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74" r:id="rId3"/>
    <p:sldId id="265" r:id="rId4"/>
    <p:sldId id="266" r:id="rId5"/>
    <p:sldId id="267" r:id="rId6"/>
    <p:sldId id="268" r:id="rId7"/>
    <p:sldId id="269" r:id="rId8"/>
    <p:sldId id="279" r:id="rId9"/>
    <p:sldId id="28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8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openxmlformats.org/officeDocument/2006/relationships/customXml" Target="../customXml/item1.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ey Kennedy" userId="865285df-ab87-40a1-a321-b9a7503a6500" providerId="ADAL" clId="{AD782B62-B925-4D40-836B-B17C324CF78A}"/>
    <pc:docChg chg="delSld">
      <pc:chgData name="Tracey Kennedy" userId="865285df-ab87-40a1-a321-b9a7503a6500" providerId="ADAL" clId="{AD782B62-B925-4D40-836B-B17C324CF78A}" dt="2025-02-04T16:05:54.282" v="4" actId="47"/>
      <pc:docMkLst>
        <pc:docMk/>
      </pc:docMkLst>
      <pc:sldChg chg="del">
        <pc:chgData name="Tracey Kennedy" userId="865285df-ab87-40a1-a321-b9a7503a6500" providerId="ADAL" clId="{AD782B62-B925-4D40-836B-B17C324CF78A}" dt="2025-02-04T16:05:49.365" v="0" actId="47"/>
        <pc:sldMkLst>
          <pc:docMk/>
          <pc:sldMk cId="601776401" sldId="281"/>
        </pc:sldMkLst>
      </pc:sldChg>
      <pc:sldChg chg="del">
        <pc:chgData name="Tracey Kennedy" userId="865285df-ab87-40a1-a321-b9a7503a6500" providerId="ADAL" clId="{AD782B62-B925-4D40-836B-B17C324CF78A}" dt="2025-02-04T16:05:52.049" v="2" actId="47"/>
        <pc:sldMkLst>
          <pc:docMk/>
          <pc:sldMk cId="314000413" sldId="282"/>
        </pc:sldMkLst>
      </pc:sldChg>
      <pc:sldChg chg="del">
        <pc:chgData name="Tracey Kennedy" userId="865285df-ab87-40a1-a321-b9a7503a6500" providerId="ADAL" clId="{AD782B62-B925-4D40-836B-B17C324CF78A}" dt="2025-02-04T16:05:50.548" v="1" actId="47"/>
        <pc:sldMkLst>
          <pc:docMk/>
          <pc:sldMk cId="3760318568" sldId="283"/>
        </pc:sldMkLst>
      </pc:sldChg>
      <pc:sldChg chg="del">
        <pc:chgData name="Tracey Kennedy" userId="865285df-ab87-40a1-a321-b9a7503a6500" providerId="ADAL" clId="{AD782B62-B925-4D40-836B-B17C324CF78A}" dt="2025-02-04T16:05:52.934" v="3" actId="47"/>
        <pc:sldMkLst>
          <pc:docMk/>
          <pc:sldMk cId="1502266919" sldId="284"/>
        </pc:sldMkLst>
      </pc:sldChg>
      <pc:sldChg chg="del">
        <pc:chgData name="Tracey Kennedy" userId="865285df-ab87-40a1-a321-b9a7503a6500" providerId="ADAL" clId="{AD782B62-B925-4D40-836B-B17C324CF78A}" dt="2025-02-04T16:05:54.282" v="4" actId="47"/>
        <pc:sldMkLst>
          <pc:docMk/>
          <pc:sldMk cId="1457930662" sldId="28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90649A-BCE8-4F19-8EF2-F0654236BD8F}" type="datetimeFigureOut">
              <a:rPr lang="en-GB" smtClean="0"/>
              <a:t>04/02/2025</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A75492-9101-434F-9BDF-4CC7D7B6B8CC}" type="slidenum">
              <a:rPr lang="en-GB" smtClean="0"/>
              <a:t>‹#›</a:t>
            </a:fld>
            <a:endParaRPr lang="en-GB"/>
          </a:p>
        </p:txBody>
      </p:sp>
    </p:spTree>
    <p:extLst>
      <p:ext uri="{BB962C8B-B14F-4D97-AF65-F5344CB8AC3E}">
        <p14:creationId xmlns:p14="http://schemas.microsoft.com/office/powerpoint/2010/main" val="306614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BEA6-6CAF-493A-B6AC-8403EFFFA8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52F5D80-48DF-4A21-9022-3801DEB6FD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CC319E1-6C3D-4348-A5C1-4533269D53F9}"/>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5" name="Footer Placeholder 4">
            <a:extLst>
              <a:ext uri="{FF2B5EF4-FFF2-40B4-BE49-F238E27FC236}">
                <a16:creationId xmlns:a16="http://schemas.microsoft.com/office/drawing/2014/main" id="{5F19C2A7-09D3-4BBB-8CCC-FB1E60A82A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B352E7-9996-473B-8565-828699B6109C}"/>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193168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FAB01-47BA-4D36-9109-DDFD0BE110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5818BF7-9D1D-483F-97CA-4C1B7A9751D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39DFE8-BB65-4894-BB21-E495A34A0A24}"/>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5" name="Footer Placeholder 4">
            <a:extLst>
              <a:ext uri="{FF2B5EF4-FFF2-40B4-BE49-F238E27FC236}">
                <a16:creationId xmlns:a16="http://schemas.microsoft.com/office/drawing/2014/main" id="{5795C1C3-68E7-4CB1-8D7A-FF63B3B476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B1346A-A819-4720-B54A-575D9F705C99}"/>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1109725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B8D62-4AB8-47B6-8640-3354F80F1F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46DC45D-2249-4454-A11A-2D8A903C71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7B3E569-B1F2-402E-8074-4174C55FAA3A}"/>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5" name="Footer Placeholder 4">
            <a:extLst>
              <a:ext uri="{FF2B5EF4-FFF2-40B4-BE49-F238E27FC236}">
                <a16:creationId xmlns:a16="http://schemas.microsoft.com/office/drawing/2014/main" id="{12FF393C-A64C-4D95-ABFC-16FED554C5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72F9D3-2521-49BA-B9CD-B07153192356}"/>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982685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4CE6F-8A47-4530-A247-4DC9BF5982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17855E7-D8F4-4F7B-951B-BC6374263E3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EA3145-A3E6-4543-B6DB-5782A56AF7B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7EF4F1-50FD-4A5C-90B8-381095BECE15}"/>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6" name="Footer Placeholder 5">
            <a:extLst>
              <a:ext uri="{FF2B5EF4-FFF2-40B4-BE49-F238E27FC236}">
                <a16:creationId xmlns:a16="http://schemas.microsoft.com/office/drawing/2014/main" id="{78176461-E05B-48FB-A300-E458D7B73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83D7F-ED22-44B7-A388-F3DC30860BE2}"/>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3711964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30A84-ABA6-428E-B0E2-45A329EE19B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409DBF-EA0E-4892-9520-4A44C3FD5E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63D03A1-E456-4E55-AE08-FC34B43F4D8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9D82DD-A931-4AA4-8CB5-D72009E623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771AF7C-2AD7-4E9B-8398-6CE22639D99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D47729E-8710-4CB3-A5DF-3CB469DBC3B1}"/>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8" name="Footer Placeholder 7">
            <a:extLst>
              <a:ext uri="{FF2B5EF4-FFF2-40B4-BE49-F238E27FC236}">
                <a16:creationId xmlns:a16="http://schemas.microsoft.com/office/drawing/2014/main" id="{287B5BE7-3FD1-444E-9B60-22AC3E35F6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3AC887B-7467-4376-AB0A-C461B0B763A7}"/>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3175789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B2F1E-BDD1-456A-9AF6-E105BB96FC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937D0A0-0530-4B38-8B39-A44F819DEBDA}"/>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4" name="Footer Placeholder 3">
            <a:extLst>
              <a:ext uri="{FF2B5EF4-FFF2-40B4-BE49-F238E27FC236}">
                <a16:creationId xmlns:a16="http://schemas.microsoft.com/office/drawing/2014/main" id="{FCE5C96D-5B39-4EED-891F-6A851DCF0A6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78FCEB-4BFB-4E22-A2D7-F330E3949160}"/>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900581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2FF4A2-7BA1-44AB-8E05-B747C491A853}"/>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3" name="Footer Placeholder 2">
            <a:extLst>
              <a:ext uri="{FF2B5EF4-FFF2-40B4-BE49-F238E27FC236}">
                <a16:creationId xmlns:a16="http://schemas.microsoft.com/office/drawing/2014/main" id="{C61B6341-2CD6-4B03-86C9-281EC3568D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EBD3425-E88A-4D74-9033-C4872EA2155D}"/>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2703770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F24EA-662C-49EA-966A-E0B2AF251E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7ADB158-5451-4000-9C23-33CE8CD749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868C923-26D4-45BD-BA98-5FAFE2E7DA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ED1C70E-DF3C-4E3B-93C8-B3806E17EC43}"/>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6" name="Footer Placeholder 5">
            <a:extLst>
              <a:ext uri="{FF2B5EF4-FFF2-40B4-BE49-F238E27FC236}">
                <a16:creationId xmlns:a16="http://schemas.microsoft.com/office/drawing/2014/main" id="{DAB5EE6E-1541-4201-BDDD-A4EFB90D2E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C1AA4C-4416-49D8-B521-60E1D683ABD5}"/>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1569897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F1A9C-8A98-4CEB-9A9D-6DFAE31341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B354BA-1881-435F-8056-58A5AB5957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3191B46-859D-4EDF-9F8A-4492272E3E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DA2766A-8D7B-4425-ACB4-1DE07B9FAF17}"/>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6" name="Footer Placeholder 5">
            <a:extLst>
              <a:ext uri="{FF2B5EF4-FFF2-40B4-BE49-F238E27FC236}">
                <a16:creationId xmlns:a16="http://schemas.microsoft.com/office/drawing/2014/main" id="{3992E8FA-5D4D-4973-A549-C08BD9DF69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480CB4-E2E7-4EB3-82EB-2A4824D49D24}"/>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3070956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C1949-DF87-4CCB-9373-C33FCDC8DA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8294D6-1B11-4C83-A3FF-A19E2C619C1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6D20A2-7931-4ADA-A306-82313834A14C}"/>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5" name="Footer Placeholder 4">
            <a:extLst>
              <a:ext uri="{FF2B5EF4-FFF2-40B4-BE49-F238E27FC236}">
                <a16:creationId xmlns:a16="http://schemas.microsoft.com/office/drawing/2014/main" id="{2DEEEFDD-24DB-4DDE-994C-820FA71850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6ABC90-E288-4C8A-B26F-E447AC69C88B}"/>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4148554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ED6017-2AC4-4166-B63E-FF5A56FF3A9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A174D2-EA98-42F2-9B85-6972C40F3FB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1F0538-14C2-432F-9695-1A6776226A37}"/>
              </a:ext>
            </a:extLst>
          </p:cNvPr>
          <p:cNvSpPr>
            <a:spLocks noGrp="1"/>
          </p:cNvSpPr>
          <p:nvPr>
            <p:ph type="dt" sz="half" idx="10"/>
          </p:nvPr>
        </p:nvSpPr>
        <p:spPr/>
        <p:txBody>
          <a:bodyPr/>
          <a:lstStyle/>
          <a:p>
            <a:fld id="{034B2264-1B39-4919-B1AF-E231330A2458}" type="datetimeFigureOut">
              <a:rPr lang="en-GB" smtClean="0"/>
              <a:t>04/02/2025</a:t>
            </a:fld>
            <a:endParaRPr lang="en-GB"/>
          </a:p>
        </p:txBody>
      </p:sp>
      <p:sp>
        <p:nvSpPr>
          <p:cNvPr id="5" name="Footer Placeholder 4">
            <a:extLst>
              <a:ext uri="{FF2B5EF4-FFF2-40B4-BE49-F238E27FC236}">
                <a16:creationId xmlns:a16="http://schemas.microsoft.com/office/drawing/2014/main" id="{F6045A65-2364-407C-B69A-336905407A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788CA4-44B7-40D3-99A9-052DA9736F14}"/>
              </a:ext>
            </a:extLst>
          </p:cNvPr>
          <p:cNvSpPr>
            <a:spLocks noGrp="1"/>
          </p:cNvSpPr>
          <p:nvPr>
            <p:ph type="sldNum" sz="quarter" idx="12"/>
          </p:nvPr>
        </p:nvSpPr>
        <p:spPr/>
        <p:txBody>
          <a:bodyPr/>
          <a:lstStyle/>
          <a:p>
            <a:fld id="{099700D0-A0D1-47EB-AE88-DCA9629EED60}" type="slidenum">
              <a:rPr lang="en-GB" smtClean="0"/>
              <a:t>‹#›</a:t>
            </a:fld>
            <a:endParaRPr lang="en-GB"/>
          </a:p>
        </p:txBody>
      </p:sp>
    </p:spTree>
    <p:extLst>
      <p:ext uri="{BB962C8B-B14F-4D97-AF65-F5344CB8AC3E}">
        <p14:creationId xmlns:p14="http://schemas.microsoft.com/office/powerpoint/2010/main" val="2718379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52B8AE-76CC-4EBF-890D-1854B67BCA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97D378-019A-42C3-829B-2B45193C73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D3DAF3-5F66-45AE-BE5A-E6D6E2A147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4B2264-1B39-4919-B1AF-E231330A2458}" type="datetimeFigureOut">
              <a:rPr lang="en-GB" smtClean="0"/>
              <a:t>04/02/2025</a:t>
            </a:fld>
            <a:endParaRPr lang="en-GB"/>
          </a:p>
        </p:txBody>
      </p:sp>
      <p:sp>
        <p:nvSpPr>
          <p:cNvPr id="5" name="Footer Placeholder 4">
            <a:extLst>
              <a:ext uri="{FF2B5EF4-FFF2-40B4-BE49-F238E27FC236}">
                <a16:creationId xmlns:a16="http://schemas.microsoft.com/office/drawing/2014/main" id="{EBBB44D9-E005-48AF-B9EB-590D64750B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BB2EF49-5A75-4609-851D-049E70EAC4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9700D0-A0D1-47EB-AE88-DCA9629EED60}" type="slidenum">
              <a:rPr lang="en-GB" smtClean="0"/>
              <a:t>‹#›</a:t>
            </a:fld>
            <a:endParaRPr lang="en-GB"/>
          </a:p>
        </p:txBody>
      </p:sp>
    </p:spTree>
    <p:extLst>
      <p:ext uri="{BB962C8B-B14F-4D97-AF65-F5344CB8AC3E}">
        <p14:creationId xmlns:p14="http://schemas.microsoft.com/office/powerpoint/2010/main" val="23150130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BF6E5EB-260C-4DB9-AD2B-C77056590CBA}"/>
              </a:ext>
            </a:extLst>
          </p:cNvPr>
          <p:cNvSpPr txBox="1"/>
          <p:nvPr/>
        </p:nvSpPr>
        <p:spPr>
          <a:xfrm>
            <a:off x="2682801" y="2830868"/>
            <a:ext cx="7116051" cy="707886"/>
          </a:xfrm>
          <a:prstGeom prst="rect">
            <a:avLst/>
          </a:prstGeom>
          <a:noFill/>
        </p:spPr>
        <p:txBody>
          <a:bodyPr wrap="none" rtlCol="0">
            <a:spAutoFit/>
          </a:bodyPr>
          <a:lstStyle/>
          <a:p>
            <a:r>
              <a:rPr lang="en-GB" sz="4000" dirty="0">
                <a:latin typeface="Arial" panose="020B0604020202020204" pitchFamily="34" charset="0"/>
                <a:cs typeface="Arial" panose="020B0604020202020204" pitchFamily="34" charset="0"/>
              </a:rPr>
              <a:t>Paper 1 question 4: evaluation</a:t>
            </a:r>
          </a:p>
        </p:txBody>
      </p:sp>
      <p:pic>
        <p:nvPicPr>
          <p:cNvPr id="5" name="Picture 4" descr="http://southaxholmeacademy.co.uk/images/logos/southAxholmeLogo.jpg">
            <a:extLst>
              <a:ext uri="{FF2B5EF4-FFF2-40B4-BE49-F238E27FC236}">
                <a16:creationId xmlns:a16="http://schemas.microsoft.com/office/drawing/2014/main" id="{20B6660F-5392-407C-9FB8-D05673EBDDB9}"/>
              </a:ext>
            </a:extLst>
          </p:cNvPr>
          <p:cNvPicPr/>
          <p:nvPr/>
        </p:nvPicPr>
        <p:blipFill>
          <a:blip r:embed="rId2"/>
          <a:srcRect/>
          <a:stretch>
            <a:fillRect/>
          </a:stretch>
        </p:blipFill>
        <p:spPr bwMode="auto">
          <a:xfrm>
            <a:off x="10648950" y="5944332"/>
            <a:ext cx="1352550" cy="676275"/>
          </a:xfrm>
          <a:prstGeom prst="rect">
            <a:avLst/>
          </a:prstGeom>
          <a:noFill/>
          <a:ln w="9525">
            <a:noFill/>
            <a:miter lim="800000"/>
            <a:headEnd/>
            <a:tailEnd/>
          </a:ln>
        </p:spPr>
      </p:pic>
    </p:spTree>
    <p:extLst>
      <p:ext uri="{BB962C8B-B14F-4D97-AF65-F5344CB8AC3E}">
        <p14:creationId xmlns:p14="http://schemas.microsoft.com/office/powerpoint/2010/main" val="1924658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751" y="811369"/>
            <a:ext cx="10984810" cy="5082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http://southaxholmeacademy.co.uk/images/logos/southAxholmeLogo.jpg">
            <a:extLst>
              <a:ext uri="{FF2B5EF4-FFF2-40B4-BE49-F238E27FC236}">
                <a16:creationId xmlns:a16="http://schemas.microsoft.com/office/drawing/2014/main" id="{BFC3906B-318A-4842-9E36-31546EC1F7AA}"/>
              </a:ext>
            </a:extLst>
          </p:cNvPr>
          <p:cNvPicPr/>
          <p:nvPr/>
        </p:nvPicPr>
        <p:blipFill>
          <a:blip r:embed="rId3"/>
          <a:srcRect/>
          <a:stretch>
            <a:fillRect/>
          </a:stretch>
        </p:blipFill>
        <p:spPr bwMode="auto">
          <a:xfrm>
            <a:off x="10622574" y="6005879"/>
            <a:ext cx="1352550" cy="676275"/>
          </a:xfrm>
          <a:prstGeom prst="rect">
            <a:avLst/>
          </a:prstGeom>
          <a:noFill/>
          <a:ln w="9525">
            <a:noFill/>
            <a:miter lim="800000"/>
            <a:headEnd/>
            <a:tailEnd/>
          </a:ln>
        </p:spPr>
      </p:pic>
    </p:spTree>
    <p:extLst>
      <p:ext uri="{BB962C8B-B14F-4D97-AF65-F5344CB8AC3E}">
        <p14:creationId xmlns:p14="http://schemas.microsoft.com/office/powerpoint/2010/main" val="483443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D858EA-AB69-49A9-AD32-B03C1F59C7CC}"/>
              </a:ext>
            </a:extLst>
          </p:cNvPr>
          <p:cNvSpPr/>
          <p:nvPr/>
        </p:nvSpPr>
        <p:spPr>
          <a:xfrm>
            <a:off x="2206869" y="1225689"/>
            <a:ext cx="5644662" cy="5570756"/>
          </a:xfrm>
          <a:prstGeom prst="rect">
            <a:avLst/>
          </a:prstGeom>
        </p:spPr>
        <p:txBody>
          <a:bodyPr wrap="square">
            <a:spAutoFit/>
          </a:bodyPr>
          <a:lstStyle/>
          <a:p>
            <a:r>
              <a:rPr lang="en-GB" sz="1600" b="1" dirty="0">
                <a:solidFill>
                  <a:srgbClr val="000000"/>
                </a:solidFill>
                <a:latin typeface="Arial" panose="020B0604020202020204" pitchFamily="34" charset="0"/>
                <a:cs typeface="Arial" panose="020B0604020202020204" pitchFamily="34" charset="0"/>
              </a:rPr>
              <a:t>Level 3 </a:t>
            </a:r>
          </a:p>
          <a:p>
            <a:r>
              <a:rPr lang="en-GB" sz="1600" b="1" dirty="0">
                <a:solidFill>
                  <a:srgbClr val="000000"/>
                </a:solidFill>
                <a:latin typeface="Arial" panose="020B0604020202020204" pitchFamily="34" charset="0"/>
                <a:cs typeface="Arial" panose="020B0604020202020204" pitchFamily="34" charset="0"/>
              </a:rPr>
              <a:t>Clear, relevant evaluation </a:t>
            </a:r>
          </a:p>
          <a:p>
            <a:r>
              <a:rPr lang="en-GB" sz="1600" b="1" dirty="0">
                <a:solidFill>
                  <a:srgbClr val="000000"/>
                </a:solidFill>
                <a:latin typeface="Arial" panose="020B0604020202020204" pitchFamily="34" charset="0"/>
                <a:cs typeface="Arial" panose="020B0604020202020204" pitchFamily="34" charset="0"/>
              </a:rPr>
              <a:t>11-15</a:t>
            </a:r>
            <a:r>
              <a:rPr lang="en-GB" sz="1600" dirty="0">
                <a:solidFill>
                  <a:srgbClr val="000000"/>
                </a:solidFill>
                <a:latin typeface="Arial" panose="020B0604020202020204" pitchFamily="34" charset="0"/>
                <a:cs typeface="Arial" panose="020B0604020202020204" pitchFamily="34" charset="0"/>
              </a:rPr>
              <a:t> marks 	</a:t>
            </a:r>
          </a:p>
          <a:p>
            <a:r>
              <a:rPr lang="en-GB" sz="1600" dirty="0">
                <a:solidFill>
                  <a:srgbClr val="000000"/>
                </a:solidFill>
                <a:latin typeface="Arial" panose="020B0604020202020204" pitchFamily="34" charset="0"/>
                <a:cs typeface="Arial" panose="020B0604020202020204" pitchFamily="34" charset="0"/>
              </a:rPr>
              <a:t>Shows clear and relevant evaluation: </a:t>
            </a:r>
          </a:p>
          <a:p>
            <a:pPr marL="285750" indent="-285750">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 Evaluates clearly the effect(s) on the reader </a:t>
            </a:r>
          </a:p>
          <a:p>
            <a:pPr marL="285750" indent="-285750">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 Shows clear understanding of writer’s methods </a:t>
            </a:r>
          </a:p>
          <a:p>
            <a:pPr marL="285750" indent="-285750">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 Selects a range of relevant textual references </a:t>
            </a:r>
          </a:p>
          <a:p>
            <a:pPr marL="285750" indent="-285750">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 Makes a clear and relevant response to the focus of the statement </a:t>
            </a:r>
          </a:p>
          <a:p>
            <a:endParaRPr lang="en-GB" sz="1600" dirty="0">
              <a:solidFill>
                <a:srgbClr val="000000"/>
              </a:solidFill>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Level 4</a:t>
            </a:r>
          </a:p>
          <a:p>
            <a:r>
              <a:rPr lang="en-GB" sz="1600" b="1" dirty="0">
                <a:latin typeface="Arial" panose="020B0604020202020204" pitchFamily="34" charset="0"/>
                <a:cs typeface="Arial" panose="020B0604020202020204" pitchFamily="34" charset="0"/>
              </a:rPr>
              <a:t>Perceptive, detailed evaluation</a:t>
            </a:r>
          </a:p>
          <a:p>
            <a:r>
              <a:rPr lang="en-GB" sz="1600" b="1" dirty="0">
                <a:latin typeface="Arial" panose="020B0604020202020204" pitchFamily="34" charset="0"/>
                <a:cs typeface="Arial" panose="020B0604020202020204" pitchFamily="34" charset="0"/>
              </a:rPr>
              <a:t>16-20 </a:t>
            </a:r>
            <a:r>
              <a:rPr lang="en-GB" sz="1600" dirty="0">
                <a:latin typeface="Arial" panose="020B0604020202020204" pitchFamily="34" charset="0"/>
                <a:cs typeface="Arial" panose="020B0604020202020204" pitchFamily="34" charset="0"/>
              </a:rPr>
              <a:t>marks</a:t>
            </a:r>
          </a:p>
          <a:p>
            <a:r>
              <a:rPr lang="en-GB" sz="1600" dirty="0">
                <a:latin typeface="Arial" panose="020B0604020202020204" pitchFamily="34" charset="0"/>
                <a:cs typeface="Arial" panose="020B0604020202020204" pitchFamily="34" charset="0"/>
              </a:rPr>
              <a:t>Shows perceptive and detailed evaluation:</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 Evaluates critically and in detail the effect(s) on the reader</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 Shows perceptive understanding of writer’s methods</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 Selects a judicious range of textual detail</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 Develops a convincing and critical response to the focus of the statement</a:t>
            </a:r>
          </a:p>
          <a:p>
            <a:endParaRPr lang="en-GB" dirty="0">
              <a:latin typeface="Arial" panose="020B0604020202020204" pitchFamily="34" charset="0"/>
              <a:cs typeface="Arial" panose="020B0604020202020204" pitchFamily="34" charset="0"/>
            </a:endParaRPr>
          </a:p>
          <a:p>
            <a:endParaRPr lang="en-GB" dirty="0">
              <a:solidFill>
                <a:srgbClr val="00000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F39E4DEE-1BA2-45F7-B09E-DC57E4DD309F}"/>
              </a:ext>
            </a:extLst>
          </p:cNvPr>
          <p:cNvSpPr txBox="1"/>
          <p:nvPr/>
        </p:nvSpPr>
        <p:spPr>
          <a:xfrm>
            <a:off x="1670538" y="747346"/>
            <a:ext cx="1593706" cy="400110"/>
          </a:xfrm>
          <a:prstGeom prst="rect">
            <a:avLst/>
          </a:prstGeom>
          <a:noFill/>
        </p:spPr>
        <p:txBody>
          <a:bodyPr wrap="none" rtlCol="0">
            <a:spAutoFit/>
          </a:bodyPr>
          <a:lstStyle/>
          <a:p>
            <a:r>
              <a:rPr lang="en-GB" sz="2000" b="1" u="sng" dirty="0">
                <a:latin typeface="Arial" panose="020B0604020202020204" pitchFamily="34" charset="0"/>
                <a:cs typeface="Arial" panose="020B0604020202020204" pitchFamily="34" charset="0"/>
              </a:rPr>
              <a:t>Question 4:</a:t>
            </a:r>
          </a:p>
        </p:txBody>
      </p:sp>
      <p:pic>
        <p:nvPicPr>
          <p:cNvPr id="4" name="Picture 3" descr="http://southaxholmeacademy.co.uk/images/logos/southAxholmeLogo.jpg">
            <a:extLst>
              <a:ext uri="{FF2B5EF4-FFF2-40B4-BE49-F238E27FC236}">
                <a16:creationId xmlns:a16="http://schemas.microsoft.com/office/drawing/2014/main" id="{BFC3906B-318A-4842-9E36-31546EC1F7AA}"/>
              </a:ext>
            </a:extLst>
          </p:cNvPr>
          <p:cNvPicPr/>
          <p:nvPr/>
        </p:nvPicPr>
        <p:blipFill>
          <a:blip r:embed="rId2"/>
          <a:srcRect/>
          <a:stretch>
            <a:fillRect/>
          </a:stretch>
        </p:blipFill>
        <p:spPr bwMode="auto">
          <a:xfrm>
            <a:off x="10622574" y="6005879"/>
            <a:ext cx="1352550" cy="676275"/>
          </a:xfrm>
          <a:prstGeom prst="rect">
            <a:avLst/>
          </a:prstGeom>
          <a:noFill/>
          <a:ln w="9525">
            <a:noFill/>
            <a:miter lim="800000"/>
            <a:headEnd/>
            <a:tailEnd/>
          </a:ln>
        </p:spPr>
      </p:pic>
    </p:spTree>
    <p:extLst>
      <p:ext uri="{BB962C8B-B14F-4D97-AF65-F5344CB8AC3E}">
        <p14:creationId xmlns:p14="http://schemas.microsoft.com/office/powerpoint/2010/main" val="1275702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22934" y="1628801"/>
            <a:ext cx="8477522" cy="4247317"/>
          </a:xfrm>
          <a:prstGeom prst="rect">
            <a:avLst/>
          </a:prstGeom>
        </p:spPr>
        <p:txBody>
          <a:bodyPr wrap="square">
            <a:spAutoFit/>
          </a:bodyPr>
          <a:lstStyle/>
          <a:p>
            <a:pPr marL="285750" indent="-285750">
              <a:buFont typeface="Arial" pitchFamily="34" charset="0"/>
              <a:buChar char="•"/>
            </a:pPr>
            <a:r>
              <a:rPr lang="en-GB" dirty="0">
                <a:latin typeface="Comic Sans MS" pitchFamily="66" charset="0"/>
              </a:rPr>
              <a:t>Make a clear statement in response. </a:t>
            </a:r>
          </a:p>
          <a:p>
            <a:pPr marL="285750" indent="-285750">
              <a:buFont typeface="Arial" pitchFamily="34" charset="0"/>
              <a:buChar char="•"/>
            </a:pPr>
            <a:endParaRPr lang="en-GB" dirty="0">
              <a:latin typeface="Comic Sans MS" pitchFamily="66" charset="0"/>
            </a:endParaRPr>
          </a:p>
          <a:p>
            <a:pPr marL="285750" indent="-285750">
              <a:buFont typeface="Arial" pitchFamily="34" charset="0"/>
              <a:buChar char="•"/>
            </a:pPr>
            <a:r>
              <a:rPr lang="en-GB" dirty="0">
                <a:latin typeface="Comic Sans MS" pitchFamily="66" charset="0"/>
              </a:rPr>
              <a:t>Make your opinion clear immediately then each paragraph is the same:</a:t>
            </a:r>
          </a:p>
          <a:p>
            <a:endParaRPr lang="en-GB" dirty="0">
              <a:latin typeface="Comic Sans MS" pitchFamily="66" charset="0"/>
            </a:endParaRPr>
          </a:p>
          <a:p>
            <a:pPr marL="342900" indent="-342900">
              <a:buFont typeface="+mj-lt"/>
              <a:buAutoNum type="arabicPeriod"/>
            </a:pPr>
            <a:r>
              <a:rPr lang="en-GB" dirty="0">
                <a:latin typeface="Comic Sans MS" pitchFamily="66" charset="0"/>
              </a:rPr>
              <a:t> Make a statement linked to the question (agree, disagree, partly agree/disagree)</a:t>
            </a:r>
          </a:p>
          <a:p>
            <a:pPr marL="342900" indent="-342900">
              <a:buFont typeface="+mj-lt"/>
              <a:buAutoNum type="arabicPeriod"/>
            </a:pPr>
            <a:endParaRPr lang="en-GB" dirty="0">
              <a:latin typeface="Comic Sans MS" pitchFamily="66" charset="0"/>
            </a:endParaRPr>
          </a:p>
          <a:p>
            <a:pPr marL="342900" indent="-342900">
              <a:buFont typeface="+mj-lt"/>
              <a:buAutoNum type="arabicPeriod"/>
            </a:pPr>
            <a:r>
              <a:rPr lang="en-GB" dirty="0">
                <a:latin typeface="Comic Sans MS" pitchFamily="66" charset="0"/>
              </a:rPr>
              <a:t>Provide evidence</a:t>
            </a:r>
          </a:p>
          <a:p>
            <a:pPr marL="342900" indent="-342900">
              <a:buFont typeface="+mj-lt"/>
              <a:buAutoNum type="arabicPeriod"/>
            </a:pPr>
            <a:endParaRPr lang="en-GB" dirty="0">
              <a:latin typeface="Comic Sans MS" pitchFamily="66" charset="0"/>
            </a:endParaRPr>
          </a:p>
          <a:p>
            <a:pPr marL="342900" indent="-342900">
              <a:buFont typeface="+mj-lt"/>
              <a:buAutoNum type="arabicPeriod"/>
            </a:pPr>
            <a:r>
              <a:rPr lang="en-GB" dirty="0">
                <a:latin typeface="Comic Sans MS" pitchFamily="66" charset="0"/>
              </a:rPr>
              <a:t>Refer to writer's method (terminology.... what has writer done/used) </a:t>
            </a:r>
          </a:p>
          <a:p>
            <a:pPr marL="342900" indent="-342900">
              <a:buFont typeface="+mj-lt"/>
              <a:buAutoNum type="arabicPeriod"/>
            </a:pPr>
            <a:endParaRPr lang="en-GB" dirty="0">
              <a:latin typeface="Comic Sans MS" pitchFamily="66" charset="0"/>
            </a:endParaRPr>
          </a:p>
          <a:p>
            <a:pPr marL="342900" indent="-342900">
              <a:buFont typeface="+mj-lt"/>
              <a:buAutoNum type="arabicPeriod"/>
            </a:pPr>
            <a:r>
              <a:rPr lang="en-GB" dirty="0">
                <a:latin typeface="Comic Sans MS" pitchFamily="66" charset="0"/>
              </a:rPr>
              <a:t>Explain WHY the writer has used that particular term/technique and link your explanation back to the question</a:t>
            </a:r>
          </a:p>
          <a:p>
            <a:pPr marL="342900" indent="-342900">
              <a:buFont typeface="+mj-lt"/>
              <a:buAutoNum type="arabicPeriod"/>
            </a:pPr>
            <a:endParaRPr lang="en-GB" dirty="0">
              <a:latin typeface="Comic Sans MS" pitchFamily="66" charset="0"/>
            </a:endParaRPr>
          </a:p>
          <a:p>
            <a:pPr marL="342900" indent="-342900">
              <a:buFont typeface="+mj-lt"/>
              <a:buAutoNum type="arabicPeriod"/>
            </a:pPr>
            <a:r>
              <a:rPr lang="en-GB" dirty="0">
                <a:latin typeface="Comic Sans MS" pitchFamily="66" charset="0"/>
              </a:rPr>
              <a:t>Evaluate (using key words) the effect on reader/meaning/inference.</a:t>
            </a:r>
          </a:p>
        </p:txBody>
      </p:sp>
      <p:sp>
        <p:nvSpPr>
          <p:cNvPr id="5" name="Rounded Rectangle 4"/>
          <p:cNvSpPr/>
          <p:nvPr/>
        </p:nvSpPr>
        <p:spPr>
          <a:xfrm>
            <a:off x="1722934" y="404665"/>
            <a:ext cx="8784976" cy="94217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prstClr val="white"/>
                </a:solidFill>
                <a:effectLst>
                  <a:outerShdw blurRad="38100" dist="38100" dir="2700000" algn="tl">
                    <a:srgbClr val="000000">
                      <a:alpha val="43137"/>
                    </a:srgbClr>
                  </a:outerShdw>
                </a:effectLst>
              </a:rPr>
              <a:t>Response method…</a:t>
            </a:r>
          </a:p>
        </p:txBody>
      </p:sp>
      <p:pic>
        <p:nvPicPr>
          <p:cNvPr id="6" name="Picture 5" descr="http://southaxholmeacademy.co.uk/images/logos/southAxholmeLogo.jpg">
            <a:extLst>
              <a:ext uri="{FF2B5EF4-FFF2-40B4-BE49-F238E27FC236}">
                <a16:creationId xmlns:a16="http://schemas.microsoft.com/office/drawing/2014/main" id="{74D9AC8C-212E-4BCC-BD51-7E1109D80276}"/>
              </a:ext>
            </a:extLst>
          </p:cNvPr>
          <p:cNvPicPr/>
          <p:nvPr/>
        </p:nvPicPr>
        <p:blipFill>
          <a:blip r:embed="rId2"/>
          <a:srcRect/>
          <a:stretch>
            <a:fillRect/>
          </a:stretch>
        </p:blipFill>
        <p:spPr bwMode="auto">
          <a:xfrm>
            <a:off x="10675327" y="6120179"/>
            <a:ext cx="1352550" cy="676275"/>
          </a:xfrm>
          <a:prstGeom prst="rect">
            <a:avLst/>
          </a:prstGeom>
          <a:noFill/>
          <a:ln w="9525">
            <a:noFill/>
            <a:miter lim="800000"/>
            <a:headEnd/>
            <a:tailEnd/>
          </a:ln>
        </p:spPr>
      </p:pic>
    </p:spTree>
    <p:extLst>
      <p:ext uri="{BB962C8B-B14F-4D97-AF65-F5344CB8AC3E}">
        <p14:creationId xmlns:p14="http://schemas.microsoft.com/office/powerpoint/2010/main" val="382748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06567C-252E-472C-BADE-927C5DDE3AC6}"/>
              </a:ext>
            </a:extLst>
          </p:cNvPr>
          <p:cNvSpPr txBox="1"/>
          <p:nvPr/>
        </p:nvSpPr>
        <p:spPr>
          <a:xfrm>
            <a:off x="465992" y="720969"/>
            <a:ext cx="5012911" cy="2677656"/>
          </a:xfrm>
          <a:prstGeom prst="rect">
            <a:avLst/>
          </a:prstGeom>
          <a:noFill/>
        </p:spPr>
        <p:txBody>
          <a:bodyPr wrap="none" rtlCol="0">
            <a:spAutoFit/>
          </a:bodyPr>
          <a:lstStyle/>
          <a:p>
            <a:r>
              <a:rPr lang="en-GB" sz="4000" b="1" u="sng" dirty="0">
                <a:latin typeface="Arial" panose="020B0604020202020204" pitchFamily="34" charset="0"/>
                <a:cs typeface="Arial" panose="020B0604020202020204" pitchFamily="34" charset="0"/>
              </a:rPr>
              <a:t>Question 4:</a:t>
            </a:r>
          </a:p>
          <a:p>
            <a:r>
              <a:rPr lang="en-GB" sz="3200" dirty="0">
                <a:latin typeface="Arial" panose="020B0604020202020204" pitchFamily="34" charset="0"/>
                <a:cs typeface="Arial" panose="020B0604020202020204" pitchFamily="34" charset="0"/>
              </a:rPr>
              <a:t>What method do we use?</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What mark would this get?</a:t>
            </a:r>
          </a:p>
        </p:txBody>
      </p:sp>
      <p:sp>
        <p:nvSpPr>
          <p:cNvPr id="3" name="Rectangle 2">
            <a:extLst>
              <a:ext uri="{FF2B5EF4-FFF2-40B4-BE49-F238E27FC236}">
                <a16:creationId xmlns:a16="http://schemas.microsoft.com/office/drawing/2014/main" id="{7BDF5E36-8C6D-499A-AE4C-F88D7E93D5F9}"/>
              </a:ext>
            </a:extLst>
          </p:cNvPr>
          <p:cNvSpPr/>
          <p:nvPr/>
        </p:nvSpPr>
        <p:spPr>
          <a:xfrm>
            <a:off x="5826369" y="359962"/>
            <a:ext cx="6096000" cy="3970318"/>
          </a:xfrm>
          <a:prstGeom prst="rect">
            <a:avLst/>
          </a:prstGeom>
        </p:spPr>
        <p:txBody>
          <a:bodyPr>
            <a:spAutoFit/>
          </a:bodyPr>
          <a:lstStyle/>
          <a:p>
            <a:r>
              <a:rPr lang="en-GB" dirty="0"/>
              <a:t>I agree with the statement, the red-haired girl is obviously from a higher class than </a:t>
            </a:r>
            <a:r>
              <a:rPr lang="en-GB" dirty="0" err="1"/>
              <a:t>Rosabel</a:t>
            </a:r>
            <a:r>
              <a:rPr lang="en-GB" dirty="0"/>
              <a:t>, so has more money. “her carriage at the door”. This suggests the girl has her own transport so doesn’t use public transport like the lower class. </a:t>
            </a:r>
            <a:r>
              <a:rPr lang="en-GB" dirty="0" err="1"/>
              <a:t>Rosabel</a:t>
            </a:r>
            <a:r>
              <a:rPr lang="en-GB" dirty="0"/>
              <a:t> doesn’t have this advantage. As the reader you can understand </a:t>
            </a:r>
            <a:r>
              <a:rPr lang="en-GB" dirty="0" err="1"/>
              <a:t>Rosabel’s</a:t>
            </a:r>
            <a:r>
              <a:rPr lang="en-GB" dirty="0"/>
              <a:t> anger towards the girl.</a:t>
            </a:r>
          </a:p>
          <a:p>
            <a:r>
              <a:rPr lang="en-GB" dirty="0"/>
              <a:t>The girl makes </a:t>
            </a:r>
            <a:r>
              <a:rPr lang="en-GB" dirty="0" err="1"/>
              <a:t>Rosabel</a:t>
            </a:r>
            <a:r>
              <a:rPr lang="en-GB" dirty="0"/>
              <a:t> try on the hat and pays her a compliment. “It suits you beautifully”. </a:t>
            </a:r>
            <a:r>
              <a:rPr lang="en-GB" dirty="0" err="1"/>
              <a:t>Rosabel</a:t>
            </a:r>
            <a:r>
              <a:rPr lang="en-GB" dirty="0"/>
              <a:t> might be angered by this because she knows she could never afford a hat like that, because she's of lower class.</a:t>
            </a:r>
          </a:p>
          <a:p>
            <a:r>
              <a:rPr lang="en-GB" dirty="0" err="1"/>
              <a:t>Rosabel</a:t>
            </a:r>
            <a:r>
              <a:rPr lang="en-GB" dirty="0"/>
              <a:t> might feel </a:t>
            </a:r>
            <a:r>
              <a:rPr lang="en-GB" dirty="0" err="1"/>
              <a:t>jelous</a:t>
            </a:r>
            <a:r>
              <a:rPr lang="en-GB" dirty="0"/>
              <a:t> of the girl because she has a man to pay for her hat, the girl </a:t>
            </a:r>
            <a:r>
              <a:rPr lang="en-GB" dirty="0" err="1"/>
              <a:t>doesnt</a:t>
            </a:r>
            <a:r>
              <a:rPr lang="en-GB" dirty="0"/>
              <a:t> have to pay for it herself. “the girl swept out to her carriage and left Harry to pay”. </a:t>
            </a:r>
            <a:r>
              <a:rPr lang="en-GB" dirty="0" err="1"/>
              <a:t>Rosabel</a:t>
            </a:r>
            <a:r>
              <a:rPr lang="en-GB" dirty="0"/>
              <a:t> has to earn her money and pay her way but the girl </a:t>
            </a:r>
            <a:r>
              <a:rPr lang="en-GB" dirty="0" err="1"/>
              <a:t>doesnt</a:t>
            </a:r>
            <a:r>
              <a:rPr lang="en-GB" dirty="0"/>
              <a:t>.</a:t>
            </a:r>
          </a:p>
        </p:txBody>
      </p:sp>
      <p:pic>
        <p:nvPicPr>
          <p:cNvPr id="4" name="Picture 3">
            <a:extLst>
              <a:ext uri="{FF2B5EF4-FFF2-40B4-BE49-F238E27FC236}">
                <a16:creationId xmlns:a16="http://schemas.microsoft.com/office/drawing/2014/main" id="{01984AF7-D691-49A0-B9CA-B15925B3D227}"/>
              </a:ext>
            </a:extLst>
          </p:cNvPr>
          <p:cNvPicPr>
            <a:picLocks noChangeAspect="1"/>
          </p:cNvPicPr>
          <p:nvPr/>
        </p:nvPicPr>
        <p:blipFill>
          <a:blip r:embed="rId2"/>
          <a:stretch>
            <a:fillRect/>
          </a:stretch>
        </p:blipFill>
        <p:spPr>
          <a:xfrm>
            <a:off x="765663" y="3619865"/>
            <a:ext cx="3028950" cy="638175"/>
          </a:xfrm>
          <a:prstGeom prst="rect">
            <a:avLst/>
          </a:prstGeom>
        </p:spPr>
      </p:pic>
      <p:pic>
        <p:nvPicPr>
          <p:cNvPr id="5" name="Picture 4">
            <a:extLst>
              <a:ext uri="{FF2B5EF4-FFF2-40B4-BE49-F238E27FC236}">
                <a16:creationId xmlns:a16="http://schemas.microsoft.com/office/drawing/2014/main" id="{9E188A72-D922-4AC8-AB6C-171E58C8DD06}"/>
              </a:ext>
            </a:extLst>
          </p:cNvPr>
          <p:cNvPicPr>
            <a:picLocks noChangeAspect="1"/>
          </p:cNvPicPr>
          <p:nvPr/>
        </p:nvPicPr>
        <p:blipFill>
          <a:blip r:embed="rId3"/>
          <a:stretch>
            <a:fillRect/>
          </a:stretch>
        </p:blipFill>
        <p:spPr>
          <a:xfrm>
            <a:off x="809088" y="4417035"/>
            <a:ext cx="2990850" cy="2085975"/>
          </a:xfrm>
          <a:prstGeom prst="rect">
            <a:avLst/>
          </a:prstGeom>
        </p:spPr>
      </p:pic>
      <p:pic>
        <p:nvPicPr>
          <p:cNvPr id="8" name="Picture 7" descr="http://southaxholmeacademy.co.uk/images/logos/southAxholmeLogo.jpg">
            <a:extLst>
              <a:ext uri="{FF2B5EF4-FFF2-40B4-BE49-F238E27FC236}">
                <a16:creationId xmlns:a16="http://schemas.microsoft.com/office/drawing/2014/main" id="{79696468-6B2F-457F-992F-3C13BF187F87}"/>
              </a:ext>
            </a:extLst>
          </p:cNvPr>
          <p:cNvPicPr/>
          <p:nvPr/>
        </p:nvPicPr>
        <p:blipFill>
          <a:blip r:embed="rId4"/>
          <a:srcRect/>
          <a:stretch>
            <a:fillRect/>
          </a:stretch>
        </p:blipFill>
        <p:spPr bwMode="auto">
          <a:xfrm>
            <a:off x="10358803" y="5988294"/>
            <a:ext cx="1352550" cy="676275"/>
          </a:xfrm>
          <a:prstGeom prst="rect">
            <a:avLst/>
          </a:prstGeom>
          <a:noFill/>
          <a:ln w="9525">
            <a:noFill/>
            <a:miter lim="800000"/>
            <a:headEnd/>
            <a:tailEnd/>
          </a:ln>
        </p:spPr>
      </p:pic>
    </p:spTree>
    <p:extLst>
      <p:ext uri="{BB962C8B-B14F-4D97-AF65-F5344CB8AC3E}">
        <p14:creationId xmlns:p14="http://schemas.microsoft.com/office/powerpoint/2010/main" val="2055533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06567C-252E-472C-BADE-927C5DDE3AC6}"/>
              </a:ext>
            </a:extLst>
          </p:cNvPr>
          <p:cNvSpPr txBox="1"/>
          <p:nvPr/>
        </p:nvSpPr>
        <p:spPr>
          <a:xfrm>
            <a:off x="439615" y="751344"/>
            <a:ext cx="4055919" cy="2185214"/>
          </a:xfrm>
          <a:prstGeom prst="rect">
            <a:avLst/>
          </a:prstGeom>
          <a:noFill/>
        </p:spPr>
        <p:txBody>
          <a:bodyPr wrap="none" rtlCol="0">
            <a:spAutoFit/>
          </a:bodyPr>
          <a:lstStyle/>
          <a:p>
            <a:r>
              <a:rPr lang="en-GB" sz="4000" b="1" u="sng" dirty="0">
                <a:latin typeface="Arial" panose="020B0604020202020204" pitchFamily="34" charset="0"/>
                <a:cs typeface="Arial" panose="020B0604020202020204" pitchFamily="34" charset="0"/>
              </a:rPr>
              <a:t>Question 4:</a:t>
            </a:r>
          </a:p>
          <a:p>
            <a:r>
              <a:rPr lang="en-GB" sz="3200" dirty="0">
                <a:latin typeface="Arial" panose="020B0604020202020204" pitchFamily="34" charset="0"/>
                <a:cs typeface="Arial" panose="020B0604020202020204" pitchFamily="34" charset="0"/>
              </a:rPr>
              <a:t>What about this one?</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7BDF5E36-8C6D-499A-AE4C-F88D7E93D5F9}"/>
              </a:ext>
            </a:extLst>
          </p:cNvPr>
          <p:cNvSpPr/>
          <p:nvPr/>
        </p:nvSpPr>
        <p:spPr>
          <a:xfrm>
            <a:off x="5826369" y="359962"/>
            <a:ext cx="6096000" cy="5909310"/>
          </a:xfrm>
          <a:prstGeom prst="rect">
            <a:avLst/>
          </a:prstGeom>
        </p:spPr>
        <p:txBody>
          <a:bodyPr>
            <a:spAutoFit/>
          </a:bodyPr>
          <a:lstStyle/>
          <a:p>
            <a:r>
              <a:rPr lang="en-GB" sz="1400" dirty="0">
                <a:latin typeface="Arial" panose="020B0604020202020204" pitchFamily="34" charset="0"/>
                <a:cs typeface="Arial" panose="020B0604020202020204" pitchFamily="34" charset="0"/>
              </a:rPr>
              <a:t>I agree that the red-haired girl is presented as having many advantages in life. This is evident from one of the very first description of the girl’s eyes colour as ‘green </a:t>
            </a:r>
            <a:r>
              <a:rPr lang="en-GB" sz="1400" dirty="0" err="1">
                <a:latin typeface="Arial" panose="020B0604020202020204" pitchFamily="34" charset="0"/>
                <a:cs typeface="Arial" panose="020B0604020202020204" pitchFamily="34" charset="0"/>
              </a:rPr>
              <a:t>ribbot</a:t>
            </a:r>
            <a:r>
              <a:rPr lang="en-GB" sz="1400" dirty="0">
                <a:latin typeface="Arial" panose="020B0604020202020204" pitchFamily="34" charset="0"/>
                <a:cs typeface="Arial" panose="020B0604020202020204" pitchFamily="34" charset="0"/>
              </a:rPr>
              <a:t> shot with gold’. The colour imagery of ‘gold’ has connotations of royalty and treasure, both suggesting she is of a higher class than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In addition, the use of the imperatives and the exclamation statement in the red-haired girl’s speech in ‘Let me’ and ‘I must have that!’, demonstrate the great authority and power the red-haired girl acquires. This shows she has many advantages as she is able to have whatever she wishes. Moreover,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calls the red-haired girl ‘Madam’ which strengthens her superiority and likens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to a servant, therefore distinguishing greatly between the two. Furthermore, the red-haired girl ‘left Harry to pay’, presenting her great sense of entitlement as she can simply assume things will be done for her.</a:t>
            </a:r>
          </a:p>
          <a:p>
            <a:r>
              <a:rPr lang="en-GB" sz="1400" dirty="0">
                <a:latin typeface="Arial" panose="020B0604020202020204" pitchFamily="34" charset="0"/>
                <a:cs typeface="Arial" panose="020B0604020202020204" pitchFamily="34" charset="0"/>
              </a:rPr>
              <a:t>However, I do not agree that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has a right to be angry. This is because the red-haired girl kindly compliments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and says ‘It suits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beautifully’. This is presented to be quite a genuine statement and the comma slows down the pace, making the red-haired girl’s speech seem gentler. This idea is further strengthened by the red-haired girl who ‘smiled again at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A smile is thought to be an affectionate gesture and is normally associated with happiness and kindness. Therefore, in some ways it seems almost unreasonable for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to be angry. Furthermore, </a:t>
            </a:r>
            <a:r>
              <a:rPr lang="en-GB" sz="1400" dirty="0" err="1">
                <a:latin typeface="Arial" panose="020B0604020202020204" pitchFamily="34" charset="0"/>
                <a:cs typeface="Arial" panose="020B0604020202020204" pitchFamily="34" charset="0"/>
              </a:rPr>
              <a:t>Rosabel’s</a:t>
            </a:r>
            <a:r>
              <a:rPr lang="en-GB" sz="1400" dirty="0">
                <a:latin typeface="Arial" panose="020B0604020202020204" pitchFamily="34" charset="0"/>
                <a:cs typeface="Arial" panose="020B0604020202020204" pitchFamily="34" charset="0"/>
              </a:rPr>
              <a:t> anger is described as ‘sudden’ and ‘ridiculous’ and both imply that </a:t>
            </a:r>
            <a:r>
              <a:rPr lang="en-GB" sz="1400" dirty="0" err="1">
                <a:latin typeface="Arial" panose="020B0604020202020204" pitchFamily="34" charset="0"/>
                <a:cs typeface="Arial" panose="020B0604020202020204" pitchFamily="34" charset="0"/>
              </a:rPr>
              <a:t>Rosabel’s</a:t>
            </a:r>
            <a:r>
              <a:rPr lang="en-GB" sz="1400" dirty="0">
                <a:latin typeface="Arial" panose="020B0604020202020204" pitchFamily="34" charset="0"/>
                <a:cs typeface="Arial" panose="020B0604020202020204" pitchFamily="34" charset="0"/>
              </a:rPr>
              <a:t> anger is rash, impulsive and without thought. In addition, the anger ‘seized’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suggesting how powerful and reckless it is and can be interpreted to overpower rational feelings.</a:t>
            </a:r>
          </a:p>
          <a:p>
            <a:r>
              <a:rPr lang="en-GB" sz="1400" dirty="0">
                <a:latin typeface="Arial" panose="020B0604020202020204" pitchFamily="34" charset="0"/>
                <a:cs typeface="Arial" panose="020B0604020202020204" pitchFamily="34" charset="0"/>
              </a:rPr>
              <a:t>Therefore, although I do agree that the red-haired girl is advantageous, I do not believe it is necessary right for </a:t>
            </a:r>
            <a:r>
              <a:rPr lang="en-GB" sz="1400" dirty="0" err="1">
                <a:latin typeface="Arial" panose="020B0604020202020204" pitchFamily="34" charset="0"/>
                <a:cs typeface="Arial" panose="020B0604020202020204" pitchFamily="34" charset="0"/>
              </a:rPr>
              <a:t>Rosabel</a:t>
            </a:r>
            <a:r>
              <a:rPr lang="en-GB" sz="1400" dirty="0">
                <a:latin typeface="Arial" panose="020B0604020202020204" pitchFamily="34" charset="0"/>
                <a:cs typeface="Arial" panose="020B0604020202020204" pitchFamily="34" charset="0"/>
              </a:rPr>
              <a:t> to be so furious.</a:t>
            </a:r>
          </a:p>
        </p:txBody>
      </p:sp>
      <p:pic>
        <p:nvPicPr>
          <p:cNvPr id="6" name="Picture 5">
            <a:extLst>
              <a:ext uri="{FF2B5EF4-FFF2-40B4-BE49-F238E27FC236}">
                <a16:creationId xmlns:a16="http://schemas.microsoft.com/office/drawing/2014/main" id="{3E562434-D2F4-4529-8340-BEEC7C5805AB}"/>
              </a:ext>
            </a:extLst>
          </p:cNvPr>
          <p:cNvPicPr>
            <a:picLocks noChangeAspect="1"/>
          </p:cNvPicPr>
          <p:nvPr/>
        </p:nvPicPr>
        <p:blipFill>
          <a:blip r:embed="rId2"/>
          <a:stretch>
            <a:fillRect/>
          </a:stretch>
        </p:blipFill>
        <p:spPr>
          <a:xfrm>
            <a:off x="1237150" y="2786795"/>
            <a:ext cx="3000375" cy="809625"/>
          </a:xfrm>
          <a:prstGeom prst="rect">
            <a:avLst/>
          </a:prstGeom>
        </p:spPr>
      </p:pic>
      <p:pic>
        <p:nvPicPr>
          <p:cNvPr id="7" name="Picture 6">
            <a:extLst>
              <a:ext uri="{FF2B5EF4-FFF2-40B4-BE49-F238E27FC236}">
                <a16:creationId xmlns:a16="http://schemas.microsoft.com/office/drawing/2014/main" id="{FE30A418-33F8-4CE1-875E-60DAC944DD8E}"/>
              </a:ext>
            </a:extLst>
          </p:cNvPr>
          <p:cNvPicPr>
            <a:picLocks noChangeAspect="1"/>
          </p:cNvPicPr>
          <p:nvPr/>
        </p:nvPicPr>
        <p:blipFill>
          <a:blip r:embed="rId3"/>
          <a:stretch>
            <a:fillRect/>
          </a:stretch>
        </p:blipFill>
        <p:spPr>
          <a:xfrm>
            <a:off x="1189525" y="3596420"/>
            <a:ext cx="3048000" cy="3019425"/>
          </a:xfrm>
          <a:prstGeom prst="rect">
            <a:avLst/>
          </a:prstGeom>
        </p:spPr>
      </p:pic>
      <p:pic>
        <p:nvPicPr>
          <p:cNvPr id="8" name="Picture 7" descr="http://southaxholmeacademy.co.uk/images/logos/southAxholmeLogo.jpg">
            <a:extLst>
              <a:ext uri="{FF2B5EF4-FFF2-40B4-BE49-F238E27FC236}">
                <a16:creationId xmlns:a16="http://schemas.microsoft.com/office/drawing/2014/main" id="{E7E4C474-9136-4321-907C-666F16C84816}"/>
              </a:ext>
            </a:extLst>
          </p:cNvPr>
          <p:cNvPicPr/>
          <p:nvPr/>
        </p:nvPicPr>
        <p:blipFill>
          <a:blip r:embed="rId4"/>
          <a:srcRect/>
          <a:stretch>
            <a:fillRect/>
          </a:stretch>
        </p:blipFill>
        <p:spPr bwMode="auto">
          <a:xfrm>
            <a:off x="10719289" y="6159900"/>
            <a:ext cx="1352550" cy="676275"/>
          </a:xfrm>
          <a:prstGeom prst="rect">
            <a:avLst/>
          </a:prstGeom>
          <a:noFill/>
          <a:ln w="9525">
            <a:noFill/>
            <a:miter lim="800000"/>
            <a:headEnd/>
            <a:tailEnd/>
          </a:ln>
        </p:spPr>
      </p:pic>
    </p:spTree>
    <p:extLst>
      <p:ext uri="{BB962C8B-B14F-4D97-AF65-F5344CB8AC3E}">
        <p14:creationId xmlns:p14="http://schemas.microsoft.com/office/powerpoint/2010/main" val="122569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06567C-252E-472C-BADE-927C5DDE3AC6}"/>
              </a:ext>
            </a:extLst>
          </p:cNvPr>
          <p:cNvSpPr txBox="1"/>
          <p:nvPr/>
        </p:nvSpPr>
        <p:spPr>
          <a:xfrm>
            <a:off x="439615" y="751344"/>
            <a:ext cx="3005951" cy="2185214"/>
          </a:xfrm>
          <a:prstGeom prst="rect">
            <a:avLst/>
          </a:prstGeom>
          <a:noFill/>
        </p:spPr>
        <p:txBody>
          <a:bodyPr wrap="none" rtlCol="0">
            <a:spAutoFit/>
          </a:bodyPr>
          <a:lstStyle/>
          <a:p>
            <a:r>
              <a:rPr lang="en-GB" sz="4000" b="1" u="sng" dirty="0">
                <a:latin typeface="Arial" panose="020B0604020202020204" pitchFamily="34" charset="0"/>
                <a:cs typeface="Arial" panose="020B0604020202020204" pitchFamily="34" charset="0"/>
              </a:rPr>
              <a:t>Question 4:</a:t>
            </a:r>
          </a:p>
          <a:p>
            <a:r>
              <a:rPr lang="en-GB" sz="3200" dirty="0">
                <a:latin typeface="Arial" panose="020B0604020202020204" pitchFamily="34" charset="0"/>
                <a:cs typeface="Arial" panose="020B0604020202020204" pitchFamily="34" charset="0"/>
              </a:rPr>
              <a:t>And this one?</a:t>
            </a:r>
          </a:p>
          <a:p>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7BDF5E36-8C6D-499A-AE4C-F88D7E93D5F9}"/>
              </a:ext>
            </a:extLst>
          </p:cNvPr>
          <p:cNvSpPr/>
          <p:nvPr/>
        </p:nvSpPr>
        <p:spPr>
          <a:xfrm>
            <a:off x="4437184" y="258407"/>
            <a:ext cx="6096000" cy="6494085"/>
          </a:xfrm>
          <a:prstGeom prst="rect">
            <a:avLst/>
          </a:prstGeom>
        </p:spPr>
        <p:txBody>
          <a:bodyPr>
            <a:spAutoFit/>
          </a:bodyPr>
          <a:lstStyle/>
          <a:p>
            <a:r>
              <a:rPr lang="en-GB" sz="1600" dirty="0">
                <a:latin typeface="Arial" panose="020B0604020202020204" pitchFamily="34" charset="0"/>
                <a:cs typeface="Arial" panose="020B0604020202020204" pitchFamily="34" charset="0"/>
              </a:rPr>
              <a:t>I agree with this student, as the red haired girl seems to have come from a higher class background, with more privileges. She seeming carries an air of grace and respectability, carefree but with high standards. This is shown throughout her dealings with </a:t>
            </a:r>
            <a:r>
              <a:rPr lang="en-GB" sz="1600" dirty="0" err="1">
                <a:latin typeface="Arial" panose="020B0604020202020204" pitchFamily="34" charset="0"/>
                <a:cs typeface="Arial" panose="020B0604020202020204" pitchFamily="34" charset="0"/>
              </a:rPr>
              <a:t>Rosabel</a:t>
            </a:r>
            <a:r>
              <a:rPr lang="en-GB" sz="1600" dirty="0">
                <a:latin typeface="Arial" panose="020B0604020202020204" pitchFamily="34" charset="0"/>
                <a:cs typeface="Arial" panose="020B0604020202020204" pitchFamily="34" charset="0"/>
              </a:rPr>
              <a:t>, for example when she found the perfect hat the girl exclaimed ‘Isn’t it adorable”, “I must have that”.</a:t>
            </a:r>
          </a:p>
          <a:p>
            <a:r>
              <a:rPr lang="en-GB" sz="1600" dirty="0">
                <a:latin typeface="Arial" panose="020B0604020202020204" pitchFamily="34" charset="0"/>
                <a:cs typeface="Arial" panose="020B0604020202020204" pitchFamily="34" charset="0"/>
              </a:rPr>
              <a:t>The use of ‘must’ here shows how used she is to getting her own say, as she feels no need to ask or even use manners, she merely gets what she wants, when she wants. Even after she said this, she goes on to compliment how well it suits </a:t>
            </a:r>
            <a:r>
              <a:rPr lang="en-GB" sz="1600" dirty="0" err="1">
                <a:latin typeface="Arial" panose="020B0604020202020204" pitchFamily="34" charset="0"/>
                <a:cs typeface="Arial" panose="020B0604020202020204" pitchFamily="34" charset="0"/>
              </a:rPr>
              <a:t>Rosabel</a:t>
            </a:r>
            <a:r>
              <a:rPr lang="en-GB" sz="1600" dirty="0">
                <a:latin typeface="Arial" panose="020B0604020202020204" pitchFamily="34" charset="0"/>
                <a:cs typeface="Arial" panose="020B0604020202020204" pitchFamily="34" charset="0"/>
              </a:rPr>
              <a:t>. This almost suggests </a:t>
            </a:r>
            <a:r>
              <a:rPr lang="en-GB" sz="1600" dirty="0" err="1">
                <a:latin typeface="Arial" panose="020B0604020202020204" pitchFamily="34" charset="0"/>
                <a:cs typeface="Arial" panose="020B0604020202020204" pitchFamily="34" charset="0"/>
              </a:rPr>
              <a:t>naïvity</a:t>
            </a:r>
            <a:r>
              <a:rPr lang="en-GB" sz="1600" dirty="0">
                <a:latin typeface="Arial" panose="020B0604020202020204" pitchFamily="34" charset="0"/>
                <a:cs typeface="Arial" panose="020B0604020202020204" pitchFamily="34" charset="0"/>
              </a:rPr>
              <a:t>, as though the red headed girl doesn’t realise not everyone lives like her, and can afford the luxuries she can.</a:t>
            </a:r>
          </a:p>
          <a:p>
            <a:r>
              <a:rPr lang="en-GB" sz="1600" dirty="0">
                <a:latin typeface="Arial" panose="020B0604020202020204" pitchFamily="34" charset="0"/>
                <a:cs typeface="Arial" panose="020B0604020202020204" pitchFamily="34" charset="0"/>
              </a:rPr>
              <a:t>This is very contrasting to </a:t>
            </a:r>
            <a:r>
              <a:rPr lang="en-GB" sz="1600" dirty="0" err="1">
                <a:latin typeface="Arial" panose="020B0604020202020204" pitchFamily="34" charset="0"/>
                <a:cs typeface="Arial" panose="020B0604020202020204" pitchFamily="34" charset="0"/>
              </a:rPr>
              <a:t>Rosabels</a:t>
            </a:r>
            <a:r>
              <a:rPr lang="en-GB" sz="1600" dirty="0">
                <a:latin typeface="Arial" panose="020B0604020202020204" pitchFamily="34" charset="0"/>
                <a:cs typeface="Arial" panose="020B0604020202020204" pitchFamily="34" charset="0"/>
              </a:rPr>
              <a:t> life; as she works tirelessly for the upper class who care not for her, and she gets little reward.</a:t>
            </a:r>
          </a:p>
          <a:p>
            <a:r>
              <a:rPr lang="en-GB" sz="1600" dirty="0" err="1">
                <a:latin typeface="Arial" panose="020B0604020202020204" pitchFamily="34" charset="0"/>
                <a:cs typeface="Arial" panose="020B0604020202020204" pitchFamily="34" charset="0"/>
              </a:rPr>
              <a:t>Rosabels</a:t>
            </a:r>
            <a:r>
              <a:rPr lang="en-GB" sz="1600" dirty="0">
                <a:latin typeface="Arial" panose="020B0604020202020204" pitchFamily="34" charset="0"/>
                <a:cs typeface="Arial" panose="020B0604020202020204" pitchFamily="34" charset="0"/>
              </a:rPr>
              <a:t> ‘sudden ridiculous feeling of anger’ seems to be the pent up rage at the system she is stuck in, serving hats to wealthy women with rich tastes. The writer’s use of ‘ridiculous’ makes it seem as though </a:t>
            </a:r>
            <a:r>
              <a:rPr lang="en-GB" sz="1600" dirty="0" err="1">
                <a:latin typeface="Arial" panose="020B0604020202020204" pitchFamily="34" charset="0"/>
                <a:cs typeface="Arial" panose="020B0604020202020204" pitchFamily="34" charset="0"/>
              </a:rPr>
              <a:t>Rosabel</a:t>
            </a:r>
            <a:r>
              <a:rPr lang="en-GB" sz="1600" dirty="0">
                <a:latin typeface="Arial" panose="020B0604020202020204" pitchFamily="34" charset="0"/>
                <a:cs typeface="Arial" panose="020B0604020202020204" pitchFamily="34" charset="0"/>
              </a:rPr>
              <a:t> doesn’t want to be angry at the woman and the use of the verb ‘flushing’ shows how she contains herself.</a:t>
            </a:r>
          </a:p>
          <a:p>
            <a:r>
              <a:rPr lang="en-GB" sz="1600" dirty="0">
                <a:latin typeface="Arial" panose="020B0604020202020204" pitchFamily="34" charset="0"/>
                <a:cs typeface="Arial" panose="020B0604020202020204" pitchFamily="34" charset="0"/>
              </a:rPr>
              <a:t>‘Flushing’ almost shows embarrassment at the anger, as though a girl like her shouldn’t be angry with what she has, she has steady income, and for some people this would be reason for her not to be angry, as she is making a livelihood</a:t>
            </a:r>
          </a:p>
        </p:txBody>
      </p:sp>
      <p:pic>
        <p:nvPicPr>
          <p:cNvPr id="4" name="Picture 3">
            <a:extLst>
              <a:ext uri="{FF2B5EF4-FFF2-40B4-BE49-F238E27FC236}">
                <a16:creationId xmlns:a16="http://schemas.microsoft.com/office/drawing/2014/main" id="{D93699C5-7CD8-46AC-9403-D6BF6CCEFB08}"/>
              </a:ext>
            </a:extLst>
          </p:cNvPr>
          <p:cNvPicPr>
            <a:picLocks noChangeAspect="1"/>
          </p:cNvPicPr>
          <p:nvPr/>
        </p:nvPicPr>
        <p:blipFill>
          <a:blip r:embed="rId2"/>
          <a:stretch>
            <a:fillRect/>
          </a:stretch>
        </p:blipFill>
        <p:spPr>
          <a:xfrm>
            <a:off x="866408" y="2467708"/>
            <a:ext cx="3038475" cy="762000"/>
          </a:xfrm>
          <a:prstGeom prst="rect">
            <a:avLst/>
          </a:prstGeom>
        </p:spPr>
      </p:pic>
      <p:pic>
        <p:nvPicPr>
          <p:cNvPr id="5" name="Picture 4">
            <a:extLst>
              <a:ext uri="{FF2B5EF4-FFF2-40B4-BE49-F238E27FC236}">
                <a16:creationId xmlns:a16="http://schemas.microsoft.com/office/drawing/2014/main" id="{B7241E26-507D-4795-9B27-997ABF775FF7}"/>
              </a:ext>
            </a:extLst>
          </p:cNvPr>
          <p:cNvPicPr>
            <a:picLocks noChangeAspect="1"/>
          </p:cNvPicPr>
          <p:nvPr/>
        </p:nvPicPr>
        <p:blipFill>
          <a:blip r:embed="rId3"/>
          <a:stretch>
            <a:fillRect/>
          </a:stretch>
        </p:blipFill>
        <p:spPr>
          <a:xfrm>
            <a:off x="866408" y="3323492"/>
            <a:ext cx="2990850" cy="3429000"/>
          </a:xfrm>
          <a:prstGeom prst="rect">
            <a:avLst/>
          </a:prstGeom>
        </p:spPr>
      </p:pic>
      <p:pic>
        <p:nvPicPr>
          <p:cNvPr id="8" name="Picture 7" descr="http://southaxholmeacademy.co.uk/images/logos/southAxholmeLogo.jpg">
            <a:extLst>
              <a:ext uri="{FF2B5EF4-FFF2-40B4-BE49-F238E27FC236}">
                <a16:creationId xmlns:a16="http://schemas.microsoft.com/office/drawing/2014/main" id="{8CFD98F1-41B3-421E-A74D-F8F91637B9D3}"/>
              </a:ext>
            </a:extLst>
          </p:cNvPr>
          <p:cNvPicPr/>
          <p:nvPr/>
        </p:nvPicPr>
        <p:blipFill>
          <a:blip r:embed="rId4"/>
          <a:srcRect/>
          <a:stretch>
            <a:fillRect/>
          </a:stretch>
        </p:blipFill>
        <p:spPr bwMode="auto">
          <a:xfrm>
            <a:off x="10736873" y="6181725"/>
            <a:ext cx="1352550" cy="676275"/>
          </a:xfrm>
          <a:prstGeom prst="rect">
            <a:avLst/>
          </a:prstGeom>
          <a:noFill/>
          <a:ln w="9525">
            <a:noFill/>
            <a:miter lim="800000"/>
            <a:headEnd/>
            <a:tailEnd/>
          </a:ln>
        </p:spPr>
      </p:pic>
    </p:spTree>
    <p:extLst>
      <p:ext uri="{BB962C8B-B14F-4D97-AF65-F5344CB8AC3E}">
        <p14:creationId xmlns:p14="http://schemas.microsoft.com/office/powerpoint/2010/main" val="740258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253141" y="174650"/>
            <a:ext cx="11713301" cy="878086"/>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23392" y="260648"/>
            <a:ext cx="10972800" cy="792088"/>
          </a:xfrm>
          <a:noFill/>
          <a:ln w="38100">
            <a:noFill/>
          </a:ln>
        </p:spPr>
        <p:txBody>
          <a:bodyPr/>
          <a:lstStyle/>
          <a:p>
            <a:r>
              <a:rPr lang="en-GB" b="1" u="sng" dirty="0">
                <a:solidFill>
                  <a:schemeClr val="bg1"/>
                </a:solidFill>
                <a:effectLst>
                  <a:outerShdw blurRad="38100" dist="38100" dir="2700000" algn="tl">
                    <a:srgbClr val="000000">
                      <a:alpha val="43137"/>
                    </a:srgbClr>
                  </a:outerShdw>
                </a:effectLst>
              </a:rPr>
              <a:t>Creating the Answer</a:t>
            </a:r>
          </a:p>
        </p:txBody>
      </p:sp>
      <p:pic>
        <p:nvPicPr>
          <p:cNvPr id="8" name="Picture 7" descr="http://southaxholmeacademy.co.uk/images/logos/southAxholmeLogo.jpg"/>
          <p:cNvPicPr/>
          <p:nvPr/>
        </p:nvPicPr>
        <p:blipFill>
          <a:blip r:embed="rId2"/>
          <a:srcRect/>
          <a:stretch>
            <a:fillRect/>
          </a:stretch>
        </p:blipFill>
        <p:spPr bwMode="auto">
          <a:xfrm>
            <a:off x="10388600" y="6181726"/>
            <a:ext cx="1803400" cy="676275"/>
          </a:xfrm>
          <a:prstGeom prst="rect">
            <a:avLst/>
          </a:prstGeom>
          <a:noFill/>
          <a:ln w="9525">
            <a:noFill/>
            <a:miter lim="800000"/>
            <a:headEnd/>
            <a:tailEnd/>
          </a:ln>
        </p:spPr>
      </p:pic>
      <p:sp>
        <p:nvSpPr>
          <p:cNvPr id="5" name="Rectangle 4"/>
          <p:cNvSpPr/>
          <p:nvPr/>
        </p:nvSpPr>
        <p:spPr>
          <a:xfrm>
            <a:off x="569020" y="1249698"/>
            <a:ext cx="10704512" cy="6463308"/>
          </a:xfrm>
          <a:prstGeom prst="rect">
            <a:avLst/>
          </a:prstGeom>
        </p:spPr>
        <p:txBody>
          <a:bodyPr wrap="square">
            <a:spAutoFit/>
          </a:bodyPr>
          <a:lstStyle/>
          <a:p>
            <a:r>
              <a:rPr lang="en-GB" sz="1600" b="1" dirty="0">
                <a:solidFill>
                  <a:srgbClr val="000000"/>
                </a:solidFill>
                <a:latin typeface="Arial" panose="020B0604020202020204" pitchFamily="34" charset="0"/>
                <a:cs typeface="Arial" panose="020B0604020202020204" pitchFamily="34" charset="0"/>
              </a:rPr>
              <a:t>Level 3 </a:t>
            </a:r>
          </a:p>
          <a:p>
            <a:r>
              <a:rPr lang="en-GB" sz="1600" b="1" dirty="0">
                <a:solidFill>
                  <a:srgbClr val="000000"/>
                </a:solidFill>
                <a:latin typeface="Arial" panose="020B0604020202020204" pitchFamily="34" charset="0"/>
                <a:cs typeface="Arial" panose="020B0604020202020204" pitchFamily="34" charset="0"/>
              </a:rPr>
              <a:t>Clear, relevant evaluation </a:t>
            </a:r>
          </a:p>
          <a:p>
            <a:r>
              <a:rPr lang="en-GB" sz="1600" b="1" dirty="0">
                <a:solidFill>
                  <a:srgbClr val="000000"/>
                </a:solidFill>
                <a:latin typeface="Arial" panose="020B0604020202020204" pitchFamily="34" charset="0"/>
                <a:cs typeface="Arial" panose="020B0604020202020204" pitchFamily="34" charset="0"/>
              </a:rPr>
              <a:t>11-15</a:t>
            </a:r>
            <a:r>
              <a:rPr lang="en-GB" sz="1600" dirty="0">
                <a:solidFill>
                  <a:srgbClr val="000000"/>
                </a:solidFill>
                <a:latin typeface="Arial" panose="020B0604020202020204" pitchFamily="34" charset="0"/>
                <a:cs typeface="Arial" panose="020B0604020202020204" pitchFamily="34" charset="0"/>
              </a:rPr>
              <a:t> marks 	</a:t>
            </a:r>
          </a:p>
          <a:p>
            <a:r>
              <a:rPr lang="en-GB" sz="1600" dirty="0">
                <a:solidFill>
                  <a:srgbClr val="000000"/>
                </a:solidFill>
                <a:latin typeface="Arial" panose="020B0604020202020204" pitchFamily="34" charset="0"/>
                <a:cs typeface="Arial" panose="020B0604020202020204" pitchFamily="34" charset="0"/>
              </a:rPr>
              <a:t>Shows clear and relevant evaluation: </a:t>
            </a:r>
          </a:p>
          <a:p>
            <a:pPr marL="285750" indent="-285750">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 Evaluates clearly the effect(s) on the reader </a:t>
            </a:r>
          </a:p>
          <a:p>
            <a:pPr marL="285750" indent="-285750">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 Shows clear understanding of writer’s methods </a:t>
            </a:r>
          </a:p>
          <a:p>
            <a:pPr marL="285750" indent="-285750">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 Selects a range of relevant textual references </a:t>
            </a:r>
          </a:p>
          <a:p>
            <a:pPr marL="285750" indent="-285750">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 Makes a clear and relevant response to the focus of the statement </a:t>
            </a:r>
          </a:p>
          <a:p>
            <a:endParaRPr lang="en-GB" sz="1600" dirty="0">
              <a:solidFill>
                <a:srgbClr val="000000"/>
              </a:solidFill>
              <a:latin typeface="Arial" panose="020B0604020202020204" pitchFamily="34" charset="0"/>
              <a:cs typeface="Arial" panose="020B0604020202020204" pitchFamily="34" charset="0"/>
            </a:endParaRPr>
          </a:p>
          <a:p>
            <a:r>
              <a:rPr lang="en-GB" sz="1600" b="1" dirty="0">
                <a:solidFill>
                  <a:srgbClr val="000000"/>
                </a:solidFill>
                <a:latin typeface="Arial" panose="020B0604020202020204" pitchFamily="34" charset="0"/>
                <a:cs typeface="Arial" panose="020B0604020202020204" pitchFamily="34" charset="0"/>
              </a:rPr>
              <a:t>Look at this example: </a:t>
            </a:r>
            <a:r>
              <a:rPr lang="en-GB" sz="2000" dirty="0"/>
              <a:t>The red-haired girl does seem to have many advantages in life. She arrives in a carriage to go hat shopping, which tells us she’s wealthy, and she has a ‘well-dressed’ boyfriend, all outward signs of success. She is also attractive, and the writer uses colour to imply how alive and vibrant she is: ‘beautiful red hair and a white skin and eyes the colour of that green ribbon shot with gold’. She has everything that </a:t>
            </a:r>
            <a:r>
              <a:rPr lang="en-GB" sz="2000" dirty="0" err="1"/>
              <a:t>Rosabel</a:t>
            </a:r>
            <a:r>
              <a:rPr lang="en-GB" sz="2000" dirty="0"/>
              <a:t> doesn’t have, and I think this makes </a:t>
            </a:r>
            <a:r>
              <a:rPr lang="en-GB" sz="2000" dirty="0" err="1"/>
              <a:t>Rosabel</a:t>
            </a:r>
            <a:r>
              <a:rPr lang="en-GB" sz="2000" dirty="0"/>
              <a:t> jealous because she recognises how unfair life is. However, the girl isn’t unpleasant so I’m not sure that </a:t>
            </a:r>
            <a:r>
              <a:rPr lang="en-GB" sz="2000" dirty="0" err="1"/>
              <a:t>Rosabel</a:t>
            </a:r>
            <a:r>
              <a:rPr lang="en-GB" sz="2000" dirty="0"/>
              <a:t> is right to get annoyed. When </a:t>
            </a:r>
            <a:r>
              <a:rPr lang="en-GB" sz="2000" dirty="0" err="1"/>
              <a:t>Rosabel</a:t>
            </a:r>
            <a:r>
              <a:rPr lang="en-GB" sz="2000" dirty="0"/>
              <a:t> tries on the hat, her anger is ‘sudden’ and ‘ridiculous’, adjectives that show her reaction is unexpected and ultimately silly because there’s nothing she can do about the girl having all these advantages and her having none. </a:t>
            </a:r>
          </a:p>
          <a:p>
            <a:r>
              <a:rPr lang="en-GB" sz="2000" dirty="0"/>
              <a:t>  </a:t>
            </a:r>
          </a:p>
          <a:p>
            <a:r>
              <a:rPr lang="en-GB" dirty="0"/>
              <a:t>	</a:t>
            </a:r>
          </a:p>
          <a:p>
            <a:endParaRPr lang="en-GB" sz="1400" dirty="0">
              <a:solidFill>
                <a:srgbClr val="000000"/>
              </a:solidFill>
              <a:latin typeface="Arial" panose="020B0604020202020204" pitchFamily="34" charset="0"/>
              <a:cs typeface="Arial" panose="020B0604020202020204" pitchFamily="34" charset="0"/>
            </a:endParaRPr>
          </a:p>
          <a:p>
            <a:r>
              <a:rPr lang="en-GB" sz="1400" dirty="0">
                <a:solidFill>
                  <a:srgbClr val="000000"/>
                </a:solidFill>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	</a:t>
            </a:r>
          </a:p>
          <a:p>
            <a:endParaRPr lang="en-GB" dirty="0">
              <a:solidFill>
                <a:srgbClr val="000000"/>
              </a:solidFill>
              <a:latin typeface="Arial" panose="020B0604020202020204" pitchFamily="34" charset="0"/>
            </a:endParaRPr>
          </a:p>
        </p:txBody>
      </p:sp>
    </p:spTree>
    <p:extLst>
      <p:ext uri="{BB962C8B-B14F-4D97-AF65-F5344CB8AC3E}">
        <p14:creationId xmlns:p14="http://schemas.microsoft.com/office/powerpoint/2010/main" val="614046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253141" y="174650"/>
            <a:ext cx="11713301" cy="878086"/>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23392" y="260648"/>
            <a:ext cx="10972800" cy="792088"/>
          </a:xfrm>
          <a:noFill/>
          <a:ln w="38100">
            <a:noFill/>
          </a:ln>
        </p:spPr>
        <p:txBody>
          <a:bodyPr/>
          <a:lstStyle/>
          <a:p>
            <a:r>
              <a:rPr lang="en-GB" b="1" u="sng" dirty="0">
                <a:solidFill>
                  <a:schemeClr val="bg1"/>
                </a:solidFill>
                <a:effectLst>
                  <a:outerShdw blurRad="38100" dist="38100" dir="2700000" algn="tl">
                    <a:srgbClr val="000000">
                      <a:alpha val="43137"/>
                    </a:srgbClr>
                  </a:outerShdw>
                </a:effectLst>
              </a:rPr>
              <a:t>Creating the Answer</a:t>
            </a:r>
          </a:p>
        </p:txBody>
      </p:sp>
      <p:pic>
        <p:nvPicPr>
          <p:cNvPr id="8" name="Picture 7" descr="http://southaxholmeacademy.co.uk/images/logos/southAxholmeLogo.jpg"/>
          <p:cNvPicPr/>
          <p:nvPr/>
        </p:nvPicPr>
        <p:blipFill>
          <a:blip r:embed="rId2"/>
          <a:srcRect/>
          <a:stretch>
            <a:fillRect/>
          </a:stretch>
        </p:blipFill>
        <p:spPr bwMode="auto">
          <a:xfrm>
            <a:off x="10388600" y="6181726"/>
            <a:ext cx="1803400" cy="676275"/>
          </a:xfrm>
          <a:prstGeom prst="rect">
            <a:avLst/>
          </a:prstGeom>
          <a:noFill/>
          <a:ln w="9525">
            <a:noFill/>
            <a:miter lim="800000"/>
            <a:headEnd/>
            <a:tailEnd/>
          </a:ln>
        </p:spPr>
      </p:pic>
      <p:sp>
        <p:nvSpPr>
          <p:cNvPr id="6" name="Rectangle 5"/>
          <p:cNvSpPr/>
          <p:nvPr/>
        </p:nvSpPr>
        <p:spPr>
          <a:xfrm>
            <a:off x="292384" y="1138734"/>
            <a:ext cx="11885163" cy="7109639"/>
          </a:xfrm>
          <a:prstGeom prst="rect">
            <a:avLst/>
          </a:prstGeom>
        </p:spPr>
        <p:txBody>
          <a:bodyPr wrap="square">
            <a:spAutoFit/>
          </a:bodyPr>
          <a:lstStyle/>
          <a:p>
            <a:r>
              <a:rPr lang="en-GB" sz="1400" b="1" dirty="0">
                <a:latin typeface="Arial" panose="020B0604020202020204" pitchFamily="34" charset="0"/>
                <a:cs typeface="Arial" panose="020B0604020202020204" pitchFamily="34" charset="0"/>
              </a:rPr>
              <a:t>Level 4</a:t>
            </a:r>
          </a:p>
          <a:p>
            <a:r>
              <a:rPr lang="en-GB" sz="1400" b="1" dirty="0">
                <a:latin typeface="Arial" panose="020B0604020202020204" pitchFamily="34" charset="0"/>
                <a:cs typeface="Arial" panose="020B0604020202020204" pitchFamily="34" charset="0"/>
              </a:rPr>
              <a:t>Perceptive, detailed evaluation</a:t>
            </a:r>
          </a:p>
          <a:p>
            <a:r>
              <a:rPr lang="en-GB" sz="1400" b="1" dirty="0">
                <a:latin typeface="Arial" panose="020B0604020202020204" pitchFamily="34" charset="0"/>
                <a:cs typeface="Arial" panose="020B0604020202020204" pitchFamily="34" charset="0"/>
              </a:rPr>
              <a:t>16-20 </a:t>
            </a:r>
            <a:r>
              <a:rPr lang="en-GB" sz="1400" dirty="0">
                <a:latin typeface="Arial" panose="020B0604020202020204" pitchFamily="34" charset="0"/>
                <a:cs typeface="Arial" panose="020B0604020202020204" pitchFamily="34" charset="0"/>
              </a:rPr>
              <a:t>marks</a:t>
            </a:r>
          </a:p>
          <a:p>
            <a:r>
              <a:rPr lang="en-GB" sz="1400" dirty="0">
                <a:latin typeface="Arial" panose="020B0604020202020204" pitchFamily="34" charset="0"/>
                <a:cs typeface="Arial" panose="020B0604020202020204" pitchFamily="34" charset="0"/>
              </a:rPr>
              <a:t>Shows perceptive and detailed evaluation:</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 Evaluates critically and in detail the effect(s) on the reader</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 Shows perceptive understanding of writer’s methods</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 Selects a judicious range of textual detail</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 Develops a convincing and critical response to the focus of the statement</a:t>
            </a:r>
          </a:p>
          <a:p>
            <a:endParaRPr lang="en-GB" sz="1400" dirty="0">
              <a:latin typeface="Arial" panose="020B0604020202020204" pitchFamily="34" charset="0"/>
              <a:cs typeface="Arial" panose="020B0604020202020204" pitchFamily="34" charset="0"/>
            </a:endParaRPr>
          </a:p>
          <a:p>
            <a:r>
              <a:rPr lang="en-GB" sz="1400" b="1" dirty="0">
                <a:solidFill>
                  <a:srgbClr val="000000"/>
                </a:solidFill>
                <a:latin typeface="Arial" panose="020B0604020202020204" pitchFamily="34" charset="0"/>
                <a:cs typeface="Arial" panose="020B0604020202020204" pitchFamily="34" charset="0"/>
              </a:rPr>
              <a:t>Look at this example: </a:t>
            </a:r>
            <a:r>
              <a:rPr lang="en-GB" dirty="0"/>
              <a:t>Although </a:t>
            </a:r>
            <a:r>
              <a:rPr lang="en-GB" dirty="0" err="1"/>
              <a:t>Rosabel’s</a:t>
            </a:r>
            <a:r>
              <a:rPr lang="en-GB" dirty="0"/>
              <a:t> anger is understandable, it is not entirely justified, even though the red-haired girl does appear to have many advantages in life. She has wealth, beauty and happiness, all characteristics of a privileged lifestyle, and the writer’s use of colour to describe her - ‘beautiful red hair and a white skin and eyes the colour of that green ribbon shot with gold’ - implies she is also radiant, vivacious and exotic. This is in direct contrast to the brown-haired </a:t>
            </a:r>
            <a:r>
              <a:rPr lang="en-GB" dirty="0" err="1"/>
              <a:t>Rosabel</a:t>
            </a:r>
            <a:r>
              <a:rPr lang="en-GB" dirty="0"/>
              <a:t>, who can only dream of being like this. I think </a:t>
            </a:r>
            <a:r>
              <a:rPr lang="en-GB" dirty="0" err="1"/>
              <a:t>Rosabel</a:t>
            </a:r>
            <a:r>
              <a:rPr lang="en-GB" dirty="0"/>
              <a:t> is envious and maybe even resentful, which is why her anger is understandable. When </a:t>
            </a:r>
            <a:r>
              <a:rPr lang="en-GB" dirty="0" err="1"/>
              <a:t>Rosabel</a:t>
            </a:r>
            <a:r>
              <a:rPr lang="en-GB" dirty="0"/>
              <a:t> tries on the hat, the key sentence ‘Let me see how it looks on you,’ is significant because, just for one moment, their lives overlap. In a way, </a:t>
            </a:r>
            <a:r>
              <a:rPr lang="en-GB" dirty="0" err="1"/>
              <a:t>Rosabel</a:t>
            </a:r>
            <a:r>
              <a:rPr lang="en-GB" dirty="0"/>
              <a:t> is being taunted with a symbol of another, much better life, but this is not deliberate, which is why her ‘sudden, ridiculous feeling of anger’ is not really fair on the girl. The adjective ‘sudden’ implies the fury comes out of nowhere, as if </a:t>
            </a:r>
            <a:r>
              <a:rPr lang="en-GB" dirty="0" err="1"/>
              <a:t>Rosabel</a:t>
            </a:r>
            <a:r>
              <a:rPr lang="en-GB" dirty="0"/>
              <a:t> has no control over it, and ‘ridiculous’ suggests it is unreasonable to the point of being absurd. The girl does have many of life’s advantages, but she is a product of her upbringing in much the same way as </a:t>
            </a:r>
            <a:r>
              <a:rPr lang="en-GB" dirty="0" err="1"/>
              <a:t>Rosabel</a:t>
            </a:r>
            <a:r>
              <a:rPr lang="en-GB" dirty="0"/>
              <a:t>, and is not to blame for the class divisions in society. </a:t>
            </a:r>
          </a:p>
          <a:p>
            <a:r>
              <a:rPr lang="en-GB" dirty="0"/>
              <a:t>  </a:t>
            </a:r>
          </a:p>
          <a:p>
            <a:r>
              <a:rPr lang="en-GB" sz="1400" dirty="0"/>
              <a:t> </a:t>
            </a:r>
          </a:p>
          <a:p>
            <a:r>
              <a:rPr lang="en-GB" sz="1400" dirty="0"/>
              <a:t>  </a:t>
            </a:r>
          </a:p>
          <a:p>
            <a:r>
              <a:rPr lang="en-GB" dirty="0"/>
              <a:t>	</a:t>
            </a:r>
          </a:p>
          <a:p>
            <a:r>
              <a:rPr lang="en-GB" dirty="0"/>
              <a:t>	</a:t>
            </a:r>
          </a:p>
          <a:p>
            <a:endParaRPr lang="en-GB" sz="1400" dirty="0">
              <a:latin typeface="Arial" panose="020B0604020202020204" pitchFamily="34" charset="0"/>
              <a:cs typeface="Arial" panose="020B0604020202020204" pitchFamily="34" charset="0"/>
            </a:endParaRPr>
          </a:p>
          <a:p>
            <a:r>
              <a:rPr lang="en-GB" dirty="0"/>
              <a:t>	</a:t>
            </a:r>
          </a:p>
          <a:p>
            <a:endParaRPr lang="en-GB" dirty="0"/>
          </a:p>
        </p:txBody>
      </p:sp>
    </p:spTree>
    <p:extLst>
      <p:ext uri="{BB962C8B-B14F-4D97-AF65-F5344CB8AC3E}">
        <p14:creationId xmlns:p14="http://schemas.microsoft.com/office/powerpoint/2010/main" val="2307626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Props1.xml><?xml version="1.0" encoding="utf-8"?>
<ds:datastoreItem xmlns:ds="http://schemas.openxmlformats.org/officeDocument/2006/customXml" ds:itemID="{F65ED47C-20A3-4562-97A6-FEEB5716294F}"/>
</file>

<file path=customXml/itemProps2.xml><?xml version="1.0" encoding="utf-8"?>
<ds:datastoreItem xmlns:ds="http://schemas.openxmlformats.org/officeDocument/2006/customXml" ds:itemID="{2D67A55C-989F-4EC7-A60C-6293D219ED05}"/>
</file>

<file path=customXml/itemProps3.xml><?xml version="1.0" encoding="utf-8"?>
<ds:datastoreItem xmlns:ds="http://schemas.openxmlformats.org/officeDocument/2006/customXml" ds:itemID="{BE98D166-4393-412C-931D-7510148A1AB1}"/>
</file>

<file path=docProps/app.xml><?xml version="1.0" encoding="utf-8"?>
<Properties xmlns="http://schemas.openxmlformats.org/officeDocument/2006/extended-properties" xmlns:vt="http://schemas.openxmlformats.org/officeDocument/2006/docPropsVTypes">
  <TotalTime>500</TotalTime>
  <Words>1652</Words>
  <Application>Microsoft Office PowerPoint</Application>
  <PresentationFormat>Widescreen</PresentationFormat>
  <Paragraphs>86</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Creating the Answer</vt:lpstr>
      <vt:lpstr>Creating the Answer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Tracey Kennedy</dc:creator>
  <cp:lastModifiedBy>Tracey Kennedy</cp:lastModifiedBy>
  <cp:revision>17</cp:revision>
  <dcterms:created xsi:type="dcterms:W3CDTF">2018-01-04T11:27:00Z</dcterms:created>
  <dcterms:modified xsi:type="dcterms:W3CDTF">2025-02-04T16:05:59Z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ies>
</file>