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6"/>
  </p:notesMasterIdLst>
  <p:sldIdLst>
    <p:sldId id="316" r:id="rId5"/>
    <p:sldId id="317" r:id="rId6"/>
    <p:sldId id="319" r:id="rId7"/>
    <p:sldId id="259" r:id="rId8"/>
    <p:sldId id="260" r:id="rId9"/>
    <p:sldId id="261" r:id="rId10"/>
    <p:sldId id="262" r:id="rId11"/>
    <p:sldId id="265" r:id="rId12"/>
    <p:sldId id="285" r:id="rId13"/>
    <p:sldId id="266" r:id="rId14"/>
    <p:sldId id="288" r:id="rId15"/>
    <p:sldId id="290" r:id="rId16"/>
    <p:sldId id="291" r:id="rId17"/>
    <p:sldId id="293" r:id="rId18"/>
    <p:sldId id="304" r:id="rId19"/>
    <p:sldId id="298" r:id="rId20"/>
    <p:sldId id="268" r:id="rId21"/>
    <p:sldId id="269" r:id="rId22"/>
    <p:sldId id="274" r:id="rId23"/>
    <p:sldId id="315" r:id="rId24"/>
    <p:sldId id="310" r:id="rId25"/>
    <p:sldId id="318" r:id="rId26"/>
    <p:sldId id="311" r:id="rId27"/>
    <p:sldId id="282" r:id="rId28"/>
    <p:sldId id="279" r:id="rId29"/>
    <p:sldId id="276" r:id="rId30"/>
    <p:sldId id="277" r:id="rId31"/>
    <p:sldId id="312" r:id="rId32"/>
    <p:sldId id="313" r:id="rId33"/>
    <p:sldId id="314" r:id="rId34"/>
    <p:sldId id="275" r:id="rId35"/>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85" autoAdjust="0"/>
    <p:restoredTop sz="95501" autoAdjust="0"/>
  </p:normalViewPr>
  <p:slideViewPr>
    <p:cSldViewPr snapToGrid="0">
      <p:cViewPr varScale="1">
        <p:scale>
          <a:sx n="68" d="100"/>
          <a:sy n="68" d="100"/>
        </p:scale>
        <p:origin x="756" y="222"/>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20RobynLetherland" userId="S::20robynletherland@southaxholme-iet.co.uk::5b78eb29-764a-4e8d-a670-9c49a2761a3b" providerId="AD" clId="Web-{7593A8CE-8FC0-FD1A-C70C-9473DE9E6B84}"/>
    <pc:docChg chg="modSld">
      <pc:chgData name="20RobynLetherland" userId="S::20robynletherland@southaxholme-iet.co.uk::5b78eb29-764a-4e8d-a670-9c49a2761a3b" providerId="AD" clId="Web-{7593A8CE-8FC0-FD1A-C70C-9473DE9E6B84}" dt="2024-11-20T13:16:14.630" v="0" actId="1076"/>
      <pc:docMkLst>
        <pc:docMk/>
      </pc:docMkLst>
      <pc:sldChg chg="modSp">
        <pc:chgData name="20RobynLetherland" userId="S::20robynletherland@southaxholme-iet.co.uk::5b78eb29-764a-4e8d-a670-9c49a2761a3b" providerId="AD" clId="Web-{7593A8CE-8FC0-FD1A-C70C-9473DE9E6B84}" dt="2024-11-20T13:16:14.630" v="0" actId="1076"/>
        <pc:sldMkLst>
          <pc:docMk/>
          <pc:sldMk cId="766548707" sldId="317"/>
        </pc:sldMkLst>
        <pc:picChg chg="mod">
          <ac:chgData name="20RobynLetherland" userId="S::20robynletherland@southaxholme-iet.co.uk::5b78eb29-764a-4e8d-a670-9c49a2761a3b" providerId="AD" clId="Web-{7593A8CE-8FC0-FD1A-C70C-9473DE9E6B84}" dt="2024-11-20T13:16:14.630" v="0" actId="1076"/>
          <ac:picMkLst>
            <pc:docMk/>
            <pc:sldMk cId="766548707" sldId="317"/>
            <ac:picMk id="7" creationId="{00000000-0000-0000-0000-000000000000}"/>
          </ac:picMkLst>
        </pc:picChg>
      </pc:sldChg>
    </pc:docChg>
  </pc:docChgLst>
  <pc:docChgLst>
    <pc:chgData name="20LouisCraighill" userId="S::20louiscraighill@southaxholme-iet.co.uk::eee794df-266e-403e-8dcd-228958f14f75" providerId="AD" clId="Web-{ED1D1024-FCB8-499F-AF9D-95B1F9BF7F1D}"/>
    <pc:docChg chg="modSld">
      <pc:chgData name="20LouisCraighill" userId="S::20louiscraighill@southaxholme-iet.co.uk::eee794df-266e-403e-8dcd-228958f14f75" providerId="AD" clId="Web-{ED1D1024-FCB8-499F-AF9D-95B1F9BF7F1D}" dt="2024-06-26T08:04:11.781" v="0" actId="1076"/>
      <pc:docMkLst>
        <pc:docMk/>
      </pc:docMkLst>
      <pc:sldChg chg="modSp">
        <pc:chgData name="20LouisCraighill" userId="S::20louiscraighill@southaxholme-iet.co.uk::eee794df-266e-403e-8dcd-228958f14f75" providerId="AD" clId="Web-{ED1D1024-FCB8-499F-AF9D-95B1F9BF7F1D}" dt="2024-06-26T08:04:11.781" v="0" actId="1076"/>
        <pc:sldMkLst>
          <pc:docMk/>
          <pc:sldMk cId="474656520" sldId="266"/>
        </pc:sldMkLst>
        <pc:spChg chg="mod">
          <ac:chgData name="20LouisCraighill" userId="S::20louiscraighill@southaxholme-iet.co.uk::eee794df-266e-403e-8dcd-228958f14f75" providerId="AD" clId="Web-{ED1D1024-FCB8-499F-AF9D-95B1F9BF7F1D}" dt="2024-06-26T08:04:11.781" v="0" actId="1076"/>
          <ac:spMkLst>
            <pc:docMk/>
            <pc:sldMk cId="474656520" sldId="266"/>
            <ac:spMk id="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AFC842E0-C4B7-43B4-904A-B81BB3F25E59}" type="datetimeFigureOut">
              <a:rPr lang="en-GB" smtClean="0"/>
              <a:t>25/11/2024</a:t>
            </a:fld>
            <a:endParaRPr lang="en-GB"/>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GB"/>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6AC88FB8-D49B-4311-9FA4-62B8F7346E49}" type="slidenum">
              <a:rPr lang="en-GB" smtClean="0"/>
              <a:t>‹#›</a:t>
            </a:fld>
            <a:endParaRPr lang="en-GB"/>
          </a:p>
        </p:txBody>
      </p:sp>
    </p:spTree>
    <p:extLst>
      <p:ext uri="{BB962C8B-B14F-4D97-AF65-F5344CB8AC3E}">
        <p14:creationId xmlns:p14="http://schemas.microsoft.com/office/powerpoint/2010/main" val="2742265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Designed to be a back to back homework sheet to go with the next slide.</a:t>
            </a:r>
          </a:p>
        </p:txBody>
      </p:sp>
      <p:sp>
        <p:nvSpPr>
          <p:cNvPr id="4" name="Slide Number Placeholder 3"/>
          <p:cNvSpPr>
            <a:spLocks noGrp="1"/>
          </p:cNvSpPr>
          <p:nvPr>
            <p:ph type="sldNum" sz="quarter" idx="10"/>
          </p:nvPr>
        </p:nvSpPr>
        <p:spPr/>
        <p:txBody>
          <a:bodyPr/>
          <a:lstStyle/>
          <a:p>
            <a:fld id="{CC608ED5-3515-407B-A074-89B3793B01BD}" type="slidenum">
              <a:rPr lang="en-GB" smtClean="0"/>
              <a:t>15</a:t>
            </a:fld>
            <a:endParaRPr lang="en-GB"/>
          </a:p>
        </p:txBody>
      </p:sp>
    </p:spTree>
    <p:extLst>
      <p:ext uri="{BB962C8B-B14F-4D97-AF65-F5344CB8AC3E}">
        <p14:creationId xmlns:p14="http://schemas.microsoft.com/office/powerpoint/2010/main" val="14331370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1E3B948-C09A-4CE1-8014-C0B04D7CF3CF}"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1123496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1E3B948-C09A-4CE1-8014-C0B04D7CF3CF}"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969728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1E3B948-C09A-4CE1-8014-C0B04D7CF3CF}"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1554695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1E3B948-C09A-4CE1-8014-C0B04D7CF3CF}" type="datetimeFigureOut">
              <a:rPr lang="en-GB" smtClean="0"/>
              <a:t>25/11/2024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3591670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1E3B948-C09A-4CE1-8014-C0B04D7CF3CF}" type="datetimeFigureOut">
              <a:rPr lang="en-GB" smtClean="0"/>
              <a:t>25/11/2024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23254459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1E3B948-C09A-4CE1-8014-C0B04D7CF3CF}" type="datetimeFigureOut">
              <a:rPr lang="en-GB" smtClean="0"/>
              <a:t>25/11/2024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26637855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E3B948-C09A-4CE1-8014-C0B04D7CF3CF}" type="datetimeFigureOut">
              <a:rPr lang="en-GB" smtClean="0"/>
              <a:t>25/11/2024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464218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1E3B948-C09A-4CE1-8014-C0B04D7CF3CF}" type="datetimeFigureOut">
              <a:rPr lang="en-GB" smtClean="0"/>
              <a:t>25/11/2024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2305820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1E3B948-C09A-4CE1-8014-C0B04D7CF3CF}" type="datetimeFigureOut">
              <a:rPr lang="en-GB" smtClean="0"/>
              <a:t>25/11/2024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1857821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1E3B948-C09A-4CE1-8014-C0B04D7CF3CF}"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1689525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1E3B948-C09A-4CE1-8014-C0B04D7CF3CF}"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3EF480-4ACD-4F33-A7E3-209F83139391}" type="slidenum">
              <a:rPr lang="en-GB" smtClean="0"/>
              <a:t>‹#›</a:t>
            </a:fld>
            <a:endParaRPr lang="en-GB"/>
          </a:p>
        </p:txBody>
      </p:sp>
    </p:spTree>
    <p:extLst>
      <p:ext uri="{BB962C8B-B14F-4D97-AF65-F5344CB8AC3E}">
        <p14:creationId xmlns:p14="http://schemas.microsoft.com/office/powerpoint/2010/main" val="3080198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E3B948-C09A-4CE1-8014-C0B04D7CF3CF}" type="datetimeFigureOut">
              <a:rPr lang="en-GB" smtClean="0"/>
              <a:t>25/11/2024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3EF480-4ACD-4F33-A7E3-209F83139391}" type="slidenum">
              <a:rPr lang="en-GB" smtClean="0"/>
              <a:t>‹#›</a:t>
            </a:fld>
            <a:endParaRPr lang="en-GB"/>
          </a:p>
        </p:txBody>
      </p:sp>
    </p:spTree>
    <p:extLst>
      <p:ext uri="{BB962C8B-B14F-4D97-AF65-F5344CB8AC3E}">
        <p14:creationId xmlns:p14="http://schemas.microsoft.com/office/powerpoint/2010/main" val="21596034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8.png"/><Relationship Id="rId5" Type="http://schemas.microsoft.com/office/2007/relationships/hdphoto" Target="../media/hdphoto2.wdp"/><Relationship Id="rId10" Type="http://schemas.openxmlformats.org/officeDocument/2006/relationships/image" Target="../media/image7.jpeg"/><Relationship Id="rId4" Type="http://schemas.openxmlformats.org/officeDocument/2006/relationships/image" Target="../media/image4.png"/><Relationship Id="rId9" Type="http://schemas.microsoft.com/office/2007/relationships/hdphoto" Target="../media/hdphoto4.wdp"/></Relationships>
</file>

<file path=ppt/slides/_rels/slide5.xml.rels><?xml version="1.0" encoding="UTF-8" standalone="yes"?>
<Relationships xmlns="http://schemas.openxmlformats.org/package/2006/relationships"><Relationship Id="rId8" Type="http://schemas.microsoft.com/office/2007/relationships/hdphoto" Target="../media/hdphoto7.wdp"/><Relationship Id="rId3" Type="http://schemas.microsoft.com/office/2007/relationships/hdphoto" Target="../media/hdphoto5.wdp"/><Relationship Id="rId7"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xml"/><Relationship Id="rId6" Type="http://schemas.microsoft.com/office/2007/relationships/hdphoto" Target="../media/hdphoto6.wdp"/><Relationship Id="rId5" Type="http://schemas.openxmlformats.org/officeDocument/2006/relationships/image" Target="../media/image11.pn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1.xml"/><Relationship Id="rId5" Type="http://schemas.microsoft.com/office/2007/relationships/hdphoto" Target="../media/hdphoto9.wdp"/><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9.png"/><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22.png"/><Relationship Id="rId1" Type="http://schemas.openxmlformats.org/officeDocument/2006/relationships/slideLayout" Target="../slideLayouts/slideLayout1.xml"/><Relationship Id="rId6" Type="http://schemas.microsoft.com/office/2007/relationships/hdphoto" Target="../media/hdphoto12.wdp"/><Relationship Id="rId5" Type="http://schemas.openxmlformats.org/officeDocument/2006/relationships/image" Target="../media/image24.pn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4.png"/><Relationship Id="rId3" Type="http://schemas.microsoft.com/office/2007/relationships/hdphoto" Target="../media/hdphoto13.wdp"/><Relationship Id="rId7" Type="http://schemas.openxmlformats.org/officeDocument/2006/relationships/image" Target="../media/image29.png"/><Relationship Id="rId12" Type="http://schemas.openxmlformats.org/officeDocument/2006/relationships/image" Target="../media/image33.png"/><Relationship Id="rId2" Type="http://schemas.openxmlformats.org/officeDocument/2006/relationships/image" Target="../media/image26.png"/><Relationship Id="rId1" Type="http://schemas.openxmlformats.org/officeDocument/2006/relationships/slideLayout" Target="../slideLayouts/slideLayout1.xml"/><Relationship Id="rId6" Type="http://schemas.microsoft.com/office/2007/relationships/hdphoto" Target="../media/hdphoto14.wdp"/><Relationship Id="rId11" Type="http://schemas.microsoft.com/office/2007/relationships/hdphoto" Target="../media/hdphoto15.wdp"/><Relationship Id="rId5" Type="http://schemas.openxmlformats.org/officeDocument/2006/relationships/image" Target="../media/image28.png"/><Relationship Id="rId15" Type="http://schemas.openxmlformats.org/officeDocument/2006/relationships/image" Target="../media/image36.png"/><Relationship Id="rId10" Type="http://schemas.openxmlformats.org/officeDocument/2006/relationships/image" Target="../media/image32.png"/><Relationship Id="rId4" Type="http://schemas.openxmlformats.org/officeDocument/2006/relationships/image" Target="../media/image27.gif"/><Relationship Id="rId9" Type="http://schemas.openxmlformats.org/officeDocument/2006/relationships/image" Target="../media/image31.png"/><Relationship Id="rId14" Type="http://schemas.openxmlformats.org/officeDocument/2006/relationships/image" Target="../media/image35.png"/></Relationships>
</file>

<file path=ppt/slides/_rels/slide1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 Id="rId4" Type="http://schemas.openxmlformats.org/officeDocument/2006/relationships/image" Target="../media/image39.jpeg"/></Relationships>
</file>

<file path=ppt/slides/_rels/slide13.xml.rels><?xml version="1.0" encoding="UTF-8" standalone="yes"?>
<Relationships xmlns="http://schemas.openxmlformats.org/package/2006/relationships"><Relationship Id="rId8" Type="http://schemas.openxmlformats.org/officeDocument/2006/relationships/image" Target="../media/image45.png"/><Relationship Id="rId3" Type="http://schemas.microsoft.com/office/2007/relationships/hdphoto" Target="../media/hdphoto16.wdp"/><Relationship Id="rId7" Type="http://schemas.openxmlformats.org/officeDocument/2006/relationships/image" Target="../media/image44.jpeg"/><Relationship Id="rId2"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43.jpeg"/><Relationship Id="rId5" Type="http://schemas.openxmlformats.org/officeDocument/2006/relationships/image" Target="../media/image42.jpeg"/><Relationship Id="rId10" Type="http://schemas.openxmlformats.org/officeDocument/2006/relationships/image" Target="../media/image46.png"/><Relationship Id="rId4" Type="http://schemas.openxmlformats.org/officeDocument/2006/relationships/image" Target="../media/image41.png"/><Relationship Id="rId9" Type="http://schemas.microsoft.com/office/2007/relationships/hdphoto" Target="../media/hdphoto17.wdp"/></Relationships>
</file>

<file path=ppt/slides/_rels/slide1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54.jpeg"/><Relationship Id="rId2" Type="http://schemas.openxmlformats.org/officeDocument/2006/relationships/image" Target="../media/image50.jpeg"/><Relationship Id="rId1" Type="http://schemas.openxmlformats.org/officeDocument/2006/relationships/slideLayout" Target="../slideLayouts/slideLayout1.xml"/><Relationship Id="rId6" Type="http://schemas.openxmlformats.org/officeDocument/2006/relationships/image" Target="../media/image53.jpeg"/><Relationship Id="rId5" Type="http://schemas.openxmlformats.org/officeDocument/2006/relationships/image" Target="../media/image52.png"/><Relationship Id="rId4" Type="http://schemas.microsoft.com/office/2007/relationships/hdphoto" Target="../media/hdphoto18.wdp"/></Relationships>
</file>

<file path=ppt/slides/_rels/slide18.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5.png"/><Relationship Id="rId7" Type="http://schemas.openxmlformats.org/officeDocument/2006/relationships/image" Target="../media/image59.jpeg"/><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58.png"/><Relationship Id="rId5" Type="http://schemas.openxmlformats.org/officeDocument/2006/relationships/image" Target="../media/image57.jpeg"/><Relationship Id="rId4" Type="http://schemas.openxmlformats.org/officeDocument/2006/relationships/image" Target="../media/image56.jpeg"/><Relationship Id="rId9" Type="http://schemas.microsoft.com/office/2007/relationships/hdphoto" Target="../media/hdphoto19.wdp"/></Relationships>
</file>

<file path=ppt/slides/_rels/slide1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20.wdp"/><Relationship Id="rId2" Type="http://schemas.openxmlformats.org/officeDocument/2006/relationships/image" Target="../media/image63.png"/><Relationship Id="rId1" Type="http://schemas.openxmlformats.org/officeDocument/2006/relationships/slideLayout" Target="../slideLayouts/slideLayout1.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23.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9.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gif"/><Relationship Id="rId1" Type="http://schemas.openxmlformats.org/officeDocument/2006/relationships/slideLayout" Target="../slideLayouts/slideLayout2.xml"/><Relationship Id="rId4" Type="http://schemas.openxmlformats.org/officeDocument/2006/relationships/image" Target="../media/image71.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0"/>
            <a:ext cx="1207007" cy="68580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85402" y="29536"/>
            <a:ext cx="3021027" cy="6828463"/>
          </a:xfrm>
          <a:prstGeom prst="rect">
            <a:avLst/>
          </a:prstGeom>
          <a:solidFill>
            <a:srgbClr val="FF0000"/>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1207008" y="2731004"/>
            <a:ext cx="6949440" cy="646331"/>
          </a:xfrm>
          <a:prstGeom prst="rect">
            <a:avLst/>
          </a:prstGeom>
          <a:noFill/>
        </p:spPr>
        <p:txBody>
          <a:bodyPr wrap="square" rtlCol="0">
            <a:spAutoFit/>
          </a:bodyPr>
          <a:lstStyle/>
          <a:p>
            <a:r>
              <a:rPr lang="en-GB" dirty="0"/>
              <a:t>To explain the decline of the death penalty and the end of </a:t>
            </a:r>
            <a:r>
              <a:rPr lang="en-GB"/>
              <a:t>public executions.</a:t>
            </a:r>
          </a:p>
        </p:txBody>
      </p:sp>
      <p:pic>
        <p:nvPicPr>
          <p:cNvPr id="2050" name="Picture 2" descr="Image result for the idle prentice"/>
          <p:cNvPicPr>
            <a:picLocks noChangeAspect="1" noChangeArrowheads="1"/>
          </p:cNvPicPr>
          <p:nvPr/>
        </p:nvPicPr>
        <p:blipFill rotWithShape="1">
          <a:blip r:embed="rId2">
            <a:extLst>
              <a:ext uri="{28A0092B-C50C-407E-A947-70E740481C1C}">
                <a14:useLocalDpi xmlns:a14="http://schemas.microsoft.com/office/drawing/2010/main" val="0"/>
              </a:ext>
            </a:extLst>
          </a:blip>
          <a:srcRect b="10229"/>
          <a:stretch/>
        </p:blipFill>
        <p:spPr bwMode="auto">
          <a:xfrm>
            <a:off x="1207009" y="117238"/>
            <a:ext cx="10863072" cy="6660383"/>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8763748" y="4431404"/>
            <a:ext cx="3205692" cy="2215991"/>
          </a:xfrm>
          <a:prstGeom prst="rect">
            <a:avLst/>
          </a:prstGeom>
          <a:solidFill>
            <a:srgbClr val="9A9066"/>
          </a:solidFill>
          <a:ln w="19050">
            <a:solidFill>
              <a:schemeClr val="tx1"/>
            </a:solidFill>
          </a:ln>
        </p:spPr>
        <p:txBody>
          <a:bodyPr wrap="square" rtlCol="0">
            <a:spAutoFit/>
          </a:bodyPr>
          <a:lstStyle/>
          <a:p>
            <a:pPr marL="285750" indent="-285750">
              <a:buFont typeface="Wingdings" panose="05000000000000000000" pitchFamily="2" charset="2"/>
              <a:buChar char="q"/>
            </a:pPr>
            <a:r>
              <a:rPr lang="en-GB" sz="2000" b="1" dirty="0"/>
              <a:t>Marks</a:t>
            </a:r>
          </a:p>
          <a:p>
            <a:pPr marL="285750" indent="-285750">
              <a:buFont typeface="Wingdings" panose="05000000000000000000" pitchFamily="2" charset="2"/>
              <a:buChar char="q"/>
            </a:pPr>
            <a:r>
              <a:rPr lang="en-GB" sz="2000" b="1" dirty="0"/>
              <a:t>Levels</a:t>
            </a:r>
          </a:p>
          <a:p>
            <a:pPr marL="285750" indent="-285750">
              <a:buFont typeface="Wingdings" panose="05000000000000000000" pitchFamily="2" charset="2"/>
              <a:buChar char="q"/>
            </a:pPr>
            <a:r>
              <a:rPr lang="en-GB" sz="2000" b="1" dirty="0"/>
              <a:t>Coherent</a:t>
            </a:r>
          </a:p>
          <a:p>
            <a:pPr marL="285750" indent="-285750">
              <a:buFont typeface="Wingdings" panose="05000000000000000000" pitchFamily="2" charset="2"/>
              <a:buChar char="q"/>
            </a:pPr>
            <a:r>
              <a:rPr lang="en-GB" sz="2000" b="1" dirty="0"/>
              <a:t>Structure</a:t>
            </a:r>
          </a:p>
          <a:p>
            <a:pPr marL="285750" indent="-285750">
              <a:buFont typeface="Wingdings" panose="05000000000000000000" pitchFamily="2" charset="2"/>
              <a:buChar char="q"/>
            </a:pPr>
            <a:r>
              <a:rPr lang="en-GB" sz="2000" b="1" dirty="0"/>
              <a:t>SFD – Specific Factual Detail.</a:t>
            </a:r>
            <a:endParaRPr lang="en-GB" dirty="0"/>
          </a:p>
          <a:p>
            <a:endParaRPr lang="en-GB" dirty="0"/>
          </a:p>
        </p:txBody>
      </p:sp>
      <p:sp>
        <p:nvSpPr>
          <p:cNvPr id="29" name="TextBox 28"/>
          <p:cNvSpPr txBox="1"/>
          <p:nvPr/>
        </p:nvSpPr>
        <p:spPr>
          <a:xfrm rot="474583">
            <a:off x="8912225" y="3799101"/>
            <a:ext cx="2908737" cy="646331"/>
          </a:xfrm>
          <a:prstGeom prst="rect">
            <a:avLst/>
          </a:prstGeom>
          <a:solidFill>
            <a:schemeClr val="accent4"/>
          </a:solidFill>
          <a:ln>
            <a:solidFill>
              <a:schemeClr val="tx1">
                <a:lumMod val="95000"/>
                <a:lumOff val="5000"/>
              </a:schemeClr>
            </a:solidFill>
          </a:ln>
        </p:spPr>
        <p:txBody>
          <a:bodyPr wrap="square" rtlCol="0">
            <a:spAutoFit/>
          </a:bodyPr>
          <a:lstStyle/>
          <a:p>
            <a:pPr algn="ctr"/>
            <a:r>
              <a:rPr lang="en-GB" sz="3600" b="1" dirty="0">
                <a:latin typeface="Courier New" panose="02070309020205020404" pitchFamily="49" charset="0"/>
                <a:cs typeface="Courier New" panose="02070309020205020404" pitchFamily="49" charset="0"/>
              </a:rPr>
              <a:t>KEY TERMS</a:t>
            </a:r>
          </a:p>
        </p:txBody>
      </p:sp>
      <p:sp>
        <p:nvSpPr>
          <p:cNvPr id="11" name="TextBox 10"/>
          <p:cNvSpPr txBox="1"/>
          <p:nvPr/>
        </p:nvSpPr>
        <p:spPr>
          <a:xfrm>
            <a:off x="207322" y="230903"/>
            <a:ext cx="4375442" cy="769441"/>
          </a:xfrm>
          <a:prstGeom prst="rect">
            <a:avLst/>
          </a:prstGeom>
          <a:solidFill>
            <a:schemeClr val="accent4"/>
          </a:solidFill>
          <a:ln>
            <a:solidFill>
              <a:schemeClr val="tx1">
                <a:lumMod val="95000"/>
                <a:lumOff val="5000"/>
              </a:schemeClr>
            </a:solidFill>
          </a:ln>
        </p:spPr>
        <p:txBody>
          <a:bodyPr wrap="square" rtlCol="0">
            <a:spAutoFit/>
          </a:bodyPr>
          <a:lstStyle/>
          <a:p>
            <a:r>
              <a:rPr lang="en-GB" sz="4400" b="1" dirty="0">
                <a:latin typeface="Courier New" panose="02070309020205020404" pitchFamily="49" charset="0"/>
                <a:cs typeface="Courier New" panose="02070309020205020404" pitchFamily="49" charset="0"/>
              </a:rPr>
              <a:t>Learning Aim</a:t>
            </a:r>
          </a:p>
        </p:txBody>
      </p:sp>
      <p:sp>
        <p:nvSpPr>
          <p:cNvPr id="18" name="Rectangle 17"/>
          <p:cNvSpPr/>
          <p:nvPr/>
        </p:nvSpPr>
        <p:spPr>
          <a:xfrm>
            <a:off x="4704684" y="247939"/>
            <a:ext cx="7264756" cy="1983197"/>
          </a:xfrm>
          <a:prstGeom prst="rect">
            <a:avLst/>
          </a:prstGeom>
          <a:solidFill>
            <a:schemeClr val="accent4">
              <a:lumMod val="60000"/>
              <a:lumOff val="40000"/>
              <a:alpha val="59000"/>
            </a:schemeClr>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4864608" y="390144"/>
            <a:ext cx="6900672" cy="1846659"/>
          </a:xfrm>
          <a:prstGeom prst="rect">
            <a:avLst/>
          </a:prstGeom>
          <a:noFill/>
        </p:spPr>
        <p:txBody>
          <a:bodyPr wrap="square" rtlCol="0">
            <a:spAutoFit/>
          </a:bodyPr>
          <a:lstStyle/>
          <a:p>
            <a:pPr algn="ctr"/>
            <a:r>
              <a:rPr lang="en-GB" sz="3800" b="1" dirty="0">
                <a:latin typeface="Comic Sans MS" panose="030F0702030302020204" pitchFamily="66" charset="0"/>
              </a:rPr>
              <a:t>To Understand revise the content of Crime and punishment</a:t>
            </a:r>
          </a:p>
        </p:txBody>
      </p:sp>
      <p:sp>
        <p:nvSpPr>
          <p:cNvPr id="3" name="TextBox 2">
            <a:extLst>
              <a:ext uri="{FF2B5EF4-FFF2-40B4-BE49-F238E27FC236}">
                <a16:creationId xmlns:a16="http://schemas.microsoft.com/office/drawing/2014/main" id="{156275B4-4C2B-49CD-BF82-3245A00480DD}"/>
              </a:ext>
            </a:extLst>
          </p:cNvPr>
          <p:cNvSpPr txBox="1"/>
          <p:nvPr/>
        </p:nvSpPr>
        <p:spPr>
          <a:xfrm>
            <a:off x="1292412" y="4803130"/>
            <a:ext cx="1899420" cy="1754326"/>
          </a:xfrm>
          <a:prstGeom prst="rect">
            <a:avLst/>
          </a:prstGeom>
          <a:solidFill>
            <a:srgbClr val="FF0000"/>
          </a:solidFill>
        </p:spPr>
        <p:txBody>
          <a:bodyPr wrap="square" rtlCol="0">
            <a:spAutoFit/>
          </a:bodyPr>
          <a:lstStyle/>
          <a:p>
            <a:pPr algn="ctr"/>
            <a:r>
              <a:rPr lang="en-GB" b="1" dirty="0">
                <a:latin typeface="+mj-lt"/>
              </a:rPr>
              <a:t>Challenge</a:t>
            </a:r>
          </a:p>
          <a:p>
            <a:pPr algn="ctr"/>
            <a:r>
              <a:rPr lang="en-GB" dirty="0">
                <a:latin typeface="+mj-lt"/>
              </a:rPr>
              <a:t>You will gain a good understanding of the structure of the paper 1 exam. </a:t>
            </a:r>
          </a:p>
        </p:txBody>
      </p:sp>
      <p:sp>
        <p:nvSpPr>
          <p:cNvPr id="15" name="TextBox 14">
            <a:extLst>
              <a:ext uri="{FF2B5EF4-FFF2-40B4-BE49-F238E27FC236}">
                <a16:creationId xmlns:a16="http://schemas.microsoft.com/office/drawing/2014/main" id="{CD83725D-A880-4A90-8008-BEB4F5C0BEA5}"/>
              </a:ext>
            </a:extLst>
          </p:cNvPr>
          <p:cNvSpPr txBox="1"/>
          <p:nvPr/>
        </p:nvSpPr>
        <p:spPr>
          <a:xfrm>
            <a:off x="3633054" y="4828749"/>
            <a:ext cx="1899420" cy="1754326"/>
          </a:xfrm>
          <a:prstGeom prst="rect">
            <a:avLst/>
          </a:prstGeom>
          <a:solidFill>
            <a:srgbClr val="FFFF00"/>
          </a:solidFill>
        </p:spPr>
        <p:txBody>
          <a:bodyPr wrap="square" rtlCol="0">
            <a:spAutoFit/>
          </a:bodyPr>
          <a:lstStyle/>
          <a:p>
            <a:pPr algn="ctr"/>
            <a:r>
              <a:rPr lang="en-GB" b="1" dirty="0">
                <a:latin typeface="+mj-lt"/>
              </a:rPr>
              <a:t>Aspire</a:t>
            </a:r>
          </a:p>
          <a:p>
            <a:pPr algn="ctr"/>
            <a:r>
              <a:rPr lang="en-GB" dirty="0">
                <a:latin typeface="+mj-lt"/>
              </a:rPr>
              <a:t>Be able to confidently explain the key features of the period selected.</a:t>
            </a:r>
          </a:p>
        </p:txBody>
      </p:sp>
      <p:sp>
        <p:nvSpPr>
          <p:cNvPr id="16" name="TextBox 15">
            <a:extLst>
              <a:ext uri="{FF2B5EF4-FFF2-40B4-BE49-F238E27FC236}">
                <a16:creationId xmlns:a16="http://schemas.microsoft.com/office/drawing/2014/main" id="{6E0D63B5-9A13-4465-8AF9-A7DEEF1AE7C8}"/>
              </a:ext>
            </a:extLst>
          </p:cNvPr>
          <p:cNvSpPr txBox="1"/>
          <p:nvPr/>
        </p:nvSpPr>
        <p:spPr>
          <a:xfrm>
            <a:off x="6059099" y="4844902"/>
            <a:ext cx="1899420" cy="1754326"/>
          </a:xfrm>
          <a:prstGeom prst="rect">
            <a:avLst/>
          </a:prstGeom>
          <a:solidFill>
            <a:srgbClr val="00FF00"/>
          </a:solidFill>
        </p:spPr>
        <p:txBody>
          <a:bodyPr wrap="square" rtlCol="0">
            <a:spAutoFit/>
          </a:bodyPr>
          <a:lstStyle/>
          <a:p>
            <a:pPr algn="ctr"/>
            <a:r>
              <a:rPr lang="en-GB" b="1" dirty="0">
                <a:latin typeface="+mj-lt"/>
              </a:rPr>
              <a:t>WOW! Aspire**</a:t>
            </a:r>
          </a:p>
          <a:p>
            <a:pPr algn="ctr"/>
            <a:r>
              <a:rPr lang="en-GB" dirty="0">
                <a:latin typeface="+mj-lt"/>
              </a:rPr>
              <a:t>To be able to confidently approach paper 1 and have a sound knowledge.</a:t>
            </a:r>
          </a:p>
        </p:txBody>
      </p:sp>
    </p:spTree>
    <p:extLst>
      <p:ext uri="{BB962C8B-B14F-4D97-AF65-F5344CB8AC3E}">
        <p14:creationId xmlns:p14="http://schemas.microsoft.com/office/powerpoint/2010/main" val="37691661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2822"/>
            <a:ext cx="12191999" cy="6889077"/>
          </a:xfrm>
          <a:prstGeom prst="rect">
            <a:avLst/>
          </a:prstGeom>
        </p:spPr>
      </p:pic>
      <p:sp>
        <p:nvSpPr>
          <p:cNvPr id="6" name="TextBox 5"/>
          <p:cNvSpPr txBox="1"/>
          <p:nvPr/>
        </p:nvSpPr>
        <p:spPr>
          <a:xfrm>
            <a:off x="2656610" y="-15539"/>
            <a:ext cx="8271163" cy="707886"/>
          </a:xfrm>
          <a:prstGeom prst="rect">
            <a:avLst/>
          </a:prstGeom>
          <a:noFill/>
        </p:spPr>
        <p:txBody>
          <a:bodyPr wrap="square" rtlCol="0">
            <a:spAutoFit/>
          </a:bodyPr>
          <a:lstStyle/>
          <a:p>
            <a:r>
              <a:rPr lang="en-GB" sz="4000" dirty="0">
                <a:latin typeface="Candy Round BTN Cond" panose="020F0606020102040306" pitchFamily="34" charset="0"/>
              </a:rPr>
              <a:t>Lets see how well you can do…..</a:t>
            </a:r>
          </a:p>
        </p:txBody>
      </p:sp>
    </p:spTree>
    <p:extLst>
      <p:ext uri="{BB962C8B-B14F-4D97-AF65-F5344CB8AC3E}">
        <p14:creationId xmlns:p14="http://schemas.microsoft.com/office/powerpoint/2010/main" val="7665487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0"/>
            <a:ext cx="1207007" cy="68580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85402" y="29536"/>
            <a:ext cx="3021027" cy="6828463"/>
          </a:xfrm>
          <a:prstGeom prst="rect">
            <a:avLst/>
          </a:prstGeom>
          <a:solidFill>
            <a:srgbClr val="FF0000"/>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1207008" y="2731004"/>
            <a:ext cx="6949440" cy="646331"/>
          </a:xfrm>
          <a:prstGeom prst="rect">
            <a:avLst/>
          </a:prstGeom>
          <a:noFill/>
        </p:spPr>
        <p:txBody>
          <a:bodyPr wrap="square" rtlCol="0">
            <a:spAutoFit/>
          </a:bodyPr>
          <a:lstStyle/>
          <a:p>
            <a:r>
              <a:rPr lang="en-GB" dirty="0"/>
              <a:t>To explain the decline of the death penalty and the end of </a:t>
            </a:r>
            <a:r>
              <a:rPr lang="en-GB"/>
              <a:t>public executions.</a:t>
            </a:r>
          </a:p>
        </p:txBody>
      </p:sp>
      <p:pic>
        <p:nvPicPr>
          <p:cNvPr id="2050" name="Picture 2" descr="Image result for the idle prentice"/>
          <p:cNvPicPr>
            <a:picLocks noChangeAspect="1" noChangeArrowheads="1"/>
          </p:cNvPicPr>
          <p:nvPr/>
        </p:nvPicPr>
        <p:blipFill rotWithShape="1">
          <a:blip r:embed="rId2">
            <a:extLst>
              <a:ext uri="{28A0092B-C50C-407E-A947-70E740481C1C}">
                <a14:useLocalDpi xmlns:a14="http://schemas.microsoft.com/office/drawing/2010/main" val="0"/>
              </a:ext>
            </a:extLst>
          </a:blip>
          <a:srcRect b="10229"/>
          <a:stretch/>
        </p:blipFill>
        <p:spPr bwMode="auto">
          <a:xfrm>
            <a:off x="1207009" y="117238"/>
            <a:ext cx="10863072" cy="6660383"/>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8763748" y="4431404"/>
            <a:ext cx="3205692" cy="2215991"/>
          </a:xfrm>
          <a:prstGeom prst="rect">
            <a:avLst/>
          </a:prstGeom>
          <a:solidFill>
            <a:srgbClr val="9A9066"/>
          </a:solidFill>
          <a:ln w="19050">
            <a:solidFill>
              <a:schemeClr val="tx1"/>
            </a:solidFill>
          </a:ln>
        </p:spPr>
        <p:txBody>
          <a:bodyPr wrap="square" rtlCol="0">
            <a:spAutoFit/>
          </a:bodyPr>
          <a:lstStyle/>
          <a:p>
            <a:pPr marL="285750" indent="-285750">
              <a:buFont typeface="Wingdings" panose="05000000000000000000" pitchFamily="2" charset="2"/>
              <a:buChar char="q"/>
            </a:pPr>
            <a:r>
              <a:rPr lang="en-GB" sz="2000" b="1" dirty="0"/>
              <a:t>Marks</a:t>
            </a:r>
          </a:p>
          <a:p>
            <a:pPr marL="285750" indent="-285750">
              <a:buFont typeface="Wingdings" panose="05000000000000000000" pitchFamily="2" charset="2"/>
              <a:buChar char="q"/>
            </a:pPr>
            <a:r>
              <a:rPr lang="en-GB" sz="2000" b="1" dirty="0"/>
              <a:t>Levels</a:t>
            </a:r>
          </a:p>
          <a:p>
            <a:pPr marL="285750" indent="-285750">
              <a:buFont typeface="Wingdings" panose="05000000000000000000" pitchFamily="2" charset="2"/>
              <a:buChar char="q"/>
            </a:pPr>
            <a:r>
              <a:rPr lang="en-GB" sz="2000" b="1" dirty="0"/>
              <a:t>Coherent</a:t>
            </a:r>
          </a:p>
          <a:p>
            <a:pPr marL="285750" indent="-285750">
              <a:buFont typeface="Wingdings" panose="05000000000000000000" pitchFamily="2" charset="2"/>
              <a:buChar char="q"/>
            </a:pPr>
            <a:r>
              <a:rPr lang="en-GB" sz="2000" b="1" dirty="0"/>
              <a:t>Structure</a:t>
            </a:r>
          </a:p>
          <a:p>
            <a:pPr marL="285750" indent="-285750">
              <a:buFont typeface="Wingdings" panose="05000000000000000000" pitchFamily="2" charset="2"/>
              <a:buChar char="q"/>
            </a:pPr>
            <a:r>
              <a:rPr lang="en-GB" sz="2000" b="1" dirty="0"/>
              <a:t>SFD – Specific Factual Detail.</a:t>
            </a:r>
            <a:endParaRPr lang="en-GB" dirty="0"/>
          </a:p>
          <a:p>
            <a:endParaRPr lang="en-GB" dirty="0"/>
          </a:p>
        </p:txBody>
      </p:sp>
      <p:sp>
        <p:nvSpPr>
          <p:cNvPr id="29" name="TextBox 28"/>
          <p:cNvSpPr txBox="1"/>
          <p:nvPr/>
        </p:nvSpPr>
        <p:spPr>
          <a:xfrm rot="474583">
            <a:off x="8912225" y="3799101"/>
            <a:ext cx="2908737" cy="646331"/>
          </a:xfrm>
          <a:prstGeom prst="rect">
            <a:avLst/>
          </a:prstGeom>
          <a:solidFill>
            <a:schemeClr val="accent4"/>
          </a:solidFill>
          <a:ln>
            <a:solidFill>
              <a:schemeClr val="tx1">
                <a:lumMod val="95000"/>
                <a:lumOff val="5000"/>
              </a:schemeClr>
            </a:solidFill>
          </a:ln>
        </p:spPr>
        <p:txBody>
          <a:bodyPr wrap="square" rtlCol="0">
            <a:spAutoFit/>
          </a:bodyPr>
          <a:lstStyle/>
          <a:p>
            <a:pPr algn="ctr"/>
            <a:r>
              <a:rPr lang="en-GB" sz="3600" b="1" dirty="0">
                <a:latin typeface="Courier New" panose="02070309020205020404" pitchFamily="49" charset="0"/>
                <a:cs typeface="Courier New" panose="02070309020205020404" pitchFamily="49" charset="0"/>
              </a:rPr>
              <a:t>KEY TERMS</a:t>
            </a:r>
          </a:p>
        </p:txBody>
      </p:sp>
      <p:sp>
        <p:nvSpPr>
          <p:cNvPr id="11" name="TextBox 10"/>
          <p:cNvSpPr txBox="1"/>
          <p:nvPr/>
        </p:nvSpPr>
        <p:spPr>
          <a:xfrm>
            <a:off x="207322" y="230903"/>
            <a:ext cx="4375442" cy="769441"/>
          </a:xfrm>
          <a:prstGeom prst="rect">
            <a:avLst/>
          </a:prstGeom>
          <a:solidFill>
            <a:schemeClr val="accent4"/>
          </a:solidFill>
          <a:ln>
            <a:solidFill>
              <a:schemeClr val="tx1">
                <a:lumMod val="95000"/>
                <a:lumOff val="5000"/>
              </a:schemeClr>
            </a:solidFill>
          </a:ln>
        </p:spPr>
        <p:txBody>
          <a:bodyPr wrap="square" rtlCol="0">
            <a:spAutoFit/>
          </a:bodyPr>
          <a:lstStyle/>
          <a:p>
            <a:r>
              <a:rPr lang="en-GB" sz="4400" b="1" dirty="0">
                <a:latin typeface="Courier New" panose="02070309020205020404" pitchFamily="49" charset="0"/>
                <a:cs typeface="Courier New" panose="02070309020205020404" pitchFamily="49" charset="0"/>
              </a:rPr>
              <a:t>Task…</a:t>
            </a:r>
          </a:p>
        </p:txBody>
      </p:sp>
      <p:sp>
        <p:nvSpPr>
          <p:cNvPr id="18" name="Rectangle 17"/>
          <p:cNvSpPr/>
          <p:nvPr/>
        </p:nvSpPr>
        <p:spPr>
          <a:xfrm>
            <a:off x="4704684" y="247939"/>
            <a:ext cx="7264756" cy="2790683"/>
          </a:xfrm>
          <a:prstGeom prst="rect">
            <a:avLst/>
          </a:prstGeom>
          <a:solidFill>
            <a:schemeClr val="accent4">
              <a:lumMod val="60000"/>
              <a:lumOff val="40000"/>
              <a:alpha val="59000"/>
            </a:schemeClr>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4864608" y="390144"/>
            <a:ext cx="6900672" cy="2431435"/>
          </a:xfrm>
          <a:prstGeom prst="rect">
            <a:avLst/>
          </a:prstGeom>
          <a:noFill/>
        </p:spPr>
        <p:txBody>
          <a:bodyPr wrap="square" rtlCol="0">
            <a:spAutoFit/>
          </a:bodyPr>
          <a:lstStyle/>
          <a:p>
            <a:pPr algn="ctr"/>
            <a:r>
              <a:rPr lang="en-GB" sz="3800" b="1" dirty="0">
                <a:latin typeface="Comic Sans MS" panose="030F0702030302020204" pitchFamily="66" charset="0"/>
              </a:rPr>
              <a:t>In three’s, you are going to visit each period of history and gather info to feed back to your group.</a:t>
            </a:r>
          </a:p>
        </p:txBody>
      </p:sp>
      <p:sp>
        <p:nvSpPr>
          <p:cNvPr id="3" name="TextBox 2">
            <a:extLst>
              <a:ext uri="{FF2B5EF4-FFF2-40B4-BE49-F238E27FC236}">
                <a16:creationId xmlns:a16="http://schemas.microsoft.com/office/drawing/2014/main" id="{156275B4-4C2B-49CD-BF82-3245A00480DD}"/>
              </a:ext>
            </a:extLst>
          </p:cNvPr>
          <p:cNvSpPr txBox="1"/>
          <p:nvPr/>
        </p:nvSpPr>
        <p:spPr>
          <a:xfrm>
            <a:off x="1292412" y="4803130"/>
            <a:ext cx="1899420" cy="1754326"/>
          </a:xfrm>
          <a:prstGeom prst="rect">
            <a:avLst/>
          </a:prstGeom>
          <a:solidFill>
            <a:srgbClr val="FF0000"/>
          </a:solidFill>
        </p:spPr>
        <p:txBody>
          <a:bodyPr wrap="square" rtlCol="0">
            <a:spAutoFit/>
          </a:bodyPr>
          <a:lstStyle/>
          <a:p>
            <a:pPr algn="ctr"/>
            <a:r>
              <a:rPr lang="en-GB" b="1" dirty="0">
                <a:latin typeface="+mj-lt"/>
              </a:rPr>
              <a:t>Challenge</a:t>
            </a:r>
          </a:p>
          <a:p>
            <a:pPr algn="ctr"/>
            <a:r>
              <a:rPr lang="en-GB" dirty="0">
                <a:latin typeface="+mj-lt"/>
              </a:rPr>
              <a:t>You will gain a good understanding of the structure of the paper 1 exam. </a:t>
            </a:r>
          </a:p>
        </p:txBody>
      </p:sp>
      <p:sp>
        <p:nvSpPr>
          <p:cNvPr id="15" name="TextBox 14">
            <a:extLst>
              <a:ext uri="{FF2B5EF4-FFF2-40B4-BE49-F238E27FC236}">
                <a16:creationId xmlns:a16="http://schemas.microsoft.com/office/drawing/2014/main" id="{CD83725D-A880-4A90-8008-BEB4F5C0BEA5}"/>
              </a:ext>
            </a:extLst>
          </p:cNvPr>
          <p:cNvSpPr txBox="1"/>
          <p:nvPr/>
        </p:nvSpPr>
        <p:spPr>
          <a:xfrm>
            <a:off x="3633054" y="4828749"/>
            <a:ext cx="1899420" cy="1754326"/>
          </a:xfrm>
          <a:prstGeom prst="rect">
            <a:avLst/>
          </a:prstGeom>
          <a:solidFill>
            <a:srgbClr val="FFFF00"/>
          </a:solidFill>
        </p:spPr>
        <p:txBody>
          <a:bodyPr wrap="square" rtlCol="0">
            <a:spAutoFit/>
          </a:bodyPr>
          <a:lstStyle/>
          <a:p>
            <a:pPr algn="ctr"/>
            <a:r>
              <a:rPr lang="en-GB" b="1" dirty="0">
                <a:latin typeface="+mj-lt"/>
              </a:rPr>
              <a:t>Aspire</a:t>
            </a:r>
          </a:p>
          <a:p>
            <a:pPr algn="ctr"/>
            <a:r>
              <a:rPr lang="en-GB" dirty="0">
                <a:latin typeface="+mj-lt"/>
              </a:rPr>
              <a:t>Be able to confidently explain the key features of the period selected.</a:t>
            </a:r>
          </a:p>
        </p:txBody>
      </p:sp>
      <p:sp>
        <p:nvSpPr>
          <p:cNvPr id="16" name="TextBox 15">
            <a:extLst>
              <a:ext uri="{FF2B5EF4-FFF2-40B4-BE49-F238E27FC236}">
                <a16:creationId xmlns:a16="http://schemas.microsoft.com/office/drawing/2014/main" id="{6E0D63B5-9A13-4465-8AF9-A7DEEF1AE7C8}"/>
              </a:ext>
            </a:extLst>
          </p:cNvPr>
          <p:cNvSpPr txBox="1"/>
          <p:nvPr/>
        </p:nvSpPr>
        <p:spPr>
          <a:xfrm>
            <a:off x="6059099" y="4844902"/>
            <a:ext cx="1899420" cy="1754326"/>
          </a:xfrm>
          <a:prstGeom prst="rect">
            <a:avLst/>
          </a:prstGeom>
          <a:solidFill>
            <a:srgbClr val="00FF00"/>
          </a:solidFill>
        </p:spPr>
        <p:txBody>
          <a:bodyPr wrap="square" rtlCol="0">
            <a:spAutoFit/>
          </a:bodyPr>
          <a:lstStyle/>
          <a:p>
            <a:pPr algn="ctr"/>
            <a:r>
              <a:rPr lang="en-GB" b="1" dirty="0">
                <a:latin typeface="+mj-lt"/>
              </a:rPr>
              <a:t>WOW! Aspire**</a:t>
            </a:r>
          </a:p>
          <a:p>
            <a:pPr algn="ctr"/>
            <a:r>
              <a:rPr lang="en-GB" dirty="0">
                <a:latin typeface="+mj-lt"/>
              </a:rPr>
              <a:t>To be able to confidently approach paper 1 and have a sound knowledge.</a:t>
            </a:r>
          </a:p>
        </p:txBody>
      </p:sp>
    </p:spTree>
    <p:extLst>
      <p:ext uri="{BB962C8B-B14F-4D97-AF65-F5344CB8AC3E}">
        <p14:creationId xmlns:p14="http://schemas.microsoft.com/office/powerpoint/2010/main" val="22671693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40335" y="84968"/>
            <a:ext cx="4206129" cy="4278094"/>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sz="1600" b="1" dirty="0"/>
              <a:t>The </a:t>
            </a:r>
            <a:r>
              <a:rPr lang="en-GB" sz="1600" b="1" dirty="0" err="1"/>
              <a:t>Wirgild</a:t>
            </a:r>
            <a:endParaRPr lang="en-GB" sz="1600" b="1" dirty="0"/>
          </a:p>
          <a:p>
            <a:pPr marL="171450" indent="-171450">
              <a:buFont typeface="Wingdings" panose="05000000000000000000" pitchFamily="2" charset="2"/>
              <a:buChar char="q"/>
            </a:pPr>
            <a:r>
              <a:rPr lang="en-GB" sz="1600" dirty="0"/>
              <a:t>Even for the crime of murder, a </a:t>
            </a:r>
            <a:r>
              <a:rPr lang="en-GB" sz="1600" b="1" dirty="0"/>
              <a:t>compensation</a:t>
            </a:r>
            <a:r>
              <a:rPr lang="en-GB" sz="1600" dirty="0"/>
              <a:t> or fine would be  made by the guilty individual to  the </a:t>
            </a:r>
            <a:r>
              <a:rPr lang="en-GB" sz="1600" b="1" dirty="0"/>
              <a:t>family of the victim</a:t>
            </a:r>
            <a:r>
              <a:rPr lang="en-GB" sz="1600" dirty="0"/>
              <a:t>.  This                                 was compensation for the                                        loss of life in the family.  </a:t>
            </a:r>
          </a:p>
          <a:p>
            <a:pPr marL="171450" indent="-171450">
              <a:buFont typeface="Wingdings" panose="05000000000000000000" pitchFamily="2" charset="2"/>
              <a:buChar char="q"/>
            </a:pPr>
            <a:r>
              <a:rPr lang="en-GB" sz="1600" dirty="0"/>
              <a:t>The name of this fine was the                          </a:t>
            </a:r>
            <a:r>
              <a:rPr lang="en-GB" sz="1600" b="1" dirty="0"/>
              <a:t>wergild</a:t>
            </a:r>
            <a:r>
              <a:rPr lang="en-GB" sz="1600" dirty="0"/>
              <a:t>.  This translates to the phrase ‘</a:t>
            </a:r>
            <a:r>
              <a:rPr lang="en-GB" sz="1600" b="1" dirty="0"/>
              <a:t>man price</a:t>
            </a:r>
            <a:r>
              <a:rPr lang="en-GB" sz="1600" dirty="0"/>
              <a:t>’.  The money was paid directly to the victim’s family and it was meant as a way to simply stop the victim’s family from setting out to kill the murderer themselves, as this would just lead to more violence in the village.  </a:t>
            </a:r>
          </a:p>
          <a:p>
            <a:pPr marL="171450" indent="-171450">
              <a:buFont typeface="Wingdings" panose="05000000000000000000" pitchFamily="2" charset="2"/>
              <a:buChar char="q"/>
            </a:pPr>
            <a:r>
              <a:rPr lang="en-GB" sz="1600" dirty="0"/>
              <a:t>However, a key feature of the wergild was how the amount paid in compensation would depend on the </a:t>
            </a:r>
            <a:r>
              <a:rPr lang="en-GB" sz="1600" b="1" dirty="0"/>
              <a:t>social status </a:t>
            </a:r>
            <a:r>
              <a:rPr lang="en-GB" sz="1600" dirty="0"/>
              <a:t>of the victim and the criminal. </a:t>
            </a:r>
          </a:p>
        </p:txBody>
      </p:sp>
      <p:graphicFrame>
        <p:nvGraphicFramePr>
          <p:cNvPr id="3" name="Table 2"/>
          <p:cNvGraphicFramePr>
            <a:graphicFrameLocks noGrp="1"/>
          </p:cNvGraphicFramePr>
          <p:nvPr>
            <p:extLst>
              <p:ext uri="{D42A27DB-BD31-4B8C-83A1-F6EECF244321}">
                <p14:modId xmlns:p14="http://schemas.microsoft.com/office/powerpoint/2010/main" val="1999565143"/>
              </p:ext>
            </p:extLst>
          </p:nvPr>
        </p:nvGraphicFramePr>
        <p:xfrm>
          <a:off x="226398" y="4610060"/>
          <a:ext cx="4227593" cy="1973662"/>
        </p:xfrm>
        <a:graphic>
          <a:graphicData uri="http://schemas.openxmlformats.org/drawingml/2006/table">
            <a:tbl>
              <a:tblPr firstRow="1" bandRow="1">
                <a:tableStyleId>{5C22544A-7EE6-4342-B048-85BDC9FD1C3A}</a:tableStyleId>
              </a:tblPr>
              <a:tblGrid>
                <a:gridCol w="1858096">
                  <a:extLst>
                    <a:ext uri="{9D8B030D-6E8A-4147-A177-3AD203B41FA5}">
                      <a16:colId xmlns:a16="http://schemas.microsoft.com/office/drawing/2014/main" val="3684466101"/>
                    </a:ext>
                  </a:extLst>
                </a:gridCol>
                <a:gridCol w="2369497">
                  <a:extLst>
                    <a:ext uri="{9D8B030D-6E8A-4147-A177-3AD203B41FA5}">
                      <a16:colId xmlns:a16="http://schemas.microsoft.com/office/drawing/2014/main" val="3767530977"/>
                    </a:ext>
                  </a:extLst>
                </a:gridCol>
              </a:tblGrid>
              <a:tr h="681811">
                <a:tc>
                  <a:txBody>
                    <a:bodyPr/>
                    <a:lstStyle/>
                    <a:p>
                      <a:r>
                        <a:rPr lang="en-GB" sz="1600" dirty="0">
                          <a:solidFill>
                            <a:schemeClr val="tx1"/>
                          </a:solidFill>
                        </a:rPr>
                        <a:t>Social Status of the victim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r>
                        <a:rPr lang="en-GB" sz="1600" dirty="0">
                          <a:solidFill>
                            <a:schemeClr val="tx1"/>
                          </a:solidFill>
                        </a:rPr>
                        <a:t>The wergild to be paid to the family.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562929048"/>
                  </a:ext>
                </a:extLst>
              </a:tr>
              <a:tr h="430617">
                <a:tc>
                  <a:txBody>
                    <a:bodyPr/>
                    <a:lstStyle/>
                    <a:p>
                      <a:r>
                        <a:rPr lang="en-GB" sz="1800" dirty="0">
                          <a:solidFill>
                            <a:schemeClr val="tx1"/>
                          </a:solidFill>
                        </a:rPr>
                        <a:t>A noble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800" dirty="0">
                          <a:solidFill>
                            <a:schemeClr val="tx1"/>
                          </a:solidFill>
                        </a:rPr>
                        <a:t>1500 shillings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9459002"/>
                  </a:ext>
                </a:extLst>
              </a:tr>
              <a:tr h="430617">
                <a:tc>
                  <a:txBody>
                    <a:bodyPr/>
                    <a:lstStyle/>
                    <a:p>
                      <a:r>
                        <a:rPr lang="en-GB" sz="1800" dirty="0">
                          <a:solidFill>
                            <a:schemeClr val="tx1"/>
                          </a:solidFill>
                        </a:rPr>
                        <a:t>A freeman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800" dirty="0">
                          <a:solidFill>
                            <a:schemeClr val="tx1"/>
                          </a:solidFill>
                        </a:rPr>
                        <a:t>100 shillings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297417343"/>
                  </a:ext>
                </a:extLst>
              </a:tr>
              <a:tr h="430617">
                <a:tc>
                  <a:txBody>
                    <a:bodyPr/>
                    <a:lstStyle/>
                    <a:p>
                      <a:r>
                        <a:rPr lang="en-GB" sz="1800" dirty="0">
                          <a:solidFill>
                            <a:schemeClr val="tx1"/>
                          </a:solidFill>
                        </a:rPr>
                        <a:t>A serf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1800" dirty="0">
                          <a:solidFill>
                            <a:schemeClr val="tx1"/>
                          </a:solidFill>
                        </a:rPr>
                        <a:t>40 shillings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51357501"/>
                  </a:ext>
                </a:extLst>
              </a:tr>
            </a:tbl>
          </a:graphicData>
        </a:graphic>
      </p:graphicFrame>
      <p:sp>
        <p:nvSpPr>
          <p:cNvPr id="7" name="TextBox 6"/>
          <p:cNvSpPr txBox="1"/>
          <p:nvPr/>
        </p:nvSpPr>
        <p:spPr>
          <a:xfrm>
            <a:off x="4599536" y="151672"/>
            <a:ext cx="5689856" cy="3046988"/>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sz="1600" b="1" dirty="0"/>
              <a:t>Capital Punishments</a:t>
            </a:r>
          </a:p>
          <a:p>
            <a:pPr marL="171450" indent="-171450">
              <a:buFont typeface="Wingdings" panose="05000000000000000000" pitchFamily="2" charset="2"/>
              <a:buChar char="q"/>
            </a:pPr>
            <a:r>
              <a:rPr lang="en-GB" sz="1600" dirty="0"/>
              <a:t>A capital punishment is one that results in the </a:t>
            </a:r>
            <a:r>
              <a:rPr lang="en-GB" sz="1600" b="1" dirty="0"/>
              <a:t>death penalty</a:t>
            </a:r>
            <a:r>
              <a:rPr lang="en-GB" sz="1600" dirty="0"/>
              <a:t>.  </a:t>
            </a:r>
          </a:p>
          <a:p>
            <a:pPr marL="171450" indent="-171450">
              <a:buFont typeface="Wingdings" panose="05000000000000000000" pitchFamily="2" charset="2"/>
              <a:buChar char="q"/>
            </a:pPr>
            <a:r>
              <a:rPr lang="en-GB" sz="1600" dirty="0"/>
              <a:t>The use of the death penalty was a form of </a:t>
            </a:r>
            <a:r>
              <a:rPr lang="en-GB" sz="1600" b="1" dirty="0"/>
              <a:t>retribution</a:t>
            </a:r>
            <a:r>
              <a:rPr lang="en-GB" sz="1600" dirty="0"/>
              <a:t> (to match the severity of the crime) and a form of </a:t>
            </a:r>
            <a:r>
              <a:rPr lang="en-GB" sz="1600" b="1" dirty="0"/>
              <a:t>deterrent </a:t>
            </a:r>
            <a:r>
              <a:rPr lang="en-GB" sz="1600" dirty="0"/>
              <a:t>(to frighten others in the community into not committing the same crime).  </a:t>
            </a:r>
          </a:p>
          <a:p>
            <a:pPr marL="171450" indent="-171450">
              <a:buFont typeface="Wingdings" panose="05000000000000000000" pitchFamily="2" charset="2"/>
              <a:buChar char="q"/>
            </a:pPr>
            <a:r>
              <a:rPr lang="en-GB" sz="1600" b="1" dirty="0"/>
              <a:t>Treason</a:t>
            </a:r>
            <a:r>
              <a:rPr lang="en-GB" sz="1600" dirty="0"/>
              <a:t> and </a:t>
            </a:r>
            <a:r>
              <a:rPr lang="en-GB" sz="1600" b="1" dirty="0"/>
              <a:t>arson </a:t>
            </a:r>
            <a:r>
              <a:rPr lang="en-GB" sz="1600" dirty="0"/>
              <a:t>were seen as the two most serious crimes and most were punished with the capital punishment of </a:t>
            </a:r>
            <a:r>
              <a:rPr lang="en-GB" sz="1600" b="1" dirty="0"/>
              <a:t>hanging</a:t>
            </a:r>
            <a:r>
              <a:rPr lang="en-GB" sz="1600" dirty="0"/>
              <a:t>.  </a:t>
            </a:r>
          </a:p>
          <a:p>
            <a:pPr marL="171450" indent="-171450">
              <a:buFont typeface="Wingdings" panose="05000000000000000000" pitchFamily="2" charset="2"/>
              <a:buChar char="q"/>
            </a:pPr>
            <a:r>
              <a:rPr lang="en-GB" sz="1600" dirty="0"/>
              <a:t>Arson was seen as serious as much land and property belonged  to the nobility and the king, therefore it was seen as an attack  on their authority.</a:t>
            </a:r>
          </a:p>
        </p:txBody>
      </p:sp>
      <p:sp>
        <p:nvSpPr>
          <p:cNvPr id="8" name="TextBox 7"/>
          <p:cNvSpPr txBox="1"/>
          <p:nvPr/>
        </p:nvSpPr>
        <p:spPr>
          <a:xfrm>
            <a:off x="4599065" y="3263047"/>
            <a:ext cx="5689856" cy="2185214"/>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sz="1700" b="1" dirty="0"/>
              <a:t>Corporal Punishments</a:t>
            </a:r>
          </a:p>
          <a:p>
            <a:pPr marL="171450" indent="-171450">
              <a:buFont typeface="Wingdings" panose="05000000000000000000" pitchFamily="2" charset="2"/>
              <a:buChar char="q"/>
            </a:pPr>
            <a:r>
              <a:rPr lang="en-GB" sz="1700" dirty="0"/>
              <a:t>A corporal punishment is a term which includes a range of                                        punishments which result in </a:t>
            </a:r>
            <a:r>
              <a:rPr lang="en-GB" sz="1700" b="1" dirty="0"/>
              <a:t>physical harm and pain to the body</a:t>
            </a:r>
            <a:r>
              <a:rPr lang="en-GB" sz="1700" dirty="0"/>
              <a:t>. Even though some of the examples below sound very harsh, they were viewed at the time as being quite lenient compared with the  death penalty.  Also, any criminal with permanent disfigurement would also act as a </a:t>
            </a:r>
            <a:r>
              <a:rPr lang="en-GB" sz="1700" b="1" dirty="0"/>
              <a:t>deterrent</a:t>
            </a:r>
            <a:r>
              <a:rPr lang="en-GB" sz="1700" dirty="0"/>
              <a:t> to others in their community.</a:t>
            </a:r>
          </a:p>
        </p:txBody>
      </p:sp>
      <p:pic>
        <p:nvPicPr>
          <p:cNvPr id="1028" name="Picture 4" descr="Related image"/>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625" b="99219" l="1667" r="99048">
                        <a14:foregroundMark x1="14286" y1="5781" x2="14048" y2="35781"/>
                        <a14:foregroundMark x1="14048" y1="5625" x2="87857" y2="5625"/>
                        <a14:foregroundMark x1="86905" y1="16094" x2="88095" y2="36406"/>
                        <a14:foregroundMark x1="14286" y1="36094" x2="76190" y2="21719"/>
                        <a14:foregroundMark x1="18810" y1="8438" x2="85238" y2="35313"/>
                        <a14:foregroundMark x1="85000" y1="1250" x2="88095" y2="2813"/>
                        <a14:foregroundMark x1="42857" y1="44375" x2="43095" y2="55625"/>
                        <a14:foregroundMark x1="58810" y1="40625" x2="59524" y2="56719"/>
                        <a14:foregroundMark x1="61667" y1="41406" x2="65476" y2="45625"/>
                        <a14:foregroundMark x1="52857" y1="54531" x2="51190" y2="85313"/>
                        <a14:foregroundMark x1="15476" y1="73594" x2="84286" y2="75000"/>
                        <a14:foregroundMark x1="16190" y1="73594" x2="2857" y2="90156"/>
                        <a14:foregroundMark x1="5476" y1="89688" x2="97619" y2="91250"/>
                        <a14:foregroundMark x1="86190" y1="77500" x2="95952" y2="87656"/>
                        <a14:foregroundMark x1="60476" y1="37031" x2="88333" y2="37031"/>
                        <a14:backgroundMark x1="59762" y1="73438" x2="65714" y2="68594"/>
                        <a14:backgroundMark x1="96190" y1="83906" x2="98095" y2="87031"/>
                        <a14:backgroundMark x1="11429" y1="73125" x2="38810" y2="73281"/>
                      </a14:backgroundRemoval>
                    </a14:imgEffect>
                  </a14:imgLayer>
                </a14:imgProps>
              </a:ext>
              <a:ext uri="{28A0092B-C50C-407E-A947-70E740481C1C}">
                <a14:useLocalDpi xmlns:a14="http://schemas.microsoft.com/office/drawing/2010/main" val="0"/>
              </a:ext>
            </a:extLst>
          </a:blip>
          <a:srcRect/>
          <a:stretch>
            <a:fillRect/>
          </a:stretch>
        </p:blipFill>
        <p:spPr bwMode="auto">
          <a:xfrm>
            <a:off x="10384970" y="234337"/>
            <a:ext cx="1666695" cy="189599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99747" l="111" r="100000">
                        <a14:foregroundMark x1="80667" y1="5196" x2="82111" y2="65272"/>
                        <a14:foregroundMark x1="81000" y1="60710" x2="81000" y2="70849"/>
                        <a14:foregroundMark x1="22000" y1="30925" x2="69000" y2="30925"/>
                        <a14:foregroundMark x1="22333" y1="45120" x2="67444" y2="45754"/>
                        <a14:foregroundMark x1="22000" y1="62864" x2="61667" y2="63752"/>
                        <a14:foregroundMark x1="26111" y1="82003" x2="30667" y2="81496"/>
                      </a14:backgroundRemoval>
                    </a14:imgEffect>
                  </a14:imgLayer>
                </a14:imgProps>
              </a:ext>
              <a:ext uri="{28A0092B-C50C-407E-A947-70E740481C1C}">
                <a14:useLocalDpi xmlns:a14="http://schemas.microsoft.com/office/drawing/2010/main" val="0"/>
              </a:ext>
            </a:extLst>
          </a:blip>
          <a:srcRect/>
          <a:stretch>
            <a:fillRect/>
          </a:stretch>
        </p:blipFill>
        <p:spPr bwMode="auto">
          <a:xfrm>
            <a:off x="10020691" y="4976132"/>
            <a:ext cx="2259511" cy="198083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lated image"/>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backgroundRemoval t="0" b="98190" l="26094" r="99063">
                        <a14:foregroundMark x1="29219" y1="26244" x2="29219" y2="69231"/>
                        <a14:foregroundMark x1="32031" y1="85294" x2="50938" y2="88235"/>
                      </a14:backgroundRemoval>
                    </a14:imgEffect>
                  </a14:imgLayer>
                </a14:imgProps>
              </a:ext>
              <a:ext uri="{28A0092B-C50C-407E-A947-70E740481C1C}">
                <a14:useLocalDpi xmlns:a14="http://schemas.microsoft.com/office/drawing/2010/main" val="0"/>
              </a:ext>
            </a:extLst>
          </a:blip>
          <a:srcRect l="26471" r="6150"/>
          <a:stretch/>
        </p:blipFill>
        <p:spPr bwMode="auto">
          <a:xfrm>
            <a:off x="3778735" y="5339772"/>
            <a:ext cx="1135458" cy="123387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Related image"/>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0" b="98531" l="1202" r="100000"/>
                    </a14:imgEffect>
                  </a14:imgLayer>
                </a14:imgProps>
              </a:ext>
              <a:ext uri="{28A0092B-C50C-407E-A947-70E740481C1C}">
                <a14:useLocalDpi xmlns:a14="http://schemas.microsoft.com/office/drawing/2010/main" val="0"/>
              </a:ext>
            </a:extLst>
          </a:blip>
          <a:srcRect/>
          <a:stretch>
            <a:fillRect/>
          </a:stretch>
        </p:blipFill>
        <p:spPr bwMode="auto">
          <a:xfrm flipH="1">
            <a:off x="10875781" y="2588423"/>
            <a:ext cx="992405" cy="211914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result for money bag clipart"/>
          <p:cNvPicPr>
            <a:picLocks noChangeAspect="1" noChangeArrowheads="1"/>
          </p:cNvPicPr>
          <p:nvPr/>
        </p:nvPicPr>
        <p:blipFill rotWithShape="1">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b="7896"/>
          <a:stretch/>
        </p:blipFill>
        <p:spPr bwMode="auto">
          <a:xfrm>
            <a:off x="3279104" y="901289"/>
            <a:ext cx="953627" cy="95152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DA61997E-88B6-48A1-88B8-F3405691E6CA}"/>
              </a:ext>
            </a:extLst>
          </p:cNvPr>
          <p:cNvPicPr>
            <a:picLocks noChangeAspect="1"/>
          </p:cNvPicPr>
          <p:nvPr/>
        </p:nvPicPr>
        <p:blipFill>
          <a:blip r:embed="rId11"/>
          <a:stretch>
            <a:fillRect/>
          </a:stretch>
        </p:blipFill>
        <p:spPr>
          <a:xfrm>
            <a:off x="5676085" y="5536599"/>
            <a:ext cx="4123852" cy="1169729"/>
          </a:xfrm>
          <a:prstGeom prst="rect">
            <a:avLst/>
          </a:prstGeom>
        </p:spPr>
      </p:pic>
    </p:spTree>
    <p:extLst>
      <p:ext uri="{BB962C8B-B14F-4D97-AF65-F5344CB8AC3E}">
        <p14:creationId xmlns:p14="http://schemas.microsoft.com/office/powerpoint/2010/main" val="2762406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38"/>
                                        </p:tgtEl>
                                        <p:attrNameLst>
                                          <p:attrName>style.visibility</p:attrName>
                                        </p:attrNameLst>
                                      </p:cBhvr>
                                      <p:to>
                                        <p:strVal val="visible"/>
                                      </p:to>
                                    </p:set>
                                    <p:animEffect transition="in" filter="barn(inVertical)">
                                      <p:cBhvr>
                                        <p:cTn id="12" dur="500"/>
                                        <p:tgtEl>
                                          <p:spTgt spid="103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032"/>
                                        </p:tgtEl>
                                        <p:attrNameLst>
                                          <p:attrName>style.visibility</p:attrName>
                                        </p:attrNameLst>
                                      </p:cBhvr>
                                      <p:to>
                                        <p:strVal val="visible"/>
                                      </p:to>
                                    </p:set>
                                    <p:animEffect transition="in" filter="fade">
                                      <p:cBhvr>
                                        <p:cTn id="22" dur="1000"/>
                                        <p:tgtEl>
                                          <p:spTgt spid="1032"/>
                                        </p:tgtEl>
                                      </p:cBhvr>
                                    </p:animEffect>
                                    <p:anim calcmode="lin" valueType="num">
                                      <p:cBhvr>
                                        <p:cTn id="23" dur="1000" fill="hold"/>
                                        <p:tgtEl>
                                          <p:spTgt spid="1032"/>
                                        </p:tgtEl>
                                        <p:attrNameLst>
                                          <p:attrName>ppt_x</p:attrName>
                                        </p:attrNameLst>
                                      </p:cBhvr>
                                      <p:tavLst>
                                        <p:tav tm="0">
                                          <p:val>
                                            <p:strVal val="#ppt_x"/>
                                          </p:val>
                                        </p:tav>
                                        <p:tav tm="100000">
                                          <p:val>
                                            <p:strVal val="#ppt_x"/>
                                          </p:val>
                                        </p:tav>
                                      </p:tavLst>
                                    </p:anim>
                                    <p:anim calcmode="lin" valueType="num">
                                      <p:cBhvr>
                                        <p:cTn id="24" dur="1000" fill="hold"/>
                                        <p:tgtEl>
                                          <p:spTgt spid="103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3435" y="80682"/>
            <a:ext cx="11932024" cy="369332"/>
          </a:xfrm>
          <a:prstGeom prst="rect">
            <a:avLst/>
          </a:prstGeom>
          <a:noFill/>
        </p:spPr>
        <p:txBody>
          <a:bodyPr wrap="square" rtlCol="0">
            <a:spAutoFit/>
          </a:bodyPr>
          <a:lstStyle/>
          <a:p>
            <a:r>
              <a:rPr lang="en-GB" dirty="0">
                <a:latin typeface="Berlin Sans FB Demi" panose="020E0802020502020306" pitchFamily="34" charset="0"/>
              </a:rPr>
              <a:t>How William the Conqueror Controlled the Anglo-Saxons.</a:t>
            </a:r>
          </a:p>
        </p:txBody>
      </p:sp>
      <p:sp>
        <p:nvSpPr>
          <p:cNvPr id="13" name="TextBox 12"/>
          <p:cNvSpPr txBox="1"/>
          <p:nvPr/>
        </p:nvSpPr>
        <p:spPr>
          <a:xfrm>
            <a:off x="198972" y="453134"/>
            <a:ext cx="11688228" cy="461665"/>
          </a:xfrm>
          <a:prstGeom prst="rect">
            <a:avLst/>
          </a:prstGeom>
          <a:solidFill>
            <a:schemeClr val="bg1">
              <a:lumMod val="85000"/>
            </a:schemeClr>
          </a:solidFill>
          <a:ln w="19050">
            <a:solidFill>
              <a:schemeClr val="tx1"/>
            </a:solidFill>
          </a:ln>
        </p:spPr>
        <p:txBody>
          <a:bodyPr wrap="square" rtlCol="0">
            <a:spAutoFit/>
          </a:bodyPr>
          <a:lstStyle/>
          <a:p>
            <a:pPr algn="ctr"/>
            <a:r>
              <a:rPr lang="en-GB" sz="2400" b="1" dirty="0"/>
              <a:t>Changes to the Law</a:t>
            </a:r>
          </a:p>
        </p:txBody>
      </p:sp>
      <p:sp>
        <p:nvSpPr>
          <p:cNvPr id="14" name="TextBox 13"/>
          <p:cNvSpPr txBox="1"/>
          <p:nvPr/>
        </p:nvSpPr>
        <p:spPr>
          <a:xfrm>
            <a:off x="297248" y="1166301"/>
            <a:ext cx="3064930" cy="369332"/>
          </a:xfrm>
          <a:prstGeom prst="rect">
            <a:avLst/>
          </a:prstGeom>
          <a:solidFill>
            <a:schemeClr val="bg1">
              <a:lumMod val="85000"/>
            </a:schemeClr>
          </a:solidFill>
          <a:ln w="19050">
            <a:solidFill>
              <a:schemeClr val="tx1"/>
            </a:solidFill>
          </a:ln>
        </p:spPr>
        <p:txBody>
          <a:bodyPr wrap="square" rtlCol="0">
            <a:spAutoFit/>
          </a:bodyPr>
          <a:lstStyle/>
          <a:p>
            <a:pPr algn="ctr"/>
            <a:r>
              <a:rPr lang="en-GB" b="1" dirty="0"/>
              <a:t>The Murdrum Fine</a:t>
            </a:r>
          </a:p>
        </p:txBody>
      </p:sp>
      <p:sp>
        <p:nvSpPr>
          <p:cNvPr id="15" name="TextBox 14"/>
          <p:cNvSpPr txBox="1"/>
          <p:nvPr/>
        </p:nvSpPr>
        <p:spPr>
          <a:xfrm>
            <a:off x="6096000" y="1152301"/>
            <a:ext cx="3962424" cy="646331"/>
          </a:xfrm>
          <a:prstGeom prst="rect">
            <a:avLst/>
          </a:prstGeom>
          <a:solidFill>
            <a:schemeClr val="bg1">
              <a:lumMod val="85000"/>
            </a:schemeClr>
          </a:solidFill>
          <a:ln w="19050">
            <a:solidFill>
              <a:schemeClr val="tx1"/>
            </a:solidFill>
          </a:ln>
        </p:spPr>
        <p:txBody>
          <a:bodyPr wrap="square" rtlCol="0">
            <a:spAutoFit/>
          </a:bodyPr>
          <a:lstStyle/>
          <a:p>
            <a:pPr algn="ctr"/>
            <a:r>
              <a:rPr lang="en-GB" b="1" dirty="0"/>
              <a:t>The Forest Laws – poachers and outlaws</a:t>
            </a:r>
          </a:p>
        </p:txBody>
      </p:sp>
      <p:pic>
        <p:nvPicPr>
          <p:cNvPr id="1026" name="Picture 2" descr="Related image"/>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0" b="100000" l="408" r="99457"/>
                    </a14:imgEffect>
                  </a14:imgLayer>
                </a14:imgProps>
              </a:ext>
              <a:ext uri="{28A0092B-C50C-407E-A947-70E740481C1C}">
                <a14:useLocalDpi xmlns:a14="http://schemas.microsoft.com/office/drawing/2010/main" val="0"/>
              </a:ext>
            </a:extLst>
          </a:blip>
          <a:srcRect b="10261"/>
          <a:stretch/>
        </p:blipFill>
        <p:spPr bwMode="auto">
          <a:xfrm>
            <a:off x="10152298" y="-41508"/>
            <a:ext cx="1941089" cy="1968850"/>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339112" y="1705993"/>
            <a:ext cx="4113343" cy="4801314"/>
          </a:xfrm>
          <a:prstGeom prst="rect">
            <a:avLst/>
          </a:prstGeom>
          <a:solidFill>
            <a:schemeClr val="bg1"/>
          </a:solidFill>
          <a:ln w="19050">
            <a:solidFill>
              <a:schemeClr val="tx1"/>
            </a:solidFill>
          </a:ln>
        </p:spPr>
        <p:txBody>
          <a:bodyPr wrap="square" rtlCol="0">
            <a:spAutoFit/>
          </a:bodyPr>
          <a:lstStyle/>
          <a:p>
            <a:r>
              <a:rPr lang="en-GB" dirty="0"/>
              <a:t>The idea of paying a fine for murder stayed the same.  However, William introduced two main changes to the law to show his authority.</a:t>
            </a:r>
          </a:p>
          <a:p>
            <a:r>
              <a:rPr lang="en-GB" b="1" dirty="0">
                <a:solidFill>
                  <a:srgbClr val="FF0000"/>
                </a:solidFill>
              </a:rPr>
              <a:t>Change 1: </a:t>
            </a:r>
            <a:r>
              <a:rPr lang="en-GB" dirty="0"/>
              <a:t>Unlike the wergild where the money would be paid to the family of the victim, the new Murdrum fine would be </a:t>
            </a:r>
            <a:r>
              <a:rPr lang="en-GB" b="1" dirty="0"/>
              <a:t>paid directly to the King</a:t>
            </a:r>
            <a:r>
              <a:rPr lang="en-GB" dirty="0"/>
              <a:t>.  This was further evidence of how the laws were </a:t>
            </a:r>
            <a:r>
              <a:rPr lang="en-GB" b="1" dirty="0"/>
              <a:t>centralised</a:t>
            </a:r>
            <a:r>
              <a:rPr lang="en-GB" dirty="0"/>
              <a:t>.</a:t>
            </a:r>
          </a:p>
          <a:p>
            <a:r>
              <a:rPr lang="en-GB" b="1" dirty="0">
                <a:solidFill>
                  <a:srgbClr val="FF0000"/>
                </a:solidFill>
              </a:rPr>
              <a:t>Change 2:</a:t>
            </a:r>
            <a:r>
              <a:rPr lang="en-GB" b="1" dirty="0"/>
              <a:t> </a:t>
            </a:r>
            <a:r>
              <a:rPr lang="en-GB" dirty="0"/>
              <a:t>Rather than an individual paying the fine; the whole community would have to contribute.  This meant the idea of </a:t>
            </a:r>
            <a:r>
              <a:rPr lang="en-GB" b="1" dirty="0"/>
              <a:t>collective responsibility </a:t>
            </a:r>
            <a:r>
              <a:rPr lang="en-GB" dirty="0"/>
              <a:t>was still used.  It was also an even greater deterrent to committing murder knowing that a whole community had to pay</a:t>
            </a:r>
          </a:p>
        </p:txBody>
      </p:sp>
      <p:sp>
        <p:nvSpPr>
          <p:cNvPr id="21" name="TextBox 20"/>
          <p:cNvSpPr txBox="1"/>
          <p:nvPr/>
        </p:nvSpPr>
        <p:spPr>
          <a:xfrm>
            <a:off x="4829131" y="2690071"/>
            <a:ext cx="7246328" cy="3877985"/>
          </a:xfrm>
          <a:prstGeom prst="rect">
            <a:avLst/>
          </a:prstGeom>
          <a:solidFill>
            <a:schemeClr val="bg1"/>
          </a:solidFill>
          <a:ln w="19050">
            <a:solidFill>
              <a:schemeClr val="tx1"/>
            </a:solidFill>
          </a:ln>
        </p:spPr>
        <p:txBody>
          <a:bodyPr wrap="square" rtlCol="0">
            <a:spAutoFit/>
          </a:bodyPr>
          <a:lstStyle/>
          <a:p>
            <a:r>
              <a:rPr lang="en-GB" sz="1600" dirty="0"/>
              <a:t>William declared large areas of the English countryside as ‘</a:t>
            </a:r>
            <a:r>
              <a:rPr lang="en-GB" sz="1600" b="1" dirty="0"/>
              <a:t>Royal Forests</a:t>
            </a:r>
            <a:r>
              <a:rPr lang="en-GB" sz="1600" dirty="0"/>
              <a:t>’. 40 village communities were evicted from land to make way for William’s ‘</a:t>
            </a:r>
            <a:r>
              <a:rPr lang="en-GB" sz="1600" b="1" dirty="0"/>
              <a:t>New Forest</a:t>
            </a:r>
            <a:r>
              <a:rPr lang="en-GB" sz="1600" dirty="0"/>
              <a:t>’ in the south.  These forests were to be a ‘</a:t>
            </a:r>
            <a:r>
              <a:rPr lang="en-GB" sz="1600" b="1" dirty="0"/>
              <a:t>royal playground</a:t>
            </a:r>
            <a:r>
              <a:rPr lang="en-GB" sz="1600" dirty="0"/>
              <a:t>’ for hunting. Only nobles and the King had a right to use them. This meant that land which had been used by peasants for grazing animals, collecting fire wood and catching rabbits was now</a:t>
            </a:r>
            <a:r>
              <a:rPr lang="en-GB" sz="1600" b="1" dirty="0"/>
              <a:t> controlled </a:t>
            </a:r>
            <a:r>
              <a:rPr lang="en-GB" sz="1600" dirty="0"/>
              <a:t>by the King and </a:t>
            </a:r>
            <a:r>
              <a:rPr lang="en-GB" sz="1600" b="1" dirty="0"/>
              <a:t>peasants banned</a:t>
            </a:r>
            <a:r>
              <a:rPr lang="en-GB" sz="1600" dirty="0"/>
              <a:t>.  </a:t>
            </a:r>
          </a:p>
          <a:p>
            <a:r>
              <a:rPr lang="en-GB" b="1" dirty="0">
                <a:solidFill>
                  <a:srgbClr val="FF0000"/>
                </a:solidFill>
              </a:rPr>
              <a:t>Crime 1: Poaching</a:t>
            </a:r>
          </a:p>
          <a:p>
            <a:r>
              <a:rPr lang="en-GB" sz="1600" dirty="0"/>
              <a:t>The crime for illegally entering the King’s land  was called </a:t>
            </a:r>
            <a:r>
              <a:rPr lang="en-GB" b="1" dirty="0">
                <a:solidFill>
                  <a:srgbClr val="FF0000"/>
                </a:solidFill>
              </a:rPr>
              <a:t>poaching</a:t>
            </a:r>
            <a:r>
              <a:rPr lang="en-GB" sz="1600" dirty="0"/>
              <a:t>. A poacher could be hanged, blinded or even castrated. However, many in a local community were unwilling to take collective responsibility to stop poaching they saw it as </a:t>
            </a:r>
            <a:r>
              <a:rPr lang="en-GB" sz="1600" b="1" dirty="0"/>
              <a:t>unfair </a:t>
            </a:r>
            <a:r>
              <a:rPr lang="en-GB" sz="1600" dirty="0"/>
              <a:t>as it took away their right to natural resources to survive.</a:t>
            </a:r>
          </a:p>
          <a:p>
            <a:r>
              <a:rPr lang="en-GB" b="1" dirty="0">
                <a:solidFill>
                  <a:srgbClr val="FF0000"/>
                </a:solidFill>
              </a:rPr>
              <a:t>Crime 2: Being an ‘outlaw’.</a:t>
            </a:r>
          </a:p>
          <a:p>
            <a:r>
              <a:rPr lang="en-GB" sz="1600" dirty="0"/>
              <a:t>The Forest Laws created another crime.  It became illegal for any peasant to </a:t>
            </a:r>
            <a:r>
              <a:rPr lang="en-GB" sz="1600" b="1" dirty="0"/>
              <a:t>move away from their village</a:t>
            </a:r>
            <a:r>
              <a:rPr lang="en-GB" sz="1600" dirty="0"/>
              <a:t>.  Any that did this were called outlaws.  If caught by the King’s men, outlaws could be killed there and then.</a:t>
            </a:r>
          </a:p>
        </p:txBody>
      </p:sp>
      <p:pic>
        <p:nvPicPr>
          <p:cNvPr id="1034" name="Picture 10" descr="Image result for forest laws"/>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25777" y="1535633"/>
            <a:ext cx="4113343" cy="1338854"/>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Related image"/>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4286" b="58857" l="22000" r="80000">
                        <a14:foregroundMark x1="41333" y1="32571" x2="36444" y2="32571"/>
                        <a14:foregroundMark x1="49333" y1="8000" x2="50222" y2="11714"/>
                        <a14:foregroundMark x1="65111" y1="36571" x2="68000" y2="41429"/>
                      </a14:backgroundRemoval>
                    </a14:imgEffect>
                  </a14:imgLayer>
                </a14:imgProps>
              </a:ext>
              <a:ext uri="{28A0092B-C50C-407E-A947-70E740481C1C}">
                <a14:useLocalDpi xmlns:a14="http://schemas.microsoft.com/office/drawing/2010/main" val="0"/>
              </a:ext>
            </a:extLst>
          </a:blip>
          <a:srcRect l="22396" t="5212" r="19790" b="40754"/>
          <a:stretch/>
        </p:blipFill>
        <p:spPr bwMode="auto">
          <a:xfrm>
            <a:off x="10510974" y="1885330"/>
            <a:ext cx="1249584" cy="780676"/>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feudal system"/>
          <p:cNvPicPr>
            <a:picLocks noChangeAspect="1" noChangeArrowheads="1"/>
          </p:cNvPicPr>
          <p:nvPr/>
        </p:nvPicPr>
        <p:blipFill rotWithShape="1">
          <a:blip r:embed="rId7">
            <a:extLst>
              <a:ext uri="{BEBA8EAE-BF5A-486C-A8C5-ECC9F3942E4B}">
                <a14:imgProps xmlns:a14="http://schemas.microsoft.com/office/drawing/2010/main">
                  <a14:imgLayer r:embed="rId8">
                    <a14:imgEffect>
                      <a14:backgroundRemoval t="7429" b="94286" l="33778" r="96000">
                        <a14:foregroundMark x1="41111" y1="11714" x2="63111" y2="27429"/>
                        <a14:foregroundMark x1="40667" y1="29714" x2="62667" y2="10857"/>
                        <a14:foregroundMark x1="46444" y1="12286" x2="60000" y2="12571"/>
                        <a14:foregroundMark x1="44889" y1="30286" x2="60000" y2="28857"/>
                        <a14:foregroundMark x1="71556" y1="89143" x2="79778" y2="88857"/>
                        <a14:foregroundMark x1="70889" y1="92000" x2="83556" y2="91714"/>
                        <a14:foregroundMark x1="45333" y1="51429" x2="47778" y2="69429"/>
                        <a14:foregroundMark x1="40000" y1="54571" x2="47111" y2="52571"/>
                        <a14:backgroundMark x1="50889" y1="60857" x2="50889" y2="60857"/>
                        <a14:backgroundMark x1="47778" y1="50857" x2="47778" y2="50857"/>
                        <a14:backgroundMark x1="48222" y1="54286" x2="53556" y2="52857"/>
                        <a14:backgroundMark x1="50444" y1="79714" x2="51333" y2="86571"/>
                      </a14:backgroundRemoval>
                    </a14:imgEffect>
                  </a14:imgLayer>
                </a14:imgProps>
              </a:ext>
              <a:ext uri="{28A0092B-C50C-407E-A947-70E740481C1C}">
                <a14:useLocalDpi xmlns:a14="http://schemas.microsoft.com/office/drawing/2010/main" val="0"/>
              </a:ext>
            </a:extLst>
          </a:blip>
          <a:srcRect l="34130" t="7954" r="9721" b="36328"/>
          <a:stretch/>
        </p:blipFill>
        <p:spPr bwMode="auto">
          <a:xfrm>
            <a:off x="3826360" y="812628"/>
            <a:ext cx="2005543" cy="1279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4665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034"/>
                                        </p:tgtEl>
                                        <p:attrNameLst>
                                          <p:attrName>style.visibility</p:attrName>
                                        </p:attrNameLst>
                                      </p:cBhvr>
                                      <p:to>
                                        <p:strVal val="visible"/>
                                      </p:to>
                                    </p:set>
                                    <p:animEffect transition="in" filter="barn(inVertical)">
                                      <p:cBhvr>
                                        <p:cTn id="17" dur="500"/>
                                        <p:tgtEl>
                                          <p:spTgt spid="103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0" grpId="0"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4914720" y="126749"/>
            <a:ext cx="6714564" cy="2092881"/>
          </a:xfrm>
          <a:prstGeom prst="rect">
            <a:avLst/>
          </a:prstGeom>
          <a:solidFill>
            <a:schemeClr val="bg1"/>
          </a:solidFill>
          <a:ln w="19050">
            <a:solidFill>
              <a:schemeClr val="tx1"/>
            </a:solidFill>
          </a:ln>
        </p:spPr>
        <p:txBody>
          <a:bodyPr wrap="square" rtlCol="0">
            <a:spAutoFit/>
          </a:bodyPr>
          <a:lstStyle/>
          <a:p>
            <a:pPr algn="ctr"/>
            <a:r>
              <a:rPr lang="en-GB" b="1" dirty="0"/>
              <a:t>Punishments: Continuity</a:t>
            </a:r>
          </a:p>
          <a:p>
            <a:pPr marL="171450" indent="-171450">
              <a:buFont typeface="Wingdings" panose="05000000000000000000" pitchFamily="2" charset="2"/>
              <a:buChar char="q"/>
            </a:pPr>
            <a:r>
              <a:rPr lang="en-GB" sz="1600" b="1" dirty="0"/>
              <a:t>Fines</a:t>
            </a:r>
          </a:p>
          <a:p>
            <a:r>
              <a:rPr lang="en-GB" sz="1600" dirty="0"/>
              <a:t>Even though who the money was paid to changed under the Normans (see below), the fact that it remained a payment of money stayed the same. </a:t>
            </a:r>
          </a:p>
          <a:p>
            <a:pPr marL="171450" indent="-171450">
              <a:buFont typeface="Wingdings" panose="05000000000000000000" pitchFamily="2" charset="2"/>
              <a:buChar char="q"/>
            </a:pPr>
            <a:r>
              <a:rPr lang="en-GB" sz="1600" b="1" dirty="0"/>
              <a:t>Crimes against Authority</a:t>
            </a:r>
          </a:p>
          <a:p>
            <a:r>
              <a:rPr lang="en-GB" sz="1600" dirty="0"/>
              <a:t>Another similarity was how any attempt to disrupt or challenge the King and his laws would be punished.  In the same way, in both times this ‘crime against authority’ would carry the harshest punishment.</a:t>
            </a:r>
          </a:p>
        </p:txBody>
      </p:sp>
      <p:sp>
        <p:nvSpPr>
          <p:cNvPr id="9" name="TextBox 8"/>
          <p:cNvSpPr txBox="1"/>
          <p:nvPr/>
        </p:nvSpPr>
        <p:spPr>
          <a:xfrm>
            <a:off x="143435" y="141408"/>
            <a:ext cx="4611446" cy="5539978"/>
          </a:xfrm>
          <a:prstGeom prst="rect">
            <a:avLst/>
          </a:prstGeom>
          <a:solidFill>
            <a:schemeClr val="bg1"/>
          </a:solidFill>
          <a:ln w="19050">
            <a:solidFill>
              <a:schemeClr val="tx1"/>
            </a:solidFill>
          </a:ln>
        </p:spPr>
        <p:txBody>
          <a:bodyPr wrap="square" rtlCol="0">
            <a:spAutoFit/>
          </a:bodyPr>
          <a:lstStyle/>
          <a:p>
            <a:pPr algn="ctr"/>
            <a:r>
              <a:rPr lang="en-GB" b="1" dirty="0"/>
              <a:t>Law Enforcement: Continuity</a:t>
            </a:r>
          </a:p>
          <a:p>
            <a:pPr marL="171450" indent="-171450">
              <a:buFont typeface="Wingdings" panose="05000000000000000000" pitchFamily="2" charset="2"/>
              <a:buChar char="q"/>
            </a:pPr>
            <a:r>
              <a:rPr lang="en-GB" sz="1600" b="1" dirty="0"/>
              <a:t>The King’s Duty</a:t>
            </a:r>
          </a:p>
          <a:p>
            <a:r>
              <a:rPr lang="en-GB" sz="1600" dirty="0"/>
              <a:t>In Anglo-Saxon times, it was the </a:t>
            </a:r>
            <a:r>
              <a:rPr lang="en-GB" sz="1600" b="1" dirty="0"/>
              <a:t>King’s duty </a:t>
            </a:r>
            <a:r>
              <a:rPr lang="en-GB" sz="1600" dirty="0"/>
              <a:t>to protect his people.  This was called keeping the ‘</a:t>
            </a:r>
            <a:r>
              <a:rPr lang="en-GB" sz="1600" b="1" dirty="0"/>
              <a:t>King’s Peace</a:t>
            </a:r>
            <a:r>
              <a:rPr lang="en-GB" sz="1600" dirty="0"/>
              <a:t>’.  In Norman times, this idea remained. It was the belief that all men should expect to be safe from crime under the authority of the King.  The Normans just called this something different.  For them it was called the ‘</a:t>
            </a:r>
            <a:r>
              <a:rPr lang="en-GB" sz="1600" b="1" dirty="0"/>
              <a:t>King’s </a:t>
            </a:r>
            <a:r>
              <a:rPr lang="en-GB" sz="1600" b="1" dirty="0" err="1"/>
              <a:t>Mund</a:t>
            </a:r>
            <a:r>
              <a:rPr lang="en-GB" sz="1600" dirty="0"/>
              <a:t>’.</a:t>
            </a:r>
          </a:p>
          <a:p>
            <a:pPr marL="171450" indent="-171450">
              <a:buFont typeface="Wingdings" panose="05000000000000000000" pitchFamily="2" charset="2"/>
              <a:buChar char="q"/>
            </a:pPr>
            <a:r>
              <a:rPr lang="en-GB" sz="1600" b="1" dirty="0"/>
              <a:t>Trials</a:t>
            </a:r>
          </a:p>
          <a:p>
            <a:r>
              <a:rPr lang="en-GB" sz="1600" dirty="0"/>
              <a:t>The system of </a:t>
            </a:r>
            <a:r>
              <a:rPr lang="en-GB" sz="1600" b="1" dirty="0"/>
              <a:t>trials by ordeal </a:t>
            </a:r>
            <a:r>
              <a:rPr lang="en-GB" sz="1600" dirty="0"/>
              <a:t>continued exactly the same as under the Anglo-Saxons.  The only difference being that the Normans also used trial by combat (see below). It was still God who was thought to have the final judgement.</a:t>
            </a:r>
          </a:p>
          <a:p>
            <a:pPr marL="171450" indent="-171450">
              <a:buFont typeface="Wingdings" panose="05000000000000000000" pitchFamily="2" charset="2"/>
              <a:buChar char="q"/>
            </a:pPr>
            <a:r>
              <a:rPr lang="en-GB" sz="1600" b="1" dirty="0"/>
              <a:t>Collective Responsibility – tithings – hue ad cry.</a:t>
            </a:r>
          </a:p>
          <a:p>
            <a:r>
              <a:rPr lang="en-GB" sz="1600" dirty="0"/>
              <a:t>The idea of collective responsibility within the local villages continued.  </a:t>
            </a:r>
            <a:r>
              <a:rPr lang="en-GB" sz="1600" b="1" dirty="0"/>
              <a:t>Tithings</a:t>
            </a:r>
            <a:r>
              <a:rPr lang="en-GB" sz="1600" dirty="0"/>
              <a:t> were still used and included every man over the age of 12. The </a:t>
            </a:r>
            <a:r>
              <a:rPr lang="en-GB" sz="1600" b="1" dirty="0"/>
              <a:t>hue and cry</a:t>
            </a:r>
            <a:r>
              <a:rPr lang="en-GB" sz="1600" dirty="0"/>
              <a:t> also remained.  These methods remained </a:t>
            </a:r>
            <a:r>
              <a:rPr lang="en-GB" sz="1600" b="1" dirty="0"/>
              <a:t>effective</a:t>
            </a:r>
            <a:r>
              <a:rPr lang="en-GB" sz="1600" dirty="0"/>
              <a:t> as many people still lived in small local villages where everyone knew each other.</a:t>
            </a:r>
          </a:p>
        </p:txBody>
      </p:sp>
      <p:sp>
        <p:nvSpPr>
          <p:cNvPr id="10" name="TextBox 9"/>
          <p:cNvSpPr txBox="1"/>
          <p:nvPr/>
        </p:nvSpPr>
        <p:spPr>
          <a:xfrm>
            <a:off x="4914720" y="1683715"/>
            <a:ext cx="7160739" cy="5047536"/>
          </a:xfrm>
          <a:prstGeom prst="rect">
            <a:avLst/>
          </a:prstGeom>
          <a:solidFill>
            <a:schemeClr val="bg1"/>
          </a:solidFill>
          <a:ln w="19050">
            <a:solidFill>
              <a:schemeClr val="tx1"/>
            </a:solidFill>
          </a:ln>
        </p:spPr>
        <p:txBody>
          <a:bodyPr wrap="square" rtlCol="0">
            <a:spAutoFit/>
          </a:bodyPr>
          <a:lstStyle/>
          <a:p>
            <a:pPr algn="ctr"/>
            <a:r>
              <a:rPr lang="en-GB" b="1" dirty="0"/>
              <a:t>Punishments: Change</a:t>
            </a:r>
          </a:p>
          <a:p>
            <a:pPr marL="171450" indent="-171450">
              <a:buFont typeface="Wingdings" panose="05000000000000000000" pitchFamily="2" charset="2"/>
              <a:buChar char="q"/>
            </a:pPr>
            <a:r>
              <a:rPr lang="en-GB" sz="1600" b="1" dirty="0"/>
              <a:t>The  Wergild</a:t>
            </a:r>
          </a:p>
          <a:p>
            <a:r>
              <a:rPr lang="en-GB" sz="1600" dirty="0"/>
              <a:t>Rather than a criminal pay the compensation directly to the family of the victim, under Norman rule, the fine would have to be </a:t>
            </a:r>
            <a:r>
              <a:rPr lang="en-GB" sz="1600" b="1" dirty="0"/>
              <a:t>paid directly to the King</a:t>
            </a:r>
            <a:r>
              <a:rPr lang="en-GB" sz="1600" dirty="0"/>
              <a:t>.  This way, punishments were becoming even more </a:t>
            </a:r>
            <a:r>
              <a:rPr lang="en-GB" sz="1600" b="1" dirty="0"/>
              <a:t>centralised</a:t>
            </a:r>
            <a:r>
              <a:rPr lang="en-GB" sz="1600" dirty="0"/>
              <a:t> rather than kept local.  It proved the authority of the King and gave him extra revenue.</a:t>
            </a:r>
          </a:p>
          <a:p>
            <a:pPr marL="171450" indent="-171450">
              <a:buFont typeface="Wingdings" panose="05000000000000000000" pitchFamily="2" charset="2"/>
              <a:buChar char="q"/>
            </a:pPr>
            <a:r>
              <a:rPr lang="en-GB" sz="1600" b="1" dirty="0"/>
              <a:t>Brutal punishments </a:t>
            </a:r>
          </a:p>
          <a:p>
            <a:r>
              <a:rPr lang="en-GB" sz="1600" dirty="0"/>
              <a:t>William needed to show his royal authority even more than the Anglo-Saxon kings, and  there was still resistance from the Anglo-Saxon people who did not a foreign king.  William used </a:t>
            </a:r>
            <a:r>
              <a:rPr lang="en-GB" sz="1600" b="1" dirty="0"/>
              <a:t>brutal force </a:t>
            </a:r>
            <a:r>
              <a:rPr lang="en-GB" sz="1600" dirty="0"/>
              <a:t>to make sure his people submitted to him.  </a:t>
            </a:r>
          </a:p>
          <a:p>
            <a:pPr marL="171450" indent="-171450">
              <a:buFont typeface="Wingdings" panose="05000000000000000000" pitchFamily="2" charset="2"/>
              <a:buChar char="q"/>
            </a:pPr>
            <a:r>
              <a:rPr lang="en-GB" sz="1600" b="1" dirty="0"/>
              <a:t>Group punishments</a:t>
            </a:r>
          </a:p>
          <a:p>
            <a:r>
              <a:rPr lang="en-GB" sz="1600" dirty="0"/>
              <a:t>He also made sure that </a:t>
            </a:r>
            <a:r>
              <a:rPr lang="en-GB" sz="1600" b="1" dirty="0"/>
              <a:t>large groups </a:t>
            </a:r>
            <a:r>
              <a:rPr lang="en-GB" sz="1600" dirty="0"/>
              <a:t>of people were punished as a way to show his power. E.g., farmlands and animals were killed as a punishment just to prove that he had authority.  It is estimated that 100,000 people died of starvation as a result of the food shortages caused by William’s punishments towards rebelling Anglo-Saxons.</a:t>
            </a:r>
          </a:p>
          <a:p>
            <a:pPr marL="171450" indent="-171450">
              <a:buFont typeface="Wingdings" panose="05000000000000000000" pitchFamily="2" charset="2"/>
              <a:buChar char="q"/>
            </a:pPr>
            <a:r>
              <a:rPr lang="en-GB" sz="1600" b="1" dirty="0"/>
              <a:t>Increase in the use of the death penalty</a:t>
            </a:r>
          </a:p>
          <a:p>
            <a:r>
              <a:rPr lang="en-GB" sz="1600" dirty="0"/>
              <a:t>Under the Norman Kings, there was an increase in the number of crimes that resulted in the death penalty.  E.g., under the Forest Laws. A poacher would be punished by hanging. </a:t>
            </a:r>
          </a:p>
        </p:txBody>
      </p:sp>
      <p:pic>
        <p:nvPicPr>
          <p:cNvPr id="3" name="Picture 2"/>
          <p:cNvPicPr>
            <a:picLocks noChangeAspect="1"/>
          </p:cNvPicPr>
          <p:nvPr/>
        </p:nvPicPr>
        <p:blipFill rotWithShape="1">
          <a:blip r:embed="rId2">
            <a:extLst>
              <a:ext uri="{BEBA8EAE-BF5A-486C-A8C5-ECC9F3942E4B}">
                <a14:imgProps xmlns:a14="http://schemas.microsoft.com/office/drawing/2010/main">
                  <a14:imgLayer r:embed="rId3">
                    <a14:imgEffect>
                      <a14:backgroundRemoval t="1667" b="100000" l="10000" r="100000">
                        <a14:foregroundMark x1="67500" y1="98333" x2="67500" y2="98333"/>
                      </a14:backgroundRemoval>
                    </a14:imgEffect>
                  </a14:imgLayer>
                </a14:imgProps>
              </a:ext>
            </a:extLst>
          </a:blip>
          <a:srcRect l="53521"/>
          <a:stretch/>
        </p:blipFill>
        <p:spPr>
          <a:xfrm>
            <a:off x="11207440" y="126749"/>
            <a:ext cx="822360" cy="1146555"/>
          </a:xfrm>
          <a:prstGeom prst="rect">
            <a:avLst/>
          </a:prstGeom>
        </p:spPr>
      </p:pic>
      <p:pic>
        <p:nvPicPr>
          <p:cNvPr id="13" name="Picture 12"/>
          <p:cNvPicPr>
            <a:picLocks noChangeAspect="1"/>
          </p:cNvPicPr>
          <p:nvPr/>
        </p:nvPicPr>
        <p:blipFill rotWithShape="1">
          <a:blip r:embed="rId4">
            <a:extLst>
              <a:ext uri="{BEBA8EAE-BF5A-486C-A8C5-ECC9F3942E4B}">
                <a14:imgProps xmlns:a14="http://schemas.microsoft.com/office/drawing/2010/main">
                  <a14:imgLayer r:embed="rId3">
                    <a14:imgEffect>
                      <a14:backgroundRemoval t="0" b="82917" l="0" r="50313">
                        <a14:foregroundMark x1="12812" y1="47083" x2="12812" y2="47083"/>
                        <a14:foregroundMark x1="30000" y1="56667" x2="30000" y2="56667"/>
                        <a14:foregroundMark x1="27500" y1="40833" x2="47813" y2="37917"/>
                        <a14:foregroundMark x1="41250" y1="70833" x2="47813" y2="63750"/>
                        <a14:foregroundMark x1="29688" y1="77083" x2="34688" y2="79167"/>
                        <a14:foregroundMark x1="48125" y1="65417" x2="47188" y2="77083"/>
                        <a14:foregroundMark x1="48750" y1="63333" x2="49375" y2="78333"/>
                        <a14:foregroundMark x1="38125" y1="80000" x2="48438" y2="79583"/>
                      </a14:backgroundRemoval>
                    </a14:imgEffect>
                  </a14:imgLayer>
                </a14:imgProps>
              </a:ext>
            </a:extLst>
          </a:blip>
          <a:srcRect r="50000" b="25203"/>
          <a:stretch/>
        </p:blipFill>
        <p:spPr>
          <a:xfrm>
            <a:off x="10749015" y="-257028"/>
            <a:ext cx="853031" cy="957054"/>
          </a:xfrm>
          <a:prstGeom prst="rect">
            <a:avLst/>
          </a:prstGeom>
        </p:spPr>
      </p:pic>
      <p:pic>
        <p:nvPicPr>
          <p:cNvPr id="1034" name="Picture 10" descr="Image result for rich king cartoon"/>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18117"/>
          <a:stretch/>
        </p:blipFill>
        <p:spPr bwMode="auto">
          <a:xfrm>
            <a:off x="9578908" y="1683715"/>
            <a:ext cx="818414" cy="57180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0" descr="Image result for rich king cartoon"/>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18117"/>
          <a:stretch/>
        </p:blipFill>
        <p:spPr bwMode="auto">
          <a:xfrm>
            <a:off x="6614829" y="1647821"/>
            <a:ext cx="818414" cy="57180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6AD2CA7F-3755-4DB3-96ED-AC07E1B71658}"/>
              </a:ext>
            </a:extLst>
          </p:cNvPr>
          <p:cNvPicPr>
            <a:picLocks noChangeAspect="1"/>
          </p:cNvPicPr>
          <p:nvPr/>
        </p:nvPicPr>
        <p:blipFill>
          <a:blip r:embed="rId6"/>
          <a:stretch>
            <a:fillRect/>
          </a:stretch>
        </p:blipFill>
        <p:spPr>
          <a:xfrm>
            <a:off x="135704" y="5681386"/>
            <a:ext cx="4123852" cy="1169729"/>
          </a:xfrm>
          <a:prstGeom prst="rect">
            <a:avLst/>
          </a:prstGeom>
        </p:spPr>
      </p:pic>
    </p:spTree>
    <p:extLst>
      <p:ext uri="{BB962C8B-B14F-4D97-AF65-F5344CB8AC3E}">
        <p14:creationId xmlns:p14="http://schemas.microsoft.com/office/powerpoint/2010/main" val="580993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down)">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034"/>
                                        </p:tgtEl>
                                        <p:attrNameLst>
                                          <p:attrName>style.visibility</p:attrName>
                                        </p:attrNameLst>
                                      </p:cBhvr>
                                      <p:to>
                                        <p:strVal val="visible"/>
                                      </p:to>
                                    </p:set>
                                    <p:animEffect transition="in" filter="wipe(down)">
                                      <p:cBhvr>
                                        <p:cTn id="27" dur="500"/>
                                        <p:tgtEl>
                                          <p:spTgt spid="1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9008" y="26893"/>
            <a:ext cx="11932024" cy="461665"/>
          </a:xfrm>
          <a:prstGeom prst="rect">
            <a:avLst/>
          </a:prstGeom>
          <a:noFill/>
        </p:spPr>
        <p:txBody>
          <a:bodyPr wrap="square" rtlCol="0">
            <a:spAutoFit/>
          </a:bodyPr>
          <a:lstStyle/>
          <a:p>
            <a:r>
              <a:rPr lang="en-GB" dirty="0">
                <a:latin typeface="Berlin Sans FB Demi" panose="020E0802020502020306" pitchFamily="34" charset="0"/>
              </a:rPr>
              <a:t>Later</a:t>
            </a:r>
            <a:r>
              <a:rPr lang="en-GB" sz="2400" dirty="0">
                <a:latin typeface="Berlin Sans FB Demi" panose="020E0802020502020306" pitchFamily="34" charset="0"/>
              </a:rPr>
              <a:t> </a:t>
            </a:r>
            <a:r>
              <a:rPr lang="en-GB" dirty="0">
                <a:latin typeface="Berlin Sans FB Demi" panose="020E0802020502020306" pitchFamily="34" charset="0"/>
              </a:rPr>
              <a:t>Medieval England – Crimes, law enforcement and punishments.</a:t>
            </a:r>
          </a:p>
        </p:txBody>
      </p:sp>
      <p:sp>
        <p:nvSpPr>
          <p:cNvPr id="6" name="TextBox 5"/>
          <p:cNvSpPr txBox="1"/>
          <p:nvPr/>
        </p:nvSpPr>
        <p:spPr>
          <a:xfrm>
            <a:off x="168707" y="534033"/>
            <a:ext cx="4388168" cy="4308872"/>
          </a:xfrm>
          <a:prstGeom prst="rect">
            <a:avLst/>
          </a:prstGeom>
          <a:noFill/>
          <a:ln w="19050">
            <a:solidFill>
              <a:schemeClr val="tx1"/>
            </a:solidFill>
          </a:ln>
        </p:spPr>
        <p:txBody>
          <a:bodyPr wrap="square" rtlCol="0">
            <a:spAutoFit/>
          </a:bodyPr>
          <a:lstStyle/>
          <a:p>
            <a:r>
              <a:rPr lang="en-GB" b="1" dirty="0">
                <a:solidFill>
                  <a:srgbClr val="FF0000"/>
                </a:solidFill>
              </a:rPr>
              <a:t>The Role of Henry II: </a:t>
            </a:r>
            <a:r>
              <a:rPr lang="en-GB" b="1" dirty="0"/>
              <a:t>The Assize of </a:t>
            </a:r>
            <a:r>
              <a:rPr lang="en-GB" b="1" dirty="0" err="1"/>
              <a:t>Clarenden</a:t>
            </a:r>
            <a:r>
              <a:rPr lang="en-GB" b="1" dirty="0"/>
              <a:t> 1166.</a:t>
            </a:r>
          </a:p>
          <a:p>
            <a:pPr marL="228600" indent="-228600">
              <a:buFont typeface="+mj-lt"/>
              <a:buAutoNum type="arabicPeriod"/>
            </a:pPr>
            <a:r>
              <a:rPr lang="en-GB" sz="1400" b="1" dirty="0"/>
              <a:t>The Assizes of </a:t>
            </a:r>
            <a:r>
              <a:rPr lang="en-GB" sz="1400" b="1" dirty="0" err="1"/>
              <a:t>Clarenden</a:t>
            </a:r>
            <a:r>
              <a:rPr lang="en-GB" sz="1400" b="1" dirty="0"/>
              <a:t> </a:t>
            </a:r>
            <a:r>
              <a:rPr lang="en-GB" sz="1400" dirty="0"/>
              <a:t>- These were a new set of rules to improve the way trials and courts were run.  They made the process of enforcing the law even more </a:t>
            </a:r>
            <a:r>
              <a:rPr lang="en-GB" sz="1400" b="1" dirty="0"/>
              <a:t>centralised</a:t>
            </a:r>
            <a:r>
              <a:rPr lang="en-GB" sz="1400" dirty="0"/>
              <a:t>.  He reorganised courts by making sure that a </a:t>
            </a:r>
            <a:r>
              <a:rPr lang="en-GB" sz="1400" b="1" dirty="0"/>
              <a:t>jury of 12 men </a:t>
            </a:r>
            <a:r>
              <a:rPr lang="en-GB" sz="1400" dirty="0"/>
              <a:t>from the local ‘hundred’ were used to help decide the verdict.</a:t>
            </a:r>
          </a:p>
          <a:p>
            <a:pPr marL="228600" indent="-228600">
              <a:buFont typeface="+mj-lt"/>
              <a:buAutoNum type="arabicPeriod"/>
            </a:pPr>
            <a:r>
              <a:rPr lang="en-GB" sz="1400" dirty="0"/>
              <a:t>He also set up </a:t>
            </a:r>
            <a:r>
              <a:rPr lang="en-GB" sz="1400" b="1" dirty="0"/>
              <a:t>prisons</a:t>
            </a:r>
            <a:r>
              <a:rPr lang="en-GB" sz="1400" dirty="0"/>
              <a:t> to hold on to suspects </a:t>
            </a:r>
            <a:r>
              <a:rPr lang="en-GB" sz="1400" i="1" dirty="0"/>
              <a:t>before</a:t>
            </a:r>
            <a:r>
              <a:rPr lang="en-GB" sz="1400" dirty="0"/>
              <a:t> they went to a court.</a:t>
            </a:r>
          </a:p>
          <a:p>
            <a:pPr marL="228600" indent="-228600">
              <a:buFont typeface="+mj-lt"/>
              <a:buAutoNum type="arabicPeriod"/>
            </a:pPr>
            <a:r>
              <a:rPr lang="en-GB" sz="1400" dirty="0"/>
              <a:t>He ordered </a:t>
            </a:r>
            <a:r>
              <a:rPr lang="en-GB" sz="1400" b="1" dirty="0"/>
              <a:t>royal judges </a:t>
            </a:r>
            <a:r>
              <a:rPr lang="en-GB" sz="1400" dirty="0"/>
              <a:t>called </a:t>
            </a:r>
            <a:r>
              <a:rPr lang="en-GB" sz="1400" b="1" dirty="0"/>
              <a:t>Justices of Eyre </a:t>
            </a:r>
            <a:r>
              <a:rPr lang="en-GB" sz="1400" dirty="0"/>
              <a:t>to visit each county twice a year to decide upon the most serious cases in the area.  This made sure that the worst criminals were being judged by the king’s men and not the local community.</a:t>
            </a:r>
          </a:p>
          <a:p>
            <a:pPr marL="228600" indent="-228600">
              <a:buFont typeface="+mj-lt"/>
              <a:buAutoNum type="arabicPeriod"/>
            </a:pPr>
            <a:r>
              <a:rPr lang="en-GB" sz="1400" dirty="0"/>
              <a:t>He introduced </a:t>
            </a:r>
            <a:r>
              <a:rPr lang="en-GB" sz="1400" b="1" dirty="0"/>
              <a:t>standardised written instructions </a:t>
            </a:r>
            <a:r>
              <a:rPr lang="en-GB" sz="1400" dirty="0"/>
              <a:t>to the local </a:t>
            </a:r>
            <a:r>
              <a:rPr lang="en-GB" sz="1400" b="1" dirty="0"/>
              <a:t>Shire Reeves</a:t>
            </a:r>
            <a:r>
              <a:rPr lang="en-GB" sz="1400" dirty="0"/>
              <a:t>.  This meant rules and the way of running law and order was becoming more uniform (the same) across the whole country.</a:t>
            </a:r>
          </a:p>
        </p:txBody>
      </p:sp>
      <p:sp>
        <p:nvSpPr>
          <p:cNvPr id="8" name="TextBox 7"/>
          <p:cNvSpPr txBox="1"/>
          <p:nvPr/>
        </p:nvSpPr>
        <p:spPr>
          <a:xfrm>
            <a:off x="139008" y="5001190"/>
            <a:ext cx="4388168" cy="1477328"/>
          </a:xfrm>
          <a:prstGeom prst="rect">
            <a:avLst/>
          </a:prstGeom>
          <a:noFill/>
          <a:ln w="19050">
            <a:solidFill>
              <a:schemeClr val="tx1"/>
            </a:solidFill>
          </a:ln>
        </p:spPr>
        <p:txBody>
          <a:bodyPr wrap="square" rtlCol="0">
            <a:spAutoFit/>
          </a:bodyPr>
          <a:lstStyle/>
          <a:p>
            <a:r>
              <a:rPr lang="en-GB" sz="1600" b="1" dirty="0"/>
              <a:t>A change in title.</a:t>
            </a:r>
          </a:p>
          <a:p>
            <a:pPr marL="171450" indent="-171450">
              <a:buFont typeface="Arial" panose="020B0604020202020204" pitchFamily="34" charset="0"/>
              <a:buChar char="•"/>
            </a:pPr>
            <a:r>
              <a:rPr lang="en-GB" sz="1400" b="1" dirty="0"/>
              <a:t>Tythingmen</a:t>
            </a:r>
            <a:r>
              <a:rPr lang="en-GB" sz="1400" dirty="0"/>
              <a:t> were still used in some areas, but had their title changed to ‘</a:t>
            </a:r>
            <a:r>
              <a:rPr lang="en-GB" sz="1600" b="1" dirty="0">
                <a:solidFill>
                  <a:srgbClr val="FF0000"/>
                </a:solidFill>
              </a:rPr>
              <a:t>constables</a:t>
            </a:r>
            <a:r>
              <a:rPr lang="en-GB" sz="1400" dirty="0"/>
              <a:t>’.  </a:t>
            </a:r>
          </a:p>
          <a:p>
            <a:pPr marL="171450" indent="-171450">
              <a:buFont typeface="Arial" panose="020B0604020202020204" pitchFamily="34" charset="0"/>
              <a:buChar char="•"/>
            </a:pPr>
            <a:r>
              <a:rPr lang="en-GB" sz="1400" b="1" dirty="0"/>
              <a:t>Shire Reeves </a:t>
            </a:r>
            <a:r>
              <a:rPr lang="en-GB" sz="1400" dirty="0"/>
              <a:t>sent by the King were also still employed in local areas but their name had been shortened to a ‘</a:t>
            </a:r>
            <a:r>
              <a:rPr lang="en-GB" sz="1600" b="1" dirty="0">
                <a:solidFill>
                  <a:srgbClr val="FF0000"/>
                </a:solidFill>
              </a:rPr>
              <a:t>Sheriff</a:t>
            </a:r>
            <a:r>
              <a:rPr lang="en-GB" sz="1100" b="1" dirty="0"/>
              <a:t>’</a:t>
            </a:r>
            <a:r>
              <a:rPr lang="en-GB" sz="1100" dirty="0"/>
              <a:t>.</a:t>
            </a:r>
          </a:p>
        </p:txBody>
      </p:sp>
      <p:pic>
        <p:nvPicPr>
          <p:cNvPr id="9"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12366110" y="5776642"/>
            <a:ext cx="484816" cy="36529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4670796" y="568474"/>
            <a:ext cx="4255843" cy="3139321"/>
          </a:xfrm>
          <a:prstGeom prst="rect">
            <a:avLst/>
          </a:prstGeom>
          <a:noFill/>
          <a:ln w="19050">
            <a:solidFill>
              <a:schemeClr val="tx1"/>
            </a:solidFill>
          </a:ln>
        </p:spPr>
        <p:txBody>
          <a:bodyPr wrap="square" rtlCol="0">
            <a:spAutoFit/>
          </a:bodyPr>
          <a:lstStyle/>
          <a:p>
            <a:r>
              <a:rPr lang="en-GB" sz="1600" b="1" dirty="0">
                <a:solidFill>
                  <a:srgbClr val="FF0000"/>
                </a:solidFill>
              </a:rPr>
              <a:t>NEW LAW 1: The Statute of Labourers 1351</a:t>
            </a:r>
          </a:p>
          <a:p>
            <a:r>
              <a:rPr lang="en-GB" sz="1400" dirty="0"/>
              <a:t>After the </a:t>
            </a:r>
            <a:r>
              <a:rPr lang="en-GB" sz="1400" b="1" dirty="0"/>
              <a:t>Black Death </a:t>
            </a:r>
            <a:r>
              <a:rPr lang="en-GB" sz="1400" dirty="0"/>
              <a:t>had killed 1/3 of the population, there was more work and fewer workers. Peasants started to </a:t>
            </a:r>
            <a:r>
              <a:rPr lang="en-GB" sz="1400" b="1" dirty="0"/>
              <a:t>demand higher wages</a:t>
            </a:r>
            <a:r>
              <a:rPr lang="en-GB" sz="1400" dirty="0"/>
              <a:t>.  The ruling classes were worried that if the peasants were too wealthy they would gain more power and of course they wanted to keep the money themselves.  As many members of Parliament wanted to protect their power and money, they all voted for the following changes known as the Statute of Labourers:</a:t>
            </a:r>
          </a:p>
          <a:p>
            <a:pPr marL="171450" indent="-171450">
              <a:buFont typeface="Arial" panose="020B0604020202020204" pitchFamily="34" charset="0"/>
              <a:buChar char="•"/>
            </a:pPr>
            <a:r>
              <a:rPr lang="en-GB" sz="1400" dirty="0"/>
              <a:t>To keep wages the same as before the Black Death.  </a:t>
            </a:r>
          </a:p>
          <a:p>
            <a:pPr marL="171450" indent="-171450">
              <a:buFont typeface="Arial" panose="020B0604020202020204" pitchFamily="34" charset="0"/>
              <a:buChar char="•"/>
            </a:pPr>
            <a:r>
              <a:rPr lang="en-GB" sz="1400" dirty="0"/>
              <a:t>To make it illegal to ask for higher pay. </a:t>
            </a:r>
          </a:p>
          <a:p>
            <a:pPr marL="171450" indent="-171450">
              <a:buFont typeface="Arial" panose="020B0604020202020204" pitchFamily="34" charset="0"/>
              <a:buChar char="•"/>
            </a:pPr>
            <a:r>
              <a:rPr lang="en-GB" sz="1400" dirty="0"/>
              <a:t>To make it illegal to move to a new area to look for better paid work.</a:t>
            </a:r>
            <a:endParaRPr lang="en-GB" sz="1100" dirty="0"/>
          </a:p>
        </p:txBody>
      </p:sp>
      <p:sp>
        <p:nvSpPr>
          <p:cNvPr id="12" name="TextBox 11"/>
          <p:cNvSpPr txBox="1"/>
          <p:nvPr/>
        </p:nvSpPr>
        <p:spPr>
          <a:xfrm>
            <a:off x="4670796" y="4011979"/>
            <a:ext cx="4255843" cy="2277547"/>
          </a:xfrm>
          <a:prstGeom prst="rect">
            <a:avLst/>
          </a:prstGeom>
          <a:solidFill>
            <a:schemeClr val="bg1"/>
          </a:solidFill>
          <a:ln w="19050">
            <a:solidFill>
              <a:schemeClr val="tx1"/>
            </a:solidFill>
          </a:ln>
        </p:spPr>
        <p:txBody>
          <a:bodyPr wrap="square" rtlCol="0">
            <a:spAutoFit/>
          </a:bodyPr>
          <a:lstStyle/>
          <a:p>
            <a:r>
              <a:rPr lang="en-GB" sz="1600" b="1" dirty="0">
                <a:solidFill>
                  <a:srgbClr val="FF0000"/>
                </a:solidFill>
              </a:rPr>
              <a:t>NEW LAW 2: Heresy 1382</a:t>
            </a:r>
          </a:p>
          <a:p>
            <a:r>
              <a:rPr lang="en-GB" sz="1400" dirty="0"/>
              <a:t>Heresy is the crime of disagreeing and acting against the beliefs of the Christian Church.</a:t>
            </a:r>
          </a:p>
          <a:p>
            <a:r>
              <a:rPr lang="en-GB" sz="1400" dirty="0"/>
              <a:t>A person committing the crime of Heresy was known as a Heretic.  Punishment for this was extreme – being burned at the stake.  This would be a powerful deterrent to other heretics. The government and the church worked closely together to punish heretics.  Justices of the Peace had to power to arrest suspected heretics.</a:t>
            </a:r>
          </a:p>
        </p:txBody>
      </p:sp>
      <p:sp>
        <p:nvSpPr>
          <p:cNvPr id="14" name="TextBox 13"/>
          <p:cNvSpPr txBox="1"/>
          <p:nvPr/>
        </p:nvSpPr>
        <p:spPr>
          <a:xfrm>
            <a:off x="9258576" y="2070626"/>
            <a:ext cx="2739225" cy="4616648"/>
          </a:xfrm>
          <a:prstGeom prst="rect">
            <a:avLst/>
          </a:prstGeom>
          <a:solidFill>
            <a:schemeClr val="bg1"/>
          </a:solidFill>
          <a:ln w="19050">
            <a:solidFill>
              <a:schemeClr val="tx1"/>
            </a:solidFill>
          </a:ln>
        </p:spPr>
        <p:txBody>
          <a:bodyPr wrap="square" rtlCol="0">
            <a:spAutoFit/>
          </a:bodyPr>
          <a:lstStyle/>
          <a:p>
            <a:r>
              <a:rPr lang="en-GB" b="1" dirty="0">
                <a:solidFill>
                  <a:srgbClr val="FF0000"/>
                </a:solidFill>
              </a:rPr>
              <a:t>Punishments</a:t>
            </a:r>
          </a:p>
          <a:p>
            <a:r>
              <a:rPr lang="en-GB" sz="1600" b="1" dirty="0"/>
              <a:t>CONTINUITY</a:t>
            </a:r>
          </a:p>
          <a:p>
            <a:r>
              <a:rPr lang="en-GB" sz="1600" dirty="0"/>
              <a:t>Punishments still fines,                                                    corporal punishments and                                          executions.</a:t>
            </a:r>
          </a:p>
          <a:p>
            <a:r>
              <a:rPr lang="en-GB" sz="1600" b="1" dirty="0"/>
              <a:t>CHANGE</a:t>
            </a:r>
          </a:p>
          <a:p>
            <a:r>
              <a:rPr lang="en-GB" sz="1600" dirty="0"/>
              <a:t>Any person convicted of high                                              treason (plotting to kill or                                                     betray the king) would be sentenced to be ‘</a:t>
            </a:r>
            <a:r>
              <a:rPr lang="en-GB" b="1" dirty="0"/>
              <a:t>hanged, drawn and quartered</a:t>
            </a:r>
            <a:r>
              <a:rPr lang="en-GB" sz="1600" dirty="0"/>
              <a:t>’.  After strangulation, the stomach was cut open and organs ‘drawn’ out before death. After death, the limbs would be sent to different areas of the town for display as a deterrent.</a:t>
            </a:r>
            <a:endParaRPr lang="en-GB" sz="1400" dirty="0"/>
          </a:p>
        </p:txBody>
      </p:sp>
      <p:pic>
        <p:nvPicPr>
          <p:cNvPr id="2050" name="Picture 2" descr="Image result for Henry I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10497781" y="26893"/>
            <a:ext cx="1721576" cy="23366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6" name="Picture 2" descr="Related image"/>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ackgroundRemoval t="3226" b="81747" l="4385" r="95462">
                        <a14:foregroundMark x1="19692" y1="8891" x2="18538" y2="15657"/>
                        <a14:foregroundMark x1="20154" y1="7710" x2="20154" y2="7710"/>
                        <a14:foregroundMark x1="14692" y1="22895" x2="17385" y2="15657"/>
                        <a14:foregroundMark x1="13538" y1="23131" x2="13538" y2="23131"/>
                        <a14:foregroundMark x1="32077" y1="9599" x2="40769" y2="9127"/>
                        <a14:foregroundMark x1="39385" y1="11644" x2="41462" y2="24312"/>
                        <a14:foregroundMark x1="38308" y1="17073" x2="38538" y2="35563"/>
                        <a14:foregroundMark x1="18769" y1="23367" x2="18769" y2="41935"/>
                        <a14:foregroundMark x1="49769" y1="7238" x2="51077" y2="33438"/>
                        <a14:foregroundMark x1="49769" y1="12589" x2="50000" y2="31629"/>
                        <a14:foregroundMark x1="60077" y1="13061" x2="60077" y2="13061"/>
                        <a14:foregroundMark x1="58000" y1="7238" x2="66923" y2="10464"/>
                        <a14:foregroundMark x1="61000" y1="11172" x2="62077" y2="14477"/>
                        <a14:foregroundMark x1="64154" y1="22895" x2="66000" y2="24312"/>
                        <a14:foregroundMark x1="62538" y1="23131" x2="61462" y2="39575"/>
                        <a14:foregroundMark x1="77692" y1="10936" x2="83000" y2="8183"/>
                        <a14:foregroundMark x1="89385" y1="29032" x2="94231" y2="33910"/>
                        <a14:foregroundMark x1="92385" y1="32101" x2="93538" y2="78442"/>
                        <a14:foregroundMark x1="10308" y1="30212" x2="9615" y2="76161"/>
                        <a14:foregroundMark x1="22923" y1="29740" x2="32538" y2="29032"/>
                        <a14:foregroundMark x1="19923" y1="40519" x2="58231" y2="41463"/>
                        <a14:foregroundMark x1="21308" y1="71912" x2="55923" y2="74980"/>
                        <a14:foregroundMark x1="5692" y1="76869" x2="7308" y2="80803"/>
                        <a14:foregroundMark x1="60308" y1="64673" x2="59846" y2="77341"/>
                        <a14:foregroundMark x1="10538" y1="80330" x2="63231" y2="80566"/>
                        <a14:backgroundMark x1="38538" y1="4170" x2="44000" y2="6058"/>
                        <a14:backgroundMark x1="7308" y1="6294" x2="8000" y2="25964"/>
                        <a14:backgroundMark x1="45615" y1="6530" x2="45154" y2="25492"/>
                        <a14:backgroundMark x1="54769" y1="6058" x2="57308" y2="28324"/>
                        <a14:backgroundMark x1="72462" y1="6766" x2="79538" y2="31865"/>
                      </a14:backgroundRemoval>
                    </a14:imgEffect>
                  </a14:imgLayer>
                </a14:imgProps>
              </a:ext>
              <a:ext uri="{28A0092B-C50C-407E-A947-70E740481C1C}">
                <a14:useLocalDpi xmlns:a14="http://schemas.microsoft.com/office/drawing/2010/main" val="0"/>
              </a:ext>
            </a:extLst>
          </a:blip>
          <a:srcRect b="18003"/>
          <a:stretch/>
        </p:blipFill>
        <p:spPr bwMode="auto">
          <a:xfrm>
            <a:off x="8998127" y="400598"/>
            <a:ext cx="1428165" cy="1431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7328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inVertic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1" grpId="0" animBg="1"/>
      <p:bldP spid="12"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7494"/>
            <a:ext cx="11932024" cy="369332"/>
          </a:xfrm>
          <a:prstGeom prst="rect">
            <a:avLst/>
          </a:prstGeom>
          <a:noFill/>
        </p:spPr>
        <p:txBody>
          <a:bodyPr wrap="square" rtlCol="0">
            <a:spAutoFit/>
          </a:bodyPr>
          <a:lstStyle/>
          <a:p>
            <a:r>
              <a:rPr lang="en-GB" dirty="0">
                <a:latin typeface="Berlin Sans FB Demi" panose="020E0802020502020306" pitchFamily="34" charset="0"/>
              </a:rPr>
              <a:t>1500-1700   Tudor and Stuart – New types of Crime.</a:t>
            </a:r>
          </a:p>
        </p:txBody>
      </p:sp>
      <p:sp>
        <p:nvSpPr>
          <p:cNvPr id="6" name="TextBox 5"/>
          <p:cNvSpPr txBox="1"/>
          <p:nvPr/>
        </p:nvSpPr>
        <p:spPr>
          <a:xfrm>
            <a:off x="156139" y="731985"/>
            <a:ext cx="3624438" cy="4185761"/>
          </a:xfrm>
          <a:prstGeom prst="rect">
            <a:avLst/>
          </a:prstGeom>
          <a:noFill/>
          <a:ln w="19050">
            <a:solidFill>
              <a:schemeClr val="tx1"/>
            </a:solidFill>
          </a:ln>
        </p:spPr>
        <p:txBody>
          <a:bodyPr wrap="square" rtlCol="0">
            <a:spAutoFit/>
          </a:bodyPr>
          <a:lstStyle/>
          <a:p>
            <a:pPr marL="171450" indent="-171450">
              <a:buFont typeface="Wingdings" panose="05000000000000000000" pitchFamily="2" charset="2"/>
              <a:buChar char="q"/>
            </a:pPr>
            <a:r>
              <a:rPr lang="en-GB" sz="1400" dirty="0"/>
              <a:t>Change was known as the </a:t>
            </a:r>
            <a:r>
              <a:rPr lang="en-GB" sz="1400" b="1" dirty="0">
                <a:solidFill>
                  <a:srgbClr val="C00000"/>
                </a:solidFill>
              </a:rPr>
              <a:t>Reformation</a:t>
            </a:r>
            <a:r>
              <a:rPr lang="en-GB" sz="1400" dirty="0"/>
              <a:t>.  This created a divide between the traditional Catholic church and the ‘reformed’ Protestant church. </a:t>
            </a:r>
          </a:p>
          <a:p>
            <a:pPr marL="171450" indent="-171450">
              <a:buFont typeface="Wingdings" panose="05000000000000000000" pitchFamily="2" charset="2"/>
              <a:buChar char="q"/>
            </a:pPr>
            <a:r>
              <a:rPr lang="en-GB" sz="1400" dirty="0"/>
              <a:t>A person who committed heresy was known as a </a:t>
            </a:r>
            <a:r>
              <a:rPr lang="en-GB" sz="1400" b="1" dirty="0"/>
              <a:t>heretic</a:t>
            </a:r>
            <a:r>
              <a:rPr lang="en-GB" sz="1400" dirty="0"/>
              <a:t>.  Treason was a challenge to the authority of the ruler.  Anyone who challenged the ruler’s authority as the head of the Church of England would therefore be seen as committing heresy and treason. Put simply, a sudden change of monarch could result in a completely different set of laws about which religion to follow.</a:t>
            </a:r>
          </a:p>
          <a:p>
            <a:pPr marL="171450" indent="-171450">
              <a:buFont typeface="Wingdings" panose="05000000000000000000" pitchFamily="2" charset="2"/>
              <a:buChar char="q"/>
            </a:pPr>
            <a:r>
              <a:rPr lang="en-GB" sz="1400" dirty="0"/>
              <a:t>The main punishment for heresy was being </a:t>
            </a:r>
            <a:r>
              <a:rPr lang="en-GB" sz="1400" b="1" dirty="0"/>
              <a:t>burned at the stake</a:t>
            </a:r>
            <a:r>
              <a:rPr lang="en-GB" sz="1400" dirty="0"/>
              <a:t>. Not everyone accused of heresy was burned at the stake.  Many took the option to ‘</a:t>
            </a:r>
            <a:r>
              <a:rPr lang="en-GB" sz="1400" b="1" dirty="0"/>
              <a:t>recant</a:t>
            </a:r>
            <a:r>
              <a:rPr lang="en-GB" sz="1400" dirty="0"/>
              <a:t>’ – to make a public statement that you have changed your religious beliefs. </a:t>
            </a:r>
          </a:p>
        </p:txBody>
      </p:sp>
      <p:sp>
        <p:nvSpPr>
          <p:cNvPr id="8" name="TextBox 7"/>
          <p:cNvSpPr txBox="1"/>
          <p:nvPr/>
        </p:nvSpPr>
        <p:spPr>
          <a:xfrm>
            <a:off x="4111680" y="360094"/>
            <a:ext cx="3870489" cy="307777"/>
          </a:xfrm>
          <a:prstGeom prst="rect">
            <a:avLst/>
          </a:prstGeom>
          <a:solidFill>
            <a:schemeClr val="bg1">
              <a:lumMod val="95000"/>
            </a:schemeClr>
          </a:solidFill>
          <a:ln w="19050">
            <a:solidFill>
              <a:schemeClr val="tx1"/>
            </a:solidFill>
          </a:ln>
        </p:spPr>
        <p:txBody>
          <a:bodyPr wrap="square" rtlCol="0">
            <a:spAutoFit/>
          </a:bodyPr>
          <a:lstStyle/>
          <a:p>
            <a:pPr algn="ctr"/>
            <a:r>
              <a:rPr lang="en-GB" sz="1400" b="1" dirty="0"/>
              <a:t>CRIME #2 - </a:t>
            </a:r>
            <a:r>
              <a:rPr lang="en-GB" sz="1200" b="1" dirty="0"/>
              <a:t>Vagabondage</a:t>
            </a:r>
            <a:endParaRPr lang="en-GB" sz="1200" dirty="0"/>
          </a:p>
        </p:txBody>
      </p:sp>
      <p:sp>
        <p:nvSpPr>
          <p:cNvPr id="9" name="TextBox 8"/>
          <p:cNvSpPr txBox="1"/>
          <p:nvPr/>
        </p:nvSpPr>
        <p:spPr>
          <a:xfrm>
            <a:off x="8143161" y="360095"/>
            <a:ext cx="3870489" cy="307777"/>
          </a:xfrm>
          <a:prstGeom prst="rect">
            <a:avLst/>
          </a:prstGeom>
          <a:solidFill>
            <a:schemeClr val="bg1">
              <a:lumMod val="95000"/>
            </a:schemeClr>
          </a:solidFill>
          <a:ln w="19050">
            <a:solidFill>
              <a:schemeClr val="tx1"/>
            </a:solidFill>
          </a:ln>
        </p:spPr>
        <p:txBody>
          <a:bodyPr wrap="square" rtlCol="0">
            <a:spAutoFit/>
          </a:bodyPr>
          <a:lstStyle/>
          <a:p>
            <a:pPr algn="ctr"/>
            <a:r>
              <a:rPr lang="en-GB" sz="1400" b="1" dirty="0"/>
              <a:t>CRIME #3 – </a:t>
            </a:r>
            <a:r>
              <a:rPr lang="en-GB" sz="1200" b="1" dirty="0"/>
              <a:t>Poaching/trespassing</a:t>
            </a:r>
            <a:endParaRPr lang="en-GB" sz="1200" dirty="0"/>
          </a:p>
        </p:txBody>
      </p:sp>
      <p:sp>
        <p:nvSpPr>
          <p:cNvPr id="3" name="TextBox 2"/>
          <p:cNvSpPr txBox="1"/>
          <p:nvPr/>
        </p:nvSpPr>
        <p:spPr>
          <a:xfrm>
            <a:off x="4129511" y="731167"/>
            <a:ext cx="3852658" cy="3970318"/>
          </a:xfrm>
          <a:prstGeom prst="rect">
            <a:avLst/>
          </a:prstGeom>
          <a:noFill/>
          <a:ln w="12700">
            <a:solidFill>
              <a:schemeClr val="tx1"/>
            </a:solidFill>
          </a:ln>
        </p:spPr>
        <p:txBody>
          <a:bodyPr wrap="square" rtlCol="0">
            <a:spAutoFit/>
          </a:bodyPr>
          <a:lstStyle/>
          <a:p>
            <a:r>
              <a:rPr lang="en-GB" sz="1400" dirty="0"/>
              <a:t>A bigger population, lower wages and higher prices led many to move into towns to find work.  Monasteries which had previously offered charity were closed down. Many remained jobless and were known as vagabonds or vagrants.  It was inevitable that many turned to crime as their only way to survive. </a:t>
            </a:r>
            <a:r>
              <a:rPr lang="en-GB" sz="1400" b="1" dirty="0"/>
              <a:t>NEW LAWS: </a:t>
            </a:r>
          </a:p>
          <a:p>
            <a:r>
              <a:rPr lang="en-GB" sz="1400" b="1" dirty="0"/>
              <a:t>The Vagrancy Act 1547 </a:t>
            </a:r>
            <a:r>
              <a:rPr lang="en-GB" sz="1400" dirty="0"/>
              <a:t>– Any vagabond without work to be punished.</a:t>
            </a:r>
          </a:p>
          <a:p>
            <a:r>
              <a:rPr lang="en-GB" sz="1400" b="1" dirty="0"/>
              <a:t>The Relief of the Poor Act 1597 </a:t>
            </a:r>
            <a:r>
              <a:rPr lang="en-GB" sz="1400" dirty="0"/>
              <a:t>– harsh corporal punishments such as whipping or branding as a deterrent to other vagrants.</a:t>
            </a:r>
          </a:p>
          <a:p>
            <a:r>
              <a:rPr lang="en-GB" sz="1400" b="1" dirty="0"/>
              <a:t>The Poor Law 1601 </a:t>
            </a:r>
            <a:r>
              <a:rPr lang="en-GB" sz="1400" dirty="0"/>
              <a:t>– Support known as ‘Poor Relief’ given to deserving poor such as the elderly and disabled.  Undeserving poor would send to new ‘Houses of Correction where they were forced to work.</a:t>
            </a:r>
          </a:p>
          <a:p>
            <a:endParaRPr lang="en-GB" sz="1400" dirty="0"/>
          </a:p>
        </p:txBody>
      </p:sp>
      <p:sp>
        <p:nvSpPr>
          <p:cNvPr id="18" name="TextBox 17"/>
          <p:cNvSpPr txBox="1"/>
          <p:nvPr/>
        </p:nvSpPr>
        <p:spPr>
          <a:xfrm>
            <a:off x="96236" y="369458"/>
            <a:ext cx="3744244" cy="307777"/>
          </a:xfrm>
          <a:prstGeom prst="rect">
            <a:avLst/>
          </a:prstGeom>
          <a:solidFill>
            <a:schemeClr val="bg1">
              <a:lumMod val="95000"/>
            </a:schemeClr>
          </a:solidFill>
          <a:ln w="19050">
            <a:solidFill>
              <a:schemeClr val="tx1"/>
            </a:solidFill>
          </a:ln>
        </p:spPr>
        <p:txBody>
          <a:bodyPr wrap="square" rtlCol="0">
            <a:spAutoFit/>
          </a:bodyPr>
          <a:lstStyle/>
          <a:p>
            <a:pPr algn="ctr"/>
            <a:r>
              <a:rPr lang="en-GB" sz="1400" b="1" dirty="0"/>
              <a:t>CRIME #1 – </a:t>
            </a:r>
            <a:r>
              <a:rPr lang="en-GB" sz="1200" b="1" dirty="0"/>
              <a:t>Heresy &amp; Treason</a:t>
            </a:r>
            <a:endParaRPr lang="en-GB" sz="1200" dirty="0"/>
          </a:p>
        </p:txBody>
      </p:sp>
      <p:sp>
        <p:nvSpPr>
          <p:cNvPr id="21" name="TextBox 20"/>
          <p:cNvSpPr txBox="1"/>
          <p:nvPr/>
        </p:nvSpPr>
        <p:spPr>
          <a:xfrm>
            <a:off x="8143160" y="715556"/>
            <a:ext cx="3870489" cy="3970318"/>
          </a:xfrm>
          <a:prstGeom prst="rect">
            <a:avLst/>
          </a:prstGeom>
          <a:solidFill>
            <a:schemeClr val="bg1"/>
          </a:solidFill>
          <a:ln w="12700">
            <a:solidFill>
              <a:schemeClr val="tx1"/>
            </a:solidFill>
          </a:ln>
        </p:spPr>
        <p:txBody>
          <a:bodyPr wrap="square" rtlCol="0">
            <a:spAutoFit/>
          </a:bodyPr>
          <a:lstStyle/>
          <a:p>
            <a:r>
              <a:rPr lang="en-GB" sz="1400" dirty="0"/>
              <a:t>Like in Medieval England, those with land wanted to protect it from anyone using the land or stealing from it.  The rural poor were used to using ‘public land’ to hunt for food or firewood.  By the 1500s, more land owners were ‘enclosing’ the land (fencing it off) so they could use their land for themselves.  Sheep farming made a lot of profit for the wool trade and parks were created for the rich.  This made many of the rural poor struggle to survive. </a:t>
            </a:r>
          </a:p>
          <a:p>
            <a:pPr algn="ctr"/>
            <a:r>
              <a:rPr lang="en-GB" sz="1400" b="1" dirty="0"/>
              <a:t>NEW LAW:</a:t>
            </a:r>
          </a:p>
          <a:p>
            <a:r>
              <a:rPr lang="en-GB" sz="1400" b="1" dirty="0"/>
              <a:t>1671 Game Act </a:t>
            </a:r>
            <a:r>
              <a:rPr lang="en-GB" sz="1400" dirty="0"/>
              <a:t>made hunting for animals and fishing illegal on enclosed land.  This was a law that was seen as unfair and so it became a social crime. Poaching gangs were even formed in local villages. Of course the wealthier classes saw poaching as theft &amp; demanded harsh punishments.</a:t>
            </a:r>
          </a:p>
        </p:txBody>
      </p:sp>
      <p:sp>
        <p:nvSpPr>
          <p:cNvPr id="22" name="TextBox 21"/>
          <p:cNvSpPr txBox="1"/>
          <p:nvPr/>
        </p:nvSpPr>
        <p:spPr>
          <a:xfrm>
            <a:off x="3918309" y="5210563"/>
            <a:ext cx="8188182" cy="1169551"/>
          </a:xfrm>
          <a:prstGeom prst="rect">
            <a:avLst/>
          </a:prstGeom>
          <a:solidFill>
            <a:schemeClr val="bg1"/>
          </a:solidFill>
          <a:ln w="12700">
            <a:solidFill>
              <a:schemeClr val="tx1"/>
            </a:solidFill>
          </a:ln>
        </p:spPr>
        <p:txBody>
          <a:bodyPr wrap="square" rtlCol="0">
            <a:spAutoFit/>
          </a:bodyPr>
          <a:lstStyle/>
          <a:p>
            <a:r>
              <a:rPr lang="en-GB" sz="1400" dirty="0"/>
              <a:t>In the 1600s, the government made </a:t>
            </a:r>
            <a:r>
              <a:rPr lang="en-GB" sz="1400" b="1" dirty="0"/>
              <a:t>luxury goods </a:t>
            </a:r>
            <a:r>
              <a:rPr lang="en-GB" sz="1400" dirty="0"/>
              <a:t>coming into England such as </a:t>
            </a:r>
            <a:r>
              <a:rPr lang="en-GB" sz="1400" b="1" dirty="0"/>
              <a:t>tea</a:t>
            </a:r>
            <a:r>
              <a:rPr lang="en-GB" sz="1400" dirty="0"/>
              <a:t> and </a:t>
            </a:r>
            <a:r>
              <a:rPr lang="en-GB" sz="1400" b="1" dirty="0"/>
              <a:t>alcohol</a:t>
            </a:r>
            <a:r>
              <a:rPr lang="en-GB" sz="1400" dirty="0"/>
              <a:t>, more expensive by adding ‘</a:t>
            </a:r>
            <a:r>
              <a:rPr lang="en-GB" sz="1400" b="1" dirty="0"/>
              <a:t>import duty</a:t>
            </a:r>
            <a:r>
              <a:rPr lang="en-GB" sz="1400" dirty="0"/>
              <a:t>’ - a tax. Anyone who illegally smuggled these goods could make money by easily selling them cheaply.  It was seen as a </a:t>
            </a:r>
            <a:r>
              <a:rPr lang="en-GB" sz="1400" b="1" dirty="0"/>
              <a:t>social crime </a:t>
            </a:r>
            <a:r>
              <a:rPr lang="en-GB" sz="1400" dirty="0"/>
              <a:t>as few people would report smugglers to the authorities.  Even the rich were willing to </a:t>
            </a:r>
            <a:r>
              <a:rPr lang="en-GB" sz="1400" b="1" dirty="0"/>
              <a:t>take advantage </a:t>
            </a:r>
            <a:r>
              <a:rPr lang="en-GB" sz="1400" dirty="0"/>
              <a:t>of the cheaper prices for smuggled goods and so rarely reported them</a:t>
            </a:r>
          </a:p>
        </p:txBody>
      </p:sp>
      <p:sp>
        <p:nvSpPr>
          <p:cNvPr id="10" name="TextBox 9"/>
          <p:cNvSpPr txBox="1"/>
          <p:nvPr/>
        </p:nvSpPr>
        <p:spPr>
          <a:xfrm>
            <a:off x="3950858" y="4799530"/>
            <a:ext cx="8141925" cy="307777"/>
          </a:xfrm>
          <a:prstGeom prst="rect">
            <a:avLst/>
          </a:prstGeom>
          <a:solidFill>
            <a:schemeClr val="bg1">
              <a:lumMod val="95000"/>
            </a:schemeClr>
          </a:solidFill>
          <a:ln w="19050">
            <a:solidFill>
              <a:schemeClr val="tx1"/>
            </a:solidFill>
          </a:ln>
        </p:spPr>
        <p:txBody>
          <a:bodyPr wrap="square" rtlCol="0">
            <a:spAutoFit/>
          </a:bodyPr>
          <a:lstStyle/>
          <a:p>
            <a:pPr algn="ctr"/>
            <a:r>
              <a:rPr lang="en-GB" sz="1400" b="1" dirty="0"/>
              <a:t>CRIME #4 - </a:t>
            </a:r>
            <a:r>
              <a:rPr lang="en-GB" sz="1200" b="1" dirty="0"/>
              <a:t>Smuggling</a:t>
            </a:r>
            <a:endParaRPr lang="en-GB" sz="1200" dirty="0"/>
          </a:p>
        </p:txBody>
      </p:sp>
      <p:pic>
        <p:nvPicPr>
          <p:cNvPr id="3078" name="Picture 6" descr="Related image"/>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167" b="97333" l="789" r="100000">
                        <a14:foregroundMark x1="39448" y1="2667" x2="29191" y2="17333"/>
                        <a14:foregroundMark x1="51085" y1="12167" x2="61538" y2="33000"/>
                        <a14:foregroundMark x1="41815" y1="21167" x2="30769" y2="62167"/>
                        <a14:foregroundMark x1="38067" y1="30667" x2="32742" y2="42000"/>
                        <a14:foregroundMark x1="46154" y1="41500" x2="43984" y2="65000"/>
                        <a14:foregroundMark x1="34714" y1="58167" x2="57988" y2="60833"/>
                        <a14:foregroundMark x1="78304" y1="37667" x2="80079" y2="55833"/>
                        <a14:foregroundMark x1="81854" y1="43333" x2="94477" y2="48833"/>
                        <a14:foregroundMark x1="89349" y1="60500" x2="84221" y2="71833"/>
                        <a14:backgroundMark x1="75414" y1="30723" x2="81087" y2="62651"/>
                        <a14:backgroundMark x1="80615" y1="25100" x2="85816" y2="64458"/>
                        <a14:backgroundMark x1="80142" y1="28514" x2="79433" y2="54418"/>
                        <a14:backgroundMark x1="85106" y1="31124" x2="81087" y2="59639"/>
                      </a14:backgroundRemoval>
                    </a14:imgEffect>
                  </a14:imgLayer>
                </a14:imgProps>
              </a:ext>
              <a:ext uri="{28A0092B-C50C-407E-A947-70E740481C1C}">
                <a14:useLocalDpi xmlns:a14="http://schemas.microsoft.com/office/drawing/2010/main" val="0"/>
              </a:ext>
            </a:extLst>
          </a:blip>
          <a:srcRect l="23696" t="314" r="28272" b="30510"/>
          <a:stretch/>
        </p:blipFill>
        <p:spPr bwMode="auto">
          <a:xfrm flipH="1">
            <a:off x="320306" y="5001979"/>
            <a:ext cx="1110259" cy="1586718"/>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e result for clipart fence field"/>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260233" y="119862"/>
            <a:ext cx="846258" cy="642161"/>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Image result for clipart poverty"/>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r="8682" b="1233"/>
          <a:stretch/>
        </p:blipFill>
        <p:spPr bwMode="auto">
          <a:xfrm>
            <a:off x="1925808" y="4917746"/>
            <a:ext cx="1632103" cy="18348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1923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circle(in)">
                                      <p:cBhvr>
                                        <p:cTn id="14" dur="2000"/>
                                        <p:tgtEl>
                                          <p:spTgt spid="6">
                                            <p:txEl>
                                              <p:pRg st="0" end="0"/>
                                            </p:txEl>
                                          </p:spTgt>
                                        </p:tgtEl>
                                      </p:cBhvr>
                                    </p:animEffect>
                                  </p:childTnLst>
                                </p:cTn>
                              </p:par>
                              <p:par>
                                <p:cTn id="15" presetID="6" presetClass="entr" presetSubtype="16" fill="hold" nodeType="with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circle(in)">
                                      <p:cBhvr>
                                        <p:cTn id="17" dur="2000"/>
                                        <p:tgtEl>
                                          <p:spTgt spid="6">
                                            <p:txEl>
                                              <p:pRg st="1" end="1"/>
                                            </p:txEl>
                                          </p:spTgt>
                                        </p:tgtEl>
                                      </p:cBhvr>
                                    </p:animEffect>
                                  </p:childTnLst>
                                </p:cTn>
                              </p:par>
                              <p:par>
                                <p:cTn id="18" presetID="6" presetClass="entr" presetSubtype="16" fill="hold" nodeType="withEffect">
                                  <p:stCondLst>
                                    <p:cond delay="0"/>
                                  </p:stCondLst>
                                  <p:childTnLst>
                                    <p:set>
                                      <p:cBhvr>
                                        <p:cTn id="19" dur="1" fill="hold">
                                          <p:stCondLst>
                                            <p:cond delay="0"/>
                                          </p:stCondLst>
                                        </p:cTn>
                                        <p:tgtEl>
                                          <p:spTgt spid="6">
                                            <p:txEl>
                                              <p:pRg st="2" end="2"/>
                                            </p:txEl>
                                          </p:spTgt>
                                        </p:tgtEl>
                                        <p:attrNameLst>
                                          <p:attrName>style.visibility</p:attrName>
                                        </p:attrNameLst>
                                      </p:cBhvr>
                                      <p:to>
                                        <p:strVal val="visible"/>
                                      </p:to>
                                    </p:set>
                                    <p:animEffect transition="in" filter="circle(in)">
                                      <p:cBhvr>
                                        <p:cTn id="20" dur="2000"/>
                                        <p:tgtEl>
                                          <p:spTgt spid="6">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Vertical)">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anim calcmode="lin" valueType="num">
                                      <p:cBhvr>
                                        <p:cTn id="31" dur="1000" fill="hold"/>
                                        <p:tgtEl>
                                          <p:spTgt spid="3"/>
                                        </p:tgtEl>
                                        <p:attrNameLst>
                                          <p:attrName>ppt_x</p:attrName>
                                        </p:attrNameLst>
                                      </p:cBhvr>
                                      <p:tavLst>
                                        <p:tav tm="0">
                                          <p:val>
                                            <p:strVal val="#ppt_x"/>
                                          </p:val>
                                        </p:tav>
                                        <p:tav tm="100000">
                                          <p:val>
                                            <p:strVal val="#ppt_x"/>
                                          </p:val>
                                        </p:tav>
                                      </p:tavLst>
                                    </p:anim>
                                    <p:anim calcmode="lin" valueType="num">
                                      <p:cBhvr>
                                        <p:cTn id="3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arn(inVertic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barn(inVertical)">
                                      <p:cBhvr>
                                        <p:cTn id="42" dur="500"/>
                                        <p:tgtEl>
                                          <p:spTgt spid="21"/>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down)">
                                      <p:cBhvr>
                                        <p:cTn id="47" dur="5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inVertical)">
                                      <p:cBhvr>
                                        <p:cTn id="5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3" grpId="0" animBg="1"/>
      <p:bldP spid="18" grpId="0" animBg="1"/>
      <p:bldP spid="21" grpId="0" animBg="1"/>
      <p:bldP spid="22"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1932024" cy="369332"/>
          </a:xfrm>
          <a:prstGeom prst="rect">
            <a:avLst/>
          </a:prstGeom>
          <a:noFill/>
        </p:spPr>
        <p:txBody>
          <a:bodyPr wrap="square" rtlCol="0">
            <a:spAutoFit/>
          </a:bodyPr>
          <a:lstStyle/>
          <a:p>
            <a:r>
              <a:rPr lang="en-GB" dirty="0">
                <a:latin typeface="Berlin Sans FB Demi" panose="020E0802020502020306" pitchFamily="34" charset="0"/>
              </a:rPr>
              <a:t>1500-1700 Tudor and Stuarts – Punishments and the </a:t>
            </a:r>
            <a:r>
              <a:rPr lang="en-GB" b="1" dirty="0">
                <a:solidFill>
                  <a:srgbClr val="FF0000"/>
                </a:solidFill>
                <a:latin typeface="Berlin Sans FB Demi" panose="020E0802020502020306" pitchFamily="34" charset="0"/>
              </a:rPr>
              <a:t>Bloody Code</a:t>
            </a:r>
            <a:r>
              <a:rPr lang="en-GB" dirty="0">
                <a:latin typeface="Berlin Sans FB Demi" panose="020E0802020502020306" pitchFamily="34" charset="0"/>
              </a:rPr>
              <a:t>.</a:t>
            </a:r>
          </a:p>
        </p:txBody>
      </p:sp>
      <p:sp>
        <p:nvSpPr>
          <p:cNvPr id="8" name="TextBox 7"/>
          <p:cNvSpPr txBox="1"/>
          <p:nvPr/>
        </p:nvSpPr>
        <p:spPr>
          <a:xfrm>
            <a:off x="105647" y="455350"/>
            <a:ext cx="5493022" cy="3477875"/>
          </a:xfrm>
          <a:prstGeom prst="rect">
            <a:avLst/>
          </a:prstGeom>
          <a:noFill/>
          <a:ln w="19050">
            <a:solidFill>
              <a:schemeClr val="tx1"/>
            </a:solidFill>
          </a:ln>
        </p:spPr>
        <p:txBody>
          <a:bodyPr wrap="square" rtlCol="0">
            <a:spAutoFit/>
          </a:bodyPr>
          <a:lstStyle/>
          <a:p>
            <a:pPr algn="ctr"/>
            <a:r>
              <a:rPr lang="en-GB" sz="1200" b="1" u="sng" dirty="0"/>
              <a:t>*</a:t>
            </a:r>
            <a:r>
              <a:rPr lang="en-GB" sz="1400" b="1" u="sng" dirty="0"/>
              <a:t>NEW PUNISHMENT*</a:t>
            </a:r>
          </a:p>
          <a:p>
            <a:pPr algn="ctr"/>
            <a:r>
              <a:rPr lang="en-GB" sz="1400" b="1" dirty="0"/>
              <a:t>Transportation To North America</a:t>
            </a:r>
          </a:p>
          <a:p>
            <a:pPr marL="171450" indent="-171450">
              <a:buFont typeface="Wingdings" panose="05000000000000000000" pitchFamily="2" charset="2"/>
              <a:buChar char="q"/>
            </a:pPr>
            <a:r>
              <a:rPr lang="en-GB" sz="1200" dirty="0"/>
              <a:t>From the </a:t>
            </a:r>
            <a:r>
              <a:rPr lang="en-GB" sz="1200" b="1" dirty="0"/>
              <a:t>1600s</a:t>
            </a:r>
            <a:r>
              <a:rPr lang="en-GB" sz="1200" dirty="0"/>
              <a:t>, some criminals were transported                                                                      to the </a:t>
            </a:r>
            <a:r>
              <a:rPr lang="en-GB" sz="1200" b="1" dirty="0"/>
              <a:t>English colonies in North America. </a:t>
            </a:r>
          </a:p>
          <a:p>
            <a:pPr marL="171450" indent="-171450">
              <a:buFont typeface="Wingdings" panose="05000000000000000000" pitchFamily="2" charset="2"/>
              <a:buChar char="q"/>
            </a:pPr>
            <a:r>
              <a:rPr lang="en-GB" sz="1200" dirty="0"/>
              <a:t>Although prisoners were not given the death penalty, it was still a </a:t>
            </a:r>
            <a:r>
              <a:rPr lang="en-GB" sz="1200" b="1" dirty="0"/>
              <a:t>harsh punishment</a:t>
            </a:r>
            <a:r>
              <a:rPr lang="en-GB" sz="1200" dirty="0"/>
              <a:t>. </a:t>
            </a:r>
          </a:p>
          <a:p>
            <a:pPr marL="171450" indent="-171450">
              <a:buFont typeface="Wingdings" panose="05000000000000000000" pitchFamily="2" charset="2"/>
              <a:buChar char="q"/>
            </a:pPr>
            <a:r>
              <a:rPr lang="en-GB" sz="1200" dirty="0"/>
              <a:t>Prisoners were taken in </a:t>
            </a:r>
            <a:r>
              <a:rPr lang="en-GB" sz="1200" b="1" dirty="0"/>
              <a:t>chains, </a:t>
            </a:r>
            <a:r>
              <a:rPr lang="en-GB" sz="1200" dirty="0"/>
              <a:t>held under the decks of a ship and taken to North America. They would have to carry out tough physical labour for between </a:t>
            </a:r>
            <a:r>
              <a:rPr lang="en-GB" sz="1200" b="1" dirty="0"/>
              <a:t>7 - 14 years</a:t>
            </a:r>
            <a:r>
              <a:rPr lang="en-GB" sz="1200" dirty="0"/>
              <a:t>. </a:t>
            </a:r>
          </a:p>
          <a:p>
            <a:pPr marL="171450" indent="-171450">
              <a:buFont typeface="Wingdings" panose="05000000000000000000" pitchFamily="2" charset="2"/>
              <a:buChar char="q"/>
            </a:pPr>
            <a:r>
              <a:rPr lang="en-GB" sz="1200" dirty="0"/>
              <a:t>They were freed at the end but with no money they would have </a:t>
            </a:r>
            <a:r>
              <a:rPr lang="en-GB" sz="1200" b="1" dirty="0"/>
              <a:t>little chance returning</a:t>
            </a:r>
            <a:r>
              <a:rPr lang="en-GB" sz="1200" dirty="0"/>
              <a:t>.</a:t>
            </a:r>
          </a:p>
          <a:p>
            <a:r>
              <a:rPr lang="en-GB" sz="1200" b="1" u="sng" dirty="0"/>
              <a:t>Who and how many?</a:t>
            </a:r>
          </a:p>
          <a:p>
            <a:pPr marL="171450" indent="-171450">
              <a:buFont typeface="Wingdings" panose="05000000000000000000" pitchFamily="2" charset="2"/>
              <a:buChar char="q"/>
            </a:pPr>
            <a:r>
              <a:rPr lang="en-GB" sz="1200" dirty="0"/>
              <a:t>Between </a:t>
            </a:r>
            <a:r>
              <a:rPr lang="en-GB" sz="1200" b="1" dirty="0"/>
              <a:t>50,000</a:t>
            </a:r>
            <a:r>
              <a:rPr lang="en-GB" sz="1200" dirty="0"/>
              <a:t> and </a:t>
            </a:r>
            <a:r>
              <a:rPr lang="en-GB" sz="1200" b="1" dirty="0"/>
              <a:t>80,000 </a:t>
            </a:r>
            <a:r>
              <a:rPr lang="en-GB" sz="1200" dirty="0"/>
              <a:t>people were transported to North America before 1770.</a:t>
            </a:r>
          </a:p>
          <a:p>
            <a:pPr marL="171450" indent="-171450">
              <a:buFont typeface="Wingdings" panose="05000000000000000000" pitchFamily="2" charset="2"/>
              <a:buChar char="q"/>
            </a:pPr>
            <a:r>
              <a:rPr lang="en-GB" sz="1200" dirty="0"/>
              <a:t>This would include </a:t>
            </a:r>
            <a:r>
              <a:rPr lang="en-GB" sz="1200" b="1" dirty="0"/>
              <a:t>men</a:t>
            </a:r>
            <a:r>
              <a:rPr lang="en-GB" sz="1200" dirty="0"/>
              <a:t>, </a:t>
            </a:r>
            <a:r>
              <a:rPr lang="en-GB" sz="1200" b="1" dirty="0"/>
              <a:t>woman </a:t>
            </a:r>
            <a:r>
              <a:rPr lang="en-GB" sz="1200" dirty="0"/>
              <a:t>and </a:t>
            </a:r>
            <a:r>
              <a:rPr lang="en-GB" sz="1200" b="1" dirty="0"/>
              <a:t>children</a:t>
            </a:r>
            <a:r>
              <a:rPr lang="en-GB" sz="1200" dirty="0"/>
              <a:t>.</a:t>
            </a:r>
          </a:p>
          <a:p>
            <a:pPr marL="171450" indent="-171450">
              <a:buFont typeface="Wingdings" panose="05000000000000000000" pitchFamily="2" charset="2"/>
              <a:buChar char="q"/>
            </a:pPr>
            <a:r>
              <a:rPr lang="en-GB" sz="1200" b="1" dirty="0"/>
              <a:t>King James I</a:t>
            </a:r>
            <a:r>
              <a:rPr lang="en-GB" sz="1200" dirty="0"/>
              <a:t> gave permission for vagrant </a:t>
            </a:r>
            <a:r>
              <a:rPr lang="en-GB" sz="1200" b="1" dirty="0"/>
              <a:t>children</a:t>
            </a:r>
            <a:r>
              <a:rPr lang="en-GB" sz="1200" dirty="0"/>
              <a:t> in London to be arrested and transported. They were called ‘</a:t>
            </a:r>
            <a:r>
              <a:rPr lang="en-GB" sz="1200" b="1" dirty="0"/>
              <a:t>duty boys/girls</a:t>
            </a:r>
            <a:r>
              <a:rPr lang="en-GB" sz="1200" dirty="0"/>
              <a:t>’ Many died due to conditions on the ship. </a:t>
            </a:r>
          </a:p>
        </p:txBody>
      </p:sp>
      <p:sp>
        <p:nvSpPr>
          <p:cNvPr id="9" name="TextBox 8"/>
          <p:cNvSpPr txBox="1"/>
          <p:nvPr/>
        </p:nvSpPr>
        <p:spPr>
          <a:xfrm>
            <a:off x="5693424" y="455350"/>
            <a:ext cx="6238600" cy="2000548"/>
          </a:xfrm>
          <a:prstGeom prst="rect">
            <a:avLst/>
          </a:prstGeom>
          <a:noFill/>
          <a:ln w="19050">
            <a:solidFill>
              <a:schemeClr val="tx1"/>
            </a:solidFill>
          </a:ln>
        </p:spPr>
        <p:txBody>
          <a:bodyPr wrap="square" rtlCol="0">
            <a:spAutoFit/>
          </a:bodyPr>
          <a:lstStyle/>
          <a:p>
            <a:pPr algn="ctr"/>
            <a:r>
              <a:rPr lang="en-GB" sz="1200" b="1" u="sng" dirty="0"/>
              <a:t>*</a:t>
            </a:r>
            <a:r>
              <a:rPr lang="en-GB" sz="1400" b="1" u="sng" dirty="0"/>
              <a:t>NEW PUNISHMENT*</a:t>
            </a:r>
          </a:p>
          <a:p>
            <a:pPr algn="ctr"/>
            <a:r>
              <a:rPr lang="en-GB" sz="1400" b="1" dirty="0"/>
              <a:t>Early prisons as a punishment</a:t>
            </a:r>
          </a:p>
          <a:p>
            <a:pPr marL="171450" indent="-171450">
              <a:buFont typeface="Wingdings" panose="05000000000000000000" pitchFamily="2" charset="2"/>
              <a:buChar char="q"/>
            </a:pPr>
            <a:r>
              <a:rPr lang="en-GB" sz="1200" dirty="0"/>
              <a:t>Before 1500, a prison was just a place where people </a:t>
            </a:r>
            <a:r>
              <a:rPr lang="en-GB" sz="1200" b="1" dirty="0"/>
              <a:t>waited</a:t>
            </a:r>
            <a:r>
              <a:rPr lang="en-GB" sz="1200" dirty="0"/>
              <a:t> before their trial. They were </a:t>
            </a:r>
            <a:r>
              <a:rPr lang="en-GB" sz="1200" b="1" dirty="0"/>
              <a:t>not purpose built </a:t>
            </a:r>
            <a:r>
              <a:rPr lang="en-GB" sz="1200" dirty="0"/>
              <a:t>– just a locked room in a local castle or village building.</a:t>
            </a:r>
          </a:p>
          <a:p>
            <a:r>
              <a:rPr lang="en-GB" sz="1200" b="1" dirty="0"/>
              <a:t>Conditions in these early prisons:</a:t>
            </a:r>
          </a:p>
          <a:p>
            <a:pPr marL="171450" indent="-171450">
              <a:buFont typeface="Wingdings" panose="05000000000000000000" pitchFamily="2" charset="2"/>
              <a:buChar char="q"/>
            </a:pPr>
            <a:r>
              <a:rPr lang="en-GB" sz="1200" dirty="0"/>
              <a:t>Prisoners had to </a:t>
            </a:r>
            <a:r>
              <a:rPr lang="en-GB" sz="1200" b="1" dirty="0"/>
              <a:t>pay the wardens </a:t>
            </a:r>
            <a:r>
              <a:rPr lang="en-GB" sz="1200" dirty="0"/>
              <a:t>for food and clothing. </a:t>
            </a:r>
            <a:r>
              <a:rPr lang="en-GB" sz="1200" b="1" dirty="0"/>
              <a:t>If they could not pay</a:t>
            </a:r>
            <a:r>
              <a:rPr lang="en-GB" sz="1200" dirty="0"/>
              <a:t> they went without. </a:t>
            </a:r>
          </a:p>
          <a:p>
            <a:pPr marL="171450" indent="-171450">
              <a:buFont typeface="Wingdings" panose="05000000000000000000" pitchFamily="2" charset="2"/>
              <a:buChar char="q"/>
            </a:pPr>
            <a:r>
              <a:rPr lang="en-GB" sz="1200" dirty="0"/>
              <a:t>Women, men and children all locked together. Petty criminals and murderers all locked together in the same space. Conditions were </a:t>
            </a:r>
            <a:r>
              <a:rPr lang="en-GB" sz="1200" b="1" dirty="0"/>
              <a:t>dirty</a:t>
            </a:r>
            <a:r>
              <a:rPr lang="en-GB" sz="1200" dirty="0"/>
              <a:t> and prisoners died of diseases such as </a:t>
            </a:r>
            <a:r>
              <a:rPr lang="en-GB" sz="1200" b="1" dirty="0"/>
              <a:t>typhus</a:t>
            </a:r>
            <a:r>
              <a:rPr lang="en-GB" sz="1200" dirty="0"/>
              <a:t>.</a:t>
            </a:r>
          </a:p>
        </p:txBody>
      </p:sp>
      <p:sp>
        <p:nvSpPr>
          <p:cNvPr id="10" name="TextBox 9"/>
          <p:cNvSpPr txBox="1"/>
          <p:nvPr/>
        </p:nvSpPr>
        <p:spPr>
          <a:xfrm>
            <a:off x="5693424" y="2571443"/>
            <a:ext cx="6362588" cy="1815882"/>
          </a:xfrm>
          <a:prstGeom prst="rect">
            <a:avLst/>
          </a:prstGeom>
          <a:noFill/>
          <a:ln w="19050">
            <a:solidFill>
              <a:schemeClr val="tx1"/>
            </a:solidFill>
          </a:ln>
        </p:spPr>
        <p:txBody>
          <a:bodyPr wrap="square" rtlCol="0">
            <a:spAutoFit/>
          </a:bodyPr>
          <a:lstStyle/>
          <a:p>
            <a:pPr algn="ctr"/>
            <a:r>
              <a:rPr lang="en-GB" sz="1400" b="1" u="sng" dirty="0"/>
              <a:t>*NEW PUNISHMENT*</a:t>
            </a:r>
            <a:endParaRPr lang="en-GB" sz="1200" b="1" dirty="0"/>
          </a:p>
          <a:p>
            <a:pPr algn="ctr"/>
            <a:r>
              <a:rPr lang="en-GB" sz="1400" b="1" dirty="0"/>
              <a:t>Houses of Correction</a:t>
            </a:r>
          </a:p>
          <a:p>
            <a:pPr marL="171450" indent="-171450">
              <a:buFont typeface="Wingdings" panose="05000000000000000000" pitchFamily="2" charset="2"/>
              <a:buChar char="q"/>
            </a:pPr>
            <a:r>
              <a:rPr lang="en-GB" sz="1200" b="1" dirty="0"/>
              <a:t>By 1556,</a:t>
            </a:r>
            <a:r>
              <a:rPr lang="en-GB" sz="1200" dirty="0"/>
              <a:t> newer, purpose built prisons called ‘</a:t>
            </a:r>
            <a:r>
              <a:rPr lang="en-GB" sz="1200" b="1" dirty="0">
                <a:solidFill>
                  <a:srgbClr val="FF0000"/>
                </a:solidFill>
              </a:rPr>
              <a:t>Houses of Correction </a:t>
            </a:r>
            <a:r>
              <a:rPr lang="en-GB" sz="1200" dirty="0"/>
              <a:t>were built.  The first was </a:t>
            </a:r>
            <a:r>
              <a:rPr lang="en-GB" sz="1200" b="1" dirty="0" err="1"/>
              <a:t>Bridewell</a:t>
            </a:r>
            <a:r>
              <a:rPr lang="en-GB" sz="1200" b="1" dirty="0"/>
              <a:t> Prison </a:t>
            </a:r>
            <a:r>
              <a:rPr lang="en-GB" sz="1200" dirty="0"/>
              <a:t>in London. It was used to punish </a:t>
            </a:r>
            <a:r>
              <a:rPr lang="en-GB" sz="1200" b="1" dirty="0"/>
              <a:t>poor people of all ages </a:t>
            </a:r>
            <a:r>
              <a:rPr lang="en-GB" sz="1200" dirty="0"/>
              <a:t>who had broken the law</a:t>
            </a:r>
          </a:p>
          <a:p>
            <a:pPr marL="171450" indent="-171450">
              <a:buFont typeface="Wingdings" panose="05000000000000000000" pitchFamily="2" charset="2"/>
              <a:buChar char="q"/>
            </a:pPr>
            <a:r>
              <a:rPr lang="en-GB" sz="1200" dirty="0"/>
              <a:t>All inmates had to do </a:t>
            </a:r>
            <a:r>
              <a:rPr lang="en-GB" sz="1200" b="1" dirty="0"/>
              <a:t>hard labour </a:t>
            </a:r>
            <a:r>
              <a:rPr lang="en-GB" sz="1200" dirty="0"/>
              <a:t>such as breaking up rocks to pay for their keep and encourage them to work harder after their release.  This was seen as a form of rehabilitation and reform as well as deterrent.</a:t>
            </a:r>
          </a:p>
          <a:p>
            <a:pPr marL="171450" indent="-171450">
              <a:buFont typeface="Wingdings" panose="05000000000000000000" pitchFamily="2" charset="2"/>
              <a:buChar char="q"/>
            </a:pPr>
            <a:r>
              <a:rPr lang="en-GB" sz="1200" dirty="0"/>
              <a:t>This prion </a:t>
            </a:r>
            <a:r>
              <a:rPr lang="en-GB" sz="1200" b="1" dirty="0"/>
              <a:t>influenced</a:t>
            </a:r>
            <a:r>
              <a:rPr lang="en-GB" sz="1200" dirty="0"/>
              <a:t> other prisons to open up around the country.</a:t>
            </a:r>
          </a:p>
        </p:txBody>
      </p:sp>
      <p:sp>
        <p:nvSpPr>
          <p:cNvPr id="11" name="TextBox 10"/>
          <p:cNvSpPr txBox="1"/>
          <p:nvPr/>
        </p:nvSpPr>
        <p:spPr>
          <a:xfrm>
            <a:off x="6262474" y="4502870"/>
            <a:ext cx="4923693" cy="2092881"/>
          </a:xfrm>
          <a:prstGeom prst="rect">
            <a:avLst/>
          </a:prstGeom>
          <a:noFill/>
          <a:ln w="19050">
            <a:solidFill>
              <a:schemeClr val="tx1"/>
            </a:solidFill>
          </a:ln>
        </p:spPr>
        <p:txBody>
          <a:bodyPr wrap="square" rtlCol="0">
            <a:spAutoFit/>
          </a:bodyPr>
          <a:lstStyle/>
          <a:p>
            <a:pPr algn="ctr"/>
            <a:r>
              <a:rPr lang="en-GB" sz="1400" b="1" dirty="0"/>
              <a:t>CAPITAL PUNISHMENT – </a:t>
            </a:r>
          </a:p>
          <a:p>
            <a:pPr algn="ctr"/>
            <a:r>
              <a:rPr lang="en-GB" sz="2000" b="1" dirty="0">
                <a:solidFill>
                  <a:srgbClr val="FF0000"/>
                </a:solidFill>
              </a:rPr>
              <a:t>THE BLOODY CODE</a:t>
            </a:r>
          </a:p>
          <a:p>
            <a:pPr marL="171450" indent="-171450">
              <a:buFont typeface="Wingdings" panose="05000000000000000000" pitchFamily="2" charset="2"/>
              <a:buChar char="q"/>
            </a:pPr>
            <a:r>
              <a:rPr lang="en-GB" sz="1200" dirty="0"/>
              <a:t>The number of crimes resulting in the </a:t>
            </a:r>
            <a:r>
              <a:rPr lang="en-GB" sz="1200" b="1" dirty="0"/>
              <a:t>death penalty increased</a:t>
            </a:r>
            <a:r>
              <a:rPr lang="en-GB" sz="1200" dirty="0"/>
              <a:t>. There were </a:t>
            </a:r>
            <a:r>
              <a:rPr lang="en-GB" sz="1200" b="1" dirty="0"/>
              <a:t>50 capital crimes </a:t>
            </a:r>
            <a:r>
              <a:rPr lang="en-GB" sz="1200" dirty="0"/>
              <a:t>by 1688. Some of these crimes seem minor e.g. poaching.</a:t>
            </a:r>
          </a:p>
          <a:p>
            <a:pPr marL="171450" indent="-171450">
              <a:buFont typeface="Wingdings" panose="05000000000000000000" pitchFamily="2" charset="2"/>
              <a:buChar char="q"/>
            </a:pPr>
            <a:r>
              <a:rPr lang="en-GB" sz="1200" b="1" dirty="0">
                <a:solidFill>
                  <a:srgbClr val="FF0000"/>
                </a:solidFill>
              </a:rPr>
              <a:t>The harsh punishments given in this time have been known as the BLOODY CODE.</a:t>
            </a:r>
          </a:p>
          <a:p>
            <a:pPr marL="171450" indent="-171450">
              <a:buFont typeface="Wingdings" panose="05000000000000000000" pitchFamily="2" charset="2"/>
              <a:buChar char="q"/>
            </a:pPr>
            <a:r>
              <a:rPr lang="en-GB" sz="1200" dirty="0"/>
              <a:t>They were simply intended to be a strong deterrent – to stop the crime rate increasing. but also a method used to simply remove the criminal altogether to prevent them ever committing a crime again.</a:t>
            </a:r>
          </a:p>
        </p:txBody>
      </p:sp>
      <p:sp>
        <p:nvSpPr>
          <p:cNvPr id="14" name="TextBox 13"/>
          <p:cNvSpPr txBox="1"/>
          <p:nvPr/>
        </p:nvSpPr>
        <p:spPr>
          <a:xfrm>
            <a:off x="135988" y="4105657"/>
            <a:ext cx="5107154" cy="2308324"/>
          </a:xfrm>
          <a:prstGeom prst="rect">
            <a:avLst/>
          </a:prstGeom>
          <a:solidFill>
            <a:schemeClr val="bg1"/>
          </a:solidFill>
          <a:ln w="19050">
            <a:solidFill>
              <a:schemeClr val="tx1"/>
            </a:solidFill>
          </a:ln>
        </p:spPr>
        <p:txBody>
          <a:bodyPr wrap="square" rtlCol="0">
            <a:spAutoFit/>
          </a:bodyPr>
          <a:lstStyle/>
          <a:p>
            <a:r>
              <a:rPr lang="en-GB" sz="1200" b="1" u="sng" dirty="0"/>
              <a:t>Why was transportation introduced?</a:t>
            </a:r>
          </a:p>
          <a:p>
            <a:pPr marL="228600" indent="-228600">
              <a:buFont typeface="+mj-lt"/>
              <a:buAutoNum type="arabicPeriod"/>
            </a:pPr>
            <a:r>
              <a:rPr lang="en-GB" sz="1200" b="1" dirty="0">
                <a:solidFill>
                  <a:srgbClr val="FF0000"/>
                </a:solidFill>
              </a:rPr>
              <a:t>EXPLORATION</a:t>
            </a:r>
            <a:r>
              <a:rPr lang="en-GB" sz="1200" dirty="0"/>
              <a:t> to the New World made this possible.</a:t>
            </a:r>
          </a:p>
          <a:p>
            <a:pPr marL="228600" indent="-228600">
              <a:buFont typeface="+mj-lt"/>
              <a:buAutoNum type="arabicPeriod"/>
            </a:pPr>
            <a:r>
              <a:rPr lang="en-GB" sz="1200" b="1" dirty="0">
                <a:solidFill>
                  <a:srgbClr val="FF0000"/>
                </a:solidFill>
              </a:rPr>
              <a:t>POLITICAL/POWER</a:t>
            </a:r>
            <a:r>
              <a:rPr lang="en-GB" sz="1200" dirty="0"/>
              <a:t> - Sending criminals to North America was another way of </a:t>
            </a:r>
            <a:r>
              <a:rPr lang="en-GB" sz="1200" b="1" dirty="0"/>
              <a:t>increasing the population</a:t>
            </a:r>
            <a:r>
              <a:rPr lang="en-GB" sz="1200" dirty="0"/>
              <a:t> of a colony and to help build it up.</a:t>
            </a:r>
          </a:p>
          <a:p>
            <a:pPr marL="228600" indent="-228600">
              <a:buFont typeface="+mj-lt"/>
              <a:buAutoNum type="arabicPeriod"/>
            </a:pPr>
            <a:r>
              <a:rPr lang="en-GB" sz="1200" b="1" dirty="0">
                <a:solidFill>
                  <a:srgbClr val="FF0000"/>
                </a:solidFill>
              </a:rPr>
              <a:t>SOCIAL </a:t>
            </a:r>
            <a:r>
              <a:rPr lang="en-GB" sz="1200" dirty="0"/>
              <a:t>- It was seen as a way of removing criminals from the people who had influenced them into crime in the first place. Also, the poor were blamed for spreading </a:t>
            </a:r>
            <a:r>
              <a:rPr lang="en-GB" sz="1200" b="1" dirty="0"/>
              <a:t>plague</a:t>
            </a:r>
            <a:r>
              <a:rPr lang="en-GB" sz="1200" dirty="0"/>
              <a:t>, it was an easy way to remove this risk.</a:t>
            </a:r>
          </a:p>
          <a:p>
            <a:pPr marL="228600" indent="-228600">
              <a:buFont typeface="+mj-lt"/>
              <a:buAutoNum type="arabicPeriod"/>
            </a:pPr>
            <a:r>
              <a:rPr lang="en-GB" sz="1200" b="1" dirty="0">
                <a:solidFill>
                  <a:srgbClr val="FF0000"/>
                </a:solidFill>
              </a:rPr>
              <a:t>CHANGING ATTITUDES: </a:t>
            </a:r>
            <a:r>
              <a:rPr lang="en-GB" sz="1200" dirty="0"/>
              <a:t>It was hoped a new start, especially for younger criminals would be a form of </a:t>
            </a:r>
            <a:r>
              <a:rPr lang="en-GB" sz="1200" b="1" dirty="0">
                <a:solidFill>
                  <a:srgbClr val="FF0000"/>
                </a:solidFill>
              </a:rPr>
              <a:t>rehabilitation</a:t>
            </a:r>
            <a:r>
              <a:rPr lang="en-GB" sz="1200" dirty="0"/>
              <a:t>. It was seen as more effective form of a </a:t>
            </a:r>
            <a:r>
              <a:rPr lang="en-GB" sz="1200" b="1" dirty="0"/>
              <a:t>deterrent.</a:t>
            </a:r>
          </a:p>
          <a:p>
            <a:pPr marL="228600" indent="-228600">
              <a:buFont typeface="+mj-lt"/>
              <a:buAutoNum type="arabicPeriod"/>
            </a:pPr>
            <a:r>
              <a:rPr lang="en-GB" sz="1200" b="1" dirty="0">
                <a:solidFill>
                  <a:srgbClr val="FF0000"/>
                </a:solidFill>
              </a:rPr>
              <a:t>ECONOMIC/SOCIAL</a:t>
            </a:r>
            <a:r>
              <a:rPr lang="en-GB" sz="1200" dirty="0"/>
              <a:t> - There was no organised prison system, so this was a way to deal with criminals to keep them off the streets.</a:t>
            </a:r>
          </a:p>
        </p:txBody>
      </p:sp>
      <p:pic>
        <p:nvPicPr>
          <p:cNvPr id="16" name="Picture 2" descr="Image result for bloody code"/>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2632" b="56015" l="58111" r="76591"/>
                    </a14:imgEffect>
                  </a14:imgLayer>
                </a14:imgProps>
              </a:ext>
              <a:ext uri="{28A0092B-C50C-407E-A947-70E740481C1C}">
                <a14:useLocalDpi xmlns:a14="http://schemas.microsoft.com/office/drawing/2010/main" val="0"/>
              </a:ext>
            </a:extLst>
          </a:blip>
          <a:srcRect l="58069" t="2163" r="21832" b="41578"/>
          <a:stretch/>
        </p:blipFill>
        <p:spPr bwMode="auto">
          <a:xfrm>
            <a:off x="5243142" y="4547124"/>
            <a:ext cx="1201271" cy="188719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mage result for bloody code"/>
          <p:cNvPicPr>
            <a:picLocks noChangeAspect="1" noChangeArrowheads="1"/>
          </p:cNvPicPr>
          <p:nvPr/>
        </p:nvPicPr>
        <p:blipFill rotWithShape="1">
          <a:blip r:embed="rId4">
            <a:extLst>
              <a:ext uri="{BEBA8EAE-BF5A-486C-A8C5-ECC9F3942E4B}">
                <a14:imgProps xmlns:a14="http://schemas.microsoft.com/office/drawing/2010/main">
                  <a14:imgLayer r:embed="rId3">
                    <a14:imgEffect>
                      <a14:backgroundRemoval t="1880" b="56767" l="13552" r="39836">
                        <a14:foregroundMark x1="14990" y1="5639" x2="39014" y2="7143"/>
                        <a14:foregroundMark x1="26078" y1="10150" x2="27515" y2="34211"/>
                        <a14:foregroundMark x1="18070" y1="10150" x2="19302" y2="43985"/>
                        <a14:foregroundMark x1="16222" y1="19925" x2="16838" y2="43985"/>
                        <a14:foregroundMark x1="16427" y1="45489" x2="16427" y2="49624"/>
                      </a14:backgroundRemoval>
                    </a14:imgEffect>
                  </a14:imgLayer>
                </a14:imgProps>
              </a:ext>
              <a:ext uri="{28A0092B-C50C-407E-A947-70E740481C1C}">
                <a14:useLocalDpi xmlns:a14="http://schemas.microsoft.com/office/drawing/2010/main" val="0"/>
              </a:ext>
            </a:extLst>
          </a:blip>
          <a:srcRect l="13137" t="2163" r="59033" b="41578"/>
          <a:stretch/>
        </p:blipFill>
        <p:spPr bwMode="auto">
          <a:xfrm rot="21444066">
            <a:off x="11054903" y="4407971"/>
            <a:ext cx="956127" cy="200570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slave ship"/>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336" b="98992" l="80" r="100000">
                        <a14:foregroundMark x1="90294" y1="68267" x2="96261" y2="56889"/>
                        <a14:foregroundMark x1="95943" y1="58809" x2="90613" y2="80413"/>
                        <a14:foregroundMark x1="87749" y1="82669" x2="88385" y2="93663"/>
                        <a14:foregroundMark x1="26492" y1="17859" x2="35282" y2="16323"/>
                        <a14:foregroundMark x1="50080" y1="7249" x2="59825" y2="7249"/>
                      </a14:backgroundRemoval>
                    </a14:imgEffect>
                  </a14:imgLayer>
                </a14:imgProps>
              </a:ext>
              <a:ext uri="{28A0092B-C50C-407E-A947-70E740481C1C}">
                <a14:useLocalDpi xmlns:a14="http://schemas.microsoft.com/office/drawing/2010/main" val="0"/>
              </a:ext>
            </a:extLst>
          </a:blip>
          <a:srcRect/>
          <a:stretch>
            <a:fillRect/>
          </a:stretch>
        </p:blipFill>
        <p:spPr bwMode="auto">
          <a:xfrm>
            <a:off x="3482444" y="258531"/>
            <a:ext cx="2147810" cy="995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9706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arn(inVertic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0543" y="0"/>
            <a:ext cx="11932024" cy="400110"/>
          </a:xfrm>
          <a:prstGeom prst="rect">
            <a:avLst/>
          </a:prstGeom>
          <a:noFill/>
        </p:spPr>
        <p:txBody>
          <a:bodyPr wrap="square" rtlCol="0">
            <a:spAutoFit/>
          </a:bodyPr>
          <a:lstStyle/>
          <a:p>
            <a:r>
              <a:rPr lang="en-GB" sz="2000" dirty="0">
                <a:latin typeface="Berlin Sans FB Demi" panose="020E0802020502020306" pitchFamily="34" charset="0"/>
              </a:rPr>
              <a:t>1700-1900 Victorian England</a:t>
            </a:r>
            <a:r>
              <a:rPr lang="en-GB" sz="1600" dirty="0">
                <a:latin typeface="Berlin Sans FB Demi" panose="020E0802020502020306" pitchFamily="34" charset="0"/>
              </a:rPr>
              <a:t> </a:t>
            </a:r>
            <a:r>
              <a:rPr lang="en-GB" dirty="0">
                <a:latin typeface="Berlin Sans FB Demi" panose="020E0802020502020306" pitchFamily="34" charset="0"/>
              </a:rPr>
              <a:t>– Types of Crime: Smuggling, highway robbery and poaching.</a:t>
            </a:r>
          </a:p>
        </p:txBody>
      </p:sp>
      <p:sp>
        <p:nvSpPr>
          <p:cNvPr id="8" name="TextBox 7"/>
          <p:cNvSpPr txBox="1"/>
          <p:nvPr/>
        </p:nvSpPr>
        <p:spPr>
          <a:xfrm>
            <a:off x="93707" y="393603"/>
            <a:ext cx="3808969" cy="6494085"/>
          </a:xfrm>
          <a:prstGeom prst="rect">
            <a:avLst/>
          </a:prstGeom>
          <a:noFill/>
          <a:ln w="19050">
            <a:solidFill>
              <a:schemeClr val="tx1"/>
            </a:solidFill>
          </a:ln>
        </p:spPr>
        <p:txBody>
          <a:bodyPr wrap="square" rtlCol="0">
            <a:spAutoFit/>
          </a:bodyPr>
          <a:lstStyle/>
          <a:p>
            <a:pPr algn="ctr"/>
            <a:r>
              <a:rPr lang="en-GB" sz="1300" b="1" u="sng" dirty="0">
                <a:solidFill>
                  <a:srgbClr val="FF0000"/>
                </a:solidFill>
              </a:rPr>
              <a:t>Smuggling</a:t>
            </a:r>
          </a:p>
          <a:p>
            <a:r>
              <a:rPr lang="en-GB" sz="1300" b="1" u="sng" dirty="0"/>
              <a:t>What was smuggling</a:t>
            </a:r>
            <a:r>
              <a:rPr lang="en-GB" sz="1300" b="1" dirty="0"/>
              <a:t>?</a:t>
            </a:r>
          </a:p>
          <a:p>
            <a:r>
              <a:rPr lang="en-GB" sz="1300" dirty="0"/>
              <a:t>Smugglers were still bringing goods into the country without paying </a:t>
            </a:r>
            <a:r>
              <a:rPr lang="en-GB" sz="1300" b="1" dirty="0"/>
              <a:t>tax/duty</a:t>
            </a:r>
            <a:r>
              <a:rPr lang="en-GB" sz="1300" dirty="0"/>
              <a:t> – then selling goods illegally.  They were able to sell the goods cheaper and make a bigger profit.  </a:t>
            </a:r>
          </a:p>
          <a:p>
            <a:endParaRPr lang="en-GB" sz="1300" dirty="0"/>
          </a:p>
          <a:p>
            <a:r>
              <a:rPr lang="en-GB" sz="1300" b="1" u="sng" dirty="0"/>
              <a:t>Type of crime</a:t>
            </a:r>
          </a:p>
          <a:p>
            <a:r>
              <a:rPr lang="en-GB" sz="1300" b="1" dirty="0"/>
              <a:t>Social crime </a:t>
            </a:r>
            <a:r>
              <a:rPr lang="en-GB" sz="1300" dirty="0"/>
              <a:t>– many people benefitted from cheaper goods, and did not see it as wrong. They were less likely to inform the authorities. Some smugglers were seen as local heroes.  Even the upper classes would buy luxury goods illegally and not want to inform. </a:t>
            </a:r>
          </a:p>
          <a:p>
            <a:pPr algn="ctr"/>
            <a:r>
              <a:rPr lang="en-GB" sz="1300" b="1" u="sng" dirty="0">
                <a:solidFill>
                  <a:srgbClr val="002060"/>
                </a:solidFill>
              </a:rPr>
              <a:t>Continuity</a:t>
            </a:r>
          </a:p>
          <a:p>
            <a:pPr marL="171450" indent="-171450">
              <a:buFont typeface="Wingdings" panose="05000000000000000000" pitchFamily="2" charset="2"/>
              <a:buChar char="q"/>
            </a:pPr>
            <a:r>
              <a:rPr lang="en-GB" sz="1300" dirty="0"/>
              <a:t>Authorities still found smuggling </a:t>
            </a:r>
            <a:r>
              <a:rPr lang="en-GB" sz="1300" b="1" dirty="0"/>
              <a:t>hard to tackle</a:t>
            </a:r>
            <a:r>
              <a:rPr lang="en-GB" sz="1300" dirty="0"/>
              <a:t>.</a:t>
            </a:r>
          </a:p>
          <a:p>
            <a:pPr marL="171450" indent="-171450">
              <a:buFont typeface="Wingdings" panose="05000000000000000000" pitchFamily="2" charset="2"/>
              <a:buChar char="q"/>
            </a:pPr>
            <a:r>
              <a:rPr lang="en-GB" sz="1300" dirty="0"/>
              <a:t>Smuggling was still taking place at </a:t>
            </a:r>
            <a:r>
              <a:rPr lang="en-GB" sz="1300" b="1" dirty="0"/>
              <a:t>night </a:t>
            </a:r>
            <a:r>
              <a:rPr lang="en-GB" sz="1300" dirty="0"/>
              <a:t>on small boats around the coast so they were difficult to catch.</a:t>
            </a:r>
          </a:p>
          <a:p>
            <a:pPr algn="ctr"/>
            <a:r>
              <a:rPr lang="en-GB" sz="1300" b="1" u="sng" dirty="0">
                <a:solidFill>
                  <a:srgbClr val="002060"/>
                </a:solidFill>
              </a:rPr>
              <a:t>Change</a:t>
            </a:r>
          </a:p>
          <a:p>
            <a:pPr marL="171450" indent="-171450">
              <a:buFont typeface="Wingdings" panose="05000000000000000000" pitchFamily="2" charset="2"/>
              <a:buChar char="q"/>
            </a:pPr>
            <a:r>
              <a:rPr lang="en-GB" sz="1300" b="1" dirty="0"/>
              <a:t>Smuggling increased as </a:t>
            </a:r>
            <a:r>
              <a:rPr lang="en-GB" sz="1300" dirty="0"/>
              <a:t>even more goods now had import duty: </a:t>
            </a:r>
            <a:r>
              <a:rPr lang="en-GB" sz="1300" b="1" dirty="0"/>
              <a:t>cloth</a:t>
            </a:r>
            <a:r>
              <a:rPr lang="en-GB" sz="1300" dirty="0"/>
              <a:t>, </a:t>
            </a:r>
            <a:r>
              <a:rPr lang="en-GB" sz="1300" b="1" dirty="0"/>
              <a:t>wine</a:t>
            </a:r>
            <a:r>
              <a:rPr lang="en-GB" sz="1300" dirty="0"/>
              <a:t>, </a:t>
            </a:r>
            <a:r>
              <a:rPr lang="en-GB" sz="1300" b="1" dirty="0"/>
              <a:t>salt</a:t>
            </a:r>
            <a:r>
              <a:rPr lang="en-GB" sz="1300" dirty="0"/>
              <a:t>, </a:t>
            </a:r>
            <a:r>
              <a:rPr lang="en-GB" sz="1300" b="1" dirty="0"/>
              <a:t>leather</a:t>
            </a:r>
            <a:r>
              <a:rPr lang="en-GB" sz="1300" dirty="0"/>
              <a:t> and </a:t>
            </a:r>
            <a:r>
              <a:rPr lang="en-GB" sz="1300" b="1" dirty="0"/>
              <a:t>soap</a:t>
            </a:r>
            <a:r>
              <a:rPr lang="en-GB" sz="1300" dirty="0"/>
              <a:t>.</a:t>
            </a:r>
          </a:p>
          <a:p>
            <a:pPr marL="171450" indent="-171450">
              <a:buFont typeface="Wingdings" panose="05000000000000000000" pitchFamily="2" charset="2"/>
              <a:buChar char="q"/>
            </a:pPr>
            <a:r>
              <a:rPr lang="en-GB" sz="1300" dirty="0"/>
              <a:t>Larger </a:t>
            </a:r>
            <a:r>
              <a:rPr lang="en-GB" sz="1300" b="1" dirty="0"/>
              <a:t>smuggling gangs appeared</a:t>
            </a:r>
            <a:r>
              <a:rPr lang="en-GB" sz="1300" dirty="0"/>
              <a:t>.  E.g. </a:t>
            </a:r>
            <a:r>
              <a:rPr lang="en-GB" sz="1300" b="1" dirty="0"/>
              <a:t>The </a:t>
            </a:r>
            <a:r>
              <a:rPr lang="en-GB" sz="1300" b="1" dirty="0" err="1"/>
              <a:t>Hawkhurst</a:t>
            </a:r>
            <a:r>
              <a:rPr lang="en-GB" sz="1300" b="1" dirty="0"/>
              <a:t> Gang </a:t>
            </a:r>
            <a:r>
              <a:rPr lang="en-GB" sz="1300" dirty="0"/>
              <a:t>who controlled smuggling along the south coast.  Gangs were </a:t>
            </a:r>
            <a:r>
              <a:rPr lang="en-GB" sz="1300" b="1" dirty="0"/>
              <a:t>better organised </a:t>
            </a:r>
            <a:r>
              <a:rPr lang="en-GB" sz="1300" dirty="0"/>
              <a:t>than earlier smugglers.  </a:t>
            </a:r>
          </a:p>
          <a:p>
            <a:pPr marL="171450" indent="-171450">
              <a:buFont typeface="Wingdings" panose="05000000000000000000" pitchFamily="2" charset="2"/>
              <a:buChar char="q"/>
            </a:pPr>
            <a:r>
              <a:rPr lang="en-GB" sz="1300" dirty="0"/>
              <a:t>Some leaders (Arthur </a:t>
            </a:r>
            <a:r>
              <a:rPr lang="en-GB" sz="1300" dirty="0" err="1"/>
              <a:t>Gray</a:t>
            </a:r>
            <a:r>
              <a:rPr lang="en-GB" sz="1300" dirty="0"/>
              <a:t> and Thomas </a:t>
            </a:r>
            <a:r>
              <a:rPr lang="en-GB" sz="1300" dirty="0" err="1"/>
              <a:t>Kingsmill</a:t>
            </a:r>
            <a:r>
              <a:rPr lang="en-GB" sz="1300" dirty="0"/>
              <a:t>) were hung as a punishment.</a:t>
            </a:r>
          </a:p>
          <a:p>
            <a:r>
              <a:rPr lang="en-GB" sz="1300" b="1" u="sng" dirty="0"/>
              <a:t>Why did it decline?</a:t>
            </a:r>
          </a:p>
          <a:p>
            <a:pPr marL="171450" indent="-171450">
              <a:buFont typeface="Wingdings" panose="05000000000000000000" pitchFamily="2" charset="2"/>
              <a:buChar char="q"/>
            </a:pPr>
            <a:r>
              <a:rPr lang="en-GB" sz="1300" b="1" dirty="0"/>
              <a:t>Prime Minister</a:t>
            </a:r>
            <a:r>
              <a:rPr lang="en-GB" sz="1300" dirty="0"/>
              <a:t>, </a:t>
            </a:r>
            <a:r>
              <a:rPr lang="en-GB" sz="1300" b="1" dirty="0"/>
              <a:t>William Pitt</a:t>
            </a:r>
            <a:r>
              <a:rPr lang="en-GB" sz="1300" dirty="0"/>
              <a:t>, reduced import duty.  This made goods cheaper to import anyway. By the end of the period, smuggling reduced as the profit became </a:t>
            </a:r>
            <a:r>
              <a:rPr lang="en-GB" sz="1200" dirty="0"/>
              <a:t>less.</a:t>
            </a:r>
          </a:p>
        </p:txBody>
      </p:sp>
      <p:sp>
        <p:nvSpPr>
          <p:cNvPr id="9" name="TextBox 8"/>
          <p:cNvSpPr txBox="1"/>
          <p:nvPr/>
        </p:nvSpPr>
        <p:spPr>
          <a:xfrm>
            <a:off x="7651720" y="451859"/>
            <a:ext cx="4494904" cy="5878532"/>
          </a:xfrm>
          <a:prstGeom prst="rect">
            <a:avLst/>
          </a:prstGeom>
          <a:noFill/>
          <a:ln w="19050">
            <a:solidFill>
              <a:schemeClr val="tx1"/>
            </a:solidFill>
          </a:ln>
        </p:spPr>
        <p:txBody>
          <a:bodyPr wrap="square" rtlCol="0">
            <a:spAutoFit/>
          </a:bodyPr>
          <a:lstStyle/>
          <a:p>
            <a:pPr algn="ctr"/>
            <a:r>
              <a:rPr lang="en-GB" sz="1600" b="1" u="sng" dirty="0">
                <a:solidFill>
                  <a:srgbClr val="FF0000"/>
                </a:solidFill>
              </a:rPr>
              <a:t>Highway Robbery</a:t>
            </a:r>
          </a:p>
          <a:p>
            <a:r>
              <a:rPr lang="en-GB" sz="1200" b="1" u="sng" dirty="0"/>
              <a:t>What was Highway Robbery?</a:t>
            </a:r>
          </a:p>
          <a:p>
            <a:pPr marL="171450" indent="-171450">
              <a:buFont typeface="Wingdings" panose="05000000000000000000" pitchFamily="2" charset="2"/>
              <a:buChar char="q"/>
            </a:pPr>
            <a:r>
              <a:rPr lang="en-GB" sz="1200" b="1" dirty="0"/>
              <a:t>Attacking travellers </a:t>
            </a:r>
            <a:r>
              <a:rPr lang="en-GB" sz="1200" dirty="0"/>
              <a:t>and forcing them to hand over goods</a:t>
            </a:r>
          </a:p>
          <a:p>
            <a:pPr marL="171450" indent="-171450">
              <a:buFont typeface="Wingdings" panose="05000000000000000000" pitchFamily="2" charset="2"/>
              <a:buChar char="q"/>
            </a:pPr>
            <a:r>
              <a:rPr lang="en-GB" sz="1200" dirty="0"/>
              <a:t>Robbers on horseback were called ‘</a:t>
            </a:r>
            <a:r>
              <a:rPr lang="en-GB" sz="1200" b="1" dirty="0"/>
              <a:t>highwaymen’</a:t>
            </a:r>
            <a:r>
              <a:rPr lang="en-GB" sz="1200" dirty="0"/>
              <a:t>.</a:t>
            </a:r>
          </a:p>
          <a:p>
            <a:pPr marL="171450" indent="-171450">
              <a:buFont typeface="Wingdings" panose="05000000000000000000" pitchFamily="2" charset="2"/>
              <a:buChar char="q"/>
            </a:pPr>
            <a:r>
              <a:rPr lang="en-GB" sz="1200" dirty="0"/>
              <a:t>Example of a famous highwayman – </a:t>
            </a:r>
            <a:r>
              <a:rPr lang="en-GB" sz="1200" b="1" dirty="0"/>
              <a:t>Black Harry </a:t>
            </a:r>
            <a:r>
              <a:rPr lang="en-GB" sz="1200" dirty="0"/>
              <a:t>in Derbyshire who was eventually caught and executed.</a:t>
            </a:r>
          </a:p>
          <a:p>
            <a:r>
              <a:rPr lang="en-GB" sz="1200" b="1" u="sng" dirty="0"/>
              <a:t>Why was it such a serious crime?</a:t>
            </a:r>
          </a:p>
          <a:p>
            <a:pPr marL="171450" indent="-171450">
              <a:buFont typeface="Wingdings" panose="05000000000000000000" pitchFamily="2" charset="2"/>
              <a:buChar char="q"/>
            </a:pPr>
            <a:r>
              <a:rPr lang="en-GB" sz="1200" b="1" dirty="0"/>
              <a:t>It disrupted trade </a:t>
            </a:r>
            <a:r>
              <a:rPr lang="en-GB" sz="1200" dirty="0"/>
              <a:t>and travel between towns.</a:t>
            </a:r>
          </a:p>
          <a:p>
            <a:pPr marL="171450" indent="-171450">
              <a:buFont typeface="Wingdings" panose="05000000000000000000" pitchFamily="2" charset="2"/>
              <a:buChar char="q"/>
            </a:pPr>
            <a:r>
              <a:rPr lang="en-GB" sz="1200" dirty="0"/>
              <a:t>The crimes were committed on the ‘</a:t>
            </a:r>
            <a:r>
              <a:rPr lang="en-GB" sz="1200" b="1" dirty="0"/>
              <a:t>King’s Highway</a:t>
            </a:r>
            <a:r>
              <a:rPr lang="en-GB" sz="1200" dirty="0"/>
              <a:t>’ so it was seen as an act of treason.</a:t>
            </a:r>
            <a:r>
              <a:rPr lang="en-GB" sz="1200" b="1" dirty="0"/>
              <a:t> </a:t>
            </a:r>
          </a:p>
          <a:p>
            <a:pPr marL="171450" indent="-171450">
              <a:buFont typeface="Wingdings" panose="05000000000000000000" pitchFamily="2" charset="2"/>
              <a:buChar char="q"/>
            </a:pPr>
            <a:r>
              <a:rPr lang="en-GB" sz="1200" b="1" dirty="0"/>
              <a:t>In 1772 – the death penalty was introduced.</a:t>
            </a:r>
            <a:endParaRPr lang="en-GB" sz="1200" dirty="0"/>
          </a:p>
          <a:p>
            <a:pPr algn="ctr"/>
            <a:r>
              <a:rPr lang="en-GB" sz="1200" b="1" u="sng" dirty="0">
                <a:solidFill>
                  <a:srgbClr val="002060"/>
                </a:solidFill>
              </a:rPr>
              <a:t>Continuity</a:t>
            </a:r>
          </a:p>
          <a:p>
            <a:pPr marL="171450" indent="-171450">
              <a:buFont typeface="Wingdings" panose="05000000000000000000" pitchFamily="2" charset="2"/>
              <a:buChar char="q"/>
            </a:pPr>
            <a:r>
              <a:rPr lang="en-GB" sz="1200" dirty="0"/>
              <a:t>It had taken place as far back as the Middle Ages as the rich and tradesmen would travel between towns.</a:t>
            </a:r>
          </a:p>
          <a:p>
            <a:pPr algn="ctr"/>
            <a:r>
              <a:rPr lang="en-GB" sz="1200" b="1" u="sng" dirty="0">
                <a:solidFill>
                  <a:srgbClr val="002060"/>
                </a:solidFill>
              </a:rPr>
              <a:t>Change</a:t>
            </a:r>
          </a:p>
          <a:p>
            <a:pPr marL="171450" indent="-171450">
              <a:buFont typeface="Wingdings" panose="05000000000000000000" pitchFamily="2" charset="2"/>
              <a:buChar char="q"/>
            </a:pPr>
            <a:r>
              <a:rPr lang="en-GB" sz="1200" dirty="0"/>
              <a:t>Highway robbery dramatically increased</a:t>
            </a:r>
            <a:r>
              <a:rPr lang="en-GB" sz="1200" b="1" dirty="0"/>
              <a:t>. </a:t>
            </a:r>
          </a:p>
          <a:p>
            <a:pPr marL="171450" indent="-171450">
              <a:buFont typeface="Wingdings" panose="05000000000000000000" pitchFamily="2" charset="2"/>
              <a:buChar char="q"/>
            </a:pPr>
            <a:r>
              <a:rPr lang="en-GB" sz="1200" b="1" dirty="0"/>
              <a:t>Trade</a:t>
            </a:r>
            <a:r>
              <a:rPr lang="en-GB" sz="1200" dirty="0"/>
              <a:t> around the country increased so there were more people out on the tracks/horseback with cash or goods.</a:t>
            </a:r>
          </a:p>
          <a:p>
            <a:pPr marL="171450" indent="-171450">
              <a:buFont typeface="Wingdings" panose="05000000000000000000" pitchFamily="2" charset="2"/>
              <a:buChar char="q"/>
            </a:pPr>
            <a:r>
              <a:rPr lang="en-GB" sz="1200" dirty="0"/>
              <a:t>With no banks to keep money, the rich would have to carry cash with them so they were easy targets.</a:t>
            </a:r>
          </a:p>
          <a:p>
            <a:pPr marL="171450" indent="-171450">
              <a:buFont typeface="Wingdings" panose="05000000000000000000" pitchFamily="2" charset="2"/>
              <a:buChar char="q"/>
            </a:pPr>
            <a:r>
              <a:rPr lang="en-GB" sz="1200" dirty="0"/>
              <a:t>When out of towns, the tracks were </a:t>
            </a:r>
            <a:r>
              <a:rPr lang="en-GB" sz="1200" b="1" dirty="0"/>
              <a:t>very isolated</a:t>
            </a:r>
            <a:r>
              <a:rPr lang="en-GB" sz="1200" dirty="0"/>
              <a:t>.  This made the robbers difficult to catch.</a:t>
            </a:r>
          </a:p>
          <a:p>
            <a:pPr marL="171450" indent="-171450">
              <a:buFont typeface="Wingdings" panose="05000000000000000000" pitchFamily="2" charset="2"/>
              <a:buChar char="q"/>
            </a:pPr>
            <a:r>
              <a:rPr lang="en-GB" sz="1200" dirty="0"/>
              <a:t>Regular ‘</a:t>
            </a:r>
            <a:r>
              <a:rPr lang="en-GB" sz="1200" b="1" dirty="0"/>
              <a:t>stagecoach</a:t>
            </a:r>
            <a:r>
              <a:rPr lang="en-GB" sz="1200" dirty="0"/>
              <a:t>’ services for the rich between towns which meant more opportunity for crime.</a:t>
            </a:r>
          </a:p>
          <a:p>
            <a:endParaRPr lang="en-GB" sz="1200" dirty="0"/>
          </a:p>
          <a:p>
            <a:r>
              <a:rPr lang="en-GB" sz="1200" b="1" u="sng" dirty="0"/>
              <a:t>Why did it decline?</a:t>
            </a:r>
          </a:p>
          <a:p>
            <a:pPr marL="171450" indent="-171450">
              <a:buFont typeface="Wingdings" panose="05000000000000000000" pitchFamily="2" charset="2"/>
              <a:buChar char="q"/>
            </a:pPr>
            <a:r>
              <a:rPr lang="en-GB" sz="1200" dirty="0"/>
              <a:t>Patrols on the roads of officers on </a:t>
            </a:r>
            <a:r>
              <a:rPr lang="en-GB" sz="1200" b="1" dirty="0"/>
              <a:t>mounted horseback </a:t>
            </a:r>
            <a:r>
              <a:rPr lang="en-GB" sz="1200" dirty="0"/>
              <a:t>– this made it easier to catch.</a:t>
            </a:r>
          </a:p>
          <a:p>
            <a:pPr marL="171450" indent="-171450">
              <a:buFont typeface="Wingdings" panose="05000000000000000000" pitchFamily="2" charset="2"/>
              <a:buChar char="q"/>
            </a:pPr>
            <a:r>
              <a:rPr lang="en-GB" sz="1200" b="1" dirty="0"/>
              <a:t>Banks developed </a:t>
            </a:r>
            <a:r>
              <a:rPr lang="en-GB" sz="1200" dirty="0"/>
              <a:t>and so there was less need for people to carry their cash around with them.  It could be stored safely.</a:t>
            </a:r>
          </a:p>
          <a:p>
            <a:pPr marL="171450" indent="-171450">
              <a:buFont typeface="Wingdings" panose="05000000000000000000" pitchFamily="2" charset="2"/>
              <a:buChar char="q"/>
            </a:pPr>
            <a:r>
              <a:rPr lang="en-GB" sz="1200" dirty="0"/>
              <a:t>The last case of a highway robbery was in 1831.</a:t>
            </a:r>
          </a:p>
        </p:txBody>
      </p:sp>
      <p:sp>
        <p:nvSpPr>
          <p:cNvPr id="10" name="TextBox 9"/>
          <p:cNvSpPr txBox="1"/>
          <p:nvPr/>
        </p:nvSpPr>
        <p:spPr>
          <a:xfrm>
            <a:off x="4009291" y="451859"/>
            <a:ext cx="3540371" cy="5786199"/>
          </a:xfrm>
          <a:prstGeom prst="rect">
            <a:avLst/>
          </a:prstGeom>
          <a:noFill/>
          <a:ln w="19050">
            <a:solidFill>
              <a:schemeClr val="tx1"/>
            </a:solidFill>
          </a:ln>
        </p:spPr>
        <p:txBody>
          <a:bodyPr wrap="square" rtlCol="0">
            <a:spAutoFit/>
          </a:bodyPr>
          <a:lstStyle/>
          <a:p>
            <a:pPr algn="ctr"/>
            <a:r>
              <a:rPr lang="en-GB" sz="2000" b="1" u="sng" dirty="0">
                <a:solidFill>
                  <a:srgbClr val="FF0000"/>
                </a:solidFill>
              </a:rPr>
              <a:t>Poaching</a:t>
            </a:r>
          </a:p>
          <a:p>
            <a:r>
              <a:rPr lang="en-GB" sz="1400" b="1" u="sng" dirty="0"/>
              <a:t>What was poaching?</a:t>
            </a:r>
          </a:p>
          <a:p>
            <a:pPr marL="171450" indent="-171450">
              <a:buFont typeface="Wingdings" panose="05000000000000000000" pitchFamily="2" charset="2"/>
              <a:buChar char="q"/>
            </a:pPr>
            <a:r>
              <a:rPr lang="en-GB" sz="1400" dirty="0"/>
              <a:t>Illegally hunting/taking natural resources on private land.</a:t>
            </a:r>
            <a:endParaRPr lang="en-GB" sz="1400" b="1" u="sng" dirty="0"/>
          </a:p>
          <a:p>
            <a:pPr algn="ctr"/>
            <a:r>
              <a:rPr lang="en-GB" sz="1400" b="1" u="sng" dirty="0">
                <a:solidFill>
                  <a:srgbClr val="002060"/>
                </a:solidFill>
              </a:rPr>
              <a:t>Continuity</a:t>
            </a:r>
          </a:p>
          <a:p>
            <a:pPr marL="171450" indent="-171450">
              <a:buFont typeface="Wingdings" panose="05000000000000000000" pitchFamily="2" charset="2"/>
              <a:buChar char="q"/>
            </a:pPr>
            <a:r>
              <a:rPr lang="en-GB" sz="1400" dirty="0"/>
              <a:t>The group mainly responsible were the poor, who often did it just to survive.</a:t>
            </a:r>
          </a:p>
          <a:p>
            <a:pPr marL="171450" indent="-171450">
              <a:buFont typeface="Wingdings" panose="05000000000000000000" pitchFamily="2" charset="2"/>
              <a:buChar char="q"/>
            </a:pPr>
            <a:r>
              <a:rPr lang="en-GB" sz="1400" dirty="0"/>
              <a:t>The poor did not report poachers as they saw it as unfair.</a:t>
            </a:r>
          </a:p>
          <a:p>
            <a:pPr marL="171450" indent="-171450">
              <a:buFont typeface="Wingdings" panose="05000000000000000000" pitchFamily="2" charset="2"/>
              <a:buChar char="q"/>
            </a:pPr>
            <a:r>
              <a:rPr lang="en-GB" sz="1400" dirty="0"/>
              <a:t>The rich still ruled the land &amp; made the laws strict.</a:t>
            </a:r>
            <a:endParaRPr lang="en-GB" sz="1400" b="1" u="sng" dirty="0">
              <a:solidFill>
                <a:srgbClr val="002060"/>
              </a:solidFill>
            </a:endParaRPr>
          </a:p>
          <a:p>
            <a:pPr algn="ctr"/>
            <a:r>
              <a:rPr lang="en-GB" sz="1400" b="1" u="sng" dirty="0">
                <a:solidFill>
                  <a:srgbClr val="002060"/>
                </a:solidFill>
              </a:rPr>
              <a:t>Change</a:t>
            </a:r>
          </a:p>
          <a:p>
            <a:pPr marL="171450" indent="-171450">
              <a:buFont typeface="Wingdings" panose="05000000000000000000" pitchFamily="2" charset="2"/>
              <a:buChar char="q"/>
            </a:pPr>
            <a:r>
              <a:rPr lang="en-GB" sz="1400" dirty="0"/>
              <a:t>There was a </a:t>
            </a:r>
            <a:r>
              <a:rPr lang="en-GB" sz="1400" b="1" dirty="0"/>
              <a:t>rise in poaching gangs </a:t>
            </a:r>
            <a:r>
              <a:rPr lang="en-GB" sz="1400" dirty="0"/>
              <a:t>who were </a:t>
            </a:r>
            <a:r>
              <a:rPr lang="en-GB" sz="1400" b="1" dirty="0"/>
              <a:t>better organised and worked </a:t>
            </a:r>
            <a:r>
              <a:rPr lang="en-GB" sz="1400" dirty="0"/>
              <a:t>on a larger scale.</a:t>
            </a:r>
          </a:p>
          <a:p>
            <a:pPr marL="171450" indent="-171450">
              <a:buFont typeface="Wingdings" panose="05000000000000000000" pitchFamily="2" charset="2"/>
              <a:buChar char="q"/>
            </a:pPr>
            <a:r>
              <a:rPr lang="en-GB" sz="1400" dirty="0"/>
              <a:t>More poaching forced the authorities to make the laws even harsher.  Punishments became more extreme as a deterrent.</a:t>
            </a:r>
          </a:p>
          <a:p>
            <a:pPr marL="171450" indent="-171450">
              <a:buFont typeface="Wingdings" panose="05000000000000000000" pitchFamily="2" charset="2"/>
              <a:buChar char="q"/>
            </a:pPr>
            <a:r>
              <a:rPr lang="en-GB" sz="1400" b="1" dirty="0"/>
              <a:t>1723 Black Act </a:t>
            </a:r>
            <a:r>
              <a:rPr lang="en-GB" sz="1400" dirty="0"/>
              <a:t>made poaching a capital offence (death penalty). It also made it illegal to own a trap or even owning hunting dogs near restricted land. This could end in a fine or prison sentence.</a:t>
            </a:r>
          </a:p>
          <a:p>
            <a:pPr marL="171450" indent="-171450">
              <a:buFont typeface="Wingdings" panose="05000000000000000000" pitchFamily="2" charset="2"/>
              <a:buChar char="q"/>
            </a:pPr>
            <a:r>
              <a:rPr lang="en-GB" sz="1400" dirty="0"/>
              <a:t>The Black Act was </a:t>
            </a:r>
            <a:r>
              <a:rPr lang="en-GB" sz="1400" b="1" dirty="0"/>
              <a:t>repealed</a:t>
            </a:r>
            <a:r>
              <a:rPr lang="en-GB" sz="1400" dirty="0"/>
              <a:t> (stopped) in </a:t>
            </a:r>
            <a:r>
              <a:rPr lang="en-GB" sz="1400" b="1" dirty="0"/>
              <a:t>1823 </a:t>
            </a:r>
            <a:r>
              <a:rPr lang="en-GB" sz="1400" dirty="0"/>
              <a:t>when Robert Peel changed the law to remove the death penalty.</a:t>
            </a:r>
          </a:p>
        </p:txBody>
      </p:sp>
      <p:pic>
        <p:nvPicPr>
          <p:cNvPr id="3076" name="Picture 4" descr="Image result for highway robbery"/>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4364" t="19451" b="42957"/>
          <a:stretch/>
        </p:blipFill>
        <p:spPr bwMode="auto">
          <a:xfrm>
            <a:off x="11188440" y="22700"/>
            <a:ext cx="878954" cy="858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656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3435" y="80682"/>
            <a:ext cx="11932024" cy="400110"/>
          </a:xfrm>
          <a:prstGeom prst="rect">
            <a:avLst/>
          </a:prstGeom>
          <a:noFill/>
        </p:spPr>
        <p:txBody>
          <a:bodyPr wrap="square" rtlCol="0">
            <a:spAutoFit/>
          </a:bodyPr>
          <a:lstStyle/>
          <a:p>
            <a:r>
              <a:rPr lang="en-GB" sz="2000" dirty="0">
                <a:latin typeface="Berlin Sans FB Demi" panose="020E0802020502020306" pitchFamily="34" charset="0"/>
              </a:rPr>
              <a:t>1700-1900 Victorian England</a:t>
            </a:r>
            <a:r>
              <a:rPr lang="en-GB" sz="1600" dirty="0">
                <a:latin typeface="Berlin Sans FB Demi" panose="020E0802020502020306" pitchFamily="34" charset="0"/>
              </a:rPr>
              <a:t> </a:t>
            </a:r>
            <a:r>
              <a:rPr lang="en-GB" dirty="0">
                <a:latin typeface="Berlin Sans FB Demi" panose="020E0802020502020306" pitchFamily="34" charset="0"/>
              </a:rPr>
              <a:t>– The Impact of the Industrial Revolution.</a:t>
            </a:r>
          </a:p>
        </p:txBody>
      </p:sp>
      <p:sp>
        <p:nvSpPr>
          <p:cNvPr id="5" name="TextBox 4"/>
          <p:cNvSpPr txBox="1"/>
          <p:nvPr/>
        </p:nvSpPr>
        <p:spPr>
          <a:xfrm>
            <a:off x="143435" y="504573"/>
            <a:ext cx="9269506" cy="1046440"/>
          </a:xfrm>
          <a:prstGeom prst="rect">
            <a:avLst/>
          </a:prstGeom>
          <a:solidFill>
            <a:schemeClr val="bg1">
              <a:lumMod val="85000"/>
            </a:schemeClr>
          </a:solidFill>
          <a:ln w="19050">
            <a:solidFill>
              <a:schemeClr val="tx1"/>
            </a:solidFill>
          </a:ln>
        </p:spPr>
        <p:txBody>
          <a:bodyPr wrap="square" rtlCol="0">
            <a:spAutoFit/>
          </a:bodyPr>
          <a:lstStyle/>
          <a:p>
            <a:r>
              <a:rPr lang="en-GB" sz="1400" b="1" dirty="0"/>
              <a:t>Background information: </a:t>
            </a:r>
          </a:p>
          <a:p>
            <a:r>
              <a:rPr lang="en-GB" sz="1200" dirty="0"/>
              <a:t>It is possible that you may be asked to explain why there were changes to crimes, law enforcement and punishments between 1700-1900.  Most of the era between 1750 and 1900 has been known as the Industrial Revolution.  Many changes took place to the population, mechanisation, transport, exploration and the economy.  Below are a number of factors you could use to explain the changes towards law and order in this time. For each factor, think of the impact it would have had and how it could explain some of the crimes, methods of law enforcement and punishments.</a:t>
            </a:r>
          </a:p>
        </p:txBody>
      </p:sp>
      <p:graphicFrame>
        <p:nvGraphicFramePr>
          <p:cNvPr id="6" name="Table 5"/>
          <p:cNvGraphicFramePr>
            <a:graphicFrameLocks noGrp="1"/>
          </p:cNvGraphicFramePr>
          <p:nvPr>
            <p:extLst>
              <p:ext uri="{D42A27DB-BD31-4B8C-83A1-F6EECF244321}">
                <p14:modId xmlns:p14="http://schemas.microsoft.com/office/powerpoint/2010/main" val="2106445098"/>
              </p:ext>
            </p:extLst>
          </p:nvPr>
        </p:nvGraphicFramePr>
        <p:xfrm>
          <a:off x="132377" y="1551014"/>
          <a:ext cx="11972067" cy="5260738"/>
        </p:xfrm>
        <a:graphic>
          <a:graphicData uri="http://schemas.openxmlformats.org/drawingml/2006/table">
            <a:tbl>
              <a:tblPr firstRow="1" bandRow="1">
                <a:tableStyleId>{5C22544A-7EE6-4342-B048-85BDC9FD1C3A}</a:tableStyleId>
              </a:tblPr>
              <a:tblGrid>
                <a:gridCol w="2386405">
                  <a:extLst>
                    <a:ext uri="{9D8B030D-6E8A-4147-A177-3AD203B41FA5}">
                      <a16:colId xmlns:a16="http://schemas.microsoft.com/office/drawing/2014/main" val="3404020790"/>
                    </a:ext>
                  </a:extLst>
                </a:gridCol>
                <a:gridCol w="2386405">
                  <a:extLst>
                    <a:ext uri="{9D8B030D-6E8A-4147-A177-3AD203B41FA5}">
                      <a16:colId xmlns:a16="http://schemas.microsoft.com/office/drawing/2014/main" val="3182649302"/>
                    </a:ext>
                  </a:extLst>
                </a:gridCol>
                <a:gridCol w="2192767">
                  <a:extLst>
                    <a:ext uri="{9D8B030D-6E8A-4147-A177-3AD203B41FA5}">
                      <a16:colId xmlns:a16="http://schemas.microsoft.com/office/drawing/2014/main" val="2579997530"/>
                    </a:ext>
                  </a:extLst>
                </a:gridCol>
                <a:gridCol w="2620085">
                  <a:extLst>
                    <a:ext uri="{9D8B030D-6E8A-4147-A177-3AD203B41FA5}">
                      <a16:colId xmlns:a16="http://schemas.microsoft.com/office/drawing/2014/main" val="788553057"/>
                    </a:ext>
                  </a:extLst>
                </a:gridCol>
                <a:gridCol w="2386405">
                  <a:extLst>
                    <a:ext uri="{9D8B030D-6E8A-4147-A177-3AD203B41FA5}">
                      <a16:colId xmlns:a16="http://schemas.microsoft.com/office/drawing/2014/main" val="1314029259"/>
                    </a:ext>
                  </a:extLst>
                </a:gridCol>
              </a:tblGrid>
              <a:tr h="2029858">
                <a:tc>
                  <a:txBody>
                    <a:bodyPr/>
                    <a:lstStyle/>
                    <a:p>
                      <a:pPr algn="ctr"/>
                      <a:r>
                        <a:rPr lang="en-GB" sz="1400" dirty="0">
                          <a:solidFill>
                            <a:schemeClr val="tx1"/>
                          </a:solidFill>
                          <a:latin typeface="+mn-lt"/>
                          <a:cs typeface="Arial" panose="020B0604020202020204" pitchFamily="34" charset="0"/>
                        </a:rPr>
                        <a:t>Population rise and movement.</a:t>
                      </a:r>
                    </a:p>
                    <a:p>
                      <a:r>
                        <a:rPr lang="en-GB" sz="1200" dirty="0">
                          <a:solidFill>
                            <a:schemeClr val="tx1"/>
                          </a:solidFill>
                          <a:latin typeface="+mn-lt"/>
                          <a:cs typeface="Arial" panose="020B0604020202020204" pitchFamily="34" charset="0"/>
                        </a:rPr>
                        <a:t>1700 - </a:t>
                      </a:r>
                      <a:r>
                        <a:rPr lang="en-GB" sz="1200" b="0" dirty="0">
                          <a:solidFill>
                            <a:schemeClr val="tx1"/>
                          </a:solidFill>
                          <a:latin typeface="+mn-lt"/>
                          <a:cs typeface="Arial" panose="020B0604020202020204" pitchFamily="34" charset="0"/>
                        </a:rPr>
                        <a:t>Only </a:t>
                      </a:r>
                      <a:r>
                        <a:rPr lang="en-GB" sz="1200" b="1" dirty="0">
                          <a:solidFill>
                            <a:schemeClr val="tx1"/>
                          </a:solidFill>
                          <a:latin typeface="+mn-lt"/>
                          <a:cs typeface="Arial" panose="020B0604020202020204" pitchFamily="34" charset="0"/>
                        </a:rPr>
                        <a:t>9 million </a:t>
                      </a:r>
                      <a:r>
                        <a:rPr lang="en-GB" sz="1200" b="0" dirty="0">
                          <a:solidFill>
                            <a:schemeClr val="tx1"/>
                          </a:solidFill>
                          <a:latin typeface="+mn-lt"/>
                          <a:cs typeface="Arial" panose="020B0604020202020204" pitchFamily="34" charset="0"/>
                        </a:rPr>
                        <a:t>people who mainly lived in scattered</a:t>
                      </a:r>
                      <a:r>
                        <a:rPr lang="en-GB" sz="1200" b="0" baseline="0" dirty="0">
                          <a:solidFill>
                            <a:schemeClr val="tx1"/>
                          </a:solidFill>
                          <a:latin typeface="+mn-lt"/>
                          <a:cs typeface="Arial" panose="020B0604020202020204" pitchFamily="34" charset="0"/>
                        </a:rPr>
                        <a:t> villages in rural areas.</a:t>
                      </a:r>
                      <a:endParaRPr lang="en-GB" sz="1200" baseline="0" dirty="0">
                        <a:solidFill>
                          <a:schemeClr val="tx1"/>
                        </a:solidFill>
                        <a:latin typeface="+mn-lt"/>
                        <a:cs typeface="Arial" panose="020B0604020202020204" pitchFamily="34" charset="0"/>
                      </a:endParaRPr>
                    </a:p>
                    <a:p>
                      <a:r>
                        <a:rPr lang="en-GB" sz="1200" baseline="0" dirty="0">
                          <a:solidFill>
                            <a:schemeClr val="tx1"/>
                          </a:solidFill>
                          <a:latin typeface="+mn-lt"/>
                          <a:cs typeface="Arial" panose="020B0604020202020204" pitchFamily="34" charset="0"/>
                        </a:rPr>
                        <a:t>1900 - </a:t>
                      </a:r>
                      <a:r>
                        <a:rPr lang="en-GB" sz="1200" b="1" baseline="0" dirty="0">
                          <a:solidFill>
                            <a:schemeClr val="tx1"/>
                          </a:solidFill>
                          <a:latin typeface="+mn-lt"/>
                          <a:cs typeface="Arial" panose="020B0604020202020204" pitchFamily="34" charset="0"/>
                        </a:rPr>
                        <a:t>41.5 million </a:t>
                      </a:r>
                      <a:r>
                        <a:rPr lang="en-GB" sz="1200" b="0" baseline="0" dirty="0">
                          <a:solidFill>
                            <a:schemeClr val="tx1"/>
                          </a:solidFill>
                          <a:latin typeface="+mn-lt"/>
                          <a:cs typeface="Arial" panose="020B0604020202020204" pitchFamily="34" charset="0"/>
                        </a:rPr>
                        <a:t>people                            with a mass migration                                     to towns due to                              urbanisation and                               industry.</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latin typeface="+mn-lt"/>
                          <a:cs typeface="Arial" panose="020B0604020202020204" pitchFamily="34" charset="0"/>
                        </a:rPr>
                        <a:t>Work</a:t>
                      </a:r>
                    </a:p>
                    <a:p>
                      <a:r>
                        <a:rPr lang="en-GB" sz="1200" b="1" dirty="0">
                          <a:solidFill>
                            <a:schemeClr val="tx1"/>
                          </a:solidFill>
                          <a:latin typeface="+mn-lt"/>
                          <a:cs typeface="Arial" panose="020B0604020202020204" pitchFamily="34" charset="0"/>
                        </a:rPr>
                        <a:t>1700</a:t>
                      </a:r>
                      <a:r>
                        <a:rPr lang="en-GB" sz="1200" b="0" dirty="0">
                          <a:solidFill>
                            <a:schemeClr val="tx1"/>
                          </a:solidFill>
                          <a:latin typeface="+mn-lt"/>
                          <a:cs typeface="Arial" panose="020B0604020202020204" pitchFamily="34" charset="0"/>
                        </a:rPr>
                        <a:t> – most people made a living with farm work in </a:t>
                      </a:r>
                      <a:r>
                        <a:rPr lang="en-GB" sz="1200" b="1" dirty="0">
                          <a:solidFill>
                            <a:schemeClr val="tx1"/>
                          </a:solidFill>
                          <a:latin typeface="+mn-lt"/>
                          <a:cs typeface="Arial" panose="020B0604020202020204" pitchFamily="34" charset="0"/>
                        </a:rPr>
                        <a:t>rural </a:t>
                      </a:r>
                      <a:r>
                        <a:rPr lang="en-GB" sz="1200" b="0" dirty="0">
                          <a:solidFill>
                            <a:schemeClr val="tx1"/>
                          </a:solidFill>
                          <a:latin typeface="+mn-lt"/>
                          <a:cs typeface="Arial" panose="020B0604020202020204" pitchFamily="34" charset="0"/>
                        </a:rPr>
                        <a:t>areas.</a:t>
                      </a:r>
                    </a:p>
                    <a:p>
                      <a:pPr algn="l"/>
                      <a:r>
                        <a:rPr lang="en-GB" sz="1200" b="1" dirty="0">
                          <a:solidFill>
                            <a:schemeClr val="tx1"/>
                          </a:solidFill>
                          <a:latin typeface="+mn-lt"/>
                          <a:cs typeface="Arial" panose="020B0604020202020204" pitchFamily="34" charset="0"/>
                        </a:rPr>
                        <a:t>1900</a:t>
                      </a:r>
                      <a:r>
                        <a:rPr lang="en-GB" sz="1200" b="0" dirty="0">
                          <a:solidFill>
                            <a:schemeClr val="tx1"/>
                          </a:solidFill>
                          <a:latin typeface="+mn-lt"/>
                          <a:cs typeface="Arial" panose="020B0604020202020204" pitchFamily="34" charset="0"/>
                        </a:rPr>
                        <a:t> – most people found work</a:t>
                      </a:r>
                      <a:r>
                        <a:rPr lang="en-GB" sz="1200" b="0" baseline="0" dirty="0">
                          <a:solidFill>
                            <a:schemeClr val="tx1"/>
                          </a:solidFill>
                          <a:latin typeface="+mn-lt"/>
                          <a:cs typeface="Arial" panose="020B0604020202020204" pitchFamily="34" charset="0"/>
                        </a:rPr>
                        <a:t> in busy factories,                                workshops or                                              mills                                                               in or near                                                 </a:t>
                      </a:r>
                      <a:r>
                        <a:rPr lang="en-GB" sz="1200" b="1" baseline="0" dirty="0">
                          <a:solidFill>
                            <a:schemeClr val="tx1"/>
                          </a:solidFill>
                          <a:latin typeface="+mn-lt"/>
                          <a:cs typeface="Arial" panose="020B0604020202020204" pitchFamily="34" charset="0"/>
                        </a:rPr>
                        <a:t>towns</a:t>
                      </a:r>
                      <a:r>
                        <a:rPr lang="en-GB" sz="1200" b="0" baseline="0" dirty="0">
                          <a:solidFill>
                            <a:schemeClr val="tx1"/>
                          </a:solidFill>
                          <a:latin typeface="+mn-lt"/>
                          <a:cs typeface="Arial" panose="020B0604020202020204" pitchFamily="34" charset="0"/>
                        </a:rPr>
                        <a:t>.</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latin typeface="+mn-lt"/>
                          <a:cs typeface="Arial" panose="020B0604020202020204" pitchFamily="34" charset="0"/>
                        </a:rPr>
                        <a:t>Voting Rights</a:t>
                      </a:r>
                    </a:p>
                    <a:p>
                      <a:r>
                        <a:rPr lang="en-GB" sz="1200" b="1" dirty="0">
                          <a:solidFill>
                            <a:schemeClr val="tx1"/>
                          </a:solidFill>
                          <a:latin typeface="+mn-lt"/>
                          <a:cs typeface="Arial" panose="020B0604020202020204" pitchFamily="34" charset="0"/>
                        </a:rPr>
                        <a:t>1750</a:t>
                      </a:r>
                      <a:r>
                        <a:rPr lang="en-GB" sz="1200" b="0" dirty="0">
                          <a:solidFill>
                            <a:schemeClr val="tx1"/>
                          </a:solidFill>
                          <a:latin typeface="+mn-lt"/>
                          <a:cs typeface="Arial" panose="020B0604020202020204" pitchFamily="34" charset="0"/>
                        </a:rPr>
                        <a:t> – Only one in                 every 8 </a:t>
                      </a:r>
                      <a:r>
                        <a:rPr lang="en-GB" sz="1200" b="1" dirty="0">
                          <a:solidFill>
                            <a:schemeClr val="tx1"/>
                          </a:solidFill>
                          <a:latin typeface="+mn-lt"/>
                          <a:cs typeface="Arial" panose="020B0604020202020204" pitchFamily="34" charset="0"/>
                        </a:rPr>
                        <a:t>men</a:t>
                      </a:r>
                      <a:r>
                        <a:rPr lang="en-GB" sz="1200" b="0" dirty="0">
                          <a:solidFill>
                            <a:schemeClr val="tx1"/>
                          </a:solidFill>
                          <a:latin typeface="+mn-lt"/>
                          <a:cs typeface="Arial" panose="020B0604020202020204" pitchFamily="34" charset="0"/>
                        </a:rPr>
                        <a:t> could                               vote.</a:t>
                      </a:r>
                    </a:p>
                    <a:p>
                      <a:r>
                        <a:rPr lang="en-GB" sz="1200" b="1" dirty="0">
                          <a:solidFill>
                            <a:schemeClr val="tx1"/>
                          </a:solidFill>
                          <a:latin typeface="+mn-lt"/>
                          <a:cs typeface="Arial" panose="020B0604020202020204" pitchFamily="34" charset="0"/>
                        </a:rPr>
                        <a:t>1885</a:t>
                      </a:r>
                      <a:r>
                        <a:rPr lang="en-GB" sz="1200" b="0" dirty="0">
                          <a:solidFill>
                            <a:schemeClr val="tx1"/>
                          </a:solidFill>
                          <a:latin typeface="+mn-lt"/>
                          <a:cs typeface="Arial" panose="020B0604020202020204" pitchFamily="34" charset="0"/>
                        </a:rPr>
                        <a:t> – Nearly </a:t>
                      </a:r>
                      <a:r>
                        <a:rPr lang="en-GB" sz="1200" b="1" dirty="0">
                          <a:solidFill>
                            <a:schemeClr val="tx1"/>
                          </a:solidFill>
                          <a:latin typeface="+mn-lt"/>
                          <a:cs typeface="Arial" panose="020B0604020202020204" pitchFamily="34" charset="0"/>
                        </a:rPr>
                        <a:t>all men </a:t>
                      </a:r>
                      <a:r>
                        <a:rPr lang="en-GB" sz="1200" b="0" dirty="0">
                          <a:solidFill>
                            <a:schemeClr val="tx1"/>
                          </a:solidFill>
                          <a:latin typeface="+mn-lt"/>
                          <a:cs typeface="Arial" panose="020B0604020202020204" pitchFamily="34" charset="0"/>
                        </a:rPr>
                        <a:t>had this right.</a:t>
                      </a:r>
                      <a:r>
                        <a:rPr lang="en-GB" sz="1200" b="0" baseline="0" dirty="0">
                          <a:solidFill>
                            <a:schemeClr val="tx1"/>
                          </a:solidFill>
                          <a:latin typeface="+mn-lt"/>
                          <a:cs typeface="Arial" panose="020B0604020202020204" pitchFamily="34" charset="0"/>
                        </a:rPr>
                        <a:t>  Governments now had to take notice of the needs of all voters, not just the rich and powerful.</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latin typeface="+mn-lt"/>
                          <a:cs typeface="Arial" panose="020B0604020202020204" pitchFamily="34" charset="0"/>
                        </a:rPr>
                        <a:t>Agriculture</a:t>
                      </a:r>
                    </a:p>
                    <a:p>
                      <a:pPr algn="l"/>
                      <a:r>
                        <a:rPr lang="en-GB" sz="1200" b="1" dirty="0">
                          <a:solidFill>
                            <a:schemeClr val="tx1"/>
                          </a:solidFill>
                          <a:latin typeface="+mn-lt"/>
                          <a:cs typeface="Arial" panose="020B0604020202020204" pitchFamily="34" charset="0"/>
                        </a:rPr>
                        <a:t>1700</a:t>
                      </a:r>
                      <a:r>
                        <a:rPr lang="en-GB" sz="1200" b="0" dirty="0">
                          <a:solidFill>
                            <a:schemeClr val="tx1"/>
                          </a:solidFill>
                          <a:latin typeface="+mn-lt"/>
                          <a:cs typeface="Arial" panose="020B0604020202020204" pitchFamily="34" charset="0"/>
                        </a:rPr>
                        <a:t> – </a:t>
                      </a:r>
                      <a:r>
                        <a:rPr lang="en-GB" sz="1200" b="1" dirty="0">
                          <a:solidFill>
                            <a:schemeClr val="tx1"/>
                          </a:solidFill>
                          <a:latin typeface="+mn-lt"/>
                          <a:cs typeface="Arial" panose="020B0604020202020204" pitchFamily="34" charset="0"/>
                        </a:rPr>
                        <a:t>Poor harvests </a:t>
                      </a:r>
                      <a:r>
                        <a:rPr lang="en-GB" sz="1200" b="0" dirty="0">
                          <a:solidFill>
                            <a:schemeClr val="tx1"/>
                          </a:solidFill>
                          <a:latin typeface="+mn-lt"/>
                          <a:cs typeface="Arial" panose="020B0604020202020204" pitchFamily="34" charset="0"/>
                        </a:rPr>
                        <a:t>more common due</a:t>
                      </a:r>
                      <a:r>
                        <a:rPr lang="en-GB" sz="1200" b="0" baseline="0" dirty="0">
                          <a:solidFill>
                            <a:schemeClr val="tx1"/>
                          </a:solidFill>
                          <a:latin typeface="+mn-lt"/>
                          <a:cs typeface="Arial" panose="020B0604020202020204" pitchFamily="34" charset="0"/>
                        </a:rPr>
                        <a:t> to simple farming methods.</a:t>
                      </a:r>
                    </a:p>
                    <a:p>
                      <a:pPr algn="l"/>
                      <a:r>
                        <a:rPr lang="en-GB" sz="1200" b="1" baseline="0" dirty="0">
                          <a:solidFill>
                            <a:schemeClr val="tx1"/>
                          </a:solidFill>
                          <a:latin typeface="+mn-lt"/>
                          <a:cs typeface="Arial" panose="020B0604020202020204" pitchFamily="34" charset="0"/>
                        </a:rPr>
                        <a:t>1900 </a:t>
                      </a:r>
                      <a:r>
                        <a:rPr lang="en-GB" sz="1200" b="0" baseline="0" dirty="0">
                          <a:solidFill>
                            <a:schemeClr val="tx1"/>
                          </a:solidFill>
                          <a:latin typeface="+mn-lt"/>
                          <a:cs typeface="Arial" panose="020B0604020202020204" pitchFamily="34" charset="0"/>
                        </a:rPr>
                        <a:t>– Better knowledge of farming and food.  Food could be produced </a:t>
                      </a:r>
                      <a:r>
                        <a:rPr lang="en-GB" sz="1200" b="1" baseline="0" dirty="0">
                          <a:solidFill>
                            <a:schemeClr val="tx1"/>
                          </a:solidFill>
                          <a:latin typeface="+mn-lt"/>
                          <a:cs typeface="Arial" panose="020B0604020202020204" pitchFamily="34" charset="0"/>
                        </a:rPr>
                        <a:t>easily and  imported cheaply </a:t>
                      </a:r>
                      <a:r>
                        <a:rPr lang="en-GB" sz="1200" b="0" baseline="0" dirty="0">
                          <a:solidFill>
                            <a:schemeClr val="tx1"/>
                          </a:solidFill>
                          <a:latin typeface="+mn-lt"/>
                          <a:cs typeface="Arial" panose="020B0604020202020204" pitchFamily="34" charset="0"/>
                        </a:rPr>
                        <a:t>from abroad.</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latin typeface="+mn-lt"/>
                          <a:cs typeface="Arial" panose="020B0604020202020204" pitchFamily="34" charset="0"/>
                        </a:rPr>
                        <a:t>Politics</a:t>
                      </a:r>
                      <a:r>
                        <a:rPr lang="en-GB" sz="1400" b="1" baseline="0" dirty="0">
                          <a:solidFill>
                            <a:schemeClr val="tx1"/>
                          </a:solidFill>
                          <a:latin typeface="+mn-lt"/>
                          <a:cs typeface="Arial" panose="020B0604020202020204" pitchFamily="34" charset="0"/>
                        </a:rPr>
                        <a:t> and government</a:t>
                      </a:r>
                    </a:p>
                    <a:p>
                      <a:pPr algn="l"/>
                      <a:r>
                        <a:rPr lang="en-GB" sz="1200" b="1" baseline="0" dirty="0">
                          <a:solidFill>
                            <a:schemeClr val="tx1"/>
                          </a:solidFill>
                          <a:latin typeface="+mn-lt"/>
                          <a:cs typeface="Arial" panose="020B0604020202020204" pitchFamily="34" charset="0"/>
                        </a:rPr>
                        <a:t>1700 – </a:t>
                      </a:r>
                      <a:r>
                        <a:rPr lang="en-GB" sz="1200" b="0" baseline="0" dirty="0">
                          <a:solidFill>
                            <a:schemeClr val="tx1"/>
                          </a:solidFill>
                          <a:latin typeface="+mn-lt"/>
                          <a:cs typeface="Arial" panose="020B0604020202020204" pitchFamily="34" charset="0"/>
                        </a:rPr>
                        <a:t>The government was led by rich and powerful landowners who would only look after their own interests.</a:t>
                      </a:r>
                    </a:p>
                    <a:p>
                      <a:pPr algn="l"/>
                      <a:endParaRPr lang="en-GB" sz="1200" b="0" baseline="0" dirty="0">
                        <a:solidFill>
                          <a:schemeClr val="tx1"/>
                        </a:solidFill>
                        <a:latin typeface="+mn-lt"/>
                        <a:cs typeface="Arial" panose="020B0604020202020204" pitchFamily="34" charset="0"/>
                      </a:endParaRPr>
                    </a:p>
                    <a:p>
                      <a:pPr algn="l"/>
                      <a:endParaRPr lang="en-GB" sz="1200" b="0" baseline="0" dirty="0">
                        <a:solidFill>
                          <a:schemeClr val="tx1"/>
                        </a:solidFill>
                        <a:latin typeface="+mn-lt"/>
                        <a:cs typeface="Arial" panose="020B0604020202020204" pitchFamily="34" charset="0"/>
                      </a:endParaRPr>
                    </a:p>
                    <a:p>
                      <a:pPr algn="l"/>
                      <a:r>
                        <a:rPr lang="en-GB" sz="1200" b="1" baseline="0" dirty="0">
                          <a:solidFill>
                            <a:schemeClr val="tx1"/>
                          </a:solidFill>
                          <a:latin typeface="+mn-lt"/>
                          <a:cs typeface="Arial" panose="020B0604020202020204" pitchFamily="34" charset="0"/>
                        </a:rPr>
                        <a:t>1900 – </a:t>
                      </a:r>
                      <a:r>
                        <a:rPr lang="en-GB" sz="1200" b="0" baseline="0" dirty="0">
                          <a:solidFill>
                            <a:schemeClr val="tx1"/>
                          </a:solidFill>
                          <a:latin typeface="+mn-lt"/>
                          <a:cs typeface="Arial" panose="020B0604020202020204" pitchFamily="34" charset="0"/>
                        </a:rPr>
                        <a:t>The government had a wider role to look after the wellbeing of ordinary citizens. </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26566686"/>
                  </a:ext>
                </a:extLst>
              </a:tr>
              <a:tr h="3200880">
                <a:tc>
                  <a:txBody>
                    <a:bodyPr/>
                    <a:lstStyle/>
                    <a:p>
                      <a:pPr algn="ctr"/>
                      <a:r>
                        <a:rPr lang="en-GB" sz="1400" b="1" dirty="0">
                          <a:solidFill>
                            <a:schemeClr val="tx1"/>
                          </a:solidFill>
                          <a:latin typeface="+mn-lt"/>
                          <a:cs typeface="Arial" panose="020B0604020202020204" pitchFamily="34" charset="0"/>
                        </a:rPr>
                        <a:t>Travel</a:t>
                      </a:r>
                    </a:p>
                    <a:p>
                      <a:pPr algn="l"/>
                      <a:r>
                        <a:rPr lang="en-GB" sz="1200" b="1" dirty="0">
                          <a:solidFill>
                            <a:schemeClr val="tx1"/>
                          </a:solidFill>
                          <a:latin typeface="+mn-lt"/>
                          <a:cs typeface="Arial" panose="020B0604020202020204" pitchFamily="34" charset="0"/>
                        </a:rPr>
                        <a:t>1700</a:t>
                      </a:r>
                      <a:r>
                        <a:rPr lang="en-GB" sz="1200" b="0" dirty="0">
                          <a:solidFill>
                            <a:schemeClr val="tx1"/>
                          </a:solidFill>
                          <a:latin typeface="+mn-lt"/>
                          <a:cs typeface="Arial" panose="020B0604020202020204" pitchFamily="34" charset="0"/>
                        </a:rPr>
                        <a:t> – Basic mode of travel</a:t>
                      </a:r>
                      <a:r>
                        <a:rPr lang="en-GB" sz="1200" b="0" baseline="0" dirty="0">
                          <a:solidFill>
                            <a:schemeClr val="tx1"/>
                          </a:solidFill>
                          <a:latin typeface="+mn-lt"/>
                          <a:cs typeface="Arial" panose="020B0604020202020204" pitchFamily="34" charset="0"/>
                        </a:rPr>
                        <a:t> using horse and cart on gravel tracks.  Weather could affect this.</a:t>
                      </a:r>
                    </a:p>
                    <a:p>
                      <a:pPr algn="l"/>
                      <a:endParaRPr lang="en-GB" sz="1200" b="0" baseline="0" dirty="0">
                        <a:solidFill>
                          <a:schemeClr val="tx1"/>
                        </a:solidFill>
                        <a:latin typeface="+mn-lt"/>
                        <a:cs typeface="Arial" panose="020B0604020202020204" pitchFamily="34" charset="0"/>
                      </a:endParaRPr>
                    </a:p>
                    <a:p>
                      <a:pPr algn="l"/>
                      <a:r>
                        <a:rPr lang="en-GB" sz="1200" b="1" baseline="0" dirty="0">
                          <a:solidFill>
                            <a:schemeClr val="tx1"/>
                          </a:solidFill>
                          <a:latin typeface="+mn-lt"/>
                          <a:cs typeface="Arial" panose="020B0604020202020204" pitchFamily="34" charset="0"/>
                        </a:rPr>
                        <a:t>1900 </a:t>
                      </a:r>
                      <a:r>
                        <a:rPr lang="en-GB" sz="1200" b="0" baseline="0" dirty="0">
                          <a:solidFill>
                            <a:schemeClr val="tx1"/>
                          </a:solidFill>
                          <a:latin typeface="+mn-lt"/>
                          <a:cs typeface="Arial" panose="020B0604020202020204" pitchFamily="34" charset="0"/>
                        </a:rPr>
                        <a:t>– Huge improvement with railways, steam power, canals.  Transport much cheaper and quicker – especially                                for ordinary people,                       not just the </a:t>
                      </a:r>
                    </a:p>
                    <a:p>
                      <a:pPr algn="l"/>
                      <a:r>
                        <a:rPr lang="en-GB" sz="1200" b="0" baseline="0" dirty="0">
                          <a:solidFill>
                            <a:schemeClr val="tx1"/>
                          </a:solidFill>
                          <a:latin typeface="+mn-lt"/>
                          <a:cs typeface="Arial" panose="020B0604020202020204" pitchFamily="34" charset="0"/>
                        </a:rPr>
                        <a:t>rich.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latin typeface="+mn-lt"/>
                          <a:cs typeface="Arial" panose="020B0604020202020204" pitchFamily="34" charset="0"/>
                        </a:rPr>
                        <a:t>Economy/Trade</a:t>
                      </a:r>
                    </a:p>
                    <a:p>
                      <a:pPr algn="l"/>
                      <a:r>
                        <a:rPr lang="en-GB" sz="1200" b="1" dirty="0">
                          <a:solidFill>
                            <a:schemeClr val="tx1"/>
                          </a:solidFill>
                          <a:latin typeface="+mn-lt"/>
                          <a:cs typeface="Arial" panose="020B0604020202020204" pitchFamily="34" charset="0"/>
                        </a:rPr>
                        <a:t>1700 – </a:t>
                      </a:r>
                      <a:r>
                        <a:rPr lang="en-GB" sz="1200" b="0" dirty="0">
                          <a:solidFill>
                            <a:schemeClr val="tx1"/>
                          </a:solidFill>
                          <a:latin typeface="+mn-lt"/>
                          <a:cs typeface="Arial" panose="020B0604020202020204" pitchFamily="34" charset="0"/>
                        </a:rPr>
                        <a:t>Some trade outside England for luxury goods such as tea, sugar, tobacco.  A time of the Save Trade.</a:t>
                      </a:r>
                    </a:p>
                    <a:p>
                      <a:pPr algn="l"/>
                      <a:endParaRPr lang="en-GB" sz="1200" b="0" dirty="0">
                        <a:solidFill>
                          <a:schemeClr val="tx1"/>
                        </a:solidFill>
                        <a:latin typeface="+mn-lt"/>
                        <a:cs typeface="Arial" panose="020B0604020202020204" pitchFamily="34" charset="0"/>
                      </a:endParaRPr>
                    </a:p>
                    <a:p>
                      <a:pPr algn="l"/>
                      <a:r>
                        <a:rPr lang="en-GB" sz="1200" b="1" dirty="0">
                          <a:solidFill>
                            <a:schemeClr val="tx1"/>
                          </a:solidFill>
                          <a:latin typeface="+mn-lt"/>
                          <a:cs typeface="Arial" panose="020B0604020202020204" pitchFamily="34" charset="0"/>
                        </a:rPr>
                        <a:t>1900</a:t>
                      </a:r>
                      <a:r>
                        <a:rPr lang="en-GB" sz="1200" b="0" baseline="0" dirty="0">
                          <a:solidFill>
                            <a:schemeClr val="tx1"/>
                          </a:solidFill>
                          <a:latin typeface="+mn-lt"/>
                          <a:cs typeface="Arial" panose="020B0604020202020204" pitchFamily="34" charset="0"/>
                        </a:rPr>
                        <a:t> – Britain now a leading trading country. Links with all parts of the globe to a variety of cheaper goods. The government collecting higher taxes which they could use to make changes to                                    law enforcement                                       and punishments.</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latin typeface="+mn-lt"/>
                          <a:cs typeface="Arial" panose="020B0604020202020204" pitchFamily="34" charset="0"/>
                        </a:rPr>
                        <a:t>Education</a:t>
                      </a:r>
                    </a:p>
                    <a:p>
                      <a:r>
                        <a:rPr lang="en-GB" sz="1200" b="1" dirty="0">
                          <a:solidFill>
                            <a:schemeClr val="tx1"/>
                          </a:solidFill>
                          <a:latin typeface="+mn-lt"/>
                          <a:cs typeface="Arial" panose="020B0604020202020204" pitchFamily="34" charset="0"/>
                        </a:rPr>
                        <a:t>1700</a:t>
                      </a:r>
                      <a:r>
                        <a:rPr lang="en-GB" sz="1200" b="0" dirty="0">
                          <a:solidFill>
                            <a:schemeClr val="tx1"/>
                          </a:solidFill>
                          <a:latin typeface="+mn-lt"/>
                          <a:cs typeface="Arial" panose="020B0604020202020204" pitchFamily="34" charset="0"/>
                        </a:rPr>
                        <a:t> – A small number of richer children educated and literate.</a:t>
                      </a:r>
                    </a:p>
                    <a:p>
                      <a:endParaRPr lang="en-GB" sz="1200" b="0" dirty="0">
                        <a:solidFill>
                          <a:schemeClr val="tx1"/>
                        </a:solidFill>
                        <a:latin typeface="+mn-lt"/>
                        <a:cs typeface="Arial" panose="020B0604020202020204" pitchFamily="34" charset="0"/>
                      </a:endParaRPr>
                    </a:p>
                    <a:p>
                      <a:r>
                        <a:rPr lang="en-GB" sz="1200" b="1" dirty="0">
                          <a:solidFill>
                            <a:schemeClr val="tx1"/>
                          </a:solidFill>
                          <a:latin typeface="+mn-lt"/>
                          <a:cs typeface="Arial" panose="020B0604020202020204" pitchFamily="34" charset="0"/>
                        </a:rPr>
                        <a:t>1900</a:t>
                      </a:r>
                      <a:r>
                        <a:rPr lang="en-GB" sz="1200" b="0" dirty="0">
                          <a:solidFill>
                            <a:schemeClr val="tx1"/>
                          </a:solidFill>
                          <a:latin typeface="+mn-lt"/>
                          <a:cs typeface="Arial" panose="020B0604020202020204" pitchFamily="34" charset="0"/>
                        </a:rPr>
                        <a:t> – 95% of the population could read and write.  The law made all children go to school until the age of 13. It was possible for ordinary people to make</a:t>
                      </a:r>
                      <a:r>
                        <a:rPr lang="en-GB" sz="1200" b="0" baseline="0" dirty="0">
                          <a:solidFill>
                            <a:schemeClr val="tx1"/>
                          </a:solidFill>
                          <a:latin typeface="+mn-lt"/>
                          <a:cs typeface="Arial" panose="020B0604020202020204" pitchFamily="34" charset="0"/>
                        </a:rPr>
                        <a:t> an impact if they wanted to as they were more educated.</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latin typeface="+mn-lt"/>
                          <a:cs typeface="Arial" panose="020B0604020202020204" pitchFamily="34" charset="0"/>
                        </a:rPr>
                        <a:t>New beliefs and attitudes</a:t>
                      </a:r>
                    </a:p>
                    <a:p>
                      <a:pPr algn="l"/>
                      <a:r>
                        <a:rPr lang="en-GB" sz="1200" b="1" dirty="0">
                          <a:solidFill>
                            <a:schemeClr val="tx1"/>
                          </a:solidFill>
                          <a:latin typeface="+mn-lt"/>
                          <a:cs typeface="Arial" panose="020B0604020202020204" pitchFamily="34" charset="0"/>
                        </a:rPr>
                        <a:t>1700</a:t>
                      </a:r>
                      <a:r>
                        <a:rPr lang="en-GB" sz="1200" b="0" dirty="0">
                          <a:solidFill>
                            <a:schemeClr val="tx1"/>
                          </a:solidFill>
                          <a:latin typeface="+mn-lt"/>
                          <a:cs typeface="Arial" panose="020B0604020202020204" pitchFamily="34" charset="0"/>
                        </a:rPr>
                        <a:t> – New ideas had just started to appear</a:t>
                      </a:r>
                      <a:r>
                        <a:rPr lang="en-GB" sz="1200" b="0" baseline="0" dirty="0">
                          <a:solidFill>
                            <a:schemeClr val="tx1"/>
                          </a:solidFill>
                          <a:latin typeface="+mn-lt"/>
                          <a:cs typeface="Arial" panose="020B0604020202020204" pitchFamily="34" charset="0"/>
                        </a:rPr>
                        <a:t> about science, medicine and the world. The Enlightenment had some impact. England still a highly religious country.</a:t>
                      </a:r>
                    </a:p>
                    <a:p>
                      <a:pPr algn="l"/>
                      <a:endParaRPr lang="en-GB" sz="1200" b="0" baseline="0" dirty="0">
                        <a:solidFill>
                          <a:schemeClr val="tx1"/>
                        </a:solidFill>
                        <a:latin typeface="+mn-lt"/>
                        <a:cs typeface="Arial" panose="020B0604020202020204" pitchFamily="34" charset="0"/>
                      </a:endParaRPr>
                    </a:p>
                    <a:p>
                      <a:pPr algn="l"/>
                      <a:r>
                        <a:rPr lang="en-GB" sz="1200" b="1" baseline="0" dirty="0">
                          <a:solidFill>
                            <a:schemeClr val="tx1"/>
                          </a:solidFill>
                          <a:latin typeface="+mn-lt"/>
                          <a:cs typeface="Arial" panose="020B0604020202020204" pitchFamily="34" charset="0"/>
                        </a:rPr>
                        <a:t>1900</a:t>
                      </a:r>
                      <a:r>
                        <a:rPr lang="en-GB" sz="1200" b="0" baseline="0" dirty="0">
                          <a:solidFill>
                            <a:schemeClr val="tx1"/>
                          </a:solidFill>
                          <a:latin typeface="+mn-lt"/>
                          <a:cs typeface="Arial" panose="020B0604020202020204" pitchFamily="34" charset="0"/>
                        </a:rPr>
                        <a:t> – Charles </a:t>
                      </a:r>
                    </a:p>
                    <a:p>
                      <a:pPr algn="l"/>
                      <a:r>
                        <a:rPr lang="en-GB" sz="1200" b="0" baseline="0" dirty="0">
                          <a:solidFill>
                            <a:schemeClr val="tx1"/>
                          </a:solidFill>
                          <a:latin typeface="+mn-lt"/>
                          <a:cs typeface="Arial" panose="020B0604020202020204" pitchFamily="34" charset="0"/>
                        </a:rPr>
                        <a:t>Darwin’s theory of </a:t>
                      </a:r>
                    </a:p>
                    <a:p>
                      <a:pPr algn="l"/>
                      <a:r>
                        <a:rPr lang="en-GB" sz="1200" b="0" baseline="0" dirty="0">
                          <a:solidFill>
                            <a:schemeClr val="tx1"/>
                          </a:solidFill>
                          <a:latin typeface="+mn-lt"/>
                          <a:cs typeface="Arial" panose="020B0604020202020204" pitchFamily="34" charset="0"/>
                        </a:rPr>
                        <a:t>evolution started to </a:t>
                      </a:r>
                    </a:p>
                    <a:p>
                      <a:pPr algn="l"/>
                      <a:r>
                        <a:rPr lang="en-GB" sz="1200" b="0" baseline="0" dirty="0">
                          <a:solidFill>
                            <a:schemeClr val="tx1"/>
                          </a:solidFill>
                          <a:latin typeface="+mn-lt"/>
                          <a:cs typeface="Arial" panose="020B0604020202020204" pitchFamily="34" charset="0"/>
                        </a:rPr>
                        <a:t>make people believe </a:t>
                      </a:r>
                    </a:p>
                    <a:p>
                      <a:pPr algn="l"/>
                      <a:r>
                        <a:rPr lang="en-GB" sz="1200" b="0" baseline="0" dirty="0">
                          <a:solidFill>
                            <a:schemeClr val="tx1"/>
                          </a:solidFill>
                          <a:latin typeface="+mn-lt"/>
                          <a:cs typeface="Arial" panose="020B0604020202020204" pitchFamily="34" charset="0"/>
                        </a:rPr>
                        <a:t>that some people were born as ‘criminals’. Humanitarianism gave people a belief that human beings could be rehabilitated and reformed. Religion being challenged further by science.</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b="1" dirty="0">
                          <a:solidFill>
                            <a:schemeClr val="tx1"/>
                          </a:solidFill>
                          <a:latin typeface="+mn-lt"/>
                          <a:cs typeface="Arial" panose="020B0604020202020204" pitchFamily="34" charset="0"/>
                        </a:rPr>
                        <a:t>Taxes</a:t>
                      </a:r>
                    </a:p>
                    <a:p>
                      <a:pPr algn="l"/>
                      <a:r>
                        <a:rPr lang="en-GB" sz="1200" b="1" dirty="0">
                          <a:solidFill>
                            <a:schemeClr val="tx1"/>
                          </a:solidFill>
                          <a:latin typeface="+mn-lt"/>
                          <a:cs typeface="Arial" panose="020B0604020202020204" pitchFamily="34" charset="0"/>
                        </a:rPr>
                        <a:t>1700 – </a:t>
                      </a:r>
                      <a:r>
                        <a:rPr lang="en-GB" sz="1200" b="0" dirty="0">
                          <a:solidFill>
                            <a:schemeClr val="tx1"/>
                          </a:solidFill>
                          <a:latin typeface="+mn-lt"/>
                          <a:cs typeface="Arial" panose="020B0604020202020204" pitchFamily="34" charset="0"/>
                        </a:rPr>
                        <a:t>Fewer people in the country would work, and so the government got a limited amount of money from taxes.</a:t>
                      </a:r>
                    </a:p>
                    <a:p>
                      <a:pPr algn="l"/>
                      <a:endParaRPr lang="en-GB" sz="1200" b="0" dirty="0">
                        <a:solidFill>
                          <a:schemeClr val="tx1"/>
                        </a:solidFill>
                        <a:latin typeface="+mn-lt"/>
                        <a:cs typeface="Arial" panose="020B0604020202020204" pitchFamily="34" charset="0"/>
                      </a:endParaRPr>
                    </a:p>
                    <a:p>
                      <a:pPr algn="l"/>
                      <a:r>
                        <a:rPr lang="en-GB" sz="1200" b="1" dirty="0">
                          <a:solidFill>
                            <a:schemeClr val="tx1"/>
                          </a:solidFill>
                          <a:latin typeface="+mn-lt"/>
                          <a:cs typeface="Arial" panose="020B0604020202020204" pitchFamily="34" charset="0"/>
                        </a:rPr>
                        <a:t>1900 – </a:t>
                      </a:r>
                      <a:r>
                        <a:rPr lang="en-GB" sz="1200" b="0" dirty="0">
                          <a:solidFill>
                            <a:schemeClr val="tx1"/>
                          </a:solidFill>
                          <a:latin typeface="+mn-lt"/>
                          <a:cs typeface="Arial" panose="020B0604020202020204" pitchFamily="34" charset="0"/>
                        </a:rPr>
                        <a:t>With a huge population and many in work, the government had much higher taxes and could spend</a:t>
                      </a:r>
                      <a:r>
                        <a:rPr lang="en-GB" sz="1200" b="0" baseline="0" dirty="0">
                          <a:solidFill>
                            <a:schemeClr val="tx1"/>
                          </a:solidFill>
                          <a:latin typeface="+mn-lt"/>
                          <a:cs typeface="Arial" panose="020B0604020202020204" pitchFamily="34" charset="0"/>
                        </a:rPr>
                        <a:t> this money developing new forms of law enforcement and punishment systems.</a:t>
                      </a:r>
                      <a:endParaRPr lang="en-GB" sz="1200" b="0" dirty="0">
                        <a:solidFill>
                          <a:schemeClr val="tx1"/>
                        </a:solidFill>
                        <a:latin typeface="+mn-lt"/>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55455245"/>
                  </a:ext>
                </a:extLst>
              </a:tr>
            </a:tbl>
          </a:graphicData>
        </a:graphic>
      </p:graphicFrame>
      <p:pic>
        <p:nvPicPr>
          <p:cNvPr id="4098" name="Picture 2" descr="Image result for industrial revolution clipart"/>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0" b="99516" l="6556" r="95000"/>
                    </a14:imgEffect>
                  </a14:imgLayer>
                </a14:imgProps>
              </a:ext>
              <a:ext uri="{28A0092B-C50C-407E-A947-70E740481C1C}">
                <a14:useLocalDpi xmlns:a14="http://schemas.microsoft.com/office/drawing/2010/main" val="0"/>
              </a:ext>
            </a:extLst>
          </a:blip>
          <a:srcRect l="9376" r="8716"/>
          <a:stretch/>
        </p:blipFill>
        <p:spPr bwMode="auto">
          <a:xfrm>
            <a:off x="9430871" y="65055"/>
            <a:ext cx="2662518" cy="161134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industrial revolution clipart"/>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6304" b="16711"/>
          <a:stretch/>
        </p:blipFill>
        <p:spPr bwMode="auto">
          <a:xfrm>
            <a:off x="3473982" y="2348753"/>
            <a:ext cx="1438677" cy="1221330"/>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a:extLst>
              <a:ext uri="{BEBA8EAE-BF5A-486C-A8C5-ECC9F3942E4B}">
                <a14:imgProps xmlns:a14="http://schemas.microsoft.com/office/drawing/2010/main">
                  <a14:imgLayer r:embed="rId6">
                    <a14:imgEffect>
                      <a14:backgroundRemoval t="0" b="99400" l="0" r="99500">
                        <a14:foregroundMark x1="39667" y1="56800" x2="57667" y2="61800"/>
                        <a14:foregroundMark x1="81167" y1="28200" x2="88833" y2="50400"/>
                        <a14:foregroundMark x1="84167" y1="18400" x2="97667" y2="44400"/>
                      </a14:backgroundRemoval>
                    </a14:imgEffect>
                  </a14:imgLayer>
                </a14:imgProps>
              </a:ext>
            </a:extLst>
          </a:blip>
          <a:stretch>
            <a:fillRect/>
          </a:stretch>
        </p:blipFill>
        <p:spPr>
          <a:xfrm>
            <a:off x="6259127" y="1676400"/>
            <a:ext cx="857058" cy="714215"/>
          </a:xfrm>
          <a:prstGeom prst="rect">
            <a:avLst/>
          </a:prstGeom>
        </p:spPr>
      </p:pic>
      <p:pic>
        <p:nvPicPr>
          <p:cNvPr id="3" name="Picture 2"/>
          <p:cNvPicPr>
            <a:picLocks noChangeAspect="1"/>
          </p:cNvPicPr>
          <p:nvPr/>
        </p:nvPicPr>
        <p:blipFill rotWithShape="1">
          <a:blip r:embed="rId7"/>
          <a:srcRect t="6298" b="18242"/>
          <a:stretch/>
        </p:blipFill>
        <p:spPr>
          <a:xfrm>
            <a:off x="7116185" y="2968868"/>
            <a:ext cx="2601556" cy="623746"/>
          </a:xfrm>
          <a:prstGeom prst="rect">
            <a:avLst/>
          </a:prstGeom>
          <a:effectLst>
            <a:softEdge rad="31750"/>
          </a:effectLst>
        </p:spPr>
      </p:pic>
      <p:pic>
        <p:nvPicPr>
          <p:cNvPr id="7" name="Picture 6"/>
          <p:cNvPicPr>
            <a:picLocks noChangeAspect="1"/>
          </p:cNvPicPr>
          <p:nvPr/>
        </p:nvPicPr>
        <p:blipFill>
          <a:blip r:embed="rId8"/>
          <a:stretch>
            <a:fillRect/>
          </a:stretch>
        </p:blipFill>
        <p:spPr>
          <a:xfrm>
            <a:off x="10425954" y="2348753"/>
            <a:ext cx="1649506" cy="591467"/>
          </a:xfrm>
          <a:prstGeom prst="rect">
            <a:avLst/>
          </a:prstGeom>
        </p:spPr>
      </p:pic>
      <p:pic>
        <p:nvPicPr>
          <p:cNvPr id="9" name="Picture 8"/>
          <p:cNvPicPr>
            <a:picLocks noChangeAspect="1"/>
          </p:cNvPicPr>
          <p:nvPr/>
        </p:nvPicPr>
        <p:blipFill rotWithShape="1">
          <a:blip r:embed="rId9">
            <a:clrChange>
              <a:clrFrom>
                <a:srgbClr val="000000"/>
              </a:clrFrom>
              <a:clrTo>
                <a:srgbClr val="000000">
                  <a:alpha val="0"/>
                </a:srgbClr>
              </a:clrTo>
            </a:clrChange>
          </a:blip>
          <a:srcRect l="14558" t="952" r="9707" b="22578"/>
          <a:stretch/>
        </p:blipFill>
        <p:spPr>
          <a:xfrm>
            <a:off x="1246095" y="2498012"/>
            <a:ext cx="1281952" cy="1077919"/>
          </a:xfrm>
          <a:prstGeom prst="rect">
            <a:avLst/>
          </a:prstGeom>
        </p:spPr>
      </p:pic>
      <p:pic>
        <p:nvPicPr>
          <p:cNvPr id="4104" name="Picture 8" descr="Related image"/>
          <p:cNvPicPr>
            <a:picLocks noChangeAspect="1" noChangeArrowheads="1"/>
          </p:cNvPicPr>
          <p:nvPr/>
        </p:nvPicPr>
        <p:blipFill rotWithShape="1">
          <a:blip r:embed="rId10">
            <a:extLst>
              <a:ext uri="{BEBA8EAE-BF5A-486C-A8C5-ECC9F3942E4B}">
                <a14:imgProps xmlns:a14="http://schemas.microsoft.com/office/drawing/2010/main">
                  <a14:imgLayer r:embed="rId11">
                    <a14:imgEffect>
                      <a14:backgroundRemoval t="0" b="100000" l="0" r="100000">
                        <a14:foregroundMark x1="1406" y1="55652" x2="12812" y2="47478"/>
                        <a14:foregroundMark x1="72656" y1="97565" x2="95781" y2="99304"/>
                        <a14:foregroundMark x1="87344" y1="97043" x2="87344" y2="97043"/>
                      </a14:backgroundRemoval>
                    </a14:imgEffect>
                  </a14:imgLayer>
                </a14:imgProps>
              </a:ext>
              <a:ext uri="{28A0092B-C50C-407E-A947-70E740481C1C}">
                <a14:useLocalDpi xmlns:a14="http://schemas.microsoft.com/office/drawing/2010/main" val="0"/>
              </a:ext>
            </a:extLst>
          </a:blip>
          <a:srcRect b="6854"/>
          <a:stretch/>
        </p:blipFill>
        <p:spPr bwMode="auto">
          <a:xfrm>
            <a:off x="143435" y="5459505"/>
            <a:ext cx="2788025" cy="1322245"/>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Image result for tradeclipart"/>
          <p:cNvPicPr>
            <a:picLocks noChangeAspect="1" noChangeArrowheads="1"/>
          </p:cNvPicPr>
          <p:nvPr/>
        </p:nvPicPr>
        <p:blipFill rotWithShape="1">
          <a:blip r:embed="rId12" cstate="print">
            <a:extLst>
              <a:ext uri="{28A0092B-C50C-407E-A947-70E740481C1C}">
                <a14:useLocalDpi xmlns:a14="http://schemas.microsoft.com/office/drawing/2010/main" val="0"/>
              </a:ext>
            </a:extLst>
          </a:blip>
          <a:srcRect t="-1295" b="19464"/>
          <a:stretch/>
        </p:blipFill>
        <p:spPr bwMode="auto">
          <a:xfrm>
            <a:off x="3473983" y="5638800"/>
            <a:ext cx="1602065" cy="114295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13"/>
          <a:stretch>
            <a:fillRect/>
          </a:stretch>
        </p:blipFill>
        <p:spPr>
          <a:xfrm>
            <a:off x="5013295" y="5719482"/>
            <a:ext cx="1928851" cy="1062268"/>
          </a:xfrm>
          <a:prstGeom prst="rect">
            <a:avLst/>
          </a:prstGeom>
        </p:spPr>
      </p:pic>
      <p:pic>
        <p:nvPicPr>
          <p:cNvPr id="13" name="Picture 12"/>
          <p:cNvPicPr>
            <a:picLocks noChangeAspect="1"/>
          </p:cNvPicPr>
          <p:nvPr/>
        </p:nvPicPr>
        <p:blipFill>
          <a:blip r:embed="rId14">
            <a:clrChange>
              <a:clrFrom>
                <a:srgbClr val="FFFFFF"/>
              </a:clrFrom>
              <a:clrTo>
                <a:srgbClr val="FFFFFF">
                  <a:alpha val="0"/>
                </a:srgbClr>
              </a:clrTo>
            </a:clrChange>
          </a:blip>
          <a:stretch>
            <a:fillRect/>
          </a:stretch>
        </p:blipFill>
        <p:spPr>
          <a:xfrm>
            <a:off x="8416963" y="4545526"/>
            <a:ext cx="1300778" cy="1229826"/>
          </a:xfrm>
          <a:prstGeom prst="rect">
            <a:avLst/>
          </a:prstGeom>
        </p:spPr>
      </p:pic>
      <p:pic>
        <p:nvPicPr>
          <p:cNvPr id="14" name="Picture 13"/>
          <p:cNvPicPr>
            <a:picLocks noChangeAspect="1"/>
          </p:cNvPicPr>
          <p:nvPr/>
        </p:nvPicPr>
        <p:blipFill>
          <a:blip r:embed="rId15">
            <a:clrChange>
              <a:clrFrom>
                <a:srgbClr val="FFFFFF"/>
              </a:clrFrom>
              <a:clrTo>
                <a:srgbClr val="FFFFFF">
                  <a:alpha val="0"/>
                </a:srgbClr>
              </a:clrTo>
            </a:clrChange>
          </a:blip>
          <a:stretch>
            <a:fillRect/>
          </a:stretch>
        </p:blipFill>
        <p:spPr>
          <a:xfrm>
            <a:off x="10650071" y="5431187"/>
            <a:ext cx="1541929" cy="1380565"/>
          </a:xfrm>
          <a:prstGeom prst="rect">
            <a:avLst/>
          </a:prstGeom>
        </p:spPr>
      </p:pic>
    </p:spTree>
    <p:extLst>
      <p:ext uri="{BB962C8B-B14F-4D97-AF65-F5344CB8AC3E}">
        <p14:creationId xmlns:p14="http://schemas.microsoft.com/office/powerpoint/2010/main" val="17082854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victorian police cartoon"/>
          <p:cNvPicPr>
            <a:picLocks noChangeAspect="1" noChangeArrowheads="1"/>
          </p:cNvPicPr>
          <p:nvPr/>
        </p:nvPicPr>
        <p:blipFill rotWithShape="1">
          <a:blip r:embed="rId2">
            <a:extLst>
              <a:ext uri="{28A0092B-C50C-407E-A947-70E740481C1C}">
                <a14:useLocalDpi xmlns:a14="http://schemas.microsoft.com/office/drawing/2010/main" val="0"/>
              </a:ext>
            </a:extLst>
          </a:blip>
          <a:srcRect l="44815" t="1767" r="17976" b="842"/>
          <a:stretch/>
        </p:blipFill>
        <p:spPr bwMode="auto">
          <a:xfrm>
            <a:off x="7327980" y="3978796"/>
            <a:ext cx="1317812" cy="2716128"/>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294330" y="3994185"/>
            <a:ext cx="2488893" cy="2677656"/>
          </a:xfrm>
          <a:prstGeom prst="rect">
            <a:avLst/>
          </a:prstGeom>
          <a:solidFill>
            <a:schemeClr val="bg1">
              <a:lumMod val="85000"/>
            </a:schemeClr>
          </a:solidFill>
          <a:ln w="19050">
            <a:solidFill>
              <a:schemeClr val="tx1"/>
            </a:solidFill>
          </a:ln>
        </p:spPr>
        <p:txBody>
          <a:bodyPr wrap="square" rtlCol="0">
            <a:spAutoFit/>
          </a:bodyPr>
          <a:lstStyle/>
          <a:p>
            <a:r>
              <a:rPr lang="en-GB" sz="1050" b="1" u="sng" dirty="0"/>
              <a:t>Similarities with law enforcement before 1700:</a:t>
            </a:r>
          </a:p>
          <a:p>
            <a:r>
              <a:rPr lang="en-GB" sz="1050" b="1" dirty="0"/>
              <a:t>Parish constables </a:t>
            </a:r>
            <a:r>
              <a:rPr lang="en-GB" sz="1050" dirty="0"/>
              <a:t>– still dealt with local disorderly behaviour and petty criminals in the smaller towns and villages.</a:t>
            </a:r>
          </a:p>
          <a:p>
            <a:r>
              <a:rPr lang="en-GB" sz="1050" b="1" dirty="0"/>
              <a:t>Watchmen</a:t>
            </a:r>
            <a:r>
              <a:rPr lang="en-GB" sz="1050" dirty="0"/>
              <a:t> – were still responsible for protecting property at night.</a:t>
            </a:r>
          </a:p>
          <a:p>
            <a:r>
              <a:rPr lang="en-GB" sz="1050" b="1" dirty="0"/>
              <a:t>Soldiers</a:t>
            </a:r>
            <a:r>
              <a:rPr lang="en-GB" sz="1050" dirty="0"/>
              <a:t> – could be used by the government when needed to deal with riots or rebellions.</a:t>
            </a:r>
          </a:p>
          <a:p>
            <a:r>
              <a:rPr lang="en-GB" sz="1050" b="1" u="sng" dirty="0"/>
              <a:t>Similarities with modern police force after 1900:</a:t>
            </a:r>
          </a:p>
          <a:p>
            <a:pPr marL="171450" indent="-171450">
              <a:buFont typeface="Arial" panose="020B0604020202020204" pitchFamily="34" charset="0"/>
              <a:buChar char="•"/>
            </a:pPr>
            <a:r>
              <a:rPr lang="en-GB" sz="1050" dirty="0"/>
              <a:t>Some officers were paid for the job.</a:t>
            </a:r>
          </a:p>
          <a:p>
            <a:pPr marL="171450" indent="-171450">
              <a:buFont typeface="Arial" panose="020B0604020202020204" pitchFamily="34" charset="0"/>
              <a:buChar char="•"/>
            </a:pPr>
            <a:r>
              <a:rPr lang="en-GB" sz="1050" dirty="0"/>
              <a:t>They carried out regular and routine foot patrols.</a:t>
            </a:r>
          </a:p>
          <a:p>
            <a:pPr marL="171450" indent="-171450">
              <a:buFont typeface="Arial" panose="020B0604020202020204" pitchFamily="34" charset="0"/>
              <a:buChar char="•"/>
            </a:pPr>
            <a:r>
              <a:rPr lang="en-GB" sz="1050" dirty="0"/>
              <a:t>They had the power to arrest.</a:t>
            </a:r>
          </a:p>
        </p:txBody>
      </p:sp>
      <p:sp>
        <p:nvSpPr>
          <p:cNvPr id="10" name="TextBox 9"/>
          <p:cNvSpPr txBox="1"/>
          <p:nvPr/>
        </p:nvSpPr>
        <p:spPr>
          <a:xfrm>
            <a:off x="91611" y="1273748"/>
            <a:ext cx="4068586" cy="2308324"/>
          </a:xfrm>
          <a:prstGeom prst="rect">
            <a:avLst/>
          </a:prstGeom>
          <a:solidFill>
            <a:schemeClr val="bg1"/>
          </a:solidFill>
          <a:ln w="19050">
            <a:solidFill>
              <a:schemeClr val="tx1"/>
            </a:solidFill>
          </a:ln>
        </p:spPr>
        <p:txBody>
          <a:bodyPr wrap="square" rtlCol="0">
            <a:spAutoFit/>
          </a:bodyPr>
          <a:lstStyle/>
          <a:p>
            <a:pPr algn="ctr"/>
            <a:r>
              <a:rPr lang="en-GB" sz="1400" b="1" u="sng" dirty="0">
                <a:solidFill>
                  <a:srgbClr val="FF0000"/>
                </a:solidFill>
              </a:rPr>
              <a:t>STAGE 1:</a:t>
            </a:r>
            <a:r>
              <a:rPr lang="en-GB" sz="1200" b="1" u="sng" dirty="0"/>
              <a:t> The Bow Street Runners</a:t>
            </a:r>
          </a:p>
          <a:p>
            <a:pPr marL="228600" indent="-228600">
              <a:buFont typeface="+mj-lt"/>
              <a:buAutoNum type="arabicPeriod"/>
            </a:pPr>
            <a:r>
              <a:rPr lang="en-GB" sz="1000" dirty="0"/>
              <a:t>They were a </a:t>
            </a:r>
            <a:r>
              <a:rPr lang="en-GB" sz="1000" b="1" dirty="0"/>
              <a:t>crime fighting team</a:t>
            </a:r>
            <a:r>
              <a:rPr lang="en-GB" sz="1000" dirty="0"/>
              <a:t> set up in London in 1748 by a judge called </a:t>
            </a:r>
            <a:r>
              <a:rPr lang="en-GB" sz="1000" b="1" dirty="0"/>
              <a:t>Henry Fielding who worked</a:t>
            </a:r>
            <a:r>
              <a:rPr lang="en-GB" sz="1000" dirty="0"/>
              <a:t> in Bow Street, London.</a:t>
            </a:r>
          </a:p>
          <a:p>
            <a:pPr marL="228600" indent="-228600">
              <a:buFont typeface="+mj-lt"/>
              <a:buAutoNum type="arabicPeriod"/>
            </a:pPr>
            <a:r>
              <a:rPr lang="en-GB" sz="1000" dirty="0"/>
              <a:t>They investigated crimes and detected criminals.  They became known locally as the </a:t>
            </a:r>
            <a:r>
              <a:rPr lang="en-GB" sz="1000" b="1" dirty="0"/>
              <a:t>Bow Street Runners.</a:t>
            </a:r>
            <a:endParaRPr lang="en-GB" sz="1000" dirty="0"/>
          </a:p>
          <a:p>
            <a:pPr marL="228600" indent="-228600">
              <a:buFont typeface="+mj-lt"/>
              <a:buAutoNum type="arabicPeriod"/>
            </a:pPr>
            <a:r>
              <a:rPr lang="en-GB" sz="1000" dirty="0"/>
              <a:t>He realised his men needed to be disciplined and trained, to achieve a better reputation with the public. </a:t>
            </a:r>
          </a:p>
          <a:p>
            <a:pPr marL="228600" indent="-228600">
              <a:buFont typeface="+mj-lt"/>
              <a:buAutoNum type="arabicPeriod"/>
            </a:pPr>
            <a:r>
              <a:rPr lang="en-GB" sz="1000" dirty="0"/>
              <a:t>At first, the Fielding brothers </a:t>
            </a:r>
            <a:r>
              <a:rPr lang="en-GB" sz="1000" b="1" dirty="0"/>
              <a:t>charged a fee </a:t>
            </a:r>
            <a:r>
              <a:rPr lang="en-GB" sz="1000" dirty="0"/>
              <a:t>for the capture of a criminal just like the Thief Takers who went before them. </a:t>
            </a:r>
          </a:p>
          <a:p>
            <a:pPr marL="228600" indent="-228600">
              <a:buFont typeface="+mj-lt"/>
              <a:buAutoNum type="arabicPeriod"/>
            </a:pPr>
            <a:r>
              <a:rPr lang="en-GB" sz="1000" dirty="0"/>
              <a:t>They then set up a </a:t>
            </a:r>
            <a:r>
              <a:rPr lang="en-GB" sz="1000" b="1" dirty="0"/>
              <a:t>newspaper </a:t>
            </a:r>
            <a:r>
              <a:rPr lang="en-GB" sz="1000" dirty="0"/>
              <a:t>called </a:t>
            </a:r>
            <a:r>
              <a:rPr lang="en-GB" sz="1000" b="1" i="1" dirty="0"/>
              <a:t>The</a:t>
            </a:r>
            <a:r>
              <a:rPr lang="en-GB" sz="1000" b="1" dirty="0"/>
              <a:t> </a:t>
            </a:r>
            <a:r>
              <a:rPr lang="en-GB" sz="1000" b="1" i="1" dirty="0"/>
              <a:t>Hue and Cry </a:t>
            </a:r>
            <a:r>
              <a:rPr lang="en-GB" sz="1000" dirty="0"/>
              <a:t>which appealed for help and information from the public about crime.</a:t>
            </a:r>
          </a:p>
          <a:p>
            <a:pPr marL="228600" indent="-228600">
              <a:buFont typeface="+mj-lt"/>
              <a:buAutoNum type="arabicPeriod"/>
            </a:pPr>
            <a:r>
              <a:rPr lang="en-GB" sz="1000" dirty="0"/>
              <a:t>They introduced patrols on </a:t>
            </a:r>
            <a:r>
              <a:rPr lang="en-GB" sz="1000" b="1" dirty="0"/>
              <a:t>horseback</a:t>
            </a:r>
            <a:r>
              <a:rPr lang="en-GB" sz="1000" dirty="0"/>
              <a:t> to stop highwaymen.</a:t>
            </a:r>
          </a:p>
          <a:p>
            <a:pPr marL="228600" indent="-228600">
              <a:buFont typeface="+mj-lt"/>
              <a:buAutoNum type="arabicPeriod"/>
            </a:pPr>
            <a:r>
              <a:rPr lang="en-GB" sz="1000" dirty="0"/>
              <a:t>By 1785, The Bow Street Runners were </a:t>
            </a:r>
            <a:r>
              <a:rPr lang="en-GB" sz="1000" b="1" dirty="0"/>
              <a:t>officially paid by the government</a:t>
            </a:r>
            <a:r>
              <a:rPr lang="en-GB" sz="1000" dirty="0"/>
              <a:t> and they were the </a:t>
            </a:r>
            <a:r>
              <a:rPr lang="en-GB" sz="1000" b="1" dirty="0"/>
              <a:t>first modern detective force</a:t>
            </a:r>
            <a:r>
              <a:rPr lang="en-GB" sz="1000" dirty="0"/>
              <a:t>.</a:t>
            </a:r>
          </a:p>
        </p:txBody>
      </p:sp>
      <p:sp>
        <p:nvSpPr>
          <p:cNvPr id="11" name="TextBox 10"/>
          <p:cNvSpPr txBox="1"/>
          <p:nvPr/>
        </p:nvSpPr>
        <p:spPr>
          <a:xfrm>
            <a:off x="4232114" y="1256128"/>
            <a:ext cx="2460945" cy="2308324"/>
          </a:xfrm>
          <a:prstGeom prst="rect">
            <a:avLst/>
          </a:prstGeom>
          <a:solidFill>
            <a:schemeClr val="bg1"/>
          </a:solidFill>
          <a:ln w="19050">
            <a:solidFill>
              <a:schemeClr val="tx1"/>
            </a:solidFill>
          </a:ln>
        </p:spPr>
        <p:txBody>
          <a:bodyPr wrap="square" rtlCol="0">
            <a:spAutoFit/>
          </a:bodyPr>
          <a:lstStyle/>
          <a:p>
            <a:pPr algn="ctr"/>
            <a:r>
              <a:rPr lang="en-GB" sz="1200" b="1" u="sng" dirty="0"/>
              <a:t>Why were they successful?</a:t>
            </a:r>
          </a:p>
          <a:p>
            <a:pPr marL="171450" indent="-171450">
              <a:buFont typeface="Wingdings" panose="05000000000000000000" pitchFamily="2" charset="2"/>
              <a:buChar char="q"/>
            </a:pPr>
            <a:r>
              <a:rPr lang="en-GB" sz="1050" b="1" dirty="0"/>
              <a:t>POLICE PRESENCE:</a:t>
            </a:r>
          </a:p>
          <a:p>
            <a:r>
              <a:rPr lang="en-GB" sz="1000" dirty="0"/>
              <a:t>They wanted to </a:t>
            </a:r>
            <a:r>
              <a:rPr lang="en-GB" sz="1000" b="1" dirty="0"/>
              <a:t>deter</a:t>
            </a:r>
            <a:r>
              <a:rPr lang="en-GB" sz="1000" dirty="0"/>
              <a:t> criminals.  Just being present on the streets could do this.</a:t>
            </a:r>
          </a:p>
          <a:p>
            <a:pPr marL="171450" indent="-171450">
              <a:buFont typeface="Wingdings" panose="05000000000000000000" pitchFamily="2" charset="2"/>
              <a:buChar char="q"/>
            </a:pPr>
            <a:r>
              <a:rPr lang="en-GB" sz="1050" b="1" dirty="0"/>
              <a:t>ORGANISATION:</a:t>
            </a:r>
          </a:p>
          <a:p>
            <a:r>
              <a:rPr lang="en-GB" sz="1000" dirty="0"/>
              <a:t>They </a:t>
            </a:r>
            <a:r>
              <a:rPr lang="en-GB" sz="1000" b="1" dirty="0"/>
              <a:t>organised</a:t>
            </a:r>
            <a:r>
              <a:rPr lang="en-GB" sz="1000" dirty="0"/>
              <a:t> regular foot patrols and horse patrols along all major roads.</a:t>
            </a:r>
          </a:p>
          <a:p>
            <a:pPr marL="171450" indent="-171450">
              <a:buFont typeface="Wingdings" panose="05000000000000000000" pitchFamily="2" charset="2"/>
              <a:buChar char="q"/>
            </a:pPr>
            <a:r>
              <a:rPr lang="en-GB" sz="1050" b="1" dirty="0"/>
              <a:t>PAY</a:t>
            </a:r>
          </a:p>
          <a:p>
            <a:r>
              <a:rPr lang="en-GB" sz="1000" dirty="0"/>
              <a:t>Their men were </a:t>
            </a:r>
            <a:r>
              <a:rPr lang="en-GB" sz="1000" b="1" dirty="0"/>
              <a:t>paid and so more motivated</a:t>
            </a:r>
            <a:r>
              <a:rPr lang="en-GB" sz="1000" dirty="0"/>
              <a:t>.</a:t>
            </a:r>
          </a:p>
          <a:p>
            <a:pPr marL="171450" indent="-171450">
              <a:buFont typeface="Wingdings" panose="05000000000000000000" pitchFamily="2" charset="2"/>
              <a:buChar char="q"/>
            </a:pPr>
            <a:r>
              <a:rPr lang="en-GB" sz="1050" b="1" dirty="0"/>
              <a:t>INFORMATION</a:t>
            </a:r>
          </a:p>
          <a:p>
            <a:r>
              <a:rPr lang="en-GB" sz="1000" dirty="0"/>
              <a:t>They knew the importance of sharing and </a:t>
            </a:r>
            <a:r>
              <a:rPr lang="en-GB" sz="1000" b="1" dirty="0"/>
              <a:t>collecting information </a:t>
            </a:r>
            <a:r>
              <a:rPr lang="en-GB" sz="1000" dirty="0"/>
              <a:t>– so could use their office as a meeting place.</a:t>
            </a:r>
          </a:p>
        </p:txBody>
      </p:sp>
      <p:sp>
        <p:nvSpPr>
          <p:cNvPr id="12" name="TextBox 11"/>
          <p:cNvSpPr txBox="1"/>
          <p:nvPr/>
        </p:nvSpPr>
        <p:spPr>
          <a:xfrm>
            <a:off x="3017271" y="3978796"/>
            <a:ext cx="1674779" cy="2585323"/>
          </a:xfrm>
          <a:prstGeom prst="rect">
            <a:avLst/>
          </a:prstGeom>
          <a:solidFill>
            <a:schemeClr val="bg1"/>
          </a:solidFill>
          <a:ln w="19050">
            <a:solidFill>
              <a:schemeClr val="tx1"/>
            </a:solidFill>
          </a:ln>
        </p:spPr>
        <p:txBody>
          <a:bodyPr wrap="square" rtlCol="0">
            <a:spAutoFit/>
          </a:bodyPr>
          <a:lstStyle/>
          <a:p>
            <a:pPr algn="ctr"/>
            <a:r>
              <a:rPr lang="en-GB" sz="1200" b="1" dirty="0">
                <a:solidFill>
                  <a:srgbClr val="FF0000"/>
                </a:solidFill>
              </a:rPr>
              <a:t>STAGE 2</a:t>
            </a:r>
            <a:r>
              <a:rPr lang="en-GB" sz="1100" b="1" dirty="0"/>
              <a:t> </a:t>
            </a:r>
            <a:r>
              <a:rPr lang="en-GB" sz="1200" b="1" dirty="0"/>
              <a:t>Opposition to an official police force in the early 1800s</a:t>
            </a:r>
          </a:p>
          <a:p>
            <a:pPr marL="171450" indent="-171450">
              <a:buFont typeface="Wingdings" panose="05000000000000000000" pitchFamily="2" charset="2"/>
              <a:buChar char="q"/>
            </a:pPr>
            <a:r>
              <a:rPr lang="en-GB" sz="1050" b="1" dirty="0"/>
              <a:t>FREEDOM</a:t>
            </a:r>
          </a:p>
          <a:p>
            <a:r>
              <a:rPr lang="en-GB" sz="1050" dirty="0"/>
              <a:t>People believed they would not have privacy or freedom with the police watching all the time. </a:t>
            </a:r>
          </a:p>
          <a:p>
            <a:pPr marL="171450" indent="-171450">
              <a:buFont typeface="Wingdings" panose="05000000000000000000" pitchFamily="2" charset="2"/>
              <a:buChar char="q"/>
            </a:pPr>
            <a:r>
              <a:rPr lang="en-GB" sz="1050" b="1" dirty="0"/>
              <a:t>WOULD IT WORK?</a:t>
            </a:r>
          </a:p>
          <a:p>
            <a:r>
              <a:rPr lang="en-GB" sz="1050" dirty="0"/>
              <a:t>People did not believe an organised police force it would reduce crime.</a:t>
            </a:r>
          </a:p>
          <a:p>
            <a:pPr marL="171450" indent="-171450">
              <a:buFont typeface="Wingdings" panose="05000000000000000000" pitchFamily="2" charset="2"/>
              <a:buChar char="q"/>
            </a:pPr>
            <a:r>
              <a:rPr lang="en-GB" sz="1050" b="1" dirty="0"/>
              <a:t>MONEY</a:t>
            </a:r>
          </a:p>
          <a:p>
            <a:r>
              <a:rPr lang="en-GB" sz="1050" dirty="0"/>
              <a:t>It might prove to be too expensive to run.</a:t>
            </a:r>
          </a:p>
        </p:txBody>
      </p:sp>
      <p:sp>
        <p:nvSpPr>
          <p:cNvPr id="14" name="TextBox 13"/>
          <p:cNvSpPr txBox="1"/>
          <p:nvPr/>
        </p:nvSpPr>
        <p:spPr>
          <a:xfrm>
            <a:off x="4773815" y="3978796"/>
            <a:ext cx="2641747" cy="2708434"/>
          </a:xfrm>
          <a:prstGeom prst="rect">
            <a:avLst/>
          </a:prstGeom>
          <a:solidFill>
            <a:schemeClr val="bg1"/>
          </a:solidFill>
          <a:ln w="19050">
            <a:solidFill>
              <a:schemeClr val="tx1"/>
            </a:solidFill>
          </a:ln>
        </p:spPr>
        <p:txBody>
          <a:bodyPr wrap="square" rtlCol="0">
            <a:spAutoFit/>
          </a:bodyPr>
          <a:lstStyle/>
          <a:p>
            <a:pPr algn="ctr"/>
            <a:r>
              <a:rPr lang="en-GB" sz="1200" b="1" dirty="0">
                <a:solidFill>
                  <a:srgbClr val="FF0000"/>
                </a:solidFill>
              </a:rPr>
              <a:t>STAGE 3: </a:t>
            </a:r>
            <a:r>
              <a:rPr lang="en-GB" sz="1200" b="1" dirty="0"/>
              <a:t>London’s 1</a:t>
            </a:r>
            <a:r>
              <a:rPr lang="en-GB" sz="1200" b="1" baseline="30000" dirty="0"/>
              <a:t>st</a:t>
            </a:r>
            <a:r>
              <a:rPr lang="en-GB" sz="1200" b="1" dirty="0"/>
              <a:t> Professional Police Force.</a:t>
            </a:r>
          </a:p>
          <a:p>
            <a:pPr marL="171450" indent="-171450">
              <a:buFont typeface="Wingdings" panose="05000000000000000000" pitchFamily="2" charset="2"/>
              <a:buChar char="q"/>
            </a:pPr>
            <a:r>
              <a:rPr lang="en-GB" sz="1050" dirty="0"/>
              <a:t>Set up in London by Home Secretary Robert Peel in 1829.  Peel was inspired by the success of the Bow Street Runners.</a:t>
            </a:r>
          </a:p>
          <a:p>
            <a:pPr marL="171450" indent="-171450">
              <a:buFont typeface="Wingdings" panose="05000000000000000000" pitchFamily="2" charset="2"/>
              <a:buChar char="q"/>
            </a:pPr>
            <a:r>
              <a:rPr lang="en-GB" sz="1050" dirty="0"/>
              <a:t>Set up by the </a:t>
            </a:r>
            <a:r>
              <a:rPr lang="en-GB" sz="1050" b="1" dirty="0"/>
              <a:t>Metropolitan Police Act</a:t>
            </a:r>
            <a:r>
              <a:rPr lang="en-GB" sz="1050" dirty="0"/>
              <a:t>.</a:t>
            </a:r>
          </a:p>
          <a:p>
            <a:pPr marL="171450" indent="-171450">
              <a:buFont typeface="Wingdings" panose="05000000000000000000" pitchFamily="2" charset="2"/>
              <a:buChar char="q"/>
            </a:pPr>
            <a:r>
              <a:rPr lang="en-GB" sz="1050" dirty="0"/>
              <a:t>It became the first uniformed police.</a:t>
            </a:r>
          </a:p>
          <a:p>
            <a:pPr marL="171450" indent="-171450">
              <a:buFont typeface="Wingdings" panose="05000000000000000000" pitchFamily="2" charset="2"/>
              <a:buChar char="q"/>
            </a:pPr>
            <a:r>
              <a:rPr lang="en-GB" sz="1050" b="1" dirty="0"/>
              <a:t>17</a:t>
            </a:r>
            <a:r>
              <a:rPr lang="en-GB" sz="1050" dirty="0"/>
              <a:t> districts had their own police ‘</a:t>
            </a:r>
            <a:r>
              <a:rPr lang="en-GB" sz="1050" b="1" dirty="0"/>
              <a:t>division</a:t>
            </a:r>
            <a:r>
              <a:rPr lang="en-GB" sz="1050" dirty="0"/>
              <a:t>’ with 4 inspectors and </a:t>
            </a:r>
            <a:r>
              <a:rPr lang="en-GB" sz="1050" b="1" dirty="0"/>
              <a:t>144 constables</a:t>
            </a:r>
            <a:r>
              <a:rPr lang="en-GB" sz="1050" dirty="0"/>
              <a:t>.</a:t>
            </a:r>
          </a:p>
          <a:p>
            <a:pPr marL="171450" indent="-171450">
              <a:buFont typeface="Wingdings" panose="05000000000000000000" pitchFamily="2" charset="2"/>
              <a:buChar char="q"/>
            </a:pPr>
            <a:r>
              <a:rPr lang="en-GB" sz="1050" dirty="0"/>
              <a:t>The aim was to deter criminals by being a uniformed presence on the streets. They had far more officers than the Bow Street Runners.</a:t>
            </a:r>
          </a:p>
          <a:p>
            <a:pPr marL="171450" indent="-171450">
              <a:buFont typeface="Wingdings" panose="05000000000000000000" pitchFamily="2" charset="2"/>
              <a:buChar char="q"/>
            </a:pPr>
            <a:r>
              <a:rPr lang="en-GB" sz="1050" dirty="0"/>
              <a:t>They had a </a:t>
            </a:r>
            <a:r>
              <a:rPr lang="en-GB" sz="1050" b="1" dirty="0"/>
              <a:t>blue uniform </a:t>
            </a:r>
            <a:r>
              <a:rPr lang="en-GB" sz="1050" dirty="0"/>
              <a:t>so they did not have a negative reputation linked with the army who had a green uniform.</a:t>
            </a:r>
          </a:p>
        </p:txBody>
      </p:sp>
      <p:sp>
        <p:nvSpPr>
          <p:cNvPr id="15" name="TextBox 14"/>
          <p:cNvSpPr txBox="1"/>
          <p:nvPr/>
        </p:nvSpPr>
        <p:spPr>
          <a:xfrm>
            <a:off x="6780906" y="1252409"/>
            <a:ext cx="2460400" cy="2269852"/>
          </a:xfrm>
          <a:prstGeom prst="rect">
            <a:avLst/>
          </a:prstGeom>
          <a:solidFill>
            <a:schemeClr val="bg1"/>
          </a:solidFill>
          <a:ln w="19050">
            <a:solidFill>
              <a:schemeClr val="tx1"/>
            </a:solidFill>
          </a:ln>
        </p:spPr>
        <p:txBody>
          <a:bodyPr wrap="square" rtlCol="0">
            <a:spAutoFit/>
          </a:bodyPr>
          <a:lstStyle/>
          <a:p>
            <a:pPr algn="ctr"/>
            <a:r>
              <a:rPr lang="en-GB" sz="1400" b="1" dirty="0">
                <a:solidFill>
                  <a:srgbClr val="FF0000"/>
                </a:solidFill>
              </a:rPr>
              <a:t>STAGE 4: </a:t>
            </a:r>
            <a:r>
              <a:rPr lang="en-GB" sz="1200" b="1" dirty="0"/>
              <a:t>Establishing the police force outside of London 1829 -1856</a:t>
            </a:r>
          </a:p>
          <a:p>
            <a:r>
              <a:rPr lang="en-GB" sz="1050" dirty="0"/>
              <a:t>Improving the police outside London was very </a:t>
            </a:r>
            <a:r>
              <a:rPr lang="en-GB" sz="1050" b="1" dirty="0"/>
              <a:t>slow</a:t>
            </a:r>
            <a:r>
              <a:rPr lang="en-GB" sz="1050" dirty="0"/>
              <a:t>.</a:t>
            </a:r>
          </a:p>
          <a:p>
            <a:r>
              <a:rPr lang="en-GB" sz="1050" b="1" dirty="0"/>
              <a:t>1839 Rural Constabulary Act </a:t>
            </a:r>
            <a:r>
              <a:rPr lang="en-GB" sz="1050" dirty="0"/>
              <a:t>allowed all rural areas create a force. Only 59 did.</a:t>
            </a:r>
          </a:p>
          <a:p>
            <a:r>
              <a:rPr lang="en-GB" sz="1050" dirty="0"/>
              <a:t>Some had professional, paid police, others still relied on the Parish Constable.</a:t>
            </a:r>
          </a:p>
          <a:p>
            <a:r>
              <a:rPr lang="en-GB" sz="1050" b="1" dirty="0"/>
              <a:t>WHY WAS IT SLOW?</a:t>
            </a:r>
          </a:p>
          <a:p>
            <a:pPr marL="171450" indent="-171450">
              <a:buFont typeface="Wingdings" panose="05000000000000000000" pitchFamily="2" charset="2"/>
              <a:buChar char="Ø"/>
            </a:pPr>
            <a:r>
              <a:rPr lang="en-GB" sz="1050" dirty="0"/>
              <a:t>Worry about the </a:t>
            </a:r>
            <a:r>
              <a:rPr lang="en-GB" sz="1050" b="1" dirty="0"/>
              <a:t>costs</a:t>
            </a:r>
            <a:r>
              <a:rPr lang="en-GB" sz="1050" dirty="0"/>
              <a:t> of the police.</a:t>
            </a:r>
          </a:p>
          <a:p>
            <a:pPr marL="171450" indent="-171450">
              <a:buFont typeface="Wingdings" panose="05000000000000000000" pitchFamily="2" charset="2"/>
              <a:buChar char="Ø"/>
            </a:pPr>
            <a:r>
              <a:rPr lang="en-GB" sz="1050" dirty="0"/>
              <a:t>It was </a:t>
            </a:r>
            <a:r>
              <a:rPr lang="en-GB" sz="1050" b="1" dirty="0"/>
              <a:t>not yet compulsory</a:t>
            </a:r>
            <a:r>
              <a:rPr lang="en-GB" sz="1050" dirty="0"/>
              <a:t> in all areas.</a:t>
            </a:r>
          </a:p>
          <a:p>
            <a:pPr marL="171450" indent="-171450">
              <a:buFont typeface="Wingdings" panose="05000000000000000000" pitchFamily="2" charset="2"/>
              <a:buChar char="Ø"/>
            </a:pPr>
            <a:r>
              <a:rPr lang="en-GB" sz="1050" dirty="0"/>
              <a:t>London were not quick to </a:t>
            </a:r>
            <a:r>
              <a:rPr lang="en-GB" sz="1050" b="1" dirty="0"/>
              <a:t>share ideas</a:t>
            </a:r>
            <a:r>
              <a:rPr lang="en-GB" sz="1050" dirty="0"/>
              <a:t> about how it worked.</a:t>
            </a:r>
          </a:p>
        </p:txBody>
      </p:sp>
      <p:pic>
        <p:nvPicPr>
          <p:cNvPr id="2052" name="Picture 4"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89307" y="-17223"/>
            <a:ext cx="1395130" cy="1617234"/>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09538" y="0"/>
            <a:ext cx="11932024" cy="400110"/>
          </a:xfrm>
          <a:prstGeom prst="rect">
            <a:avLst/>
          </a:prstGeom>
          <a:noFill/>
        </p:spPr>
        <p:txBody>
          <a:bodyPr wrap="square" rtlCol="0">
            <a:spAutoFit/>
          </a:bodyPr>
          <a:lstStyle/>
          <a:p>
            <a:r>
              <a:rPr lang="en-GB" sz="2000" dirty="0">
                <a:latin typeface="Berlin Sans FB Demi" panose="020E0802020502020306" pitchFamily="34" charset="0"/>
              </a:rPr>
              <a:t>1700-1900 </a:t>
            </a:r>
            <a:r>
              <a:rPr lang="en-GB" dirty="0">
                <a:latin typeface="Berlin Sans FB Demi" panose="020E0802020502020306" pitchFamily="34" charset="0"/>
              </a:rPr>
              <a:t>Law Enforcement – The Development of the Police with the Bow Street Runners.</a:t>
            </a:r>
          </a:p>
        </p:txBody>
      </p:sp>
      <p:sp>
        <p:nvSpPr>
          <p:cNvPr id="5" name="TextBox 4"/>
          <p:cNvSpPr txBox="1"/>
          <p:nvPr/>
        </p:nvSpPr>
        <p:spPr>
          <a:xfrm>
            <a:off x="91610" y="389840"/>
            <a:ext cx="10908084" cy="815608"/>
          </a:xfrm>
          <a:prstGeom prst="rect">
            <a:avLst/>
          </a:prstGeom>
          <a:solidFill>
            <a:schemeClr val="bg1"/>
          </a:solidFill>
          <a:ln w="19050">
            <a:solidFill>
              <a:schemeClr val="tx1"/>
            </a:solidFill>
          </a:ln>
        </p:spPr>
        <p:txBody>
          <a:bodyPr wrap="square" rtlCol="0">
            <a:spAutoFit/>
          </a:bodyPr>
          <a:lstStyle/>
          <a:p>
            <a:r>
              <a:rPr lang="en-GB" sz="1400" b="1" dirty="0"/>
              <a:t>Background information: </a:t>
            </a:r>
            <a:r>
              <a:rPr lang="en-GB" sz="1100" dirty="0"/>
              <a:t>Before the 1700s, the main development with law enforcement was the reduction in community based collective responsibility with an increase in officials employed by the local authorities with the responsibility for dealing with crime and catching criminals.  With an even bigger population and towns becoming even more crowded, the government needed to do much more to keep law and order.  This period saw a key development with the creation of an official, nationwide police force..  It started with a group called the Bow Street Runners in London, whose success inspired the government to introduce the police in a more formal setting.</a:t>
            </a:r>
          </a:p>
        </p:txBody>
      </p:sp>
      <p:graphicFrame>
        <p:nvGraphicFramePr>
          <p:cNvPr id="2" name="Table 1"/>
          <p:cNvGraphicFramePr>
            <a:graphicFrameLocks noGrp="1"/>
          </p:cNvGraphicFramePr>
          <p:nvPr>
            <p:extLst>
              <p:ext uri="{D42A27DB-BD31-4B8C-83A1-F6EECF244321}">
                <p14:modId xmlns:p14="http://schemas.microsoft.com/office/powerpoint/2010/main" val="2022548269"/>
              </p:ext>
            </p:extLst>
          </p:nvPr>
        </p:nvGraphicFramePr>
        <p:xfrm>
          <a:off x="91617" y="3616082"/>
          <a:ext cx="11949945" cy="304800"/>
        </p:xfrm>
        <a:graphic>
          <a:graphicData uri="http://schemas.openxmlformats.org/drawingml/2006/table">
            <a:tbl>
              <a:tblPr firstRow="1" bandRow="1">
                <a:tableStyleId>{5C22544A-7EE6-4342-B048-85BDC9FD1C3A}</a:tableStyleId>
              </a:tblPr>
              <a:tblGrid>
                <a:gridCol w="796663">
                  <a:extLst>
                    <a:ext uri="{9D8B030D-6E8A-4147-A177-3AD203B41FA5}">
                      <a16:colId xmlns:a16="http://schemas.microsoft.com/office/drawing/2014/main" val="4281624183"/>
                    </a:ext>
                  </a:extLst>
                </a:gridCol>
                <a:gridCol w="796663">
                  <a:extLst>
                    <a:ext uri="{9D8B030D-6E8A-4147-A177-3AD203B41FA5}">
                      <a16:colId xmlns:a16="http://schemas.microsoft.com/office/drawing/2014/main" val="2812513567"/>
                    </a:ext>
                  </a:extLst>
                </a:gridCol>
                <a:gridCol w="796663">
                  <a:extLst>
                    <a:ext uri="{9D8B030D-6E8A-4147-A177-3AD203B41FA5}">
                      <a16:colId xmlns:a16="http://schemas.microsoft.com/office/drawing/2014/main" val="2457727994"/>
                    </a:ext>
                  </a:extLst>
                </a:gridCol>
                <a:gridCol w="796663">
                  <a:extLst>
                    <a:ext uri="{9D8B030D-6E8A-4147-A177-3AD203B41FA5}">
                      <a16:colId xmlns:a16="http://schemas.microsoft.com/office/drawing/2014/main" val="2678984057"/>
                    </a:ext>
                  </a:extLst>
                </a:gridCol>
                <a:gridCol w="796663">
                  <a:extLst>
                    <a:ext uri="{9D8B030D-6E8A-4147-A177-3AD203B41FA5}">
                      <a16:colId xmlns:a16="http://schemas.microsoft.com/office/drawing/2014/main" val="1773750306"/>
                    </a:ext>
                  </a:extLst>
                </a:gridCol>
                <a:gridCol w="796663">
                  <a:extLst>
                    <a:ext uri="{9D8B030D-6E8A-4147-A177-3AD203B41FA5}">
                      <a16:colId xmlns:a16="http://schemas.microsoft.com/office/drawing/2014/main" val="3593392912"/>
                    </a:ext>
                  </a:extLst>
                </a:gridCol>
                <a:gridCol w="796663">
                  <a:extLst>
                    <a:ext uri="{9D8B030D-6E8A-4147-A177-3AD203B41FA5}">
                      <a16:colId xmlns:a16="http://schemas.microsoft.com/office/drawing/2014/main" val="3702544386"/>
                    </a:ext>
                  </a:extLst>
                </a:gridCol>
                <a:gridCol w="796663">
                  <a:extLst>
                    <a:ext uri="{9D8B030D-6E8A-4147-A177-3AD203B41FA5}">
                      <a16:colId xmlns:a16="http://schemas.microsoft.com/office/drawing/2014/main" val="4208212956"/>
                    </a:ext>
                  </a:extLst>
                </a:gridCol>
                <a:gridCol w="796663">
                  <a:extLst>
                    <a:ext uri="{9D8B030D-6E8A-4147-A177-3AD203B41FA5}">
                      <a16:colId xmlns:a16="http://schemas.microsoft.com/office/drawing/2014/main" val="4051624444"/>
                    </a:ext>
                  </a:extLst>
                </a:gridCol>
                <a:gridCol w="796663">
                  <a:extLst>
                    <a:ext uri="{9D8B030D-6E8A-4147-A177-3AD203B41FA5}">
                      <a16:colId xmlns:a16="http://schemas.microsoft.com/office/drawing/2014/main" val="1465708326"/>
                    </a:ext>
                  </a:extLst>
                </a:gridCol>
                <a:gridCol w="796663">
                  <a:extLst>
                    <a:ext uri="{9D8B030D-6E8A-4147-A177-3AD203B41FA5}">
                      <a16:colId xmlns:a16="http://schemas.microsoft.com/office/drawing/2014/main" val="1806620009"/>
                    </a:ext>
                  </a:extLst>
                </a:gridCol>
                <a:gridCol w="796663">
                  <a:extLst>
                    <a:ext uri="{9D8B030D-6E8A-4147-A177-3AD203B41FA5}">
                      <a16:colId xmlns:a16="http://schemas.microsoft.com/office/drawing/2014/main" val="306732217"/>
                    </a:ext>
                  </a:extLst>
                </a:gridCol>
                <a:gridCol w="796663">
                  <a:extLst>
                    <a:ext uri="{9D8B030D-6E8A-4147-A177-3AD203B41FA5}">
                      <a16:colId xmlns:a16="http://schemas.microsoft.com/office/drawing/2014/main" val="2350421318"/>
                    </a:ext>
                  </a:extLst>
                </a:gridCol>
                <a:gridCol w="796663">
                  <a:extLst>
                    <a:ext uri="{9D8B030D-6E8A-4147-A177-3AD203B41FA5}">
                      <a16:colId xmlns:a16="http://schemas.microsoft.com/office/drawing/2014/main" val="3537937537"/>
                    </a:ext>
                  </a:extLst>
                </a:gridCol>
                <a:gridCol w="796663">
                  <a:extLst>
                    <a:ext uri="{9D8B030D-6E8A-4147-A177-3AD203B41FA5}">
                      <a16:colId xmlns:a16="http://schemas.microsoft.com/office/drawing/2014/main" val="687318482"/>
                    </a:ext>
                  </a:extLst>
                </a:gridCol>
              </a:tblGrid>
              <a:tr h="225907">
                <a:tc>
                  <a:txBody>
                    <a:bodyPr/>
                    <a:lstStyle/>
                    <a:p>
                      <a:pPr algn="ctr"/>
                      <a:r>
                        <a:rPr lang="en-GB" sz="1400" dirty="0">
                          <a:solidFill>
                            <a:sysClr val="windowText" lastClr="000000"/>
                          </a:solidFill>
                        </a:rPr>
                        <a:t>1750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1760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1770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1780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1790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1880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ysClr val="windowText" lastClr="000000"/>
                          </a:solidFill>
                        </a:rPr>
                        <a:t>1900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51014633"/>
                  </a:ext>
                </a:extLst>
              </a:tr>
            </a:tbl>
          </a:graphicData>
        </a:graphic>
      </p:graphicFrame>
      <p:sp>
        <p:nvSpPr>
          <p:cNvPr id="19" name="TextBox 18"/>
          <p:cNvSpPr txBox="1"/>
          <p:nvPr/>
        </p:nvSpPr>
        <p:spPr>
          <a:xfrm>
            <a:off x="9329153" y="1252409"/>
            <a:ext cx="2800255" cy="2269852"/>
          </a:xfrm>
          <a:prstGeom prst="rect">
            <a:avLst/>
          </a:prstGeom>
          <a:solidFill>
            <a:schemeClr val="bg1"/>
          </a:solidFill>
          <a:ln w="19050">
            <a:solidFill>
              <a:schemeClr val="tx1"/>
            </a:solidFill>
          </a:ln>
        </p:spPr>
        <p:txBody>
          <a:bodyPr wrap="square" rtlCol="0">
            <a:spAutoFit/>
          </a:bodyPr>
          <a:lstStyle/>
          <a:p>
            <a:pPr algn="ctr"/>
            <a:r>
              <a:rPr lang="en-GB" sz="1400" b="1" dirty="0">
                <a:solidFill>
                  <a:srgbClr val="FF0000"/>
                </a:solidFill>
              </a:rPr>
              <a:t>STAGE 6: </a:t>
            </a:r>
            <a:r>
              <a:rPr lang="en-GB" sz="1200" b="1" dirty="0"/>
              <a:t>Detecting Crime The start of the CID 1842</a:t>
            </a:r>
          </a:p>
          <a:p>
            <a:r>
              <a:rPr lang="en-GB" sz="1050" b="1" dirty="0"/>
              <a:t>1842</a:t>
            </a:r>
            <a:r>
              <a:rPr lang="en-GB" sz="1050" dirty="0"/>
              <a:t> – A detective branch was set up at Scotland Yard (the headquarters of the Metropolitan Police).  They specifically investigated crimes and wore ordinary ‘plain clothes’.  It had 16 officers.</a:t>
            </a:r>
          </a:p>
          <a:p>
            <a:r>
              <a:rPr lang="en-GB" sz="1050" dirty="0"/>
              <a:t>By </a:t>
            </a:r>
            <a:r>
              <a:rPr lang="en-GB" sz="1050" b="1" dirty="0"/>
              <a:t>1878</a:t>
            </a:r>
            <a:r>
              <a:rPr lang="en-GB" sz="1050" dirty="0"/>
              <a:t>, this was set up as </a:t>
            </a:r>
            <a:r>
              <a:rPr lang="en-GB" sz="1050" b="1" dirty="0"/>
              <a:t>the CID – Criminal Investigation Department.  </a:t>
            </a:r>
            <a:r>
              <a:rPr lang="en-GB" sz="1050" dirty="0"/>
              <a:t>It employed 200 detectives.  This increased to 600 detectives in </a:t>
            </a:r>
            <a:r>
              <a:rPr lang="en-GB" sz="1050" b="1" dirty="0"/>
              <a:t>1883</a:t>
            </a:r>
            <a:r>
              <a:rPr lang="en-GB" sz="1050" dirty="0"/>
              <a:t>.</a:t>
            </a:r>
          </a:p>
          <a:p>
            <a:r>
              <a:rPr lang="en-GB" sz="1050" dirty="0"/>
              <a:t>However, the public often saw these men as suspicious and even treated them like spies.</a:t>
            </a:r>
          </a:p>
        </p:txBody>
      </p:sp>
      <p:sp>
        <p:nvSpPr>
          <p:cNvPr id="18" name="Right Arrow 17"/>
          <p:cNvSpPr/>
          <p:nvPr/>
        </p:nvSpPr>
        <p:spPr>
          <a:xfrm rot="16200000">
            <a:off x="3954673" y="3770618"/>
            <a:ext cx="276271" cy="278611"/>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ight Arrow 19"/>
          <p:cNvSpPr/>
          <p:nvPr/>
        </p:nvSpPr>
        <p:spPr>
          <a:xfrm rot="5400000">
            <a:off x="81298" y="3439420"/>
            <a:ext cx="276271" cy="278611"/>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ight Arrow 20"/>
          <p:cNvSpPr/>
          <p:nvPr/>
        </p:nvSpPr>
        <p:spPr>
          <a:xfrm rot="158707">
            <a:off x="4022062" y="3169663"/>
            <a:ext cx="276271" cy="278611"/>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ight Arrow 21"/>
          <p:cNvSpPr/>
          <p:nvPr/>
        </p:nvSpPr>
        <p:spPr>
          <a:xfrm rot="16200000">
            <a:off x="6278391" y="3767312"/>
            <a:ext cx="276271" cy="278611"/>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ight Arrow 22"/>
          <p:cNvSpPr/>
          <p:nvPr/>
        </p:nvSpPr>
        <p:spPr>
          <a:xfrm rot="5580265">
            <a:off x="6961886" y="3418862"/>
            <a:ext cx="276271" cy="278611"/>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4" name="Picture 6" descr="Image result for robert peel"/>
          <p:cNvPicPr>
            <a:picLocks noChangeAspect="1" noChangeArrowheads="1"/>
          </p:cNvPicPr>
          <p:nvPr/>
        </p:nvPicPr>
        <p:blipFill rotWithShape="1">
          <a:blip r:embed="rId4">
            <a:extLst>
              <a:ext uri="{28A0092B-C50C-407E-A947-70E740481C1C}">
                <a14:useLocalDpi xmlns:a14="http://schemas.microsoft.com/office/drawing/2010/main" val="0"/>
              </a:ext>
            </a:extLst>
          </a:blip>
          <a:srcRect l="17276" t="11347" r="20324" b="15992"/>
          <a:stretch/>
        </p:blipFill>
        <p:spPr bwMode="auto">
          <a:xfrm>
            <a:off x="10369296" y="4010645"/>
            <a:ext cx="1815141" cy="2585323"/>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8585842" y="3978796"/>
            <a:ext cx="2057759" cy="2708434"/>
          </a:xfrm>
          <a:prstGeom prst="rect">
            <a:avLst/>
          </a:prstGeom>
          <a:solidFill>
            <a:schemeClr val="bg1"/>
          </a:solidFill>
          <a:ln w="19050">
            <a:solidFill>
              <a:schemeClr val="tx1"/>
            </a:solidFill>
          </a:ln>
        </p:spPr>
        <p:txBody>
          <a:bodyPr wrap="square" rtlCol="0">
            <a:spAutoFit/>
          </a:bodyPr>
          <a:lstStyle/>
          <a:p>
            <a:pPr algn="ctr"/>
            <a:r>
              <a:rPr lang="en-GB" sz="1200" b="1" dirty="0">
                <a:solidFill>
                  <a:srgbClr val="FF0000"/>
                </a:solidFill>
              </a:rPr>
              <a:t>STAGE 5: </a:t>
            </a:r>
            <a:r>
              <a:rPr lang="en-GB" sz="1200" b="1" dirty="0"/>
              <a:t>Setting up an official, national police force.</a:t>
            </a:r>
          </a:p>
          <a:p>
            <a:pPr marL="171450" indent="-171450">
              <a:buFont typeface="Arial" panose="020B0604020202020204" pitchFamily="34" charset="0"/>
              <a:buChar char="•"/>
            </a:pPr>
            <a:r>
              <a:rPr lang="en-GB" sz="1050" b="1" dirty="0"/>
              <a:t>1856 Police Act </a:t>
            </a:r>
            <a:r>
              <a:rPr lang="en-GB" sz="1050" dirty="0"/>
              <a:t>meant that </a:t>
            </a:r>
            <a:r>
              <a:rPr lang="en-GB" sz="1050" b="1" dirty="0"/>
              <a:t>ALL</a:t>
            </a:r>
            <a:r>
              <a:rPr lang="en-GB" sz="1050" dirty="0"/>
              <a:t> areas now </a:t>
            </a:r>
            <a:r>
              <a:rPr lang="en-GB" sz="1050" b="1" dirty="0"/>
              <a:t>had to </a:t>
            </a:r>
            <a:r>
              <a:rPr lang="en-GB" sz="1050" dirty="0"/>
              <a:t>have a professional police force that was controlled by and inspected by the government.</a:t>
            </a:r>
          </a:p>
          <a:p>
            <a:pPr marL="171450" indent="-171450">
              <a:buFont typeface="Arial" panose="020B0604020202020204" pitchFamily="34" charset="0"/>
              <a:buChar char="•"/>
            </a:pPr>
            <a:r>
              <a:rPr lang="en-GB" sz="1050" dirty="0"/>
              <a:t>It also emphasised the ‘</a:t>
            </a:r>
            <a:r>
              <a:rPr lang="en-GB" sz="1050" b="1" dirty="0"/>
              <a:t>detection</a:t>
            </a:r>
            <a:r>
              <a:rPr lang="en-GB" sz="1050" dirty="0"/>
              <a:t>’ of criminals as well as the ‘deterrence’.</a:t>
            </a:r>
          </a:p>
          <a:p>
            <a:pPr marL="171450" indent="-171450">
              <a:buFont typeface="Arial" panose="020B0604020202020204" pitchFamily="34" charset="0"/>
              <a:buChar char="•"/>
            </a:pPr>
            <a:r>
              <a:rPr lang="en-GB" sz="1050" dirty="0"/>
              <a:t>By </a:t>
            </a:r>
            <a:r>
              <a:rPr lang="en-GB" sz="1050" b="1" dirty="0"/>
              <a:t>1869, National Crime Records </a:t>
            </a:r>
            <a:r>
              <a:rPr lang="en-GB" sz="1050" dirty="0"/>
              <a:t>were set up.  </a:t>
            </a:r>
          </a:p>
          <a:p>
            <a:pPr marL="171450" indent="-171450">
              <a:buFont typeface="Arial" panose="020B0604020202020204" pitchFamily="34" charset="0"/>
              <a:buChar char="•"/>
            </a:pPr>
            <a:r>
              <a:rPr lang="en-GB" sz="1050" b="1" dirty="0"/>
              <a:t>Telegraph technology </a:t>
            </a:r>
            <a:r>
              <a:rPr lang="en-GB" sz="1050" dirty="0"/>
              <a:t>could be used to communicate and share information about criminals and crimes.</a:t>
            </a:r>
          </a:p>
        </p:txBody>
      </p:sp>
      <p:sp>
        <p:nvSpPr>
          <p:cNvPr id="24" name="Right Arrow 23"/>
          <p:cNvSpPr/>
          <p:nvPr/>
        </p:nvSpPr>
        <p:spPr>
          <a:xfrm rot="16200000">
            <a:off x="8609616" y="3760017"/>
            <a:ext cx="276271" cy="278611"/>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85573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847" y="-24150"/>
            <a:ext cx="11932024" cy="400110"/>
          </a:xfrm>
          <a:prstGeom prst="rect">
            <a:avLst/>
          </a:prstGeom>
          <a:noFill/>
        </p:spPr>
        <p:txBody>
          <a:bodyPr wrap="square" rtlCol="0">
            <a:spAutoFit/>
          </a:bodyPr>
          <a:lstStyle/>
          <a:p>
            <a:r>
              <a:rPr lang="en-GB" sz="2000" dirty="0">
                <a:latin typeface="Berlin Sans FB Demi" panose="020E0802020502020306" pitchFamily="34" charset="0"/>
              </a:rPr>
              <a:t>1700-1900 </a:t>
            </a:r>
            <a:r>
              <a:rPr lang="en-GB" dirty="0">
                <a:latin typeface="Berlin Sans FB Demi" panose="020E0802020502020306" pitchFamily="34" charset="0"/>
              </a:rPr>
              <a:t>Punishments: Prison Reform and humanitarianism.</a:t>
            </a:r>
          </a:p>
        </p:txBody>
      </p:sp>
      <p:sp>
        <p:nvSpPr>
          <p:cNvPr id="3" name="TextBox 2"/>
          <p:cNvSpPr txBox="1"/>
          <p:nvPr/>
        </p:nvSpPr>
        <p:spPr>
          <a:xfrm>
            <a:off x="6138407" y="4798049"/>
            <a:ext cx="4215499" cy="2000548"/>
          </a:xfrm>
          <a:prstGeom prst="rect">
            <a:avLst/>
          </a:prstGeom>
          <a:solidFill>
            <a:schemeClr val="bg1"/>
          </a:solidFill>
          <a:ln w="28575">
            <a:solidFill>
              <a:schemeClr val="tx1"/>
            </a:solidFill>
          </a:ln>
        </p:spPr>
        <p:txBody>
          <a:bodyPr wrap="square" rtlCol="0">
            <a:spAutoFit/>
          </a:bodyPr>
          <a:lstStyle/>
          <a:p>
            <a:pPr algn="ctr"/>
            <a:r>
              <a:rPr lang="en-GB" dirty="0"/>
              <a:t>ECONOMIC</a:t>
            </a:r>
          </a:p>
          <a:p>
            <a:pPr marL="179388" indent="-179388">
              <a:buFont typeface="Wingdings" panose="05000000000000000000" pitchFamily="2" charset="2"/>
              <a:buChar char="q"/>
            </a:pPr>
            <a:r>
              <a:rPr lang="en-GB" b="1" dirty="0"/>
              <a:t>J</a:t>
            </a:r>
            <a:r>
              <a:rPr lang="en-GB" sz="1200" b="1" dirty="0"/>
              <a:t>ohn Howard </a:t>
            </a:r>
            <a:r>
              <a:rPr lang="en-GB" sz="1200" dirty="0"/>
              <a:t>disliked prison staff being bribed by prisoners for food, drink and other ‘pleasures’.  He wanted an official </a:t>
            </a:r>
            <a:r>
              <a:rPr lang="en-GB" sz="1200" b="1" dirty="0"/>
              <a:t>wage</a:t>
            </a:r>
            <a:r>
              <a:rPr lang="en-GB" sz="1200" dirty="0"/>
              <a:t> for prison staff. This would make the service more respected and stop the rich receiving better treatment than the poor while in prison. </a:t>
            </a:r>
          </a:p>
          <a:p>
            <a:pPr marL="179388" indent="-179388">
              <a:buFont typeface="Wingdings" panose="05000000000000000000" pitchFamily="2" charset="2"/>
              <a:buChar char="q"/>
            </a:pPr>
            <a:r>
              <a:rPr lang="en-GB" sz="1600" b="1" dirty="0"/>
              <a:t>B</a:t>
            </a:r>
            <a:r>
              <a:rPr lang="en-GB" sz="1200" dirty="0"/>
              <a:t>ritain was economically wealthy due to the Industrial Revolution.  The government had money to spend on building new prisons.</a:t>
            </a:r>
          </a:p>
        </p:txBody>
      </p:sp>
      <p:sp>
        <p:nvSpPr>
          <p:cNvPr id="7" name="TextBox 6"/>
          <p:cNvSpPr txBox="1"/>
          <p:nvPr/>
        </p:nvSpPr>
        <p:spPr>
          <a:xfrm>
            <a:off x="10444152" y="493395"/>
            <a:ext cx="1642186" cy="3077766"/>
          </a:xfrm>
          <a:prstGeom prst="rect">
            <a:avLst/>
          </a:prstGeom>
          <a:solidFill>
            <a:schemeClr val="bg1"/>
          </a:solidFill>
          <a:ln w="28575">
            <a:solidFill>
              <a:schemeClr val="tx1"/>
            </a:solidFill>
          </a:ln>
        </p:spPr>
        <p:txBody>
          <a:bodyPr wrap="square" rtlCol="0">
            <a:spAutoFit/>
          </a:bodyPr>
          <a:lstStyle/>
          <a:p>
            <a:pPr algn="ctr"/>
            <a:r>
              <a:rPr lang="en-GB" dirty="0"/>
              <a:t>RELIGION</a:t>
            </a:r>
          </a:p>
          <a:p>
            <a:pPr marL="179388" indent="-179388">
              <a:buFont typeface="Wingdings" panose="05000000000000000000" pitchFamily="2" charset="2"/>
              <a:buChar char="q"/>
            </a:pPr>
            <a:r>
              <a:rPr lang="en-GB" sz="1600" b="1" dirty="0"/>
              <a:t>H</a:t>
            </a:r>
            <a:r>
              <a:rPr lang="en-GB" sz="1200" b="1" dirty="0"/>
              <a:t>oward </a:t>
            </a:r>
            <a:r>
              <a:rPr lang="en-GB" sz="1200" dirty="0"/>
              <a:t>and</a:t>
            </a:r>
            <a:r>
              <a:rPr lang="en-GB" sz="1200" b="1" dirty="0"/>
              <a:t> Fry </a:t>
            </a:r>
            <a:r>
              <a:rPr lang="en-GB" sz="1200" dirty="0"/>
              <a:t>both</a:t>
            </a:r>
            <a:r>
              <a:rPr lang="en-GB" sz="1200" b="1" dirty="0"/>
              <a:t> </a:t>
            </a:r>
            <a:r>
              <a:rPr lang="en-GB" sz="1200" dirty="0"/>
              <a:t>believed that prisoners should be given </a:t>
            </a:r>
            <a:r>
              <a:rPr lang="en-GB" sz="1200" b="1" dirty="0"/>
              <a:t>Christian</a:t>
            </a:r>
            <a:r>
              <a:rPr lang="en-GB" sz="1200" dirty="0"/>
              <a:t> teaching from a prison chaplain, then time in on their own to reflect on their behaviour.</a:t>
            </a:r>
          </a:p>
          <a:p>
            <a:pPr marL="179388" indent="-179388">
              <a:buFont typeface="Wingdings" panose="05000000000000000000" pitchFamily="2" charset="2"/>
              <a:buChar char="q"/>
            </a:pPr>
            <a:r>
              <a:rPr lang="en-GB" sz="1600" b="1" dirty="0"/>
              <a:t>C</a:t>
            </a:r>
            <a:r>
              <a:rPr lang="en-GB" sz="1200" b="1" dirty="0"/>
              <a:t>hristian</a:t>
            </a:r>
            <a:r>
              <a:rPr lang="en-GB" sz="1200" dirty="0"/>
              <a:t> groups pressured the government to make prisons humane.</a:t>
            </a:r>
          </a:p>
        </p:txBody>
      </p:sp>
      <p:sp>
        <p:nvSpPr>
          <p:cNvPr id="10" name="TextBox 9"/>
          <p:cNvSpPr txBox="1"/>
          <p:nvPr/>
        </p:nvSpPr>
        <p:spPr>
          <a:xfrm>
            <a:off x="8240035" y="478735"/>
            <a:ext cx="2172537" cy="4216539"/>
          </a:xfrm>
          <a:prstGeom prst="rect">
            <a:avLst/>
          </a:prstGeom>
          <a:solidFill>
            <a:schemeClr val="bg1"/>
          </a:solidFill>
          <a:ln w="28575">
            <a:solidFill>
              <a:schemeClr val="tx1"/>
            </a:solidFill>
          </a:ln>
        </p:spPr>
        <p:txBody>
          <a:bodyPr wrap="square" rtlCol="0">
            <a:spAutoFit/>
          </a:bodyPr>
          <a:lstStyle/>
          <a:p>
            <a:pPr algn="ctr"/>
            <a:r>
              <a:rPr lang="en-GB" dirty="0"/>
              <a:t>CHANGING ATTITUDES</a:t>
            </a:r>
          </a:p>
          <a:p>
            <a:pPr marL="92075" indent="-92075">
              <a:buFont typeface="Wingdings" panose="05000000000000000000" pitchFamily="2" charset="2"/>
              <a:buChar char="q"/>
            </a:pPr>
            <a:r>
              <a:rPr lang="en-GB" sz="1600" b="1" dirty="0"/>
              <a:t>H</a:t>
            </a:r>
            <a:r>
              <a:rPr lang="en-GB" sz="1200" b="1" dirty="0"/>
              <a:t>umanitarian</a:t>
            </a:r>
            <a:r>
              <a:rPr lang="en-GB" sz="1200" dirty="0"/>
              <a:t>s such as Fry and Howard influenced the government and public opinion. They believed that humans such be treated fairly and with dignity.</a:t>
            </a:r>
          </a:p>
          <a:p>
            <a:pPr marL="92075" indent="-92075">
              <a:buFont typeface="Wingdings" panose="05000000000000000000" pitchFamily="2" charset="2"/>
              <a:buChar char="q"/>
            </a:pPr>
            <a:r>
              <a:rPr lang="en-GB" sz="1600" b="1" dirty="0"/>
              <a:t>T</a:t>
            </a:r>
            <a:r>
              <a:rPr lang="en-GB" sz="1200" dirty="0"/>
              <a:t>here was an increasing feeling that </a:t>
            </a:r>
            <a:r>
              <a:rPr lang="en-GB" sz="1200" b="1" dirty="0"/>
              <a:t>punishments </a:t>
            </a:r>
            <a:r>
              <a:rPr lang="en-GB" sz="1200" dirty="0"/>
              <a:t>should now be equal to a crime committed and a varying the time in prison could achieve this.</a:t>
            </a:r>
          </a:p>
          <a:p>
            <a:pPr marL="92075" indent="-92075">
              <a:buFont typeface="Wingdings" panose="05000000000000000000" pitchFamily="2" charset="2"/>
              <a:buChar char="q"/>
            </a:pPr>
            <a:r>
              <a:rPr lang="en-GB" sz="1600" b="1" dirty="0"/>
              <a:t>T</a:t>
            </a:r>
            <a:r>
              <a:rPr lang="en-GB" sz="1200" dirty="0"/>
              <a:t>here was no longer a belief in the Bloody Code.</a:t>
            </a:r>
          </a:p>
          <a:p>
            <a:pPr marL="92075" indent="-92075">
              <a:buFont typeface="Wingdings" panose="05000000000000000000" pitchFamily="2" charset="2"/>
              <a:buChar char="q"/>
            </a:pPr>
            <a:r>
              <a:rPr lang="en-GB" sz="1600" b="1" dirty="0"/>
              <a:t>P</a:t>
            </a:r>
            <a:r>
              <a:rPr lang="en-GB" sz="1200" dirty="0"/>
              <a:t>eople believed that prison should not be about sitting around, but </a:t>
            </a:r>
            <a:r>
              <a:rPr lang="en-GB" sz="1200" b="1" dirty="0"/>
              <a:t>working hard </a:t>
            </a:r>
            <a:r>
              <a:rPr lang="en-GB" sz="1200" dirty="0"/>
              <a:t>to pay back society.</a:t>
            </a:r>
          </a:p>
        </p:txBody>
      </p:sp>
      <p:sp>
        <p:nvSpPr>
          <p:cNvPr id="11" name="TextBox 10"/>
          <p:cNvSpPr txBox="1"/>
          <p:nvPr/>
        </p:nvSpPr>
        <p:spPr>
          <a:xfrm>
            <a:off x="136955" y="4724518"/>
            <a:ext cx="5836484" cy="1661993"/>
          </a:xfrm>
          <a:prstGeom prst="rect">
            <a:avLst/>
          </a:prstGeom>
          <a:solidFill>
            <a:schemeClr val="bg1"/>
          </a:solidFill>
          <a:ln w="28575">
            <a:solidFill>
              <a:schemeClr val="tx1"/>
            </a:solidFill>
          </a:ln>
        </p:spPr>
        <p:txBody>
          <a:bodyPr wrap="square" rtlCol="0">
            <a:spAutoFit/>
          </a:bodyPr>
          <a:lstStyle/>
          <a:p>
            <a:pPr algn="ctr"/>
            <a:r>
              <a:rPr lang="en-GB" dirty="0"/>
              <a:t>TECHNOLOGY</a:t>
            </a:r>
          </a:p>
          <a:p>
            <a:pPr marL="179388" indent="-179388">
              <a:buFont typeface="Wingdings" panose="05000000000000000000" pitchFamily="2" charset="2"/>
              <a:buChar char="q"/>
            </a:pPr>
            <a:r>
              <a:rPr lang="en-GB" sz="1600" b="1" dirty="0"/>
              <a:t>T</a:t>
            </a:r>
            <a:r>
              <a:rPr lang="en-GB" sz="1200" b="1" dirty="0"/>
              <a:t>he</a:t>
            </a:r>
            <a:r>
              <a:rPr lang="en-GB" sz="1200" dirty="0"/>
              <a:t> </a:t>
            </a:r>
            <a:r>
              <a:rPr lang="en-GB" sz="1200" b="1" dirty="0"/>
              <a:t>treadwheel</a:t>
            </a:r>
            <a:r>
              <a:rPr lang="en-GB" sz="1200" dirty="0"/>
              <a:t>, despite being a harsh punishment, split prisoners into individual cubicles. The power from this was able to pump water through prisons such as Pentonville in London.</a:t>
            </a:r>
          </a:p>
          <a:p>
            <a:pPr marL="179388" indent="-179388">
              <a:buFont typeface="Wingdings" panose="05000000000000000000" pitchFamily="2" charset="2"/>
              <a:buChar char="q"/>
            </a:pPr>
            <a:r>
              <a:rPr lang="en-GB" sz="1600" b="1" dirty="0"/>
              <a:t>B</a:t>
            </a:r>
            <a:r>
              <a:rPr lang="en-GB" sz="1200" dirty="0"/>
              <a:t>etter building techniques allowed                 prisons to be made more secure &amp; safe.</a:t>
            </a:r>
          </a:p>
          <a:p>
            <a:pPr marL="179388" indent="-179388">
              <a:buFont typeface="Wingdings" panose="05000000000000000000" pitchFamily="2" charset="2"/>
              <a:buChar char="q"/>
            </a:pPr>
            <a:r>
              <a:rPr lang="en-GB" sz="1600" b="1" dirty="0"/>
              <a:t>B</a:t>
            </a:r>
            <a:r>
              <a:rPr lang="en-GB" sz="1200" dirty="0"/>
              <a:t>etter hygiene was possible in prisons due to the development of sanitation and sewage systems in more modern buildings.</a:t>
            </a:r>
          </a:p>
        </p:txBody>
      </p:sp>
      <p:sp>
        <p:nvSpPr>
          <p:cNvPr id="13" name="TextBox 12"/>
          <p:cNvSpPr txBox="1"/>
          <p:nvPr/>
        </p:nvSpPr>
        <p:spPr>
          <a:xfrm>
            <a:off x="5811138" y="482492"/>
            <a:ext cx="2379182" cy="3970318"/>
          </a:xfrm>
          <a:prstGeom prst="rect">
            <a:avLst/>
          </a:prstGeom>
          <a:solidFill>
            <a:schemeClr val="bg1"/>
          </a:solidFill>
          <a:ln w="28575">
            <a:solidFill>
              <a:schemeClr val="tx1"/>
            </a:solidFill>
          </a:ln>
        </p:spPr>
        <p:txBody>
          <a:bodyPr wrap="square" rtlCol="0">
            <a:spAutoFit/>
          </a:bodyPr>
          <a:lstStyle/>
          <a:p>
            <a:pPr algn="ctr"/>
            <a:r>
              <a:rPr lang="en-GB" sz="1600" dirty="0"/>
              <a:t> </a:t>
            </a:r>
            <a:r>
              <a:rPr lang="en-GB" dirty="0"/>
              <a:t>THE LAW</a:t>
            </a:r>
          </a:p>
          <a:p>
            <a:pPr marL="179388" indent="-179388">
              <a:buFont typeface="Wingdings" panose="05000000000000000000" pitchFamily="2" charset="2"/>
              <a:buChar char="q"/>
            </a:pPr>
            <a:r>
              <a:rPr lang="en-GB" b="1" dirty="0"/>
              <a:t>T</a:t>
            </a:r>
            <a:r>
              <a:rPr lang="en-GB" sz="1200" b="1" dirty="0"/>
              <a:t>he Gaols Act (1835) </a:t>
            </a:r>
            <a:r>
              <a:rPr lang="en-GB" sz="1200" dirty="0"/>
              <a:t>made sure that all prisons were inspected.</a:t>
            </a:r>
          </a:p>
          <a:p>
            <a:pPr marL="179388" indent="-179388">
              <a:buFont typeface="Wingdings" panose="05000000000000000000" pitchFamily="2" charset="2"/>
              <a:buChar char="q"/>
            </a:pPr>
            <a:r>
              <a:rPr lang="en-GB" b="1" dirty="0"/>
              <a:t>T</a:t>
            </a:r>
            <a:r>
              <a:rPr lang="en-GB" sz="1200" b="1" dirty="0"/>
              <a:t>he Gaol’s Act (1823). </a:t>
            </a:r>
            <a:r>
              <a:rPr lang="en-GB" sz="1200" dirty="0"/>
              <a:t>Prisoner should be separated into groups such as men, women, children, violent and non-violent.</a:t>
            </a:r>
          </a:p>
          <a:p>
            <a:pPr marL="179388" indent="-179388">
              <a:buFont typeface="Wingdings" panose="05000000000000000000" pitchFamily="2" charset="2"/>
              <a:buChar char="q"/>
            </a:pPr>
            <a:r>
              <a:rPr lang="en-GB" b="1" dirty="0"/>
              <a:t>T</a:t>
            </a:r>
            <a:r>
              <a:rPr lang="en-GB" sz="1200" b="1" dirty="0"/>
              <a:t>he</a:t>
            </a:r>
            <a:r>
              <a:rPr lang="en-GB" sz="1200" dirty="0"/>
              <a:t> </a:t>
            </a:r>
            <a:r>
              <a:rPr lang="en-GB" sz="1200" b="1" dirty="0"/>
              <a:t>Prisons Act (1865) </a:t>
            </a:r>
            <a:r>
              <a:rPr lang="en-GB" sz="1200" dirty="0"/>
              <a:t>New rules for all prisoners and prison staff. </a:t>
            </a:r>
          </a:p>
          <a:p>
            <a:pPr marL="179388" indent="-179388">
              <a:buFont typeface="Wingdings" panose="05000000000000000000" pitchFamily="2" charset="2"/>
              <a:buChar char="q"/>
            </a:pPr>
            <a:r>
              <a:rPr lang="en-GB" b="1" dirty="0"/>
              <a:t>N</a:t>
            </a:r>
            <a:r>
              <a:rPr lang="en-GB" sz="1200" b="1" dirty="0"/>
              <a:t>ational Prisons Commission (1877). </a:t>
            </a:r>
            <a:r>
              <a:rPr lang="en-GB" sz="1200" dirty="0"/>
              <a:t>All prisons brought under government control.</a:t>
            </a:r>
          </a:p>
          <a:p>
            <a:pPr marL="179388" indent="-179388">
              <a:buFont typeface="Wingdings" panose="05000000000000000000" pitchFamily="2" charset="2"/>
              <a:buChar char="q"/>
            </a:pPr>
            <a:r>
              <a:rPr lang="en-GB" b="1" dirty="0"/>
              <a:t>T</a:t>
            </a:r>
            <a:r>
              <a:rPr lang="en-GB" sz="1200" b="1" dirty="0"/>
              <a:t>he Prison’s Act (1898). </a:t>
            </a:r>
            <a:r>
              <a:rPr lang="en-GB" sz="1200" dirty="0"/>
              <a:t>A law which made rehabilitation and reform a priority for the treatment of prisoners.</a:t>
            </a:r>
          </a:p>
        </p:txBody>
      </p:sp>
      <p:sp>
        <p:nvSpPr>
          <p:cNvPr id="14" name="TextBox 13"/>
          <p:cNvSpPr txBox="1"/>
          <p:nvPr/>
        </p:nvSpPr>
        <p:spPr>
          <a:xfrm>
            <a:off x="10464468" y="3710389"/>
            <a:ext cx="1642187" cy="1969770"/>
          </a:xfrm>
          <a:prstGeom prst="rect">
            <a:avLst/>
          </a:prstGeom>
          <a:solidFill>
            <a:schemeClr val="bg1"/>
          </a:solidFill>
          <a:ln w="28575">
            <a:solidFill>
              <a:schemeClr val="tx1"/>
            </a:solidFill>
          </a:ln>
        </p:spPr>
        <p:txBody>
          <a:bodyPr wrap="square" rtlCol="0">
            <a:spAutoFit/>
          </a:bodyPr>
          <a:lstStyle/>
          <a:p>
            <a:pPr algn="ctr"/>
            <a:r>
              <a:rPr lang="en-GB" dirty="0"/>
              <a:t>SOCIAL</a:t>
            </a:r>
          </a:p>
          <a:p>
            <a:pPr marL="171450" indent="-171450">
              <a:buFont typeface="Wingdings" panose="05000000000000000000" pitchFamily="2" charset="2"/>
              <a:buChar char="q"/>
            </a:pPr>
            <a:r>
              <a:rPr lang="en-GB" sz="1600" dirty="0"/>
              <a:t>C</a:t>
            </a:r>
            <a:r>
              <a:rPr lang="en-GB" sz="1200" dirty="0"/>
              <a:t>rime rate reported per year had risen from 5,000 to 20,000 BY 1900.</a:t>
            </a:r>
          </a:p>
          <a:p>
            <a:pPr marL="171450" indent="-171450">
              <a:buFont typeface="Wingdings" panose="05000000000000000000" pitchFamily="2" charset="2"/>
              <a:buChar char="q"/>
            </a:pPr>
            <a:r>
              <a:rPr lang="en-GB" sz="1600" b="1" dirty="0"/>
              <a:t>D</a:t>
            </a:r>
            <a:r>
              <a:rPr lang="en-GB" sz="1200" dirty="0"/>
              <a:t>espite Britain’s wealth, poverty led to an increased crime rate.</a:t>
            </a:r>
          </a:p>
        </p:txBody>
      </p:sp>
      <p:sp>
        <p:nvSpPr>
          <p:cNvPr id="15" name="TextBox 14"/>
          <p:cNvSpPr txBox="1"/>
          <p:nvPr/>
        </p:nvSpPr>
        <p:spPr>
          <a:xfrm>
            <a:off x="2996354" y="465079"/>
            <a:ext cx="2738547" cy="3877985"/>
          </a:xfrm>
          <a:prstGeom prst="rect">
            <a:avLst/>
          </a:prstGeom>
          <a:solidFill>
            <a:schemeClr val="bg1"/>
          </a:solidFill>
          <a:ln w="28575">
            <a:solidFill>
              <a:schemeClr val="tx1"/>
            </a:solidFill>
          </a:ln>
        </p:spPr>
        <p:txBody>
          <a:bodyPr wrap="square" rtlCol="0">
            <a:spAutoFit/>
          </a:bodyPr>
          <a:lstStyle/>
          <a:p>
            <a:pPr algn="ctr"/>
            <a:r>
              <a:rPr lang="en-GB" dirty="0"/>
              <a:t>KEY INDIVIDUALS</a:t>
            </a:r>
          </a:p>
          <a:p>
            <a:pPr algn="ctr"/>
            <a:r>
              <a:rPr lang="en-GB" b="1" dirty="0"/>
              <a:t>John Howard</a:t>
            </a:r>
          </a:p>
          <a:p>
            <a:pPr marL="179388" indent="-179388">
              <a:buFont typeface="Wingdings" panose="05000000000000000000" pitchFamily="2" charset="2"/>
              <a:buChar char="q"/>
            </a:pPr>
            <a:r>
              <a:rPr lang="en-GB" b="1" dirty="0"/>
              <a:t>J</a:t>
            </a:r>
            <a:r>
              <a:rPr lang="en-GB" sz="1200" dirty="0"/>
              <a:t>ohn Howard led a campaign to                          make sure that prisoners who had finished their time in prison were   actually released rather than remain in prison until they could pay their way out. </a:t>
            </a:r>
          </a:p>
          <a:p>
            <a:pPr marL="179388" indent="-179388">
              <a:buFont typeface="Wingdings" panose="05000000000000000000" pitchFamily="2" charset="2"/>
              <a:buChar char="q"/>
            </a:pPr>
            <a:r>
              <a:rPr lang="en-GB" b="1" dirty="0"/>
              <a:t>I</a:t>
            </a:r>
            <a:r>
              <a:rPr lang="en-GB" sz="1200" dirty="0"/>
              <a:t>n 1777, John Howard published his findings of prison life called </a:t>
            </a:r>
            <a:r>
              <a:rPr lang="en-GB" sz="1200" b="1" i="1" dirty="0"/>
              <a:t>The State of Prisons in England and Wales</a:t>
            </a:r>
            <a:r>
              <a:rPr lang="en-GB" sz="1200" dirty="0"/>
              <a:t>.  It was hugely influential as it contained accurate evidence to prove change was needed by the government.</a:t>
            </a:r>
          </a:p>
          <a:p>
            <a:pPr marL="179388" indent="-179388">
              <a:buFont typeface="Wingdings" panose="05000000000000000000" pitchFamily="2" charset="2"/>
              <a:buChar char="q"/>
            </a:pPr>
            <a:r>
              <a:rPr lang="en-GB" b="1" dirty="0"/>
              <a:t>J</a:t>
            </a:r>
            <a:r>
              <a:rPr lang="en-GB" sz="1200" b="1" dirty="0"/>
              <a:t>ohn Howard </a:t>
            </a:r>
            <a:r>
              <a:rPr lang="en-GB" sz="1200" dirty="0"/>
              <a:t>made visits to individual prison leaders around the country to convince them to make all of his changes.</a:t>
            </a:r>
          </a:p>
        </p:txBody>
      </p:sp>
      <p:sp>
        <p:nvSpPr>
          <p:cNvPr id="9" name="TextBox 8"/>
          <p:cNvSpPr txBox="1"/>
          <p:nvPr/>
        </p:nvSpPr>
        <p:spPr>
          <a:xfrm>
            <a:off x="136955" y="466286"/>
            <a:ext cx="2800152" cy="3908762"/>
          </a:xfrm>
          <a:prstGeom prst="rect">
            <a:avLst/>
          </a:prstGeom>
          <a:solidFill>
            <a:schemeClr val="bg1"/>
          </a:solidFill>
          <a:ln w="28575">
            <a:solidFill>
              <a:schemeClr val="tx1"/>
            </a:solidFill>
          </a:ln>
        </p:spPr>
        <p:txBody>
          <a:bodyPr wrap="square" rtlCol="0">
            <a:spAutoFit/>
          </a:bodyPr>
          <a:lstStyle/>
          <a:p>
            <a:pPr algn="ctr"/>
            <a:r>
              <a:rPr lang="en-GB" dirty="0"/>
              <a:t>KEY INDIVIDUALS</a:t>
            </a:r>
          </a:p>
          <a:p>
            <a:pPr algn="ctr"/>
            <a:r>
              <a:rPr lang="en-GB" b="1" dirty="0"/>
              <a:t>Elizabeth Fry</a:t>
            </a:r>
          </a:p>
          <a:p>
            <a:pPr marL="179388" indent="-179388">
              <a:buFont typeface="Wingdings" panose="05000000000000000000" pitchFamily="2" charset="2"/>
              <a:buChar char="q"/>
            </a:pPr>
            <a:r>
              <a:rPr lang="en-GB" sz="1600" b="1" dirty="0"/>
              <a:t>E</a:t>
            </a:r>
            <a:r>
              <a:rPr lang="en-GB" sz="1200" b="1" dirty="0"/>
              <a:t>lizabeth Fry </a:t>
            </a:r>
            <a:r>
              <a:rPr lang="en-GB" sz="1200" dirty="0"/>
              <a:t>led a campaign                                        to improve women’s prison’s                                        through education, religion,                     better food and clothing.</a:t>
            </a:r>
          </a:p>
          <a:p>
            <a:pPr marL="179388" indent="-179388">
              <a:buFont typeface="Wingdings" panose="05000000000000000000" pitchFamily="2" charset="2"/>
              <a:buChar char="q"/>
            </a:pPr>
            <a:r>
              <a:rPr lang="en-GB" sz="1600" b="1" dirty="0"/>
              <a:t>S</a:t>
            </a:r>
            <a:r>
              <a:rPr lang="en-GB" sz="1200" dirty="0"/>
              <a:t>he investigated </a:t>
            </a:r>
            <a:r>
              <a:rPr lang="en-GB" sz="1200" b="1" dirty="0"/>
              <a:t>Newgate Prison </a:t>
            </a:r>
            <a:r>
              <a:rPr lang="en-GB" sz="1200" dirty="0"/>
              <a:t>in 1813.  She wrote a shocking report about the treatment of women to the government. </a:t>
            </a:r>
          </a:p>
          <a:p>
            <a:pPr marL="179388" indent="-179388">
              <a:buFont typeface="Wingdings" panose="05000000000000000000" pitchFamily="2" charset="2"/>
              <a:buChar char="q"/>
            </a:pPr>
            <a:r>
              <a:rPr lang="en-GB" sz="1600" b="1" dirty="0"/>
              <a:t>E</a:t>
            </a:r>
            <a:r>
              <a:rPr lang="en-GB" sz="1200" dirty="0"/>
              <a:t>lizabeth Fry led bible classes                              in Newgate Prison to encourage reform              </a:t>
            </a:r>
          </a:p>
          <a:p>
            <a:pPr marL="179388" indent="-179388">
              <a:buFont typeface="Wingdings" panose="05000000000000000000" pitchFamily="2" charset="2"/>
              <a:buChar char="q"/>
            </a:pPr>
            <a:r>
              <a:rPr lang="en-GB" sz="1600" b="1" dirty="0"/>
              <a:t>I</a:t>
            </a:r>
            <a:r>
              <a:rPr lang="en-GB" sz="1200" dirty="0"/>
              <a:t>n 1817, she set up the                           </a:t>
            </a:r>
            <a:r>
              <a:rPr lang="en-GB" sz="1200" b="1" dirty="0"/>
              <a:t>Association for the Reformation of Female Prisoners </a:t>
            </a:r>
            <a:r>
              <a:rPr lang="en-GB" sz="1200" dirty="0"/>
              <a:t>at Newgate Prison. </a:t>
            </a:r>
          </a:p>
          <a:p>
            <a:pPr marL="179388" indent="-179388">
              <a:buFont typeface="Wingdings" panose="05000000000000000000" pitchFamily="2" charset="2"/>
              <a:buChar char="q"/>
            </a:pPr>
            <a:r>
              <a:rPr lang="en-GB" sz="1600" b="1" dirty="0"/>
              <a:t>H</a:t>
            </a:r>
            <a:r>
              <a:rPr lang="en-GB" sz="1200" dirty="0"/>
              <a:t>er recommendations were brought in by the government after her campaign.</a:t>
            </a:r>
          </a:p>
        </p:txBody>
      </p:sp>
      <p:pic>
        <p:nvPicPr>
          <p:cNvPr id="1028" name="Picture 4" descr="Image result for elizabeth fr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1000" b="100000" l="0" r="100000"/>
                    </a14:imgEffect>
                  </a14:imgLayer>
                </a14:imgProps>
              </a:ext>
              <a:ext uri="{28A0092B-C50C-407E-A947-70E740481C1C}">
                <a14:useLocalDpi xmlns:a14="http://schemas.microsoft.com/office/drawing/2010/main" val="0"/>
              </a:ext>
            </a:extLst>
          </a:blip>
          <a:srcRect/>
          <a:stretch>
            <a:fillRect/>
          </a:stretch>
        </p:blipFill>
        <p:spPr bwMode="auto">
          <a:xfrm>
            <a:off x="2249162" y="901939"/>
            <a:ext cx="669709" cy="91323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christian cros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2459761" y="3401213"/>
            <a:ext cx="443474" cy="61835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john howard prison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56371" y="471489"/>
            <a:ext cx="637777" cy="715008"/>
          </a:xfrm>
          <a:prstGeom prst="ellipse">
            <a:avLst/>
          </a:prstGeom>
          <a:ln>
            <a:noFill/>
          </a:ln>
          <a:effectLst>
            <a:softEdge rad="31750"/>
          </a:effectLst>
          <a:extLst>
            <a:ext uri="{909E8E84-426E-40DD-AFC4-6F175D3DCCD1}">
              <a14:hiddenFill xmlns:a14="http://schemas.microsoft.com/office/drawing/2010/main">
                <a:solidFill>
                  <a:srgbClr val="FFFFFF"/>
                </a:solidFill>
              </a14:hiddenFill>
            </a:ext>
          </a:extLst>
        </p:spPr>
      </p:pic>
      <p:pic>
        <p:nvPicPr>
          <p:cNvPr id="1034" name="Picture 10" descr="Image result for wage clipart"/>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90174" y="5802971"/>
            <a:ext cx="838179" cy="62863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0" descr="Image result for wage clipart"/>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11260740" y="6047387"/>
            <a:ext cx="845915" cy="63443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tap clipart"/>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374903" y="4366889"/>
            <a:ext cx="756611" cy="95092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p:cNvPicPr>
            <a:picLocks noChangeAspect="1"/>
          </p:cNvPicPr>
          <p:nvPr/>
        </p:nvPicPr>
        <p:blipFill>
          <a:blip r:embed="rId10">
            <a:clrChange>
              <a:clrFrom>
                <a:srgbClr val="FFFFFF"/>
              </a:clrFrom>
              <a:clrTo>
                <a:srgbClr val="FFFFFF">
                  <a:alpha val="0"/>
                </a:srgbClr>
              </a:clrTo>
            </a:clrChange>
          </a:blip>
          <a:stretch>
            <a:fillRect/>
          </a:stretch>
        </p:blipFill>
        <p:spPr>
          <a:xfrm>
            <a:off x="11324492" y="62096"/>
            <a:ext cx="867508" cy="787849"/>
          </a:xfrm>
          <a:prstGeom prst="rect">
            <a:avLst/>
          </a:prstGeom>
        </p:spPr>
      </p:pic>
    </p:spTree>
    <p:extLst>
      <p:ext uri="{BB962C8B-B14F-4D97-AF65-F5344CB8AC3E}">
        <p14:creationId xmlns:p14="http://schemas.microsoft.com/office/powerpoint/2010/main" val="38434763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8166"/>
            <a:ext cx="11932024" cy="400110"/>
          </a:xfrm>
          <a:prstGeom prst="rect">
            <a:avLst/>
          </a:prstGeom>
          <a:noFill/>
        </p:spPr>
        <p:txBody>
          <a:bodyPr wrap="square" rtlCol="0">
            <a:spAutoFit/>
          </a:bodyPr>
          <a:lstStyle/>
          <a:p>
            <a:r>
              <a:rPr lang="en-GB" sz="2000" dirty="0">
                <a:latin typeface="Berlin Sans FB Demi" panose="020E0802020502020306" pitchFamily="34" charset="0"/>
              </a:rPr>
              <a:t>1700-1900 </a:t>
            </a:r>
            <a:r>
              <a:rPr lang="en-GB" dirty="0">
                <a:latin typeface="Berlin Sans FB Demi" panose="020E0802020502020306" pitchFamily="34" charset="0"/>
              </a:rPr>
              <a:t>The influence of Robert Peel on the Police and Penal (punishment) System</a:t>
            </a:r>
          </a:p>
        </p:txBody>
      </p:sp>
      <p:sp>
        <p:nvSpPr>
          <p:cNvPr id="7" name="TextBox 6"/>
          <p:cNvSpPr txBox="1"/>
          <p:nvPr/>
        </p:nvSpPr>
        <p:spPr>
          <a:xfrm>
            <a:off x="111917" y="538003"/>
            <a:ext cx="2657475" cy="3139321"/>
          </a:xfrm>
          <a:prstGeom prst="rect">
            <a:avLst/>
          </a:prstGeom>
          <a:noFill/>
          <a:ln w="28575">
            <a:solidFill>
              <a:schemeClr val="tx1"/>
            </a:solidFill>
            <a:prstDash val="sysDash"/>
          </a:ln>
        </p:spPr>
        <p:txBody>
          <a:bodyPr wrap="square" rtlCol="0">
            <a:spAutoFit/>
          </a:bodyPr>
          <a:lstStyle/>
          <a:p>
            <a:pPr algn="ctr"/>
            <a:r>
              <a:rPr lang="en-GB" sz="1600" b="1" dirty="0"/>
              <a:t>ROBERT PEEL BASIC FACTS:</a:t>
            </a:r>
          </a:p>
          <a:p>
            <a:r>
              <a:rPr lang="en-GB" sz="1600" b="1" dirty="0"/>
              <a:t>Home Secretary:</a:t>
            </a:r>
            <a:r>
              <a:rPr lang="en-GB" sz="1400" dirty="0"/>
              <a:t>1822-1830</a:t>
            </a:r>
          </a:p>
          <a:p>
            <a:r>
              <a:rPr lang="en-GB" sz="1600" b="1" dirty="0"/>
              <a:t>Prime Minister: </a:t>
            </a:r>
            <a:r>
              <a:rPr lang="en-GB" sz="1400" dirty="0"/>
              <a:t>1834-1835</a:t>
            </a:r>
          </a:p>
          <a:p>
            <a:r>
              <a:rPr lang="en-GB" sz="1600" b="1" dirty="0"/>
              <a:t>Prime Minister: </a:t>
            </a:r>
            <a:r>
              <a:rPr lang="en-GB" sz="1400" dirty="0"/>
              <a:t>1841-46</a:t>
            </a:r>
          </a:p>
          <a:p>
            <a:r>
              <a:rPr lang="en-GB" sz="1600" b="1" dirty="0"/>
              <a:t>Known as: </a:t>
            </a:r>
            <a:r>
              <a:rPr lang="en-GB" sz="1600" dirty="0"/>
              <a:t> </a:t>
            </a:r>
            <a:r>
              <a:rPr lang="en-GB" sz="1400" dirty="0">
                <a:solidFill>
                  <a:srgbClr val="FF0000"/>
                </a:solidFill>
              </a:rPr>
              <a:t>‘</a:t>
            </a:r>
            <a:r>
              <a:rPr lang="en-GB" sz="1600" b="1" dirty="0">
                <a:solidFill>
                  <a:srgbClr val="FF0000"/>
                </a:solidFill>
              </a:rPr>
              <a:t>The father of modern policing</a:t>
            </a:r>
            <a:r>
              <a:rPr lang="en-GB" sz="1400" dirty="0">
                <a:solidFill>
                  <a:srgbClr val="FF0000"/>
                </a:solidFill>
              </a:rPr>
              <a:t>’ </a:t>
            </a:r>
          </a:p>
          <a:p>
            <a:r>
              <a:rPr lang="en-GB" sz="1600" b="1" dirty="0"/>
              <a:t>Responsible for: </a:t>
            </a:r>
            <a:r>
              <a:rPr lang="en-GB" sz="1400" dirty="0"/>
              <a:t>Setting up the Metropolitan Police Force in London.  This modelled other forces around the country.</a:t>
            </a:r>
          </a:p>
          <a:p>
            <a:r>
              <a:rPr lang="en-GB" sz="1600" b="1" dirty="0"/>
              <a:t>Influenced:</a:t>
            </a:r>
            <a:r>
              <a:rPr lang="en-GB" sz="1400" dirty="0"/>
              <a:t> A wide range of laws which changed punishment and law enforcement</a:t>
            </a:r>
            <a:r>
              <a:rPr lang="en-GB" sz="1100" dirty="0"/>
              <a:t>.</a:t>
            </a:r>
          </a:p>
        </p:txBody>
      </p:sp>
      <p:sp>
        <p:nvSpPr>
          <p:cNvPr id="11" name="TextBox 10"/>
          <p:cNvSpPr txBox="1"/>
          <p:nvPr/>
        </p:nvSpPr>
        <p:spPr>
          <a:xfrm>
            <a:off x="9268259" y="504680"/>
            <a:ext cx="2818839" cy="3170099"/>
          </a:xfrm>
          <a:prstGeom prst="rect">
            <a:avLst/>
          </a:prstGeom>
          <a:noFill/>
          <a:ln w="28575">
            <a:solidFill>
              <a:schemeClr val="tx1"/>
            </a:solidFill>
            <a:prstDash val="sysDash"/>
          </a:ln>
        </p:spPr>
        <p:txBody>
          <a:bodyPr wrap="square" rtlCol="0">
            <a:spAutoFit/>
          </a:bodyPr>
          <a:lstStyle/>
          <a:p>
            <a:pPr algn="ctr"/>
            <a:r>
              <a:rPr lang="en-GB" sz="1600" b="1" dirty="0"/>
              <a:t>KEY LAW: PEEL’S 1823 GAOLS ACT</a:t>
            </a:r>
          </a:p>
          <a:p>
            <a:pPr marL="171450" indent="-171450">
              <a:buFont typeface="Wingdings" panose="05000000000000000000" pitchFamily="2" charset="2"/>
              <a:buChar char="q"/>
            </a:pPr>
            <a:r>
              <a:rPr lang="en-GB" sz="1400" dirty="0"/>
              <a:t>Ensured regular visits from prison </a:t>
            </a:r>
            <a:r>
              <a:rPr lang="en-GB" sz="1400" b="1" dirty="0"/>
              <a:t>chaplains</a:t>
            </a:r>
            <a:r>
              <a:rPr lang="en-GB" sz="1400" dirty="0"/>
              <a:t> Ensured a wage was paid to prison staff to prevent bribery and increase professionalism. Made sure that </a:t>
            </a:r>
            <a:r>
              <a:rPr lang="en-GB" sz="1400" b="1" dirty="0"/>
              <a:t>female prisoners were </a:t>
            </a:r>
            <a:r>
              <a:rPr lang="en-GB" sz="1400" dirty="0"/>
              <a:t>to be watched by female wardens.</a:t>
            </a:r>
          </a:p>
          <a:p>
            <a:pPr marL="171450" indent="-171450">
              <a:buFont typeface="Wingdings" panose="05000000000000000000" pitchFamily="2" charset="2"/>
              <a:buChar char="q"/>
            </a:pPr>
            <a:r>
              <a:rPr lang="en-GB" sz="1400" dirty="0"/>
              <a:t>Made sure that prisoners were not held in </a:t>
            </a:r>
            <a:r>
              <a:rPr lang="en-GB" sz="1400" b="1" dirty="0"/>
              <a:t>chains or irons</a:t>
            </a:r>
            <a:r>
              <a:rPr lang="en-GB" sz="1400" dirty="0"/>
              <a:t>.</a:t>
            </a:r>
          </a:p>
          <a:p>
            <a:pPr marL="171450" indent="-171450">
              <a:buFont typeface="Wingdings" panose="05000000000000000000" pitchFamily="2" charset="2"/>
              <a:buChar char="q"/>
            </a:pPr>
            <a:r>
              <a:rPr lang="en-GB" sz="1400" b="1" dirty="0">
                <a:solidFill>
                  <a:srgbClr val="FF0000"/>
                </a:solidFill>
              </a:rPr>
              <a:t>HOWEVER - </a:t>
            </a:r>
            <a:r>
              <a:rPr lang="en-GB" sz="1400" dirty="0">
                <a:solidFill>
                  <a:srgbClr val="FF0000"/>
                </a:solidFill>
              </a:rPr>
              <a:t>At this time there were no inspectors to check this was happening.</a:t>
            </a:r>
          </a:p>
        </p:txBody>
      </p:sp>
      <p:sp>
        <p:nvSpPr>
          <p:cNvPr id="12" name="TextBox 11"/>
          <p:cNvSpPr txBox="1"/>
          <p:nvPr/>
        </p:nvSpPr>
        <p:spPr>
          <a:xfrm>
            <a:off x="7807568" y="3854267"/>
            <a:ext cx="4279529" cy="2708434"/>
          </a:xfrm>
          <a:prstGeom prst="rect">
            <a:avLst/>
          </a:prstGeom>
          <a:noFill/>
          <a:ln w="28575">
            <a:solidFill>
              <a:schemeClr val="tx1"/>
            </a:solidFill>
            <a:prstDash val="sysDash"/>
          </a:ln>
        </p:spPr>
        <p:txBody>
          <a:bodyPr wrap="square" rtlCol="0">
            <a:spAutoFit/>
          </a:bodyPr>
          <a:lstStyle/>
          <a:p>
            <a:pPr algn="ctr"/>
            <a:r>
              <a:rPr lang="en-GB" sz="1600" b="1" dirty="0"/>
              <a:t>PEEL FORMED THE MET. POLICE IN 1829</a:t>
            </a:r>
          </a:p>
          <a:p>
            <a:pPr marL="171450" indent="-171450">
              <a:buFont typeface="Wingdings" panose="05000000000000000000" pitchFamily="2" charset="2"/>
              <a:buChar char="ü"/>
            </a:pPr>
            <a:r>
              <a:rPr lang="en-GB" sz="1400" dirty="0"/>
              <a:t>He had been thinking about a change to the police in 1822 when he set up a </a:t>
            </a:r>
            <a:r>
              <a:rPr lang="en-GB" sz="1400" b="1" dirty="0"/>
              <a:t>parliamentary committee </a:t>
            </a:r>
            <a:r>
              <a:rPr lang="en-GB" sz="1400" dirty="0"/>
              <a:t>to look into it.</a:t>
            </a:r>
          </a:p>
          <a:p>
            <a:pPr marL="171450" indent="-171450">
              <a:buFont typeface="Wingdings" panose="05000000000000000000" pitchFamily="2" charset="2"/>
              <a:buChar char="ü"/>
            </a:pPr>
            <a:r>
              <a:rPr lang="en-GB" sz="1400" dirty="0"/>
              <a:t>In 1826 there was an </a:t>
            </a:r>
            <a:r>
              <a:rPr lang="en-GB" sz="1400" b="1" dirty="0"/>
              <a:t>economic downturn </a:t>
            </a:r>
            <a:r>
              <a:rPr lang="en-GB" sz="1400" dirty="0"/>
              <a:t>which increased poverty.  There was a crime wave, rioting and the army had to be brought in. This was proof that a police force were needed.</a:t>
            </a:r>
          </a:p>
          <a:p>
            <a:pPr marL="171450" indent="-171450">
              <a:buFont typeface="Wingdings" panose="05000000000000000000" pitchFamily="2" charset="2"/>
              <a:buChar char="ü"/>
            </a:pPr>
            <a:r>
              <a:rPr lang="en-GB" sz="1400" dirty="0"/>
              <a:t>Peel saw that </a:t>
            </a:r>
            <a:r>
              <a:rPr lang="en-GB" sz="1400" b="1" dirty="0"/>
              <a:t>wealthier parts </a:t>
            </a:r>
            <a:r>
              <a:rPr lang="en-GB" sz="1400" dirty="0"/>
              <a:t>of London had good numbers of watchmen while poorer parts lacked watchmen and constables. He wanted to make this more equal and fair.</a:t>
            </a:r>
          </a:p>
        </p:txBody>
      </p:sp>
      <p:sp>
        <p:nvSpPr>
          <p:cNvPr id="15" name="Right Arrow 14"/>
          <p:cNvSpPr/>
          <p:nvPr/>
        </p:nvSpPr>
        <p:spPr>
          <a:xfrm>
            <a:off x="9067799" y="2042134"/>
            <a:ext cx="395287" cy="24765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ight Arrow 15"/>
          <p:cNvSpPr/>
          <p:nvPr/>
        </p:nvSpPr>
        <p:spPr>
          <a:xfrm rot="5400000">
            <a:off x="5537241" y="4381951"/>
            <a:ext cx="267461" cy="24765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4092244" y="3674779"/>
            <a:ext cx="3283187" cy="584775"/>
          </a:xfrm>
          <a:prstGeom prst="rect">
            <a:avLst/>
          </a:prstGeom>
          <a:solidFill>
            <a:srgbClr val="FFFF00"/>
          </a:solidFill>
          <a:ln w="28575">
            <a:solidFill>
              <a:schemeClr val="tx1"/>
            </a:solidFill>
            <a:prstDash val="sysDash"/>
          </a:ln>
        </p:spPr>
        <p:txBody>
          <a:bodyPr wrap="square" rtlCol="0">
            <a:spAutoFit/>
          </a:bodyPr>
          <a:lstStyle/>
          <a:p>
            <a:pPr algn="ctr"/>
            <a:r>
              <a:rPr lang="en-GB" sz="1600" b="1" dirty="0"/>
              <a:t>The first Metropolitan Police officers were appointed in September, 1829.</a:t>
            </a:r>
          </a:p>
        </p:txBody>
      </p:sp>
      <p:sp>
        <p:nvSpPr>
          <p:cNvPr id="23" name="Right Arrow 22"/>
          <p:cNvSpPr/>
          <p:nvPr/>
        </p:nvSpPr>
        <p:spPr>
          <a:xfrm rot="10800000">
            <a:off x="7379535" y="3982637"/>
            <a:ext cx="453779" cy="24765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Image result for robert pee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01069" y="3276094"/>
            <a:ext cx="1059498" cy="1378957"/>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211016" y="4760062"/>
            <a:ext cx="7320470" cy="2062103"/>
          </a:xfrm>
          <a:prstGeom prst="rect">
            <a:avLst/>
          </a:prstGeom>
          <a:noFill/>
          <a:ln w="28575">
            <a:solidFill>
              <a:schemeClr val="tx1"/>
            </a:solidFill>
            <a:prstDash val="sysDash"/>
          </a:ln>
        </p:spPr>
        <p:txBody>
          <a:bodyPr wrap="square" rtlCol="0">
            <a:spAutoFit/>
          </a:bodyPr>
          <a:lstStyle/>
          <a:p>
            <a:pPr algn="ctr"/>
            <a:r>
              <a:rPr lang="en-GB" sz="1600" b="1" dirty="0"/>
              <a:t>CRITICISMS OF THE METROPOLITAN POLICE</a:t>
            </a:r>
          </a:p>
          <a:p>
            <a:pPr marL="171450" indent="-171450">
              <a:buFont typeface="Wingdings" panose="05000000000000000000" pitchFamily="2" charset="2"/>
              <a:buChar char="q"/>
            </a:pPr>
            <a:r>
              <a:rPr lang="en-GB" sz="1400" dirty="0"/>
              <a:t>At first there was a </a:t>
            </a:r>
            <a:r>
              <a:rPr lang="en-GB" sz="1400" b="1" dirty="0"/>
              <a:t>hostile attitude </a:t>
            </a:r>
            <a:r>
              <a:rPr lang="en-GB" sz="1400" dirty="0"/>
              <a:t>from the public and the press.</a:t>
            </a:r>
          </a:p>
          <a:p>
            <a:pPr marL="171450" indent="-171450">
              <a:buFont typeface="Wingdings" panose="05000000000000000000" pitchFamily="2" charset="2"/>
              <a:buChar char="q"/>
            </a:pPr>
            <a:r>
              <a:rPr lang="en-GB" sz="1400" b="1" dirty="0"/>
              <a:t>Newspaper cartoons </a:t>
            </a:r>
            <a:r>
              <a:rPr lang="en-GB" sz="1400" dirty="0"/>
              <a:t>mocked police officers for being poorly trained, from dubious backgrounds and for not behaving as they should on duty such as being drunk or taking bribes.</a:t>
            </a:r>
          </a:p>
          <a:p>
            <a:pPr marL="171450" indent="-171450">
              <a:buFont typeface="Wingdings" panose="05000000000000000000" pitchFamily="2" charset="2"/>
              <a:buChar char="q"/>
            </a:pPr>
            <a:r>
              <a:rPr lang="en-GB" sz="1400" b="1" dirty="0"/>
              <a:t>2,800</a:t>
            </a:r>
            <a:r>
              <a:rPr lang="en-GB" sz="1400" dirty="0"/>
              <a:t> officers were signed up but only </a:t>
            </a:r>
            <a:r>
              <a:rPr lang="en-GB" sz="1400" b="1" dirty="0"/>
              <a:t>600</a:t>
            </a:r>
            <a:r>
              <a:rPr lang="en-GB" sz="1400" dirty="0"/>
              <a:t> stayed for a year or more.</a:t>
            </a:r>
          </a:p>
          <a:p>
            <a:r>
              <a:rPr lang="en-GB" sz="1400" dirty="0"/>
              <a:t>The public worried about: </a:t>
            </a:r>
          </a:p>
          <a:p>
            <a:pPr marL="171450" indent="-171450">
              <a:buFont typeface="Wingdings" panose="05000000000000000000" pitchFamily="2" charset="2"/>
              <a:buChar char="q"/>
            </a:pPr>
            <a:r>
              <a:rPr lang="en-GB" sz="1400" dirty="0"/>
              <a:t>Public worried about the police being too much like the </a:t>
            </a:r>
            <a:r>
              <a:rPr lang="en-GB" sz="1400" b="1" dirty="0"/>
              <a:t>army</a:t>
            </a:r>
            <a:r>
              <a:rPr lang="en-GB" sz="1400" dirty="0"/>
              <a:t>.</a:t>
            </a:r>
          </a:p>
          <a:p>
            <a:pPr marL="171450" indent="-171450">
              <a:buFont typeface="Wingdings" panose="05000000000000000000" pitchFamily="2" charset="2"/>
              <a:buChar char="q"/>
            </a:pPr>
            <a:r>
              <a:rPr lang="en-GB" sz="1400" dirty="0"/>
              <a:t>Their </a:t>
            </a:r>
            <a:r>
              <a:rPr lang="en-GB" sz="1400" b="1" dirty="0"/>
              <a:t>freedoms</a:t>
            </a:r>
            <a:r>
              <a:rPr lang="en-GB" sz="1400" dirty="0"/>
              <a:t> being threatened.</a:t>
            </a:r>
          </a:p>
          <a:p>
            <a:pPr marL="171450" indent="-171450">
              <a:buFont typeface="Wingdings" panose="05000000000000000000" pitchFamily="2" charset="2"/>
              <a:buChar char="q"/>
            </a:pPr>
            <a:r>
              <a:rPr lang="en-GB" sz="1400" dirty="0"/>
              <a:t>The </a:t>
            </a:r>
            <a:r>
              <a:rPr lang="en-GB" sz="1400" b="1" dirty="0"/>
              <a:t>cost</a:t>
            </a:r>
            <a:r>
              <a:rPr lang="en-GB" sz="1400" dirty="0"/>
              <a:t> of the police from increasing taxes.</a:t>
            </a:r>
          </a:p>
        </p:txBody>
      </p:sp>
      <p:sp>
        <p:nvSpPr>
          <p:cNvPr id="8" name="TextBox 7"/>
          <p:cNvSpPr txBox="1"/>
          <p:nvPr/>
        </p:nvSpPr>
        <p:spPr>
          <a:xfrm>
            <a:off x="2897980" y="504680"/>
            <a:ext cx="2143125" cy="2708434"/>
          </a:xfrm>
          <a:prstGeom prst="rect">
            <a:avLst/>
          </a:prstGeom>
          <a:solidFill>
            <a:schemeClr val="bg1"/>
          </a:solidFill>
          <a:ln w="28575">
            <a:solidFill>
              <a:schemeClr val="tx1"/>
            </a:solidFill>
            <a:prstDash val="sysDash"/>
          </a:ln>
        </p:spPr>
        <p:txBody>
          <a:bodyPr wrap="square" rtlCol="0">
            <a:spAutoFit/>
          </a:bodyPr>
          <a:lstStyle/>
          <a:p>
            <a:pPr algn="ctr"/>
            <a:r>
              <a:rPr lang="en-GB" sz="1600" b="1" dirty="0"/>
              <a:t>PEEL’S STRENGTHS</a:t>
            </a:r>
          </a:p>
          <a:p>
            <a:pPr marL="171450" indent="-171450">
              <a:buFont typeface="Wingdings" panose="05000000000000000000" pitchFamily="2" charset="2"/>
              <a:buChar char="q"/>
            </a:pPr>
            <a:r>
              <a:rPr lang="en-GB" sz="1400" dirty="0"/>
              <a:t>He had a </a:t>
            </a:r>
            <a:r>
              <a:rPr lang="en-GB" sz="1400" b="1" dirty="0"/>
              <a:t>open mind </a:t>
            </a:r>
            <a:r>
              <a:rPr lang="en-GB" sz="1400" dirty="0"/>
              <a:t>to new ideas.</a:t>
            </a:r>
          </a:p>
          <a:p>
            <a:pPr marL="171450" indent="-171450">
              <a:buFont typeface="Wingdings" panose="05000000000000000000" pitchFamily="2" charset="2"/>
              <a:buChar char="q"/>
            </a:pPr>
            <a:r>
              <a:rPr lang="en-GB" sz="1400" b="1" dirty="0"/>
              <a:t>He listened</a:t>
            </a:r>
            <a:r>
              <a:rPr lang="en-GB" sz="1400" dirty="0"/>
              <a:t> to the views of campaigners such as Elizabeth Fry and John Howard.</a:t>
            </a:r>
          </a:p>
          <a:p>
            <a:pPr marL="171450" indent="-171450">
              <a:buFont typeface="Wingdings" panose="05000000000000000000" pitchFamily="2" charset="2"/>
              <a:buChar char="q"/>
            </a:pPr>
            <a:r>
              <a:rPr lang="en-GB" sz="1400" dirty="0"/>
              <a:t>He was a </a:t>
            </a:r>
            <a:r>
              <a:rPr lang="en-GB" sz="1400" b="1" dirty="0"/>
              <a:t>skilful politician </a:t>
            </a:r>
            <a:r>
              <a:rPr lang="en-GB" sz="1400" dirty="0"/>
              <a:t>when making sure laws were voted for and passed – despite tough opposition.</a:t>
            </a:r>
          </a:p>
        </p:txBody>
      </p:sp>
      <p:sp>
        <p:nvSpPr>
          <p:cNvPr id="13" name="Right Arrow 12"/>
          <p:cNvSpPr/>
          <p:nvPr/>
        </p:nvSpPr>
        <p:spPr>
          <a:xfrm>
            <a:off x="2640805" y="2013998"/>
            <a:ext cx="395287" cy="24765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5386401" y="504680"/>
            <a:ext cx="3528991" cy="2923877"/>
          </a:xfrm>
          <a:prstGeom prst="rect">
            <a:avLst/>
          </a:prstGeom>
          <a:solidFill>
            <a:schemeClr val="bg1"/>
          </a:solidFill>
          <a:ln w="28575">
            <a:solidFill>
              <a:schemeClr val="tx1"/>
            </a:solidFill>
            <a:prstDash val="sysDash"/>
          </a:ln>
        </p:spPr>
        <p:txBody>
          <a:bodyPr wrap="square" rtlCol="0">
            <a:spAutoFit/>
          </a:bodyPr>
          <a:lstStyle/>
          <a:p>
            <a:pPr algn="ctr"/>
            <a:r>
              <a:rPr lang="en-GB" sz="1600" b="1" dirty="0"/>
              <a:t>PEEL IN THE 1820s</a:t>
            </a:r>
          </a:p>
          <a:p>
            <a:pPr marL="171450" indent="-171450">
              <a:buFont typeface="Wingdings" panose="05000000000000000000" pitchFamily="2" charset="2"/>
              <a:buChar char="q"/>
            </a:pPr>
            <a:r>
              <a:rPr lang="en-GB" sz="1400" dirty="0"/>
              <a:t>Peel wanted </a:t>
            </a:r>
            <a:r>
              <a:rPr lang="en-GB" sz="1400" b="1" dirty="0"/>
              <a:t>penal reforms </a:t>
            </a:r>
            <a:r>
              <a:rPr lang="en-GB" sz="1400" dirty="0"/>
              <a:t>to </a:t>
            </a:r>
            <a:r>
              <a:rPr lang="en-GB" sz="1400" b="1" dirty="0"/>
              <a:t>rehabilitate</a:t>
            </a:r>
            <a:r>
              <a:rPr lang="en-GB" sz="1400" dirty="0"/>
              <a:t> criminals rather than just focus on the harsh punishment itself.</a:t>
            </a:r>
          </a:p>
          <a:p>
            <a:pPr marL="171450" indent="-171450">
              <a:buFont typeface="Wingdings" panose="05000000000000000000" pitchFamily="2" charset="2"/>
              <a:buChar char="q"/>
            </a:pPr>
            <a:r>
              <a:rPr lang="en-GB" sz="1400" dirty="0"/>
              <a:t>He reduced the number of crimes punishable by death </a:t>
            </a:r>
            <a:r>
              <a:rPr lang="en-GB" sz="1400" b="1" dirty="0"/>
              <a:t>by 100</a:t>
            </a:r>
            <a:r>
              <a:rPr lang="en-GB" sz="1400" dirty="0"/>
              <a:t>. </a:t>
            </a:r>
          </a:p>
          <a:p>
            <a:pPr marL="171450" indent="-171450">
              <a:buFont typeface="Wingdings" panose="05000000000000000000" pitchFamily="2" charset="2"/>
              <a:buChar char="q"/>
            </a:pPr>
            <a:r>
              <a:rPr lang="en-GB" sz="1400" dirty="0"/>
              <a:t>He made sure minor crimes such as poaching were punished more </a:t>
            </a:r>
            <a:r>
              <a:rPr lang="en-GB" sz="1400" b="1" dirty="0"/>
              <a:t>proportionally.</a:t>
            </a:r>
          </a:p>
          <a:p>
            <a:pPr marL="171450" indent="-171450">
              <a:buFont typeface="Wingdings" panose="05000000000000000000" pitchFamily="2" charset="2"/>
              <a:buChar char="q"/>
            </a:pPr>
            <a:r>
              <a:rPr lang="en-GB" sz="1400" dirty="0"/>
              <a:t>He reformed </a:t>
            </a:r>
            <a:r>
              <a:rPr lang="en-GB" sz="1400" b="1" dirty="0"/>
              <a:t>prisons</a:t>
            </a:r>
            <a:r>
              <a:rPr lang="en-GB" sz="1400" dirty="0"/>
              <a:t>.</a:t>
            </a:r>
          </a:p>
          <a:p>
            <a:pPr marL="171450" indent="-171450">
              <a:buFont typeface="Wingdings" panose="05000000000000000000" pitchFamily="2" charset="2"/>
              <a:buChar char="q"/>
            </a:pPr>
            <a:r>
              <a:rPr lang="en-GB" sz="1400" dirty="0"/>
              <a:t>He organised the legal system by making sure criminals received the same punishments for the same crime.</a:t>
            </a:r>
          </a:p>
        </p:txBody>
      </p:sp>
      <p:sp>
        <p:nvSpPr>
          <p:cNvPr id="14" name="Right Arrow 13"/>
          <p:cNvSpPr/>
          <p:nvPr/>
        </p:nvSpPr>
        <p:spPr>
          <a:xfrm>
            <a:off x="4902993" y="2048708"/>
            <a:ext cx="395287" cy="24765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2223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arn(inVertic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arn(inVertic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arn(inVertical)">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8" grpId="0" animBg="1"/>
      <p:bldP spid="19" grpId="0" animBg="1"/>
      <p:bldP spid="8"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51324" y="693590"/>
            <a:ext cx="4224271" cy="2339102"/>
          </a:xfrm>
          <a:prstGeom prst="rect">
            <a:avLst/>
          </a:prstGeom>
          <a:noFill/>
          <a:ln>
            <a:solidFill>
              <a:schemeClr val="tx1"/>
            </a:solidFill>
          </a:ln>
        </p:spPr>
        <p:txBody>
          <a:bodyPr wrap="square" rtlCol="0">
            <a:spAutoFit/>
          </a:bodyPr>
          <a:lstStyle/>
          <a:p>
            <a:r>
              <a:rPr lang="en-GB" b="1" dirty="0"/>
              <a:t>The Background</a:t>
            </a:r>
          </a:p>
          <a:p>
            <a:pPr marL="171450" indent="-171450">
              <a:buFont typeface="Wingdings" panose="05000000000000000000" pitchFamily="2" charset="2"/>
              <a:buChar char="q"/>
            </a:pPr>
            <a:r>
              <a:rPr lang="en-GB" sz="1600" dirty="0"/>
              <a:t>In </a:t>
            </a:r>
            <a:r>
              <a:rPr lang="en-GB" sz="1600" b="1" dirty="0"/>
              <a:t>February 1834</a:t>
            </a:r>
            <a:r>
              <a:rPr lang="en-GB" sz="1600" dirty="0"/>
              <a:t>, in the village of </a:t>
            </a:r>
            <a:r>
              <a:rPr lang="en-GB" sz="1600" b="1" dirty="0"/>
              <a:t>Tolpuddle</a:t>
            </a:r>
            <a:r>
              <a:rPr lang="en-GB" sz="1600" dirty="0"/>
              <a:t>, a farm labourer called George Loveless was arrested for a made up crime – just because he and his men had promised to support  a trade union. It seemed the authorities needed an </a:t>
            </a:r>
            <a:r>
              <a:rPr lang="en-GB" sz="1600" b="1" dirty="0"/>
              <a:t>excuse </a:t>
            </a:r>
            <a:r>
              <a:rPr lang="en-GB" sz="1600" dirty="0"/>
              <a:t>to arrest them for something, even though they did not threaten a strike or violence.</a:t>
            </a:r>
          </a:p>
        </p:txBody>
      </p:sp>
      <p:sp>
        <p:nvSpPr>
          <p:cNvPr id="7" name="TextBox 6"/>
          <p:cNvSpPr txBox="1"/>
          <p:nvPr/>
        </p:nvSpPr>
        <p:spPr>
          <a:xfrm>
            <a:off x="4469552" y="664459"/>
            <a:ext cx="3775658" cy="3847207"/>
          </a:xfrm>
          <a:prstGeom prst="rect">
            <a:avLst/>
          </a:prstGeom>
          <a:noFill/>
          <a:ln>
            <a:solidFill>
              <a:schemeClr val="tx1"/>
            </a:solidFill>
          </a:ln>
        </p:spPr>
        <p:txBody>
          <a:bodyPr wrap="square" rtlCol="0">
            <a:spAutoFit/>
          </a:bodyPr>
          <a:lstStyle/>
          <a:p>
            <a:r>
              <a:rPr lang="en-GB" sz="2000" b="1" dirty="0"/>
              <a:t>Their Punishment</a:t>
            </a:r>
          </a:p>
          <a:p>
            <a:pPr marL="171450" indent="-171450">
              <a:buFont typeface="Wingdings" panose="05000000000000000000" pitchFamily="2" charset="2"/>
              <a:buChar char="q"/>
            </a:pPr>
            <a:r>
              <a:rPr lang="en-GB" sz="1600" dirty="0"/>
              <a:t>George Loveless and the other 5 were sentenced to </a:t>
            </a:r>
            <a:r>
              <a:rPr lang="en-GB" sz="1600" b="1" dirty="0"/>
              <a:t>7 years transportation to Australia</a:t>
            </a:r>
            <a:r>
              <a:rPr lang="en-GB" sz="1600" dirty="0"/>
              <a:t>.</a:t>
            </a:r>
          </a:p>
          <a:p>
            <a:pPr marL="171450" indent="-171450">
              <a:buFont typeface="Wingdings" panose="05000000000000000000" pitchFamily="2" charset="2"/>
              <a:buChar char="q"/>
            </a:pPr>
            <a:r>
              <a:rPr lang="en-GB" sz="1600" dirty="0"/>
              <a:t>Transportation was the </a:t>
            </a:r>
            <a:r>
              <a:rPr lang="en-GB" sz="1600" b="1" dirty="0"/>
              <a:t>most severe punishment </a:t>
            </a:r>
            <a:r>
              <a:rPr lang="en-GB" sz="1600" dirty="0"/>
              <a:t>the judge could give for this crime.  The conditions on these ships and the forced labour after the journey was extremely harsh.</a:t>
            </a:r>
          </a:p>
          <a:p>
            <a:r>
              <a:rPr lang="en-GB" sz="1600" b="1" dirty="0"/>
              <a:t>Why was this punishment given?</a:t>
            </a:r>
          </a:p>
          <a:p>
            <a:pPr marL="171450" indent="-171450">
              <a:buFont typeface="Wingdings" panose="05000000000000000000" pitchFamily="2" charset="2"/>
              <a:buChar char="q"/>
            </a:pPr>
            <a:r>
              <a:rPr lang="en-GB" sz="1600" dirty="0"/>
              <a:t>It was a way for the authorities to </a:t>
            </a:r>
            <a:r>
              <a:rPr lang="en-GB" sz="1600" b="1" dirty="0"/>
              <a:t>deter </a:t>
            </a:r>
            <a:r>
              <a:rPr lang="en-GB" sz="1600" dirty="0"/>
              <a:t>others from forming or joining a trade union and </a:t>
            </a:r>
            <a:r>
              <a:rPr lang="en-GB" sz="1600" b="1" dirty="0"/>
              <a:t>stop workers </a:t>
            </a:r>
            <a:r>
              <a:rPr lang="en-GB" sz="1600" dirty="0"/>
              <a:t>from demanding higher pay. </a:t>
            </a:r>
            <a:r>
              <a:rPr lang="en-GB" sz="1600" b="1" dirty="0"/>
              <a:t>Trade Union members were treated at criminals.</a:t>
            </a:r>
          </a:p>
        </p:txBody>
      </p:sp>
      <p:sp>
        <p:nvSpPr>
          <p:cNvPr id="8" name="TextBox 7"/>
          <p:cNvSpPr txBox="1"/>
          <p:nvPr/>
        </p:nvSpPr>
        <p:spPr>
          <a:xfrm>
            <a:off x="4469552" y="4584049"/>
            <a:ext cx="3775658" cy="2185214"/>
          </a:xfrm>
          <a:prstGeom prst="rect">
            <a:avLst/>
          </a:prstGeom>
          <a:noFill/>
          <a:ln>
            <a:solidFill>
              <a:schemeClr val="tx1"/>
            </a:solidFill>
          </a:ln>
        </p:spPr>
        <p:txBody>
          <a:bodyPr wrap="square" rtlCol="0">
            <a:spAutoFit/>
          </a:bodyPr>
          <a:lstStyle/>
          <a:p>
            <a:r>
              <a:rPr lang="en-GB" sz="2000" b="1" dirty="0"/>
              <a:t>How did the public find out about this punishment?</a:t>
            </a:r>
          </a:p>
          <a:p>
            <a:pPr marL="285750" indent="-285750">
              <a:buFont typeface="Wingdings" panose="05000000000000000000" pitchFamily="2" charset="2"/>
              <a:buChar char="q"/>
            </a:pPr>
            <a:r>
              <a:rPr lang="en-GB" sz="1600" b="1" dirty="0"/>
              <a:t>Mass protests </a:t>
            </a:r>
            <a:r>
              <a:rPr lang="en-GB" sz="1600" dirty="0"/>
              <a:t>were organised in support of the men.  A </a:t>
            </a:r>
            <a:r>
              <a:rPr lang="en-GB" sz="1600" b="1" dirty="0"/>
              <a:t>demonstration</a:t>
            </a:r>
            <a:r>
              <a:rPr lang="en-GB" sz="1600" dirty="0"/>
              <a:t> was held in London where around 100,000 people and a </a:t>
            </a:r>
            <a:r>
              <a:rPr lang="en-GB" sz="1600" b="1" dirty="0"/>
              <a:t>petition </a:t>
            </a:r>
            <a:r>
              <a:rPr lang="en-GB" sz="1600" dirty="0"/>
              <a:t>with 200,000 signatures was presented to parliament.</a:t>
            </a:r>
          </a:p>
        </p:txBody>
      </p:sp>
      <p:sp>
        <p:nvSpPr>
          <p:cNvPr id="10" name="TextBox 9"/>
          <p:cNvSpPr txBox="1"/>
          <p:nvPr/>
        </p:nvSpPr>
        <p:spPr>
          <a:xfrm>
            <a:off x="8384294" y="1830543"/>
            <a:ext cx="3685404" cy="1877437"/>
          </a:xfrm>
          <a:prstGeom prst="rect">
            <a:avLst/>
          </a:prstGeom>
          <a:noFill/>
          <a:ln>
            <a:solidFill>
              <a:schemeClr val="tx1"/>
            </a:solidFill>
          </a:ln>
        </p:spPr>
        <p:txBody>
          <a:bodyPr wrap="square" rtlCol="0">
            <a:spAutoFit/>
          </a:bodyPr>
          <a:lstStyle/>
          <a:p>
            <a:r>
              <a:rPr lang="en-GB" b="1" dirty="0"/>
              <a:t>Why did the government change their mind?</a:t>
            </a:r>
            <a:endParaRPr lang="en-GB" sz="2000" b="1" dirty="0"/>
          </a:p>
          <a:p>
            <a:pPr marL="285750" indent="-285750">
              <a:buFont typeface="Wingdings" panose="05000000000000000000" pitchFamily="2" charset="2"/>
              <a:buChar char="q"/>
            </a:pPr>
            <a:r>
              <a:rPr lang="en-GB" sz="1600" dirty="0"/>
              <a:t>Four years later, in 1838, the government </a:t>
            </a:r>
            <a:r>
              <a:rPr lang="en-GB" sz="1600" b="1" dirty="0"/>
              <a:t>pardoned</a:t>
            </a:r>
            <a:r>
              <a:rPr lang="en-GB" sz="1600" dirty="0"/>
              <a:t> and </a:t>
            </a:r>
            <a:r>
              <a:rPr lang="en-GB" sz="1600" b="1" dirty="0"/>
              <a:t>released</a:t>
            </a:r>
            <a:r>
              <a:rPr lang="en-GB" sz="1600" dirty="0"/>
              <a:t> the men who were now known as the </a:t>
            </a:r>
            <a:r>
              <a:rPr lang="en-GB" sz="1600" dirty="0" err="1"/>
              <a:t>Tolpuddle</a:t>
            </a:r>
            <a:r>
              <a:rPr lang="en-GB" sz="1600" dirty="0"/>
              <a:t> Martyrs.  </a:t>
            </a:r>
            <a:r>
              <a:rPr lang="en-GB" sz="1600" b="1" dirty="0"/>
              <a:t>The men returned home to a ‘hero’s welcome</a:t>
            </a:r>
            <a:r>
              <a:rPr lang="en-GB" sz="1600" dirty="0"/>
              <a:t>’.</a:t>
            </a:r>
          </a:p>
        </p:txBody>
      </p:sp>
      <p:sp>
        <p:nvSpPr>
          <p:cNvPr id="12" name="TextBox 11"/>
          <p:cNvSpPr txBox="1"/>
          <p:nvPr/>
        </p:nvSpPr>
        <p:spPr>
          <a:xfrm>
            <a:off x="8384293" y="3880677"/>
            <a:ext cx="3685405" cy="2646878"/>
          </a:xfrm>
          <a:prstGeom prst="rect">
            <a:avLst/>
          </a:prstGeom>
          <a:noFill/>
          <a:ln>
            <a:solidFill>
              <a:schemeClr val="tx1"/>
            </a:solidFill>
          </a:ln>
        </p:spPr>
        <p:txBody>
          <a:bodyPr wrap="square" rtlCol="0">
            <a:spAutoFit/>
          </a:bodyPr>
          <a:lstStyle/>
          <a:p>
            <a:r>
              <a:rPr lang="en-GB" b="1" dirty="0"/>
              <a:t> What does this example tell us about government control of crime and punishment?</a:t>
            </a:r>
          </a:p>
          <a:p>
            <a:endParaRPr lang="en-GB" sz="1600" b="1" dirty="0"/>
          </a:p>
          <a:p>
            <a:pPr marL="228600" indent="-228600">
              <a:buFont typeface="+mj-lt"/>
              <a:buAutoNum type="arabicPeriod"/>
            </a:pPr>
            <a:r>
              <a:rPr lang="en-GB" sz="1600" dirty="0"/>
              <a:t>That governments could change and manipulate laws in reaction to </a:t>
            </a:r>
            <a:r>
              <a:rPr lang="en-GB" sz="1600" b="1" dirty="0"/>
              <a:t>changing attitudes </a:t>
            </a:r>
            <a:r>
              <a:rPr lang="en-GB" sz="1600" dirty="0"/>
              <a:t>of the time.  In this case, they wanted to protect business owners and stop workers from demanding higher wages.</a:t>
            </a:r>
          </a:p>
        </p:txBody>
      </p:sp>
      <p:sp>
        <p:nvSpPr>
          <p:cNvPr id="13" name="TextBox 12"/>
          <p:cNvSpPr txBox="1"/>
          <p:nvPr/>
        </p:nvSpPr>
        <p:spPr>
          <a:xfrm>
            <a:off x="132317" y="3152986"/>
            <a:ext cx="4224271" cy="3077766"/>
          </a:xfrm>
          <a:prstGeom prst="rect">
            <a:avLst/>
          </a:prstGeom>
          <a:noFill/>
          <a:ln>
            <a:solidFill>
              <a:schemeClr val="tx1"/>
            </a:solidFill>
          </a:ln>
        </p:spPr>
        <p:txBody>
          <a:bodyPr wrap="square" rtlCol="0">
            <a:spAutoFit/>
          </a:bodyPr>
          <a:lstStyle/>
          <a:p>
            <a:r>
              <a:rPr lang="en-GB" b="1" dirty="0"/>
              <a:t>Why were they really arrested?</a:t>
            </a:r>
          </a:p>
          <a:p>
            <a:pPr marL="171450" indent="-171450">
              <a:buFont typeface="Wingdings" panose="05000000000000000000" pitchFamily="2" charset="2"/>
              <a:buChar char="q"/>
            </a:pPr>
            <a:r>
              <a:rPr lang="en-GB" sz="1600" dirty="0"/>
              <a:t>The </a:t>
            </a:r>
            <a:r>
              <a:rPr lang="en-GB" sz="1600" b="1" dirty="0"/>
              <a:t>real reason </a:t>
            </a:r>
            <a:r>
              <a:rPr lang="en-GB" sz="1600" dirty="0"/>
              <a:t>for their arrest was to stop their political activities.  The men had promised other workers in the area that they would do what they could to </a:t>
            </a:r>
            <a:r>
              <a:rPr lang="en-GB" sz="1600" b="1" dirty="0"/>
              <a:t>protect wages</a:t>
            </a:r>
            <a:r>
              <a:rPr lang="en-GB" sz="1600" dirty="0"/>
              <a:t>. </a:t>
            </a:r>
          </a:p>
          <a:p>
            <a:pPr marL="171450" indent="-171450">
              <a:buFont typeface="Wingdings" panose="05000000000000000000" pitchFamily="2" charset="2"/>
              <a:buChar char="q"/>
            </a:pPr>
            <a:r>
              <a:rPr lang="en-GB" sz="1600" dirty="0"/>
              <a:t>They had also formed a group they called a ‘</a:t>
            </a:r>
            <a:r>
              <a:rPr lang="en-GB" sz="1600" b="1" dirty="0"/>
              <a:t>friendly society</a:t>
            </a:r>
            <a:r>
              <a:rPr lang="en-GB" sz="1600" dirty="0"/>
              <a:t>’.  This was actually an early version of a </a:t>
            </a:r>
            <a:r>
              <a:rPr lang="en-GB" sz="1600" b="1" dirty="0"/>
              <a:t>trade union</a:t>
            </a:r>
            <a:r>
              <a:rPr lang="en-GB" sz="1600" dirty="0"/>
              <a:t>.  </a:t>
            </a:r>
          </a:p>
          <a:p>
            <a:pPr marL="171450" indent="-171450">
              <a:buFont typeface="Wingdings" panose="05000000000000000000" pitchFamily="2" charset="2"/>
              <a:buChar char="q"/>
            </a:pPr>
            <a:r>
              <a:rPr lang="en-GB" sz="1600" dirty="0"/>
              <a:t>They wanted to protest about their wages.  They were only getting 6 shillings per week as a farm labourer, rather than the average wage of 10 shillings of the time in other jobs.</a:t>
            </a:r>
          </a:p>
        </p:txBody>
      </p:sp>
      <p:sp>
        <p:nvSpPr>
          <p:cNvPr id="14" name="TextBox 13"/>
          <p:cNvSpPr txBox="1"/>
          <p:nvPr/>
        </p:nvSpPr>
        <p:spPr>
          <a:xfrm>
            <a:off x="8356209" y="96021"/>
            <a:ext cx="3703474" cy="1631216"/>
          </a:xfrm>
          <a:prstGeom prst="rect">
            <a:avLst/>
          </a:prstGeom>
          <a:noFill/>
          <a:ln>
            <a:solidFill>
              <a:schemeClr val="tx1"/>
            </a:solidFill>
          </a:ln>
        </p:spPr>
        <p:txBody>
          <a:bodyPr wrap="square" rtlCol="0">
            <a:spAutoFit/>
          </a:bodyPr>
          <a:lstStyle/>
          <a:p>
            <a:r>
              <a:rPr lang="en-GB" b="1" dirty="0"/>
              <a:t>How did the government react to this?</a:t>
            </a:r>
          </a:p>
          <a:p>
            <a:r>
              <a:rPr lang="en-GB" sz="1600" dirty="0"/>
              <a:t>The </a:t>
            </a:r>
            <a:r>
              <a:rPr lang="en-GB" sz="1600" b="1" dirty="0"/>
              <a:t>Home Secretary</a:t>
            </a:r>
            <a:r>
              <a:rPr lang="en-GB" sz="1600" dirty="0"/>
              <a:t>, Lord Melbourne </a:t>
            </a:r>
            <a:r>
              <a:rPr lang="en-GB" sz="1600" b="1" dirty="0"/>
              <a:t>refused to accept</a:t>
            </a:r>
            <a:r>
              <a:rPr lang="en-GB" sz="1600" dirty="0"/>
              <a:t> the petition and went ahead with the transportation to Australia.</a:t>
            </a:r>
          </a:p>
        </p:txBody>
      </p:sp>
      <p:pic>
        <p:nvPicPr>
          <p:cNvPr id="1026" name="Picture 2" descr="Image result for tolpuddle martyr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38504" y="141342"/>
            <a:ext cx="1480082" cy="81983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132317" y="8822"/>
            <a:ext cx="11932024" cy="400110"/>
          </a:xfrm>
          <a:prstGeom prst="rect">
            <a:avLst/>
          </a:prstGeom>
          <a:noFill/>
        </p:spPr>
        <p:txBody>
          <a:bodyPr wrap="square" rtlCol="0">
            <a:spAutoFit/>
          </a:bodyPr>
          <a:lstStyle/>
          <a:p>
            <a:r>
              <a:rPr lang="en-GB" sz="2000" dirty="0">
                <a:latin typeface="Berlin Sans FB Demi" panose="020E0802020502020306" pitchFamily="34" charset="0"/>
              </a:rPr>
              <a:t>1700-1900 </a:t>
            </a:r>
            <a:r>
              <a:rPr lang="en-GB" dirty="0">
                <a:latin typeface="Berlin Sans FB Demi" panose="020E0802020502020306" pitchFamily="34" charset="0"/>
              </a:rPr>
              <a:t>– The treatment of the Tolpuddle Martyrs 1830s.</a:t>
            </a:r>
          </a:p>
        </p:txBody>
      </p:sp>
    </p:spTree>
    <p:extLst>
      <p:ext uri="{BB962C8B-B14F-4D97-AF65-F5344CB8AC3E}">
        <p14:creationId xmlns:p14="http://schemas.microsoft.com/office/powerpoint/2010/main" val="2449629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inVertic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arn(inVertic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2" grpId="0" animBg="1"/>
      <p:bldP spid="13" grpId="0" animBg="1"/>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89647" y="136525"/>
            <a:ext cx="12021671" cy="6640793"/>
          </a:xfrm>
          <a:prstGeom prst="roundRect">
            <a:avLst>
              <a:gd name="adj" fmla="val 2628"/>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rotWithShape="1">
          <a:blip r:embed="rId2">
            <a:clrChange>
              <a:clrFrom>
                <a:srgbClr val="FFFFFF"/>
              </a:clrFrom>
              <a:clrTo>
                <a:srgbClr val="FFFFFF">
                  <a:alpha val="0"/>
                </a:srgbClr>
              </a:clrTo>
            </a:clrChange>
          </a:blip>
          <a:srcRect l="6917" t="43155" r="45333" b="49817"/>
          <a:stretch/>
        </p:blipFill>
        <p:spPr>
          <a:xfrm>
            <a:off x="201705" y="166144"/>
            <a:ext cx="7088752" cy="456798"/>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913436149"/>
              </p:ext>
            </p:extLst>
          </p:nvPr>
        </p:nvGraphicFramePr>
        <p:xfrm>
          <a:off x="201705" y="652561"/>
          <a:ext cx="11797554" cy="5882640"/>
        </p:xfrm>
        <a:graphic>
          <a:graphicData uri="http://schemas.openxmlformats.org/drawingml/2006/table">
            <a:tbl>
              <a:tblPr firstRow="1" bandRow="1">
                <a:tableStyleId>{5C22544A-7EE6-4342-B048-85BDC9FD1C3A}</a:tableStyleId>
              </a:tblPr>
              <a:tblGrid>
                <a:gridCol w="3932518">
                  <a:extLst>
                    <a:ext uri="{9D8B030D-6E8A-4147-A177-3AD203B41FA5}">
                      <a16:colId xmlns:a16="http://schemas.microsoft.com/office/drawing/2014/main" val="481953861"/>
                    </a:ext>
                  </a:extLst>
                </a:gridCol>
                <a:gridCol w="3727824">
                  <a:extLst>
                    <a:ext uri="{9D8B030D-6E8A-4147-A177-3AD203B41FA5}">
                      <a16:colId xmlns:a16="http://schemas.microsoft.com/office/drawing/2014/main" val="3205789584"/>
                    </a:ext>
                  </a:extLst>
                </a:gridCol>
                <a:gridCol w="4137212">
                  <a:extLst>
                    <a:ext uri="{9D8B030D-6E8A-4147-A177-3AD203B41FA5}">
                      <a16:colId xmlns:a16="http://schemas.microsoft.com/office/drawing/2014/main" val="4221034795"/>
                    </a:ext>
                  </a:extLst>
                </a:gridCol>
              </a:tblGrid>
              <a:tr h="152399">
                <a:tc>
                  <a:txBody>
                    <a:bodyPr/>
                    <a:lstStyle/>
                    <a:p>
                      <a:pPr algn="ctr"/>
                      <a:r>
                        <a:rPr lang="en-GB" sz="1400" dirty="0">
                          <a:solidFill>
                            <a:schemeClr val="tx1"/>
                          </a:solidFill>
                        </a:rPr>
                        <a:t>Explain one similarity/difference…[4]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rPr>
                        <a:t>Explain why… [12]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1400" dirty="0">
                          <a:solidFill>
                            <a:schemeClr val="tx1"/>
                          </a:solidFill>
                        </a:rPr>
                        <a:t>How far do you agree… [16]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5680369"/>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Explain one way in which conditions in prisons in the 19</a:t>
                      </a:r>
                      <a:r>
                        <a:rPr lang="en-GB" sz="1200" baseline="30000" dirty="0"/>
                        <a:t>th</a:t>
                      </a:r>
                      <a:r>
                        <a:rPr lang="en-GB" sz="1200" dirty="0"/>
                        <a:t> century </a:t>
                      </a:r>
                      <a:r>
                        <a:rPr lang="en-GB" sz="1200" baseline="0" dirty="0"/>
                        <a:t>were </a:t>
                      </a:r>
                      <a:r>
                        <a:rPr lang="en-GB" sz="1200" b="1" baseline="0" dirty="0"/>
                        <a:t>different</a:t>
                      </a:r>
                      <a:r>
                        <a:rPr lang="en-GB" sz="1200" baseline="0" dirty="0"/>
                        <a:t> in the 17</a:t>
                      </a:r>
                      <a:r>
                        <a:rPr lang="en-GB" sz="1200" baseline="30000" dirty="0"/>
                        <a:t>th</a:t>
                      </a:r>
                      <a:r>
                        <a:rPr lang="en-GB" sz="1200" baseline="0" dirty="0"/>
                        <a:t> century.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Explain one way in which policing in the 19</a:t>
                      </a:r>
                      <a:r>
                        <a:rPr lang="en-GB" sz="1200" baseline="30000" dirty="0"/>
                        <a:t>th</a:t>
                      </a:r>
                      <a:r>
                        <a:rPr lang="en-GB" sz="1200" dirty="0"/>
                        <a:t> century</a:t>
                      </a:r>
                      <a:r>
                        <a:rPr lang="en-GB" sz="1200" baseline="0" dirty="0"/>
                        <a:t> was </a:t>
                      </a:r>
                      <a:r>
                        <a:rPr lang="en-GB" sz="1200" b="1" baseline="0" dirty="0"/>
                        <a:t>similar</a:t>
                      </a:r>
                      <a:r>
                        <a:rPr lang="en-GB" sz="1200" baseline="0" dirty="0"/>
                        <a:t> in the 16</a:t>
                      </a:r>
                      <a:r>
                        <a:rPr lang="en-GB" sz="1200" baseline="30000" dirty="0"/>
                        <a:t>th</a:t>
                      </a:r>
                      <a:r>
                        <a:rPr lang="en-GB" sz="1200" baseline="0" dirty="0"/>
                        <a:t> century.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Explain one way in which policing in the 19</a:t>
                      </a:r>
                      <a:r>
                        <a:rPr lang="en-GB" sz="1200" baseline="30000" dirty="0"/>
                        <a:t>th</a:t>
                      </a:r>
                      <a:r>
                        <a:rPr lang="en-GB" sz="1200" dirty="0"/>
                        <a:t> century was </a:t>
                      </a:r>
                      <a:r>
                        <a:rPr lang="en-GB" sz="1200" b="1" baseline="0" dirty="0"/>
                        <a:t>different</a:t>
                      </a:r>
                      <a:r>
                        <a:rPr lang="en-GB" sz="1200" baseline="0" dirty="0"/>
                        <a:t> in the 1600s.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a:t>Explain one way in which smuggling in the 16</a:t>
                      </a:r>
                      <a:r>
                        <a:rPr lang="en-GB" sz="1200" baseline="30000" dirty="0"/>
                        <a:t>th</a:t>
                      </a:r>
                      <a:r>
                        <a:rPr lang="en-GB" sz="1200" baseline="0" dirty="0"/>
                        <a:t> century was </a:t>
                      </a:r>
                      <a:r>
                        <a:rPr lang="en-GB" sz="1200" b="1" baseline="0" dirty="0"/>
                        <a:t>similar</a:t>
                      </a:r>
                      <a:r>
                        <a:rPr lang="en-GB" sz="1200" baseline="0" dirty="0"/>
                        <a:t> to smuggling in the 19</a:t>
                      </a:r>
                      <a:r>
                        <a:rPr lang="en-GB" sz="1200" baseline="30000" dirty="0"/>
                        <a:t>th</a:t>
                      </a:r>
                      <a:r>
                        <a:rPr lang="en-GB" sz="1200" baseline="0" dirty="0"/>
                        <a:t> century.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a:t>Explain one way in which smuggling in the 16</a:t>
                      </a:r>
                      <a:r>
                        <a:rPr lang="en-GB" sz="1200" baseline="30000" dirty="0"/>
                        <a:t>th</a:t>
                      </a:r>
                      <a:r>
                        <a:rPr lang="en-GB" sz="1200" baseline="0" dirty="0"/>
                        <a:t> century was </a:t>
                      </a:r>
                      <a:r>
                        <a:rPr lang="en-GB" sz="1200" b="1" baseline="0" dirty="0"/>
                        <a:t>different</a:t>
                      </a:r>
                      <a:r>
                        <a:rPr lang="en-GB" sz="1200" baseline="0" dirty="0"/>
                        <a:t> to smuggling in the 19</a:t>
                      </a:r>
                      <a:r>
                        <a:rPr lang="en-GB" sz="1200" baseline="30000" dirty="0"/>
                        <a:t>th</a:t>
                      </a:r>
                      <a:r>
                        <a:rPr lang="en-GB" sz="1200" baseline="0" dirty="0"/>
                        <a:t> century.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a:t>Explain one way in which law enforcement in the Medieval period was different to law enforcement in the period 1700-1900. [4]</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a:t>Explain one way in which law enforcement in the Medieval period was similar to law enforcement in the period 1700-1900. [4]</a:t>
                      </a:r>
                      <a:endParaRPr lang="en-GB" sz="18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solidFill>
                            <a:schemeClr val="tx1"/>
                          </a:solidFill>
                        </a:rPr>
                        <a:t>Explain why the problem of highway robbery increased in the period 1700 – 1900.</a:t>
                      </a:r>
                      <a:endParaRPr lang="en-GB" sz="1200" dirty="0"/>
                    </a:p>
                    <a:p>
                      <a:r>
                        <a:rPr lang="en-GB" sz="1200" dirty="0"/>
                        <a:t>You may use the following information in your answer:</a:t>
                      </a:r>
                    </a:p>
                    <a:p>
                      <a:pPr marL="285750" indent="-285750">
                        <a:buFont typeface="Arial" panose="020B0604020202020204" pitchFamily="34" charset="0"/>
                        <a:buChar char="•"/>
                      </a:pPr>
                      <a:r>
                        <a:rPr lang="en-GB" sz="1200" dirty="0"/>
                        <a:t>Increased wealth</a:t>
                      </a:r>
                    </a:p>
                    <a:p>
                      <a:pPr marL="285750" indent="-285750">
                        <a:buFont typeface="Arial" panose="020B0604020202020204" pitchFamily="34" charset="0"/>
                        <a:buChar char="•"/>
                      </a:pPr>
                      <a:r>
                        <a:rPr lang="en-GB" sz="1200" dirty="0"/>
                        <a:t>Improved</a:t>
                      </a:r>
                      <a:r>
                        <a:rPr lang="en-GB" sz="1200" baseline="0" dirty="0"/>
                        <a:t> transport</a:t>
                      </a:r>
                      <a:endParaRPr lang="en-GB" sz="1200" dirty="0"/>
                    </a:p>
                    <a:p>
                      <a:r>
                        <a:rPr lang="en-GB" sz="1200" dirty="0"/>
                        <a:t>You </a:t>
                      </a:r>
                      <a:r>
                        <a:rPr lang="en-GB" sz="1200" b="1" dirty="0"/>
                        <a:t>must </a:t>
                      </a:r>
                      <a:r>
                        <a:rPr lang="en-GB" sz="1200" dirty="0"/>
                        <a:t>also use information of your own. [12]</a:t>
                      </a:r>
                    </a:p>
                    <a:p>
                      <a:r>
                        <a:rPr lang="en-GB" sz="1200" dirty="0"/>
                        <a:t>Explain</a:t>
                      </a:r>
                      <a:r>
                        <a:rPr lang="en-GB" sz="1200" baseline="0" dirty="0"/>
                        <a:t> why the Bloody Code came to an end by the late 1800s.</a:t>
                      </a:r>
                      <a:endParaRPr lang="en-GB" sz="1200" dirty="0"/>
                    </a:p>
                    <a:p>
                      <a:r>
                        <a:rPr lang="en-GB" sz="1200" dirty="0"/>
                        <a:t>You may use the following information in your answer:</a:t>
                      </a:r>
                    </a:p>
                    <a:p>
                      <a:pPr marL="285750" indent="-285750">
                        <a:buFont typeface="Arial" panose="020B0604020202020204" pitchFamily="34" charset="0"/>
                        <a:buChar char="•"/>
                      </a:pPr>
                      <a:r>
                        <a:rPr lang="en-GB" sz="1200" dirty="0"/>
                        <a:t>Public Executions</a:t>
                      </a:r>
                    </a:p>
                    <a:p>
                      <a:pPr marL="285750" indent="-285750">
                        <a:buFont typeface="Arial" panose="020B0604020202020204" pitchFamily="34" charset="0"/>
                        <a:buChar char="•"/>
                      </a:pPr>
                      <a:r>
                        <a:rPr lang="en-GB" sz="1200" dirty="0"/>
                        <a:t>Humanitarianism</a:t>
                      </a:r>
                    </a:p>
                    <a:p>
                      <a:r>
                        <a:rPr lang="en-GB" sz="1200" dirty="0"/>
                        <a:t>You </a:t>
                      </a:r>
                      <a:r>
                        <a:rPr lang="en-GB" sz="1200" b="1" dirty="0"/>
                        <a:t>must </a:t>
                      </a:r>
                      <a:r>
                        <a:rPr lang="en-GB" sz="1200" dirty="0"/>
                        <a:t>also use information of your own. [12]</a:t>
                      </a:r>
                    </a:p>
                    <a:p>
                      <a:r>
                        <a:rPr lang="en-GB" sz="1200" dirty="0"/>
                        <a:t>Explain why transportation was used as a punishment in the period 1600 – 1850.</a:t>
                      </a:r>
                      <a:endParaRPr lang="en-GB" sz="1200" baseline="0" dirty="0"/>
                    </a:p>
                    <a:p>
                      <a:r>
                        <a:rPr lang="en-GB" sz="1200" dirty="0"/>
                        <a:t>You may use the following information in your answer:</a:t>
                      </a:r>
                    </a:p>
                    <a:p>
                      <a:pPr marL="285750" indent="-285750">
                        <a:buFont typeface="Arial" panose="020B0604020202020204" pitchFamily="34" charset="0"/>
                        <a:buChar char="•"/>
                      </a:pPr>
                      <a:r>
                        <a:rPr lang="en-GB" sz="1200" dirty="0"/>
                        <a:t>Colonies abroad</a:t>
                      </a:r>
                    </a:p>
                    <a:p>
                      <a:pPr marL="285750" indent="-285750">
                        <a:buFont typeface="Arial" panose="020B0604020202020204" pitchFamily="34" charset="0"/>
                        <a:buChar char="•"/>
                      </a:pPr>
                      <a:r>
                        <a:rPr lang="en-GB" sz="1200" dirty="0"/>
                        <a:t>Hard Labour</a:t>
                      </a:r>
                    </a:p>
                    <a:p>
                      <a:r>
                        <a:rPr lang="en-GB" sz="1200" dirty="0"/>
                        <a:t>You </a:t>
                      </a:r>
                      <a:r>
                        <a:rPr lang="en-GB" sz="1200" b="1" dirty="0"/>
                        <a:t>must </a:t>
                      </a:r>
                      <a:r>
                        <a:rPr lang="en-GB" sz="1200" dirty="0"/>
                        <a:t>also use information of your own. [12]</a:t>
                      </a:r>
                    </a:p>
                    <a:p>
                      <a:r>
                        <a:rPr lang="en-GB" sz="1200" dirty="0"/>
                        <a:t>Explain why there were changes in the prison system in the period 1700-1900.</a:t>
                      </a:r>
                      <a:endParaRPr lang="en-GB" sz="1200" baseline="0" dirty="0"/>
                    </a:p>
                    <a:p>
                      <a:r>
                        <a:rPr lang="en-GB" sz="1200" dirty="0"/>
                        <a:t>You may use the following information in your answer:</a:t>
                      </a:r>
                    </a:p>
                    <a:p>
                      <a:pPr marL="285750" indent="-285750">
                        <a:buFont typeface="Arial" panose="020B0604020202020204" pitchFamily="34" charset="0"/>
                        <a:buChar char="•"/>
                      </a:pPr>
                      <a:r>
                        <a:rPr lang="en-GB" sz="1200" dirty="0"/>
                        <a:t>John Howard</a:t>
                      </a:r>
                    </a:p>
                    <a:p>
                      <a:pPr marL="285750" indent="-285750">
                        <a:buFont typeface="Arial" panose="020B0604020202020204" pitchFamily="34" charset="0"/>
                        <a:buChar char="•"/>
                      </a:pPr>
                      <a:r>
                        <a:rPr lang="en-GB" sz="1200" dirty="0"/>
                        <a:t>Hard labour</a:t>
                      </a:r>
                    </a:p>
                    <a:p>
                      <a:r>
                        <a:rPr lang="en-GB" sz="1200" dirty="0"/>
                        <a:t>You </a:t>
                      </a:r>
                      <a:r>
                        <a:rPr lang="en-GB" sz="1200" b="1" dirty="0"/>
                        <a:t>must </a:t>
                      </a:r>
                      <a:r>
                        <a:rPr lang="en-GB" sz="1200" dirty="0"/>
                        <a:t>also use information of your own. [12]</a:t>
                      </a:r>
                    </a:p>
                    <a:p>
                      <a:r>
                        <a:rPr lang="en-GB" sz="1200" dirty="0"/>
                        <a:t>Explain why the crime</a:t>
                      </a:r>
                      <a:r>
                        <a:rPr lang="en-GB" sz="1200" baseline="0" dirty="0"/>
                        <a:t> of smuggling increased after 1700</a:t>
                      </a:r>
                      <a:r>
                        <a:rPr lang="en-GB" sz="1200" dirty="0"/>
                        <a:t>.</a:t>
                      </a:r>
                      <a:endParaRPr lang="en-GB" sz="1200" baseline="0" dirty="0"/>
                    </a:p>
                    <a:p>
                      <a:r>
                        <a:rPr lang="en-GB" sz="1200" dirty="0"/>
                        <a:t>You may use the following information in your answer:</a:t>
                      </a:r>
                    </a:p>
                    <a:p>
                      <a:pPr marL="285750" indent="-285750">
                        <a:buFont typeface="Arial" panose="020B0604020202020204" pitchFamily="34" charset="0"/>
                        <a:buChar char="•"/>
                      </a:pPr>
                      <a:r>
                        <a:rPr lang="en-GB" sz="1200" dirty="0"/>
                        <a:t>The </a:t>
                      </a:r>
                      <a:r>
                        <a:rPr lang="en-GB" sz="1200" dirty="0" err="1"/>
                        <a:t>Hawkhurst</a:t>
                      </a:r>
                      <a:r>
                        <a:rPr lang="en-GB" sz="1200" dirty="0"/>
                        <a:t> Gang</a:t>
                      </a:r>
                    </a:p>
                    <a:p>
                      <a:pPr marL="285750" indent="-285750">
                        <a:buFont typeface="Arial" panose="020B0604020202020204" pitchFamily="34" charset="0"/>
                        <a:buChar char="•"/>
                      </a:pPr>
                      <a:r>
                        <a:rPr lang="en-GB" sz="1200" dirty="0"/>
                        <a:t>The growth of the British Empire</a:t>
                      </a:r>
                    </a:p>
                    <a:p>
                      <a:r>
                        <a:rPr lang="en-GB" sz="1200" dirty="0"/>
                        <a:t>You </a:t>
                      </a:r>
                      <a:r>
                        <a:rPr lang="en-GB" sz="1200" b="1" dirty="0"/>
                        <a:t>must </a:t>
                      </a:r>
                      <a:r>
                        <a:rPr lang="en-GB" sz="1200" dirty="0"/>
                        <a:t>also use information of your own. [12]</a:t>
                      </a:r>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a:t>‘</a:t>
                      </a:r>
                      <a:r>
                        <a:rPr lang="en-GB" sz="1200" b="1" dirty="0"/>
                        <a:t>Robert Peel was the most important reason for </a:t>
                      </a:r>
                      <a:r>
                        <a:rPr lang="en-GB" sz="1200" b="1" baseline="0" dirty="0"/>
                        <a:t>prison reform in the period 1800-1900</a:t>
                      </a:r>
                      <a:r>
                        <a:rPr lang="en-GB" sz="1200" dirty="0"/>
                        <a:t>’.  </a:t>
                      </a:r>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dirty="0"/>
                        <a:t>Gaols Act 1823</a:t>
                      </a:r>
                      <a:endParaRPr lang="en-GB" sz="1200" baseline="0" dirty="0"/>
                    </a:p>
                    <a:p>
                      <a:pPr marL="171450" indent="-171450">
                        <a:buFont typeface="Arial" panose="020B0604020202020204" pitchFamily="34" charset="0"/>
                        <a:buChar char="•"/>
                      </a:pPr>
                      <a:r>
                        <a:rPr lang="en-GB" sz="1200" baseline="0" dirty="0"/>
                        <a:t>Humanitarianism</a:t>
                      </a:r>
                      <a:endParaRPr lang="en-GB" sz="1200" dirty="0"/>
                    </a:p>
                    <a:p>
                      <a:r>
                        <a:rPr lang="en-GB" sz="1200" dirty="0"/>
                        <a:t>You </a:t>
                      </a:r>
                      <a:r>
                        <a:rPr lang="en-GB" sz="1200" b="1" dirty="0"/>
                        <a:t>must</a:t>
                      </a:r>
                      <a:r>
                        <a:rPr lang="en-GB" sz="1200" dirty="0"/>
                        <a:t> also use information of your own. [16]</a:t>
                      </a:r>
                    </a:p>
                    <a:p>
                      <a:r>
                        <a:rPr lang="en-GB" sz="1200" dirty="0"/>
                        <a:t>‘</a:t>
                      </a:r>
                      <a:r>
                        <a:rPr lang="en-GB" sz="1200" b="1" dirty="0"/>
                        <a:t>In the period 1700-1900, the main aim of</a:t>
                      </a:r>
                      <a:r>
                        <a:rPr lang="en-GB" sz="1200" b="1" baseline="0" dirty="0"/>
                        <a:t> </a:t>
                      </a:r>
                      <a:r>
                        <a:rPr lang="en-GB" sz="1200" b="1" dirty="0"/>
                        <a:t>punishment was as a deterrent’.</a:t>
                      </a:r>
                      <a:endParaRPr lang="en-GB" sz="1200" dirty="0"/>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baseline="0" dirty="0"/>
                        <a:t>Pentonville Prison</a:t>
                      </a:r>
                    </a:p>
                    <a:p>
                      <a:pPr marL="171450" indent="-171450">
                        <a:buFont typeface="Arial" panose="020B0604020202020204" pitchFamily="34" charset="0"/>
                        <a:buChar char="•"/>
                      </a:pPr>
                      <a:r>
                        <a:rPr lang="en-GB" sz="1200" baseline="0" dirty="0"/>
                        <a:t>Tolpuddle </a:t>
                      </a:r>
                      <a:r>
                        <a:rPr lang="en-GB" sz="1200" baseline="0" dirty="0" err="1"/>
                        <a:t>Maryrs</a:t>
                      </a:r>
                      <a:endParaRPr lang="en-GB" sz="1200" dirty="0"/>
                    </a:p>
                    <a:p>
                      <a:r>
                        <a:rPr lang="en-GB" sz="1200" dirty="0"/>
                        <a:t>You </a:t>
                      </a:r>
                      <a:r>
                        <a:rPr lang="en-GB" sz="1200" b="1" dirty="0"/>
                        <a:t>must</a:t>
                      </a:r>
                      <a:r>
                        <a:rPr lang="en-GB" sz="1200" dirty="0"/>
                        <a:t> also use information of your own. [16]</a:t>
                      </a:r>
                    </a:p>
                    <a:p>
                      <a:r>
                        <a:rPr lang="en-GB" sz="1200" dirty="0"/>
                        <a:t>‘</a:t>
                      </a:r>
                      <a:r>
                        <a:rPr lang="en-GB" sz="1200" b="1" dirty="0"/>
                        <a:t>The role of reformers was the main reason why prison conditions improved in the 19</a:t>
                      </a:r>
                      <a:r>
                        <a:rPr lang="en-GB" sz="1200" b="1" baseline="30000" dirty="0"/>
                        <a:t>th</a:t>
                      </a:r>
                      <a:r>
                        <a:rPr lang="en-GB" sz="1200" b="1" dirty="0"/>
                        <a:t> century.</a:t>
                      </a:r>
                      <a:endParaRPr lang="en-GB" sz="1200" dirty="0"/>
                    </a:p>
                    <a:p>
                      <a:r>
                        <a:rPr lang="en-GB" sz="1200" dirty="0"/>
                        <a:t>How far do you agree?  Explain your answer.  </a:t>
                      </a:r>
                    </a:p>
                    <a:p>
                      <a:r>
                        <a:rPr lang="en-GB" sz="1200" dirty="0"/>
                        <a:t>You may use the following information in your answer:</a:t>
                      </a:r>
                    </a:p>
                    <a:p>
                      <a:pPr marL="171450" indent="-171450">
                        <a:buFont typeface="Arial" panose="020B0604020202020204" pitchFamily="34" charset="0"/>
                        <a:buChar char="•"/>
                      </a:pPr>
                      <a:r>
                        <a:rPr lang="en-GB" sz="1200" baseline="0" dirty="0"/>
                        <a:t>Elizabeth Fry</a:t>
                      </a:r>
                    </a:p>
                    <a:p>
                      <a:pPr marL="171450" indent="-171450">
                        <a:buFont typeface="Arial" panose="020B0604020202020204" pitchFamily="34" charset="0"/>
                        <a:buChar char="•"/>
                      </a:pPr>
                      <a:r>
                        <a:rPr lang="en-GB" sz="1200" baseline="0" dirty="0"/>
                        <a:t>Technology</a:t>
                      </a:r>
                      <a:endParaRPr lang="en-GB" sz="1200" dirty="0"/>
                    </a:p>
                    <a:p>
                      <a:r>
                        <a:rPr lang="en-GB" sz="1200" dirty="0"/>
                        <a:t>You </a:t>
                      </a:r>
                      <a:r>
                        <a:rPr lang="en-GB" sz="1200" b="1" dirty="0"/>
                        <a:t>must</a:t>
                      </a:r>
                      <a:r>
                        <a:rPr lang="en-GB" sz="1200" dirty="0"/>
                        <a:t> also use information of your own. [16]</a:t>
                      </a:r>
                    </a:p>
                    <a:p>
                      <a:r>
                        <a:rPr lang="en-GB" sz="1200" dirty="0"/>
                        <a:t>‘</a:t>
                      </a:r>
                      <a:r>
                        <a:rPr lang="en-GB" sz="1200" b="1" dirty="0"/>
                        <a:t>The use of public execution remained</a:t>
                      </a:r>
                      <a:r>
                        <a:rPr lang="en-GB" sz="1200" b="1" baseline="0" dirty="0"/>
                        <a:t> an important feature of the punishment system in the years 1500-1900’</a:t>
                      </a:r>
                      <a:r>
                        <a:rPr lang="en-GB" sz="1200" baseline="0" dirty="0"/>
                        <a:t>.</a:t>
                      </a:r>
                    </a:p>
                    <a:p>
                      <a:r>
                        <a:rPr lang="en-GB" sz="1200" baseline="0" dirty="0"/>
                        <a:t>How far do you agree?  Explain your answer.</a:t>
                      </a:r>
                    </a:p>
                    <a:p>
                      <a:r>
                        <a:rPr lang="en-GB" sz="1200" baseline="0" dirty="0"/>
                        <a:t>You may use the following in your answer:</a:t>
                      </a:r>
                    </a:p>
                    <a:p>
                      <a:r>
                        <a:rPr lang="en-GB" sz="1200" baseline="0" dirty="0"/>
                        <a:t>The Gunpowder Plot</a:t>
                      </a:r>
                    </a:p>
                    <a:p>
                      <a:r>
                        <a:rPr lang="en-GB" sz="1200" baseline="0" dirty="0"/>
                        <a:t>Transportation</a:t>
                      </a:r>
                    </a:p>
                    <a:p>
                      <a:r>
                        <a:rPr lang="en-GB" sz="1200" baseline="0" dirty="0"/>
                        <a:t>You must also use information of your own. [16]</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50177344"/>
                  </a:ext>
                </a:extLst>
              </a:tr>
            </a:tbl>
          </a:graphicData>
        </a:graphic>
      </p:graphicFrame>
      <p:sp>
        <p:nvSpPr>
          <p:cNvPr id="10" name="Rectangle 9"/>
          <p:cNvSpPr/>
          <p:nvPr/>
        </p:nvSpPr>
        <p:spPr>
          <a:xfrm>
            <a:off x="7853082" y="2294965"/>
            <a:ext cx="4146177" cy="12846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7853081" y="3579644"/>
            <a:ext cx="4146177" cy="127866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4123765" y="2116623"/>
            <a:ext cx="3729317" cy="109928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4123765" y="3220751"/>
            <a:ext cx="3729317" cy="109473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4123765" y="4313066"/>
            <a:ext cx="3729317" cy="10595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201705" y="950259"/>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01705" y="1493189"/>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01705" y="2052635"/>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201705" y="2598361"/>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201705" y="3151932"/>
            <a:ext cx="3922060" cy="55357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201705" y="3698778"/>
            <a:ext cx="3922060" cy="6463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201705" y="4343224"/>
            <a:ext cx="3922060" cy="85630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707968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4771" y="30871"/>
            <a:ext cx="11932024" cy="369332"/>
          </a:xfrm>
          <a:prstGeom prst="rect">
            <a:avLst/>
          </a:prstGeom>
          <a:noFill/>
        </p:spPr>
        <p:txBody>
          <a:bodyPr wrap="square" rtlCol="0">
            <a:spAutoFit/>
          </a:bodyPr>
          <a:lstStyle/>
          <a:p>
            <a:r>
              <a:rPr lang="en-GB" dirty="0">
                <a:latin typeface="Berlin Sans FB Demi" panose="020E0802020502020306" pitchFamily="34" charset="0"/>
              </a:rPr>
              <a:t>1900-Present Day – Law Enforcement with the development of policing.</a:t>
            </a:r>
          </a:p>
        </p:txBody>
      </p:sp>
      <p:sp>
        <p:nvSpPr>
          <p:cNvPr id="7" name="TextBox 6"/>
          <p:cNvSpPr txBox="1"/>
          <p:nvPr/>
        </p:nvSpPr>
        <p:spPr>
          <a:xfrm>
            <a:off x="96645" y="478016"/>
            <a:ext cx="6053982" cy="3693319"/>
          </a:xfrm>
          <a:prstGeom prst="rect">
            <a:avLst/>
          </a:prstGeom>
          <a:solidFill>
            <a:schemeClr val="bg1"/>
          </a:solidFill>
          <a:ln w="19050">
            <a:solidFill>
              <a:schemeClr val="tx1"/>
            </a:solidFill>
          </a:ln>
        </p:spPr>
        <p:txBody>
          <a:bodyPr wrap="square" rtlCol="0">
            <a:spAutoFit/>
          </a:bodyPr>
          <a:lstStyle/>
          <a:p>
            <a:pPr algn="ctr"/>
            <a:r>
              <a:rPr lang="en-GB" b="1" dirty="0"/>
              <a:t>AT THE START OF THE 1900S</a:t>
            </a:r>
          </a:p>
          <a:p>
            <a:r>
              <a:rPr lang="en-GB" sz="1600" b="1" u="sng" dirty="0"/>
              <a:t>Positives:</a:t>
            </a:r>
          </a:p>
          <a:p>
            <a:pPr marL="285750" indent="-285750">
              <a:buFont typeface="Arial" panose="020B0604020202020204" pitchFamily="34" charset="0"/>
              <a:buChar char="•"/>
            </a:pPr>
            <a:r>
              <a:rPr lang="en-GB" b="1" dirty="0"/>
              <a:t>Every area </a:t>
            </a:r>
            <a:r>
              <a:rPr lang="en-GB" sz="1600" dirty="0"/>
              <a:t>in the UK had its own police force.</a:t>
            </a:r>
          </a:p>
          <a:p>
            <a:pPr marL="285750" indent="-285750">
              <a:buFont typeface="Arial" panose="020B0604020202020204" pitchFamily="34" charset="0"/>
              <a:buChar char="•"/>
            </a:pPr>
            <a:r>
              <a:rPr lang="en-GB" sz="1600" dirty="0"/>
              <a:t>Most officers were being </a:t>
            </a:r>
            <a:r>
              <a:rPr lang="en-GB" b="1" dirty="0"/>
              <a:t>paid</a:t>
            </a:r>
            <a:r>
              <a:rPr lang="en-GB" sz="1600" b="1" dirty="0"/>
              <a:t> f</a:t>
            </a:r>
            <a:r>
              <a:rPr lang="en-GB" sz="1600" dirty="0"/>
              <a:t>or their work.</a:t>
            </a:r>
          </a:p>
          <a:p>
            <a:pPr marL="285750" indent="-285750">
              <a:buFont typeface="Arial" panose="020B0604020202020204" pitchFamily="34" charset="0"/>
              <a:buChar char="•"/>
            </a:pPr>
            <a:r>
              <a:rPr lang="en-GB" sz="1600" dirty="0"/>
              <a:t>A standardised </a:t>
            </a:r>
            <a:r>
              <a:rPr lang="en-GB" b="1" dirty="0"/>
              <a:t>dark blue uniform </a:t>
            </a:r>
            <a:r>
              <a:rPr lang="en-GB" sz="1600" dirty="0"/>
              <a:t>was used to easily identify the police.</a:t>
            </a:r>
          </a:p>
          <a:p>
            <a:pPr marL="285750" indent="-285750">
              <a:buFont typeface="Arial" panose="020B0604020202020204" pitchFamily="34" charset="0"/>
              <a:buChar char="•"/>
            </a:pPr>
            <a:r>
              <a:rPr lang="en-GB" sz="1600" dirty="0"/>
              <a:t>Police were starting to gain the </a:t>
            </a:r>
            <a:r>
              <a:rPr lang="en-GB" b="1" dirty="0"/>
              <a:t>respect</a:t>
            </a:r>
            <a:r>
              <a:rPr lang="en-GB" sz="1600" dirty="0"/>
              <a:t> of most people.</a:t>
            </a:r>
          </a:p>
          <a:p>
            <a:r>
              <a:rPr lang="en-GB" sz="1600" b="1" u="sng" dirty="0"/>
              <a:t>Negatives:</a:t>
            </a:r>
          </a:p>
          <a:p>
            <a:pPr marL="285750" indent="-285750">
              <a:buFont typeface="Arial" panose="020B0604020202020204" pitchFamily="34" charset="0"/>
              <a:buChar char="•"/>
            </a:pPr>
            <a:r>
              <a:rPr lang="en-GB" sz="1600" dirty="0"/>
              <a:t>The </a:t>
            </a:r>
            <a:r>
              <a:rPr lang="en-GB" sz="1600" b="1" dirty="0"/>
              <a:t>200 separate forces </a:t>
            </a:r>
            <a:r>
              <a:rPr lang="en-GB" sz="1600" dirty="0"/>
              <a:t>had </a:t>
            </a:r>
            <a:r>
              <a:rPr lang="en-GB" sz="1600" b="1" dirty="0"/>
              <a:t>no central records </a:t>
            </a:r>
            <a:r>
              <a:rPr lang="en-GB" sz="1600" dirty="0"/>
              <a:t>(details of all crimes committed in the UK. </a:t>
            </a:r>
          </a:p>
          <a:p>
            <a:pPr marL="285750" indent="-285750">
              <a:buFont typeface="Arial" panose="020B0604020202020204" pitchFamily="34" charset="0"/>
              <a:buChar char="•"/>
            </a:pPr>
            <a:r>
              <a:rPr lang="en-GB" sz="1600" dirty="0"/>
              <a:t>Police forces </a:t>
            </a:r>
            <a:r>
              <a:rPr lang="en-GB" sz="1600" b="1" dirty="0"/>
              <a:t>rarely shared </a:t>
            </a:r>
            <a:r>
              <a:rPr lang="en-GB" sz="1600" dirty="0"/>
              <a:t>information with each other or worked together.</a:t>
            </a:r>
          </a:p>
          <a:p>
            <a:pPr marL="285750" indent="-285750">
              <a:buFont typeface="Arial" panose="020B0604020202020204" pitchFamily="34" charset="0"/>
              <a:buChar char="•"/>
            </a:pPr>
            <a:r>
              <a:rPr lang="en-GB" sz="1600" dirty="0"/>
              <a:t>Police officers patrolled local areas on </a:t>
            </a:r>
            <a:r>
              <a:rPr lang="en-GB" sz="1600" b="1" dirty="0"/>
              <a:t>foot</a:t>
            </a:r>
            <a:r>
              <a:rPr lang="en-GB" sz="1600" dirty="0"/>
              <a:t> ‘walking the beat’.</a:t>
            </a:r>
          </a:p>
          <a:p>
            <a:pPr marL="285750" indent="-285750">
              <a:buFont typeface="Arial" panose="020B0604020202020204" pitchFamily="34" charset="0"/>
              <a:buChar char="•"/>
            </a:pPr>
            <a:r>
              <a:rPr lang="en-GB" sz="1600" dirty="0"/>
              <a:t>Police only had a </a:t>
            </a:r>
            <a:r>
              <a:rPr lang="en-GB" sz="1600" b="1" dirty="0"/>
              <a:t>whistle</a:t>
            </a:r>
            <a:r>
              <a:rPr lang="en-GB" sz="1600" dirty="0"/>
              <a:t> to call for help or raise the alarm. </a:t>
            </a:r>
            <a:endParaRPr lang="en-GB" sz="1400" dirty="0"/>
          </a:p>
        </p:txBody>
      </p:sp>
      <p:sp>
        <p:nvSpPr>
          <p:cNvPr id="8" name="TextBox 7"/>
          <p:cNvSpPr txBox="1"/>
          <p:nvPr/>
        </p:nvSpPr>
        <p:spPr>
          <a:xfrm>
            <a:off x="104770" y="4253008"/>
            <a:ext cx="6053982" cy="2523768"/>
          </a:xfrm>
          <a:prstGeom prst="rect">
            <a:avLst/>
          </a:prstGeom>
          <a:solidFill>
            <a:schemeClr val="bg1"/>
          </a:solidFill>
          <a:ln w="19050">
            <a:solidFill>
              <a:schemeClr val="tx1"/>
            </a:solidFill>
          </a:ln>
        </p:spPr>
        <p:txBody>
          <a:bodyPr wrap="square" rtlCol="0">
            <a:spAutoFit/>
          </a:bodyPr>
          <a:lstStyle/>
          <a:p>
            <a:pPr algn="ctr"/>
            <a:r>
              <a:rPr lang="en-GB" b="1" dirty="0"/>
              <a:t>THE OVERALL CHANGES DURING THE 1900S:</a:t>
            </a:r>
          </a:p>
          <a:p>
            <a:pPr marL="171450" indent="-171450">
              <a:buFont typeface="Arial" panose="020B0604020202020204" pitchFamily="34" charset="0"/>
              <a:buChar char="•"/>
            </a:pPr>
            <a:r>
              <a:rPr lang="en-GB" sz="1600" dirty="0"/>
              <a:t>An increasing use of </a:t>
            </a:r>
            <a:r>
              <a:rPr lang="en-GB" b="1" dirty="0"/>
              <a:t>science and technology </a:t>
            </a:r>
            <a:r>
              <a:rPr lang="en-GB" sz="1600" dirty="0"/>
              <a:t>to help police methods.</a:t>
            </a:r>
          </a:p>
          <a:p>
            <a:pPr marL="171450" indent="-171450">
              <a:buFont typeface="Arial" panose="020B0604020202020204" pitchFamily="34" charset="0"/>
              <a:buChar char="•"/>
            </a:pPr>
            <a:r>
              <a:rPr lang="en-GB" sz="1600" dirty="0"/>
              <a:t>More specific roles given to police officers in separate </a:t>
            </a:r>
            <a:r>
              <a:rPr lang="en-GB" b="1" dirty="0"/>
              <a:t>specialist units</a:t>
            </a:r>
            <a:r>
              <a:rPr lang="en-GB" sz="1600" dirty="0"/>
              <a:t>.</a:t>
            </a:r>
          </a:p>
          <a:p>
            <a:pPr marL="171450" indent="-171450">
              <a:buFont typeface="Arial" panose="020B0604020202020204" pitchFamily="34" charset="0"/>
              <a:buChar char="•"/>
            </a:pPr>
            <a:r>
              <a:rPr lang="en-GB" sz="1600" dirty="0"/>
              <a:t>A greater move towards </a:t>
            </a:r>
            <a:r>
              <a:rPr lang="en-GB" b="1" dirty="0"/>
              <a:t>crime prevention, education and rehabilitation</a:t>
            </a:r>
            <a:r>
              <a:rPr lang="en-GB" sz="1600" b="1" dirty="0"/>
              <a:t>.</a:t>
            </a:r>
            <a:endParaRPr lang="en-GB" sz="1600" dirty="0"/>
          </a:p>
          <a:p>
            <a:pPr marL="171450" indent="-171450">
              <a:buFont typeface="Arial" panose="020B0604020202020204" pitchFamily="34" charset="0"/>
              <a:buChar char="•"/>
            </a:pPr>
            <a:r>
              <a:rPr lang="en-GB" sz="1600" dirty="0"/>
              <a:t>The </a:t>
            </a:r>
            <a:r>
              <a:rPr lang="en-GB" b="1" dirty="0"/>
              <a:t>cost</a:t>
            </a:r>
            <a:r>
              <a:rPr lang="en-GB" sz="1600" dirty="0"/>
              <a:t> of all of these changes increased due to the higher demand of the police service.</a:t>
            </a:r>
          </a:p>
        </p:txBody>
      </p:sp>
      <p:sp>
        <p:nvSpPr>
          <p:cNvPr id="9" name="TextBox 8"/>
          <p:cNvSpPr txBox="1"/>
          <p:nvPr/>
        </p:nvSpPr>
        <p:spPr>
          <a:xfrm>
            <a:off x="6246438" y="442435"/>
            <a:ext cx="5894852" cy="6340197"/>
          </a:xfrm>
          <a:prstGeom prst="rect">
            <a:avLst/>
          </a:prstGeom>
          <a:solidFill>
            <a:schemeClr val="bg1"/>
          </a:solidFill>
          <a:ln w="19050">
            <a:solidFill>
              <a:schemeClr val="tx1"/>
            </a:solidFill>
          </a:ln>
        </p:spPr>
        <p:txBody>
          <a:bodyPr wrap="square" rtlCol="0">
            <a:spAutoFit/>
          </a:bodyPr>
          <a:lstStyle/>
          <a:p>
            <a:r>
              <a:rPr lang="en-GB" sz="1400" b="1" dirty="0"/>
              <a:t>1900: Photographs</a:t>
            </a:r>
            <a:r>
              <a:rPr lang="en-GB" sz="1400" dirty="0"/>
              <a:t> were being used to identify criminals.  Police would display a ‘</a:t>
            </a:r>
            <a:r>
              <a:rPr lang="en-GB" sz="1400" b="1" dirty="0"/>
              <a:t>Rogues Gallery</a:t>
            </a:r>
            <a:r>
              <a:rPr lang="en-GB" sz="1400" dirty="0"/>
              <a:t>’ of local criminals.</a:t>
            </a:r>
          </a:p>
          <a:p>
            <a:r>
              <a:rPr lang="en-GB" sz="1400" b="1" dirty="0"/>
              <a:t>1901:</a:t>
            </a:r>
            <a:r>
              <a:rPr lang="en-GB" sz="1400" dirty="0"/>
              <a:t> </a:t>
            </a:r>
            <a:r>
              <a:rPr lang="en-GB" sz="1400" b="1" dirty="0"/>
              <a:t>Fingerprinting</a:t>
            </a:r>
            <a:r>
              <a:rPr lang="en-GB" sz="1400" dirty="0"/>
              <a:t> first used by the Metropolitan Police.  A national fingerprint system still keeps a record of every fingerprint and is part of a nationwide central system.</a:t>
            </a:r>
          </a:p>
          <a:p>
            <a:r>
              <a:rPr lang="en-GB" sz="1400" b="1" dirty="0"/>
              <a:t>1901:</a:t>
            </a:r>
            <a:r>
              <a:rPr lang="en-GB" sz="1400" dirty="0"/>
              <a:t> </a:t>
            </a:r>
            <a:r>
              <a:rPr lang="en-GB" sz="1400" b="1" dirty="0"/>
              <a:t>Blood types </a:t>
            </a:r>
            <a:r>
              <a:rPr lang="en-GB" sz="1400" dirty="0"/>
              <a:t>start to be used to identify victims and criminals.</a:t>
            </a:r>
          </a:p>
          <a:p>
            <a:r>
              <a:rPr lang="en-GB" sz="1400" b="1" dirty="0"/>
              <a:t>1909:</a:t>
            </a:r>
            <a:r>
              <a:rPr lang="en-GB" sz="1400" dirty="0"/>
              <a:t> </a:t>
            </a:r>
            <a:r>
              <a:rPr lang="en-GB" sz="1400" b="1" dirty="0"/>
              <a:t>Bicycles</a:t>
            </a:r>
            <a:r>
              <a:rPr lang="en-GB" sz="1400" dirty="0"/>
              <a:t> allowed officers to move around a large area and catch criminals quickly.</a:t>
            </a:r>
          </a:p>
          <a:p>
            <a:r>
              <a:rPr lang="en-GB" sz="1400" b="1" dirty="0"/>
              <a:t>1920:</a:t>
            </a:r>
            <a:r>
              <a:rPr lang="en-GB" sz="1400" dirty="0"/>
              <a:t> </a:t>
            </a:r>
            <a:r>
              <a:rPr lang="en-GB" sz="1400" b="1" dirty="0"/>
              <a:t>Women</a:t>
            </a:r>
            <a:r>
              <a:rPr lang="en-GB" sz="1400" dirty="0"/>
              <a:t> recruited into the police.  At first to work with female victims or criminals.</a:t>
            </a:r>
          </a:p>
          <a:p>
            <a:r>
              <a:rPr lang="en-GB" sz="1400" b="1" dirty="0"/>
              <a:t>1930s: Police</a:t>
            </a:r>
            <a:r>
              <a:rPr lang="en-GB" sz="1400" dirty="0"/>
              <a:t> </a:t>
            </a:r>
            <a:r>
              <a:rPr lang="en-GB" sz="1400" b="1" dirty="0"/>
              <a:t>cars</a:t>
            </a:r>
            <a:r>
              <a:rPr lang="en-GB" sz="1400" dirty="0"/>
              <a:t> now common.  </a:t>
            </a:r>
          </a:p>
          <a:p>
            <a:r>
              <a:rPr lang="en-GB" sz="1400" b="1" dirty="0"/>
              <a:t>1930s: Two way radios </a:t>
            </a:r>
            <a:r>
              <a:rPr lang="en-GB" sz="1400" dirty="0"/>
              <a:t>(so an officers could talk with each other) were used in cars.</a:t>
            </a:r>
          </a:p>
          <a:p>
            <a:r>
              <a:rPr lang="en-GB" sz="1400" b="1" dirty="0"/>
              <a:t>1937</a:t>
            </a:r>
            <a:r>
              <a:rPr lang="en-GB" sz="1400" dirty="0"/>
              <a:t>: </a:t>
            </a:r>
            <a:r>
              <a:rPr lang="en-GB" sz="1400" b="1" dirty="0"/>
              <a:t>The Police Phone Box </a:t>
            </a:r>
            <a:r>
              <a:rPr lang="en-GB" sz="1400" dirty="0"/>
              <a:t>(Dr Who style) to save officers on the beat needing to return to the station to report information.</a:t>
            </a:r>
          </a:p>
          <a:p>
            <a:r>
              <a:rPr lang="en-GB" sz="1400" b="1" dirty="0"/>
              <a:t>1937:</a:t>
            </a:r>
            <a:r>
              <a:rPr lang="en-GB" sz="1400" dirty="0"/>
              <a:t> </a:t>
            </a:r>
            <a:r>
              <a:rPr lang="en-GB" sz="1400" b="1" dirty="0"/>
              <a:t>999 </a:t>
            </a:r>
            <a:r>
              <a:rPr lang="en-GB" sz="1400" dirty="0"/>
              <a:t>emergency telephone number started for the Metropolitan Police.</a:t>
            </a:r>
          </a:p>
          <a:p>
            <a:r>
              <a:rPr lang="en-GB" sz="1400" b="1" dirty="0"/>
              <a:t>1947</a:t>
            </a:r>
            <a:r>
              <a:rPr lang="en-GB" sz="1400" dirty="0"/>
              <a:t> – </a:t>
            </a:r>
            <a:r>
              <a:rPr lang="en-GB" sz="1400" b="1" dirty="0"/>
              <a:t>Police Training College </a:t>
            </a:r>
            <a:r>
              <a:rPr lang="en-GB" sz="1400" dirty="0"/>
              <a:t>was created to give formal training.</a:t>
            </a:r>
          </a:p>
          <a:p>
            <a:r>
              <a:rPr lang="en-GB" sz="1400" b="1" dirty="0"/>
              <a:t>1965:</a:t>
            </a:r>
            <a:r>
              <a:rPr lang="en-GB" sz="1400" dirty="0"/>
              <a:t> </a:t>
            </a:r>
            <a:r>
              <a:rPr lang="en-GB" sz="1400" b="1" dirty="0"/>
              <a:t>Tear gas </a:t>
            </a:r>
            <a:r>
              <a:rPr lang="en-GB" sz="1400" dirty="0"/>
              <a:t>allowed to be used by the police to break up riots. </a:t>
            </a:r>
          </a:p>
          <a:p>
            <a:r>
              <a:rPr lang="en-GB" sz="1400" b="1" dirty="0"/>
              <a:t>1967:</a:t>
            </a:r>
            <a:r>
              <a:rPr lang="en-GB" sz="1400" dirty="0"/>
              <a:t> </a:t>
            </a:r>
            <a:r>
              <a:rPr lang="en-GB" sz="1400" b="1" dirty="0"/>
              <a:t>Breathalysers</a:t>
            </a:r>
            <a:r>
              <a:rPr lang="en-GB" sz="1400" dirty="0"/>
              <a:t> used for the first time to deal with motor crime.</a:t>
            </a:r>
          </a:p>
          <a:p>
            <a:r>
              <a:rPr lang="en-GB" sz="1400" b="1" dirty="0"/>
              <a:t>1969:</a:t>
            </a:r>
            <a:r>
              <a:rPr lang="en-GB" sz="1400" dirty="0"/>
              <a:t> </a:t>
            </a:r>
            <a:r>
              <a:rPr lang="en-GB" sz="1400" b="1" dirty="0"/>
              <a:t>Police two-way radio </a:t>
            </a:r>
            <a:r>
              <a:rPr lang="en-GB" sz="1400" dirty="0"/>
              <a:t>now attached to the uniform.</a:t>
            </a:r>
          </a:p>
          <a:p>
            <a:r>
              <a:rPr lang="en-GB" sz="1400" b="1" dirty="0"/>
              <a:t>1970s:</a:t>
            </a:r>
            <a:r>
              <a:rPr lang="en-GB" sz="1400" dirty="0"/>
              <a:t> </a:t>
            </a:r>
            <a:r>
              <a:rPr lang="en-GB" sz="1400" b="1" dirty="0"/>
              <a:t>CCTV </a:t>
            </a:r>
            <a:r>
              <a:rPr lang="en-GB" sz="1400" dirty="0"/>
              <a:t>developed for the first time to monitor public behaviour. </a:t>
            </a:r>
          </a:p>
          <a:p>
            <a:r>
              <a:rPr lang="en-GB" sz="1400" b="1" dirty="0"/>
              <a:t>1980: The</a:t>
            </a:r>
            <a:r>
              <a:rPr lang="en-GB" sz="1400" dirty="0"/>
              <a:t> </a:t>
            </a:r>
            <a:r>
              <a:rPr lang="en-GB" sz="1400" b="1" dirty="0"/>
              <a:t>National Police Computer </a:t>
            </a:r>
            <a:r>
              <a:rPr lang="en-GB" sz="1400" dirty="0"/>
              <a:t>launched which was able to hold records of 25 million individuals (amazing for the time).</a:t>
            </a:r>
          </a:p>
          <a:p>
            <a:r>
              <a:rPr lang="en-GB" sz="1400" b="1" dirty="0"/>
              <a:t>1982:</a:t>
            </a:r>
            <a:r>
              <a:rPr lang="en-GB" sz="1400" dirty="0"/>
              <a:t> </a:t>
            </a:r>
            <a:r>
              <a:rPr lang="en-GB" sz="1400" b="1" dirty="0"/>
              <a:t>The Neighbourhood Watch </a:t>
            </a:r>
            <a:r>
              <a:rPr lang="en-GB" sz="1400" dirty="0"/>
              <a:t>scheme.                                                                                    Proof of continued Collective Responsibility.</a:t>
            </a:r>
          </a:p>
          <a:p>
            <a:r>
              <a:rPr lang="en-GB" sz="1400" b="1" dirty="0"/>
              <a:t>1988: DNA </a:t>
            </a:r>
            <a:r>
              <a:rPr lang="en-GB" sz="1400" dirty="0"/>
              <a:t>used to convict a murderer for the first time. </a:t>
            </a:r>
          </a:p>
          <a:p>
            <a:r>
              <a:rPr lang="en-GB" sz="1400" b="1" dirty="0"/>
              <a:t>1992:</a:t>
            </a:r>
            <a:r>
              <a:rPr lang="en-GB" sz="1400" dirty="0"/>
              <a:t> </a:t>
            </a:r>
            <a:r>
              <a:rPr lang="en-GB" sz="1400" b="1" dirty="0"/>
              <a:t>Speed cameras </a:t>
            </a:r>
            <a:r>
              <a:rPr lang="en-GB" sz="1400" dirty="0"/>
              <a:t>introduced to act as a deterrent and catch speeding cars.</a:t>
            </a:r>
          </a:p>
          <a:p>
            <a:r>
              <a:rPr lang="en-GB" sz="1400" b="1" dirty="0"/>
              <a:t>1995:</a:t>
            </a:r>
            <a:r>
              <a:rPr lang="en-GB" sz="1400" dirty="0"/>
              <a:t> </a:t>
            </a:r>
            <a:r>
              <a:rPr lang="en-GB" sz="1400" b="1" dirty="0"/>
              <a:t>National DNA and fingerprinting databases </a:t>
            </a:r>
            <a:r>
              <a:rPr lang="en-GB" sz="1400" dirty="0"/>
              <a:t>introduced.</a:t>
            </a:r>
          </a:p>
          <a:p>
            <a:r>
              <a:rPr lang="en-GB" sz="1400" b="1" dirty="0"/>
              <a:t>2007:</a:t>
            </a:r>
            <a:r>
              <a:rPr lang="en-GB" sz="1400" dirty="0"/>
              <a:t> </a:t>
            </a:r>
            <a:r>
              <a:rPr lang="en-GB" sz="1400" b="1" dirty="0"/>
              <a:t>The Neighbourhood Watch</a:t>
            </a:r>
            <a:r>
              <a:rPr lang="en-GB" sz="1400" dirty="0"/>
              <a:t> became a national network.</a:t>
            </a:r>
          </a:p>
        </p:txBody>
      </p:sp>
      <p:pic>
        <p:nvPicPr>
          <p:cNvPr id="2050" name="Picture 2" descr="Image result for finger print"/>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208044" y="1332931"/>
            <a:ext cx="1150560" cy="9351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modern uk police"/>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ackgroundRemoval t="0" b="100000" l="0" r="90000">
                        <a14:foregroundMark x1="652" y1="22222" x2="652" y2="22222"/>
                        <a14:foregroundMark x1="9348" y1="20486" x2="50435" y2="29514"/>
                        <a14:foregroundMark x1="23043" y1="1042" x2="23043" y2="1042"/>
                        <a14:foregroundMark x1="36739" y1="81944" x2="56522" y2="79167"/>
                        <a14:backgroundMark x1="34783" y1="32292" x2="82391" y2="48958"/>
                        <a14:backgroundMark x1="49130" y1="56944" x2="81739" y2="62500"/>
                        <a14:backgroundMark x1="46087" y1="92361" x2="90870" y2="92014"/>
                        <a14:backgroundMark x1="49348" y1="63542" x2="72609" y2="70139"/>
                        <a14:backgroundMark x1="12609" y1="31250" x2="4348" y2="36458"/>
                        <a14:backgroundMark x1="2609" y1="36458" x2="2391" y2="56597"/>
                        <a14:backgroundMark x1="3478" y1="14583" x2="11087" y2="28819"/>
                        <a14:backgroundMark x1="3043" y1="15278" x2="2174" y2="30903"/>
                        <a14:backgroundMark x1="10435" y1="10764" x2="13261" y2="23611"/>
                        <a14:backgroundMark x1="33913" y1="25000" x2="47826" y2="28125"/>
                        <a14:backgroundMark x1="31957" y1="30903" x2="53043" y2="29514"/>
                      </a14:backgroundRemoval>
                    </a14:imgEffect>
                  </a14:imgLayer>
                </a14:imgProps>
              </a:ext>
              <a:ext uri="{28A0092B-C50C-407E-A947-70E740481C1C}">
                <a14:useLocalDpi xmlns:a14="http://schemas.microsoft.com/office/drawing/2010/main" val="0"/>
              </a:ext>
            </a:extLst>
          </a:blip>
          <a:srcRect r="48382"/>
          <a:stretch/>
        </p:blipFill>
        <p:spPr bwMode="auto">
          <a:xfrm>
            <a:off x="11399989" y="3943721"/>
            <a:ext cx="636806" cy="81234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speed camera clipar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134914" y="5223662"/>
            <a:ext cx="856918" cy="81234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neighbourhood watch"/>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43431" y="5311172"/>
            <a:ext cx="615828" cy="532415"/>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result for pcsos"/>
          <p:cNvPicPr>
            <a:picLocks noChangeAspect="1" noChangeArrowheads="1"/>
          </p:cNvPicPr>
          <p:nvPr/>
        </p:nvPicPr>
        <p:blipFill rotWithShape="1">
          <a:blip r:embed="rId7">
            <a:extLst>
              <a:ext uri="{28A0092B-C50C-407E-A947-70E740481C1C}">
                <a14:useLocalDpi xmlns:a14="http://schemas.microsoft.com/office/drawing/2010/main" val="0"/>
              </a:ext>
            </a:extLst>
          </a:blip>
          <a:srcRect t="36749"/>
          <a:stretch/>
        </p:blipFill>
        <p:spPr bwMode="auto">
          <a:xfrm>
            <a:off x="4626203" y="4992510"/>
            <a:ext cx="1444580" cy="637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0061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453475" y="2077127"/>
            <a:ext cx="3245224" cy="2031325"/>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b="1" u="sng" dirty="0"/>
              <a:t>The Fraud Squad (1946)</a:t>
            </a:r>
          </a:p>
          <a:p>
            <a:r>
              <a:rPr lang="en-GB" sz="1200" b="1" dirty="0"/>
              <a:t>Aim: </a:t>
            </a:r>
          </a:p>
          <a:p>
            <a:r>
              <a:rPr lang="en-GB" sz="1200" dirty="0"/>
              <a:t>To tackle crime in business and </a:t>
            </a:r>
          </a:p>
          <a:p>
            <a:r>
              <a:rPr lang="en-GB" sz="1200" dirty="0"/>
              <a:t>finance and money. </a:t>
            </a:r>
          </a:p>
          <a:p>
            <a:r>
              <a:rPr lang="en-GB" sz="1200" b="1" dirty="0"/>
              <a:t>Specialism: </a:t>
            </a:r>
          </a:p>
          <a:p>
            <a:r>
              <a:rPr lang="en-GB" sz="1200" dirty="0"/>
              <a:t>Officers have expert knowledge in </a:t>
            </a:r>
          </a:p>
          <a:p>
            <a:r>
              <a:rPr lang="en-GB" sz="1200" dirty="0"/>
              <a:t>finance, business, internet fraud and art theft.</a:t>
            </a:r>
          </a:p>
          <a:p>
            <a:r>
              <a:rPr lang="en-GB" sz="1200" b="1" dirty="0"/>
              <a:t>Similarity/difference?</a:t>
            </a:r>
          </a:p>
          <a:p>
            <a:r>
              <a:rPr lang="en-GB" sz="1200" dirty="0"/>
              <a:t>A new type of squad set up in reaction to the varied number of fraud cases.</a:t>
            </a:r>
            <a:endParaRPr lang="en-GB" sz="1100" dirty="0"/>
          </a:p>
        </p:txBody>
      </p:sp>
      <p:sp>
        <p:nvSpPr>
          <p:cNvPr id="9" name="TextBox 8"/>
          <p:cNvSpPr txBox="1"/>
          <p:nvPr/>
        </p:nvSpPr>
        <p:spPr>
          <a:xfrm>
            <a:off x="81041" y="4259505"/>
            <a:ext cx="4286209" cy="2585323"/>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b="1" u="sng" dirty="0"/>
              <a:t>National Crime Agency &amp; Drug Units (1971)</a:t>
            </a:r>
          </a:p>
          <a:p>
            <a:r>
              <a:rPr lang="en-GB" sz="1200" b="1" dirty="0"/>
              <a:t>Aim: </a:t>
            </a:r>
          </a:p>
          <a:p>
            <a:r>
              <a:rPr lang="en-GB" sz="1200" dirty="0"/>
              <a:t>To reduce the use, transportation, making and dealing of illegal drugs. </a:t>
            </a:r>
          </a:p>
          <a:p>
            <a:r>
              <a:rPr lang="en-GB" sz="1200" b="1" dirty="0"/>
              <a:t>Specialism: </a:t>
            </a:r>
          </a:p>
          <a:p>
            <a:r>
              <a:rPr lang="en-GB" sz="1200" dirty="0"/>
              <a:t>They have the power to carry out drugs raids, monitor drugs gangs and dealers.  They are also trained to prevent further spread of drug use through education and rehabilitation.</a:t>
            </a:r>
          </a:p>
          <a:p>
            <a:r>
              <a:rPr lang="en-GB" sz="1200" b="1" dirty="0"/>
              <a:t>Similarity/difference?</a:t>
            </a:r>
          </a:p>
          <a:p>
            <a:r>
              <a:rPr lang="en-GB" sz="1200" dirty="0"/>
              <a:t>It was only created by the 1971 Misuse of Drugs Act which made drugs illegal like heroin, cocaine and cannabis.  A unit was needed to enforce this new law. All police forces in the UK have specialist drug units. </a:t>
            </a:r>
          </a:p>
        </p:txBody>
      </p:sp>
      <p:sp>
        <p:nvSpPr>
          <p:cNvPr id="10" name="TextBox 9"/>
          <p:cNvSpPr txBox="1"/>
          <p:nvPr/>
        </p:nvSpPr>
        <p:spPr>
          <a:xfrm>
            <a:off x="7797747" y="1676273"/>
            <a:ext cx="4286209" cy="2954655"/>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b="1" u="sng" dirty="0"/>
              <a:t>Dog Handling Units (1946)</a:t>
            </a:r>
          </a:p>
          <a:p>
            <a:r>
              <a:rPr lang="en-GB" sz="1200" b="1" dirty="0"/>
              <a:t>Aim: </a:t>
            </a:r>
            <a:r>
              <a:rPr lang="en-GB" sz="1200" dirty="0"/>
              <a:t>To accompany officers as they patrolled the                                            streets as a deterrent and a way to catch criminals. </a:t>
            </a:r>
          </a:p>
          <a:p>
            <a:r>
              <a:rPr lang="en-GB" sz="1200" b="1" dirty="0"/>
              <a:t>Specialism:</a:t>
            </a:r>
            <a:r>
              <a:rPr lang="en-GB" sz="1200" dirty="0"/>
              <a:t> </a:t>
            </a:r>
          </a:p>
          <a:p>
            <a:r>
              <a:rPr lang="en-GB" sz="1200" dirty="0"/>
              <a:t>Dogs handlers and their dogs used :</a:t>
            </a:r>
          </a:p>
          <a:p>
            <a:pPr marL="171450" indent="-171450">
              <a:buFont typeface="Wingdings" panose="05000000000000000000" pitchFamily="2" charset="2"/>
              <a:buChar char="q"/>
            </a:pPr>
            <a:r>
              <a:rPr lang="en-GB" sz="1200" dirty="0"/>
              <a:t>To sniff out illegal drugs and find explosives</a:t>
            </a:r>
          </a:p>
          <a:p>
            <a:pPr marL="171450" indent="-171450">
              <a:buFont typeface="Wingdings" panose="05000000000000000000" pitchFamily="2" charset="2"/>
              <a:buChar char="q"/>
            </a:pPr>
            <a:r>
              <a:rPr lang="en-GB" sz="1200" dirty="0"/>
              <a:t>To track and catch criminals or search and rescue people in trouble.</a:t>
            </a:r>
          </a:p>
          <a:p>
            <a:pPr marL="171450" indent="-171450">
              <a:buFont typeface="Wingdings" panose="05000000000000000000" pitchFamily="2" charset="2"/>
              <a:buChar char="q"/>
            </a:pPr>
            <a:r>
              <a:rPr lang="en-GB" sz="1200" dirty="0"/>
              <a:t>To act as a deterrent and to strengthen police presence at major events.</a:t>
            </a:r>
          </a:p>
          <a:p>
            <a:r>
              <a:rPr lang="en-GB" sz="1200" b="1" dirty="0"/>
              <a:t>Similarity/difference?</a:t>
            </a:r>
          </a:p>
          <a:p>
            <a:r>
              <a:rPr lang="en-GB" sz="1200" dirty="0"/>
              <a:t>Remember that the Metropolitan Police aimed to use sniffer dogs to try and catch Jack the Ripper (even though this failed). The first units were set up by the Met. Police in 1946 and by 1950 most forces used dogs. </a:t>
            </a:r>
          </a:p>
        </p:txBody>
      </p:sp>
      <p:sp>
        <p:nvSpPr>
          <p:cNvPr id="11" name="TextBox 10"/>
          <p:cNvSpPr txBox="1"/>
          <p:nvPr/>
        </p:nvSpPr>
        <p:spPr>
          <a:xfrm>
            <a:off x="67577" y="1822031"/>
            <a:ext cx="4286209" cy="2400657"/>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b="1" u="sng" dirty="0"/>
              <a:t>Special Branch (1883)</a:t>
            </a:r>
          </a:p>
          <a:p>
            <a:r>
              <a:rPr lang="en-GB" sz="1200" b="1" dirty="0"/>
              <a:t>Aim: </a:t>
            </a:r>
          </a:p>
          <a:p>
            <a:r>
              <a:rPr lang="en-GB" sz="1200" dirty="0"/>
              <a:t>To tackle threats to national security &amp; terrorism. A                responsibility to protect the royal family &amp; VIPs from danger.</a:t>
            </a:r>
          </a:p>
          <a:p>
            <a:r>
              <a:rPr lang="en-GB" sz="1200" b="1" dirty="0"/>
              <a:t>Specialism: </a:t>
            </a:r>
          </a:p>
          <a:p>
            <a:r>
              <a:rPr lang="en-GB" sz="1200" dirty="0"/>
              <a:t>Trained to work with the security forces such as MI5 and </a:t>
            </a:r>
          </a:p>
          <a:p>
            <a:r>
              <a:rPr lang="en-GB" sz="1200" dirty="0"/>
              <a:t>MI6 to prevent terrorist attacks.  Under cover officers </a:t>
            </a:r>
          </a:p>
          <a:p>
            <a:r>
              <a:rPr lang="en-GB" sz="1200" dirty="0"/>
              <a:t>use specialist surveillance &amp; ‘intelligence’ technology.</a:t>
            </a:r>
          </a:p>
          <a:p>
            <a:r>
              <a:rPr lang="en-GB" sz="1200" b="1" dirty="0"/>
              <a:t>Similarity/difference?</a:t>
            </a:r>
          </a:p>
          <a:p>
            <a:r>
              <a:rPr lang="en-GB" sz="1200" dirty="0"/>
              <a:t>They were first created in 1883 in London to protect the movement of the royal family and other VIPs.  Now, every part of the country has its own Special Branch.</a:t>
            </a:r>
          </a:p>
        </p:txBody>
      </p:sp>
      <p:sp>
        <p:nvSpPr>
          <p:cNvPr id="12" name="TextBox 11"/>
          <p:cNvSpPr txBox="1"/>
          <p:nvPr/>
        </p:nvSpPr>
        <p:spPr>
          <a:xfrm>
            <a:off x="7791981" y="4742152"/>
            <a:ext cx="4286209" cy="2031325"/>
          </a:xfrm>
          <a:prstGeom prst="rect">
            <a:avLst/>
          </a:prstGeom>
          <a:solidFill>
            <a:schemeClr val="accent1">
              <a:lumMod val="20000"/>
              <a:lumOff val="80000"/>
            </a:schemeClr>
          </a:solidFill>
          <a:ln w="19050">
            <a:solidFill>
              <a:schemeClr val="tx1"/>
            </a:solidFill>
          </a:ln>
        </p:spPr>
        <p:txBody>
          <a:bodyPr wrap="square" rtlCol="0">
            <a:spAutoFit/>
          </a:bodyPr>
          <a:lstStyle/>
          <a:p>
            <a:pPr algn="ctr"/>
            <a:r>
              <a:rPr lang="en-GB" b="1" u="sng" dirty="0"/>
              <a:t>Police Community Support Officer (2002)</a:t>
            </a:r>
            <a:endParaRPr lang="en-GB" sz="1400" b="1" u="sng" dirty="0"/>
          </a:p>
          <a:p>
            <a:r>
              <a:rPr lang="en-GB" sz="1200" b="1" dirty="0"/>
              <a:t>Aim: </a:t>
            </a:r>
          </a:p>
          <a:p>
            <a:r>
              <a:rPr lang="en-GB" sz="1200" dirty="0"/>
              <a:t>Set up by the Met. Police at first to reduce local, anti-social behaviour. </a:t>
            </a:r>
            <a:r>
              <a:rPr lang="en-GB" sz="1200" b="1" dirty="0"/>
              <a:t>Specialism: Trained to deal with local communities. Increased time </a:t>
            </a:r>
            <a:r>
              <a:rPr lang="en-GB" sz="1200" dirty="0"/>
              <a:t>‘walking the beat’ on foot to be visible to the public. They only have a limited responsibility to arrest individuals but can confiscate alcohol, drugs and items seen as weapons.</a:t>
            </a:r>
          </a:p>
          <a:p>
            <a:r>
              <a:rPr lang="en-GB" sz="1200" b="1" dirty="0"/>
              <a:t>Similarity/difference?</a:t>
            </a:r>
          </a:p>
          <a:p>
            <a:r>
              <a:rPr lang="en-GB" sz="1200" dirty="0"/>
              <a:t>Police are visible in uniform ‘walking the beat’ as a deterrent, similar to the aim of the police when they were created in 1829. </a:t>
            </a:r>
            <a:endParaRPr lang="en-GB" sz="1100" dirty="0"/>
          </a:p>
        </p:txBody>
      </p:sp>
      <p:sp>
        <p:nvSpPr>
          <p:cNvPr id="2" name="TextBox 1"/>
          <p:cNvSpPr txBox="1"/>
          <p:nvPr/>
        </p:nvSpPr>
        <p:spPr>
          <a:xfrm>
            <a:off x="38057" y="587964"/>
            <a:ext cx="2025666" cy="954107"/>
          </a:xfrm>
          <a:prstGeom prst="rect">
            <a:avLst/>
          </a:prstGeom>
          <a:solidFill>
            <a:schemeClr val="bg1">
              <a:lumMod val="95000"/>
            </a:schemeClr>
          </a:solidFill>
          <a:ln w="28575">
            <a:solidFill>
              <a:schemeClr val="tx1"/>
            </a:solidFill>
          </a:ln>
        </p:spPr>
        <p:txBody>
          <a:bodyPr wrap="square" rtlCol="0">
            <a:spAutoFit/>
          </a:bodyPr>
          <a:lstStyle/>
          <a:p>
            <a:r>
              <a:rPr lang="en-GB" sz="1400" dirty="0"/>
              <a:t>Increase in a specific type of crime. E.g. terrorism, drug dealing, internet fraud.</a:t>
            </a:r>
          </a:p>
        </p:txBody>
      </p:sp>
      <p:sp>
        <p:nvSpPr>
          <p:cNvPr id="13" name="TextBox 12"/>
          <p:cNvSpPr txBox="1"/>
          <p:nvPr/>
        </p:nvSpPr>
        <p:spPr>
          <a:xfrm>
            <a:off x="2163229" y="604741"/>
            <a:ext cx="1761208" cy="954107"/>
          </a:xfrm>
          <a:prstGeom prst="rect">
            <a:avLst/>
          </a:prstGeom>
          <a:solidFill>
            <a:schemeClr val="bg1">
              <a:lumMod val="95000"/>
            </a:schemeClr>
          </a:solidFill>
          <a:ln w="28575">
            <a:solidFill>
              <a:schemeClr val="tx1"/>
            </a:solidFill>
          </a:ln>
        </p:spPr>
        <p:txBody>
          <a:bodyPr wrap="square" rtlCol="0">
            <a:spAutoFit/>
          </a:bodyPr>
          <a:lstStyle/>
          <a:p>
            <a:r>
              <a:rPr lang="en-GB" sz="1400" dirty="0"/>
              <a:t>Media present the crime via radio, TV, newspapers, internet.</a:t>
            </a:r>
          </a:p>
        </p:txBody>
      </p:sp>
      <p:sp>
        <p:nvSpPr>
          <p:cNvPr id="14" name="TextBox 13"/>
          <p:cNvSpPr txBox="1"/>
          <p:nvPr/>
        </p:nvSpPr>
        <p:spPr>
          <a:xfrm>
            <a:off x="4048675" y="608099"/>
            <a:ext cx="1964358" cy="738664"/>
          </a:xfrm>
          <a:prstGeom prst="rect">
            <a:avLst/>
          </a:prstGeom>
          <a:solidFill>
            <a:schemeClr val="bg1">
              <a:lumMod val="95000"/>
            </a:schemeClr>
          </a:solidFill>
          <a:ln w="28575">
            <a:solidFill>
              <a:schemeClr val="tx1"/>
            </a:solidFill>
          </a:ln>
        </p:spPr>
        <p:txBody>
          <a:bodyPr wrap="square" rtlCol="0">
            <a:spAutoFit/>
          </a:bodyPr>
          <a:lstStyle/>
          <a:p>
            <a:r>
              <a:rPr lang="en-GB" sz="1400" dirty="0"/>
              <a:t>Public concern increases and attitudes against the crime change.</a:t>
            </a:r>
          </a:p>
        </p:txBody>
      </p:sp>
      <p:sp>
        <p:nvSpPr>
          <p:cNvPr id="15" name="TextBox 14"/>
          <p:cNvSpPr txBox="1"/>
          <p:nvPr/>
        </p:nvSpPr>
        <p:spPr>
          <a:xfrm>
            <a:off x="6143799" y="612263"/>
            <a:ext cx="2671183" cy="954107"/>
          </a:xfrm>
          <a:prstGeom prst="rect">
            <a:avLst/>
          </a:prstGeom>
          <a:solidFill>
            <a:schemeClr val="bg1">
              <a:lumMod val="95000"/>
            </a:schemeClr>
          </a:solidFill>
          <a:ln w="28575">
            <a:solidFill>
              <a:schemeClr val="tx1"/>
            </a:solidFill>
          </a:ln>
        </p:spPr>
        <p:txBody>
          <a:bodyPr wrap="square" rtlCol="0">
            <a:spAutoFit/>
          </a:bodyPr>
          <a:lstStyle/>
          <a:p>
            <a:r>
              <a:rPr lang="en-GB" sz="1400" dirty="0"/>
              <a:t>The public pressure the government to make harsher laws and methods of law enforcement to prevent the crime.</a:t>
            </a:r>
          </a:p>
        </p:txBody>
      </p:sp>
      <p:sp>
        <p:nvSpPr>
          <p:cNvPr id="16" name="TextBox 15"/>
          <p:cNvSpPr txBox="1"/>
          <p:nvPr/>
        </p:nvSpPr>
        <p:spPr>
          <a:xfrm>
            <a:off x="8919560" y="612263"/>
            <a:ext cx="1481936" cy="738664"/>
          </a:xfrm>
          <a:prstGeom prst="rect">
            <a:avLst/>
          </a:prstGeom>
          <a:solidFill>
            <a:schemeClr val="bg1">
              <a:lumMod val="95000"/>
            </a:schemeClr>
          </a:solidFill>
          <a:ln w="28575">
            <a:solidFill>
              <a:schemeClr val="tx1"/>
            </a:solidFill>
          </a:ln>
        </p:spPr>
        <p:txBody>
          <a:bodyPr wrap="square" rtlCol="0">
            <a:spAutoFit/>
          </a:bodyPr>
          <a:lstStyle/>
          <a:p>
            <a:r>
              <a:rPr lang="en-GB" sz="1400" dirty="0"/>
              <a:t>Government respond with new laws.</a:t>
            </a:r>
          </a:p>
        </p:txBody>
      </p:sp>
      <p:sp>
        <p:nvSpPr>
          <p:cNvPr id="17" name="TextBox 16"/>
          <p:cNvSpPr txBox="1"/>
          <p:nvPr/>
        </p:nvSpPr>
        <p:spPr>
          <a:xfrm>
            <a:off x="10506074" y="604741"/>
            <a:ext cx="1481936" cy="954107"/>
          </a:xfrm>
          <a:prstGeom prst="rect">
            <a:avLst/>
          </a:prstGeom>
          <a:solidFill>
            <a:schemeClr val="bg1">
              <a:lumMod val="95000"/>
            </a:schemeClr>
          </a:solidFill>
          <a:ln w="28575">
            <a:solidFill>
              <a:schemeClr val="tx1"/>
            </a:solidFill>
          </a:ln>
        </p:spPr>
        <p:txBody>
          <a:bodyPr wrap="square" rtlCol="0">
            <a:spAutoFit/>
          </a:bodyPr>
          <a:lstStyle/>
          <a:p>
            <a:r>
              <a:rPr lang="en-GB" sz="1400" dirty="0"/>
              <a:t>The police develop a specialist unit to enforce this law.</a:t>
            </a:r>
          </a:p>
        </p:txBody>
      </p:sp>
      <p:pic>
        <p:nvPicPr>
          <p:cNvPr id="18"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1851978" y="727941"/>
            <a:ext cx="374025" cy="39993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757084" y="712682"/>
            <a:ext cx="374025" cy="39993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5860961" y="711164"/>
            <a:ext cx="374025" cy="39993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8654832" y="577327"/>
            <a:ext cx="331111" cy="39993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10214483" y="735463"/>
            <a:ext cx="374025" cy="39993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943508" y="54102"/>
            <a:ext cx="8086164" cy="369332"/>
          </a:xfrm>
          <a:prstGeom prst="rect">
            <a:avLst/>
          </a:prstGeom>
          <a:noFill/>
        </p:spPr>
        <p:txBody>
          <a:bodyPr wrap="square" rtlCol="0">
            <a:spAutoFit/>
          </a:bodyPr>
          <a:lstStyle/>
          <a:p>
            <a:pPr algn="ctr"/>
            <a:r>
              <a:rPr lang="en-GB" dirty="0"/>
              <a:t>FACTORS WHICH LEAD TO INCREASE THE NUMBER OF SPECIALIST POLICE UNITS</a:t>
            </a:r>
          </a:p>
        </p:txBody>
      </p:sp>
      <p:pic>
        <p:nvPicPr>
          <p:cNvPr id="23" name="Picture 12" descr="Image result for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flipH="1">
            <a:off x="5744112" y="4175274"/>
            <a:ext cx="587396" cy="41848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2" descr="Image result for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960215" flipH="1">
            <a:off x="7194280" y="4354729"/>
            <a:ext cx="644363" cy="41848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12" descr="Image result for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2639785">
            <a:off x="4353358" y="4330152"/>
            <a:ext cx="644363" cy="41848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Image result for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4189817" y="5006963"/>
            <a:ext cx="644363" cy="41848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2" descr="Image result for arro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flipH="1">
            <a:off x="7247321" y="5047479"/>
            <a:ext cx="644363" cy="41848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POLICE DOG CLIPART"/>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792619" y="1676273"/>
            <a:ext cx="1160773" cy="124449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RAUD SQUAD CLIPART"/>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85331" y="2266973"/>
            <a:ext cx="1443714" cy="105210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lated image"/>
          <p:cNvPicPr>
            <a:picLocks noChangeAspect="1" noChangeArrowheads="1"/>
          </p:cNvPicPr>
          <p:nvPr/>
        </p:nvPicPr>
        <p:blipFill>
          <a:blip r:embed="rId6">
            <a:clrChange>
              <a:clrFrom>
                <a:srgbClr val="EEEEEE"/>
              </a:clrFrom>
              <a:clrTo>
                <a:srgbClr val="EEEEEE">
                  <a:alpha val="0"/>
                </a:srgbClr>
              </a:clrTo>
            </a:clrChange>
            <a:extLst>
              <a:ext uri="{28A0092B-C50C-407E-A947-70E740481C1C}">
                <a14:useLocalDpi xmlns:a14="http://schemas.microsoft.com/office/drawing/2010/main" val="0"/>
              </a:ext>
            </a:extLst>
          </a:blip>
          <a:srcRect/>
          <a:stretch>
            <a:fillRect/>
          </a:stretch>
        </p:blipFill>
        <p:spPr bwMode="auto">
          <a:xfrm flipH="1">
            <a:off x="3717362" y="2280559"/>
            <a:ext cx="839191" cy="151794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lated image"/>
          <p:cNvPicPr>
            <a:picLocks noChangeAspect="1" noChangeArrowheads="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b="7029"/>
          <a:stretch/>
        </p:blipFill>
        <p:spPr bwMode="auto">
          <a:xfrm>
            <a:off x="4158755" y="5142135"/>
            <a:ext cx="1827835" cy="161604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Related image"/>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0" b="100000" l="0" r="100000">
                        <a14:foregroundMark x1="2007" y1="74088" x2="43066" y2="70438"/>
                        <a14:foregroundMark x1="31022" y1="25365" x2="73723" y2="24270"/>
                        <a14:foregroundMark x1="20985" y1="66423" x2="39234" y2="73723"/>
                        <a14:foregroundMark x1="2920" y1="74088" x2="23175" y2="97628"/>
                        <a14:foregroundMark x1="6934" y1="98723" x2="35036" y2="99453"/>
                        <a14:foregroundMark x1="64599" y1="94526" x2="89051" y2="98723"/>
                        <a14:foregroundMark x1="83394" y1="58759" x2="88686" y2="76825"/>
                        <a14:foregroundMark x1="79015" y1="85584" x2="84854" y2="92883"/>
                        <a14:foregroundMark x1="34124" y1="69161" x2="34124" y2="69161"/>
                      </a14:backgroundRemoval>
                    </a14:imgEffect>
                  </a14:imgLayer>
                </a14:imgProps>
              </a:ext>
              <a:ext uri="{28A0092B-C50C-407E-A947-70E740481C1C}">
                <a14:useLocalDpi xmlns:a14="http://schemas.microsoft.com/office/drawing/2010/main" val="0"/>
              </a:ext>
            </a:extLst>
          </a:blip>
          <a:srcRect/>
          <a:stretch>
            <a:fillRect/>
          </a:stretch>
        </p:blipFill>
        <p:spPr bwMode="auto">
          <a:xfrm>
            <a:off x="6318884" y="5307336"/>
            <a:ext cx="1610162" cy="145084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780185" y="4508024"/>
            <a:ext cx="2617694" cy="1384995"/>
          </a:xfrm>
          <a:prstGeom prst="rect">
            <a:avLst/>
          </a:prstGeom>
          <a:noFill/>
        </p:spPr>
        <p:txBody>
          <a:bodyPr wrap="square" rtlCol="0">
            <a:spAutoFit/>
          </a:bodyPr>
          <a:lstStyle/>
          <a:p>
            <a:pPr algn="ctr"/>
            <a:r>
              <a:rPr lang="en-GB" sz="2800" b="1" dirty="0"/>
              <a:t>EXAMPLES OF SPECIALIST UNITS</a:t>
            </a:r>
          </a:p>
        </p:txBody>
      </p:sp>
    </p:spTree>
    <p:extLst>
      <p:ext uri="{BB962C8B-B14F-4D97-AF65-F5344CB8AC3E}">
        <p14:creationId xmlns:p14="http://schemas.microsoft.com/office/powerpoint/2010/main" val="3009828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inVertic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barn(inVertical)">
                                      <p:cBhvr>
                                        <p:cTn id="32" dur="500"/>
                                        <p:tgtEl>
                                          <p:spTgt spid="20"/>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arn(inVertic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down)">
                                      <p:cBhvr>
                                        <p:cTn id="42" dur="500"/>
                                        <p:tgtEl>
                                          <p:spTgt spid="21"/>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arn(inVertical)">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inVertical)">
                                      <p:cBhvr>
                                        <p:cTn id="52" dur="500"/>
                                        <p:tgtEl>
                                          <p:spTgt spid="22"/>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barn(inVertical)">
                                      <p:cBhvr>
                                        <p:cTn id="57" dur="500"/>
                                        <p:tgtEl>
                                          <p:spTgt spid="17"/>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barn(inVertical)">
                                      <p:cBhvr>
                                        <p:cTn id="62" dur="500"/>
                                        <p:tgtEl>
                                          <p:spTgt spid="11"/>
                                        </p:tgtEl>
                                      </p:cBhvr>
                                    </p:animEffect>
                                  </p:childTnLst>
                                </p:cTn>
                              </p:par>
                              <p:par>
                                <p:cTn id="63" presetID="16" presetClass="entr" presetSubtype="21" fill="hold" nodeType="withEffect">
                                  <p:stCondLst>
                                    <p:cond delay="0"/>
                                  </p:stCondLst>
                                  <p:childTnLst>
                                    <p:set>
                                      <p:cBhvr>
                                        <p:cTn id="64" dur="1" fill="hold">
                                          <p:stCondLst>
                                            <p:cond delay="0"/>
                                          </p:stCondLst>
                                        </p:cTn>
                                        <p:tgtEl>
                                          <p:spTgt spid="1030"/>
                                        </p:tgtEl>
                                        <p:attrNameLst>
                                          <p:attrName>style.visibility</p:attrName>
                                        </p:attrNameLst>
                                      </p:cBhvr>
                                      <p:to>
                                        <p:strVal val="visible"/>
                                      </p:to>
                                    </p:set>
                                    <p:animEffect transition="in" filter="barn(inVertical)">
                                      <p:cBhvr>
                                        <p:cTn id="65" dur="500"/>
                                        <p:tgtEl>
                                          <p:spTgt spid="1030"/>
                                        </p:tgtEl>
                                      </p:cBhvr>
                                    </p:animEffect>
                                  </p:childTnLst>
                                </p:cTn>
                              </p:par>
                            </p:childTnLst>
                          </p:cTn>
                        </p:par>
                      </p:childTnLst>
                    </p:cTn>
                  </p:par>
                  <p:par>
                    <p:cTn id="66" fill="hold">
                      <p:stCondLst>
                        <p:cond delay="indefinite"/>
                      </p:stCondLst>
                      <p:childTnLst>
                        <p:par>
                          <p:cTn id="67" fill="hold">
                            <p:stCondLst>
                              <p:cond delay="0"/>
                            </p:stCondLst>
                            <p:childTnLst>
                              <p:par>
                                <p:cTn id="68" presetID="16" presetClass="entr" presetSubtype="21" fill="hold" grpId="0" nodeType="click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arn(inVertical)">
                                      <p:cBhvr>
                                        <p:cTn id="70" dur="500"/>
                                        <p:tgtEl>
                                          <p:spTgt spid="9"/>
                                        </p:tgtEl>
                                      </p:cBhvr>
                                    </p:animEffect>
                                  </p:childTnLst>
                                </p:cTn>
                              </p:par>
                            </p:childTnLst>
                          </p:cTn>
                        </p:par>
                      </p:childTnLst>
                    </p:cTn>
                  </p:par>
                  <p:par>
                    <p:cTn id="71" fill="hold">
                      <p:stCondLst>
                        <p:cond delay="indefinite"/>
                      </p:stCondLst>
                      <p:childTnLst>
                        <p:par>
                          <p:cTn id="72" fill="hold">
                            <p:stCondLst>
                              <p:cond delay="0"/>
                            </p:stCondLst>
                            <p:childTnLst>
                              <p:par>
                                <p:cTn id="73" presetID="16" presetClass="entr" presetSubtype="21" fill="hold" grpId="0" nodeType="click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barn(inVertical)">
                                      <p:cBhvr>
                                        <p:cTn id="75" dur="500"/>
                                        <p:tgtEl>
                                          <p:spTgt spid="8"/>
                                        </p:tgtEl>
                                      </p:cBhvr>
                                    </p:animEffect>
                                  </p:childTnLst>
                                </p:cTn>
                              </p:par>
                              <p:par>
                                <p:cTn id="76" presetID="16" presetClass="entr" presetSubtype="21" fill="hold" nodeType="withEffect">
                                  <p:stCondLst>
                                    <p:cond delay="0"/>
                                  </p:stCondLst>
                                  <p:childTnLst>
                                    <p:set>
                                      <p:cBhvr>
                                        <p:cTn id="77" dur="1" fill="hold">
                                          <p:stCondLst>
                                            <p:cond delay="0"/>
                                          </p:stCondLst>
                                        </p:cTn>
                                        <p:tgtEl>
                                          <p:spTgt spid="1028"/>
                                        </p:tgtEl>
                                        <p:attrNameLst>
                                          <p:attrName>style.visibility</p:attrName>
                                        </p:attrNameLst>
                                      </p:cBhvr>
                                      <p:to>
                                        <p:strVal val="visible"/>
                                      </p:to>
                                    </p:set>
                                    <p:animEffect transition="in" filter="barn(inVertical)">
                                      <p:cBhvr>
                                        <p:cTn id="78" dur="500"/>
                                        <p:tgtEl>
                                          <p:spTgt spid="1028"/>
                                        </p:tgtEl>
                                      </p:cBhvr>
                                    </p:animEffect>
                                  </p:childTnLst>
                                </p:cTn>
                              </p:par>
                            </p:childTnLst>
                          </p:cTn>
                        </p:par>
                      </p:childTnLst>
                    </p:cTn>
                  </p:par>
                  <p:par>
                    <p:cTn id="79" fill="hold">
                      <p:stCondLst>
                        <p:cond delay="indefinite"/>
                      </p:stCondLst>
                      <p:childTnLst>
                        <p:par>
                          <p:cTn id="80" fill="hold">
                            <p:stCondLst>
                              <p:cond delay="0"/>
                            </p:stCondLst>
                            <p:childTnLst>
                              <p:par>
                                <p:cTn id="81" presetID="16" presetClass="entr" presetSubtype="21" fill="hold" grpId="0" nodeType="click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barn(inVertical)">
                                      <p:cBhvr>
                                        <p:cTn id="83" dur="500"/>
                                        <p:tgtEl>
                                          <p:spTgt spid="10"/>
                                        </p:tgtEl>
                                      </p:cBhvr>
                                    </p:animEffect>
                                  </p:childTnLst>
                                </p:cTn>
                              </p:par>
                              <p:par>
                                <p:cTn id="84" presetID="16" presetClass="entr" presetSubtype="21" fill="hold" nodeType="withEffect">
                                  <p:stCondLst>
                                    <p:cond delay="0"/>
                                  </p:stCondLst>
                                  <p:childTnLst>
                                    <p:set>
                                      <p:cBhvr>
                                        <p:cTn id="85" dur="1" fill="hold">
                                          <p:stCondLst>
                                            <p:cond delay="0"/>
                                          </p:stCondLst>
                                        </p:cTn>
                                        <p:tgtEl>
                                          <p:spTgt spid="1026"/>
                                        </p:tgtEl>
                                        <p:attrNameLst>
                                          <p:attrName>style.visibility</p:attrName>
                                        </p:attrNameLst>
                                      </p:cBhvr>
                                      <p:to>
                                        <p:strVal val="visible"/>
                                      </p:to>
                                    </p:set>
                                    <p:animEffect transition="in" filter="barn(inVertical)">
                                      <p:cBhvr>
                                        <p:cTn id="86" dur="500"/>
                                        <p:tgtEl>
                                          <p:spTgt spid="1026"/>
                                        </p:tgtEl>
                                      </p:cBhvr>
                                    </p:animEffect>
                                  </p:childTnLst>
                                </p:cTn>
                              </p:par>
                            </p:childTnLst>
                          </p:cTn>
                        </p:par>
                      </p:childTnLst>
                    </p:cTn>
                  </p:par>
                  <p:par>
                    <p:cTn id="87" fill="hold">
                      <p:stCondLst>
                        <p:cond delay="indefinite"/>
                      </p:stCondLst>
                      <p:childTnLst>
                        <p:par>
                          <p:cTn id="88" fill="hold">
                            <p:stCondLst>
                              <p:cond delay="0"/>
                            </p:stCondLst>
                            <p:childTnLst>
                              <p:par>
                                <p:cTn id="89" presetID="16" presetClass="entr" presetSubtype="21" fill="hold" grpId="0" nodeType="click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barn(inVertical)">
                                      <p:cBhvr>
                                        <p:cTn id="9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2" grpId="0" animBg="1"/>
      <p:bldP spid="13" grpId="0" animBg="1"/>
      <p:bldP spid="14" grpId="0" animBg="1"/>
      <p:bldP spid="15" grpId="0" animBg="1"/>
      <p:bldP spid="16" grpId="0"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006" y="-34871"/>
            <a:ext cx="11932024" cy="461665"/>
          </a:xfrm>
          <a:prstGeom prst="rect">
            <a:avLst/>
          </a:prstGeom>
          <a:noFill/>
        </p:spPr>
        <p:txBody>
          <a:bodyPr wrap="square" rtlCol="0">
            <a:spAutoFit/>
          </a:bodyPr>
          <a:lstStyle/>
          <a:p>
            <a:r>
              <a:rPr lang="en-GB" sz="2400" dirty="0">
                <a:latin typeface="Berlin Sans FB Demi" panose="020E0802020502020306" pitchFamily="34" charset="0"/>
              </a:rPr>
              <a:t> </a:t>
            </a:r>
            <a:r>
              <a:rPr lang="en-GB" dirty="0">
                <a:latin typeface="Berlin Sans FB Demi" panose="020E0802020502020306" pitchFamily="34" charset="0"/>
              </a:rPr>
              <a:t>1900-Present Day  – Conscientious Objectors in WW1 and WW2.</a:t>
            </a:r>
          </a:p>
        </p:txBody>
      </p:sp>
      <p:sp>
        <p:nvSpPr>
          <p:cNvPr id="8" name="TextBox 7"/>
          <p:cNvSpPr txBox="1"/>
          <p:nvPr/>
        </p:nvSpPr>
        <p:spPr>
          <a:xfrm>
            <a:off x="91885" y="488672"/>
            <a:ext cx="3240558" cy="2554545"/>
          </a:xfrm>
          <a:prstGeom prst="rect">
            <a:avLst/>
          </a:prstGeom>
          <a:noFill/>
          <a:ln w="28575">
            <a:solidFill>
              <a:schemeClr val="tx1"/>
            </a:solidFill>
          </a:ln>
        </p:spPr>
        <p:txBody>
          <a:bodyPr wrap="square" rtlCol="0">
            <a:spAutoFit/>
          </a:bodyPr>
          <a:lstStyle/>
          <a:p>
            <a:pPr algn="ctr"/>
            <a:r>
              <a:rPr lang="en-GB" sz="1600" b="1" dirty="0"/>
              <a:t>WHAT CHANGED?  A NEW LAW.</a:t>
            </a:r>
          </a:p>
          <a:p>
            <a:r>
              <a:rPr lang="en-GB" b="1" dirty="0">
                <a:solidFill>
                  <a:srgbClr val="FF0000"/>
                </a:solidFill>
              </a:rPr>
              <a:t>The Military Service Act 1916 </a:t>
            </a:r>
            <a:r>
              <a:rPr lang="en-GB" sz="1400" dirty="0"/>
              <a:t>– Men were conscripted into the army for the first time ever in Britain. It was now illegal – against the law to avoid taking part in war.</a:t>
            </a:r>
          </a:p>
          <a:p>
            <a:r>
              <a:rPr lang="en-GB" sz="1400" b="1" dirty="0"/>
              <a:t>WHO HAD TO JOIN?</a:t>
            </a:r>
          </a:p>
          <a:p>
            <a:pPr marL="179388" indent="-179388">
              <a:buFont typeface="Wingdings" panose="05000000000000000000" pitchFamily="2" charset="2"/>
              <a:buChar char="q"/>
            </a:pPr>
            <a:r>
              <a:rPr lang="en-GB" sz="1400" b="1" dirty="0"/>
              <a:t>March 1916 </a:t>
            </a:r>
            <a:r>
              <a:rPr lang="en-GB" sz="1400" dirty="0"/>
              <a:t>– all </a:t>
            </a:r>
            <a:r>
              <a:rPr lang="en-GB" sz="1400" b="1" dirty="0">
                <a:solidFill>
                  <a:srgbClr val="FF0000"/>
                </a:solidFill>
              </a:rPr>
              <a:t>unmarried</a:t>
            </a:r>
            <a:r>
              <a:rPr lang="en-GB" sz="1400" dirty="0"/>
              <a:t> men aged 18-41</a:t>
            </a:r>
          </a:p>
          <a:p>
            <a:pPr marL="179388" indent="-179388">
              <a:buFont typeface="Wingdings" panose="05000000000000000000" pitchFamily="2" charset="2"/>
              <a:buChar char="q"/>
            </a:pPr>
            <a:r>
              <a:rPr lang="en-GB" sz="1400" b="1" dirty="0"/>
              <a:t>May 1916 </a:t>
            </a:r>
            <a:r>
              <a:rPr lang="en-GB" sz="1400" dirty="0"/>
              <a:t>– </a:t>
            </a:r>
            <a:r>
              <a:rPr lang="en-GB" sz="1400" b="1" dirty="0">
                <a:solidFill>
                  <a:srgbClr val="FF0000"/>
                </a:solidFill>
              </a:rPr>
              <a:t>married</a:t>
            </a:r>
            <a:r>
              <a:rPr lang="en-GB" sz="1400" dirty="0"/>
              <a:t> men now included and age raised to </a:t>
            </a:r>
            <a:r>
              <a:rPr lang="en-GB" sz="1400" b="1" dirty="0">
                <a:solidFill>
                  <a:srgbClr val="FF0000"/>
                </a:solidFill>
              </a:rPr>
              <a:t>51</a:t>
            </a:r>
            <a:r>
              <a:rPr lang="en-GB" sz="1400" dirty="0"/>
              <a:t>.</a:t>
            </a:r>
          </a:p>
        </p:txBody>
      </p:sp>
      <p:sp>
        <p:nvSpPr>
          <p:cNvPr id="10" name="TextBox 9"/>
          <p:cNvSpPr txBox="1"/>
          <p:nvPr/>
        </p:nvSpPr>
        <p:spPr>
          <a:xfrm>
            <a:off x="3442447" y="435450"/>
            <a:ext cx="2430462" cy="2677656"/>
          </a:xfrm>
          <a:prstGeom prst="rect">
            <a:avLst/>
          </a:prstGeom>
          <a:noFill/>
          <a:ln w="28575">
            <a:solidFill>
              <a:schemeClr val="tx1"/>
            </a:solidFill>
          </a:ln>
        </p:spPr>
        <p:txBody>
          <a:bodyPr wrap="square" rtlCol="0">
            <a:spAutoFit/>
          </a:bodyPr>
          <a:lstStyle/>
          <a:p>
            <a:r>
              <a:rPr lang="en-GB" sz="1400" b="1" dirty="0"/>
              <a:t>The First World War (1914-39)</a:t>
            </a:r>
          </a:p>
          <a:p>
            <a:r>
              <a:rPr lang="en-GB" sz="1400" dirty="0"/>
              <a:t>Some men refused to fight as their ‘conscience’ (their personal feelings/opinions) would not allow them.</a:t>
            </a:r>
          </a:p>
          <a:p>
            <a:r>
              <a:rPr lang="en-GB" sz="1400" b="1" dirty="0"/>
              <a:t>The reasons for not fighting:</a:t>
            </a:r>
          </a:p>
          <a:p>
            <a:pPr marL="342900" indent="-342900">
              <a:buFont typeface="+mj-lt"/>
              <a:buAutoNum type="arabicPeriod"/>
            </a:pPr>
            <a:r>
              <a:rPr lang="en-GB" sz="1400" b="1" dirty="0"/>
              <a:t>Religious</a:t>
            </a:r>
            <a:r>
              <a:rPr lang="en-GB" sz="1400" dirty="0"/>
              <a:t> beliefs against war.</a:t>
            </a:r>
          </a:p>
          <a:p>
            <a:pPr marL="342900" indent="-342900">
              <a:buFont typeface="+mj-lt"/>
              <a:buAutoNum type="arabicPeriod"/>
            </a:pPr>
            <a:r>
              <a:rPr lang="en-GB" sz="1400" b="1" dirty="0"/>
              <a:t>Political</a:t>
            </a:r>
            <a:r>
              <a:rPr lang="en-GB" sz="1400" dirty="0"/>
              <a:t> reasons against war.</a:t>
            </a:r>
          </a:p>
          <a:p>
            <a:pPr marL="342900" indent="-342900">
              <a:buFont typeface="+mj-lt"/>
              <a:buAutoNum type="arabicPeriod"/>
            </a:pPr>
            <a:r>
              <a:rPr lang="en-GB" sz="1400" b="1" dirty="0"/>
              <a:t>Ethical </a:t>
            </a:r>
            <a:r>
              <a:rPr lang="en-GB" sz="1400" dirty="0"/>
              <a:t>reasons against war.</a:t>
            </a:r>
          </a:p>
        </p:txBody>
      </p:sp>
      <p:sp>
        <p:nvSpPr>
          <p:cNvPr id="12" name="TextBox 11"/>
          <p:cNvSpPr txBox="1"/>
          <p:nvPr/>
        </p:nvSpPr>
        <p:spPr>
          <a:xfrm>
            <a:off x="5952750" y="435450"/>
            <a:ext cx="2591453" cy="2677656"/>
          </a:xfrm>
          <a:prstGeom prst="rect">
            <a:avLst/>
          </a:prstGeom>
          <a:noFill/>
          <a:ln w="28575">
            <a:solidFill>
              <a:schemeClr val="tx1"/>
            </a:solidFill>
          </a:ln>
        </p:spPr>
        <p:txBody>
          <a:bodyPr wrap="square" rtlCol="0">
            <a:spAutoFit/>
          </a:bodyPr>
          <a:lstStyle/>
          <a:p>
            <a:r>
              <a:rPr lang="en-GB" sz="1400" b="1" dirty="0"/>
              <a:t>COULD MEN OBJECT TO JOINING THE ARMY?</a:t>
            </a:r>
          </a:p>
          <a:p>
            <a:pPr marL="171450" indent="-171450">
              <a:buFont typeface="Arial" panose="020B0604020202020204" pitchFamily="34" charset="0"/>
              <a:buChar char="•"/>
            </a:pPr>
            <a:r>
              <a:rPr lang="en-GB" sz="1400" dirty="0"/>
              <a:t>The Military Services Act included a section called the </a:t>
            </a:r>
            <a:r>
              <a:rPr lang="en-GB" sz="1400" b="1" dirty="0">
                <a:solidFill>
                  <a:srgbClr val="FF0000"/>
                </a:solidFill>
              </a:rPr>
              <a:t>CONSCIENCE CLAUSE</a:t>
            </a:r>
            <a:r>
              <a:rPr lang="en-GB" sz="1400" dirty="0">
                <a:solidFill>
                  <a:srgbClr val="FF0000"/>
                </a:solidFill>
              </a:rPr>
              <a:t> </a:t>
            </a:r>
            <a:r>
              <a:rPr lang="en-GB" sz="1400" dirty="0"/>
              <a:t>which allowed men to ask not to join because of their feelings towards war.</a:t>
            </a:r>
          </a:p>
          <a:p>
            <a:pPr marL="171450" indent="-171450">
              <a:buFont typeface="Arial" panose="020B0604020202020204" pitchFamily="34" charset="0"/>
              <a:buChar char="•"/>
            </a:pPr>
            <a:r>
              <a:rPr lang="en-GB" sz="1400" b="1" dirty="0"/>
              <a:t>16,500</a:t>
            </a:r>
            <a:r>
              <a:rPr lang="en-GB" sz="1400" dirty="0"/>
              <a:t> men made this request.</a:t>
            </a:r>
          </a:p>
          <a:p>
            <a:pPr marL="171450" indent="-171450">
              <a:buFont typeface="Arial" panose="020B0604020202020204" pitchFamily="34" charset="0"/>
              <a:buChar char="•"/>
            </a:pPr>
            <a:r>
              <a:rPr lang="en-GB" sz="1400" dirty="0"/>
              <a:t>A judge would decide a case was genuine in a </a:t>
            </a:r>
            <a:r>
              <a:rPr lang="en-GB" sz="1400" b="1" dirty="0">
                <a:solidFill>
                  <a:srgbClr val="FF0000"/>
                </a:solidFill>
              </a:rPr>
              <a:t>TRIBUNAL</a:t>
            </a:r>
          </a:p>
        </p:txBody>
      </p:sp>
      <p:sp>
        <p:nvSpPr>
          <p:cNvPr id="13" name="TextBox 12"/>
          <p:cNvSpPr txBox="1"/>
          <p:nvPr/>
        </p:nvSpPr>
        <p:spPr>
          <a:xfrm>
            <a:off x="8636793" y="426794"/>
            <a:ext cx="3505201" cy="2462213"/>
          </a:xfrm>
          <a:prstGeom prst="rect">
            <a:avLst/>
          </a:prstGeom>
          <a:noFill/>
          <a:ln w="28575">
            <a:solidFill>
              <a:schemeClr val="tx1"/>
            </a:solidFill>
          </a:ln>
        </p:spPr>
        <p:txBody>
          <a:bodyPr wrap="square" rtlCol="0">
            <a:spAutoFit/>
          </a:bodyPr>
          <a:lstStyle/>
          <a:p>
            <a:r>
              <a:rPr lang="en-GB" sz="1400" b="1" dirty="0"/>
              <a:t>WHY WERE THE JUDGES AND TRIALS NOT FAIR?</a:t>
            </a:r>
          </a:p>
          <a:p>
            <a:pPr marL="171450" indent="-171450">
              <a:buFont typeface="Arial" panose="020B0604020202020204" pitchFamily="34" charset="0"/>
              <a:buChar char="•"/>
            </a:pPr>
            <a:r>
              <a:rPr lang="en-GB" sz="1400" dirty="0"/>
              <a:t>Held </a:t>
            </a:r>
            <a:r>
              <a:rPr lang="en-GB" sz="1400" b="1" dirty="0"/>
              <a:t>locally</a:t>
            </a:r>
            <a:r>
              <a:rPr lang="en-GB" sz="1400" dirty="0"/>
              <a:t> and could sometimes make very personal judgements on people they knew.</a:t>
            </a:r>
          </a:p>
          <a:p>
            <a:pPr marL="171450" indent="-171450">
              <a:buFont typeface="Arial" panose="020B0604020202020204" pitchFamily="34" charset="0"/>
              <a:buChar char="•"/>
            </a:pPr>
            <a:r>
              <a:rPr lang="en-GB" sz="1400" dirty="0"/>
              <a:t>The judging panel was made up of local people so not all decisions were equal across the country.</a:t>
            </a:r>
          </a:p>
          <a:p>
            <a:pPr marL="171450" indent="-171450">
              <a:buFont typeface="Arial" panose="020B0604020202020204" pitchFamily="34" charset="0"/>
              <a:buChar char="•"/>
            </a:pPr>
            <a:r>
              <a:rPr lang="en-GB" sz="1400" dirty="0"/>
              <a:t>The judging panel were often </a:t>
            </a:r>
            <a:r>
              <a:rPr lang="en-GB" sz="1400" b="1" dirty="0"/>
              <a:t>far to old </a:t>
            </a:r>
            <a:r>
              <a:rPr lang="en-GB" sz="1400" dirty="0"/>
              <a:t>and did not understand the attitude of the younger men not to fight.</a:t>
            </a:r>
          </a:p>
        </p:txBody>
      </p:sp>
      <p:sp>
        <p:nvSpPr>
          <p:cNvPr id="14" name="TextBox 13"/>
          <p:cNvSpPr txBox="1"/>
          <p:nvPr/>
        </p:nvSpPr>
        <p:spPr>
          <a:xfrm>
            <a:off x="8952601" y="3133312"/>
            <a:ext cx="3189393" cy="3539430"/>
          </a:xfrm>
          <a:prstGeom prst="rect">
            <a:avLst/>
          </a:prstGeom>
          <a:noFill/>
          <a:ln w="28575">
            <a:solidFill>
              <a:schemeClr val="tx1"/>
            </a:solidFill>
          </a:ln>
        </p:spPr>
        <p:txBody>
          <a:bodyPr wrap="square" rtlCol="0">
            <a:spAutoFit/>
          </a:bodyPr>
          <a:lstStyle/>
          <a:p>
            <a:r>
              <a:rPr lang="en-GB" sz="1400" b="1" dirty="0"/>
              <a:t>HOW WERE Cos TREATED?</a:t>
            </a:r>
          </a:p>
          <a:p>
            <a:pPr marL="171450" indent="-171450">
              <a:buFont typeface="Arial" panose="020B0604020202020204" pitchFamily="34" charset="0"/>
              <a:buChar char="•"/>
            </a:pPr>
            <a:r>
              <a:rPr lang="en-GB" sz="1400" dirty="0"/>
              <a:t>Many </a:t>
            </a:r>
            <a:r>
              <a:rPr lang="en-GB" sz="1400" b="1" dirty="0"/>
              <a:t>absolutists</a:t>
            </a:r>
            <a:r>
              <a:rPr lang="en-GB" sz="1400" dirty="0"/>
              <a:t> were imprisoned. E.g. 1,000 prisoners jailed in </a:t>
            </a:r>
            <a:r>
              <a:rPr lang="en-GB" sz="1400" b="1" dirty="0"/>
              <a:t>Dartmoor </a:t>
            </a:r>
            <a:r>
              <a:rPr lang="en-GB" sz="1400" dirty="0"/>
              <a:t>and made to work in a local granite quarry.</a:t>
            </a:r>
          </a:p>
          <a:p>
            <a:pPr marL="171450" indent="-171450">
              <a:buFont typeface="Arial" panose="020B0604020202020204" pitchFamily="34" charset="0"/>
              <a:buChar char="•"/>
            </a:pPr>
            <a:r>
              <a:rPr lang="en-GB" sz="1400" dirty="0"/>
              <a:t>Many </a:t>
            </a:r>
            <a:r>
              <a:rPr lang="en-GB" sz="1400" b="1" dirty="0"/>
              <a:t>absolutists</a:t>
            </a:r>
            <a:r>
              <a:rPr lang="en-GB" sz="1400" dirty="0"/>
              <a:t> were also put in </a:t>
            </a:r>
            <a:r>
              <a:rPr lang="en-GB" sz="1400" b="1" dirty="0"/>
              <a:t>solitary confinement </a:t>
            </a:r>
            <a:r>
              <a:rPr lang="en-GB" sz="1400" dirty="0"/>
              <a:t>to stop them mixing with other prisoners?</a:t>
            </a:r>
          </a:p>
          <a:p>
            <a:pPr marL="171450" indent="-171450">
              <a:buFont typeface="Arial" panose="020B0604020202020204" pitchFamily="34" charset="0"/>
              <a:buChar char="•"/>
            </a:pPr>
            <a:r>
              <a:rPr lang="en-GB" sz="1400" dirty="0"/>
              <a:t>Some Cos were </a:t>
            </a:r>
            <a:r>
              <a:rPr lang="en-GB" sz="1400" b="1" dirty="0"/>
              <a:t>sent to France</a:t>
            </a:r>
            <a:r>
              <a:rPr lang="en-GB" sz="1400" dirty="0"/>
              <a:t> anyway, and told to fight.  If they refused they were taken to a </a:t>
            </a:r>
            <a:r>
              <a:rPr lang="en-GB" sz="1400" b="1" dirty="0"/>
              <a:t>military court</a:t>
            </a:r>
            <a:r>
              <a:rPr lang="en-GB" sz="1400" dirty="0"/>
              <a:t>.</a:t>
            </a:r>
          </a:p>
          <a:p>
            <a:pPr marL="171450" indent="-171450">
              <a:buFont typeface="Arial" panose="020B0604020202020204" pitchFamily="34" charset="0"/>
              <a:buChar char="•"/>
            </a:pPr>
            <a:r>
              <a:rPr lang="en-GB" sz="1400" dirty="0"/>
              <a:t>Some military courts punished Cos </a:t>
            </a:r>
            <a:r>
              <a:rPr lang="en-GB" sz="1400" b="1" dirty="0"/>
              <a:t>with death</a:t>
            </a:r>
            <a:r>
              <a:rPr lang="en-GB" sz="1400" dirty="0"/>
              <a:t>.</a:t>
            </a:r>
          </a:p>
          <a:p>
            <a:pPr marL="171450" indent="-171450">
              <a:buFont typeface="Arial" panose="020B0604020202020204" pitchFamily="34" charset="0"/>
              <a:buChar char="•"/>
            </a:pPr>
            <a:r>
              <a:rPr lang="en-GB" sz="1400" dirty="0"/>
              <a:t>The Prime Minister then found out about this and reduced the punishment to </a:t>
            </a:r>
            <a:r>
              <a:rPr lang="en-GB" sz="1400" b="1" dirty="0"/>
              <a:t>10 years in prison</a:t>
            </a:r>
            <a:r>
              <a:rPr lang="en-GB" sz="1400" dirty="0"/>
              <a:t>.</a:t>
            </a:r>
          </a:p>
        </p:txBody>
      </p:sp>
      <p:sp>
        <p:nvSpPr>
          <p:cNvPr id="15" name="TextBox 14"/>
          <p:cNvSpPr txBox="1"/>
          <p:nvPr/>
        </p:nvSpPr>
        <p:spPr>
          <a:xfrm>
            <a:off x="6319093" y="3266803"/>
            <a:ext cx="2390516" cy="3539430"/>
          </a:xfrm>
          <a:prstGeom prst="rect">
            <a:avLst/>
          </a:prstGeom>
          <a:noFill/>
          <a:ln w="28575">
            <a:solidFill>
              <a:schemeClr val="tx1"/>
            </a:solidFill>
          </a:ln>
        </p:spPr>
        <p:txBody>
          <a:bodyPr wrap="square" rtlCol="0">
            <a:spAutoFit/>
          </a:bodyPr>
          <a:lstStyle/>
          <a:p>
            <a:r>
              <a:rPr lang="en-GB" sz="1400" b="1" dirty="0"/>
              <a:t>WHY WERE Cos TREATED SO HARSHLY?</a:t>
            </a:r>
          </a:p>
          <a:p>
            <a:pPr marL="171450" indent="-171450">
              <a:buFont typeface="Arial" panose="020B0604020202020204" pitchFamily="34" charset="0"/>
              <a:buChar char="•"/>
            </a:pPr>
            <a:r>
              <a:rPr lang="en-GB" sz="1400" b="1" dirty="0"/>
              <a:t>The government needed soldiers as many soldiers were being killed</a:t>
            </a:r>
            <a:r>
              <a:rPr lang="en-GB" sz="1400" dirty="0"/>
              <a:t>. </a:t>
            </a:r>
          </a:p>
          <a:p>
            <a:pPr marL="171450" indent="-171450">
              <a:buFont typeface="Arial" panose="020B0604020202020204" pitchFamily="34" charset="0"/>
              <a:buChar char="•"/>
            </a:pPr>
            <a:r>
              <a:rPr lang="en-GB" sz="1400" dirty="0"/>
              <a:t> They needed to </a:t>
            </a:r>
            <a:r>
              <a:rPr lang="en-GB" sz="1400" b="1" dirty="0"/>
              <a:t>prevent ‘pacifist’ ideas spreading </a:t>
            </a:r>
            <a:r>
              <a:rPr lang="en-GB" sz="1400" dirty="0"/>
              <a:t>and recruit many more men.</a:t>
            </a:r>
          </a:p>
          <a:p>
            <a:pPr marL="171450" indent="-171450">
              <a:buFont typeface="Arial" panose="020B0604020202020204" pitchFamily="34" charset="0"/>
              <a:buChar char="•"/>
            </a:pPr>
            <a:r>
              <a:rPr lang="en-GB" sz="1400" dirty="0"/>
              <a:t>The government wanted to </a:t>
            </a:r>
            <a:r>
              <a:rPr lang="en-GB" sz="1400" b="1" dirty="0"/>
              <a:t>avoid protests </a:t>
            </a:r>
            <a:r>
              <a:rPr lang="en-GB" sz="1400" dirty="0"/>
              <a:t>and </a:t>
            </a:r>
            <a:r>
              <a:rPr lang="en-GB" sz="1400" b="1" dirty="0"/>
              <a:t>resistance</a:t>
            </a:r>
            <a:r>
              <a:rPr lang="en-GB" sz="1400" dirty="0"/>
              <a:t> during the war time.</a:t>
            </a:r>
          </a:p>
          <a:p>
            <a:pPr marL="171450" indent="-171450">
              <a:buFont typeface="Arial" panose="020B0604020202020204" pitchFamily="34" charset="0"/>
              <a:buChar char="•"/>
            </a:pPr>
            <a:r>
              <a:rPr lang="en-GB" sz="1400" dirty="0"/>
              <a:t>The harsh punishments would be a </a:t>
            </a:r>
            <a:r>
              <a:rPr lang="en-GB" sz="1400" b="1" dirty="0"/>
              <a:t>deterrent</a:t>
            </a:r>
            <a:r>
              <a:rPr lang="en-GB" sz="1400" dirty="0"/>
              <a:t> to any men wanting to refuse.</a:t>
            </a:r>
          </a:p>
        </p:txBody>
      </p:sp>
      <p:sp>
        <p:nvSpPr>
          <p:cNvPr id="16" name="TextBox 15"/>
          <p:cNvSpPr txBox="1"/>
          <p:nvPr/>
        </p:nvSpPr>
        <p:spPr>
          <a:xfrm>
            <a:off x="3442446" y="3162086"/>
            <a:ext cx="2653553" cy="3108543"/>
          </a:xfrm>
          <a:prstGeom prst="rect">
            <a:avLst/>
          </a:prstGeom>
          <a:noFill/>
          <a:ln w="28575">
            <a:solidFill>
              <a:schemeClr val="tx1"/>
            </a:solidFill>
          </a:ln>
        </p:spPr>
        <p:txBody>
          <a:bodyPr wrap="square" rtlCol="0">
            <a:spAutoFit/>
          </a:bodyPr>
          <a:lstStyle/>
          <a:p>
            <a:r>
              <a:rPr lang="en-GB" sz="1400" b="1" dirty="0"/>
              <a:t>WHAT WERE THE ATTITUDES TOWARDS Cos?</a:t>
            </a:r>
          </a:p>
          <a:p>
            <a:r>
              <a:rPr lang="en-GB" sz="1400" dirty="0"/>
              <a:t>The government </a:t>
            </a:r>
            <a:r>
              <a:rPr lang="en-GB" sz="1400" b="1" dirty="0"/>
              <a:t>propaganda</a:t>
            </a:r>
            <a:r>
              <a:rPr lang="en-GB" sz="1400" dirty="0"/>
              <a:t> and </a:t>
            </a:r>
            <a:r>
              <a:rPr lang="en-GB" sz="1400" b="1" dirty="0"/>
              <a:t>newspapers </a:t>
            </a:r>
            <a:r>
              <a:rPr lang="en-GB" sz="1400" dirty="0"/>
              <a:t>made COs out to be:</a:t>
            </a:r>
          </a:p>
          <a:p>
            <a:pPr marL="171450" indent="-171450">
              <a:buFont typeface="Arial" panose="020B0604020202020204" pitchFamily="34" charset="0"/>
              <a:buChar char="•"/>
            </a:pPr>
            <a:r>
              <a:rPr lang="en-GB" sz="1400" b="1" dirty="0"/>
              <a:t>Unmanly and feminine </a:t>
            </a:r>
            <a:r>
              <a:rPr lang="en-GB" sz="1400" dirty="0"/>
              <a:t>if they did not do their ‘man’s duty’.</a:t>
            </a:r>
          </a:p>
          <a:p>
            <a:pPr marL="171450" indent="-171450">
              <a:buFont typeface="Arial" panose="020B0604020202020204" pitchFamily="34" charset="0"/>
              <a:buChar char="•"/>
            </a:pPr>
            <a:r>
              <a:rPr lang="en-GB" sz="1400" b="1" dirty="0"/>
              <a:t>Cowards, traitors </a:t>
            </a:r>
            <a:r>
              <a:rPr lang="en-GB" sz="1400" dirty="0"/>
              <a:t>&amp;</a:t>
            </a:r>
            <a:r>
              <a:rPr lang="en-GB" sz="1400" b="1" dirty="0"/>
              <a:t> unpatriotic</a:t>
            </a:r>
            <a:r>
              <a:rPr lang="en-GB" sz="1400" dirty="0"/>
              <a:t>.</a:t>
            </a:r>
          </a:p>
          <a:p>
            <a:pPr marL="171450" indent="-171450">
              <a:buFont typeface="Arial" panose="020B0604020202020204" pitchFamily="34" charset="0"/>
              <a:buChar char="•"/>
            </a:pPr>
            <a:r>
              <a:rPr lang="en-GB" sz="1400" dirty="0"/>
              <a:t>That Cos were lazy and </a:t>
            </a:r>
            <a:r>
              <a:rPr lang="en-GB" sz="1400" b="1" dirty="0"/>
              <a:t>shirking their responsibility</a:t>
            </a:r>
            <a:r>
              <a:rPr lang="en-GB" sz="1400" dirty="0"/>
              <a:t>.</a:t>
            </a:r>
          </a:p>
          <a:p>
            <a:pPr marL="171450" indent="-171450">
              <a:buFont typeface="Arial" panose="020B0604020202020204" pitchFamily="34" charset="0"/>
              <a:buChar char="•"/>
            </a:pPr>
            <a:r>
              <a:rPr lang="en-GB" sz="1400" dirty="0"/>
              <a:t>Some Cos were </a:t>
            </a:r>
            <a:r>
              <a:rPr lang="en-GB" sz="1400" b="1" dirty="0"/>
              <a:t>ignored</a:t>
            </a:r>
            <a:r>
              <a:rPr lang="en-GB" sz="1400" dirty="0"/>
              <a:t> by their own family and neighbours or received </a:t>
            </a:r>
            <a:r>
              <a:rPr lang="en-GB" sz="1400" b="1" dirty="0"/>
              <a:t>hate mail </a:t>
            </a:r>
            <a:r>
              <a:rPr lang="en-GB" sz="1400" dirty="0"/>
              <a:t>in the post</a:t>
            </a:r>
            <a:r>
              <a:rPr lang="en-GB" sz="1200" dirty="0"/>
              <a:t>.</a:t>
            </a:r>
          </a:p>
        </p:txBody>
      </p:sp>
      <p:sp>
        <p:nvSpPr>
          <p:cNvPr id="17" name="TextBox 16"/>
          <p:cNvSpPr txBox="1"/>
          <p:nvPr/>
        </p:nvSpPr>
        <p:spPr>
          <a:xfrm>
            <a:off x="91885" y="3266803"/>
            <a:ext cx="3259001" cy="3108543"/>
          </a:xfrm>
          <a:prstGeom prst="rect">
            <a:avLst/>
          </a:prstGeom>
          <a:noFill/>
          <a:ln w="28575">
            <a:solidFill>
              <a:schemeClr val="tx1"/>
            </a:solidFill>
          </a:ln>
        </p:spPr>
        <p:txBody>
          <a:bodyPr wrap="square" rtlCol="0">
            <a:spAutoFit/>
          </a:bodyPr>
          <a:lstStyle/>
          <a:p>
            <a:r>
              <a:rPr lang="en-GB" sz="1400" b="1" dirty="0"/>
              <a:t>THE TREATMENT OF Cos in the SECOND WORLD WAR</a:t>
            </a:r>
          </a:p>
          <a:p>
            <a:pPr marL="171450" indent="-171450">
              <a:buFont typeface="Wingdings" panose="05000000000000000000" pitchFamily="2" charset="2"/>
              <a:buChar char="q"/>
            </a:pPr>
            <a:r>
              <a:rPr lang="en-GB" sz="1400" b="1" dirty="0"/>
              <a:t>Government attitudes relaxed by WW2 </a:t>
            </a:r>
            <a:r>
              <a:rPr lang="en-GB" sz="1400" dirty="0"/>
              <a:t>- It would be hypocritical to punish COs in a brutal way while fighting against the Nazis who were brutally treating groups such as the Jews. </a:t>
            </a:r>
          </a:p>
          <a:p>
            <a:pPr marL="171450" indent="-171450">
              <a:buFont typeface="Wingdings" panose="05000000000000000000" pitchFamily="2" charset="2"/>
              <a:buChar char="q"/>
            </a:pPr>
            <a:r>
              <a:rPr lang="en-GB" sz="1400" dirty="0"/>
              <a:t>COs offered </a:t>
            </a:r>
            <a:r>
              <a:rPr lang="en-GB" sz="1400" b="1" dirty="0"/>
              <a:t>alternative work </a:t>
            </a:r>
            <a:r>
              <a:rPr lang="en-GB" sz="1400" dirty="0"/>
              <a:t>to help the war. </a:t>
            </a:r>
          </a:p>
          <a:p>
            <a:pPr marL="171450" indent="-171450">
              <a:buFont typeface="Wingdings" panose="05000000000000000000" pitchFamily="2" charset="2"/>
              <a:buChar char="q"/>
            </a:pPr>
            <a:r>
              <a:rPr lang="en-GB" sz="1400" b="1" dirty="0"/>
              <a:t>Prison</a:t>
            </a:r>
            <a:r>
              <a:rPr lang="en-GB" sz="1400" dirty="0"/>
              <a:t> was now a last resort and not used as a deterrent.</a:t>
            </a:r>
          </a:p>
          <a:p>
            <a:pPr marL="171450" indent="-171450">
              <a:buFont typeface="Wingdings" panose="05000000000000000000" pitchFamily="2" charset="2"/>
              <a:buChar char="q"/>
            </a:pPr>
            <a:r>
              <a:rPr lang="en-GB" sz="1400" dirty="0"/>
              <a:t>Men who actively oppose the war could still end up in </a:t>
            </a:r>
            <a:r>
              <a:rPr lang="en-GB" sz="1400" b="1" dirty="0"/>
              <a:t>court</a:t>
            </a:r>
            <a:r>
              <a:rPr lang="en-GB" sz="1400" dirty="0"/>
              <a:t>. They were put on trial but given light punishments.</a:t>
            </a:r>
          </a:p>
        </p:txBody>
      </p:sp>
      <p:pic>
        <p:nvPicPr>
          <p:cNvPr id="19" name="Picture 6"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3135017" y="1254268"/>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6"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5657040" y="1254268"/>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8288549" y="666258"/>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11302553" y="2752675"/>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6"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40427" y="4526727"/>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35727" y="3748687"/>
            <a:ext cx="394851" cy="38378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Image result for arro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90020" y="4782700"/>
            <a:ext cx="394851" cy="383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7381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arn(inVertic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arn(inVertic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barn(inVertical)">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arn(inVertic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barn(inVertical)">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down)">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barn(inVertical)">
                                      <p:cBhvr>
                                        <p:cTn id="52" dur="500"/>
                                        <p:tgtEl>
                                          <p:spTgt spid="23"/>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barn(inVertical)">
                                      <p:cBhvr>
                                        <p:cTn id="57" dur="500"/>
                                        <p:tgtEl>
                                          <p:spTgt spid="15"/>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nodeType="click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barn(inVertical)">
                                      <p:cBhvr>
                                        <p:cTn id="62" dur="500"/>
                                        <p:tgtEl>
                                          <p:spTgt spid="24"/>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barn(inVertical)">
                                      <p:cBhvr>
                                        <p:cTn id="67" dur="500"/>
                                        <p:tgtEl>
                                          <p:spTgt spid="16"/>
                                        </p:tgtEl>
                                      </p:cBhvr>
                                    </p:animEffect>
                                  </p:childTnLst>
                                </p:cTn>
                              </p:par>
                            </p:childTnLst>
                          </p:cTn>
                        </p:par>
                      </p:childTnLst>
                    </p:cTn>
                  </p:par>
                  <p:par>
                    <p:cTn id="68" fill="hold">
                      <p:stCondLst>
                        <p:cond delay="indefinite"/>
                      </p:stCondLst>
                      <p:childTnLst>
                        <p:par>
                          <p:cTn id="69" fill="hold">
                            <p:stCondLst>
                              <p:cond delay="0"/>
                            </p:stCondLst>
                            <p:childTnLst>
                              <p:par>
                                <p:cTn id="70" presetID="16" presetClass="entr" presetSubtype="21" fill="hold" nodeType="click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barn(inVertical)">
                                      <p:cBhvr>
                                        <p:cTn id="72" dur="500"/>
                                        <p:tgtEl>
                                          <p:spTgt spid="25"/>
                                        </p:tgtEl>
                                      </p:cBhvr>
                                    </p:animEffect>
                                  </p:childTnLst>
                                </p:cTn>
                              </p:par>
                            </p:childTnLst>
                          </p:cTn>
                        </p:par>
                      </p:childTnLst>
                    </p:cTn>
                  </p:par>
                  <p:par>
                    <p:cTn id="73" fill="hold">
                      <p:stCondLst>
                        <p:cond delay="indefinite"/>
                      </p:stCondLst>
                      <p:childTnLst>
                        <p:par>
                          <p:cTn id="74" fill="hold">
                            <p:stCondLst>
                              <p:cond delay="0"/>
                            </p:stCondLst>
                            <p:childTnLst>
                              <p:par>
                                <p:cTn id="75" presetID="16" presetClass="entr" presetSubtype="21" fill="hold" grpId="0" nodeType="click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barn(inVertical)">
                                      <p:cBhvr>
                                        <p:cTn id="7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P spid="13" grpId="0" animBg="1"/>
      <p:bldP spid="14" grpId="0" animBg="1"/>
      <p:bldP spid="15" grpId="0" animBg="1"/>
      <p:bldP spid="16" grpId="0" animBg="1"/>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 y="0"/>
            <a:ext cx="1207007" cy="68580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85402" y="29536"/>
            <a:ext cx="3021027" cy="6828463"/>
          </a:xfrm>
          <a:prstGeom prst="rect">
            <a:avLst/>
          </a:prstGeom>
          <a:solidFill>
            <a:srgbClr val="FF0000"/>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1207008" y="2731004"/>
            <a:ext cx="6949440" cy="646331"/>
          </a:xfrm>
          <a:prstGeom prst="rect">
            <a:avLst/>
          </a:prstGeom>
          <a:noFill/>
        </p:spPr>
        <p:txBody>
          <a:bodyPr wrap="square" rtlCol="0">
            <a:spAutoFit/>
          </a:bodyPr>
          <a:lstStyle/>
          <a:p>
            <a:r>
              <a:rPr lang="en-GB" dirty="0"/>
              <a:t>To explain the decline of the death penalty and the end of </a:t>
            </a:r>
            <a:r>
              <a:rPr lang="en-GB"/>
              <a:t>public executions.</a:t>
            </a:r>
          </a:p>
        </p:txBody>
      </p:sp>
      <p:pic>
        <p:nvPicPr>
          <p:cNvPr id="2050" name="Picture 2" descr="Image result for the idle prentice"/>
          <p:cNvPicPr>
            <a:picLocks noChangeAspect="1" noChangeArrowheads="1"/>
          </p:cNvPicPr>
          <p:nvPr/>
        </p:nvPicPr>
        <p:blipFill rotWithShape="1">
          <a:blip r:embed="rId2">
            <a:extLst>
              <a:ext uri="{28A0092B-C50C-407E-A947-70E740481C1C}">
                <a14:useLocalDpi xmlns:a14="http://schemas.microsoft.com/office/drawing/2010/main" val="0"/>
              </a:ext>
            </a:extLst>
          </a:blip>
          <a:srcRect b="10229"/>
          <a:stretch/>
        </p:blipFill>
        <p:spPr bwMode="auto">
          <a:xfrm>
            <a:off x="1207009" y="117238"/>
            <a:ext cx="10863072" cy="6660383"/>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8763748" y="4431404"/>
            <a:ext cx="3205692" cy="2215991"/>
          </a:xfrm>
          <a:prstGeom prst="rect">
            <a:avLst/>
          </a:prstGeom>
          <a:solidFill>
            <a:srgbClr val="9A9066"/>
          </a:solidFill>
          <a:ln w="19050">
            <a:solidFill>
              <a:schemeClr val="tx1"/>
            </a:solidFill>
          </a:ln>
        </p:spPr>
        <p:txBody>
          <a:bodyPr wrap="square" rtlCol="0">
            <a:spAutoFit/>
          </a:bodyPr>
          <a:lstStyle/>
          <a:p>
            <a:pPr marL="285750" indent="-285750">
              <a:buFont typeface="Wingdings" panose="05000000000000000000" pitchFamily="2" charset="2"/>
              <a:buChar char="q"/>
            </a:pPr>
            <a:r>
              <a:rPr lang="en-GB" sz="2000" b="1" dirty="0"/>
              <a:t>Marks</a:t>
            </a:r>
          </a:p>
          <a:p>
            <a:pPr marL="285750" indent="-285750">
              <a:buFont typeface="Wingdings" panose="05000000000000000000" pitchFamily="2" charset="2"/>
              <a:buChar char="q"/>
            </a:pPr>
            <a:r>
              <a:rPr lang="en-GB" sz="2000" b="1" dirty="0"/>
              <a:t>Levels</a:t>
            </a:r>
          </a:p>
          <a:p>
            <a:pPr marL="285750" indent="-285750">
              <a:buFont typeface="Wingdings" panose="05000000000000000000" pitchFamily="2" charset="2"/>
              <a:buChar char="q"/>
            </a:pPr>
            <a:r>
              <a:rPr lang="en-GB" sz="2000" b="1" dirty="0"/>
              <a:t>Coherent</a:t>
            </a:r>
          </a:p>
          <a:p>
            <a:pPr marL="285750" indent="-285750">
              <a:buFont typeface="Wingdings" panose="05000000000000000000" pitchFamily="2" charset="2"/>
              <a:buChar char="q"/>
            </a:pPr>
            <a:r>
              <a:rPr lang="en-GB" sz="2000" b="1" dirty="0"/>
              <a:t>Structure</a:t>
            </a:r>
          </a:p>
          <a:p>
            <a:pPr marL="285750" indent="-285750">
              <a:buFont typeface="Wingdings" panose="05000000000000000000" pitchFamily="2" charset="2"/>
              <a:buChar char="q"/>
            </a:pPr>
            <a:r>
              <a:rPr lang="en-GB" sz="2000" b="1" dirty="0"/>
              <a:t>SFD – Specific Factual Detail.</a:t>
            </a:r>
            <a:endParaRPr lang="en-GB" dirty="0"/>
          </a:p>
          <a:p>
            <a:endParaRPr lang="en-GB" dirty="0"/>
          </a:p>
        </p:txBody>
      </p:sp>
      <p:sp>
        <p:nvSpPr>
          <p:cNvPr id="29" name="TextBox 28"/>
          <p:cNvSpPr txBox="1"/>
          <p:nvPr/>
        </p:nvSpPr>
        <p:spPr>
          <a:xfrm rot="474583">
            <a:off x="8912225" y="3799101"/>
            <a:ext cx="2908737" cy="646331"/>
          </a:xfrm>
          <a:prstGeom prst="rect">
            <a:avLst/>
          </a:prstGeom>
          <a:solidFill>
            <a:schemeClr val="accent4"/>
          </a:solidFill>
          <a:ln>
            <a:solidFill>
              <a:schemeClr val="tx1">
                <a:lumMod val="95000"/>
                <a:lumOff val="5000"/>
              </a:schemeClr>
            </a:solidFill>
          </a:ln>
        </p:spPr>
        <p:txBody>
          <a:bodyPr wrap="square" rtlCol="0">
            <a:spAutoFit/>
          </a:bodyPr>
          <a:lstStyle/>
          <a:p>
            <a:pPr algn="ctr"/>
            <a:r>
              <a:rPr lang="en-GB" sz="3600" b="1" dirty="0">
                <a:latin typeface="Courier New" panose="02070309020205020404" pitchFamily="49" charset="0"/>
                <a:cs typeface="Courier New" panose="02070309020205020404" pitchFamily="49" charset="0"/>
              </a:rPr>
              <a:t>KEY TERMS</a:t>
            </a:r>
          </a:p>
        </p:txBody>
      </p:sp>
      <p:sp>
        <p:nvSpPr>
          <p:cNvPr id="11" name="TextBox 10"/>
          <p:cNvSpPr txBox="1"/>
          <p:nvPr/>
        </p:nvSpPr>
        <p:spPr>
          <a:xfrm>
            <a:off x="207322" y="230903"/>
            <a:ext cx="4375442" cy="769441"/>
          </a:xfrm>
          <a:prstGeom prst="rect">
            <a:avLst/>
          </a:prstGeom>
          <a:solidFill>
            <a:schemeClr val="accent4"/>
          </a:solidFill>
          <a:ln>
            <a:solidFill>
              <a:schemeClr val="tx1">
                <a:lumMod val="95000"/>
                <a:lumOff val="5000"/>
              </a:schemeClr>
            </a:solidFill>
          </a:ln>
        </p:spPr>
        <p:txBody>
          <a:bodyPr wrap="square" rtlCol="0">
            <a:spAutoFit/>
          </a:bodyPr>
          <a:lstStyle/>
          <a:p>
            <a:r>
              <a:rPr lang="en-GB" sz="4400" b="1" dirty="0">
                <a:latin typeface="Courier New" panose="02070309020205020404" pitchFamily="49" charset="0"/>
                <a:cs typeface="Courier New" panose="02070309020205020404" pitchFamily="49" charset="0"/>
              </a:rPr>
              <a:t>Learning Aim</a:t>
            </a:r>
          </a:p>
        </p:txBody>
      </p:sp>
      <p:sp>
        <p:nvSpPr>
          <p:cNvPr id="18" name="Rectangle 17"/>
          <p:cNvSpPr/>
          <p:nvPr/>
        </p:nvSpPr>
        <p:spPr>
          <a:xfrm>
            <a:off x="4704684" y="247939"/>
            <a:ext cx="7264756" cy="1983197"/>
          </a:xfrm>
          <a:prstGeom prst="rect">
            <a:avLst/>
          </a:prstGeom>
          <a:solidFill>
            <a:schemeClr val="accent4">
              <a:lumMod val="60000"/>
              <a:lumOff val="40000"/>
              <a:alpha val="59000"/>
            </a:schemeClr>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4864608" y="390144"/>
            <a:ext cx="6900672" cy="1846659"/>
          </a:xfrm>
          <a:prstGeom prst="rect">
            <a:avLst/>
          </a:prstGeom>
          <a:noFill/>
        </p:spPr>
        <p:txBody>
          <a:bodyPr wrap="square" rtlCol="0">
            <a:spAutoFit/>
          </a:bodyPr>
          <a:lstStyle/>
          <a:p>
            <a:pPr algn="ctr"/>
            <a:r>
              <a:rPr lang="en-GB" sz="3800" b="1" dirty="0">
                <a:latin typeface="Comic Sans MS" panose="030F0702030302020204" pitchFamily="66" charset="0"/>
              </a:rPr>
              <a:t>To Understand the exam structure of paper 1 and its content.</a:t>
            </a:r>
          </a:p>
        </p:txBody>
      </p:sp>
      <p:sp>
        <p:nvSpPr>
          <p:cNvPr id="3" name="TextBox 2">
            <a:extLst>
              <a:ext uri="{FF2B5EF4-FFF2-40B4-BE49-F238E27FC236}">
                <a16:creationId xmlns:a16="http://schemas.microsoft.com/office/drawing/2014/main" id="{156275B4-4C2B-49CD-BF82-3245A00480DD}"/>
              </a:ext>
            </a:extLst>
          </p:cNvPr>
          <p:cNvSpPr txBox="1"/>
          <p:nvPr/>
        </p:nvSpPr>
        <p:spPr>
          <a:xfrm>
            <a:off x="1292412" y="4803130"/>
            <a:ext cx="1899420" cy="1754326"/>
          </a:xfrm>
          <a:prstGeom prst="rect">
            <a:avLst/>
          </a:prstGeom>
          <a:solidFill>
            <a:srgbClr val="FF0000"/>
          </a:solidFill>
        </p:spPr>
        <p:txBody>
          <a:bodyPr wrap="square" rtlCol="0">
            <a:spAutoFit/>
          </a:bodyPr>
          <a:lstStyle/>
          <a:p>
            <a:pPr algn="ctr"/>
            <a:r>
              <a:rPr lang="en-GB" b="1" dirty="0">
                <a:latin typeface="+mj-lt"/>
              </a:rPr>
              <a:t>Challenge</a:t>
            </a:r>
          </a:p>
          <a:p>
            <a:pPr algn="ctr"/>
            <a:r>
              <a:rPr lang="en-GB" dirty="0">
                <a:latin typeface="+mj-lt"/>
              </a:rPr>
              <a:t>You will gain a good understanding of the content of one period of C &amp;P</a:t>
            </a:r>
          </a:p>
        </p:txBody>
      </p:sp>
      <p:sp>
        <p:nvSpPr>
          <p:cNvPr id="15" name="TextBox 14">
            <a:extLst>
              <a:ext uri="{FF2B5EF4-FFF2-40B4-BE49-F238E27FC236}">
                <a16:creationId xmlns:a16="http://schemas.microsoft.com/office/drawing/2014/main" id="{CD83725D-A880-4A90-8008-BEB4F5C0BEA5}"/>
              </a:ext>
            </a:extLst>
          </p:cNvPr>
          <p:cNvSpPr txBox="1"/>
          <p:nvPr/>
        </p:nvSpPr>
        <p:spPr>
          <a:xfrm>
            <a:off x="3675755" y="4803130"/>
            <a:ext cx="1899420" cy="1754326"/>
          </a:xfrm>
          <a:prstGeom prst="rect">
            <a:avLst/>
          </a:prstGeom>
          <a:solidFill>
            <a:srgbClr val="FFFF00"/>
          </a:solidFill>
        </p:spPr>
        <p:txBody>
          <a:bodyPr wrap="square" rtlCol="0">
            <a:spAutoFit/>
          </a:bodyPr>
          <a:lstStyle/>
          <a:p>
            <a:pPr algn="ctr"/>
            <a:r>
              <a:rPr lang="en-GB" b="1" dirty="0">
                <a:latin typeface="+mj-lt"/>
              </a:rPr>
              <a:t>Aspire</a:t>
            </a:r>
          </a:p>
          <a:p>
            <a:pPr algn="ctr"/>
            <a:r>
              <a:rPr lang="en-GB" dirty="0">
                <a:latin typeface="+mj-lt"/>
              </a:rPr>
              <a:t>Be able to confidently explain how two periods compare in the C &amp; P topic.</a:t>
            </a:r>
          </a:p>
        </p:txBody>
      </p:sp>
      <p:sp>
        <p:nvSpPr>
          <p:cNvPr id="16" name="TextBox 15">
            <a:extLst>
              <a:ext uri="{FF2B5EF4-FFF2-40B4-BE49-F238E27FC236}">
                <a16:creationId xmlns:a16="http://schemas.microsoft.com/office/drawing/2014/main" id="{6E0D63B5-9A13-4465-8AF9-A7DEEF1AE7C8}"/>
              </a:ext>
            </a:extLst>
          </p:cNvPr>
          <p:cNvSpPr txBox="1"/>
          <p:nvPr/>
        </p:nvSpPr>
        <p:spPr>
          <a:xfrm>
            <a:off x="6059099" y="4844902"/>
            <a:ext cx="1899420" cy="1477328"/>
          </a:xfrm>
          <a:prstGeom prst="rect">
            <a:avLst/>
          </a:prstGeom>
          <a:solidFill>
            <a:srgbClr val="00FF00"/>
          </a:solidFill>
        </p:spPr>
        <p:txBody>
          <a:bodyPr wrap="square" rtlCol="0">
            <a:spAutoFit/>
          </a:bodyPr>
          <a:lstStyle/>
          <a:p>
            <a:pPr algn="ctr"/>
            <a:r>
              <a:rPr lang="en-GB" b="1" dirty="0">
                <a:latin typeface="+mj-lt"/>
              </a:rPr>
              <a:t>WOW! Aspire**</a:t>
            </a:r>
          </a:p>
          <a:p>
            <a:pPr algn="ctr"/>
            <a:r>
              <a:rPr lang="en-GB" dirty="0">
                <a:latin typeface="+mj-lt"/>
              </a:rPr>
              <a:t>To be able to confidently approach paper one.</a:t>
            </a:r>
          </a:p>
        </p:txBody>
      </p:sp>
    </p:spTree>
    <p:extLst>
      <p:ext uri="{BB962C8B-B14F-4D97-AF65-F5344CB8AC3E}">
        <p14:creationId xmlns:p14="http://schemas.microsoft.com/office/powerpoint/2010/main" val="33553146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148759"/>
            <a:ext cx="12192000" cy="7131450"/>
          </a:xfrm>
          <a:prstGeom prst="rect">
            <a:avLst/>
          </a:prstGeom>
        </p:spPr>
      </p:pic>
    </p:spTree>
    <p:extLst>
      <p:ext uri="{BB962C8B-B14F-4D97-AF65-F5344CB8AC3E}">
        <p14:creationId xmlns:p14="http://schemas.microsoft.com/office/powerpoint/2010/main" val="2518173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3"/>
          <p:cNvGraphicFramePr>
            <a:graphicFrameLocks noGrp="1"/>
          </p:cNvGraphicFramePr>
          <p:nvPr/>
        </p:nvGraphicFramePr>
        <p:xfrm>
          <a:off x="0" y="3"/>
          <a:ext cx="8662737" cy="6853279"/>
        </p:xfrm>
        <a:graphic>
          <a:graphicData uri="http://schemas.openxmlformats.org/drawingml/2006/table">
            <a:tbl>
              <a:tblPr firstRow="1" bandRow="1">
                <a:effectLst/>
                <a:tableStyleId>{5C22544A-7EE6-4342-B048-85BDC9FD1C3A}</a:tableStyleId>
              </a:tblPr>
              <a:tblGrid>
                <a:gridCol w="2964661">
                  <a:extLst>
                    <a:ext uri="{9D8B030D-6E8A-4147-A177-3AD203B41FA5}">
                      <a16:colId xmlns:a16="http://schemas.microsoft.com/office/drawing/2014/main" val="2592759952"/>
                    </a:ext>
                  </a:extLst>
                </a:gridCol>
                <a:gridCol w="5698076">
                  <a:extLst>
                    <a:ext uri="{9D8B030D-6E8A-4147-A177-3AD203B41FA5}">
                      <a16:colId xmlns:a16="http://schemas.microsoft.com/office/drawing/2014/main" val="3052123809"/>
                    </a:ext>
                  </a:extLst>
                </a:gridCol>
              </a:tblGrid>
              <a:tr h="298380">
                <a:tc gridSpan="2">
                  <a:txBody>
                    <a:bodyPr/>
                    <a:lstStyle/>
                    <a:p>
                      <a:pPr lvl="0" algn="ctr"/>
                      <a:r>
                        <a:rPr lang="en-GB" sz="1600" b="1" u="sng" dirty="0">
                          <a:solidFill>
                            <a:srgbClr val="000000"/>
                          </a:solidFill>
                          <a:latin typeface="Century Gothic" panose="020B0502020202020204" pitchFamily="34" charset="0"/>
                        </a:rPr>
                        <a:t>PAPER 1: How to answer questions about Crime and Punishment</a:t>
                      </a:r>
                      <a:endParaRPr lang="en-GB" sz="2000" b="1" u="sng" dirty="0">
                        <a:solidFill>
                          <a:srgbClr val="000000"/>
                        </a:solidFill>
                        <a:latin typeface="Century Gothic" panose="020B0502020202020204" pitchFamily="34" charset="0"/>
                      </a:endParaRP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bg1"/>
                    </a:solidFill>
                  </a:tcPr>
                </a:tc>
                <a:tc hMerge="1">
                  <a:txBody>
                    <a:bodyPr/>
                    <a:lstStyle/>
                    <a:p>
                      <a:endParaRPr lang="en-GB"/>
                    </a:p>
                  </a:txBody>
                  <a:tcPr/>
                </a:tc>
                <a:extLst>
                  <a:ext uri="{0D108BD9-81ED-4DB2-BD59-A6C34878D82A}">
                    <a16:rowId xmlns:a16="http://schemas.microsoft.com/office/drawing/2014/main" val="341747937"/>
                  </a:ext>
                </a:extLst>
              </a:tr>
              <a:tr h="1371578">
                <a:tc>
                  <a:txBody>
                    <a:bodyPr/>
                    <a:lstStyle/>
                    <a:p>
                      <a:pPr lvl="0"/>
                      <a:r>
                        <a:rPr lang="en-GB" sz="1600" b="1" u="none" dirty="0">
                          <a:effectLst>
                            <a:outerShdw dist="38096" dir="2700000">
                              <a:srgbClr val="000000"/>
                            </a:outerShdw>
                          </a:effectLst>
                        </a:rPr>
                        <a:t>1.</a:t>
                      </a:r>
                      <a:r>
                        <a:rPr lang="en-GB" sz="1600" b="1" u="none" baseline="0" dirty="0">
                          <a:effectLst>
                            <a:outerShdw dist="38096" dir="2700000">
                              <a:srgbClr val="000000"/>
                            </a:outerShdw>
                          </a:effectLst>
                        </a:rPr>
                        <a:t> </a:t>
                      </a:r>
                      <a:r>
                        <a:rPr lang="en-GB" sz="1400" b="1" u="sng" baseline="0" dirty="0">
                          <a:solidFill>
                            <a:srgbClr val="FF0000"/>
                          </a:solidFill>
                          <a:effectLst/>
                        </a:rPr>
                        <a:t>Explain one way … similar  or different. [4]</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u="sng" dirty="0">
                          <a:solidFill>
                            <a:schemeClr val="tx1"/>
                          </a:solidFill>
                          <a:effectLst/>
                        </a:rPr>
                        <a:t>EXAMPLE QUESTION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rPr>
                        <a:t>Explain</a:t>
                      </a:r>
                      <a:r>
                        <a:rPr lang="en-GB" sz="1100" dirty="0">
                          <a:solidFill>
                            <a:schemeClr val="tx1"/>
                          </a:solidFill>
                        </a:rPr>
                        <a:t> </a:t>
                      </a:r>
                      <a:r>
                        <a:rPr lang="en-GB" sz="1100" b="1" dirty="0"/>
                        <a:t>one</a:t>
                      </a:r>
                      <a:r>
                        <a:rPr lang="en-GB" sz="1100" dirty="0"/>
                        <a:t> way in which conditions</a:t>
                      </a:r>
                      <a:r>
                        <a:rPr lang="en-GB" sz="1100" baseline="0" dirty="0"/>
                        <a:t> in prison were different in the mid 19</a:t>
                      </a:r>
                      <a:r>
                        <a:rPr lang="en-GB" sz="1100" baseline="30000" dirty="0"/>
                        <a:t>th</a:t>
                      </a:r>
                      <a:r>
                        <a:rPr lang="en-GB" sz="1100" baseline="0" dirty="0"/>
                        <a:t> century and the late 20</a:t>
                      </a:r>
                      <a:r>
                        <a:rPr lang="en-GB" sz="1100" baseline="30000" dirty="0"/>
                        <a:t>th</a:t>
                      </a:r>
                      <a:r>
                        <a:rPr lang="en-GB" sz="1100" baseline="0" dirty="0"/>
                        <a:t> century. </a:t>
                      </a:r>
                      <a:r>
                        <a:rPr lang="en-GB" sz="1100" dirty="0"/>
                        <a:t>[4]</a:t>
                      </a:r>
                    </a:p>
                    <a:p>
                      <a:pPr lvl="0"/>
                      <a:r>
                        <a:rPr lang="en-GB" sz="1400" u="sng" dirty="0">
                          <a:solidFill>
                            <a:srgbClr val="FF0000"/>
                          </a:solidFill>
                          <a:effectLst/>
                        </a:rPr>
                        <a:t>5 MINUTES</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bg2"/>
                    </a:solidFill>
                  </a:tcPr>
                </a:tc>
                <a:tc>
                  <a:txBody>
                    <a:bodyPr/>
                    <a:lstStyle/>
                    <a:p>
                      <a:pPr lvl="0"/>
                      <a:r>
                        <a:rPr lang="en-GB" sz="1200" dirty="0"/>
                        <a:t>Keep</a:t>
                      </a:r>
                      <a:r>
                        <a:rPr lang="en-GB" sz="1200" baseline="0" dirty="0"/>
                        <a:t> your answer brief but use </a:t>
                      </a:r>
                      <a:r>
                        <a:rPr lang="en-GB" sz="1200" b="1" baseline="0" dirty="0"/>
                        <a:t>accurate</a:t>
                      </a:r>
                      <a:r>
                        <a:rPr lang="en-GB" sz="1200" baseline="0" dirty="0"/>
                        <a:t> and </a:t>
                      </a:r>
                      <a:r>
                        <a:rPr lang="en-GB" sz="1200" b="1" baseline="0" dirty="0"/>
                        <a:t>specific terms and knowledge.</a:t>
                      </a:r>
                    </a:p>
                    <a:p>
                      <a:pPr lvl="0"/>
                      <a:r>
                        <a:rPr lang="en-GB" sz="1200" b="0" baseline="0" dirty="0"/>
                        <a:t>Show your knowledge of both periods.</a:t>
                      </a:r>
                    </a:p>
                    <a:p>
                      <a:pPr lvl="0"/>
                      <a:r>
                        <a:rPr lang="en-GB" sz="1200" b="1" baseline="0" dirty="0"/>
                        <a:t>SENTENCE STRUCTURE:</a:t>
                      </a:r>
                    </a:p>
                    <a:p>
                      <a:pPr marL="171450" lvl="0" indent="-171450">
                        <a:buFont typeface="Wingdings" panose="05000000000000000000" pitchFamily="2" charset="2"/>
                        <a:buChar char="q"/>
                      </a:pPr>
                      <a:r>
                        <a:rPr lang="en-GB" sz="1200" baseline="0" dirty="0"/>
                        <a:t>In (the first era mentioned) …….</a:t>
                      </a:r>
                    </a:p>
                    <a:p>
                      <a:pPr marL="171450" lvl="0" indent="-171450">
                        <a:buFont typeface="Wingdings" panose="05000000000000000000" pitchFamily="2" charset="2"/>
                        <a:buChar char="q"/>
                      </a:pPr>
                      <a:r>
                        <a:rPr lang="en-GB" sz="1200" baseline="0" dirty="0"/>
                        <a:t>By (the second era mentioned) ………</a:t>
                      </a:r>
                    </a:p>
                    <a:p>
                      <a:pPr marL="171450" lvl="0" indent="-171450">
                        <a:buFont typeface="Wingdings" panose="05000000000000000000" pitchFamily="2" charset="2"/>
                        <a:buChar char="q"/>
                      </a:pPr>
                      <a:r>
                        <a:rPr lang="en-GB" sz="1200" baseline="0" dirty="0"/>
                        <a:t>(Explain why it changed or stayed the same</a:t>
                      </a:r>
                      <a:endParaRPr lang="en-GB" sz="1200" dirty="0"/>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bg2"/>
                    </a:solidFill>
                  </a:tcPr>
                </a:tc>
                <a:extLst>
                  <a:ext uri="{0D108BD9-81ED-4DB2-BD59-A6C34878D82A}">
                    <a16:rowId xmlns:a16="http://schemas.microsoft.com/office/drawing/2014/main" val="2443393919"/>
                  </a:ext>
                </a:extLst>
              </a:tr>
              <a:tr h="2248785">
                <a:tc>
                  <a:txBody>
                    <a:bodyPr/>
                    <a:lstStyle/>
                    <a:p>
                      <a:pPr lvl="0"/>
                      <a:r>
                        <a:rPr lang="en-GB" sz="1600" b="1" u="none" dirty="0">
                          <a:effectLst>
                            <a:outerShdw dist="38096" dir="2700000">
                              <a:srgbClr val="000000"/>
                            </a:outerShdw>
                          </a:effectLst>
                        </a:rPr>
                        <a:t>2. </a:t>
                      </a:r>
                      <a:r>
                        <a:rPr lang="en-GB" sz="1400" b="1" u="sng" dirty="0">
                          <a:solidFill>
                            <a:srgbClr val="FF0000"/>
                          </a:solidFill>
                          <a:effectLst/>
                        </a:rPr>
                        <a:t>Explain why… [12]</a:t>
                      </a:r>
                    </a:p>
                    <a:p>
                      <a:r>
                        <a:rPr lang="en-GB" sz="1100" u="sng" dirty="0"/>
                        <a:t>EXAMPLE QUESTION</a:t>
                      </a:r>
                    </a:p>
                    <a:p>
                      <a:r>
                        <a:rPr lang="en-GB" sz="1100" b="1" dirty="0"/>
                        <a:t>Explain why </a:t>
                      </a:r>
                      <a:r>
                        <a:rPr lang="en-GB" sz="1100" dirty="0"/>
                        <a:t>there were </a:t>
                      </a:r>
                      <a:r>
                        <a:rPr lang="en-GB" sz="1100" b="1" dirty="0"/>
                        <a:t>changes</a:t>
                      </a:r>
                      <a:r>
                        <a:rPr lang="en-GB" sz="1100" dirty="0"/>
                        <a:t> in criminal activity in the period 1900 to the present day.</a:t>
                      </a:r>
                    </a:p>
                    <a:p>
                      <a:r>
                        <a:rPr lang="en-GB" sz="1100" dirty="0"/>
                        <a:t>You may use the following in your answer:</a:t>
                      </a:r>
                    </a:p>
                    <a:p>
                      <a:pPr marL="171450" indent="-171450">
                        <a:buFont typeface="Wingdings" panose="05000000000000000000" pitchFamily="2" charset="2"/>
                        <a:buChar char="q"/>
                      </a:pPr>
                      <a:r>
                        <a:rPr lang="en-GB" sz="1100" dirty="0"/>
                        <a:t>Transport</a:t>
                      </a:r>
                    </a:p>
                    <a:p>
                      <a:pPr marL="171450" indent="-171450">
                        <a:buFont typeface="Wingdings" panose="05000000000000000000" pitchFamily="2" charset="2"/>
                        <a:buChar char="q"/>
                      </a:pPr>
                      <a:r>
                        <a:rPr lang="en-GB" sz="1100" dirty="0"/>
                        <a:t>The Internet</a:t>
                      </a:r>
                    </a:p>
                    <a:p>
                      <a:r>
                        <a:rPr lang="en-GB" sz="1100" dirty="0"/>
                        <a:t>You </a:t>
                      </a:r>
                      <a:r>
                        <a:rPr lang="en-GB" sz="1100" b="1" dirty="0"/>
                        <a:t>must</a:t>
                      </a:r>
                      <a:r>
                        <a:rPr lang="en-GB" sz="1100" dirty="0"/>
                        <a:t> also use information of your own. [12]</a:t>
                      </a:r>
                    </a:p>
                    <a:p>
                      <a:r>
                        <a:rPr lang="en-GB" sz="1600" u="sng" dirty="0">
                          <a:solidFill>
                            <a:srgbClr val="FF0000"/>
                          </a:solidFill>
                        </a:rPr>
                        <a:t>15 MINUTES</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bg1"/>
                    </a:solidFill>
                  </a:tcPr>
                </a:tc>
                <a:tc>
                  <a:txBody>
                    <a:bodyPr/>
                    <a:lstStyle/>
                    <a:p>
                      <a:pPr marL="269875" marR="0" lvl="0" indent="0" algn="ctr"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200" b="1" i="0" u="sng"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3 X P.E.E. Paragraphs</a:t>
                      </a:r>
                      <a:endParaRPr kumimoji="0" lang="en-GB" altLang="en-US" sz="1100" b="1" i="0" u="sng"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endParaRP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cap="none" normalizeH="0" baseline="0" dirty="0">
                          <a:ln>
                            <a:noFill/>
                          </a:ln>
                          <a:solidFill>
                            <a:srgbClr val="002060"/>
                          </a:solidFill>
                          <a:effectLst/>
                          <a:latin typeface="Arial" panose="020B0604020202020204" pitchFamily="34" charset="0"/>
                          <a:ea typeface="Microsoft YaHei" panose="020B0503020204020204" pitchFamily="34" charset="-122"/>
                          <a:cs typeface="Arial" panose="020B0604020202020204" pitchFamily="34" charset="0"/>
                        </a:rPr>
                        <a:t>POINT:</a:t>
                      </a:r>
                      <a:r>
                        <a:rPr kumimoji="0" lang="en-GB" altLang="en-US" sz="1100" b="0" i="0" u="none" strike="noStrike" cap="none" normalizeH="0" baseline="0" dirty="0">
                          <a:ln>
                            <a:noFill/>
                          </a:ln>
                          <a:solidFill>
                            <a:srgbClr val="000000"/>
                          </a:solidFill>
                          <a:effectLst/>
                          <a:latin typeface="Arial" panose="020B0604020202020204" pitchFamily="34" charset="0"/>
                          <a:ea typeface="Microsoft YaHei" panose="020B0503020204020204" pitchFamily="34" charset="-122"/>
                          <a:cs typeface="Arial" panose="020B0604020202020204" pitchFamily="34" charset="0"/>
                        </a:rPr>
                        <a:t>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One factor ……was….</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cap="none" normalizeH="0" baseline="0" dirty="0">
                          <a:ln>
                            <a:noFill/>
                          </a:ln>
                          <a:solidFill>
                            <a:srgbClr val="002060"/>
                          </a:solidFill>
                          <a:effectLst/>
                          <a:latin typeface="Arial" panose="020B0604020202020204" pitchFamily="34" charset="0"/>
                          <a:ea typeface="Microsoft YaHei" panose="020B0503020204020204" pitchFamily="34" charset="-122"/>
                          <a:cs typeface="Arial" panose="020B0604020202020204" pitchFamily="34" charset="0"/>
                        </a:rPr>
                        <a:t>EVIDENCE:</a:t>
                      </a:r>
                      <a:r>
                        <a:rPr kumimoji="0" lang="en-GB" altLang="en-US" sz="1200" b="0" i="0" u="none" strike="noStrike" cap="none" normalizeH="0" baseline="0" dirty="0">
                          <a:ln>
                            <a:noFill/>
                          </a:ln>
                          <a:solidFill>
                            <a:srgbClr val="000000"/>
                          </a:solidFill>
                          <a:effectLst/>
                          <a:latin typeface="Arial" panose="020B0604020202020204" pitchFamily="34" charset="0"/>
                          <a:ea typeface="Microsoft YaHei" panose="020B0503020204020204" pitchFamily="34" charset="-122"/>
                          <a:cs typeface="Arial" panose="020B0604020202020204" pitchFamily="34" charset="0"/>
                        </a:rPr>
                        <a:t>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For instance….</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cap="none" normalizeH="0" baseline="0" dirty="0">
                          <a:ln>
                            <a:noFill/>
                          </a:ln>
                          <a:solidFill>
                            <a:srgbClr val="002060"/>
                          </a:solidFill>
                          <a:effectLst/>
                          <a:latin typeface="Arial" panose="020B0604020202020204" pitchFamily="34" charset="0"/>
                          <a:ea typeface="Microsoft YaHei" panose="020B0503020204020204" pitchFamily="34" charset="-122"/>
                          <a:cs typeface="Arial" panose="020B0604020202020204" pitchFamily="34" charset="0"/>
                        </a:rPr>
                        <a:t>EXPLAIN:</a:t>
                      </a:r>
                      <a:r>
                        <a:rPr kumimoji="0" lang="en-GB" altLang="en-US" sz="1100" b="0" i="0" u="none" strike="noStrike" cap="none" normalizeH="0" baseline="0" dirty="0">
                          <a:ln>
                            <a:noFill/>
                          </a:ln>
                          <a:solidFill>
                            <a:srgbClr val="000000"/>
                          </a:solidFill>
                          <a:effectLst/>
                          <a:latin typeface="Arial" panose="020B0604020202020204" pitchFamily="34" charset="0"/>
                          <a:ea typeface="Microsoft YaHei" panose="020B0503020204020204" pitchFamily="34" charset="-122"/>
                          <a:cs typeface="Arial" panose="020B0604020202020204" pitchFamily="34" charset="0"/>
                        </a:rPr>
                        <a:t>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This explains the… </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kumimoji="0" lang="en-GB" altLang="en-US" sz="11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endParaRP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POINT:</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 Another reason for……was….</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EVIDENCE: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For example</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EXPLAIN:</a:t>
                      </a:r>
                      <a:r>
                        <a:rPr kumimoji="0" lang="en-GB" altLang="en-US" sz="12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This was a cause as…</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kumimoji="0" lang="en-GB" altLang="en-US" sz="11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endParaRP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POINT:</a:t>
                      </a:r>
                      <a:r>
                        <a:rPr kumimoji="0" lang="en-GB" altLang="en-US" sz="11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A final reason why……was….</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EVIDENCE:</a:t>
                      </a:r>
                      <a:r>
                        <a:rPr kumimoji="0" lang="en-GB" altLang="en-US" sz="12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For example/instance….</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EXPLAIN: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This was a factor as…</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lang="en-GB" sz="1200" b="1" dirty="0"/>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323038800"/>
                  </a:ext>
                </a:extLst>
              </a:tr>
              <a:tr h="281163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u="none" dirty="0">
                          <a:effectLst>
                            <a:outerShdw dist="38096" dir="2700000">
                              <a:srgbClr val="000000"/>
                            </a:outerShdw>
                          </a:effectLst>
                        </a:rPr>
                        <a:t>3. </a:t>
                      </a:r>
                      <a:r>
                        <a:rPr lang="en-GB" sz="1400" b="1" u="sng" dirty="0">
                          <a:solidFill>
                            <a:srgbClr val="FF0000"/>
                          </a:solidFill>
                          <a:effectLst/>
                        </a:rPr>
                        <a:t>How far….. [16+4] </a:t>
                      </a:r>
                      <a:r>
                        <a:rPr lang="en-GB" sz="1600" b="0" u="sng" dirty="0">
                          <a:solidFill>
                            <a:srgbClr val="FF0000"/>
                          </a:solidFill>
                          <a:effectLst/>
                        </a:rPr>
                        <a:t>30</a:t>
                      </a:r>
                      <a:r>
                        <a:rPr lang="en-GB" sz="1600" u="sng" dirty="0">
                          <a:solidFill>
                            <a:srgbClr val="FF0000"/>
                          </a:solidFill>
                        </a:rPr>
                        <a:t> MINUTES</a:t>
                      </a:r>
                      <a:endParaRPr lang="en-GB" sz="1800" b="1" u="sng" dirty="0">
                        <a:solidFill>
                          <a:srgbClr val="FF0000"/>
                        </a:solidFill>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t>EXAMPLE QUESTION</a:t>
                      </a:r>
                    </a:p>
                    <a:p>
                      <a:r>
                        <a:rPr lang="en-GB" sz="1200" dirty="0"/>
                        <a:t>‘</a:t>
                      </a:r>
                      <a:r>
                        <a:rPr lang="en-GB" sz="1200" b="1" i="1" dirty="0"/>
                        <a:t>Attitudes </a:t>
                      </a:r>
                      <a:r>
                        <a:rPr lang="en-GB" sz="1200" i="1" dirty="0"/>
                        <a:t>in society were the </a:t>
                      </a:r>
                      <a:r>
                        <a:rPr lang="en-GB" sz="1200" b="1" i="1" dirty="0"/>
                        <a:t>most important </a:t>
                      </a:r>
                      <a:r>
                        <a:rPr lang="en-GB" sz="1200" i="1" dirty="0"/>
                        <a:t>factor influencing how criminal activity was dealt with in the period 1500 – present day’.</a:t>
                      </a:r>
                    </a:p>
                    <a:p>
                      <a:r>
                        <a:rPr lang="en-GB" sz="1200" b="1" dirty="0"/>
                        <a:t>How far do you agree?  </a:t>
                      </a:r>
                      <a:r>
                        <a:rPr lang="en-GB" sz="1200" dirty="0"/>
                        <a:t>Explain your answer.  You may use the following information in your answer:</a:t>
                      </a:r>
                    </a:p>
                    <a:p>
                      <a:pPr marL="285750" indent="-285750">
                        <a:buFont typeface="Wingdings" panose="05000000000000000000" pitchFamily="2" charset="2"/>
                        <a:buChar char="q"/>
                      </a:pPr>
                      <a:r>
                        <a:rPr lang="en-GB" sz="1200" dirty="0"/>
                        <a:t>Laws against witchcraft in the 16</a:t>
                      </a:r>
                      <a:r>
                        <a:rPr lang="en-GB" sz="1200" baseline="30000" dirty="0"/>
                        <a:t>th</a:t>
                      </a:r>
                      <a:r>
                        <a:rPr lang="en-GB" sz="1200" dirty="0"/>
                        <a:t> century</a:t>
                      </a:r>
                    </a:p>
                    <a:p>
                      <a:pPr marL="285750" indent="-285750">
                        <a:buFont typeface="Wingdings" panose="05000000000000000000" pitchFamily="2" charset="2"/>
                        <a:buChar char="q"/>
                      </a:pPr>
                      <a:r>
                        <a:rPr lang="en-GB" sz="1200" dirty="0"/>
                        <a:t>Conscientious objectors in the 20</a:t>
                      </a:r>
                      <a:r>
                        <a:rPr lang="en-GB" sz="1200" baseline="30000" dirty="0"/>
                        <a:t>th</a:t>
                      </a:r>
                      <a:r>
                        <a:rPr lang="en-GB" sz="1200" dirty="0"/>
                        <a:t> century.</a:t>
                      </a:r>
                    </a:p>
                    <a:p>
                      <a:r>
                        <a:rPr lang="en-GB" sz="1200" dirty="0"/>
                        <a:t>You </a:t>
                      </a:r>
                      <a:r>
                        <a:rPr lang="en-GB" sz="1200" b="1" dirty="0"/>
                        <a:t>must</a:t>
                      </a:r>
                      <a:r>
                        <a:rPr lang="en-GB" sz="1200" dirty="0"/>
                        <a:t> also use information of your own. </a:t>
                      </a: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bg2"/>
                    </a:solidFill>
                  </a:tcPr>
                </a:tc>
                <a:tc>
                  <a:txBody>
                    <a:bodyPr/>
                    <a:lstStyle/>
                    <a:p>
                      <a:pPr marL="269875" marR="0" lvl="0" indent="0" algn="ctr"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200" b="1" i="0" u="sng"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3 X P.E.E. Paragraphs + Conclusion</a:t>
                      </a:r>
                      <a:endParaRPr kumimoji="0" lang="en-GB" altLang="en-US" sz="1100" b="1" i="0" u="sng"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endParaRP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cap="none" normalizeH="0" baseline="0" dirty="0">
                          <a:ln>
                            <a:noFill/>
                          </a:ln>
                          <a:solidFill>
                            <a:srgbClr val="002060"/>
                          </a:solidFill>
                          <a:effectLst/>
                          <a:latin typeface="Arial" panose="020B0604020202020204" pitchFamily="34" charset="0"/>
                          <a:ea typeface="Microsoft YaHei" panose="020B0503020204020204" pitchFamily="34" charset="-122"/>
                          <a:cs typeface="Arial" panose="020B0604020202020204" pitchFamily="34" charset="0"/>
                        </a:rPr>
                        <a:t>POINT:</a:t>
                      </a:r>
                      <a:r>
                        <a:rPr kumimoji="0" lang="en-GB" altLang="en-US" sz="1100" b="0" i="0" u="none" strike="noStrike" cap="none" normalizeH="0" baseline="0" dirty="0">
                          <a:ln>
                            <a:noFill/>
                          </a:ln>
                          <a:solidFill>
                            <a:srgbClr val="000000"/>
                          </a:solidFill>
                          <a:effectLst/>
                          <a:latin typeface="Arial" panose="020B0604020202020204" pitchFamily="34" charset="0"/>
                          <a:ea typeface="Microsoft YaHei" panose="020B0503020204020204" pitchFamily="34" charset="-122"/>
                          <a:cs typeface="Arial" panose="020B0604020202020204" pitchFamily="34" charset="0"/>
                        </a:rPr>
                        <a:t>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One factor ……was….</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cap="none" normalizeH="0" baseline="0" dirty="0">
                          <a:ln>
                            <a:noFill/>
                          </a:ln>
                          <a:solidFill>
                            <a:srgbClr val="002060"/>
                          </a:solidFill>
                          <a:effectLst/>
                          <a:latin typeface="Arial" panose="020B0604020202020204" pitchFamily="34" charset="0"/>
                          <a:ea typeface="Microsoft YaHei" panose="020B0503020204020204" pitchFamily="34" charset="-122"/>
                          <a:cs typeface="Arial" panose="020B0604020202020204" pitchFamily="34" charset="0"/>
                        </a:rPr>
                        <a:t>EVIDENCE:</a:t>
                      </a:r>
                      <a:r>
                        <a:rPr kumimoji="0" lang="en-GB" altLang="en-US" sz="1200" b="0" i="0" u="none" strike="noStrike" cap="none" normalizeH="0" baseline="0" dirty="0">
                          <a:ln>
                            <a:noFill/>
                          </a:ln>
                          <a:solidFill>
                            <a:srgbClr val="000000"/>
                          </a:solidFill>
                          <a:effectLst/>
                          <a:latin typeface="Arial" panose="020B0604020202020204" pitchFamily="34" charset="0"/>
                          <a:ea typeface="Microsoft YaHei" panose="020B0503020204020204" pitchFamily="34" charset="-122"/>
                          <a:cs typeface="Arial" panose="020B0604020202020204" pitchFamily="34" charset="0"/>
                        </a:rPr>
                        <a:t>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For instance….</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cap="none" normalizeH="0" baseline="0" dirty="0">
                          <a:ln>
                            <a:noFill/>
                          </a:ln>
                          <a:solidFill>
                            <a:srgbClr val="002060"/>
                          </a:solidFill>
                          <a:effectLst/>
                          <a:latin typeface="Arial" panose="020B0604020202020204" pitchFamily="34" charset="0"/>
                          <a:ea typeface="Microsoft YaHei" panose="020B0503020204020204" pitchFamily="34" charset="-122"/>
                          <a:cs typeface="Arial" panose="020B0604020202020204" pitchFamily="34" charset="0"/>
                        </a:rPr>
                        <a:t>EXPLAIN:</a:t>
                      </a:r>
                      <a:r>
                        <a:rPr kumimoji="0" lang="en-GB" altLang="en-US" sz="1100" b="0" i="0" u="none" strike="noStrike" cap="none" normalizeH="0" baseline="0" dirty="0">
                          <a:ln>
                            <a:noFill/>
                          </a:ln>
                          <a:solidFill>
                            <a:srgbClr val="000000"/>
                          </a:solidFill>
                          <a:effectLst/>
                          <a:latin typeface="Arial" panose="020B0604020202020204" pitchFamily="34" charset="0"/>
                          <a:ea typeface="Microsoft YaHei" panose="020B0503020204020204" pitchFamily="34" charset="-122"/>
                          <a:cs typeface="Arial" panose="020B0604020202020204" pitchFamily="34" charset="0"/>
                        </a:rPr>
                        <a:t>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This explains the… </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kumimoji="0" lang="en-GB" altLang="en-US" sz="11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endParaRP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POINT:</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 Another reason for……was….</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EVIDENCE: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For example</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EXPLAIN:</a:t>
                      </a:r>
                      <a:r>
                        <a:rPr kumimoji="0" lang="en-GB" altLang="en-US" sz="12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This was a cause as…</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kumimoji="0" lang="en-GB" altLang="en-US" sz="11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endParaRP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POINT:</a:t>
                      </a:r>
                      <a:r>
                        <a:rPr kumimoji="0" lang="en-GB" altLang="en-US" sz="11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In addition, another factor was….</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EVIDENCE:</a:t>
                      </a:r>
                      <a:r>
                        <a:rPr kumimoji="0" lang="en-GB" altLang="en-US" sz="12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For instance….</a:t>
                      </a:r>
                    </a:p>
                    <a:p>
                      <a:pPr marL="269875" marR="0" lvl="0" indent="-182563"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Char char="ü"/>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kumimoji="0" lang="en-GB" altLang="en-US" sz="1100" b="1" i="0" u="none" strike="noStrike" kern="1200" cap="none" normalizeH="0" baseline="0" dirty="0">
                          <a:ln>
                            <a:noFill/>
                          </a:ln>
                          <a:solidFill>
                            <a:srgbClr val="002060"/>
                          </a:solidFill>
                          <a:effectLst/>
                          <a:latin typeface="Arial" panose="020B0604020202020204" pitchFamily="34" charset="0"/>
                          <a:ea typeface="Microsoft YaHei" panose="020B0503020204020204" pitchFamily="34" charset="-122"/>
                          <a:cs typeface="+mn-cs"/>
                        </a:rPr>
                        <a:t>EXPLAIN: </a:t>
                      </a:r>
                      <a:r>
                        <a:rPr kumimoji="0" lang="en-GB" altLang="en-US" sz="1200" b="0" i="0" u="none" strike="noStrike" kern="1200" cap="none" normalizeH="0" baseline="0" dirty="0">
                          <a:ln>
                            <a:noFill/>
                          </a:ln>
                          <a:solidFill>
                            <a:srgbClr val="000000"/>
                          </a:solidFill>
                          <a:effectLst/>
                          <a:latin typeface="Arial" panose="020B0604020202020204" pitchFamily="34" charset="0"/>
                          <a:ea typeface="Microsoft YaHei" panose="020B0503020204020204" pitchFamily="34" charset="-122"/>
                          <a:cs typeface="+mn-cs"/>
                        </a:rPr>
                        <a:t>This was a factor as…</a:t>
                      </a:r>
                    </a:p>
                    <a:p>
                      <a:pPr marL="1587" marR="0" lvl="0" indent="0" algn="l" defTabSz="449263" rtl="0" eaLnBrk="1" fontAlgn="base" latinLnBrk="0" hangingPunct="0">
                        <a:lnSpc>
                          <a:spcPct val="93000"/>
                        </a:lnSpc>
                        <a:spcBef>
                          <a:spcPct val="0"/>
                        </a:spcBef>
                        <a:spcAft>
                          <a:spcPct val="0"/>
                        </a:spcAft>
                        <a:buClr>
                          <a:srgbClr val="000000"/>
                        </a:buClr>
                        <a:buSzPct val="100000"/>
                        <a:buFont typeface="Wingdings" panose="05000000000000000000" pitchFamily="2"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endParaRPr kumimoji="0" lang="en-GB" altLang="en-US" sz="1200" b="0" i="0" u="none" strike="noStrike" kern="1200" cap="none" normalizeH="0" baseline="0" dirty="0">
                        <a:ln>
                          <a:noFill/>
                        </a:ln>
                        <a:solidFill>
                          <a:srgbClr val="000000"/>
                        </a:solidFill>
                        <a:effectLst/>
                        <a:latin typeface="+mn-lt"/>
                        <a:ea typeface="Microsoft YaHei" panose="020B0503020204020204" pitchFamily="34" charset="-122"/>
                        <a:cs typeface="+mn-cs"/>
                      </a:endParaRPr>
                    </a:p>
                  </a:txBody>
                  <a:tcPr>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solidFill>
                      <a:schemeClr val="bg2"/>
                    </a:solidFill>
                  </a:tcPr>
                </a:tc>
                <a:extLst>
                  <a:ext uri="{0D108BD9-81ED-4DB2-BD59-A6C34878D82A}">
                    <a16:rowId xmlns:a16="http://schemas.microsoft.com/office/drawing/2014/main" val="2215193743"/>
                  </a:ext>
                </a:extLst>
              </a:tr>
            </a:tbl>
          </a:graphicData>
        </a:graphic>
      </p:graphicFrame>
      <p:sp>
        <p:nvSpPr>
          <p:cNvPr id="9" name="TextBox 5"/>
          <p:cNvSpPr txBox="1"/>
          <p:nvPr/>
        </p:nvSpPr>
        <p:spPr>
          <a:xfrm>
            <a:off x="8702540" y="2964240"/>
            <a:ext cx="3438262" cy="2185214"/>
          </a:xfrm>
          <a:prstGeom prst="rect">
            <a:avLst/>
          </a:prstGeom>
          <a:solidFill>
            <a:srgbClr val="FEE497"/>
          </a:solidFill>
          <a:ln w="28575" cap="flat">
            <a:solidFill>
              <a:schemeClr val="tx1"/>
            </a:solidFill>
          </a:ln>
          <a:effectLst>
            <a:glow rad="101600">
              <a:schemeClr val="accent2">
                <a:satMod val="175000"/>
                <a:alpha val="40000"/>
              </a:schemeClr>
            </a:glow>
            <a:outerShdw dist="38103" dir="5400000" algn="tl">
              <a:srgbClr val="000000">
                <a:alpha val="40000"/>
              </a:srgbClr>
            </a:outerShdw>
          </a:effectLst>
        </p:spPr>
        <p:txBody>
          <a:bodyPr vert="horz" wrap="square" lIns="91440" tIns="45720" rIns="91440" bIns="45720" anchor="t" anchorCtr="0" compatLnSpc="1">
            <a:spAutoFit/>
          </a:bodyPr>
          <a:lstStyle/>
          <a:p>
            <a:pPr lvl="0" algn="ctr"/>
            <a:r>
              <a:rPr lang="en-GB" sz="1600" b="1" u="sng" dirty="0">
                <a:solidFill>
                  <a:srgbClr val="000000"/>
                </a:solidFill>
              </a:rPr>
              <a:t>Explaining</a:t>
            </a:r>
          </a:p>
          <a:p>
            <a:pPr marL="171450" lvl="0" indent="-171450">
              <a:buFont typeface="Arial" panose="020B0604020202020204" pitchFamily="34" charset="0"/>
              <a:buChar char="•"/>
            </a:pPr>
            <a:r>
              <a:rPr lang="en-GB" sz="1200" i="1" dirty="0">
                <a:solidFill>
                  <a:srgbClr val="000000"/>
                </a:solidFill>
              </a:rPr>
              <a:t>One factor behind the change was…</a:t>
            </a:r>
          </a:p>
          <a:p>
            <a:pPr marL="171450" lvl="0" indent="-171450">
              <a:buFont typeface="Arial" panose="020B0604020202020204" pitchFamily="34" charset="0"/>
              <a:buChar char="•"/>
            </a:pPr>
            <a:r>
              <a:rPr lang="en-GB" sz="1200" i="1" dirty="0">
                <a:solidFill>
                  <a:srgbClr val="000000"/>
                </a:solidFill>
              </a:rPr>
              <a:t>This caused change as…</a:t>
            </a:r>
          </a:p>
          <a:p>
            <a:pPr marL="171450" lvl="0" indent="-171450">
              <a:buFont typeface="Arial" panose="020B0604020202020204" pitchFamily="34" charset="0"/>
              <a:buChar char="•"/>
            </a:pPr>
            <a:r>
              <a:rPr lang="en-GB" sz="1200" i="1" dirty="0">
                <a:solidFill>
                  <a:srgbClr val="000000"/>
                </a:solidFill>
              </a:rPr>
              <a:t>This resulted in…</a:t>
            </a:r>
            <a:r>
              <a:rPr lang="en-GB" sz="1200" i="1" dirty="0">
                <a:cs typeface="Arial" panose="020B0604020202020204" pitchFamily="34" charset="0"/>
              </a:rPr>
              <a:t>This led to…because…</a:t>
            </a:r>
          </a:p>
          <a:p>
            <a:pPr marL="171450" lvl="0" indent="-171450">
              <a:buFont typeface="Arial" panose="020B0604020202020204" pitchFamily="34" charset="0"/>
              <a:buChar char="•"/>
            </a:pPr>
            <a:r>
              <a:rPr lang="en-GB" altLang="en-US" sz="1200" i="1" dirty="0">
                <a:cs typeface="Arial" panose="020B0604020202020204" pitchFamily="34" charset="0"/>
              </a:rPr>
              <a:t>This factor was key as…</a:t>
            </a:r>
          </a:p>
          <a:p>
            <a:pPr marL="171450" lvl="0" indent="-171450">
              <a:buFont typeface="Arial" panose="020B0604020202020204" pitchFamily="34" charset="0"/>
              <a:buChar char="•"/>
            </a:pPr>
            <a:r>
              <a:rPr lang="en-GB" altLang="en-US" sz="1200" i="1" dirty="0">
                <a:cs typeface="Arial" panose="020B0604020202020204" pitchFamily="34" charset="0"/>
              </a:rPr>
              <a:t>This meant that….</a:t>
            </a:r>
          </a:p>
          <a:p>
            <a:pPr marL="171450" lvl="0" indent="-171450">
              <a:buFont typeface="Arial" panose="020B0604020202020204" pitchFamily="34" charset="0"/>
              <a:buChar char="•"/>
            </a:pPr>
            <a:r>
              <a:rPr lang="en-GB" altLang="en-US" sz="1200" i="1" dirty="0">
                <a:cs typeface="Arial" panose="020B0604020202020204" pitchFamily="34" charset="0"/>
              </a:rPr>
              <a:t>This factor caused……because…</a:t>
            </a:r>
            <a:endParaRPr lang="en-GB" sz="1200" i="1" dirty="0">
              <a:solidFill>
                <a:srgbClr val="000000"/>
              </a:solidFill>
            </a:endParaRPr>
          </a:p>
          <a:p>
            <a:pPr marL="171450" lvl="0" indent="-171450">
              <a:buFont typeface="Arial" panose="020B0604020202020204" pitchFamily="34" charset="0"/>
              <a:buChar char="•"/>
            </a:pPr>
            <a:r>
              <a:rPr lang="en-GB" sz="1200" i="1" dirty="0">
                <a:solidFill>
                  <a:srgbClr val="000000"/>
                </a:solidFill>
              </a:rPr>
              <a:t>This explains a change as…</a:t>
            </a:r>
          </a:p>
          <a:p>
            <a:pPr marL="171450" lvl="0" indent="-171450">
              <a:buFont typeface="Arial" panose="020B0604020202020204" pitchFamily="34" charset="0"/>
              <a:buChar char="•"/>
            </a:pPr>
            <a:r>
              <a:rPr lang="en-GB" sz="1200" i="1" dirty="0">
                <a:solidFill>
                  <a:srgbClr val="000000"/>
                </a:solidFill>
              </a:rPr>
              <a:t>This had an impact as…</a:t>
            </a:r>
          </a:p>
          <a:p>
            <a:pPr marL="171450" lvl="0" indent="-171450">
              <a:buFont typeface="Arial" panose="020B0604020202020204" pitchFamily="34" charset="0"/>
              <a:buChar char="•"/>
            </a:pPr>
            <a:r>
              <a:rPr lang="en-GB" sz="1200" i="1" dirty="0">
                <a:solidFill>
                  <a:srgbClr val="000000"/>
                </a:solidFill>
              </a:rPr>
              <a:t>This led to….</a:t>
            </a:r>
          </a:p>
          <a:p>
            <a:pPr marL="171450" lvl="0" indent="-171450">
              <a:buFont typeface="Arial" panose="020B0604020202020204" pitchFamily="34" charset="0"/>
              <a:buChar char="•"/>
            </a:pPr>
            <a:r>
              <a:rPr lang="en-GB" sz="1200" i="1" dirty="0">
                <a:solidFill>
                  <a:srgbClr val="000000"/>
                </a:solidFill>
              </a:rPr>
              <a:t>This meant that…</a:t>
            </a:r>
          </a:p>
        </p:txBody>
      </p:sp>
      <p:sp>
        <p:nvSpPr>
          <p:cNvPr id="8" name="Text Box 11"/>
          <p:cNvSpPr txBox="1">
            <a:spLocks noChangeArrowheads="1"/>
          </p:cNvSpPr>
          <p:nvPr/>
        </p:nvSpPr>
        <p:spPr bwMode="auto">
          <a:xfrm>
            <a:off x="8662737" y="24160"/>
            <a:ext cx="3529263" cy="1441259"/>
          </a:xfrm>
          <a:prstGeom prst="rect">
            <a:avLst/>
          </a:prstGeom>
          <a:solidFill>
            <a:srgbClr val="FEE497"/>
          </a:solidFill>
          <a:ln w="28575" cap="flat">
            <a:solidFill>
              <a:srgbClr val="808080"/>
            </a:solidFill>
            <a:miter lim="800000"/>
            <a:headEnd/>
            <a:tailEnd/>
          </a:ln>
          <a:effectLst>
            <a:outerShdw blurRad="50800" dist="38100" dir="2700000" algn="tl" rotWithShape="0">
              <a:prstClr val="black">
                <a:alpha val="40000"/>
              </a:prstClr>
            </a:outerShdw>
          </a:effectLst>
        </p:spPr>
        <p:txBody>
          <a:bodyPr/>
          <a:lstStyle>
            <a:lvl1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1pPr>
            <a:lvl2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2pPr>
            <a:lvl3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3pPr>
            <a:lvl4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4pPr>
            <a:lvl5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9pPr>
          </a:lstStyle>
          <a:p>
            <a:pPr algn="ctr" eaLnBrk="1" hangingPunct="1">
              <a:buClr>
                <a:srgbClr val="000000"/>
              </a:buClr>
              <a:buSzPct val="100000"/>
              <a:buFont typeface="Times New Roman" panose="02020603050405020304" pitchFamily="18" charset="0"/>
              <a:buNone/>
              <a:defRPr/>
            </a:pPr>
            <a:r>
              <a:rPr lang="en-GB" altLang="en-US" sz="1600" b="1" u="sng" dirty="0">
                <a:latin typeface="Calibri" panose="020F0502020204030204" pitchFamily="34" charset="0"/>
              </a:rPr>
              <a:t>POINT</a:t>
            </a:r>
          </a:p>
          <a:p>
            <a:pPr algn="ctr" eaLnBrk="1" hangingPunct="1">
              <a:buClr>
                <a:srgbClr val="000000"/>
              </a:buClr>
              <a:buSzPct val="100000"/>
              <a:buFont typeface="Times New Roman" panose="02020603050405020304" pitchFamily="18" charset="0"/>
              <a:buNone/>
              <a:defRPr/>
            </a:pPr>
            <a:endParaRPr lang="en-GB" altLang="en-US" sz="1600" dirty="0">
              <a:latin typeface="Calibri" panose="020F0502020204030204" pitchFamily="34" charset="0"/>
            </a:endParaRPr>
          </a:p>
        </p:txBody>
      </p:sp>
      <p:sp>
        <p:nvSpPr>
          <p:cNvPr id="10" name="Text Box 11"/>
          <p:cNvSpPr txBox="1">
            <a:spLocks noChangeArrowheads="1"/>
          </p:cNvSpPr>
          <p:nvPr/>
        </p:nvSpPr>
        <p:spPr bwMode="auto">
          <a:xfrm>
            <a:off x="8662737" y="280275"/>
            <a:ext cx="1821189" cy="1128034"/>
          </a:xfrm>
          <a:prstGeom prst="rect">
            <a:avLst/>
          </a:prstGeom>
          <a:solidFill>
            <a:srgbClr val="FEE497"/>
          </a:solidFill>
          <a:ln w="6350" cap="flat">
            <a:noFill/>
            <a:miter lim="800000"/>
            <a:headEnd/>
            <a:tailEnd/>
          </a:ln>
          <a:effectLst/>
        </p:spPr>
        <p:txBody>
          <a:bodyPr/>
          <a:lstStyle>
            <a:lvl1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1pPr>
            <a:lvl2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2pPr>
            <a:lvl3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3pPr>
            <a:lvl4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4pPr>
            <a:lvl5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9pPr>
          </a:lstStyle>
          <a:p>
            <a:pPr marL="171450" indent="-171450">
              <a:buClr>
                <a:srgbClr val="000000"/>
              </a:buClr>
              <a:buSzPct val="100000"/>
              <a:buFont typeface="Arial" panose="020B0604020202020204" pitchFamily="34" charset="0"/>
              <a:buChar char="•"/>
              <a:defRPr/>
            </a:pPr>
            <a:r>
              <a:rPr lang="en-GB" altLang="en-US" sz="1100" dirty="0">
                <a:solidFill>
                  <a:schemeClr val="tx1"/>
                </a:solidFill>
                <a:latin typeface="Calibri" panose="020F0502020204030204" pitchFamily="34" charset="0"/>
              </a:rPr>
              <a:t>One similarity was…</a:t>
            </a:r>
          </a:p>
          <a:p>
            <a:pPr marL="171450" indent="-171450">
              <a:buClr>
                <a:srgbClr val="000000"/>
              </a:buClr>
              <a:buSzPct val="100000"/>
              <a:buFont typeface="Arial" panose="020B0604020202020204" pitchFamily="34" charset="0"/>
              <a:buChar char="•"/>
              <a:defRPr/>
            </a:pPr>
            <a:r>
              <a:rPr lang="en-GB" altLang="en-US" sz="1100" dirty="0">
                <a:solidFill>
                  <a:schemeClr val="tx1"/>
                </a:solidFill>
                <a:latin typeface="Calibri" panose="020F0502020204030204" pitchFamily="34" charset="0"/>
              </a:rPr>
              <a:t>One factor was..</a:t>
            </a:r>
          </a:p>
          <a:p>
            <a:pPr marL="171450" indent="-171450">
              <a:buClr>
                <a:srgbClr val="000000"/>
              </a:buClr>
              <a:buSzPct val="100000"/>
              <a:buFont typeface="Arial" panose="020B0604020202020204" pitchFamily="34" charset="0"/>
              <a:buChar char="•"/>
              <a:defRPr/>
            </a:pPr>
            <a:r>
              <a:rPr lang="en-GB" altLang="en-US" sz="1100" dirty="0">
                <a:solidFill>
                  <a:schemeClr val="tx1"/>
                </a:solidFill>
                <a:latin typeface="Calibri" panose="020F0502020204030204" pitchFamily="34" charset="0"/>
              </a:rPr>
              <a:t>Firstly, secondly, finally…</a:t>
            </a:r>
          </a:p>
          <a:p>
            <a:pPr marL="171450" indent="-171450">
              <a:buClr>
                <a:srgbClr val="000000"/>
              </a:buClr>
              <a:buSzPct val="100000"/>
              <a:buFont typeface="Arial" panose="020B0604020202020204" pitchFamily="34" charset="0"/>
              <a:buChar char="•"/>
              <a:defRPr/>
            </a:pPr>
            <a:r>
              <a:rPr lang="en-GB" altLang="en-US" sz="1100" dirty="0">
                <a:solidFill>
                  <a:schemeClr val="tx1"/>
                </a:solidFill>
                <a:latin typeface="Calibri" panose="020F0502020204030204" pitchFamily="34" charset="0"/>
              </a:rPr>
              <a:t>In addition….</a:t>
            </a:r>
          </a:p>
          <a:p>
            <a:pPr marL="171450" indent="-171450">
              <a:buClr>
                <a:srgbClr val="000000"/>
              </a:buClr>
              <a:buSzPct val="100000"/>
              <a:buFont typeface="Arial" panose="020B0604020202020204" pitchFamily="34" charset="0"/>
              <a:buChar char="•"/>
              <a:defRPr/>
            </a:pPr>
            <a:r>
              <a:rPr lang="en-GB" altLang="en-US" sz="1100" dirty="0">
                <a:solidFill>
                  <a:schemeClr val="tx1"/>
                </a:solidFill>
                <a:latin typeface="Calibri" panose="020F0502020204030204" pitchFamily="34" charset="0"/>
              </a:rPr>
              <a:t>Adding to this….</a:t>
            </a:r>
          </a:p>
          <a:p>
            <a:pPr marL="171450" indent="-171450">
              <a:buClr>
                <a:srgbClr val="000000"/>
              </a:buClr>
              <a:buSzPct val="100000"/>
              <a:buFont typeface="Arial" panose="020B0604020202020204" pitchFamily="34" charset="0"/>
              <a:buChar char="•"/>
              <a:defRPr/>
            </a:pPr>
            <a:r>
              <a:rPr lang="en-GB" altLang="en-US" sz="1100" dirty="0">
                <a:solidFill>
                  <a:schemeClr val="tx1"/>
                </a:solidFill>
                <a:latin typeface="Calibri" panose="020F0502020204030204" pitchFamily="34" charset="0"/>
              </a:rPr>
              <a:t>A further….</a:t>
            </a:r>
          </a:p>
        </p:txBody>
      </p:sp>
      <p:sp>
        <p:nvSpPr>
          <p:cNvPr id="11" name="Text Box 11"/>
          <p:cNvSpPr txBox="1">
            <a:spLocks noChangeArrowheads="1"/>
          </p:cNvSpPr>
          <p:nvPr/>
        </p:nvSpPr>
        <p:spPr bwMode="auto">
          <a:xfrm>
            <a:off x="10337231" y="288847"/>
            <a:ext cx="1854769" cy="1128034"/>
          </a:xfrm>
          <a:prstGeom prst="rect">
            <a:avLst/>
          </a:prstGeom>
          <a:noFill/>
          <a:ln w="6350" cap="flat">
            <a:noFill/>
            <a:miter lim="800000"/>
            <a:headEnd/>
            <a:tailEnd/>
          </a:ln>
          <a:effectLst/>
        </p:spPr>
        <p:txBody>
          <a:bodyPr/>
          <a:lstStyle>
            <a:lvl1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1pPr>
            <a:lvl2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2pPr>
            <a:lvl3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3pPr>
            <a:lvl4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4pPr>
            <a:lvl5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9pPr>
          </a:lstStyle>
          <a:p>
            <a:pPr marL="171450" indent="-171450">
              <a:buClr>
                <a:srgbClr val="000000"/>
              </a:buClr>
              <a:buSzPct val="100000"/>
              <a:buFont typeface="Arial" panose="020B0604020202020204" pitchFamily="34" charset="0"/>
              <a:buChar char="•"/>
              <a:defRPr/>
            </a:pPr>
            <a:r>
              <a:rPr lang="en-GB" altLang="en-US" sz="1100" dirty="0">
                <a:solidFill>
                  <a:schemeClr val="tx1"/>
                </a:solidFill>
                <a:latin typeface="Calibri" panose="020F0502020204030204" pitchFamily="34" charset="0"/>
              </a:rPr>
              <a:t>One difference was…</a:t>
            </a:r>
          </a:p>
          <a:p>
            <a:pPr marL="171450" indent="-171450">
              <a:buClr>
                <a:srgbClr val="000000"/>
              </a:buClr>
              <a:buSzPct val="100000"/>
              <a:buFont typeface="Arial" panose="020B0604020202020204" pitchFamily="34" charset="0"/>
              <a:buChar char="•"/>
              <a:defRPr/>
            </a:pPr>
            <a:r>
              <a:rPr lang="en-GB" altLang="en-US" sz="1100" dirty="0">
                <a:solidFill>
                  <a:schemeClr val="tx1"/>
                </a:solidFill>
                <a:latin typeface="Calibri" panose="020F0502020204030204" pitchFamily="34" charset="0"/>
              </a:rPr>
              <a:t>Finally, ….</a:t>
            </a:r>
          </a:p>
          <a:p>
            <a:pPr marL="171450" indent="-171450">
              <a:buClr>
                <a:srgbClr val="000000"/>
              </a:buClr>
              <a:buSzPct val="100000"/>
              <a:buFont typeface="Arial" panose="020B0604020202020204" pitchFamily="34" charset="0"/>
              <a:buChar char="•"/>
              <a:defRPr/>
            </a:pPr>
            <a:r>
              <a:rPr lang="en-GB" altLang="en-US" sz="1100" dirty="0">
                <a:solidFill>
                  <a:schemeClr val="tx1"/>
                </a:solidFill>
                <a:latin typeface="Calibri" panose="020F0502020204030204" pitchFamily="34" charset="0"/>
              </a:rPr>
              <a:t>However, another factor..</a:t>
            </a:r>
          </a:p>
          <a:p>
            <a:pPr marL="171450" indent="-171450">
              <a:buClr>
                <a:srgbClr val="000000"/>
              </a:buClr>
              <a:buSzPct val="100000"/>
              <a:buFont typeface="Arial" panose="020B0604020202020204" pitchFamily="34" charset="0"/>
              <a:buChar char="•"/>
              <a:defRPr/>
            </a:pPr>
            <a:r>
              <a:rPr lang="en-GB" altLang="en-US" sz="1100" dirty="0">
                <a:solidFill>
                  <a:schemeClr val="tx1"/>
                </a:solidFill>
                <a:latin typeface="Calibri" panose="020F0502020204030204" pitchFamily="34" charset="0"/>
              </a:rPr>
              <a:t>In contrast..</a:t>
            </a:r>
          </a:p>
          <a:p>
            <a:pPr marL="171450" indent="-171450">
              <a:buClr>
                <a:srgbClr val="000000"/>
              </a:buClr>
              <a:buSzPct val="100000"/>
              <a:buFont typeface="Arial" panose="020B0604020202020204" pitchFamily="34" charset="0"/>
              <a:buChar char="•"/>
              <a:defRPr/>
            </a:pPr>
            <a:r>
              <a:rPr lang="en-GB" altLang="en-US" sz="1100" dirty="0">
                <a:solidFill>
                  <a:schemeClr val="tx1"/>
                </a:solidFill>
                <a:latin typeface="Calibri" panose="020F0502020204030204" pitchFamily="34" charset="0"/>
              </a:rPr>
              <a:t>It can be argued that…</a:t>
            </a:r>
          </a:p>
          <a:p>
            <a:pPr marL="171450" indent="-171450">
              <a:buClr>
                <a:srgbClr val="000000"/>
              </a:buClr>
              <a:buSzPct val="100000"/>
              <a:buFont typeface="Arial" panose="020B0604020202020204" pitchFamily="34" charset="0"/>
              <a:buChar char="•"/>
              <a:defRPr/>
            </a:pPr>
            <a:r>
              <a:rPr lang="en-GB" altLang="en-US" sz="1100" dirty="0">
                <a:solidFill>
                  <a:schemeClr val="tx1"/>
                </a:solidFill>
                <a:latin typeface="Calibri" panose="020F0502020204030204" pitchFamily="34" charset="0"/>
              </a:rPr>
              <a:t>Alternatively….</a:t>
            </a:r>
          </a:p>
          <a:p>
            <a:pPr marL="171450" indent="-171450">
              <a:buClr>
                <a:srgbClr val="000000"/>
              </a:buClr>
              <a:buSzPct val="100000"/>
              <a:buFont typeface="Arial" panose="020B0604020202020204" pitchFamily="34" charset="0"/>
              <a:buChar char="•"/>
              <a:defRPr/>
            </a:pPr>
            <a:endParaRPr lang="en-GB" altLang="en-US" sz="1100" dirty="0">
              <a:solidFill>
                <a:schemeClr val="tx1"/>
              </a:solidFill>
              <a:latin typeface="Calibri" panose="020F0502020204030204" pitchFamily="34" charset="0"/>
            </a:endParaRPr>
          </a:p>
        </p:txBody>
      </p:sp>
      <p:sp>
        <p:nvSpPr>
          <p:cNvPr id="13" name="TextBox 5"/>
          <p:cNvSpPr txBox="1"/>
          <p:nvPr/>
        </p:nvSpPr>
        <p:spPr>
          <a:xfrm>
            <a:off x="8713933" y="1522332"/>
            <a:ext cx="3426869" cy="1384995"/>
          </a:xfrm>
          <a:prstGeom prst="rect">
            <a:avLst/>
          </a:prstGeom>
          <a:solidFill>
            <a:schemeClr val="accent4">
              <a:lumMod val="40000"/>
              <a:lumOff val="60000"/>
            </a:schemeClr>
          </a:solidFill>
          <a:ln w="38100" cap="flat">
            <a:solidFill>
              <a:schemeClr val="tx1"/>
            </a:solidFill>
          </a:ln>
          <a:effectLst>
            <a:glow rad="101600">
              <a:schemeClr val="accent2">
                <a:satMod val="175000"/>
                <a:alpha val="40000"/>
              </a:schemeClr>
            </a:glow>
            <a:outerShdw dist="38103" dir="5400000" algn="tl">
              <a:srgbClr val="000000">
                <a:alpha val="40000"/>
              </a:srgbClr>
            </a:outerShdw>
          </a:effectLst>
        </p:spPr>
        <p:txBody>
          <a:bodyPr vert="horz" wrap="square" lIns="91440" tIns="45720" rIns="91440" bIns="45720" anchor="t" anchorCtr="0" compatLnSpc="1">
            <a:spAutoFit/>
          </a:bodyPr>
          <a:lstStyle/>
          <a:p>
            <a:pPr marL="0" marR="0" lvl="0" indent="0"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0" baseline="0" dirty="0">
                <a:solidFill>
                  <a:srgbClr val="000000"/>
                </a:solidFill>
                <a:uFillTx/>
                <a:latin typeface="Calibri"/>
                <a:ea typeface=""/>
                <a:cs typeface=""/>
              </a:rPr>
              <a:t>S</a:t>
            </a:r>
            <a:r>
              <a:rPr lang="en-GB" sz="1200" b="0" i="0" u="none" strike="noStrike" kern="1200" cap="none" spc="0" baseline="0" dirty="0">
                <a:solidFill>
                  <a:srgbClr val="000000"/>
                </a:solidFill>
                <a:uFillTx/>
                <a:latin typeface="Calibri"/>
                <a:ea typeface=""/>
                <a:cs typeface=""/>
              </a:rPr>
              <a:t> – Statistics</a:t>
            </a:r>
          </a:p>
          <a:p>
            <a:pPr marL="0" marR="0" lvl="0" indent="0"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0" baseline="0" dirty="0">
                <a:solidFill>
                  <a:srgbClr val="000000"/>
                </a:solidFill>
                <a:uFillTx/>
                <a:latin typeface="Calibri"/>
                <a:ea typeface=""/>
                <a:cs typeface=""/>
              </a:rPr>
              <a:t>P </a:t>
            </a:r>
            <a:r>
              <a:rPr lang="en-GB" sz="1200" b="0" i="0" u="none" strike="noStrike" kern="1200" cap="none" spc="0" baseline="0" dirty="0">
                <a:solidFill>
                  <a:srgbClr val="000000"/>
                </a:solidFill>
                <a:uFillTx/>
                <a:latin typeface="Calibri"/>
                <a:ea typeface=""/>
                <a:cs typeface=""/>
              </a:rPr>
              <a:t>– People</a:t>
            </a:r>
          </a:p>
          <a:p>
            <a:pPr marL="0" marR="0" lvl="0" indent="0"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0" baseline="0" dirty="0">
                <a:solidFill>
                  <a:srgbClr val="000000"/>
                </a:solidFill>
                <a:uFillTx/>
                <a:latin typeface="Calibri"/>
                <a:ea typeface=""/>
                <a:cs typeface=""/>
              </a:rPr>
              <a:t>E </a:t>
            </a:r>
            <a:r>
              <a:rPr lang="en-GB" sz="1200" b="0" i="0" u="none" strike="noStrike" kern="1200" cap="none" spc="0" baseline="0" dirty="0">
                <a:solidFill>
                  <a:srgbClr val="000000"/>
                </a:solidFill>
                <a:uFillTx/>
                <a:latin typeface="Calibri"/>
                <a:ea typeface=""/>
                <a:cs typeface=""/>
              </a:rPr>
              <a:t>– Events</a:t>
            </a:r>
          </a:p>
          <a:p>
            <a:pPr marL="0" marR="0" lvl="0" indent="0"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dirty="0">
                <a:solidFill>
                  <a:srgbClr val="000000"/>
                </a:solidFill>
                <a:latin typeface="Calibri"/>
                <a:ea typeface=""/>
                <a:cs typeface=""/>
              </a:rPr>
              <a:t>L</a:t>
            </a:r>
            <a:r>
              <a:rPr lang="en-GB" sz="1200" dirty="0">
                <a:solidFill>
                  <a:srgbClr val="000000"/>
                </a:solidFill>
                <a:latin typeface="Calibri"/>
                <a:ea typeface=""/>
                <a:cs typeface=""/>
              </a:rPr>
              <a:t> - Laws</a:t>
            </a:r>
            <a:endParaRPr lang="en-GB" sz="1200" b="0" i="0" u="none" strike="noStrike" kern="1200" cap="none" spc="0" baseline="0" dirty="0">
              <a:solidFill>
                <a:srgbClr val="000000"/>
              </a:solidFill>
              <a:uFillTx/>
              <a:latin typeface="Calibri"/>
              <a:ea typeface=""/>
              <a:cs typeface=""/>
            </a:endParaRPr>
          </a:p>
          <a:p>
            <a:pPr marL="0" marR="0" lvl="0" indent="0"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0" baseline="0" dirty="0">
                <a:solidFill>
                  <a:srgbClr val="000000"/>
                </a:solidFill>
                <a:uFillTx/>
                <a:latin typeface="Calibri"/>
                <a:ea typeface=""/>
                <a:cs typeface=""/>
              </a:rPr>
              <a:t>D </a:t>
            </a:r>
            <a:r>
              <a:rPr lang="en-GB" sz="1200" b="0" i="0" u="none" strike="noStrike" kern="1200" cap="none" spc="0" baseline="0" dirty="0">
                <a:solidFill>
                  <a:srgbClr val="000000"/>
                </a:solidFill>
                <a:uFillTx/>
                <a:latin typeface="Calibri"/>
                <a:ea typeface=""/>
                <a:cs typeface=""/>
              </a:rPr>
              <a:t>– Dates</a:t>
            </a:r>
          </a:p>
          <a:p>
            <a:pPr marL="0" marR="0" lvl="0" indent="0"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0" baseline="0" dirty="0">
                <a:solidFill>
                  <a:srgbClr val="000000"/>
                </a:solidFill>
                <a:uFillTx/>
                <a:latin typeface="Calibri"/>
                <a:ea typeface=""/>
                <a:cs typeface=""/>
              </a:rPr>
              <a:t>F </a:t>
            </a:r>
            <a:r>
              <a:rPr lang="en-GB" sz="1200" b="0" i="0" u="none" strike="noStrike" kern="1200" cap="none" spc="0" baseline="0" dirty="0">
                <a:solidFill>
                  <a:srgbClr val="000000"/>
                </a:solidFill>
                <a:uFillTx/>
                <a:latin typeface="Calibri"/>
                <a:ea typeface=""/>
                <a:cs typeface=""/>
              </a:rPr>
              <a:t>– Facts</a:t>
            </a:r>
          </a:p>
          <a:p>
            <a:pPr marL="0" marR="0" lvl="0" indent="0"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dirty="0">
                <a:solidFill>
                  <a:srgbClr val="000000"/>
                </a:solidFill>
                <a:latin typeface="Calibri"/>
                <a:ea typeface=""/>
                <a:cs typeface=""/>
              </a:rPr>
              <a:t>T </a:t>
            </a:r>
            <a:r>
              <a:rPr lang="en-GB" sz="1200" dirty="0">
                <a:solidFill>
                  <a:srgbClr val="000000"/>
                </a:solidFill>
                <a:latin typeface="Calibri"/>
                <a:ea typeface=""/>
                <a:cs typeface=""/>
              </a:rPr>
              <a:t>– Key Terms</a:t>
            </a:r>
            <a:endParaRPr lang="en-GB" sz="1200" b="0" i="0" u="none" strike="noStrike" kern="1200" cap="none" spc="0" baseline="0" dirty="0">
              <a:solidFill>
                <a:srgbClr val="000000"/>
              </a:solidFill>
              <a:uFillTx/>
              <a:latin typeface="Calibri"/>
              <a:ea typeface=""/>
              <a:cs typeface=""/>
            </a:endParaRPr>
          </a:p>
        </p:txBody>
      </p:sp>
      <p:sp>
        <p:nvSpPr>
          <p:cNvPr id="12" name="Text Box 11"/>
          <p:cNvSpPr txBox="1">
            <a:spLocks noChangeArrowheads="1"/>
          </p:cNvSpPr>
          <p:nvPr/>
        </p:nvSpPr>
        <p:spPr bwMode="auto">
          <a:xfrm>
            <a:off x="10201974" y="1664424"/>
            <a:ext cx="1671146" cy="1011284"/>
          </a:xfrm>
          <a:prstGeom prst="rect">
            <a:avLst/>
          </a:prstGeom>
          <a:solidFill>
            <a:srgbClr val="D9D9D9"/>
          </a:solidFill>
          <a:ln w="28575" cap="flat">
            <a:solidFill>
              <a:srgbClr val="808080"/>
            </a:solidFill>
            <a:miter lim="800000"/>
            <a:headEnd/>
            <a:tailEnd/>
          </a:ln>
          <a:effectLst>
            <a:outerShdw blurRad="50800" dist="38100" dir="2700000" algn="tl" rotWithShape="0">
              <a:prstClr val="black">
                <a:alpha val="40000"/>
              </a:prstClr>
            </a:outerShdw>
          </a:effectLst>
        </p:spPr>
        <p:txBody>
          <a:bodyPr/>
          <a:lstStyle>
            <a:lvl1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1pPr>
            <a:lvl2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2pPr>
            <a:lvl3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3pPr>
            <a:lvl4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4pPr>
            <a:lvl5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9pPr>
          </a:lstStyle>
          <a:p>
            <a:pPr algn="ctr" eaLnBrk="1" hangingPunct="1">
              <a:buClr>
                <a:srgbClr val="000000"/>
              </a:buClr>
              <a:buSzPct val="100000"/>
              <a:buFont typeface="Times New Roman" panose="02020603050405020304" pitchFamily="18" charset="0"/>
              <a:buNone/>
              <a:defRPr/>
            </a:pPr>
            <a:r>
              <a:rPr lang="en-GB" altLang="en-US" sz="1600" b="1" u="sng" dirty="0">
                <a:latin typeface="Calibri" panose="020F0502020204030204" pitchFamily="34" charset="0"/>
              </a:rPr>
              <a:t>EVIDENCE</a:t>
            </a:r>
          </a:p>
          <a:p>
            <a:pPr marL="285750" indent="-285750" eaLnBrk="1" hangingPunct="1">
              <a:buClr>
                <a:srgbClr val="000000"/>
              </a:buClr>
              <a:buSzPct val="100000"/>
              <a:buFont typeface="Arial" panose="020B0604020202020204" pitchFamily="34" charset="0"/>
              <a:buChar char="•"/>
              <a:defRPr/>
            </a:pPr>
            <a:r>
              <a:rPr lang="en-GB" altLang="en-US" sz="1400" dirty="0">
                <a:latin typeface="Calibri" panose="020F0502020204030204" pitchFamily="34" charset="0"/>
              </a:rPr>
              <a:t>For example…</a:t>
            </a:r>
          </a:p>
          <a:p>
            <a:pPr marL="285750" indent="-285750" eaLnBrk="1" hangingPunct="1">
              <a:buClr>
                <a:srgbClr val="000000"/>
              </a:buClr>
              <a:buSzPct val="100000"/>
              <a:buFont typeface="Arial" panose="020B0604020202020204" pitchFamily="34" charset="0"/>
              <a:buChar char="•"/>
              <a:defRPr/>
            </a:pPr>
            <a:r>
              <a:rPr lang="en-GB" altLang="en-US" sz="1400" dirty="0">
                <a:latin typeface="Calibri" panose="020F0502020204030204" pitchFamily="34" charset="0"/>
              </a:rPr>
              <a:t>For instance…</a:t>
            </a:r>
          </a:p>
          <a:p>
            <a:pPr marL="285750" indent="-285750" eaLnBrk="1" hangingPunct="1">
              <a:buClr>
                <a:srgbClr val="000000"/>
              </a:buClr>
              <a:buSzPct val="100000"/>
              <a:buFont typeface="Arial" panose="020B0604020202020204" pitchFamily="34" charset="0"/>
              <a:buChar char="•"/>
              <a:defRPr/>
            </a:pPr>
            <a:r>
              <a:rPr lang="en-GB" altLang="en-US" sz="1400" dirty="0">
                <a:latin typeface="Calibri" panose="020F0502020204030204" pitchFamily="34" charset="0"/>
              </a:rPr>
              <a:t>Such as…</a:t>
            </a:r>
          </a:p>
        </p:txBody>
      </p:sp>
      <p:sp>
        <p:nvSpPr>
          <p:cNvPr id="14" name="Text Box 11"/>
          <p:cNvSpPr txBox="1">
            <a:spLocks noChangeArrowheads="1"/>
          </p:cNvSpPr>
          <p:nvPr/>
        </p:nvSpPr>
        <p:spPr bwMode="auto">
          <a:xfrm>
            <a:off x="8662737" y="5206367"/>
            <a:ext cx="3478065" cy="1672438"/>
          </a:xfrm>
          <a:prstGeom prst="rect">
            <a:avLst/>
          </a:prstGeom>
          <a:solidFill>
            <a:srgbClr val="FEE497"/>
          </a:solidFill>
          <a:ln w="28575" cap="flat">
            <a:solidFill>
              <a:srgbClr val="808080"/>
            </a:solidFill>
            <a:miter lim="800000"/>
            <a:headEnd/>
            <a:tailEnd/>
          </a:ln>
          <a:effectLst>
            <a:outerShdw blurRad="50800" dist="38100" dir="2700000" algn="tl" rotWithShape="0">
              <a:prstClr val="black">
                <a:alpha val="40000"/>
              </a:prstClr>
            </a:outerShdw>
          </a:effectLst>
        </p:spPr>
        <p:txBody>
          <a:bodyPr/>
          <a:lstStyle>
            <a:lvl1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1pPr>
            <a:lvl2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2pPr>
            <a:lvl3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3pPr>
            <a:lvl4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4pPr>
            <a:lvl5pPr>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Lst>
              <a:defRPr>
                <a:solidFill>
                  <a:srgbClr val="000000"/>
                </a:solidFill>
                <a:latin typeface="Arial" panose="020B0604020202020204" pitchFamily="34" charset="0"/>
                <a:ea typeface="Microsoft YaHei" panose="020B0503020204020204" pitchFamily="34" charset="-122"/>
              </a:defRPr>
            </a:lvl9pPr>
          </a:lstStyle>
          <a:p>
            <a:pPr algn="ctr" eaLnBrk="1" hangingPunct="1">
              <a:buClr>
                <a:srgbClr val="000000"/>
              </a:buClr>
              <a:buSzPct val="100000"/>
              <a:buFont typeface="Times New Roman" panose="02020603050405020304" pitchFamily="18" charset="0"/>
              <a:buNone/>
              <a:defRPr/>
            </a:pPr>
            <a:r>
              <a:rPr lang="en-GB" altLang="en-US" sz="1600" b="1" u="sng" dirty="0">
                <a:latin typeface="Calibri" panose="020F0502020204030204" pitchFamily="34" charset="0"/>
              </a:rPr>
              <a:t>FINAL JUDGEMENT/LINKING</a:t>
            </a:r>
          </a:p>
          <a:p>
            <a:pPr marL="173037" lvl="0" indent="-171450" defTabSz="449263" fontAlgn="base" hangingPunct="0">
              <a:lnSpc>
                <a:spcPct val="93000"/>
              </a:lnSpc>
              <a:spcBef>
                <a:spcPct val="0"/>
              </a:spcBef>
              <a:spcAft>
                <a:spcPct val="0"/>
              </a:spcAft>
              <a:buClr>
                <a:srgbClr val="000000"/>
              </a:buClr>
              <a:buSzPct val="100000"/>
              <a:buFont typeface="Arial" panose="020B0604020202020204" pitchFamily="34" charset="0"/>
              <a:buChar char="•"/>
            </a:pPr>
            <a:r>
              <a:rPr lang="en-GB" altLang="en-US" sz="1050" dirty="0"/>
              <a:t>To an extent…</a:t>
            </a:r>
          </a:p>
          <a:p>
            <a:pPr marL="173037" lvl="0" indent="-171450" defTabSz="449263" fontAlgn="base" hangingPunct="0">
              <a:lnSpc>
                <a:spcPct val="93000"/>
              </a:lnSpc>
              <a:spcBef>
                <a:spcPct val="0"/>
              </a:spcBef>
              <a:spcAft>
                <a:spcPct val="0"/>
              </a:spcAft>
              <a:buClr>
                <a:srgbClr val="000000"/>
              </a:buClr>
              <a:buSzPct val="100000"/>
              <a:buFont typeface="Arial" panose="020B0604020202020204" pitchFamily="34" charset="0"/>
              <a:buChar char="•"/>
            </a:pPr>
            <a:r>
              <a:rPr lang="en-GB" altLang="en-US" sz="1050" i="1" dirty="0"/>
              <a:t>X</a:t>
            </a:r>
            <a:r>
              <a:rPr lang="en-GB" altLang="en-US" sz="1050" dirty="0"/>
              <a:t> was partly the most important cause</a:t>
            </a:r>
          </a:p>
          <a:p>
            <a:pPr marL="173037" lvl="0" indent="-171450" defTabSz="449263" fontAlgn="base" hangingPunct="0">
              <a:lnSpc>
                <a:spcPct val="93000"/>
              </a:lnSpc>
              <a:spcBef>
                <a:spcPct val="0"/>
              </a:spcBef>
              <a:spcAft>
                <a:spcPct val="0"/>
              </a:spcAft>
              <a:buClr>
                <a:srgbClr val="000000"/>
              </a:buClr>
              <a:buSzPct val="100000"/>
              <a:buFont typeface="Arial" panose="020B0604020202020204" pitchFamily="34" charset="0"/>
              <a:buChar char="•"/>
            </a:pPr>
            <a:r>
              <a:rPr lang="en-GB" altLang="en-US" sz="1050" dirty="0"/>
              <a:t>The most important factor was certainly…..</a:t>
            </a:r>
          </a:p>
          <a:p>
            <a:pPr marL="173037" lvl="0" indent="-171450" defTabSz="449263" fontAlgn="base" hangingPunct="0">
              <a:lnSpc>
                <a:spcPct val="93000"/>
              </a:lnSpc>
              <a:spcBef>
                <a:spcPct val="0"/>
              </a:spcBef>
              <a:spcAft>
                <a:spcPct val="0"/>
              </a:spcAft>
              <a:buClr>
                <a:srgbClr val="000000"/>
              </a:buClr>
              <a:buSzPct val="100000"/>
              <a:buFont typeface="Arial" panose="020B0604020202020204" pitchFamily="34" charset="0"/>
              <a:buChar char="•"/>
            </a:pPr>
            <a:r>
              <a:rPr lang="en-GB" altLang="en-US" sz="1050" dirty="0"/>
              <a:t>All factors are important, however…..</a:t>
            </a:r>
          </a:p>
          <a:p>
            <a:pPr marL="173037" lvl="0" indent="-171450" defTabSz="449263" fontAlgn="base" hangingPunct="0">
              <a:lnSpc>
                <a:spcPct val="93000"/>
              </a:lnSpc>
              <a:spcBef>
                <a:spcPct val="0"/>
              </a:spcBef>
              <a:spcAft>
                <a:spcPct val="0"/>
              </a:spcAft>
              <a:buClr>
                <a:srgbClr val="000000"/>
              </a:buClr>
              <a:buSzPct val="100000"/>
              <a:buFont typeface="Arial" panose="020B0604020202020204" pitchFamily="34" charset="0"/>
              <a:buChar char="•"/>
            </a:pPr>
            <a:r>
              <a:rPr lang="en-GB" altLang="en-US" sz="1050" dirty="0"/>
              <a:t>It can be strongly argued that…..</a:t>
            </a:r>
          </a:p>
          <a:p>
            <a:pPr marL="173037" lvl="0" indent="-171450" defTabSz="449263" fontAlgn="base" hangingPunct="0">
              <a:lnSpc>
                <a:spcPct val="93000"/>
              </a:lnSpc>
              <a:spcBef>
                <a:spcPct val="0"/>
              </a:spcBef>
              <a:spcAft>
                <a:spcPct val="0"/>
              </a:spcAft>
              <a:buClr>
                <a:srgbClr val="000000"/>
              </a:buClr>
              <a:buSzPct val="100000"/>
              <a:buFont typeface="Arial" panose="020B0604020202020204" pitchFamily="34" charset="0"/>
              <a:buChar char="•"/>
            </a:pPr>
            <a:r>
              <a:rPr lang="en-GB" altLang="en-US" sz="1050" dirty="0"/>
              <a:t>If this hadn’t happened…</a:t>
            </a:r>
          </a:p>
          <a:p>
            <a:pPr marL="173037" lvl="0" indent="-171450" defTabSz="449263" fontAlgn="base" hangingPunct="0">
              <a:lnSpc>
                <a:spcPct val="93000"/>
              </a:lnSpc>
              <a:spcBef>
                <a:spcPct val="0"/>
              </a:spcBef>
              <a:spcAft>
                <a:spcPct val="0"/>
              </a:spcAft>
              <a:buClr>
                <a:srgbClr val="000000"/>
              </a:buClr>
              <a:buSzPct val="100000"/>
              <a:buFont typeface="Arial" panose="020B0604020202020204" pitchFamily="34" charset="0"/>
              <a:buChar char="•"/>
            </a:pPr>
            <a:r>
              <a:rPr lang="en-GB" altLang="en-US" sz="1050" dirty="0"/>
              <a:t>The main reason for </a:t>
            </a:r>
            <a:r>
              <a:rPr lang="en-GB" altLang="en-US" sz="1050" i="1" dirty="0"/>
              <a:t>X</a:t>
            </a:r>
            <a:r>
              <a:rPr lang="en-GB" altLang="en-US" sz="1050" dirty="0"/>
              <a:t> was…without this…..</a:t>
            </a:r>
          </a:p>
          <a:p>
            <a:pPr marL="173037" lvl="0" indent="-171450" defTabSz="449263" fontAlgn="base" hangingPunct="0">
              <a:lnSpc>
                <a:spcPct val="93000"/>
              </a:lnSpc>
              <a:spcBef>
                <a:spcPct val="0"/>
              </a:spcBef>
              <a:spcAft>
                <a:spcPct val="0"/>
              </a:spcAft>
              <a:buClr>
                <a:srgbClr val="000000"/>
              </a:buClr>
              <a:buSzPct val="100000"/>
              <a:buFont typeface="Arial" panose="020B0604020202020204" pitchFamily="34" charset="0"/>
              <a:buChar char="•"/>
            </a:pPr>
            <a:r>
              <a:rPr lang="en-GB" altLang="en-US" sz="1050" dirty="0"/>
              <a:t>The root cause of </a:t>
            </a:r>
            <a:r>
              <a:rPr lang="en-GB" altLang="en-US" sz="1050" i="1" dirty="0"/>
              <a:t>X</a:t>
            </a:r>
            <a:r>
              <a:rPr lang="en-GB" altLang="en-US" sz="1050" dirty="0"/>
              <a:t> was…</a:t>
            </a:r>
          </a:p>
          <a:p>
            <a:pPr marL="173037" lvl="0" indent="-171450" defTabSz="449263" fontAlgn="base" hangingPunct="0">
              <a:lnSpc>
                <a:spcPct val="93000"/>
              </a:lnSpc>
              <a:spcBef>
                <a:spcPct val="0"/>
              </a:spcBef>
              <a:spcAft>
                <a:spcPct val="0"/>
              </a:spcAft>
              <a:buClr>
                <a:srgbClr val="000000"/>
              </a:buClr>
              <a:buSzPct val="100000"/>
              <a:buFont typeface="Arial" panose="020B0604020202020204" pitchFamily="34" charset="0"/>
              <a:buChar char="•"/>
            </a:pPr>
            <a:r>
              <a:rPr lang="en-GB" altLang="en-US" sz="1050" dirty="0"/>
              <a:t>The main catalyst for </a:t>
            </a:r>
            <a:r>
              <a:rPr lang="en-GB" altLang="en-US" sz="1050" i="1" dirty="0"/>
              <a:t>X</a:t>
            </a:r>
            <a:r>
              <a:rPr lang="en-GB" altLang="en-US" sz="1050" dirty="0"/>
              <a:t> was….</a:t>
            </a:r>
            <a:endParaRPr lang="en-GB" altLang="en-US" sz="1100" dirty="0"/>
          </a:p>
        </p:txBody>
      </p:sp>
      <p:sp>
        <p:nvSpPr>
          <p:cNvPr id="5" name="TextBox 4"/>
          <p:cNvSpPr txBox="1"/>
          <p:nvPr/>
        </p:nvSpPr>
        <p:spPr>
          <a:xfrm>
            <a:off x="6411434" y="4380620"/>
            <a:ext cx="2107932" cy="1537665"/>
          </a:xfrm>
          <a:prstGeom prst="rect">
            <a:avLst/>
          </a:prstGeom>
          <a:noFill/>
          <a:ln>
            <a:solidFill>
              <a:schemeClr val="tx1"/>
            </a:solidFill>
          </a:ln>
        </p:spPr>
        <p:txBody>
          <a:bodyPr wrap="square" rtlCol="0">
            <a:spAutoFit/>
          </a:bodyPr>
          <a:lstStyle/>
          <a:p>
            <a:pPr marL="87313" lvl="0" defTabSz="449263" fontAlgn="base" hangingPunct="0">
              <a:lnSpc>
                <a:spcPct val="93000"/>
              </a:lnSpc>
              <a:spcBef>
                <a:spcPct val="0"/>
              </a:spcBef>
              <a:spcAft>
                <a:spcPct val="0"/>
              </a:spcAft>
              <a:buClr>
                <a:srgbClr val="000000"/>
              </a:buClr>
              <a:buSzPct val="10000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en-GB" altLang="en-US" sz="1200" b="1" u="sng" dirty="0">
                <a:solidFill>
                  <a:srgbClr val="002060"/>
                </a:solidFill>
                <a:ea typeface="Microsoft YaHei" panose="020B0503020204020204" pitchFamily="34" charset="-122"/>
              </a:rPr>
              <a:t>CONCLUSION/FINAL JUDGEMENT</a:t>
            </a:r>
            <a:r>
              <a:rPr lang="en-GB" altLang="en-US" sz="1200" dirty="0">
                <a:solidFill>
                  <a:srgbClr val="002060"/>
                </a:solidFill>
                <a:ea typeface="Microsoft YaHei" panose="020B0503020204020204" pitchFamily="34" charset="-122"/>
              </a:rPr>
              <a:t>: </a:t>
            </a:r>
          </a:p>
          <a:p>
            <a:pPr marL="258763" lvl="0" indent="-171450" defTabSz="449263" fontAlgn="base" hangingPunct="0">
              <a:lnSpc>
                <a:spcPct val="93000"/>
              </a:lnSpc>
              <a:spcBef>
                <a:spcPct val="0"/>
              </a:spcBef>
              <a:spcAft>
                <a:spcPct val="0"/>
              </a:spcAft>
              <a:buClr>
                <a:srgbClr val="000000"/>
              </a:buClr>
              <a:buSzPct val="100000"/>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en-GB" altLang="en-US" sz="1100" dirty="0">
                <a:solidFill>
                  <a:srgbClr val="000000"/>
                </a:solidFill>
                <a:ea typeface="Microsoft YaHei" panose="020B0503020204020204" pitchFamily="34" charset="-122"/>
              </a:rPr>
              <a:t>You </a:t>
            </a:r>
            <a:r>
              <a:rPr lang="en-GB" altLang="en-US" sz="1100" b="1" dirty="0">
                <a:solidFill>
                  <a:srgbClr val="000000"/>
                </a:solidFill>
                <a:ea typeface="Microsoft YaHei" panose="020B0503020204020204" pitchFamily="34" charset="-122"/>
              </a:rPr>
              <a:t>MUST</a:t>
            </a:r>
            <a:r>
              <a:rPr lang="en-GB" altLang="en-US" sz="1100" dirty="0">
                <a:solidFill>
                  <a:srgbClr val="000000"/>
                </a:solidFill>
                <a:ea typeface="Microsoft YaHei" panose="020B0503020204020204" pitchFamily="34" charset="-122"/>
              </a:rPr>
              <a:t> reach an overall judgement </a:t>
            </a:r>
          </a:p>
          <a:p>
            <a:pPr marL="258763" lvl="0" indent="-171450" defTabSz="449263" fontAlgn="base" hangingPunct="0">
              <a:lnSpc>
                <a:spcPct val="93000"/>
              </a:lnSpc>
              <a:spcBef>
                <a:spcPct val="0"/>
              </a:spcBef>
              <a:spcAft>
                <a:spcPct val="0"/>
              </a:spcAft>
              <a:buClr>
                <a:srgbClr val="000000"/>
              </a:buClr>
              <a:buSzPct val="100000"/>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en-GB" altLang="en-US" sz="1100" b="1" dirty="0">
                <a:solidFill>
                  <a:srgbClr val="002060"/>
                </a:solidFill>
                <a:ea typeface="Microsoft YaHei" panose="020B0503020204020204" pitchFamily="34" charset="-122"/>
              </a:rPr>
              <a:t>Try to LINK the points together </a:t>
            </a:r>
            <a:r>
              <a:rPr lang="en-GB" altLang="en-US" sz="1100" dirty="0">
                <a:solidFill>
                  <a:srgbClr val="000000"/>
                </a:solidFill>
                <a:ea typeface="Microsoft YaHei" panose="020B0503020204020204" pitchFamily="34" charset="-122"/>
              </a:rPr>
              <a:t>to show a greater understanding of the factors. </a:t>
            </a:r>
          </a:p>
          <a:p>
            <a:pPr marL="258763" lvl="0" indent="-171450" defTabSz="449263" fontAlgn="base" hangingPunct="0">
              <a:lnSpc>
                <a:spcPct val="93000"/>
              </a:lnSpc>
              <a:spcBef>
                <a:spcPct val="0"/>
              </a:spcBef>
              <a:spcAft>
                <a:spcPct val="0"/>
              </a:spcAft>
              <a:buClr>
                <a:srgbClr val="000000"/>
              </a:buClr>
              <a:buSzPct val="100000"/>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Lst>
            </a:pPr>
            <a:r>
              <a:rPr lang="en-GB" altLang="en-US" sz="1100" b="1" dirty="0">
                <a:solidFill>
                  <a:srgbClr val="002060"/>
                </a:solidFill>
                <a:ea typeface="Microsoft YaHei" panose="020B0503020204020204" pitchFamily="34" charset="-122"/>
              </a:rPr>
              <a:t>Be convincing in your argument</a:t>
            </a:r>
            <a:endParaRPr lang="en-GB" altLang="en-US" sz="1100" dirty="0">
              <a:solidFill>
                <a:srgbClr val="000000"/>
              </a:solidFill>
              <a:ea typeface="Microsoft YaHei" panose="020B0503020204020204" pitchFamily="34" charset="-122"/>
            </a:endParaRPr>
          </a:p>
        </p:txBody>
      </p:sp>
      <p:sp>
        <p:nvSpPr>
          <p:cNvPr id="16" name="Right Arrow 15"/>
          <p:cNvSpPr/>
          <p:nvPr/>
        </p:nvSpPr>
        <p:spPr>
          <a:xfrm>
            <a:off x="5923346" y="4709135"/>
            <a:ext cx="605539" cy="880637"/>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Image result for british police cartoon"/>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82315" y1="35842" x2="87781" y2="51434"/>
                      </a14:backgroundRemoval>
                    </a14:imgEffect>
                  </a14:imgLayer>
                </a14:imgProps>
              </a:ext>
              <a:ext uri="{28A0092B-C50C-407E-A947-70E740481C1C}">
                <a14:useLocalDpi xmlns:a14="http://schemas.microsoft.com/office/drawing/2010/main" val="0"/>
              </a:ext>
            </a:extLst>
          </a:blip>
          <a:srcRect/>
          <a:stretch>
            <a:fillRect/>
          </a:stretch>
        </p:blipFill>
        <p:spPr bwMode="auto">
          <a:xfrm>
            <a:off x="6765251" y="852864"/>
            <a:ext cx="1969172" cy="353311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why why wh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637120">
            <a:off x="11285838" y="3191463"/>
            <a:ext cx="629683" cy="28885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Image result for why why why"/>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310452">
            <a:off x="10827808" y="3811483"/>
            <a:ext cx="873614" cy="40075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Image result for why why why"/>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700991">
            <a:off x="10818296" y="4451184"/>
            <a:ext cx="1288965" cy="591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89971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46704" y="0"/>
            <a:ext cx="1778003" cy="6776839"/>
          </a:xfrm>
          <a:prstGeom prst="rect">
            <a:avLst/>
          </a:prstGeom>
          <a:solidFill>
            <a:srgbClr val="FF0000"/>
          </a:solidFill>
          <a:ln w="127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1" name="TextBox 10"/>
          <p:cNvSpPr txBox="1"/>
          <p:nvPr/>
        </p:nvSpPr>
        <p:spPr>
          <a:xfrm>
            <a:off x="1897067" y="25724"/>
            <a:ext cx="8111263" cy="923330"/>
          </a:xfrm>
          <a:prstGeom prst="rect">
            <a:avLst/>
          </a:prstGeom>
          <a:solidFill>
            <a:schemeClr val="accent4"/>
          </a:solidFill>
          <a:ln w="127000">
            <a:solidFill>
              <a:schemeClr val="tx1"/>
            </a:solidFill>
          </a:ln>
        </p:spPr>
        <p:txBody>
          <a:bodyPr wrap="square" rtlCol="0">
            <a:spAutoFit/>
          </a:bodyPr>
          <a:lstStyle/>
          <a:p>
            <a:r>
              <a:rPr lang="en-GB" sz="5400" b="1" dirty="0">
                <a:latin typeface="Courier New" panose="02070309020205020404" pitchFamily="49" charset="0"/>
                <a:cs typeface="Courier New" panose="02070309020205020404" pitchFamily="49" charset="0"/>
              </a:rPr>
              <a:t>3 Question Types</a:t>
            </a:r>
          </a:p>
        </p:txBody>
      </p:sp>
      <p:sp>
        <p:nvSpPr>
          <p:cNvPr id="13" name="Rectangle 12"/>
          <p:cNvSpPr/>
          <p:nvPr/>
        </p:nvSpPr>
        <p:spPr>
          <a:xfrm>
            <a:off x="4608317" y="969859"/>
            <a:ext cx="5996660" cy="5782469"/>
          </a:xfrm>
          <a:prstGeom prst="rect">
            <a:avLst/>
          </a:prstGeom>
          <a:solidFill>
            <a:srgbClr val="92D050"/>
          </a:solidFill>
          <a:ln w="127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2" name="Rectangle 11"/>
          <p:cNvSpPr/>
          <p:nvPr/>
        </p:nvSpPr>
        <p:spPr>
          <a:xfrm>
            <a:off x="1895733" y="994370"/>
            <a:ext cx="3535760" cy="5782469"/>
          </a:xfrm>
          <a:prstGeom prst="rect">
            <a:avLst/>
          </a:prstGeom>
          <a:solidFill>
            <a:srgbClr val="FFFF00"/>
          </a:solidFill>
          <a:ln w="127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4" name="Picture 3"/>
          <p:cNvPicPr>
            <a:picLocks noChangeAspect="1"/>
          </p:cNvPicPr>
          <p:nvPr/>
        </p:nvPicPr>
        <p:blipFill rotWithShape="1">
          <a:blip r:embed="rId2"/>
          <a:srcRect l="28251" t="53806" r="38251" b="39163"/>
          <a:stretch/>
        </p:blipFill>
        <p:spPr>
          <a:xfrm>
            <a:off x="1891476" y="1042811"/>
            <a:ext cx="6777676" cy="1383608"/>
          </a:xfrm>
          <a:prstGeom prst="rect">
            <a:avLst/>
          </a:prstGeom>
          <a:ln w="38100">
            <a:solidFill>
              <a:schemeClr val="tx1"/>
            </a:solidFill>
          </a:ln>
        </p:spPr>
      </p:pic>
      <p:sp>
        <p:nvSpPr>
          <p:cNvPr id="18" name="Rectangle 17"/>
          <p:cNvSpPr/>
          <p:nvPr/>
        </p:nvSpPr>
        <p:spPr>
          <a:xfrm>
            <a:off x="8658735" y="46529"/>
            <a:ext cx="3518549" cy="2379890"/>
          </a:xfrm>
          <a:prstGeom prst="rect">
            <a:avLst/>
          </a:prstGeom>
          <a:solidFill>
            <a:schemeClr val="accent6">
              <a:lumMod val="60000"/>
              <a:lumOff val="40000"/>
            </a:schemeClr>
          </a:solidFill>
          <a:ln w="127000">
            <a:solidFill>
              <a:schemeClr val="tx1"/>
            </a:solidFill>
          </a:ln>
          <a:effectLst>
            <a:outerShdw blurRad="50800" dist="50800" dir="5400000" algn="ctr" rotWithShape="0">
              <a:schemeClr val="accent1">
                <a:lumMod val="40000"/>
                <a:lumOff val="6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10242" name="Picture 2" descr="Image result for exam ques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8577" y="0"/>
            <a:ext cx="2936408" cy="2657073"/>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p:cNvSpPr/>
          <p:nvPr/>
        </p:nvSpPr>
        <p:spPr>
          <a:xfrm>
            <a:off x="8686722" y="2519233"/>
            <a:ext cx="3518546" cy="4292237"/>
          </a:xfrm>
          <a:prstGeom prst="rect">
            <a:avLst/>
          </a:prstGeom>
          <a:solidFill>
            <a:srgbClr val="00B0F0"/>
          </a:solidFill>
          <a:ln w="127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16" name="Picture 15"/>
          <p:cNvPicPr>
            <a:picLocks noChangeAspect="1"/>
          </p:cNvPicPr>
          <p:nvPr/>
        </p:nvPicPr>
        <p:blipFill rotWithShape="1">
          <a:blip r:embed="rId2"/>
          <a:srcRect l="28232" t="60734" r="38143" b="32221"/>
          <a:stretch/>
        </p:blipFill>
        <p:spPr>
          <a:xfrm>
            <a:off x="1897229" y="2854691"/>
            <a:ext cx="6789493" cy="1383608"/>
          </a:xfrm>
          <a:prstGeom prst="rect">
            <a:avLst/>
          </a:prstGeom>
          <a:ln w="38100">
            <a:solidFill>
              <a:schemeClr val="tx1"/>
            </a:solidFill>
          </a:ln>
        </p:spPr>
      </p:pic>
      <p:pic>
        <p:nvPicPr>
          <p:cNvPr id="19" name="Picture 18"/>
          <p:cNvPicPr>
            <a:picLocks noChangeAspect="1"/>
          </p:cNvPicPr>
          <p:nvPr/>
        </p:nvPicPr>
        <p:blipFill rotWithShape="1">
          <a:blip r:embed="rId2"/>
          <a:srcRect l="28100" t="67422" r="37871" b="23538"/>
          <a:stretch/>
        </p:blipFill>
        <p:spPr>
          <a:xfrm>
            <a:off x="1824707" y="4753251"/>
            <a:ext cx="6899103" cy="1782544"/>
          </a:xfrm>
          <a:prstGeom prst="rect">
            <a:avLst/>
          </a:prstGeom>
          <a:ln w="38100">
            <a:solidFill>
              <a:schemeClr val="tx1"/>
            </a:solidFill>
          </a:ln>
        </p:spPr>
      </p:pic>
      <p:sp>
        <p:nvSpPr>
          <p:cNvPr id="20" name="TextBox 19"/>
          <p:cNvSpPr txBox="1"/>
          <p:nvPr/>
        </p:nvSpPr>
        <p:spPr>
          <a:xfrm rot="16200000">
            <a:off x="-2159881" y="2774707"/>
            <a:ext cx="6162694" cy="1200329"/>
          </a:xfrm>
          <a:prstGeom prst="rect">
            <a:avLst/>
          </a:prstGeom>
          <a:solidFill>
            <a:schemeClr val="accent4"/>
          </a:solidFill>
          <a:ln w="127000">
            <a:solidFill>
              <a:schemeClr val="tx1"/>
            </a:solidFill>
          </a:ln>
        </p:spPr>
        <p:txBody>
          <a:bodyPr wrap="square" rtlCol="0">
            <a:spAutoFit/>
          </a:bodyPr>
          <a:lstStyle/>
          <a:p>
            <a:pPr algn="ctr"/>
            <a:r>
              <a:rPr lang="en-GB" sz="7200" b="1" dirty="0">
                <a:latin typeface="Courier New" panose="02070309020205020404" pitchFamily="49" charset="0"/>
                <a:cs typeface="Courier New" panose="02070309020205020404" pitchFamily="49" charset="0"/>
              </a:rPr>
              <a:t>Your Exam</a:t>
            </a:r>
          </a:p>
        </p:txBody>
      </p:sp>
      <p:sp>
        <p:nvSpPr>
          <p:cNvPr id="21" name="TextBox 20"/>
          <p:cNvSpPr txBox="1"/>
          <p:nvPr/>
        </p:nvSpPr>
        <p:spPr>
          <a:xfrm rot="295630">
            <a:off x="8792322" y="2845776"/>
            <a:ext cx="3307348" cy="507831"/>
          </a:xfrm>
          <a:prstGeom prst="rect">
            <a:avLst/>
          </a:prstGeom>
          <a:solidFill>
            <a:schemeClr val="accent4"/>
          </a:solidFill>
          <a:ln>
            <a:solidFill>
              <a:schemeClr val="tx1">
                <a:lumMod val="95000"/>
                <a:lumOff val="5000"/>
              </a:schemeClr>
            </a:solidFill>
          </a:ln>
        </p:spPr>
        <p:txBody>
          <a:bodyPr wrap="square" rtlCol="0">
            <a:spAutoFit/>
          </a:bodyPr>
          <a:lstStyle/>
          <a:p>
            <a:pPr algn="ctr"/>
            <a:r>
              <a:rPr lang="en-GB" sz="2700" b="1" dirty="0">
                <a:latin typeface="Courier New" panose="02070309020205020404" pitchFamily="49" charset="0"/>
                <a:cs typeface="Courier New" panose="02070309020205020404" pitchFamily="49" charset="0"/>
              </a:rPr>
              <a:t>KEY SKILLS</a:t>
            </a:r>
          </a:p>
        </p:txBody>
      </p:sp>
      <p:sp>
        <p:nvSpPr>
          <p:cNvPr id="22" name="TextBox 21"/>
          <p:cNvSpPr txBox="1"/>
          <p:nvPr/>
        </p:nvSpPr>
        <p:spPr>
          <a:xfrm>
            <a:off x="9189253" y="3730542"/>
            <a:ext cx="2835056" cy="2446824"/>
          </a:xfrm>
          <a:prstGeom prst="rect">
            <a:avLst/>
          </a:prstGeom>
          <a:solidFill>
            <a:schemeClr val="accent4"/>
          </a:solidFill>
          <a:ln>
            <a:noFill/>
          </a:ln>
        </p:spPr>
        <p:txBody>
          <a:bodyPr wrap="square" rtlCol="0">
            <a:spAutoFit/>
          </a:bodyPr>
          <a:lstStyle/>
          <a:p>
            <a:pPr algn="ctr"/>
            <a:r>
              <a:rPr lang="en-GB" sz="2100" b="1" dirty="0">
                <a:latin typeface="Courier New" panose="02070309020205020404" pitchFamily="49" charset="0"/>
                <a:cs typeface="Courier New" panose="02070309020205020404" pitchFamily="49" charset="0"/>
              </a:rPr>
              <a:t>Explanation</a:t>
            </a:r>
          </a:p>
          <a:p>
            <a:pPr algn="ctr"/>
            <a:endParaRPr lang="en-GB" sz="2100" b="1" dirty="0">
              <a:latin typeface="Courier New" panose="02070309020205020404" pitchFamily="49" charset="0"/>
              <a:cs typeface="Courier New" panose="02070309020205020404" pitchFamily="49" charset="0"/>
            </a:endParaRPr>
          </a:p>
          <a:p>
            <a:pPr algn="ctr"/>
            <a:r>
              <a:rPr lang="en-GB" sz="2100" b="1" dirty="0">
                <a:latin typeface="Courier New" panose="02070309020205020404" pitchFamily="49" charset="0"/>
                <a:cs typeface="Courier New" panose="02070309020205020404" pitchFamily="49" charset="0"/>
              </a:rPr>
              <a:t>Continuity and change</a:t>
            </a:r>
          </a:p>
          <a:p>
            <a:pPr algn="ctr"/>
            <a:endParaRPr lang="en-GB" sz="2100" b="1" dirty="0">
              <a:latin typeface="Courier New" panose="02070309020205020404" pitchFamily="49" charset="0"/>
              <a:cs typeface="Courier New" panose="02070309020205020404" pitchFamily="49" charset="0"/>
            </a:endParaRPr>
          </a:p>
          <a:p>
            <a:pPr algn="ctr"/>
            <a:r>
              <a:rPr lang="en-GB" sz="2100" b="1" dirty="0">
                <a:latin typeface="Courier New" panose="02070309020205020404" pitchFamily="49" charset="0"/>
                <a:cs typeface="Courier New" panose="02070309020205020404" pitchFamily="49" charset="0"/>
              </a:rPr>
              <a:t>Evaluating</a:t>
            </a:r>
          </a:p>
          <a:p>
            <a:pPr algn="ctr"/>
            <a:endParaRPr lang="en-GB" sz="2700" b="1" dirty="0">
              <a:latin typeface="Courier New" panose="02070309020205020404" pitchFamily="49" charset="0"/>
              <a:cs typeface="Courier New" panose="02070309020205020404" pitchFamily="49" charset="0"/>
            </a:endParaRPr>
          </a:p>
        </p:txBody>
      </p:sp>
      <p:sp>
        <p:nvSpPr>
          <p:cNvPr id="2" name="TextBox 1"/>
          <p:cNvSpPr txBox="1"/>
          <p:nvPr/>
        </p:nvSpPr>
        <p:spPr>
          <a:xfrm>
            <a:off x="2020146" y="1236474"/>
            <a:ext cx="3932552" cy="923330"/>
          </a:xfrm>
          <a:prstGeom prst="rect">
            <a:avLst/>
          </a:prstGeom>
          <a:solidFill>
            <a:srgbClr val="00B0F0"/>
          </a:solidFill>
          <a:ln w="38100">
            <a:solidFill>
              <a:schemeClr val="tx1"/>
            </a:solidFill>
          </a:ln>
        </p:spPr>
        <p:txBody>
          <a:bodyPr wrap="square" rtlCol="0">
            <a:spAutoFit/>
          </a:bodyPr>
          <a:lstStyle/>
          <a:p>
            <a:r>
              <a:rPr lang="en-GB" b="1" dirty="0">
                <a:solidFill>
                  <a:srgbClr val="C00000"/>
                </a:solidFill>
              </a:rPr>
              <a:t>Explain one way </a:t>
            </a:r>
            <a:r>
              <a:rPr lang="en-GB" b="1" dirty="0"/>
              <a:t>that prison conditions were different in the 19</a:t>
            </a:r>
            <a:r>
              <a:rPr lang="en-GB" b="1" baseline="30000" dirty="0"/>
              <a:t>th</a:t>
            </a:r>
            <a:r>
              <a:rPr lang="en-GB" b="1" dirty="0"/>
              <a:t> century and 20</a:t>
            </a:r>
            <a:r>
              <a:rPr lang="en-GB" b="1" baseline="30000" dirty="0"/>
              <a:t>th</a:t>
            </a:r>
            <a:r>
              <a:rPr lang="en-GB" b="1" dirty="0"/>
              <a:t> century.</a:t>
            </a:r>
          </a:p>
        </p:txBody>
      </p:sp>
      <p:sp>
        <p:nvSpPr>
          <p:cNvPr id="23" name="TextBox 22"/>
          <p:cNvSpPr txBox="1"/>
          <p:nvPr/>
        </p:nvSpPr>
        <p:spPr>
          <a:xfrm>
            <a:off x="1755482" y="2841917"/>
            <a:ext cx="4770009" cy="1477328"/>
          </a:xfrm>
          <a:prstGeom prst="rect">
            <a:avLst/>
          </a:prstGeom>
          <a:solidFill>
            <a:srgbClr val="00B0F0"/>
          </a:solidFill>
          <a:ln w="38100">
            <a:solidFill>
              <a:schemeClr val="tx1"/>
            </a:solidFill>
          </a:ln>
        </p:spPr>
        <p:txBody>
          <a:bodyPr wrap="square" rtlCol="0">
            <a:spAutoFit/>
          </a:bodyPr>
          <a:lstStyle/>
          <a:p>
            <a:r>
              <a:rPr lang="en-GB" sz="1500" b="1" dirty="0">
                <a:solidFill>
                  <a:srgbClr val="C00000"/>
                </a:solidFill>
              </a:rPr>
              <a:t>Explain why </a:t>
            </a:r>
            <a:r>
              <a:rPr lang="en-GB" sz="1500" b="1" dirty="0"/>
              <a:t>there were </a:t>
            </a:r>
            <a:r>
              <a:rPr lang="en-GB" sz="1500" b="1" dirty="0">
                <a:solidFill>
                  <a:srgbClr val="C00000"/>
                </a:solidFill>
              </a:rPr>
              <a:t>changes</a:t>
            </a:r>
            <a:r>
              <a:rPr lang="en-GB" sz="1500" b="1" dirty="0"/>
              <a:t> in criminal activity from 1900 to present day?  You may use the following in your answer:</a:t>
            </a:r>
          </a:p>
          <a:p>
            <a:pPr marL="257175" indent="-257175">
              <a:buFont typeface="Wingdings" panose="05000000000000000000" pitchFamily="2" charset="2"/>
              <a:buChar char="§"/>
            </a:pPr>
            <a:r>
              <a:rPr lang="en-GB" sz="1500" b="1" dirty="0"/>
              <a:t>Transport</a:t>
            </a:r>
          </a:p>
          <a:p>
            <a:pPr marL="257175" indent="-257175">
              <a:buFont typeface="Wingdings" panose="05000000000000000000" pitchFamily="2" charset="2"/>
              <a:buChar char="§"/>
            </a:pPr>
            <a:r>
              <a:rPr lang="en-GB" sz="1500" b="1" dirty="0"/>
              <a:t>The internet.     You must also use information of your own</a:t>
            </a:r>
          </a:p>
        </p:txBody>
      </p:sp>
      <p:sp>
        <p:nvSpPr>
          <p:cNvPr id="24" name="TextBox 23"/>
          <p:cNvSpPr txBox="1"/>
          <p:nvPr/>
        </p:nvSpPr>
        <p:spPr>
          <a:xfrm>
            <a:off x="1796228" y="4841101"/>
            <a:ext cx="4729263" cy="1631216"/>
          </a:xfrm>
          <a:prstGeom prst="rect">
            <a:avLst/>
          </a:prstGeom>
          <a:solidFill>
            <a:srgbClr val="00B0F0"/>
          </a:solidFill>
          <a:ln w="38100">
            <a:solidFill>
              <a:schemeClr val="tx1"/>
            </a:solidFill>
          </a:ln>
        </p:spPr>
        <p:txBody>
          <a:bodyPr wrap="square" rtlCol="0">
            <a:spAutoFit/>
          </a:bodyPr>
          <a:lstStyle/>
          <a:p>
            <a:r>
              <a:rPr lang="en-GB" sz="1600" b="1" dirty="0"/>
              <a:t>‘</a:t>
            </a:r>
            <a:r>
              <a:rPr lang="en-GB" sz="1400" b="1" dirty="0">
                <a:solidFill>
                  <a:srgbClr val="C00000"/>
                </a:solidFill>
              </a:rPr>
              <a:t>Attitudes in society was the most important factor to influence criminal activity during 1500-2000</a:t>
            </a:r>
            <a:r>
              <a:rPr lang="en-GB" sz="1400" b="1" dirty="0"/>
              <a:t>’.  How far do you agree?  Explain your answer.  You may use the following in your answer:</a:t>
            </a:r>
          </a:p>
          <a:p>
            <a:pPr marL="257175" indent="-257175">
              <a:buFont typeface="Arial" panose="020B0604020202020204" pitchFamily="34" charset="0"/>
              <a:buChar char="•"/>
            </a:pPr>
            <a:r>
              <a:rPr lang="en-GB" sz="1400" b="1" dirty="0"/>
              <a:t>Laws against Witchcraft in the 16</a:t>
            </a:r>
            <a:r>
              <a:rPr lang="en-GB" sz="1400" b="1" baseline="30000" dirty="0"/>
              <a:t>th</a:t>
            </a:r>
            <a:r>
              <a:rPr lang="en-GB" sz="1400" b="1" dirty="0"/>
              <a:t> Century</a:t>
            </a:r>
          </a:p>
          <a:p>
            <a:pPr marL="257175" indent="-257175">
              <a:buFont typeface="Arial" panose="020B0604020202020204" pitchFamily="34" charset="0"/>
              <a:buChar char="•"/>
            </a:pPr>
            <a:r>
              <a:rPr lang="en-GB" sz="1400" b="1" dirty="0"/>
              <a:t>Conscientious objectors in the 20</a:t>
            </a:r>
            <a:r>
              <a:rPr lang="en-GB" sz="1400" b="1" baseline="30000" dirty="0"/>
              <a:t>th</a:t>
            </a:r>
            <a:r>
              <a:rPr lang="en-GB" sz="1400" b="1" dirty="0"/>
              <a:t> century.</a:t>
            </a:r>
          </a:p>
          <a:p>
            <a:r>
              <a:rPr lang="en-GB" sz="1400" b="1" dirty="0"/>
              <a:t>You must also use information of your own.</a:t>
            </a:r>
          </a:p>
        </p:txBody>
      </p:sp>
    </p:spTree>
    <p:extLst>
      <p:ext uri="{BB962C8B-B14F-4D97-AF65-F5344CB8AC3E}">
        <p14:creationId xmlns:p14="http://schemas.microsoft.com/office/powerpoint/2010/main" val="2725821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ppt_x"/>
                                          </p:val>
                                        </p:tav>
                                        <p:tav tm="100000">
                                          <p:val>
                                            <p:strVal val="#ppt_x"/>
                                          </p:val>
                                        </p:tav>
                                      </p:tavLst>
                                    </p:anim>
                                    <p:anim calcmode="lin" valueType="num">
                                      <p:cBhvr additive="base">
                                        <p:cTn id="2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ppt_x"/>
                                          </p:val>
                                        </p:tav>
                                        <p:tav tm="100000">
                                          <p:val>
                                            <p:strVal val="#ppt_x"/>
                                          </p:val>
                                        </p:tav>
                                      </p:tavLst>
                                    </p:anim>
                                    <p:anim calcmode="lin" valueType="num">
                                      <p:cBhvr additive="base">
                                        <p:cTn id="3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animBg="1"/>
      <p:bldP spid="2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1015856" y="1121478"/>
            <a:ext cx="8505013" cy="5703471"/>
          </a:xfrm>
          <a:prstGeom prst="rect">
            <a:avLst/>
          </a:prstGeom>
          <a:solidFill>
            <a:srgbClr val="FF9966"/>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9520868" y="26069"/>
            <a:ext cx="2658244" cy="6831931"/>
          </a:xfrm>
          <a:prstGeom prst="rect">
            <a:avLst/>
          </a:prstGeom>
          <a:solidFill>
            <a:schemeClr val="tx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rot="16200000">
            <a:off x="-2907943" y="3026536"/>
            <a:ext cx="6831931" cy="830997"/>
          </a:xfrm>
          <a:prstGeom prst="rect">
            <a:avLst/>
          </a:prstGeom>
          <a:solidFill>
            <a:schemeClr val="accent4"/>
          </a:solidFill>
          <a:ln w="57150">
            <a:solidFill>
              <a:schemeClr val="tx1"/>
            </a:solidFill>
          </a:ln>
        </p:spPr>
        <p:txBody>
          <a:bodyPr wrap="square" rtlCol="0">
            <a:spAutoFit/>
          </a:bodyPr>
          <a:lstStyle/>
          <a:p>
            <a:pPr algn="r"/>
            <a:r>
              <a:rPr lang="en-GB" sz="4800" b="1" dirty="0">
                <a:latin typeface="Courier New" panose="02070309020205020404" pitchFamily="49" charset="0"/>
                <a:cs typeface="Courier New" panose="02070309020205020404" pitchFamily="49" charset="0"/>
              </a:rPr>
              <a:t>EXAM QUESTION</a:t>
            </a:r>
          </a:p>
        </p:txBody>
      </p:sp>
      <p:pic>
        <p:nvPicPr>
          <p:cNvPr id="16" name="Picture 15"/>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r="13309"/>
          <a:stretch/>
        </p:blipFill>
        <p:spPr>
          <a:xfrm flipH="1">
            <a:off x="84250" y="4729769"/>
            <a:ext cx="3602736" cy="2161282"/>
          </a:xfrm>
          <a:prstGeom prst="rect">
            <a:avLst/>
          </a:prstGeom>
        </p:spPr>
      </p:pic>
      <p:sp>
        <p:nvSpPr>
          <p:cNvPr id="18" name="Rectangle 17"/>
          <p:cNvSpPr/>
          <p:nvPr/>
        </p:nvSpPr>
        <p:spPr>
          <a:xfrm>
            <a:off x="6220010" y="0"/>
            <a:ext cx="5959102" cy="1095408"/>
          </a:xfrm>
          <a:prstGeom prst="rect">
            <a:avLst/>
          </a:prstGeom>
          <a:solidFill>
            <a:srgbClr val="99CCFF"/>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Courier New" panose="02070309020205020404" pitchFamily="49" charset="0"/>
                <a:cs typeface="Courier New" panose="02070309020205020404" pitchFamily="49" charset="0"/>
              </a:rPr>
              <a:t>EXAMPLE QUESTIONS</a:t>
            </a:r>
          </a:p>
        </p:txBody>
      </p:sp>
      <p:sp>
        <p:nvSpPr>
          <p:cNvPr id="10" name="TextBox 9"/>
          <p:cNvSpPr txBox="1"/>
          <p:nvPr/>
        </p:nvSpPr>
        <p:spPr>
          <a:xfrm>
            <a:off x="1089046" y="1095408"/>
            <a:ext cx="5288214" cy="5693866"/>
          </a:xfrm>
          <a:prstGeom prst="rect">
            <a:avLst/>
          </a:prstGeom>
          <a:solidFill>
            <a:schemeClr val="bg1"/>
          </a:solidFill>
          <a:ln w="28575">
            <a:solidFill>
              <a:schemeClr val="tx1"/>
            </a:solidFill>
          </a:ln>
        </p:spPr>
        <p:txBody>
          <a:bodyPr wrap="square" rtlCol="0">
            <a:spAutoFit/>
          </a:bodyPr>
          <a:lstStyle/>
          <a:p>
            <a:r>
              <a:rPr lang="en-GB" sz="2800" dirty="0"/>
              <a:t>‘</a:t>
            </a:r>
            <a:r>
              <a:rPr lang="en-GB" sz="2800" b="1" dirty="0">
                <a:solidFill>
                  <a:srgbClr val="FF0000"/>
                </a:solidFill>
              </a:rPr>
              <a:t>The system of law and order became harsher after the Norman conquest</a:t>
            </a:r>
            <a:r>
              <a:rPr lang="en-GB" sz="2800" dirty="0"/>
              <a:t>’. </a:t>
            </a:r>
          </a:p>
          <a:p>
            <a:r>
              <a:rPr lang="en-GB" sz="2800" b="1" dirty="0"/>
              <a:t>How far </a:t>
            </a:r>
            <a:r>
              <a:rPr lang="en-GB" sz="2800" dirty="0"/>
              <a:t>do you agree? </a:t>
            </a:r>
          </a:p>
          <a:p>
            <a:endParaRPr lang="en-GB" sz="2800" dirty="0"/>
          </a:p>
          <a:p>
            <a:r>
              <a:rPr lang="en-GB" sz="2800" dirty="0"/>
              <a:t>You may use the following in your answer:</a:t>
            </a:r>
          </a:p>
          <a:p>
            <a:pPr marL="285750" indent="-285750">
              <a:buFont typeface="Arial" panose="020B0604020202020204" pitchFamily="34" charset="0"/>
              <a:buChar char="•"/>
            </a:pPr>
            <a:r>
              <a:rPr lang="en-GB" sz="2800" dirty="0"/>
              <a:t>Public execution </a:t>
            </a:r>
          </a:p>
          <a:p>
            <a:pPr marL="285750" indent="-285750">
              <a:buFont typeface="Arial" panose="020B0604020202020204" pitchFamily="34" charset="0"/>
              <a:buChar char="•"/>
            </a:pPr>
            <a:r>
              <a:rPr lang="en-GB" sz="2800" dirty="0"/>
              <a:t>Benefit of the clergy</a:t>
            </a:r>
          </a:p>
          <a:p>
            <a:pPr marL="285750" indent="-285750">
              <a:buFont typeface="Arial" panose="020B0604020202020204" pitchFamily="34" charset="0"/>
              <a:buChar char="•"/>
            </a:pPr>
            <a:endParaRPr lang="en-GB" sz="2800" dirty="0"/>
          </a:p>
          <a:p>
            <a:r>
              <a:rPr lang="en-GB" sz="2800" dirty="0"/>
              <a:t>You must also use information of your own.</a:t>
            </a:r>
          </a:p>
          <a:p>
            <a:r>
              <a:rPr lang="en-GB" sz="2800" b="1" dirty="0"/>
              <a:t>16 marks + 4 </a:t>
            </a:r>
            <a:r>
              <a:rPr lang="en-GB" sz="2800" b="1" dirty="0" err="1"/>
              <a:t>SPaG</a:t>
            </a:r>
            <a:endParaRPr lang="en-GB" sz="2800" b="1" dirty="0"/>
          </a:p>
        </p:txBody>
      </p:sp>
      <p:sp>
        <p:nvSpPr>
          <p:cNvPr id="15" name="TextBox 14"/>
          <p:cNvSpPr txBox="1"/>
          <p:nvPr/>
        </p:nvSpPr>
        <p:spPr>
          <a:xfrm>
            <a:off x="6757404" y="1121477"/>
            <a:ext cx="5288214" cy="5693866"/>
          </a:xfrm>
          <a:prstGeom prst="rect">
            <a:avLst/>
          </a:prstGeom>
          <a:solidFill>
            <a:schemeClr val="bg1"/>
          </a:solidFill>
          <a:ln w="28575">
            <a:solidFill>
              <a:schemeClr val="tx1"/>
            </a:solidFill>
          </a:ln>
        </p:spPr>
        <p:txBody>
          <a:bodyPr wrap="square" rtlCol="0">
            <a:spAutoFit/>
          </a:bodyPr>
          <a:lstStyle/>
          <a:p>
            <a:r>
              <a:rPr lang="en-GB" sz="2800" b="1">
                <a:solidFill>
                  <a:srgbClr val="FF0000"/>
                </a:solidFill>
              </a:rPr>
              <a:t>‘Government law and order saw considerable change after the Norman conquest’</a:t>
            </a:r>
            <a:r>
              <a:rPr lang="en-GB" sz="2800"/>
              <a:t>. </a:t>
            </a:r>
          </a:p>
          <a:p>
            <a:r>
              <a:rPr lang="en-GB" sz="2800" b="1"/>
              <a:t>How far </a:t>
            </a:r>
            <a:r>
              <a:rPr lang="en-GB" sz="2800"/>
              <a:t>do you agree?  </a:t>
            </a:r>
          </a:p>
          <a:p>
            <a:endParaRPr lang="en-GB" sz="2800"/>
          </a:p>
          <a:p>
            <a:r>
              <a:rPr lang="en-GB" sz="2800"/>
              <a:t>You may use the following in your answer:  </a:t>
            </a:r>
          </a:p>
          <a:p>
            <a:pPr marL="285750" indent="-285750">
              <a:buFont typeface="Arial" panose="020B0604020202020204" pitchFamily="34" charset="0"/>
              <a:buChar char="•"/>
            </a:pPr>
            <a:r>
              <a:rPr lang="en-GB" sz="2800"/>
              <a:t>Execution </a:t>
            </a:r>
          </a:p>
          <a:p>
            <a:pPr marL="285750" indent="-285750">
              <a:buFont typeface="Arial" panose="020B0604020202020204" pitchFamily="34" charset="0"/>
              <a:buChar char="•"/>
            </a:pPr>
            <a:r>
              <a:rPr lang="en-GB" sz="2800"/>
              <a:t>Trial by jury</a:t>
            </a:r>
          </a:p>
          <a:p>
            <a:pPr marL="285750" indent="-285750">
              <a:buFont typeface="Arial" panose="020B0604020202020204" pitchFamily="34" charset="0"/>
              <a:buChar char="•"/>
            </a:pPr>
            <a:endParaRPr lang="en-GB" sz="2800"/>
          </a:p>
          <a:p>
            <a:r>
              <a:rPr lang="en-GB" sz="2800"/>
              <a:t>You must also use information of your own.                  </a:t>
            </a:r>
            <a:r>
              <a:rPr lang="en-GB" sz="2800" b="1"/>
              <a:t>16 marks + 4 SPaG</a:t>
            </a:r>
            <a:endParaRPr lang="en-GB" sz="2800" b="1" dirty="0"/>
          </a:p>
        </p:txBody>
      </p:sp>
      <p:sp>
        <p:nvSpPr>
          <p:cNvPr id="2" name="TextBox 1"/>
          <p:cNvSpPr txBox="1"/>
          <p:nvPr/>
        </p:nvSpPr>
        <p:spPr>
          <a:xfrm>
            <a:off x="1044098" y="132046"/>
            <a:ext cx="5055336" cy="923330"/>
          </a:xfrm>
          <a:prstGeom prst="rect">
            <a:avLst/>
          </a:prstGeom>
          <a:noFill/>
        </p:spPr>
        <p:txBody>
          <a:bodyPr wrap="square" rtlCol="0">
            <a:spAutoFit/>
          </a:bodyPr>
          <a:lstStyle/>
          <a:p>
            <a:pPr marL="342900" indent="-342900">
              <a:buFont typeface="+mj-lt"/>
              <a:buAutoNum type="arabicPeriod"/>
            </a:pPr>
            <a:r>
              <a:rPr lang="en-GB" dirty="0"/>
              <a:t>What do the questions ALL ask you to do?</a:t>
            </a:r>
          </a:p>
          <a:p>
            <a:pPr marL="342900" indent="-342900">
              <a:buFont typeface="+mj-lt"/>
              <a:buAutoNum type="arabicPeriod"/>
            </a:pPr>
            <a:r>
              <a:rPr lang="en-GB" dirty="0"/>
              <a:t>How would you go about answering this question in a structured way?</a:t>
            </a:r>
          </a:p>
        </p:txBody>
      </p:sp>
    </p:spTree>
    <p:extLst>
      <p:ext uri="{BB962C8B-B14F-4D97-AF65-F5344CB8AC3E}">
        <p14:creationId xmlns:p14="http://schemas.microsoft.com/office/powerpoint/2010/main" val="30321416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734392" y="1160994"/>
            <a:ext cx="11255589" cy="5703471"/>
          </a:xfrm>
          <a:prstGeom prst="rect">
            <a:avLst/>
          </a:prstGeom>
          <a:solidFill>
            <a:srgbClr val="FF9966"/>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rot="16200000">
            <a:off x="-2343711" y="3590765"/>
            <a:ext cx="5703470" cy="830997"/>
          </a:xfrm>
          <a:prstGeom prst="rect">
            <a:avLst/>
          </a:prstGeom>
          <a:solidFill>
            <a:schemeClr val="accent4"/>
          </a:solidFill>
          <a:ln w="57150">
            <a:solidFill>
              <a:schemeClr val="tx1"/>
            </a:solidFill>
          </a:ln>
        </p:spPr>
        <p:txBody>
          <a:bodyPr wrap="square" rtlCol="0">
            <a:spAutoFit/>
          </a:bodyPr>
          <a:lstStyle/>
          <a:p>
            <a:pPr algn="r"/>
            <a:r>
              <a:rPr lang="en-GB" sz="4800" b="1" dirty="0">
                <a:latin typeface="Courier New" panose="02070309020205020404" pitchFamily="49" charset="0"/>
                <a:cs typeface="Courier New" panose="02070309020205020404" pitchFamily="49" charset="0"/>
              </a:rPr>
              <a:t>EXAM QUESTION</a:t>
            </a:r>
          </a:p>
        </p:txBody>
      </p:sp>
      <p:sp>
        <p:nvSpPr>
          <p:cNvPr id="18" name="Rectangle 17"/>
          <p:cNvSpPr/>
          <p:nvPr/>
        </p:nvSpPr>
        <p:spPr>
          <a:xfrm>
            <a:off x="92525" y="59121"/>
            <a:ext cx="12007326" cy="1095408"/>
          </a:xfrm>
          <a:prstGeom prst="rect">
            <a:avLst/>
          </a:prstGeom>
          <a:solidFill>
            <a:srgbClr val="99CCFF"/>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800" b="1" dirty="0">
              <a:solidFill>
                <a:schemeClr val="tx1"/>
              </a:solidFill>
              <a:latin typeface="Courier New" panose="02070309020205020404" pitchFamily="49" charset="0"/>
              <a:cs typeface="Courier New" panose="02070309020205020404" pitchFamily="49" charset="0"/>
            </a:endParaRPr>
          </a:p>
        </p:txBody>
      </p:sp>
      <p:sp>
        <p:nvSpPr>
          <p:cNvPr id="2" name="Rectangle 1"/>
          <p:cNvSpPr/>
          <p:nvPr/>
        </p:nvSpPr>
        <p:spPr>
          <a:xfrm>
            <a:off x="3979885" y="2278721"/>
            <a:ext cx="5334235" cy="2585323"/>
          </a:xfrm>
          <a:prstGeom prst="rect">
            <a:avLst/>
          </a:prstGeom>
          <a:solidFill>
            <a:srgbClr val="FFFF00"/>
          </a:solidFill>
          <a:ln w="57150">
            <a:solidFill>
              <a:schemeClr val="tx1"/>
            </a:solidFill>
          </a:ln>
        </p:spPr>
        <p:txBody>
          <a:bodyPr wrap="square">
            <a:spAutoFit/>
          </a:bodyPr>
          <a:lstStyle/>
          <a:p>
            <a:r>
              <a:rPr lang="en-GB" b="1" dirty="0">
                <a:solidFill>
                  <a:srgbClr val="FF0000"/>
                </a:solidFill>
              </a:rPr>
              <a:t>Government law and order saw considerable change after the Norman conquest’</a:t>
            </a:r>
            <a:r>
              <a:rPr lang="en-GB" dirty="0"/>
              <a:t>. </a:t>
            </a:r>
          </a:p>
          <a:p>
            <a:r>
              <a:rPr lang="en-GB" b="1" dirty="0"/>
              <a:t>How far </a:t>
            </a:r>
            <a:r>
              <a:rPr lang="en-GB" dirty="0"/>
              <a:t>do you agree?  </a:t>
            </a:r>
          </a:p>
          <a:p>
            <a:endParaRPr lang="en-GB" dirty="0"/>
          </a:p>
          <a:p>
            <a:r>
              <a:rPr lang="en-GB" dirty="0"/>
              <a:t>You may use the following in your answer:  </a:t>
            </a:r>
          </a:p>
          <a:p>
            <a:pPr marL="285750" indent="-285750">
              <a:buFont typeface="Arial" panose="020B0604020202020204" pitchFamily="34" charset="0"/>
              <a:buChar char="•"/>
            </a:pPr>
            <a:r>
              <a:rPr lang="en-GB" dirty="0"/>
              <a:t>Forest Laws</a:t>
            </a:r>
          </a:p>
          <a:p>
            <a:pPr marL="285750" indent="-285750">
              <a:buFont typeface="Arial" panose="020B0604020202020204" pitchFamily="34" charset="0"/>
              <a:buChar char="•"/>
            </a:pPr>
            <a:r>
              <a:rPr lang="en-GB" dirty="0"/>
              <a:t>Tithings</a:t>
            </a:r>
          </a:p>
          <a:p>
            <a:endParaRPr lang="en-GB" dirty="0"/>
          </a:p>
          <a:p>
            <a:r>
              <a:rPr lang="en-GB" dirty="0"/>
              <a:t>	You must also use information of your own.</a:t>
            </a:r>
          </a:p>
        </p:txBody>
      </p:sp>
      <p:sp>
        <p:nvSpPr>
          <p:cNvPr id="4" name="TextBox 3"/>
          <p:cNvSpPr txBox="1"/>
          <p:nvPr/>
        </p:nvSpPr>
        <p:spPr>
          <a:xfrm>
            <a:off x="1084521" y="606825"/>
            <a:ext cx="2200940" cy="1200329"/>
          </a:xfrm>
          <a:prstGeom prst="rect">
            <a:avLst/>
          </a:prstGeom>
          <a:solidFill>
            <a:schemeClr val="accent6">
              <a:lumMod val="60000"/>
              <a:lumOff val="40000"/>
            </a:schemeClr>
          </a:solidFill>
          <a:ln>
            <a:solidFill>
              <a:schemeClr val="tx1"/>
            </a:solidFill>
          </a:ln>
        </p:spPr>
        <p:txBody>
          <a:bodyPr wrap="square" rtlCol="0">
            <a:spAutoFit/>
          </a:bodyPr>
          <a:lstStyle/>
          <a:p>
            <a:r>
              <a:rPr lang="en-GB" dirty="0"/>
              <a:t>1. Will always give a </a:t>
            </a:r>
            <a:r>
              <a:rPr lang="en-GB" b="1" dirty="0"/>
              <a:t>statement </a:t>
            </a:r>
            <a:r>
              <a:rPr lang="en-GB" dirty="0"/>
              <a:t>with a point of view included.</a:t>
            </a:r>
          </a:p>
        </p:txBody>
      </p:sp>
      <p:sp>
        <p:nvSpPr>
          <p:cNvPr id="6" name="Right Arrow 5"/>
          <p:cNvSpPr/>
          <p:nvPr/>
        </p:nvSpPr>
        <p:spPr>
          <a:xfrm rot="1711386">
            <a:off x="2608178" y="1819554"/>
            <a:ext cx="1612362" cy="276447"/>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1084521" y="2568015"/>
            <a:ext cx="2200940" cy="1477328"/>
          </a:xfrm>
          <a:prstGeom prst="rect">
            <a:avLst/>
          </a:prstGeom>
          <a:solidFill>
            <a:schemeClr val="accent6">
              <a:lumMod val="60000"/>
              <a:lumOff val="40000"/>
            </a:schemeClr>
          </a:solidFill>
          <a:ln>
            <a:solidFill>
              <a:schemeClr val="tx1"/>
            </a:solidFill>
          </a:ln>
        </p:spPr>
        <p:txBody>
          <a:bodyPr wrap="square" rtlCol="0">
            <a:spAutoFit/>
          </a:bodyPr>
          <a:lstStyle/>
          <a:p>
            <a:r>
              <a:rPr lang="en-GB" dirty="0"/>
              <a:t>2. ‘</a:t>
            </a:r>
            <a:r>
              <a:rPr lang="en-GB" b="1" dirty="0">
                <a:solidFill>
                  <a:srgbClr val="FF0000"/>
                </a:solidFill>
              </a:rPr>
              <a:t>How far</a:t>
            </a:r>
            <a:r>
              <a:rPr lang="en-GB" dirty="0"/>
              <a:t>..’ means you have to think about ‘</a:t>
            </a:r>
            <a:r>
              <a:rPr lang="en-GB" b="1" dirty="0"/>
              <a:t>how much</a:t>
            </a:r>
            <a:r>
              <a:rPr lang="en-GB" dirty="0"/>
              <a:t>’ </a:t>
            </a:r>
            <a:r>
              <a:rPr lang="en-GB" b="1" dirty="0"/>
              <a:t>you agree </a:t>
            </a:r>
            <a:r>
              <a:rPr lang="en-GB" dirty="0"/>
              <a:t>with the statement.</a:t>
            </a:r>
          </a:p>
        </p:txBody>
      </p:sp>
      <p:sp>
        <p:nvSpPr>
          <p:cNvPr id="17" name="Right Arrow 16"/>
          <p:cNvSpPr/>
          <p:nvPr/>
        </p:nvSpPr>
        <p:spPr>
          <a:xfrm rot="20964436">
            <a:off x="3176057" y="2954735"/>
            <a:ext cx="847009" cy="276447"/>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1084521" y="4199707"/>
            <a:ext cx="2200940" cy="2031325"/>
          </a:xfrm>
          <a:prstGeom prst="rect">
            <a:avLst/>
          </a:prstGeom>
          <a:solidFill>
            <a:schemeClr val="accent6">
              <a:lumMod val="60000"/>
              <a:lumOff val="40000"/>
            </a:schemeClr>
          </a:solidFill>
          <a:ln>
            <a:solidFill>
              <a:schemeClr val="tx1"/>
            </a:solidFill>
          </a:ln>
        </p:spPr>
        <p:txBody>
          <a:bodyPr wrap="square" rtlCol="0">
            <a:spAutoFit/>
          </a:bodyPr>
          <a:lstStyle/>
          <a:p>
            <a:r>
              <a:rPr lang="en-GB" dirty="0"/>
              <a:t>3. ‘</a:t>
            </a:r>
            <a:r>
              <a:rPr lang="en-GB" b="1" dirty="0">
                <a:solidFill>
                  <a:srgbClr val="FF0000"/>
                </a:solidFill>
              </a:rPr>
              <a:t>How far</a:t>
            </a:r>
            <a:r>
              <a:rPr lang="en-GB" dirty="0"/>
              <a:t>..’ should also prompt you to think of  a </a:t>
            </a:r>
            <a:r>
              <a:rPr lang="en-GB" b="1" dirty="0"/>
              <a:t>balanced argument </a:t>
            </a:r>
            <a:r>
              <a:rPr lang="en-GB" dirty="0"/>
              <a:t>– </a:t>
            </a:r>
            <a:r>
              <a:rPr lang="en-GB" b="1" dirty="0"/>
              <a:t>both sides of the argument </a:t>
            </a:r>
            <a:r>
              <a:rPr lang="en-GB" dirty="0"/>
              <a:t>in your answer.</a:t>
            </a:r>
          </a:p>
        </p:txBody>
      </p:sp>
      <p:sp>
        <p:nvSpPr>
          <p:cNvPr id="20" name="TextBox 19"/>
          <p:cNvSpPr txBox="1"/>
          <p:nvPr/>
        </p:nvSpPr>
        <p:spPr>
          <a:xfrm>
            <a:off x="4209179" y="5025123"/>
            <a:ext cx="2796625" cy="1477328"/>
          </a:xfrm>
          <a:prstGeom prst="rect">
            <a:avLst/>
          </a:prstGeom>
          <a:solidFill>
            <a:schemeClr val="accent6">
              <a:lumMod val="60000"/>
              <a:lumOff val="40000"/>
            </a:schemeClr>
          </a:solidFill>
          <a:ln>
            <a:solidFill>
              <a:schemeClr val="tx1"/>
            </a:solidFill>
          </a:ln>
        </p:spPr>
        <p:txBody>
          <a:bodyPr wrap="square" rtlCol="0">
            <a:spAutoFit/>
          </a:bodyPr>
          <a:lstStyle/>
          <a:p>
            <a:r>
              <a:rPr lang="en-GB" dirty="0"/>
              <a:t>4. The bullet points will give you some </a:t>
            </a:r>
            <a:r>
              <a:rPr lang="en-GB" b="1" dirty="0"/>
              <a:t>prompts</a:t>
            </a:r>
            <a:r>
              <a:rPr lang="en-GB" dirty="0"/>
              <a:t>.  Usually one with agree and the other will disagree with the statement.</a:t>
            </a:r>
          </a:p>
        </p:txBody>
      </p:sp>
      <p:sp>
        <p:nvSpPr>
          <p:cNvPr id="21" name="Right Arrow 20"/>
          <p:cNvSpPr/>
          <p:nvPr/>
        </p:nvSpPr>
        <p:spPr>
          <a:xfrm rot="18209317">
            <a:off x="2858839" y="3751572"/>
            <a:ext cx="1544318" cy="276447"/>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ight Arrow 21"/>
          <p:cNvSpPr/>
          <p:nvPr/>
        </p:nvSpPr>
        <p:spPr>
          <a:xfrm rot="15136589">
            <a:off x="3868126" y="4397009"/>
            <a:ext cx="660842" cy="276447"/>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p:cNvSpPr txBox="1"/>
          <p:nvPr/>
        </p:nvSpPr>
        <p:spPr>
          <a:xfrm>
            <a:off x="8346221" y="4867691"/>
            <a:ext cx="2796625" cy="1477328"/>
          </a:xfrm>
          <a:prstGeom prst="rect">
            <a:avLst/>
          </a:prstGeom>
          <a:solidFill>
            <a:schemeClr val="accent6">
              <a:lumMod val="60000"/>
              <a:lumOff val="40000"/>
            </a:schemeClr>
          </a:solidFill>
          <a:ln>
            <a:solidFill>
              <a:schemeClr val="tx1"/>
            </a:solidFill>
          </a:ln>
        </p:spPr>
        <p:txBody>
          <a:bodyPr wrap="square" rtlCol="0">
            <a:spAutoFit/>
          </a:bodyPr>
          <a:lstStyle/>
          <a:p>
            <a:r>
              <a:rPr lang="en-GB" dirty="0"/>
              <a:t>5. Always think of at </a:t>
            </a:r>
            <a:r>
              <a:rPr lang="en-GB" b="1" dirty="0"/>
              <a:t>LEAST one more piece of information </a:t>
            </a:r>
            <a:r>
              <a:rPr lang="en-GB" dirty="0"/>
              <a:t>that can help your argument on either side.</a:t>
            </a:r>
          </a:p>
        </p:txBody>
      </p:sp>
      <p:sp>
        <p:nvSpPr>
          <p:cNvPr id="24" name="Right Arrow 23"/>
          <p:cNvSpPr/>
          <p:nvPr/>
        </p:nvSpPr>
        <p:spPr>
          <a:xfrm rot="13504858">
            <a:off x="7760804" y="4700308"/>
            <a:ext cx="660842" cy="276447"/>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4567222" y="329826"/>
            <a:ext cx="2353265" cy="1477328"/>
          </a:xfrm>
          <a:prstGeom prst="rect">
            <a:avLst/>
          </a:prstGeom>
          <a:solidFill>
            <a:srgbClr val="FFC000"/>
          </a:solidFill>
          <a:ln>
            <a:solidFill>
              <a:schemeClr val="tx1"/>
            </a:solidFill>
          </a:ln>
        </p:spPr>
        <p:txBody>
          <a:bodyPr wrap="square" rtlCol="0">
            <a:spAutoFit/>
          </a:bodyPr>
          <a:lstStyle/>
          <a:p>
            <a:r>
              <a:rPr lang="en-GB" dirty="0"/>
              <a:t>6. It helps to think about your argument before you start.  Even start your answer with it.</a:t>
            </a:r>
          </a:p>
        </p:txBody>
      </p:sp>
      <p:sp>
        <p:nvSpPr>
          <p:cNvPr id="27" name="TextBox 26"/>
          <p:cNvSpPr txBox="1"/>
          <p:nvPr/>
        </p:nvSpPr>
        <p:spPr>
          <a:xfrm>
            <a:off x="7049385" y="329826"/>
            <a:ext cx="2353265" cy="1200329"/>
          </a:xfrm>
          <a:prstGeom prst="rect">
            <a:avLst/>
          </a:prstGeom>
          <a:solidFill>
            <a:srgbClr val="FFC000"/>
          </a:solidFill>
          <a:ln>
            <a:solidFill>
              <a:schemeClr val="tx1"/>
            </a:solidFill>
          </a:ln>
        </p:spPr>
        <p:txBody>
          <a:bodyPr wrap="square" rtlCol="0">
            <a:spAutoFit/>
          </a:bodyPr>
          <a:lstStyle/>
          <a:p>
            <a:r>
              <a:rPr lang="en-GB" dirty="0"/>
              <a:t>7. Always try to use the wording of the question in your answer.</a:t>
            </a:r>
          </a:p>
        </p:txBody>
      </p:sp>
      <p:sp>
        <p:nvSpPr>
          <p:cNvPr id="28" name="TextBox 27"/>
          <p:cNvSpPr txBox="1"/>
          <p:nvPr/>
        </p:nvSpPr>
        <p:spPr>
          <a:xfrm>
            <a:off x="9519683" y="329825"/>
            <a:ext cx="2353265" cy="1200329"/>
          </a:xfrm>
          <a:prstGeom prst="rect">
            <a:avLst/>
          </a:prstGeom>
          <a:solidFill>
            <a:srgbClr val="FFC000"/>
          </a:solidFill>
          <a:ln>
            <a:solidFill>
              <a:schemeClr val="tx1"/>
            </a:solidFill>
          </a:ln>
        </p:spPr>
        <p:txBody>
          <a:bodyPr wrap="square" rtlCol="0">
            <a:spAutoFit/>
          </a:bodyPr>
          <a:lstStyle/>
          <a:p>
            <a:r>
              <a:rPr lang="en-GB" dirty="0"/>
              <a:t>8. Use as many key terms and specific knowledge as you can.  Avoid being vague.</a:t>
            </a:r>
          </a:p>
        </p:txBody>
      </p:sp>
      <p:sp>
        <p:nvSpPr>
          <p:cNvPr id="29" name="TextBox 28"/>
          <p:cNvSpPr txBox="1"/>
          <p:nvPr/>
        </p:nvSpPr>
        <p:spPr>
          <a:xfrm>
            <a:off x="9519683" y="1800858"/>
            <a:ext cx="2353265" cy="1200329"/>
          </a:xfrm>
          <a:prstGeom prst="rect">
            <a:avLst/>
          </a:prstGeom>
          <a:solidFill>
            <a:srgbClr val="FFC000"/>
          </a:solidFill>
          <a:ln>
            <a:solidFill>
              <a:schemeClr val="tx1"/>
            </a:solidFill>
          </a:ln>
        </p:spPr>
        <p:txBody>
          <a:bodyPr wrap="square" rtlCol="0">
            <a:spAutoFit/>
          </a:bodyPr>
          <a:lstStyle/>
          <a:p>
            <a:r>
              <a:rPr lang="en-GB" dirty="0"/>
              <a:t>9. You will not be able to mention everything.  Use information you are confident with.</a:t>
            </a:r>
          </a:p>
        </p:txBody>
      </p:sp>
    </p:spTree>
    <p:extLst>
      <p:ext uri="{BB962C8B-B14F-4D97-AF65-F5344CB8AC3E}">
        <p14:creationId xmlns:p14="http://schemas.microsoft.com/office/powerpoint/2010/main" val="157121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ppt_x"/>
                                          </p:val>
                                        </p:tav>
                                        <p:tav tm="100000">
                                          <p:val>
                                            <p:strVal val="#ppt_x"/>
                                          </p:val>
                                        </p:tav>
                                      </p:tavLst>
                                    </p:anim>
                                    <p:anim calcmode="lin" valueType="num">
                                      <p:cBhvr additive="base">
                                        <p:cTn id="4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ppt_x"/>
                                          </p:val>
                                        </p:tav>
                                        <p:tav tm="100000">
                                          <p:val>
                                            <p:strVal val="#ppt_x"/>
                                          </p:val>
                                        </p:tav>
                                      </p:tavLst>
                                    </p:anim>
                                    <p:anim calcmode="lin" valueType="num">
                                      <p:cBhvr additive="base">
                                        <p:cTn id="5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ppt_x"/>
                                          </p:val>
                                        </p:tav>
                                        <p:tav tm="100000">
                                          <p:val>
                                            <p:strVal val="#ppt_x"/>
                                          </p:val>
                                        </p:tav>
                                      </p:tavLst>
                                    </p:anim>
                                    <p:anim calcmode="lin" valueType="num">
                                      <p:cBhvr additive="base">
                                        <p:cTn id="5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fill="hold"/>
                                        <p:tgtEl>
                                          <p:spTgt spid="24"/>
                                        </p:tgtEl>
                                        <p:attrNameLst>
                                          <p:attrName>ppt_x</p:attrName>
                                        </p:attrNameLst>
                                      </p:cBhvr>
                                      <p:tavLst>
                                        <p:tav tm="0">
                                          <p:val>
                                            <p:strVal val="#ppt_x"/>
                                          </p:val>
                                        </p:tav>
                                        <p:tav tm="100000">
                                          <p:val>
                                            <p:strVal val="#ppt_x"/>
                                          </p:val>
                                        </p:tav>
                                      </p:tavLst>
                                    </p:anim>
                                    <p:anim calcmode="lin" valueType="num">
                                      <p:cBhvr additive="base">
                                        <p:cTn id="6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additive="base">
                                        <p:cTn id="67" dur="500" fill="hold"/>
                                        <p:tgtEl>
                                          <p:spTgt spid="26"/>
                                        </p:tgtEl>
                                        <p:attrNameLst>
                                          <p:attrName>ppt_x</p:attrName>
                                        </p:attrNameLst>
                                      </p:cBhvr>
                                      <p:tavLst>
                                        <p:tav tm="0">
                                          <p:val>
                                            <p:strVal val="#ppt_x"/>
                                          </p:val>
                                        </p:tav>
                                        <p:tav tm="100000">
                                          <p:val>
                                            <p:strVal val="#ppt_x"/>
                                          </p:val>
                                        </p:tav>
                                      </p:tavLst>
                                    </p:anim>
                                    <p:anim calcmode="lin" valueType="num">
                                      <p:cBhvr additive="base">
                                        <p:cTn id="6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additive="base">
                                        <p:cTn id="73" dur="500" fill="hold"/>
                                        <p:tgtEl>
                                          <p:spTgt spid="27"/>
                                        </p:tgtEl>
                                        <p:attrNameLst>
                                          <p:attrName>ppt_x</p:attrName>
                                        </p:attrNameLst>
                                      </p:cBhvr>
                                      <p:tavLst>
                                        <p:tav tm="0">
                                          <p:val>
                                            <p:strVal val="#ppt_x"/>
                                          </p:val>
                                        </p:tav>
                                        <p:tav tm="100000">
                                          <p:val>
                                            <p:strVal val="#ppt_x"/>
                                          </p:val>
                                        </p:tav>
                                      </p:tavLst>
                                    </p:anim>
                                    <p:anim calcmode="lin" valueType="num">
                                      <p:cBhvr additive="base">
                                        <p:cTn id="7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28"/>
                                        </p:tgtEl>
                                        <p:attrNameLst>
                                          <p:attrName>style.visibility</p:attrName>
                                        </p:attrNameLst>
                                      </p:cBhvr>
                                      <p:to>
                                        <p:strVal val="visible"/>
                                      </p:to>
                                    </p:set>
                                    <p:anim calcmode="lin" valueType="num">
                                      <p:cBhvr additive="base">
                                        <p:cTn id="79" dur="500" fill="hold"/>
                                        <p:tgtEl>
                                          <p:spTgt spid="28"/>
                                        </p:tgtEl>
                                        <p:attrNameLst>
                                          <p:attrName>ppt_x</p:attrName>
                                        </p:attrNameLst>
                                      </p:cBhvr>
                                      <p:tavLst>
                                        <p:tav tm="0">
                                          <p:val>
                                            <p:strVal val="#ppt_x"/>
                                          </p:val>
                                        </p:tav>
                                        <p:tav tm="100000">
                                          <p:val>
                                            <p:strVal val="#ppt_x"/>
                                          </p:val>
                                        </p:tav>
                                      </p:tavLst>
                                    </p:anim>
                                    <p:anim calcmode="lin" valueType="num">
                                      <p:cBhvr additive="base">
                                        <p:cTn id="80"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additive="base">
                                        <p:cTn id="85" dur="500" fill="hold"/>
                                        <p:tgtEl>
                                          <p:spTgt spid="29"/>
                                        </p:tgtEl>
                                        <p:attrNameLst>
                                          <p:attrName>ppt_x</p:attrName>
                                        </p:attrNameLst>
                                      </p:cBhvr>
                                      <p:tavLst>
                                        <p:tav tm="0">
                                          <p:val>
                                            <p:strVal val="#ppt_x"/>
                                          </p:val>
                                        </p:tav>
                                        <p:tav tm="100000">
                                          <p:val>
                                            <p:strVal val="#ppt_x"/>
                                          </p:val>
                                        </p:tav>
                                      </p:tavLst>
                                    </p:anim>
                                    <p:anim calcmode="lin" valueType="num">
                                      <p:cBhvr additive="base">
                                        <p:cTn id="8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15" grpId="0" animBg="1"/>
      <p:bldP spid="17" grpId="0" animBg="1"/>
      <p:bldP spid="19" grpId="0" animBg="1"/>
      <p:bldP spid="20" grpId="0" animBg="1"/>
      <p:bldP spid="21" grpId="0" animBg="1"/>
      <p:bldP spid="22" grpId="0" animBg="1"/>
      <p:bldP spid="23" grpId="0" animBg="1"/>
      <p:bldP spid="24" grpId="0" animBg="1"/>
      <p:bldP spid="26" grpId="0" animBg="1"/>
      <p:bldP spid="27" grpId="0" animBg="1"/>
      <p:bldP spid="28" grpId="0" animBg="1"/>
      <p:bldP spid="2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9280557" y="26069"/>
            <a:ext cx="2898555" cy="6831931"/>
          </a:xfrm>
          <a:prstGeom prst="rect">
            <a:avLst/>
          </a:prstGeom>
          <a:solidFill>
            <a:schemeClr val="tx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0" y="26070"/>
            <a:ext cx="12179112" cy="622516"/>
          </a:xfrm>
          <a:prstGeom prst="rect">
            <a:avLst/>
          </a:prstGeom>
          <a:solidFill>
            <a:schemeClr val="accent6">
              <a:lumMod val="20000"/>
              <a:lumOff val="8000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4800" b="1" dirty="0">
                <a:solidFill>
                  <a:schemeClr val="tx1"/>
                </a:solidFill>
                <a:latin typeface="Courier New" panose="02070309020205020404" pitchFamily="49" charset="0"/>
                <a:cs typeface="Courier New" panose="02070309020205020404" pitchFamily="49" charset="0"/>
              </a:rPr>
              <a:t>How to structure</a:t>
            </a:r>
          </a:p>
        </p:txBody>
      </p:sp>
      <p:sp>
        <p:nvSpPr>
          <p:cNvPr id="13" name="Rectangle 12"/>
          <p:cNvSpPr/>
          <p:nvPr/>
        </p:nvSpPr>
        <p:spPr>
          <a:xfrm>
            <a:off x="435935" y="648587"/>
            <a:ext cx="11743177" cy="6209414"/>
          </a:xfrm>
          <a:prstGeom prst="rect">
            <a:avLst/>
          </a:prstGeom>
          <a:solidFill>
            <a:srgbClr val="92D05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5759" y="659136"/>
            <a:ext cx="1552352" cy="400110"/>
          </a:xfrm>
          <a:prstGeom prst="rect">
            <a:avLst/>
          </a:prstGeom>
          <a:solidFill>
            <a:schemeClr val="accent4"/>
          </a:solidFill>
          <a:ln w="57150">
            <a:solidFill>
              <a:schemeClr val="tx1"/>
            </a:solidFill>
          </a:ln>
        </p:spPr>
        <p:txBody>
          <a:bodyPr wrap="square" rtlCol="0">
            <a:spAutoFit/>
          </a:bodyPr>
          <a:lstStyle/>
          <a:p>
            <a:r>
              <a:rPr lang="en-GB" sz="2000" b="1" dirty="0">
                <a:latin typeface="Courier New" panose="02070309020205020404" pitchFamily="49" charset="0"/>
                <a:cs typeface="Courier New" panose="02070309020205020404" pitchFamily="49" charset="0"/>
              </a:rPr>
              <a:t>Intro.</a:t>
            </a:r>
          </a:p>
        </p:txBody>
      </p:sp>
      <p:sp>
        <p:nvSpPr>
          <p:cNvPr id="10" name="TextBox 9"/>
          <p:cNvSpPr txBox="1"/>
          <p:nvPr/>
        </p:nvSpPr>
        <p:spPr>
          <a:xfrm>
            <a:off x="175882" y="1080484"/>
            <a:ext cx="5672024" cy="1754326"/>
          </a:xfrm>
          <a:prstGeom prst="rect">
            <a:avLst/>
          </a:prstGeom>
          <a:solidFill>
            <a:srgbClr val="FF0000"/>
          </a:solidFill>
          <a:ln w="57150">
            <a:solidFill>
              <a:schemeClr val="tx1"/>
            </a:solidFill>
          </a:ln>
        </p:spPr>
        <p:txBody>
          <a:bodyPr wrap="square" rtlCol="0">
            <a:spAutoFit/>
          </a:bodyPr>
          <a:lstStyle/>
          <a:p>
            <a:r>
              <a:rPr lang="en-GB" b="1" dirty="0">
                <a:latin typeface="Century Gothic" panose="020B0502020202020204" pitchFamily="34" charset="0"/>
                <a:cs typeface="Courier New" panose="02070309020205020404" pitchFamily="49" charset="0"/>
              </a:rPr>
              <a:t>Not essential but you can use this to actually set out your opinion at the start and to show some knowledge of the topic the question is asking you about.</a:t>
            </a:r>
          </a:p>
          <a:p>
            <a:r>
              <a:rPr lang="en-GB" dirty="0">
                <a:latin typeface="Century Gothic" panose="020B0502020202020204" pitchFamily="34" charset="0"/>
                <a:cs typeface="Courier New" panose="02070309020205020404" pitchFamily="49" charset="0"/>
              </a:rPr>
              <a:t>‘</a:t>
            </a:r>
            <a:r>
              <a:rPr lang="en-GB" i="1" dirty="0">
                <a:latin typeface="Century Gothic" panose="020B0502020202020204" pitchFamily="34" charset="0"/>
                <a:cs typeface="Courier New" panose="02070309020205020404" pitchFamily="49" charset="0"/>
              </a:rPr>
              <a:t>It is clear that</a:t>
            </a:r>
            <a:r>
              <a:rPr lang="en-GB" dirty="0">
                <a:latin typeface="Century Gothic" panose="020B0502020202020204" pitchFamily="34" charset="0"/>
                <a:cs typeface="Courier New" panose="02070309020205020404" pitchFamily="49" charset="0"/>
              </a:rPr>
              <a:t>…’  ‘</a:t>
            </a:r>
            <a:r>
              <a:rPr lang="en-GB" i="1" dirty="0">
                <a:latin typeface="Century Gothic" panose="020B0502020202020204" pitchFamily="34" charset="0"/>
                <a:cs typeface="Courier New" panose="02070309020205020404" pitchFamily="49" charset="0"/>
              </a:rPr>
              <a:t>In this period after 1066</a:t>
            </a:r>
            <a:r>
              <a:rPr lang="en-GB" dirty="0">
                <a:latin typeface="Century Gothic" panose="020B0502020202020204" pitchFamily="34" charset="0"/>
                <a:cs typeface="Courier New" panose="02070309020205020404" pitchFamily="49" charset="0"/>
              </a:rPr>
              <a:t>…’ ‘</a:t>
            </a:r>
            <a:r>
              <a:rPr lang="en-GB" i="1" dirty="0">
                <a:latin typeface="Century Gothic" panose="020B0502020202020204" pitchFamily="34" charset="0"/>
                <a:cs typeface="Courier New" panose="02070309020205020404" pitchFamily="49" charset="0"/>
              </a:rPr>
              <a:t>It can be strongly argued that</a:t>
            </a:r>
            <a:r>
              <a:rPr lang="en-GB" dirty="0">
                <a:latin typeface="Century Gothic" panose="020B0502020202020204" pitchFamily="34" charset="0"/>
                <a:cs typeface="Courier New" panose="02070309020205020404" pitchFamily="49" charset="0"/>
              </a:rPr>
              <a:t>…’</a:t>
            </a:r>
          </a:p>
        </p:txBody>
      </p:sp>
      <p:sp>
        <p:nvSpPr>
          <p:cNvPr id="12" name="TextBox 11"/>
          <p:cNvSpPr txBox="1"/>
          <p:nvPr/>
        </p:nvSpPr>
        <p:spPr>
          <a:xfrm>
            <a:off x="5759" y="2854847"/>
            <a:ext cx="3279700" cy="400110"/>
          </a:xfrm>
          <a:prstGeom prst="rect">
            <a:avLst/>
          </a:prstGeom>
          <a:solidFill>
            <a:schemeClr val="accent4"/>
          </a:solidFill>
          <a:ln w="57150">
            <a:solidFill>
              <a:schemeClr val="tx1"/>
            </a:solidFill>
          </a:ln>
        </p:spPr>
        <p:txBody>
          <a:bodyPr wrap="square" rtlCol="0">
            <a:spAutoFit/>
          </a:bodyPr>
          <a:lstStyle/>
          <a:p>
            <a:r>
              <a:rPr lang="en-GB" sz="2000" b="1" dirty="0">
                <a:latin typeface="Courier New" panose="02070309020205020404" pitchFamily="49" charset="0"/>
                <a:cs typeface="Courier New" panose="02070309020205020404" pitchFamily="49" charset="0"/>
              </a:rPr>
              <a:t>Paragraph 1:</a:t>
            </a:r>
          </a:p>
        </p:txBody>
      </p:sp>
      <p:sp>
        <p:nvSpPr>
          <p:cNvPr id="15" name="TextBox 14"/>
          <p:cNvSpPr txBox="1"/>
          <p:nvPr/>
        </p:nvSpPr>
        <p:spPr>
          <a:xfrm>
            <a:off x="175881" y="3244495"/>
            <a:ext cx="5672025" cy="2308324"/>
          </a:xfrm>
          <a:prstGeom prst="rect">
            <a:avLst/>
          </a:prstGeom>
          <a:solidFill>
            <a:schemeClr val="accent4"/>
          </a:solidFill>
          <a:ln w="57150">
            <a:solidFill>
              <a:schemeClr val="tx1"/>
            </a:solidFill>
          </a:ln>
        </p:spPr>
        <p:txBody>
          <a:bodyPr wrap="square" rtlCol="0">
            <a:spAutoFit/>
          </a:bodyPr>
          <a:lstStyle/>
          <a:p>
            <a:r>
              <a:rPr lang="en-GB" b="1" dirty="0">
                <a:latin typeface="Century Gothic" panose="020B0502020202020204" pitchFamily="34" charset="0"/>
                <a:cs typeface="Courier New" panose="02070309020205020404" pitchFamily="49" charset="0"/>
              </a:rPr>
              <a:t>Use one of the bullet points to agree or disagree with the statement.  Use a detailed P.E.E paragraph to do this.</a:t>
            </a:r>
          </a:p>
          <a:p>
            <a:r>
              <a:rPr lang="en-GB" dirty="0">
                <a:latin typeface="Century Gothic" panose="020B0502020202020204" pitchFamily="34" charset="0"/>
                <a:cs typeface="Courier New" panose="02070309020205020404" pitchFamily="49" charset="0"/>
              </a:rPr>
              <a:t>‘</a:t>
            </a:r>
            <a:r>
              <a:rPr lang="en-GB" i="1" dirty="0">
                <a:latin typeface="Century Gothic" panose="020B0502020202020204" pitchFamily="34" charset="0"/>
                <a:cs typeface="Courier New" panose="02070309020205020404" pitchFamily="49" charset="0"/>
              </a:rPr>
              <a:t>Certainly, there was significant change in law and order after the Norman Conquest as..</a:t>
            </a:r>
          </a:p>
          <a:p>
            <a:r>
              <a:rPr lang="en-GB" i="1" dirty="0">
                <a:latin typeface="Century Gothic" panose="020B0502020202020204" pitchFamily="34" charset="0"/>
                <a:cs typeface="Courier New" panose="02070309020205020404" pitchFamily="49" charset="0"/>
              </a:rPr>
              <a:t>‘For example….’</a:t>
            </a:r>
          </a:p>
          <a:p>
            <a:r>
              <a:rPr lang="en-GB" i="1" dirty="0">
                <a:latin typeface="Century Gothic" panose="020B0502020202020204" pitchFamily="34" charset="0"/>
                <a:cs typeface="Courier New" panose="02070309020205020404" pitchFamily="49" charset="0"/>
              </a:rPr>
              <a:t>‘This brought great change to law and order as previously….</a:t>
            </a:r>
          </a:p>
        </p:txBody>
      </p:sp>
      <p:sp>
        <p:nvSpPr>
          <p:cNvPr id="2" name="TextBox 1"/>
          <p:cNvSpPr txBox="1"/>
          <p:nvPr/>
        </p:nvSpPr>
        <p:spPr>
          <a:xfrm>
            <a:off x="6230680" y="14162"/>
            <a:ext cx="5843993" cy="646331"/>
          </a:xfrm>
          <a:prstGeom prst="rect">
            <a:avLst/>
          </a:prstGeom>
          <a:noFill/>
        </p:spPr>
        <p:txBody>
          <a:bodyPr wrap="square" rtlCol="0">
            <a:spAutoFit/>
          </a:bodyPr>
          <a:lstStyle/>
          <a:p>
            <a:r>
              <a:rPr lang="en-GB" b="1" dirty="0"/>
              <a:t>‘Government law and order saw considerable change after the Norman conquest’</a:t>
            </a:r>
            <a:r>
              <a:rPr lang="en-GB" dirty="0"/>
              <a:t>.</a:t>
            </a:r>
          </a:p>
        </p:txBody>
      </p:sp>
      <p:sp>
        <p:nvSpPr>
          <p:cNvPr id="16" name="TextBox 15"/>
          <p:cNvSpPr txBox="1"/>
          <p:nvPr/>
        </p:nvSpPr>
        <p:spPr>
          <a:xfrm>
            <a:off x="6393673" y="1081284"/>
            <a:ext cx="5681000" cy="2031325"/>
          </a:xfrm>
          <a:prstGeom prst="rect">
            <a:avLst/>
          </a:prstGeom>
          <a:solidFill>
            <a:schemeClr val="accent4"/>
          </a:solidFill>
          <a:ln w="57150">
            <a:solidFill>
              <a:schemeClr val="tx1"/>
            </a:solidFill>
          </a:ln>
        </p:spPr>
        <p:txBody>
          <a:bodyPr wrap="square" rtlCol="0">
            <a:spAutoFit/>
          </a:bodyPr>
          <a:lstStyle/>
          <a:p>
            <a:r>
              <a:rPr lang="en-GB" b="1" dirty="0">
                <a:latin typeface="Century Gothic" panose="020B0502020202020204" pitchFamily="34" charset="0"/>
                <a:cs typeface="Courier New" panose="02070309020205020404" pitchFamily="49" charset="0"/>
              </a:rPr>
              <a:t>Use one of the bullet points to give a balanced view.  Use another detailed P.E.E paragraph to do this.</a:t>
            </a:r>
          </a:p>
          <a:p>
            <a:r>
              <a:rPr lang="en-GB" dirty="0">
                <a:latin typeface="Century Gothic" panose="020B0502020202020204" pitchFamily="34" charset="0"/>
                <a:cs typeface="Courier New" panose="02070309020205020404" pitchFamily="49" charset="0"/>
              </a:rPr>
              <a:t>‘</a:t>
            </a:r>
            <a:r>
              <a:rPr lang="en-GB" i="1" dirty="0">
                <a:latin typeface="Century Gothic" panose="020B0502020202020204" pitchFamily="34" charset="0"/>
                <a:cs typeface="Courier New" panose="02070309020205020404" pitchFamily="49" charset="0"/>
              </a:rPr>
              <a:t>However, some aspects of law and order remained such as…..’</a:t>
            </a:r>
          </a:p>
          <a:p>
            <a:r>
              <a:rPr lang="en-GB" i="1" dirty="0">
                <a:latin typeface="Century Gothic" panose="020B0502020202020204" pitchFamily="34" charset="0"/>
                <a:cs typeface="Courier New" panose="02070309020205020404" pitchFamily="49" charset="0"/>
              </a:rPr>
              <a:t>‘This method was…’</a:t>
            </a:r>
          </a:p>
          <a:p>
            <a:r>
              <a:rPr lang="en-GB" i="1" dirty="0">
                <a:latin typeface="Century Gothic" panose="020B0502020202020204" pitchFamily="34" charset="0"/>
                <a:cs typeface="Courier New" panose="02070309020205020404" pitchFamily="49" charset="0"/>
              </a:rPr>
              <a:t>‘This aspects of law and order continued as….’</a:t>
            </a:r>
          </a:p>
        </p:txBody>
      </p:sp>
      <p:sp>
        <p:nvSpPr>
          <p:cNvPr id="19" name="TextBox 18"/>
          <p:cNvSpPr txBox="1"/>
          <p:nvPr/>
        </p:nvSpPr>
        <p:spPr>
          <a:xfrm>
            <a:off x="6190546" y="659136"/>
            <a:ext cx="3279700" cy="400110"/>
          </a:xfrm>
          <a:prstGeom prst="rect">
            <a:avLst/>
          </a:prstGeom>
          <a:solidFill>
            <a:schemeClr val="accent4"/>
          </a:solidFill>
          <a:ln w="57150">
            <a:solidFill>
              <a:schemeClr val="tx1"/>
            </a:solidFill>
          </a:ln>
        </p:spPr>
        <p:txBody>
          <a:bodyPr wrap="square" rtlCol="0">
            <a:spAutoFit/>
          </a:bodyPr>
          <a:lstStyle/>
          <a:p>
            <a:r>
              <a:rPr lang="en-GB" sz="2000" b="1" dirty="0">
                <a:latin typeface="Courier New" panose="02070309020205020404" pitchFamily="49" charset="0"/>
                <a:cs typeface="Courier New" panose="02070309020205020404" pitchFamily="49" charset="0"/>
              </a:rPr>
              <a:t>Paragraph 2:</a:t>
            </a:r>
          </a:p>
        </p:txBody>
      </p:sp>
      <p:sp>
        <p:nvSpPr>
          <p:cNvPr id="20" name="TextBox 19"/>
          <p:cNvSpPr txBox="1"/>
          <p:nvPr/>
        </p:nvSpPr>
        <p:spPr>
          <a:xfrm>
            <a:off x="6172343" y="3122184"/>
            <a:ext cx="4523712" cy="400110"/>
          </a:xfrm>
          <a:prstGeom prst="rect">
            <a:avLst/>
          </a:prstGeom>
          <a:solidFill>
            <a:schemeClr val="accent4"/>
          </a:solidFill>
          <a:ln w="57150">
            <a:solidFill>
              <a:schemeClr val="tx1"/>
            </a:solidFill>
          </a:ln>
        </p:spPr>
        <p:txBody>
          <a:bodyPr wrap="square" rtlCol="0">
            <a:spAutoFit/>
          </a:bodyPr>
          <a:lstStyle/>
          <a:p>
            <a:r>
              <a:rPr lang="en-GB" sz="2000" b="1" dirty="0">
                <a:latin typeface="Courier New" panose="02070309020205020404" pitchFamily="49" charset="0"/>
                <a:cs typeface="Courier New" panose="02070309020205020404" pitchFamily="49" charset="0"/>
              </a:rPr>
              <a:t>Where to add your own point?  </a:t>
            </a:r>
          </a:p>
        </p:txBody>
      </p:sp>
      <p:sp>
        <p:nvSpPr>
          <p:cNvPr id="21" name="TextBox 20"/>
          <p:cNvSpPr txBox="1"/>
          <p:nvPr/>
        </p:nvSpPr>
        <p:spPr>
          <a:xfrm>
            <a:off x="6393673" y="3531869"/>
            <a:ext cx="5681000" cy="1938992"/>
          </a:xfrm>
          <a:prstGeom prst="rect">
            <a:avLst/>
          </a:prstGeom>
          <a:solidFill>
            <a:srgbClr val="00FF00"/>
          </a:solidFill>
          <a:ln w="57150">
            <a:solidFill>
              <a:schemeClr val="tx1"/>
            </a:solidFill>
          </a:ln>
        </p:spPr>
        <p:txBody>
          <a:bodyPr wrap="square" rtlCol="0">
            <a:spAutoFit/>
          </a:bodyPr>
          <a:lstStyle/>
          <a:p>
            <a:r>
              <a:rPr lang="en-GB" sz="2000" b="1" dirty="0">
                <a:latin typeface="Courier New" panose="02070309020205020404" pitchFamily="49" charset="0"/>
                <a:cs typeface="Courier New" panose="02070309020205020404" pitchFamily="49" charset="0"/>
              </a:rPr>
              <a:t>A separate P.E.E. paragraph OR inside paragraph 1 or 2.</a:t>
            </a:r>
          </a:p>
          <a:p>
            <a:r>
              <a:rPr lang="en-GB" sz="2000" b="1" dirty="0">
                <a:latin typeface="Century Gothic" panose="020B0502020202020204" pitchFamily="34" charset="0"/>
                <a:cs typeface="Courier New" panose="02070309020205020404" pitchFamily="49" charset="0"/>
              </a:rPr>
              <a:t>P</a:t>
            </a:r>
            <a:r>
              <a:rPr lang="en-GB" sz="2000" dirty="0">
                <a:latin typeface="Century Gothic" panose="020B0502020202020204" pitchFamily="34" charset="0"/>
                <a:cs typeface="Courier New" panose="02070309020205020404" pitchFamily="49" charset="0"/>
              </a:rPr>
              <a:t>. </a:t>
            </a:r>
            <a:r>
              <a:rPr lang="en-GB" sz="2000" i="1" dirty="0">
                <a:latin typeface="Century Gothic" panose="020B0502020202020204" pitchFamily="34" charset="0"/>
                <a:cs typeface="Courier New" panose="02070309020205020404" pitchFamily="49" charset="0"/>
              </a:rPr>
              <a:t>In addition, another factor in support of great change after this period is…..  </a:t>
            </a:r>
            <a:r>
              <a:rPr lang="en-GB" sz="2000" b="1" i="1" dirty="0">
                <a:latin typeface="Century Gothic" panose="020B0502020202020204" pitchFamily="34" charset="0"/>
                <a:cs typeface="Courier New" panose="02070309020205020404" pitchFamily="49" charset="0"/>
              </a:rPr>
              <a:t>E</a:t>
            </a:r>
            <a:r>
              <a:rPr lang="en-GB" sz="2000" i="1" dirty="0">
                <a:latin typeface="Century Gothic" panose="020B0502020202020204" pitchFamily="34" charset="0"/>
                <a:cs typeface="Courier New" panose="02070309020205020404" pitchFamily="49" charset="0"/>
              </a:rPr>
              <a:t>. This was….</a:t>
            </a:r>
            <a:r>
              <a:rPr lang="en-GB" sz="2000" b="1" i="1" dirty="0">
                <a:latin typeface="Century Gothic" panose="020B0502020202020204" pitchFamily="34" charset="0"/>
                <a:cs typeface="Courier New" panose="02070309020205020404" pitchFamily="49" charset="0"/>
              </a:rPr>
              <a:t>E</a:t>
            </a:r>
            <a:r>
              <a:rPr lang="en-GB" sz="2000" i="1" dirty="0">
                <a:latin typeface="Century Gothic" panose="020B0502020202020204" pitchFamily="34" charset="0"/>
                <a:cs typeface="Courier New" panose="02070309020205020404" pitchFamily="49" charset="0"/>
              </a:rPr>
              <a:t>. This brought change as…..</a:t>
            </a:r>
          </a:p>
          <a:p>
            <a:endParaRPr lang="en-GB" sz="2000" dirty="0">
              <a:latin typeface="Courier New" panose="02070309020205020404" pitchFamily="49" charset="0"/>
              <a:cs typeface="Courier New" panose="02070309020205020404" pitchFamily="49" charset="0"/>
            </a:endParaRPr>
          </a:p>
        </p:txBody>
      </p:sp>
      <p:sp>
        <p:nvSpPr>
          <p:cNvPr id="23" name="TextBox 22"/>
          <p:cNvSpPr txBox="1"/>
          <p:nvPr/>
        </p:nvSpPr>
        <p:spPr>
          <a:xfrm>
            <a:off x="3169147" y="5585232"/>
            <a:ext cx="7250760" cy="1200329"/>
          </a:xfrm>
          <a:prstGeom prst="rect">
            <a:avLst/>
          </a:prstGeom>
          <a:solidFill>
            <a:srgbClr val="00FF00"/>
          </a:solidFill>
          <a:ln w="57150">
            <a:solidFill>
              <a:schemeClr val="tx1"/>
            </a:solidFill>
          </a:ln>
        </p:spPr>
        <p:txBody>
          <a:bodyPr wrap="square" rtlCol="0">
            <a:spAutoFit/>
          </a:bodyPr>
          <a:lstStyle/>
          <a:p>
            <a:r>
              <a:rPr lang="en-GB" b="1" dirty="0">
                <a:latin typeface="Century Gothic" panose="020B0502020202020204" pitchFamily="34" charset="0"/>
                <a:cs typeface="Courier New" panose="02070309020205020404" pitchFamily="49" charset="0"/>
              </a:rPr>
              <a:t>CONCLUSION: </a:t>
            </a:r>
          </a:p>
          <a:p>
            <a:pPr marL="285750" indent="-285750">
              <a:buFont typeface="Arial" panose="020B0604020202020204" pitchFamily="34" charset="0"/>
              <a:buChar char="•"/>
            </a:pPr>
            <a:r>
              <a:rPr lang="en-GB" dirty="0">
                <a:latin typeface="Century Gothic" panose="020B0502020202020204" pitchFamily="34" charset="0"/>
                <a:cs typeface="Courier New" panose="02070309020205020404" pitchFamily="49" charset="0"/>
              </a:rPr>
              <a:t>Refer back to the statement and make your final judgement.  </a:t>
            </a:r>
          </a:p>
          <a:p>
            <a:pPr marL="285750" indent="-285750">
              <a:buFont typeface="Arial" panose="020B0604020202020204" pitchFamily="34" charset="0"/>
              <a:buChar char="•"/>
            </a:pPr>
            <a:r>
              <a:rPr lang="en-GB" dirty="0">
                <a:latin typeface="Century Gothic" panose="020B0502020202020204" pitchFamily="34" charset="0"/>
                <a:cs typeface="Courier New" panose="02070309020205020404" pitchFamily="49" charset="0"/>
              </a:rPr>
              <a:t>Does the rest of your answer support your final judgement? </a:t>
            </a:r>
          </a:p>
          <a:p>
            <a:pPr marL="285750" indent="-285750">
              <a:buFont typeface="Arial" panose="020B0604020202020204" pitchFamily="34" charset="0"/>
              <a:buChar char="•"/>
            </a:pPr>
            <a:r>
              <a:rPr lang="en-GB" dirty="0">
                <a:latin typeface="Century Gothic" panose="020B0502020202020204" pitchFamily="34" charset="0"/>
                <a:cs typeface="Courier New" panose="02070309020205020404" pitchFamily="49" charset="0"/>
              </a:rPr>
              <a:t>What is your strongest argument/proof and why? </a:t>
            </a:r>
          </a:p>
        </p:txBody>
      </p:sp>
    </p:spTree>
    <p:extLst>
      <p:ext uri="{BB962C8B-B14F-4D97-AF65-F5344CB8AC3E}">
        <p14:creationId xmlns:p14="http://schemas.microsoft.com/office/powerpoint/2010/main" val="17026685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015856" y="26070"/>
            <a:ext cx="11176144" cy="1095408"/>
          </a:xfrm>
          <a:prstGeom prst="rect">
            <a:avLst/>
          </a:prstGeom>
          <a:solidFill>
            <a:schemeClr val="accent6">
              <a:lumMod val="20000"/>
              <a:lumOff val="8000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800" b="1" dirty="0">
              <a:solidFill>
                <a:schemeClr val="tx1"/>
              </a:solidFill>
              <a:latin typeface="Courier New" panose="02070309020205020404" pitchFamily="49" charset="0"/>
              <a:cs typeface="Courier New" panose="02070309020205020404" pitchFamily="49" charset="0"/>
            </a:endParaRPr>
          </a:p>
        </p:txBody>
      </p:sp>
      <p:sp>
        <p:nvSpPr>
          <p:cNvPr id="13" name="Rectangle 12"/>
          <p:cNvSpPr/>
          <p:nvPr/>
        </p:nvSpPr>
        <p:spPr>
          <a:xfrm>
            <a:off x="1015855" y="1154529"/>
            <a:ext cx="11176145" cy="5703471"/>
          </a:xfrm>
          <a:prstGeom prst="rect">
            <a:avLst/>
          </a:prstGeom>
          <a:solidFill>
            <a:srgbClr val="92D05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rot="16200000">
            <a:off x="-2907943" y="2934204"/>
            <a:ext cx="6831931" cy="1015663"/>
          </a:xfrm>
          <a:prstGeom prst="rect">
            <a:avLst/>
          </a:prstGeom>
          <a:solidFill>
            <a:schemeClr val="accent4"/>
          </a:solidFill>
          <a:ln w="57150">
            <a:solidFill>
              <a:schemeClr val="tx1"/>
            </a:solidFill>
          </a:ln>
        </p:spPr>
        <p:txBody>
          <a:bodyPr wrap="square" rtlCol="0">
            <a:spAutoFit/>
          </a:bodyPr>
          <a:lstStyle/>
          <a:p>
            <a:pPr algn="ctr"/>
            <a:r>
              <a:rPr lang="en-GB" sz="6000" b="1" dirty="0">
                <a:latin typeface="Courier New" panose="02070309020205020404" pitchFamily="49" charset="0"/>
                <a:cs typeface="Courier New" panose="02070309020205020404" pitchFamily="49" charset="0"/>
              </a:rPr>
              <a:t>     </a:t>
            </a:r>
            <a:r>
              <a:rPr lang="en-GB" sz="5400" b="1" dirty="0">
                <a:latin typeface="Courier New" panose="02070309020205020404" pitchFamily="49" charset="0"/>
                <a:cs typeface="Courier New" panose="02070309020205020404" pitchFamily="49" charset="0"/>
              </a:rPr>
              <a:t>EXAMPLE 1</a:t>
            </a:r>
            <a:endParaRPr lang="en-GB" sz="6000" b="1" dirty="0">
              <a:latin typeface="Courier New" panose="02070309020205020404" pitchFamily="49" charset="0"/>
              <a:cs typeface="Courier New" panose="02070309020205020404" pitchFamily="49" charset="0"/>
            </a:endParaRPr>
          </a:p>
        </p:txBody>
      </p:sp>
      <p:sp>
        <p:nvSpPr>
          <p:cNvPr id="9" name="Rectangle 8"/>
          <p:cNvSpPr/>
          <p:nvPr/>
        </p:nvSpPr>
        <p:spPr>
          <a:xfrm>
            <a:off x="1130360" y="70543"/>
            <a:ext cx="8672859" cy="1600438"/>
          </a:xfrm>
          <a:prstGeom prst="rect">
            <a:avLst/>
          </a:prstGeom>
          <a:solidFill>
            <a:srgbClr val="FFFF00"/>
          </a:solidFill>
          <a:ln w="57150">
            <a:solidFill>
              <a:schemeClr val="tx1"/>
            </a:solidFill>
          </a:ln>
        </p:spPr>
        <p:txBody>
          <a:bodyPr wrap="square">
            <a:spAutoFit/>
          </a:bodyPr>
          <a:lstStyle/>
          <a:p>
            <a:r>
              <a:rPr lang="en-GB" sz="1400" b="1" u="sng" dirty="0"/>
              <a:t>Government law and order saw considerable change after the Norman conquest’</a:t>
            </a:r>
            <a:r>
              <a:rPr lang="en-GB" sz="1400" u="sng" dirty="0"/>
              <a:t>. </a:t>
            </a:r>
          </a:p>
          <a:p>
            <a:r>
              <a:rPr lang="en-GB" sz="1400" b="1" dirty="0"/>
              <a:t>How far </a:t>
            </a:r>
            <a:r>
              <a:rPr lang="en-GB" sz="1400" dirty="0"/>
              <a:t>do you agree?  </a:t>
            </a:r>
          </a:p>
          <a:p>
            <a:endParaRPr lang="en-GB" sz="1400" dirty="0"/>
          </a:p>
          <a:p>
            <a:r>
              <a:rPr lang="en-GB" sz="1400" dirty="0"/>
              <a:t>You may use the following in your answer:  </a:t>
            </a:r>
          </a:p>
          <a:p>
            <a:pPr marL="285750" indent="-285750">
              <a:buFont typeface="Arial" panose="020B0604020202020204" pitchFamily="34" charset="0"/>
              <a:buChar char="•"/>
            </a:pPr>
            <a:r>
              <a:rPr lang="en-GB" sz="1400" dirty="0"/>
              <a:t>Forest Laws</a:t>
            </a:r>
          </a:p>
          <a:p>
            <a:pPr marL="285750" indent="-285750">
              <a:buFont typeface="Arial" panose="020B0604020202020204" pitchFamily="34" charset="0"/>
              <a:buChar char="•"/>
            </a:pPr>
            <a:r>
              <a:rPr lang="en-GB" sz="1400" dirty="0"/>
              <a:t>Tithings</a:t>
            </a:r>
          </a:p>
          <a:p>
            <a:r>
              <a:rPr lang="en-GB" sz="1400" dirty="0"/>
              <a:t>You must also use information of your own.</a:t>
            </a:r>
          </a:p>
        </p:txBody>
      </p:sp>
      <p:sp>
        <p:nvSpPr>
          <p:cNvPr id="2" name="TextBox 1"/>
          <p:cNvSpPr txBox="1"/>
          <p:nvPr/>
        </p:nvSpPr>
        <p:spPr>
          <a:xfrm>
            <a:off x="995291" y="1670981"/>
            <a:ext cx="11176145" cy="5262979"/>
          </a:xfrm>
          <a:prstGeom prst="rect">
            <a:avLst/>
          </a:prstGeom>
          <a:solidFill>
            <a:schemeClr val="bg1"/>
          </a:solidFill>
        </p:spPr>
        <p:txBody>
          <a:bodyPr wrap="square" rtlCol="0">
            <a:spAutoFit/>
          </a:bodyPr>
          <a:lstStyle/>
          <a:p>
            <a:r>
              <a:rPr lang="en-GB" sz="1400" dirty="0"/>
              <a:t>There is a strong argument that government control over law and order saw considerable change after William’s victory over the Anglo-Saxons in 1066.  In fact, it was the King and his nobles who needed to show their strength after this victory that brought about such changes.</a:t>
            </a:r>
          </a:p>
          <a:p>
            <a:endParaRPr lang="en-GB" sz="1400" dirty="0"/>
          </a:p>
          <a:p>
            <a:r>
              <a:rPr lang="en-GB" sz="1400" dirty="0"/>
              <a:t>The Forest Laws brought great change to law and order.  For the first time, the king established areas of the countryside which were no longer common land and banned peasants from using vast areas of land for hunting and collecting wood, instead using this land as his own royal playground.  This brought about change as for the first time, a new form of ‘social’ crime was established where the law was seen as that unfair, if any peasant did try to hunt, most other people would not have reported it as a crime.  The Forest Laws even created a new crime called poaching.  If caught, again deterrent for other ordinary people would be as severe as blinding or castration.</a:t>
            </a:r>
          </a:p>
          <a:p>
            <a:endParaRPr lang="en-GB" sz="1400" dirty="0"/>
          </a:p>
          <a:p>
            <a:r>
              <a:rPr lang="en-GB" sz="1400" dirty="0"/>
              <a:t>Another factor that saw significant change was the use of punishments.  While the methods themselves largely stayed the same, there was a huge increase in the number of them.  For example, William made sure that whole communities were punished for a crime to show his authority rather than one individual.  For example, the Anglo-Saxon Wergild was replaced with the Murdrum Fine.  In addition, rebellions would be punished by destroying farmland and animals.  It was estimated that 100,000 people died of starvation.  Another considerable change was the more centralised way that William took control.  The use of the feudal system and building castles in most parts of England played a huge role in the government taking further control over law and order.</a:t>
            </a:r>
          </a:p>
          <a:p>
            <a:endParaRPr lang="en-GB" sz="1400" dirty="0"/>
          </a:p>
          <a:p>
            <a:r>
              <a:rPr lang="en-GB" sz="1400" dirty="0"/>
              <a:t>However, there was some continuity after 1066. The system of using tithings as a form of collective responsibility remained.  The Normans saw this as a very effective way to maintain order in the villages.  During this time, people still knew each other well as the population of each village would remain low.  It would be difficult for any criminal to escape justice.  Even the idea of the ‘hundred’ and the use of the ‘hue and cry’ were kept the same for the same reason.</a:t>
            </a:r>
          </a:p>
          <a:p>
            <a:endParaRPr lang="en-GB" sz="1400" dirty="0"/>
          </a:p>
          <a:p>
            <a:r>
              <a:rPr lang="en-GB" sz="1400" dirty="0"/>
              <a:t>Overall, government law and order did see much change after the Norman conquest.  The Normans had to show their authority towards the Anglo-Saxons as a way to control them.  By making their own new laws and most of all, by ensuring that punishments acted as a deterrent, this was the aspect that law the most change.  Indeed, in this time there were far more crimes that had the death penalty.</a:t>
            </a:r>
          </a:p>
        </p:txBody>
      </p:sp>
      <p:sp>
        <p:nvSpPr>
          <p:cNvPr id="4" name="TextBox 3"/>
          <p:cNvSpPr txBox="1"/>
          <p:nvPr/>
        </p:nvSpPr>
        <p:spPr>
          <a:xfrm>
            <a:off x="7485321" y="115016"/>
            <a:ext cx="4635795" cy="1600438"/>
          </a:xfrm>
          <a:prstGeom prst="rect">
            <a:avLst/>
          </a:prstGeom>
          <a:solidFill>
            <a:schemeClr val="bg1"/>
          </a:solidFill>
          <a:ln w="57150">
            <a:solidFill>
              <a:srgbClr val="FF0000"/>
            </a:solidFill>
          </a:ln>
        </p:spPr>
        <p:txBody>
          <a:bodyPr wrap="square" rtlCol="0">
            <a:spAutoFit/>
          </a:bodyPr>
          <a:lstStyle/>
          <a:p>
            <a:r>
              <a:rPr lang="en-GB" sz="1400" b="1" dirty="0"/>
              <a:t>Highlight or underline in different colours where:</a:t>
            </a:r>
          </a:p>
          <a:p>
            <a:pPr marL="342900" indent="-342900">
              <a:buFont typeface="+mj-lt"/>
              <a:buAutoNum type="arabicPeriod"/>
            </a:pPr>
            <a:r>
              <a:rPr lang="en-GB" sz="1200" dirty="0"/>
              <a:t>A clear argument has been set out.</a:t>
            </a:r>
          </a:p>
          <a:p>
            <a:pPr marL="342900" indent="-342900">
              <a:buFont typeface="+mj-lt"/>
              <a:buAutoNum type="arabicPeriod"/>
            </a:pPr>
            <a:r>
              <a:rPr lang="en-GB" sz="1200" dirty="0"/>
              <a:t>Where the answer refers back to the question.</a:t>
            </a:r>
          </a:p>
          <a:p>
            <a:pPr marL="342900" indent="-342900">
              <a:buFont typeface="+mj-lt"/>
              <a:buAutoNum type="arabicPeriod"/>
            </a:pPr>
            <a:r>
              <a:rPr lang="en-GB" sz="1200" dirty="0"/>
              <a:t>Where the first prompt is used.</a:t>
            </a:r>
          </a:p>
          <a:p>
            <a:pPr marL="342900" indent="-342900">
              <a:buFont typeface="+mj-lt"/>
              <a:buAutoNum type="arabicPeriod"/>
            </a:pPr>
            <a:r>
              <a:rPr lang="en-GB" sz="1200" dirty="0"/>
              <a:t>Where the second prompt is used.</a:t>
            </a:r>
          </a:p>
          <a:p>
            <a:pPr marL="342900" indent="-342900">
              <a:buFont typeface="+mj-lt"/>
              <a:buAutoNum type="arabicPeriod"/>
            </a:pPr>
            <a:r>
              <a:rPr lang="en-GB" sz="1200" dirty="0"/>
              <a:t>Where a separate point has been explained.</a:t>
            </a:r>
          </a:p>
          <a:p>
            <a:pPr marL="342900" indent="-342900">
              <a:buFont typeface="+mj-lt"/>
              <a:buAutoNum type="arabicPeriod"/>
            </a:pPr>
            <a:r>
              <a:rPr lang="en-GB" sz="1200" dirty="0"/>
              <a:t>Where specific terms or facts are used.</a:t>
            </a:r>
          </a:p>
          <a:p>
            <a:pPr marL="342900" indent="-342900">
              <a:buFont typeface="+mj-lt"/>
              <a:buAutoNum type="arabicPeriod"/>
            </a:pPr>
            <a:r>
              <a:rPr lang="en-GB" sz="1200" dirty="0"/>
              <a:t>Any examples of good language used.</a:t>
            </a:r>
          </a:p>
        </p:txBody>
      </p:sp>
    </p:spTree>
    <p:extLst>
      <p:ext uri="{BB962C8B-B14F-4D97-AF65-F5344CB8AC3E}">
        <p14:creationId xmlns:p14="http://schemas.microsoft.com/office/powerpoint/2010/main" val="9118542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015856" y="26070"/>
            <a:ext cx="11176144" cy="1095408"/>
          </a:xfrm>
          <a:prstGeom prst="rect">
            <a:avLst/>
          </a:prstGeom>
          <a:solidFill>
            <a:schemeClr val="accent6">
              <a:lumMod val="20000"/>
              <a:lumOff val="8000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800" b="1" dirty="0">
              <a:solidFill>
                <a:schemeClr val="tx1"/>
              </a:solidFill>
              <a:latin typeface="Courier New" panose="02070309020205020404" pitchFamily="49" charset="0"/>
              <a:cs typeface="Courier New" panose="02070309020205020404" pitchFamily="49" charset="0"/>
            </a:endParaRPr>
          </a:p>
        </p:txBody>
      </p:sp>
      <p:sp>
        <p:nvSpPr>
          <p:cNvPr id="13" name="Rectangle 12"/>
          <p:cNvSpPr/>
          <p:nvPr/>
        </p:nvSpPr>
        <p:spPr>
          <a:xfrm>
            <a:off x="1015855" y="1154529"/>
            <a:ext cx="11176145" cy="5703471"/>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rot="16200000">
            <a:off x="-2907943" y="2934204"/>
            <a:ext cx="6831931" cy="1015663"/>
          </a:xfrm>
          <a:prstGeom prst="rect">
            <a:avLst/>
          </a:prstGeom>
          <a:solidFill>
            <a:schemeClr val="accent4"/>
          </a:solidFill>
          <a:ln w="57150">
            <a:solidFill>
              <a:schemeClr val="tx1"/>
            </a:solidFill>
          </a:ln>
        </p:spPr>
        <p:txBody>
          <a:bodyPr wrap="square" rtlCol="0">
            <a:spAutoFit/>
          </a:bodyPr>
          <a:lstStyle/>
          <a:p>
            <a:pPr algn="ctr"/>
            <a:r>
              <a:rPr lang="en-GB" sz="6000" b="1" dirty="0">
                <a:latin typeface="Courier New" panose="02070309020205020404" pitchFamily="49" charset="0"/>
                <a:cs typeface="Courier New" panose="02070309020205020404" pitchFamily="49" charset="0"/>
              </a:rPr>
              <a:t>     </a:t>
            </a:r>
            <a:r>
              <a:rPr lang="en-GB" sz="5400" b="1" dirty="0">
                <a:latin typeface="Courier New" panose="02070309020205020404" pitchFamily="49" charset="0"/>
                <a:cs typeface="Courier New" panose="02070309020205020404" pitchFamily="49" charset="0"/>
              </a:rPr>
              <a:t>EXAMPLE 2</a:t>
            </a:r>
            <a:endParaRPr lang="en-GB" sz="6000" b="1" dirty="0">
              <a:latin typeface="Courier New" panose="02070309020205020404" pitchFamily="49" charset="0"/>
              <a:cs typeface="Courier New" panose="02070309020205020404" pitchFamily="49" charset="0"/>
            </a:endParaRPr>
          </a:p>
        </p:txBody>
      </p:sp>
      <p:sp>
        <p:nvSpPr>
          <p:cNvPr id="9" name="Rectangle 8"/>
          <p:cNvSpPr/>
          <p:nvPr/>
        </p:nvSpPr>
        <p:spPr>
          <a:xfrm>
            <a:off x="1036419" y="37492"/>
            <a:ext cx="8672859" cy="1600438"/>
          </a:xfrm>
          <a:prstGeom prst="rect">
            <a:avLst/>
          </a:prstGeom>
          <a:solidFill>
            <a:srgbClr val="FFC000"/>
          </a:solidFill>
          <a:ln w="57150">
            <a:solidFill>
              <a:schemeClr val="tx1"/>
            </a:solidFill>
          </a:ln>
        </p:spPr>
        <p:txBody>
          <a:bodyPr wrap="square">
            <a:spAutoFit/>
          </a:bodyPr>
          <a:lstStyle/>
          <a:p>
            <a:r>
              <a:rPr lang="en-GB" sz="1400" b="1" u="sng" dirty="0"/>
              <a:t>Government law and order saw considerable change after the Norman conquest’</a:t>
            </a:r>
            <a:r>
              <a:rPr lang="en-GB" sz="1400" u="sng" dirty="0"/>
              <a:t>. </a:t>
            </a:r>
          </a:p>
          <a:p>
            <a:r>
              <a:rPr lang="en-GB" sz="1400" b="1" dirty="0"/>
              <a:t>How far </a:t>
            </a:r>
            <a:r>
              <a:rPr lang="en-GB" sz="1400" dirty="0"/>
              <a:t>do you agree?  </a:t>
            </a:r>
          </a:p>
          <a:p>
            <a:endParaRPr lang="en-GB" sz="1400" dirty="0"/>
          </a:p>
          <a:p>
            <a:r>
              <a:rPr lang="en-GB" sz="1400" dirty="0"/>
              <a:t>You may use the following in your answer:  </a:t>
            </a:r>
          </a:p>
          <a:p>
            <a:pPr marL="285750" indent="-285750">
              <a:buFont typeface="Arial" panose="020B0604020202020204" pitchFamily="34" charset="0"/>
              <a:buChar char="•"/>
            </a:pPr>
            <a:r>
              <a:rPr lang="en-GB" sz="1400" dirty="0"/>
              <a:t>Forest Laws</a:t>
            </a:r>
          </a:p>
          <a:p>
            <a:pPr marL="285750" indent="-285750">
              <a:buFont typeface="Arial" panose="020B0604020202020204" pitchFamily="34" charset="0"/>
              <a:buChar char="•"/>
            </a:pPr>
            <a:r>
              <a:rPr lang="en-GB" sz="1400" dirty="0"/>
              <a:t>Tithings</a:t>
            </a:r>
          </a:p>
          <a:p>
            <a:r>
              <a:rPr lang="en-GB" sz="1400" dirty="0"/>
              <a:t>You must also use information of your own.</a:t>
            </a:r>
          </a:p>
        </p:txBody>
      </p:sp>
      <p:sp>
        <p:nvSpPr>
          <p:cNvPr id="2" name="TextBox 1"/>
          <p:cNvSpPr txBox="1"/>
          <p:nvPr/>
        </p:nvSpPr>
        <p:spPr>
          <a:xfrm>
            <a:off x="995291" y="1670981"/>
            <a:ext cx="11176145" cy="5016758"/>
          </a:xfrm>
          <a:prstGeom prst="rect">
            <a:avLst/>
          </a:prstGeom>
          <a:solidFill>
            <a:schemeClr val="bg1"/>
          </a:solidFill>
        </p:spPr>
        <p:txBody>
          <a:bodyPr wrap="square" rtlCol="0">
            <a:spAutoFit/>
          </a:bodyPr>
          <a:lstStyle/>
          <a:p>
            <a:r>
              <a:rPr lang="en-GB" sz="1600" dirty="0"/>
              <a:t>There is a strong argument that government control over law and order saw considerable change after William’s victory over the Anglo-Saxons in 1066.  In fact, it was the King and his nobles who needed to show their strength after this victory that brought about such changes.</a:t>
            </a:r>
          </a:p>
          <a:p>
            <a:endParaRPr lang="en-GB" sz="1600" dirty="0"/>
          </a:p>
          <a:p>
            <a:r>
              <a:rPr lang="en-GB" sz="1600" dirty="0"/>
              <a:t>The Forest Laws brought great change to law and order.  For the first time, the king established areas of the countryside which were no longer common land and banned peasants from using vast areas of land for hunting and collecting wood, instead using this land as his own royal playground.  This brought about change as for the first time, a new form of ‘social’ crime was established where the law was seen as that unfair, if any peasant did try to hunt, most other people would not have reported it as a crime.  The Forest Laws even created a new crime called poaching.  If caught, again deterrent for other ordinary people would be as severe as blinding or castration.</a:t>
            </a:r>
          </a:p>
          <a:p>
            <a:endParaRPr lang="en-GB" sz="1600" dirty="0"/>
          </a:p>
          <a:p>
            <a:r>
              <a:rPr lang="en-GB" sz="1600" dirty="0"/>
              <a:t>However, there was some continuity after 1066. The system of using tithings as a form of collective responsibility remained.  The Normans saw this as a very effective way to maintain order in the villages.  During this time, people still knew each other well as the population of each village would remain low.  It would be difficult for any criminal to escape justice.  Even the idea of the ‘hundred’ and the use of the ‘hue and cry’ were kept the same for the same reason.</a:t>
            </a:r>
          </a:p>
          <a:p>
            <a:endParaRPr lang="en-GB" sz="1600" dirty="0"/>
          </a:p>
          <a:p>
            <a:r>
              <a:rPr lang="en-GB" sz="1600" dirty="0"/>
              <a:t>Overall, government law and order did see much change after the Norman conquest.  The Normans had to show their authority towards the Anglo-Saxons as a way to control them.  By making their own new laws and most of all, by ensuring that punishments acted as a deterrent, this was the aspect that law the most change.  Indeed, in this time there were far more crimes that had the death penalty.</a:t>
            </a:r>
          </a:p>
        </p:txBody>
      </p:sp>
      <p:sp>
        <p:nvSpPr>
          <p:cNvPr id="8" name="TextBox 7">
            <a:extLst>
              <a:ext uri="{FF2B5EF4-FFF2-40B4-BE49-F238E27FC236}">
                <a16:creationId xmlns:a16="http://schemas.microsoft.com/office/drawing/2014/main" id="{51493C34-819C-42E6-9A5F-891D86DDCB04}"/>
              </a:ext>
            </a:extLst>
          </p:cNvPr>
          <p:cNvSpPr txBox="1"/>
          <p:nvPr/>
        </p:nvSpPr>
        <p:spPr>
          <a:xfrm>
            <a:off x="7576768" y="26069"/>
            <a:ext cx="4635795" cy="1600438"/>
          </a:xfrm>
          <a:prstGeom prst="rect">
            <a:avLst/>
          </a:prstGeom>
          <a:solidFill>
            <a:schemeClr val="bg1"/>
          </a:solidFill>
          <a:ln w="57150">
            <a:solidFill>
              <a:srgbClr val="FFFF00"/>
            </a:solidFill>
          </a:ln>
        </p:spPr>
        <p:txBody>
          <a:bodyPr wrap="square" rtlCol="0">
            <a:spAutoFit/>
          </a:bodyPr>
          <a:lstStyle/>
          <a:p>
            <a:r>
              <a:rPr lang="en-GB" sz="1400" b="1" dirty="0"/>
              <a:t>Highlight or underline in different colours where:</a:t>
            </a:r>
          </a:p>
          <a:p>
            <a:pPr marL="342900" indent="-342900">
              <a:buFont typeface="+mj-lt"/>
              <a:buAutoNum type="arabicPeriod"/>
            </a:pPr>
            <a:r>
              <a:rPr lang="en-GB" sz="1200" dirty="0"/>
              <a:t>A clear argument has been set out.</a:t>
            </a:r>
          </a:p>
          <a:p>
            <a:pPr marL="342900" indent="-342900">
              <a:buFont typeface="+mj-lt"/>
              <a:buAutoNum type="arabicPeriod"/>
            </a:pPr>
            <a:r>
              <a:rPr lang="en-GB" sz="1200" dirty="0"/>
              <a:t>Where the answer refers back to the question.</a:t>
            </a:r>
          </a:p>
          <a:p>
            <a:pPr marL="342900" indent="-342900">
              <a:buFont typeface="+mj-lt"/>
              <a:buAutoNum type="arabicPeriod"/>
            </a:pPr>
            <a:r>
              <a:rPr lang="en-GB" sz="1200" dirty="0"/>
              <a:t>Where the first prompt is used.</a:t>
            </a:r>
          </a:p>
          <a:p>
            <a:pPr marL="342900" indent="-342900">
              <a:buFont typeface="+mj-lt"/>
              <a:buAutoNum type="arabicPeriod"/>
            </a:pPr>
            <a:r>
              <a:rPr lang="en-GB" sz="1200" dirty="0"/>
              <a:t>Where the second prompt is used.</a:t>
            </a:r>
          </a:p>
          <a:p>
            <a:pPr marL="342900" indent="-342900">
              <a:buFont typeface="+mj-lt"/>
              <a:buAutoNum type="arabicPeriod"/>
            </a:pPr>
            <a:r>
              <a:rPr lang="en-GB" sz="1200" dirty="0"/>
              <a:t>Where a separate point has been explained.</a:t>
            </a:r>
          </a:p>
          <a:p>
            <a:pPr marL="342900" indent="-342900">
              <a:buFont typeface="+mj-lt"/>
              <a:buAutoNum type="arabicPeriod"/>
            </a:pPr>
            <a:r>
              <a:rPr lang="en-GB" sz="1200" dirty="0"/>
              <a:t>Where specific terms or facts are used.</a:t>
            </a:r>
          </a:p>
          <a:p>
            <a:pPr marL="342900" indent="-342900">
              <a:buFont typeface="+mj-lt"/>
              <a:buAutoNum type="arabicPeriod"/>
            </a:pPr>
            <a:r>
              <a:rPr lang="en-GB" sz="1200" dirty="0"/>
              <a:t>Any examples of good language used.</a:t>
            </a:r>
          </a:p>
        </p:txBody>
      </p:sp>
      <p:sp>
        <p:nvSpPr>
          <p:cNvPr id="4" name="TextBox 3"/>
          <p:cNvSpPr txBox="1"/>
          <p:nvPr/>
        </p:nvSpPr>
        <p:spPr>
          <a:xfrm>
            <a:off x="11031902" y="637006"/>
            <a:ext cx="1015666" cy="815608"/>
          </a:xfrm>
          <a:prstGeom prst="rect">
            <a:avLst/>
          </a:prstGeom>
          <a:solidFill>
            <a:schemeClr val="bg1"/>
          </a:solidFill>
          <a:ln w="57150">
            <a:solidFill>
              <a:srgbClr val="FFFF00"/>
            </a:solidFill>
          </a:ln>
        </p:spPr>
        <p:txBody>
          <a:bodyPr wrap="square" rtlCol="0">
            <a:spAutoFit/>
          </a:bodyPr>
          <a:lstStyle/>
          <a:p>
            <a:pPr algn="ctr"/>
            <a:r>
              <a:rPr lang="en-GB" sz="1200" b="1" dirty="0"/>
              <a:t>What does this answer not include?</a:t>
            </a:r>
          </a:p>
          <a:p>
            <a:endParaRPr lang="en-GB" sz="1100" dirty="0"/>
          </a:p>
        </p:txBody>
      </p:sp>
      <p:sp>
        <p:nvSpPr>
          <p:cNvPr id="10" name="Star: 5 Points 9">
            <a:extLst>
              <a:ext uri="{FF2B5EF4-FFF2-40B4-BE49-F238E27FC236}">
                <a16:creationId xmlns:a16="http://schemas.microsoft.com/office/drawing/2014/main" id="{1733C5D5-4591-4361-BBF2-FD051CCD904F}"/>
              </a:ext>
            </a:extLst>
          </p:cNvPr>
          <p:cNvSpPr/>
          <p:nvPr/>
        </p:nvSpPr>
        <p:spPr>
          <a:xfrm>
            <a:off x="11715894" y="1154528"/>
            <a:ext cx="293174" cy="265473"/>
          </a:xfrm>
          <a:prstGeom prst="star5">
            <a:avLst/>
          </a:prstGeom>
          <a:solidFill>
            <a:srgbClr val="FFFF00"/>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1458104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015856" y="26070"/>
            <a:ext cx="11176144" cy="1095408"/>
          </a:xfrm>
          <a:prstGeom prst="rect">
            <a:avLst/>
          </a:prstGeom>
          <a:solidFill>
            <a:schemeClr val="accent6">
              <a:lumMod val="20000"/>
              <a:lumOff val="8000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800" b="1" dirty="0">
              <a:solidFill>
                <a:schemeClr val="tx1"/>
              </a:solidFill>
              <a:latin typeface="Courier New" panose="02070309020205020404" pitchFamily="49" charset="0"/>
              <a:cs typeface="Courier New" panose="02070309020205020404" pitchFamily="49" charset="0"/>
            </a:endParaRPr>
          </a:p>
        </p:txBody>
      </p:sp>
      <p:sp>
        <p:nvSpPr>
          <p:cNvPr id="13" name="Rectangle 12"/>
          <p:cNvSpPr/>
          <p:nvPr/>
        </p:nvSpPr>
        <p:spPr>
          <a:xfrm>
            <a:off x="1015855" y="1154529"/>
            <a:ext cx="11176145" cy="5703471"/>
          </a:xfrm>
          <a:prstGeom prst="rect">
            <a:avLst/>
          </a:prstGeom>
          <a:solidFill>
            <a:srgbClr val="92D05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rot="16200000">
            <a:off x="-2907943" y="2934204"/>
            <a:ext cx="6831931" cy="1015663"/>
          </a:xfrm>
          <a:prstGeom prst="rect">
            <a:avLst/>
          </a:prstGeom>
          <a:solidFill>
            <a:schemeClr val="accent4"/>
          </a:solidFill>
          <a:ln w="57150">
            <a:solidFill>
              <a:schemeClr val="tx1"/>
            </a:solidFill>
          </a:ln>
        </p:spPr>
        <p:txBody>
          <a:bodyPr wrap="square" rtlCol="0">
            <a:spAutoFit/>
          </a:bodyPr>
          <a:lstStyle/>
          <a:p>
            <a:pPr algn="ctr"/>
            <a:r>
              <a:rPr lang="en-GB" sz="6000" b="1" dirty="0">
                <a:latin typeface="Courier New" panose="02070309020205020404" pitchFamily="49" charset="0"/>
                <a:cs typeface="Courier New" panose="02070309020205020404" pitchFamily="49" charset="0"/>
              </a:rPr>
              <a:t>     </a:t>
            </a:r>
            <a:r>
              <a:rPr lang="en-GB" sz="5400" b="1" dirty="0">
                <a:latin typeface="Courier New" panose="02070309020205020404" pitchFamily="49" charset="0"/>
                <a:cs typeface="Courier New" panose="02070309020205020404" pitchFamily="49" charset="0"/>
              </a:rPr>
              <a:t>EXAMPLE 3</a:t>
            </a:r>
            <a:endParaRPr lang="en-GB" sz="6000" b="1" dirty="0">
              <a:latin typeface="Courier New" panose="02070309020205020404" pitchFamily="49" charset="0"/>
              <a:cs typeface="Courier New" panose="02070309020205020404" pitchFamily="49" charset="0"/>
            </a:endParaRPr>
          </a:p>
        </p:txBody>
      </p:sp>
      <p:sp>
        <p:nvSpPr>
          <p:cNvPr id="9" name="Rectangle 8"/>
          <p:cNvSpPr/>
          <p:nvPr/>
        </p:nvSpPr>
        <p:spPr>
          <a:xfrm>
            <a:off x="1130360" y="70543"/>
            <a:ext cx="8672859" cy="1384995"/>
          </a:xfrm>
          <a:prstGeom prst="rect">
            <a:avLst/>
          </a:prstGeom>
          <a:solidFill>
            <a:srgbClr val="FFFF00"/>
          </a:solidFill>
          <a:ln w="57150">
            <a:solidFill>
              <a:schemeClr val="tx1"/>
            </a:solidFill>
          </a:ln>
        </p:spPr>
        <p:txBody>
          <a:bodyPr wrap="square">
            <a:spAutoFit/>
          </a:bodyPr>
          <a:lstStyle/>
          <a:p>
            <a:r>
              <a:rPr lang="en-GB" sz="1200" b="1" u="sng" dirty="0"/>
              <a:t>Government law and order saw considerable change after the Norman conquest’. </a:t>
            </a:r>
          </a:p>
          <a:p>
            <a:r>
              <a:rPr lang="en-GB" sz="1200" b="1" dirty="0"/>
              <a:t>How far </a:t>
            </a:r>
            <a:r>
              <a:rPr lang="en-GB" sz="1200" dirty="0"/>
              <a:t>do you agree?  </a:t>
            </a:r>
          </a:p>
          <a:p>
            <a:endParaRPr lang="en-GB" sz="1200" dirty="0"/>
          </a:p>
          <a:p>
            <a:r>
              <a:rPr lang="en-GB" sz="1200" dirty="0"/>
              <a:t>You may use the following in your answer:  </a:t>
            </a:r>
          </a:p>
          <a:p>
            <a:pPr marL="285750" indent="-285750">
              <a:buFont typeface="Arial" panose="020B0604020202020204" pitchFamily="34" charset="0"/>
              <a:buChar char="•"/>
            </a:pPr>
            <a:r>
              <a:rPr lang="en-GB" sz="1200" dirty="0"/>
              <a:t>Forest Laws</a:t>
            </a:r>
          </a:p>
          <a:p>
            <a:pPr marL="285750" indent="-285750">
              <a:buFont typeface="Arial" panose="020B0604020202020204" pitchFamily="34" charset="0"/>
              <a:buChar char="•"/>
            </a:pPr>
            <a:r>
              <a:rPr lang="en-GB" sz="1200" dirty="0"/>
              <a:t>Tithings</a:t>
            </a:r>
          </a:p>
          <a:p>
            <a:r>
              <a:rPr lang="en-GB" sz="1200" dirty="0"/>
              <a:t>You must also use information of your own.</a:t>
            </a:r>
          </a:p>
        </p:txBody>
      </p:sp>
      <p:sp>
        <p:nvSpPr>
          <p:cNvPr id="2" name="TextBox 1"/>
          <p:cNvSpPr txBox="1"/>
          <p:nvPr/>
        </p:nvSpPr>
        <p:spPr>
          <a:xfrm>
            <a:off x="995291" y="1670981"/>
            <a:ext cx="11176145" cy="5262979"/>
          </a:xfrm>
          <a:prstGeom prst="rect">
            <a:avLst/>
          </a:prstGeom>
          <a:solidFill>
            <a:schemeClr val="bg1"/>
          </a:solidFill>
        </p:spPr>
        <p:txBody>
          <a:bodyPr wrap="square" rtlCol="0">
            <a:spAutoFit/>
          </a:bodyPr>
          <a:lstStyle/>
          <a:p>
            <a:r>
              <a:rPr lang="en-GB" sz="1400" dirty="0"/>
              <a:t>There is a strong argument that government control over law and order saw considerable change after the Norman conquest.  In fact, it was the King and his nobles who needed to show their strength after this victory that brought about such changes.</a:t>
            </a:r>
          </a:p>
          <a:p>
            <a:endParaRPr lang="en-GB" sz="1400" dirty="0"/>
          </a:p>
          <a:p>
            <a:r>
              <a:rPr lang="en-GB" sz="1400" dirty="0"/>
              <a:t>The Forest Laws brought great change to law and order.   The king established areas of the countryside which were no longer used by the poor and banned the poor from using vast areas of land for what they needed, instead using this land as his own royal playground.  This brought about change as for the first time, a new form of  crime was established where the law was seen as that unfair, if any peasant did try to hunt, most other people would not have reported it as a crime.  The Forest Laws even created a new type of illegal hunting.  If caught, this would put people off doing the same and they might get mutilated.</a:t>
            </a:r>
          </a:p>
          <a:p>
            <a:endParaRPr lang="en-GB" sz="1400" dirty="0"/>
          </a:p>
          <a:p>
            <a:r>
              <a:rPr lang="en-GB" sz="1400" dirty="0"/>
              <a:t>Another factor that saw significant change was the use of punishments.  While the methods themselves largely stayed the same, there was a huge increase in the number of them.  For example, William I made sure that whole communities were punished for a crime to show his authority rather than one individual.  For example, the Anglo-Saxon method of collecting a fine was replaced with the Norman version.  In addition, rebellions would be punished by destroying farmland and animals.  Many people died of starvation.  Another considerable change was the more centralised way that William took control.  The use of the feudal system and building castles in most parts of England played a huge role in the government taking further control over law and order.</a:t>
            </a:r>
          </a:p>
          <a:p>
            <a:endParaRPr lang="en-GB" sz="1400" dirty="0"/>
          </a:p>
          <a:p>
            <a:r>
              <a:rPr lang="en-GB" sz="1400" dirty="0"/>
              <a:t>However, there was some continuity after 1066. The system of using groups of 10 men as a form of collective responsibility remained.  The Normans saw this as a very effective way to maintain order in the villages.  During this time, people still knew each other well as the population of each village would remain low.  It would be difficult for any criminal to escape justice.  Even the idea of the ‘hundred’ and the use of the ‘hue and cry’ were kept the same for the same reason.</a:t>
            </a:r>
          </a:p>
          <a:p>
            <a:endParaRPr lang="en-GB" sz="1400" dirty="0"/>
          </a:p>
          <a:p>
            <a:r>
              <a:rPr lang="en-GB" sz="1400" dirty="0"/>
              <a:t>Overall, government law and order did see much change after the Norman conquest.  The Normans had to show their authority towards the Anglo-Saxons as a way to control them.  By making their own new laws and most of all, by ensuring that punishments acted as a deterrent, this was the aspect that law the most change.  Indeed, in this time there were far more crimes that had the death penalty.</a:t>
            </a:r>
          </a:p>
        </p:txBody>
      </p:sp>
      <p:sp>
        <p:nvSpPr>
          <p:cNvPr id="8" name="TextBox 7">
            <a:extLst>
              <a:ext uri="{FF2B5EF4-FFF2-40B4-BE49-F238E27FC236}">
                <a16:creationId xmlns:a16="http://schemas.microsoft.com/office/drawing/2014/main" id="{8588EC59-B817-442B-951E-44886DE5729B}"/>
              </a:ext>
            </a:extLst>
          </p:cNvPr>
          <p:cNvSpPr txBox="1"/>
          <p:nvPr/>
        </p:nvSpPr>
        <p:spPr>
          <a:xfrm>
            <a:off x="6567636" y="26069"/>
            <a:ext cx="5587581" cy="1600438"/>
          </a:xfrm>
          <a:prstGeom prst="rect">
            <a:avLst/>
          </a:prstGeom>
          <a:solidFill>
            <a:schemeClr val="bg1"/>
          </a:solidFill>
          <a:ln w="57150">
            <a:solidFill>
              <a:srgbClr val="00FF00"/>
            </a:solidFill>
          </a:ln>
        </p:spPr>
        <p:txBody>
          <a:bodyPr wrap="square" rtlCol="0">
            <a:spAutoFit/>
          </a:bodyPr>
          <a:lstStyle/>
          <a:p>
            <a:r>
              <a:rPr lang="en-GB" sz="1400" b="1" dirty="0"/>
              <a:t>Highlight or underline in different colours where:</a:t>
            </a:r>
          </a:p>
          <a:p>
            <a:pPr marL="342900" indent="-342900">
              <a:buFont typeface="+mj-lt"/>
              <a:buAutoNum type="arabicPeriod"/>
            </a:pPr>
            <a:r>
              <a:rPr lang="en-GB" sz="1200" dirty="0"/>
              <a:t>A clear argument has been set out.</a:t>
            </a:r>
          </a:p>
          <a:p>
            <a:pPr marL="342900" indent="-342900">
              <a:buFont typeface="+mj-lt"/>
              <a:buAutoNum type="arabicPeriod"/>
            </a:pPr>
            <a:r>
              <a:rPr lang="en-GB" sz="1200" dirty="0"/>
              <a:t>Where the answer refers back to the question.</a:t>
            </a:r>
          </a:p>
          <a:p>
            <a:pPr marL="342900" indent="-342900">
              <a:buFont typeface="+mj-lt"/>
              <a:buAutoNum type="arabicPeriod"/>
            </a:pPr>
            <a:r>
              <a:rPr lang="en-GB" sz="1200" dirty="0"/>
              <a:t>Where the first prompt is used.</a:t>
            </a:r>
          </a:p>
          <a:p>
            <a:pPr marL="342900" indent="-342900">
              <a:buFont typeface="+mj-lt"/>
              <a:buAutoNum type="arabicPeriod"/>
            </a:pPr>
            <a:r>
              <a:rPr lang="en-GB" sz="1200" dirty="0"/>
              <a:t>Where the second prompt is used.</a:t>
            </a:r>
          </a:p>
          <a:p>
            <a:pPr marL="342900" indent="-342900">
              <a:buFont typeface="+mj-lt"/>
              <a:buAutoNum type="arabicPeriod"/>
            </a:pPr>
            <a:r>
              <a:rPr lang="en-GB" sz="1200" dirty="0"/>
              <a:t>Where a separate point has been explained.</a:t>
            </a:r>
          </a:p>
          <a:p>
            <a:pPr marL="342900" indent="-342900">
              <a:buFont typeface="+mj-lt"/>
              <a:buAutoNum type="arabicPeriod"/>
            </a:pPr>
            <a:r>
              <a:rPr lang="en-GB" sz="1200" dirty="0"/>
              <a:t>Where specific terms or facts are used.</a:t>
            </a:r>
          </a:p>
          <a:p>
            <a:pPr marL="342900" indent="-342900">
              <a:buFont typeface="+mj-lt"/>
              <a:buAutoNum type="arabicPeriod"/>
            </a:pPr>
            <a:r>
              <a:rPr lang="en-GB" sz="1200" dirty="0"/>
              <a:t>Any examples of good language used.</a:t>
            </a:r>
          </a:p>
        </p:txBody>
      </p:sp>
      <p:sp>
        <p:nvSpPr>
          <p:cNvPr id="4" name="TextBox 3"/>
          <p:cNvSpPr txBox="1"/>
          <p:nvPr/>
        </p:nvSpPr>
        <p:spPr>
          <a:xfrm>
            <a:off x="10409228" y="349234"/>
            <a:ext cx="1533831" cy="1138773"/>
          </a:xfrm>
          <a:prstGeom prst="rect">
            <a:avLst/>
          </a:prstGeom>
          <a:solidFill>
            <a:schemeClr val="bg1"/>
          </a:solidFill>
          <a:ln w="57150">
            <a:solidFill>
              <a:srgbClr val="00FF00"/>
            </a:solidFill>
          </a:ln>
        </p:spPr>
        <p:txBody>
          <a:bodyPr wrap="square" rtlCol="0">
            <a:spAutoFit/>
          </a:bodyPr>
          <a:lstStyle/>
          <a:p>
            <a:pPr algn="ctr"/>
            <a:r>
              <a:rPr lang="en-GB" sz="1400" b="1" dirty="0"/>
              <a:t>What would you advise this student to improve?</a:t>
            </a:r>
          </a:p>
          <a:p>
            <a:pPr algn="ctr"/>
            <a:endParaRPr lang="en-GB" sz="1200" dirty="0"/>
          </a:p>
        </p:txBody>
      </p:sp>
      <p:sp>
        <p:nvSpPr>
          <p:cNvPr id="10" name="Star: 5 Points 9">
            <a:extLst>
              <a:ext uri="{FF2B5EF4-FFF2-40B4-BE49-F238E27FC236}">
                <a16:creationId xmlns:a16="http://schemas.microsoft.com/office/drawing/2014/main" id="{A8248155-1AE9-4F0D-BAFA-2D6A41CE6BC1}"/>
              </a:ext>
            </a:extLst>
          </p:cNvPr>
          <p:cNvSpPr/>
          <p:nvPr/>
        </p:nvSpPr>
        <p:spPr>
          <a:xfrm>
            <a:off x="11521690" y="1130756"/>
            <a:ext cx="293174" cy="265473"/>
          </a:xfrm>
          <a:prstGeom prst="star5">
            <a:avLst/>
          </a:prstGeom>
          <a:solidFill>
            <a:srgbClr val="00FF00"/>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4102724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015856" y="26070"/>
            <a:ext cx="11176144" cy="1095408"/>
          </a:xfrm>
          <a:prstGeom prst="rect">
            <a:avLst/>
          </a:prstGeom>
          <a:solidFill>
            <a:schemeClr val="accent6">
              <a:lumMod val="20000"/>
              <a:lumOff val="8000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800" b="1" dirty="0">
              <a:solidFill>
                <a:schemeClr val="tx1"/>
              </a:solidFill>
              <a:latin typeface="Courier New" panose="02070309020205020404" pitchFamily="49" charset="0"/>
              <a:cs typeface="Courier New" panose="02070309020205020404" pitchFamily="49" charset="0"/>
            </a:endParaRPr>
          </a:p>
        </p:txBody>
      </p:sp>
      <p:sp>
        <p:nvSpPr>
          <p:cNvPr id="13" name="Rectangle 12"/>
          <p:cNvSpPr/>
          <p:nvPr/>
        </p:nvSpPr>
        <p:spPr>
          <a:xfrm>
            <a:off x="1015855" y="1154529"/>
            <a:ext cx="11176145" cy="5703471"/>
          </a:xfrm>
          <a:prstGeom prst="rect">
            <a:avLst/>
          </a:prstGeom>
          <a:solidFill>
            <a:srgbClr val="92D05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rot="16200000">
            <a:off x="-2907943" y="2934204"/>
            <a:ext cx="6831931" cy="1015663"/>
          </a:xfrm>
          <a:prstGeom prst="rect">
            <a:avLst/>
          </a:prstGeom>
          <a:solidFill>
            <a:schemeClr val="accent4"/>
          </a:solidFill>
          <a:ln w="57150">
            <a:solidFill>
              <a:schemeClr val="tx1"/>
            </a:solidFill>
          </a:ln>
        </p:spPr>
        <p:txBody>
          <a:bodyPr wrap="square" rtlCol="0">
            <a:spAutoFit/>
          </a:bodyPr>
          <a:lstStyle/>
          <a:p>
            <a:pPr algn="ctr"/>
            <a:r>
              <a:rPr lang="en-GB" sz="6000" b="1" dirty="0">
                <a:latin typeface="Courier New" panose="02070309020205020404" pitchFamily="49" charset="0"/>
                <a:cs typeface="Courier New" panose="02070309020205020404" pitchFamily="49" charset="0"/>
              </a:rPr>
              <a:t>     </a:t>
            </a:r>
            <a:r>
              <a:rPr lang="en-GB" sz="5400" b="1" dirty="0">
                <a:latin typeface="Courier New" panose="02070309020205020404" pitchFamily="49" charset="0"/>
                <a:cs typeface="Courier New" panose="02070309020205020404" pitchFamily="49" charset="0"/>
              </a:rPr>
              <a:t>EXAMPLE 4</a:t>
            </a:r>
            <a:endParaRPr lang="en-GB" sz="6000" b="1" dirty="0">
              <a:latin typeface="Courier New" panose="02070309020205020404" pitchFamily="49" charset="0"/>
              <a:cs typeface="Courier New" panose="02070309020205020404" pitchFamily="49" charset="0"/>
            </a:endParaRPr>
          </a:p>
        </p:txBody>
      </p:sp>
      <p:sp>
        <p:nvSpPr>
          <p:cNvPr id="9" name="Rectangle 8"/>
          <p:cNvSpPr/>
          <p:nvPr/>
        </p:nvSpPr>
        <p:spPr>
          <a:xfrm>
            <a:off x="1130360" y="70543"/>
            <a:ext cx="8672859" cy="1600438"/>
          </a:xfrm>
          <a:prstGeom prst="rect">
            <a:avLst/>
          </a:prstGeom>
          <a:solidFill>
            <a:srgbClr val="FFFF00"/>
          </a:solidFill>
          <a:ln w="57150">
            <a:solidFill>
              <a:schemeClr val="tx1"/>
            </a:solidFill>
          </a:ln>
        </p:spPr>
        <p:txBody>
          <a:bodyPr wrap="square">
            <a:spAutoFit/>
          </a:bodyPr>
          <a:lstStyle/>
          <a:p>
            <a:r>
              <a:rPr lang="en-GB" sz="1400" b="1" dirty="0">
                <a:solidFill>
                  <a:srgbClr val="FF0000"/>
                </a:solidFill>
              </a:rPr>
              <a:t>Government law and order saw considerable change after the Norman conquest’</a:t>
            </a:r>
            <a:r>
              <a:rPr lang="en-GB" sz="1400" dirty="0"/>
              <a:t>. </a:t>
            </a:r>
          </a:p>
          <a:p>
            <a:r>
              <a:rPr lang="en-GB" sz="1400" b="1" dirty="0"/>
              <a:t>How far </a:t>
            </a:r>
            <a:r>
              <a:rPr lang="en-GB" sz="1400" dirty="0"/>
              <a:t>do you agree?  </a:t>
            </a:r>
          </a:p>
          <a:p>
            <a:endParaRPr lang="en-GB" sz="1400" dirty="0"/>
          </a:p>
          <a:p>
            <a:r>
              <a:rPr lang="en-GB" sz="1400" dirty="0"/>
              <a:t>You may use the following in your answer:  </a:t>
            </a:r>
          </a:p>
          <a:p>
            <a:pPr marL="285750" indent="-285750">
              <a:buFont typeface="Arial" panose="020B0604020202020204" pitchFamily="34" charset="0"/>
              <a:buChar char="•"/>
            </a:pPr>
            <a:r>
              <a:rPr lang="en-GB" sz="1400" dirty="0"/>
              <a:t>Forest Laws</a:t>
            </a:r>
          </a:p>
          <a:p>
            <a:pPr marL="285750" indent="-285750">
              <a:buFont typeface="Arial" panose="020B0604020202020204" pitchFamily="34" charset="0"/>
              <a:buChar char="•"/>
            </a:pPr>
            <a:r>
              <a:rPr lang="en-GB" sz="1400" dirty="0"/>
              <a:t>Tithings</a:t>
            </a:r>
          </a:p>
          <a:p>
            <a:r>
              <a:rPr lang="en-GB" sz="1400" dirty="0"/>
              <a:t>You must also use information of your own.</a:t>
            </a:r>
          </a:p>
        </p:txBody>
      </p:sp>
      <p:sp>
        <p:nvSpPr>
          <p:cNvPr id="2" name="TextBox 1"/>
          <p:cNvSpPr txBox="1"/>
          <p:nvPr/>
        </p:nvSpPr>
        <p:spPr>
          <a:xfrm>
            <a:off x="995291" y="1670981"/>
            <a:ext cx="11176145" cy="4832092"/>
          </a:xfrm>
          <a:prstGeom prst="rect">
            <a:avLst/>
          </a:prstGeom>
          <a:solidFill>
            <a:schemeClr val="bg1"/>
          </a:solidFill>
        </p:spPr>
        <p:txBody>
          <a:bodyPr wrap="square" rtlCol="0">
            <a:spAutoFit/>
          </a:bodyPr>
          <a:lstStyle/>
          <a:p>
            <a:endParaRPr lang="en-GB" sz="1400" dirty="0"/>
          </a:p>
          <a:p>
            <a:r>
              <a:rPr lang="en-GB" sz="1400" dirty="0"/>
              <a:t>The Forest Laws brought great change to law and order.  For the first time, the king established areas of the countryside which were no longer common land and banned peasants from using vast areas of land for hunting and collecting wood, instead using this land as his own royal playground.  This brought about change as for the first time, a new form of ‘social’ crime was established where the law was seen as that unfair, if any peasant did try to hunt, most other people would not have reported it as a crime.  </a:t>
            </a:r>
          </a:p>
          <a:p>
            <a:endParaRPr lang="en-GB" sz="1400" dirty="0"/>
          </a:p>
          <a:p>
            <a:r>
              <a:rPr lang="en-GB" sz="1400" dirty="0"/>
              <a:t>Another factor that saw significant change was the use of punishments.  While the methods themselves largely stayed the same, there was a huge increase in the number of them.  For example, William made sure that whole communities were punished for a crime to show his authority rather than one individual.  For example, the Anglo-Saxon Wergild was replaced with the Murdrum Fine.  In addition, rebellions would be punished by destroying farmland and animals.  It was estimated that 100,000 people died of starvation. The Forest Laws even created a new crime called poaching.  If caught, again deterrent for other ordinary people would be as severe as blinding or castration.</a:t>
            </a:r>
          </a:p>
          <a:p>
            <a:endParaRPr lang="en-GB" sz="1400" dirty="0"/>
          </a:p>
          <a:p>
            <a:r>
              <a:rPr lang="en-GB" sz="1400" dirty="0"/>
              <a:t>However, there was some continuity after 1066. The system of using tithings as a form of collective responsibility remained.  The Normans saw this as a very effective way to maintain order in the villages.  During this time, people still knew each other well as the population of each village would remain low.  It would be difficult for any criminal to escape justice.  Even the idea of the ‘hundred’ and the use of the ‘hue and cry’ were kept the same for the same reason. Another considerable change was the more centralised way that William took control.  The use of the feudal system and building castles in most parts of England played a huge role in the government taking further control over law and order.</a:t>
            </a:r>
          </a:p>
          <a:p>
            <a:endParaRPr lang="en-GB" sz="1400" dirty="0"/>
          </a:p>
          <a:p>
            <a:endParaRPr lang="en-GB" sz="1400" dirty="0"/>
          </a:p>
          <a:p>
            <a:r>
              <a:rPr lang="en-GB" sz="1400" dirty="0"/>
              <a:t>Overall, government law and order did see much change after the Norman conquest.  The Normans had to show their authority towards the Anglo-Saxons as a way to control them.  By making their own new laws and most of all, by ensuring that punishments acted as a deterrent, this was the aspect that law the most change.  Indeed, in this time there were far more crimes that had the death penalty.</a:t>
            </a:r>
          </a:p>
        </p:txBody>
      </p:sp>
      <p:sp>
        <p:nvSpPr>
          <p:cNvPr id="8" name="TextBox 7">
            <a:extLst>
              <a:ext uri="{FF2B5EF4-FFF2-40B4-BE49-F238E27FC236}">
                <a16:creationId xmlns:a16="http://schemas.microsoft.com/office/drawing/2014/main" id="{537BD4AC-21D2-4D16-90E3-C6E126239774}"/>
              </a:ext>
            </a:extLst>
          </p:cNvPr>
          <p:cNvSpPr txBox="1"/>
          <p:nvPr/>
        </p:nvSpPr>
        <p:spPr>
          <a:xfrm>
            <a:off x="7485321" y="70543"/>
            <a:ext cx="4635795" cy="1600438"/>
          </a:xfrm>
          <a:prstGeom prst="rect">
            <a:avLst/>
          </a:prstGeom>
          <a:solidFill>
            <a:schemeClr val="bg1"/>
          </a:solidFill>
          <a:ln w="57150">
            <a:solidFill>
              <a:srgbClr val="0070C0"/>
            </a:solidFill>
          </a:ln>
        </p:spPr>
        <p:txBody>
          <a:bodyPr wrap="square" rtlCol="0">
            <a:spAutoFit/>
          </a:bodyPr>
          <a:lstStyle/>
          <a:p>
            <a:r>
              <a:rPr lang="en-GB" sz="1400" b="1" dirty="0"/>
              <a:t>Highlight or underline in different colours where:</a:t>
            </a:r>
          </a:p>
          <a:p>
            <a:pPr marL="342900" indent="-342900">
              <a:buFont typeface="+mj-lt"/>
              <a:buAutoNum type="arabicPeriod"/>
            </a:pPr>
            <a:r>
              <a:rPr lang="en-GB" sz="1200" dirty="0"/>
              <a:t>A clear argument has been set out.</a:t>
            </a:r>
          </a:p>
          <a:p>
            <a:pPr marL="342900" indent="-342900">
              <a:buFont typeface="+mj-lt"/>
              <a:buAutoNum type="arabicPeriod"/>
            </a:pPr>
            <a:r>
              <a:rPr lang="en-GB" sz="1200" dirty="0"/>
              <a:t>Where the answer refers back to the question.</a:t>
            </a:r>
          </a:p>
          <a:p>
            <a:pPr marL="342900" indent="-342900">
              <a:buFont typeface="+mj-lt"/>
              <a:buAutoNum type="arabicPeriod"/>
            </a:pPr>
            <a:r>
              <a:rPr lang="en-GB" sz="1200" dirty="0"/>
              <a:t>Where the first prompt is used.</a:t>
            </a:r>
          </a:p>
          <a:p>
            <a:pPr marL="342900" indent="-342900">
              <a:buFont typeface="+mj-lt"/>
              <a:buAutoNum type="arabicPeriod"/>
            </a:pPr>
            <a:r>
              <a:rPr lang="en-GB" sz="1200" dirty="0"/>
              <a:t>Where the second prompt is used.</a:t>
            </a:r>
          </a:p>
          <a:p>
            <a:pPr marL="342900" indent="-342900">
              <a:buFont typeface="+mj-lt"/>
              <a:buAutoNum type="arabicPeriod"/>
            </a:pPr>
            <a:r>
              <a:rPr lang="en-GB" sz="1200" dirty="0"/>
              <a:t>Where a separate point has been explained.</a:t>
            </a:r>
          </a:p>
          <a:p>
            <a:pPr marL="342900" indent="-342900">
              <a:buFont typeface="+mj-lt"/>
              <a:buAutoNum type="arabicPeriod"/>
            </a:pPr>
            <a:r>
              <a:rPr lang="en-GB" sz="1200" dirty="0"/>
              <a:t>Where specific terms or facts are used.</a:t>
            </a:r>
          </a:p>
          <a:p>
            <a:pPr marL="342900" indent="-342900">
              <a:buFont typeface="+mj-lt"/>
              <a:buAutoNum type="arabicPeriod"/>
            </a:pPr>
            <a:r>
              <a:rPr lang="en-GB" sz="1200" dirty="0"/>
              <a:t>Any examples of good language used.</a:t>
            </a:r>
          </a:p>
        </p:txBody>
      </p:sp>
      <p:sp>
        <p:nvSpPr>
          <p:cNvPr id="4" name="TextBox 3"/>
          <p:cNvSpPr txBox="1"/>
          <p:nvPr/>
        </p:nvSpPr>
        <p:spPr>
          <a:xfrm>
            <a:off x="10917666" y="722505"/>
            <a:ext cx="1015665" cy="830997"/>
          </a:xfrm>
          <a:prstGeom prst="rect">
            <a:avLst/>
          </a:prstGeom>
          <a:solidFill>
            <a:schemeClr val="bg1"/>
          </a:solidFill>
          <a:ln w="57150">
            <a:solidFill>
              <a:srgbClr val="0070C0"/>
            </a:solidFill>
          </a:ln>
        </p:spPr>
        <p:txBody>
          <a:bodyPr wrap="square" rtlCol="0">
            <a:spAutoFit/>
          </a:bodyPr>
          <a:lstStyle/>
          <a:p>
            <a:pPr algn="ctr"/>
            <a:r>
              <a:rPr lang="en-GB" sz="1200" b="1" dirty="0"/>
              <a:t>What would this student be criticised for?</a:t>
            </a:r>
            <a:endParaRPr lang="en-GB" sz="1100" dirty="0"/>
          </a:p>
        </p:txBody>
      </p:sp>
      <p:sp>
        <p:nvSpPr>
          <p:cNvPr id="3" name="Star: 5 Points 2">
            <a:extLst>
              <a:ext uri="{FF2B5EF4-FFF2-40B4-BE49-F238E27FC236}">
                <a16:creationId xmlns:a16="http://schemas.microsoft.com/office/drawing/2014/main" id="{2D3DD35E-3BFF-479C-A7D8-C7ADE0B9D46B}"/>
              </a:ext>
            </a:extLst>
          </p:cNvPr>
          <p:cNvSpPr/>
          <p:nvPr/>
        </p:nvSpPr>
        <p:spPr>
          <a:xfrm>
            <a:off x="11629875" y="1255983"/>
            <a:ext cx="293174" cy="265473"/>
          </a:xfrm>
          <a:prstGeom prst="star5">
            <a:avLst/>
          </a:prstGeom>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457797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015856" y="26070"/>
            <a:ext cx="8277589" cy="1095408"/>
          </a:xfrm>
          <a:prstGeom prst="rect">
            <a:avLst/>
          </a:prstGeom>
          <a:solidFill>
            <a:schemeClr val="accent6">
              <a:lumMod val="20000"/>
              <a:lumOff val="8000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b="1" dirty="0">
                <a:solidFill>
                  <a:schemeClr val="tx1"/>
                </a:solidFill>
                <a:latin typeface="Courier New" panose="02070309020205020404" pitchFamily="49" charset="0"/>
                <a:cs typeface="Courier New" panose="02070309020205020404" pitchFamily="49" charset="0"/>
              </a:rPr>
              <a:t>Your turn</a:t>
            </a:r>
          </a:p>
        </p:txBody>
      </p:sp>
      <p:sp>
        <p:nvSpPr>
          <p:cNvPr id="11" name="TextBox 10"/>
          <p:cNvSpPr txBox="1"/>
          <p:nvPr/>
        </p:nvSpPr>
        <p:spPr>
          <a:xfrm rot="16200000">
            <a:off x="-2907943" y="2934204"/>
            <a:ext cx="6831931" cy="1015663"/>
          </a:xfrm>
          <a:prstGeom prst="rect">
            <a:avLst/>
          </a:prstGeom>
          <a:solidFill>
            <a:schemeClr val="accent4"/>
          </a:solidFill>
          <a:ln w="57150">
            <a:solidFill>
              <a:schemeClr val="tx1"/>
            </a:solidFill>
          </a:ln>
        </p:spPr>
        <p:txBody>
          <a:bodyPr wrap="square" rtlCol="0">
            <a:spAutoFit/>
          </a:bodyPr>
          <a:lstStyle/>
          <a:p>
            <a:pPr algn="ctr"/>
            <a:r>
              <a:rPr lang="en-GB" sz="6000" b="1" dirty="0">
                <a:latin typeface="Courier New" panose="02070309020205020404" pitchFamily="49" charset="0"/>
                <a:cs typeface="Courier New" panose="02070309020205020404" pitchFamily="49" charset="0"/>
              </a:rPr>
              <a:t>   EXAM SKILL</a:t>
            </a:r>
          </a:p>
        </p:txBody>
      </p:sp>
      <p:sp>
        <p:nvSpPr>
          <p:cNvPr id="13" name="Rectangle 12"/>
          <p:cNvSpPr/>
          <p:nvPr/>
        </p:nvSpPr>
        <p:spPr>
          <a:xfrm>
            <a:off x="1015855" y="1154529"/>
            <a:ext cx="8277589" cy="5703471"/>
          </a:xfrm>
          <a:prstGeom prst="rect">
            <a:avLst/>
          </a:prstGeom>
          <a:solidFill>
            <a:srgbClr val="92D050"/>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9280557" y="26069"/>
            <a:ext cx="2898555" cy="6831931"/>
          </a:xfrm>
          <a:prstGeom prst="rect">
            <a:avLst/>
          </a:prstGeom>
          <a:solidFill>
            <a:schemeClr val="tx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r="13309"/>
          <a:stretch/>
        </p:blipFill>
        <p:spPr>
          <a:xfrm flipH="1">
            <a:off x="0" y="4746296"/>
            <a:ext cx="3602736" cy="2161282"/>
          </a:xfrm>
          <a:prstGeom prst="rect">
            <a:avLst/>
          </a:prstGeom>
        </p:spPr>
      </p:pic>
      <p:pic>
        <p:nvPicPr>
          <p:cNvPr id="16" name="Picture 15"/>
          <p:cNvPicPr>
            <a:picLocks noChangeAspect="1"/>
          </p:cNvPicPr>
          <p:nvPr/>
        </p:nvPicPr>
        <p:blipFill rotWithShape="1">
          <a:blip r:embed="rId3">
            <a:extLst>
              <a:ext uri="{28A0092B-C50C-407E-A947-70E740481C1C}">
                <a14:useLocalDpi xmlns:a14="http://schemas.microsoft.com/office/drawing/2010/main" val="0"/>
              </a:ext>
            </a:extLst>
          </a:blip>
          <a:srcRect l="67877"/>
          <a:stretch/>
        </p:blipFill>
        <p:spPr>
          <a:xfrm>
            <a:off x="9520868" y="154844"/>
            <a:ext cx="2658244" cy="6574379"/>
          </a:xfrm>
          <a:prstGeom prst="rect">
            <a:avLst/>
          </a:prstGeom>
          <a:ln>
            <a:noFill/>
          </a:ln>
          <a:effectLst>
            <a:softEdge rad="112500"/>
          </a:effectLst>
        </p:spPr>
      </p:pic>
      <p:pic>
        <p:nvPicPr>
          <p:cNvPr id="5122" name="Picture 2" descr="Image result for motivation 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27433" y="1308127"/>
            <a:ext cx="8054431" cy="358333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326175" y="4826675"/>
            <a:ext cx="6096000" cy="2031325"/>
          </a:xfrm>
          <a:prstGeom prst="rect">
            <a:avLst/>
          </a:prstGeom>
        </p:spPr>
        <p:txBody>
          <a:bodyPr>
            <a:spAutoFit/>
          </a:bodyPr>
          <a:lstStyle/>
          <a:p>
            <a:r>
              <a:rPr lang="en-GB" b="1" dirty="0">
                <a:solidFill>
                  <a:srgbClr val="FF0000"/>
                </a:solidFill>
              </a:rPr>
              <a:t>Government law and order saw considerable change after the Norman conquest’</a:t>
            </a:r>
            <a:r>
              <a:rPr lang="en-GB" dirty="0"/>
              <a:t>. </a:t>
            </a:r>
          </a:p>
          <a:p>
            <a:r>
              <a:rPr lang="en-GB" b="1" dirty="0"/>
              <a:t>How far </a:t>
            </a:r>
            <a:r>
              <a:rPr lang="en-GB" dirty="0"/>
              <a:t>do you agree?  </a:t>
            </a:r>
          </a:p>
          <a:p>
            <a:endParaRPr lang="en-GB" dirty="0"/>
          </a:p>
          <a:p>
            <a:r>
              <a:rPr lang="en-GB" dirty="0"/>
              <a:t>You may use the following in your answer:  </a:t>
            </a:r>
          </a:p>
          <a:p>
            <a:pPr marL="285750" indent="-285750">
              <a:buFont typeface="Arial" panose="020B0604020202020204" pitchFamily="34" charset="0"/>
              <a:buChar char="•"/>
            </a:pPr>
            <a:r>
              <a:rPr lang="en-GB" dirty="0"/>
              <a:t>Forest Laws</a:t>
            </a:r>
          </a:p>
          <a:p>
            <a:pPr marL="285750" indent="-285750">
              <a:buFont typeface="Arial" panose="020B0604020202020204" pitchFamily="34" charset="0"/>
              <a:buChar char="•"/>
            </a:pPr>
            <a:r>
              <a:rPr lang="en-GB" dirty="0" err="1"/>
              <a:t>Tithings</a:t>
            </a:r>
            <a:endParaRPr lang="en-GB" dirty="0"/>
          </a:p>
        </p:txBody>
      </p:sp>
    </p:spTree>
    <p:extLst>
      <p:ext uri="{BB962C8B-B14F-4D97-AF65-F5344CB8AC3E}">
        <p14:creationId xmlns:p14="http://schemas.microsoft.com/office/powerpoint/2010/main" val="38675491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2" ma:contentTypeDescription="Create a new document." ma:contentTypeScope="" ma:versionID="e1fdbe3f76f614060a1395b8ae0e5736">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23a295f230513cb079d655cc6e43ad3b"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odifiedby xmlns="eaff1878-c271-4814-910b-972278de832e">
      <UserInfo>
        <DisplayName/>
        <AccountId xsi:nil="true"/>
        <AccountType/>
      </UserInfo>
    </Modifiedby>
    <Date xmlns="eaff1878-c271-4814-910b-972278de832e" xsi:nil="true"/>
    <PaulaAtkinson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8AA3B41-2603-460A-A019-70DC37033577}"/>
</file>

<file path=customXml/itemProps2.xml><?xml version="1.0" encoding="utf-8"?>
<ds:datastoreItem xmlns:ds="http://schemas.openxmlformats.org/officeDocument/2006/customXml" ds:itemID="{5CE3B317-170E-4D55-AF70-CE374DFE631D}">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58EB147-859D-4545-ADEC-D38FD971086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5359</TotalTime>
  <Words>12469</Words>
  <Application>Microsoft Office PowerPoint</Application>
  <PresentationFormat>Widescreen</PresentationFormat>
  <Paragraphs>908</Paragraphs>
  <Slides>31</Slides>
  <Notes>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Becky Ashton</dc:creator>
  <cp:lastModifiedBy>Helen Wright</cp:lastModifiedBy>
  <cp:revision>285</cp:revision>
  <cp:lastPrinted>2018-04-25T07:20:17Z</cp:lastPrinted>
  <dcterms:created xsi:type="dcterms:W3CDTF">2018-03-29T15:40:17Z</dcterms:created>
  <dcterms:modified xsi:type="dcterms:W3CDTF">2024-11-25T21:14:05Z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Order">
    <vt:r8>660700</vt:r8>
  </property>
  <property fmtid="{D5CDD505-2E9C-101B-9397-08002B2CF9AE}" pid="4" name="_ExtendedDescription">
    <vt:lpwstr/>
  </property>
  <property fmtid="{D5CDD505-2E9C-101B-9397-08002B2CF9AE}" pid="5" name="TriggerFlowInfo">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xd_Signature">
    <vt:bool>false</vt:bool>
  </property>
  <property fmtid="{D5CDD505-2E9C-101B-9397-08002B2CF9AE}" pid="10" name="xd_ProgID">
    <vt:lpwstr/>
  </property>
  <property fmtid="{D5CDD505-2E9C-101B-9397-08002B2CF9AE}" pid="11" name="TemplateUrl">
    <vt:lpwstr/>
  </property>
</Properties>
</file>