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7F9E470-C09C-4FC7-6B9B-B9EFCDFCCEF1}" v="124" dt="2024-06-26T12:46:47.34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2" d="100"/>
          <a:sy n="82" d="100"/>
        </p:scale>
        <p:origin x="720"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938F2B9-8693-467A-A99B-2D275341970C}" type="datetimeFigureOut">
              <a:rPr lang="en-GB" smtClean="0"/>
              <a:t>20/10/2026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484401-36B2-422C-BD57-5A7AFB9195CA}" type="slidenum">
              <a:rPr lang="en-GB" smtClean="0"/>
              <a:t>‹#›</a:t>
            </a:fld>
            <a:endParaRPr lang="en-GB"/>
          </a:p>
        </p:txBody>
      </p:sp>
    </p:spTree>
    <p:extLst>
      <p:ext uri="{BB962C8B-B14F-4D97-AF65-F5344CB8AC3E}">
        <p14:creationId xmlns:p14="http://schemas.microsoft.com/office/powerpoint/2010/main" val="19175442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938F2B9-8693-467A-A99B-2D275341970C}" type="datetimeFigureOut">
              <a:rPr lang="en-GB" smtClean="0"/>
              <a:t>20/10/2026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484401-36B2-422C-BD57-5A7AFB9195CA}" type="slidenum">
              <a:rPr lang="en-GB" smtClean="0"/>
              <a:t>‹#›</a:t>
            </a:fld>
            <a:endParaRPr lang="en-GB"/>
          </a:p>
        </p:txBody>
      </p:sp>
    </p:spTree>
    <p:extLst>
      <p:ext uri="{BB962C8B-B14F-4D97-AF65-F5344CB8AC3E}">
        <p14:creationId xmlns:p14="http://schemas.microsoft.com/office/powerpoint/2010/main" val="13049789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938F2B9-8693-467A-A99B-2D275341970C}" type="datetimeFigureOut">
              <a:rPr lang="en-GB" smtClean="0"/>
              <a:t>20/10/2026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484401-36B2-422C-BD57-5A7AFB9195CA}" type="slidenum">
              <a:rPr lang="en-GB" smtClean="0"/>
              <a:t>‹#›</a:t>
            </a:fld>
            <a:endParaRPr lang="en-GB"/>
          </a:p>
        </p:txBody>
      </p:sp>
    </p:spTree>
    <p:extLst>
      <p:ext uri="{BB962C8B-B14F-4D97-AF65-F5344CB8AC3E}">
        <p14:creationId xmlns:p14="http://schemas.microsoft.com/office/powerpoint/2010/main" val="35348200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938F2B9-8693-467A-A99B-2D275341970C}" type="datetimeFigureOut">
              <a:rPr lang="en-GB" smtClean="0"/>
              <a:t>20/10/2026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D484401-36B2-422C-BD57-5A7AFB9195CA}" type="slidenum">
              <a:rPr lang="en-GB" smtClean="0"/>
              <a:t>‹#›</a:t>
            </a:fld>
            <a:endParaRPr lang="en-GB"/>
          </a:p>
        </p:txBody>
      </p:sp>
    </p:spTree>
    <p:extLst>
      <p:ext uri="{BB962C8B-B14F-4D97-AF65-F5344CB8AC3E}">
        <p14:creationId xmlns:p14="http://schemas.microsoft.com/office/powerpoint/2010/main" val="31081283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938F2B9-8693-467A-A99B-2D275341970C}" type="datetimeFigureOut">
              <a:rPr lang="en-GB" smtClean="0"/>
              <a:t>20/10/2026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D484401-36B2-422C-BD57-5A7AFB9195CA}" type="slidenum">
              <a:rPr lang="en-GB" smtClean="0"/>
              <a:t>‹#›</a:t>
            </a:fld>
            <a:endParaRPr lang="en-GB"/>
          </a:p>
        </p:txBody>
      </p:sp>
    </p:spTree>
    <p:extLst>
      <p:ext uri="{BB962C8B-B14F-4D97-AF65-F5344CB8AC3E}">
        <p14:creationId xmlns:p14="http://schemas.microsoft.com/office/powerpoint/2010/main" val="37026552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938F2B9-8693-467A-A99B-2D275341970C}" type="datetimeFigureOut">
              <a:rPr lang="en-GB" smtClean="0"/>
              <a:t>20/10/2026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D484401-36B2-422C-BD57-5A7AFB9195CA}" type="slidenum">
              <a:rPr lang="en-GB" smtClean="0"/>
              <a:t>‹#›</a:t>
            </a:fld>
            <a:endParaRPr lang="en-GB"/>
          </a:p>
        </p:txBody>
      </p:sp>
    </p:spTree>
    <p:extLst>
      <p:ext uri="{BB962C8B-B14F-4D97-AF65-F5344CB8AC3E}">
        <p14:creationId xmlns:p14="http://schemas.microsoft.com/office/powerpoint/2010/main" val="34795565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938F2B9-8693-467A-A99B-2D275341970C}" type="datetimeFigureOut">
              <a:rPr lang="en-GB" smtClean="0"/>
              <a:t>20/10/2026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D484401-36B2-422C-BD57-5A7AFB9195CA}" type="slidenum">
              <a:rPr lang="en-GB" smtClean="0"/>
              <a:t>‹#›</a:t>
            </a:fld>
            <a:endParaRPr lang="en-GB"/>
          </a:p>
        </p:txBody>
      </p:sp>
    </p:spTree>
    <p:extLst>
      <p:ext uri="{BB962C8B-B14F-4D97-AF65-F5344CB8AC3E}">
        <p14:creationId xmlns:p14="http://schemas.microsoft.com/office/powerpoint/2010/main" val="6341202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938F2B9-8693-467A-A99B-2D275341970C}" type="datetimeFigureOut">
              <a:rPr lang="en-GB" smtClean="0"/>
              <a:t>20/10/2026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D484401-36B2-422C-BD57-5A7AFB9195CA}" type="slidenum">
              <a:rPr lang="en-GB" smtClean="0"/>
              <a:t>‹#›</a:t>
            </a:fld>
            <a:endParaRPr lang="en-GB"/>
          </a:p>
        </p:txBody>
      </p:sp>
    </p:spTree>
    <p:extLst>
      <p:ext uri="{BB962C8B-B14F-4D97-AF65-F5344CB8AC3E}">
        <p14:creationId xmlns:p14="http://schemas.microsoft.com/office/powerpoint/2010/main" val="26052067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938F2B9-8693-467A-A99B-2D275341970C}" type="datetimeFigureOut">
              <a:rPr lang="en-GB" smtClean="0"/>
              <a:t>20/10/2026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D484401-36B2-422C-BD57-5A7AFB9195CA}" type="slidenum">
              <a:rPr lang="en-GB" smtClean="0"/>
              <a:t>‹#›</a:t>
            </a:fld>
            <a:endParaRPr lang="en-GB"/>
          </a:p>
        </p:txBody>
      </p:sp>
    </p:spTree>
    <p:extLst>
      <p:ext uri="{BB962C8B-B14F-4D97-AF65-F5344CB8AC3E}">
        <p14:creationId xmlns:p14="http://schemas.microsoft.com/office/powerpoint/2010/main" val="32179341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938F2B9-8693-467A-A99B-2D275341970C}" type="datetimeFigureOut">
              <a:rPr lang="en-GB" smtClean="0"/>
              <a:t>20/10/2026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484401-36B2-422C-BD57-5A7AFB9195CA}" type="slidenum">
              <a:rPr lang="en-GB" smtClean="0"/>
              <a:t>‹#›</a:t>
            </a:fld>
            <a:endParaRPr lang="en-GB"/>
          </a:p>
        </p:txBody>
      </p:sp>
    </p:spTree>
    <p:extLst>
      <p:ext uri="{BB962C8B-B14F-4D97-AF65-F5344CB8AC3E}">
        <p14:creationId xmlns:p14="http://schemas.microsoft.com/office/powerpoint/2010/main" val="14470428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938F2B9-8693-467A-A99B-2D275341970C}" type="datetimeFigureOut">
              <a:rPr lang="en-GB" smtClean="0"/>
              <a:t>20/10/2026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484401-36B2-422C-BD57-5A7AFB9195CA}" type="slidenum">
              <a:rPr lang="en-GB" smtClean="0"/>
              <a:t>‹#›</a:t>
            </a:fld>
            <a:endParaRPr lang="en-GB"/>
          </a:p>
        </p:txBody>
      </p:sp>
    </p:spTree>
    <p:extLst>
      <p:ext uri="{BB962C8B-B14F-4D97-AF65-F5344CB8AC3E}">
        <p14:creationId xmlns:p14="http://schemas.microsoft.com/office/powerpoint/2010/main" val="37493041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938F2B9-8693-467A-A99B-2D275341970C}" type="datetimeFigureOut">
              <a:rPr lang="en-GB" smtClean="0"/>
              <a:t>20/10/2026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D484401-36B2-422C-BD57-5A7AFB9195CA}" type="slidenum">
              <a:rPr lang="en-GB" smtClean="0"/>
              <a:t>‹#›</a:t>
            </a:fld>
            <a:endParaRPr lang="en-GB"/>
          </a:p>
        </p:txBody>
      </p:sp>
    </p:spTree>
    <p:extLst>
      <p:ext uri="{BB962C8B-B14F-4D97-AF65-F5344CB8AC3E}">
        <p14:creationId xmlns:p14="http://schemas.microsoft.com/office/powerpoint/2010/main" val="2909865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jpeg"/><Relationship Id="rId5" Type="http://schemas.microsoft.com/office/2007/relationships/hdphoto" Target="../media/hdphoto1.wdp"/><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6.png"/><Relationship Id="rId5" Type="http://schemas.microsoft.com/office/2007/relationships/hdphoto" Target="../media/hdphoto1.wdp"/><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a:blip r:embed="rId2"/>
          <a:stretch>
            <a:fillRect/>
          </a:stretch>
        </p:blipFill>
        <p:spPr>
          <a:xfrm>
            <a:off x="129298" y="1484136"/>
            <a:ext cx="2423310" cy="3284813"/>
          </a:xfrm>
          <a:prstGeom prst="rect">
            <a:avLst/>
          </a:prstGeom>
        </p:spPr>
      </p:pic>
      <p:cxnSp>
        <p:nvCxnSpPr>
          <p:cNvPr id="24" name="Straight Connector 23"/>
          <p:cNvCxnSpPr>
            <a:cxnSpLocks/>
          </p:cNvCxnSpPr>
          <p:nvPr/>
        </p:nvCxnSpPr>
        <p:spPr>
          <a:xfrm>
            <a:off x="2769950" y="1476414"/>
            <a:ext cx="7693" cy="3305264"/>
          </a:xfrm>
          <a:prstGeom prst="line">
            <a:avLst/>
          </a:prstGeom>
          <a:ln w="9525" cap="flat" cmpd="sng" algn="ctr">
            <a:solidFill>
              <a:schemeClr val="dk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6" name="TextBox 25"/>
          <p:cNvSpPr txBox="1"/>
          <p:nvPr/>
        </p:nvSpPr>
        <p:spPr>
          <a:xfrm>
            <a:off x="-484622" y="1132712"/>
            <a:ext cx="3846286" cy="338554"/>
          </a:xfrm>
          <a:prstGeom prst="rect">
            <a:avLst/>
          </a:prstGeom>
          <a:noFill/>
        </p:spPr>
        <p:txBody>
          <a:bodyPr wrap="square" rtlCol="0">
            <a:spAutoFit/>
          </a:bodyPr>
          <a:lstStyle/>
          <a:p>
            <a:pPr algn="ctr"/>
            <a:r>
              <a:rPr lang="en-GB" sz="1600" b="1" u="sng" dirty="0">
                <a:latin typeface="OpenDyslexic" panose="00000500000000000000" pitchFamily="50" charset="0"/>
              </a:rPr>
              <a:t>WW2 Timeline</a:t>
            </a:r>
          </a:p>
        </p:txBody>
      </p:sp>
      <p:sp>
        <p:nvSpPr>
          <p:cNvPr id="28" name="AutoShape 2" descr="Jewish Badges During the Holocaust: The Othering of Jews Across Nazi Europ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9" name="Picture 28"/>
          <p:cNvPicPr>
            <a:picLocks noChangeAspect="1"/>
          </p:cNvPicPr>
          <p:nvPr/>
        </p:nvPicPr>
        <p:blipFill>
          <a:blip r:embed="rId3"/>
          <a:stretch>
            <a:fillRect/>
          </a:stretch>
        </p:blipFill>
        <p:spPr>
          <a:xfrm>
            <a:off x="408034" y="4887798"/>
            <a:ext cx="1925118" cy="1368932"/>
          </a:xfrm>
          <a:prstGeom prst="rect">
            <a:avLst/>
          </a:prstGeom>
        </p:spPr>
      </p:pic>
      <p:sp>
        <p:nvSpPr>
          <p:cNvPr id="30" name="TextBox 29"/>
          <p:cNvSpPr txBox="1"/>
          <p:nvPr/>
        </p:nvSpPr>
        <p:spPr>
          <a:xfrm>
            <a:off x="137885" y="6308210"/>
            <a:ext cx="2465416" cy="415498"/>
          </a:xfrm>
          <a:prstGeom prst="rect">
            <a:avLst/>
          </a:prstGeom>
          <a:noFill/>
        </p:spPr>
        <p:txBody>
          <a:bodyPr wrap="square" rtlCol="0">
            <a:spAutoFit/>
          </a:bodyPr>
          <a:lstStyle/>
          <a:p>
            <a:pPr algn="ctr"/>
            <a:r>
              <a:rPr lang="en-GB" sz="1000" dirty="0">
                <a:latin typeface="OpenDyslexic" panose="00000500000000000000" pitchFamily="50" charset="0"/>
              </a:rPr>
              <a:t>The badge all Jews were made to wear was the Star of David.</a:t>
            </a:r>
          </a:p>
        </p:txBody>
      </p:sp>
      <p:cxnSp>
        <p:nvCxnSpPr>
          <p:cNvPr id="32" name="Straight Connector 31"/>
          <p:cNvCxnSpPr/>
          <p:nvPr/>
        </p:nvCxnSpPr>
        <p:spPr>
          <a:xfrm flipH="1">
            <a:off x="82440" y="4794689"/>
            <a:ext cx="2712163" cy="26186"/>
          </a:xfrm>
          <a:prstGeom prst="line">
            <a:avLst/>
          </a:prstGeom>
          <a:ln w="9525" cap="flat" cmpd="sng" algn="ctr">
            <a:solidFill>
              <a:schemeClr val="dk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36" name="Rounded Rectangle 35"/>
          <p:cNvSpPr/>
          <p:nvPr/>
        </p:nvSpPr>
        <p:spPr>
          <a:xfrm>
            <a:off x="3027604" y="1305693"/>
            <a:ext cx="8916224" cy="1890774"/>
          </a:xfrm>
          <a:prstGeom prst="roundRect">
            <a:avLst>
              <a:gd name="adj" fmla="val 649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3074307" y="1456479"/>
            <a:ext cx="8728360" cy="1169551"/>
          </a:xfrm>
          <a:prstGeom prst="rect">
            <a:avLst/>
          </a:prstGeom>
          <a:ln>
            <a:noFill/>
          </a:ln>
        </p:spPr>
        <p:style>
          <a:lnRef idx="2">
            <a:schemeClr val="accent3"/>
          </a:lnRef>
          <a:fillRef idx="1">
            <a:schemeClr val="lt1"/>
          </a:fillRef>
          <a:effectRef idx="0">
            <a:schemeClr val="accent3"/>
          </a:effectRef>
          <a:fontRef idx="minor">
            <a:schemeClr val="dk1"/>
          </a:fontRef>
        </p:style>
        <p:txBody>
          <a:bodyPr wrap="square" lIns="91440" tIns="45720" rIns="91440" bIns="45720" anchor="t">
            <a:spAutoFit/>
          </a:bodyPr>
          <a:lstStyle/>
          <a:p>
            <a:pPr algn="ctr"/>
            <a:r>
              <a:rPr lang="en-GB" sz="1400" b="1" u="sng" dirty="0">
                <a:latin typeface="OpenDyslexic"/>
              </a:rPr>
              <a:t>Discrimination</a:t>
            </a:r>
            <a:r>
              <a:rPr lang="en-GB" sz="1400" b="1" dirty="0">
                <a:latin typeface="OpenDyslexic"/>
              </a:rPr>
              <a:t> </a:t>
            </a:r>
            <a:endParaRPr lang="en-GB" sz="1400" b="1" dirty="0">
              <a:latin typeface="OpenDyslexic" panose="00000500000000000000" pitchFamily="50" charset="0"/>
            </a:endParaRPr>
          </a:p>
          <a:p>
            <a:r>
              <a:rPr lang="en-GB" sz="1400" dirty="0">
                <a:latin typeface="OpenDyslexic"/>
              </a:rPr>
              <a:t>When Hitler came to power in 1933, he began to discriminate against the Jews. He blamed Jews for Germany losing World War 1 In 1933, a one day boycott of Jewish shops was organised. Jewish teachers, doctors and lawyers were sacked from their jobs. Jewish children were banned from schools and Jews were removed from parks, bars and swimming pools. In 1935 the Nuremburg Laws took away the citizenship rights of all Jews.</a:t>
            </a:r>
          </a:p>
        </p:txBody>
      </p:sp>
      <p:sp>
        <p:nvSpPr>
          <p:cNvPr id="38" name="Rounded Rectangle 37"/>
          <p:cNvSpPr/>
          <p:nvPr/>
        </p:nvSpPr>
        <p:spPr>
          <a:xfrm>
            <a:off x="3019927" y="5042229"/>
            <a:ext cx="8915767" cy="1654982"/>
          </a:xfrm>
          <a:prstGeom prst="roundRect">
            <a:avLst>
              <a:gd name="adj" fmla="val 649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ounded Rectangle 38"/>
          <p:cNvSpPr/>
          <p:nvPr/>
        </p:nvSpPr>
        <p:spPr>
          <a:xfrm>
            <a:off x="3030996" y="3168832"/>
            <a:ext cx="8921581" cy="1870643"/>
          </a:xfrm>
          <a:prstGeom prst="roundRect">
            <a:avLst>
              <a:gd name="adj" fmla="val 649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OpenDyslexic" panose="00000500000000000000" pitchFamily="50" charset="0"/>
            </a:endParaRPr>
          </a:p>
        </p:txBody>
      </p:sp>
      <p:sp>
        <p:nvSpPr>
          <p:cNvPr id="40" name="TextBox 39"/>
          <p:cNvSpPr txBox="1"/>
          <p:nvPr/>
        </p:nvSpPr>
        <p:spPr>
          <a:xfrm>
            <a:off x="3081017" y="3502958"/>
            <a:ext cx="8914748" cy="1169551"/>
          </a:xfrm>
          <a:prstGeom prst="rect">
            <a:avLst/>
          </a:prstGeom>
          <a:noFill/>
        </p:spPr>
        <p:txBody>
          <a:bodyPr wrap="square" lIns="91440" tIns="45720" rIns="91440" bIns="45720" rtlCol="0" anchor="t">
            <a:spAutoFit/>
          </a:bodyPr>
          <a:lstStyle/>
          <a:p>
            <a:pPr marL="88900" indent="-88900">
              <a:buFont typeface="Arial" panose="020B0604020202020204" pitchFamily="34" charset="0"/>
              <a:buChar char="•"/>
            </a:pPr>
            <a:r>
              <a:rPr lang="en-GB" sz="1400" dirty="0">
                <a:latin typeface="OpenDyslexic"/>
              </a:rPr>
              <a:t>Concentration Camps opened in </a:t>
            </a:r>
            <a:r>
              <a:rPr lang="en-GB" sz="1400" b="1" dirty="0">
                <a:latin typeface="OpenDyslexic"/>
              </a:rPr>
              <a:t>1933</a:t>
            </a:r>
            <a:r>
              <a:rPr lang="en-GB" sz="1400" dirty="0">
                <a:latin typeface="OpenDyslexic"/>
              </a:rPr>
              <a:t>. They were run by the </a:t>
            </a:r>
            <a:r>
              <a:rPr lang="en-GB" sz="1400" b="1" dirty="0">
                <a:latin typeface="OpenDyslexic"/>
              </a:rPr>
              <a:t>SA</a:t>
            </a:r>
            <a:r>
              <a:rPr lang="en-GB" sz="1400" dirty="0">
                <a:latin typeface="OpenDyslexic"/>
              </a:rPr>
              <a:t> and the </a:t>
            </a:r>
            <a:r>
              <a:rPr lang="en-GB" sz="1400" b="1" dirty="0">
                <a:latin typeface="OpenDyslexic"/>
              </a:rPr>
              <a:t>SS</a:t>
            </a:r>
            <a:r>
              <a:rPr lang="en-GB" sz="1400" dirty="0">
                <a:latin typeface="OpenDyslexic"/>
              </a:rPr>
              <a:t>. Even one even for women. </a:t>
            </a:r>
            <a:endParaRPr lang="en-GB" sz="1400">
              <a:latin typeface="OpenDyslexic" panose="00000500000000000000" pitchFamily="50" charset="0"/>
            </a:endParaRPr>
          </a:p>
          <a:p>
            <a:pPr marL="88900" indent="-88900">
              <a:buFont typeface="Arial" panose="020B0604020202020204" pitchFamily="34" charset="0"/>
              <a:buChar char="•"/>
            </a:pPr>
            <a:r>
              <a:rPr lang="en-GB" sz="1400" dirty="0">
                <a:latin typeface="OpenDyslexic"/>
              </a:rPr>
              <a:t>One well know camp opened in 1933 was </a:t>
            </a:r>
            <a:r>
              <a:rPr lang="en-GB" sz="1400" b="1" dirty="0">
                <a:latin typeface="OpenDyslexic"/>
              </a:rPr>
              <a:t>Dachau</a:t>
            </a:r>
            <a:r>
              <a:rPr lang="en-GB" sz="1400" dirty="0">
                <a:latin typeface="OpenDyslexic"/>
              </a:rPr>
              <a:t>. </a:t>
            </a:r>
            <a:endParaRPr lang="en-GB" sz="1400">
              <a:latin typeface="OpenDyslexic" panose="00000500000000000000" pitchFamily="50" charset="0"/>
            </a:endParaRPr>
          </a:p>
          <a:p>
            <a:pPr marL="88900" indent="-88900">
              <a:buFont typeface="Arial" panose="020B0604020202020204" pitchFamily="34" charset="0"/>
              <a:buChar char="•"/>
            </a:pPr>
            <a:r>
              <a:rPr lang="en-GB" sz="1400" dirty="0">
                <a:latin typeface="OpenDyslexic"/>
              </a:rPr>
              <a:t>Camps were located in </a:t>
            </a:r>
            <a:r>
              <a:rPr lang="en-GB" sz="1400" b="1" dirty="0">
                <a:latin typeface="OpenDyslexic"/>
              </a:rPr>
              <a:t>isolated areas</a:t>
            </a:r>
            <a:r>
              <a:rPr lang="en-GB" sz="1400" dirty="0">
                <a:latin typeface="OpenDyslexic"/>
              </a:rPr>
              <a:t>, away from public knowledge.</a:t>
            </a:r>
          </a:p>
          <a:p>
            <a:pPr marL="88900" indent="-88900">
              <a:buFont typeface="Arial" panose="020B0604020202020204" pitchFamily="34" charset="0"/>
              <a:buChar char="•"/>
            </a:pPr>
            <a:r>
              <a:rPr lang="en-GB" sz="1400" dirty="0">
                <a:latin typeface="OpenDyslexic"/>
              </a:rPr>
              <a:t>By 1939 there were 150,000 people under ‘</a:t>
            </a:r>
            <a:r>
              <a:rPr lang="en-GB" sz="1400" b="1" dirty="0">
                <a:latin typeface="OpenDyslexic"/>
              </a:rPr>
              <a:t>protective arrest</a:t>
            </a:r>
            <a:r>
              <a:rPr lang="en-GB" sz="1400" dirty="0">
                <a:latin typeface="OpenDyslexic"/>
              </a:rPr>
              <a:t>’.  They had not officially committed any crimes but they were locked up for </a:t>
            </a:r>
            <a:r>
              <a:rPr lang="en-GB" sz="1400" b="1" dirty="0">
                <a:latin typeface="OpenDyslexic"/>
              </a:rPr>
              <a:t>doing or saying things the Nazis did not approve.</a:t>
            </a:r>
            <a:endParaRPr lang="en-GB" sz="1400" dirty="0">
              <a:latin typeface="OpenDyslexic"/>
            </a:endParaRPr>
          </a:p>
        </p:txBody>
      </p:sp>
      <p:sp>
        <p:nvSpPr>
          <p:cNvPr id="41" name="TextBox 40"/>
          <p:cNvSpPr txBox="1"/>
          <p:nvPr/>
        </p:nvSpPr>
        <p:spPr>
          <a:xfrm>
            <a:off x="5651471" y="3278557"/>
            <a:ext cx="3570785" cy="307777"/>
          </a:xfrm>
          <a:prstGeom prst="rect">
            <a:avLst/>
          </a:prstGeom>
          <a:noFill/>
        </p:spPr>
        <p:txBody>
          <a:bodyPr wrap="square" lIns="91440" tIns="45720" rIns="91440" bIns="45720" rtlCol="0" anchor="t">
            <a:spAutoFit/>
          </a:bodyPr>
          <a:lstStyle/>
          <a:p>
            <a:pPr algn="ctr"/>
            <a:r>
              <a:rPr lang="en-GB" sz="1400" u="sng" dirty="0">
                <a:latin typeface="OpenDyslexic"/>
              </a:rPr>
              <a:t>The Concentration Camps</a:t>
            </a:r>
          </a:p>
        </p:txBody>
      </p:sp>
      <p:pic>
        <p:nvPicPr>
          <p:cNvPr id="46" name="Picture 2" descr="Related image"/>
          <p:cNvPicPr>
            <a:picLocks noChangeAspect="1" noChangeArrowheads="1"/>
          </p:cNvPicPr>
          <p:nvPr/>
        </p:nvPicPr>
        <p:blipFill rotWithShape="1">
          <a:blip r:embed="rId4">
            <a:clrChange>
              <a:clrFrom>
                <a:srgbClr val="FFFFFF"/>
              </a:clrFrom>
              <a:clrTo>
                <a:srgbClr val="FFFFFF">
                  <a:alpha val="0"/>
                </a:srgbClr>
              </a:clrTo>
            </a:clrChange>
            <a:extLst>
              <a:ext uri="{BEBA8EAE-BF5A-486C-A8C5-ECC9F3942E4B}">
                <a14:imgProps xmlns:a14="http://schemas.microsoft.com/office/drawing/2010/main">
                  <a14:imgLayer r:embed="rId5">
                    <a14:imgEffect>
                      <a14:backgroundRemoval t="66884" b="97879" l="23718" r="41667">
                        <a14:foregroundMark x1="30128" y1="70799" x2="34135" y2="75693"/>
                        <a14:foregroundMark x1="33654" y1="78630" x2="34455" y2="81077"/>
                        <a14:foregroundMark x1="31571" y1="77488" x2="33173" y2="81892"/>
                        <a14:foregroundMark x1="30929" y1="81240" x2="36378" y2="81240"/>
                        <a14:foregroundMark x1="30288" y1="81240" x2="33333" y2="81077"/>
                        <a14:foregroundMark x1="32212" y1="80261" x2="32692" y2="82545"/>
                        <a14:foregroundMark x1="34936" y1="79935" x2="34936" y2="82708"/>
                        <a14:foregroundMark x1="31250" y1="95106" x2="35417" y2="95269"/>
                        <a14:foregroundMark x1="34615" y1="95432" x2="36218" y2="94290"/>
                      </a14:backgroundRemoval>
                    </a14:imgEffect>
                  </a14:imgLayer>
                </a14:imgProps>
              </a:ext>
              <a:ext uri="{28A0092B-C50C-407E-A947-70E740481C1C}">
                <a14:useLocalDpi xmlns:a14="http://schemas.microsoft.com/office/drawing/2010/main" val="0"/>
              </a:ext>
            </a:extLst>
          </a:blip>
          <a:srcRect l="24307" t="67303" r="57745" b="1783"/>
          <a:stretch/>
        </p:blipFill>
        <p:spPr bwMode="auto">
          <a:xfrm>
            <a:off x="11237859" y="2101117"/>
            <a:ext cx="574832" cy="1087522"/>
          </a:xfrm>
          <a:prstGeom prst="rect">
            <a:avLst/>
          </a:prstGeom>
          <a:noFill/>
          <a:extLst>
            <a:ext uri="{909E8E84-426E-40DD-AFC4-6F175D3DCCD1}">
              <a14:hiddenFill xmlns:a14="http://schemas.microsoft.com/office/drawing/2010/main">
                <a:solidFill>
                  <a:srgbClr val="FFFFFF"/>
                </a:solidFill>
              </a14:hiddenFill>
            </a:ext>
          </a:extLst>
        </p:spPr>
      </p:pic>
      <p:sp>
        <p:nvSpPr>
          <p:cNvPr id="52" name="TextBox 51"/>
          <p:cNvSpPr txBox="1"/>
          <p:nvPr/>
        </p:nvSpPr>
        <p:spPr>
          <a:xfrm>
            <a:off x="4430335" y="5140383"/>
            <a:ext cx="7560184" cy="1169551"/>
          </a:xfrm>
          <a:prstGeom prst="rect">
            <a:avLst/>
          </a:prstGeom>
          <a:noFill/>
          <a:ln>
            <a:noFill/>
          </a:ln>
        </p:spPr>
        <p:txBody>
          <a:bodyPr wrap="square" lIns="91440" tIns="45720" rIns="91440" bIns="45720" rtlCol="0" anchor="t">
            <a:spAutoFit/>
          </a:bodyPr>
          <a:lstStyle/>
          <a:p>
            <a:r>
              <a:rPr lang="en-GB" sz="1400" b="1" u="sng" dirty="0">
                <a:latin typeface="OpenDyslexic"/>
              </a:rPr>
              <a:t>The SS (Protection Squad)</a:t>
            </a:r>
          </a:p>
          <a:p>
            <a:r>
              <a:rPr lang="en-GB" sz="1400" b="1" dirty="0">
                <a:latin typeface="OpenDyslexic"/>
              </a:rPr>
              <a:t>Created:</a:t>
            </a:r>
            <a:r>
              <a:rPr lang="en-GB" sz="1400" dirty="0">
                <a:latin typeface="OpenDyslexic"/>
              </a:rPr>
              <a:t> 1925</a:t>
            </a:r>
          </a:p>
          <a:p>
            <a:r>
              <a:rPr lang="en-GB" sz="1400" b="1" dirty="0">
                <a:latin typeface="OpenDyslexic"/>
              </a:rPr>
              <a:t>Leader: </a:t>
            </a:r>
            <a:r>
              <a:rPr lang="en-GB" sz="1400" dirty="0">
                <a:latin typeface="OpenDyslexic"/>
              </a:rPr>
              <a:t>Heinrich Himmler</a:t>
            </a:r>
          </a:p>
          <a:p>
            <a:r>
              <a:rPr lang="en-GB" sz="1400" b="1" dirty="0">
                <a:latin typeface="OpenDyslexic"/>
              </a:rPr>
              <a:t>Purpose: </a:t>
            </a:r>
            <a:r>
              <a:rPr lang="en-GB" sz="1400" dirty="0">
                <a:latin typeface="OpenDyslexic"/>
              </a:rPr>
              <a:t>An organisation which controlled all other police units. Could act outside the law and arrest anyone they felt was a threat to the Nazi regime. </a:t>
            </a:r>
            <a:endParaRPr lang="en-GB" sz="1400" dirty="0">
              <a:latin typeface="OpenDyslexic" panose="00000500000000000000" pitchFamily="50" charset="0"/>
            </a:endParaRPr>
          </a:p>
        </p:txBody>
      </p:sp>
      <p:pic>
        <p:nvPicPr>
          <p:cNvPr id="53" name="Picture 8" descr="Image result for HEINRICH HIMMLE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10097" r="16821"/>
          <a:stretch/>
        </p:blipFill>
        <p:spPr bwMode="auto">
          <a:xfrm>
            <a:off x="3081947" y="5082873"/>
            <a:ext cx="985627" cy="997967"/>
          </a:xfrm>
          <a:prstGeom prst="roundRect">
            <a:avLst>
              <a:gd name="adj" fmla="val 13741"/>
            </a:avLst>
          </a:prstGeom>
          <a:solidFill>
            <a:srgbClr val="FFFFFF">
              <a:shade val="85000"/>
            </a:srgbClr>
          </a:solidFill>
          <a:ln>
            <a:noFill/>
          </a:ln>
          <a:effectLst>
            <a:reflection blurRad="12700" stA="38000" endPos="28000" dist="5000" dir="5400000" sy="-100000" algn="bl" rotWithShape="0"/>
          </a:effectLst>
        </p:spPr>
      </p:pic>
      <p:pic>
        <p:nvPicPr>
          <p:cNvPr id="54" name="Picture 2" descr="Related image"/>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620678" y="6002535"/>
            <a:ext cx="767971" cy="68193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5CD487CD-9CA4-4D75-5AC0-4923FBF1254E}"/>
              </a:ext>
            </a:extLst>
          </p:cNvPr>
          <p:cNvSpPr/>
          <p:nvPr/>
        </p:nvSpPr>
        <p:spPr>
          <a:xfrm>
            <a:off x="129298" y="134412"/>
            <a:ext cx="9798653" cy="847725"/>
          </a:xfrm>
          <a:prstGeom prst="rect">
            <a:avLst/>
          </a:prstGeom>
          <a:no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pic>
        <p:nvPicPr>
          <p:cNvPr id="4" name="Picture 3">
            <a:extLst>
              <a:ext uri="{FF2B5EF4-FFF2-40B4-BE49-F238E27FC236}">
                <a16:creationId xmlns:a16="http://schemas.microsoft.com/office/drawing/2014/main" id="{C6C3C36D-5A03-DDAA-A657-705FE3506972}"/>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0285251" y="177561"/>
            <a:ext cx="1645920" cy="1036320"/>
          </a:xfrm>
          <a:prstGeom prst="rect">
            <a:avLst/>
          </a:prstGeom>
          <a:noFill/>
        </p:spPr>
      </p:pic>
      <p:sp>
        <p:nvSpPr>
          <p:cNvPr id="7" name="TextBox 6">
            <a:extLst>
              <a:ext uri="{FF2B5EF4-FFF2-40B4-BE49-F238E27FC236}">
                <a16:creationId xmlns:a16="http://schemas.microsoft.com/office/drawing/2014/main" id="{269ECECB-80A6-BAE3-85F9-27D165B98C08}"/>
              </a:ext>
            </a:extLst>
          </p:cNvPr>
          <p:cNvSpPr txBox="1"/>
          <p:nvPr/>
        </p:nvSpPr>
        <p:spPr>
          <a:xfrm>
            <a:off x="137885" y="171872"/>
            <a:ext cx="9790066" cy="774507"/>
          </a:xfrm>
          <a:prstGeom prst="rect">
            <a:avLst/>
          </a:prstGeom>
          <a:noFill/>
        </p:spPr>
        <p:txBody>
          <a:bodyPr wrap="square" lIns="91440" tIns="45720" rIns="91440" bIns="45720" anchor="t">
            <a:spAutoFit/>
          </a:bodyPr>
          <a:lstStyle/>
          <a:p>
            <a:pPr>
              <a:lnSpc>
                <a:spcPct val="107000"/>
              </a:lnSpc>
              <a:spcAft>
                <a:spcPts val="800"/>
              </a:spcAft>
            </a:pPr>
            <a:r>
              <a:rPr lang="en-GB" sz="1800" b="1" dirty="0">
                <a:effectLst/>
                <a:latin typeface="Corbel" panose="020B0503020204020204" pitchFamily="34" charset="0"/>
                <a:ea typeface="Calibri" panose="020F0502020204030204" pitchFamily="34" charset="0"/>
                <a:cs typeface="Times New Roman" panose="02020603050405020304" pitchFamily="18" charset="0"/>
              </a:rPr>
              <a:t>Subject</a:t>
            </a:r>
            <a:r>
              <a:rPr lang="en-GB" sz="1800" dirty="0">
                <a:effectLst/>
                <a:latin typeface="Corbel" panose="020B0503020204020204" pitchFamily="34" charset="0"/>
                <a:ea typeface="Calibri" panose="020F0502020204030204" pitchFamily="34" charset="0"/>
                <a:cs typeface="Times New Roman" panose="02020603050405020304" pitchFamily="18" charset="0"/>
              </a:rPr>
              <a:t>: History</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Corbel"/>
                <a:ea typeface="Calibri" panose="020F0502020204030204" pitchFamily="34" charset="0"/>
                <a:cs typeface="Times New Roman"/>
              </a:rPr>
              <a:t>Year</a:t>
            </a:r>
            <a:r>
              <a:rPr lang="en-GB" sz="1800" dirty="0">
                <a:effectLst/>
                <a:latin typeface="Corbel"/>
                <a:ea typeface="Calibri" panose="020F0502020204030204" pitchFamily="34" charset="0"/>
                <a:cs typeface="Times New Roman"/>
              </a:rPr>
              <a:t>: 9						</a:t>
            </a:r>
            <a:r>
              <a:rPr lang="en-GB" sz="1800" b="1" dirty="0">
                <a:effectLst/>
                <a:latin typeface="Corbel"/>
                <a:ea typeface="Calibri" panose="020F0502020204030204" pitchFamily="34" charset="0"/>
                <a:cs typeface="Times New Roman"/>
              </a:rPr>
              <a:t>Term</a:t>
            </a:r>
            <a:r>
              <a:rPr lang="en-GB" sz="1800" dirty="0">
                <a:effectLst/>
                <a:latin typeface="Corbel"/>
                <a:ea typeface="Calibri" panose="020F0502020204030204" pitchFamily="34" charset="0"/>
                <a:cs typeface="Times New Roman"/>
              </a:rPr>
              <a:t>: </a:t>
            </a:r>
            <a:r>
              <a:rPr lang="en-GB" dirty="0">
                <a:latin typeface="Corbel"/>
                <a:ea typeface="Calibri" panose="020F0502020204030204" pitchFamily="34" charset="0"/>
                <a:cs typeface="Times New Roman"/>
              </a:rPr>
              <a:t>One</a:t>
            </a:r>
            <a:endParaRPr lang="en-GB" sz="1100" dirty="0">
              <a:effectLst/>
              <a:latin typeface="Calibri"/>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414526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AutoShape 2" descr="Jewish Badges During the Holocaust: The Othering of Jews Across Nazi Europ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7" name="Rounded Rectangle 36"/>
          <p:cNvSpPr/>
          <p:nvPr/>
        </p:nvSpPr>
        <p:spPr>
          <a:xfrm>
            <a:off x="344868" y="1363202"/>
            <a:ext cx="11585966" cy="1664151"/>
          </a:xfrm>
          <a:prstGeom prst="roundRect">
            <a:avLst>
              <a:gd name="adj" fmla="val 649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475464" y="1366636"/>
            <a:ext cx="11353528" cy="1384995"/>
          </a:xfrm>
          <a:prstGeom prst="rect">
            <a:avLst/>
          </a:prstGeom>
        </p:spPr>
        <p:txBody>
          <a:bodyPr wrap="square" lIns="91440" tIns="45720" rIns="91440" bIns="45720" anchor="t">
            <a:spAutoFit/>
          </a:bodyPr>
          <a:lstStyle/>
          <a:p>
            <a:pPr algn="ctr"/>
            <a:r>
              <a:rPr lang="en-GB" sz="1400" b="1" u="sng" dirty="0">
                <a:latin typeface="OpenDyslexic"/>
              </a:rPr>
              <a:t>Kristallnacht – Night of Broken Glass</a:t>
            </a:r>
          </a:p>
          <a:p>
            <a:pPr algn="ctr"/>
            <a:endParaRPr lang="en-GB" sz="1400" b="1" dirty="0">
              <a:latin typeface="OpenDyslexic"/>
            </a:endParaRPr>
          </a:p>
          <a:p>
            <a:pPr algn="just"/>
            <a:r>
              <a:rPr lang="en-GB" sz="1400" dirty="0">
                <a:latin typeface="OpenDyslexic"/>
              </a:rPr>
              <a:t>In early November 1938, a German man (Von Rath) working for the German Government in Paris was shot dead by a Jew. Herschel </a:t>
            </a:r>
            <a:r>
              <a:rPr lang="en-GB" sz="1400" dirty="0" err="1">
                <a:latin typeface="OpenDyslexic"/>
              </a:rPr>
              <a:t>Grynszpan</a:t>
            </a:r>
            <a:r>
              <a:rPr lang="en-GB" sz="1400" dirty="0">
                <a:latin typeface="OpenDyslexic"/>
              </a:rPr>
              <a:t> claimed he was seeking revenge for the bad treatment his parents had received by the Nazis In two days and nights, more than 1,000 synagogues were burned or damaged. Rioters ransacked and looted about 7,500 Jewish businesses, killed at least 91 Jews, and vandalized Jewish hospitals, homes, schools, and cemeteries.</a:t>
            </a:r>
          </a:p>
        </p:txBody>
      </p:sp>
      <p:sp>
        <p:nvSpPr>
          <p:cNvPr id="42" name="Rounded Rectangle 41"/>
          <p:cNvSpPr/>
          <p:nvPr/>
        </p:nvSpPr>
        <p:spPr>
          <a:xfrm>
            <a:off x="388000" y="3292934"/>
            <a:ext cx="11551440" cy="3463751"/>
          </a:xfrm>
          <a:prstGeom prst="roundRect">
            <a:avLst>
              <a:gd name="adj" fmla="val 3145"/>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a:latin typeface="OpenDyslexic" panose="00000500000000000000" pitchFamily="50" charset="0"/>
            </a:endParaRPr>
          </a:p>
        </p:txBody>
      </p:sp>
      <p:pic>
        <p:nvPicPr>
          <p:cNvPr id="43" name="Picture 6" descr="Image result for REINHARD HEYDRICH"/>
          <p:cNvPicPr>
            <a:picLocks noChangeAspect="1" noChangeArrowheads="1"/>
          </p:cNvPicPr>
          <p:nvPr/>
        </p:nvPicPr>
        <p:blipFill>
          <a:blip r:embed="rId2" cstate="print">
            <a:extLst>
              <a:ext uri="{BEBA8EAE-BF5A-486C-A8C5-ECC9F3942E4B}">
                <a14:imgProps xmlns:a14="http://schemas.microsoft.com/office/drawing/2010/main">
                  <a14:imgLayer r:embed="rId3">
                    <a14:imgEffect>
                      <a14:artisticCutout trans="70000" numberOfShades="6"/>
                    </a14:imgEffect>
                  </a14:imgLayer>
                </a14:imgProps>
              </a:ext>
              <a:ext uri="{28A0092B-C50C-407E-A947-70E740481C1C}">
                <a14:useLocalDpi xmlns:a14="http://schemas.microsoft.com/office/drawing/2010/main" val="0"/>
              </a:ext>
            </a:extLst>
          </a:blip>
          <a:srcRect/>
          <a:stretch>
            <a:fillRect/>
          </a:stretch>
        </p:blipFill>
        <p:spPr bwMode="auto">
          <a:xfrm>
            <a:off x="621482" y="4919383"/>
            <a:ext cx="1217562" cy="1326135"/>
          </a:xfrm>
          <a:prstGeom prst="roundRect">
            <a:avLst>
              <a:gd name="adj" fmla="val 14385"/>
            </a:avLst>
          </a:prstGeom>
          <a:solidFill>
            <a:srgbClr val="FFFFFF">
              <a:shade val="85000"/>
            </a:srgbClr>
          </a:solidFill>
          <a:ln>
            <a:noFill/>
          </a:ln>
          <a:effectLst>
            <a:reflection blurRad="12700" stA="38000" endPos="28000" dist="5000" dir="5400000" sy="-100000" algn="bl" rotWithShape="0"/>
          </a:effectLst>
        </p:spPr>
      </p:pic>
      <p:sp>
        <p:nvSpPr>
          <p:cNvPr id="45" name="TextBox 44"/>
          <p:cNvSpPr txBox="1"/>
          <p:nvPr/>
        </p:nvSpPr>
        <p:spPr>
          <a:xfrm>
            <a:off x="400125" y="3573949"/>
            <a:ext cx="11530709" cy="1384995"/>
          </a:xfrm>
          <a:prstGeom prst="rect">
            <a:avLst/>
          </a:prstGeom>
          <a:noFill/>
        </p:spPr>
        <p:txBody>
          <a:bodyPr wrap="square" lIns="91440" tIns="45720" rIns="91440" bIns="45720" rtlCol="0" anchor="t">
            <a:spAutoFit/>
          </a:bodyPr>
          <a:lstStyle/>
          <a:p>
            <a:pPr marL="171450" indent="-171450">
              <a:buFont typeface="Wingdings" panose="05000000000000000000" pitchFamily="2" charset="2"/>
              <a:buChar char="q"/>
            </a:pPr>
            <a:r>
              <a:rPr lang="en-GB" sz="1400" dirty="0">
                <a:latin typeface="OpenDyslexic" panose="00000500000000000000" pitchFamily="50" charset="0"/>
              </a:rPr>
              <a:t>A </a:t>
            </a:r>
            <a:r>
              <a:rPr lang="en-GB" sz="1400" b="1" dirty="0">
                <a:latin typeface="OpenDyslexic" panose="00000500000000000000" pitchFamily="50" charset="0"/>
              </a:rPr>
              <a:t>non-uniformed secret police</a:t>
            </a:r>
            <a:r>
              <a:rPr lang="en-GB" sz="1400" dirty="0">
                <a:latin typeface="OpenDyslexic" panose="00000500000000000000" pitchFamily="50" charset="0"/>
              </a:rPr>
              <a:t>. </a:t>
            </a:r>
          </a:p>
          <a:p>
            <a:pPr marL="171450" indent="-171450">
              <a:buFont typeface="Wingdings" panose="05000000000000000000" pitchFamily="2" charset="2"/>
              <a:buChar char="q"/>
            </a:pPr>
            <a:r>
              <a:rPr lang="en-GB" sz="1400" dirty="0">
                <a:latin typeface="OpenDyslexic"/>
              </a:rPr>
              <a:t>They Identified anyone who criticised or openly opposed the Nazi Party.  </a:t>
            </a:r>
            <a:endParaRPr lang="en-GB" sz="1400" dirty="0">
              <a:latin typeface="OpenDyslexic" panose="00000500000000000000" pitchFamily="50" charset="0"/>
            </a:endParaRPr>
          </a:p>
          <a:p>
            <a:pPr marL="171450" indent="-171450">
              <a:buFont typeface="Wingdings" panose="05000000000000000000" pitchFamily="2" charset="2"/>
              <a:buChar char="q"/>
            </a:pPr>
            <a:r>
              <a:rPr lang="en-GB" sz="1400" dirty="0">
                <a:latin typeface="OpenDyslexic" panose="00000500000000000000" pitchFamily="50" charset="0"/>
              </a:rPr>
              <a:t>They spied on people, tapped </a:t>
            </a:r>
            <a:r>
              <a:rPr lang="en-GB" sz="1400" b="1" dirty="0">
                <a:latin typeface="OpenDyslexic" panose="00000500000000000000" pitchFamily="50" charset="0"/>
              </a:rPr>
              <a:t>phones,</a:t>
            </a:r>
            <a:r>
              <a:rPr lang="en-GB" sz="1400" dirty="0">
                <a:latin typeface="OpenDyslexic" panose="00000500000000000000" pitchFamily="50" charset="0"/>
              </a:rPr>
              <a:t> </a:t>
            </a:r>
            <a:r>
              <a:rPr lang="en-GB" sz="1400" b="1" dirty="0">
                <a:latin typeface="OpenDyslexic" panose="00000500000000000000" pitchFamily="50" charset="0"/>
              </a:rPr>
              <a:t>opened mail &amp; </a:t>
            </a:r>
            <a:r>
              <a:rPr lang="en-GB" sz="1400" dirty="0">
                <a:latin typeface="OpenDyslexic" panose="00000500000000000000" pitchFamily="50" charset="0"/>
              </a:rPr>
              <a:t>used </a:t>
            </a:r>
            <a:r>
              <a:rPr lang="en-GB" sz="1400" b="1" dirty="0">
                <a:latin typeface="OpenDyslexic" panose="00000500000000000000" pitchFamily="50" charset="0"/>
              </a:rPr>
              <a:t>networks of informers</a:t>
            </a:r>
            <a:r>
              <a:rPr lang="en-GB" sz="1400" dirty="0">
                <a:latin typeface="OpenDyslexic" panose="00000500000000000000" pitchFamily="50" charset="0"/>
              </a:rPr>
              <a:t>.  </a:t>
            </a:r>
          </a:p>
          <a:p>
            <a:pPr marL="171450" indent="-171450">
              <a:buFont typeface="Wingdings" panose="05000000000000000000" pitchFamily="2" charset="2"/>
              <a:buChar char="q"/>
            </a:pPr>
            <a:r>
              <a:rPr lang="en-GB" sz="1400" dirty="0">
                <a:latin typeface="OpenDyslexic" panose="00000500000000000000" pitchFamily="50" charset="0"/>
              </a:rPr>
              <a:t>They were given permission to use torture to gain confessions. </a:t>
            </a:r>
          </a:p>
          <a:p>
            <a:pPr marL="171450" indent="-171450">
              <a:buFont typeface="Wingdings" panose="05000000000000000000" pitchFamily="2" charset="2"/>
              <a:buChar char="q"/>
            </a:pPr>
            <a:endParaRPr lang="en-GB" sz="1400" dirty="0">
              <a:latin typeface="OpenDyslexic" panose="00000500000000000000" pitchFamily="50" charset="0"/>
            </a:endParaRPr>
          </a:p>
          <a:p>
            <a:pPr marL="171450" indent="-171450">
              <a:buFont typeface="Wingdings" panose="05000000000000000000" pitchFamily="2" charset="2"/>
              <a:buChar char="q"/>
            </a:pPr>
            <a:endParaRPr lang="en-GB" sz="1400" dirty="0">
              <a:latin typeface="OpenDyslexic" panose="00000500000000000000" pitchFamily="50" charset="0"/>
            </a:endParaRPr>
          </a:p>
        </p:txBody>
      </p:sp>
      <p:pic>
        <p:nvPicPr>
          <p:cNvPr id="46" name="Picture 2" descr="Related image"/>
          <p:cNvPicPr>
            <a:picLocks noChangeAspect="1" noChangeArrowheads="1"/>
          </p:cNvPicPr>
          <p:nvPr/>
        </p:nvPicPr>
        <p:blipFill rotWithShape="1">
          <a:blip r:embed="rId4">
            <a:clrChange>
              <a:clrFrom>
                <a:srgbClr val="FFFFFF"/>
              </a:clrFrom>
              <a:clrTo>
                <a:srgbClr val="FFFFFF">
                  <a:alpha val="0"/>
                </a:srgbClr>
              </a:clrTo>
            </a:clrChange>
            <a:extLst>
              <a:ext uri="{BEBA8EAE-BF5A-486C-A8C5-ECC9F3942E4B}">
                <a14:imgProps xmlns:a14="http://schemas.microsoft.com/office/drawing/2010/main">
                  <a14:imgLayer r:embed="rId5">
                    <a14:imgEffect>
                      <a14:backgroundRemoval t="66884" b="97879" l="23718" r="41667">
                        <a14:foregroundMark x1="30128" y1="70799" x2="34135" y2="75693"/>
                        <a14:foregroundMark x1="33654" y1="78630" x2="34455" y2="81077"/>
                        <a14:foregroundMark x1="31571" y1="77488" x2="33173" y2="81892"/>
                        <a14:foregroundMark x1="30929" y1="81240" x2="36378" y2="81240"/>
                        <a14:foregroundMark x1="30288" y1="81240" x2="33333" y2="81077"/>
                        <a14:foregroundMark x1="32212" y1="80261" x2="32692" y2="82545"/>
                        <a14:foregroundMark x1="34936" y1="79935" x2="34936" y2="82708"/>
                        <a14:foregroundMark x1="31250" y1="95106" x2="35417" y2="95269"/>
                        <a14:foregroundMark x1="34615" y1="95432" x2="36218" y2="94290"/>
                      </a14:backgroundRemoval>
                    </a14:imgEffect>
                  </a14:imgLayer>
                </a14:imgProps>
              </a:ext>
              <a:ext uri="{28A0092B-C50C-407E-A947-70E740481C1C}">
                <a14:useLocalDpi xmlns:a14="http://schemas.microsoft.com/office/drawing/2010/main" val="0"/>
              </a:ext>
            </a:extLst>
          </a:blip>
          <a:srcRect l="24307" t="67303" r="57745" b="1783"/>
          <a:stretch/>
        </p:blipFill>
        <p:spPr bwMode="auto">
          <a:xfrm>
            <a:off x="52275" y="2474929"/>
            <a:ext cx="574832" cy="1087522"/>
          </a:xfrm>
          <a:prstGeom prst="rect">
            <a:avLst/>
          </a:prstGeom>
          <a:noFill/>
          <a:extLst>
            <a:ext uri="{909E8E84-426E-40DD-AFC4-6F175D3DCCD1}">
              <a14:hiddenFill xmlns:a14="http://schemas.microsoft.com/office/drawing/2010/main">
                <a:solidFill>
                  <a:srgbClr val="FFFFFF"/>
                </a:solidFill>
              </a14:hiddenFill>
            </a:ext>
          </a:extLst>
        </p:spPr>
      </p:pic>
      <p:sp>
        <p:nvSpPr>
          <p:cNvPr id="47" name="TextBox 46"/>
          <p:cNvSpPr txBox="1"/>
          <p:nvPr/>
        </p:nvSpPr>
        <p:spPr>
          <a:xfrm>
            <a:off x="4779647" y="3290961"/>
            <a:ext cx="2635409" cy="307777"/>
          </a:xfrm>
          <a:prstGeom prst="rect">
            <a:avLst/>
          </a:prstGeom>
          <a:noFill/>
        </p:spPr>
        <p:txBody>
          <a:bodyPr wrap="square" rtlCol="0">
            <a:spAutoFit/>
          </a:bodyPr>
          <a:lstStyle/>
          <a:p>
            <a:pPr algn="ctr"/>
            <a:r>
              <a:rPr lang="en-GB" sz="1400" u="sng" dirty="0">
                <a:latin typeface="OpenDyslexic" panose="00000500000000000000" pitchFamily="50" charset="0"/>
              </a:rPr>
              <a:t>The Gestapo</a:t>
            </a:r>
          </a:p>
        </p:txBody>
      </p:sp>
      <p:sp>
        <p:nvSpPr>
          <p:cNvPr id="48" name="TextBox 47"/>
          <p:cNvSpPr txBox="1"/>
          <p:nvPr/>
        </p:nvSpPr>
        <p:spPr>
          <a:xfrm>
            <a:off x="2011337" y="4624529"/>
            <a:ext cx="10177831" cy="1169551"/>
          </a:xfrm>
          <a:prstGeom prst="rect">
            <a:avLst/>
          </a:prstGeom>
          <a:noFill/>
        </p:spPr>
        <p:txBody>
          <a:bodyPr wrap="square" rtlCol="0">
            <a:spAutoFit/>
          </a:bodyPr>
          <a:lstStyle/>
          <a:p>
            <a:pPr marL="88900" indent="-88900">
              <a:buFont typeface="Arial" panose="020B0604020202020204" pitchFamily="34" charset="0"/>
              <a:buChar char="•"/>
            </a:pPr>
            <a:r>
              <a:rPr lang="en-GB" sz="1400" dirty="0">
                <a:latin typeface="OpenDyslexic" panose="00000500000000000000" pitchFamily="50" charset="0"/>
              </a:rPr>
              <a:t>Their main weapon was </a:t>
            </a:r>
            <a:r>
              <a:rPr lang="en-GB" sz="1400" b="1" dirty="0">
                <a:latin typeface="OpenDyslexic" panose="00000500000000000000" pitchFamily="50" charset="0"/>
              </a:rPr>
              <a:t>fear</a:t>
            </a:r>
            <a:r>
              <a:rPr lang="en-GB" sz="1400" dirty="0">
                <a:latin typeface="OpenDyslexic" panose="00000500000000000000" pitchFamily="50" charset="0"/>
              </a:rPr>
              <a:t> because Germans could not tell them apart from ordinary Germans.  </a:t>
            </a:r>
          </a:p>
          <a:p>
            <a:pPr marL="88900" indent="-88900">
              <a:buFont typeface="Arial" panose="020B0604020202020204" pitchFamily="34" charset="0"/>
              <a:buChar char="•"/>
            </a:pPr>
            <a:r>
              <a:rPr lang="en-GB" sz="1400" dirty="0">
                <a:latin typeface="OpenDyslexic" panose="00000500000000000000" pitchFamily="50" charset="0"/>
              </a:rPr>
              <a:t>Prisoners could be imprisoned </a:t>
            </a:r>
            <a:r>
              <a:rPr lang="en-GB" sz="1400" b="1" dirty="0">
                <a:latin typeface="OpenDyslexic" panose="00000500000000000000" pitchFamily="50" charset="0"/>
              </a:rPr>
              <a:t>without a trial </a:t>
            </a:r>
            <a:r>
              <a:rPr lang="en-GB" sz="1400" dirty="0">
                <a:latin typeface="OpenDyslexic" panose="00000500000000000000" pitchFamily="50" charset="0"/>
              </a:rPr>
              <a:t>and family members often received letters saying they had died in prison.  Many were sent to </a:t>
            </a:r>
            <a:r>
              <a:rPr lang="en-GB" sz="1400" b="1" dirty="0">
                <a:latin typeface="OpenDyslexic" panose="00000500000000000000" pitchFamily="50" charset="0"/>
              </a:rPr>
              <a:t>Concentration Camps</a:t>
            </a:r>
            <a:r>
              <a:rPr lang="en-GB" sz="1400" dirty="0">
                <a:latin typeface="OpenDyslexic" panose="00000500000000000000" pitchFamily="50" charset="0"/>
              </a:rPr>
              <a:t>. </a:t>
            </a:r>
          </a:p>
          <a:p>
            <a:pPr marL="88900" indent="-88900">
              <a:buFont typeface="Arial" panose="020B0604020202020204" pitchFamily="34" charset="0"/>
              <a:buChar char="•"/>
            </a:pPr>
            <a:r>
              <a:rPr lang="en-GB" sz="1400" dirty="0">
                <a:latin typeface="OpenDyslexic" panose="00000500000000000000" pitchFamily="50" charset="0"/>
              </a:rPr>
              <a:t>Prisoners were sometimes released from camps on purpose to </a:t>
            </a:r>
          </a:p>
          <a:p>
            <a:pPr marL="88900" indent="-88900">
              <a:buFont typeface="Arial" panose="020B0604020202020204" pitchFamily="34" charset="0"/>
              <a:buChar char="•"/>
            </a:pPr>
            <a:r>
              <a:rPr lang="en-GB" sz="1400" dirty="0">
                <a:latin typeface="OpenDyslexic" panose="00000500000000000000" pitchFamily="50" charset="0"/>
              </a:rPr>
              <a:t>spread the fear of the camps to family &amp; friends.  </a:t>
            </a:r>
          </a:p>
        </p:txBody>
      </p:sp>
      <p:sp>
        <p:nvSpPr>
          <p:cNvPr id="49" name="TextBox 48"/>
          <p:cNvSpPr txBox="1"/>
          <p:nvPr/>
        </p:nvSpPr>
        <p:spPr>
          <a:xfrm>
            <a:off x="2023691" y="5870817"/>
            <a:ext cx="9809830" cy="738664"/>
          </a:xfrm>
          <a:prstGeom prst="rect">
            <a:avLst/>
          </a:prstGeom>
          <a:noFill/>
        </p:spPr>
        <p:txBody>
          <a:bodyPr wrap="square" rtlCol="0">
            <a:spAutoFit/>
          </a:bodyPr>
          <a:lstStyle/>
          <a:p>
            <a:pPr marL="171450" indent="-171450">
              <a:buFont typeface="Arial" panose="020B0604020202020204" pitchFamily="34" charset="0"/>
              <a:buChar char="•"/>
            </a:pPr>
            <a:r>
              <a:rPr lang="en-GB" sz="1400" dirty="0">
                <a:latin typeface="OpenDyslexic" panose="00000500000000000000" pitchFamily="50" charset="0"/>
              </a:rPr>
              <a:t>Even </a:t>
            </a:r>
            <a:r>
              <a:rPr lang="en-GB" sz="1400" b="1" dirty="0">
                <a:latin typeface="OpenDyslexic" panose="00000500000000000000" pitchFamily="50" charset="0"/>
              </a:rPr>
              <a:t>children</a:t>
            </a:r>
            <a:r>
              <a:rPr lang="en-GB" sz="1400" dirty="0">
                <a:latin typeface="OpenDyslexic" panose="00000500000000000000" pitchFamily="50" charset="0"/>
              </a:rPr>
              <a:t> were encouraged by their teachers and Hitler Youth leaders to </a:t>
            </a:r>
            <a:r>
              <a:rPr lang="en-GB" sz="1400" b="1" dirty="0">
                <a:latin typeface="OpenDyslexic" panose="00000500000000000000" pitchFamily="50" charset="0"/>
              </a:rPr>
              <a:t>inform on their parents </a:t>
            </a:r>
            <a:r>
              <a:rPr lang="en-GB" sz="1400" dirty="0">
                <a:latin typeface="OpenDyslexic" panose="00000500000000000000" pitchFamily="50" charset="0"/>
              </a:rPr>
              <a:t>– even if they made an anti Hitler Joke. </a:t>
            </a:r>
          </a:p>
          <a:p>
            <a:pPr marL="171450" indent="-171450">
              <a:buFont typeface="Arial" panose="020B0604020202020204" pitchFamily="34" charset="0"/>
              <a:buChar char="•"/>
            </a:pPr>
            <a:r>
              <a:rPr lang="en-GB" sz="1400" dirty="0">
                <a:latin typeface="OpenDyslexic" panose="00000500000000000000" pitchFamily="50" charset="0"/>
              </a:rPr>
              <a:t>In 1939 alone, 160,000 people were arrested</a:t>
            </a:r>
          </a:p>
        </p:txBody>
      </p:sp>
      <p:sp>
        <p:nvSpPr>
          <p:cNvPr id="3" name="Rectangle 2">
            <a:extLst>
              <a:ext uri="{FF2B5EF4-FFF2-40B4-BE49-F238E27FC236}">
                <a16:creationId xmlns:a16="http://schemas.microsoft.com/office/drawing/2014/main" id="{5CD487CD-9CA4-4D75-5AC0-4923FBF1254E}"/>
              </a:ext>
            </a:extLst>
          </p:cNvPr>
          <p:cNvSpPr/>
          <p:nvPr/>
        </p:nvSpPr>
        <p:spPr>
          <a:xfrm>
            <a:off x="129298" y="134412"/>
            <a:ext cx="9798653" cy="847725"/>
          </a:xfrm>
          <a:prstGeom prst="rect">
            <a:avLst/>
          </a:prstGeom>
          <a:no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pic>
        <p:nvPicPr>
          <p:cNvPr id="4" name="Picture 3">
            <a:extLst>
              <a:ext uri="{FF2B5EF4-FFF2-40B4-BE49-F238E27FC236}">
                <a16:creationId xmlns:a16="http://schemas.microsoft.com/office/drawing/2014/main" id="{C6C3C36D-5A03-DDAA-A657-705FE3506972}"/>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0285251" y="177561"/>
            <a:ext cx="1645920" cy="1036320"/>
          </a:xfrm>
          <a:prstGeom prst="rect">
            <a:avLst/>
          </a:prstGeom>
          <a:noFill/>
        </p:spPr>
      </p:pic>
      <p:sp>
        <p:nvSpPr>
          <p:cNvPr id="7" name="TextBox 6">
            <a:extLst>
              <a:ext uri="{FF2B5EF4-FFF2-40B4-BE49-F238E27FC236}">
                <a16:creationId xmlns:a16="http://schemas.microsoft.com/office/drawing/2014/main" id="{269ECECB-80A6-BAE3-85F9-27D165B98C08}"/>
              </a:ext>
            </a:extLst>
          </p:cNvPr>
          <p:cNvSpPr txBox="1"/>
          <p:nvPr/>
        </p:nvSpPr>
        <p:spPr>
          <a:xfrm>
            <a:off x="137885" y="171872"/>
            <a:ext cx="9790066" cy="774507"/>
          </a:xfrm>
          <a:prstGeom prst="rect">
            <a:avLst/>
          </a:prstGeom>
          <a:noFill/>
        </p:spPr>
        <p:txBody>
          <a:bodyPr wrap="square" lIns="91440" tIns="45720" rIns="91440" bIns="45720" anchor="t">
            <a:spAutoFit/>
          </a:bodyPr>
          <a:lstStyle/>
          <a:p>
            <a:pPr>
              <a:lnSpc>
                <a:spcPct val="107000"/>
              </a:lnSpc>
              <a:spcAft>
                <a:spcPts val="800"/>
              </a:spcAft>
            </a:pPr>
            <a:r>
              <a:rPr lang="en-GB" sz="1800" b="1" dirty="0">
                <a:effectLst/>
                <a:latin typeface="Corbel" panose="020B0503020204020204" pitchFamily="34" charset="0"/>
                <a:ea typeface="Calibri" panose="020F0502020204030204" pitchFamily="34" charset="0"/>
                <a:cs typeface="Times New Roman" panose="02020603050405020304" pitchFamily="18" charset="0"/>
              </a:rPr>
              <a:t>Subject</a:t>
            </a:r>
            <a:r>
              <a:rPr lang="en-GB" sz="1800" dirty="0">
                <a:effectLst/>
                <a:latin typeface="Corbel" panose="020B0503020204020204" pitchFamily="34" charset="0"/>
                <a:ea typeface="Calibri" panose="020F0502020204030204" pitchFamily="34" charset="0"/>
                <a:cs typeface="Times New Roman" panose="02020603050405020304" pitchFamily="18" charset="0"/>
              </a:rPr>
              <a:t>: History</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Corbel"/>
                <a:ea typeface="Calibri" panose="020F0502020204030204" pitchFamily="34" charset="0"/>
                <a:cs typeface="Times New Roman"/>
              </a:rPr>
              <a:t>Year</a:t>
            </a:r>
            <a:r>
              <a:rPr lang="en-GB" sz="1800" dirty="0">
                <a:effectLst/>
                <a:latin typeface="Corbel"/>
                <a:ea typeface="Calibri" panose="020F0502020204030204" pitchFamily="34" charset="0"/>
                <a:cs typeface="Times New Roman"/>
              </a:rPr>
              <a:t>: 9						</a:t>
            </a:r>
            <a:r>
              <a:rPr lang="en-GB" sz="1800" b="1" dirty="0">
                <a:effectLst/>
                <a:latin typeface="Corbel"/>
                <a:ea typeface="Calibri" panose="020F0502020204030204" pitchFamily="34" charset="0"/>
                <a:cs typeface="Times New Roman"/>
              </a:rPr>
              <a:t>Term</a:t>
            </a:r>
            <a:r>
              <a:rPr lang="en-GB" sz="1800" dirty="0">
                <a:effectLst/>
                <a:latin typeface="Corbel"/>
                <a:ea typeface="Calibri" panose="020F0502020204030204" pitchFamily="34" charset="0"/>
                <a:cs typeface="Times New Roman"/>
              </a:rPr>
              <a:t>: </a:t>
            </a:r>
            <a:r>
              <a:rPr lang="en-GB" dirty="0">
                <a:latin typeface="Corbel"/>
                <a:ea typeface="Calibri" panose="020F0502020204030204" pitchFamily="34" charset="0"/>
                <a:cs typeface="Times New Roman"/>
              </a:rPr>
              <a:t>One</a:t>
            </a:r>
            <a:endParaRPr lang="en-GB" sz="1100" dirty="0">
              <a:effectLst/>
              <a:latin typeface="Calibri"/>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15993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Modifiedby xmlns="eaff1878-c271-4814-910b-972278de832e">
      <UserInfo>
        <DisplayName/>
        <AccountId xsi:nil="true"/>
        <AccountType/>
      </UserInfo>
    </Modifiedby>
    <Date xmlns="eaff1878-c271-4814-910b-972278de832e" xsi:nil="true"/>
    <lcf76f155ced4ddcb4097134ff3c332f xmlns="eaff1878-c271-4814-910b-972278de832e">
      <Terms xmlns="http://schemas.microsoft.com/office/infopath/2007/PartnerControls"/>
    </lcf76f155ced4ddcb4097134ff3c332f>
    <TaxCatchAll xmlns="23878cce-4ba3-47c9-bba2-802d2d604774" xsi:nil="true"/>
    <PaulaAtkinson xmlns="eaff1878-c271-4814-910b-972278de832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0C91110BFB70D48A866BCD1DF60B5A5" ma:contentTypeVersion="23" ma:contentTypeDescription="Create a new document." ma:contentTypeScope="" ma:versionID="99dfbdcfd10b43a13152705fdfec7803">
  <xsd:schema xmlns:xsd="http://www.w3.org/2001/XMLSchema" xmlns:xs="http://www.w3.org/2001/XMLSchema" xmlns:p="http://schemas.microsoft.com/office/2006/metadata/properties" xmlns:ns2="23878cce-4ba3-47c9-bba2-802d2d604774" xmlns:ns3="eaff1878-c271-4814-910b-972278de832e" targetNamespace="http://schemas.microsoft.com/office/2006/metadata/properties" ma:root="true" ma:fieldsID="fcc1c0c27593a2985589c5e23e0efbba" ns2:_="" ns3:_="">
    <xsd:import namespace="23878cce-4ba3-47c9-bba2-802d2d604774"/>
    <xsd:import namespace="eaff1878-c271-4814-910b-972278de832e"/>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LengthInSeconds" minOccurs="0"/>
                <xsd:element ref="ns3:lcf76f155ced4ddcb4097134ff3c332f" minOccurs="0"/>
                <xsd:element ref="ns2:TaxCatchAll" minOccurs="0"/>
                <xsd:element ref="ns3:Date" minOccurs="0"/>
                <xsd:element ref="ns3:MediaServiceObjectDetectorVersions" minOccurs="0"/>
                <xsd:element ref="ns3:Modifiedby" minOccurs="0"/>
                <xsd:element ref="ns3:MediaServiceSearchProperties" minOccurs="0"/>
                <xsd:element ref="ns3:MediaServiceBillingMetadata" minOccurs="0"/>
                <xsd:element ref="ns3:PaulaAtkins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3878cce-4ba3-47c9-bba2-802d2d604774"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TaxCatchAll" ma:index="23" nillable="true" ma:displayName="Taxonomy Catch All Column" ma:hidden="true" ma:list="{96417306-d510-43d4-862c-b4d4c662753b}" ma:internalName="TaxCatchAll" ma:showField="CatchAllData" ma:web="23878cce-4ba3-47c9-bba2-802d2d604774">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eaff1878-c271-4814-910b-972278de832e"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DateTaken" ma:index="12" nillable="true" ma:displayName="MediaServiceDateTaken" ma:description="" ma:hidden="true" ma:internalName="MediaServiceDateTaken" ma:readOnly="true">
      <xsd:simpleType>
        <xsd:restriction base="dms:Text"/>
      </xsd:simpleType>
    </xsd:element>
    <xsd:element name="MediaServiceAutoTags" ma:index="13" nillable="true" ma:displayName="MediaServiceAutoTags" ma:description="" ma:internalName="MediaServiceAutoTags" ma:readOnly="true">
      <xsd:simpleType>
        <xsd:restriction base="dms:Text"/>
      </xsd:simpleType>
    </xsd:element>
    <xsd:element name="MediaServiceLocation" ma:index="14" nillable="true" ma:displayName="MediaServiceLocation" ma:description="" ma:internalName="MediaServiceLocation"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f30fa040-9788-47ed-9fec-a80fd1955dc9" ma:termSetId="09814cd3-568e-fe90-9814-8d621ff8fb84" ma:anchorId="fba54fb3-c3e1-fe81-a776-ca4b69148c4d" ma:open="true" ma:isKeyword="false">
      <xsd:complexType>
        <xsd:sequence>
          <xsd:element ref="pc:Terms" minOccurs="0" maxOccurs="1"/>
        </xsd:sequence>
      </xsd:complexType>
    </xsd:element>
    <xsd:element name="Date" ma:index="24" nillable="true" ma:displayName="Date" ma:format="DateTime" ma:internalName="Date">
      <xsd:simpleType>
        <xsd:restriction base="dms:DateTime"/>
      </xsd:simpleType>
    </xsd:element>
    <xsd:element name="MediaServiceObjectDetectorVersions" ma:index="25" nillable="true" ma:displayName="MediaServiceObjectDetectorVersions" ma:description="" ma:hidden="true" ma:indexed="true" ma:internalName="MediaServiceObjectDetectorVersions" ma:readOnly="true">
      <xsd:simpleType>
        <xsd:restriction base="dms:Text"/>
      </xsd:simpleType>
    </xsd:element>
    <xsd:element name="Modifiedby" ma:index="26" nillable="true" ma:displayName="Modified by" ma:format="Dropdown" ma:list="UserInfo" ma:SharePointGroup="0" ma:internalName="Modifiedby">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diaServiceSearchProperties" ma:index="27" nillable="true" ma:displayName="MediaServiceSearchProperties" ma:hidden="true" ma:internalName="MediaServiceSearchProperties" ma:readOnly="true">
      <xsd:simpleType>
        <xsd:restriction base="dms:Note"/>
      </xsd:simpleType>
    </xsd:element>
    <xsd:element name="MediaServiceBillingMetadata" ma:index="28" nillable="true" ma:displayName="MediaServiceBillingMetadata" ma:hidden="true" ma:internalName="MediaServiceBillingMetadata" ma:readOnly="true">
      <xsd:simpleType>
        <xsd:restriction base="dms:Note"/>
      </xsd:simpleType>
    </xsd:element>
    <xsd:element name="PaulaAtkinson" ma:index="29" nillable="true" ma:displayName="Paula Atkinson" ma:format="Dropdown" ma:internalName="PaulaAtkinson">
      <xsd:simpleType>
        <xsd:restriction base="dms:Text">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A202941-1981-4B2D-9E23-1FD08556C22F}">
  <ds:schemaRefs>
    <ds:schemaRef ds:uri="http://schemas.microsoft.com/sharepoint/v3/contenttype/forms"/>
  </ds:schemaRefs>
</ds:datastoreItem>
</file>

<file path=customXml/itemProps2.xml><?xml version="1.0" encoding="utf-8"?>
<ds:datastoreItem xmlns:ds="http://schemas.openxmlformats.org/officeDocument/2006/customXml" ds:itemID="{24CC2298-85CB-47DC-9978-38118FB5F144}">
  <ds:schemaRefs>
    <ds:schemaRef ds:uri="eaff1878-c271-4814-910b-972278de832e"/>
    <ds:schemaRef ds:uri="23878cce-4ba3-47c9-bba2-802d2d604774"/>
    <ds:schemaRef ds:uri="http://purl.org/dc/elements/1.1/"/>
    <ds:schemaRef ds:uri="http://schemas.microsoft.com/office/infopath/2007/PartnerControls"/>
    <ds:schemaRef ds:uri="http://purl.org/dc/terms/"/>
    <ds:schemaRef ds:uri="http://schemas.microsoft.com/office/2006/documentManagement/types"/>
    <ds:schemaRef ds:uri="http://purl.org/dc/dcmitype/"/>
    <ds:schemaRef ds:uri="http://schemas.openxmlformats.org/package/2006/metadata/core-properties"/>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29A931EB-C708-4345-A828-396F99F93BF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3878cce-4ba3-47c9-bba2-802d2d604774"/>
    <ds:schemaRef ds:uri="eaff1878-c271-4814-910b-972278de832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288</TotalTime>
  <Words>487</Words>
  <Application>Microsoft Office PowerPoint</Application>
  <PresentationFormat>Widescreen</PresentationFormat>
  <Paragraphs>31</Paragraphs>
  <Slides>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vt:i4>
      </vt:variant>
    </vt:vector>
  </HeadingPairs>
  <TitlesOfParts>
    <vt:vector size="9" baseType="lpstr">
      <vt:lpstr>Arial</vt:lpstr>
      <vt:lpstr>Calibri</vt:lpstr>
      <vt:lpstr>Calibri Light</vt:lpstr>
      <vt:lpstr>Corbel</vt:lpstr>
      <vt:lpstr>OpenDyslexic</vt:lpstr>
      <vt:lpstr>Wingdings</vt:lpstr>
      <vt:lpstr>Office Theme</vt:lpstr>
      <vt:lpstr>PowerPoint Presentation</vt:lpstr>
      <vt:lpstr>PowerPoint Presentation</vt:lpstr>
    </vt:vector>
  </TitlesOfParts>
  <Company>South Axholme Academy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Wright</dc:creator>
  <cp:lastModifiedBy>Paul Forster</cp:lastModifiedBy>
  <cp:revision>66</cp:revision>
  <dcterms:created xsi:type="dcterms:W3CDTF">2023-10-18T10:55:38Z</dcterms:created>
  <dcterms:modified xsi:type="dcterms:W3CDTF">2026-10-20T15:00:28Z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0x01010050C91110BFB70D48A866BCD1DF60B5A5</vt:lpwstr>
  </property>
  <property fmtid="{D5CDD505-2E9C-101B-9397-08002B2CF9AE}" pid="3" name="MediaServiceImageTags">
    <vt:lpwstr/>
  </property>
</Properties>
</file>