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5"/>
  </p:notesMasterIdLst>
  <p:sldIdLst>
    <p:sldId id="268" r:id="rId2"/>
    <p:sldId id="360" r:id="rId3"/>
    <p:sldId id="457" r:id="rId4"/>
    <p:sldId id="432" r:id="rId5"/>
    <p:sldId id="257" r:id="rId6"/>
    <p:sldId id="269" r:id="rId7"/>
    <p:sldId id="270" r:id="rId8"/>
    <p:sldId id="271" r:id="rId9"/>
    <p:sldId id="516" r:id="rId10"/>
    <p:sldId id="272" r:id="rId11"/>
    <p:sldId id="273" r:id="rId12"/>
    <p:sldId id="534" r:id="rId13"/>
    <p:sldId id="521" r:id="rId14"/>
    <p:sldId id="274" r:id="rId15"/>
    <p:sldId id="517" r:id="rId16"/>
    <p:sldId id="527" r:id="rId17"/>
    <p:sldId id="518" r:id="rId18"/>
    <p:sldId id="535" r:id="rId19"/>
    <p:sldId id="532" r:id="rId20"/>
    <p:sldId id="519" r:id="rId21"/>
    <p:sldId id="520" r:id="rId22"/>
    <p:sldId id="275" r:id="rId23"/>
    <p:sldId id="533" r:id="rId24"/>
  </p:sldIdLst>
  <p:sldSz cx="6858000" cy="9906000" type="A4"/>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0A74D3-8205-E59B-1C04-BC6EB46C9B43}" v="3" dt="2025-09-28T17:10:14.3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57" d="100"/>
          <a:sy n="57" d="100"/>
        </p:scale>
        <p:origin x="2405" y="1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eron Jurevicius (Staff, Woodfields)" userId="S::cameron.jurevicius@astreawoodfields.org::7a05837b-68da-4c99-8624-9d9321bab096" providerId="AD" clId="Web-{880A74D3-8205-E59B-1C04-BC6EB46C9B43}"/>
    <pc:docChg chg="modSld">
      <pc:chgData name="Cameron Jurevicius (Staff, Woodfields)" userId="S::cameron.jurevicius@astreawoodfields.org::7a05837b-68da-4c99-8624-9d9321bab096" providerId="AD" clId="Web-{880A74D3-8205-E59B-1C04-BC6EB46C9B43}" dt="2025-09-28T17:09:35.486" v="0" actId="20577"/>
      <pc:docMkLst>
        <pc:docMk/>
      </pc:docMkLst>
      <pc:sldChg chg="modSp">
        <pc:chgData name="Cameron Jurevicius (Staff, Woodfields)" userId="S::cameron.jurevicius@astreawoodfields.org::7a05837b-68da-4c99-8624-9d9321bab096" providerId="AD" clId="Web-{880A74D3-8205-E59B-1C04-BC6EB46C9B43}" dt="2025-09-28T17:09:35.486" v="0" actId="20577"/>
        <pc:sldMkLst>
          <pc:docMk/>
          <pc:sldMk cId="1999608563" sldId="432"/>
        </pc:sldMkLst>
        <pc:spChg chg="mod">
          <ac:chgData name="Cameron Jurevicius (Staff, Woodfields)" userId="S::cameron.jurevicius@astreawoodfields.org::7a05837b-68da-4c99-8624-9d9321bab096" providerId="AD" clId="Web-{880A74D3-8205-E59B-1C04-BC6EB46C9B43}" dt="2025-09-28T17:09:35.486" v="0" actId="20577"/>
          <ac:spMkLst>
            <pc:docMk/>
            <pc:sldMk cId="1999608563" sldId="432"/>
            <ac:spMk id="6" creationId="{788E76A5-5C5E-F484-5832-7EF71A3FCEC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2A79A2-3A59-4F42-A594-4F7775F99F4B}" type="datetimeFigureOut">
              <a:t>1/7/2026</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829525-A914-485A-B114-913CE6DFF7C1}" type="slidenum">
              <a:t>‹#›</a:t>
            </a:fld>
            <a:endParaRPr lang="en-GB"/>
          </a:p>
        </p:txBody>
      </p:sp>
    </p:spTree>
    <p:extLst>
      <p:ext uri="{BB962C8B-B14F-4D97-AF65-F5344CB8AC3E}">
        <p14:creationId xmlns:p14="http://schemas.microsoft.com/office/powerpoint/2010/main" val="4013180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3</a:t>
            </a:fld>
            <a:endParaRPr lang="en-GB" dirty="0"/>
          </a:p>
        </p:txBody>
      </p:sp>
    </p:spTree>
    <p:extLst>
      <p:ext uri="{BB962C8B-B14F-4D97-AF65-F5344CB8AC3E}">
        <p14:creationId xmlns:p14="http://schemas.microsoft.com/office/powerpoint/2010/main" val="25976980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621191"/>
            <a:ext cx="5143500" cy="3448756"/>
          </a:xfrm>
        </p:spPr>
        <p:txBody>
          <a:bodyPr anchor="b"/>
          <a:lstStyle>
            <a:lvl1pPr algn="ctr">
              <a:defRPr sz="3375"/>
            </a:lvl1pPr>
          </a:lstStyle>
          <a:p>
            <a:r>
              <a:rPr lang="en-GB"/>
              <a:t>Click to edit Master title style</a:t>
            </a:r>
            <a:endParaRPr lang="en-GB"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2"/>
            <a:ext cx="5915025" cy="4120620"/>
          </a:xfrm>
        </p:spPr>
        <p:txBody>
          <a:bodyPr anchor="b"/>
          <a:lstStyle>
            <a:lvl1pPr>
              <a:defRPr sz="3375"/>
            </a:lvl1pPr>
          </a:lstStyle>
          <a:p>
            <a:r>
              <a:rPr lang="en-GB"/>
              <a:t>Click to edit Master title style</a:t>
            </a:r>
            <a:endParaRPr lang="en-GB" dirty="0"/>
          </a:p>
        </p:txBody>
      </p:sp>
      <p:sp>
        <p:nvSpPr>
          <p:cNvPr id="3" name="Text Placeholder 2"/>
          <p:cNvSpPr>
            <a:spLocks noGrp="1"/>
          </p:cNvSpPr>
          <p:nvPr>
            <p:ph type="body" idx="1"/>
          </p:nvPr>
        </p:nvSpPr>
        <p:spPr>
          <a:xfrm>
            <a:off x="467916" y="6629225"/>
            <a:ext cx="5915025" cy="2166937"/>
          </a:xfrm>
        </p:spPr>
        <p:txBody>
          <a:bodyPr/>
          <a:lstStyle>
            <a:lvl1pPr marL="0" indent="0">
              <a:buNone/>
              <a:defRPr sz="1350">
                <a:solidFill>
                  <a:schemeClr val="tx1">
                    <a:tint val="82000"/>
                  </a:schemeClr>
                </a:solidFill>
              </a:defRPr>
            </a:lvl1pPr>
            <a:lvl2pPr marL="257175" indent="0">
              <a:buNone/>
              <a:defRPr sz="1125">
                <a:solidFill>
                  <a:schemeClr val="tx1">
                    <a:tint val="82000"/>
                  </a:schemeClr>
                </a:solidFill>
              </a:defRPr>
            </a:lvl2pPr>
            <a:lvl3pPr marL="514350" indent="0">
              <a:buNone/>
              <a:defRPr sz="1013">
                <a:solidFill>
                  <a:schemeClr val="tx1">
                    <a:tint val="82000"/>
                  </a:schemeClr>
                </a:solidFill>
              </a:defRPr>
            </a:lvl3pPr>
            <a:lvl4pPr marL="771525" indent="0">
              <a:buNone/>
              <a:defRPr sz="900">
                <a:solidFill>
                  <a:schemeClr val="tx1">
                    <a:tint val="82000"/>
                  </a:schemeClr>
                </a:solidFill>
              </a:defRPr>
            </a:lvl4pPr>
            <a:lvl5pPr marL="1028700" indent="0">
              <a:buNone/>
              <a:defRPr sz="900">
                <a:solidFill>
                  <a:schemeClr val="tx1">
                    <a:tint val="82000"/>
                  </a:schemeClr>
                </a:solidFill>
              </a:defRPr>
            </a:lvl5pPr>
            <a:lvl6pPr marL="1285875" indent="0">
              <a:buNone/>
              <a:defRPr sz="900">
                <a:solidFill>
                  <a:schemeClr val="tx1">
                    <a:tint val="82000"/>
                  </a:schemeClr>
                </a:solidFill>
              </a:defRPr>
            </a:lvl6pPr>
            <a:lvl7pPr marL="1543050" indent="0">
              <a:buNone/>
              <a:defRPr sz="900">
                <a:solidFill>
                  <a:schemeClr val="tx1">
                    <a:tint val="82000"/>
                  </a:schemeClr>
                </a:solidFill>
              </a:defRPr>
            </a:lvl7pPr>
            <a:lvl8pPr marL="1800225" indent="0">
              <a:buNone/>
              <a:defRPr sz="900">
                <a:solidFill>
                  <a:schemeClr val="tx1">
                    <a:tint val="82000"/>
                  </a:schemeClr>
                </a:solidFill>
              </a:defRPr>
            </a:lvl8pPr>
            <a:lvl9pPr marL="2057400" indent="0">
              <a:buNone/>
              <a:defRPr sz="9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4"/>
            <a:ext cx="5915025" cy="1914702"/>
          </a:xfrm>
        </p:spPr>
        <p:txBody>
          <a:bodyPr/>
          <a:lstStyle/>
          <a:p>
            <a:r>
              <a:rPr lang="en-GB"/>
              <a:t>Click to edit Master title style</a:t>
            </a:r>
            <a:endParaRPr lang="en-GB"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07/01/2026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3" cy="2311400"/>
          </a:xfrm>
        </p:spPr>
        <p:txBody>
          <a:bodyPr anchor="b"/>
          <a:lstStyle>
            <a:lvl1pPr>
              <a:defRPr sz="1800"/>
            </a:lvl1pPr>
          </a:lstStyle>
          <a:p>
            <a:r>
              <a:rPr lang="en-GB"/>
              <a:t>Click to edit Master title style</a:t>
            </a:r>
            <a:endParaRPr lang="en-GB" dirty="0"/>
          </a:p>
        </p:txBody>
      </p:sp>
      <p:sp>
        <p:nvSpPr>
          <p:cNvPr id="3" name="Content Placeholder 2"/>
          <p:cNvSpPr>
            <a:spLocks noGrp="1"/>
          </p:cNvSpPr>
          <p:nvPr>
            <p:ph idx="1"/>
          </p:nvPr>
        </p:nvSpPr>
        <p:spPr>
          <a:xfrm>
            <a:off x="2915543" y="1426281"/>
            <a:ext cx="3471863" cy="7039681"/>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3" cy="2311400"/>
          </a:xfrm>
        </p:spPr>
        <p:txBody>
          <a:bodyPr anchor="b"/>
          <a:lstStyle>
            <a:lvl1pPr>
              <a:defRPr sz="1800"/>
            </a:lvl1pPr>
          </a:lstStyle>
          <a:p>
            <a:r>
              <a:rPr lang="en-GB"/>
              <a:t>Click to edit Master title style</a:t>
            </a:r>
            <a:endParaRPr lang="en-GB" dirty="0"/>
          </a:p>
        </p:txBody>
      </p:sp>
      <p:sp>
        <p:nvSpPr>
          <p:cNvPr id="3" name="Picture Placeholder 2"/>
          <p:cNvSpPr>
            <a:spLocks noGrp="1" noChangeAspect="1"/>
          </p:cNvSpPr>
          <p:nvPr>
            <p:ph type="pic" idx="1"/>
          </p:nvPr>
        </p:nvSpPr>
        <p:spPr>
          <a:xfrm>
            <a:off x="2915543" y="1426281"/>
            <a:ext cx="3471863" cy="7039681"/>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GB"/>
              <a:t>Click icon to add picture</a:t>
            </a:r>
            <a:endParaRPr lang="en-GB" dirty="0"/>
          </a:p>
        </p:txBody>
      </p:sp>
      <p:sp>
        <p:nvSpPr>
          <p:cNvPr id="4" name="Text Placeholder 3"/>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527403"/>
            <a:ext cx="1478756" cy="8394877"/>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471487"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4"/>
            <a:ext cx="5915025" cy="1914702"/>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471488" y="9181395"/>
            <a:ext cx="1543050" cy="527403"/>
          </a:xfrm>
          <a:prstGeom prst="rect">
            <a:avLst/>
          </a:prstGeom>
        </p:spPr>
        <p:txBody>
          <a:bodyPr vert="horz" lIns="91440" tIns="45720" rIns="91440" bIns="45720" rtlCol="0" anchor="ctr"/>
          <a:lstStyle>
            <a:lvl1pPr algn="l">
              <a:defRPr sz="675">
                <a:solidFill>
                  <a:schemeClr val="tx1">
                    <a:tint val="82000"/>
                  </a:schemeClr>
                </a:solidFill>
              </a:defRPr>
            </a:lvl1pPr>
          </a:lstStyle>
          <a:p>
            <a:fld id="{846CE7D5-CF57-46EF-B807-FDD0502418D4}" type="datetimeFigureOut">
              <a:rPr lang="en-GB" smtClean="0"/>
              <a:t>07/01/2026</a:t>
            </a:fld>
            <a:endParaRPr lang="en-GB"/>
          </a:p>
        </p:txBody>
      </p:sp>
      <p:sp>
        <p:nvSpPr>
          <p:cNvPr id="5" name="Footer Placeholder 4"/>
          <p:cNvSpPr>
            <a:spLocks noGrp="1"/>
          </p:cNvSpPr>
          <p:nvPr>
            <p:ph type="ftr" sz="quarter" idx="3"/>
          </p:nvPr>
        </p:nvSpPr>
        <p:spPr>
          <a:xfrm>
            <a:off x="2271713" y="9181395"/>
            <a:ext cx="2314575" cy="527403"/>
          </a:xfrm>
          <a:prstGeom prst="rect">
            <a:avLst/>
          </a:prstGeom>
        </p:spPr>
        <p:txBody>
          <a:bodyPr vert="horz" lIns="91440" tIns="45720" rIns="91440" bIns="45720" rtlCol="0" anchor="ctr"/>
          <a:lstStyle>
            <a:lvl1pPr algn="ctr">
              <a:defRPr sz="675">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5"/>
            <a:ext cx="1543050" cy="527403"/>
          </a:xfrm>
          <a:prstGeom prst="rect">
            <a:avLst/>
          </a:prstGeom>
        </p:spPr>
        <p:txBody>
          <a:bodyPr vert="horz" lIns="91440" tIns="45720" rIns="91440" bIns="45720" rtlCol="0" anchor="ctr"/>
          <a:lstStyle>
            <a:lvl1pPr algn="r">
              <a:defRPr sz="675">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ame 3"/>
          <p:cNvSpPr/>
          <p:nvPr/>
        </p:nvSpPr>
        <p:spPr>
          <a:xfrm>
            <a:off x="0" y="0"/>
            <a:ext cx="6858000" cy="9906000"/>
          </a:xfrm>
          <a:custGeom>
            <a:avLst/>
            <a:gdLst>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811060 w 6488483"/>
              <a:gd name="connsiteY5" fmla="*/ 811060 h 9394520"/>
              <a:gd name="connsiteX6" fmla="*/ 811060 w 6488483"/>
              <a:gd name="connsiteY6" fmla="*/ 8583460 h 9394520"/>
              <a:gd name="connsiteX7" fmla="*/ 5677423 w 6488483"/>
              <a:gd name="connsiteY7" fmla="*/ 8583460 h 9394520"/>
              <a:gd name="connsiteX8" fmla="*/ 5677423 w 6488483"/>
              <a:gd name="connsiteY8" fmla="*/ 811060 h 9394520"/>
              <a:gd name="connsiteX9" fmla="*/ 811060 w 6488483"/>
              <a:gd name="connsiteY9" fmla="*/ 811060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811060 w 6488483"/>
              <a:gd name="connsiteY6" fmla="*/ 8583460 h 9394520"/>
              <a:gd name="connsiteX7" fmla="*/ 5677423 w 6488483"/>
              <a:gd name="connsiteY7" fmla="*/ 8583460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5677423 w 6488483"/>
              <a:gd name="connsiteY7" fmla="*/ 8583460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6216042 w 6488483"/>
              <a:gd name="connsiteY7" fmla="*/ 9134606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6216042 w 6488483"/>
              <a:gd name="connsiteY7" fmla="*/ 9134606 h 9394520"/>
              <a:gd name="connsiteX8" fmla="*/ 6228568 w 6488483"/>
              <a:gd name="connsiteY8" fmla="*/ 272441 h 9394520"/>
              <a:gd name="connsiteX9" fmla="*/ 284967 w 6488483"/>
              <a:gd name="connsiteY9" fmla="*/ 272441 h 939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88483" h="9394520">
                <a:moveTo>
                  <a:pt x="0" y="0"/>
                </a:moveTo>
                <a:lnTo>
                  <a:pt x="6488483" y="0"/>
                </a:lnTo>
                <a:lnTo>
                  <a:pt x="6488483" y="9394520"/>
                </a:lnTo>
                <a:lnTo>
                  <a:pt x="0" y="9394520"/>
                </a:lnTo>
                <a:lnTo>
                  <a:pt x="0" y="0"/>
                </a:lnTo>
                <a:close/>
                <a:moveTo>
                  <a:pt x="284967" y="272441"/>
                </a:moveTo>
                <a:cubicBezTo>
                  <a:pt x="280792" y="3226496"/>
                  <a:pt x="276616" y="6180550"/>
                  <a:pt x="272441" y="9134605"/>
                </a:cubicBezTo>
                <a:lnTo>
                  <a:pt x="6216042" y="9134606"/>
                </a:lnTo>
                <a:cubicBezTo>
                  <a:pt x="6220217" y="6180551"/>
                  <a:pt x="6224393" y="3226496"/>
                  <a:pt x="6228568" y="272441"/>
                </a:cubicBezTo>
                <a:lnTo>
                  <a:pt x="284967" y="272441"/>
                </a:lnTo>
                <a:close/>
              </a:path>
            </a:pathLst>
          </a:custGeom>
          <a:solidFill>
            <a:schemeClr val="bg2">
              <a:lumMod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a:p>
            <a:pPr algn="ctr"/>
            <a:endParaRPr lang="en-GB" dirty="0">
              <a:solidFill>
                <a:schemeClr val="tx1"/>
              </a:solidFill>
            </a:endParaRPr>
          </a:p>
        </p:txBody>
      </p:sp>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aphicFrame>
        <p:nvGraphicFramePr>
          <p:cNvPr id="15" name="Table 14"/>
          <p:cNvGraphicFramePr>
            <a:graphicFrameLocks noGrp="1"/>
          </p:cNvGraphicFramePr>
          <p:nvPr/>
        </p:nvGraphicFramePr>
        <p:xfrm>
          <a:off x="3440212" y="393970"/>
          <a:ext cx="2972792" cy="1036320"/>
        </p:xfrm>
        <a:graphic>
          <a:graphicData uri="http://schemas.openxmlformats.org/drawingml/2006/table">
            <a:tbl>
              <a:tblPr firstRow="1" bandRow="1">
                <a:tableStyleId>{5C22544A-7EE6-4342-B048-85BDC9FD1C3A}</a:tableStyleId>
              </a:tblPr>
              <a:tblGrid>
                <a:gridCol w="1000861">
                  <a:extLst>
                    <a:ext uri="{9D8B030D-6E8A-4147-A177-3AD203B41FA5}">
                      <a16:colId xmlns:a16="http://schemas.microsoft.com/office/drawing/2014/main" val="3141629024"/>
                    </a:ext>
                  </a:extLst>
                </a:gridCol>
                <a:gridCol w="1971931">
                  <a:extLst>
                    <a:ext uri="{9D8B030D-6E8A-4147-A177-3AD203B41FA5}">
                      <a16:colId xmlns:a16="http://schemas.microsoft.com/office/drawing/2014/main" val="312534935"/>
                    </a:ext>
                  </a:extLst>
                </a:gridCol>
              </a:tblGrid>
              <a:tr h="518160">
                <a:tc>
                  <a:txBody>
                    <a:bodyPr/>
                    <a:lstStyle/>
                    <a:p>
                      <a:pPr algn="ctr"/>
                      <a:r>
                        <a:rPr lang="en-US" sz="1400" b="0" dirty="0">
                          <a:solidFill>
                            <a:sysClr val="windowText" lastClr="000000"/>
                          </a:solidFill>
                          <a:latin typeface="+mj-lt"/>
                        </a:rPr>
                        <a:t>Name</a:t>
                      </a:r>
                      <a:endParaRPr lang="en-GB" sz="1400" b="0" dirty="0">
                        <a:solidFill>
                          <a:sysClr val="windowText" lastClr="000000"/>
                        </a:solidFill>
                        <a:latin typeface="+mj-lt"/>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dirty="0">
                        <a:solidFill>
                          <a:sysClr val="windowText" lastClr="000000"/>
                        </a:solidFill>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60724906"/>
                  </a:ext>
                </a:extLst>
              </a:tr>
              <a:tr h="518160">
                <a:tc>
                  <a:txBody>
                    <a:bodyPr/>
                    <a:lstStyle/>
                    <a:p>
                      <a:pPr algn="ctr"/>
                      <a:r>
                        <a:rPr lang="en-US" sz="1400" b="0" dirty="0">
                          <a:solidFill>
                            <a:sysClr val="windowText" lastClr="000000"/>
                          </a:solidFill>
                          <a:latin typeface="+mj-lt"/>
                        </a:rPr>
                        <a:t>Class</a:t>
                      </a:r>
                      <a:endParaRPr lang="en-GB" sz="1400" b="0" dirty="0">
                        <a:solidFill>
                          <a:sysClr val="windowText" lastClr="000000"/>
                        </a:solidFill>
                        <a:latin typeface="+mj-lt"/>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dirty="0">
                        <a:solidFill>
                          <a:sysClr val="windowText" lastClr="000000"/>
                        </a:solidFill>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358375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88519510"/>
              </p:ext>
            </p:extLst>
          </p:nvPr>
        </p:nvGraphicFramePr>
        <p:xfrm>
          <a:off x="465183" y="3487632"/>
          <a:ext cx="6000491" cy="5786809"/>
        </p:xfrm>
        <a:graphic>
          <a:graphicData uri="http://schemas.openxmlformats.org/drawingml/2006/table">
            <a:tbl>
              <a:tblPr firstRow="1" bandRow="1">
                <a:tableStyleId>{5C22544A-7EE6-4342-B048-85BDC9FD1C3A}</a:tableStyleId>
              </a:tblPr>
              <a:tblGrid>
                <a:gridCol w="1156315">
                  <a:extLst>
                    <a:ext uri="{9D8B030D-6E8A-4147-A177-3AD203B41FA5}">
                      <a16:colId xmlns:a16="http://schemas.microsoft.com/office/drawing/2014/main" val="3026825040"/>
                    </a:ext>
                  </a:extLst>
                </a:gridCol>
                <a:gridCol w="4844176">
                  <a:extLst>
                    <a:ext uri="{9D8B030D-6E8A-4147-A177-3AD203B41FA5}">
                      <a16:colId xmlns:a16="http://schemas.microsoft.com/office/drawing/2014/main" val="3969755677"/>
                    </a:ext>
                  </a:extLst>
                </a:gridCol>
              </a:tblGrid>
              <a:tr h="826687">
                <a:tc>
                  <a:txBody>
                    <a:bodyPr/>
                    <a:lstStyle/>
                    <a:p>
                      <a:r>
                        <a:rPr lang="en-GB" sz="1200" b="1" dirty="0">
                          <a:solidFill>
                            <a:schemeClr val="tx1"/>
                          </a:solidFill>
                          <a:latin typeface="Aptos"/>
                        </a:rPr>
                        <a:t>Dramatic irony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0" dirty="0">
                          <a:solidFill>
                            <a:schemeClr val="tx1"/>
                          </a:solidFill>
                          <a:latin typeface="Aptos"/>
                        </a:rPr>
                        <a:t>When the audience knows something a character doesn’t. </a:t>
                      </a:r>
                    </a:p>
                    <a:p>
                      <a:r>
                        <a:rPr lang="en-GB" sz="1200" b="0" i="1" dirty="0">
                          <a:solidFill>
                            <a:schemeClr val="tx1"/>
                          </a:solidFill>
                          <a:latin typeface="Aptos"/>
                        </a:rPr>
                        <a:t>Dramatic irony is used when King Duncan goes to stay at Macbeth’s castle.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84234479"/>
                  </a:ext>
                </a:extLst>
              </a:tr>
              <a:tr h="826687">
                <a:tc>
                  <a:txBody>
                    <a:bodyPr/>
                    <a:lstStyle/>
                    <a:p>
                      <a:r>
                        <a:rPr lang="en-GB" sz="1200" b="1" dirty="0">
                          <a:solidFill>
                            <a:schemeClr val="tx1"/>
                          </a:solidFill>
                          <a:latin typeface="Aptos"/>
                        </a:rPr>
                        <a:t>Emasculate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dirty="0">
                          <a:solidFill>
                            <a:schemeClr val="tx1"/>
                          </a:solidFill>
                          <a:latin typeface="Aptos"/>
                        </a:rPr>
                        <a:t>To question (or call into question) a man's masculinity</a:t>
                      </a:r>
                    </a:p>
                    <a:p>
                      <a:r>
                        <a:rPr lang="en-GB" sz="1200" i="1" dirty="0">
                          <a:solidFill>
                            <a:schemeClr val="tx1"/>
                          </a:solidFill>
                          <a:latin typeface="Aptos"/>
                        </a:rPr>
                        <a:t>Lady Macbeth emasculates Macbeth when she says ‘My hands are of your colour but I shame to wear a heart so white’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35982854"/>
                  </a:ext>
                </a:extLst>
              </a:tr>
              <a:tr h="826687">
                <a:tc>
                  <a:txBody>
                    <a:bodyPr/>
                    <a:lstStyle/>
                    <a:p>
                      <a:r>
                        <a:rPr lang="en-GB" sz="1200" b="1" dirty="0">
                          <a:solidFill>
                            <a:schemeClr val="tx1"/>
                          </a:solidFill>
                          <a:latin typeface="Aptos"/>
                        </a:rPr>
                        <a:t>Euphemism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dirty="0">
                          <a:solidFill>
                            <a:schemeClr val="tx1"/>
                          </a:solidFill>
                          <a:latin typeface="Aptos"/>
                        </a:rPr>
                        <a:t>Using a more acceptable word instead of a bad/unacceptable one.</a:t>
                      </a:r>
                    </a:p>
                    <a:p>
                      <a:r>
                        <a:rPr lang="en-GB" sz="1200" i="1" dirty="0">
                          <a:solidFill>
                            <a:schemeClr val="tx1"/>
                          </a:solidFill>
                          <a:latin typeface="Aptos"/>
                        </a:rPr>
                        <a:t>When discussing the regicide of King Duncan, Macbeth and Lady Macbeth use euphemisms such as ‘business’ and ‘deed’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4247336"/>
                  </a:ext>
                </a:extLst>
              </a:tr>
              <a:tr h="826687">
                <a:tc>
                  <a:txBody>
                    <a:bodyPr/>
                    <a:lstStyle/>
                    <a:p>
                      <a:r>
                        <a:rPr lang="en-GB" sz="1200" b="1" dirty="0">
                          <a:solidFill>
                            <a:schemeClr val="tx1"/>
                          </a:solidFill>
                          <a:latin typeface="Aptos"/>
                        </a:rPr>
                        <a:t>Hamartia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dirty="0">
                          <a:solidFill>
                            <a:schemeClr val="tx1"/>
                          </a:solidFill>
                          <a:latin typeface="Aptos"/>
                        </a:rPr>
                        <a:t>A fatal flaw leading to the downfall of a tragic hero or heroine.</a:t>
                      </a:r>
                    </a:p>
                    <a:p>
                      <a:r>
                        <a:rPr lang="en-GB" sz="1200" b="0" i="1" dirty="0">
                          <a:solidFill>
                            <a:schemeClr val="tx1"/>
                          </a:solidFill>
                          <a:latin typeface="Aptos"/>
                        </a:rPr>
                        <a:t>Macbeth’s hamartia is his relentless ambition.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85984449"/>
                  </a:ext>
                </a:extLst>
              </a:tr>
              <a:tr h="826687">
                <a:tc>
                  <a:txBody>
                    <a:bodyPr/>
                    <a:lstStyle/>
                    <a:p>
                      <a:r>
                        <a:rPr lang="en-GB" sz="1200" b="1" dirty="0">
                          <a:solidFill>
                            <a:schemeClr val="tx1"/>
                          </a:solidFill>
                          <a:latin typeface="Aptos"/>
                        </a:rPr>
                        <a:t>Hyperbole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dirty="0">
                          <a:solidFill>
                            <a:schemeClr val="tx1"/>
                          </a:solidFill>
                          <a:latin typeface="Aptos"/>
                        </a:rPr>
                        <a:t>Emphasis by exaggeration. </a:t>
                      </a:r>
                    </a:p>
                    <a:p>
                      <a:r>
                        <a:rPr lang="en-GB" sz="1200" b="0" i="0" dirty="0">
                          <a:solidFill>
                            <a:schemeClr val="tx1"/>
                          </a:solidFill>
                          <a:latin typeface="Aptos"/>
                        </a:rPr>
                        <a:t>Hyperbole is used when Macbeth says ‘</a:t>
                      </a:r>
                      <a:r>
                        <a:rPr lang="en-GB" sz="1200" b="0" i="1" dirty="0">
                          <a:solidFill>
                            <a:schemeClr val="tx1"/>
                          </a:solidFill>
                          <a:latin typeface="Aptos"/>
                        </a:rPr>
                        <a:t>Will all of Great Neptune’s Ocean wash this blood clean from my hands?’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63641200"/>
                  </a:ext>
                </a:extLst>
              </a:tr>
              <a:tr h="826687">
                <a:tc>
                  <a:txBody>
                    <a:bodyPr/>
                    <a:lstStyle/>
                    <a:p>
                      <a:r>
                        <a:rPr lang="en-GB" sz="1200" b="1" dirty="0">
                          <a:solidFill>
                            <a:schemeClr val="tx1"/>
                          </a:solidFill>
                          <a:latin typeface="Aptos"/>
                        </a:rPr>
                        <a:t>Pathetic fallacy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dirty="0">
                          <a:solidFill>
                            <a:schemeClr val="tx1"/>
                          </a:solidFill>
                          <a:latin typeface="Aptos"/>
                        </a:rPr>
                        <a:t>When nature (often the weather) reflects the mood of a character or scene. </a:t>
                      </a:r>
                    </a:p>
                    <a:p>
                      <a:r>
                        <a:rPr lang="en-GB" sz="1200" i="1" dirty="0">
                          <a:solidFill>
                            <a:schemeClr val="tx1"/>
                          </a:solidFill>
                          <a:latin typeface="Aptos"/>
                        </a:rPr>
                        <a:t>Shakespeare uses pathetic fallacy at the start of the play when the witches meet ‘in thunder and lighting’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8219566"/>
                  </a:ext>
                </a:extLst>
              </a:tr>
              <a:tr h="826687">
                <a:tc>
                  <a:txBody>
                    <a:bodyPr/>
                    <a:lstStyle/>
                    <a:p>
                      <a:r>
                        <a:rPr lang="en-GB" sz="1200" b="1" dirty="0">
                          <a:solidFill>
                            <a:schemeClr val="tx1"/>
                          </a:solidFill>
                          <a:latin typeface="Aptos"/>
                          <a:cs typeface="Calibri"/>
                        </a:rPr>
                        <a:t>Regicide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a:solidFill>
                            <a:schemeClr val="tx1"/>
                          </a:solidFill>
                          <a:latin typeface="Aptos"/>
                        </a:rPr>
                        <a:t>Murdering a monarch</a:t>
                      </a:r>
                    </a:p>
                    <a:p>
                      <a:r>
                        <a:rPr lang="en-GB" sz="1200" b="0" i="1" dirty="0">
                          <a:solidFill>
                            <a:schemeClr val="tx1"/>
                          </a:solidFill>
                          <a:latin typeface="Aptos"/>
                        </a:rPr>
                        <a:t>On the night Macbeth commits regicide, there is a violent  storm. Macbeth’s attempt to climb the ‘Chain of Being’ disturbs the natural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1428230"/>
                  </a:ext>
                </a:extLst>
              </a:tr>
            </a:tbl>
          </a:graphicData>
        </a:graphic>
      </p:graphicFrame>
      <p:graphicFrame>
        <p:nvGraphicFramePr>
          <p:cNvPr id="7" name="Table 6">
            <a:extLst>
              <a:ext uri="{FF2B5EF4-FFF2-40B4-BE49-F238E27FC236}">
                <a16:creationId xmlns:a16="http://schemas.microsoft.com/office/drawing/2014/main" id="{1B66124E-92A5-49FA-43D8-E0D52134F93C}"/>
              </a:ext>
            </a:extLst>
          </p:cNvPr>
          <p:cNvGraphicFramePr>
            <a:graphicFrameLocks noGrp="1"/>
          </p:cNvGraphicFramePr>
          <p:nvPr>
            <p:extLst>
              <p:ext uri="{D42A27DB-BD31-4B8C-83A1-F6EECF244321}">
                <p14:modId xmlns:p14="http://schemas.microsoft.com/office/powerpoint/2010/main" val="214860112"/>
              </p:ext>
            </p:extLst>
          </p:nvPr>
        </p:nvGraphicFramePr>
        <p:xfrm>
          <a:off x="380271" y="1690309"/>
          <a:ext cx="6171651" cy="1272540"/>
        </p:xfrm>
        <a:graphic>
          <a:graphicData uri="http://schemas.openxmlformats.org/drawingml/2006/table">
            <a:tbl>
              <a:tblPr bandRow="1">
                <a:tableStyleId>{5C22544A-7EE6-4342-B048-85BDC9FD1C3A}</a:tableStyleId>
              </a:tblPr>
              <a:tblGrid>
                <a:gridCol w="6171651">
                  <a:extLst>
                    <a:ext uri="{9D8B030D-6E8A-4147-A177-3AD203B41FA5}">
                      <a16:colId xmlns:a16="http://schemas.microsoft.com/office/drawing/2014/main" val="1361882384"/>
                    </a:ext>
                  </a:extLst>
                </a:gridCol>
              </a:tblGrid>
              <a:tr h="571500">
                <a:tc>
                  <a:txBody>
                    <a:bodyPr/>
                    <a:lstStyle/>
                    <a:p>
                      <a:pPr algn="ctr" fontAlgn="base">
                        <a:lnSpc>
                          <a:spcPts val="4800"/>
                        </a:lnSpc>
                        <a:buNone/>
                      </a:pPr>
                      <a:r>
                        <a:rPr lang="en-US" sz="4000" b="1" i="0" dirty="0">
                          <a:solidFill>
                            <a:srgbClr val="000000"/>
                          </a:solidFill>
                          <a:effectLst/>
                          <a:latin typeface="Aptos"/>
                        </a:rPr>
                        <a:t>GCSE LITERATURE</a:t>
                      </a:r>
                    </a:p>
                  </a:txBody>
                  <a:tcPr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63197647"/>
                  </a:ext>
                </a:extLst>
              </a:tr>
              <a:tr h="571500">
                <a:tc>
                  <a:txBody>
                    <a:bodyPr/>
                    <a:lstStyle/>
                    <a:p>
                      <a:pPr lvl="0" algn="ctr">
                        <a:lnSpc>
                          <a:spcPts val="2400"/>
                        </a:lnSpc>
                        <a:buNone/>
                      </a:pPr>
                      <a:r>
                        <a:rPr lang="en-GB" sz="2000" b="1" i="0" dirty="0">
                          <a:solidFill>
                            <a:srgbClr val="000000"/>
                          </a:solidFill>
                          <a:effectLst/>
                          <a:latin typeface="Aptos"/>
                        </a:rPr>
                        <a:t>MACBETH KEY KNOWLEDGE</a:t>
                      </a:r>
                      <a:endParaRPr lang="en-US" dirty="0"/>
                    </a:p>
                  </a:txBody>
                  <a:tcPr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000000"/>
                      </a:solidFill>
                      <a:prstDash val="dot"/>
                      <a:round/>
                      <a:headEnd type="none" w="med" len="med"/>
                      <a:tailEnd type="none" w="med" len="med"/>
                    </a:lnT>
                    <a:lnB w="9525"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861685149"/>
                  </a:ext>
                </a:extLst>
              </a:tr>
            </a:tbl>
          </a:graphicData>
        </a:graphic>
      </p:graphicFrame>
      <p:sp>
        <p:nvSpPr>
          <p:cNvPr id="8" name="Slide Number Placeholder 7">
            <a:extLst>
              <a:ext uri="{FF2B5EF4-FFF2-40B4-BE49-F238E27FC236}">
                <a16:creationId xmlns:a16="http://schemas.microsoft.com/office/drawing/2014/main" id="{61DA989B-0909-3C5E-DBBE-186ADBD07D6F}"/>
              </a:ext>
            </a:extLst>
          </p:cNvPr>
          <p:cNvSpPr>
            <a:spLocks noGrp="1"/>
          </p:cNvSpPr>
          <p:nvPr>
            <p:ph type="sldNum" sz="quarter" idx="12"/>
          </p:nvPr>
        </p:nvSpPr>
        <p:spPr/>
        <p:txBody>
          <a:bodyPr/>
          <a:lstStyle/>
          <a:p>
            <a:fld id="{330EA680-D336-4FF7-8B7A-9848BB0A1C32}" type="slidenum">
              <a:rPr lang="en-GB" smtClean="0"/>
              <a:t>1</a:t>
            </a:fld>
            <a:endParaRPr lang="en-GB"/>
          </a:p>
        </p:txBody>
      </p:sp>
      <p:pic>
        <p:nvPicPr>
          <p:cNvPr id="2" name="Picture 1">
            <a:extLst>
              <a:ext uri="{FF2B5EF4-FFF2-40B4-BE49-F238E27FC236}">
                <a16:creationId xmlns:a16="http://schemas.microsoft.com/office/drawing/2014/main" id="{31FF6195-5097-1271-2689-5E7DF9F74745}"/>
              </a:ext>
            </a:extLst>
          </p:cNvPr>
          <p:cNvPicPr>
            <a:picLocks noChangeAspect="1"/>
          </p:cNvPicPr>
          <p:nvPr/>
        </p:nvPicPr>
        <p:blipFill>
          <a:blip r:embed="rId2"/>
          <a:stretch>
            <a:fillRect/>
          </a:stretch>
        </p:blipFill>
        <p:spPr>
          <a:xfrm>
            <a:off x="306078" y="336851"/>
            <a:ext cx="2423675" cy="1454205"/>
          </a:xfrm>
          <a:prstGeom prst="rect">
            <a:avLst/>
          </a:prstGeom>
        </p:spPr>
      </p:pic>
    </p:spTree>
    <p:extLst>
      <p:ext uri="{BB962C8B-B14F-4D97-AF65-F5344CB8AC3E}">
        <p14:creationId xmlns:p14="http://schemas.microsoft.com/office/powerpoint/2010/main" val="2838654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3651" y="207818"/>
            <a:ext cx="6858000" cy="43538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dirty="0"/>
              <a:t>THE EXAM</a:t>
            </a:r>
          </a:p>
        </p:txBody>
      </p:sp>
      <p:sp>
        <p:nvSpPr>
          <p:cNvPr id="2" name="TextBox 1"/>
          <p:cNvSpPr txBox="1"/>
          <p:nvPr/>
        </p:nvSpPr>
        <p:spPr>
          <a:xfrm>
            <a:off x="82754" y="721725"/>
            <a:ext cx="6704226" cy="4185761"/>
          </a:xfrm>
          <a:prstGeom prst="rect">
            <a:avLst/>
          </a:prstGeom>
          <a:noFill/>
          <a:ln>
            <a:solidFill>
              <a:schemeClr val="tx1"/>
            </a:solidFill>
          </a:ln>
        </p:spPr>
        <p:txBody>
          <a:bodyPr wrap="square" lIns="91440" tIns="45720" rIns="91440" bIns="45720" rtlCol="0" anchor="t">
            <a:spAutoFit/>
          </a:bodyPr>
          <a:lstStyle/>
          <a:p>
            <a:r>
              <a:rPr lang="en-US" sz="1400" b="1" u="sng" dirty="0">
                <a:latin typeface="+mj-lt"/>
              </a:rPr>
              <a:t>English Literature- Shakespeare and the 19</a:t>
            </a:r>
            <a:r>
              <a:rPr lang="en-US" sz="1400" b="1" u="sng" baseline="30000" dirty="0">
                <a:latin typeface="+mj-lt"/>
              </a:rPr>
              <a:t>th</a:t>
            </a:r>
            <a:r>
              <a:rPr lang="en-US" sz="1400" b="1" u="sng" dirty="0">
                <a:latin typeface="+mj-lt"/>
              </a:rPr>
              <a:t>-century novel:</a:t>
            </a:r>
          </a:p>
          <a:p>
            <a:endParaRPr lang="en-US" sz="1400" b="1" u="sng" dirty="0">
              <a:latin typeface="+mj-lt"/>
            </a:endParaRPr>
          </a:p>
          <a:p>
            <a:r>
              <a:rPr lang="en-US" sz="1400" b="1" u="sng" dirty="0">
                <a:latin typeface="+mj-lt"/>
              </a:rPr>
              <a:t>English Literature Paper 1 Key Information: </a:t>
            </a:r>
          </a:p>
          <a:p>
            <a:endParaRPr lang="en-US" sz="1400" dirty="0">
              <a:latin typeface="+mj-lt"/>
            </a:endParaRPr>
          </a:p>
          <a:p>
            <a:r>
              <a:rPr lang="en-US" sz="1400" b="1" u="sng" dirty="0">
                <a:latin typeface="+mj-lt"/>
              </a:rPr>
              <a:t>Split into 2 sections:</a:t>
            </a:r>
          </a:p>
          <a:p>
            <a:pPr marL="171450" indent="-171450">
              <a:buFont typeface="Arial" panose="020B0604020202020204" pitchFamily="34" charset="0"/>
              <a:buChar char="•"/>
            </a:pPr>
            <a:r>
              <a:rPr lang="en-US" sz="1400" b="1" dirty="0">
                <a:latin typeface="+mj-lt"/>
              </a:rPr>
              <a:t>Section A: </a:t>
            </a:r>
            <a:r>
              <a:rPr lang="en-US" sz="1400" i="1" dirty="0">
                <a:latin typeface="+mj-lt"/>
              </a:rPr>
              <a:t>Shakespeare-</a:t>
            </a:r>
            <a:r>
              <a:rPr lang="en-US" sz="1400" dirty="0">
                <a:latin typeface="+mj-lt"/>
              </a:rPr>
              <a:t> you will always answer the ‘Macbeth’ question </a:t>
            </a:r>
          </a:p>
          <a:p>
            <a:pPr marL="171450" indent="-171450">
              <a:buFont typeface="Arial" panose="020B0604020202020204" pitchFamily="34" charset="0"/>
              <a:buChar char="•"/>
            </a:pPr>
            <a:r>
              <a:rPr lang="en-US" sz="1400" b="1" dirty="0">
                <a:latin typeface="+mj-lt"/>
              </a:rPr>
              <a:t>Section B: </a:t>
            </a:r>
            <a:r>
              <a:rPr lang="en-US" sz="1400" i="1" dirty="0">
                <a:latin typeface="+mj-lt"/>
              </a:rPr>
              <a:t>the 19</a:t>
            </a:r>
            <a:r>
              <a:rPr lang="en-US" sz="1400" i="1" baseline="30000" dirty="0">
                <a:latin typeface="+mj-lt"/>
              </a:rPr>
              <a:t>th</a:t>
            </a:r>
            <a:r>
              <a:rPr lang="en-US" sz="1400" i="1" dirty="0">
                <a:latin typeface="+mj-lt"/>
              </a:rPr>
              <a:t>-century novel- </a:t>
            </a:r>
            <a:r>
              <a:rPr lang="en-US" sz="1400" dirty="0">
                <a:latin typeface="+mj-lt"/>
              </a:rPr>
              <a:t>you will always answer the ‘A Christmas Carol’ question</a:t>
            </a:r>
          </a:p>
          <a:p>
            <a:pPr marL="171450" indent="-171450">
              <a:buFont typeface="Arial" panose="020B0604020202020204" pitchFamily="34" charset="0"/>
              <a:buChar char="•"/>
            </a:pPr>
            <a:r>
              <a:rPr lang="en-US" sz="1400" dirty="0">
                <a:latin typeface="+mj-lt"/>
              </a:rPr>
              <a:t>This exam is worth 40% of your final GCSE grade for English Literature. </a:t>
            </a:r>
          </a:p>
          <a:p>
            <a:endParaRPr lang="en-US" sz="1400" dirty="0">
              <a:latin typeface="+mj-lt"/>
            </a:endParaRPr>
          </a:p>
          <a:p>
            <a:r>
              <a:rPr lang="en-US" sz="1400" b="1" u="sng" dirty="0">
                <a:latin typeface="+mj-lt"/>
              </a:rPr>
              <a:t>Extract to Whole text: </a:t>
            </a:r>
          </a:p>
          <a:p>
            <a:pPr marL="171450" indent="-171450">
              <a:buFont typeface="Arial" panose="020B0604020202020204" pitchFamily="34" charset="0"/>
              <a:buChar char="•"/>
            </a:pPr>
            <a:r>
              <a:rPr lang="en-US" sz="1400" dirty="0">
                <a:latin typeface="+mj-lt"/>
              </a:rPr>
              <a:t>You will need to answer both of these questions the same way. </a:t>
            </a:r>
          </a:p>
          <a:p>
            <a:pPr marL="171450" indent="-171450">
              <a:buFont typeface="Arial" panose="020B0604020202020204" pitchFamily="34" charset="0"/>
              <a:buChar char="•"/>
            </a:pPr>
            <a:r>
              <a:rPr lang="en-US" sz="1400" dirty="0">
                <a:latin typeface="+mj-lt"/>
              </a:rPr>
              <a:t>You will be given an extract from the play or novel and be required to write about the extract in detail, and then write about the play or novel as a whole.  </a:t>
            </a:r>
          </a:p>
          <a:p>
            <a:pPr marL="171450" indent="-171450">
              <a:buFont typeface="Arial" panose="020B0604020202020204" pitchFamily="34" charset="0"/>
              <a:buChar char="•"/>
            </a:pPr>
            <a:endParaRPr lang="en-US" sz="1400" dirty="0">
              <a:latin typeface="+mj-lt"/>
            </a:endParaRPr>
          </a:p>
          <a:p>
            <a:pPr marL="171450" indent="-171450">
              <a:buFont typeface="Arial" panose="020B0604020202020204" pitchFamily="34" charset="0"/>
              <a:buChar char="•"/>
            </a:pPr>
            <a:r>
              <a:rPr lang="en-US" sz="1400" dirty="0">
                <a:latin typeface="+mj-lt"/>
              </a:rPr>
              <a:t>You will not have a copy of either ‘Macbeth’ or ‘A Christmas Carol’ with you.</a:t>
            </a:r>
          </a:p>
          <a:p>
            <a:pPr marL="171450" indent="-171450">
              <a:buFont typeface="Arial" panose="020B0604020202020204" pitchFamily="34" charset="0"/>
              <a:buChar char="•"/>
            </a:pPr>
            <a:r>
              <a:rPr lang="en-US" sz="1400" dirty="0">
                <a:latin typeface="+mj-lt"/>
              </a:rPr>
              <a:t>You will need to have memorized some important quotations from across the texts to support your analytical paragraphs about the text as a whole.  </a:t>
            </a:r>
          </a:p>
          <a:p>
            <a:endParaRPr lang="en-US" sz="1400" dirty="0">
              <a:latin typeface="+mj-lt"/>
            </a:endParaRP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5029554" y="803403"/>
            <a:ext cx="1616600" cy="744616"/>
          </a:xfrm>
          <a:prstGeom prst="rect">
            <a:avLst/>
          </a:prstGeom>
        </p:spPr>
      </p:pic>
      <p:sp>
        <p:nvSpPr>
          <p:cNvPr id="4" name="Slide Number Placeholder 3"/>
          <p:cNvSpPr>
            <a:spLocks noGrp="1"/>
          </p:cNvSpPr>
          <p:nvPr>
            <p:ph type="sldNum" sz="quarter" idx="12"/>
          </p:nvPr>
        </p:nvSpPr>
        <p:spPr/>
        <p:txBody>
          <a:bodyPr/>
          <a:lstStyle/>
          <a:p>
            <a:fld id="{19F1D9CC-7119-45EC-A96C-D8C0660F3AAB}" type="slidenum">
              <a:rPr lang="en-GB" smtClean="0"/>
              <a:t>2</a:t>
            </a:fld>
            <a:endParaRPr lang="en-GB" dirty="0"/>
          </a:p>
        </p:txBody>
      </p:sp>
      <p:sp>
        <p:nvSpPr>
          <p:cNvPr id="5" name="TextBox 4">
            <a:extLst>
              <a:ext uri="{FF2B5EF4-FFF2-40B4-BE49-F238E27FC236}">
                <a16:creationId xmlns:a16="http://schemas.microsoft.com/office/drawing/2014/main" id="{6E0FBE62-FCC3-C096-DA90-825FE621F3F5}"/>
              </a:ext>
            </a:extLst>
          </p:cNvPr>
          <p:cNvSpPr txBox="1"/>
          <p:nvPr/>
        </p:nvSpPr>
        <p:spPr>
          <a:xfrm>
            <a:off x="82753" y="5085913"/>
            <a:ext cx="6702424" cy="3508653"/>
          </a:xfrm>
          <a:prstGeom prst="rect">
            <a:avLst/>
          </a:prstGeom>
          <a:noFill/>
          <a:ln>
            <a:solidFill>
              <a:schemeClr val="tx1"/>
            </a:solidFill>
          </a:ln>
        </p:spPr>
        <p:txBody>
          <a:bodyPr wrap="square" lIns="91440" tIns="45720" rIns="91440" bIns="45720" rtlCol="0" anchor="t">
            <a:spAutoFit/>
          </a:bodyPr>
          <a:lstStyle/>
          <a:p>
            <a:r>
              <a:rPr lang="en-GB" sz="1400" b="1" u="sng" dirty="0"/>
              <a:t>How to approach the exam: </a:t>
            </a:r>
          </a:p>
          <a:p>
            <a:pPr marL="285750" indent="-285750">
              <a:buFont typeface="Wingdings" panose="05000000000000000000" pitchFamily="2" charset="2"/>
              <a:buChar char="Ø"/>
            </a:pPr>
            <a:r>
              <a:rPr lang="en-GB" sz="1400" dirty="0"/>
              <a:t>Read the question carefully- highlight the FOCUS of the question. </a:t>
            </a:r>
          </a:p>
          <a:p>
            <a:pPr marL="285750" indent="-285750">
              <a:buFont typeface="Wingdings" panose="05000000000000000000" pitchFamily="2" charset="2"/>
              <a:buChar char="Ø"/>
            </a:pPr>
            <a:r>
              <a:rPr lang="en-GB" sz="1400" dirty="0"/>
              <a:t>Read the extract, highlighting 2 quotes that relate to the focus of the question. </a:t>
            </a:r>
          </a:p>
          <a:p>
            <a:pPr marL="285750" indent="-285750">
              <a:buFont typeface="Wingdings" panose="05000000000000000000" pitchFamily="2" charset="2"/>
              <a:buChar char="Ø"/>
            </a:pPr>
            <a:r>
              <a:rPr lang="en-GB" sz="1400" dirty="0"/>
              <a:t>Think of 4-5 quotes/moments from elsewhere in the text. </a:t>
            </a:r>
          </a:p>
          <a:p>
            <a:endParaRPr lang="en-GB" sz="1400" dirty="0"/>
          </a:p>
          <a:p>
            <a:r>
              <a:rPr lang="en-GB" sz="1400" b="1" u="sng" dirty="0"/>
              <a:t>4 step-guide to your response…</a:t>
            </a:r>
          </a:p>
          <a:p>
            <a:pPr marL="342900" indent="-342900">
              <a:buAutoNum type="arabicPeriod"/>
            </a:pPr>
            <a:r>
              <a:rPr lang="en-GB" sz="1400" b="1" dirty="0"/>
              <a:t>Provide an overview discussing the focus of the question</a:t>
            </a:r>
            <a:r>
              <a:rPr lang="en-GB" sz="1400" dirty="0"/>
              <a:t>. ‘</a:t>
            </a:r>
            <a:r>
              <a:rPr lang="en-GB" sz="1400" i="1" dirty="0"/>
              <a:t>This extract appears…..at this point in the novel….</a:t>
            </a:r>
          </a:p>
          <a:p>
            <a:pPr marL="342900" indent="-342900">
              <a:buAutoNum type="arabicPeriod"/>
            </a:pPr>
            <a:r>
              <a:rPr lang="en-GB" sz="1400" b="1" dirty="0"/>
              <a:t>Extract analysis- </a:t>
            </a:r>
            <a:r>
              <a:rPr lang="en-GB" sz="1400" dirty="0"/>
              <a:t>(around 2 quotes, linking back to the focus of the question) </a:t>
            </a:r>
          </a:p>
          <a:p>
            <a:pPr marL="342900" indent="-342900">
              <a:buAutoNum type="arabicPeriod"/>
            </a:pPr>
            <a:r>
              <a:rPr lang="en-GB" sz="1400" b="1" dirty="0"/>
              <a:t>Elsewhere in the text</a:t>
            </a:r>
            <a:r>
              <a:rPr lang="en-GB" sz="1400" dirty="0"/>
              <a:t>- point to 4-5 moments/key quotes elsewhere in the text linking to the focus of the question </a:t>
            </a:r>
          </a:p>
          <a:p>
            <a:pPr marL="342900" indent="-342900">
              <a:buAutoNum type="arabicPeriod"/>
            </a:pPr>
            <a:r>
              <a:rPr lang="en-GB" sz="1400" b="1" dirty="0"/>
              <a:t>Personal response- </a:t>
            </a:r>
            <a:r>
              <a:rPr lang="en-GB" sz="1400" dirty="0"/>
              <a:t>why do you think Shakespeare has presented this theme like this? How has he done this?</a:t>
            </a:r>
          </a:p>
          <a:p>
            <a:pPr marL="342900" indent="-342900">
              <a:buAutoNum type="arabicPeriod"/>
            </a:pPr>
            <a:endParaRPr lang="en-GB" sz="1400" dirty="0"/>
          </a:p>
          <a:p>
            <a:r>
              <a:rPr lang="en-GB" sz="1400" b="1" dirty="0"/>
              <a:t>REMEMBER</a:t>
            </a:r>
            <a:r>
              <a:rPr lang="en-GB" sz="1400" dirty="0"/>
              <a:t>: With Literature, you talk A LOT about a little. </a:t>
            </a:r>
          </a:p>
          <a:p>
            <a:pPr marL="342900" indent="-342900">
              <a:buAutoNum type="arabicPeriod"/>
            </a:pPr>
            <a:endParaRPr lang="en-GB" sz="1200" dirty="0"/>
          </a:p>
        </p:txBody>
      </p:sp>
    </p:spTree>
    <p:extLst>
      <p:ext uri="{BB962C8B-B14F-4D97-AF65-F5344CB8AC3E}">
        <p14:creationId xmlns:p14="http://schemas.microsoft.com/office/powerpoint/2010/main" val="1774188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2" name="Slide Number Placeholder 1"/>
          <p:cNvSpPr>
            <a:spLocks noGrp="1"/>
          </p:cNvSpPr>
          <p:nvPr>
            <p:ph type="sldNum" sz="quarter" idx="12"/>
          </p:nvPr>
        </p:nvSpPr>
        <p:spPr/>
        <p:txBody>
          <a:bodyPr/>
          <a:lstStyle/>
          <a:p>
            <a:fld id="{19F1D9CC-7119-45EC-A96C-D8C0660F3AAB}" type="slidenum">
              <a:rPr lang="en-GB" smtClean="0"/>
              <a:t>3</a:t>
            </a:fld>
            <a:endParaRPr lang="en-GB" dirty="0"/>
          </a:p>
        </p:txBody>
      </p:sp>
      <p:sp>
        <p:nvSpPr>
          <p:cNvPr id="3" name="TextBox 2">
            <a:extLst>
              <a:ext uri="{FF2B5EF4-FFF2-40B4-BE49-F238E27FC236}">
                <a16:creationId xmlns:a16="http://schemas.microsoft.com/office/drawing/2014/main" id="{77C40CE0-4915-F2C1-8F61-967B8C16D68F}"/>
              </a:ext>
            </a:extLst>
          </p:cNvPr>
          <p:cNvSpPr txBox="1"/>
          <p:nvPr/>
        </p:nvSpPr>
        <p:spPr>
          <a:xfrm>
            <a:off x="150158" y="125934"/>
            <a:ext cx="6571942" cy="9668288"/>
          </a:xfrm>
          <a:prstGeom prst="rect">
            <a:avLst/>
          </a:prstGeom>
          <a:noFill/>
          <a:ln>
            <a:solidFill>
              <a:schemeClr val="tx1"/>
            </a:solidFill>
          </a:ln>
        </p:spPr>
        <p:txBody>
          <a:bodyPr wrap="square" lIns="91440" tIns="45720" rIns="91440" bIns="45720" rtlCol="0" anchor="t">
            <a:spAutoFit/>
          </a:bodyPr>
          <a:lstStyle/>
          <a:p>
            <a:r>
              <a:rPr lang="en-GB" sz="1200" b="1" u="sng" dirty="0"/>
              <a:t>Context: </a:t>
            </a:r>
          </a:p>
          <a:p>
            <a:pPr>
              <a:lnSpc>
                <a:spcPct val="150000"/>
              </a:lnSpc>
            </a:pPr>
            <a:r>
              <a:rPr lang="en-GB" sz="1200" b="1" dirty="0"/>
              <a:t>James I and </a:t>
            </a:r>
            <a:r>
              <a:rPr lang="en-GB" sz="1200" b="1" err="1"/>
              <a:t>Daemonologie</a:t>
            </a:r>
            <a:endParaRPr lang="en-GB" sz="1200" b="1" dirty="0" err="1"/>
          </a:p>
          <a:p>
            <a:pPr>
              <a:lnSpc>
                <a:spcPct val="150000"/>
              </a:lnSpc>
            </a:pPr>
            <a:r>
              <a:rPr lang="en-GB" sz="1200" dirty="0"/>
              <a:t>In the Jacobean period, people believed that witches were real and were the cause of bad things that happen. Even King James I was convinced that a coven of powerful witches was conspiring to murder him through magic, and that they were in league with the Devil. James I published a study of witchcraft, titled </a:t>
            </a:r>
            <a:r>
              <a:rPr lang="en-GB" sz="1200" dirty="0" err="1"/>
              <a:t>Daemonologie</a:t>
            </a:r>
            <a:r>
              <a:rPr lang="en-GB" sz="1200" dirty="0"/>
              <a:t>. Shakespeare's decision to include the witches in the play was undoubtedly because of the very real anxieties people had about them.</a:t>
            </a:r>
          </a:p>
          <a:p>
            <a:pPr>
              <a:lnSpc>
                <a:spcPct val="150000"/>
              </a:lnSpc>
            </a:pPr>
            <a:r>
              <a:rPr lang="en-GB" sz="1200" dirty="0"/>
              <a:t>It was believed that witches were</a:t>
            </a:r>
            <a:r>
              <a:rPr lang="en-GB" sz="1200" b="1" dirty="0"/>
              <a:t> harbingers of the devil</a:t>
            </a:r>
            <a:r>
              <a:rPr lang="en-GB" sz="1200" dirty="0"/>
              <a:t> and had the following powers: </a:t>
            </a:r>
          </a:p>
          <a:p>
            <a:pPr marL="171450" indent="-171450">
              <a:lnSpc>
                <a:spcPct val="150000"/>
              </a:lnSpc>
              <a:buFontTx/>
              <a:buChar char="-"/>
            </a:pPr>
            <a:r>
              <a:rPr lang="en-GB" sz="1200" dirty="0"/>
              <a:t>see into the future </a:t>
            </a:r>
          </a:p>
          <a:p>
            <a:pPr marL="171450" indent="-171450">
              <a:lnSpc>
                <a:spcPct val="150000"/>
              </a:lnSpc>
              <a:buFontTx/>
              <a:buChar char="-"/>
            </a:pPr>
            <a:r>
              <a:rPr lang="en-GB" sz="1200" dirty="0"/>
              <a:t>deny people of sleep </a:t>
            </a:r>
          </a:p>
          <a:p>
            <a:pPr marL="171450" indent="-171450">
              <a:lnSpc>
                <a:spcPct val="150000"/>
              </a:lnSpc>
              <a:buFontTx/>
              <a:buChar char="-"/>
            </a:pPr>
            <a:r>
              <a:rPr lang="en-GB" sz="1200" dirty="0"/>
              <a:t>prevent to ability to pray </a:t>
            </a:r>
          </a:p>
          <a:p>
            <a:pPr marL="171450" indent="-171450">
              <a:lnSpc>
                <a:spcPct val="150000"/>
              </a:lnSpc>
              <a:buFontTx/>
              <a:buChar char="-"/>
            </a:pPr>
            <a:r>
              <a:rPr lang="en-GB" sz="1200" dirty="0"/>
              <a:t>turn night into day/change the weather </a:t>
            </a:r>
          </a:p>
          <a:p>
            <a:pPr>
              <a:lnSpc>
                <a:spcPct val="150000"/>
              </a:lnSpc>
            </a:pPr>
            <a:endParaRPr lang="en-GB" sz="1200" b="1" dirty="0"/>
          </a:p>
          <a:p>
            <a:pPr>
              <a:lnSpc>
                <a:spcPct val="150000"/>
              </a:lnSpc>
            </a:pPr>
            <a:r>
              <a:rPr lang="en-GB" sz="1200" b="1" dirty="0"/>
              <a:t>The Great Chain of Being</a:t>
            </a:r>
            <a:endParaRPr lang="en-GB" dirty="0"/>
          </a:p>
          <a:p>
            <a:pPr>
              <a:lnSpc>
                <a:spcPct val="150000"/>
              </a:lnSpc>
            </a:pPr>
            <a:r>
              <a:rPr lang="en-GB" sz="1200" dirty="0"/>
              <a:t>The Jacobeans believed in "The Great Chain of Being". This was the idea that</a:t>
            </a:r>
          </a:p>
          <a:p>
            <a:pPr>
              <a:lnSpc>
                <a:spcPct val="150000"/>
              </a:lnSpc>
            </a:pPr>
            <a:r>
              <a:rPr lang="en-GB" sz="1200" dirty="0"/>
              <a:t>everyone was ordered by God into his allotted place, with the king at the head.</a:t>
            </a:r>
          </a:p>
          <a:p>
            <a:pPr>
              <a:lnSpc>
                <a:spcPct val="150000"/>
              </a:lnSpc>
            </a:pPr>
            <a:r>
              <a:rPr lang="en-GB" sz="1200" dirty="0"/>
              <a:t>By killing the king and taking his place, Macbeth was subverting this natural order.</a:t>
            </a:r>
          </a:p>
          <a:p>
            <a:pPr>
              <a:lnSpc>
                <a:spcPct val="150000"/>
              </a:lnSpc>
            </a:pPr>
            <a:endParaRPr lang="en-GB" sz="1200" b="1" dirty="0"/>
          </a:p>
          <a:p>
            <a:pPr>
              <a:lnSpc>
                <a:spcPct val="150000"/>
              </a:lnSpc>
            </a:pPr>
            <a:r>
              <a:rPr lang="en-GB" sz="1200" b="1" dirty="0"/>
              <a:t>The Divine Right of Kings</a:t>
            </a:r>
            <a:endParaRPr lang="en-GB" dirty="0"/>
          </a:p>
          <a:p>
            <a:pPr>
              <a:lnSpc>
                <a:spcPct val="150000"/>
              </a:lnSpc>
            </a:pPr>
            <a:r>
              <a:rPr lang="en-GB" sz="1200" dirty="0"/>
              <a:t>The Christian kings of Europe once believed they were answerable to no one except God.   They claimed that they had been chosen by God and were his representatives on Earth. These kings had absolute power and could do as they liked. They expected total obedience from the people they ruled.</a:t>
            </a:r>
          </a:p>
          <a:p>
            <a:pPr>
              <a:lnSpc>
                <a:spcPct val="150000"/>
              </a:lnSpc>
            </a:pPr>
            <a:endParaRPr lang="en-GB" sz="1200" b="1" dirty="0"/>
          </a:p>
          <a:p>
            <a:pPr>
              <a:lnSpc>
                <a:spcPct val="150000"/>
              </a:lnSpc>
            </a:pPr>
            <a:r>
              <a:rPr lang="en-GB" sz="1200" b="1" dirty="0"/>
              <a:t>The Gunpowder Plot of 1605</a:t>
            </a:r>
            <a:endParaRPr lang="en-GB" dirty="0"/>
          </a:p>
          <a:p>
            <a:pPr>
              <a:lnSpc>
                <a:spcPct val="150000"/>
              </a:lnSpc>
            </a:pPr>
            <a:r>
              <a:rPr lang="en-GB" sz="1200" dirty="0"/>
              <a:t>On 5 November 1605, Guy Fawkes was discovered underneath the House of Lords guarding gunpowder explosives intended to assassinate the king. This was one of many attempts to kill King James. Many of Macbeth’s themes resonate with the attempted revolt: it’s a play about treason, the overthrow of a King, and the downfall of his murderers.</a:t>
            </a:r>
          </a:p>
          <a:p>
            <a:pPr>
              <a:lnSpc>
                <a:spcPct val="150000"/>
              </a:lnSpc>
            </a:pPr>
            <a:endParaRPr lang="en-GB" sz="1200" b="1" dirty="0"/>
          </a:p>
          <a:p>
            <a:pPr>
              <a:lnSpc>
                <a:spcPct val="150000"/>
              </a:lnSpc>
            </a:pPr>
            <a:r>
              <a:rPr lang="en-GB" sz="1200" b="1" dirty="0"/>
              <a:t>The Role of Women </a:t>
            </a:r>
            <a:endParaRPr lang="en-GB" sz="1200" dirty="0"/>
          </a:p>
          <a:p>
            <a:pPr>
              <a:lnSpc>
                <a:spcPct val="150000"/>
              </a:lnSpc>
            </a:pPr>
            <a:r>
              <a:rPr lang="en-GB" sz="1200" dirty="0"/>
              <a:t>When Macbeth was written, women were considered inferior to men. Women belonged to their fathers (or brothers if their fathers had died) and then their husbands. They were not permitted to own land or enter most professions. They were instead expected to bear children and be gentle and womanly. Lady Macbeth would therefore go against what was expected of women. </a:t>
            </a:r>
          </a:p>
        </p:txBody>
      </p:sp>
    </p:spTree>
    <p:extLst>
      <p:ext uri="{BB962C8B-B14F-4D97-AF65-F5344CB8AC3E}">
        <p14:creationId xmlns:p14="http://schemas.microsoft.com/office/powerpoint/2010/main" val="3485293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ACT ONE </a:t>
            </a:r>
            <a:endParaRPr lang="en-GB" sz="1600" dirty="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4</a:t>
            </a:fld>
            <a:endParaRPr lang="en-GB" dirty="0"/>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25050" cy="5847755"/>
          </a:xfrm>
          <a:prstGeom prst="rect">
            <a:avLst/>
          </a:prstGeom>
          <a:noFill/>
        </p:spPr>
        <p:txBody>
          <a:bodyPr wrap="square" lIns="91440" tIns="45720" rIns="91440" bIns="45720" rtlCol="0" anchor="t">
            <a:spAutoFit/>
          </a:bodyPr>
          <a:lstStyle/>
          <a:p>
            <a:r>
              <a:rPr lang="en-GB" sz="1200" b="1" dirty="0"/>
              <a:t>SUMMARY: </a:t>
            </a:r>
            <a:endParaRPr lang="en-GB" sz="1200" b="1"/>
          </a:p>
          <a:p>
            <a:endParaRPr lang="en-GB" sz="1200" b="1" dirty="0"/>
          </a:p>
          <a:p>
            <a:pPr marL="285750" indent="-285750">
              <a:buFont typeface="Wingdings" panose="05000000000000000000" pitchFamily="2" charset="2"/>
              <a:buChar char="Ø"/>
            </a:pPr>
            <a:r>
              <a:rPr lang="en-GB" sz="1400" dirty="0"/>
              <a:t> The play opens with three witches gathering amidst thunder and </a:t>
            </a:r>
            <a:r>
              <a:rPr lang="en-GB" sz="1400"/>
              <a:t>lightning. They </a:t>
            </a:r>
            <a:r>
              <a:rPr lang="en-GB" sz="1400" dirty="0"/>
              <a:t>plan to meet with Macbeth that evening, 'when the battle's lost and won' at 'the set of sun’</a:t>
            </a:r>
          </a:p>
          <a:p>
            <a:pPr marL="285750" indent="-285750">
              <a:buFont typeface="Wingdings" panose="05000000000000000000" pitchFamily="2" charset="2"/>
              <a:buChar char="Ø"/>
            </a:pPr>
            <a:endParaRPr lang="en-GB" sz="1400" dirty="0"/>
          </a:p>
          <a:p>
            <a:pPr marL="285750" indent="-285750">
              <a:buFont typeface="Wingdings" panose="05000000000000000000" pitchFamily="2" charset="2"/>
              <a:buChar char="Ø"/>
            </a:pPr>
            <a:r>
              <a:rPr lang="en-GB" sz="1400" dirty="0"/>
              <a:t>Macbeth is spoken about before the audience meets him and is hailed as ‘brave’ and ‘noble’ Macbeth for his bravery in battle and for killing the treacherous Macdonald in a brutal way </a:t>
            </a:r>
          </a:p>
          <a:p>
            <a:pPr marL="285750" indent="-285750">
              <a:buFont typeface="Wingdings" panose="05000000000000000000" pitchFamily="2" charset="2"/>
              <a:buChar char="Ø"/>
            </a:pPr>
            <a:endParaRPr lang="en-GB" sz="1400" dirty="0"/>
          </a:p>
          <a:p>
            <a:pPr marL="285750" indent="-285750">
              <a:buFont typeface="Wingdings" panose="05000000000000000000" pitchFamily="2" charset="2"/>
              <a:buChar char="Ø"/>
            </a:pPr>
            <a:r>
              <a:rPr lang="en-GB" sz="1400" dirty="0"/>
              <a:t>King Duncan plans to reward brave Macbeth with the title Thane of Cawdor for having defeated rebel forces in battle.</a:t>
            </a:r>
          </a:p>
          <a:p>
            <a:pPr marL="285750" indent="-285750">
              <a:buFont typeface="Wingdings" panose="05000000000000000000" pitchFamily="2" charset="2"/>
              <a:buChar char="Ø"/>
            </a:pPr>
            <a:endParaRPr lang="en-GB" sz="1400" dirty="0"/>
          </a:p>
          <a:p>
            <a:pPr marL="285750" indent="-285750">
              <a:buFont typeface="Wingdings" panose="05000000000000000000" pitchFamily="2" charset="2"/>
              <a:buChar char="Ø"/>
            </a:pPr>
            <a:r>
              <a:rPr lang="en-GB" sz="1400" dirty="0"/>
              <a:t>Macbeth and Banquo come across three witches who prophesise that Macbeth will be Thane of Cawdor and King of Scotland and that Banquo’s children will become King </a:t>
            </a:r>
          </a:p>
          <a:p>
            <a:pPr marL="285750" indent="-285750">
              <a:buFont typeface="Wingdings" panose="05000000000000000000" pitchFamily="2" charset="2"/>
              <a:buChar char="Ø"/>
            </a:pPr>
            <a:endParaRPr lang="en-GB" sz="1400" dirty="0"/>
          </a:p>
          <a:p>
            <a:pPr marL="285750" indent="-285750">
              <a:buFont typeface="Wingdings" panose="05000000000000000000" pitchFamily="2" charset="2"/>
              <a:buChar char="Ø"/>
            </a:pPr>
            <a:r>
              <a:rPr lang="en-GB" sz="1400" dirty="0"/>
              <a:t>Macbeth is officially informed that he has become Thane of Cawdor. He is amazed the witches’ prophecy has come true and reveals his hopes for the crown of Scotland.</a:t>
            </a:r>
          </a:p>
          <a:p>
            <a:pPr marL="285750" indent="-285750">
              <a:buFont typeface="Wingdings" panose="05000000000000000000" pitchFamily="2" charset="2"/>
              <a:buChar char="Ø"/>
            </a:pPr>
            <a:endParaRPr lang="en-GB" sz="1400" dirty="0"/>
          </a:p>
          <a:p>
            <a:pPr marL="285750" indent="-285750">
              <a:buFont typeface="Wingdings" panose="05000000000000000000" pitchFamily="2" charset="2"/>
              <a:buChar char="Ø"/>
            </a:pPr>
            <a:r>
              <a:rPr lang="en-GB" sz="1400" dirty="0"/>
              <a:t>Macbeth’s wife, Lady Macbeth, shares his ambition and calls on evil spirits to give her the strength to undertake the murder of Duncan.</a:t>
            </a:r>
          </a:p>
          <a:p>
            <a:pPr marL="285750" indent="-285750">
              <a:buFont typeface="Wingdings" panose="05000000000000000000" pitchFamily="2" charset="2"/>
              <a:buChar char="Ø"/>
            </a:pPr>
            <a:endParaRPr lang="en-GB" sz="1400" dirty="0"/>
          </a:p>
          <a:p>
            <a:pPr marL="285750" indent="-285750">
              <a:buFont typeface="Wingdings" panose="05000000000000000000" pitchFamily="2" charset="2"/>
              <a:buChar char="Ø"/>
            </a:pPr>
            <a:r>
              <a:rPr lang="en-GB" sz="1400" dirty="0"/>
              <a:t>Duncan arrives at Macbeth’s castle, where he is welcomed.</a:t>
            </a:r>
          </a:p>
          <a:p>
            <a:pPr marL="285750" indent="-285750">
              <a:buFont typeface="Wingdings" panose="05000000000000000000" pitchFamily="2" charset="2"/>
              <a:buChar char="Ø"/>
            </a:pPr>
            <a:endParaRPr lang="en-GB" sz="1400" dirty="0"/>
          </a:p>
          <a:p>
            <a:pPr marL="285750" indent="-285750">
              <a:buFont typeface="Wingdings" panose="05000000000000000000" pitchFamily="2" charset="2"/>
              <a:buChar char="Ø"/>
            </a:pPr>
            <a:r>
              <a:rPr lang="en-GB" sz="1400" dirty="0"/>
              <a:t>When Macbeth arrives home his wife insists on planning the murder.</a:t>
            </a:r>
          </a:p>
        </p:txBody>
      </p:sp>
    </p:spTree>
    <p:extLst>
      <p:ext uri="{BB962C8B-B14F-4D97-AF65-F5344CB8AC3E}">
        <p14:creationId xmlns:p14="http://schemas.microsoft.com/office/powerpoint/2010/main" val="1999608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13221-4BAC-7605-A9BC-A600946A4491}"/>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06C77F7-72C7-0E56-E09C-9F59E07B083D}"/>
              </a:ext>
            </a:extLst>
          </p:cNvPr>
          <p:cNvGraphicFramePr>
            <a:graphicFrameLocks noGrp="1"/>
          </p:cNvGraphicFramePr>
          <p:nvPr>
            <p:extLst>
              <p:ext uri="{D42A27DB-BD31-4B8C-83A1-F6EECF244321}">
                <p14:modId xmlns:p14="http://schemas.microsoft.com/office/powerpoint/2010/main" val="1707084872"/>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"brave Macbeth, he deserves that name"</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"unseamed him from the nave to the chaps"</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ct val="150000"/>
                        </a:lnSpc>
                        <a:buNone/>
                      </a:pPr>
                      <a:r>
                        <a:rPr lang="en-US" sz="1200" b="1" i="0" dirty="0">
                          <a:solidFill>
                            <a:srgbClr val="000000"/>
                          </a:solidFill>
                          <a:effectLst/>
                        </a:rPr>
                        <a:t>The witches' prophecies are:</a:t>
                      </a:r>
                    </a:p>
                    <a:p>
                      <a:pPr marL="171450" lvl="0" indent="-171450" algn="ctr">
                        <a:lnSpc>
                          <a:spcPct val="150000"/>
                        </a:lnSpc>
                        <a:buFont typeface="Calibri"/>
                        <a:buChar char="-"/>
                      </a:pPr>
                      <a:r>
                        <a:rPr lang="en-US" sz="1200" b="1" i="0" dirty="0">
                          <a:solidFill>
                            <a:srgbClr val="000000"/>
                          </a:solidFill>
                          <a:effectLst/>
                        </a:rPr>
                        <a:t>Macbeth will be thane of Cawdor</a:t>
                      </a:r>
                    </a:p>
                    <a:p>
                      <a:pPr marL="171450" lvl="0" indent="-171450" algn="ctr">
                        <a:lnSpc>
                          <a:spcPct val="150000"/>
                        </a:lnSpc>
                        <a:buFont typeface="Calibri"/>
                        <a:buChar char="-"/>
                      </a:pPr>
                      <a:r>
                        <a:rPr lang="en-US" sz="1200" b="1" i="0" dirty="0">
                          <a:solidFill>
                            <a:srgbClr val="000000"/>
                          </a:solidFill>
                          <a:effectLst/>
                        </a:rPr>
                        <a:t>Macbeth will be king</a:t>
                      </a:r>
                    </a:p>
                    <a:p>
                      <a:pPr marL="171450" lvl="0" indent="-171450" algn="ctr">
                        <a:lnSpc>
                          <a:spcPct val="150000"/>
                        </a:lnSpc>
                        <a:buFont typeface="Calibri"/>
                        <a:buChar char="-"/>
                      </a:pPr>
                      <a:r>
                        <a:rPr lang="en-US" sz="1200" b="1" i="0" dirty="0">
                          <a:solidFill>
                            <a:srgbClr val="000000"/>
                          </a:solidFill>
                          <a:effectLst/>
                        </a:rPr>
                        <a:t>Banquo's descendants will be kings</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681574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81128-D8D4-476B-EA1B-18D09A27FCF9}"/>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6CA016C-F0BE-A52D-0194-E658C2A65BAA}"/>
              </a:ext>
            </a:extLst>
          </p:cNvPr>
          <p:cNvGraphicFramePr>
            <a:graphicFrameLocks noGrp="1"/>
          </p:cNvGraphicFramePr>
          <p:nvPr>
            <p:extLst>
              <p:ext uri="{D42A27DB-BD31-4B8C-83A1-F6EECF244321}">
                <p14:modId xmlns:p14="http://schemas.microsoft.com/office/powerpoint/2010/main" val="1351823353"/>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lvl="0" algn="ctr">
                        <a:lnSpc>
                          <a:spcPct val="100000"/>
                        </a:lnSpc>
                        <a:spcBef>
                          <a:spcPts val="0"/>
                        </a:spcBef>
                        <a:spcAft>
                          <a:spcPts val="0"/>
                        </a:spcAft>
                        <a:buNone/>
                      </a:pPr>
                      <a:r>
                        <a:rPr lang="en-US" sz="1200" b="1" i="0" u="none" strike="noStrike" noProof="0" dirty="0">
                          <a:solidFill>
                            <a:srgbClr val="000000"/>
                          </a:solidFill>
                          <a:effectLst/>
                          <a:latin typeface="Aptos"/>
                        </a:rPr>
                        <a:t>"stay you imperfect speakers, tell me more"</a:t>
                      </a:r>
                      <a:endParaRPr lang="en-US" sz="1200" b="0" i="0" u="none" strike="noStrike" noProof="0" dirty="0">
                        <a:solidFill>
                          <a:srgbClr val="000000"/>
                        </a:solidFill>
                        <a:effectLst/>
                        <a:latin typeface="Aptos"/>
                      </a:endParaRPr>
                    </a:p>
                    <a:p>
                      <a:pPr lvl="0" algn="ctr">
                        <a:lnSpc>
                          <a:spcPts val="975"/>
                        </a:lnSpc>
                        <a:buNone/>
                      </a:pPr>
                      <a:endParaRPr lang="en-US" sz="1200" b="1" i="0" dirty="0">
                        <a:solidFill>
                          <a:srgbClr val="000000"/>
                        </a:solidFill>
                        <a:effectLst/>
                        <a:latin typeface="Aptos"/>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lvl="0" algn="l">
                        <a:lnSpc>
                          <a:spcPts val="975"/>
                        </a:lnSpc>
                        <a:buNone/>
                      </a:pPr>
                      <a:endParaRPr lang="en-US" sz="1200" b="0" i="0" u="none" strike="noStrike" noProof="0" dirty="0">
                        <a:solidFill>
                          <a:srgbClr val="000000"/>
                        </a:solidFill>
                        <a:effectLst/>
                        <a:latin typeface="Aptos"/>
                      </a:endParaRPr>
                    </a:p>
                    <a:p>
                      <a:pPr lvl="0" algn="ctr">
                        <a:lnSpc>
                          <a:spcPts val="975"/>
                        </a:lnSpc>
                        <a:buNone/>
                      </a:pPr>
                      <a:r>
                        <a:rPr lang="en-US" sz="1200" b="1" i="0" u="none" strike="noStrike" noProof="0" dirty="0">
                          <a:solidFill>
                            <a:srgbClr val="000000"/>
                          </a:solidFill>
                          <a:effectLst/>
                          <a:latin typeface="Aptos"/>
                        </a:rPr>
                        <a:t>"have we eaten on the insane root?"</a:t>
                      </a:r>
                      <a:endParaRPr lang="en-US" sz="1200" b="0" i="0" u="none" strike="noStrike" noProof="0" dirty="0">
                        <a:solidFill>
                          <a:srgbClr val="000000"/>
                        </a:solidFill>
                        <a:effectLst/>
                        <a:latin typeface="Aptos"/>
                      </a:endParaRPr>
                    </a:p>
                    <a:p>
                      <a:pPr lvl="0" algn="ctr">
                        <a:lnSpc>
                          <a:spcPts val="975"/>
                        </a:lnSpc>
                        <a:buNone/>
                      </a:pP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lvl="0" algn="ctr">
                        <a:lnSpc>
                          <a:spcPct val="100000"/>
                        </a:lnSpc>
                        <a:spcBef>
                          <a:spcPts val="0"/>
                        </a:spcBef>
                        <a:spcAft>
                          <a:spcPts val="0"/>
                        </a:spcAft>
                        <a:buNone/>
                      </a:pPr>
                      <a:r>
                        <a:rPr lang="en-US" sz="1200" b="1" i="0" u="none" strike="noStrike" noProof="0" dirty="0">
                          <a:solidFill>
                            <a:srgbClr val="000000"/>
                          </a:solidFill>
                          <a:effectLst/>
                          <a:latin typeface="Aptos"/>
                        </a:rPr>
                        <a:t>"Whose horrid image doth unfix my hair and make my seated heart knock at my ribs"</a:t>
                      </a:r>
                      <a:endParaRPr lang="en-US" sz="1200" b="0" i="0" u="none" strike="noStrike" noProof="0" dirty="0">
                        <a:solidFill>
                          <a:srgbClr val="000000"/>
                        </a:solidFill>
                        <a:effectLst/>
                        <a:latin typeface="Aptos"/>
                      </a:endParaRPr>
                    </a:p>
                    <a:p>
                      <a:pPr lvl="0" algn="ctr">
                        <a:lnSpc>
                          <a:spcPts val="975"/>
                        </a:lnSpc>
                        <a:buNone/>
                      </a:pP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2105639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422FD-C9E1-25E9-0249-FC8C1F89B95D}"/>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37DAD5C-43DA-91D2-0A1F-127BEB7ADC81}"/>
              </a:ext>
            </a:extLst>
          </p:cNvPr>
          <p:cNvGraphicFramePr>
            <a:graphicFrameLocks noGrp="1"/>
          </p:cNvGraphicFramePr>
          <p:nvPr>
            <p:extLst>
              <p:ext uri="{D42A27DB-BD31-4B8C-83A1-F6EECF244321}">
                <p14:modId xmlns:p14="http://schemas.microsoft.com/office/powerpoint/2010/main" val="841570681"/>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lvl="0" algn="ctr">
                        <a:lnSpc>
                          <a:spcPts val="975"/>
                        </a:lnSpc>
                        <a:buNone/>
                      </a:pPr>
                      <a:endParaRPr lang="en-US" sz="1200" b="0" i="0" u="none" strike="noStrike" noProof="0" dirty="0">
                        <a:solidFill>
                          <a:srgbClr val="000000"/>
                        </a:solidFill>
                        <a:effectLst/>
                        <a:latin typeface="Aptos"/>
                      </a:endParaRPr>
                    </a:p>
                    <a:p>
                      <a:pPr lvl="0" algn="ctr">
                        <a:lnSpc>
                          <a:spcPts val="975"/>
                        </a:lnSpc>
                        <a:buNone/>
                      </a:pPr>
                      <a:r>
                        <a:rPr lang="en-US" sz="1200" b="1" i="0" u="none" strike="noStrike" noProof="0" dirty="0">
                          <a:solidFill>
                            <a:srgbClr val="000000"/>
                          </a:solidFill>
                          <a:effectLst/>
                          <a:latin typeface="Aptos"/>
                        </a:rPr>
                        <a:t>"stars, hide your fires. Let not light see my black and deep desires"</a:t>
                      </a:r>
                      <a:endParaRPr lang="en-US" u="none" strike="noStrike" noProof="0" dirty="0"/>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lvl="0" algn="l" rtl="0">
                        <a:lnSpc>
                          <a:spcPts val="975"/>
                        </a:lnSpc>
                        <a:buNone/>
                      </a:pPr>
                      <a:endParaRPr lang="en-US" sz="1200" b="0" i="0" dirty="0">
                        <a:solidFill>
                          <a:srgbClr val="000000"/>
                        </a:solidFill>
                        <a:effectLst/>
                        <a:latin typeface="Aptos"/>
                      </a:endParaRPr>
                    </a:p>
                    <a:p>
                      <a:pPr lvl="0" algn="ctr" rtl="0">
                        <a:lnSpc>
                          <a:spcPts val="975"/>
                        </a:lnSpc>
                        <a:buNone/>
                      </a:pPr>
                      <a:r>
                        <a:rPr lang="en-US" sz="1200" b="1" i="0" dirty="0">
                          <a:solidFill>
                            <a:srgbClr val="000000"/>
                          </a:solidFill>
                          <a:effectLst/>
                          <a:latin typeface="Aptos"/>
                        </a:rPr>
                        <a:t>"I fear thy nature is too full of the milk of human kindness"</a:t>
                      </a:r>
                      <a:endParaRPr lang="en-US"/>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lvl="0" algn="l" rtl="0">
                        <a:lnSpc>
                          <a:spcPts val="975"/>
                        </a:lnSpc>
                        <a:buNone/>
                      </a:pPr>
                      <a:endParaRPr lang="en-US" sz="1200" b="0" i="0" dirty="0">
                        <a:solidFill>
                          <a:srgbClr val="000000"/>
                        </a:solidFill>
                        <a:effectLst/>
                        <a:latin typeface="Aptos"/>
                      </a:endParaRPr>
                    </a:p>
                    <a:p>
                      <a:pPr lvl="0" algn="ctr" rtl="0">
                        <a:lnSpc>
                          <a:spcPts val="975"/>
                        </a:lnSpc>
                        <a:buNone/>
                      </a:pPr>
                      <a:r>
                        <a:rPr lang="en-US" sz="1200" b="1" i="0" dirty="0">
                          <a:solidFill>
                            <a:srgbClr val="000000"/>
                          </a:solidFill>
                          <a:effectLst/>
                          <a:latin typeface="Aptos"/>
                        </a:rPr>
                        <a:t>"unsex me here and fill me from the crown to the toe topfull of direst cruelty"</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1736935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EC6A6-6595-19B3-CCEE-DF94E8868947}"/>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1A18CB8-347F-A511-A9B3-B45DAFEF2766}"/>
              </a:ext>
            </a:extLst>
          </p:cNvPr>
          <p:cNvGraphicFramePr>
            <a:graphicFrameLocks noGrp="1"/>
          </p:cNvGraphicFramePr>
          <p:nvPr>
            <p:extLst>
              <p:ext uri="{D42A27DB-BD31-4B8C-83A1-F6EECF244321}">
                <p14:modId xmlns:p14="http://schemas.microsoft.com/office/powerpoint/2010/main" val="1175499648"/>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lvl="0" algn="ctr">
                        <a:lnSpc>
                          <a:spcPts val="975"/>
                        </a:lnSpc>
                        <a:buNone/>
                      </a:pPr>
                      <a:r>
                        <a:rPr lang="en-US" sz="1200" b="1" i="0" u="none" strike="noStrike" noProof="0" dirty="0">
                          <a:solidFill>
                            <a:srgbClr val="000000"/>
                          </a:solidFill>
                          <a:effectLst/>
                          <a:latin typeface="Aptos"/>
                        </a:rPr>
                        <a:t>"Look like the innocent flower but be the serpent under it"</a:t>
                      </a:r>
                      <a:endParaRPr lang="en-US" u="none" strike="noStrike" noProof="0" dirty="0"/>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lvl="0" algn="l" rtl="0">
                        <a:lnSpc>
                          <a:spcPts val="975"/>
                        </a:lnSpc>
                        <a:buNone/>
                      </a:pPr>
                      <a:endParaRPr lang="en-US" sz="1200" b="0" i="0" dirty="0">
                        <a:solidFill>
                          <a:srgbClr val="000000"/>
                        </a:solidFill>
                        <a:effectLst/>
                        <a:latin typeface="Aptos"/>
                      </a:endParaRPr>
                    </a:p>
                    <a:p>
                      <a:pPr lvl="0" algn="ctr" rtl="0">
                        <a:lnSpc>
                          <a:spcPts val="975"/>
                        </a:lnSpc>
                        <a:buNone/>
                      </a:pPr>
                      <a:r>
                        <a:rPr lang="en-US" sz="1200" b="1" i="0" dirty="0">
                          <a:solidFill>
                            <a:srgbClr val="000000"/>
                          </a:solidFill>
                          <a:effectLst/>
                          <a:latin typeface="Aptos"/>
                        </a:rPr>
                        <a:t>"Your face, my thane is a book where men may read strange matters"</a:t>
                      </a:r>
                      <a:endParaRPr lang="en-US"/>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lvl="0" algn="l" rtl="0">
                        <a:lnSpc>
                          <a:spcPts val="975"/>
                        </a:lnSpc>
                        <a:buNone/>
                      </a:pPr>
                      <a:endParaRPr lang="en-US" sz="1200" b="0" i="0" dirty="0">
                        <a:solidFill>
                          <a:srgbClr val="000000"/>
                        </a:solidFill>
                        <a:effectLst/>
                        <a:latin typeface="Aptos"/>
                      </a:endParaRPr>
                    </a:p>
                    <a:p>
                      <a:pPr lvl="0" algn="ctr" rtl="0">
                        <a:lnSpc>
                          <a:spcPts val="975"/>
                        </a:lnSpc>
                        <a:buNone/>
                      </a:pPr>
                      <a:r>
                        <a:rPr lang="en-US" sz="1200" b="1" i="0" dirty="0">
                          <a:solidFill>
                            <a:srgbClr val="000000"/>
                          </a:solidFill>
                          <a:effectLst/>
                          <a:latin typeface="Aptos"/>
                        </a:rPr>
                        <a:t>"We will proceed no further in this business"</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13692020"/>
                  </a:ext>
                </a:extLst>
              </a:tr>
            </a:tbl>
          </a:graphicData>
        </a:graphic>
      </p:graphicFrame>
    </p:spTree>
    <p:extLst>
      <p:ext uri="{BB962C8B-B14F-4D97-AF65-F5344CB8AC3E}">
        <p14:creationId xmlns:p14="http://schemas.microsoft.com/office/powerpoint/2010/main" val="1203080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dirty="0"/>
              <a:t>ACT TWO</a:t>
            </a:r>
            <a:r>
              <a:rPr lang="en-US" sz="1200" dirty="0"/>
              <a:t> </a:t>
            </a:r>
            <a:endParaRPr lang="en-GB" sz="1200" dirty="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9</a:t>
            </a:fld>
            <a:endParaRPr lang="en-GB" dirty="0"/>
          </a:p>
        </p:txBody>
      </p:sp>
      <p:sp>
        <p:nvSpPr>
          <p:cNvPr id="6" name="TextBox 5">
            <a:extLst>
              <a:ext uri="{FF2B5EF4-FFF2-40B4-BE49-F238E27FC236}">
                <a16:creationId xmlns:a16="http://schemas.microsoft.com/office/drawing/2014/main" id="{6506CDD6-186F-2D37-DBAF-8457AEF5D1F7}"/>
              </a:ext>
            </a:extLst>
          </p:cNvPr>
          <p:cNvSpPr txBox="1"/>
          <p:nvPr/>
        </p:nvSpPr>
        <p:spPr>
          <a:xfrm>
            <a:off x="155575" y="690563"/>
            <a:ext cx="6395127" cy="3754874"/>
          </a:xfrm>
          <a:prstGeom prst="rect">
            <a:avLst/>
          </a:prstGeom>
          <a:noFill/>
        </p:spPr>
        <p:txBody>
          <a:bodyPr wrap="square" lIns="91440" tIns="45720" rIns="91440" bIns="45720" rtlCol="0" anchor="t">
            <a:spAutoFit/>
          </a:bodyPr>
          <a:lstStyle/>
          <a:p>
            <a:r>
              <a:rPr lang="en-GB" sz="1400" b="1" dirty="0"/>
              <a:t>SUMMARY:</a:t>
            </a:r>
          </a:p>
          <a:p>
            <a:endParaRPr lang="en-GB" sz="1400" b="1" dirty="0"/>
          </a:p>
          <a:p>
            <a:pPr marL="171450" indent="-171450">
              <a:buFont typeface="Wingdings" panose="05000000000000000000" pitchFamily="2" charset="2"/>
              <a:buChar char="Ø"/>
            </a:pPr>
            <a:r>
              <a:rPr lang="en-GB" sz="1400" dirty="0"/>
              <a:t>Worried about the regicide he is about to commit, Macbeth sees a vision of a dagger.</a:t>
            </a:r>
          </a:p>
          <a:p>
            <a:endParaRPr lang="en-GB" sz="1400" dirty="0"/>
          </a:p>
          <a:p>
            <a:pPr marL="171450" indent="-171450">
              <a:buFont typeface="Wingdings" panose="05000000000000000000" pitchFamily="2" charset="2"/>
              <a:buChar char="Ø"/>
            </a:pPr>
            <a:r>
              <a:rPr lang="en-GB" sz="1400" dirty="0"/>
              <a:t>He murders Duncan in his bed and Lady Macbeth frames the guards </a:t>
            </a:r>
          </a:p>
          <a:p>
            <a:endParaRPr lang="en-GB" sz="1400" dirty="0"/>
          </a:p>
          <a:p>
            <a:pPr marL="171450" indent="-171450">
              <a:buFont typeface="Wingdings" panose="05000000000000000000" pitchFamily="2" charset="2"/>
              <a:buChar char="Ø"/>
            </a:pPr>
            <a:r>
              <a:rPr lang="en-GB" sz="1400" dirty="0"/>
              <a:t>Afterwards, Lady Macbeth criticises him for feeling a sense of guilt </a:t>
            </a:r>
          </a:p>
          <a:p>
            <a:pPr marL="171450" indent="-171450">
              <a:buFont typeface="Wingdings" panose="05000000000000000000" pitchFamily="2" charset="2"/>
              <a:buChar char="Ø"/>
            </a:pPr>
            <a:r>
              <a:rPr lang="en-GB" sz="1400" dirty="0"/>
              <a:t>Macduff, another Thane, finds Duncan murdered and the alarm is sounded.</a:t>
            </a:r>
          </a:p>
          <a:p>
            <a:endParaRPr lang="en-GB" sz="1400" dirty="0"/>
          </a:p>
          <a:p>
            <a:pPr marL="171450" indent="-171450">
              <a:buFont typeface="Wingdings" panose="05000000000000000000" pitchFamily="2" charset="2"/>
              <a:buChar char="Ø"/>
            </a:pPr>
            <a:r>
              <a:rPr lang="en-GB" sz="1400" dirty="0"/>
              <a:t>Macbeth slays Duncan’s guards to cover his crime, but says he did it in fury because they murdered Duncan.</a:t>
            </a:r>
          </a:p>
          <a:p>
            <a:endParaRPr lang="en-GB" sz="1400" dirty="0"/>
          </a:p>
          <a:p>
            <a:pPr marL="171450" indent="-171450">
              <a:buFont typeface="Wingdings" panose="05000000000000000000" pitchFamily="2" charset="2"/>
              <a:buChar char="Ø"/>
            </a:pPr>
            <a:r>
              <a:rPr lang="en-GB" sz="1400" dirty="0"/>
              <a:t>Duncan’s sons, Malcolm and Donalbain, slip away in fear of their lives.</a:t>
            </a:r>
          </a:p>
          <a:p>
            <a:endParaRPr lang="en-GB" sz="1400" dirty="0"/>
          </a:p>
          <a:p>
            <a:pPr marL="171450" indent="-171450">
              <a:buFont typeface="Wingdings" panose="05000000000000000000" pitchFamily="2" charset="2"/>
              <a:buChar char="Ø"/>
            </a:pPr>
            <a:r>
              <a:rPr lang="en-GB" sz="1400" dirty="0"/>
              <a:t>Macbeth succeeds to the throne but Macduff will not attend Macbeth’s coronation.</a:t>
            </a:r>
          </a:p>
        </p:txBody>
      </p:sp>
    </p:spTree>
    <p:extLst>
      <p:ext uri="{BB962C8B-B14F-4D97-AF65-F5344CB8AC3E}">
        <p14:creationId xmlns:p14="http://schemas.microsoft.com/office/powerpoint/2010/main" val="2228992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AD405B-3BD7-6CA4-75C9-73A83749A460}"/>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5B27B50B-1BA4-ACF5-88F0-C6EA503EC9FE}"/>
              </a:ext>
            </a:extLst>
          </p:cNvPr>
          <p:cNvGraphicFramePr>
            <a:graphicFrameLocks noGrp="1"/>
          </p:cNvGraphicFramePr>
          <p:nvPr>
            <p:extLst>
              <p:ext uri="{D42A27DB-BD31-4B8C-83A1-F6EECF244321}">
                <p14:modId xmlns:p14="http://schemas.microsoft.com/office/powerpoint/2010/main" val="3961219761"/>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"Sleep no more, Macbeth does murder sleep"</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"Amen is stuck in my throat"</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"Will all great Neptune's ocean wash this blood clean from my hands"</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22969151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4D0EC-AD31-A77B-5F0C-BE3A39E087CD}"/>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F37F62AD-F693-84B0-1F3A-DD9AE169E050}"/>
              </a:ext>
            </a:extLst>
          </p:cNvPr>
          <p:cNvGraphicFramePr>
            <a:graphicFrameLocks noGrp="1"/>
          </p:cNvGraphicFramePr>
          <p:nvPr>
            <p:extLst>
              <p:ext uri="{D42A27DB-BD31-4B8C-83A1-F6EECF244321}">
                <p14:modId xmlns:p14="http://schemas.microsoft.com/office/powerpoint/2010/main" val="2152894262"/>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"My hands are of your </a:t>
                      </a:r>
                      <a:r>
                        <a:rPr lang="en-US" sz="1200" b="1" i="0" dirty="0" err="1">
                          <a:solidFill>
                            <a:srgbClr val="000000"/>
                          </a:solidFill>
                          <a:effectLst/>
                          <a:latin typeface="Aptos"/>
                        </a:rPr>
                        <a:t>colour</a:t>
                      </a:r>
                      <a:r>
                        <a:rPr lang="en-US" sz="1200" b="1" i="0" dirty="0">
                          <a:solidFill>
                            <a:srgbClr val="000000"/>
                          </a:solidFill>
                          <a:effectLst/>
                          <a:latin typeface="Aptos"/>
                        </a:rPr>
                        <a:t> but I shame to wear a heart so white"</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b="0" i="0" dirty="0">
                        <a:solidFill>
                          <a:srgbClr val="000000"/>
                        </a:solidFill>
                        <a:effectLst/>
                      </a:endParaRPr>
                    </a:p>
                    <a:p>
                      <a:pPr lvl="0" algn="ctr" rtl="0">
                        <a:lnSpc>
                          <a:spcPts val="975"/>
                        </a:lnSpc>
                        <a:buNone/>
                      </a:pPr>
                      <a:r>
                        <a:rPr lang="en-US" sz="1200" b="1" i="0" dirty="0">
                          <a:solidFill>
                            <a:srgbClr val="000000"/>
                          </a:solidFill>
                          <a:effectLst/>
                          <a:latin typeface="Aptos"/>
                        </a:rPr>
                        <a:t>"repent me of my fury that I did kill them"</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lvl="0" algn="ctr">
                        <a:lnSpc>
                          <a:spcPct val="100000"/>
                        </a:lnSpc>
                        <a:spcBef>
                          <a:spcPts val="0"/>
                        </a:spcBef>
                        <a:spcAft>
                          <a:spcPts val="0"/>
                        </a:spcAft>
                        <a:buNone/>
                      </a:pPr>
                      <a:r>
                        <a:rPr lang="en-US" sz="1200" b="1" i="0" u="none" strike="noStrike" noProof="0" dirty="0">
                          <a:solidFill>
                            <a:srgbClr val="000000"/>
                          </a:solidFill>
                          <a:effectLst/>
                          <a:latin typeface="Aptos"/>
                        </a:rPr>
                        <a:t>"There's daggers in men's smiles"</a:t>
                      </a:r>
                      <a:endParaRPr lang="en-US" sz="1200" b="0" i="0" u="none" strike="noStrike" noProof="0" dirty="0">
                        <a:solidFill>
                          <a:srgbClr val="000000"/>
                        </a:solidFill>
                        <a:effectLst/>
                        <a:latin typeface="Aptos"/>
                      </a:endParaRPr>
                    </a:p>
                    <a:p>
                      <a:pPr lvl="0" algn="ctr">
                        <a:lnSpc>
                          <a:spcPts val="975"/>
                        </a:lnSpc>
                        <a:buNone/>
                      </a:pPr>
                      <a:endParaRPr lang="en-US" sz="1200" b="1" i="0" dirty="0">
                        <a:solidFill>
                          <a:srgbClr val="000000"/>
                        </a:solidFill>
                        <a:effectLst/>
                        <a:latin typeface="Aptos"/>
                      </a:endParaRPr>
                    </a:p>
                  </a:txBody>
                  <a:tcPr marL="61103" marR="61103" marT="30546" marB="30546" anchor="ctr">
                    <a:lnL w="9524">
                      <a:solidFill>
                        <a:srgbClr val="000000"/>
                      </a:solidFill>
                    </a:lnL>
                    <a:lnR w="9524">
                      <a:solidFill>
                        <a:srgbClr val="000000"/>
                      </a:solidFill>
                    </a:lnR>
                    <a:lnT w="9525" cap="flat" cmpd="sng" algn="ctr">
                      <a:solidFill>
                        <a:srgbClr val="000000"/>
                      </a:solidFill>
                      <a:prstDash val="solid"/>
                      <a:round/>
                      <a:headEnd type="none" w="med" len="med"/>
                      <a:tailEnd type="none" w="med" len="med"/>
                    </a:lnT>
                    <a:lnB w="9524">
                      <a:solidFill>
                        <a:srgbClr val="000000"/>
                      </a:solidFill>
                    </a:lnB>
                    <a:noFill/>
                  </a:tcPr>
                </a:tc>
                <a:extLst>
                  <a:ext uri="{0D108BD9-81ED-4DB2-BD59-A6C34878D82A}">
                    <a16:rowId xmlns:a16="http://schemas.microsoft.com/office/drawing/2014/main" val="1899176628"/>
                  </a:ext>
                </a:extLst>
              </a:tr>
            </a:tbl>
          </a:graphicData>
        </a:graphic>
      </p:graphicFrame>
    </p:spTree>
    <p:extLst>
      <p:ext uri="{BB962C8B-B14F-4D97-AF65-F5344CB8AC3E}">
        <p14:creationId xmlns:p14="http://schemas.microsoft.com/office/powerpoint/2010/main" val="494345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89F6F-3AF1-EE66-214C-D33E6A48446C}"/>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3249140-5105-3567-CF32-F34D7B555168}"/>
              </a:ext>
            </a:extLst>
          </p:cNvPr>
          <p:cNvGraphicFramePr>
            <a:graphicFrameLocks noGrp="1"/>
          </p:cNvGraphicFramePr>
          <p:nvPr>
            <p:extLst>
              <p:ext uri="{D42A27DB-BD31-4B8C-83A1-F6EECF244321}">
                <p14:modId xmlns:p14="http://schemas.microsoft.com/office/powerpoint/2010/main" val="1351067"/>
              </p:ext>
            </p:extLst>
          </p:nvPr>
        </p:nvGraphicFramePr>
        <p:xfrm>
          <a:off x="190500" y="420683"/>
          <a:ext cx="6477000" cy="3068459"/>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lvl="0" algn="l" rtl="0">
                        <a:lnSpc>
                          <a:spcPts val="975"/>
                        </a:lnSpc>
                        <a:buNone/>
                      </a:pPr>
                      <a:endParaRPr lang="en-US" sz="1200" b="0" i="0" dirty="0">
                        <a:solidFill>
                          <a:srgbClr val="000000"/>
                        </a:solidFill>
                        <a:effectLst/>
                        <a:latin typeface="Aptos"/>
                      </a:endParaRPr>
                    </a:p>
                    <a:p>
                      <a:pPr lvl="0" algn="ctr" rtl="0">
                        <a:lnSpc>
                          <a:spcPct val="150000"/>
                        </a:lnSpc>
                        <a:buNone/>
                      </a:pPr>
                      <a:r>
                        <a:rPr lang="en-US" sz="1200" b="1" i="0" dirty="0">
                          <a:solidFill>
                            <a:srgbClr val="000000"/>
                          </a:solidFill>
                          <a:effectLst/>
                          <a:latin typeface="Aptos"/>
                        </a:rPr>
                        <a:t>After killing King Duncan, and the Great Chain of Being is broken:</a:t>
                      </a:r>
                    </a:p>
                    <a:p>
                      <a:pPr marL="171450" lvl="0" indent="-171450" algn="ctr">
                        <a:lnSpc>
                          <a:spcPct val="150000"/>
                        </a:lnSpc>
                        <a:buFont typeface="Calibri"/>
                        <a:buChar char="-"/>
                      </a:pPr>
                      <a:r>
                        <a:rPr lang="en-US" sz="1200" b="1" i="0" dirty="0">
                          <a:solidFill>
                            <a:srgbClr val="000000"/>
                          </a:solidFill>
                          <a:effectLst/>
                          <a:latin typeface="Aptos"/>
                        </a:rPr>
                        <a:t>An owl kills a falcon</a:t>
                      </a:r>
                    </a:p>
                    <a:p>
                      <a:pPr marL="171450" lvl="0" indent="-171450" algn="ctr">
                        <a:lnSpc>
                          <a:spcPct val="150000"/>
                        </a:lnSpc>
                        <a:buFont typeface="Calibri"/>
                        <a:buChar char="-"/>
                      </a:pPr>
                      <a:r>
                        <a:rPr lang="en-US" sz="1200" b="1" i="0" dirty="0">
                          <a:solidFill>
                            <a:srgbClr val="000000"/>
                          </a:solidFill>
                          <a:effectLst/>
                          <a:latin typeface="Aptos"/>
                        </a:rPr>
                        <a:t>Day turns to night</a:t>
                      </a:r>
                    </a:p>
                    <a:p>
                      <a:pPr marL="171450" lvl="0" indent="-171450" algn="ctr">
                        <a:lnSpc>
                          <a:spcPct val="150000"/>
                        </a:lnSpc>
                        <a:buFont typeface="Calibri"/>
                        <a:buChar char="-"/>
                      </a:pPr>
                      <a:r>
                        <a:rPr lang="en-US" sz="1200" b="1" i="0" dirty="0">
                          <a:solidFill>
                            <a:srgbClr val="000000"/>
                          </a:solidFill>
                          <a:effectLst/>
                          <a:latin typeface="Aptos"/>
                        </a:rPr>
                        <a:t>Duncan's horses escape and turn wild in nature</a:t>
                      </a:r>
                    </a:p>
                    <a:p>
                      <a:pPr lvl="0" algn="ctr">
                        <a:lnSpc>
                          <a:spcPct val="150000"/>
                        </a:lnSpc>
                        <a:buNone/>
                      </a:pPr>
                      <a:endParaRPr lang="en-US" sz="1200" b="1" i="0" dirty="0">
                        <a:solidFill>
                          <a:srgbClr val="000000"/>
                        </a:solidFill>
                        <a:effectLst/>
                        <a:latin typeface="Aptos"/>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bl>
          </a:graphicData>
        </a:graphic>
      </p:graphicFrame>
    </p:spTree>
    <p:extLst>
      <p:ext uri="{BB962C8B-B14F-4D97-AF65-F5344CB8AC3E}">
        <p14:creationId xmlns:p14="http://schemas.microsoft.com/office/powerpoint/2010/main" val="1985256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ACT THREE </a:t>
            </a:r>
            <a:endParaRPr lang="en-GB" sz="1600" dirty="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13</a:t>
            </a:fld>
            <a:endParaRPr lang="en-GB" dirty="0"/>
          </a:p>
        </p:txBody>
      </p:sp>
      <p:sp>
        <p:nvSpPr>
          <p:cNvPr id="6" name="TextBox 5">
            <a:extLst>
              <a:ext uri="{FF2B5EF4-FFF2-40B4-BE49-F238E27FC236}">
                <a16:creationId xmlns:a16="http://schemas.microsoft.com/office/drawing/2014/main" id="{6506CDD6-186F-2D37-DBAF-8457AEF5D1F7}"/>
              </a:ext>
            </a:extLst>
          </p:cNvPr>
          <p:cNvSpPr txBox="1"/>
          <p:nvPr/>
        </p:nvSpPr>
        <p:spPr>
          <a:xfrm>
            <a:off x="155099" y="853205"/>
            <a:ext cx="6625526" cy="2246769"/>
          </a:xfrm>
          <a:prstGeom prst="rect">
            <a:avLst/>
          </a:prstGeom>
          <a:noFill/>
        </p:spPr>
        <p:txBody>
          <a:bodyPr wrap="square" lIns="91440" tIns="45720" rIns="91440" bIns="45720" rtlCol="0" anchor="t">
            <a:spAutoFit/>
          </a:bodyPr>
          <a:lstStyle/>
          <a:p>
            <a:r>
              <a:rPr lang="en-GB" sz="1400" b="1" dirty="0"/>
              <a:t>SUMMARY:</a:t>
            </a:r>
          </a:p>
          <a:p>
            <a:endParaRPr lang="en-GB" sz="1400" b="1" dirty="0"/>
          </a:p>
          <a:p>
            <a:pPr marL="171450" indent="-171450">
              <a:buFont typeface="Wingdings" panose="05000000000000000000" pitchFamily="2" charset="2"/>
              <a:buChar char="Ø"/>
            </a:pPr>
            <a:r>
              <a:rPr lang="en-GB" sz="1400" dirty="0"/>
              <a:t>Banquo suspects Macbeth of treachery and Macbeth orders his murder and the murder of Banquo’s son, Fleance. Although Banquo is killed, Fleance escapes.</a:t>
            </a:r>
          </a:p>
          <a:p>
            <a:endParaRPr lang="en-GB" sz="1400" dirty="0"/>
          </a:p>
          <a:p>
            <a:pPr marL="171450" indent="-171450">
              <a:buFont typeface="Wingdings" panose="05000000000000000000" pitchFamily="2" charset="2"/>
              <a:buChar char="Ø"/>
            </a:pPr>
            <a:r>
              <a:rPr lang="en-GB" sz="1400" dirty="0"/>
              <a:t>Banquo’s ghost appears at Macbeth’s banquet and terrorises Macbeth, whose behaviour indicates his guilt to fellow guests.</a:t>
            </a:r>
          </a:p>
          <a:p>
            <a:endParaRPr lang="en-GB" sz="1400" dirty="0"/>
          </a:p>
          <a:p>
            <a:pPr marL="171450" indent="-171450">
              <a:buFont typeface="Wingdings" panose="05000000000000000000" pitchFamily="2" charset="2"/>
              <a:buChar char="Ø"/>
            </a:pPr>
            <a:r>
              <a:rPr lang="en-GB" sz="1400" dirty="0"/>
              <a:t>Macbeth, now acting independently of his wife, plans to see the witches again.</a:t>
            </a:r>
          </a:p>
          <a:p>
            <a:endParaRPr lang="en-GB" sz="1400" dirty="0"/>
          </a:p>
        </p:txBody>
      </p:sp>
    </p:spTree>
    <p:extLst>
      <p:ext uri="{BB962C8B-B14F-4D97-AF65-F5344CB8AC3E}">
        <p14:creationId xmlns:p14="http://schemas.microsoft.com/office/powerpoint/2010/main" val="142348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E664B-F782-0AB5-B73E-BFCD903EC4DB}"/>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5D694E16-E712-83EA-28D8-0C41884FA87C}"/>
              </a:ext>
            </a:extLst>
          </p:cNvPr>
          <p:cNvGraphicFramePr>
            <a:graphicFrameLocks noGrp="1"/>
          </p:cNvGraphicFramePr>
          <p:nvPr>
            <p:extLst>
              <p:ext uri="{D42A27DB-BD31-4B8C-83A1-F6EECF244321}">
                <p14:modId xmlns:p14="http://schemas.microsoft.com/office/powerpoint/2010/main" val="3180950006"/>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"I fear thou </a:t>
                      </a:r>
                      <a:r>
                        <a:rPr lang="en-US" sz="1200" b="1" i="0" dirty="0" err="1">
                          <a:solidFill>
                            <a:srgbClr val="000000"/>
                          </a:solidFill>
                          <a:effectLst/>
                          <a:latin typeface="Aptos"/>
                        </a:rPr>
                        <a:t>playedst</a:t>
                      </a:r>
                      <a:r>
                        <a:rPr lang="en-US" sz="1200" b="1" i="0" dirty="0">
                          <a:solidFill>
                            <a:srgbClr val="000000"/>
                          </a:solidFill>
                          <a:effectLst/>
                          <a:latin typeface="Aptos"/>
                        </a:rPr>
                        <a:t> most foully for it"</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"full of scorpions is my mind"</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Macbeth has murderers kill Banquo. They slit his throat.</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3106536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70D36-7D03-6E2C-DE94-25A899B412EE}"/>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FE3BFA2-51DB-0126-FA0A-47DE5E04A8EE}"/>
              </a:ext>
            </a:extLst>
          </p:cNvPr>
          <p:cNvGraphicFramePr>
            <a:graphicFrameLocks noGrp="1"/>
          </p:cNvGraphicFramePr>
          <p:nvPr>
            <p:extLst>
              <p:ext uri="{D42A27DB-BD31-4B8C-83A1-F6EECF244321}">
                <p14:modId xmlns:p14="http://schemas.microsoft.com/office/powerpoint/2010/main" val="3504617609"/>
              </p:ext>
            </p:extLst>
          </p:nvPr>
        </p:nvGraphicFramePr>
        <p:xfrm>
          <a:off x="177387" y="604127"/>
          <a:ext cx="6477000" cy="6136918"/>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lvl="0" algn="ctr">
                        <a:lnSpc>
                          <a:spcPts val="975"/>
                        </a:lnSpc>
                        <a:buNone/>
                      </a:pPr>
                      <a:r>
                        <a:rPr lang="en-US" sz="1200" b="1" i="0" dirty="0">
                          <a:solidFill>
                            <a:srgbClr val="000000"/>
                          </a:solidFill>
                          <a:effectLst/>
                          <a:latin typeface="Aptos"/>
                        </a:rPr>
                        <a:t>"</a:t>
                      </a:r>
                      <a:r>
                        <a:rPr lang="en-US" sz="1200" b="1" i="0" u="none" strike="noStrike" noProof="0" dirty="0">
                          <a:solidFill>
                            <a:srgbClr val="000000"/>
                          </a:solidFill>
                          <a:effectLst/>
                          <a:latin typeface="Aptos"/>
                        </a:rPr>
                        <a:t>Approach thou like the rugged Russian bear ... take any shape but this"</a:t>
                      </a:r>
                      <a:endParaRPr lang="en-US" sz="1200" b="1" i="0" dirty="0">
                        <a:solidFill>
                          <a:srgbClr val="000000"/>
                        </a:solidFill>
                        <a:effectLst/>
                        <a:latin typeface="Aptos"/>
                      </a:endParaRPr>
                    </a:p>
                  </a:txBody>
                  <a:tcPr marL="61103" marR="61103" marT="30546" marB="30546" anchor="ctr">
                    <a:lnL w="9524">
                      <a:solidFill>
                        <a:srgbClr val="000000"/>
                      </a:solidFill>
                    </a:lnL>
                    <a:lnR w="9524">
                      <a:solidFill>
                        <a:srgbClr val="000000"/>
                      </a:solidFill>
                    </a:lnR>
                    <a:lnT w="9524">
                      <a:solidFill>
                        <a:srgbClr val="000000"/>
                      </a:solidFill>
                    </a:lnT>
                    <a:lnB w="9524">
                      <a:solidFill>
                        <a:srgbClr val="000000"/>
                      </a:solidFill>
                    </a:lnB>
                    <a:noFill/>
                  </a:tcPr>
                </a:tc>
                <a:extLst>
                  <a:ext uri="{0D108BD9-81ED-4DB2-BD59-A6C34878D82A}">
                    <a16:rowId xmlns:a16="http://schemas.microsoft.com/office/drawing/2014/main" val="371409136"/>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"blood will have blood"</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4"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bl>
          </a:graphicData>
        </a:graphic>
      </p:graphicFrame>
    </p:spTree>
    <p:extLst>
      <p:ext uri="{BB962C8B-B14F-4D97-AF65-F5344CB8AC3E}">
        <p14:creationId xmlns:p14="http://schemas.microsoft.com/office/powerpoint/2010/main" val="1513084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ACT FOUR</a:t>
            </a:r>
            <a:endParaRPr lang="en-GB" sz="1600" dirty="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16</a:t>
            </a:fld>
            <a:endParaRPr lang="en-GB" dirty="0"/>
          </a:p>
        </p:txBody>
      </p:sp>
      <p:sp>
        <p:nvSpPr>
          <p:cNvPr id="6" name="TextBox 5">
            <a:extLst>
              <a:ext uri="{FF2B5EF4-FFF2-40B4-BE49-F238E27FC236}">
                <a16:creationId xmlns:a16="http://schemas.microsoft.com/office/drawing/2014/main" id="{6506CDD6-186F-2D37-DBAF-8457AEF5D1F7}"/>
              </a:ext>
            </a:extLst>
          </p:cNvPr>
          <p:cNvSpPr txBox="1"/>
          <p:nvPr/>
        </p:nvSpPr>
        <p:spPr>
          <a:xfrm>
            <a:off x="155575" y="837288"/>
            <a:ext cx="6611938" cy="3508653"/>
          </a:xfrm>
          <a:prstGeom prst="rect">
            <a:avLst/>
          </a:prstGeom>
          <a:noFill/>
        </p:spPr>
        <p:txBody>
          <a:bodyPr wrap="square" lIns="91440" tIns="45720" rIns="91440" bIns="45720" rtlCol="0" anchor="t">
            <a:spAutoFit/>
          </a:bodyPr>
          <a:lstStyle/>
          <a:p>
            <a:r>
              <a:rPr lang="en-GB" sz="1200" b="1" dirty="0"/>
              <a:t>SUMMARY:</a:t>
            </a:r>
          </a:p>
          <a:p>
            <a:pPr marL="171450" indent="-171450">
              <a:buFont typeface="Wingdings" panose="05000000000000000000" pitchFamily="2" charset="2"/>
              <a:buChar char="Ø"/>
            </a:pPr>
            <a:r>
              <a:rPr lang="en-GB" sz="1400" dirty="0"/>
              <a:t>Macbeth visits the witches and discovers that he should fear Macduff, but that no man born of a woman can harm him. He also learns that he will never be beaten until Birnam Wood comes to Dunsinane.</a:t>
            </a:r>
          </a:p>
          <a:p>
            <a:endParaRPr lang="en-GB" sz="1400" dirty="0"/>
          </a:p>
          <a:p>
            <a:pPr marL="171450" indent="-171450">
              <a:buFont typeface="Wingdings" panose="05000000000000000000" pitchFamily="2" charset="2"/>
              <a:buChar char="Ø"/>
            </a:pPr>
            <a:r>
              <a:rPr lang="en-GB" sz="1400" dirty="0"/>
              <a:t>After leaving the witches, Macbeth orders the murder of Macduff’s wife and children</a:t>
            </a:r>
          </a:p>
          <a:p>
            <a:endParaRPr lang="en-GB" sz="1400" dirty="0"/>
          </a:p>
          <a:p>
            <a:pPr marL="171450" indent="-171450">
              <a:buFont typeface="Wingdings" panose="05000000000000000000" pitchFamily="2" charset="2"/>
              <a:buChar char="Ø"/>
            </a:pPr>
            <a:r>
              <a:rPr lang="en-GB" sz="1400" dirty="0"/>
              <a:t>In England, Malcolm tests the loyalty of Macduff, who has recently arrived there from Scotland.</a:t>
            </a:r>
          </a:p>
          <a:p>
            <a:endParaRPr lang="en-GB" sz="1400" dirty="0"/>
          </a:p>
          <a:p>
            <a:pPr marL="171450" indent="-171450">
              <a:buFont typeface="Wingdings" panose="05000000000000000000" pitchFamily="2" charset="2"/>
              <a:buChar char="Ø"/>
            </a:pPr>
            <a:r>
              <a:rPr lang="en-GB" sz="1400" dirty="0"/>
              <a:t>Macduff learns of the slaughter of his entire family by murders on Macbeth’s orders.</a:t>
            </a:r>
          </a:p>
          <a:p>
            <a:endParaRPr lang="en-GB" sz="1400" dirty="0"/>
          </a:p>
          <a:p>
            <a:pPr marL="171450" indent="-171450">
              <a:buFont typeface="Wingdings" panose="05000000000000000000" pitchFamily="2" charset="2"/>
              <a:buChar char="Ø"/>
            </a:pPr>
            <a:r>
              <a:rPr lang="en-GB" sz="1400" dirty="0"/>
              <a:t>When Malcolm informs Macduff that England will provide an army under Siward to defeat Macbeth, Macduff vows personally to kill Macbeth.</a:t>
            </a:r>
          </a:p>
        </p:txBody>
      </p:sp>
    </p:spTree>
    <p:extLst>
      <p:ext uri="{BB962C8B-B14F-4D97-AF65-F5344CB8AC3E}">
        <p14:creationId xmlns:p14="http://schemas.microsoft.com/office/powerpoint/2010/main" val="1301680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47E59-75E8-7D13-5CB7-027C90D4FD0D}"/>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4C9C3AC-4515-96E1-F9E4-01A821EB419F}"/>
              </a:ext>
            </a:extLst>
          </p:cNvPr>
          <p:cNvGraphicFramePr>
            <a:graphicFrameLocks noGrp="1"/>
          </p:cNvGraphicFramePr>
          <p:nvPr>
            <p:extLst>
              <p:ext uri="{D42A27DB-BD31-4B8C-83A1-F6EECF244321}">
                <p14:modId xmlns:p14="http://schemas.microsoft.com/office/powerpoint/2010/main" val="1170251039"/>
              </p:ext>
            </p:extLst>
          </p:nvPr>
        </p:nvGraphicFramePr>
        <p:xfrm>
          <a:off x="177387" y="342064"/>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lvl="0" algn="ctr">
                        <a:lnSpc>
                          <a:spcPct val="150000"/>
                        </a:lnSpc>
                        <a:buNone/>
                      </a:pPr>
                      <a:r>
                        <a:rPr lang="en-US" sz="1200" b="1" i="0" dirty="0">
                          <a:solidFill>
                            <a:srgbClr val="000000"/>
                          </a:solidFill>
                          <a:effectLst/>
                          <a:latin typeface="Aptos"/>
                        </a:rPr>
                        <a:t>The apparitions tell Macbeth:</a:t>
                      </a:r>
                    </a:p>
                    <a:p>
                      <a:pPr marL="171450" lvl="0" indent="-171450" algn="ctr">
                        <a:lnSpc>
                          <a:spcPct val="150000"/>
                        </a:lnSpc>
                        <a:buFont typeface="Calibri"/>
                        <a:buChar char="-"/>
                      </a:pPr>
                      <a:r>
                        <a:rPr lang="en-US" sz="1200" b="1" i="0" dirty="0">
                          <a:solidFill>
                            <a:srgbClr val="000000"/>
                          </a:solidFill>
                          <a:effectLst/>
                          <a:latin typeface="Aptos"/>
                        </a:rPr>
                        <a:t>Beware Macduff</a:t>
                      </a:r>
                    </a:p>
                    <a:p>
                      <a:pPr marL="171450" lvl="0" indent="-171450" algn="ctr">
                        <a:lnSpc>
                          <a:spcPct val="150000"/>
                        </a:lnSpc>
                        <a:buFont typeface="Calibri"/>
                        <a:buChar char="-"/>
                      </a:pPr>
                      <a:r>
                        <a:rPr lang="en-US" sz="1200" b="1" i="0" dirty="0">
                          <a:solidFill>
                            <a:srgbClr val="000000"/>
                          </a:solidFill>
                          <a:effectLst/>
                          <a:latin typeface="Aptos"/>
                        </a:rPr>
                        <a:t>No man of woman born shall harm Macbeth</a:t>
                      </a:r>
                      <a:endParaRPr lang="en-US" dirty="0"/>
                    </a:p>
                    <a:p>
                      <a:pPr marL="171450" lvl="0" indent="-171450" algn="ctr">
                        <a:lnSpc>
                          <a:spcPct val="150000"/>
                        </a:lnSpc>
                        <a:buFont typeface="Calibri"/>
                        <a:buChar char="-"/>
                      </a:pPr>
                      <a:r>
                        <a:rPr lang="en-US" sz="1200" b="1" i="0" dirty="0">
                          <a:solidFill>
                            <a:srgbClr val="000000"/>
                          </a:solidFill>
                          <a:effectLst/>
                          <a:latin typeface="Aptos"/>
                        </a:rPr>
                        <a:t>Macbeth will never be vanquished till great Birnam Wood marches on Dunsinane</a:t>
                      </a:r>
                    </a:p>
                  </a:txBody>
                  <a:tcPr marL="61103" marR="61103" marT="30546" marB="30546" anchor="ctr">
                    <a:lnL w="9524">
                      <a:solidFill>
                        <a:srgbClr val="000000"/>
                      </a:solidFill>
                    </a:lnL>
                    <a:lnR w="9524">
                      <a:solidFill>
                        <a:srgbClr val="000000"/>
                      </a:solidFill>
                    </a:lnR>
                    <a:lnT w="9524">
                      <a:solidFill>
                        <a:srgbClr val="000000"/>
                      </a:solidFill>
                    </a:lnT>
                    <a:lnB w="9524">
                      <a:solidFill>
                        <a:srgbClr val="000000"/>
                      </a:solidFill>
                    </a:lnB>
                    <a:noFill/>
                  </a:tcPr>
                </a:tc>
                <a:extLst>
                  <a:ext uri="{0D108BD9-81ED-4DB2-BD59-A6C34878D82A}">
                    <a16:rowId xmlns:a16="http://schemas.microsoft.com/office/drawing/2014/main" val="2127671801"/>
                  </a:ext>
                </a:extLst>
              </a:tr>
              <a:tr h="3068459">
                <a:tc>
                  <a:txBody>
                    <a:bodyPr/>
                    <a:lstStyle/>
                    <a:p>
                      <a:pPr algn="l" rtl="0" fontAlgn="auto">
                        <a:lnSpc>
                          <a:spcPct val="150000"/>
                        </a:lnSpc>
                        <a:buNone/>
                      </a:pPr>
                      <a:endParaRPr lang="en-US" sz="1200" b="0" i="0">
                        <a:solidFill>
                          <a:srgbClr val="000000"/>
                        </a:solidFill>
                        <a:effectLst/>
                        <a:latin typeface="Aptos" panose="020B0004020202020204" pitchFamily="34" charset="0"/>
                      </a:endParaRPr>
                    </a:p>
                    <a:p>
                      <a:pPr algn="ctr" rtl="0" fontAlgn="base">
                        <a:lnSpc>
                          <a:spcPct val="150000"/>
                        </a:lnSpc>
                        <a:buNone/>
                      </a:pPr>
                      <a:r>
                        <a:rPr lang="en-US" sz="1200" b="1" i="0" dirty="0">
                          <a:solidFill>
                            <a:srgbClr val="000000"/>
                          </a:solidFill>
                          <a:effectLst/>
                          <a:latin typeface="Aptos"/>
                        </a:rPr>
                        <a:t>"seize upon Fife and give the edge of the sword his wife, his babes, and all unfortunate souls that trace him in his line"</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4"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"Each new morn new widows howl, new orphans cry"</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bl>
          </a:graphicData>
        </a:graphic>
      </p:graphicFrame>
    </p:spTree>
    <p:extLst>
      <p:ext uri="{BB962C8B-B14F-4D97-AF65-F5344CB8AC3E}">
        <p14:creationId xmlns:p14="http://schemas.microsoft.com/office/powerpoint/2010/main" val="1392906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E7324-4613-EB7A-34C9-45C992B5C658}"/>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E2D4CB03-451A-F242-23E4-B8CD26DB5B95}"/>
              </a:ext>
            </a:extLst>
          </p:cNvPr>
          <p:cNvGraphicFramePr>
            <a:graphicFrameLocks noGrp="1"/>
          </p:cNvGraphicFramePr>
          <p:nvPr>
            <p:extLst>
              <p:ext uri="{D42A27DB-BD31-4B8C-83A1-F6EECF244321}">
                <p14:modId xmlns:p14="http://schemas.microsoft.com/office/powerpoint/2010/main" val="3246175523"/>
              </p:ext>
            </p:extLst>
          </p:nvPr>
        </p:nvGraphicFramePr>
        <p:xfrm>
          <a:off x="177387" y="342064"/>
          <a:ext cx="6477000" cy="3068459"/>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lvl="0" algn="ctr">
                        <a:lnSpc>
                          <a:spcPct val="150000"/>
                        </a:lnSpc>
                        <a:buNone/>
                      </a:pPr>
                      <a:r>
                        <a:rPr lang="en-US" sz="1200" b="1" i="0" dirty="0">
                          <a:solidFill>
                            <a:srgbClr val="000000"/>
                          </a:solidFill>
                          <a:effectLst/>
                          <a:latin typeface="Aptos"/>
                        </a:rPr>
                        <a:t>In the conversation between Malcolm and Macduff, Macbeth is referred to as a tyrant multiple times.</a:t>
                      </a:r>
                      <a:endParaRPr lang="en-US" dirty="0"/>
                    </a:p>
                  </a:txBody>
                  <a:tcPr marL="61103" marR="61103" marT="30546" marB="30546" anchor="ctr">
                    <a:lnL w="9524">
                      <a:solidFill>
                        <a:srgbClr val="000000"/>
                      </a:solidFill>
                    </a:lnL>
                    <a:lnR w="9524">
                      <a:solidFill>
                        <a:srgbClr val="000000"/>
                      </a:solidFill>
                    </a:lnR>
                    <a:lnT w="9524">
                      <a:solidFill>
                        <a:srgbClr val="000000"/>
                      </a:solidFill>
                    </a:lnT>
                    <a:lnB w="9524">
                      <a:solidFill>
                        <a:srgbClr val="000000"/>
                      </a:solidFill>
                    </a:lnB>
                    <a:noFill/>
                  </a:tcPr>
                </a:tc>
                <a:extLst>
                  <a:ext uri="{0D108BD9-81ED-4DB2-BD59-A6C34878D82A}">
                    <a16:rowId xmlns:a16="http://schemas.microsoft.com/office/drawing/2014/main" val="2127671801"/>
                  </a:ext>
                </a:extLst>
              </a:tr>
            </a:tbl>
          </a:graphicData>
        </a:graphic>
      </p:graphicFrame>
    </p:spTree>
    <p:extLst>
      <p:ext uri="{BB962C8B-B14F-4D97-AF65-F5344CB8AC3E}">
        <p14:creationId xmlns:p14="http://schemas.microsoft.com/office/powerpoint/2010/main" val="11219414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ACT  FIVE</a:t>
            </a:r>
            <a:endParaRPr lang="en-GB" sz="1600" dirty="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19</a:t>
            </a:fld>
            <a:endParaRPr lang="en-GB" dirty="0"/>
          </a:p>
        </p:txBody>
      </p:sp>
      <p:sp>
        <p:nvSpPr>
          <p:cNvPr id="2" name="TextBox 1">
            <a:extLst>
              <a:ext uri="{FF2B5EF4-FFF2-40B4-BE49-F238E27FC236}">
                <a16:creationId xmlns:a16="http://schemas.microsoft.com/office/drawing/2014/main" id="{DC1A3FA6-CC68-448E-C6CF-6A181C3F6949}"/>
              </a:ext>
            </a:extLst>
          </p:cNvPr>
          <p:cNvSpPr txBox="1"/>
          <p:nvPr/>
        </p:nvSpPr>
        <p:spPr>
          <a:xfrm>
            <a:off x="260477" y="867551"/>
            <a:ext cx="6351905" cy="4616648"/>
          </a:xfrm>
          <a:prstGeom prst="rect">
            <a:avLst/>
          </a:prstGeom>
          <a:noFill/>
        </p:spPr>
        <p:txBody>
          <a:bodyPr wrap="square" lIns="91440" tIns="45720" rIns="91440" bIns="45720" rtlCol="0" anchor="t">
            <a:spAutoFit/>
          </a:bodyPr>
          <a:lstStyle/>
          <a:p>
            <a:r>
              <a:rPr lang="en-GB" sz="1400" b="1" u="sng" dirty="0"/>
              <a:t>SUMMARY</a:t>
            </a:r>
            <a:endParaRPr lang="en-GB" sz="1400" dirty="0"/>
          </a:p>
          <a:p>
            <a:endParaRPr lang="en-GB" sz="1400" b="1" u="sng" dirty="0"/>
          </a:p>
          <a:p>
            <a:pPr marL="285750" indent="-285750">
              <a:buFont typeface="Wingdings" panose="05000000000000000000" pitchFamily="2" charset="2"/>
              <a:buChar char="Ø"/>
            </a:pPr>
            <a:r>
              <a:rPr lang="en-GB" sz="1400" dirty="0"/>
              <a:t>The English army marches on Macbeth disguised with branches taken from Birnam Wood. Macbeth fortifies his castle at Dunsinane and prepares for a long siege.</a:t>
            </a:r>
            <a:endParaRPr lang="en-US"/>
          </a:p>
          <a:p>
            <a:pPr marL="285750" indent="-285750">
              <a:buFont typeface="Wingdings" panose="05000000000000000000" pitchFamily="2" charset="2"/>
              <a:buChar char="Ø"/>
            </a:pPr>
            <a:endParaRPr lang="en-GB" sz="1400" dirty="0"/>
          </a:p>
          <a:p>
            <a:pPr marL="285750" indent="-285750">
              <a:buFont typeface="Wingdings" panose="05000000000000000000" pitchFamily="2" charset="2"/>
              <a:buChar char="Ø"/>
            </a:pPr>
            <a:r>
              <a:rPr lang="en-GB" sz="1400" dirty="0"/>
              <a:t>Lady Macbeth is overcome with guilt </a:t>
            </a:r>
          </a:p>
          <a:p>
            <a:endParaRPr lang="en-GB" sz="1400" dirty="0"/>
          </a:p>
          <a:p>
            <a:pPr marL="285750" indent="-285750">
              <a:buFont typeface="Wingdings" panose="05000000000000000000" pitchFamily="2" charset="2"/>
              <a:buChar char="Ø"/>
            </a:pPr>
            <a:r>
              <a:rPr lang="en-GB" sz="1400" dirty="0"/>
              <a:t>Macbeth learns his wife has died – apparently by suicide – but he is unconcerned, as his life appears to lack any meaning.</a:t>
            </a:r>
          </a:p>
          <a:p>
            <a:endParaRPr lang="en-GB" sz="1400" dirty="0"/>
          </a:p>
          <a:p>
            <a:pPr marL="285750" indent="-285750">
              <a:buFont typeface="Wingdings" panose="05000000000000000000" pitchFamily="2" charset="2"/>
              <a:buChar char="Ø"/>
            </a:pPr>
            <a:r>
              <a:rPr lang="en-GB" sz="1400" dirty="0"/>
              <a:t>He is enraged when a messenger tells him that Birnam Wood is coming to Dunsinane.</a:t>
            </a:r>
          </a:p>
          <a:p>
            <a:endParaRPr lang="en-GB" sz="1400" dirty="0"/>
          </a:p>
          <a:p>
            <a:pPr marL="285750" indent="-285750">
              <a:buFont typeface="Wingdings" panose="05000000000000000000" pitchFamily="2" charset="2"/>
              <a:buChar char="Ø"/>
            </a:pPr>
            <a:r>
              <a:rPr lang="en-GB" sz="1400" dirty="0"/>
              <a:t>He abandons his siege plan and goes out to fight; although his army is losing, nobody seems able to kill Macbeth himself. He meets Macduff, who was born by Caesarean (so not of woman), and Macduff kills Macbeth in single combat.</a:t>
            </a:r>
          </a:p>
          <a:p>
            <a:endParaRPr lang="en-GB" sz="1400" dirty="0"/>
          </a:p>
          <a:p>
            <a:pPr marL="285750" indent="-285750">
              <a:buFont typeface="Wingdings" panose="05000000000000000000" pitchFamily="2" charset="2"/>
              <a:buChar char="Ø"/>
            </a:pPr>
            <a:r>
              <a:rPr lang="en-GB" sz="1400" dirty="0"/>
              <a:t>Macduff hails Malcolm as King of Scotland and Malcolm invites all to attend his coronation at Scone.</a:t>
            </a:r>
          </a:p>
        </p:txBody>
      </p:sp>
    </p:spTree>
    <p:extLst>
      <p:ext uri="{BB962C8B-B14F-4D97-AF65-F5344CB8AC3E}">
        <p14:creationId xmlns:p14="http://schemas.microsoft.com/office/powerpoint/2010/main" val="1129177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6D323-5F1A-167E-8729-327C142A61F5}"/>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CEBE13D0-DAE0-4CE8-BF1B-ED92FC461C4A}"/>
              </a:ext>
            </a:extLst>
          </p:cNvPr>
          <p:cNvGraphicFramePr>
            <a:graphicFrameLocks noGrp="1"/>
          </p:cNvGraphicFramePr>
          <p:nvPr>
            <p:extLst>
              <p:ext uri="{D42A27DB-BD31-4B8C-83A1-F6EECF244321}">
                <p14:modId xmlns:p14="http://schemas.microsoft.com/office/powerpoint/2010/main" val="962024040"/>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"who would have thought the old man had so much blood in him?"</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"this disease is beyond my practice"</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"out damned spot, out I say"</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1747102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EA016-6CE4-7873-9E7A-0DBF561732F8}"/>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85ACFDCC-C11E-C4F8-00A8-B9C517B8558F}"/>
              </a:ext>
            </a:extLst>
          </p:cNvPr>
          <p:cNvGraphicFramePr>
            <a:graphicFrameLocks noGrp="1"/>
          </p:cNvGraphicFramePr>
          <p:nvPr>
            <p:extLst>
              <p:ext uri="{D42A27DB-BD31-4B8C-83A1-F6EECF244321}">
                <p14:modId xmlns:p14="http://schemas.microsoft.com/office/powerpoint/2010/main" val="3884736637"/>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"All the perfumes of Arabia will not sweeten this little hand"</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dirty="0">
                        <a:solidFill>
                          <a:srgbClr val="000000"/>
                        </a:solidFill>
                        <a:effectLst/>
                        <a:latin typeface="Aptos"/>
                      </a:endParaRPr>
                    </a:p>
                    <a:p>
                      <a:pPr algn="ctr" rtl="0" fontAlgn="base">
                        <a:lnSpc>
                          <a:spcPts val="975"/>
                        </a:lnSpc>
                        <a:buNone/>
                      </a:pPr>
                      <a:r>
                        <a:rPr lang="en-US" sz="1200" b="1" i="0" dirty="0">
                          <a:solidFill>
                            <a:srgbClr val="000000"/>
                          </a:solidFill>
                          <a:effectLst/>
                          <a:latin typeface="Aptos"/>
                        </a:rPr>
                        <a:t>"Why should I play the Roman fool and die on my own sword?"</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"Out, out brief candle. Life is but a walking shadow"</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1193575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88C39-975A-BFD0-D01A-53E412F4DEB5}"/>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82CFE53-DC35-E97C-AD5B-D628A4045E3D}"/>
              </a:ext>
            </a:extLst>
          </p:cNvPr>
          <p:cNvGraphicFramePr>
            <a:graphicFrameLocks noGrp="1"/>
          </p:cNvGraphicFramePr>
          <p:nvPr>
            <p:extLst>
              <p:ext uri="{D42A27DB-BD31-4B8C-83A1-F6EECF244321}">
                <p14:modId xmlns:p14="http://schemas.microsoft.com/office/powerpoint/2010/main" val="2354729602"/>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ct val="150000"/>
                        </a:lnSpc>
                        <a:buNone/>
                      </a:pPr>
                      <a:r>
                        <a:rPr lang="en-US" sz="1200" b="1" i="0" dirty="0">
                          <a:solidFill>
                            <a:srgbClr val="000000"/>
                          </a:solidFill>
                          <a:effectLst/>
                          <a:latin typeface="Aptos"/>
                        </a:rPr>
                        <a:t>Before facing Macduff, Macbeth repeats the witches' promise that 'no man of woman born </a:t>
                      </a:r>
                      <a:r>
                        <a:rPr lang="en-US" sz="1200" b="1" i="0">
                          <a:solidFill>
                            <a:srgbClr val="000000"/>
                          </a:solidFill>
                          <a:effectLst/>
                          <a:latin typeface="Aptos"/>
                        </a:rPr>
                        <a:t>shall harm Macbeth'</a:t>
                      </a:r>
                      <a:endParaRPr lang="en-US" sz="1200" b="1" i="0" dirty="0">
                        <a:solidFill>
                          <a:srgbClr val="000000"/>
                        </a:solidFill>
                        <a:effectLst/>
                        <a:latin typeface="Aptos"/>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lvl="0" algn="l" rtl="0">
                        <a:lnSpc>
                          <a:spcPts val="975"/>
                        </a:lnSpc>
                        <a:buNone/>
                      </a:pPr>
                      <a:endParaRPr lang="en-US" sz="1200" b="0" i="0" dirty="0">
                        <a:solidFill>
                          <a:srgbClr val="000000"/>
                        </a:solidFill>
                        <a:effectLst/>
                        <a:latin typeface="Aptos"/>
                      </a:endParaRPr>
                    </a:p>
                    <a:p>
                      <a:pPr lvl="0" algn="ctr" rtl="0">
                        <a:lnSpc>
                          <a:spcPts val="975"/>
                        </a:lnSpc>
                        <a:buNone/>
                      </a:pPr>
                      <a:r>
                        <a:rPr lang="en-US" sz="1200" b="1" i="0" dirty="0">
                          <a:solidFill>
                            <a:srgbClr val="000000"/>
                          </a:solidFill>
                          <a:effectLst/>
                          <a:latin typeface="Aptos"/>
                        </a:rPr>
                        <a:t>"dead butcher and his fiend-like queen"</a:t>
                      </a:r>
                      <a:endParaRPr lang="en-US"/>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lvl="0" algn="l" rtl="0">
                        <a:lnSpc>
                          <a:spcPts val="975"/>
                        </a:lnSpc>
                        <a:buNone/>
                      </a:pPr>
                      <a:endParaRPr lang="en-US" sz="1200" b="0" i="0" dirty="0">
                        <a:solidFill>
                          <a:srgbClr val="000000"/>
                        </a:solidFill>
                        <a:effectLst/>
                        <a:latin typeface="Aptos"/>
                      </a:endParaRPr>
                    </a:p>
                    <a:p>
                      <a:pPr lvl="0" algn="ctr" rtl="0">
                        <a:lnSpc>
                          <a:spcPts val="975"/>
                        </a:lnSpc>
                        <a:buNone/>
                      </a:pPr>
                      <a:r>
                        <a:rPr lang="en-US" sz="1200" b="1" i="0" dirty="0">
                          <a:solidFill>
                            <a:srgbClr val="000000"/>
                          </a:solidFill>
                          <a:effectLst/>
                          <a:latin typeface="Aptos"/>
                        </a:rPr>
                        <a:t>Malcolm is crowned king at the end of the play</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780226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71BC8C4-7EC0-5259-0F0B-CA16DCB1D99A}"/>
              </a:ext>
            </a:extLst>
          </p:cNvPr>
          <p:cNvSpPr>
            <a:spLocks noGrp="1"/>
          </p:cNvSpPr>
          <p:nvPr>
            <p:ph type="sldNum" sz="quarter" idx="12"/>
          </p:nvPr>
        </p:nvSpPr>
        <p:spPr/>
        <p:txBody>
          <a:bodyPr/>
          <a:lstStyle/>
          <a:p>
            <a:fld id="{330EA680-D336-4FF7-8B7A-9848BB0A1C32}" type="slidenum">
              <a:rPr lang="en-GB" smtClean="0"/>
              <a:t>23</a:t>
            </a:fld>
            <a:endParaRPr lang="en-GB"/>
          </a:p>
        </p:txBody>
      </p:sp>
    </p:spTree>
    <p:extLst>
      <p:ext uri="{BB962C8B-B14F-4D97-AF65-F5344CB8AC3E}">
        <p14:creationId xmlns:p14="http://schemas.microsoft.com/office/powerpoint/2010/main" val="10498032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2069</Words>
  <Application>Microsoft Office PowerPoint</Application>
  <PresentationFormat>A4 Paper (210x297 mm)</PresentationFormat>
  <Paragraphs>227</Paragraphs>
  <Slides>23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Aptos</vt:lpstr>
      <vt:lpstr>Aptos Display</vt: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Marie Coffield</cp:lastModifiedBy>
  <cp:revision>276</cp:revision>
  <dcterms:created xsi:type="dcterms:W3CDTF">2025-06-25T12:24:59Z</dcterms:created>
  <dcterms:modified xsi:type="dcterms:W3CDTF">2026-01-07T11:54:19Z</dcterms:modified>
</cp:coreProperties>
</file>