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ppt/changesInfos/changesInfo1.xml" ContentType="application/vnd.ms-powerpoint.changesinfo+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handoutMasterIdLst>
    <p:handoutMasterId r:id="rId10"/>
  </p:handoutMasterIdLst>
  <p:sldIdLst>
    <p:sldId id="258" r:id="rId4"/>
    <p:sldId id="262" r:id="rId5"/>
    <p:sldId id="263" r:id="rId6"/>
    <p:sldId id="265" r:id="rId7"/>
    <p:sldId id="275" r:id="rId8"/>
    <p:sldId id="283" r:id="rId9"/>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FFD966"/>
    <a:srgbClr val="F9E7B5"/>
    <a:srgbClr val="FEEFC8"/>
    <a:srgbClr val="FFF2CC"/>
    <a:srgbClr val="E2F0D9"/>
    <a:srgbClr val="D0A0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6" autoAdjust="0"/>
    <p:restoredTop sz="94660"/>
  </p:normalViewPr>
  <p:slideViewPr>
    <p:cSldViewPr snapToGrid="0">
      <p:cViewPr varScale="1">
        <p:scale>
          <a:sx n="80" d="100"/>
          <a:sy n="80" d="100"/>
        </p:scale>
        <p:origin x="61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customXml" Target="../customXml/item3.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5" Type="http://schemas.microsoft.com/office/2016/11/relationships/changesInfo" Target="changesInfos/changesInfo1.xml"/><Relationship Id="rId10"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20OliviaChadwick" userId="S::20oliviachadwick@southaxholme-iet.co.uk::1b56db23-c47e-40e8-a3f6-3b3b9cb6ae24" providerId="AD" clId="Web-{20020FD2-4BB3-FD51-DEC6-173C9201BA01}"/>
    <pc:docChg chg="modSld">
      <pc:chgData name="20OliviaChadwick" userId="S::20oliviachadwick@southaxholme-iet.co.uk::1b56db23-c47e-40e8-a3f6-3b3b9cb6ae24" providerId="AD" clId="Web-{20020FD2-4BB3-FD51-DEC6-173C9201BA01}" dt="2024-06-22T13:34:26.083" v="0" actId="1076"/>
      <pc:docMkLst>
        <pc:docMk/>
      </pc:docMkLst>
      <pc:sldChg chg="modSp">
        <pc:chgData name="20OliviaChadwick" userId="S::20oliviachadwick@southaxholme-iet.co.uk::1b56db23-c47e-40e8-a3f6-3b3b9cb6ae24" providerId="AD" clId="Web-{20020FD2-4BB3-FD51-DEC6-173C9201BA01}" dt="2024-06-22T13:34:26.083" v="0" actId="1076"/>
        <pc:sldMkLst>
          <pc:docMk/>
          <pc:sldMk cId="3806816689" sldId="258"/>
        </pc:sldMkLst>
        <pc:picChg chg="mod">
          <ac:chgData name="20OliviaChadwick" userId="S::20oliviachadwick@southaxholme-iet.co.uk::1b56db23-c47e-40e8-a3f6-3b3b9cb6ae24" providerId="AD" clId="Web-{20020FD2-4BB3-FD51-DEC6-173C9201BA01}" dt="2024-06-22T13:34:26.083" v="0" actId="1076"/>
          <ac:picMkLst>
            <pc:docMk/>
            <pc:sldMk cId="3806816689" sldId="258"/>
            <ac:picMk id="2050" creationId="{3A34F875-A0CC-44B4-A0DE-54BEEF4E189D}"/>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622" cy="497914"/>
          </a:xfrm>
          <a:prstGeom prst="rect">
            <a:avLst/>
          </a:prstGeom>
        </p:spPr>
        <p:txBody>
          <a:bodyPr vert="horz" lIns="90579" tIns="45290" rIns="90579" bIns="45290" rtlCol="0"/>
          <a:lstStyle>
            <a:lvl1pPr algn="l">
              <a:defRPr sz="1200"/>
            </a:lvl1pPr>
          </a:lstStyle>
          <a:p>
            <a:endParaRPr lang="en-GB"/>
          </a:p>
        </p:txBody>
      </p:sp>
      <p:sp>
        <p:nvSpPr>
          <p:cNvPr id="3" name="Date Placeholder 2"/>
          <p:cNvSpPr>
            <a:spLocks noGrp="1"/>
          </p:cNvSpPr>
          <p:nvPr>
            <p:ph type="dt" sz="quarter" idx="1"/>
          </p:nvPr>
        </p:nvSpPr>
        <p:spPr>
          <a:xfrm>
            <a:off x="3854423" y="0"/>
            <a:ext cx="2949622" cy="497914"/>
          </a:xfrm>
          <a:prstGeom prst="rect">
            <a:avLst/>
          </a:prstGeom>
        </p:spPr>
        <p:txBody>
          <a:bodyPr vert="horz" lIns="90579" tIns="45290" rIns="90579" bIns="45290" rtlCol="0"/>
          <a:lstStyle>
            <a:lvl1pPr algn="r">
              <a:defRPr sz="1200"/>
            </a:lvl1pPr>
          </a:lstStyle>
          <a:p>
            <a:fld id="{9076BA6D-D655-4474-B188-1229436111D2}" type="datetimeFigureOut">
              <a:rPr lang="en-GB" smtClean="0"/>
              <a:t>02/07/2024</a:t>
            </a:fld>
            <a:endParaRPr lang="en-GB"/>
          </a:p>
        </p:txBody>
      </p:sp>
      <p:sp>
        <p:nvSpPr>
          <p:cNvPr id="4" name="Footer Placeholder 3"/>
          <p:cNvSpPr>
            <a:spLocks noGrp="1"/>
          </p:cNvSpPr>
          <p:nvPr>
            <p:ph type="ftr" sz="quarter" idx="2"/>
          </p:nvPr>
        </p:nvSpPr>
        <p:spPr>
          <a:xfrm>
            <a:off x="0" y="9446186"/>
            <a:ext cx="2949622" cy="497914"/>
          </a:xfrm>
          <a:prstGeom prst="rect">
            <a:avLst/>
          </a:prstGeom>
        </p:spPr>
        <p:txBody>
          <a:bodyPr vert="horz" lIns="90579" tIns="45290" rIns="90579" bIns="45290" rtlCol="0" anchor="b"/>
          <a:lstStyle>
            <a:lvl1pPr algn="l">
              <a:defRPr sz="1200"/>
            </a:lvl1pPr>
          </a:lstStyle>
          <a:p>
            <a:endParaRPr lang="en-GB"/>
          </a:p>
        </p:txBody>
      </p:sp>
      <p:sp>
        <p:nvSpPr>
          <p:cNvPr id="5" name="Slide Number Placeholder 4"/>
          <p:cNvSpPr>
            <a:spLocks noGrp="1"/>
          </p:cNvSpPr>
          <p:nvPr>
            <p:ph type="sldNum" sz="quarter" idx="3"/>
          </p:nvPr>
        </p:nvSpPr>
        <p:spPr>
          <a:xfrm>
            <a:off x="3854423" y="9446186"/>
            <a:ext cx="2949622" cy="497914"/>
          </a:xfrm>
          <a:prstGeom prst="rect">
            <a:avLst/>
          </a:prstGeom>
        </p:spPr>
        <p:txBody>
          <a:bodyPr vert="horz" lIns="90579" tIns="45290" rIns="90579" bIns="45290" rtlCol="0" anchor="b"/>
          <a:lstStyle>
            <a:lvl1pPr algn="r">
              <a:defRPr sz="1200"/>
            </a:lvl1pPr>
          </a:lstStyle>
          <a:p>
            <a:fld id="{9A6E9560-07AC-4328-9067-2301650D9D53}" type="slidenum">
              <a:rPr lang="en-GB" smtClean="0"/>
              <a:t>‹#›</a:t>
            </a:fld>
            <a:endParaRPr lang="en-GB"/>
          </a:p>
        </p:txBody>
      </p:sp>
    </p:spTree>
    <p:extLst>
      <p:ext uri="{BB962C8B-B14F-4D97-AF65-F5344CB8AC3E}">
        <p14:creationId xmlns:p14="http://schemas.microsoft.com/office/powerpoint/2010/main" val="240874960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172661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1054163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F99868A-B9E2-4006-92AA-2223897C28C3}"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2730327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F99868A-B9E2-4006-92AA-2223897C28C3}"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1600848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F99868A-B9E2-4006-92AA-2223897C28C3}" type="datetimeFigureOut">
              <a:rPr lang="en-GB" smtClean="0"/>
              <a:t>02/07/2024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995091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F99868A-B9E2-4006-92AA-2223897C28C3}" type="datetimeFigureOut">
              <a:rPr lang="en-GB" smtClean="0"/>
              <a:t>02/07/2024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2050375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99868A-B9E2-4006-92AA-2223897C28C3}" type="datetimeFigureOut">
              <a:rPr lang="en-GB" smtClean="0"/>
              <a:t>02/07/2024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867676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F99868A-B9E2-4006-92AA-2223897C28C3}"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845651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F99868A-B9E2-4006-92AA-2223897C28C3}"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777259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741775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F99868A-B9E2-4006-92AA-2223897C28C3}"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1518BE-5644-4DC6-A1F4-3526947E7A02}" type="slidenum">
              <a:rPr lang="en-GB" smtClean="0"/>
              <a:t>‹#›</a:t>
            </a:fld>
            <a:endParaRPr lang="en-GB"/>
          </a:p>
        </p:txBody>
      </p:sp>
    </p:spTree>
    <p:extLst>
      <p:ext uri="{BB962C8B-B14F-4D97-AF65-F5344CB8AC3E}">
        <p14:creationId xmlns:p14="http://schemas.microsoft.com/office/powerpoint/2010/main" val="3030100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9868A-B9E2-4006-92AA-2223897C28C3}" type="datetimeFigureOut">
              <a:rPr lang="en-GB" smtClean="0"/>
              <a:t>02/07/2024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1518BE-5644-4DC6-A1F4-3526947E7A02}" type="slidenum">
              <a:rPr lang="en-GB" smtClean="0"/>
              <a:t>‹#›</a:t>
            </a:fld>
            <a:endParaRPr lang="en-GB"/>
          </a:p>
        </p:txBody>
      </p:sp>
    </p:spTree>
    <p:extLst>
      <p:ext uri="{BB962C8B-B14F-4D97-AF65-F5344CB8AC3E}">
        <p14:creationId xmlns:p14="http://schemas.microsoft.com/office/powerpoint/2010/main" val="1747610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19.jpeg"/><Relationship Id="rId4" Type="http://schemas.openxmlformats.org/officeDocument/2006/relationships/image" Target="../media/image14.png"/><Relationship Id="rId9"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12009443"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Conflict &amp; Tension - </a:t>
            </a:r>
            <a:r>
              <a:rPr lang="en-GB" dirty="0">
                <a:latin typeface="Berlin Sans FB" panose="020E0602020502020306" pitchFamily="34" charset="0"/>
              </a:rPr>
              <a:t>The American Government policies towards the land of the Plains Indians?</a:t>
            </a:r>
          </a:p>
        </p:txBody>
      </p:sp>
      <p:sp>
        <p:nvSpPr>
          <p:cNvPr id="7" name="TextBox 6"/>
          <p:cNvSpPr txBox="1"/>
          <p:nvPr/>
        </p:nvSpPr>
        <p:spPr>
          <a:xfrm>
            <a:off x="762000" y="3603812"/>
            <a:ext cx="5818094" cy="1891553"/>
          </a:xfrm>
          <a:prstGeom prst="rect">
            <a:avLst/>
          </a:prstGeom>
          <a:noFill/>
        </p:spPr>
        <p:txBody>
          <a:bodyPr wrap="square" rtlCol="0">
            <a:spAutoFit/>
          </a:bodyPr>
          <a:lstStyle/>
          <a:p>
            <a:endParaRPr lang="en-GB" dirty="0"/>
          </a:p>
        </p:txBody>
      </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6"/>
          <p:cNvSpPr>
            <a:spLocks noChangeArrowheads="1"/>
          </p:cNvSpPr>
          <p:nvPr/>
        </p:nvSpPr>
        <p:spPr bwMode="auto">
          <a:xfrm>
            <a:off x="107573" y="4233111"/>
            <a:ext cx="2375651" cy="2354491"/>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a:t>
            </a:r>
            <a:r>
              <a:rPr lang="en-GB" altLang="en-US" sz="1050" b="1" u="sng"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President Jackson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pressured </a:t>
            </a:r>
            <a:r>
              <a:rPr kumimoji="0" lang="en-GB" altLang="en-US" sz="105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46,000</a:t>
            </a:r>
            <a:r>
              <a:rPr kumimoji="0" lang="en-GB" altLang="en-US" sz="105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Plains Indians living in the east of America to move </a:t>
            </a:r>
            <a:r>
              <a:rPr kumimoji="0" lang="en-GB" altLang="en-US" sz="105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west of the Mississippi River</a:t>
            </a:r>
            <a:r>
              <a:rPr kumimoji="0" lang="en-GB" altLang="en-US" sz="105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into land which was then named the </a:t>
            </a:r>
            <a:r>
              <a:rPr kumimoji="0" lang="en-GB" altLang="en-US" sz="105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Indian territory</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Jackson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promised</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they would not have to move from here ever again. This caused huge upset for the Indians who had to move hundreds of miles from their sacred lands.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Thousands died and the route that was taken by the Indians was given the name of ‘</a:t>
            </a:r>
            <a:r>
              <a:rPr kumimoji="0" lang="en-GB" altLang="en-US" sz="105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The Trail of Tears</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700" i="0" strike="noStrike" cap="none" normalizeH="0" baseline="0" dirty="0">
              <a:ln>
                <a:noFill/>
              </a:ln>
              <a:solidFill>
                <a:schemeClr val="tx1"/>
              </a:solidFill>
              <a:effectLst/>
            </a:endParaRPr>
          </a:p>
        </p:txBody>
      </p:sp>
      <p:sp>
        <p:nvSpPr>
          <p:cNvPr id="11" name="TextBox 10"/>
          <p:cNvSpPr txBox="1"/>
          <p:nvPr/>
        </p:nvSpPr>
        <p:spPr>
          <a:xfrm>
            <a:off x="107575" y="451661"/>
            <a:ext cx="10793508" cy="1292662"/>
          </a:xfrm>
          <a:prstGeom prst="rect">
            <a:avLst/>
          </a:prstGeom>
          <a:noFill/>
          <a:ln w="19050">
            <a:solidFill>
              <a:schemeClr val="tx1"/>
            </a:solidFill>
          </a:ln>
        </p:spPr>
        <p:txBody>
          <a:bodyPr wrap="square" rtlCol="0">
            <a:spAutoFit/>
          </a:bodyPr>
          <a:lstStyle/>
          <a:p>
            <a:r>
              <a:rPr lang="en-GB" sz="1200" b="1" u="sng" dirty="0"/>
              <a:t>BACKGROUND INFORMATION</a:t>
            </a:r>
          </a:p>
          <a:p>
            <a:r>
              <a:rPr lang="en-GB" sz="1100" dirty="0"/>
              <a:t>When the very first European settler began arriving on the east coast of America, they had come across the native people of the land.  The relationship between the two sides had varied from being helpful and friendly to becoming hostile and sometimes violent.  By the 1830s, many more Americans in the east wanted to explore the land to the west.  This meant that they would come into more contact with the Plains Indians.  The Plains Indians became seen as a barrier that got in the way of this migration west.  Therefore, the America government had to become involved.  Over the next few years, plans and laws were passed which increasingly moved the natives away from the land that the American settlers wanted.  Eventually, these laws aimed to place Plains Indians into smaller areas of land called ‘Reservations’ and then remove the Plains Indians altogether.  In each case, the Plains Indians were promised protection in return for more land.  Each time, the Plains Indians were moved into smaller and smaller areas of land with no respect of understanding for their traditions, cultures or lifestyle.</a:t>
            </a:r>
          </a:p>
        </p:txBody>
      </p:sp>
      <p:sp>
        <p:nvSpPr>
          <p:cNvPr id="15" name="Rectangle 6"/>
          <p:cNvSpPr>
            <a:spLocks noChangeArrowheads="1"/>
          </p:cNvSpPr>
          <p:nvPr/>
        </p:nvSpPr>
        <p:spPr bwMode="auto">
          <a:xfrm>
            <a:off x="2676942" y="4233610"/>
            <a:ext cx="2701882" cy="2354491"/>
          </a:xfrm>
          <a:prstGeom prst="rect">
            <a:avLst/>
          </a:prstGeom>
          <a:solidFill>
            <a:schemeClr val="bg1"/>
          </a:solidFill>
          <a:ln w="19050">
            <a:noFill/>
          </a:ln>
          <a:effectLst/>
        </p:spPr>
        <p:txBody>
          <a:bodyPr vert="horz" wrap="square" lIns="91440" tIns="45720" rIns="91440" bIns="45720" numCol="1" anchor="t"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After the Indian Removal Act, the American government wanted to create a visible and physical border between Indian Territory and the Americans.  This line between the two sides was known as the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Permanent Indian Frontier</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To show this, American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troops </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built a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military road                                    </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and began to build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forts</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                                          along the border. </a:t>
            </a:r>
          </a:p>
          <a:p>
            <a:pPr marL="171450" marR="0" lvl="0" indent="-171450"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This law actually </a:t>
            </a:r>
            <a:r>
              <a:rPr lang="en-GB" altLang="en-US" sz="105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banned</a:t>
            </a:r>
            <a:r>
              <a:rPr lang="en-GB" altLang="en-US" sz="1050" dirty="0">
                <a:solidFill>
                  <a:schemeClr val="tx1"/>
                </a:solidFill>
                <a:latin typeface="Calibri" panose="020F0502020204030204" pitchFamily="34" charset="0"/>
                <a:ea typeface="Calibri" panose="020F0502020204030204" pitchFamily="34" charset="0"/>
                <a:cs typeface="Times New Roman" panose="02020603050405020304" pitchFamily="18" charset="0"/>
              </a:rPr>
              <a:t>                                            any Americans from settling                                              on any land beyond the                                                          Indian Territory. </a:t>
            </a:r>
            <a:endPar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6"/>
          <p:cNvSpPr>
            <a:spLocks noChangeArrowheads="1"/>
          </p:cNvSpPr>
          <p:nvPr/>
        </p:nvSpPr>
        <p:spPr bwMode="auto">
          <a:xfrm>
            <a:off x="5594286" y="4194340"/>
            <a:ext cx="2701882" cy="2677656"/>
          </a:xfrm>
          <a:prstGeom prst="rect">
            <a:avLst/>
          </a:prstGeom>
          <a:noFill/>
          <a:ln w="19050">
            <a:noFill/>
          </a:ln>
          <a:effectLst/>
        </p:spPr>
        <p:txBody>
          <a:bodyPr vert="horz" wrap="square" lIns="91440" tIns="45720" rIns="91440" bIns="45720" numCol="1" anchor="t"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The land in the south was originally owned by Mexico.  However, America defeated Mexico and gained more land (see the map). This land was given the state name of Texas and it was located below the Indian Territory.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This meant that Americans could now travel through Texas to get to the west and states of Oregon and California.</a:t>
            </a:r>
            <a:endParaRPr kumimoji="0" lang="en-GB" altLang="en-US" sz="700" b="0" i="0" u="none" strike="noStrike" cap="none" normalizeH="0" baseline="0" dirty="0">
              <a:ln>
                <a:noFill/>
              </a:ln>
              <a:solidFill>
                <a:schemeClr val="tx1"/>
              </a:solidFill>
              <a:effectLst/>
            </a:endParaRP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Using Texas would be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 expensive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than travelling by sea.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New trails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set up through Texas and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more US troops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were sent there to guard against any Indian tribes.</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However, by now s</a:t>
            </a:r>
            <a:r>
              <a:rPr lang="en-GB" altLang="en-US" sz="1050" dirty="0">
                <a:latin typeface="Calibri" panose="020F0502020204030204" pitchFamily="34" charset="0"/>
                <a:ea typeface="Calibri" panose="020F0502020204030204" pitchFamily="34" charset="0"/>
                <a:cs typeface="Times New Roman" panose="02020603050405020304" pitchFamily="18" charset="0"/>
              </a:rPr>
              <a:t>ome </a:t>
            </a:r>
            <a:r>
              <a:rPr kumimoji="0" lang="en-GB" altLang="en-US" sz="105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Americans were </a:t>
            </a:r>
            <a:r>
              <a:rPr kumimoji="0" lang="en-GB" altLang="en-US" sz="105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crossing the</a:t>
            </a:r>
            <a:r>
              <a:rPr kumimoji="0" lang="en-GB" altLang="en-US" sz="1050" b="1"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 Indian frontier </a:t>
            </a:r>
            <a:r>
              <a:rPr kumimoji="0" lang="en-GB" altLang="en-US" sz="1050" i="0" u="none" strike="noStrike" cap="none" normalizeH="0" dirty="0">
                <a:ln>
                  <a:noFill/>
                </a:ln>
                <a:effectLst/>
                <a:latin typeface="Calibri" panose="020F0502020204030204" pitchFamily="34" charset="0"/>
                <a:ea typeface="Calibri" panose="020F0502020204030204" pitchFamily="34" charset="0"/>
                <a:cs typeface="Times New Roman" panose="02020603050405020304" pitchFamily="18" charset="0"/>
              </a:rPr>
              <a:t>to get to Texas and the west</a:t>
            </a:r>
            <a:r>
              <a:rPr kumimoji="0" lang="en-GB" altLang="en-US" sz="105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700" i="0" u="none" strike="noStrike" cap="none" normalizeH="0" baseline="0" dirty="0">
              <a:ln>
                <a:noFill/>
              </a:ln>
              <a:effectLst/>
            </a:endParaRPr>
          </a:p>
        </p:txBody>
      </p:sp>
      <p:sp>
        <p:nvSpPr>
          <p:cNvPr id="17" name="Rectangle 6"/>
          <p:cNvSpPr>
            <a:spLocks noChangeArrowheads="1"/>
          </p:cNvSpPr>
          <p:nvPr/>
        </p:nvSpPr>
        <p:spPr bwMode="auto">
          <a:xfrm>
            <a:off x="8511631" y="4194340"/>
            <a:ext cx="3529972" cy="2677656"/>
          </a:xfrm>
          <a:prstGeom prst="rect">
            <a:avLst/>
          </a:prstGeom>
          <a:solidFill>
            <a:schemeClr val="bg1"/>
          </a:solidFill>
          <a:ln w="19050">
            <a:noFill/>
          </a:ln>
          <a:effectLst/>
        </p:spPr>
        <p:txBody>
          <a:bodyPr vert="horz" wrap="square" lIns="91440" tIns="45720" rIns="91440" bIns="45720" numCol="1" anchor="ctr" anchorCtr="0" compatLnSpc="1">
            <a:prstTxWarp prst="textNoShape">
              <a:avLst/>
            </a:prstTxWarp>
            <a:spAutoFit/>
          </a:bodyPr>
          <a:lstStyle/>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By the 1850s, the American government wanted to encourage more settlement in the</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west without the risk of being attacked by Plains Indians.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In the Indian Appropriation Act, the American government provided money to pay for Plains Indians in the Indian Territory to be placed into ‘</a:t>
            </a:r>
            <a:r>
              <a:rPr lang="en-GB" altLang="en-US" sz="105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Reservations</a:t>
            </a:r>
            <a:r>
              <a:rPr lang="en-GB" altLang="en-US" sz="1050" dirty="0">
                <a:latin typeface="Calibri" panose="020F0502020204030204" pitchFamily="34" charset="0"/>
                <a:ea typeface="Calibri" panose="020F0502020204030204" pitchFamily="34" charset="0"/>
                <a:cs typeface="Times New Roman" panose="02020603050405020304" pitchFamily="18" charset="0"/>
              </a:rPr>
              <a:t>’.  Reservations were areas of land that were to be used by the Plains Indians but would be managed by the US government.  </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Times New Roman" panose="02020603050405020304" pitchFamily="18" charset="0"/>
              </a:rPr>
              <a:t>Hunting lands were also included in the reservation lands to allow the Plains Indians to continue to hunt for buffalo and other animals.  However, it meant that</a:t>
            </a:r>
            <a:r>
              <a:rPr kumimoji="0" lang="en-GB" altLang="en-US" sz="105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their nomadic life would be restricted significantly.</a:t>
            </a:r>
          </a:p>
          <a:p>
            <a:pPr marL="171450" marR="0" lvl="0" indent="-171450" algn="just"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baseline="0" dirty="0">
                <a:latin typeface="Calibri" panose="020F0502020204030204" pitchFamily="34" charset="0"/>
                <a:ea typeface="Calibri" panose="020F0502020204030204" pitchFamily="34" charset="0"/>
                <a:cs typeface="Times New Roman" panose="02020603050405020304" pitchFamily="18" charset="0"/>
              </a:rPr>
              <a:t>By restricting the Plains Indians so much like this, it was hoped by the American government that Plains Indians would want to give up their traditions and want to live just like American people.</a:t>
            </a:r>
            <a:endPar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9" name="Picture 18"/>
          <p:cNvPicPr>
            <a:picLocks noChangeAspect="1"/>
          </p:cNvPicPr>
          <p:nvPr/>
        </p:nvPicPr>
        <p:blipFill rotWithShape="1">
          <a:blip r:embed="rId2"/>
          <a:srcRect l="34542" t="31817" r="23246" b="18003"/>
          <a:stretch/>
        </p:blipFill>
        <p:spPr>
          <a:xfrm>
            <a:off x="107574" y="2168776"/>
            <a:ext cx="2375650" cy="2051662"/>
          </a:xfrm>
          <a:prstGeom prst="rect">
            <a:avLst/>
          </a:prstGeom>
          <a:ln w="12700">
            <a:solidFill>
              <a:schemeClr val="tx1"/>
            </a:solidFill>
          </a:ln>
        </p:spPr>
      </p:pic>
      <p:pic>
        <p:nvPicPr>
          <p:cNvPr id="21" name="Picture 20"/>
          <p:cNvPicPr>
            <a:picLocks noChangeAspect="1"/>
          </p:cNvPicPr>
          <p:nvPr/>
        </p:nvPicPr>
        <p:blipFill rotWithShape="1">
          <a:blip r:embed="rId3"/>
          <a:srcRect l="26090" t="32361" r="31511" b="19417"/>
          <a:stretch/>
        </p:blipFill>
        <p:spPr>
          <a:xfrm>
            <a:off x="2698686" y="2161164"/>
            <a:ext cx="2701882" cy="2051661"/>
          </a:xfrm>
          <a:prstGeom prst="rect">
            <a:avLst/>
          </a:prstGeom>
          <a:ln w="12700">
            <a:solidFill>
              <a:schemeClr val="tx1"/>
            </a:solidFill>
          </a:ln>
        </p:spPr>
      </p:pic>
      <p:pic>
        <p:nvPicPr>
          <p:cNvPr id="2" name="Picture 1"/>
          <p:cNvPicPr>
            <a:picLocks noChangeAspect="1"/>
          </p:cNvPicPr>
          <p:nvPr/>
        </p:nvPicPr>
        <p:blipFill rotWithShape="1">
          <a:blip r:embed="rId4"/>
          <a:srcRect l="34705" t="31855" r="23678" b="19611"/>
          <a:stretch/>
        </p:blipFill>
        <p:spPr>
          <a:xfrm>
            <a:off x="5616031" y="2165000"/>
            <a:ext cx="2701882" cy="2043942"/>
          </a:xfrm>
          <a:prstGeom prst="rect">
            <a:avLst/>
          </a:prstGeom>
          <a:ln w="12700">
            <a:solidFill>
              <a:schemeClr val="tx1"/>
            </a:solidFill>
          </a:ln>
        </p:spPr>
      </p:pic>
      <p:pic>
        <p:nvPicPr>
          <p:cNvPr id="23" name="Picture 22"/>
          <p:cNvPicPr>
            <a:picLocks noChangeAspect="1"/>
          </p:cNvPicPr>
          <p:nvPr/>
        </p:nvPicPr>
        <p:blipFill rotWithShape="1">
          <a:blip r:embed="rId5"/>
          <a:srcRect l="26259" t="31041" r="31763" b="19100"/>
          <a:stretch/>
        </p:blipFill>
        <p:spPr>
          <a:xfrm>
            <a:off x="8511630" y="2180748"/>
            <a:ext cx="3515863" cy="2027719"/>
          </a:xfrm>
          <a:prstGeom prst="rect">
            <a:avLst/>
          </a:prstGeom>
          <a:ln w="12700">
            <a:solidFill>
              <a:schemeClr val="tx1"/>
            </a:solidFill>
          </a:ln>
        </p:spPr>
      </p:pic>
      <p:sp>
        <p:nvSpPr>
          <p:cNvPr id="18" name="TextBox 17">
            <a:extLst>
              <a:ext uri="{FF2B5EF4-FFF2-40B4-BE49-F238E27FC236}">
                <a16:creationId xmlns:a16="http://schemas.microsoft.com/office/drawing/2014/main" id="{3D4A801A-885B-4003-8954-EB7BF0824235}"/>
              </a:ext>
            </a:extLst>
          </p:cNvPr>
          <p:cNvSpPr txBox="1"/>
          <p:nvPr/>
        </p:nvSpPr>
        <p:spPr>
          <a:xfrm>
            <a:off x="89647" y="1788680"/>
            <a:ext cx="2393578" cy="307777"/>
          </a:xfrm>
          <a:custGeom>
            <a:avLst/>
            <a:gdLst>
              <a:gd name="connsiteX0" fmla="*/ 0 w 2393578"/>
              <a:gd name="connsiteY0" fmla="*/ 0 h 307777"/>
              <a:gd name="connsiteX1" fmla="*/ 550523 w 2393578"/>
              <a:gd name="connsiteY1" fmla="*/ 0 h 307777"/>
              <a:gd name="connsiteX2" fmla="*/ 1077110 w 2393578"/>
              <a:gd name="connsiteY2" fmla="*/ 0 h 307777"/>
              <a:gd name="connsiteX3" fmla="*/ 1699440 w 2393578"/>
              <a:gd name="connsiteY3" fmla="*/ 0 h 307777"/>
              <a:gd name="connsiteX4" fmla="*/ 2393578 w 2393578"/>
              <a:gd name="connsiteY4" fmla="*/ 0 h 307777"/>
              <a:gd name="connsiteX5" fmla="*/ 2393578 w 2393578"/>
              <a:gd name="connsiteY5" fmla="*/ 307777 h 307777"/>
              <a:gd name="connsiteX6" fmla="*/ 1843055 w 2393578"/>
              <a:gd name="connsiteY6" fmla="*/ 307777 h 307777"/>
              <a:gd name="connsiteX7" fmla="*/ 1220725 w 2393578"/>
              <a:gd name="connsiteY7" fmla="*/ 307777 h 307777"/>
              <a:gd name="connsiteX8" fmla="*/ 574459 w 2393578"/>
              <a:gd name="connsiteY8" fmla="*/ 307777 h 307777"/>
              <a:gd name="connsiteX9" fmla="*/ 0 w 2393578"/>
              <a:gd name="connsiteY9" fmla="*/ 307777 h 307777"/>
              <a:gd name="connsiteX10" fmla="*/ 0 w 2393578"/>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93578" h="307777" fill="none" extrusionOk="0">
                <a:moveTo>
                  <a:pt x="0" y="0"/>
                </a:moveTo>
                <a:cubicBezTo>
                  <a:pt x="138275" y="22238"/>
                  <a:pt x="296030" y="-2693"/>
                  <a:pt x="550523" y="0"/>
                </a:cubicBezTo>
                <a:cubicBezTo>
                  <a:pt x="805016" y="2693"/>
                  <a:pt x="953402" y="-8887"/>
                  <a:pt x="1077110" y="0"/>
                </a:cubicBezTo>
                <a:cubicBezTo>
                  <a:pt x="1200818" y="8887"/>
                  <a:pt x="1394623" y="-7546"/>
                  <a:pt x="1699440" y="0"/>
                </a:cubicBezTo>
                <a:cubicBezTo>
                  <a:pt x="2004257" y="7546"/>
                  <a:pt x="2094241" y="-15609"/>
                  <a:pt x="2393578" y="0"/>
                </a:cubicBezTo>
                <a:cubicBezTo>
                  <a:pt x="2403896" y="146491"/>
                  <a:pt x="2392885" y="199866"/>
                  <a:pt x="2393578" y="307777"/>
                </a:cubicBezTo>
                <a:cubicBezTo>
                  <a:pt x="2282391" y="302636"/>
                  <a:pt x="2010231" y="318369"/>
                  <a:pt x="1843055" y="307777"/>
                </a:cubicBezTo>
                <a:cubicBezTo>
                  <a:pt x="1675879" y="297185"/>
                  <a:pt x="1529809" y="277235"/>
                  <a:pt x="1220725" y="307777"/>
                </a:cubicBezTo>
                <a:cubicBezTo>
                  <a:pt x="911641" y="338320"/>
                  <a:pt x="715189" y="302364"/>
                  <a:pt x="574459" y="307777"/>
                </a:cubicBezTo>
                <a:cubicBezTo>
                  <a:pt x="433729" y="313190"/>
                  <a:pt x="123593" y="318658"/>
                  <a:pt x="0" y="307777"/>
                </a:cubicBezTo>
                <a:cubicBezTo>
                  <a:pt x="6662" y="209079"/>
                  <a:pt x="-13527" y="83821"/>
                  <a:pt x="0" y="0"/>
                </a:cubicBezTo>
                <a:close/>
              </a:path>
              <a:path w="2393578" h="307777" stroke="0" extrusionOk="0">
                <a:moveTo>
                  <a:pt x="0" y="0"/>
                </a:moveTo>
                <a:cubicBezTo>
                  <a:pt x="260031" y="-15102"/>
                  <a:pt x="434661" y="947"/>
                  <a:pt x="598395" y="0"/>
                </a:cubicBezTo>
                <a:cubicBezTo>
                  <a:pt x="762130" y="-947"/>
                  <a:pt x="1017639" y="14233"/>
                  <a:pt x="1124982" y="0"/>
                </a:cubicBezTo>
                <a:cubicBezTo>
                  <a:pt x="1232325" y="-14233"/>
                  <a:pt x="1624711" y="25771"/>
                  <a:pt x="1771248" y="0"/>
                </a:cubicBezTo>
                <a:cubicBezTo>
                  <a:pt x="1917785" y="-25771"/>
                  <a:pt x="2156577" y="2855"/>
                  <a:pt x="2393578" y="0"/>
                </a:cubicBezTo>
                <a:cubicBezTo>
                  <a:pt x="2379193" y="71613"/>
                  <a:pt x="2386215" y="204526"/>
                  <a:pt x="2393578" y="307777"/>
                </a:cubicBezTo>
                <a:cubicBezTo>
                  <a:pt x="2237720" y="297483"/>
                  <a:pt x="1916891" y="291344"/>
                  <a:pt x="1795184" y="307777"/>
                </a:cubicBezTo>
                <a:cubicBezTo>
                  <a:pt x="1673477" y="324210"/>
                  <a:pt x="1401680" y="304098"/>
                  <a:pt x="1172853" y="307777"/>
                </a:cubicBezTo>
                <a:cubicBezTo>
                  <a:pt x="944026" y="311456"/>
                  <a:pt x="792669" y="312809"/>
                  <a:pt x="622330" y="307777"/>
                </a:cubicBezTo>
                <a:cubicBezTo>
                  <a:pt x="451991" y="302745"/>
                  <a:pt x="302193" y="296670"/>
                  <a:pt x="0" y="307777"/>
                </a:cubicBezTo>
                <a:cubicBezTo>
                  <a:pt x="-9840" y="167888"/>
                  <a:pt x="-2676" y="9383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The Indian Removal Act 1830</a:t>
            </a:r>
          </a:p>
        </p:txBody>
      </p:sp>
      <p:sp>
        <p:nvSpPr>
          <p:cNvPr id="20" name="TextBox 19">
            <a:extLst>
              <a:ext uri="{FF2B5EF4-FFF2-40B4-BE49-F238E27FC236}">
                <a16:creationId xmlns:a16="http://schemas.microsoft.com/office/drawing/2014/main" id="{9F8A29A5-37BB-4EAC-9B26-2C905DC63A74}"/>
              </a:ext>
            </a:extLst>
          </p:cNvPr>
          <p:cNvSpPr txBox="1"/>
          <p:nvPr/>
        </p:nvSpPr>
        <p:spPr>
          <a:xfrm>
            <a:off x="2676942" y="1781067"/>
            <a:ext cx="2723626" cy="307777"/>
          </a:xfrm>
          <a:custGeom>
            <a:avLst/>
            <a:gdLst>
              <a:gd name="connsiteX0" fmla="*/ 0 w 2723626"/>
              <a:gd name="connsiteY0" fmla="*/ 0 h 307777"/>
              <a:gd name="connsiteX1" fmla="*/ 626434 w 2723626"/>
              <a:gd name="connsiteY1" fmla="*/ 0 h 307777"/>
              <a:gd name="connsiteX2" fmla="*/ 1225632 w 2723626"/>
              <a:gd name="connsiteY2" fmla="*/ 0 h 307777"/>
              <a:gd name="connsiteX3" fmla="*/ 1933774 w 2723626"/>
              <a:gd name="connsiteY3" fmla="*/ 0 h 307777"/>
              <a:gd name="connsiteX4" fmla="*/ 2723626 w 2723626"/>
              <a:gd name="connsiteY4" fmla="*/ 0 h 307777"/>
              <a:gd name="connsiteX5" fmla="*/ 2723626 w 2723626"/>
              <a:gd name="connsiteY5" fmla="*/ 307777 h 307777"/>
              <a:gd name="connsiteX6" fmla="*/ 2097192 w 2723626"/>
              <a:gd name="connsiteY6" fmla="*/ 307777 h 307777"/>
              <a:gd name="connsiteX7" fmla="*/ 1389049 w 2723626"/>
              <a:gd name="connsiteY7" fmla="*/ 307777 h 307777"/>
              <a:gd name="connsiteX8" fmla="*/ 653670 w 2723626"/>
              <a:gd name="connsiteY8" fmla="*/ 307777 h 307777"/>
              <a:gd name="connsiteX9" fmla="*/ 0 w 2723626"/>
              <a:gd name="connsiteY9" fmla="*/ 307777 h 307777"/>
              <a:gd name="connsiteX10" fmla="*/ 0 w 2723626"/>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23626" h="307777" fill="none" extrusionOk="0">
                <a:moveTo>
                  <a:pt x="0" y="0"/>
                </a:moveTo>
                <a:cubicBezTo>
                  <a:pt x="246770" y="13746"/>
                  <a:pt x="316729" y="-20814"/>
                  <a:pt x="626434" y="0"/>
                </a:cubicBezTo>
                <a:cubicBezTo>
                  <a:pt x="936139" y="20814"/>
                  <a:pt x="999264" y="28532"/>
                  <a:pt x="1225632" y="0"/>
                </a:cubicBezTo>
                <a:cubicBezTo>
                  <a:pt x="1452000" y="-28532"/>
                  <a:pt x="1701629" y="8847"/>
                  <a:pt x="1933774" y="0"/>
                </a:cubicBezTo>
                <a:cubicBezTo>
                  <a:pt x="2165919" y="-8847"/>
                  <a:pt x="2484217" y="11448"/>
                  <a:pt x="2723626" y="0"/>
                </a:cubicBezTo>
                <a:cubicBezTo>
                  <a:pt x="2733944" y="146491"/>
                  <a:pt x="2722933" y="199866"/>
                  <a:pt x="2723626" y="307777"/>
                </a:cubicBezTo>
                <a:cubicBezTo>
                  <a:pt x="2522064" y="293175"/>
                  <a:pt x="2321784" y="315246"/>
                  <a:pt x="2097192" y="307777"/>
                </a:cubicBezTo>
                <a:cubicBezTo>
                  <a:pt x="1872600" y="300308"/>
                  <a:pt x="1636734" y="299170"/>
                  <a:pt x="1389049" y="307777"/>
                </a:cubicBezTo>
                <a:cubicBezTo>
                  <a:pt x="1141364" y="316384"/>
                  <a:pt x="961027" y="278976"/>
                  <a:pt x="653670" y="307777"/>
                </a:cubicBezTo>
                <a:cubicBezTo>
                  <a:pt x="346313" y="336578"/>
                  <a:pt x="300342" y="293705"/>
                  <a:pt x="0" y="307777"/>
                </a:cubicBezTo>
                <a:cubicBezTo>
                  <a:pt x="6662" y="209079"/>
                  <a:pt x="-13527" y="83821"/>
                  <a:pt x="0" y="0"/>
                </a:cubicBezTo>
                <a:close/>
              </a:path>
              <a:path w="2723626" h="307777" stroke="0" extrusionOk="0">
                <a:moveTo>
                  <a:pt x="0" y="0"/>
                </a:moveTo>
                <a:cubicBezTo>
                  <a:pt x="213848" y="-24670"/>
                  <a:pt x="419833" y="-17638"/>
                  <a:pt x="680907" y="0"/>
                </a:cubicBezTo>
                <a:cubicBezTo>
                  <a:pt x="941981" y="17638"/>
                  <a:pt x="1083154" y="-16808"/>
                  <a:pt x="1280104" y="0"/>
                </a:cubicBezTo>
                <a:cubicBezTo>
                  <a:pt x="1477054" y="16808"/>
                  <a:pt x="1736943" y="-5547"/>
                  <a:pt x="2015483" y="0"/>
                </a:cubicBezTo>
                <a:cubicBezTo>
                  <a:pt x="2294023" y="5547"/>
                  <a:pt x="2454595" y="19602"/>
                  <a:pt x="2723626" y="0"/>
                </a:cubicBezTo>
                <a:cubicBezTo>
                  <a:pt x="2709241" y="71613"/>
                  <a:pt x="2716263" y="204526"/>
                  <a:pt x="2723626" y="307777"/>
                </a:cubicBezTo>
                <a:cubicBezTo>
                  <a:pt x="2525980" y="340818"/>
                  <a:pt x="2325293" y="277537"/>
                  <a:pt x="2042720" y="307777"/>
                </a:cubicBezTo>
                <a:cubicBezTo>
                  <a:pt x="1760147" y="338017"/>
                  <a:pt x="1680293" y="330735"/>
                  <a:pt x="1334577" y="307777"/>
                </a:cubicBezTo>
                <a:cubicBezTo>
                  <a:pt x="988861" y="284819"/>
                  <a:pt x="872995" y="302671"/>
                  <a:pt x="708143" y="307777"/>
                </a:cubicBezTo>
                <a:cubicBezTo>
                  <a:pt x="543291" y="312883"/>
                  <a:pt x="326161" y="323002"/>
                  <a:pt x="0" y="307777"/>
                </a:cubicBezTo>
                <a:cubicBezTo>
                  <a:pt x="-9840" y="167888"/>
                  <a:pt x="-2676" y="9383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Permanent Indian Frontier 1834</a:t>
            </a:r>
          </a:p>
        </p:txBody>
      </p:sp>
      <p:sp>
        <p:nvSpPr>
          <p:cNvPr id="24" name="TextBox 23">
            <a:extLst>
              <a:ext uri="{FF2B5EF4-FFF2-40B4-BE49-F238E27FC236}">
                <a16:creationId xmlns:a16="http://schemas.microsoft.com/office/drawing/2014/main" id="{563D7511-2825-4BC1-A446-569F2A842E7B}"/>
              </a:ext>
            </a:extLst>
          </p:cNvPr>
          <p:cNvSpPr txBox="1"/>
          <p:nvPr/>
        </p:nvSpPr>
        <p:spPr>
          <a:xfrm>
            <a:off x="5594286" y="1781067"/>
            <a:ext cx="2723626" cy="307777"/>
          </a:xfrm>
          <a:custGeom>
            <a:avLst/>
            <a:gdLst>
              <a:gd name="connsiteX0" fmla="*/ 0 w 2723626"/>
              <a:gd name="connsiteY0" fmla="*/ 0 h 307777"/>
              <a:gd name="connsiteX1" fmla="*/ 626434 w 2723626"/>
              <a:gd name="connsiteY1" fmla="*/ 0 h 307777"/>
              <a:gd name="connsiteX2" fmla="*/ 1225632 w 2723626"/>
              <a:gd name="connsiteY2" fmla="*/ 0 h 307777"/>
              <a:gd name="connsiteX3" fmla="*/ 1933774 w 2723626"/>
              <a:gd name="connsiteY3" fmla="*/ 0 h 307777"/>
              <a:gd name="connsiteX4" fmla="*/ 2723626 w 2723626"/>
              <a:gd name="connsiteY4" fmla="*/ 0 h 307777"/>
              <a:gd name="connsiteX5" fmla="*/ 2723626 w 2723626"/>
              <a:gd name="connsiteY5" fmla="*/ 307777 h 307777"/>
              <a:gd name="connsiteX6" fmla="*/ 2097192 w 2723626"/>
              <a:gd name="connsiteY6" fmla="*/ 307777 h 307777"/>
              <a:gd name="connsiteX7" fmla="*/ 1389049 w 2723626"/>
              <a:gd name="connsiteY7" fmla="*/ 307777 h 307777"/>
              <a:gd name="connsiteX8" fmla="*/ 653670 w 2723626"/>
              <a:gd name="connsiteY8" fmla="*/ 307777 h 307777"/>
              <a:gd name="connsiteX9" fmla="*/ 0 w 2723626"/>
              <a:gd name="connsiteY9" fmla="*/ 307777 h 307777"/>
              <a:gd name="connsiteX10" fmla="*/ 0 w 2723626"/>
              <a:gd name="connsiteY1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23626" h="307777" fill="none" extrusionOk="0">
                <a:moveTo>
                  <a:pt x="0" y="0"/>
                </a:moveTo>
                <a:cubicBezTo>
                  <a:pt x="246770" y="13746"/>
                  <a:pt x="316729" y="-20814"/>
                  <a:pt x="626434" y="0"/>
                </a:cubicBezTo>
                <a:cubicBezTo>
                  <a:pt x="936139" y="20814"/>
                  <a:pt x="999264" y="28532"/>
                  <a:pt x="1225632" y="0"/>
                </a:cubicBezTo>
                <a:cubicBezTo>
                  <a:pt x="1452000" y="-28532"/>
                  <a:pt x="1701629" y="8847"/>
                  <a:pt x="1933774" y="0"/>
                </a:cubicBezTo>
                <a:cubicBezTo>
                  <a:pt x="2165919" y="-8847"/>
                  <a:pt x="2484217" y="11448"/>
                  <a:pt x="2723626" y="0"/>
                </a:cubicBezTo>
                <a:cubicBezTo>
                  <a:pt x="2733944" y="146491"/>
                  <a:pt x="2722933" y="199866"/>
                  <a:pt x="2723626" y="307777"/>
                </a:cubicBezTo>
                <a:cubicBezTo>
                  <a:pt x="2522064" y="293175"/>
                  <a:pt x="2321784" y="315246"/>
                  <a:pt x="2097192" y="307777"/>
                </a:cubicBezTo>
                <a:cubicBezTo>
                  <a:pt x="1872600" y="300308"/>
                  <a:pt x="1636734" y="299170"/>
                  <a:pt x="1389049" y="307777"/>
                </a:cubicBezTo>
                <a:cubicBezTo>
                  <a:pt x="1141364" y="316384"/>
                  <a:pt x="961027" y="278976"/>
                  <a:pt x="653670" y="307777"/>
                </a:cubicBezTo>
                <a:cubicBezTo>
                  <a:pt x="346313" y="336578"/>
                  <a:pt x="300342" y="293705"/>
                  <a:pt x="0" y="307777"/>
                </a:cubicBezTo>
                <a:cubicBezTo>
                  <a:pt x="6662" y="209079"/>
                  <a:pt x="-13527" y="83821"/>
                  <a:pt x="0" y="0"/>
                </a:cubicBezTo>
                <a:close/>
              </a:path>
              <a:path w="2723626" h="307777" stroke="0" extrusionOk="0">
                <a:moveTo>
                  <a:pt x="0" y="0"/>
                </a:moveTo>
                <a:cubicBezTo>
                  <a:pt x="213848" y="-24670"/>
                  <a:pt x="419833" y="-17638"/>
                  <a:pt x="680907" y="0"/>
                </a:cubicBezTo>
                <a:cubicBezTo>
                  <a:pt x="941981" y="17638"/>
                  <a:pt x="1083154" y="-16808"/>
                  <a:pt x="1280104" y="0"/>
                </a:cubicBezTo>
                <a:cubicBezTo>
                  <a:pt x="1477054" y="16808"/>
                  <a:pt x="1736943" y="-5547"/>
                  <a:pt x="2015483" y="0"/>
                </a:cubicBezTo>
                <a:cubicBezTo>
                  <a:pt x="2294023" y="5547"/>
                  <a:pt x="2454595" y="19602"/>
                  <a:pt x="2723626" y="0"/>
                </a:cubicBezTo>
                <a:cubicBezTo>
                  <a:pt x="2709241" y="71613"/>
                  <a:pt x="2716263" y="204526"/>
                  <a:pt x="2723626" y="307777"/>
                </a:cubicBezTo>
                <a:cubicBezTo>
                  <a:pt x="2525980" y="340818"/>
                  <a:pt x="2325293" y="277537"/>
                  <a:pt x="2042720" y="307777"/>
                </a:cubicBezTo>
                <a:cubicBezTo>
                  <a:pt x="1760147" y="338017"/>
                  <a:pt x="1680293" y="330735"/>
                  <a:pt x="1334577" y="307777"/>
                </a:cubicBezTo>
                <a:cubicBezTo>
                  <a:pt x="988861" y="284819"/>
                  <a:pt x="872995" y="302671"/>
                  <a:pt x="708143" y="307777"/>
                </a:cubicBezTo>
                <a:cubicBezTo>
                  <a:pt x="543291" y="312883"/>
                  <a:pt x="326161" y="323002"/>
                  <a:pt x="0" y="307777"/>
                </a:cubicBezTo>
                <a:cubicBezTo>
                  <a:pt x="-9840" y="167888"/>
                  <a:pt x="-2676" y="9383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American Defeats Mexico 1848</a:t>
            </a:r>
          </a:p>
        </p:txBody>
      </p:sp>
      <p:sp>
        <p:nvSpPr>
          <p:cNvPr id="25" name="TextBox 24">
            <a:extLst>
              <a:ext uri="{FF2B5EF4-FFF2-40B4-BE49-F238E27FC236}">
                <a16:creationId xmlns:a16="http://schemas.microsoft.com/office/drawing/2014/main" id="{5EA1F2ED-A79C-4040-9CC6-FC04736E0910}"/>
              </a:ext>
            </a:extLst>
          </p:cNvPr>
          <p:cNvSpPr txBox="1"/>
          <p:nvPr/>
        </p:nvSpPr>
        <p:spPr>
          <a:xfrm>
            <a:off x="8511631" y="1781067"/>
            <a:ext cx="3529972" cy="307777"/>
          </a:xfrm>
          <a:custGeom>
            <a:avLst/>
            <a:gdLst>
              <a:gd name="connsiteX0" fmla="*/ 0 w 3529972"/>
              <a:gd name="connsiteY0" fmla="*/ 0 h 307777"/>
              <a:gd name="connsiteX1" fmla="*/ 658928 w 3529972"/>
              <a:gd name="connsiteY1" fmla="*/ 0 h 307777"/>
              <a:gd name="connsiteX2" fmla="*/ 1141358 w 3529972"/>
              <a:gd name="connsiteY2" fmla="*/ 0 h 307777"/>
              <a:gd name="connsiteX3" fmla="*/ 1623787 w 3529972"/>
              <a:gd name="connsiteY3" fmla="*/ 0 h 307777"/>
              <a:gd name="connsiteX4" fmla="*/ 2176816 w 3529972"/>
              <a:gd name="connsiteY4" fmla="*/ 0 h 307777"/>
              <a:gd name="connsiteX5" fmla="*/ 2765145 w 3529972"/>
              <a:gd name="connsiteY5" fmla="*/ 0 h 307777"/>
              <a:gd name="connsiteX6" fmla="*/ 3529972 w 3529972"/>
              <a:gd name="connsiteY6" fmla="*/ 0 h 307777"/>
              <a:gd name="connsiteX7" fmla="*/ 3529972 w 3529972"/>
              <a:gd name="connsiteY7" fmla="*/ 307777 h 307777"/>
              <a:gd name="connsiteX8" fmla="*/ 2976943 w 3529972"/>
              <a:gd name="connsiteY8" fmla="*/ 307777 h 307777"/>
              <a:gd name="connsiteX9" fmla="*/ 2423914 w 3529972"/>
              <a:gd name="connsiteY9" fmla="*/ 307777 h 307777"/>
              <a:gd name="connsiteX10" fmla="*/ 1835585 w 3529972"/>
              <a:gd name="connsiteY10" fmla="*/ 307777 h 307777"/>
              <a:gd name="connsiteX11" fmla="*/ 1247257 w 3529972"/>
              <a:gd name="connsiteY11" fmla="*/ 307777 h 307777"/>
              <a:gd name="connsiteX12" fmla="*/ 729528 w 3529972"/>
              <a:gd name="connsiteY12" fmla="*/ 307777 h 307777"/>
              <a:gd name="connsiteX13" fmla="*/ 0 w 3529972"/>
              <a:gd name="connsiteY13" fmla="*/ 307777 h 307777"/>
              <a:gd name="connsiteX14" fmla="*/ 0 w 3529972"/>
              <a:gd name="connsiteY14"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29972" h="307777" fill="none" extrusionOk="0">
                <a:moveTo>
                  <a:pt x="0" y="0"/>
                </a:moveTo>
                <a:cubicBezTo>
                  <a:pt x="252600" y="-8888"/>
                  <a:pt x="396526" y="-25635"/>
                  <a:pt x="658928" y="0"/>
                </a:cubicBezTo>
                <a:cubicBezTo>
                  <a:pt x="921330" y="25635"/>
                  <a:pt x="1010775" y="-13750"/>
                  <a:pt x="1141358" y="0"/>
                </a:cubicBezTo>
                <a:cubicBezTo>
                  <a:pt x="1271941" y="13750"/>
                  <a:pt x="1480597" y="-18483"/>
                  <a:pt x="1623787" y="0"/>
                </a:cubicBezTo>
                <a:cubicBezTo>
                  <a:pt x="1766977" y="18483"/>
                  <a:pt x="2028023" y="-14154"/>
                  <a:pt x="2176816" y="0"/>
                </a:cubicBezTo>
                <a:cubicBezTo>
                  <a:pt x="2325609" y="14154"/>
                  <a:pt x="2629026" y="-7905"/>
                  <a:pt x="2765145" y="0"/>
                </a:cubicBezTo>
                <a:cubicBezTo>
                  <a:pt x="2901264" y="7905"/>
                  <a:pt x="3280366" y="-11333"/>
                  <a:pt x="3529972" y="0"/>
                </a:cubicBezTo>
                <a:cubicBezTo>
                  <a:pt x="3527426" y="108490"/>
                  <a:pt x="3531056" y="168846"/>
                  <a:pt x="3529972" y="307777"/>
                </a:cubicBezTo>
                <a:cubicBezTo>
                  <a:pt x="3304454" y="334350"/>
                  <a:pt x="3246165" y="325041"/>
                  <a:pt x="2976943" y="307777"/>
                </a:cubicBezTo>
                <a:cubicBezTo>
                  <a:pt x="2707721" y="290513"/>
                  <a:pt x="2668676" y="301172"/>
                  <a:pt x="2423914" y="307777"/>
                </a:cubicBezTo>
                <a:cubicBezTo>
                  <a:pt x="2179152" y="314382"/>
                  <a:pt x="1953831" y="308795"/>
                  <a:pt x="1835585" y="307777"/>
                </a:cubicBezTo>
                <a:cubicBezTo>
                  <a:pt x="1717339" y="306759"/>
                  <a:pt x="1412578" y="311449"/>
                  <a:pt x="1247257" y="307777"/>
                </a:cubicBezTo>
                <a:cubicBezTo>
                  <a:pt x="1081936" y="304105"/>
                  <a:pt x="866457" y="321810"/>
                  <a:pt x="729528" y="307777"/>
                </a:cubicBezTo>
                <a:cubicBezTo>
                  <a:pt x="592599" y="293744"/>
                  <a:pt x="346216" y="307013"/>
                  <a:pt x="0" y="307777"/>
                </a:cubicBezTo>
                <a:cubicBezTo>
                  <a:pt x="-15345" y="170630"/>
                  <a:pt x="-22" y="97991"/>
                  <a:pt x="0" y="0"/>
                </a:cubicBezTo>
                <a:close/>
              </a:path>
              <a:path w="3529972" h="307777" stroke="0" extrusionOk="0">
                <a:moveTo>
                  <a:pt x="0" y="0"/>
                </a:moveTo>
                <a:cubicBezTo>
                  <a:pt x="154651" y="8891"/>
                  <a:pt x="336692" y="-19619"/>
                  <a:pt x="588329" y="0"/>
                </a:cubicBezTo>
                <a:cubicBezTo>
                  <a:pt x="839966" y="19619"/>
                  <a:pt x="930501" y="-16180"/>
                  <a:pt x="1070758" y="0"/>
                </a:cubicBezTo>
                <a:cubicBezTo>
                  <a:pt x="1211015" y="16180"/>
                  <a:pt x="1529871" y="308"/>
                  <a:pt x="1729686" y="0"/>
                </a:cubicBezTo>
                <a:cubicBezTo>
                  <a:pt x="1929501" y="-308"/>
                  <a:pt x="2098138" y="-866"/>
                  <a:pt x="2282715" y="0"/>
                </a:cubicBezTo>
                <a:cubicBezTo>
                  <a:pt x="2467292" y="866"/>
                  <a:pt x="2572704" y="18701"/>
                  <a:pt x="2765145" y="0"/>
                </a:cubicBezTo>
                <a:cubicBezTo>
                  <a:pt x="2957586" y="-18701"/>
                  <a:pt x="3288929" y="-24776"/>
                  <a:pt x="3529972" y="0"/>
                </a:cubicBezTo>
                <a:cubicBezTo>
                  <a:pt x="3534883" y="83510"/>
                  <a:pt x="3523210" y="243283"/>
                  <a:pt x="3529972" y="307777"/>
                </a:cubicBezTo>
                <a:cubicBezTo>
                  <a:pt x="3310107" y="290955"/>
                  <a:pt x="3119758" y="325552"/>
                  <a:pt x="2941643" y="307777"/>
                </a:cubicBezTo>
                <a:cubicBezTo>
                  <a:pt x="2763528" y="290002"/>
                  <a:pt x="2677875" y="303686"/>
                  <a:pt x="2423914" y="307777"/>
                </a:cubicBezTo>
                <a:cubicBezTo>
                  <a:pt x="2169953" y="311868"/>
                  <a:pt x="2145689" y="297093"/>
                  <a:pt x="1941485" y="307777"/>
                </a:cubicBezTo>
                <a:cubicBezTo>
                  <a:pt x="1737281" y="318461"/>
                  <a:pt x="1585548" y="285005"/>
                  <a:pt x="1459055" y="307777"/>
                </a:cubicBezTo>
                <a:cubicBezTo>
                  <a:pt x="1332562" y="330550"/>
                  <a:pt x="1128011" y="315404"/>
                  <a:pt x="976626" y="307777"/>
                </a:cubicBezTo>
                <a:cubicBezTo>
                  <a:pt x="825241" y="300150"/>
                  <a:pt x="211431" y="331777"/>
                  <a:pt x="0" y="307777"/>
                </a:cubicBezTo>
                <a:cubicBezTo>
                  <a:pt x="-3817" y="203861"/>
                  <a:pt x="14179" y="15050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400" b="1" dirty="0"/>
              <a:t>The Indian Appropriations Act 1851</a:t>
            </a:r>
          </a:p>
        </p:txBody>
      </p:sp>
      <p:pic>
        <p:nvPicPr>
          <p:cNvPr id="2050" name="Picture 2" descr="1,585 American Civil War Soldiers Illustrations &amp;amp; Clip Art - iStock">
            <a:extLst>
              <a:ext uri="{FF2B5EF4-FFF2-40B4-BE49-F238E27FC236}">
                <a16:creationId xmlns:a16="http://schemas.microsoft.com/office/drawing/2014/main" id="{3A34F875-A0CC-44B4-A0DE-54BEEF4E189D}"/>
              </a:ext>
            </a:extLst>
          </p:cNvPr>
          <p:cNvPicPr>
            <a:picLocks noChangeAspect="1" noChangeArrowheads="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34814"/>
          <a:stretch/>
        </p:blipFill>
        <p:spPr bwMode="auto">
          <a:xfrm>
            <a:off x="4173537" y="5201683"/>
            <a:ext cx="1425084" cy="16770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mazon.com: EW Designs Simple Classic Native American Chief with Headdress  Cartoon Vinyl Decal Bumper Sticker (4&amp;quot; Tall) : Automotive">
            <a:extLst>
              <a:ext uri="{FF2B5EF4-FFF2-40B4-BE49-F238E27FC236}">
                <a16:creationId xmlns:a16="http://schemas.microsoft.com/office/drawing/2014/main" id="{CFD7E44E-4931-4FFC-86D2-2417CD7AD726}"/>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667" b="98667" l="1134" r="98623">
                        <a14:foregroundMark x1="42591" y1="9400" x2="68178" y2="8600"/>
                        <a14:foregroundMark x1="68178" y1="8600" x2="68907" y2="8600"/>
                        <a14:foregroundMark x1="90202" y1="1800" x2="66073" y2="5867"/>
                        <a14:foregroundMark x1="66073" y1="5867" x2="66073" y2="5867"/>
                        <a14:foregroundMark x1="64777" y1="3000" x2="86154" y2="667"/>
                        <a14:foregroundMark x1="86154" y1="667" x2="86397" y2="667"/>
                        <a14:foregroundMark x1="81134" y1="5200" x2="80567" y2="12200"/>
                        <a14:foregroundMark x1="80567" y1="12200" x2="85425" y2="21267"/>
                        <a14:foregroundMark x1="85425" y1="21267" x2="83887" y2="63067"/>
                        <a14:foregroundMark x1="83887" y1="63067" x2="83806" y2="63000"/>
                        <a14:foregroundMark x1="39676" y1="15933" x2="69879" y2="11133"/>
                        <a14:foregroundMark x1="69879" y1="11133" x2="72389" y2="10200"/>
                        <a14:foregroundMark x1="91417" y1="9667" x2="81457" y2="16600"/>
                        <a14:foregroundMark x1="98947" y1="22067" x2="79514" y2="24867"/>
                        <a14:foregroundMark x1="50688" y1="20933" x2="76275" y2="18800"/>
                        <a14:foregroundMark x1="76275" y1="18800" x2="77490" y2="18800"/>
                        <a14:foregroundMark x1="54332" y1="28000" x2="76680" y2="28733"/>
                        <a14:foregroundMark x1="76680" y1="28733" x2="76194" y2="28867"/>
                        <a14:foregroundMark x1="59028" y1="34400" x2="80810" y2="38067"/>
                        <a14:foregroundMark x1="66073" y1="53200" x2="83158" y2="63000"/>
                        <a14:foregroundMark x1="83158" y1="63000" x2="83158" y2="63000"/>
                        <a14:foregroundMark x1="69717" y1="62867" x2="81457" y2="69533"/>
                        <a14:foregroundMark x1="62429" y1="66000" x2="74494" y2="74933"/>
                        <a14:foregroundMark x1="60486" y1="71733" x2="72551" y2="80933"/>
                        <a14:foregroundMark x1="58785" y1="73067" x2="65425" y2="83800"/>
                        <a14:foregroundMark x1="67935" y1="94533" x2="63482" y2="87733"/>
                        <a14:foregroundMark x1="52227" y1="78800" x2="54008" y2="91867"/>
                        <a14:foregroundMark x1="53360" y1="98667" x2="49231" y2="81067"/>
                        <a14:foregroundMark x1="42267" y1="91000" x2="44130" y2="74400"/>
                        <a14:foregroundMark x1="46964" y1="53467" x2="45263" y2="58933"/>
                        <a14:foregroundMark x1="6316" y1="56867" x2="37976" y2="51667"/>
                        <a14:foregroundMark x1="1134" y1="52000" x2="12227" y2="44333"/>
                      </a14:backgroundRemoval>
                    </a14:imgEffect>
                  </a14:imgLayer>
                </a14:imgProps>
              </a:ext>
              <a:ext uri="{28A0092B-C50C-407E-A947-70E740481C1C}">
                <a14:useLocalDpi xmlns:a14="http://schemas.microsoft.com/office/drawing/2010/main" val="0"/>
              </a:ext>
            </a:extLst>
          </a:blip>
          <a:srcRect/>
          <a:stretch>
            <a:fillRect/>
          </a:stretch>
        </p:blipFill>
        <p:spPr bwMode="auto">
          <a:xfrm>
            <a:off x="10753644" y="89647"/>
            <a:ext cx="1363373" cy="1759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816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5" y="54721"/>
            <a:ext cx="9583273"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Conflict &amp; Tension – </a:t>
            </a:r>
            <a:r>
              <a:rPr lang="en-GB" dirty="0">
                <a:latin typeface="Berlin Sans FB" panose="020E0602020502020306" pitchFamily="34" charset="0"/>
              </a:rPr>
              <a:t>The Fort Laramie Treaty 1851</a:t>
            </a:r>
          </a:p>
        </p:txBody>
      </p:sp>
      <p:graphicFrame>
        <p:nvGraphicFramePr>
          <p:cNvPr id="17" name="Table 16"/>
          <p:cNvGraphicFramePr>
            <a:graphicFrameLocks noGrp="1"/>
          </p:cNvGraphicFramePr>
          <p:nvPr>
            <p:extLst>
              <p:ext uri="{D42A27DB-BD31-4B8C-83A1-F6EECF244321}">
                <p14:modId xmlns:p14="http://schemas.microsoft.com/office/powerpoint/2010/main" val="3616558505"/>
              </p:ext>
            </p:extLst>
          </p:nvPr>
        </p:nvGraphicFramePr>
        <p:xfrm>
          <a:off x="4797754" y="4646435"/>
          <a:ext cx="2596492" cy="2156844"/>
        </p:xfrm>
        <a:graphic>
          <a:graphicData uri="http://schemas.openxmlformats.org/drawingml/2006/table">
            <a:tbl>
              <a:tblPr firstRow="1" firstCol="1" bandRow="1">
                <a:tableStyleId>{5C22544A-7EE6-4342-B048-85BDC9FD1C3A}</a:tableStyleId>
              </a:tblPr>
              <a:tblGrid>
                <a:gridCol w="2596492">
                  <a:extLst>
                    <a:ext uri="{9D8B030D-6E8A-4147-A177-3AD203B41FA5}">
                      <a16:colId xmlns:a16="http://schemas.microsoft.com/office/drawing/2014/main" val="115586117"/>
                    </a:ext>
                  </a:extLst>
                </a:gridCol>
              </a:tblGrid>
              <a:tr h="225699">
                <a:tc>
                  <a:txBody>
                    <a:bodyPr/>
                    <a:lstStyle/>
                    <a:p>
                      <a:pPr algn="ctr">
                        <a:lnSpc>
                          <a:spcPct val="107000"/>
                        </a:lnSpc>
                        <a:spcAft>
                          <a:spcPts val="0"/>
                        </a:spcAft>
                      </a:pPr>
                      <a:r>
                        <a:rPr lang="en-GB" sz="1050" dirty="0">
                          <a:solidFill>
                            <a:schemeClr val="tx1"/>
                          </a:solidFill>
                          <a:effectLst/>
                        </a:rPr>
                        <a:t>The Plains Indians ‘agreed’ the following:</a:t>
                      </a: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325779894"/>
                  </a:ext>
                </a:extLst>
              </a:tr>
              <a:tr h="1931145">
                <a:tc>
                  <a:txBody>
                    <a:bodyPr/>
                    <a:lstStyle/>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end the traditional fighting and ‘raiding’ between their tribes. </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allow migrants safe travel through their lands.</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allow railroad companies to enter their land safely to survey the land.</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To allow the government to build roads and army forts through their land.</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Allow more army forts to be built.</a:t>
                      </a:r>
                    </a:p>
                    <a:p>
                      <a:pPr marL="171450" lvl="0" indent="-171450">
                        <a:lnSpc>
                          <a:spcPct val="107000"/>
                        </a:lnSpc>
                        <a:spcAft>
                          <a:spcPts val="0"/>
                        </a:spcAft>
                        <a:buFont typeface="Wingdings" panose="05000000000000000000" pitchFamily="2" charset="2"/>
                        <a:buChar char="q"/>
                      </a:pPr>
                      <a:r>
                        <a:rPr lang="en-GB" sz="1050" b="0" dirty="0">
                          <a:solidFill>
                            <a:schemeClr val="tx1"/>
                          </a:solidFill>
                          <a:effectLst/>
                        </a:rPr>
                        <a:t>Pay compensation if any Indian broke the terms of the treaty above.</a:t>
                      </a:r>
                      <a:endParaRPr lang="en-GB" sz="1050" b="0" dirty="0">
                        <a:solidFill>
                          <a:schemeClr val="tx1"/>
                        </a:solidFill>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46519209"/>
                  </a:ext>
                </a:extLst>
              </a:tr>
            </a:tbl>
          </a:graphicData>
        </a:graphic>
      </p:graphicFrame>
      <p:sp>
        <p:nvSpPr>
          <p:cNvPr id="18" name="Rectangle 2"/>
          <p:cNvSpPr>
            <a:spLocks noChangeArrowheads="1"/>
          </p:cNvSpPr>
          <p:nvPr/>
        </p:nvSpPr>
        <p:spPr bwMode="auto">
          <a:xfrm>
            <a:off x="89644" y="438866"/>
            <a:ext cx="9583273" cy="139268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Tension between the Plains Indians and the White Settlers</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After the 1840s, more migrants were beginning to use </a:t>
            </a:r>
            <a:r>
              <a:rPr lang="en-GB" altLang="en-US" sz="1050" dirty="0">
                <a:latin typeface="Calibri" panose="020F0502020204030204" pitchFamily="34" charset="0"/>
                <a:ea typeface="Calibri" panose="020F0502020204030204" pitchFamily="34" charset="0"/>
                <a:cs typeface="Times New Roman" panose="02020603050405020304" pitchFamily="18" charset="0"/>
              </a:rPr>
              <a:t>trails such as the Oregon Trail to settle in the American West.  These migrants had also begun to move across land which had been designated as protected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Indian Territory </a:t>
            </a:r>
            <a:r>
              <a:rPr lang="en-GB" altLang="en-US" sz="1050" dirty="0">
                <a:latin typeface="Calibri" panose="020F0502020204030204" pitchFamily="34" charset="0"/>
                <a:ea typeface="Calibri" panose="020F0502020204030204" pitchFamily="34" charset="0"/>
                <a:cs typeface="Times New Roman" panose="02020603050405020304" pitchFamily="18" charset="0"/>
              </a:rPr>
              <a:t>– many motivated by the discovery of gold in California in 1849. The settlers became more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fearful</a:t>
            </a:r>
            <a:r>
              <a:rPr lang="en-GB" altLang="en-US" sz="1050" dirty="0">
                <a:latin typeface="Calibri" panose="020F0502020204030204" pitchFamily="34" charset="0"/>
                <a:ea typeface="Calibri" panose="020F0502020204030204" pitchFamily="34" charset="0"/>
                <a:cs typeface="Times New Roman" panose="02020603050405020304" pitchFamily="18" charset="0"/>
              </a:rPr>
              <a:t> of the Plains Indians.  They had heard frightening stories of tribes ‘raiding’ each other’s camps for food, horses and weapons.  The settlers believed they might be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scalped</a:t>
            </a:r>
            <a:r>
              <a:rPr lang="en-GB" altLang="en-US" sz="1050" dirty="0">
                <a:latin typeface="Calibri" panose="020F0502020204030204" pitchFamily="34" charset="0"/>
                <a:ea typeface="Calibri" panose="020F0502020204030204" pitchFamily="34" charset="0"/>
                <a:cs typeface="Times New Roman" panose="02020603050405020304" pitchFamily="18" charset="0"/>
              </a:rPr>
              <a:t> by the Plains Indians or have children taken away. However, actual attacks on the settlers themselves were rare. The settlers also had a strong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racist views </a:t>
            </a:r>
            <a:r>
              <a:rPr lang="en-GB" altLang="en-US" sz="1050" dirty="0">
                <a:latin typeface="Calibri" panose="020F0502020204030204" pitchFamily="34" charset="0"/>
                <a:ea typeface="Calibri" panose="020F0502020204030204" pitchFamily="34" charset="0"/>
                <a:cs typeface="Times New Roman" panose="02020603050405020304" pitchFamily="18" charset="0"/>
              </a:rPr>
              <a:t>about the Plains Indians and believed they had a right to the land that they were travelling on.  The migrants disrupted the movement of the buffalo by frightening them to stampede or hunted too many buffalo for their meat.  The oxen brought by the settlers often ate most of the grass available for the buffalo which meant the buffalo herds were disturbed. The white settlers put pressure on the US government to protect them.  The American government responded by arranging to negotiate with Plains Indians at </a:t>
            </a:r>
            <a:r>
              <a:rPr lang="en-GB" altLang="en-US" sz="1050" b="1" dirty="0">
                <a:latin typeface="Calibri" panose="020F0502020204030204" pitchFamily="34" charset="0"/>
                <a:ea typeface="Calibri" panose="020F0502020204030204" pitchFamily="34" charset="0"/>
                <a:cs typeface="Times New Roman" panose="02020603050405020304" pitchFamily="18" charset="0"/>
              </a:rPr>
              <a:t>Fort Laramie </a:t>
            </a:r>
            <a:r>
              <a:rPr lang="en-GB" altLang="en-US" sz="1050" dirty="0">
                <a:latin typeface="Calibri" panose="020F0502020204030204" pitchFamily="34" charset="0"/>
                <a:ea typeface="Calibri" panose="020F0502020204030204" pitchFamily="34" charset="0"/>
                <a:cs typeface="Times New Roman" panose="02020603050405020304" pitchFamily="18" charset="0"/>
              </a:rPr>
              <a:t>in 1851.</a:t>
            </a:r>
          </a:p>
        </p:txBody>
      </p:sp>
      <p:sp>
        <p:nvSpPr>
          <p:cNvPr id="21" name="Rectangle 2"/>
          <p:cNvSpPr>
            <a:spLocks noChangeArrowheads="1"/>
          </p:cNvSpPr>
          <p:nvPr/>
        </p:nvSpPr>
        <p:spPr bwMode="auto">
          <a:xfrm>
            <a:off x="8438630" y="1882562"/>
            <a:ext cx="3680015" cy="90024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Where was Fort Laramie?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Fort Laramie was located in the central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Great Plains</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fact that it was a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Fort</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that the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American</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Army</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were already stationed there to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protect white settlers.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It was in the middle of </a:t>
            </a:r>
            <a:r>
              <a:rPr kumimoji="0" lang="en-GB" altLang="en-US" sz="1050" b="1"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Sioux Indian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land.</a:t>
            </a:r>
            <a:endParaRPr kumimoji="0" lang="en-GB" altLang="en-US" sz="1050" b="1" i="0" strike="noStrike" cap="none" normalizeH="0" baseline="0" dirty="0">
              <a:ln>
                <a:noFill/>
              </a:ln>
              <a:solidFill>
                <a:schemeClr val="tx1"/>
              </a:solidFill>
              <a:effectLst/>
            </a:endParaRPr>
          </a:p>
        </p:txBody>
      </p:sp>
      <p:pic>
        <p:nvPicPr>
          <p:cNvPr id="22" name="Picture 21"/>
          <p:cNvPicPr>
            <a:picLocks noChangeAspect="1"/>
          </p:cNvPicPr>
          <p:nvPr/>
        </p:nvPicPr>
        <p:blipFill rotWithShape="1">
          <a:blip r:embed="rId2"/>
          <a:srcRect l="28961" t="36766" r="35626" b="12923"/>
          <a:stretch/>
        </p:blipFill>
        <p:spPr>
          <a:xfrm>
            <a:off x="9744637" y="64694"/>
            <a:ext cx="2357718" cy="1755766"/>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sp>
        <p:nvSpPr>
          <p:cNvPr id="20" name="Oval 19"/>
          <p:cNvSpPr/>
          <p:nvPr/>
        </p:nvSpPr>
        <p:spPr>
          <a:xfrm>
            <a:off x="10202985" y="910875"/>
            <a:ext cx="134471" cy="12550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3" name="Table 22"/>
          <p:cNvGraphicFramePr>
            <a:graphicFrameLocks noGrp="1"/>
          </p:cNvGraphicFramePr>
          <p:nvPr>
            <p:extLst>
              <p:ext uri="{D42A27DB-BD31-4B8C-83A1-F6EECF244321}">
                <p14:modId xmlns:p14="http://schemas.microsoft.com/office/powerpoint/2010/main" val="105024597"/>
              </p:ext>
            </p:extLst>
          </p:nvPr>
        </p:nvGraphicFramePr>
        <p:xfrm>
          <a:off x="89644" y="2825028"/>
          <a:ext cx="4652685" cy="3962400"/>
        </p:xfrm>
        <a:graphic>
          <a:graphicData uri="http://schemas.openxmlformats.org/drawingml/2006/table">
            <a:tbl>
              <a:tblPr firstRow="1" bandRow="1">
                <a:tableStyleId>{5C22544A-7EE6-4342-B048-85BDC9FD1C3A}</a:tableStyleId>
              </a:tblPr>
              <a:tblGrid>
                <a:gridCol w="519956">
                  <a:extLst>
                    <a:ext uri="{9D8B030D-6E8A-4147-A177-3AD203B41FA5}">
                      <a16:colId xmlns:a16="http://schemas.microsoft.com/office/drawing/2014/main" val="3604090417"/>
                    </a:ext>
                  </a:extLst>
                </a:gridCol>
                <a:gridCol w="4132729">
                  <a:extLst>
                    <a:ext uri="{9D8B030D-6E8A-4147-A177-3AD203B41FA5}">
                      <a16:colId xmlns:a16="http://schemas.microsoft.com/office/drawing/2014/main" val="3530796602"/>
                    </a:ext>
                  </a:extLst>
                </a:gridCol>
              </a:tblGrid>
              <a:tr h="183382">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000" b="1" dirty="0">
                          <a:solidFill>
                            <a:schemeClr val="tx1"/>
                          </a:solidFill>
                          <a:latin typeface="Calibri" panose="020F0502020204030204" pitchFamily="34" charset="0"/>
                          <a:cs typeface="Times New Roman" panose="02020603050405020304" pitchFamily="18" charset="0"/>
                        </a:rPr>
                        <a:t>The Problems and Unfairness of Agreeing the Fort Laramie Treaty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hMerge="1">
                  <a:txBody>
                    <a:bodyPr/>
                    <a:lstStyle/>
                    <a:p>
                      <a:endParaRPr lang="en-GB" sz="12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9938195"/>
                  </a:ext>
                </a:extLst>
              </a:tr>
              <a:tr h="744314">
                <a:tc>
                  <a:txBody>
                    <a:bodyPr/>
                    <a:lstStyle/>
                    <a:p>
                      <a:pPr algn="ctr"/>
                      <a:r>
                        <a:rPr kumimoji="0" lang="en-GB" sz="100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Indian Leaders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wanted each tribe to name just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one chief</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to represent the whole tribe at Fort Laramie.  The Plains Indians did not work like this as they had lots of different chiefs for different roles.  </a:t>
                      </a:r>
                    </a:p>
                    <a:p>
                      <a:r>
                        <a:rPr lang="en-GB" sz="1000" b="1" dirty="0">
                          <a:solidFill>
                            <a:sysClr val="windowText" lastClr="000000"/>
                          </a:solidFill>
                        </a:rPr>
                        <a:t>CONSEQUENCE: </a:t>
                      </a:r>
                      <a:r>
                        <a:rPr lang="en-GB" sz="1000" dirty="0">
                          <a:solidFill>
                            <a:sysClr val="windowText" lastClr="000000"/>
                          </a:solidFill>
                        </a:rPr>
                        <a:t>The Chiefs selected</a:t>
                      </a:r>
                      <a:r>
                        <a:rPr lang="en-GB" sz="1000" baseline="0" dirty="0">
                          <a:solidFill>
                            <a:sysClr val="windowText" lastClr="000000"/>
                          </a:solidFill>
                        </a:rPr>
                        <a:t> had </a:t>
                      </a:r>
                      <a:r>
                        <a:rPr lang="en-GB" sz="1000" b="1" baseline="0" dirty="0">
                          <a:solidFill>
                            <a:sysClr val="windowText" lastClr="000000"/>
                          </a:solidFill>
                        </a:rPr>
                        <a:t>little experience </a:t>
                      </a:r>
                      <a:r>
                        <a:rPr lang="en-GB" sz="1000" baseline="0" dirty="0">
                          <a:solidFill>
                            <a:sysClr val="windowText" lastClr="000000"/>
                          </a:solidFill>
                        </a:rPr>
                        <a:t>or knowledge of what they were doing.  They did not know what the best agreement would be for their own tribes or others as the experience was so new.</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5634905"/>
                  </a:ext>
                </a:extLst>
              </a:tr>
              <a:tr h="517783">
                <a:tc>
                  <a:txBody>
                    <a:bodyPr/>
                    <a:lstStyle/>
                    <a:p>
                      <a:pPr algn="ct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Meeting all tribes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Some tribes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did not attend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treaty and many were not really interested in what was happening. In fact some were mainly there for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free food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gifts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on offer. </a:t>
                      </a:r>
                    </a:p>
                    <a:p>
                      <a:r>
                        <a:rPr lang="en-GB" sz="1000" b="1" dirty="0">
                          <a:solidFill>
                            <a:sysClr val="windowText" lastClr="000000"/>
                          </a:solidFill>
                        </a:rPr>
                        <a:t>CONSEQUENCE:</a:t>
                      </a:r>
                      <a:r>
                        <a:rPr lang="en-GB" sz="1000" dirty="0">
                          <a:solidFill>
                            <a:sysClr val="windowText" lastClr="000000"/>
                          </a:solidFill>
                        </a:rPr>
                        <a:t> Some tribes were </a:t>
                      </a:r>
                      <a:r>
                        <a:rPr lang="en-GB" sz="1000" b="1" dirty="0">
                          <a:solidFill>
                            <a:sysClr val="windowText" lastClr="000000"/>
                          </a:solidFill>
                        </a:rPr>
                        <a:t>not aware </a:t>
                      </a:r>
                      <a:r>
                        <a:rPr lang="en-GB" sz="1000" dirty="0">
                          <a:solidFill>
                            <a:sysClr val="windowText" lastClr="000000"/>
                          </a:solidFill>
                        </a:rPr>
                        <a:t>of what was agreed to</a:t>
                      </a:r>
                      <a:r>
                        <a:rPr lang="en-GB" sz="1000" baseline="0" dirty="0">
                          <a:solidFill>
                            <a:sysClr val="windowText" lastClr="000000"/>
                          </a:solidFill>
                        </a:rPr>
                        <a:t> as their own Chief was not present. Chiefs did not take the treaty seriously.</a:t>
                      </a:r>
                      <a:endParaRPr lang="en-GB" sz="10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49962237"/>
                  </a:ext>
                </a:extLst>
              </a:tr>
              <a:tr h="631049">
                <a:tc>
                  <a:txBody>
                    <a:bodyPr/>
                    <a:lstStyle/>
                    <a:p>
                      <a:pPr algn="ct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Using Maps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wanted exact boundaries on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map</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Plains Indians did not use the land like (they did not believe</a:t>
                      </a:r>
                      <a:r>
                        <a:rPr kumimoji="0" lang="en-GB"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 borders or boundaries). </a:t>
                      </a:r>
                    </a:p>
                    <a:p>
                      <a:r>
                        <a:rPr lang="en-GB" sz="1000" b="1" dirty="0">
                          <a:solidFill>
                            <a:sysClr val="windowText" lastClr="000000"/>
                          </a:solidFill>
                        </a:rPr>
                        <a:t>CONSEQUENCE: </a:t>
                      </a:r>
                      <a:r>
                        <a:rPr lang="en-GB" sz="1000" dirty="0">
                          <a:solidFill>
                            <a:sysClr val="windowText" lastClr="000000"/>
                          </a:solidFill>
                        </a:rPr>
                        <a:t>Plains Indians would simply not understand borders put on a map.  This meant they were likely to go beyond a borderline and break the terms of the Fort Laramie Treaty.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93573219"/>
                  </a:ext>
                </a:extLst>
              </a:tr>
              <a:tr h="517783">
                <a:tc>
                  <a:txBody>
                    <a:bodyPr/>
                    <a:lstStyle/>
                    <a:p>
                      <a:pPr algn="ct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Language Issues</a:t>
                      </a:r>
                      <a:endParaRPr lang="en-GB" sz="10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MAIN PROBLEM: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Treaty was written in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English</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and there were not enough people to properly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translate</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it to make sure the tribes understood its meaning.</a:t>
                      </a:r>
                    </a:p>
                    <a:p>
                      <a:r>
                        <a:rPr lang="en-GB" sz="1000" b="1" dirty="0">
                          <a:solidFill>
                            <a:sysClr val="windowText" lastClr="000000"/>
                          </a:solidFill>
                        </a:rPr>
                        <a:t>CONSEQUENCE:</a:t>
                      </a:r>
                      <a:r>
                        <a:rPr lang="en-GB" sz="1000" dirty="0">
                          <a:solidFill>
                            <a:sysClr val="windowText" lastClr="000000"/>
                          </a:solidFill>
                        </a:rPr>
                        <a:t> It was impossible for the Plains Indians to know what they had just signed.  They were heavily manipulated by the US 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29510600"/>
                  </a:ext>
                </a:extLst>
              </a:tr>
            </a:tbl>
          </a:graphicData>
        </a:graphic>
      </p:graphicFrame>
      <p:sp>
        <p:nvSpPr>
          <p:cNvPr id="14" name="Rectangle 2">
            <a:extLst>
              <a:ext uri="{FF2B5EF4-FFF2-40B4-BE49-F238E27FC236}">
                <a16:creationId xmlns:a16="http://schemas.microsoft.com/office/drawing/2014/main" id="{78DCE23A-64F4-4588-B915-C6B50F37AD30}"/>
              </a:ext>
            </a:extLst>
          </p:cNvPr>
          <p:cNvSpPr>
            <a:spLocks noChangeArrowheads="1"/>
          </p:cNvSpPr>
          <p:nvPr/>
        </p:nvSpPr>
        <p:spPr bwMode="auto">
          <a:xfrm>
            <a:off x="89644" y="1874321"/>
            <a:ext cx="8292356" cy="907941"/>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What happened at the Fort Laramie Treaty?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organised a meeting with the Plains Indian tribes from the Great Plains. Their aim was for the tribes to agree to end any ‘frightening’ conflicts and raids between each other - as this was scaring the white settlers.  As a way to encourage more migration, they also wanted the Plains Indians to promise safe access for the migrants across the Great Plains.  Finally, the government also pushed for the Plains Indians to live in a fixed area of land called a ‘Reservation’. Putting Plains Indians into reservations would allow the US government to control them more easily.</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5" name="Table 14">
            <a:extLst>
              <a:ext uri="{FF2B5EF4-FFF2-40B4-BE49-F238E27FC236}">
                <a16:creationId xmlns:a16="http://schemas.microsoft.com/office/drawing/2014/main" id="{29AF4219-226A-46F8-B208-07DBC11B8AF0}"/>
              </a:ext>
            </a:extLst>
          </p:cNvPr>
          <p:cNvGraphicFramePr>
            <a:graphicFrameLocks noGrp="1"/>
          </p:cNvGraphicFramePr>
          <p:nvPr>
            <p:extLst>
              <p:ext uri="{D42A27DB-BD31-4B8C-83A1-F6EECF244321}">
                <p14:modId xmlns:p14="http://schemas.microsoft.com/office/powerpoint/2010/main" val="844204005"/>
              </p:ext>
            </p:extLst>
          </p:nvPr>
        </p:nvGraphicFramePr>
        <p:xfrm>
          <a:off x="4797754" y="2825028"/>
          <a:ext cx="2596492" cy="1783010"/>
        </p:xfrm>
        <a:graphic>
          <a:graphicData uri="http://schemas.openxmlformats.org/drawingml/2006/table">
            <a:tbl>
              <a:tblPr firstRow="1" firstCol="1" bandRow="1">
                <a:tableStyleId>{5C22544A-7EE6-4342-B048-85BDC9FD1C3A}</a:tableStyleId>
              </a:tblPr>
              <a:tblGrid>
                <a:gridCol w="2596492">
                  <a:extLst>
                    <a:ext uri="{9D8B030D-6E8A-4147-A177-3AD203B41FA5}">
                      <a16:colId xmlns:a16="http://schemas.microsoft.com/office/drawing/2014/main" val="341407168"/>
                    </a:ext>
                  </a:extLst>
                </a:gridCol>
              </a:tblGrid>
              <a:tr h="249866">
                <a:tc>
                  <a:txBody>
                    <a:bodyPr/>
                    <a:lstStyle/>
                    <a:p>
                      <a:pPr marL="0" marR="0" indent="0" algn="ctr" defTabSz="914400" rtl="0" eaLnBrk="1" fontAlgn="auto" latinLnBrk="0" hangingPunct="1">
                        <a:lnSpc>
                          <a:spcPct val="107000"/>
                        </a:lnSpc>
                        <a:spcBef>
                          <a:spcPts val="0"/>
                        </a:spcBef>
                        <a:spcAft>
                          <a:spcPts val="0"/>
                        </a:spcAft>
                        <a:buClrTx/>
                        <a:buSzTx/>
                        <a:buFontTx/>
                        <a:buNone/>
                        <a:tabLst/>
                        <a:defRPr/>
                      </a:pPr>
                      <a:r>
                        <a:rPr lang="en-GB" sz="1050" dirty="0">
                          <a:solidFill>
                            <a:schemeClr val="tx1"/>
                          </a:solidFill>
                          <a:effectLst/>
                        </a:rPr>
                        <a:t>The US Government Agreed the following:</a:t>
                      </a: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25779894"/>
                  </a:ext>
                </a:extLst>
              </a:tr>
              <a:tr h="1499561">
                <a:tc>
                  <a:txBody>
                    <a:bodyPr/>
                    <a:lstStyle/>
                    <a:p>
                      <a:pPr marL="171450" marR="0" lvl="0" indent="-171450" algn="l" defTabSz="914400" rtl="0" eaLnBrk="1" fontAlgn="auto" latinLnBrk="0" hangingPunct="1">
                        <a:lnSpc>
                          <a:spcPct val="107000"/>
                        </a:lnSpc>
                        <a:spcBef>
                          <a:spcPts val="0"/>
                        </a:spcBef>
                        <a:spcAft>
                          <a:spcPts val="0"/>
                        </a:spcAft>
                        <a:buClrTx/>
                        <a:buSzTx/>
                        <a:buFont typeface="Wingdings" panose="05000000000000000000" pitchFamily="2" charset="2"/>
                        <a:buChar char="q"/>
                        <a:tabLst/>
                        <a:defRPr/>
                      </a:pPr>
                      <a:r>
                        <a:rPr lang="en-GB" sz="1050" b="0" dirty="0">
                          <a:solidFill>
                            <a:schemeClr val="tx1"/>
                          </a:solidFill>
                          <a:effectLst/>
                        </a:rPr>
                        <a:t>To protect the Plains Indians from attacks by the white settlers trying to settle on Plains Indian lands.</a:t>
                      </a:r>
                    </a:p>
                    <a:p>
                      <a:pPr marL="171450" marR="0" lvl="0" indent="-171450" algn="l" defTabSz="914400" rtl="0" eaLnBrk="1" fontAlgn="auto" latinLnBrk="0" hangingPunct="1">
                        <a:lnSpc>
                          <a:spcPct val="107000"/>
                        </a:lnSpc>
                        <a:spcBef>
                          <a:spcPts val="0"/>
                        </a:spcBef>
                        <a:spcAft>
                          <a:spcPts val="0"/>
                        </a:spcAft>
                        <a:buClrTx/>
                        <a:buSzTx/>
                        <a:buFont typeface="Wingdings" panose="05000000000000000000" pitchFamily="2" charset="2"/>
                        <a:buChar char="q"/>
                        <a:tabLst/>
                        <a:defRPr/>
                      </a:pPr>
                      <a:r>
                        <a:rPr lang="en-GB" sz="1050" b="0" dirty="0">
                          <a:solidFill>
                            <a:schemeClr val="tx1"/>
                          </a:solidFill>
                          <a:effectLst/>
                        </a:rPr>
                        <a:t>To pay the tribes a yearly payment of $50,000 a year as long as the Plains Indians kept to the terms of the treaty. This also included paying the Plains Indians in food and products for them to use.</a:t>
                      </a:r>
                      <a:endParaRPr lang="en-GB" sz="1050" b="0" dirty="0">
                        <a:solidFill>
                          <a:schemeClr val="tx1"/>
                        </a:solidFill>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46519209"/>
                  </a:ext>
                </a:extLst>
              </a:tr>
            </a:tbl>
          </a:graphicData>
        </a:graphic>
      </p:graphicFrame>
      <p:sp>
        <p:nvSpPr>
          <p:cNvPr id="19" name="TextBox 18">
            <a:extLst>
              <a:ext uri="{FF2B5EF4-FFF2-40B4-BE49-F238E27FC236}">
                <a16:creationId xmlns:a16="http://schemas.microsoft.com/office/drawing/2014/main" id="{0682934B-491B-42C5-B882-B09A06ABA72D}"/>
              </a:ext>
            </a:extLst>
          </p:cNvPr>
          <p:cNvSpPr txBox="1"/>
          <p:nvPr/>
        </p:nvSpPr>
        <p:spPr>
          <a:xfrm>
            <a:off x="7443553" y="3093098"/>
            <a:ext cx="2114455" cy="1061829"/>
          </a:xfrm>
          <a:prstGeom prst="rect">
            <a:avLst/>
          </a:prstGeom>
          <a:solidFill>
            <a:schemeClr val="bg1"/>
          </a:solidFill>
          <a:ln w="12700">
            <a:solidFill>
              <a:schemeClr val="tx1"/>
            </a:solidFill>
          </a:ln>
        </p:spPr>
        <p:txBody>
          <a:bodyPr wrap="square" rtlCol="0">
            <a:spAutoFit/>
          </a:bodyPr>
          <a:lstStyle/>
          <a:p>
            <a:pPr lvl="0"/>
            <a:r>
              <a:rPr lang="en-GB" sz="1050" b="1" dirty="0">
                <a:solidFill>
                  <a:schemeClr val="accent5">
                    <a:lumMod val="75000"/>
                  </a:schemeClr>
                </a:solidFill>
              </a:rPr>
              <a:t>RESERVATIONS</a:t>
            </a:r>
            <a:r>
              <a:rPr lang="en-GB" sz="1050" dirty="0"/>
              <a:t> – For the </a:t>
            </a:r>
            <a:r>
              <a:rPr lang="en-GB" sz="1050" b="1" dirty="0"/>
              <a:t>first time </a:t>
            </a:r>
            <a:r>
              <a:rPr lang="en-GB" sz="1050" dirty="0"/>
              <a:t>the US government looked at restricting the land the Plains Indians had.  This eventually led to the Plains Indians being put into reservations. </a:t>
            </a:r>
          </a:p>
        </p:txBody>
      </p:sp>
      <p:sp>
        <p:nvSpPr>
          <p:cNvPr id="26" name="TextBox 25">
            <a:extLst>
              <a:ext uri="{FF2B5EF4-FFF2-40B4-BE49-F238E27FC236}">
                <a16:creationId xmlns:a16="http://schemas.microsoft.com/office/drawing/2014/main" id="{A08153E4-545B-4A3F-9513-4687946D31E9}"/>
              </a:ext>
            </a:extLst>
          </p:cNvPr>
          <p:cNvSpPr txBox="1"/>
          <p:nvPr/>
        </p:nvSpPr>
        <p:spPr>
          <a:xfrm>
            <a:off x="9607315" y="3093098"/>
            <a:ext cx="2511335" cy="1061829"/>
          </a:xfrm>
          <a:prstGeom prst="rect">
            <a:avLst/>
          </a:prstGeom>
          <a:solidFill>
            <a:schemeClr val="bg1"/>
          </a:solidFill>
          <a:ln w="12700">
            <a:solidFill>
              <a:schemeClr val="tx1"/>
            </a:solidFill>
          </a:ln>
        </p:spPr>
        <p:txBody>
          <a:bodyPr wrap="square" rtlCol="0">
            <a:spAutoFit/>
          </a:bodyPr>
          <a:lstStyle/>
          <a:p>
            <a:pPr lvl="0"/>
            <a:r>
              <a:rPr lang="en-GB" sz="1050" b="1" dirty="0">
                <a:solidFill>
                  <a:schemeClr val="accent5">
                    <a:lumMod val="75000"/>
                  </a:schemeClr>
                </a:solidFill>
              </a:rPr>
              <a:t>MOVEMENT FOR AMERICANS: </a:t>
            </a:r>
            <a:r>
              <a:rPr lang="en-GB" sz="1050" dirty="0"/>
              <a:t>Settlers could now freely travel across Plains Indian territory.  This meant it broke the border set out in the 1834 Permanent Indian Frontier.  It eventually led to even more settlement of the Great Plains.</a:t>
            </a:r>
          </a:p>
        </p:txBody>
      </p:sp>
      <p:sp>
        <p:nvSpPr>
          <p:cNvPr id="28" name="TextBox 27">
            <a:extLst>
              <a:ext uri="{FF2B5EF4-FFF2-40B4-BE49-F238E27FC236}">
                <a16:creationId xmlns:a16="http://schemas.microsoft.com/office/drawing/2014/main" id="{DF08B124-020E-405C-959F-75BC516E1F4A}"/>
              </a:ext>
            </a:extLst>
          </p:cNvPr>
          <p:cNvSpPr txBox="1"/>
          <p:nvPr/>
        </p:nvSpPr>
        <p:spPr>
          <a:xfrm>
            <a:off x="7443552" y="4179540"/>
            <a:ext cx="2114455" cy="1061829"/>
          </a:xfrm>
          <a:prstGeom prst="rect">
            <a:avLst/>
          </a:prstGeom>
          <a:solidFill>
            <a:schemeClr val="bg1"/>
          </a:solidFill>
          <a:ln w="12700">
            <a:solidFill>
              <a:schemeClr val="tx1"/>
            </a:solidFill>
          </a:ln>
        </p:spPr>
        <p:txBody>
          <a:bodyPr wrap="square" rtlCol="0">
            <a:spAutoFit/>
          </a:bodyPr>
          <a:lstStyle/>
          <a:p>
            <a:pPr lvl="0"/>
            <a:r>
              <a:rPr lang="en-GB" sz="1050" b="1" dirty="0">
                <a:solidFill>
                  <a:srgbClr val="0070C0"/>
                </a:solidFill>
              </a:rPr>
              <a:t>RAILROADS:</a:t>
            </a:r>
            <a:r>
              <a:rPr lang="en-GB" sz="1050" dirty="0"/>
              <a:t> Railroad surveyors were allowed on to the Great Plains for the first time.  This then resulted in the first railroads being build across the American West in the 1860s.</a:t>
            </a:r>
          </a:p>
        </p:txBody>
      </p:sp>
      <p:sp>
        <p:nvSpPr>
          <p:cNvPr id="29" name="TextBox 28">
            <a:extLst>
              <a:ext uri="{FF2B5EF4-FFF2-40B4-BE49-F238E27FC236}">
                <a16:creationId xmlns:a16="http://schemas.microsoft.com/office/drawing/2014/main" id="{B8325E23-C6AA-4986-BF01-F08DE46F34E3}"/>
              </a:ext>
            </a:extLst>
          </p:cNvPr>
          <p:cNvSpPr txBox="1"/>
          <p:nvPr/>
        </p:nvSpPr>
        <p:spPr>
          <a:xfrm>
            <a:off x="9607313" y="4179540"/>
            <a:ext cx="2511333" cy="1223412"/>
          </a:xfrm>
          <a:prstGeom prst="rect">
            <a:avLst/>
          </a:prstGeom>
          <a:solidFill>
            <a:schemeClr val="bg1"/>
          </a:solidFill>
          <a:ln w="12700">
            <a:solidFill>
              <a:schemeClr val="tx1"/>
            </a:solidFill>
          </a:ln>
        </p:spPr>
        <p:txBody>
          <a:bodyPr wrap="square" rtlCol="0">
            <a:spAutoFit/>
          </a:bodyPr>
          <a:lstStyle/>
          <a:p>
            <a:r>
              <a:rPr lang="en-GB" sz="1050" b="1" dirty="0">
                <a:solidFill>
                  <a:srgbClr val="0070C0"/>
                </a:solidFill>
              </a:rPr>
              <a:t>ARMY FORTS: </a:t>
            </a:r>
            <a:r>
              <a:rPr lang="en-GB" sz="1050" dirty="0"/>
              <a:t>The US army were allowed into the Great Plains and allowed to build forts.  This led to further settlement on the Great Plains with migrants guarded by the US army. They rarely protected the Plains Indians from white settlers as promised in the treaty. </a:t>
            </a:r>
          </a:p>
        </p:txBody>
      </p:sp>
      <p:sp>
        <p:nvSpPr>
          <p:cNvPr id="30" name="TextBox 29">
            <a:extLst>
              <a:ext uri="{FF2B5EF4-FFF2-40B4-BE49-F238E27FC236}">
                <a16:creationId xmlns:a16="http://schemas.microsoft.com/office/drawing/2014/main" id="{F868E13B-D376-4A1C-8EBB-77F0B7888EA4}"/>
              </a:ext>
            </a:extLst>
          </p:cNvPr>
          <p:cNvSpPr txBox="1"/>
          <p:nvPr/>
        </p:nvSpPr>
        <p:spPr>
          <a:xfrm>
            <a:off x="9614646" y="5427565"/>
            <a:ext cx="2503999" cy="1223412"/>
          </a:xfrm>
          <a:prstGeom prst="rect">
            <a:avLst/>
          </a:prstGeom>
          <a:solidFill>
            <a:schemeClr val="bg1"/>
          </a:solidFill>
          <a:ln w="12700">
            <a:solidFill>
              <a:schemeClr val="tx1"/>
            </a:solidFill>
          </a:ln>
        </p:spPr>
        <p:txBody>
          <a:bodyPr wrap="square" rtlCol="0">
            <a:spAutoFit/>
          </a:bodyPr>
          <a:lstStyle/>
          <a:p>
            <a:pPr lvl="0"/>
            <a:r>
              <a:rPr lang="en-GB" sz="1050" b="1" dirty="0">
                <a:solidFill>
                  <a:srgbClr val="0070C0"/>
                </a:solidFill>
              </a:rPr>
              <a:t>FORMAL RELATIONSHIP:</a:t>
            </a:r>
            <a:r>
              <a:rPr lang="en-GB" sz="1050" dirty="0">
                <a:solidFill>
                  <a:srgbClr val="0070C0"/>
                </a:solidFill>
              </a:rPr>
              <a:t> </a:t>
            </a:r>
            <a:r>
              <a:rPr lang="en-GB" sz="1050" dirty="0"/>
              <a:t>It</a:t>
            </a:r>
            <a:r>
              <a:rPr lang="en-GB" sz="1050" dirty="0">
                <a:solidFill>
                  <a:srgbClr val="0070C0"/>
                </a:solidFill>
              </a:rPr>
              <a:t> </a:t>
            </a:r>
            <a:r>
              <a:rPr lang="en-GB" sz="1050" dirty="0"/>
              <a:t>was the first ‘treaty’ signed between the two sides.  This meant it was the first time a formal relationship had been made. This led to the American government taking advantage of the Plains Indians in future ‘agreements’. </a:t>
            </a:r>
          </a:p>
        </p:txBody>
      </p:sp>
      <p:sp>
        <p:nvSpPr>
          <p:cNvPr id="32" name="TextBox 31">
            <a:extLst>
              <a:ext uri="{FF2B5EF4-FFF2-40B4-BE49-F238E27FC236}">
                <a16:creationId xmlns:a16="http://schemas.microsoft.com/office/drawing/2014/main" id="{01C02ECB-B377-4BC7-A026-FEC3E2C0C046}"/>
              </a:ext>
            </a:extLst>
          </p:cNvPr>
          <p:cNvSpPr txBox="1"/>
          <p:nvPr/>
        </p:nvSpPr>
        <p:spPr>
          <a:xfrm>
            <a:off x="7443552" y="5271041"/>
            <a:ext cx="2121789" cy="1546577"/>
          </a:xfrm>
          <a:prstGeom prst="rect">
            <a:avLst/>
          </a:prstGeom>
          <a:solidFill>
            <a:schemeClr val="bg1"/>
          </a:solidFill>
          <a:ln w="12700">
            <a:solidFill>
              <a:schemeClr val="tx1"/>
            </a:solidFill>
          </a:ln>
        </p:spPr>
        <p:txBody>
          <a:bodyPr wrap="square" rtlCol="0">
            <a:spAutoFit/>
          </a:bodyPr>
          <a:lstStyle/>
          <a:p>
            <a:r>
              <a:rPr lang="en-GB" sz="1050" b="1" dirty="0">
                <a:solidFill>
                  <a:srgbClr val="0070C0"/>
                </a:solidFill>
              </a:rPr>
              <a:t>LOSS OF INDEPENDENCE: </a:t>
            </a:r>
            <a:r>
              <a:rPr lang="en-GB" sz="1050" dirty="0"/>
              <a:t>By giving the Plains Indians </a:t>
            </a:r>
            <a:r>
              <a:rPr lang="en-GB" sz="1050" b="1" dirty="0"/>
              <a:t>food and resources</a:t>
            </a:r>
            <a:r>
              <a:rPr lang="en-GB" sz="1050" dirty="0"/>
              <a:t> as part of their yearly payment, the Indians became to rely on the US Government for these resources, especially if they struggled to hunt buffalo. Therefore, the Plains Indians were starting to lose their independence.</a:t>
            </a:r>
          </a:p>
        </p:txBody>
      </p:sp>
      <p:sp>
        <p:nvSpPr>
          <p:cNvPr id="16" name="TextBox 15">
            <a:extLst>
              <a:ext uri="{FF2B5EF4-FFF2-40B4-BE49-F238E27FC236}">
                <a16:creationId xmlns:a16="http://schemas.microsoft.com/office/drawing/2014/main" id="{3F659288-01B8-46F8-BB84-2E11AB6A98C4}"/>
              </a:ext>
            </a:extLst>
          </p:cNvPr>
          <p:cNvSpPr txBox="1"/>
          <p:nvPr/>
        </p:nvSpPr>
        <p:spPr>
          <a:xfrm>
            <a:off x="7443552" y="2806875"/>
            <a:ext cx="4675096" cy="261610"/>
          </a:xfrm>
          <a:custGeom>
            <a:avLst/>
            <a:gdLst>
              <a:gd name="connsiteX0" fmla="*/ 0 w 4675096"/>
              <a:gd name="connsiteY0" fmla="*/ 0 h 261610"/>
              <a:gd name="connsiteX1" fmla="*/ 621120 w 4675096"/>
              <a:gd name="connsiteY1" fmla="*/ 0 h 261610"/>
              <a:gd name="connsiteX2" fmla="*/ 1242240 w 4675096"/>
              <a:gd name="connsiteY2" fmla="*/ 0 h 261610"/>
              <a:gd name="connsiteX3" fmla="*/ 1910111 w 4675096"/>
              <a:gd name="connsiteY3" fmla="*/ 0 h 261610"/>
              <a:gd name="connsiteX4" fmla="*/ 2437729 w 4675096"/>
              <a:gd name="connsiteY4" fmla="*/ 0 h 261610"/>
              <a:gd name="connsiteX5" fmla="*/ 3012098 w 4675096"/>
              <a:gd name="connsiteY5" fmla="*/ 0 h 261610"/>
              <a:gd name="connsiteX6" fmla="*/ 3586467 w 4675096"/>
              <a:gd name="connsiteY6" fmla="*/ 0 h 261610"/>
              <a:gd name="connsiteX7" fmla="*/ 4675096 w 4675096"/>
              <a:gd name="connsiteY7" fmla="*/ 0 h 261610"/>
              <a:gd name="connsiteX8" fmla="*/ 4675096 w 4675096"/>
              <a:gd name="connsiteY8" fmla="*/ 261610 h 261610"/>
              <a:gd name="connsiteX9" fmla="*/ 3960474 w 4675096"/>
              <a:gd name="connsiteY9" fmla="*/ 261610 h 261610"/>
              <a:gd name="connsiteX10" fmla="*/ 3386105 w 4675096"/>
              <a:gd name="connsiteY10" fmla="*/ 261610 h 261610"/>
              <a:gd name="connsiteX11" fmla="*/ 2718234 w 4675096"/>
              <a:gd name="connsiteY11" fmla="*/ 261610 h 261610"/>
              <a:gd name="connsiteX12" fmla="*/ 2097114 w 4675096"/>
              <a:gd name="connsiteY12" fmla="*/ 261610 h 261610"/>
              <a:gd name="connsiteX13" fmla="*/ 1569497 w 4675096"/>
              <a:gd name="connsiteY13" fmla="*/ 261610 h 261610"/>
              <a:gd name="connsiteX14" fmla="*/ 854875 w 4675096"/>
              <a:gd name="connsiteY14" fmla="*/ 261610 h 261610"/>
              <a:gd name="connsiteX15" fmla="*/ 0 w 4675096"/>
              <a:gd name="connsiteY15" fmla="*/ 261610 h 261610"/>
              <a:gd name="connsiteX16" fmla="*/ 0 w 4675096"/>
              <a:gd name="connsiteY16"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75096" h="261610" fill="none" extrusionOk="0">
                <a:moveTo>
                  <a:pt x="0" y="0"/>
                </a:moveTo>
                <a:cubicBezTo>
                  <a:pt x="237916" y="-4458"/>
                  <a:pt x="460348" y="-28308"/>
                  <a:pt x="621120" y="0"/>
                </a:cubicBezTo>
                <a:cubicBezTo>
                  <a:pt x="781892" y="28308"/>
                  <a:pt x="1073682" y="-9663"/>
                  <a:pt x="1242240" y="0"/>
                </a:cubicBezTo>
                <a:cubicBezTo>
                  <a:pt x="1410798" y="9663"/>
                  <a:pt x="1633376" y="-13837"/>
                  <a:pt x="1910111" y="0"/>
                </a:cubicBezTo>
                <a:cubicBezTo>
                  <a:pt x="2186846" y="13837"/>
                  <a:pt x="2260554" y="-17806"/>
                  <a:pt x="2437729" y="0"/>
                </a:cubicBezTo>
                <a:cubicBezTo>
                  <a:pt x="2614904" y="17806"/>
                  <a:pt x="2804137" y="-12378"/>
                  <a:pt x="3012098" y="0"/>
                </a:cubicBezTo>
                <a:cubicBezTo>
                  <a:pt x="3220059" y="12378"/>
                  <a:pt x="3312941" y="24765"/>
                  <a:pt x="3586467" y="0"/>
                </a:cubicBezTo>
                <a:cubicBezTo>
                  <a:pt x="3859993" y="-24765"/>
                  <a:pt x="4396284" y="21821"/>
                  <a:pt x="4675096" y="0"/>
                </a:cubicBezTo>
                <a:cubicBezTo>
                  <a:pt x="4682151" y="60302"/>
                  <a:pt x="4684579" y="150055"/>
                  <a:pt x="4675096" y="261610"/>
                </a:cubicBezTo>
                <a:cubicBezTo>
                  <a:pt x="4475010" y="229552"/>
                  <a:pt x="4175610" y="277526"/>
                  <a:pt x="3960474" y="261610"/>
                </a:cubicBezTo>
                <a:cubicBezTo>
                  <a:pt x="3745338" y="245694"/>
                  <a:pt x="3663058" y="280194"/>
                  <a:pt x="3386105" y="261610"/>
                </a:cubicBezTo>
                <a:cubicBezTo>
                  <a:pt x="3109152" y="243026"/>
                  <a:pt x="2854938" y="243803"/>
                  <a:pt x="2718234" y="261610"/>
                </a:cubicBezTo>
                <a:cubicBezTo>
                  <a:pt x="2581530" y="279417"/>
                  <a:pt x="2238163" y="231303"/>
                  <a:pt x="2097114" y="261610"/>
                </a:cubicBezTo>
                <a:cubicBezTo>
                  <a:pt x="1956065" y="291917"/>
                  <a:pt x="1749542" y="249726"/>
                  <a:pt x="1569497" y="261610"/>
                </a:cubicBezTo>
                <a:cubicBezTo>
                  <a:pt x="1389452" y="273494"/>
                  <a:pt x="1208619" y="262948"/>
                  <a:pt x="854875" y="261610"/>
                </a:cubicBezTo>
                <a:cubicBezTo>
                  <a:pt x="501131" y="260272"/>
                  <a:pt x="307038" y="276257"/>
                  <a:pt x="0" y="261610"/>
                </a:cubicBezTo>
                <a:cubicBezTo>
                  <a:pt x="8170" y="193335"/>
                  <a:pt x="-12942" y="66353"/>
                  <a:pt x="0" y="0"/>
                </a:cubicBezTo>
                <a:close/>
              </a:path>
              <a:path w="4675096" h="261610" stroke="0" extrusionOk="0">
                <a:moveTo>
                  <a:pt x="0" y="0"/>
                </a:moveTo>
                <a:cubicBezTo>
                  <a:pt x="303558" y="13483"/>
                  <a:pt x="364802" y="29220"/>
                  <a:pt x="667871" y="0"/>
                </a:cubicBezTo>
                <a:cubicBezTo>
                  <a:pt x="970940" y="-29220"/>
                  <a:pt x="1080024" y="21533"/>
                  <a:pt x="1195489" y="0"/>
                </a:cubicBezTo>
                <a:cubicBezTo>
                  <a:pt x="1310954" y="-21533"/>
                  <a:pt x="1581585" y="8199"/>
                  <a:pt x="1956862" y="0"/>
                </a:cubicBezTo>
                <a:cubicBezTo>
                  <a:pt x="2332139" y="-8199"/>
                  <a:pt x="2325359" y="-2852"/>
                  <a:pt x="2577982" y="0"/>
                </a:cubicBezTo>
                <a:cubicBezTo>
                  <a:pt x="2830605" y="2852"/>
                  <a:pt x="2878790" y="-2729"/>
                  <a:pt x="3105599" y="0"/>
                </a:cubicBezTo>
                <a:cubicBezTo>
                  <a:pt x="3332408" y="2729"/>
                  <a:pt x="3560342" y="-5314"/>
                  <a:pt x="3820221" y="0"/>
                </a:cubicBezTo>
                <a:cubicBezTo>
                  <a:pt x="4080100" y="5314"/>
                  <a:pt x="4285116" y="-4483"/>
                  <a:pt x="4675096" y="0"/>
                </a:cubicBezTo>
                <a:cubicBezTo>
                  <a:pt x="4662215" y="88098"/>
                  <a:pt x="4678323" y="169894"/>
                  <a:pt x="4675096" y="261610"/>
                </a:cubicBezTo>
                <a:cubicBezTo>
                  <a:pt x="4451608" y="254411"/>
                  <a:pt x="4270173" y="239944"/>
                  <a:pt x="4100727" y="261610"/>
                </a:cubicBezTo>
                <a:cubicBezTo>
                  <a:pt x="3931281" y="283276"/>
                  <a:pt x="3731442" y="265874"/>
                  <a:pt x="3573109" y="261610"/>
                </a:cubicBezTo>
                <a:cubicBezTo>
                  <a:pt x="3414776" y="257346"/>
                  <a:pt x="3217589" y="286332"/>
                  <a:pt x="3045491" y="261610"/>
                </a:cubicBezTo>
                <a:cubicBezTo>
                  <a:pt x="2873393" y="236888"/>
                  <a:pt x="2712894" y="246144"/>
                  <a:pt x="2517873" y="261610"/>
                </a:cubicBezTo>
                <a:cubicBezTo>
                  <a:pt x="2322852" y="277076"/>
                  <a:pt x="2147178" y="280169"/>
                  <a:pt x="1803251" y="261610"/>
                </a:cubicBezTo>
                <a:cubicBezTo>
                  <a:pt x="1459324" y="243051"/>
                  <a:pt x="1283292" y="285687"/>
                  <a:pt x="1135380" y="261610"/>
                </a:cubicBezTo>
                <a:cubicBezTo>
                  <a:pt x="987468" y="237533"/>
                  <a:pt x="251431" y="292580"/>
                  <a:pt x="0" y="261610"/>
                </a:cubicBezTo>
                <a:cubicBezTo>
                  <a:pt x="-7844" y="167763"/>
                  <a:pt x="7003" y="105190"/>
                  <a:pt x="0" y="0"/>
                </a:cubicBezTo>
                <a:close/>
              </a:path>
            </a:pathLst>
          </a:custGeom>
          <a:solidFill>
            <a:schemeClr val="accent4">
              <a:lumMod val="20000"/>
              <a:lumOff val="80000"/>
            </a:schemeClr>
          </a:solidFill>
          <a:ln w="12700">
            <a:solidFill>
              <a:schemeClr val="tx1"/>
            </a:solidFill>
            <a:extLst>
              <a:ext uri="{C807C97D-BFC1-408E-A445-0C87EB9F89A2}">
                <ask:lineSketchStyleProps xmlns:ask="http://schemas.microsoft.com/office/drawing/2018/sketchyshapes" sd="3300167171">
                  <a:prstGeom prst="rect">
                    <a:avLst/>
                  </a:prstGeom>
                  <ask:type>
                    <ask:lineSketchFreehand/>
                  </ask:type>
                </ask:lineSketchStyleProps>
              </a:ext>
            </a:extLst>
          </a:ln>
        </p:spPr>
        <p:txBody>
          <a:bodyPr wrap="square" rtlCol="0">
            <a:spAutoFit/>
          </a:bodyPr>
          <a:lstStyle/>
          <a:p>
            <a:pPr algn="ctr"/>
            <a:r>
              <a:rPr lang="en-GB" sz="1050" b="1" dirty="0"/>
              <a:t>The Consequences of Fort Laramie Treaty 1851</a:t>
            </a:r>
          </a:p>
        </p:txBody>
      </p:sp>
      <p:sp>
        <p:nvSpPr>
          <p:cNvPr id="2" name="Oval 1">
            <a:extLst>
              <a:ext uri="{FF2B5EF4-FFF2-40B4-BE49-F238E27FC236}">
                <a16:creationId xmlns:a16="http://schemas.microsoft.com/office/drawing/2014/main" id="{DB95761E-D5C3-4641-B9D6-46D8382E6233}"/>
              </a:ext>
            </a:extLst>
          </p:cNvPr>
          <p:cNvSpPr/>
          <p:nvPr/>
        </p:nvSpPr>
        <p:spPr>
          <a:xfrm>
            <a:off x="10641106" y="604319"/>
            <a:ext cx="107576" cy="85963"/>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a:extLst>
              <a:ext uri="{FF2B5EF4-FFF2-40B4-BE49-F238E27FC236}">
                <a16:creationId xmlns:a16="http://schemas.microsoft.com/office/drawing/2014/main" id="{2708B0C6-5465-4042-92C7-67BC5BF7931E}"/>
              </a:ext>
            </a:extLst>
          </p:cNvPr>
          <p:cNvCxnSpPr>
            <a:cxnSpLocks/>
            <a:stCxn id="21" idx="0"/>
            <a:endCxn id="2" idx="3"/>
          </p:cNvCxnSpPr>
          <p:nvPr/>
        </p:nvCxnSpPr>
        <p:spPr>
          <a:xfrm flipV="1">
            <a:off x="10278638" y="677693"/>
            <a:ext cx="378222" cy="12048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7555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646" y="89647"/>
            <a:ext cx="9480481"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Conflict &amp; Tension </a:t>
            </a:r>
            <a:r>
              <a:rPr lang="en-GB" dirty="0">
                <a:latin typeface="Berlin Sans FB" panose="020E0602020502020306" pitchFamily="34" charset="0"/>
              </a:rPr>
              <a:t>– Lawlessness in Early towns of the California Gold Rush (1849)?</a:t>
            </a:r>
          </a:p>
        </p:txBody>
      </p:sp>
      <p:sp>
        <p:nvSpPr>
          <p:cNvPr id="3" name="Rectangle 2"/>
          <p:cNvSpPr>
            <a:spLocks noChangeArrowheads="1"/>
          </p:cNvSpPr>
          <p:nvPr/>
        </p:nvSpPr>
        <p:spPr bwMode="auto">
          <a:xfrm>
            <a:off x="627529" y="1354010"/>
            <a:ext cx="923364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Rectangle 3"/>
          <p:cNvSpPr>
            <a:spLocks noChangeArrowheads="1"/>
          </p:cNvSpPr>
          <p:nvPr/>
        </p:nvSpPr>
        <p:spPr bwMode="auto">
          <a:xfrm>
            <a:off x="2689446" y="1530818"/>
            <a:ext cx="2698001" cy="861774"/>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PROSTITUTION</a:t>
            </a:r>
            <a:r>
              <a:rPr lang="en-GB" altLang="en-US"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There were a high number of prostitutes in the mining towns making their money from the men who had travelled alone. This could also result in drunkenness and violence.</a:t>
            </a:r>
          </a:p>
        </p:txBody>
      </p:sp>
      <p:sp>
        <p:nvSpPr>
          <p:cNvPr id="8" name="Rectangle 6"/>
          <p:cNvSpPr>
            <a:spLocks noChangeArrowheads="1"/>
          </p:cNvSpPr>
          <p:nvPr/>
        </p:nvSpPr>
        <p:spPr bwMode="auto">
          <a:xfrm>
            <a:off x="8980355" y="3193675"/>
            <a:ext cx="3133862" cy="1785104"/>
          </a:xfrm>
          <a:prstGeom prst="rect">
            <a:avLst/>
          </a:prstGeom>
          <a:solidFill>
            <a:schemeClr val="bg1"/>
          </a:solidFill>
          <a:ln w="12700">
            <a:solidFill>
              <a:schemeClr val="tx1"/>
            </a:solidFill>
            <a:extLst>
              <a:ext uri="{C807C97D-BFC1-408E-A445-0C87EB9F89A2}">
                <ask:lineSketchStyleProps xmlns:ask="http://schemas.microsoft.com/office/drawing/2018/sketchyshapes">
                  <ask:type>
                    <ask:lineSketchNone/>
                  </ask:type>
                </ask:lineSketchStyleProps>
              </a:ext>
            </a:extLst>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With so few law enforcement officers, communities set up their own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vigilante groups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These were groups of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ordinary men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who set out to find and punish suspected law breakers themselves. Many mining camps set up vigilante groups to solve crimes and San Francisco had a vigilante Committee of around 200 people.  They were successful and reduced the problems of crime in some communities.  </a:t>
            </a:r>
            <a:r>
              <a:rPr lang="en-GB" altLang="en-US" sz="1000" dirty="0">
                <a:latin typeface="+mn-lt"/>
              </a:rPr>
              <a:t>However, their version of a trial could be very unfair with many </a:t>
            </a:r>
            <a:r>
              <a:rPr kumimoji="0" lang="en-GB" altLang="en-US" sz="10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vigilante members being more violent than their suspects. They would often ‘lynch’ or hang any person they suspected as being guilty.</a:t>
            </a:r>
          </a:p>
        </p:txBody>
      </p:sp>
      <p:sp>
        <p:nvSpPr>
          <p:cNvPr id="11" name="Rectangle 3"/>
          <p:cNvSpPr>
            <a:spLocks noChangeArrowheads="1"/>
          </p:cNvSpPr>
          <p:nvPr/>
        </p:nvSpPr>
        <p:spPr bwMode="auto">
          <a:xfrm>
            <a:off x="89646" y="480655"/>
            <a:ext cx="9480481" cy="769441"/>
          </a:xfrm>
          <a:prstGeom prst="rect">
            <a:avLst/>
          </a:prstGeom>
          <a:noFill/>
          <a:ln w="19050">
            <a:no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the 1840s, when the number of people settling in the ‘west’ was low, there was little lawlessness. However,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California Gold Rush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changed this. Huge numbers of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migrants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came into the American West searching for their fortune, the number of law enforcement officers to maintain law and order remained low or non-existent. </a:t>
            </a:r>
            <a:r>
              <a:rPr kumimoji="0" lang="en-GB" altLang="en-US" sz="11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The population of </a:t>
            </a:r>
            <a:r>
              <a:rPr kumimoji="0" lang="en-GB" altLang="en-US" sz="11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California</a:t>
            </a:r>
            <a:r>
              <a:rPr kumimoji="0" lang="en-GB" altLang="en-US" sz="11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dramatically increased and </a:t>
            </a:r>
            <a:r>
              <a:rPr lang="en-GB" altLang="en-US" sz="1100" b="1" dirty="0">
                <a:latin typeface="Calibri" panose="020F0502020204030204" pitchFamily="34" charset="0"/>
                <a:ea typeface="Calibri" panose="020F0502020204030204" pitchFamily="34" charset="0"/>
                <a:cs typeface="Times New Roman" panose="02020603050405020304" pitchFamily="18" charset="0"/>
              </a:rPr>
              <a:t>mass migration</a:t>
            </a:r>
            <a:r>
              <a:rPr lang="en-GB" altLang="en-US" sz="1100" dirty="0">
                <a:latin typeface="Calibri" panose="020F0502020204030204" pitchFamily="34" charset="0"/>
                <a:ea typeface="Calibri" panose="020F0502020204030204" pitchFamily="34" charset="0"/>
                <a:cs typeface="Times New Roman" panose="02020603050405020304" pitchFamily="18" charset="0"/>
              </a:rPr>
              <a:t> made the  need for law and order much essential. Compared to 8,000 people in California in 1846, by 1850 it became 120,000 and then by 1855 increased to 300,000. This huge increase in population resulted in a number of problems.</a:t>
            </a:r>
            <a:endParaRPr kumimoji="0" lang="en-GB" altLang="en-US" sz="11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p:cNvPicPr>
            <a:picLocks noChangeAspect="1"/>
          </p:cNvPicPr>
          <p:nvPr/>
        </p:nvPicPr>
        <p:blipFill rotWithShape="1">
          <a:blip r:embed="rId2"/>
          <a:srcRect l="28961" t="36766" r="37827" b="28721"/>
          <a:stretch/>
        </p:blipFill>
        <p:spPr>
          <a:xfrm>
            <a:off x="9631680" y="89647"/>
            <a:ext cx="2470674" cy="1135364"/>
          </a:xfrm>
          <a:prstGeom prst="rect">
            <a:avLst/>
          </a:prstGeom>
          <a:ln w="127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B1473269-E983-420E-988F-F0C8E01FCE2E}"/>
              </a:ext>
            </a:extLst>
          </p:cNvPr>
          <p:cNvSpPr txBox="1"/>
          <p:nvPr/>
        </p:nvSpPr>
        <p:spPr>
          <a:xfrm>
            <a:off x="5454623" y="1269208"/>
            <a:ext cx="6659594"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6659594"/>
                      <a:gd name="connsiteY0" fmla="*/ 0 h 261610"/>
                      <a:gd name="connsiteX1" fmla="*/ 799151 w 6659594"/>
                      <a:gd name="connsiteY1" fmla="*/ 0 h 261610"/>
                      <a:gd name="connsiteX2" fmla="*/ 1598303 w 6659594"/>
                      <a:gd name="connsiteY2" fmla="*/ 0 h 261610"/>
                      <a:gd name="connsiteX3" fmla="*/ 2131070 w 6659594"/>
                      <a:gd name="connsiteY3" fmla="*/ 0 h 261610"/>
                      <a:gd name="connsiteX4" fmla="*/ 2863625 w 6659594"/>
                      <a:gd name="connsiteY4" fmla="*/ 0 h 261610"/>
                      <a:gd name="connsiteX5" fmla="*/ 3529585 w 6659594"/>
                      <a:gd name="connsiteY5" fmla="*/ 0 h 261610"/>
                      <a:gd name="connsiteX6" fmla="*/ 4262140 w 6659594"/>
                      <a:gd name="connsiteY6" fmla="*/ 0 h 261610"/>
                      <a:gd name="connsiteX7" fmla="*/ 4994696 w 6659594"/>
                      <a:gd name="connsiteY7" fmla="*/ 0 h 261610"/>
                      <a:gd name="connsiteX8" fmla="*/ 5660655 w 6659594"/>
                      <a:gd name="connsiteY8" fmla="*/ 0 h 261610"/>
                      <a:gd name="connsiteX9" fmla="*/ 6659594 w 6659594"/>
                      <a:gd name="connsiteY9" fmla="*/ 0 h 261610"/>
                      <a:gd name="connsiteX10" fmla="*/ 6659594 w 6659594"/>
                      <a:gd name="connsiteY10" fmla="*/ 261610 h 261610"/>
                      <a:gd name="connsiteX11" fmla="*/ 5927039 w 6659594"/>
                      <a:gd name="connsiteY11" fmla="*/ 261610 h 261610"/>
                      <a:gd name="connsiteX12" fmla="*/ 5194483 w 6659594"/>
                      <a:gd name="connsiteY12" fmla="*/ 261610 h 261610"/>
                      <a:gd name="connsiteX13" fmla="*/ 4395332 w 6659594"/>
                      <a:gd name="connsiteY13" fmla="*/ 261610 h 261610"/>
                      <a:gd name="connsiteX14" fmla="*/ 3596181 w 6659594"/>
                      <a:gd name="connsiteY14" fmla="*/ 261610 h 261610"/>
                      <a:gd name="connsiteX15" fmla="*/ 2996817 w 6659594"/>
                      <a:gd name="connsiteY15" fmla="*/ 261610 h 261610"/>
                      <a:gd name="connsiteX16" fmla="*/ 2397454 w 6659594"/>
                      <a:gd name="connsiteY16" fmla="*/ 261610 h 261610"/>
                      <a:gd name="connsiteX17" fmla="*/ 1664899 w 6659594"/>
                      <a:gd name="connsiteY17" fmla="*/ 261610 h 261610"/>
                      <a:gd name="connsiteX18" fmla="*/ 1198727 w 6659594"/>
                      <a:gd name="connsiteY18" fmla="*/ 261610 h 261610"/>
                      <a:gd name="connsiteX19" fmla="*/ 732555 w 6659594"/>
                      <a:gd name="connsiteY19" fmla="*/ 261610 h 261610"/>
                      <a:gd name="connsiteX20" fmla="*/ 0 w 6659594"/>
                      <a:gd name="connsiteY20" fmla="*/ 261610 h 261610"/>
                      <a:gd name="connsiteX21" fmla="*/ 0 w 6659594"/>
                      <a:gd name="connsiteY21"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659594" h="261610" fill="none" extrusionOk="0">
                        <a:moveTo>
                          <a:pt x="0" y="0"/>
                        </a:moveTo>
                        <a:cubicBezTo>
                          <a:pt x="364793" y="13453"/>
                          <a:pt x="429664" y="3688"/>
                          <a:pt x="799151" y="0"/>
                        </a:cubicBezTo>
                        <a:cubicBezTo>
                          <a:pt x="1168638" y="-3688"/>
                          <a:pt x="1388515" y="-38812"/>
                          <a:pt x="1598303" y="0"/>
                        </a:cubicBezTo>
                        <a:cubicBezTo>
                          <a:pt x="1808091" y="38812"/>
                          <a:pt x="2021132" y="3058"/>
                          <a:pt x="2131070" y="0"/>
                        </a:cubicBezTo>
                        <a:cubicBezTo>
                          <a:pt x="2241008" y="-3058"/>
                          <a:pt x="2602456" y="4799"/>
                          <a:pt x="2863625" y="0"/>
                        </a:cubicBezTo>
                        <a:cubicBezTo>
                          <a:pt x="3124794" y="-4799"/>
                          <a:pt x="3286178" y="-31346"/>
                          <a:pt x="3529585" y="0"/>
                        </a:cubicBezTo>
                        <a:cubicBezTo>
                          <a:pt x="3772992" y="31346"/>
                          <a:pt x="4070575" y="-36520"/>
                          <a:pt x="4262140" y="0"/>
                        </a:cubicBezTo>
                        <a:cubicBezTo>
                          <a:pt x="4453705" y="36520"/>
                          <a:pt x="4733956" y="5257"/>
                          <a:pt x="4994696" y="0"/>
                        </a:cubicBezTo>
                        <a:cubicBezTo>
                          <a:pt x="5255436" y="-5257"/>
                          <a:pt x="5419589" y="-24387"/>
                          <a:pt x="5660655" y="0"/>
                        </a:cubicBezTo>
                        <a:cubicBezTo>
                          <a:pt x="5901721" y="24387"/>
                          <a:pt x="6415033" y="-30574"/>
                          <a:pt x="6659594" y="0"/>
                        </a:cubicBezTo>
                        <a:cubicBezTo>
                          <a:pt x="6667270" y="113207"/>
                          <a:pt x="6659422" y="160221"/>
                          <a:pt x="6659594" y="261610"/>
                        </a:cubicBezTo>
                        <a:cubicBezTo>
                          <a:pt x="6380596" y="237798"/>
                          <a:pt x="6211637" y="230746"/>
                          <a:pt x="5927039" y="261610"/>
                        </a:cubicBezTo>
                        <a:cubicBezTo>
                          <a:pt x="5642442" y="292474"/>
                          <a:pt x="5366267" y="265388"/>
                          <a:pt x="5194483" y="261610"/>
                        </a:cubicBezTo>
                        <a:cubicBezTo>
                          <a:pt x="5022699" y="257832"/>
                          <a:pt x="4710088" y="299898"/>
                          <a:pt x="4395332" y="261610"/>
                        </a:cubicBezTo>
                        <a:cubicBezTo>
                          <a:pt x="4080576" y="223322"/>
                          <a:pt x="3918416" y="249790"/>
                          <a:pt x="3596181" y="261610"/>
                        </a:cubicBezTo>
                        <a:cubicBezTo>
                          <a:pt x="3273946" y="273430"/>
                          <a:pt x="3207180" y="255041"/>
                          <a:pt x="2996817" y="261610"/>
                        </a:cubicBezTo>
                        <a:cubicBezTo>
                          <a:pt x="2786454" y="268179"/>
                          <a:pt x="2607913" y="267229"/>
                          <a:pt x="2397454" y="261610"/>
                        </a:cubicBezTo>
                        <a:cubicBezTo>
                          <a:pt x="2186995" y="255991"/>
                          <a:pt x="1924369" y="294721"/>
                          <a:pt x="1664899" y="261610"/>
                        </a:cubicBezTo>
                        <a:cubicBezTo>
                          <a:pt x="1405430" y="228499"/>
                          <a:pt x="1418634" y="265074"/>
                          <a:pt x="1198727" y="261610"/>
                        </a:cubicBezTo>
                        <a:cubicBezTo>
                          <a:pt x="978820" y="258146"/>
                          <a:pt x="903355" y="278610"/>
                          <a:pt x="732555" y="261610"/>
                        </a:cubicBezTo>
                        <a:cubicBezTo>
                          <a:pt x="561755" y="244610"/>
                          <a:pt x="157430" y="266676"/>
                          <a:pt x="0" y="261610"/>
                        </a:cubicBezTo>
                        <a:cubicBezTo>
                          <a:pt x="2837" y="202846"/>
                          <a:pt x="-537" y="104532"/>
                          <a:pt x="0" y="0"/>
                        </a:cubicBezTo>
                        <a:close/>
                      </a:path>
                      <a:path w="6659594" h="261610" stroke="0" extrusionOk="0">
                        <a:moveTo>
                          <a:pt x="0" y="0"/>
                        </a:moveTo>
                        <a:cubicBezTo>
                          <a:pt x="174914" y="25604"/>
                          <a:pt x="299748" y="6299"/>
                          <a:pt x="599363" y="0"/>
                        </a:cubicBezTo>
                        <a:cubicBezTo>
                          <a:pt x="898978" y="-6299"/>
                          <a:pt x="992576" y="23757"/>
                          <a:pt x="1198727" y="0"/>
                        </a:cubicBezTo>
                        <a:cubicBezTo>
                          <a:pt x="1404878" y="-23757"/>
                          <a:pt x="1601967" y="12019"/>
                          <a:pt x="1864686" y="0"/>
                        </a:cubicBezTo>
                        <a:cubicBezTo>
                          <a:pt x="2127405" y="-12019"/>
                          <a:pt x="2223512" y="8696"/>
                          <a:pt x="2330858" y="0"/>
                        </a:cubicBezTo>
                        <a:cubicBezTo>
                          <a:pt x="2438204" y="-8696"/>
                          <a:pt x="2599190" y="22390"/>
                          <a:pt x="2797029" y="0"/>
                        </a:cubicBezTo>
                        <a:cubicBezTo>
                          <a:pt x="2994868" y="-22390"/>
                          <a:pt x="3037327" y="2014"/>
                          <a:pt x="3263201" y="0"/>
                        </a:cubicBezTo>
                        <a:cubicBezTo>
                          <a:pt x="3489075" y="-2014"/>
                          <a:pt x="3836100" y="-19393"/>
                          <a:pt x="3995756" y="0"/>
                        </a:cubicBezTo>
                        <a:cubicBezTo>
                          <a:pt x="4155412" y="19393"/>
                          <a:pt x="4351374" y="13213"/>
                          <a:pt x="4528524" y="0"/>
                        </a:cubicBezTo>
                        <a:cubicBezTo>
                          <a:pt x="4705674" y="-13213"/>
                          <a:pt x="5158410" y="7283"/>
                          <a:pt x="5327675" y="0"/>
                        </a:cubicBezTo>
                        <a:cubicBezTo>
                          <a:pt x="5496940" y="-7283"/>
                          <a:pt x="5645256" y="15803"/>
                          <a:pt x="5927039" y="0"/>
                        </a:cubicBezTo>
                        <a:cubicBezTo>
                          <a:pt x="6208822" y="-15803"/>
                          <a:pt x="6336661" y="-29029"/>
                          <a:pt x="6659594" y="0"/>
                        </a:cubicBezTo>
                        <a:cubicBezTo>
                          <a:pt x="6668803" y="104277"/>
                          <a:pt x="6672476" y="191894"/>
                          <a:pt x="6659594" y="261610"/>
                        </a:cubicBezTo>
                        <a:cubicBezTo>
                          <a:pt x="6508711" y="263470"/>
                          <a:pt x="6331921" y="282719"/>
                          <a:pt x="6193422" y="261610"/>
                        </a:cubicBezTo>
                        <a:cubicBezTo>
                          <a:pt x="6054923" y="240501"/>
                          <a:pt x="5825737" y="250541"/>
                          <a:pt x="5727251" y="261610"/>
                        </a:cubicBezTo>
                        <a:cubicBezTo>
                          <a:pt x="5628765" y="272679"/>
                          <a:pt x="5127738" y="237301"/>
                          <a:pt x="4928100" y="261610"/>
                        </a:cubicBezTo>
                        <a:cubicBezTo>
                          <a:pt x="4728462" y="285919"/>
                          <a:pt x="4517438" y="249020"/>
                          <a:pt x="4395332" y="261610"/>
                        </a:cubicBezTo>
                        <a:cubicBezTo>
                          <a:pt x="4273226" y="274200"/>
                          <a:pt x="4079411" y="270495"/>
                          <a:pt x="3929160" y="261610"/>
                        </a:cubicBezTo>
                        <a:cubicBezTo>
                          <a:pt x="3778909" y="252725"/>
                          <a:pt x="3611071" y="249725"/>
                          <a:pt x="3462989" y="261610"/>
                        </a:cubicBezTo>
                        <a:cubicBezTo>
                          <a:pt x="3314907" y="273495"/>
                          <a:pt x="2962139" y="269521"/>
                          <a:pt x="2663838" y="261610"/>
                        </a:cubicBezTo>
                        <a:cubicBezTo>
                          <a:pt x="2365537" y="253699"/>
                          <a:pt x="2265614" y="275586"/>
                          <a:pt x="2064474" y="261610"/>
                        </a:cubicBezTo>
                        <a:cubicBezTo>
                          <a:pt x="1863334" y="247634"/>
                          <a:pt x="1489868" y="236344"/>
                          <a:pt x="1265323" y="261610"/>
                        </a:cubicBezTo>
                        <a:cubicBezTo>
                          <a:pt x="1040778" y="286876"/>
                          <a:pt x="860317" y="238736"/>
                          <a:pt x="665959" y="261610"/>
                        </a:cubicBezTo>
                        <a:cubicBezTo>
                          <a:pt x="471601" y="284484"/>
                          <a:pt x="242905" y="258555"/>
                          <a:pt x="0" y="261610"/>
                        </a:cubicBezTo>
                        <a:cubicBezTo>
                          <a:pt x="2354" y="158822"/>
                          <a:pt x="-3604" y="106634"/>
                          <a:pt x="0" y="0"/>
                        </a:cubicBezTo>
                        <a:close/>
                      </a:path>
                    </a:pathLst>
                  </a:custGeom>
                  <ask:type>
                    <ask:lineSketchNone/>
                  </ask:type>
                </ask:lineSketchStyleProps>
              </a:ext>
            </a:extLst>
          </a:ln>
        </p:spPr>
        <p:txBody>
          <a:bodyPr wrap="square" rtlCol="0">
            <a:spAutoFit/>
          </a:bodyPr>
          <a:lstStyle/>
          <a:p>
            <a:pPr algn="ctr"/>
            <a:r>
              <a:rPr lang="en-GB" sz="1100" b="1" dirty="0"/>
              <a:t>The System of Law and Order in the American West</a:t>
            </a:r>
          </a:p>
        </p:txBody>
      </p:sp>
      <p:sp>
        <p:nvSpPr>
          <p:cNvPr id="6" name="TextBox 5">
            <a:extLst>
              <a:ext uri="{FF2B5EF4-FFF2-40B4-BE49-F238E27FC236}">
                <a16:creationId xmlns:a16="http://schemas.microsoft.com/office/drawing/2014/main" id="{63AF25BB-A4A9-487D-A0B5-D1FF0E7F8E0E}"/>
              </a:ext>
            </a:extLst>
          </p:cNvPr>
          <p:cNvSpPr txBox="1"/>
          <p:nvPr/>
        </p:nvSpPr>
        <p:spPr>
          <a:xfrm>
            <a:off x="100085" y="5896136"/>
            <a:ext cx="5287361" cy="861774"/>
          </a:xfrm>
          <a:prstGeom prst="rect">
            <a:avLst/>
          </a:prstGeom>
          <a:noFill/>
          <a:ln>
            <a:solidFill>
              <a:schemeClr val="tx1"/>
            </a:solidFill>
          </a:ln>
        </p:spPr>
        <p:txBody>
          <a:bodyPr wrap="square" rtlCol="0">
            <a:spAutoFit/>
          </a:bodyPr>
          <a:lstStyle/>
          <a:p>
            <a:pPr algn="ct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THE MINING TOWN OF ARURA - CALIFORNIA</a:t>
            </a:r>
          </a:p>
          <a:p>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mining town of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Aurora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grew in the 1860s from 800 people (1861) to 14,000 by 1864.   The population was mostly male and white, with a small Chinese community.  There were around 300 women but half were prostitutes.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There was one school and a church.  However there were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25 saloons (pubs) and just as many gambling houses and brothels and a large brewery.</a:t>
            </a:r>
            <a:endParaRPr kumimoji="0" lang="en-GB" altLang="en-US" sz="1000" b="0" i="0" u="none" strike="noStrike" cap="none" normalizeH="0" baseline="0" dirty="0">
              <a:ln>
                <a:noFill/>
              </a:ln>
              <a:solidFill>
                <a:schemeClr val="tx1"/>
              </a:solidFill>
              <a:effectLst/>
            </a:endParaRPr>
          </a:p>
        </p:txBody>
      </p:sp>
      <p:sp>
        <p:nvSpPr>
          <p:cNvPr id="14" name="Rectangle 3">
            <a:extLst>
              <a:ext uri="{FF2B5EF4-FFF2-40B4-BE49-F238E27FC236}">
                <a16:creationId xmlns:a16="http://schemas.microsoft.com/office/drawing/2014/main" id="{B3F98F7D-FB76-4F28-A8C1-D5B399DF772F}"/>
              </a:ext>
            </a:extLst>
          </p:cNvPr>
          <p:cNvSpPr>
            <a:spLocks noChangeArrowheads="1"/>
          </p:cNvSpPr>
          <p:nvPr/>
        </p:nvSpPr>
        <p:spPr bwMode="auto">
          <a:xfrm>
            <a:off x="100088" y="1530818"/>
            <a:ext cx="2522182" cy="861774"/>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GROWING MINING CAMPS</a:t>
            </a:r>
            <a:r>
              <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When gold was found, the camps grew very quickly to hold 1000s of people. This was too quick for the local officials there to deal with the amount of crime when it happened. </a:t>
            </a:r>
            <a:endParaRPr kumimoji="0" lang="en-GB" altLang="en-US" sz="1000" b="0" i="0" u="none" strike="noStrike" cap="none" normalizeH="0" baseline="0" dirty="0">
              <a:ln>
                <a:noFill/>
              </a:ln>
              <a:solidFill>
                <a:schemeClr val="tx1"/>
              </a:solidFill>
              <a:effectLst/>
            </a:endParaRPr>
          </a:p>
        </p:txBody>
      </p:sp>
      <p:sp>
        <p:nvSpPr>
          <p:cNvPr id="15" name="Rectangle 3">
            <a:extLst>
              <a:ext uri="{FF2B5EF4-FFF2-40B4-BE49-F238E27FC236}">
                <a16:creationId xmlns:a16="http://schemas.microsoft.com/office/drawing/2014/main" id="{6431757B-7102-4E5F-8702-6A94DFBAE70D}"/>
              </a:ext>
            </a:extLst>
          </p:cNvPr>
          <p:cNvSpPr>
            <a:spLocks noChangeArrowheads="1"/>
          </p:cNvSpPr>
          <p:nvPr/>
        </p:nvSpPr>
        <p:spPr bwMode="auto">
          <a:xfrm>
            <a:off x="2042159" y="3481959"/>
            <a:ext cx="3345287"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CLAIM JUMPING</a:t>
            </a:r>
            <a:endPar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Law said that the person who found the gold had a right to the land and the gold found there. But claiming gold became a competition and other men set out to steel land where gold was found.  This was known as </a:t>
            </a: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CLAIM JUMPING</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This was difficult to prove with so few law enforcement officers.</a:t>
            </a:r>
            <a:endParaRPr kumimoji="0" lang="en-GB" altLang="en-US" sz="1000" b="0" i="0" u="none" strike="noStrike" cap="none" normalizeH="0" baseline="0" dirty="0">
              <a:ln>
                <a:noFill/>
              </a:ln>
              <a:solidFill>
                <a:schemeClr val="tx1"/>
              </a:solidFill>
              <a:effectLst/>
            </a:endParaRPr>
          </a:p>
        </p:txBody>
      </p:sp>
      <p:sp>
        <p:nvSpPr>
          <p:cNvPr id="16" name="Rectangle 3">
            <a:extLst>
              <a:ext uri="{FF2B5EF4-FFF2-40B4-BE49-F238E27FC236}">
                <a16:creationId xmlns:a16="http://schemas.microsoft.com/office/drawing/2014/main" id="{E58601CD-C10A-4148-A1F6-5D6C6E217596}"/>
              </a:ext>
            </a:extLst>
          </p:cNvPr>
          <p:cNvSpPr>
            <a:spLocks noChangeArrowheads="1"/>
          </p:cNvSpPr>
          <p:nvPr/>
        </p:nvSpPr>
        <p:spPr bwMode="auto">
          <a:xfrm>
            <a:off x="100086" y="2429444"/>
            <a:ext cx="2656970"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CON MEN</a:t>
            </a:r>
            <a:r>
              <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Experienced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prospectors</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tried conning </a:t>
            </a:r>
            <a:r>
              <a:rPr kumimoji="0" lang="en-GB" altLang="en-US" sz="10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new,  inexperienced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prospectors into buying worthless land. They planting a few bits of gold on the land to make it look like a good buy but then bought the best land themselves. </a:t>
            </a:r>
            <a:endParaRPr kumimoji="0" lang="en-GB" altLang="en-US" sz="1000" b="0" i="0" u="none" strike="noStrike" cap="none" normalizeH="0" baseline="0" dirty="0">
              <a:ln>
                <a:noFill/>
              </a:ln>
              <a:solidFill>
                <a:schemeClr val="tx1"/>
              </a:solidFill>
              <a:effectLst/>
            </a:endParaRPr>
          </a:p>
        </p:txBody>
      </p:sp>
      <p:sp>
        <p:nvSpPr>
          <p:cNvPr id="17" name="Rectangle 3">
            <a:extLst>
              <a:ext uri="{FF2B5EF4-FFF2-40B4-BE49-F238E27FC236}">
                <a16:creationId xmlns:a16="http://schemas.microsoft.com/office/drawing/2014/main" id="{481E08CF-F202-4183-83FD-64470B760ACE}"/>
              </a:ext>
            </a:extLst>
          </p:cNvPr>
          <p:cNvSpPr>
            <a:spLocks noChangeArrowheads="1"/>
          </p:cNvSpPr>
          <p:nvPr/>
        </p:nvSpPr>
        <p:spPr bwMode="auto">
          <a:xfrm>
            <a:off x="2824233" y="2429444"/>
            <a:ext cx="2563213"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00" b="1"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VIOLENCE &amp; ROBBERY</a:t>
            </a:r>
            <a:endParaRPr kumimoji="0" lang="en-GB" altLang="en-US" sz="1000" b="0" i="0" u="none" strike="noStrike" cap="none" normalizeH="0" baseline="0" dirty="0">
              <a:ln>
                <a:noFill/>
              </a:ln>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Some men went outside the camps ready to rob other prospectors of their gold. Fights would break out which could become violent as most often happen as a result men also carried weapons such as pistols and knives.</a:t>
            </a:r>
          </a:p>
        </p:txBody>
      </p:sp>
      <p:sp>
        <p:nvSpPr>
          <p:cNvPr id="18" name="Rectangle 3">
            <a:extLst>
              <a:ext uri="{FF2B5EF4-FFF2-40B4-BE49-F238E27FC236}">
                <a16:creationId xmlns:a16="http://schemas.microsoft.com/office/drawing/2014/main" id="{4ED8D617-4B33-44B1-95D3-B091C93A259E}"/>
              </a:ext>
            </a:extLst>
          </p:cNvPr>
          <p:cNvSpPr>
            <a:spLocks noChangeArrowheads="1"/>
          </p:cNvSpPr>
          <p:nvPr/>
        </p:nvSpPr>
        <p:spPr bwMode="auto">
          <a:xfrm>
            <a:off x="100085" y="3481959"/>
            <a:ext cx="1874765" cy="10156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ALCOHOL</a:t>
            </a:r>
            <a:r>
              <a:rPr lang="en-GB" altLang="en-US"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Mining camps often had                      many drinking saloons.  Alcohol consumption among the men led to fights and arguments over money, land and women. </a:t>
            </a:r>
            <a:endParaRPr lang="en-GB" altLang="en-US" sz="1000" dirty="0"/>
          </a:p>
        </p:txBody>
      </p:sp>
      <p:sp>
        <p:nvSpPr>
          <p:cNvPr id="19" name="Rectangle 3">
            <a:extLst>
              <a:ext uri="{FF2B5EF4-FFF2-40B4-BE49-F238E27FC236}">
                <a16:creationId xmlns:a16="http://schemas.microsoft.com/office/drawing/2014/main" id="{84DC0E31-0A8F-45E4-8358-013E6D710895}"/>
              </a:ext>
            </a:extLst>
          </p:cNvPr>
          <p:cNvSpPr>
            <a:spLocks noChangeArrowheads="1"/>
          </p:cNvSpPr>
          <p:nvPr/>
        </p:nvSpPr>
        <p:spPr bwMode="auto">
          <a:xfrm>
            <a:off x="100085" y="4534474"/>
            <a:ext cx="2897115" cy="132343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RACIAL TENSIONS</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Prospectors came from around the world and mixed in the camps. This led to tension between different cultures. Famine in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China</a:t>
            </a:r>
            <a:r>
              <a:rPr lang="en-GB" altLang="en-US" sz="1000" dirty="0">
                <a:latin typeface="Calibri" panose="020F0502020204030204" pitchFamily="34" charset="0"/>
                <a:ea typeface="Calibri" panose="020F0502020204030204" pitchFamily="34" charset="0"/>
                <a:cs typeface="Times New Roman" panose="02020603050405020304" pitchFamily="18" charset="0"/>
              </a:rPr>
              <a:t> led to a huge increase in Chinese migrants coming to California.  By 1851 there were 20,000 Chinese migrants in California who had escaped famine in China.  They all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competed</a:t>
            </a:r>
            <a:r>
              <a:rPr lang="en-GB" altLang="en-US" sz="1000" dirty="0">
                <a:latin typeface="Calibri" panose="020F0502020204030204" pitchFamily="34" charset="0"/>
                <a:ea typeface="Calibri" panose="020F0502020204030204" pitchFamily="34" charset="0"/>
                <a:cs typeface="Times New Roman" panose="02020603050405020304" pitchFamily="18" charset="0"/>
              </a:rPr>
              <a:t> for jobs working in the mines.</a:t>
            </a:r>
          </a:p>
        </p:txBody>
      </p:sp>
      <p:sp>
        <p:nvSpPr>
          <p:cNvPr id="20" name="Rectangle 3">
            <a:extLst>
              <a:ext uri="{FF2B5EF4-FFF2-40B4-BE49-F238E27FC236}">
                <a16:creationId xmlns:a16="http://schemas.microsoft.com/office/drawing/2014/main" id="{546417B0-F32B-4D73-BAE2-F5668BBF4710}"/>
              </a:ext>
            </a:extLst>
          </p:cNvPr>
          <p:cNvSpPr>
            <a:spLocks noChangeArrowheads="1"/>
          </p:cNvSpPr>
          <p:nvPr/>
        </p:nvSpPr>
        <p:spPr bwMode="auto">
          <a:xfrm>
            <a:off x="3055620" y="4534474"/>
            <a:ext cx="2331826" cy="132343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lgn="ct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GANGS IN SAN FRANSCISCO</a:t>
            </a:r>
            <a:r>
              <a:rPr lang="en-GB" altLang="en-US" sz="10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pPr lvl="0"/>
            <a:r>
              <a:rPr lang="en-GB" altLang="en-US" sz="1000" dirty="0">
                <a:latin typeface="Calibri" panose="020F0502020204030204" pitchFamily="34" charset="0"/>
                <a:ea typeface="Calibri" panose="020F0502020204030204" pitchFamily="34" charset="0"/>
                <a:cs typeface="Times New Roman" panose="02020603050405020304" pitchFamily="18" charset="0"/>
              </a:rPr>
              <a:t>Failed prospectors came to San Francisco.  Desperate for money, gangs began to control the city and there was a particularly bad crime wave in 1851.  Law officers could not deal with the violence. Gang members were known to walk into a saloon, kill people and casually leave.</a:t>
            </a:r>
            <a:endParaRPr lang="en-GB" altLang="en-US" sz="1000" dirty="0"/>
          </a:p>
        </p:txBody>
      </p:sp>
      <p:sp>
        <p:nvSpPr>
          <p:cNvPr id="2" name="TextBox 1">
            <a:extLst>
              <a:ext uri="{FF2B5EF4-FFF2-40B4-BE49-F238E27FC236}">
                <a16:creationId xmlns:a16="http://schemas.microsoft.com/office/drawing/2014/main" id="{65EC8CBC-41C6-4EED-9234-2B60F1DA3BC2}"/>
              </a:ext>
            </a:extLst>
          </p:cNvPr>
          <p:cNvSpPr txBox="1"/>
          <p:nvPr/>
        </p:nvSpPr>
        <p:spPr>
          <a:xfrm>
            <a:off x="89646" y="1269208"/>
            <a:ext cx="5297801"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3559321221">
                  <a:custGeom>
                    <a:avLst/>
                    <a:gdLst>
                      <a:gd name="connsiteX0" fmla="*/ 0 w 5297801"/>
                      <a:gd name="connsiteY0" fmla="*/ 0 h 261610"/>
                      <a:gd name="connsiteX1" fmla="*/ 715203 w 5297801"/>
                      <a:gd name="connsiteY1" fmla="*/ 0 h 261610"/>
                      <a:gd name="connsiteX2" fmla="*/ 1271472 w 5297801"/>
                      <a:gd name="connsiteY2" fmla="*/ 0 h 261610"/>
                      <a:gd name="connsiteX3" fmla="*/ 1986675 w 5297801"/>
                      <a:gd name="connsiteY3" fmla="*/ 0 h 261610"/>
                      <a:gd name="connsiteX4" fmla="*/ 2648901 w 5297801"/>
                      <a:gd name="connsiteY4" fmla="*/ 0 h 261610"/>
                      <a:gd name="connsiteX5" fmla="*/ 3311126 w 5297801"/>
                      <a:gd name="connsiteY5" fmla="*/ 0 h 261610"/>
                      <a:gd name="connsiteX6" fmla="*/ 3867395 w 5297801"/>
                      <a:gd name="connsiteY6" fmla="*/ 0 h 261610"/>
                      <a:gd name="connsiteX7" fmla="*/ 4635576 w 5297801"/>
                      <a:gd name="connsiteY7" fmla="*/ 0 h 261610"/>
                      <a:gd name="connsiteX8" fmla="*/ 5297801 w 5297801"/>
                      <a:gd name="connsiteY8" fmla="*/ 0 h 261610"/>
                      <a:gd name="connsiteX9" fmla="*/ 5297801 w 5297801"/>
                      <a:gd name="connsiteY9" fmla="*/ 261610 h 261610"/>
                      <a:gd name="connsiteX10" fmla="*/ 4529620 w 5297801"/>
                      <a:gd name="connsiteY10" fmla="*/ 261610 h 261610"/>
                      <a:gd name="connsiteX11" fmla="*/ 3867395 w 5297801"/>
                      <a:gd name="connsiteY11" fmla="*/ 261610 h 261610"/>
                      <a:gd name="connsiteX12" fmla="*/ 3152192 w 5297801"/>
                      <a:gd name="connsiteY12" fmla="*/ 261610 h 261610"/>
                      <a:gd name="connsiteX13" fmla="*/ 2542944 w 5297801"/>
                      <a:gd name="connsiteY13" fmla="*/ 261610 h 261610"/>
                      <a:gd name="connsiteX14" fmla="*/ 1933697 w 5297801"/>
                      <a:gd name="connsiteY14" fmla="*/ 261610 h 261610"/>
                      <a:gd name="connsiteX15" fmla="*/ 1377428 w 5297801"/>
                      <a:gd name="connsiteY15" fmla="*/ 261610 h 261610"/>
                      <a:gd name="connsiteX16" fmla="*/ 821159 w 5297801"/>
                      <a:gd name="connsiteY16" fmla="*/ 261610 h 261610"/>
                      <a:gd name="connsiteX17" fmla="*/ 0 w 5297801"/>
                      <a:gd name="connsiteY17" fmla="*/ 261610 h 261610"/>
                      <a:gd name="connsiteX18" fmla="*/ 0 w 5297801"/>
                      <a:gd name="connsiteY18"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97801" h="261610" fill="none" extrusionOk="0">
                        <a:moveTo>
                          <a:pt x="0" y="0"/>
                        </a:moveTo>
                        <a:cubicBezTo>
                          <a:pt x="207098" y="23273"/>
                          <a:pt x="535612" y="12871"/>
                          <a:pt x="715203" y="0"/>
                        </a:cubicBezTo>
                        <a:cubicBezTo>
                          <a:pt x="894794" y="-12871"/>
                          <a:pt x="1032547" y="19642"/>
                          <a:pt x="1271472" y="0"/>
                        </a:cubicBezTo>
                        <a:cubicBezTo>
                          <a:pt x="1510397" y="-19642"/>
                          <a:pt x="1664483" y="15004"/>
                          <a:pt x="1986675" y="0"/>
                        </a:cubicBezTo>
                        <a:cubicBezTo>
                          <a:pt x="2308867" y="-15004"/>
                          <a:pt x="2357800" y="32627"/>
                          <a:pt x="2648901" y="0"/>
                        </a:cubicBezTo>
                        <a:cubicBezTo>
                          <a:pt x="2940002" y="-32627"/>
                          <a:pt x="3143451" y="-25593"/>
                          <a:pt x="3311126" y="0"/>
                        </a:cubicBezTo>
                        <a:cubicBezTo>
                          <a:pt x="3478801" y="25593"/>
                          <a:pt x="3654069" y="-24137"/>
                          <a:pt x="3867395" y="0"/>
                        </a:cubicBezTo>
                        <a:cubicBezTo>
                          <a:pt x="4080721" y="24137"/>
                          <a:pt x="4258155" y="23289"/>
                          <a:pt x="4635576" y="0"/>
                        </a:cubicBezTo>
                        <a:cubicBezTo>
                          <a:pt x="5012997" y="-23289"/>
                          <a:pt x="5078609" y="-22181"/>
                          <a:pt x="5297801" y="0"/>
                        </a:cubicBezTo>
                        <a:cubicBezTo>
                          <a:pt x="5290912" y="65455"/>
                          <a:pt x="5307699" y="177504"/>
                          <a:pt x="5297801" y="261610"/>
                        </a:cubicBezTo>
                        <a:cubicBezTo>
                          <a:pt x="5103609" y="223701"/>
                          <a:pt x="4779986" y="229730"/>
                          <a:pt x="4529620" y="261610"/>
                        </a:cubicBezTo>
                        <a:cubicBezTo>
                          <a:pt x="4279254" y="293490"/>
                          <a:pt x="4060505" y="228894"/>
                          <a:pt x="3867395" y="261610"/>
                        </a:cubicBezTo>
                        <a:cubicBezTo>
                          <a:pt x="3674286" y="294326"/>
                          <a:pt x="3483909" y="226006"/>
                          <a:pt x="3152192" y="261610"/>
                        </a:cubicBezTo>
                        <a:cubicBezTo>
                          <a:pt x="2820475" y="297214"/>
                          <a:pt x="2804785" y="268609"/>
                          <a:pt x="2542944" y="261610"/>
                        </a:cubicBezTo>
                        <a:cubicBezTo>
                          <a:pt x="2281103" y="254611"/>
                          <a:pt x="2080016" y="243386"/>
                          <a:pt x="1933697" y="261610"/>
                        </a:cubicBezTo>
                        <a:cubicBezTo>
                          <a:pt x="1787378" y="279834"/>
                          <a:pt x="1536164" y="253827"/>
                          <a:pt x="1377428" y="261610"/>
                        </a:cubicBezTo>
                        <a:cubicBezTo>
                          <a:pt x="1218692" y="269393"/>
                          <a:pt x="1068995" y="269814"/>
                          <a:pt x="821159" y="261610"/>
                        </a:cubicBezTo>
                        <a:cubicBezTo>
                          <a:pt x="573323" y="253406"/>
                          <a:pt x="334514" y="301565"/>
                          <a:pt x="0" y="261610"/>
                        </a:cubicBezTo>
                        <a:cubicBezTo>
                          <a:pt x="10515" y="181802"/>
                          <a:pt x="2339" y="117667"/>
                          <a:pt x="0" y="0"/>
                        </a:cubicBezTo>
                        <a:close/>
                      </a:path>
                      <a:path w="5297801" h="261610" stroke="0" extrusionOk="0">
                        <a:moveTo>
                          <a:pt x="0" y="0"/>
                        </a:moveTo>
                        <a:cubicBezTo>
                          <a:pt x="154016" y="11288"/>
                          <a:pt x="539187" y="-641"/>
                          <a:pt x="768181" y="0"/>
                        </a:cubicBezTo>
                        <a:cubicBezTo>
                          <a:pt x="997175" y="641"/>
                          <a:pt x="1186510" y="21521"/>
                          <a:pt x="1483384" y="0"/>
                        </a:cubicBezTo>
                        <a:cubicBezTo>
                          <a:pt x="1780258" y="-21521"/>
                          <a:pt x="1871835" y="112"/>
                          <a:pt x="2092631" y="0"/>
                        </a:cubicBezTo>
                        <a:cubicBezTo>
                          <a:pt x="2313427" y="-112"/>
                          <a:pt x="2592056" y="-10769"/>
                          <a:pt x="2807835" y="0"/>
                        </a:cubicBezTo>
                        <a:cubicBezTo>
                          <a:pt x="3023614" y="10769"/>
                          <a:pt x="3256265" y="8120"/>
                          <a:pt x="3470060" y="0"/>
                        </a:cubicBezTo>
                        <a:cubicBezTo>
                          <a:pt x="3683855" y="-8120"/>
                          <a:pt x="3948713" y="-35198"/>
                          <a:pt x="4238241" y="0"/>
                        </a:cubicBezTo>
                        <a:cubicBezTo>
                          <a:pt x="4527769" y="35198"/>
                          <a:pt x="4848168" y="-41936"/>
                          <a:pt x="5297801" y="0"/>
                        </a:cubicBezTo>
                        <a:cubicBezTo>
                          <a:pt x="5299464" y="98524"/>
                          <a:pt x="5287366" y="166064"/>
                          <a:pt x="5297801" y="261610"/>
                        </a:cubicBezTo>
                        <a:cubicBezTo>
                          <a:pt x="5085954" y="245138"/>
                          <a:pt x="4875493" y="231888"/>
                          <a:pt x="4529620" y="261610"/>
                        </a:cubicBezTo>
                        <a:cubicBezTo>
                          <a:pt x="4183747" y="291332"/>
                          <a:pt x="4010792" y="244906"/>
                          <a:pt x="3867395" y="261610"/>
                        </a:cubicBezTo>
                        <a:cubicBezTo>
                          <a:pt x="3723998" y="278314"/>
                          <a:pt x="3612121" y="244598"/>
                          <a:pt x="3364104" y="261610"/>
                        </a:cubicBezTo>
                        <a:cubicBezTo>
                          <a:pt x="3116087" y="278622"/>
                          <a:pt x="2887663" y="269062"/>
                          <a:pt x="2648901" y="261610"/>
                        </a:cubicBezTo>
                        <a:cubicBezTo>
                          <a:pt x="2410139" y="254158"/>
                          <a:pt x="2265664" y="239369"/>
                          <a:pt x="1933697" y="261610"/>
                        </a:cubicBezTo>
                        <a:cubicBezTo>
                          <a:pt x="1601730" y="283851"/>
                          <a:pt x="1502574" y="263880"/>
                          <a:pt x="1324450" y="261610"/>
                        </a:cubicBezTo>
                        <a:cubicBezTo>
                          <a:pt x="1146326" y="259340"/>
                          <a:pt x="1008788" y="239664"/>
                          <a:pt x="715203" y="261610"/>
                        </a:cubicBezTo>
                        <a:cubicBezTo>
                          <a:pt x="421618" y="283556"/>
                          <a:pt x="189473" y="271318"/>
                          <a:pt x="0" y="261610"/>
                        </a:cubicBezTo>
                        <a:cubicBezTo>
                          <a:pt x="-8351" y="161200"/>
                          <a:pt x="-2328" y="60831"/>
                          <a:pt x="0" y="0"/>
                        </a:cubicBezTo>
                        <a:close/>
                      </a:path>
                    </a:pathLst>
                  </a:custGeom>
                  <ask:type>
                    <ask:lineSketchNone/>
                  </ask:type>
                </ask:lineSketchStyleProps>
              </a:ext>
            </a:extLst>
          </a:ln>
        </p:spPr>
        <p:txBody>
          <a:bodyPr wrap="square" rtlCol="0">
            <a:spAutoFit/>
          </a:bodyPr>
          <a:lstStyle/>
          <a:p>
            <a:pPr algn="ctr"/>
            <a:r>
              <a:rPr lang="en-GB" sz="1100" b="1" dirty="0"/>
              <a:t>A Consequence of Mass Settlement - Lawlessness</a:t>
            </a:r>
          </a:p>
        </p:txBody>
      </p:sp>
      <p:sp>
        <p:nvSpPr>
          <p:cNvPr id="21" name="Rectangle 6">
            <a:extLst>
              <a:ext uri="{FF2B5EF4-FFF2-40B4-BE49-F238E27FC236}">
                <a16:creationId xmlns:a16="http://schemas.microsoft.com/office/drawing/2014/main" id="{DF2365E3-B6B5-4441-AFC8-A2B3D790CB31}"/>
              </a:ext>
            </a:extLst>
          </p:cNvPr>
          <p:cNvSpPr>
            <a:spLocks noChangeArrowheads="1"/>
          </p:cNvSpPr>
          <p:nvPr/>
        </p:nvSpPr>
        <p:spPr bwMode="auto">
          <a:xfrm>
            <a:off x="5454622" y="1530818"/>
            <a:ext cx="6659595" cy="1323439"/>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just"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new territories which were being settled in were under the control of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federal (or national) government</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However, these new territories only gained their own government, laws and a legal system when the population reached over 60,000. When a territory became an official ‘state’ it was given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governor</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three judges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hear court cases and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 marshal</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US Marshall was the officer in charge.</a:t>
            </a:r>
            <a:r>
              <a:rPr lang="en-GB" altLang="en-US" sz="1000" dirty="0">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 a population of 5,000 communities could elect their own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sheriff</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sheriff was responsible for law enforcement and tax collection.  They ran the jails and appointed their own deputies. They had no legal training but kept order as best as they could.  In times of need, a sheriff or a US Marshall could also order other men in the community to join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posse </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hunt down law breakers.  A posse would be ordinary men, known to the sheriff and often used quite violent methods to catch any criminals.</a:t>
            </a:r>
          </a:p>
        </p:txBody>
      </p:sp>
      <p:sp>
        <p:nvSpPr>
          <p:cNvPr id="22" name="TextBox 21">
            <a:extLst>
              <a:ext uri="{FF2B5EF4-FFF2-40B4-BE49-F238E27FC236}">
                <a16:creationId xmlns:a16="http://schemas.microsoft.com/office/drawing/2014/main" id="{3D9C3FBA-282B-448C-A64D-C17B2B9156A7}"/>
              </a:ext>
            </a:extLst>
          </p:cNvPr>
          <p:cNvSpPr txBox="1"/>
          <p:nvPr/>
        </p:nvSpPr>
        <p:spPr>
          <a:xfrm>
            <a:off x="5454623" y="2887868"/>
            <a:ext cx="3458557"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3458557"/>
                      <a:gd name="connsiteY0" fmla="*/ 0 h 261610"/>
                      <a:gd name="connsiteX1" fmla="*/ 657126 w 3458557"/>
                      <a:gd name="connsiteY1" fmla="*/ 0 h 261610"/>
                      <a:gd name="connsiteX2" fmla="*/ 1279666 w 3458557"/>
                      <a:gd name="connsiteY2" fmla="*/ 0 h 261610"/>
                      <a:gd name="connsiteX3" fmla="*/ 2040549 w 3458557"/>
                      <a:gd name="connsiteY3" fmla="*/ 0 h 261610"/>
                      <a:gd name="connsiteX4" fmla="*/ 2766846 w 3458557"/>
                      <a:gd name="connsiteY4" fmla="*/ 0 h 261610"/>
                      <a:gd name="connsiteX5" fmla="*/ 3458557 w 3458557"/>
                      <a:gd name="connsiteY5" fmla="*/ 0 h 261610"/>
                      <a:gd name="connsiteX6" fmla="*/ 3458557 w 3458557"/>
                      <a:gd name="connsiteY6" fmla="*/ 261610 h 261610"/>
                      <a:gd name="connsiteX7" fmla="*/ 2697674 w 3458557"/>
                      <a:gd name="connsiteY7" fmla="*/ 261610 h 261610"/>
                      <a:gd name="connsiteX8" fmla="*/ 2109720 w 3458557"/>
                      <a:gd name="connsiteY8" fmla="*/ 261610 h 261610"/>
                      <a:gd name="connsiteX9" fmla="*/ 1487180 w 3458557"/>
                      <a:gd name="connsiteY9" fmla="*/ 261610 h 261610"/>
                      <a:gd name="connsiteX10" fmla="*/ 760883 w 3458557"/>
                      <a:gd name="connsiteY10" fmla="*/ 261610 h 261610"/>
                      <a:gd name="connsiteX11" fmla="*/ 0 w 3458557"/>
                      <a:gd name="connsiteY11" fmla="*/ 261610 h 261610"/>
                      <a:gd name="connsiteX12" fmla="*/ 0 w 345855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58557" h="261610" fill="none" extrusionOk="0">
                        <a:moveTo>
                          <a:pt x="0" y="0"/>
                        </a:moveTo>
                        <a:cubicBezTo>
                          <a:pt x="195491" y="-29894"/>
                          <a:pt x="433869" y="29973"/>
                          <a:pt x="657126" y="0"/>
                        </a:cubicBezTo>
                        <a:cubicBezTo>
                          <a:pt x="880383" y="-29973"/>
                          <a:pt x="1065887" y="7096"/>
                          <a:pt x="1279666" y="0"/>
                        </a:cubicBezTo>
                        <a:cubicBezTo>
                          <a:pt x="1493445" y="-7096"/>
                          <a:pt x="1709836" y="24684"/>
                          <a:pt x="2040549" y="0"/>
                        </a:cubicBezTo>
                        <a:cubicBezTo>
                          <a:pt x="2371262" y="-24684"/>
                          <a:pt x="2527687" y="8439"/>
                          <a:pt x="2766846" y="0"/>
                        </a:cubicBezTo>
                        <a:cubicBezTo>
                          <a:pt x="3006005" y="-8439"/>
                          <a:pt x="3133640" y="-25324"/>
                          <a:pt x="3458557" y="0"/>
                        </a:cubicBezTo>
                        <a:cubicBezTo>
                          <a:pt x="3462655" y="75287"/>
                          <a:pt x="3446937" y="143727"/>
                          <a:pt x="3458557" y="261610"/>
                        </a:cubicBezTo>
                        <a:cubicBezTo>
                          <a:pt x="3234873" y="250006"/>
                          <a:pt x="2952898" y="236844"/>
                          <a:pt x="2697674" y="261610"/>
                        </a:cubicBezTo>
                        <a:cubicBezTo>
                          <a:pt x="2442450" y="286376"/>
                          <a:pt x="2345439" y="263203"/>
                          <a:pt x="2109720" y="261610"/>
                        </a:cubicBezTo>
                        <a:cubicBezTo>
                          <a:pt x="1874001" y="260017"/>
                          <a:pt x="1687308" y="290881"/>
                          <a:pt x="1487180" y="261610"/>
                        </a:cubicBezTo>
                        <a:cubicBezTo>
                          <a:pt x="1287052" y="232339"/>
                          <a:pt x="952842" y="283737"/>
                          <a:pt x="760883" y="261610"/>
                        </a:cubicBezTo>
                        <a:cubicBezTo>
                          <a:pt x="568924" y="239483"/>
                          <a:pt x="165739" y="231713"/>
                          <a:pt x="0" y="261610"/>
                        </a:cubicBezTo>
                        <a:cubicBezTo>
                          <a:pt x="-12617" y="202300"/>
                          <a:pt x="-10049" y="125184"/>
                          <a:pt x="0" y="0"/>
                        </a:cubicBezTo>
                        <a:close/>
                      </a:path>
                      <a:path w="3458557" h="261610" stroke="0" extrusionOk="0">
                        <a:moveTo>
                          <a:pt x="0" y="0"/>
                        </a:moveTo>
                        <a:cubicBezTo>
                          <a:pt x="154154" y="13159"/>
                          <a:pt x="353854" y="19207"/>
                          <a:pt x="657126" y="0"/>
                        </a:cubicBezTo>
                        <a:cubicBezTo>
                          <a:pt x="960398" y="-19207"/>
                          <a:pt x="1026530" y="10343"/>
                          <a:pt x="1314252" y="0"/>
                        </a:cubicBezTo>
                        <a:cubicBezTo>
                          <a:pt x="1601974" y="-10343"/>
                          <a:pt x="1844707" y="-29076"/>
                          <a:pt x="2005963" y="0"/>
                        </a:cubicBezTo>
                        <a:cubicBezTo>
                          <a:pt x="2167219" y="29076"/>
                          <a:pt x="2422816" y="23906"/>
                          <a:pt x="2593918" y="0"/>
                        </a:cubicBezTo>
                        <a:cubicBezTo>
                          <a:pt x="2765021" y="-23906"/>
                          <a:pt x="3170405" y="3404"/>
                          <a:pt x="3458557" y="0"/>
                        </a:cubicBezTo>
                        <a:cubicBezTo>
                          <a:pt x="3465549" y="62737"/>
                          <a:pt x="3464657" y="149587"/>
                          <a:pt x="3458557" y="261610"/>
                        </a:cubicBezTo>
                        <a:cubicBezTo>
                          <a:pt x="3251488" y="252111"/>
                          <a:pt x="3112643" y="287083"/>
                          <a:pt x="2870602" y="261610"/>
                        </a:cubicBezTo>
                        <a:cubicBezTo>
                          <a:pt x="2628562" y="236137"/>
                          <a:pt x="2528542" y="268882"/>
                          <a:pt x="2282648" y="261610"/>
                        </a:cubicBezTo>
                        <a:cubicBezTo>
                          <a:pt x="2036754" y="254338"/>
                          <a:pt x="1870108" y="287983"/>
                          <a:pt x="1556351" y="261610"/>
                        </a:cubicBezTo>
                        <a:cubicBezTo>
                          <a:pt x="1242594" y="235237"/>
                          <a:pt x="1219045" y="279506"/>
                          <a:pt x="968396" y="261610"/>
                        </a:cubicBezTo>
                        <a:cubicBezTo>
                          <a:pt x="717747" y="243714"/>
                          <a:pt x="231219" y="230945"/>
                          <a:pt x="0" y="261610"/>
                        </a:cubicBezTo>
                        <a:cubicBezTo>
                          <a:pt x="-11759" y="196590"/>
                          <a:pt x="-10961" y="104025"/>
                          <a:pt x="0" y="0"/>
                        </a:cubicBezTo>
                        <a:close/>
                      </a:path>
                    </a:pathLst>
                  </a:custGeom>
                  <ask:type>
                    <ask:lineSketchNone/>
                  </ask:type>
                </ask:lineSketchStyleProps>
              </a:ext>
            </a:extLst>
          </a:ln>
        </p:spPr>
        <p:txBody>
          <a:bodyPr wrap="square" rtlCol="0">
            <a:spAutoFit/>
          </a:bodyPr>
          <a:lstStyle/>
          <a:p>
            <a:pPr algn="ctr"/>
            <a:r>
              <a:rPr lang="en-GB" sz="1100" b="1" dirty="0"/>
              <a:t>The Main Problems with Lawlessness</a:t>
            </a:r>
          </a:p>
        </p:txBody>
      </p:sp>
      <p:sp>
        <p:nvSpPr>
          <p:cNvPr id="23" name="Rectangle 6">
            <a:extLst>
              <a:ext uri="{FF2B5EF4-FFF2-40B4-BE49-F238E27FC236}">
                <a16:creationId xmlns:a16="http://schemas.microsoft.com/office/drawing/2014/main" id="{78C5934D-2A8E-403D-A8A1-9BB0ED0172DD}"/>
              </a:ext>
            </a:extLst>
          </p:cNvPr>
          <p:cNvSpPr>
            <a:spLocks noChangeArrowheads="1"/>
          </p:cNvSpPr>
          <p:nvPr/>
        </p:nvSpPr>
        <p:spPr bwMode="auto">
          <a:xfrm>
            <a:off x="5454622" y="3183089"/>
            <a:ext cx="3458557" cy="3631763"/>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kumimoji="0" lang="en-GB" altLang="en-US" sz="10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GEOGRAPHY</a:t>
            </a:r>
            <a:r>
              <a:rPr lang="en-GB" altLang="en-US" sz="10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Each territory covered huge areas of land with scattered settlements.  A sheriff would have to cover up to 200,000km in his area</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There were simply not enough officers to cover the vast areas of the new territories of the West.</a:t>
            </a:r>
            <a:r>
              <a:rPr lang="en-GB" altLang="en-US" sz="10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COMMUNICATION: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only form of transport was a horse or on foot.  Any news of lawlessness travelled slowly which led to many crimes going unsolved.</a:t>
            </a:r>
            <a:endParaRPr lang="en-GB" altLang="en-US" sz="1000" dirty="0"/>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POOR PAY:</a:t>
            </a:r>
            <a:r>
              <a:rPr lang="en-GB" altLang="en-US" sz="1000" dirty="0">
                <a:latin typeface="Calibri" panose="020F0502020204030204" pitchFamily="34" charset="0"/>
                <a:ea typeface="Calibri" panose="020F0502020204030204" pitchFamily="34" charset="0"/>
                <a:cs typeface="Times New Roman" panose="02020603050405020304" pitchFamily="18" charset="0"/>
              </a:rPr>
              <a:t> The government did not spend that much money on the new territories and so law enforcement officers were badly paid.  This made it hard to recruit new officers and some officers were tempted into corruption and bribery – accepting money from criminals to avoid arrest.</a:t>
            </a:r>
            <a:endParaRPr lang="en-GB" altLang="en-US" sz="1000" dirty="0"/>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LACK OF TRAINING: </a:t>
            </a:r>
            <a:r>
              <a:rPr lang="en-GB" altLang="en-US" sz="1000" dirty="0">
                <a:latin typeface="Calibri" panose="020F0502020204030204" pitchFamily="34" charset="0"/>
                <a:ea typeface="Calibri" panose="020F0502020204030204" pitchFamily="34" charset="0"/>
                <a:cs typeface="Times New Roman" panose="02020603050405020304" pitchFamily="18" charset="0"/>
              </a:rPr>
              <a:t>Officers had no official legal training.  They often acted unfairly favouring their friends over others.  This led to even more tension.</a:t>
            </a:r>
            <a:endParaRPr lang="en-GB" altLang="en-US" sz="1000" dirty="0"/>
          </a:p>
          <a:p>
            <a:r>
              <a:rPr lang="en-GB" altLang="en-US" sz="1000" b="1" dirty="0">
                <a:latin typeface="Calibri" panose="020F0502020204030204" pitchFamily="34" charset="0"/>
                <a:ea typeface="Calibri" panose="020F0502020204030204" pitchFamily="34" charset="0"/>
                <a:cs typeface="Times New Roman" panose="02020603050405020304" pitchFamily="18" charset="0"/>
              </a:rPr>
              <a:t>RACIST VIOLENT INCREASED: </a:t>
            </a:r>
            <a:r>
              <a:rPr lang="en-GB" altLang="en-US" sz="1000" dirty="0">
                <a:latin typeface="Calibri" panose="020F0502020204030204" pitchFamily="34" charset="0"/>
                <a:ea typeface="Calibri" panose="020F0502020204030204" pitchFamily="34" charset="0"/>
                <a:cs typeface="Times New Roman" panose="02020603050405020304" pitchFamily="18" charset="0"/>
              </a:rPr>
              <a:t>Racist attacks increased as a result of mass migration to settlements such as California – especially against the American Indians and the Chinese migrants.  Unfortunately, the American Government itself was also racist and white Americans were encouraged to attack American Indians and laws were passed that discriminated against Chinese migrants. They also banned Chinese and Plains Indians from being a witness in court.</a:t>
            </a:r>
            <a:endParaRPr lang="en-GB" altLang="en-US" sz="1000" dirty="0"/>
          </a:p>
        </p:txBody>
      </p:sp>
      <p:sp>
        <p:nvSpPr>
          <p:cNvPr id="28" name="Rectangle 6">
            <a:extLst>
              <a:ext uri="{FF2B5EF4-FFF2-40B4-BE49-F238E27FC236}">
                <a16:creationId xmlns:a16="http://schemas.microsoft.com/office/drawing/2014/main" id="{CDF0006F-E274-4305-9404-81B0A69E973B}"/>
              </a:ext>
            </a:extLst>
          </p:cNvPr>
          <p:cNvSpPr>
            <a:spLocks noChangeArrowheads="1"/>
          </p:cNvSpPr>
          <p:nvPr/>
        </p:nvSpPr>
        <p:spPr bwMode="auto">
          <a:xfrm>
            <a:off x="8980355" y="5337524"/>
            <a:ext cx="2390246" cy="1477328"/>
          </a:xfrm>
          <a:prstGeom prst="rect">
            <a:avLst/>
          </a:prstGeom>
          <a:solidFill>
            <a:schemeClr val="bg1"/>
          </a:solidFill>
          <a:ln w="1270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Mining communities did not have easy access to the legal system such as judges and courts.  This often made it difficult to solve issued about who had claimed which land.  Local communities started to create their own courts with respected community members recording information about who owns which land and settling arguments over land.</a:t>
            </a:r>
            <a:endParaRPr kumimoji="0" lang="en-GB" altLang="en-US" sz="1000" b="0" i="0" u="none" strike="noStrike" cap="none" normalizeH="0" baseline="0" dirty="0">
              <a:ln>
                <a:noFill/>
              </a:ln>
              <a:solidFill>
                <a:schemeClr val="tx1"/>
              </a:solidFill>
              <a:effectLst/>
            </a:endParaRPr>
          </a:p>
        </p:txBody>
      </p:sp>
      <p:sp>
        <p:nvSpPr>
          <p:cNvPr id="30" name="TextBox 29">
            <a:extLst>
              <a:ext uri="{FF2B5EF4-FFF2-40B4-BE49-F238E27FC236}">
                <a16:creationId xmlns:a16="http://schemas.microsoft.com/office/drawing/2014/main" id="{6959D765-D92E-467E-BDC4-05773CED59B7}"/>
              </a:ext>
            </a:extLst>
          </p:cNvPr>
          <p:cNvSpPr txBox="1"/>
          <p:nvPr/>
        </p:nvSpPr>
        <p:spPr>
          <a:xfrm>
            <a:off x="8980355" y="2887868"/>
            <a:ext cx="3133860"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3105457"/>
                      <a:gd name="connsiteY0" fmla="*/ 0 h 261610"/>
                      <a:gd name="connsiteX1" fmla="*/ 590037 w 3105457"/>
                      <a:gd name="connsiteY1" fmla="*/ 0 h 261610"/>
                      <a:gd name="connsiteX2" fmla="*/ 1149019 w 3105457"/>
                      <a:gd name="connsiteY2" fmla="*/ 0 h 261610"/>
                      <a:gd name="connsiteX3" fmla="*/ 1832220 w 3105457"/>
                      <a:gd name="connsiteY3" fmla="*/ 0 h 261610"/>
                      <a:gd name="connsiteX4" fmla="*/ 2484366 w 3105457"/>
                      <a:gd name="connsiteY4" fmla="*/ 0 h 261610"/>
                      <a:gd name="connsiteX5" fmla="*/ 3105457 w 3105457"/>
                      <a:gd name="connsiteY5" fmla="*/ 0 h 261610"/>
                      <a:gd name="connsiteX6" fmla="*/ 3105457 w 3105457"/>
                      <a:gd name="connsiteY6" fmla="*/ 261610 h 261610"/>
                      <a:gd name="connsiteX7" fmla="*/ 2422256 w 3105457"/>
                      <a:gd name="connsiteY7" fmla="*/ 261610 h 261610"/>
                      <a:gd name="connsiteX8" fmla="*/ 1894329 w 3105457"/>
                      <a:gd name="connsiteY8" fmla="*/ 261610 h 261610"/>
                      <a:gd name="connsiteX9" fmla="*/ 1335347 w 3105457"/>
                      <a:gd name="connsiteY9" fmla="*/ 261610 h 261610"/>
                      <a:gd name="connsiteX10" fmla="*/ 683201 w 3105457"/>
                      <a:gd name="connsiteY10" fmla="*/ 261610 h 261610"/>
                      <a:gd name="connsiteX11" fmla="*/ 0 w 3105457"/>
                      <a:gd name="connsiteY11" fmla="*/ 261610 h 261610"/>
                      <a:gd name="connsiteX12" fmla="*/ 0 w 310545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5457" h="261610" fill="none" extrusionOk="0">
                        <a:moveTo>
                          <a:pt x="0" y="0"/>
                        </a:moveTo>
                        <a:cubicBezTo>
                          <a:pt x="178460" y="-1101"/>
                          <a:pt x="447750" y="13090"/>
                          <a:pt x="590037" y="0"/>
                        </a:cubicBezTo>
                        <a:cubicBezTo>
                          <a:pt x="732324" y="-13090"/>
                          <a:pt x="958291" y="-733"/>
                          <a:pt x="1149019" y="0"/>
                        </a:cubicBezTo>
                        <a:cubicBezTo>
                          <a:pt x="1339747" y="733"/>
                          <a:pt x="1517603" y="22489"/>
                          <a:pt x="1832220" y="0"/>
                        </a:cubicBezTo>
                        <a:cubicBezTo>
                          <a:pt x="2146837" y="-22489"/>
                          <a:pt x="2280660" y="-30500"/>
                          <a:pt x="2484366" y="0"/>
                        </a:cubicBezTo>
                        <a:cubicBezTo>
                          <a:pt x="2688072" y="30500"/>
                          <a:pt x="2957431" y="23544"/>
                          <a:pt x="3105457" y="0"/>
                        </a:cubicBezTo>
                        <a:cubicBezTo>
                          <a:pt x="3109555" y="75287"/>
                          <a:pt x="3093837" y="143727"/>
                          <a:pt x="3105457" y="261610"/>
                        </a:cubicBezTo>
                        <a:cubicBezTo>
                          <a:pt x="2923333" y="289648"/>
                          <a:pt x="2692748" y="230957"/>
                          <a:pt x="2422256" y="261610"/>
                        </a:cubicBezTo>
                        <a:cubicBezTo>
                          <a:pt x="2151764" y="292263"/>
                          <a:pt x="2068239" y="237310"/>
                          <a:pt x="1894329" y="261610"/>
                        </a:cubicBezTo>
                        <a:cubicBezTo>
                          <a:pt x="1720419" y="285910"/>
                          <a:pt x="1519260" y="254360"/>
                          <a:pt x="1335347" y="261610"/>
                        </a:cubicBezTo>
                        <a:cubicBezTo>
                          <a:pt x="1151434" y="268860"/>
                          <a:pt x="849776" y="285059"/>
                          <a:pt x="683201" y="261610"/>
                        </a:cubicBezTo>
                        <a:cubicBezTo>
                          <a:pt x="516626" y="238161"/>
                          <a:pt x="225555" y="254810"/>
                          <a:pt x="0" y="261610"/>
                        </a:cubicBezTo>
                        <a:cubicBezTo>
                          <a:pt x="-12617" y="202300"/>
                          <a:pt x="-10049" y="125184"/>
                          <a:pt x="0" y="0"/>
                        </a:cubicBezTo>
                        <a:close/>
                      </a:path>
                      <a:path w="3105457" h="261610" stroke="0" extrusionOk="0">
                        <a:moveTo>
                          <a:pt x="0" y="0"/>
                        </a:moveTo>
                        <a:cubicBezTo>
                          <a:pt x="141921" y="-3898"/>
                          <a:pt x="380304" y="-13360"/>
                          <a:pt x="590037" y="0"/>
                        </a:cubicBezTo>
                        <a:cubicBezTo>
                          <a:pt x="799770" y="13360"/>
                          <a:pt x="1003556" y="-13875"/>
                          <a:pt x="1180074" y="0"/>
                        </a:cubicBezTo>
                        <a:cubicBezTo>
                          <a:pt x="1356592" y="13875"/>
                          <a:pt x="1592005" y="-26643"/>
                          <a:pt x="1801165" y="0"/>
                        </a:cubicBezTo>
                        <a:cubicBezTo>
                          <a:pt x="2010325" y="26643"/>
                          <a:pt x="2152264" y="-15470"/>
                          <a:pt x="2329093" y="0"/>
                        </a:cubicBezTo>
                        <a:cubicBezTo>
                          <a:pt x="2505922" y="15470"/>
                          <a:pt x="2949715" y="23567"/>
                          <a:pt x="3105457" y="0"/>
                        </a:cubicBezTo>
                        <a:cubicBezTo>
                          <a:pt x="3112449" y="62737"/>
                          <a:pt x="3111557" y="149587"/>
                          <a:pt x="3105457" y="261610"/>
                        </a:cubicBezTo>
                        <a:cubicBezTo>
                          <a:pt x="2901496" y="280328"/>
                          <a:pt x="2716418" y="276646"/>
                          <a:pt x="2577529" y="261610"/>
                        </a:cubicBezTo>
                        <a:cubicBezTo>
                          <a:pt x="2438640" y="246574"/>
                          <a:pt x="2162241" y="262994"/>
                          <a:pt x="2049602" y="261610"/>
                        </a:cubicBezTo>
                        <a:cubicBezTo>
                          <a:pt x="1936963" y="260226"/>
                          <a:pt x="1530811" y="291212"/>
                          <a:pt x="1397456" y="261610"/>
                        </a:cubicBezTo>
                        <a:cubicBezTo>
                          <a:pt x="1264101" y="232008"/>
                          <a:pt x="1087182" y="266414"/>
                          <a:pt x="869528" y="261610"/>
                        </a:cubicBezTo>
                        <a:cubicBezTo>
                          <a:pt x="651874" y="256806"/>
                          <a:pt x="223591" y="223991"/>
                          <a:pt x="0" y="261610"/>
                        </a:cubicBezTo>
                        <a:cubicBezTo>
                          <a:pt x="-11759" y="196590"/>
                          <a:pt x="-10961" y="104025"/>
                          <a:pt x="0" y="0"/>
                        </a:cubicBezTo>
                        <a:close/>
                      </a:path>
                    </a:pathLst>
                  </a:custGeom>
                  <ask:type>
                    <ask:lineSketchNone/>
                  </ask:type>
                </ask:lineSketchStyleProps>
              </a:ext>
            </a:extLst>
          </a:ln>
        </p:spPr>
        <p:txBody>
          <a:bodyPr wrap="square" rtlCol="0">
            <a:spAutoFit/>
          </a:bodyPr>
          <a:lstStyle/>
          <a:p>
            <a:pPr algn="ctr"/>
            <a:r>
              <a:rPr lang="en-GB" sz="1100" b="1" dirty="0"/>
              <a:t>Vigilante Groups</a:t>
            </a:r>
          </a:p>
        </p:txBody>
      </p:sp>
      <p:sp>
        <p:nvSpPr>
          <p:cNvPr id="31" name="TextBox 30">
            <a:extLst>
              <a:ext uri="{FF2B5EF4-FFF2-40B4-BE49-F238E27FC236}">
                <a16:creationId xmlns:a16="http://schemas.microsoft.com/office/drawing/2014/main" id="{769D6EE2-7202-464E-91EC-C08B4A913F59}"/>
              </a:ext>
            </a:extLst>
          </p:cNvPr>
          <p:cNvSpPr txBox="1"/>
          <p:nvPr/>
        </p:nvSpPr>
        <p:spPr>
          <a:xfrm>
            <a:off x="8980355" y="5035415"/>
            <a:ext cx="3133860" cy="261610"/>
          </a:xfrm>
          <a:prstGeom prst="rect">
            <a:avLst/>
          </a:prstGeom>
          <a:solidFill>
            <a:schemeClr val="accent4">
              <a:lumMod val="40000"/>
              <a:lumOff val="60000"/>
            </a:schemeClr>
          </a:solidFill>
          <a:ln>
            <a:solidFill>
              <a:schemeClr val="tx1"/>
            </a:solidFill>
            <a:extLst>
              <a:ext uri="{C807C97D-BFC1-408E-A445-0C87EB9F89A2}">
                <ask:lineSketchStyleProps xmlns:ask="http://schemas.microsoft.com/office/drawing/2018/sketchyshapes" sd="1726223639">
                  <a:custGeom>
                    <a:avLst/>
                    <a:gdLst>
                      <a:gd name="connsiteX0" fmla="*/ 0 w 3105457"/>
                      <a:gd name="connsiteY0" fmla="*/ 0 h 261610"/>
                      <a:gd name="connsiteX1" fmla="*/ 590037 w 3105457"/>
                      <a:gd name="connsiteY1" fmla="*/ 0 h 261610"/>
                      <a:gd name="connsiteX2" fmla="*/ 1149019 w 3105457"/>
                      <a:gd name="connsiteY2" fmla="*/ 0 h 261610"/>
                      <a:gd name="connsiteX3" fmla="*/ 1832220 w 3105457"/>
                      <a:gd name="connsiteY3" fmla="*/ 0 h 261610"/>
                      <a:gd name="connsiteX4" fmla="*/ 2484366 w 3105457"/>
                      <a:gd name="connsiteY4" fmla="*/ 0 h 261610"/>
                      <a:gd name="connsiteX5" fmla="*/ 3105457 w 3105457"/>
                      <a:gd name="connsiteY5" fmla="*/ 0 h 261610"/>
                      <a:gd name="connsiteX6" fmla="*/ 3105457 w 3105457"/>
                      <a:gd name="connsiteY6" fmla="*/ 261610 h 261610"/>
                      <a:gd name="connsiteX7" fmla="*/ 2422256 w 3105457"/>
                      <a:gd name="connsiteY7" fmla="*/ 261610 h 261610"/>
                      <a:gd name="connsiteX8" fmla="*/ 1894329 w 3105457"/>
                      <a:gd name="connsiteY8" fmla="*/ 261610 h 261610"/>
                      <a:gd name="connsiteX9" fmla="*/ 1335347 w 3105457"/>
                      <a:gd name="connsiteY9" fmla="*/ 261610 h 261610"/>
                      <a:gd name="connsiteX10" fmla="*/ 683201 w 3105457"/>
                      <a:gd name="connsiteY10" fmla="*/ 261610 h 261610"/>
                      <a:gd name="connsiteX11" fmla="*/ 0 w 3105457"/>
                      <a:gd name="connsiteY11" fmla="*/ 261610 h 261610"/>
                      <a:gd name="connsiteX12" fmla="*/ 0 w 3105457"/>
                      <a:gd name="connsiteY12" fmla="*/ 0 h 261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5457" h="261610" fill="none" extrusionOk="0">
                        <a:moveTo>
                          <a:pt x="0" y="0"/>
                        </a:moveTo>
                        <a:cubicBezTo>
                          <a:pt x="178460" y="-1101"/>
                          <a:pt x="447750" y="13090"/>
                          <a:pt x="590037" y="0"/>
                        </a:cubicBezTo>
                        <a:cubicBezTo>
                          <a:pt x="732324" y="-13090"/>
                          <a:pt x="958291" y="-733"/>
                          <a:pt x="1149019" y="0"/>
                        </a:cubicBezTo>
                        <a:cubicBezTo>
                          <a:pt x="1339747" y="733"/>
                          <a:pt x="1517603" y="22489"/>
                          <a:pt x="1832220" y="0"/>
                        </a:cubicBezTo>
                        <a:cubicBezTo>
                          <a:pt x="2146837" y="-22489"/>
                          <a:pt x="2280660" y="-30500"/>
                          <a:pt x="2484366" y="0"/>
                        </a:cubicBezTo>
                        <a:cubicBezTo>
                          <a:pt x="2688072" y="30500"/>
                          <a:pt x="2957431" y="23544"/>
                          <a:pt x="3105457" y="0"/>
                        </a:cubicBezTo>
                        <a:cubicBezTo>
                          <a:pt x="3109555" y="75287"/>
                          <a:pt x="3093837" y="143727"/>
                          <a:pt x="3105457" y="261610"/>
                        </a:cubicBezTo>
                        <a:cubicBezTo>
                          <a:pt x="2923333" y="289648"/>
                          <a:pt x="2692748" y="230957"/>
                          <a:pt x="2422256" y="261610"/>
                        </a:cubicBezTo>
                        <a:cubicBezTo>
                          <a:pt x="2151764" y="292263"/>
                          <a:pt x="2068239" y="237310"/>
                          <a:pt x="1894329" y="261610"/>
                        </a:cubicBezTo>
                        <a:cubicBezTo>
                          <a:pt x="1720419" y="285910"/>
                          <a:pt x="1519260" y="254360"/>
                          <a:pt x="1335347" y="261610"/>
                        </a:cubicBezTo>
                        <a:cubicBezTo>
                          <a:pt x="1151434" y="268860"/>
                          <a:pt x="849776" y="285059"/>
                          <a:pt x="683201" y="261610"/>
                        </a:cubicBezTo>
                        <a:cubicBezTo>
                          <a:pt x="516626" y="238161"/>
                          <a:pt x="225555" y="254810"/>
                          <a:pt x="0" y="261610"/>
                        </a:cubicBezTo>
                        <a:cubicBezTo>
                          <a:pt x="-12617" y="202300"/>
                          <a:pt x="-10049" y="125184"/>
                          <a:pt x="0" y="0"/>
                        </a:cubicBezTo>
                        <a:close/>
                      </a:path>
                      <a:path w="3105457" h="261610" stroke="0" extrusionOk="0">
                        <a:moveTo>
                          <a:pt x="0" y="0"/>
                        </a:moveTo>
                        <a:cubicBezTo>
                          <a:pt x="141921" y="-3898"/>
                          <a:pt x="380304" y="-13360"/>
                          <a:pt x="590037" y="0"/>
                        </a:cubicBezTo>
                        <a:cubicBezTo>
                          <a:pt x="799770" y="13360"/>
                          <a:pt x="1003556" y="-13875"/>
                          <a:pt x="1180074" y="0"/>
                        </a:cubicBezTo>
                        <a:cubicBezTo>
                          <a:pt x="1356592" y="13875"/>
                          <a:pt x="1592005" y="-26643"/>
                          <a:pt x="1801165" y="0"/>
                        </a:cubicBezTo>
                        <a:cubicBezTo>
                          <a:pt x="2010325" y="26643"/>
                          <a:pt x="2152264" y="-15470"/>
                          <a:pt x="2329093" y="0"/>
                        </a:cubicBezTo>
                        <a:cubicBezTo>
                          <a:pt x="2505922" y="15470"/>
                          <a:pt x="2949715" y="23567"/>
                          <a:pt x="3105457" y="0"/>
                        </a:cubicBezTo>
                        <a:cubicBezTo>
                          <a:pt x="3112449" y="62737"/>
                          <a:pt x="3111557" y="149587"/>
                          <a:pt x="3105457" y="261610"/>
                        </a:cubicBezTo>
                        <a:cubicBezTo>
                          <a:pt x="2901496" y="280328"/>
                          <a:pt x="2716418" y="276646"/>
                          <a:pt x="2577529" y="261610"/>
                        </a:cubicBezTo>
                        <a:cubicBezTo>
                          <a:pt x="2438640" y="246574"/>
                          <a:pt x="2162241" y="262994"/>
                          <a:pt x="2049602" y="261610"/>
                        </a:cubicBezTo>
                        <a:cubicBezTo>
                          <a:pt x="1936963" y="260226"/>
                          <a:pt x="1530811" y="291212"/>
                          <a:pt x="1397456" y="261610"/>
                        </a:cubicBezTo>
                        <a:cubicBezTo>
                          <a:pt x="1264101" y="232008"/>
                          <a:pt x="1087182" y="266414"/>
                          <a:pt x="869528" y="261610"/>
                        </a:cubicBezTo>
                        <a:cubicBezTo>
                          <a:pt x="651874" y="256806"/>
                          <a:pt x="223591" y="223991"/>
                          <a:pt x="0" y="261610"/>
                        </a:cubicBezTo>
                        <a:cubicBezTo>
                          <a:pt x="-11759" y="196590"/>
                          <a:pt x="-10961" y="104025"/>
                          <a:pt x="0" y="0"/>
                        </a:cubicBezTo>
                        <a:close/>
                      </a:path>
                    </a:pathLst>
                  </a:custGeom>
                  <ask:type>
                    <ask:lineSketchNone/>
                  </ask:type>
                </ask:lineSketchStyleProps>
              </a:ext>
            </a:extLst>
          </a:ln>
        </p:spPr>
        <p:txBody>
          <a:bodyPr wrap="square" rtlCol="0">
            <a:spAutoFit/>
          </a:bodyPr>
          <a:lstStyle/>
          <a:p>
            <a:pPr algn="ctr"/>
            <a:r>
              <a:rPr lang="en-GB" sz="1100" b="1" dirty="0"/>
              <a:t>Settling Mining Disputes</a:t>
            </a:r>
          </a:p>
        </p:txBody>
      </p:sp>
      <p:pic>
        <p:nvPicPr>
          <p:cNvPr id="1028" name="Picture 4" descr="512 Panning For Gold Illustrations &amp;amp; Clip Art - iStock">
            <a:extLst>
              <a:ext uri="{FF2B5EF4-FFF2-40B4-BE49-F238E27FC236}">
                <a16:creationId xmlns:a16="http://schemas.microsoft.com/office/drawing/2014/main" id="{75A1721B-5B6E-4C45-90D2-E6F6C651FE1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1086"/>
          <a:stretch/>
        </p:blipFill>
        <p:spPr bwMode="auto">
          <a:xfrm flipH="1">
            <a:off x="11146970" y="4859383"/>
            <a:ext cx="1004943" cy="1955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383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05" y="30567"/>
            <a:ext cx="10552047" cy="369332"/>
          </a:xfrm>
          <a:prstGeom prst="rect">
            <a:avLst/>
          </a:prstGeom>
          <a:solidFill>
            <a:schemeClr val="accent4">
              <a:lumMod val="60000"/>
              <a:lumOff val="40000"/>
            </a:schemeClr>
          </a:solidFill>
        </p:spPr>
        <p:txBody>
          <a:bodyPr wrap="square" rtlCol="0">
            <a:spAutoFit/>
          </a:bodyPr>
          <a:lstStyle/>
          <a:p>
            <a:r>
              <a:rPr lang="en-GB" b="1" dirty="0">
                <a:latin typeface="Berlin Sans FB Demi" panose="020E0802020502020306" pitchFamily="34" charset="0"/>
              </a:rPr>
              <a:t>Settlement in the American West - </a:t>
            </a:r>
            <a:r>
              <a:rPr lang="en-GB" dirty="0">
                <a:latin typeface="Berlin Sans FB" panose="020E0602020502020306" pitchFamily="34" charset="0"/>
              </a:rPr>
              <a:t>The Transcontinental Railroad (1869)</a:t>
            </a:r>
          </a:p>
        </p:txBody>
      </p:sp>
      <p:sp>
        <p:nvSpPr>
          <p:cNvPr id="2" name="Rectangle 2"/>
          <p:cNvSpPr>
            <a:spLocks noChangeArrowheads="1"/>
          </p:cNvSpPr>
          <p:nvPr/>
        </p:nvSpPr>
        <p:spPr bwMode="auto">
          <a:xfrm>
            <a:off x="89406" y="407744"/>
            <a:ext cx="9524858" cy="900246"/>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 Government wanted to increase the number</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settlers migrating into the American West.  In 1862, they agreed to build a </a:t>
            </a:r>
            <a:r>
              <a:rPr kumimoji="0" lang="en-GB" altLang="en-US" sz="1050" b="1" i="0" strike="noStrike" cap="none" normalizeH="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transcontinental railroad </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that would link the east coast of America with California </a:t>
            </a:r>
            <a:r>
              <a:rPr lang="en-GB" altLang="en-US" sz="1050" dirty="0">
                <a:latin typeface="Calibri" panose="020F0502020204030204" pitchFamily="34" charset="0"/>
                <a:ea typeface="Calibri" panose="020F0502020204030204" pitchFamily="34" charset="0"/>
                <a:cs typeface="Times New Roman" panose="02020603050405020304" pitchFamily="18" charset="0"/>
              </a:rPr>
              <a:t>&amp;</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Oregon in the West. The</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construction of</a:t>
            </a:r>
            <a:r>
              <a:rPr kumimoji="0" lang="en-GB" altLang="en-US" sz="1050" i="0"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2,000 km railroad took until 1869.  It had a significant impact on the development of the American West. The railroad was built by a mixture of Chinese and Irish immigrants as well as ex-Civil War soldiers, European immigrants and freed slaves. In 1855, </a:t>
            </a:r>
            <a:r>
              <a:rPr lang="en-GB" altLang="en-US" sz="1050" dirty="0">
                <a:latin typeface="Calibri" panose="020F0502020204030204" pitchFamily="34" charset="0"/>
                <a:ea typeface="Calibri" panose="020F0502020204030204" pitchFamily="34" charset="0"/>
                <a:cs typeface="Times New Roman" panose="02020603050405020304" pitchFamily="18" charset="0"/>
              </a:rPr>
              <a:t>surveyors began to enter Plains Indian land to survey the best route for the railroad.  In 1862, the Pacific Railroad Act was passed by the American government which officially gave the go-ahead for its construction.  By 1869 it had been completed with the Union Pacific and Central Pacific railroad companies meeting in the state of Utah.</a:t>
            </a:r>
            <a:endParaRPr kumimoji="0" lang="en-GB" altLang="en-US" sz="1100" i="0" strike="noStrike" cap="none" normalizeH="0" baseline="0" dirty="0">
              <a:ln>
                <a:noFill/>
              </a:ln>
              <a:solidFill>
                <a:schemeClr val="tx1"/>
              </a:solidFill>
              <a:effectLst/>
              <a:latin typeface="Arial" panose="020B0604020202020204" pitchFamily="34" charset="0"/>
            </a:endParaRPr>
          </a:p>
        </p:txBody>
      </p:sp>
      <p:sp>
        <p:nvSpPr>
          <p:cNvPr id="8" name="Rectangle 3"/>
          <p:cNvSpPr>
            <a:spLocks noChangeArrowheads="1"/>
          </p:cNvSpPr>
          <p:nvPr/>
        </p:nvSpPr>
        <p:spPr bwMode="auto">
          <a:xfrm>
            <a:off x="86913" y="1629259"/>
            <a:ext cx="2002324" cy="2516073"/>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Two Railroad Companies</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American government promised plenty of jobs and profit for the two railroad companies who were chosen to build the line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Union Pacific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and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Central Pacific</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These two companies had a lot of power over what could happen with the land they were given alongside the railroad tracks. For example, the government promised they would use the US Army to protect railroad workers from possible Indian attacks.</a:t>
            </a:r>
          </a:p>
        </p:txBody>
      </p:sp>
      <p:sp>
        <p:nvSpPr>
          <p:cNvPr id="9" name="Rectangle 3"/>
          <p:cNvSpPr>
            <a:spLocks noChangeArrowheads="1"/>
          </p:cNvSpPr>
          <p:nvPr/>
        </p:nvSpPr>
        <p:spPr bwMode="auto">
          <a:xfrm>
            <a:off x="4174440" y="4271388"/>
            <a:ext cx="7965308" cy="1331134"/>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IMPACT OF THE RAILROADS ON THE PLAINS INDIANS?</a:t>
            </a:r>
            <a:endParaRPr kumimoji="0" lang="en-GB" altLang="en-US" sz="1050" b="0" i="0" u="none" strike="noStrike" cap="none" normalizeH="0" baseline="0" dirty="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tabLst/>
            </a:pPr>
            <a:r>
              <a:rPr kumimoji="0" lang="en-GB" altLang="en-US" sz="100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Plains Indians moved away from the railroad routes as a precaution. It was alien to them and caused fear among their people.  The building also scared away the buffalo herds but also ate into the grassland which was essential for the survival of the buffalo.  The tracks also created a barrier which blocked the natural migration of the herds. For the railroad workers and settlers, buffalo hunters were employed and killed vast numbers of the animal to provide meat.  Buffalo hunting was even promoted by the railroad companies.  One buffalo hunter named William Cody claimed to have killed 4,280 buffalo </a:t>
            </a:r>
            <a:r>
              <a:rPr lang="en-GB" altLang="en-US" sz="1000" dirty="0">
                <a:latin typeface="Calibri" panose="020F0502020204030204" pitchFamily="34" charset="0"/>
                <a:ea typeface="Calibri" panose="020F0502020204030204" pitchFamily="34" charset="0"/>
                <a:cs typeface="Times New Roman" panose="02020603050405020304" pitchFamily="18" charset="0"/>
              </a:rPr>
              <a:t>over 17 months. Therefore, the railroad prevented Indians from living their traditional nomadic life. Importantly, it also went against the agreement that was made in the Fort Laramie Treaty which actually promised to protect Indian lands from railroad surveys.  It was no surprise that Plains Indian attacks increased on the railroad workers and this in turn increased the tension between the settlers and the Plains Indians.</a:t>
            </a:r>
          </a:p>
        </p:txBody>
      </p:sp>
      <p:pic>
        <p:nvPicPr>
          <p:cNvPr id="1030" name="Picture 6" descr="Image result for UNION PACIFIC RAILROAD 1869"/>
          <p:cNvPicPr>
            <a:picLocks noChangeAspect="1" noChangeArrowheads="1"/>
          </p:cNvPicPr>
          <p:nvPr/>
        </p:nvPicPr>
        <p:blipFill rotWithShape="1">
          <a:blip r:embed="rId2">
            <a:extLst>
              <a:ext uri="{28A0092B-C50C-407E-A947-70E740481C1C}">
                <a14:useLocalDpi xmlns:a14="http://schemas.microsoft.com/office/drawing/2010/main" val="0"/>
              </a:ext>
            </a:extLst>
          </a:blip>
          <a:srcRect l="1" t="30295" r="262" b="32493"/>
          <a:stretch/>
        </p:blipFill>
        <p:spPr bwMode="auto">
          <a:xfrm>
            <a:off x="4174440" y="5637671"/>
            <a:ext cx="7965308" cy="121450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EF9D35D-D470-4F73-9DC7-CE8C001A42BC}"/>
              </a:ext>
            </a:extLst>
          </p:cNvPr>
          <p:cNvSpPr txBox="1"/>
          <p:nvPr/>
        </p:nvSpPr>
        <p:spPr>
          <a:xfrm>
            <a:off x="4174440" y="1343139"/>
            <a:ext cx="3053674" cy="2893100"/>
          </a:xfrm>
          <a:prstGeom prst="rect">
            <a:avLst/>
          </a:prstGeom>
          <a:noFill/>
          <a:ln w="19050">
            <a:solidFill>
              <a:schemeClr val="tx1"/>
            </a:solidFill>
          </a:ln>
        </p:spPr>
        <p:txBody>
          <a:bodyPr wrap="square" rtlCol="0">
            <a:spAutoFit/>
          </a:bodyPr>
          <a:lstStyle/>
          <a:p>
            <a:pPr algn="ctr"/>
            <a:r>
              <a:rPr lang="en-GB" sz="1100" b="1" dirty="0"/>
              <a:t>The Impact of the Railroads on Settlers and Homesteaders</a:t>
            </a:r>
          </a:p>
          <a:p>
            <a:r>
              <a:rPr lang="en-GB" altLang="en-US" sz="1000" dirty="0">
                <a:latin typeface="Calibri" panose="020F0502020204030204" pitchFamily="34" charset="0"/>
                <a:ea typeface="Calibri" panose="020F0502020204030204" pitchFamily="34" charset="0"/>
                <a:cs typeface="Times New Roman" panose="02020603050405020304" pitchFamily="18" charset="0"/>
              </a:rPr>
              <a:t>Travelling west became easier, quicker and cheaper. The railroad increased the growth of towns along the route.  Towns appeared at each rail stop whose population grew rapidly. These growing towns also gave the Homesteaders more social opportunities away from their isolated homesteads.</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Homesteaders and their families back in the east could now visit each other easily for the first time. This reduced the isolation they felt and  also gave an incentive for more family members to move west.</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railroad also encouraged businesses to publish catalogues full of goods which were sent to families in in the American West.  Families could order goods which were then sent to their nearest railroad station. Homesteaders could now order manufactured goods from the city and have them delivered via train to the nearest station.</a:t>
            </a:r>
            <a:endParaRPr lang="en-GB" altLang="en-US" sz="1000" dirty="0"/>
          </a:p>
        </p:txBody>
      </p:sp>
      <p:sp>
        <p:nvSpPr>
          <p:cNvPr id="12" name="TextBox 11">
            <a:extLst>
              <a:ext uri="{FF2B5EF4-FFF2-40B4-BE49-F238E27FC236}">
                <a16:creationId xmlns:a16="http://schemas.microsoft.com/office/drawing/2014/main" id="{84983226-701C-41B3-A14E-68DD5F2CEF37}"/>
              </a:ext>
            </a:extLst>
          </p:cNvPr>
          <p:cNvSpPr txBox="1"/>
          <p:nvPr/>
        </p:nvSpPr>
        <p:spPr>
          <a:xfrm>
            <a:off x="10488587" y="1343139"/>
            <a:ext cx="1651161" cy="2893100"/>
          </a:xfrm>
          <a:prstGeom prst="rect">
            <a:avLst/>
          </a:prstGeom>
          <a:noFill/>
          <a:ln w="19050">
            <a:solidFill>
              <a:schemeClr val="tx1"/>
            </a:solidFill>
          </a:ln>
        </p:spPr>
        <p:txBody>
          <a:bodyPr wrap="square" rtlCol="0">
            <a:spAutoFit/>
          </a:bodyPr>
          <a:lstStyle/>
          <a:p>
            <a:pPr algn="ctr"/>
            <a:r>
              <a:rPr lang="en-GB" sz="1100" b="1" dirty="0"/>
              <a:t>The National Impact of the Railroad</a:t>
            </a:r>
          </a:p>
          <a:p>
            <a:r>
              <a:rPr lang="en-GB" altLang="en-US" sz="1000" dirty="0">
                <a:latin typeface="Calibri" panose="020F0502020204030204" pitchFamily="34" charset="0"/>
                <a:cs typeface="Times New Roman" panose="02020603050405020304" pitchFamily="18" charset="0"/>
              </a:rPr>
              <a:t>The American government were now able to bring in the army at short notice to deal with any issues with the Plains Indians.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There were huge trade benefits for the country as the railroad opened up trade routes with Europe and Asia from the Pacific and Atlantic Ocean.</a:t>
            </a:r>
            <a:r>
              <a:rPr lang="en-GB" altLang="en-US" sz="1000" dirty="0"/>
              <a:t> </a:t>
            </a:r>
            <a:r>
              <a:rPr lang="en-GB" altLang="en-US" sz="1000" dirty="0">
                <a:latin typeface="Calibri" panose="020F0502020204030204" pitchFamily="34" charset="0"/>
                <a:ea typeface="Calibri" panose="020F0502020204030204" pitchFamily="34" charset="0"/>
                <a:cs typeface="Times New Roman" panose="02020603050405020304" pitchFamily="18" charset="0"/>
              </a:rPr>
              <a:t>The creation of such a magnificent railroad made the idea of the Manifest Destiny seem real. It promoted confidence and hope.</a:t>
            </a:r>
          </a:p>
        </p:txBody>
      </p:sp>
      <p:sp>
        <p:nvSpPr>
          <p:cNvPr id="13" name="TextBox 12">
            <a:extLst>
              <a:ext uri="{FF2B5EF4-FFF2-40B4-BE49-F238E27FC236}">
                <a16:creationId xmlns:a16="http://schemas.microsoft.com/office/drawing/2014/main" id="{B3D79AE7-4941-4D9D-B996-CD7939DC2342}"/>
              </a:ext>
            </a:extLst>
          </p:cNvPr>
          <p:cNvSpPr txBox="1"/>
          <p:nvPr/>
        </p:nvSpPr>
        <p:spPr>
          <a:xfrm>
            <a:off x="8918142" y="1343139"/>
            <a:ext cx="1511826" cy="2893100"/>
          </a:xfrm>
          <a:prstGeom prst="rect">
            <a:avLst/>
          </a:prstGeom>
          <a:noFill/>
          <a:ln w="19050">
            <a:solidFill>
              <a:schemeClr val="tx1"/>
            </a:solidFill>
          </a:ln>
        </p:spPr>
        <p:txBody>
          <a:bodyPr wrap="square" rtlCol="0">
            <a:spAutoFit/>
          </a:bodyPr>
          <a:lstStyle/>
          <a:p>
            <a:pPr algn="ctr"/>
            <a:r>
              <a:rPr lang="en-GB" sz="1100" b="1" dirty="0"/>
              <a:t>The Impact on the Cattle Industry</a:t>
            </a:r>
          </a:p>
          <a:p>
            <a:r>
              <a:rPr lang="en-GB" altLang="en-US" sz="1000" dirty="0">
                <a:latin typeface="Calibri" panose="020F0502020204030204" pitchFamily="34" charset="0"/>
                <a:ea typeface="Calibri" panose="020F0502020204030204" pitchFamily="34" charset="0"/>
                <a:cs typeface="Times New Roman" panose="02020603050405020304" pitchFamily="18" charset="0"/>
              </a:rPr>
              <a:t>The railroads encouraged the growth of the cattle industry and the new cow towns which grew near the tracks.  It would be possible for cattlemen from Texas to sell their cattle for meat and leather goods in the cities of the east for a lot more money.  Cattlemen would also be able to transport meat to the growing populations of the American West such as the new mining towns.</a:t>
            </a:r>
            <a:endParaRPr lang="en-GB" sz="1000" dirty="0"/>
          </a:p>
        </p:txBody>
      </p:sp>
      <p:sp>
        <p:nvSpPr>
          <p:cNvPr id="14" name="TextBox 13">
            <a:extLst>
              <a:ext uri="{FF2B5EF4-FFF2-40B4-BE49-F238E27FC236}">
                <a16:creationId xmlns:a16="http://schemas.microsoft.com/office/drawing/2014/main" id="{1766C2CB-0118-48E5-925E-EA1907FB4633}"/>
              </a:ext>
            </a:extLst>
          </p:cNvPr>
          <p:cNvSpPr txBox="1"/>
          <p:nvPr/>
        </p:nvSpPr>
        <p:spPr>
          <a:xfrm>
            <a:off x="7286734" y="1343139"/>
            <a:ext cx="1572788" cy="2893100"/>
          </a:xfrm>
          <a:prstGeom prst="rect">
            <a:avLst/>
          </a:prstGeom>
          <a:solidFill>
            <a:schemeClr val="bg1"/>
          </a:solidFill>
          <a:ln w="19050">
            <a:solidFill>
              <a:schemeClr val="tx1"/>
            </a:solidFill>
          </a:ln>
        </p:spPr>
        <p:txBody>
          <a:bodyPr wrap="square" rtlCol="0">
            <a:spAutoFit/>
          </a:bodyPr>
          <a:lstStyle/>
          <a:p>
            <a:pPr algn="ctr"/>
            <a:r>
              <a:rPr lang="en-GB" sz="1100" b="1" dirty="0"/>
              <a:t>The Impact of the Railroads on Farming</a:t>
            </a:r>
          </a:p>
          <a:p>
            <a:r>
              <a:rPr lang="en-GB" altLang="en-US" sz="1000" dirty="0">
                <a:latin typeface="Calibri" panose="020F0502020204030204" pitchFamily="34" charset="0"/>
                <a:ea typeface="Calibri" panose="020F0502020204030204" pitchFamily="34" charset="0"/>
                <a:cs typeface="Times New Roman" panose="02020603050405020304" pitchFamily="18" charset="0"/>
              </a:rPr>
              <a:t>Farmers could use the railroad to sell any of their surplus crops to other parts of America.  This gave them more income and in turn allowed them to increase the size of their farms. Farmers in California and Oregon could transport their grain to other parts of America, especially the big cities in the east.  This also allowed farmers to set up new business and trade links to help their farms expand.</a:t>
            </a:r>
          </a:p>
        </p:txBody>
      </p:sp>
      <p:sp>
        <p:nvSpPr>
          <p:cNvPr id="15" name="Rectangle 3">
            <a:extLst>
              <a:ext uri="{FF2B5EF4-FFF2-40B4-BE49-F238E27FC236}">
                <a16:creationId xmlns:a16="http://schemas.microsoft.com/office/drawing/2014/main" id="{3368AF3C-C089-428B-8C6E-2FBB362ED4CB}"/>
              </a:ext>
            </a:extLst>
          </p:cNvPr>
          <p:cNvSpPr>
            <a:spLocks noChangeArrowheads="1"/>
          </p:cNvSpPr>
          <p:nvPr/>
        </p:nvSpPr>
        <p:spPr bwMode="auto">
          <a:xfrm>
            <a:off x="86913" y="4188708"/>
            <a:ext cx="2002325" cy="1708160"/>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050" b="1" dirty="0">
                <a:latin typeface="Calibri" panose="020F0502020204030204" pitchFamily="34" charset="0"/>
                <a:cs typeface="Times New Roman" panose="02020603050405020304" pitchFamily="18" charset="0"/>
              </a:rPr>
              <a:t>Investment</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railroad companies were given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$16,000</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for every mile of track built. This increased to </a:t>
            </a:r>
            <a:r>
              <a:rPr kumimoji="0" lang="en-GB" altLang="en-US" sz="1050" b="1"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$48,000 </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 every mile for the hardest parts across the mountains. Overall, </a:t>
            </a:r>
            <a:r>
              <a:rPr kumimoji="0" lang="en-GB" altLang="en-US" sz="105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$61million </a:t>
            </a:r>
            <a:r>
              <a:rPr kumimoji="0" lang="en-GB" altLang="en-US" sz="105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was</a:t>
            </a:r>
            <a:r>
              <a:rPr kumimoji="0" lang="en-GB" altLang="en-US" sz="1050" b="1" i="0"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spent on its construction.</a:t>
            </a:r>
            <a:r>
              <a:rPr lang="en-GB" altLang="en-US" sz="1050" dirty="0">
                <a:latin typeface="Calibri" panose="020F0502020204030204" pitchFamily="34" charset="0"/>
                <a:ea typeface="Calibri" panose="020F0502020204030204" pitchFamily="34" charset="0"/>
                <a:cs typeface="Times New Roman" panose="02020603050405020304" pitchFamily="18" charset="0"/>
              </a:rPr>
              <a:t> However, 12,000 men died during its construction. </a:t>
            </a:r>
            <a:endParaRPr kumimoji="0" lang="en-GB" altLang="en-US" sz="1050" b="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3">
            <a:extLst>
              <a:ext uri="{FF2B5EF4-FFF2-40B4-BE49-F238E27FC236}">
                <a16:creationId xmlns:a16="http://schemas.microsoft.com/office/drawing/2014/main" id="{6D88C9ED-C3C1-4C04-89B0-C434911F1179}"/>
              </a:ext>
            </a:extLst>
          </p:cNvPr>
          <p:cNvSpPr>
            <a:spLocks noChangeArrowheads="1"/>
          </p:cNvSpPr>
          <p:nvPr/>
        </p:nvSpPr>
        <p:spPr bwMode="auto">
          <a:xfrm>
            <a:off x="2132997" y="4188708"/>
            <a:ext cx="2002326" cy="1708160"/>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5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Telegraph Communication</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At the same time, the government funded the building of the first transcontinental </a:t>
            </a:r>
            <a:r>
              <a:rPr kumimoji="0" lang="en-GB" altLang="en-US" sz="1050" b="1" i="0" u="none" strike="noStrike" cap="none" normalizeH="0" baseline="0" dirty="0">
                <a:ln>
                  <a:noFill/>
                </a:ln>
                <a:solidFill>
                  <a:srgbClr val="0070C0"/>
                </a:solidFill>
                <a:effectLst/>
                <a:latin typeface="Calibri" panose="020F0502020204030204" pitchFamily="34" charset="0"/>
                <a:cs typeface="Times New Roman" panose="02020603050405020304" pitchFamily="18" charset="0"/>
              </a:rPr>
              <a:t>electric telegraph</a:t>
            </a:r>
            <a:r>
              <a:rPr kumimoji="0" lang="en-GB" altLang="en-US" sz="105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 this </a:t>
            </a:r>
            <a:r>
              <a:rPr lang="en-GB" altLang="en-US" sz="1050" dirty="0">
                <a:latin typeface="Calibri" panose="020F0502020204030204" pitchFamily="34" charset="0"/>
                <a:cs typeface="Times New Roman" panose="02020603050405020304" pitchFamily="18" charset="0"/>
              </a:rPr>
              <a:t>was a key communication line which ran alongside the railroad tracks. It allowed telegraph messages to be sent across the continent for the first time.</a:t>
            </a:r>
            <a:endParaRPr kumimoji="0" lang="en-GB" altLang="en-US" sz="1050" b="0" i="0" u="none" strike="noStrike" cap="none" normalizeH="0" baseline="0" dirty="0">
              <a:ln>
                <a:noFill/>
              </a:ln>
              <a:solidFill>
                <a:schemeClr val="tx1"/>
              </a:solidFill>
              <a:effectLst/>
            </a:endParaRPr>
          </a:p>
        </p:txBody>
      </p:sp>
      <p:sp>
        <p:nvSpPr>
          <p:cNvPr id="17" name="Rectangle 3">
            <a:extLst>
              <a:ext uri="{FF2B5EF4-FFF2-40B4-BE49-F238E27FC236}">
                <a16:creationId xmlns:a16="http://schemas.microsoft.com/office/drawing/2014/main" id="{878D50EF-37D5-4746-87CA-3C0D72377D70}"/>
              </a:ext>
            </a:extLst>
          </p:cNvPr>
          <p:cNvSpPr>
            <a:spLocks noChangeArrowheads="1"/>
          </p:cNvSpPr>
          <p:nvPr/>
        </p:nvSpPr>
        <p:spPr bwMode="auto">
          <a:xfrm>
            <a:off x="86914" y="5936427"/>
            <a:ext cx="3649064" cy="900246"/>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Land</a:t>
            </a:r>
          </a:p>
          <a:p>
            <a:pPr marL="0" marR="0" lvl="0" indent="0" algn="just"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Both railroad companies were given 6,400 acres </a:t>
            </a:r>
            <a:r>
              <a:rPr lang="en-GB" altLang="en-US" sz="1050" dirty="0">
                <a:latin typeface="Calibri" panose="020F0502020204030204" pitchFamily="34" charset="0"/>
                <a:ea typeface="Calibri" panose="020F0502020204030204" pitchFamily="34" charset="0"/>
                <a:cs typeface="Times New Roman" panose="02020603050405020304" pitchFamily="18" charset="0"/>
              </a:rPr>
              <a:t>of land which ran alongside the railroad tracks.  They could then advertise and sell this land to settlers from the east.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Overall, this equalled 45 million acres of land taken from the Plains Indians.</a:t>
            </a:r>
            <a:endParaRPr kumimoji="0" lang="en-GB" altLang="en-US" sz="1050" b="0" i="0" u="none" strike="noStrike" cap="none" normalizeH="0" baseline="0" dirty="0">
              <a:ln>
                <a:noFill/>
              </a:ln>
              <a:solidFill>
                <a:schemeClr val="tx1"/>
              </a:solidFill>
              <a:effectLst/>
            </a:endParaRPr>
          </a:p>
        </p:txBody>
      </p:sp>
      <p:sp>
        <p:nvSpPr>
          <p:cNvPr id="18" name="Rectangle 3">
            <a:extLst>
              <a:ext uri="{FF2B5EF4-FFF2-40B4-BE49-F238E27FC236}">
                <a16:creationId xmlns:a16="http://schemas.microsoft.com/office/drawing/2014/main" id="{F260CB8C-1C81-4CAB-A7AD-51484202A9C1}"/>
              </a:ext>
            </a:extLst>
          </p:cNvPr>
          <p:cNvSpPr>
            <a:spLocks noChangeArrowheads="1"/>
          </p:cNvSpPr>
          <p:nvPr/>
        </p:nvSpPr>
        <p:spPr bwMode="auto">
          <a:xfrm>
            <a:off x="2132997" y="1629259"/>
            <a:ext cx="2003144" cy="2516073"/>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Settlement</a:t>
            </a:r>
          </a:p>
          <a:p>
            <a:pPr algn="just"/>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Each railroad company had its own </a:t>
            </a:r>
            <a:r>
              <a:rPr kumimoji="0" lang="en-GB" altLang="en-US" sz="105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Bureau of Immigration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which persuaded people from other countries to settle on the plains.  One agent, CB Schmitt apparently persuaded 60,000 Germans to emigrate to Kansas.  The railroad companies encouraged settlers from America and </a:t>
            </a:r>
            <a:r>
              <a:rPr kumimoji="0" lang="en-GB" altLang="en-US" sz="1050" i="0"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Europe to buy land near the tracks. </a:t>
            </a:r>
            <a:r>
              <a:rPr kumimoji="0" lang="en-GB" altLang="en-US" sz="105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railroad companies even put on special trips to show possible buyers the attractions of the land.</a:t>
            </a:r>
            <a:r>
              <a:rPr lang="en-GB" altLang="en-US" sz="1050" dirty="0">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p:txBody>
      </p:sp>
      <p:sp>
        <p:nvSpPr>
          <p:cNvPr id="19" name="Rectangle 3">
            <a:extLst>
              <a:ext uri="{FF2B5EF4-FFF2-40B4-BE49-F238E27FC236}">
                <a16:creationId xmlns:a16="http://schemas.microsoft.com/office/drawing/2014/main" id="{CA8EF583-1637-4EEE-9360-5C6C4F0AB3D9}"/>
              </a:ext>
            </a:extLst>
          </p:cNvPr>
          <p:cNvSpPr>
            <a:spLocks noChangeArrowheads="1"/>
          </p:cNvSpPr>
          <p:nvPr/>
        </p:nvSpPr>
        <p:spPr bwMode="auto">
          <a:xfrm>
            <a:off x="86914" y="1333256"/>
            <a:ext cx="4048410" cy="261610"/>
          </a:xfrm>
          <a:prstGeom prst="rect">
            <a:avLst/>
          </a:prstGeom>
          <a:solidFill>
            <a:schemeClr val="accent4">
              <a:lumMod val="40000"/>
              <a:lumOff val="60000"/>
            </a:schemeClr>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Building of the Transcontinental Railroad</a:t>
            </a:r>
            <a:endPar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8" name="Picture 4" descr="Image result for UNION PACIFIC RAILROA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9730" y="5913413"/>
            <a:ext cx="650959" cy="94627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ps - Upper Grade Social Studies Center">
            <a:extLst>
              <a:ext uri="{FF2B5EF4-FFF2-40B4-BE49-F238E27FC236}">
                <a16:creationId xmlns:a16="http://schemas.microsoft.com/office/drawing/2014/main" id="{29D2A85E-95ED-41C4-8497-4A81E7CE53C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14265" y="30567"/>
            <a:ext cx="2525484" cy="1277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388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2"/>
          <p:cNvSpPr>
            <a:spLocks noChangeArrowheads="1"/>
          </p:cNvSpPr>
          <p:nvPr/>
        </p:nvSpPr>
        <p:spPr bwMode="auto">
          <a:xfrm>
            <a:off x="2424207" y="2776593"/>
            <a:ext cx="9708730" cy="938719"/>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winter of 1886 into 1887 was very harsh with temperatures falling to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-55 degrees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Cattle were already weaker due to overstocking but now they struggled to</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get to the grass through the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deep snow and ice</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least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15%</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of the open range cattle died which led to thousands of lost cattle.  Many cattlemen and their ranches became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bankrupt</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stock that did survive into the spring of 1887 were in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poor condition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but everyone tried to sell what they had – this made beef prices even lower. The larger ranches which had made huge profits in the 1870s had the most problems – the area they had to cover to save their cattle was too large.  The smaller ranches, with cowboys able to locate and save their cattle coped much better.</a:t>
            </a:r>
            <a:endParaRPr kumimoji="0" lang="en-GB" altLang="en-US" sz="1100" b="0" i="0" u="none" strike="noStrike" cap="none" normalizeH="0" baseline="0" dirty="0">
              <a:ln>
                <a:noFill/>
              </a:ln>
              <a:solidFill>
                <a:schemeClr val="tx1"/>
              </a:solidFill>
              <a:effectLst/>
            </a:endParaRPr>
          </a:p>
        </p:txBody>
      </p:sp>
      <p:sp>
        <p:nvSpPr>
          <p:cNvPr id="65" name="Rectangle 64">
            <a:extLst>
              <a:ext uri="{FF2B5EF4-FFF2-40B4-BE49-F238E27FC236}">
                <a16:creationId xmlns:a16="http://schemas.microsoft.com/office/drawing/2014/main" id="{B85FEB76-0489-4DF8-99BD-DCB5FBD51877}"/>
              </a:ext>
            </a:extLst>
          </p:cNvPr>
          <p:cNvSpPr/>
          <p:nvPr/>
        </p:nvSpPr>
        <p:spPr>
          <a:xfrm>
            <a:off x="73219" y="445812"/>
            <a:ext cx="2281360" cy="636648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73221" y="45702"/>
            <a:ext cx="12036322" cy="369332"/>
          </a:xfrm>
          <a:prstGeom prst="rect">
            <a:avLst/>
          </a:prstGeom>
          <a:solidFill>
            <a:schemeClr val="accent4">
              <a:lumMod val="60000"/>
              <a:lumOff val="40000"/>
            </a:schemeClr>
          </a:solidFill>
        </p:spPr>
        <p:txBody>
          <a:bodyPr wrap="square" rtlCol="0">
            <a:spAutoFit/>
          </a:bodyPr>
          <a:lstStyle/>
          <a:p>
            <a:pPr algn="ctr"/>
            <a:r>
              <a:rPr lang="en-GB" dirty="0">
                <a:latin typeface="Berlin Sans FB" panose="020E0602020502020306" pitchFamily="34" charset="0"/>
              </a:rPr>
              <a:t>Further development of the Cattle Industry: The end of the Open Range</a:t>
            </a:r>
          </a:p>
        </p:txBody>
      </p:sp>
      <p:sp>
        <p:nvSpPr>
          <p:cNvPr id="14" name="Rectangle 2"/>
          <p:cNvSpPr>
            <a:spLocks noChangeArrowheads="1"/>
          </p:cNvSpPr>
          <p:nvPr/>
        </p:nvSpPr>
        <p:spPr bwMode="auto">
          <a:xfrm>
            <a:off x="8736319" y="1124487"/>
            <a:ext cx="1565921"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FALL IN DEMAND</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With so much beef available for cities in the east, prices reduced.  Cattle ranchers received less</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money</a:t>
            </a:r>
            <a:endParaRPr kumimoji="0" lang="en-GB" altLang="en-US" sz="1100" b="0" i="0" u="none" strike="noStrike" cap="none" normalizeH="0" baseline="0" dirty="0">
              <a:ln>
                <a:noFill/>
              </a:ln>
              <a:solidFill>
                <a:schemeClr val="tx1"/>
              </a:solidFill>
              <a:effectLst/>
            </a:endParaRPr>
          </a:p>
        </p:txBody>
      </p:sp>
      <p:sp>
        <p:nvSpPr>
          <p:cNvPr id="15" name="Rectangle 2"/>
          <p:cNvSpPr>
            <a:spLocks noChangeArrowheads="1"/>
          </p:cNvSpPr>
          <p:nvPr/>
        </p:nvSpPr>
        <p:spPr bwMode="auto">
          <a:xfrm>
            <a:off x="10373530" y="1124487"/>
            <a:ext cx="1736013"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lang="en-GB" altLang="en-US" sz="1100" b="1" dirty="0">
                <a:latin typeface="Calibri" panose="020F0502020204030204" pitchFamily="34" charset="0"/>
                <a:ea typeface="Calibri" panose="020F0502020204030204" pitchFamily="34" charset="0"/>
                <a:cs typeface="Times New Roman" panose="02020603050405020304" pitchFamily="18" charset="0"/>
              </a:rPr>
              <a:t>EXTREME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WEATHER</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drought</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hit in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1883</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grass dried even more.  Prairie </a:t>
            </a: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fires</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from storms also reduced the grass further.</a:t>
            </a:r>
            <a:endParaRPr kumimoji="0" lang="en-GB" altLang="en-US" sz="1100" b="0" i="0" u="none" strike="noStrike" cap="none" normalizeH="0" baseline="0" dirty="0">
              <a:ln>
                <a:noFill/>
              </a:ln>
              <a:solidFill>
                <a:schemeClr val="tx1"/>
              </a:solidFill>
              <a:effectLst/>
            </a:endParaRPr>
          </a:p>
        </p:txBody>
      </p:sp>
      <p:sp>
        <p:nvSpPr>
          <p:cNvPr id="17" name="Rectangle 2"/>
          <p:cNvSpPr>
            <a:spLocks noChangeArrowheads="1"/>
          </p:cNvSpPr>
          <p:nvPr/>
        </p:nvSpPr>
        <p:spPr bwMode="auto">
          <a:xfrm>
            <a:off x="5488021" y="1124487"/>
            <a:ext cx="1371885"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POOR CONDITION</a:t>
            </a:r>
          </a:p>
          <a:p>
            <a:pPr marL="0" marR="0" lvl="0" indent="0" defTabSz="914400" rtl="0" eaLnBrk="0" fontAlgn="base" latinLnBrk="0" hangingPunct="0">
              <a:lnSpc>
                <a:spcPct val="100000"/>
              </a:lnSpc>
              <a:spcBef>
                <a:spcPct val="0"/>
              </a:spcBef>
              <a:spcAft>
                <a:spcPct val="0"/>
              </a:spcAft>
              <a:buClrTx/>
              <a:buSzTx/>
              <a:tabLst/>
            </a:pPr>
            <a:r>
              <a:rPr lang="en-GB" altLang="en-US" sz="1100" dirty="0">
                <a:latin typeface="Calibri" panose="020F0502020204030204" pitchFamily="34" charset="0"/>
                <a:cs typeface="Times New Roman" panose="02020603050405020304" pitchFamily="18" charset="0"/>
              </a:rPr>
              <a:t>With less grass, the cattle became weaker.  This produced poorer quality meat to sell.</a:t>
            </a:r>
            <a:endParaRPr kumimoji="0" lang="en-GB" altLang="en-US" sz="1100" i="0" u="none" strike="noStrike" cap="none" normalizeH="0" baseline="0" dirty="0">
              <a:ln>
                <a:noFill/>
              </a:ln>
              <a:solidFill>
                <a:schemeClr val="tx1"/>
              </a:solidFill>
              <a:effectLst/>
            </a:endParaRPr>
          </a:p>
        </p:txBody>
      </p:sp>
      <p:sp>
        <p:nvSpPr>
          <p:cNvPr id="18" name="Rectangle 2"/>
          <p:cNvSpPr>
            <a:spLocks noChangeArrowheads="1"/>
          </p:cNvSpPr>
          <p:nvPr/>
        </p:nvSpPr>
        <p:spPr bwMode="auto">
          <a:xfrm>
            <a:off x="2408467" y="1124487"/>
            <a:ext cx="1431573"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OVERSTOCKING</a:t>
            </a:r>
            <a:endParaRPr kumimoji="0" lang="en-GB" altLang="en-US"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Too many cattle were grazing on the same amount of grass.</a:t>
            </a:r>
            <a:r>
              <a:rPr kumimoji="0" lang="en-GB" altLang="en-US" sz="1100" b="0"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This led to the grass eroding. </a:t>
            </a: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1100" b="0" i="0" u="none" strike="noStrike" cap="none" normalizeH="0" baseline="0" dirty="0">
              <a:ln>
                <a:noFill/>
              </a:ln>
              <a:solidFill>
                <a:schemeClr val="tx1"/>
              </a:solidFill>
              <a:effectLst/>
            </a:endParaRPr>
          </a:p>
        </p:txBody>
      </p:sp>
      <p:sp>
        <p:nvSpPr>
          <p:cNvPr id="23" name="Rectangle 2"/>
          <p:cNvSpPr>
            <a:spLocks noChangeArrowheads="1"/>
          </p:cNvSpPr>
          <p:nvPr/>
        </p:nvSpPr>
        <p:spPr bwMode="auto">
          <a:xfrm>
            <a:off x="3911330" y="1124487"/>
            <a:ext cx="1505401" cy="1107996"/>
          </a:xfrm>
          <a:prstGeom prst="rect">
            <a:avLst/>
          </a:prstGeom>
          <a:solidFill>
            <a:schemeClr val="bg1"/>
          </a:solidFill>
          <a:ln w="19050">
            <a:solidFill>
              <a:schemeClr val="tx1"/>
            </a:solidFill>
          </a:ln>
          <a:effectLst/>
        </p:spPr>
        <p:txBody>
          <a:bodyPr vert="horz" wrap="square" lIns="91440" tIns="45720" rIns="91440" bIns="4572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OVERGRAZING</a:t>
            </a:r>
          </a:p>
          <a:p>
            <a:pPr marL="0" marR="0" lvl="0" indent="0" algn="l" defTabSz="914400" rtl="0" eaLnBrk="0" fontAlgn="base" latinLnBrk="0" hangingPunct="0">
              <a:lnSpc>
                <a:spcPct val="100000"/>
              </a:lnSpc>
              <a:spcBef>
                <a:spcPct val="0"/>
              </a:spcBef>
              <a:spcAft>
                <a:spcPct val="0"/>
              </a:spcAft>
              <a:buClrTx/>
              <a:buSzTx/>
              <a:tabLst/>
            </a:pPr>
            <a:r>
              <a:rPr lang="en-GB" altLang="en-US" sz="1100" dirty="0">
                <a:latin typeface="Calibri" panose="020F0502020204030204" pitchFamily="34" charset="0"/>
                <a:cs typeface="Times New Roman" panose="02020603050405020304" pitchFamily="18" charset="0"/>
              </a:rPr>
              <a:t>Grass did not have time to re-grow once eaten.  Cattle did not have enough to eat and the land dried up.</a:t>
            </a:r>
            <a:endParaRPr kumimoji="0" lang="en-GB" altLang="en-US" sz="1100" i="0" u="none" strike="noStrike" cap="none" normalizeH="0" baseline="0" dirty="0">
              <a:ln>
                <a:noFill/>
              </a:ln>
              <a:solidFill>
                <a:schemeClr val="tx1"/>
              </a:solidFill>
              <a:effectLst/>
            </a:endParaRPr>
          </a:p>
        </p:txBody>
      </p:sp>
      <p:sp>
        <p:nvSpPr>
          <p:cNvPr id="24" name="Rectangle 2"/>
          <p:cNvSpPr>
            <a:spLocks noChangeArrowheads="1"/>
          </p:cNvSpPr>
          <p:nvPr/>
        </p:nvSpPr>
        <p:spPr bwMode="auto">
          <a:xfrm>
            <a:off x="6931196" y="1124487"/>
            <a:ext cx="1733833" cy="1107996"/>
          </a:xfrm>
          <a:prstGeom prst="rect">
            <a:avLst/>
          </a:prstGeom>
          <a:solidFill>
            <a:schemeClr val="bg1"/>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tabLst/>
            </a:pPr>
            <a:r>
              <a:rPr kumimoji="0" lang="en-GB"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a:t>
            </a:r>
            <a:r>
              <a:rPr kumimoji="0" lang="en-GB" altLang="en-US" sz="1100" b="1" i="0" u="none" strike="noStrike" cap="none" normalizeH="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PROFIT</a:t>
            </a:r>
            <a:endParaRPr kumimoji="0" lang="en-GB" altLang="en-US" sz="1100" b="0" i="0" u="none" strike="noStrike" cap="none" normalizeH="0" baseline="0" dirty="0">
              <a:ln>
                <a:noFill/>
              </a:ln>
              <a:solidFill>
                <a:schemeClr val="tx1"/>
              </a:solidFill>
              <a:effectLst/>
            </a:endParaRPr>
          </a:p>
          <a:p>
            <a:r>
              <a:rPr lang="en-GB" altLang="en-US" sz="1100" dirty="0">
                <a:latin typeface="Calibri" panose="020F0502020204030204" pitchFamily="34" charset="0"/>
                <a:ea typeface="Calibri" panose="020F0502020204030204" pitchFamily="34" charset="0"/>
                <a:cs typeface="Times New Roman" panose="02020603050405020304" pitchFamily="18" charset="0"/>
              </a:rPr>
              <a:t>By 1882, profits were going down. Ranchers kept the cattle just in case the prices increased again. Hence, even more cattle.</a:t>
            </a:r>
            <a:endParaRPr lang="en-GB" altLang="en-US" sz="1100" dirty="0"/>
          </a:p>
        </p:txBody>
      </p:sp>
      <p:sp>
        <p:nvSpPr>
          <p:cNvPr id="35" name="Rectangle 3">
            <a:extLst>
              <a:ext uri="{FF2B5EF4-FFF2-40B4-BE49-F238E27FC236}">
                <a16:creationId xmlns:a16="http://schemas.microsoft.com/office/drawing/2014/main" id="{406F1EA7-E93E-4AE4-A4FC-819A8F16EBDB}"/>
              </a:ext>
            </a:extLst>
          </p:cNvPr>
          <p:cNvSpPr>
            <a:spLocks noChangeArrowheads="1"/>
          </p:cNvSpPr>
          <p:nvPr/>
        </p:nvSpPr>
        <p:spPr bwMode="auto">
          <a:xfrm rot="10800000" flipV="1">
            <a:off x="127107" y="488406"/>
            <a:ext cx="2153232" cy="276999"/>
          </a:xfrm>
          <a:custGeom>
            <a:avLst/>
            <a:gdLst>
              <a:gd name="connsiteX0" fmla="*/ 0 w 2153232"/>
              <a:gd name="connsiteY0" fmla="*/ 0 h 276999"/>
              <a:gd name="connsiteX1" fmla="*/ 516776 w 2153232"/>
              <a:gd name="connsiteY1" fmla="*/ 0 h 276999"/>
              <a:gd name="connsiteX2" fmla="*/ 1033551 w 2153232"/>
              <a:gd name="connsiteY2" fmla="*/ 0 h 276999"/>
              <a:gd name="connsiteX3" fmla="*/ 1614924 w 2153232"/>
              <a:gd name="connsiteY3" fmla="*/ 0 h 276999"/>
              <a:gd name="connsiteX4" fmla="*/ 2153232 w 2153232"/>
              <a:gd name="connsiteY4" fmla="*/ 0 h 276999"/>
              <a:gd name="connsiteX5" fmla="*/ 2153232 w 2153232"/>
              <a:gd name="connsiteY5" fmla="*/ 276999 h 276999"/>
              <a:gd name="connsiteX6" fmla="*/ 1679521 w 2153232"/>
              <a:gd name="connsiteY6" fmla="*/ 276999 h 276999"/>
              <a:gd name="connsiteX7" fmla="*/ 1119681 w 2153232"/>
              <a:gd name="connsiteY7" fmla="*/ 276999 h 276999"/>
              <a:gd name="connsiteX8" fmla="*/ 538308 w 2153232"/>
              <a:gd name="connsiteY8" fmla="*/ 276999 h 276999"/>
              <a:gd name="connsiteX9" fmla="*/ 0 w 2153232"/>
              <a:gd name="connsiteY9" fmla="*/ 276999 h 276999"/>
              <a:gd name="connsiteX10" fmla="*/ 0 w 2153232"/>
              <a:gd name="connsiteY10"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53232" h="276999" fill="none" extrusionOk="0">
                <a:moveTo>
                  <a:pt x="0" y="0"/>
                </a:moveTo>
                <a:cubicBezTo>
                  <a:pt x="181208" y="21989"/>
                  <a:pt x="339561" y="-6429"/>
                  <a:pt x="516776" y="0"/>
                </a:cubicBezTo>
                <a:cubicBezTo>
                  <a:pt x="693991" y="6429"/>
                  <a:pt x="827800" y="-12657"/>
                  <a:pt x="1033551" y="0"/>
                </a:cubicBezTo>
                <a:cubicBezTo>
                  <a:pt x="1239303" y="12657"/>
                  <a:pt x="1344797" y="24443"/>
                  <a:pt x="1614924" y="0"/>
                </a:cubicBezTo>
                <a:cubicBezTo>
                  <a:pt x="1885051" y="-24443"/>
                  <a:pt x="2007855" y="-16017"/>
                  <a:pt x="2153232" y="0"/>
                </a:cubicBezTo>
                <a:cubicBezTo>
                  <a:pt x="2146361" y="136646"/>
                  <a:pt x="2141213" y="173631"/>
                  <a:pt x="2153232" y="276999"/>
                </a:cubicBezTo>
                <a:cubicBezTo>
                  <a:pt x="1990974" y="276065"/>
                  <a:pt x="1892447" y="254996"/>
                  <a:pt x="1679521" y="276999"/>
                </a:cubicBezTo>
                <a:cubicBezTo>
                  <a:pt x="1466595" y="299002"/>
                  <a:pt x="1371415" y="304237"/>
                  <a:pt x="1119681" y="276999"/>
                </a:cubicBezTo>
                <a:cubicBezTo>
                  <a:pt x="867947" y="249761"/>
                  <a:pt x="783883" y="273020"/>
                  <a:pt x="538308" y="276999"/>
                </a:cubicBezTo>
                <a:cubicBezTo>
                  <a:pt x="292733" y="280978"/>
                  <a:pt x="227017" y="260084"/>
                  <a:pt x="0" y="276999"/>
                </a:cubicBezTo>
                <a:cubicBezTo>
                  <a:pt x="-6030" y="149272"/>
                  <a:pt x="4869" y="127692"/>
                  <a:pt x="0" y="0"/>
                </a:cubicBezTo>
                <a:close/>
              </a:path>
              <a:path w="2153232" h="276999" stroke="0" extrusionOk="0">
                <a:moveTo>
                  <a:pt x="0" y="0"/>
                </a:moveTo>
                <a:cubicBezTo>
                  <a:pt x="264289" y="24071"/>
                  <a:pt x="428161" y="-19566"/>
                  <a:pt x="538308" y="0"/>
                </a:cubicBezTo>
                <a:cubicBezTo>
                  <a:pt x="648455" y="19566"/>
                  <a:pt x="858664" y="-20203"/>
                  <a:pt x="1033551" y="0"/>
                </a:cubicBezTo>
                <a:cubicBezTo>
                  <a:pt x="1208438" y="20203"/>
                  <a:pt x="1313844" y="-23653"/>
                  <a:pt x="1593392" y="0"/>
                </a:cubicBezTo>
                <a:cubicBezTo>
                  <a:pt x="1872940" y="23653"/>
                  <a:pt x="1913495" y="24860"/>
                  <a:pt x="2153232" y="0"/>
                </a:cubicBezTo>
                <a:cubicBezTo>
                  <a:pt x="2152632" y="76096"/>
                  <a:pt x="2151088" y="140898"/>
                  <a:pt x="2153232" y="276999"/>
                </a:cubicBezTo>
                <a:cubicBezTo>
                  <a:pt x="2032781" y="286659"/>
                  <a:pt x="1902269" y="261785"/>
                  <a:pt x="1657989" y="276999"/>
                </a:cubicBezTo>
                <a:cubicBezTo>
                  <a:pt x="1413709" y="292213"/>
                  <a:pt x="1346846" y="277291"/>
                  <a:pt x="1184278" y="276999"/>
                </a:cubicBezTo>
                <a:cubicBezTo>
                  <a:pt x="1021710" y="276707"/>
                  <a:pt x="939717" y="253950"/>
                  <a:pt x="710567" y="276999"/>
                </a:cubicBezTo>
                <a:cubicBezTo>
                  <a:pt x="481417" y="300048"/>
                  <a:pt x="286506" y="288000"/>
                  <a:pt x="0" y="276999"/>
                </a:cubicBezTo>
                <a:cubicBezTo>
                  <a:pt x="8467" y="166278"/>
                  <a:pt x="8047" y="116520"/>
                  <a:pt x="0" y="0"/>
                </a:cubicBezTo>
                <a:close/>
              </a:path>
            </a:pathLst>
          </a:custGeom>
          <a:solidFill>
            <a:schemeClr val="accent4">
              <a:lumMod val="60000"/>
              <a:lumOff val="40000"/>
            </a:schemeClr>
          </a:solidFill>
          <a:ln w="19050">
            <a:solidFill>
              <a:schemeClr val="tx1"/>
            </a:solidFill>
            <a:miter lim="800000"/>
            <a:headEnd/>
            <a:tailEnd/>
            <a:extLst>
              <a:ext uri="{C807C97D-BFC1-408E-A445-0C87EB9F89A2}">
                <ask:lineSketchStyleProps xmlns:ask="http://schemas.microsoft.com/office/drawing/2018/sketchyshapes" sd="2838139209">
                  <a:prstGeom prst="rect">
                    <a:avLst/>
                  </a:prstGeom>
                  <ask:type>
                    <ask:lineSketchFreehand/>
                  </ask:type>
                </ask:lineSketchStyleProps>
              </a:ext>
            </a:extLst>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Cattle Industry so far…</a:t>
            </a:r>
          </a:p>
        </p:txBody>
      </p:sp>
      <p:sp>
        <p:nvSpPr>
          <p:cNvPr id="36" name="Rectangle 3">
            <a:extLst>
              <a:ext uri="{FF2B5EF4-FFF2-40B4-BE49-F238E27FC236}">
                <a16:creationId xmlns:a16="http://schemas.microsoft.com/office/drawing/2014/main" id="{A4198D46-09DD-4E84-AC89-081F769A80FD}"/>
              </a:ext>
            </a:extLst>
          </p:cNvPr>
          <p:cNvSpPr>
            <a:spLocks noChangeArrowheads="1"/>
          </p:cNvSpPr>
          <p:nvPr/>
        </p:nvSpPr>
        <p:spPr bwMode="auto">
          <a:xfrm rot="10800000" flipV="1">
            <a:off x="128796" y="814403"/>
            <a:ext cx="2157340" cy="400110"/>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1850s:</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Texas Longhorn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mainly ranched in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Texas.</a:t>
            </a:r>
          </a:p>
        </p:txBody>
      </p:sp>
      <p:sp>
        <p:nvSpPr>
          <p:cNvPr id="37" name="Rectangle 3">
            <a:extLst>
              <a:ext uri="{FF2B5EF4-FFF2-40B4-BE49-F238E27FC236}">
                <a16:creationId xmlns:a16="http://schemas.microsoft.com/office/drawing/2014/main" id="{CF5F2290-E02A-40C9-9961-F0CE839CD7EE}"/>
              </a:ext>
            </a:extLst>
          </p:cNvPr>
          <p:cNvSpPr>
            <a:spLocks noChangeArrowheads="1"/>
          </p:cNvSpPr>
          <p:nvPr/>
        </p:nvSpPr>
        <p:spPr bwMode="auto">
          <a:xfrm rot="10800000" flipV="1">
            <a:off x="128796" y="1297887"/>
            <a:ext cx="2157340"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1861:</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American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Civil War</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results in cattle herds being left to multiply.  Cattle herds in poor condition.</a:t>
            </a:r>
          </a:p>
        </p:txBody>
      </p:sp>
      <p:sp>
        <p:nvSpPr>
          <p:cNvPr id="38" name="Rectangle 3">
            <a:extLst>
              <a:ext uri="{FF2B5EF4-FFF2-40B4-BE49-F238E27FC236}">
                <a16:creationId xmlns:a16="http://schemas.microsoft.com/office/drawing/2014/main" id="{9FF8D7D9-2715-49F7-84D3-1D4ED9F8E0FE}"/>
              </a:ext>
            </a:extLst>
          </p:cNvPr>
          <p:cNvSpPr>
            <a:spLocks noChangeArrowheads="1"/>
          </p:cNvSpPr>
          <p:nvPr/>
        </p:nvSpPr>
        <p:spPr bwMode="auto">
          <a:xfrm rot="10800000" flipV="1">
            <a:off x="128796" y="1935259"/>
            <a:ext cx="2157341" cy="400110"/>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1865:</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After the Civil War,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demand</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for beef increases in the north.  </a:t>
            </a:r>
          </a:p>
        </p:txBody>
      </p:sp>
      <p:sp>
        <p:nvSpPr>
          <p:cNvPr id="39" name="Rectangle 3">
            <a:extLst>
              <a:ext uri="{FF2B5EF4-FFF2-40B4-BE49-F238E27FC236}">
                <a16:creationId xmlns:a16="http://schemas.microsoft.com/office/drawing/2014/main" id="{4EEC4F82-F73D-433A-8D45-98465FE36A4F}"/>
              </a:ext>
            </a:extLst>
          </p:cNvPr>
          <p:cNvSpPr>
            <a:spLocks noChangeArrowheads="1"/>
          </p:cNvSpPr>
          <p:nvPr/>
        </p:nvSpPr>
        <p:spPr bwMode="auto">
          <a:xfrm rot="10800000" flipV="1">
            <a:off x="131808" y="2418743"/>
            <a:ext cx="2151317"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1861:</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still banne</a:t>
            </a:r>
            <a:r>
              <a:rPr lang="en-GB" altLang="en-US" sz="1000" dirty="0">
                <a:latin typeface="Calibri" panose="020F0502020204030204" pitchFamily="34" charset="0"/>
                <a:ea typeface="Calibri" panose="020F0502020204030204" pitchFamily="34" charset="0"/>
                <a:cs typeface="Times New Roman" panose="02020603050405020304" pitchFamily="18" charset="0"/>
              </a:rPr>
              <a:t>d from entering some states such as Kansas and Missouri due to </a:t>
            </a:r>
            <a:r>
              <a:rPr lang="en-GB" altLang="en-US" sz="1000" b="1" dirty="0">
                <a:latin typeface="Calibri" panose="020F0502020204030204" pitchFamily="34" charset="0"/>
                <a:ea typeface="Calibri" panose="020F0502020204030204" pitchFamily="34" charset="0"/>
                <a:cs typeface="Times New Roman" panose="02020603050405020304" pitchFamily="18" charset="0"/>
              </a:rPr>
              <a:t>Texas Fever</a:t>
            </a:r>
            <a:endPar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0" name="Rectangle 3">
            <a:extLst>
              <a:ext uri="{FF2B5EF4-FFF2-40B4-BE49-F238E27FC236}">
                <a16:creationId xmlns:a16="http://schemas.microsoft.com/office/drawing/2014/main" id="{40B404DC-D990-4FA0-AE4C-3DCAC25D13D8}"/>
              </a:ext>
            </a:extLst>
          </p:cNvPr>
          <p:cNvSpPr>
            <a:spLocks noChangeArrowheads="1"/>
          </p:cNvSpPr>
          <p:nvPr/>
        </p:nvSpPr>
        <p:spPr bwMode="auto">
          <a:xfrm rot="10800000" flipV="1">
            <a:off x="135193" y="3056115"/>
            <a:ext cx="2144547" cy="707886"/>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1866:</a:t>
            </a:r>
            <a:r>
              <a:rPr kumimoji="0" lang="en-GB" altLang="en-US" sz="1000"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Goodnight &amp; Loving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Trial moves cattle instead to the West (reservations, army forts, mining towns and railroad builders).</a:t>
            </a:r>
          </a:p>
        </p:txBody>
      </p:sp>
      <p:sp>
        <p:nvSpPr>
          <p:cNvPr id="41" name="Rectangle 3">
            <a:extLst>
              <a:ext uri="{FF2B5EF4-FFF2-40B4-BE49-F238E27FC236}">
                <a16:creationId xmlns:a16="http://schemas.microsoft.com/office/drawing/2014/main" id="{BAC8EDCC-64A3-4092-818A-EC9E156B03DA}"/>
              </a:ext>
            </a:extLst>
          </p:cNvPr>
          <p:cNvSpPr>
            <a:spLocks noChangeArrowheads="1"/>
          </p:cNvSpPr>
          <p:nvPr/>
        </p:nvSpPr>
        <p:spPr bwMode="auto">
          <a:xfrm rot="10800000" flipV="1">
            <a:off x="135193" y="3847375"/>
            <a:ext cx="2144546" cy="861774"/>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1867:</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Joseph McCoy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uses the Chisholm Trail to drive cattle to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Abilene</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Stockyard are built at the railhead where cattle is transported to the east.</a:t>
            </a:r>
          </a:p>
        </p:txBody>
      </p:sp>
      <p:sp>
        <p:nvSpPr>
          <p:cNvPr id="42" name="Rectangle 3">
            <a:extLst>
              <a:ext uri="{FF2B5EF4-FFF2-40B4-BE49-F238E27FC236}">
                <a16:creationId xmlns:a16="http://schemas.microsoft.com/office/drawing/2014/main" id="{13B8FFB8-160F-4524-9893-685379885F62}"/>
              </a:ext>
            </a:extLst>
          </p:cNvPr>
          <p:cNvSpPr>
            <a:spLocks noChangeArrowheads="1"/>
          </p:cNvSpPr>
          <p:nvPr/>
        </p:nvSpPr>
        <p:spPr bwMode="auto">
          <a:xfrm rot="10800000" flipV="1">
            <a:off x="135193" y="4792523"/>
            <a:ext cx="2144546"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1871:</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John Iliff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begins ranching on the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open range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 the West removing the need for long cattle drives.</a:t>
            </a:r>
          </a:p>
        </p:txBody>
      </p:sp>
      <p:sp>
        <p:nvSpPr>
          <p:cNvPr id="43" name="Rectangle 3">
            <a:extLst>
              <a:ext uri="{FF2B5EF4-FFF2-40B4-BE49-F238E27FC236}">
                <a16:creationId xmlns:a16="http://schemas.microsoft.com/office/drawing/2014/main" id="{6C601050-AC86-4320-96A1-22CB432D92D7}"/>
              </a:ext>
            </a:extLst>
          </p:cNvPr>
          <p:cNvSpPr>
            <a:spLocks noChangeArrowheads="1"/>
          </p:cNvSpPr>
          <p:nvPr/>
        </p:nvSpPr>
        <p:spPr bwMode="auto">
          <a:xfrm rot="10800000" flipV="1">
            <a:off x="139298" y="5429895"/>
            <a:ext cx="2136336" cy="553998"/>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1875:</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Refrigerated</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railroad cars developed.  Ranched beef can now be sold to distant markets easily.</a:t>
            </a:r>
          </a:p>
        </p:txBody>
      </p:sp>
      <p:sp>
        <p:nvSpPr>
          <p:cNvPr id="44" name="Rectangle 3">
            <a:extLst>
              <a:ext uri="{FF2B5EF4-FFF2-40B4-BE49-F238E27FC236}">
                <a16:creationId xmlns:a16="http://schemas.microsoft.com/office/drawing/2014/main" id="{FD5773D7-8A43-45CE-873F-1C2230FE34A2}"/>
              </a:ext>
            </a:extLst>
          </p:cNvPr>
          <p:cNvSpPr>
            <a:spLocks noChangeArrowheads="1"/>
          </p:cNvSpPr>
          <p:nvPr/>
        </p:nvSpPr>
        <p:spPr bwMode="auto">
          <a:xfrm rot="10800000" flipV="1">
            <a:off x="133500" y="6067269"/>
            <a:ext cx="2147932" cy="707886"/>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000" b="1" i="0" u="none" strike="noStrike" cap="none" normalizeH="0" baseline="0" dirty="0">
                <a:ln>
                  <a:noFill/>
                </a:ln>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1876:</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The cattle industry experiences a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beef bonanza</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Investors support ranching on the Plains.  </a:t>
            </a:r>
            <a:r>
              <a:rPr kumimoji="0" lang="en-GB"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Cattle barons </a:t>
            </a:r>
            <a:r>
              <a:rPr kumimoji="0" lang="en-GB" altLang="en-US" sz="100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gain huge wealth and influence.</a:t>
            </a:r>
          </a:p>
        </p:txBody>
      </p:sp>
      <p:cxnSp>
        <p:nvCxnSpPr>
          <p:cNvPr id="7" name="Straight Connector 6">
            <a:extLst>
              <a:ext uri="{FF2B5EF4-FFF2-40B4-BE49-F238E27FC236}">
                <a16:creationId xmlns:a16="http://schemas.microsoft.com/office/drawing/2014/main" id="{4219416B-2F9C-49AD-A2B8-3EB9A603AE07}"/>
              </a:ext>
            </a:extLst>
          </p:cNvPr>
          <p:cNvCxnSpPr>
            <a:cxnSpLocks/>
          </p:cNvCxnSpPr>
          <p:nvPr/>
        </p:nvCxnSpPr>
        <p:spPr>
          <a:xfrm>
            <a:off x="1207465" y="1214513"/>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2AC87AA-2EC0-45E3-B9E2-45EE7AD13339}"/>
              </a:ext>
            </a:extLst>
          </p:cNvPr>
          <p:cNvCxnSpPr>
            <a:cxnSpLocks/>
          </p:cNvCxnSpPr>
          <p:nvPr/>
        </p:nvCxnSpPr>
        <p:spPr>
          <a:xfrm flipV="1">
            <a:off x="1207465" y="1851885"/>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8A11B9E-FFD2-4A57-972E-ED68B7D62E12}"/>
              </a:ext>
            </a:extLst>
          </p:cNvPr>
          <p:cNvCxnSpPr>
            <a:cxnSpLocks/>
          </p:cNvCxnSpPr>
          <p:nvPr/>
        </p:nvCxnSpPr>
        <p:spPr>
          <a:xfrm>
            <a:off x="1205961" y="2335369"/>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D7C34BB-0AE9-4125-ACEE-3FA8B3D30A0B}"/>
              </a:ext>
            </a:extLst>
          </p:cNvPr>
          <p:cNvCxnSpPr>
            <a:cxnSpLocks/>
          </p:cNvCxnSpPr>
          <p:nvPr/>
        </p:nvCxnSpPr>
        <p:spPr>
          <a:xfrm flipV="1">
            <a:off x="1205774" y="2972741"/>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E5C2398-0A7D-439C-A1FA-41F61EA58EF3}"/>
              </a:ext>
            </a:extLst>
          </p:cNvPr>
          <p:cNvCxnSpPr>
            <a:cxnSpLocks/>
            <a:stCxn id="40" idx="2"/>
            <a:endCxn id="41" idx="0"/>
          </p:cNvCxnSpPr>
          <p:nvPr/>
        </p:nvCxnSpPr>
        <p:spPr>
          <a:xfrm>
            <a:off x="1207466" y="3764001"/>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5783AB5-0CB1-4AC4-A562-EC11A2995D0F}"/>
              </a:ext>
            </a:extLst>
          </p:cNvPr>
          <p:cNvCxnSpPr>
            <a:cxnSpLocks/>
            <a:stCxn id="42" idx="0"/>
            <a:endCxn id="41" idx="2"/>
          </p:cNvCxnSpPr>
          <p:nvPr/>
        </p:nvCxnSpPr>
        <p:spPr>
          <a:xfrm flipV="1">
            <a:off x="1207466" y="4709149"/>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EFDE07C-EE82-49B3-A682-579E91545895}"/>
              </a:ext>
            </a:extLst>
          </p:cNvPr>
          <p:cNvCxnSpPr>
            <a:cxnSpLocks/>
            <a:stCxn id="42" idx="2"/>
            <a:endCxn id="43" idx="0"/>
          </p:cNvCxnSpPr>
          <p:nvPr/>
        </p:nvCxnSpPr>
        <p:spPr>
          <a:xfrm>
            <a:off x="1207466" y="5346521"/>
            <a:ext cx="0" cy="833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82F16D8D-79E1-4EB9-9625-5B27B8F1EE93}"/>
              </a:ext>
            </a:extLst>
          </p:cNvPr>
          <p:cNvCxnSpPr>
            <a:cxnSpLocks/>
            <a:stCxn id="44" idx="0"/>
            <a:endCxn id="43" idx="2"/>
          </p:cNvCxnSpPr>
          <p:nvPr/>
        </p:nvCxnSpPr>
        <p:spPr>
          <a:xfrm flipV="1">
            <a:off x="1207466" y="5983893"/>
            <a:ext cx="0" cy="8337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Arrow: Right 68">
            <a:extLst>
              <a:ext uri="{FF2B5EF4-FFF2-40B4-BE49-F238E27FC236}">
                <a16:creationId xmlns:a16="http://schemas.microsoft.com/office/drawing/2014/main" id="{F8FE9AC1-722F-49E8-BAB1-1CABE2D3637D}"/>
              </a:ext>
            </a:extLst>
          </p:cNvPr>
          <p:cNvSpPr/>
          <p:nvPr/>
        </p:nvSpPr>
        <p:spPr>
          <a:xfrm rot="5400000">
            <a:off x="3018601" y="844108"/>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Arrow: Right 73">
            <a:extLst>
              <a:ext uri="{FF2B5EF4-FFF2-40B4-BE49-F238E27FC236}">
                <a16:creationId xmlns:a16="http://schemas.microsoft.com/office/drawing/2014/main" id="{0C161944-FAC9-477F-9D27-C3644115A5EC}"/>
              </a:ext>
            </a:extLst>
          </p:cNvPr>
          <p:cNvSpPr/>
          <p:nvPr/>
        </p:nvSpPr>
        <p:spPr>
          <a:xfrm rot="5400000">
            <a:off x="4595292" y="847930"/>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Arrow: Right 74">
            <a:extLst>
              <a:ext uri="{FF2B5EF4-FFF2-40B4-BE49-F238E27FC236}">
                <a16:creationId xmlns:a16="http://schemas.microsoft.com/office/drawing/2014/main" id="{7CB8DE80-22D0-4735-9B57-12BAEE583A8C}"/>
              </a:ext>
            </a:extLst>
          </p:cNvPr>
          <p:cNvSpPr/>
          <p:nvPr/>
        </p:nvSpPr>
        <p:spPr>
          <a:xfrm rot="5400000">
            <a:off x="6069459" y="841392"/>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Arrow: Right 75">
            <a:extLst>
              <a:ext uri="{FF2B5EF4-FFF2-40B4-BE49-F238E27FC236}">
                <a16:creationId xmlns:a16="http://schemas.microsoft.com/office/drawing/2014/main" id="{3C417023-523D-40BC-B52E-A4FFBD913EE3}"/>
              </a:ext>
            </a:extLst>
          </p:cNvPr>
          <p:cNvSpPr/>
          <p:nvPr/>
        </p:nvSpPr>
        <p:spPr>
          <a:xfrm rot="5400000">
            <a:off x="7693609" y="841392"/>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Arrow: Right 76">
            <a:extLst>
              <a:ext uri="{FF2B5EF4-FFF2-40B4-BE49-F238E27FC236}">
                <a16:creationId xmlns:a16="http://schemas.microsoft.com/office/drawing/2014/main" id="{EA272D7B-86B4-4FF7-8314-05912731C417}"/>
              </a:ext>
            </a:extLst>
          </p:cNvPr>
          <p:cNvSpPr/>
          <p:nvPr/>
        </p:nvSpPr>
        <p:spPr>
          <a:xfrm rot="5400000">
            <a:off x="9414775" y="847931"/>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Arrow: Right 77">
            <a:extLst>
              <a:ext uri="{FF2B5EF4-FFF2-40B4-BE49-F238E27FC236}">
                <a16:creationId xmlns:a16="http://schemas.microsoft.com/office/drawing/2014/main" id="{2F1188E2-3342-40B3-86C3-A90140913467}"/>
              </a:ext>
            </a:extLst>
          </p:cNvPr>
          <p:cNvSpPr/>
          <p:nvPr/>
        </p:nvSpPr>
        <p:spPr>
          <a:xfrm rot="5400000">
            <a:off x="11135940" y="847931"/>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2"/>
          <p:cNvSpPr>
            <a:spLocks noChangeArrowheads="1"/>
          </p:cNvSpPr>
          <p:nvPr/>
        </p:nvSpPr>
        <p:spPr bwMode="auto">
          <a:xfrm>
            <a:off x="2408467" y="488406"/>
            <a:ext cx="9701076" cy="430887"/>
          </a:xfrm>
          <a:prstGeom prst="rect">
            <a:avLst/>
          </a:prstGeom>
          <a:solidFill>
            <a:schemeClr val="accent4">
              <a:lumMod val="20000"/>
              <a:lumOff val="80000"/>
            </a:schemeClr>
          </a:solidFill>
          <a:ln w="19050">
            <a:solidFill>
              <a:schemeClr val="tx1"/>
            </a:solid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100" dirty="0">
                <a:latin typeface="Calibri" panose="020F0502020204030204" pitchFamily="34" charset="0"/>
                <a:cs typeface="Times New Roman" panose="02020603050405020304" pitchFamily="18" charset="0"/>
              </a:rPr>
              <a:t>Unfortunately, by the 1880s, so much money went into cattle ranching on the Plains that cattle became </a:t>
            </a:r>
            <a:r>
              <a:rPr lang="en-GB" altLang="en-US" sz="1100" b="1" dirty="0">
                <a:latin typeface="Calibri" panose="020F0502020204030204" pitchFamily="34" charset="0"/>
                <a:cs typeface="Times New Roman" panose="02020603050405020304" pitchFamily="18" charset="0"/>
              </a:rPr>
              <a:t>overstocked</a:t>
            </a:r>
            <a:r>
              <a:rPr lang="en-GB" altLang="en-US" sz="1100" dirty="0">
                <a:latin typeface="Calibri" panose="020F0502020204030204" pitchFamily="34" charset="0"/>
                <a:cs typeface="Times New Roman" panose="02020603050405020304" pitchFamily="18" charset="0"/>
              </a:rPr>
              <a:t>.  There were too many cattle on the same areas of grassland and with too many of them, the price of cattle fell.  </a:t>
            </a:r>
            <a:endParaRPr kumimoji="0" lang="en-GB" altLang="en-US" sz="1100" i="0" strike="noStrike" cap="none" normalizeH="0" baseline="0" dirty="0">
              <a:ln>
                <a:noFill/>
              </a:ln>
              <a:solidFill>
                <a:schemeClr val="tx1"/>
              </a:solidFill>
              <a:effectLst/>
            </a:endParaRPr>
          </a:p>
        </p:txBody>
      </p:sp>
      <p:pic>
        <p:nvPicPr>
          <p:cNvPr id="79" name="Picture 2" descr="Download Clip Black And White Longhorn Silhouette Clipart - Cafepress Texas  Longhorn Silhouette Cap - Full Size PNG Image - PNGkit">
            <a:extLst>
              <a:ext uri="{FF2B5EF4-FFF2-40B4-BE49-F238E27FC236}">
                <a16:creationId xmlns:a16="http://schemas.microsoft.com/office/drawing/2014/main" id="{C55772D7-FAE7-49BB-9FEE-A1A45A850FA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17460" y="56551"/>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2" descr="Download Clip Black And White Longhorn Silhouette Clipart - Cafepress Texas  Longhorn Silhouette Cap - Full Size PNG Image - PNGkit">
            <a:extLst>
              <a:ext uri="{FF2B5EF4-FFF2-40B4-BE49-F238E27FC236}">
                <a16:creationId xmlns:a16="http://schemas.microsoft.com/office/drawing/2014/main" id="{16EAAA5F-8FB6-4CA8-8C96-CA45FAE987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9636" y="53829"/>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2" descr="Download Clip Black And White Longhorn Silhouette Clipart - Cafepress Texas  Longhorn Silhouette Cap - Full Size PNG Image - PNGkit">
            <a:extLst>
              <a:ext uri="{FF2B5EF4-FFF2-40B4-BE49-F238E27FC236}">
                <a16:creationId xmlns:a16="http://schemas.microsoft.com/office/drawing/2014/main" id="{AD77F33C-288F-4BBD-94A8-AB91A98FC4D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00939" y="64559"/>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2" descr="Download Clip Black And White Longhorn Silhouette Clipart - Cafepress Texas  Longhorn Silhouette Cap - Full Size PNG Image - PNGkit">
            <a:extLst>
              <a:ext uri="{FF2B5EF4-FFF2-40B4-BE49-F238E27FC236}">
                <a16:creationId xmlns:a16="http://schemas.microsoft.com/office/drawing/2014/main" id="{2CB0CD34-52A7-4ECC-9066-ACA7E715A0C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45337" y="34826"/>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2" descr="Download Clip Black And White Longhorn Silhouette Clipart - Cafepress Texas  Longhorn Silhouette Cap - Full Size PNG Image - PNGkit">
            <a:extLst>
              <a:ext uri="{FF2B5EF4-FFF2-40B4-BE49-F238E27FC236}">
                <a16:creationId xmlns:a16="http://schemas.microsoft.com/office/drawing/2014/main" id="{D5699FFE-B919-4BE9-894F-488D7E21252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87513" y="32104"/>
            <a:ext cx="745724" cy="432520"/>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2" descr="Download Clip Black And White Longhorn Silhouette Clipart - Cafepress Texas  Longhorn Silhouette Cap - Full Size PNG Image - PNGkit">
            <a:extLst>
              <a:ext uri="{FF2B5EF4-FFF2-40B4-BE49-F238E27FC236}">
                <a16:creationId xmlns:a16="http://schemas.microsoft.com/office/drawing/2014/main" id="{460A9018-5E70-494C-833C-99630457FD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1328816" y="42834"/>
            <a:ext cx="745724" cy="432520"/>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2">
            <a:extLst>
              <a:ext uri="{FF2B5EF4-FFF2-40B4-BE49-F238E27FC236}">
                <a16:creationId xmlns:a16="http://schemas.microsoft.com/office/drawing/2014/main" id="{D148F336-83EA-461A-8915-AC86DAA00B1B}"/>
              </a:ext>
            </a:extLst>
          </p:cNvPr>
          <p:cNvSpPr>
            <a:spLocks noChangeArrowheads="1"/>
          </p:cNvSpPr>
          <p:nvPr/>
        </p:nvSpPr>
        <p:spPr bwMode="auto">
          <a:xfrm>
            <a:off x="2424207" y="2448677"/>
            <a:ext cx="9701076" cy="307777"/>
          </a:xfrm>
          <a:custGeom>
            <a:avLst/>
            <a:gdLst>
              <a:gd name="connsiteX0" fmla="*/ 0 w 9701076"/>
              <a:gd name="connsiteY0" fmla="*/ 0 h 307777"/>
              <a:gd name="connsiteX1" fmla="*/ 692934 w 9701076"/>
              <a:gd name="connsiteY1" fmla="*/ 0 h 307777"/>
              <a:gd name="connsiteX2" fmla="*/ 1579890 w 9701076"/>
              <a:gd name="connsiteY2" fmla="*/ 0 h 307777"/>
              <a:gd name="connsiteX3" fmla="*/ 2466845 w 9701076"/>
              <a:gd name="connsiteY3" fmla="*/ 0 h 307777"/>
              <a:gd name="connsiteX4" fmla="*/ 2868747 w 9701076"/>
              <a:gd name="connsiteY4" fmla="*/ 0 h 307777"/>
              <a:gd name="connsiteX5" fmla="*/ 3561681 w 9701076"/>
              <a:gd name="connsiteY5" fmla="*/ 0 h 307777"/>
              <a:gd name="connsiteX6" fmla="*/ 4254615 w 9701076"/>
              <a:gd name="connsiteY6" fmla="*/ 0 h 307777"/>
              <a:gd name="connsiteX7" fmla="*/ 4753527 w 9701076"/>
              <a:gd name="connsiteY7" fmla="*/ 0 h 307777"/>
              <a:gd name="connsiteX8" fmla="*/ 5349450 w 9701076"/>
              <a:gd name="connsiteY8" fmla="*/ 0 h 307777"/>
              <a:gd name="connsiteX9" fmla="*/ 6042384 w 9701076"/>
              <a:gd name="connsiteY9" fmla="*/ 0 h 307777"/>
              <a:gd name="connsiteX10" fmla="*/ 6638308 w 9701076"/>
              <a:gd name="connsiteY10" fmla="*/ 0 h 307777"/>
              <a:gd name="connsiteX11" fmla="*/ 7331242 w 9701076"/>
              <a:gd name="connsiteY11" fmla="*/ 0 h 307777"/>
              <a:gd name="connsiteX12" fmla="*/ 8121186 w 9701076"/>
              <a:gd name="connsiteY12" fmla="*/ 0 h 307777"/>
              <a:gd name="connsiteX13" fmla="*/ 8814120 w 9701076"/>
              <a:gd name="connsiteY13" fmla="*/ 0 h 307777"/>
              <a:gd name="connsiteX14" fmla="*/ 9701076 w 9701076"/>
              <a:gd name="connsiteY14" fmla="*/ 0 h 307777"/>
              <a:gd name="connsiteX15" fmla="*/ 9701076 w 9701076"/>
              <a:gd name="connsiteY15" fmla="*/ 307777 h 307777"/>
              <a:gd name="connsiteX16" fmla="*/ 8814120 w 9701076"/>
              <a:gd name="connsiteY16" fmla="*/ 307777 h 307777"/>
              <a:gd name="connsiteX17" fmla="*/ 8315208 w 9701076"/>
              <a:gd name="connsiteY17" fmla="*/ 307777 h 307777"/>
              <a:gd name="connsiteX18" fmla="*/ 7719285 w 9701076"/>
              <a:gd name="connsiteY18" fmla="*/ 307777 h 307777"/>
              <a:gd name="connsiteX19" fmla="*/ 6832329 w 9701076"/>
              <a:gd name="connsiteY19" fmla="*/ 307777 h 307777"/>
              <a:gd name="connsiteX20" fmla="*/ 6333417 w 9701076"/>
              <a:gd name="connsiteY20" fmla="*/ 307777 h 307777"/>
              <a:gd name="connsiteX21" fmla="*/ 5834504 w 9701076"/>
              <a:gd name="connsiteY21" fmla="*/ 307777 h 307777"/>
              <a:gd name="connsiteX22" fmla="*/ 4947549 w 9701076"/>
              <a:gd name="connsiteY22" fmla="*/ 307777 h 307777"/>
              <a:gd name="connsiteX23" fmla="*/ 4157604 w 9701076"/>
              <a:gd name="connsiteY23" fmla="*/ 307777 h 307777"/>
              <a:gd name="connsiteX24" fmla="*/ 3464670 w 9701076"/>
              <a:gd name="connsiteY24" fmla="*/ 307777 h 307777"/>
              <a:gd name="connsiteX25" fmla="*/ 3062768 w 9701076"/>
              <a:gd name="connsiteY25" fmla="*/ 307777 h 307777"/>
              <a:gd name="connsiteX26" fmla="*/ 2563856 w 9701076"/>
              <a:gd name="connsiteY26" fmla="*/ 307777 h 307777"/>
              <a:gd name="connsiteX27" fmla="*/ 1676900 w 9701076"/>
              <a:gd name="connsiteY27" fmla="*/ 307777 h 307777"/>
              <a:gd name="connsiteX28" fmla="*/ 1177988 w 9701076"/>
              <a:gd name="connsiteY28" fmla="*/ 307777 h 307777"/>
              <a:gd name="connsiteX29" fmla="*/ 0 w 9701076"/>
              <a:gd name="connsiteY29" fmla="*/ 307777 h 307777"/>
              <a:gd name="connsiteX30" fmla="*/ 0 w 9701076"/>
              <a:gd name="connsiteY30" fmla="*/ 0 h 3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701076" h="307777" fill="none" extrusionOk="0">
                <a:moveTo>
                  <a:pt x="0" y="0"/>
                </a:moveTo>
                <a:cubicBezTo>
                  <a:pt x="156023" y="-6493"/>
                  <a:pt x="384337" y="-6132"/>
                  <a:pt x="692934" y="0"/>
                </a:cubicBezTo>
                <a:cubicBezTo>
                  <a:pt x="1001531" y="6132"/>
                  <a:pt x="1177260" y="40210"/>
                  <a:pt x="1579890" y="0"/>
                </a:cubicBezTo>
                <a:cubicBezTo>
                  <a:pt x="1982520" y="-40210"/>
                  <a:pt x="2287525" y="27126"/>
                  <a:pt x="2466845" y="0"/>
                </a:cubicBezTo>
                <a:cubicBezTo>
                  <a:pt x="2646166" y="-27126"/>
                  <a:pt x="2777231" y="12486"/>
                  <a:pt x="2868747" y="0"/>
                </a:cubicBezTo>
                <a:cubicBezTo>
                  <a:pt x="2960263" y="-12486"/>
                  <a:pt x="3276951" y="11983"/>
                  <a:pt x="3561681" y="0"/>
                </a:cubicBezTo>
                <a:cubicBezTo>
                  <a:pt x="3846411" y="-11983"/>
                  <a:pt x="4101504" y="2239"/>
                  <a:pt x="4254615" y="0"/>
                </a:cubicBezTo>
                <a:cubicBezTo>
                  <a:pt x="4407726" y="-2239"/>
                  <a:pt x="4561065" y="19303"/>
                  <a:pt x="4753527" y="0"/>
                </a:cubicBezTo>
                <a:cubicBezTo>
                  <a:pt x="4945989" y="-19303"/>
                  <a:pt x="5084878" y="-16280"/>
                  <a:pt x="5349450" y="0"/>
                </a:cubicBezTo>
                <a:cubicBezTo>
                  <a:pt x="5614022" y="16280"/>
                  <a:pt x="5777618" y="16011"/>
                  <a:pt x="6042384" y="0"/>
                </a:cubicBezTo>
                <a:cubicBezTo>
                  <a:pt x="6307150" y="-16011"/>
                  <a:pt x="6507512" y="4821"/>
                  <a:pt x="6638308" y="0"/>
                </a:cubicBezTo>
                <a:cubicBezTo>
                  <a:pt x="6769104" y="-4821"/>
                  <a:pt x="7008291" y="7839"/>
                  <a:pt x="7331242" y="0"/>
                </a:cubicBezTo>
                <a:cubicBezTo>
                  <a:pt x="7654193" y="-7839"/>
                  <a:pt x="7920907" y="-13801"/>
                  <a:pt x="8121186" y="0"/>
                </a:cubicBezTo>
                <a:cubicBezTo>
                  <a:pt x="8321465" y="13801"/>
                  <a:pt x="8494941" y="-30695"/>
                  <a:pt x="8814120" y="0"/>
                </a:cubicBezTo>
                <a:cubicBezTo>
                  <a:pt x="9133299" y="30695"/>
                  <a:pt x="9272157" y="-28945"/>
                  <a:pt x="9701076" y="0"/>
                </a:cubicBezTo>
                <a:cubicBezTo>
                  <a:pt x="9711782" y="137756"/>
                  <a:pt x="9694929" y="243361"/>
                  <a:pt x="9701076" y="307777"/>
                </a:cubicBezTo>
                <a:cubicBezTo>
                  <a:pt x="9344409" y="333893"/>
                  <a:pt x="9202173" y="320629"/>
                  <a:pt x="8814120" y="307777"/>
                </a:cubicBezTo>
                <a:cubicBezTo>
                  <a:pt x="8426067" y="294925"/>
                  <a:pt x="8447626" y="331921"/>
                  <a:pt x="8315208" y="307777"/>
                </a:cubicBezTo>
                <a:cubicBezTo>
                  <a:pt x="8182790" y="283633"/>
                  <a:pt x="7874363" y="281745"/>
                  <a:pt x="7719285" y="307777"/>
                </a:cubicBezTo>
                <a:cubicBezTo>
                  <a:pt x="7564207" y="333809"/>
                  <a:pt x="7023688" y="287702"/>
                  <a:pt x="6832329" y="307777"/>
                </a:cubicBezTo>
                <a:cubicBezTo>
                  <a:pt x="6640970" y="327852"/>
                  <a:pt x="6476014" y="302350"/>
                  <a:pt x="6333417" y="307777"/>
                </a:cubicBezTo>
                <a:cubicBezTo>
                  <a:pt x="6190820" y="313204"/>
                  <a:pt x="6025814" y="328039"/>
                  <a:pt x="5834504" y="307777"/>
                </a:cubicBezTo>
                <a:cubicBezTo>
                  <a:pt x="5643194" y="287515"/>
                  <a:pt x="5290344" y="296130"/>
                  <a:pt x="4947549" y="307777"/>
                </a:cubicBezTo>
                <a:cubicBezTo>
                  <a:pt x="4604755" y="319424"/>
                  <a:pt x="4367773" y="272137"/>
                  <a:pt x="4157604" y="307777"/>
                </a:cubicBezTo>
                <a:cubicBezTo>
                  <a:pt x="3947436" y="343417"/>
                  <a:pt x="3675575" y="278036"/>
                  <a:pt x="3464670" y="307777"/>
                </a:cubicBezTo>
                <a:cubicBezTo>
                  <a:pt x="3253765" y="337518"/>
                  <a:pt x="3180148" y="324098"/>
                  <a:pt x="3062768" y="307777"/>
                </a:cubicBezTo>
                <a:cubicBezTo>
                  <a:pt x="2945388" y="291456"/>
                  <a:pt x="2784084" y="305926"/>
                  <a:pt x="2563856" y="307777"/>
                </a:cubicBezTo>
                <a:cubicBezTo>
                  <a:pt x="2343628" y="309628"/>
                  <a:pt x="1922159" y="340998"/>
                  <a:pt x="1676900" y="307777"/>
                </a:cubicBezTo>
                <a:cubicBezTo>
                  <a:pt x="1431641" y="274556"/>
                  <a:pt x="1333140" y="303557"/>
                  <a:pt x="1177988" y="307777"/>
                </a:cubicBezTo>
                <a:cubicBezTo>
                  <a:pt x="1022836" y="311997"/>
                  <a:pt x="292120" y="273351"/>
                  <a:pt x="0" y="307777"/>
                </a:cubicBezTo>
                <a:cubicBezTo>
                  <a:pt x="-10163" y="214787"/>
                  <a:pt x="15052" y="122601"/>
                  <a:pt x="0" y="0"/>
                </a:cubicBezTo>
                <a:close/>
              </a:path>
              <a:path w="9701076" h="307777" stroke="0" extrusionOk="0">
                <a:moveTo>
                  <a:pt x="0" y="0"/>
                </a:moveTo>
                <a:cubicBezTo>
                  <a:pt x="190989" y="-17891"/>
                  <a:pt x="449672" y="19398"/>
                  <a:pt x="789945" y="0"/>
                </a:cubicBezTo>
                <a:cubicBezTo>
                  <a:pt x="1130219" y="-19398"/>
                  <a:pt x="1105619" y="-22268"/>
                  <a:pt x="1288857" y="0"/>
                </a:cubicBezTo>
                <a:cubicBezTo>
                  <a:pt x="1472095" y="22268"/>
                  <a:pt x="1681524" y="-5384"/>
                  <a:pt x="1981791" y="0"/>
                </a:cubicBezTo>
                <a:cubicBezTo>
                  <a:pt x="2282058" y="5384"/>
                  <a:pt x="2208876" y="6388"/>
                  <a:pt x="2383693" y="0"/>
                </a:cubicBezTo>
                <a:cubicBezTo>
                  <a:pt x="2558510" y="-6388"/>
                  <a:pt x="2835805" y="19723"/>
                  <a:pt x="3076627" y="0"/>
                </a:cubicBezTo>
                <a:cubicBezTo>
                  <a:pt x="3317449" y="-19723"/>
                  <a:pt x="3456664" y="17331"/>
                  <a:pt x="3672550" y="0"/>
                </a:cubicBezTo>
                <a:cubicBezTo>
                  <a:pt x="3888436" y="-17331"/>
                  <a:pt x="4103311" y="-10882"/>
                  <a:pt x="4268473" y="0"/>
                </a:cubicBezTo>
                <a:cubicBezTo>
                  <a:pt x="4433635" y="10882"/>
                  <a:pt x="4952800" y="41237"/>
                  <a:pt x="5155429" y="0"/>
                </a:cubicBezTo>
                <a:cubicBezTo>
                  <a:pt x="5358058" y="-41237"/>
                  <a:pt x="5491545" y="878"/>
                  <a:pt x="5751352" y="0"/>
                </a:cubicBezTo>
                <a:cubicBezTo>
                  <a:pt x="6011159" y="-878"/>
                  <a:pt x="6209075" y="-21110"/>
                  <a:pt x="6541297" y="0"/>
                </a:cubicBezTo>
                <a:cubicBezTo>
                  <a:pt x="6873520" y="21110"/>
                  <a:pt x="6796522" y="-14860"/>
                  <a:pt x="6943199" y="0"/>
                </a:cubicBezTo>
                <a:cubicBezTo>
                  <a:pt x="7089876" y="14860"/>
                  <a:pt x="7630090" y="40027"/>
                  <a:pt x="7830154" y="0"/>
                </a:cubicBezTo>
                <a:cubicBezTo>
                  <a:pt x="8030219" y="-40027"/>
                  <a:pt x="8367159" y="9581"/>
                  <a:pt x="8620099" y="0"/>
                </a:cubicBezTo>
                <a:cubicBezTo>
                  <a:pt x="8873039" y="-9581"/>
                  <a:pt x="9285346" y="-35642"/>
                  <a:pt x="9701076" y="0"/>
                </a:cubicBezTo>
                <a:cubicBezTo>
                  <a:pt x="9701509" y="92193"/>
                  <a:pt x="9689560" y="230411"/>
                  <a:pt x="9701076" y="307777"/>
                </a:cubicBezTo>
                <a:cubicBezTo>
                  <a:pt x="9469192" y="281776"/>
                  <a:pt x="9326586" y="286833"/>
                  <a:pt x="9105153" y="307777"/>
                </a:cubicBezTo>
                <a:cubicBezTo>
                  <a:pt x="8883720" y="328721"/>
                  <a:pt x="8576119" y="295521"/>
                  <a:pt x="8412219" y="307777"/>
                </a:cubicBezTo>
                <a:cubicBezTo>
                  <a:pt x="8248319" y="320033"/>
                  <a:pt x="7796866" y="295909"/>
                  <a:pt x="7622274" y="307777"/>
                </a:cubicBezTo>
                <a:cubicBezTo>
                  <a:pt x="7447683" y="319645"/>
                  <a:pt x="7267280" y="324043"/>
                  <a:pt x="7026351" y="307777"/>
                </a:cubicBezTo>
                <a:cubicBezTo>
                  <a:pt x="6785422" y="291511"/>
                  <a:pt x="6618018" y="273184"/>
                  <a:pt x="6333417" y="307777"/>
                </a:cubicBezTo>
                <a:cubicBezTo>
                  <a:pt x="6048816" y="342370"/>
                  <a:pt x="5642712" y="268641"/>
                  <a:pt x="5446461" y="307777"/>
                </a:cubicBezTo>
                <a:cubicBezTo>
                  <a:pt x="5250210" y="346913"/>
                  <a:pt x="4851247" y="342216"/>
                  <a:pt x="4656516" y="307777"/>
                </a:cubicBezTo>
                <a:cubicBezTo>
                  <a:pt x="4461786" y="273338"/>
                  <a:pt x="4354696" y="315113"/>
                  <a:pt x="4157604" y="307777"/>
                </a:cubicBezTo>
                <a:cubicBezTo>
                  <a:pt x="3960512" y="300441"/>
                  <a:pt x="3903415" y="296178"/>
                  <a:pt x="3658692" y="307777"/>
                </a:cubicBezTo>
                <a:cubicBezTo>
                  <a:pt x="3413969" y="319376"/>
                  <a:pt x="3095975" y="299293"/>
                  <a:pt x="2771736" y="307777"/>
                </a:cubicBezTo>
                <a:cubicBezTo>
                  <a:pt x="2447497" y="316261"/>
                  <a:pt x="2381287" y="292085"/>
                  <a:pt x="2175813" y="307777"/>
                </a:cubicBezTo>
                <a:cubicBezTo>
                  <a:pt x="1970339" y="323469"/>
                  <a:pt x="1626073" y="314906"/>
                  <a:pt x="1385868" y="307777"/>
                </a:cubicBezTo>
                <a:cubicBezTo>
                  <a:pt x="1145664" y="300648"/>
                  <a:pt x="999903" y="309862"/>
                  <a:pt x="692934" y="307777"/>
                </a:cubicBezTo>
                <a:cubicBezTo>
                  <a:pt x="385965" y="305692"/>
                  <a:pt x="206279" y="315551"/>
                  <a:pt x="0" y="307777"/>
                </a:cubicBezTo>
                <a:cubicBezTo>
                  <a:pt x="-1025" y="164508"/>
                  <a:pt x="13663" y="83592"/>
                  <a:pt x="0" y="0"/>
                </a:cubicBezTo>
                <a:close/>
              </a:path>
            </a:pathLst>
          </a:custGeom>
          <a:solidFill>
            <a:schemeClr val="accent4">
              <a:lumMod val="20000"/>
              <a:lumOff val="80000"/>
            </a:schemeClr>
          </a:solidFill>
          <a:ln w="19050">
            <a:solidFill>
              <a:schemeClr val="tx1"/>
            </a:solidFill>
            <a:extLst>
              <a:ext uri="{C807C97D-BFC1-408E-A445-0C87EB9F89A2}">
                <ask:lineSketchStyleProps xmlns:ask="http://schemas.microsoft.com/office/drawing/2018/sketchyshapes" sd="3241483634">
                  <a:prstGeom prst="rect">
                    <a:avLst/>
                  </a:prstGeom>
                  <ask:type>
                    <ask:lineSketchFreehand/>
                  </ask:type>
                </ask:lineSketchStyleProps>
              </a:ext>
            </a:extLst>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b="1" dirty="0">
                <a:latin typeface="Calibri" panose="020F0502020204030204" pitchFamily="34" charset="0"/>
                <a:cs typeface="Times New Roman" panose="02020603050405020304" pitchFamily="18" charset="0"/>
              </a:rPr>
              <a:t>The Great Winter Die Up 1886 - 7</a:t>
            </a:r>
            <a:endParaRPr kumimoji="0" lang="en-GB" altLang="en-US" sz="1400" b="1" i="0" strike="noStrike" cap="none" normalizeH="0" baseline="0" dirty="0">
              <a:ln>
                <a:noFill/>
              </a:ln>
              <a:solidFill>
                <a:schemeClr val="tx1"/>
              </a:solidFill>
              <a:effectLst/>
            </a:endParaRPr>
          </a:p>
        </p:txBody>
      </p:sp>
      <p:sp>
        <p:nvSpPr>
          <p:cNvPr id="86" name="Arrow: Right 85">
            <a:extLst>
              <a:ext uri="{FF2B5EF4-FFF2-40B4-BE49-F238E27FC236}">
                <a16:creationId xmlns:a16="http://schemas.microsoft.com/office/drawing/2014/main" id="{6C042555-97E3-4A5D-BBE2-2071B16CB8C0}"/>
              </a:ext>
            </a:extLst>
          </p:cNvPr>
          <p:cNvSpPr/>
          <p:nvPr/>
        </p:nvSpPr>
        <p:spPr>
          <a:xfrm rot="5400000">
            <a:off x="3018600" y="2170458"/>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Arrow: Right 86">
            <a:extLst>
              <a:ext uri="{FF2B5EF4-FFF2-40B4-BE49-F238E27FC236}">
                <a16:creationId xmlns:a16="http://schemas.microsoft.com/office/drawing/2014/main" id="{0AE15A7F-C499-4C0B-B4E6-61B12368BD0B}"/>
              </a:ext>
            </a:extLst>
          </p:cNvPr>
          <p:cNvSpPr/>
          <p:nvPr/>
        </p:nvSpPr>
        <p:spPr>
          <a:xfrm rot="5400000">
            <a:off x="4598262" y="2166646"/>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Arrow: Right 87">
            <a:extLst>
              <a:ext uri="{FF2B5EF4-FFF2-40B4-BE49-F238E27FC236}">
                <a16:creationId xmlns:a16="http://schemas.microsoft.com/office/drawing/2014/main" id="{211B294C-9CEF-4F88-9B19-4B94573813AA}"/>
              </a:ext>
            </a:extLst>
          </p:cNvPr>
          <p:cNvSpPr/>
          <p:nvPr/>
        </p:nvSpPr>
        <p:spPr>
          <a:xfrm rot="5400000">
            <a:off x="6069458" y="2181457"/>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Arrow: Right 88">
            <a:extLst>
              <a:ext uri="{FF2B5EF4-FFF2-40B4-BE49-F238E27FC236}">
                <a16:creationId xmlns:a16="http://schemas.microsoft.com/office/drawing/2014/main" id="{1F6BD369-B4AF-41B2-9D02-1ED6323B1484}"/>
              </a:ext>
            </a:extLst>
          </p:cNvPr>
          <p:cNvSpPr/>
          <p:nvPr/>
        </p:nvSpPr>
        <p:spPr>
          <a:xfrm rot="5400000">
            <a:off x="7693608" y="2167254"/>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Arrow: Right 89">
            <a:extLst>
              <a:ext uri="{FF2B5EF4-FFF2-40B4-BE49-F238E27FC236}">
                <a16:creationId xmlns:a16="http://schemas.microsoft.com/office/drawing/2014/main" id="{5E60A89B-760B-4FBE-85E2-67E78527C173}"/>
              </a:ext>
            </a:extLst>
          </p:cNvPr>
          <p:cNvSpPr/>
          <p:nvPr/>
        </p:nvSpPr>
        <p:spPr>
          <a:xfrm rot="5400000">
            <a:off x="9431913" y="2174052"/>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Arrow: Right 90">
            <a:extLst>
              <a:ext uri="{FF2B5EF4-FFF2-40B4-BE49-F238E27FC236}">
                <a16:creationId xmlns:a16="http://schemas.microsoft.com/office/drawing/2014/main" id="{0095A44B-2550-4D04-BBD5-57A1BD391F01}"/>
              </a:ext>
            </a:extLst>
          </p:cNvPr>
          <p:cNvSpPr/>
          <p:nvPr/>
        </p:nvSpPr>
        <p:spPr>
          <a:xfrm rot="5400000">
            <a:off x="11140464" y="2166646"/>
            <a:ext cx="209006" cy="333057"/>
          </a:xfrm>
          <a:prstGeom prst="rightArrow">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nowflake Snow Winter - Free image on Pixabay">
            <a:extLst>
              <a:ext uri="{FF2B5EF4-FFF2-40B4-BE49-F238E27FC236}">
                <a16:creationId xmlns:a16="http://schemas.microsoft.com/office/drawing/2014/main" id="{651DD84A-3C52-4AC6-9DE0-2FFF2FA2C7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3125" y="2509404"/>
            <a:ext cx="524184" cy="404949"/>
          </a:xfrm>
          <a:prstGeom prst="rect">
            <a:avLst/>
          </a:prstGeom>
          <a:noFill/>
          <a:extLst>
            <a:ext uri="{909E8E84-426E-40DD-AFC4-6F175D3DCCD1}">
              <a14:hiddenFill xmlns:a14="http://schemas.microsoft.com/office/drawing/2010/main">
                <a:solidFill>
                  <a:srgbClr val="FFFFFF"/>
                </a:solidFill>
              </a14:hiddenFill>
            </a:ext>
          </a:extLst>
        </p:spPr>
      </p:pic>
      <p:pic>
        <p:nvPicPr>
          <p:cNvPr id="93" name="Picture 2" descr="Snowflake Snow Winter - Free image on Pixabay">
            <a:extLst>
              <a:ext uri="{FF2B5EF4-FFF2-40B4-BE49-F238E27FC236}">
                <a16:creationId xmlns:a16="http://schemas.microsoft.com/office/drawing/2014/main" id="{D38C3FC5-8D8B-46DE-8C7B-8A7CFE5A5C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2651736" y="2339542"/>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94" name="Picture 2" descr="Snowflake Snow Winter - Free image on Pixabay">
            <a:extLst>
              <a:ext uri="{FF2B5EF4-FFF2-40B4-BE49-F238E27FC236}">
                <a16:creationId xmlns:a16="http://schemas.microsoft.com/office/drawing/2014/main" id="{3D1674B7-F3B2-4F5F-8D0B-9CF72C3D961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442708">
            <a:off x="2970242" y="2456179"/>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95" name="Picture 2" descr="Snowflake Snow Winter - Free image on Pixabay">
            <a:extLst>
              <a:ext uri="{FF2B5EF4-FFF2-40B4-BE49-F238E27FC236}">
                <a16:creationId xmlns:a16="http://schemas.microsoft.com/office/drawing/2014/main" id="{4658A2B6-B3EA-4A2D-8322-92453603788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52703" y="2347191"/>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96" name="Picture 2" descr="Snowflake Snow Winter - Free image on Pixabay">
            <a:extLst>
              <a:ext uri="{FF2B5EF4-FFF2-40B4-BE49-F238E27FC236}">
                <a16:creationId xmlns:a16="http://schemas.microsoft.com/office/drawing/2014/main" id="{9A6F12CD-EEC8-402B-846F-9D66616273E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048" y="2427194"/>
            <a:ext cx="524184" cy="404949"/>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2" descr="Snowflake Snow Winter - Free image on Pixabay">
            <a:extLst>
              <a:ext uri="{FF2B5EF4-FFF2-40B4-BE49-F238E27FC236}">
                <a16:creationId xmlns:a16="http://schemas.microsoft.com/office/drawing/2014/main" id="{79AA73C9-0A94-4F7C-BD0F-B2127C11299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51214" y="2291063"/>
            <a:ext cx="615041" cy="475139"/>
          </a:xfrm>
          <a:prstGeom prst="rect">
            <a:avLst/>
          </a:prstGeom>
          <a:noFill/>
          <a:extLst>
            <a:ext uri="{909E8E84-426E-40DD-AFC4-6F175D3DCCD1}">
              <a14:hiddenFill xmlns:a14="http://schemas.microsoft.com/office/drawing/2010/main">
                <a:solidFill>
                  <a:srgbClr val="FFFFFF"/>
                </a:solidFill>
              </a14:hiddenFill>
            </a:ext>
          </a:extLst>
        </p:spPr>
      </p:pic>
      <p:pic>
        <p:nvPicPr>
          <p:cNvPr id="98" name="Picture 2" descr="Snowflake Snow Winter - Free image on Pixabay">
            <a:extLst>
              <a:ext uri="{FF2B5EF4-FFF2-40B4-BE49-F238E27FC236}">
                <a16:creationId xmlns:a16="http://schemas.microsoft.com/office/drawing/2014/main" id="{41C9D83C-FE86-493E-8038-5CD1D7D41A3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4659185" y="2553175"/>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2" descr="Snowflake Snow Winter - Free image on Pixabay">
            <a:extLst>
              <a:ext uri="{FF2B5EF4-FFF2-40B4-BE49-F238E27FC236}">
                <a16:creationId xmlns:a16="http://schemas.microsoft.com/office/drawing/2014/main" id="{0B0BF492-0648-436F-9857-384C47480F1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4924410" y="2358476"/>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00" name="Picture 2" descr="Snowflake Snow Winter - Free image on Pixabay">
            <a:extLst>
              <a:ext uri="{FF2B5EF4-FFF2-40B4-BE49-F238E27FC236}">
                <a16:creationId xmlns:a16="http://schemas.microsoft.com/office/drawing/2014/main" id="{D0872B87-FCC5-4057-886B-A26B9728E99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9604204">
            <a:off x="5229591" y="2295788"/>
            <a:ext cx="794210" cy="613553"/>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2" descr="Snowflake Snow Winter - Free image on Pixabay">
            <a:extLst>
              <a:ext uri="{FF2B5EF4-FFF2-40B4-BE49-F238E27FC236}">
                <a16:creationId xmlns:a16="http://schemas.microsoft.com/office/drawing/2014/main" id="{00803465-0F82-4D1C-A2C1-1A55D3FB8B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11500522" y="2358476"/>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2" descr="Snowflake Snow Winter - Free image on Pixabay">
            <a:extLst>
              <a:ext uri="{FF2B5EF4-FFF2-40B4-BE49-F238E27FC236}">
                <a16:creationId xmlns:a16="http://schemas.microsoft.com/office/drawing/2014/main" id="{08FA43DD-A778-47B3-B806-6F3A62674ED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442708">
            <a:off x="11005575" y="2479024"/>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2" descr="Snowflake Snow Winter - Free image on Pixabay">
            <a:extLst>
              <a:ext uri="{FF2B5EF4-FFF2-40B4-BE49-F238E27FC236}">
                <a16:creationId xmlns:a16="http://schemas.microsoft.com/office/drawing/2014/main" id="{377C8764-B50D-4094-843F-BDAB5B921EC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04180" y="2286288"/>
            <a:ext cx="469734" cy="362885"/>
          </a:xfrm>
          <a:prstGeom prst="rect">
            <a:avLst/>
          </a:prstGeom>
          <a:noFill/>
          <a:extLst>
            <a:ext uri="{909E8E84-426E-40DD-AFC4-6F175D3DCCD1}">
              <a14:hiddenFill xmlns:a14="http://schemas.microsoft.com/office/drawing/2010/main">
                <a:solidFill>
                  <a:srgbClr val="FFFFFF"/>
                </a:solidFill>
              </a14:hiddenFill>
            </a:ext>
          </a:extLst>
        </p:spPr>
      </p:pic>
      <p:pic>
        <p:nvPicPr>
          <p:cNvPr id="118" name="Picture 2" descr="Snowflake Snow Winter - Free image on Pixabay">
            <a:extLst>
              <a:ext uri="{FF2B5EF4-FFF2-40B4-BE49-F238E27FC236}">
                <a16:creationId xmlns:a16="http://schemas.microsoft.com/office/drawing/2014/main" id="{AE9F1618-65F3-4474-806A-1FC11A4308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16196" y="2488379"/>
            <a:ext cx="524184" cy="404949"/>
          </a:xfrm>
          <a:prstGeom prst="rect">
            <a:avLst/>
          </a:prstGeom>
          <a:noFill/>
          <a:extLst>
            <a:ext uri="{909E8E84-426E-40DD-AFC4-6F175D3DCCD1}">
              <a14:hiddenFill xmlns:a14="http://schemas.microsoft.com/office/drawing/2010/main">
                <a:solidFill>
                  <a:srgbClr val="FFFFFF"/>
                </a:solidFill>
              </a14:hiddenFill>
            </a:ext>
          </a:extLst>
        </p:spPr>
      </p:pic>
      <p:pic>
        <p:nvPicPr>
          <p:cNvPr id="119" name="Picture 2" descr="Snowflake Snow Winter - Free image on Pixabay">
            <a:extLst>
              <a:ext uri="{FF2B5EF4-FFF2-40B4-BE49-F238E27FC236}">
                <a16:creationId xmlns:a16="http://schemas.microsoft.com/office/drawing/2014/main" id="{0149743D-1A17-474A-8370-07196EB5CDB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687199" y="2298095"/>
            <a:ext cx="615041" cy="475139"/>
          </a:xfrm>
          <a:prstGeom prst="rect">
            <a:avLst/>
          </a:prstGeom>
          <a:noFill/>
          <a:extLst>
            <a:ext uri="{909E8E84-426E-40DD-AFC4-6F175D3DCCD1}">
              <a14:hiddenFill xmlns:a14="http://schemas.microsoft.com/office/drawing/2010/main">
                <a:solidFill>
                  <a:srgbClr val="FFFFFF"/>
                </a:solidFill>
              </a14:hiddenFill>
            </a:ext>
          </a:extLst>
        </p:spPr>
      </p:pic>
      <p:pic>
        <p:nvPicPr>
          <p:cNvPr id="120" name="Picture 2" descr="Snowflake Snow Winter - Free image on Pixabay">
            <a:extLst>
              <a:ext uri="{FF2B5EF4-FFF2-40B4-BE49-F238E27FC236}">
                <a16:creationId xmlns:a16="http://schemas.microsoft.com/office/drawing/2014/main" id="{E2400F85-7325-42AC-8A7B-04C8534DA9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9241116" y="2509497"/>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21" name="Picture 2" descr="Snowflake Snow Winter - Free image on Pixabay">
            <a:extLst>
              <a:ext uri="{FF2B5EF4-FFF2-40B4-BE49-F238E27FC236}">
                <a16:creationId xmlns:a16="http://schemas.microsoft.com/office/drawing/2014/main" id="{E4BFF030-DC3F-4E36-98EA-617A9F2833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917877">
            <a:off x="9019190" y="2325798"/>
            <a:ext cx="384912" cy="297357"/>
          </a:xfrm>
          <a:prstGeom prst="rect">
            <a:avLst/>
          </a:prstGeom>
          <a:noFill/>
          <a:extLst>
            <a:ext uri="{909E8E84-426E-40DD-AFC4-6F175D3DCCD1}">
              <a14:hiddenFill xmlns:a14="http://schemas.microsoft.com/office/drawing/2010/main">
                <a:solidFill>
                  <a:srgbClr val="FFFFFF"/>
                </a:solidFill>
              </a14:hiddenFill>
            </a:ext>
          </a:extLst>
        </p:spPr>
      </p:pic>
      <p:pic>
        <p:nvPicPr>
          <p:cNvPr id="122" name="Picture 2" descr="Snowflake Snow Winter - Free image on Pixabay">
            <a:extLst>
              <a:ext uri="{FF2B5EF4-FFF2-40B4-BE49-F238E27FC236}">
                <a16:creationId xmlns:a16="http://schemas.microsoft.com/office/drawing/2014/main" id="{7A640C21-AC29-4FDE-9955-5898D363E0F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9604204">
            <a:off x="8401186" y="2270913"/>
            <a:ext cx="794210" cy="613553"/>
          </a:xfrm>
          <a:prstGeom prst="rect">
            <a:avLst/>
          </a:prstGeom>
          <a:noFill/>
          <a:extLst>
            <a:ext uri="{909E8E84-426E-40DD-AFC4-6F175D3DCCD1}">
              <a14:hiddenFill xmlns:a14="http://schemas.microsoft.com/office/drawing/2010/main">
                <a:solidFill>
                  <a:srgbClr val="FFFFFF"/>
                </a:solidFill>
              </a14:hiddenFill>
            </a:ext>
          </a:extLst>
        </p:spPr>
      </p:pic>
      <p:sp>
        <p:nvSpPr>
          <p:cNvPr id="124" name="Rectangle 123">
            <a:extLst>
              <a:ext uri="{FF2B5EF4-FFF2-40B4-BE49-F238E27FC236}">
                <a16:creationId xmlns:a16="http://schemas.microsoft.com/office/drawing/2014/main" id="{1F8F0C69-48CD-47E6-8E54-EDABBF7C41FA}"/>
              </a:ext>
            </a:extLst>
          </p:cNvPr>
          <p:cNvSpPr/>
          <p:nvPr/>
        </p:nvSpPr>
        <p:spPr>
          <a:xfrm>
            <a:off x="2424205" y="4389218"/>
            <a:ext cx="4506989" cy="2439129"/>
          </a:xfrm>
          <a:prstGeom prst="rect">
            <a:avLst/>
          </a:prstGeom>
          <a:solidFill>
            <a:schemeClr val="bg1"/>
          </a:solidFill>
          <a:ln w="19050">
            <a:solidFill>
              <a:schemeClr val="tx1"/>
            </a:solidFill>
          </a:ln>
        </p:spPr>
        <p:txBody>
          <a:bodyPr wrap="square">
            <a:spAutoFit/>
          </a:bodyPr>
          <a:lstStyle/>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herds could be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easily found</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in bad weather for food and shelter.</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were a lot easier to manage, to keep a watch on cattle and make sure they were well fed and watered.</a:t>
            </a:r>
          </a:p>
          <a:p>
            <a:pPr marL="171450" indent="-171450">
              <a:lnSpc>
                <a:spcPct val="107000"/>
              </a:lnSpc>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More</a:t>
            </a:r>
            <a:r>
              <a:rPr lang="en-GB" sz="1100" b="1" dirty="0">
                <a:latin typeface="Calibri" panose="020F0502020204030204" pitchFamily="34" charset="0"/>
                <a:ea typeface="Calibri" panose="020F0502020204030204" pitchFamily="34" charset="0"/>
                <a:cs typeface="Times New Roman" panose="02020603050405020304" pitchFamily="18" charset="0"/>
              </a:rPr>
              <a:t>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homesteaders</a:t>
            </a:r>
            <a:r>
              <a:rPr lang="en-GB" sz="1100" b="1" dirty="0">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took over cattle ranching as they could keep cattle on their small area of land. This gave more people                                               an opportunity to make a living from                                                                  cattle ranching.</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would provide water easily                                                    during drought with better metal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wind pumps</a:t>
            </a:r>
            <a:r>
              <a:rPr lang="en-GB" sz="1100" b="1" dirty="0">
                <a:latin typeface="Calibri" panose="020F0502020204030204" pitchFamily="34" charset="0"/>
                <a:ea typeface="Calibri" panose="020F0502020204030204" pitchFamily="34" charset="0"/>
                <a:cs typeface="Times New Roman" panose="02020603050405020304" pitchFamily="18" charset="0"/>
              </a:rPr>
              <a:t>.</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were easier to guard so there                                                       was a reduced amount of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rustling</a:t>
            </a:r>
            <a:r>
              <a:rPr lang="en-GB" sz="1100" dirty="0">
                <a:latin typeface="Calibri" panose="020F0502020204030204" pitchFamily="34" charset="0"/>
                <a:ea typeface="Calibri" panose="020F0502020204030204" pitchFamily="34" charset="0"/>
                <a:cs typeface="Times New Roman" panose="02020603050405020304" pitchFamily="18" charset="0"/>
              </a:rPr>
              <a:t>.</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Smaller ranches meant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higher quality meat</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which</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led to </a:t>
            </a:r>
            <a:r>
              <a:rPr lang="en-GB" sz="1100" b="1" dirty="0">
                <a:solidFill>
                  <a:srgbClr val="C00000"/>
                </a:solidFill>
                <a:latin typeface="Calibri" panose="020F0502020204030204" pitchFamily="34" charset="0"/>
                <a:ea typeface="Calibri" panose="020F0502020204030204" pitchFamily="34" charset="0"/>
                <a:cs typeface="Times New Roman" panose="02020603050405020304" pitchFamily="18" charset="0"/>
              </a:rPr>
              <a:t>higher prices</a:t>
            </a:r>
            <a:r>
              <a:rPr lang="en-GB" sz="1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a:t>
            </a:r>
            <a:r>
              <a:rPr lang="en-GB" sz="1100" dirty="0">
                <a:latin typeface="Calibri" panose="020F0502020204030204" pitchFamily="34" charset="0"/>
                <a:ea typeface="Calibri" panose="020F0502020204030204" pitchFamily="34" charset="0"/>
                <a:cs typeface="Times New Roman" panose="02020603050405020304" pitchFamily="18" charset="0"/>
              </a:rPr>
              <a:t>and profit.</a:t>
            </a:r>
          </a:p>
        </p:txBody>
      </p:sp>
      <p:pic>
        <p:nvPicPr>
          <p:cNvPr id="1028" name="Picture 4" descr="15,414 BEST Cow Clipart IMAGES, STOCK PHOTOS &amp;amp; VECTORS | Adobe Stock">
            <a:extLst>
              <a:ext uri="{FF2B5EF4-FFF2-40B4-BE49-F238E27FC236}">
                <a16:creationId xmlns:a16="http://schemas.microsoft.com/office/drawing/2014/main" id="{3CD96D69-3A7F-48CA-AA59-B07233291714}"/>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8611" l="3788" r="95455">
                        <a14:foregroundMark x1="3788" y1="28611" x2="11111" y2="34722"/>
                        <a14:foregroundMark x1="50253" y1="21389" x2="46212" y2="39444"/>
                        <a14:foregroundMark x1="27778" y1="37778" x2="34091" y2="34722"/>
                        <a14:foregroundMark x1="46717" y1="44722" x2="49242" y2="51111"/>
                        <a14:foregroundMark x1="68182" y1="34444" x2="72727" y2="37500"/>
                        <a14:foregroundMark x1="95455" y1="26111" x2="86364" y2="34444"/>
                        <a14:foregroundMark x1="89394" y1="98611" x2="35101" y2="96111"/>
                        <a14:foregroundMark x1="48737" y1="19722" x2="42929" y2="34167"/>
                      </a14:backgroundRemoval>
                    </a14:imgEffect>
                  </a14:imgLayer>
                </a14:imgProps>
              </a:ext>
              <a:ext uri="{28A0092B-C50C-407E-A947-70E740481C1C}">
                <a14:useLocalDpi xmlns:a14="http://schemas.microsoft.com/office/drawing/2010/main" val="0"/>
              </a:ext>
            </a:extLst>
          </a:blip>
          <a:srcRect/>
          <a:stretch>
            <a:fillRect/>
          </a:stretch>
        </p:blipFill>
        <p:spPr bwMode="auto">
          <a:xfrm>
            <a:off x="5043087" y="4974552"/>
            <a:ext cx="2040189" cy="185471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424205" y="3765045"/>
            <a:ext cx="4506989" cy="676467"/>
          </a:xfrm>
          <a:custGeom>
            <a:avLst/>
            <a:gdLst>
              <a:gd name="connsiteX0" fmla="*/ 0 w 4506989"/>
              <a:gd name="connsiteY0" fmla="*/ 0 h 676467"/>
              <a:gd name="connsiteX1" fmla="*/ 733995 w 4506989"/>
              <a:gd name="connsiteY1" fmla="*/ 0 h 676467"/>
              <a:gd name="connsiteX2" fmla="*/ 1242641 w 4506989"/>
              <a:gd name="connsiteY2" fmla="*/ 0 h 676467"/>
              <a:gd name="connsiteX3" fmla="*/ 1886497 w 4506989"/>
              <a:gd name="connsiteY3" fmla="*/ 0 h 676467"/>
              <a:gd name="connsiteX4" fmla="*/ 2575422 w 4506989"/>
              <a:gd name="connsiteY4" fmla="*/ 0 h 676467"/>
              <a:gd name="connsiteX5" fmla="*/ 3129138 w 4506989"/>
              <a:gd name="connsiteY5" fmla="*/ 0 h 676467"/>
              <a:gd name="connsiteX6" fmla="*/ 3727924 w 4506989"/>
              <a:gd name="connsiteY6" fmla="*/ 0 h 676467"/>
              <a:gd name="connsiteX7" fmla="*/ 4506989 w 4506989"/>
              <a:gd name="connsiteY7" fmla="*/ 0 h 676467"/>
              <a:gd name="connsiteX8" fmla="*/ 4506989 w 4506989"/>
              <a:gd name="connsiteY8" fmla="*/ 676467 h 676467"/>
              <a:gd name="connsiteX9" fmla="*/ 3818064 w 4506989"/>
              <a:gd name="connsiteY9" fmla="*/ 676467 h 676467"/>
              <a:gd name="connsiteX10" fmla="*/ 3084068 w 4506989"/>
              <a:gd name="connsiteY10" fmla="*/ 676467 h 676467"/>
              <a:gd name="connsiteX11" fmla="*/ 2530352 w 4506989"/>
              <a:gd name="connsiteY11" fmla="*/ 676467 h 676467"/>
              <a:gd name="connsiteX12" fmla="*/ 1796357 w 4506989"/>
              <a:gd name="connsiteY12" fmla="*/ 676467 h 676467"/>
              <a:gd name="connsiteX13" fmla="*/ 1242641 w 4506989"/>
              <a:gd name="connsiteY13" fmla="*/ 676467 h 676467"/>
              <a:gd name="connsiteX14" fmla="*/ 553716 w 4506989"/>
              <a:gd name="connsiteY14" fmla="*/ 676467 h 676467"/>
              <a:gd name="connsiteX15" fmla="*/ 0 w 4506989"/>
              <a:gd name="connsiteY15" fmla="*/ 676467 h 676467"/>
              <a:gd name="connsiteX16" fmla="*/ 0 w 4506989"/>
              <a:gd name="connsiteY16" fmla="*/ 0 h 67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06989" h="676467" fill="none" extrusionOk="0">
                <a:moveTo>
                  <a:pt x="0" y="0"/>
                </a:moveTo>
                <a:cubicBezTo>
                  <a:pt x="254897" y="-23274"/>
                  <a:pt x="417693" y="23591"/>
                  <a:pt x="733995" y="0"/>
                </a:cubicBezTo>
                <a:cubicBezTo>
                  <a:pt x="1050298" y="-23591"/>
                  <a:pt x="1061251" y="-4595"/>
                  <a:pt x="1242641" y="0"/>
                </a:cubicBezTo>
                <a:cubicBezTo>
                  <a:pt x="1424031" y="4595"/>
                  <a:pt x="1738285" y="-5508"/>
                  <a:pt x="1886497" y="0"/>
                </a:cubicBezTo>
                <a:cubicBezTo>
                  <a:pt x="2034709" y="5508"/>
                  <a:pt x="2301625" y="-6954"/>
                  <a:pt x="2575422" y="0"/>
                </a:cubicBezTo>
                <a:cubicBezTo>
                  <a:pt x="2849219" y="6954"/>
                  <a:pt x="2933962" y="21317"/>
                  <a:pt x="3129138" y="0"/>
                </a:cubicBezTo>
                <a:cubicBezTo>
                  <a:pt x="3324314" y="-21317"/>
                  <a:pt x="3541448" y="16515"/>
                  <a:pt x="3727924" y="0"/>
                </a:cubicBezTo>
                <a:cubicBezTo>
                  <a:pt x="3914400" y="-16515"/>
                  <a:pt x="4215891" y="-38778"/>
                  <a:pt x="4506989" y="0"/>
                </a:cubicBezTo>
                <a:cubicBezTo>
                  <a:pt x="4530068" y="244303"/>
                  <a:pt x="4497678" y="433363"/>
                  <a:pt x="4506989" y="676467"/>
                </a:cubicBezTo>
                <a:cubicBezTo>
                  <a:pt x="4169786" y="649301"/>
                  <a:pt x="3967926" y="663540"/>
                  <a:pt x="3818064" y="676467"/>
                </a:cubicBezTo>
                <a:cubicBezTo>
                  <a:pt x="3668202" y="689394"/>
                  <a:pt x="3334357" y="652484"/>
                  <a:pt x="3084068" y="676467"/>
                </a:cubicBezTo>
                <a:cubicBezTo>
                  <a:pt x="2833779" y="700450"/>
                  <a:pt x="2804774" y="677568"/>
                  <a:pt x="2530352" y="676467"/>
                </a:cubicBezTo>
                <a:cubicBezTo>
                  <a:pt x="2255930" y="675366"/>
                  <a:pt x="2070395" y="682383"/>
                  <a:pt x="1796357" y="676467"/>
                </a:cubicBezTo>
                <a:cubicBezTo>
                  <a:pt x="1522319" y="670551"/>
                  <a:pt x="1441430" y="666304"/>
                  <a:pt x="1242641" y="676467"/>
                </a:cubicBezTo>
                <a:cubicBezTo>
                  <a:pt x="1043852" y="686630"/>
                  <a:pt x="889938" y="654929"/>
                  <a:pt x="553716" y="676467"/>
                </a:cubicBezTo>
                <a:cubicBezTo>
                  <a:pt x="217495" y="698005"/>
                  <a:pt x="152306" y="671621"/>
                  <a:pt x="0" y="676467"/>
                </a:cubicBezTo>
                <a:cubicBezTo>
                  <a:pt x="-22190" y="471646"/>
                  <a:pt x="-14667" y="243503"/>
                  <a:pt x="0" y="0"/>
                </a:cubicBezTo>
                <a:close/>
              </a:path>
              <a:path w="4506989" h="676467" stroke="0" extrusionOk="0">
                <a:moveTo>
                  <a:pt x="0" y="0"/>
                </a:moveTo>
                <a:cubicBezTo>
                  <a:pt x="185780" y="14595"/>
                  <a:pt x="387198" y="22329"/>
                  <a:pt x="643856" y="0"/>
                </a:cubicBezTo>
                <a:cubicBezTo>
                  <a:pt x="900514" y="-22329"/>
                  <a:pt x="1191757" y="-9526"/>
                  <a:pt x="1332781" y="0"/>
                </a:cubicBezTo>
                <a:cubicBezTo>
                  <a:pt x="1473805" y="9526"/>
                  <a:pt x="1792539" y="-12907"/>
                  <a:pt x="1976637" y="0"/>
                </a:cubicBezTo>
                <a:cubicBezTo>
                  <a:pt x="2160735" y="12907"/>
                  <a:pt x="2285515" y="-20071"/>
                  <a:pt x="2485283" y="0"/>
                </a:cubicBezTo>
                <a:cubicBezTo>
                  <a:pt x="2685051" y="20071"/>
                  <a:pt x="2875573" y="28896"/>
                  <a:pt x="3084068" y="0"/>
                </a:cubicBezTo>
                <a:cubicBezTo>
                  <a:pt x="3292563" y="-28896"/>
                  <a:pt x="3482253" y="2771"/>
                  <a:pt x="3727924" y="0"/>
                </a:cubicBezTo>
                <a:cubicBezTo>
                  <a:pt x="3973595" y="-2771"/>
                  <a:pt x="4162163" y="2081"/>
                  <a:pt x="4506989" y="0"/>
                </a:cubicBezTo>
                <a:cubicBezTo>
                  <a:pt x="4526429" y="332935"/>
                  <a:pt x="4482796" y="519024"/>
                  <a:pt x="4506989" y="676467"/>
                </a:cubicBezTo>
                <a:cubicBezTo>
                  <a:pt x="4314974" y="695590"/>
                  <a:pt x="4074886" y="693624"/>
                  <a:pt x="3953273" y="676467"/>
                </a:cubicBezTo>
                <a:cubicBezTo>
                  <a:pt x="3831660" y="659310"/>
                  <a:pt x="3666378" y="669786"/>
                  <a:pt x="3399557" y="676467"/>
                </a:cubicBezTo>
                <a:cubicBezTo>
                  <a:pt x="3132736" y="683148"/>
                  <a:pt x="2990739" y="692641"/>
                  <a:pt x="2800772" y="676467"/>
                </a:cubicBezTo>
                <a:cubicBezTo>
                  <a:pt x="2610805" y="660293"/>
                  <a:pt x="2420786" y="652893"/>
                  <a:pt x="2292126" y="676467"/>
                </a:cubicBezTo>
                <a:cubicBezTo>
                  <a:pt x="2163466" y="700041"/>
                  <a:pt x="1816155" y="688912"/>
                  <a:pt x="1558130" y="676467"/>
                </a:cubicBezTo>
                <a:cubicBezTo>
                  <a:pt x="1300105" y="664022"/>
                  <a:pt x="1138438" y="658823"/>
                  <a:pt x="824135" y="676467"/>
                </a:cubicBezTo>
                <a:cubicBezTo>
                  <a:pt x="509833" y="694111"/>
                  <a:pt x="293369" y="714440"/>
                  <a:pt x="0" y="676467"/>
                </a:cubicBezTo>
                <a:cubicBezTo>
                  <a:pt x="8885" y="452007"/>
                  <a:pt x="19351" y="190383"/>
                  <a:pt x="0" y="0"/>
                </a:cubicBezTo>
                <a:close/>
              </a:path>
            </a:pathLst>
          </a:custGeom>
          <a:solidFill>
            <a:schemeClr val="accent4">
              <a:lumMod val="60000"/>
              <a:lumOff val="40000"/>
            </a:schemeClr>
          </a:solidFill>
          <a:ln w="19050">
            <a:solidFill>
              <a:schemeClr val="tx1"/>
            </a:solidFill>
            <a:extLst>
              <a:ext uri="{C807C97D-BFC1-408E-A445-0C87EB9F89A2}">
                <ask:lineSketchStyleProps xmlns:ask="http://schemas.microsoft.com/office/drawing/2018/sketchyshapes" sd="3123694860">
                  <a:prstGeom prst="rect">
                    <a:avLst/>
                  </a:prstGeom>
                  <ask:type>
                    <ask:lineSketchFreehand/>
                  </ask:type>
                </ask:lineSketchStyleProps>
              </a:ext>
            </a:extLst>
          </a:ln>
        </p:spPr>
        <p:txBody>
          <a:bodyPr wrap="square">
            <a:spAutoFit/>
          </a:bodyPr>
          <a:lstStyle/>
          <a:p>
            <a:pPr marL="88900" algn="ctr">
              <a:lnSpc>
                <a:spcPct val="107000"/>
              </a:lnSpc>
              <a:spcAft>
                <a:spcPts val="0"/>
              </a:spcAft>
            </a:pPr>
            <a:r>
              <a:rPr lang="en-GB" sz="1200" b="1" dirty="0">
                <a:latin typeface="Calibri" panose="020F0502020204030204" pitchFamily="34" charset="0"/>
                <a:ea typeface="Calibri" panose="020F0502020204030204" pitchFamily="34" charset="0"/>
                <a:cs typeface="Times New Roman" panose="02020603050405020304" pitchFamily="18" charset="0"/>
              </a:rPr>
              <a:t>The only way for cattle ranches to survive was to end ranching on the huge areas of the open range.  Cattleman began to develop much smaller ranches. </a:t>
            </a:r>
          </a:p>
        </p:txBody>
      </p:sp>
      <p:pic>
        <p:nvPicPr>
          <p:cNvPr id="1030" name="Picture 6" descr="290 Old West Art &amp;amp; Illustration ideas | west art, western art, art">
            <a:extLst>
              <a:ext uri="{FF2B5EF4-FFF2-40B4-BE49-F238E27FC236}">
                <a16:creationId xmlns:a16="http://schemas.microsoft.com/office/drawing/2014/main" id="{0CC89A7E-61E3-4051-AD79-0DE1BD59115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16195" y="4040404"/>
            <a:ext cx="1893347" cy="2771894"/>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30"/>
          <p:cNvSpPr/>
          <p:nvPr/>
        </p:nvSpPr>
        <p:spPr>
          <a:xfrm>
            <a:off x="6998198" y="4010890"/>
            <a:ext cx="3219040" cy="2801408"/>
          </a:xfrm>
          <a:prstGeom prst="rect">
            <a:avLst/>
          </a:prstGeom>
          <a:solidFill>
            <a:schemeClr val="bg1"/>
          </a:solidFill>
          <a:ln w="19050">
            <a:solidFill>
              <a:schemeClr val="tx1"/>
            </a:solidFill>
          </a:ln>
        </p:spPr>
        <p:txBody>
          <a:bodyPr wrap="square">
            <a:spAutoFit/>
          </a:bodyPr>
          <a:lstStyle/>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 </a:t>
            </a:r>
            <a:r>
              <a:rPr lang="en-GB" sz="1100" b="1" dirty="0">
                <a:latin typeface="Calibri" panose="020F0502020204030204" pitchFamily="34" charset="0"/>
                <a:ea typeface="Calibri" panose="020F0502020204030204" pitchFamily="34" charset="0"/>
                <a:cs typeface="Times New Roman" panose="02020603050405020304" pitchFamily="18" charset="0"/>
              </a:rPr>
              <a:t>Great Winter Die Up </a:t>
            </a:r>
            <a:r>
              <a:rPr lang="en-GB" sz="1100" dirty="0">
                <a:latin typeface="Calibri" panose="020F0502020204030204" pitchFamily="34" charset="0"/>
                <a:ea typeface="Calibri" panose="020F0502020204030204" pitchFamily="34" charset="0"/>
                <a:cs typeface="Times New Roman" panose="02020603050405020304" pitchFamily="18" charset="0"/>
              </a:rPr>
              <a:t>had consequences for the cowboys as well as the ranch owners.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It meant that there was much </a:t>
            </a:r>
            <a:r>
              <a:rPr lang="en-GB" sz="1100" b="1" dirty="0">
                <a:latin typeface="Calibri" panose="020F0502020204030204" pitchFamily="34" charset="0"/>
                <a:ea typeface="Calibri" panose="020F0502020204030204" pitchFamily="34" charset="0"/>
                <a:cs typeface="Times New Roman" panose="02020603050405020304" pitchFamily="18" charset="0"/>
              </a:rPr>
              <a:t>less demand </a:t>
            </a:r>
            <a:r>
              <a:rPr lang="en-GB" sz="1100" dirty="0">
                <a:latin typeface="Calibri" panose="020F0502020204030204" pitchFamily="34" charset="0"/>
                <a:ea typeface="Calibri" panose="020F0502020204030204" pitchFamily="34" charset="0"/>
                <a:cs typeface="Times New Roman" panose="02020603050405020304" pitchFamily="18" charset="0"/>
              </a:rPr>
              <a:t>for the cowboys.  Those that remained were just employed as basic </a:t>
            </a:r>
            <a:r>
              <a:rPr lang="en-GB" sz="1100" b="1" dirty="0">
                <a:latin typeface="Calibri" panose="020F0502020204030204" pitchFamily="34" charset="0"/>
                <a:ea typeface="Calibri" panose="020F0502020204030204" pitchFamily="34" charset="0"/>
                <a:cs typeface="Times New Roman" panose="02020603050405020304" pitchFamily="18" charset="0"/>
              </a:rPr>
              <a:t>ranch hands </a:t>
            </a:r>
            <a:r>
              <a:rPr lang="en-GB" sz="1100" dirty="0">
                <a:latin typeface="Calibri" panose="020F0502020204030204" pitchFamily="34" charset="0"/>
                <a:ea typeface="Calibri" panose="020F0502020204030204" pitchFamily="34" charset="0"/>
                <a:cs typeface="Times New Roman" panose="02020603050405020304" pitchFamily="18" charset="0"/>
              </a:rPr>
              <a:t>during parts of the year and many had to seek other employment.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Their lives were far </a:t>
            </a:r>
            <a:r>
              <a:rPr lang="en-GB" sz="1100" b="1" dirty="0">
                <a:latin typeface="Calibri" panose="020F0502020204030204" pitchFamily="34" charset="0"/>
                <a:ea typeface="Calibri" panose="020F0502020204030204" pitchFamily="34" charset="0"/>
                <a:cs typeface="Times New Roman" panose="02020603050405020304" pitchFamily="18" charset="0"/>
              </a:rPr>
              <a:t>less adventurous </a:t>
            </a:r>
            <a:r>
              <a:rPr lang="en-GB" sz="1100" dirty="0">
                <a:latin typeface="Calibri" panose="020F0502020204030204" pitchFamily="34" charset="0"/>
                <a:ea typeface="Calibri" panose="020F0502020204030204" pitchFamily="34" charset="0"/>
                <a:cs typeface="Times New Roman" panose="02020603050405020304" pitchFamily="18" charset="0"/>
              </a:rPr>
              <a:t>with far </a:t>
            </a:r>
            <a:r>
              <a:rPr lang="en-GB" sz="1100" b="1" dirty="0">
                <a:latin typeface="Calibri" panose="020F0502020204030204" pitchFamily="34" charset="0"/>
                <a:ea typeface="Calibri" panose="020F0502020204030204" pitchFamily="34" charset="0"/>
                <a:cs typeface="Times New Roman" panose="02020603050405020304" pitchFamily="18" charset="0"/>
              </a:rPr>
              <a:t>less freedom</a:t>
            </a:r>
            <a:r>
              <a:rPr lang="en-GB" sz="1100" dirty="0">
                <a:latin typeface="Calibri" panose="020F0502020204030204" pitchFamily="34" charset="0"/>
                <a:ea typeface="Calibri" panose="020F0502020204030204" pitchFamily="34" charset="0"/>
                <a:cs typeface="Times New Roman" panose="02020603050405020304" pitchFamily="18" charset="0"/>
              </a:rPr>
              <a:t>.  All they needed to do was to </a:t>
            </a:r>
            <a:r>
              <a:rPr lang="en-GB" sz="1100" b="1" dirty="0">
                <a:latin typeface="Calibri" panose="020F0502020204030204" pitchFamily="34" charset="0"/>
                <a:ea typeface="Calibri" panose="020F0502020204030204" pitchFamily="34" charset="0"/>
                <a:cs typeface="Times New Roman" panose="02020603050405020304" pitchFamily="18" charset="0"/>
              </a:rPr>
              <a:t>brand</a:t>
            </a:r>
            <a:r>
              <a:rPr lang="en-GB" sz="1100" dirty="0">
                <a:latin typeface="Calibri" panose="020F0502020204030204" pitchFamily="34" charset="0"/>
                <a:ea typeface="Calibri" panose="020F0502020204030204" pitchFamily="34" charset="0"/>
                <a:cs typeface="Times New Roman" panose="02020603050405020304" pitchFamily="18" charset="0"/>
              </a:rPr>
              <a:t> the cattle, look after their horses and the calves, repair barbed wire fences and inspect the grasslands.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They were mainly responsible for ‘</a:t>
            </a:r>
            <a:r>
              <a:rPr lang="en-GB" sz="1100" b="1" dirty="0">
                <a:latin typeface="Calibri" panose="020F0502020204030204" pitchFamily="34" charset="0"/>
                <a:ea typeface="Calibri" panose="020F0502020204030204" pitchFamily="34" charset="0"/>
                <a:cs typeface="Times New Roman" panose="02020603050405020304" pitchFamily="18" charset="0"/>
              </a:rPr>
              <a:t>Riding the Line</a:t>
            </a:r>
            <a:r>
              <a:rPr lang="en-GB" sz="1100" dirty="0">
                <a:latin typeface="Calibri" panose="020F0502020204030204" pitchFamily="34" charset="0"/>
                <a:ea typeface="Calibri" panose="020F0502020204030204" pitchFamily="34" charset="0"/>
                <a:cs typeface="Times New Roman" panose="02020603050405020304" pitchFamily="18" charset="0"/>
              </a:rPr>
              <a:t>’ which meant patrolling the boundary of the ranch. </a:t>
            </a:r>
          </a:p>
          <a:p>
            <a:pPr marL="171450" lvl="0" indent="-171450">
              <a:lnSpc>
                <a:spcPct val="107000"/>
              </a:lnSpc>
              <a:spcAft>
                <a:spcPts val="0"/>
              </a:spcAft>
              <a:buFont typeface="Wingdings" panose="05000000000000000000" pitchFamily="2" charset="2"/>
              <a:buChar char="q"/>
            </a:pPr>
            <a:r>
              <a:rPr lang="en-GB" sz="1100" dirty="0">
                <a:latin typeface="Calibri" panose="020F0502020204030204" pitchFamily="34" charset="0"/>
                <a:ea typeface="Calibri" panose="020F0502020204030204" pitchFamily="34" charset="0"/>
                <a:cs typeface="Times New Roman" panose="02020603050405020304" pitchFamily="18" charset="0"/>
              </a:rPr>
              <a:t>They lived in </a:t>
            </a:r>
            <a:r>
              <a:rPr lang="en-GB" sz="1100" b="1" dirty="0">
                <a:latin typeface="Calibri" panose="020F0502020204030204" pitchFamily="34" charset="0"/>
                <a:ea typeface="Calibri" panose="020F0502020204030204" pitchFamily="34" charset="0"/>
                <a:cs typeface="Times New Roman" panose="02020603050405020304" pitchFamily="18" charset="0"/>
              </a:rPr>
              <a:t>bunkhouses</a:t>
            </a:r>
            <a:r>
              <a:rPr lang="en-GB" sz="1100" dirty="0">
                <a:latin typeface="Calibri" panose="020F0502020204030204" pitchFamily="34" charset="0"/>
                <a:ea typeface="Calibri" panose="020F0502020204030204" pitchFamily="34" charset="0"/>
                <a:cs typeface="Times New Roman" panose="02020603050405020304" pitchFamily="18" charset="0"/>
              </a:rPr>
              <a:t> which were often not very comfortable and poorly maintained.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7" name="Rectangle 3">
            <a:extLst>
              <a:ext uri="{FF2B5EF4-FFF2-40B4-BE49-F238E27FC236}">
                <a16:creationId xmlns:a16="http://schemas.microsoft.com/office/drawing/2014/main" id="{1A6E3992-7A98-468E-815E-F110B6C2F193}"/>
              </a:ext>
            </a:extLst>
          </p:cNvPr>
          <p:cNvSpPr>
            <a:spLocks noChangeArrowheads="1"/>
          </p:cNvSpPr>
          <p:nvPr/>
        </p:nvSpPr>
        <p:spPr bwMode="auto">
          <a:xfrm rot="10800000" flipV="1">
            <a:off x="7000822" y="3763405"/>
            <a:ext cx="5124460" cy="276999"/>
          </a:xfrm>
          <a:custGeom>
            <a:avLst/>
            <a:gdLst>
              <a:gd name="connsiteX0" fmla="*/ 0 w 5124460"/>
              <a:gd name="connsiteY0" fmla="*/ 0 h 276999"/>
              <a:gd name="connsiteX1" fmla="*/ 691802 w 5124460"/>
              <a:gd name="connsiteY1" fmla="*/ 0 h 276999"/>
              <a:gd name="connsiteX2" fmla="*/ 1434849 w 5124460"/>
              <a:gd name="connsiteY2" fmla="*/ 0 h 276999"/>
              <a:gd name="connsiteX3" fmla="*/ 2126651 w 5124460"/>
              <a:gd name="connsiteY3" fmla="*/ 0 h 276999"/>
              <a:gd name="connsiteX4" fmla="*/ 2664719 w 5124460"/>
              <a:gd name="connsiteY4" fmla="*/ 0 h 276999"/>
              <a:gd name="connsiteX5" fmla="*/ 3356521 w 5124460"/>
              <a:gd name="connsiteY5" fmla="*/ 0 h 276999"/>
              <a:gd name="connsiteX6" fmla="*/ 3894590 w 5124460"/>
              <a:gd name="connsiteY6" fmla="*/ 0 h 276999"/>
              <a:gd name="connsiteX7" fmla="*/ 4432658 w 5124460"/>
              <a:gd name="connsiteY7" fmla="*/ 0 h 276999"/>
              <a:gd name="connsiteX8" fmla="*/ 5124460 w 5124460"/>
              <a:gd name="connsiteY8" fmla="*/ 0 h 276999"/>
              <a:gd name="connsiteX9" fmla="*/ 5124460 w 5124460"/>
              <a:gd name="connsiteY9" fmla="*/ 276999 h 276999"/>
              <a:gd name="connsiteX10" fmla="*/ 4483903 w 5124460"/>
              <a:gd name="connsiteY10" fmla="*/ 276999 h 276999"/>
              <a:gd name="connsiteX11" fmla="*/ 3997079 w 5124460"/>
              <a:gd name="connsiteY11" fmla="*/ 276999 h 276999"/>
              <a:gd name="connsiteX12" fmla="*/ 3407766 w 5124460"/>
              <a:gd name="connsiteY12" fmla="*/ 276999 h 276999"/>
              <a:gd name="connsiteX13" fmla="*/ 2869698 w 5124460"/>
              <a:gd name="connsiteY13" fmla="*/ 276999 h 276999"/>
              <a:gd name="connsiteX14" fmla="*/ 2382874 w 5124460"/>
              <a:gd name="connsiteY14" fmla="*/ 276999 h 276999"/>
              <a:gd name="connsiteX15" fmla="*/ 1691072 w 5124460"/>
              <a:gd name="connsiteY15" fmla="*/ 276999 h 276999"/>
              <a:gd name="connsiteX16" fmla="*/ 999270 w 5124460"/>
              <a:gd name="connsiteY16" fmla="*/ 276999 h 276999"/>
              <a:gd name="connsiteX17" fmla="*/ 0 w 5124460"/>
              <a:gd name="connsiteY17" fmla="*/ 276999 h 276999"/>
              <a:gd name="connsiteX18" fmla="*/ 0 w 5124460"/>
              <a:gd name="connsiteY18" fmla="*/ 0 h 276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24460" h="276999" fill="none" extrusionOk="0">
                <a:moveTo>
                  <a:pt x="0" y="0"/>
                </a:moveTo>
                <a:cubicBezTo>
                  <a:pt x="235471" y="-20491"/>
                  <a:pt x="535738" y="1693"/>
                  <a:pt x="691802" y="0"/>
                </a:cubicBezTo>
                <a:cubicBezTo>
                  <a:pt x="847866" y="-1693"/>
                  <a:pt x="1068562" y="-14881"/>
                  <a:pt x="1434849" y="0"/>
                </a:cubicBezTo>
                <a:cubicBezTo>
                  <a:pt x="1801136" y="14881"/>
                  <a:pt x="1931510" y="-26174"/>
                  <a:pt x="2126651" y="0"/>
                </a:cubicBezTo>
                <a:cubicBezTo>
                  <a:pt x="2321792" y="26174"/>
                  <a:pt x="2445067" y="-11419"/>
                  <a:pt x="2664719" y="0"/>
                </a:cubicBezTo>
                <a:cubicBezTo>
                  <a:pt x="2884371" y="11419"/>
                  <a:pt x="3056686" y="-30660"/>
                  <a:pt x="3356521" y="0"/>
                </a:cubicBezTo>
                <a:cubicBezTo>
                  <a:pt x="3656356" y="30660"/>
                  <a:pt x="3694412" y="17411"/>
                  <a:pt x="3894590" y="0"/>
                </a:cubicBezTo>
                <a:cubicBezTo>
                  <a:pt x="4094768" y="-17411"/>
                  <a:pt x="4173504" y="-4436"/>
                  <a:pt x="4432658" y="0"/>
                </a:cubicBezTo>
                <a:cubicBezTo>
                  <a:pt x="4691812" y="4436"/>
                  <a:pt x="4879132" y="-33730"/>
                  <a:pt x="5124460" y="0"/>
                </a:cubicBezTo>
                <a:cubicBezTo>
                  <a:pt x="5118876" y="82472"/>
                  <a:pt x="5129965" y="201402"/>
                  <a:pt x="5124460" y="276999"/>
                </a:cubicBezTo>
                <a:cubicBezTo>
                  <a:pt x="4818818" y="275593"/>
                  <a:pt x="4636344" y="251844"/>
                  <a:pt x="4483903" y="276999"/>
                </a:cubicBezTo>
                <a:cubicBezTo>
                  <a:pt x="4331462" y="302154"/>
                  <a:pt x="4224753" y="253780"/>
                  <a:pt x="3997079" y="276999"/>
                </a:cubicBezTo>
                <a:cubicBezTo>
                  <a:pt x="3769405" y="300218"/>
                  <a:pt x="3664283" y="301991"/>
                  <a:pt x="3407766" y="276999"/>
                </a:cubicBezTo>
                <a:cubicBezTo>
                  <a:pt x="3151249" y="252007"/>
                  <a:pt x="3065702" y="251726"/>
                  <a:pt x="2869698" y="276999"/>
                </a:cubicBezTo>
                <a:cubicBezTo>
                  <a:pt x="2673694" y="302272"/>
                  <a:pt x="2514460" y="278661"/>
                  <a:pt x="2382874" y="276999"/>
                </a:cubicBezTo>
                <a:cubicBezTo>
                  <a:pt x="2251288" y="275337"/>
                  <a:pt x="1897693" y="283098"/>
                  <a:pt x="1691072" y="276999"/>
                </a:cubicBezTo>
                <a:cubicBezTo>
                  <a:pt x="1484451" y="270900"/>
                  <a:pt x="1138935" y="306753"/>
                  <a:pt x="999270" y="276999"/>
                </a:cubicBezTo>
                <a:cubicBezTo>
                  <a:pt x="859605" y="247245"/>
                  <a:pt x="389527" y="319034"/>
                  <a:pt x="0" y="276999"/>
                </a:cubicBezTo>
                <a:cubicBezTo>
                  <a:pt x="3686" y="213101"/>
                  <a:pt x="-4006" y="59418"/>
                  <a:pt x="0" y="0"/>
                </a:cubicBezTo>
                <a:close/>
              </a:path>
              <a:path w="5124460" h="276999" stroke="0" extrusionOk="0">
                <a:moveTo>
                  <a:pt x="0" y="0"/>
                </a:moveTo>
                <a:cubicBezTo>
                  <a:pt x="239399" y="-22899"/>
                  <a:pt x="348552" y="-3332"/>
                  <a:pt x="640558" y="0"/>
                </a:cubicBezTo>
                <a:cubicBezTo>
                  <a:pt x="932564" y="3332"/>
                  <a:pt x="925995" y="12479"/>
                  <a:pt x="1178626" y="0"/>
                </a:cubicBezTo>
                <a:cubicBezTo>
                  <a:pt x="1431257" y="-12479"/>
                  <a:pt x="1574393" y="-8059"/>
                  <a:pt x="1870428" y="0"/>
                </a:cubicBezTo>
                <a:cubicBezTo>
                  <a:pt x="2166463" y="8059"/>
                  <a:pt x="2255588" y="-18090"/>
                  <a:pt x="2562230" y="0"/>
                </a:cubicBezTo>
                <a:cubicBezTo>
                  <a:pt x="2868872" y="18090"/>
                  <a:pt x="2863456" y="6397"/>
                  <a:pt x="3100298" y="0"/>
                </a:cubicBezTo>
                <a:cubicBezTo>
                  <a:pt x="3337140" y="-6397"/>
                  <a:pt x="3460103" y="-9741"/>
                  <a:pt x="3587122" y="0"/>
                </a:cubicBezTo>
                <a:cubicBezTo>
                  <a:pt x="3714141" y="9741"/>
                  <a:pt x="4036021" y="30991"/>
                  <a:pt x="4227680" y="0"/>
                </a:cubicBezTo>
                <a:cubicBezTo>
                  <a:pt x="4419339" y="-30991"/>
                  <a:pt x="4776636" y="38589"/>
                  <a:pt x="5124460" y="0"/>
                </a:cubicBezTo>
                <a:cubicBezTo>
                  <a:pt x="5111415" y="67594"/>
                  <a:pt x="5131926" y="210792"/>
                  <a:pt x="5124460" y="276999"/>
                </a:cubicBezTo>
                <a:cubicBezTo>
                  <a:pt x="4855340" y="300288"/>
                  <a:pt x="4686734" y="292563"/>
                  <a:pt x="4535147" y="276999"/>
                </a:cubicBezTo>
                <a:cubicBezTo>
                  <a:pt x="4383560" y="261435"/>
                  <a:pt x="4212627" y="283416"/>
                  <a:pt x="3894590" y="276999"/>
                </a:cubicBezTo>
                <a:cubicBezTo>
                  <a:pt x="3576553" y="270582"/>
                  <a:pt x="3410905" y="253712"/>
                  <a:pt x="3202788" y="276999"/>
                </a:cubicBezTo>
                <a:cubicBezTo>
                  <a:pt x="2994671" y="300286"/>
                  <a:pt x="2794535" y="257499"/>
                  <a:pt x="2664719" y="276999"/>
                </a:cubicBezTo>
                <a:cubicBezTo>
                  <a:pt x="2534903" y="296499"/>
                  <a:pt x="2324351" y="301900"/>
                  <a:pt x="2126651" y="276999"/>
                </a:cubicBezTo>
                <a:cubicBezTo>
                  <a:pt x="1928951" y="252098"/>
                  <a:pt x="1774348" y="262735"/>
                  <a:pt x="1434849" y="276999"/>
                </a:cubicBezTo>
                <a:cubicBezTo>
                  <a:pt x="1095350" y="291263"/>
                  <a:pt x="1126288" y="266975"/>
                  <a:pt x="896781" y="276999"/>
                </a:cubicBezTo>
                <a:cubicBezTo>
                  <a:pt x="667274" y="287023"/>
                  <a:pt x="256832" y="311203"/>
                  <a:pt x="0" y="276999"/>
                </a:cubicBezTo>
                <a:cubicBezTo>
                  <a:pt x="-9606" y="187435"/>
                  <a:pt x="4951" y="59426"/>
                  <a:pt x="0" y="0"/>
                </a:cubicBezTo>
                <a:close/>
              </a:path>
            </a:pathLst>
          </a:custGeom>
          <a:solidFill>
            <a:schemeClr val="accent4">
              <a:lumMod val="60000"/>
              <a:lumOff val="40000"/>
            </a:schemeClr>
          </a:solidFill>
          <a:ln w="19050">
            <a:solidFill>
              <a:schemeClr val="tx1"/>
            </a:solidFill>
            <a:miter lim="800000"/>
            <a:headEnd/>
            <a:tailEnd/>
            <a:extLst>
              <a:ext uri="{C807C97D-BFC1-408E-A445-0C87EB9F89A2}">
                <ask:lineSketchStyleProps xmlns:ask="http://schemas.microsoft.com/office/drawing/2018/sketchyshapes" sd="2838139209">
                  <a:prstGeom prst="rect">
                    <a:avLst/>
                  </a:prstGeom>
                  <ask:type>
                    <ask:lineSketchFreehand/>
                  </ask:type>
                </ask:lineSketchStyleProps>
              </a:ext>
            </a:extLst>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Consequence of the end of the open range for cowboys</a:t>
            </a:r>
          </a:p>
        </p:txBody>
      </p:sp>
    </p:spTree>
    <p:extLst>
      <p:ext uri="{BB962C8B-B14F-4D97-AF65-F5344CB8AC3E}">
        <p14:creationId xmlns:p14="http://schemas.microsoft.com/office/powerpoint/2010/main" val="586291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 name="Rectangle 3"/>
          <p:cNvSpPr>
            <a:spLocks noChangeArrowheads="1"/>
          </p:cNvSpPr>
          <p:nvPr/>
        </p:nvSpPr>
        <p:spPr bwMode="auto">
          <a:xfrm>
            <a:off x="4324438" y="1675807"/>
            <a:ext cx="3078689" cy="2585323"/>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In this law, reservation land </a:t>
            </a:r>
            <a:r>
              <a:rPr kumimoji="0" lang="en-GB" altLang="en-US" sz="11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stopped existing</a:t>
            </a:r>
            <a:r>
              <a:rPr kumimoji="0" lang="en-GB"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In return, each Plains Indian family was given full ownership of a </a:t>
            </a:r>
            <a:r>
              <a:rPr kumimoji="0" lang="en-GB" altLang="en-US" sz="1100" b="1"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160 acre plot</a:t>
            </a:r>
            <a:r>
              <a:rPr kumimoji="0" lang="en-GB" altLang="en-US" sz="1100" b="0"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of land </a:t>
            </a:r>
            <a:r>
              <a:rPr kumimoji="0" lang="en-GB" altLang="en-US" sz="11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on former reservation land.</a:t>
            </a: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 Single Plains Indians were given 80 acres and orphans under 18 received 40 acres.</a:t>
            </a:r>
            <a:endParaRPr kumimoji="0" lang="en-GB" altLang="en-US" sz="1100" b="0" i="0" u="none" strike="noStrike" cap="none" normalizeH="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71450" indent="-171450">
              <a:buFont typeface="Wingdings" panose="05000000000000000000" pitchFamily="2" charset="2"/>
              <a:buChar char="q"/>
            </a:pP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Plains Indians who took up the offer could legally become </a:t>
            </a:r>
            <a:r>
              <a:rPr lang="en-GB" altLang="en-US" sz="1100" b="1" dirty="0">
                <a:solidFill>
                  <a:srgbClr val="000000"/>
                </a:solidFill>
                <a:latin typeface="Calibri" panose="020F0502020204030204" pitchFamily="34" charset="0"/>
                <a:ea typeface="Calibri" panose="020F0502020204030204" pitchFamily="34" charset="0"/>
                <a:cs typeface="Calibri" panose="020F0502020204030204" pitchFamily="34" charset="0"/>
              </a:rPr>
              <a:t>American citizens </a:t>
            </a: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as long as they did not sell their land for </a:t>
            </a:r>
            <a:r>
              <a:rPr lang="en-GB" altLang="en-US" sz="1100" b="1" dirty="0">
                <a:solidFill>
                  <a:srgbClr val="000000"/>
                </a:solidFill>
                <a:latin typeface="Calibri" panose="020F0502020204030204" pitchFamily="34" charset="0"/>
                <a:ea typeface="Calibri" panose="020F0502020204030204" pitchFamily="34" charset="0"/>
                <a:cs typeface="Calibri" panose="020F0502020204030204" pitchFamily="34" charset="0"/>
              </a:rPr>
              <a:t>25 years</a:t>
            </a:r>
            <a:r>
              <a:rPr lang="en-GB" altLang="en-US" sz="1100" dirty="0">
                <a:solidFill>
                  <a:srgbClr val="000000"/>
                </a:solidFill>
                <a:latin typeface="Calibri" panose="020F0502020204030204" pitchFamily="34" charset="0"/>
                <a:ea typeface="Calibri" panose="020F0502020204030204" pitchFamily="34" charset="0"/>
                <a:cs typeface="Calibri" panose="020F0502020204030204" pitchFamily="34" charset="0"/>
              </a:rPr>
              <a:t>.</a:t>
            </a:r>
            <a:endParaRPr lang="en-GB" altLang="en-US" sz="1100" dirty="0"/>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 government made sure that in this law, the remaining land in the reservations could then </a:t>
            </a:r>
            <a:r>
              <a:rPr kumimoji="0" lang="en-GB" altLang="en-US" sz="1050"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be sold off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to white settlers. This land was often bought by railroad companies and land speculators. Thus, further increasing the settlement of the American West.</a:t>
            </a:r>
            <a:endParaRPr kumimoji="0" lang="en-GB" altLang="en-US" sz="1050" b="0" i="0" u="none" strike="noStrike" cap="none" normalizeH="0" baseline="0" dirty="0">
              <a:ln>
                <a:noFill/>
              </a:ln>
              <a:solidFill>
                <a:schemeClr val="tx1"/>
              </a:solidFill>
              <a:effectLst/>
            </a:endParaRPr>
          </a:p>
        </p:txBody>
      </p:sp>
      <p:sp>
        <p:nvSpPr>
          <p:cNvPr id="8" name="Rectangle 3"/>
          <p:cNvSpPr>
            <a:spLocks noChangeArrowheads="1"/>
          </p:cNvSpPr>
          <p:nvPr/>
        </p:nvSpPr>
        <p:spPr bwMode="auto">
          <a:xfrm>
            <a:off x="4324437" y="4615590"/>
            <a:ext cx="3078689" cy="2192908"/>
          </a:xfrm>
          <a:prstGeom prst="rect">
            <a:avLst/>
          </a:prstGeom>
          <a:noFill/>
          <a:ln w="190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Calibri" panose="020F0502020204030204" pitchFamily="34" charset="0"/>
              </a:rPr>
              <a:t>By the 1880s, it was believed that reservations were a problem.  Many whites argued that there was no point offering reservation land to Plains Indians if they were not able to farm it properly.  </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Calibri" panose="020F0502020204030204" pitchFamily="34" charset="0"/>
              </a:rPr>
              <a:t>Others believed that as long as reservations existed, the Plains Indians would continue to live as a tribe and not as ‘white Americans’.  </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dirty="0">
                <a:latin typeface="Calibri" panose="020F0502020204030204" pitchFamily="34" charset="0"/>
                <a:ea typeface="Calibri" panose="020F0502020204030204" pitchFamily="34" charset="0"/>
                <a:cs typeface="Calibri" panose="020F0502020204030204" pitchFamily="34" charset="0"/>
              </a:rPr>
              <a:t>Furthermore, despite the chiefs not having any real power in law, many Plains Indians still looked up to their chiefs. The US government wanted a new policy which would take away the identity of the Plains Indians for good and force them to live as white Americans.</a:t>
            </a:r>
            <a:endParaRPr kumimoji="0" lang="en-GB" altLang="en-US" sz="1050"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89646" y="89647"/>
            <a:ext cx="12026154" cy="369332"/>
          </a:xfrm>
          <a:prstGeom prst="rect">
            <a:avLst/>
          </a:prstGeom>
          <a:solidFill>
            <a:schemeClr val="accent4">
              <a:lumMod val="60000"/>
              <a:lumOff val="40000"/>
            </a:schemeClr>
          </a:solidFill>
        </p:spPr>
        <p:txBody>
          <a:bodyPr wrap="square" rtlCol="0">
            <a:spAutoFit/>
          </a:bodyPr>
          <a:lstStyle/>
          <a:p>
            <a:r>
              <a:rPr lang="en-GB">
                <a:latin typeface="Berlin Sans FB" panose="020E0602020502020306" pitchFamily="34" charset="0"/>
              </a:rPr>
              <a:t>Government </a:t>
            </a:r>
            <a:r>
              <a:rPr lang="en-GB" dirty="0">
                <a:latin typeface="Berlin Sans FB" panose="020E0602020502020306" pitchFamily="34" charset="0"/>
              </a:rPr>
              <a:t>policy: </a:t>
            </a:r>
            <a:r>
              <a:rPr lang="en-GB" b="1" dirty="0">
                <a:latin typeface="Berlin Sans FB" panose="020E0602020502020306" pitchFamily="34" charset="0"/>
              </a:rPr>
              <a:t>The Dawes General Allotment Act 1887</a:t>
            </a:r>
            <a:r>
              <a:rPr lang="en-GB" dirty="0">
                <a:latin typeface="Berlin Sans FB" panose="020E0602020502020306" pitchFamily="34" charset="0"/>
              </a:rPr>
              <a:t>.</a:t>
            </a:r>
          </a:p>
        </p:txBody>
      </p:sp>
      <p:sp>
        <p:nvSpPr>
          <p:cNvPr id="10" name="Rectangle 3"/>
          <p:cNvSpPr>
            <a:spLocks noChangeArrowheads="1"/>
          </p:cNvSpPr>
          <p:nvPr/>
        </p:nvSpPr>
        <p:spPr bwMode="auto">
          <a:xfrm>
            <a:off x="9837608" y="4681979"/>
            <a:ext cx="2278191" cy="1061829"/>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It was in this time that the USA’s first national park was established to protect America’s wilderness areas – </a:t>
            </a:r>
            <a:r>
              <a:rPr lang="en-GB" sz="1050" b="1" dirty="0">
                <a:solidFill>
                  <a:srgbClr val="000000"/>
                </a:solidFill>
                <a:latin typeface="Calibri" panose="020F0502020204030204" pitchFamily="34" charset="0"/>
                <a:ea typeface="Calibri" panose="020F0502020204030204" pitchFamily="34" charset="0"/>
                <a:cs typeface="Calibri" panose="020F0502020204030204" pitchFamily="34" charset="0"/>
              </a:rPr>
              <a:t>Yosemite</a:t>
            </a: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 in 1890.  However, this was for the benefit of the white settlers in the West rather than the Indians.</a:t>
            </a:r>
            <a:endParaRPr lang="en-GB" sz="1050" dirty="0">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3"/>
          <p:cNvSpPr>
            <a:spLocks noChangeArrowheads="1"/>
          </p:cNvSpPr>
          <p:nvPr/>
        </p:nvSpPr>
        <p:spPr bwMode="auto">
          <a:xfrm>
            <a:off x="1530111" y="5275601"/>
            <a:ext cx="1274493" cy="523220"/>
          </a:xfrm>
          <a:prstGeom prst="rect">
            <a:avLst/>
          </a:prstGeom>
          <a:solidFill>
            <a:schemeClr val="accent6">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 aim of the  Dawes Act</a:t>
            </a:r>
            <a:endParaRPr kumimoji="0" lang="en-GB" altLang="en-US" sz="1400" b="0" i="0" strike="noStrike" cap="none" normalizeH="0" baseline="0" dirty="0">
              <a:ln>
                <a:noFill/>
              </a:ln>
              <a:solidFill>
                <a:schemeClr val="tx1"/>
              </a:solidFill>
              <a:effectLst/>
            </a:endParaRPr>
          </a:p>
        </p:txBody>
      </p:sp>
      <p:sp>
        <p:nvSpPr>
          <p:cNvPr id="12" name="Rectangle 3"/>
          <p:cNvSpPr>
            <a:spLocks noChangeArrowheads="1"/>
          </p:cNvSpPr>
          <p:nvPr/>
        </p:nvSpPr>
        <p:spPr bwMode="auto">
          <a:xfrm>
            <a:off x="115309" y="4421607"/>
            <a:ext cx="1295866" cy="1061829"/>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By owning individual land it would remove the </a:t>
            </a:r>
            <a:r>
              <a:rPr lang="en-GB" altLang="en-US" sz="1050" b="1" dirty="0">
                <a:solidFill>
                  <a:srgbClr val="000000"/>
                </a:solidFill>
                <a:latin typeface="Calibri" panose="020F0502020204030204" pitchFamily="34" charset="0"/>
                <a:cs typeface="Calibri" panose="020F0502020204030204" pitchFamily="34" charset="0"/>
              </a:rPr>
              <a:t>identity </a:t>
            </a:r>
            <a:r>
              <a:rPr lang="en-GB" altLang="en-US" sz="1050" dirty="0">
                <a:solidFill>
                  <a:srgbClr val="000000"/>
                </a:solidFill>
                <a:latin typeface="Calibri" panose="020F0502020204030204" pitchFamily="34" charset="0"/>
                <a:cs typeface="Calibri" panose="020F0502020204030204" pitchFamily="34" charset="0"/>
              </a:rPr>
              <a:t>of the tribe and force independence.</a:t>
            </a:r>
            <a:endParaRPr kumimoji="0" lang="en-GB" altLang="en-US" sz="1050" i="0" strike="noStrike" cap="none" normalizeH="0" baseline="0" dirty="0">
              <a:ln>
                <a:noFill/>
              </a:ln>
              <a:solidFill>
                <a:schemeClr val="tx1"/>
              </a:solidFill>
              <a:effectLst/>
            </a:endParaRPr>
          </a:p>
        </p:txBody>
      </p:sp>
      <p:sp>
        <p:nvSpPr>
          <p:cNvPr id="13" name="Rectangle 3"/>
          <p:cNvSpPr>
            <a:spLocks noChangeArrowheads="1"/>
          </p:cNvSpPr>
          <p:nvPr/>
        </p:nvSpPr>
        <p:spPr bwMode="auto">
          <a:xfrm>
            <a:off x="2937928" y="4421607"/>
            <a:ext cx="1274493" cy="1061829"/>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encourage families to </a:t>
            </a:r>
            <a:r>
              <a:rPr lang="en-GB" altLang="en-US" sz="1050" b="1" dirty="0">
                <a:solidFill>
                  <a:srgbClr val="000000"/>
                </a:solidFill>
                <a:latin typeface="Calibri" panose="020F0502020204030204" pitchFamily="34" charset="0"/>
                <a:cs typeface="Calibri" panose="020F0502020204030204" pitchFamily="34" charset="0"/>
              </a:rPr>
              <a:t>farm</a:t>
            </a:r>
            <a:r>
              <a:rPr lang="en-GB" altLang="en-US" sz="1050" dirty="0">
                <a:solidFill>
                  <a:srgbClr val="000000"/>
                </a:solidFill>
                <a:latin typeface="Calibri" panose="020F0502020204030204" pitchFamily="34" charset="0"/>
                <a:cs typeface="Calibri" panose="020F0502020204030204" pitchFamily="34" charset="0"/>
              </a:rPr>
              <a:t> for themselves rather than rely on the tribe or the government. </a:t>
            </a:r>
            <a:endParaRPr kumimoji="0" lang="en-GB" altLang="en-US" sz="1050" i="0" strike="noStrike" cap="none" normalizeH="0" baseline="0" dirty="0">
              <a:ln>
                <a:noFill/>
              </a:ln>
              <a:solidFill>
                <a:schemeClr val="tx1"/>
              </a:solidFill>
              <a:effectLst/>
            </a:endParaRPr>
          </a:p>
        </p:txBody>
      </p:sp>
      <p:sp>
        <p:nvSpPr>
          <p:cNvPr id="14" name="Rectangle 3"/>
          <p:cNvSpPr>
            <a:spLocks noChangeArrowheads="1"/>
          </p:cNvSpPr>
          <p:nvPr/>
        </p:nvSpPr>
        <p:spPr bwMode="auto">
          <a:xfrm>
            <a:off x="1499846" y="5905167"/>
            <a:ext cx="1346178" cy="900246"/>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free up </a:t>
            </a:r>
            <a:r>
              <a:rPr lang="en-GB" altLang="en-US" sz="1050" b="1" dirty="0">
                <a:solidFill>
                  <a:srgbClr val="000000"/>
                </a:solidFill>
                <a:latin typeface="Calibri" panose="020F0502020204030204" pitchFamily="34" charset="0"/>
                <a:cs typeface="Calibri" panose="020F0502020204030204" pitchFamily="34" charset="0"/>
              </a:rPr>
              <a:t>even more land for the white settlers </a:t>
            </a:r>
            <a:r>
              <a:rPr lang="en-GB" altLang="en-US" sz="1050" dirty="0">
                <a:solidFill>
                  <a:srgbClr val="000000"/>
                </a:solidFill>
                <a:latin typeface="Calibri" panose="020F0502020204030204" pitchFamily="34" charset="0"/>
                <a:cs typeface="Calibri" panose="020F0502020204030204" pitchFamily="34" charset="0"/>
              </a:rPr>
              <a:t>who had pressured the government.</a:t>
            </a:r>
            <a:endParaRPr kumimoji="0" lang="en-GB" altLang="en-US" sz="1050" i="0" strike="noStrike" cap="none" normalizeH="0" baseline="0" dirty="0">
              <a:ln>
                <a:noFill/>
              </a:ln>
              <a:solidFill>
                <a:schemeClr val="tx1"/>
              </a:solidFill>
              <a:effectLst/>
            </a:endParaRPr>
          </a:p>
        </p:txBody>
      </p:sp>
      <p:sp>
        <p:nvSpPr>
          <p:cNvPr id="15" name="Rectangle 3"/>
          <p:cNvSpPr>
            <a:spLocks noChangeArrowheads="1"/>
          </p:cNvSpPr>
          <p:nvPr/>
        </p:nvSpPr>
        <p:spPr bwMode="auto">
          <a:xfrm>
            <a:off x="2944908" y="5579291"/>
            <a:ext cx="1267513" cy="1223412"/>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remove the government </a:t>
            </a:r>
            <a:r>
              <a:rPr lang="en-GB" altLang="en-US" sz="1050" b="1" dirty="0">
                <a:solidFill>
                  <a:srgbClr val="000000"/>
                </a:solidFill>
                <a:latin typeface="Calibri" panose="020F0502020204030204" pitchFamily="34" charset="0"/>
                <a:cs typeface="Calibri" panose="020F0502020204030204" pitchFamily="34" charset="0"/>
              </a:rPr>
              <a:t>cost</a:t>
            </a:r>
            <a:r>
              <a:rPr lang="en-GB" altLang="en-US" sz="1050" dirty="0">
                <a:solidFill>
                  <a:srgbClr val="000000"/>
                </a:solidFill>
                <a:latin typeface="Calibri" panose="020F0502020204030204" pitchFamily="34" charset="0"/>
                <a:cs typeface="Calibri" panose="020F0502020204030204" pitchFamily="34" charset="0"/>
              </a:rPr>
              <a:t> of running a reservation and allow the government to sell more land.</a:t>
            </a:r>
            <a:endParaRPr kumimoji="0" lang="en-GB" altLang="en-US" sz="1050" i="0" strike="noStrike" cap="none" normalizeH="0" baseline="0" dirty="0">
              <a:ln>
                <a:noFill/>
              </a:ln>
              <a:solidFill>
                <a:schemeClr val="tx1"/>
              </a:solidFill>
              <a:effectLst/>
            </a:endParaRPr>
          </a:p>
        </p:txBody>
      </p:sp>
      <p:sp>
        <p:nvSpPr>
          <p:cNvPr id="16" name="Rectangle 3"/>
          <p:cNvSpPr>
            <a:spLocks noChangeArrowheads="1"/>
          </p:cNvSpPr>
          <p:nvPr/>
        </p:nvSpPr>
        <p:spPr bwMode="auto">
          <a:xfrm>
            <a:off x="1501145" y="4424347"/>
            <a:ext cx="1332426" cy="738664"/>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reduce the </a:t>
            </a:r>
            <a:r>
              <a:rPr lang="en-GB" altLang="en-US" sz="1050" b="1" dirty="0">
                <a:solidFill>
                  <a:srgbClr val="000000"/>
                </a:solidFill>
                <a:latin typeface="Calibri" panose="020F0502020204030204" pitchFamily="34" charset="0"/>
                <a:cs typeface="Calibri" panose="020F0502020204030204" pitchFamily="34" charset="0"/>
              </a:rPr>
              <a:t>influence</a:t>
            </a:r>
            <a:r>
              <a:rPr lang="en-GB" altLang="en-US" sz="1050" dirty="0">
                <a:solidFill>
                  <a:srgbClr val="000000"/>
                </a:solidFill>
                <a:latin typeface="Calibri" panose="020F0502020204030204" pitchFamily="34" charset="0"/>
                <a:cs typeface="Calibri" panose="020F0502020204030204" pitchFamily="34" charset="0"/>
              </a:rPr>
              <a:t> the tribal chiefs ad over their tribe.</a:t>
            </a:r>
            <a:endParaRPr kumimoji="0" lang="en-GB" altLang="en-US" sz="1050" i="0" strike="noStrike" cap="none" normalizeH="0" baseline="0" dirty="0">
              <a:ln>
                <a:noFill/>
              </a:ln>
              <a:solidFill>
                <a:schemeClr val="tx1"/>
              </a:solidFill>
              <a:effectLst/>
            </a:endParaRPr>
          </a:p>
        </p:txBody>
      </p:sp>
      <p:sp>
        <p:nvSpPr>
          <p:cNvPr id="17" name="Rectangle 3"/>
          <p:cNvSpPr>
            <a:spLocks noChangeArrowheads="1"/>
          </p:cNvSpPr>
          <p:nvPr/>
        </p:nvSpPr>
        <p:spPr bwMode="auto">
          <a:xfrm>
            <a:off x="111572" y="5582001"/>
            <a:ext cx="1298304" cy="1223412"/>
          </a:xfrm>
          <a:prstGeom prst="rect">
            <a:avLst/>
          </a:prstGeom>
          <a:solidFill>
            <a:schemeClr val="accent6">
              <a:lumMod val="20000"/>
              <a:lumOff val="8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lang="en-GB" altLang="en-US" sz="1050" dirty="0">
                <a:solidFill>
                  <a:srgbClr val="000000"/>
                </a:solidFill>
                <a:latin typeface="Calibri" panose="020F0502020204030204" pitchFamily="34" charset="0"/>
                <a:cs typeface="Calibri" panose="020F0502020204030204" pitchFamily="34" charset="0"/>
              </a:rPr>
              <a:t>It would encourage and force Indians to ‘</a:t>
            </a:r>
            <a:r>
              <a:rPr lang="en-GB" altLang="en-US" sz="1050" b="1" dirty="0">
                <a:solidFill>
                  <a:srgbClr val="000000"/>
                </a:solidFill>
                <a:latin typeface="Calibri" panose="020F0502020204030204" pitchFamily="34" charset="0"/>
                <a:cs typeface="Calibri" panose="020F0502020204030204" pitchFamily="34" charset="0"/>
              </a:rPr>
              <a:t>assimilate</a:t>
            </a:r>
            <a:r>
              <a:rPr lang="en-GB" altLang="en-US" sz="1050" dirty="0">
                <a:solidFill>
                  <a:srgbClr val="000000"/>
                </a:solidFill>
                <a:latin typeface="Calibri" panose="020F0502020204030204" pitchFamily="34" charset="0"/>
                <a:cs typeface="Calibri" panose="020F0502020204030204" pitchFamily="34" charset="0"/>
              </a:rPr>
              <a:t>’ into the American culture and lose their Native American identity.</a:t>
            </a:r>
            <a:endParaRPr kumimoji="0" lang="en-GB" altLang="en-US" sz="1050" i="0" strike="noStrike" cap="none" normalizeH="0" baseline="0" dirty="0">
              <a:ln>
                <a:noFill/>
              </a:ln>
              <a:solidFill>
                <a:schemeClr val="tx1"/>
              </a:solidFill>
              <a:effectLst/>
            </a:endParaRPr>
          </a:p>
        </p:txBody>
      </p:sp>
      <p:pic>
        <p:nvPicPr>
          <p:cNvPr id="20"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2040703" y="5063095"/>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2044756" y="5742292"/>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726730">
            <a:off x="1333559" y="5271450"/>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452446">
            <a:off x="1334294" y="5570807"/>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72467" y="4608100"/>
            <a:ext cx="2295800" cy="2196207"/>
          </a:xfrm>
          <a:prstGeom prst="rect">
            <a:avLst/>
          </a:prstGeom>
          <a:ln w="19050">
            <a:solidFill>
              <a:schemeClr val="tx1"/>
            </a:solidFill>
          </a:ln>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FDC3A1-E471-4E21-9405-67611891A2E0}"/>
              </a:ext>
            </a:extLst>
          </p:cNvPr>
          <p:cNvSpPr txBox="1"/>
          <p:nvPr/>
        </p:nvSpPr>
        <p:spPr>
          <a:xfrm>
            <a:off x="9837608" y="5798821"/>
            <a:ext cx="2278191" cy="1015663"/>
          </a:xfrm>
          <a:prstGeom prst="rect">
            <a:avLst/>
          </a:prstGeom>
          <a:solidFill>
            <a:schemeClr val="accent6">
              <a:lumMod val="20000"/>
              <a:lumOff val="80000"/>
            </a:schemeClr>
          </a:solidFill>
        </p:spPr>
        <p:txBody>
          <a:bodyPr wrap="square" rtlCol="0">
            <a:spAutoFit/>
          </a:bodyPr>
          <a:lstStyle/>
          <a:p>
            <a:r>
              <a:rPr lang="en-GB" sz="1000" b="1" dirty="0"/>
              <a:t>President Arthur in 1881.  </a:t>
            </a:r>
          </a:p>
          <a:p>
            <a:r>
              <a:rPr lang="en-GB" sz="1000" i="1" dirty="0">
                <a:latin typeface="Comic Sans MS" panose="030F0702030302020204" pitchFamily="66" charset="0"/>
              </a:rPr>
              <a:t>The allotment system will have a direct and powerful influence in dissolving the tribal structure, which has been so prominent a feature of savage life.</a:t>
            </a:r>
          </a:p>
        </p:txBody>
      </p:sp>
      <p:sp>
        <p:nvSpPr>
          <p:cNvPr id="24" name="Rectangle 3">
            <a:extLst>
              <a:ext uri="{FF2B5EF4-FFF2-40B4-BE49-F238E27FC236}">
                <a16:creationId xmlns:a16="http://schemas.microsoft.com/office/drawing/2014/main" id="{A1704DFA-4507-4397-AC4A-ED7D92283127}"/>
              </a:ext>
            </a:extLst>
          </p:cNvPr>
          <p:cNvSpPr>
            <a:spLocks noChangeArrowheads="1"/>
          </p:cNvSpPr>
          <p:nvPr/>
        </p:nvSpPr>
        <p:spPr bwMode="auto">
          <a:xfrm>
            <a:off x="98323" y="1675807"/>
            <a:ext cx="4114097" cy="2677656"/>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en-GB" altLang="en-US" sz="1050" baseline="0" dirty="0">
                <a:latin typeface="Calibri" panose="020F0502020204030204" pitchFamily="34" charset="0"/>
                <a:cs typeface="Calibri" panose="020F0502020204030204" pitchFamily="34" charset="0"/>
              </a:rPr>
              <a:t>When the </a:t>
            </a:r>
            <a:r>
              <a:rPr lang="en-GB" altLang="en-US" sz="1050" b="1" baseline="0" dirty="0">
                <a:latin typeface="Calibri" panose="020F0502020204030204" pitchFamily="34" charset="0"/>
                <a:cs typeface="Calibri" panose="020F0502020204030204" pitchFamily="34" charset="0"/>
              </a:rPr>
              <a:t>Permanent Indian Frontier </a:t>
            </a:r>
            <a:r>
              <a:rPr lang="en-GB" altLang="en-US" sz="1050" baseline="0" dirty="0">
                <a:latin typeface="Calibri" panose="020F0502020204030204" pitchFamily="34" charset="0"/>
                <a:cs typeface="Calibri" panose="020F0502020204030204" pitchFamily="34" charset="0"/>
              </a:rPr>
              <a:t>was set up in 1834, the US government promised that no settlement would take place west of the Mississippi River.  However, as demand for land further west increased, these type of agreements were broken.</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en-GB" altLang="en-US" sz="1050" i="0" strike="noStrike" cap="none" normalizeH="0" dirty="0">
                <a:ln>
                  <a:noFill/>
                </a:ln>
                <a:effectLst/>
                <a:latin typeface="Calibri" panose="020F0502020204030204" pitchFamily="34" charset="0"/>
                <a:cs typeface="Calibri" panose="020F0502020204030204" pitchFamily="34" charset="0"/>
              </a:rPr>
              <a:t>The government then chose a policy of putting the Plains Indians on </a:t>
            </a:r>
            <a:r>
              <a:rPr kumimoji="0" lang="en-GB" altLang="en-US" sz="1050" b="1" i="0" strike="noStrike" cap="none" normalizeH="0" dirty="0">
                <a:ln>
                  <a:noFill/>
                </a:ln>
                <a:effectLst/>
                <a:latin typeface="Calibri" panose="020F0502020204030204" pitchFamily="34" charset="0"/>
                <a:cs typeface="Calibri" panose="020F0502020204030204" pitchFamily="34" charset="0"/>
              </a:rPr>
              <a:t>reservations</a:t>
            </a:r>
            <a:r>
              <a:rPr kumimoji="0" lang="en-GB" altLang="en-US" sz="1050" i="0" strike="noStrike" cap="none" normalizeH="0" dirty="0">
                <a:ln>
                  <a:noFill/>
                </a:ln>
                <a:effectLst/>
                <a:latin typeface="Calibri" panose="020F0502020204030204" pitchFamily="34" charset="0"/>
                <a:cs typeface="Calibri" panose="020F0502020204030204" pitchFamily="34" charset="0"/>
              </a:rPr>
              <a:t> as a way to keep them away from white settlers.  At first these res</a:t>
            </a:r>
            <a:r>
              <a:rPr lang="en-GB" altLang="en-US" sz="1050" dirty="0">
                <a:latin typeface="Calibri" panose="020F0502020204030204" pitchFamily="34" charset="0"/>
                <a:cs typeface="Calibri" panose="020F0502020204030204" pitchFamily="34" charset="0"/>
              </a:rPr>
              <a:t>ervations were protected by law and signed by tribal chiefs.</a:t>
            </a:r>
          </a:p>
          <a:p>
            <a:pPr marL="171450" indent="-171450">
              <a:buFont typeface="Wingdings" panose="05000000000000000000" pitchFamily="2" charset="2"/>
              <a:buChar char="q"/>
            </a:pPr>
            <a:r>
              <a:rPr kumimoji="0" lang="en-GB" altLang="en-US" sz="1050" i="0" strike="noStrike" cap="none" normalizeH="0" baseline="0" dirty="0">
                <a:ln>
                  <a:noFill/>
                </a:ln>
                <a:effectLst/>
                <a:latin typeface="Calibri" panose="020F0502020204030204" pitchFamily="34" charset="0"/>
                <a:cs typeface="Calibri" panose="020F0502020204030204" pitchFamily="34" charset="0"/>
              </a:rPr>
              <a:t>By the </a:t>
            </a:r>
            <a:r>
              <a:rPr kumimoji="0" lang="en-GB" altLang="en-US" sz="1050" b="1" i="0" strike="noStrike" cap="none" normalizeH="0" baseline="0" dirty="0">
                <a:ln>
                  <a:noFill/>
                </a:ln>
                <a:effectLst/>
                <a:latin typeface="Calibri" panose="020F0502020204030204" pitchFamily="34" charset="0"/>
                <a:cs typeface="Calibri" panose="020F0502020204030204" pitchFamily="34" charset="0"/>
              </a:rPr>
              <a:t>1880s</a:t>
            </a:r>
            <a:r>
              <a:rPr lang="en-GB" altLang="en-US" sz="1050" dirty="0">
                <a:latin typeface="Calibri" panose="020F0502020204030204" pitchFamily="34" charset="0"/>
                <a:cs typeface="Calibri" panose="020F0502020204030204" pitchFamily="34" charset="0"/>
              </a:rPr>
              <a:t> </a:t>
            </a:r>
            <a:r>
              <a:rPr kumimoji="0" lang="en-GB" altLang="en-US" sz="1050" i="0" strike="noStrike" cap="none" normalizeH="0" baseline="0" dirty="0">
                <a:ln>
                  <a:noFill/>
                </a:ln>
                <a:effectLst/>
                <a:latin typeface="Calibri" panose="020F0502020204030204" pitchFamily="34" charset="0"/>
                <a:cs typeface="Calibri" panose="020F0502020204030204" pitchFamily="34" charset="0"/>
              </a:rPr>
              <a:t>reservation land had been drastically reduced. The power of the tribal chiefs was taken away and the US government p</a:t>
            </a:r>
            <a:r>
              <a:rPr lang="en-GB" altLang="en-US" sz="1050" dirty="0">
                <a:latin typeface="Calibri" panose="020F0502020204030204" pitchFamily="34" charset="0"/>
                <a:cs typeface="Calibri" panose="020F0502020204030204" pitchFamily="34" charset="0"/>
              </a:rPr>
              <a:t>ushed for Plains Indians to be ‘</a:t>
            </a:r>
            <a:r>
              <a:rPr lang="en-GB" altLang="en-US" sz="1050" b="1" dirty="0">
                <a:latin typeface="Calibri" panose="020F0502020204030204" pitchFamily="34" charset="0"/>
                <a:cs typeface="Calibri" panose="020F0502020204030204" pitchFamily="34" charset="0"/>
              </a:rPr>
              <a:t>assimilated</a:t>
            </a:r>
            <a:r>
              <a:rPr lang="en-GB" altLang="en-US" sz="1050" dirty="0">
                <a:latin typeface="Calibri" panose="020F0502020204030204" pitchFamily="34" charset="0"/>
                <a:cs typeface="Calibri" panose="020F0502020204030204" pitchFamily="34" charset="0"/>
              </a:rPr>
              <a:t>’ into the American way of life and ‘civilised’. </a:t>
            </a:r>
          </a:p>
          <a:p>
            <a:pPr marL="171450" indent="-171450">
              <a:buFont typeface="Wingdings" panose="05000000000000000000" pitchFamily="2" charset="2"/>
              <a:buChar char="q"/>
            </a:pP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Finally, in 1890, the US government stated that the </a:t>
            </a:r>
            <a:r>
              <a:rPr lang="en-GB" sz="1050" b="1" dirty="0">
                <a:solidFill>
                  <a:srgbClr val="000000"/>
                </a:solidFill>
                <a:latin typeface="Calibri" panose="020F0502020204030204" pitchFamily="34" charset="0"/>
                <a:ea typeface="Calibri" panose="020F0502020204030204" pitchFamily="34" charset="0"/>
                <a:cs typeface="Calibri" panose="020F0502020204030204" pitchFamily="34" charset="0"/>
              </a:rPr>
              <a:t>Indian Frontier had ceased to exist </a:t>
            </a: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and no more land would be legally protected for the Plains Indians. Plains Indians had to make a choice of assimilating into American life of suffering even more.</a:t>
            </a:r>
            <a:endParaRPr kumimoji="0" lang="en-GB" altLang="en-US" sz="900" i="0" strike="noStrike" cap="none" normalizeH="0" baseline="0" dirty="0">
              <a:ln>
                <a:noFill/>
              </a:ln>
              <a:effectLst/>
            </a:endParaRPr>
          </a:p>
        </p:txBody>
      </p:sp>
      <p:sp>
        <p:nvSpPr>
          <p:cNvPr id="7" name="Rectangle 3"/>
          <p:cNvSpPr>
            <a:spLocks noChangeArrowheads="1"/>
          </p:cNvSpPr>
          <p:nvPr/>
        </p:nvSpPr>
        <p:spPr bwMode="auto">
          <a:xfrm>
            <a:off x="98324" y="470665"/>
            <a:ext cx="9319996" cy="900246"/>
          </a:xfrm>
          <a:prstGeom prst="rect">
            <a:avLst/>
          </a:prstGeom>
          <a:solidFill>
            <a:schemeClr val="bg1">
              <a:lumMod val="95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Background Information: </a:t>
            </a:r>
            <a:endParaRPr lang="en-GB" altLang="en-US" sz="105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 will have already heard of the Dawes Act when you studied the reasons for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Oklahoma Land Rush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from 1889 to 1895. The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Dawes General Allotment Act of 1887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was simply like a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Homestead Act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but for the Plains Indians.  Rather than being given areas of reservation land for a whole tribe or band to live on, the Dawes Act gave each individual Indian family an allotted area of </a:t>
            </a:r>
            <a:r>
              <a:rPr kumimoji="0" lang="en-GB" altLang="en-US" sz="105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160 acres </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of land with single Plains Indians given 80 acres of land.  The Dawes Act had many consequences for the Plains Indians and was a deliberate government policy to finally destroy the traditions of Plains </a:t>
            </a:r>
            <a:r>
              <a:rPr lang="en-GB" altLang="en-US" sz="1050" dirty="0">
                <a:latin typeface="Calibri" panose="020F0502020204030204" pitchFamily="34" charset="0"/>
                <a:ea typeface="Calibri" panose="020F0502020204030204" pitchFamily="34" charset="0"/>
                <a:cs typeface="Times New Roman" panose="02020603050405020304" pitchFamily="18" charset="0"/>
              </a:rPr>
              <a:t>Indian tribes and ‘assimilate’ them into Christian, American society</a:t>
            </a:r>
            <a:r>
              <a:rPr kumimoji="0" lang="en-GB" altLang="en-US" sz="105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25" name="Rectangle 3">
            <a:extLst>
              <a:ext uri="{FF2B5EF4-FFF2-40B4-BE49-F238E27FC236}">
                <a16:creationId xmlns:a16="http://schemas.microsoft.com/office/drawing/2014/main" id="{93A34DE6-F733-427C-A913-6CBC44A6AF89}"/>
              </a:ext>
            </a:extLst>
          </p:cNvPr>
          <p:cNvSpPr>
            <a:spLocks noChangeArrowheads="1"/>
          </p:cNvSpPr>
          <p:nvPr/>
        </p:nvSpPr>
        <p:spPr bwMode="auto">
          <a:xfrm>
            <a:off x="98323" y="1416381"/>
            <a:ext cx="4114097"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US government changing policy between c. 1830 -  c. 1890</a:t>
            </a:r>
          </a:p>
        </p:txBody>
      </p:sp>
      <p:pic>
        <p:nvPicPr>
          <p:cNvPr id="26" name="Picture 4" descr="Image result for ARROW">
            <a:extLst>
              <a:ext uri="{FF2B5EF4-FFF2-40B4-BE49-F238E27FC236}">
                <a16:creationId xmlns:a16="http://schemas.microsoft.com/office/drawing/2014/main" id="{A1FA14C8-4854-4BA0-B75B-F3BEF11CE0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47554" flipH="1">
            <a:off x="2757842" y="5570806"/>
            <a:ext cx="245201" cy="238195"/>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Image result for ARROW">
            <a:extLst>
              <a:ext uri="{FF2B5EF4-FFF2-40B4-BE49-F238E27FC236}">
                <a16:creationId xmlns:a16="http://schemas.microsoft.com/office/drawing/2014/main" id="{AE9BD7A8-A3B6-45F8-AFAA-F4905873E41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73270" flipH="1">
            <a:off x="2756891" y="5276902"/>
            <a:ext cx="245201" cy="238195"/>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3">
            <a:extLst>
              <a:ext uri="{FF2B5EF4-FFF2-40B4-BE49-F238E27FC236}">
                <a16:creationId xmlns:a16="http://schemas.microsoft.com/office/drawing/2014/main" id="{FC612C47-9627-4E25-A844-8EA3742F8DF2}"/>
              </a:ext>
            </a:extLst>
          </p:cNvPr>
          <p:cNvSpPr>
            <a:spLocks noChangeArrowheads="1"/>
          </p:cNvSpPr>
          <p:nvPr/>
        </p:nvSpPr>
        <p:spPr bwMode="auto">
          <a:xfrm>
            <a:off x="4324439" y="1416381"/>
            <a:ext cx="3078689"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The Dawes General Allotment Act 1887</a:t>
            </a:r>
            <a:endParaRPr kumimoji="0" lang="en-GB" altLang="en-US" sz="1100" b="0" i="0" strike="noStrike" cap="none" normalizeH="0" baseline="0" dirty="0">
              <a:ln>
                <a:noFill/>
              </a:ln>
              <a:effectLst/>
            </a:endParaRPr>
          </a:p>
        </p:txBody>
      </p:sp>
      <p:sp>
        <p:nvSpPr>
          <p:cNvPr id="29" name="Rectangle 3">
            <a:extLst>
              <a:ext uri="{FF2B5EF4-FFF2-40B4-BE49-F238E27FC236}">
                <a16:creationId xmlns:a16="http://schemas.microsoft.com/office/drawing/2014/main" id="{7729F8FA-3D97-446D-B77E-B56D48533D74}"/>
              </a:ext>
            </a:extLst>
          </p:cNvPr>
          <p:cNvSpPr>
            <a:spLocks noChangeArrowheads="1"/>
          </p:cNvSpPr>
          <p:nvPr/>
        </p:nvSpPr>
        <p:spPr bwMode="auto">
          <a:xfrm>
            <a:off x="4324437" y="4353463"/>
            <a:ext cx="3078689"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The reasons for the Dawes Act 1887</a:t>
            </a:r>
            <a:endParaRPr kumimoji="0" lang="en-GB" altLang="en-US" sz="1100" b="0" i="0" strike="noStrike" cap="none" normalizeH="0" baseline="0" dirty="0">
              <a:ln>
                <a:noFill/>
              </a:ln>
              <a:effectLst/>
            </a:endParaRPr>
          </a:p>
        </p:txBody>
      </p:sp>
      <p:sp>
        <p:nvSpPr>
          <p:cNvPr id="30" name="Rectangle 3">
            <a:extLst>
              <a:ext uri="{FF2B5EF4-FFF2-40B4-BE49-F238E27FC236}">
                <a16:creationId xmlns:a16="http://schemas.microsoft.com/office/drawing/2014/main" id="{6978A473-01E7-4898-B542-3C23EE17D9BF}"/>
              </a:ext>
            </a:extLst>
          </p:cNvPr>
          <p:cNvSpPr>
            <a:spLocks noChangeArrowheads="1"/>
          </p:cNvSpPr>
          <p:nvPr/>
        </p:nvSpPr>
        <p:spPr bwMode="auto">
          <a:xfrm>
            <a:off x="7472467" y="1414197"/>
            <a:ext cx="4643333" cy="261610"/>
          </a:xfrm>
          <a:prstGeom prst="rect">
            <a:avLst/>
          </a:prstGeom>
          <a:solidFill>
            <a:schemeClr val="accent4">
              <a:lumMod val="60000"/>
              <a:lumOff val="40000"/>
            </a:schemeClr>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The impact of the Dawes Act</a:t>
            </a:r>
            <a:endParaRPr kumimoji="0" lang="en-GB" altLang="en-US" sz="1100" b="0" i="0" strike="noStrike" cap="none" normalizeH="0" baseline="0" dirty="0">
              <a:ln>
                <a:noFill/>
              </a:ln>
              <a:effectLst/>
            </a:endParaRPr>
          </a:p>
        </p:txBody>
      </p:sp>
      <p:sp>
        <p:nvSpPr>
          <p:cNvPr id="31" name="Rectangle 3">
            <a:extLst>
              <a:ext uri="{FF2B5EF4-FFF2-40B4-BE49-F238E27FC236}">
                <a16:creationId xmlns:a16="http://schemas.microsoft.com/office/drawing/2014/main" id="{F4A25B9F-4A0B-47EF-81E7-D0966453F740}"/>
              </a:ext>
            </a:extLst>
          </p:cNvPr>
          <p:cNvSpPr>
            <a:spLocks noChangeArrowheads="1"/>
          </p:cNvSpPr>
          <p:nvPr/>
        </p:nvSpPr>
        <p:spPr bwMode="auto">
          <a:xfrm>
            <a:off x="9487660" y="3007423"/>
            <a:ext cx="2628139" cy="1546577"/>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en-GB" altLang="en-US" sz="1050" dirty="0">
                <a:solidFill>
                  <a:srgbClr val="000000"/>
                </a:solidFill>
                <a:latin typeface="Calibri" panose="020F0502020204030204" pitchFamily="34" charset="0"/>
                <a:cs typeface="Calibri" panose="020F0502020204030204" pitchFamily="34" charset="0"/>
              </a:rPr>
              <a:t>The Dawes Act did not actually achieve its aim of making Plains Indians independent homesteaders and American citizens.  By 1890, most Plains Indians had given up and sold the land they had been given. </a:t>
            </a:r>
            <a:r>
              <a:rPr lang="en-GB" altLang="en-US" sz="1050" dirty="0">
                <a:latin typeface="Calibri" panose="020F0502020204030204" pitchFamily="34" charset="0"/>
                <a:cs typeface="Calibri" panose="020F0502020204030204" pitchFamily="34" charset="0"/>
              </a:rPr>
              <a:t>Many Plains Indians refused to chose the option of assimilating and many sunk into poverty and sickness. </a:t>
            </a:r>
            <a:r>
              <a:rPr lang="en-GB" altLang="en-US" sz="1050" dirty="0">
                <a:solidFill>
                  <a:srgbClr val="000000"/>
                </a:solidFill>
                <a:latin typeface="Calibri" panose="020F0502020204030204" pitchFamily="34" charset="0"/>
                <a:cs typeface="Calibri" panose="020F0502020204030204" pitchFamily="34" charset="0"/>
              </a:rPr>
              <a:t>They became even more dependent on US government handouts. </a:t>
            </a:r>
          </a:p>
        </p:txBody>
      </p:sp>
      <p:sp>
        <p:nvSpPr>
          <p:cNvPr id="32" name="Rectangle 3">
            <a:extLst>
              <a:ext uri="{FF2B5EF4-FFF2-40B4-BE49-F238E27FC236}">
                <a16:creationId xmlns:a16="http://schemas.microsoft.com/office/drawing/2014/main" id="{271B14FB-D8D9-4443-B040-B0C7DCFA275E}"/>
              </a:ext>
            </a:extLst>
          </p:cNvPr>
          <p:cNvSpPr>
            <a:spLocks noChangeArrowheads="1"/>
          </p:cNvSpPr>
          <p:nvPr/>
        </p:nvSpPr>
        <p:spPr bwMode="auto">
          <a:xfrm>
            <a:off x="7472468" y="3007422"/>
            <a:ext cx="1945852" cy="1546577"/>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No land in the West was protected for the</a:t>
            </a:r>
            <a:r>
              <a:rPr kumimoji="0" lang="en-GB" altLang="en-US" sz="1050" b="0" i="0" u="none" strike="noStrike" cap="none" normalizeH="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Plains Indians.  It was all now opened up for settlement.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There were now enough white settlers in the old reservation lands to </a:t>
            </a:r>
            <a:r>
              <a:rPr kumimoji="0" lang="en-GB" altLang="en-US" sz="105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make new states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such as North Dakota, South Dakota, Montana </a:t>
            </a:r>
            <a:r>
              <a:rPr lang="en-GB" altLang="en-US" sz="1050" dirty="0">
                <a:solidFill>
                  <a:srgbClr val="000000"/>
                </a:solidFill>
                <a:latin typeface="Calibri" panose="020F0502020204030204" pitchFamily="34" charset="0"/>
                <a:ea typeface="Calibri" panose="020F0502020204030204" pitchFamily="34" charset="0"/>
                <a:cs typeface="Calibri" panose="020F0502020204030204" pitchFamily="34" charset="0"/>
              </a:rPr>
              <a:t>&amp;</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Wyoming.</a:t>
            </a:r>
          </a:p>
        </p:txBody>
      </p:sp>
      <p:sp>
        <p:nvSpPr>
          <p:cNvPr id="33" name="Rectangle 3">
            <a:extLst>
              <a:ext uri="{FF2B5EF4-FFF2-40B4-BE49-F238E27FC236}">
                <a16:creationId xmlns:a16="http://schemas.microsoft.com/office/drawing/2014/main" id="{CDA3D17A-EB8C-4C0F-A2F6-7333102EFBA1}"/>
              </a:ext>
            </a:extLst>
          </p:cNvPr>
          <p:cNvSpPr>
            <a:spLocks noChangeArrowheads="1"/>
          </p:cNvSpPr>
          <p:nvPr/>
        </p:nvSpPr>
        <p:spPr bwMode="auto">
          <a:xfrm>
            <a:off x="9487660" y="1729909"/>
            <a:ext cx="2628139" cy="1223412"/>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Very few Plains Indians who were given land could make a living as the </a:t>
            </a:r>
            <a:r>
              <a:rPr kumimoji="0" lang="en-GB" altLang="en-US" sz="105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land they were given was too poor to farm</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 Many gave up trying to farm, sold their land to whites and so ended up in even more poverty. Other Plains Indian families were cheated out of any good land they had by whites.</a:t>
            </a:r>
            <a:endParaRPr kumimoji="0" lang="en-GB" altLang="en-US" sz="1050" b="0" i="0" u="none" strike="noStrike" cap="none" normalizeH="0" baseline="0" dirty="0">
              <a:ln>
                <a:noFill/>
              </a:ln>
              <a:solidFill>
                <a:schemeClr val="tx1"/>
              </a:solidFill>
              <a:effectLst/>
            </a:endParaRPr>
          </a:p>
        </p:txBody>
      </p:sp>
      <p:sp>
        <p:nvSpPr>
          <p:cNvPr id="34" name="Rectangle 3">
            <a:extLst>
              <a:ext uri="{FF2B5EF4-FFF2-40B4-BE49-F238E27FC236}">
                <a16:creationId xmlns:a16="http://schemas.microsoft.com/office/drawing/2014/main" id="{BECAFC6A-BA22-4BE5-ABE7-3969FD69D5C7}"/>
              </a:ext>
            </a:extLst>
          </p:cNvPr>
          <p:cNvSpPr>
            <a:spLocks noChangeArrowheads="1"/>
          </p:cNvSpPr>
          <p:nvPr/>
        </p:nvSpPr>
        <p:spPr bwMode="auto">
          <a:xfrm>
            <a:off x="7472467" y="1729909"/>
            <a:ext cx="1945853" cy="1223412"/>
          </a:xfrm>
          <a:prstGeom prst="rect">
            <a:avLst/>
          </a:prstGeom>
          <a:solidFill>
            <a:schemeClr val="bg1"/>
          </a:solidFill>
          <a:ln w="19050">
            <a:solidFill>
              <a:schemeClr val="tx1"/>
            </a:solidFill>
            <a:miter lim="800000"/>
            <a:headEnd/>
            <a:tailEnd/>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tabLst/>
            </a:pP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 Plains Indians lost </a:t>
            </a:r>
            <a:r>
              <a:rPr kumimoji="0" lang="en-GB" altLang="en-US" sz="105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half the reservation land </a:t>
            </a:r>
            <a:r>
              <a:rPr kumimoji="0" lang="en-GB" altLang="en-US" sz="105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rPr>
              <a:t>they had held before 1887.  Consequently, there was still plenty of land left over after each family had been given 160 acres to be sold to white settlers.</a:t>
            </a:r>
            <a:endParaRPr kumimoji="0" lang="en-GB" altLang="en-US" sz="1050" b="0" i="0" u="none" strike="noStrike" cap="none" normalizeH="0" baseline="0" dirty="0">
              <a:ln>
                <a:noFill/>
              </a:ln>
              <a:solidFill>
                <a:schemeClr val="tx1"/>
              </a:solidFill>
              <a:effectLst/>
            </a:endParaRPr>
          </a:p>
        </p:txBody>
      </p:sp>
      <p:pic>
        <p:nvPicPr>
          <p:cNvPr id="9" name="Picture 2">
            <a:extLst>
              <a:ext uri="{FF2B5EF4-FFF2-40B4-BE49-F238E27FC236}">
                <a16:creationId xmlns:a16="http://schemas.microsoft.com/office/drawing/2014/main" id="{D192D3D3-7884-4F70-8AFC-EB38FE68AE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87659" y="82581"/>
            <a:ext cx="2628139" cy="1276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578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020281C0-8EE5-4FBB-8049-030928830772}">
  <ds:schemaRefs>
    <ds:schemaRef ds:uri="http://schemas.microsoft.com/sharepoint/v3/contenttype/forms"/>
  </ds:schemaRefs>
</ds:datastoreItem>
</file>

<file path=customXml/itemProps2.xml><?xml version="1.0" encoding="utf-8"?>
<ds:datastoreItem xmlns:ds="http://schemas.openxmlformats.org/officeDocument/2006/customXml" ds:itemID="{8C490498-4BAC-479D-81A6-8EEAF7AAE3CA}"/>
</file>

<file path=customXml/itemProps3.xml><?xml version="1.0" encoding="utf-8"?>
<ds:datastoreItem xmlns:ds="http://schemas.openxmlformats.org/officeDocument/2006/customXml" ds:itemID="{C6166F53-33DB-48B0-A5E3-44B6DBD68FCE}"/>
</file>

<file path=docProps/app.xml><?xml version="1.0" encoding="utf-8"?>
<Properties xmlns="http://schemas.openxmlformats.org/officeDocument/2006/extended-properties" xmlns:vt="http://schemas.openxmlformats.org/officeDocument/2006/docPropsVTypes">
  <TotalTime>7320</TotalTime>
  <Words>5735</Words>
  <Application>Microsoft Office PowerPoint</Application>
  <PresentationFormat>Widescreen</PresentationFormat>
  <Paragraphs>183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dc:creator>
  <cp:lastModifiedBy>Helen Wright</cp:lastModifiedBy>
  <cp:revision>291</cp:revision>
  <cp:lastPrinted>2019-01-22T15:43:42Z</cp:lastPrinted>
  <dcterms:created xsi:type="dcterms:W3CDTF">2018-03-17T11:03:26Z</dcterms:created>
  <dcterms:modified xsi:type="dcterms:W3CDTF">2024-07-02T20:30:44Z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14400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ies>
</file>