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1" r:id="rId4"/>
  </p:sldMasterIdLst>
  <p:notesMasterIdLst>
    <p:notesMasterId r:id="rId8"/>
  </p:notesMasterIdLst>
  <p:sldIdLst>
    <p:sldId id="269" r:id="rId5"/>
    <p:sldId id="270" r:id="rId6"/>
    <p:sldId id="271" r:id="rId7"/>
  </p:sldIdLst>
  <p:sldSz cx="9906000" cy="6858000" type="A4"/>
  <p:notesSz cx="6858000" cy="9144000"/>
  <p:defaultTextStyle>
    <a:defPPr>
      <a:defRPr lang="en-US"/>
    </a:defPPr>
    <a:lvl1pPr marL="0" algn="l" defTabSz="628337" rtl="0" eaLnBrk="1" latinLnBrk="0" hangingPunct="1">
      <a:defRPr sz="1238" kern="1200">
        <a:solidFill>
          <a:schemeClr val="tx1"/>
        </a:solidFill>
        <a:latin typeface="+mn-lt"/>
        <a:ea typeface="+mn-ea"/>
        <a:cs typeface="+mn-cs"/>
      </a:defRPr>
    </a:lvl1pPr>
    <a:lvl2pPr marL="314169" algn="l" defTabSz="628337" rtl="0" eaLnBrk="1" latinLnBrk="0" hangingPunct="1">
      <a:defRPr sz="1238" kern="1200">
        <a:solidFill>
          <a:schemeClr val="tx1"/>
        </a:solidFill>
        <a:latin typeface="+mn-lt"/>
        <a:ea typeface="+mn-ea"/>
        <a:cs typeface="+mn-cs"/>
      </a:defRPr>
    </a:lvl2pPr>
    <a:lvl3pPr marL="628337" algn="l" defTabSz="628337" rtl="0" eaLnBrk="1" latinLnBrk="0" hangingPunct="1">
      <a:defRPr sz="1238" kern="1200">
        <a:solidFill>
          <a:schemeClr val="tx1"/>
        </a:solidFill>
        <a:latin typeface="+mn-lt"/>
        <a:ea typeface="+mn-ea"/>
        <a:cs typeface="+mn-cs"/>
      </a:defRPr>
    </a:lvl3pPr>
    <a:lvl4pPr marL="942504" algn="l" defTabSz="628337" rtl="0" eaLnBrk="1" latinLnBrk="0" hangingPunct="1">
      <a:defRPr sz="1238" kern="1200">
        <a:solidFill>
          <a:schemeClr val="tx1"/>
        </a:solidFill>
        <a:latin typeface="+mn-lt"/>
        <a:ea typeface="+mn-ea"/>
        <a:cs typeface="+mn-cs"/>
      </a:defRPr>
    </a:lvl4pPr>
    <a:lvl5pPr marL="1256675" algn="l" defTabSz="628337" rtl="0" eaLnBrk="1" latinLnBrk="0" hangingPunct="1">
      <a:defRPr sz="1238" kern="1200">
        <a:solidFill>
          <a:schemeClr val="tx1"/>
        </a:solidFill>
        <a:latin typeface="+mn-lt"/>
        <a:ea typeface="+mn-ea"/>
        <a:cs typeface="+mn-cs"/>
      </a:defRPr>
    </a:lvl5pPr>
    <a:lvl6pPr marL="1570842" algn="l" defTabSz="628337" rtl="0" eaLnBrk="1" latinLnBrk="0" hangingPunct="1">
      <a:defRPr sz="1238" kern="1200">
        <a:solidFill>
          <a:schemeClr val="tx1"/>
        </a:solidFill>
        <a:latin typeface="+mn-lt"/>
        <a:ea typeface="+mn-ea"/>
        <a:cs typeface="+mn-cs"/>
      </a:defRPr>
    </a:lvl6pPr>
    <a:lvl7pPr marL="1885010" algn="l" defTabSz="628337" rtl="0" eaLnBrk="1" latinLnBrk="0" hangingPunct="1">
      <a:defRPr sz="1238" kern="1200">
        <a:solidFill>
          <a:schemeClr val="tx1"/>
        </a:solidFill>
        <a:latin typeface="+mn-lt"/>
        <a:ea typeface="+mn-ea"/>
        <a:cs typeface="+mn-cs"/>
      </a:defRPr>
    </a:lvl7pPr>
    <a:lvl8pPr marL="2199179" algn="l" defTabSz="628337" rtl="0" eaLnBrk="1" latinLnBrk="0" hangingPunct="1">
      <a:defRPr sz="1238" kern="1200">
        <a:solidFill>
          <a:schemeClr val="tx1"/>
        </a:solidFill>
        <a:latin typeface="+mn-lt"/>
        <a:ea typeface="+mn-ea"/>
        <a:cs typeface="+mn-cs"/>
      </a:defRPr>
    </a:lvl8pPr>
    <a:lvl9pPr marL="2513346" algn="l" defTabSz="628337" rtl="0" eaLnBrk="1" latinLnBrk="0" hangingPunct="1">
      <a:defRPr sz="123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A"/>
    <a:srgbClr val="360086"/>
    <a:srgbClr val="E0E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15" autoAdjust="0"/>
    <p:restoredTop sz="94660"/>
  </p:normalViewPr>
  <p:slideViewPr>
    <p:cSldViewPr snapToGrid="0">
      <p:cViewPr varScale="1">
        <p:scale>
          <a:sx n="78" d="100"/>
          <a:sy n="78" d="100"/>
        </p:scale>
        <p:origin x="140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200150" y="1143000"/>
            <a:ext cx="44577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963"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963"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963"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963"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963"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963"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963"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963"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963" b="0" i="0" u="none" strike="noStrike" cap="none">
        <a:solidFill>
          <a:srgbClr val="000000"/>
        </a:solidFill>
        <a:latin typeface="Arial"/>
        <a:ea typeface="Arial"/>
        <a:cs typeface="Arial"/>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24950" y="365130"/>
            <a:ext cx="7520357" cy="661414"/>
          </a:xfrm>
        </p:spPr>
        <p:txBody>
          <a:bodyPr>
            <a:noAutofit/>
          </a:bodyPr>
          <a:lstStyle>
            <a:lvl1pPr>
              <a:defRPr sz="3200" b="1">
                <a:solidFill>
                  <a:schemeClr val="tx1"/>
                </a:solidFill>
                <a:effectLst>
                  <a:outerShdw blurRad="38100" dist="38100" dir="2700000" algn="tl">
                    <a:srgbClr val="000000">
                      <a:alpha val="43137"/>
                    </a:srgbClr>
                  </a:outerShdw>
                </a:effectLst>
                <a:latin typeface="Arial Rounded MT Bold" panose="020F0704030504030204" pitchFamily="34" charset="0"/>
              </a:defRPr>
            </a:lvl1pPr>
          </a:lstStyle>
          <a:p>
            <a:r>
              <a:rPr lang="en-GB"/>
              <a:t>Click to edit Master title style</a:t>
            </a:r>
            <a:endParaRPr lang="en-US"/>
          </a:p>
        </p:txBody>
      </p:sp>
      <p:sp>
        <p:nvSpPr>
          <p:cNvPr id="3" name="Content Placeholder 2"/>
          <p:cNvSpPr>
            <a:spLocks noGrp="1"/>
          </p:cNvSpPr>
          <p:nvPr>
            <p:ph idx="1"/>
          </p:nvPr>
        </p:nvSpPr>
        <p:spPr>
          <a:xfrm>
            <a:off x="681039" y="1121434"/>
            <a:ext cx="8543925" cy="5055530"/>
          </a:xfrm>
        </p:spPr>
        <p:txBody>
          <a:bodyPr>
            <a:normAutofit/>
          </a:bodyPr>
          <a:lstStyle>
            <a:lvl1pPr indent="0">
              <a:spcAft>
                <a:spcPts val="0"/>
              </a:spcAft>
              <a:defRPr sz="2000">
                <a:solidFill>
                  <a:schemeClr val="tx1"/>
                </a:solidFill>
                <a:latin typeface="Corbel" panose="020B0503020204020204" pitchFamily="34" charset="0"/>
              </a:defRPr>
            </a:lvl1pPr>
            <a:lvl2pPr indent="0">
              <a:spcAft>
                <a:spcPts val="0"/>
              </a:spcAft>
              <a:defRPr sz="2000">
                <a:solidFill>
                  <a:schemeClr val="tx1"/>
                </a:solidFill>
                <a:latin typeface="Corbel" panose="020B0503020204020204" pitchFamily="34" charset="0"/>
              </a:defRPr>
            </a:lvl2pPr>
            <a:lvl3pPr indent="0">
              <a:spcAft>
                <a:spcPts val="0"/>
              </a:spcAft>
              <a:defRPr sz="2000">
                <a:solidFill>
                  <a:schemeClr val="tx1"/>
                </a:solidFill>
                <a:latin typeface="Corbel" panose="020B0503020204020204" pitchFamily="34" charset="0"/>
              </a:defRPr>
            </a:lvl3pPr>
            <a:lvl4pPr indent="0">
              <a:spcAft>
                <a:spcPts val="0"/>
              </a:spcAft>
              <a:defRPr sz="2000">
                <a:solidFill>
                  <a:schemeClr val="tx1"/>
                </a:solidFill>
                <a:latin typeface="Corbel" panose="020B0503020204020204" pitchFamily="34" charset="0"/>
              </a:defRPr>
            </a:lvl4pPr>
            <a:lvl5pPr indent="0">
              <a:spcAft>
                <a:spcPts val="0"/>
              </a:spcAft>
              <a:defRPr sz="2000">
                <a:solidFill>
                  <a:schemeClr val="tx1"/>
                </a:solidFill>
                <a:latin typeface="Corbel" panose="020B0503020204020204"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Footer Placeholder 4"/>
          <p:cNvSpPr>
            <a:spLocks noGrp="1"/>
          </p:cNvSpPr>
          <p:nvPr>
            <p:ph type="ftr" sz="quarter" idx="11"/>
          </p:nvPr>
        </p:nvSpPr>
        <p:spPr>
          <a:xfrm>
            <a:off x="1224949" y="40144"/>
            <a:ext cx="3812877" cy="324985"/>
          </a:xfrm>
          <a:prstGeom prst="rect">
            <a:avLst/>
          </a:prstGeom>
        </p:spPr>
        <p:txBody>
          <a:bodyPr/>
          <a:lstStyle>
            <a:lvl1pPr>
              <a:defRPr>
                <a:solidFill>
                  <a:schemeClr val="tx1"/>
                </a:solidFill>
              </a:defRPr>
            </a:lvl1pPr>
          </a:lstStyle>
          <a:p>
            <a:r>
              <a:rPr lang="en-GB">
                <a:solidFill>
                  <a:schemeClr val="tx1"/>
                </a:solidFill>
              </a:rPr>
              <a:t>Year 9 - Key Knowledge Organiser</a:t>
            </a:r>
            <a:endParaRPr lang="en-US" dirty="0">
              <a:solidFill>
                <a:schemeClr val="tx1"/>
              </a:solidFill>
            </a:endParaRPr>
          </a:p>
        </p:txBody>
      </p:sp>
    </p:spTree>
    <p:extLst>
      <p:ext uri="{BB962C8B-B14F-4D97-AF65-F5344CB8AC3E}">
        <p14:creationId xmlns:p14="http://schemas.microsoft.com/office/powerpoint/2010/main" val="855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24951" y="433881"/>
            <a:ext cx="7214344" cy="661414"/>
          </a:xfrm>
          <a:ln>
            <a:solidFill>
              <a:schemeClr val="accent3">
                <a:lumMod val="10000"/>
              </a:schemeClr>
            </a:solidFill>
          </a:ln>
        </p:spPr>
        <p:txBody>
          <a:bodyPr>
            <a:noAutofit/>
          </a:bodyPr>
          <a:lstStyle>
            <a:lvl1pPr>
              <a:defRPr sz="3200" b="1">
                <a:solidFill>
                  <a:schemeClr val="tx1"/>
                </a:solidFill>
                <a:effectLst>
                  <a:outerShdw blurRad="38100" dist="38100" dir="2700000" algn="tl">
                    <a:srgbClr val="000000">
                      <a:alpha val="43137"/>
                    </a:srgbClr>
                  </a:outerShdw>
                </a:effectLst>
                <a:latin typeface="Arial Rounded MT Bold" panose="020F0704030504030204" pitchFamily="34" charset="0"/>
              </a:defRPr>
            </a:lvl1pPr>
          </a:lstStyle>
          <a:p>
            <a:r>
              <a:rPr lang="en-GB"/>
              <a:t>Click to edit Master title style</a:t>
            </a:r>
            <a:endParaRPr lang="en-US"/>
          </a:p>
        </p:txBody>
      </p:sp>
      <p:sp>
        <p:nvSpPr>
          <p:cNvPr id="3" name="Content Placeholder 2"/>
          <p:cNvSpPr>
            <a:spLocks noGrp="1"/>
          </p:cNvSpPr>
          <p:nvPr>
            <p:ph idx="1"/>
          </p:nvPr>
        </p:nvSpPr>
        <p:spPr>
          <a:xfrm>
            <a:off x="375025" y="1179653"/>
            <a:ext cx="2985187" cy="2442551"/>
          </a:xfrm>
          <a:ln>
            <a:solidFill>
              <a:schemeClr val="accent3">
                <a:lumMod val="10000"/>
              </a:schemeClr>
            </a:solidFill>
          </a:ln>
        </p:spPr>
        <p:txBody>
          <a:bodyPr>
            <a:noAutofit/>
          </a:bodyPr>
          <a:lstStyle>
            <a:lvl1pPr marL="0" indent="0">
              <a:spcAft>
                <a:spcPts val="0"/>
              </a:spcAft>
              <a:buNone/>
              <a:defRPr sz="1200" spc="100" baseline="0">
                <a:solidFill>
                  <a:schemeClr val="tx1"/>
                </a:solidFill>
                <a:latin typeface="Corbel" panose="020B0503020204020204" pitchFamily="34" charset="0"/>
              </a:defRPr>
            </a:lvl1pPr>
            <a:lvl2pPr marL="0" indent="0">
              <a:spcAft>
                <a:spcPts val="0"/>
              </a:spcAft>
              <a:defRPr sz="1200" spc="100" baseline="0">
                <a:solidFill>
                  <a:schemeClr val="tx1"/>
                </a:solidFill>
                <a:latin typeface="Corbel" panose="020B0503020204020204" pitchFamily="34" charset="0"/>
              </a:defRPr>
            </a:lvl2pPr>
            <a:lvl3pPr marL="720000" indent="0">
              <a:spcAft>
                <a:spcPts val="0"/>
              </a:spcAft>
              <a:defRPr sz="1200" spc="100" baseline="0">
                <a:solidFill>
                  <a:schemeClr val="tx1"/>
                </a:solidFill>
                <a:latin typeface="Corbel" panose="020B0503020204020204" pitchFamily="34" charset="0"/>
              </a:defRPr>
            </a:lvl3pPr>
            <a:lvl4pPr marL="360000" indent="0">
              <a:spcBef>
                <a:spcPts val="0"/>
              </a:spcBef>
              <a:spcAft>
                <a:spcPts val="0"/>
              </a:spcAft>
              <a:defRPr sz="1200" spc="100" baseline="0">
                <a:solidFill>
                  <a:schemeClr val="tx1"/>
                </a:solidFill>
                <a:latin typeface="Corbel" panose="020B0503020204020204" pitchFamily="34" charset="0"/>
              </a:defRPr>
            </a:lvl4pPr>
            <a:lvl5pPr marL="0" indent="0">
              <a:spcAft>
                <a:spcPts val="0"/>
              </a:spcAft>
              <a:defRPr sz="1200" spc="100" baseline="0">
                <a:solidFill>
                  <a:schemeClr val="tx1"/>
                </a:solidFill>
                <a:latin typeface="Corbel" panose="020B0503020204020204" pitchFamily="34" charset="0"/>
              </a:defRPr>
            </a:lvl5pPr>
          </a:lstStyle>
          <a:p>
            <a:pPr lvl="0"/>
            <a:r>
              <a:rPr lang="en-GB" dirty="0"/>
              <a:t>Click to edit Master text styles</a:t>
            </a:r>
          </a:p>
          <a:p>
            <a:pPr lvl="3"/>
            <a:r>
              <a:rPr lang="en-GB" dirty="0"/>
              <a:t>Second level</a:t>
            </a:r>
          </a:p>
          <a:p>
            <a:pPr lvl="2"/>
            <a:r>
              <a:rPr lang="en-GB" dirty="0"/>
              <a:t>Third level</a:t>
            </a:r>
          </a:p>
          <a:p>
            <a:pPr lvl="2"/>
            <a:endParaRPr lang="en-GB" dirty="0"/>
          </a:p>
        </p:txBody>
      </p:sp>
      <p:sp>
        <p:nvSpPr>
          <p:cNvPr id="5" name="Footer Placeholder 4"/>
          <p:cNvSpPr>
            <a:spLocks noGrp="1"/>
          </p:cNvSpPr>
          <p:nvPr>
            <p:ph type="ftr" sz="quarter" idx="11"/>
          </p:nvPr>
        </p:nvSpPr>
        <p:spPr>
          <a:xfrm>
            <a:off x="1224951" y="40144"/>
            <a:ext cx="3588589" cy="324985"/>
          </a:xfrm>
          <a:prstGeom prst="rect">
            <a:avLst/>
          </a:prstGeom>
        </p:spPr>
        <p:txBody>
          <a:bodyPr/>
          <a:lstStyle>
            <a:lvl1pPr algn="l">
              <a:defRPr/>
            </a:lvl1pPr>
          </a:lstStyle>
          <a:p>
            <a:pPr algn="l"/>
            <a:r>
              <a:rPr lang="en-GB"/>
              <a:t>Year 9 - Key Knowledge Organiser</a:t>
            </a:r>
            <a:endParaRPr lang="en-US" dirty="0"/>
          </a:p>
        </p:txBody>
      </p:sp>
      <p:sp>
        <p:nvSpPr>
          <p:cNvPr id="10" name="Content Placeholder 2">
            <a:extLst>
              <a:ext uri="{FF2B5EF4-FFF2-40B4-BE49-F238E27FC236}">
                <a16:creationId xmlns:a16="http://schemas.microsoft.com/office/drawing/2014/main" id="{3084D211-689C-866A-5AB4-E60F93F126A9}"/>
              </a:ext>
            </a:extLst>
          </p:cNvPr>
          <p:cNvSpPr>
            <a:spLocks noGrp="1"/>
          </p:cNvSpPr>
          <p:nvPr>
            <p:ph idx="12"/>
          </p:nvPr>
        </p:nvSpPr>
        <p:spPr>
          <a:xfrm>
            <a:off x="3360212" y="1179653"/>
            <a:ext cx="2985187" cy="2442551"/>
          </a:xfrm>
          <a:ln>
            <a:solidFill>
              <a:schemeClr val="accent3">
                <a:lumMod val="10000"/>
              </a:schemeClr>
            </a:solidFill>
          </a:ln>
        </p:spPr>
        <p:txBody>
          <a:bodyPr>
            <a:noAutofit/>
          </a:bodyPr>
          <a:lstStyle>
            <a:lvl1pPr marL="0" indent="0">
              <a:spcAft>
                <a:spcPts val="0"/>
              </a:spcAft>
              <a:buNone/>
              <a:defRPr sz="1200" spc="100" baseline="0">
                <a:solidFill>
                  <a:schemeClr val="tx1"/>
                </a:solidFill>
                <a:latin typeface="Corbel" panose="020B0503020204020204" pitchFamily="34" charset="0"/>
              </a:defRPr>
            </a:lvl1pPr>
            <a:lvl2pPr marL="0" indent="0">
              <a:spcAft>
                <a:spcPts val="0"/>
              </a:spcAft>
              <a:defRPr sz="1200" spc="100" baseline="0">
                <a:solidFill>
                  <a:schemeClr val="tx1"/>
                </a:solidFill>
                <a:latin typeface="Corbel" panose="020B0503020204020204" pitchFamily="34" charset="0"/>
              </a:defRPr>
            </a:lvl2pPr>
            <a:lvl3pPr marL="720000" indent="0">
              <a:spcAft>
                <a:spcPts val="0"/>
              </a:spcAft>
              <a:defRPr sz="1200" spc="100" baseline="0">
                <a:solidFill>
                  <a:schemeClr val="tx1"/>
                </a:solidFill>
                <a:latin typeface="Corbel" panose="020B0503020204020204" pitchFamily="34" charset="0"/>
              </a:defRPr>
            </a:lvl3pPr>
            <a:lvl4pPr marL="360000" indent="0">
              <a:spcBef>
                <a:spcPts val="0"/>
              </a:spcBef>
              <a:spcAft>
                <a:spcPts val="0"/>
              </a:spcAft>
              <a:defRPr sz="1200" spc="100" baseline="0">
                <a:solidFill>
                  <a:schemeClr val="tx1"/>
                </a:solidFill>
                <a:latin typeface="Corbel" panose="020B0503020204020204" pitchFamily="34" charset="0"/>
              </a:defRPr>
            </a:lvl4pPr>
            <a:lvl5pPr marL="0" indent="0">
              <a:spcAft>
                <a:spcPts val="0"/>
              </a:spcAft>
              <a:defRPr sz="1200" spc="100" baseline="0">
                <a:solidFill>
                  <a:schemeClr val="tx1"/>
                </a:solidFill>
                <a:latin typeface="Corbel" panose="020B0503020204020204" pitchFamily="34" charset="0"/>
              </a:defRPr>
            </a:lvl5pPr>
          </a:lstStyle>
          <a:p>
            <a:pPr lvl="0"/>
            <a:r>
              <a:rPr lang="en-GB" dirty="0"/>
              <a:t>Click to edit Master text styles</a:t>
            </a:r>
          </a:p>
          <a:p>
            <a:pPr lvl="3"/>
            <a:r>
              <a:rPr lang="en-GB" dirty="0"/>
              <a:t>Second level</a:t>
            </a:r>
          </a:p>
          <a:p>
            <a:pPr lvl="2"/>
            <a:r>
              <a:rPr lang="en-GB" dirty="0"/>
              <a:t>Third level</a:t>
            </a:r>
          </a:p>
          <a:p>
            <a:pPr lvl="2"/>
            <a:endParaRPr lang="en-GB" dirty="0"/>
          </a:p>
        </p:txBody>
      </p:sp>
      <p:sp>
        <p:nvSpPr>
          <p:cNvPr id="12" name="Content Placeholder 2">
            <a:extLst>
              <a:ext uri="{FF2B5EF4-FFF2-40B4-BE49-F238E27FC236}">
                <a16:creationId xmlns:a16="http://schemas.microsoft.com/office/drawing/2014/main" id="{D6A97919-F6EC-64E4-6F85-FB8AC6024E12}"/>
              </a:ext>
            </a:extLst>
          </p:cNvPr>
          <p:cNvSpPr>
            <a:spLocks noGrp="1"/>
          </p:cNvSpPr>
          <p:nvPr>
            <p:ph idx="13"/>
          </p:nvPr>
        </p:nvSpPr>
        <p:spPr>
          <a:xfrm>
            <a:off x="6345399" y="1179652"/>
            <a:ext cx="2985187" cy="2442551"/>
          </a:xfrm>
          <a:ln>
            <a:solidFill>
              <a:schemeClr val="accent3">
                <a:lumMod val="10000"/>
              </a:schemeClr>
            </a:solidFill>
          </a:ln>
        </p:spPr>
        <p:txBody>
          <a:bodyPr>
            <a:noAutofit/>
          </a:bodyPr>
          <a:lstStyle>
            <a:lvl1pPr marL="0" indent="0">
              <a:spcAft>
                <a:spcPts val="0"/>
              </a:spcAft>
              <a:buNone/>
              <a:defRPr sz="1200" spc="100" baseline="0">
                <a:solidFill>
                  <a:schemeClr val="tx1"/>
                </a:solidFill>
                <a:latin typeface="Corbel" panose="020B0503020204020204" pitchFamily="34" charset="0"/>
              </a:defRPr>
            </a:lvl1pPr>
            <a:lvl2pPr marL="0" indent="0">
              <a:spcAft>
                <a:spcPts val="0"/>
              </a:spcAft>
              <a:defRPr sz="1200" spc="100" baseline="0">
                <a:solidFill>
                  <a:schemeClr val="tx1"/>
                </a:solidFill>
                <a:latin typeface="Corbel" panose="020B0503020204020204" pitchFamily="34" charset="0"/>
              </a:defRPr>
            </a:lvl2pPr>
            <a:lvl3pPr marL="720000" indent="0">
              <a:spcAft>
                <a:spcPts val="0"/>
              </a:spcAft>
              <a:defRPr sz="1200" spc="100" baseline="0">
                <a:solidFill>
                  <a:schemeClr val="tx1"/>
                </a:solidFill>
                <a:latin typeface="Corbel" panose="020B0503020204020204" pitchFamily="34" charset="0"/>
              </a:defRPr>
            </a:lvl3pPr>
            <a:lvl4pPr marL="360000" indent="0">
              <a:spcBef>
                <a:spcPts val="0"/>
              </a:spcBef>
              <a:spcAft>
                <a:spcPts val="0"/>
              </a:spcAft>
              <a:defRPr sz="1200" spc="100" baseline="0">
                <a:solidFill>
                  <a:schemeClr val="tx1"/>
                </a:solidFill>
                <a:latin typeface="Corbel" panose="020B0503020204020204" pitchFamily="34" charset="0"/>
              </a:defRPr>
            </a:lvl4pPr>
            <a:lvl5pPr marL="0" indent="0">
              <a:spcAft>
                <a:spcPts val="0"/>
              </a:spcAft>
              <a:defRPr sz="1200" spc="100" baseline="0">
                <a:solidFill>
                  <a:schemeClr val="tx1"/>
                </a:solidFill>
                <a:latin typeface="Corbel" panose="020B0503020204020204" pitchFamily="34" charset="0"/>
              </a:defRPr>
            </a:lvl5pPr>
          </a:lstStyle>
          <a:p>
            <a:pPr lvl="0"/>
            <a:r>
              <a:rPr lang="en-GB" dirty="0"/>
              <a:t>Click to edit Master text styles</a:t>
            </a:r>
          </a:p>
          <a:p>
            <a:pPr lvl="3"/>
            <a:r>
              <a:rPr lang="en-GB" dirty="0"/>
              <a:t>Second level</a:t>
            </a:r>
          </a:p>
          <a:p>
            <a:pPr lvl="2"/>
            <a:r>
              <a:rPr lang="en-GB" dirty="0"/>
              <a:t>Third level</a:t>
            </a:r>
          </a:p>
          <a:p>
            <a:pPr lvl="2"/>
            <a:endParaRPr lang="en-GB" dirty="0"/>
          </a:p>
        </p:txBody>
      </p:sp>
      <p:sp>
        <p:nvSpPr>
          <p:cNvPr id="15" name="Content Placeholder 2">
            <a:extLst>
              <a:ext uri="{FF2B5EF4-FFF2-40B4-BE49-F238E27FC236}">
                <a16:creationId xmlns:a16="http://schemas.microsoft.com/office/drawing/2014/main" id="{D48E525F-2B12-029A-4294-1643719D4461}"/>
              </a:ext>
            </a:extLst>
          </p:cNvPr>
          <p:cNvSpPr>
            <a:spLocks noGrp="1"/>
          </p:cNvSpPr>
          <p:nvPr>
            <p:ph idx="14"/>
          </p:nvPr>
        </p:nvSpPr>
        <p:spPr>
          <a:xfrm>
            <a:off x="375025" y="3622204"/>
            <a:ext cx="2985187" cy="2442551"/>
          </a:xfrm>
          <a:ln>
            <a:solidFill>
              <a:schemeClr val="accent3">
                <a:lumMod val="10000"/>
              </a:schemeClr>
            </a:solidFill>
          </a:ln>
        </p:spPr>
        <p:txBody>
          <a:bodyPr>
            <a:noAutofit/>
          </a:bodyPr>
          <a:lstStyle>
            <a:lvl1pPr marL="0" indent="0">
              <a:spcAft>
                <a:spcPts val="0"/>
              </a:spcAft>
              <a:buNone/>
              <a:defRPr sz="1200" spc="100" baseline="0">
                <a:solidFill>
                  <a:schemeClr val="tx1"/>
                </a:solidFill>
                <a:latin typeface="Corbel" panose="020B0503020204020204" pitchFamily="34" charset="0"/>
              </a:defRPr>
            </a:lvl1pPr>
            <a:lvl2pPr marL="0" indent="0">
              <a:spcAft>
                <a:spcPts val="0"/>
              </a:spcAft>
              <a:defRPr sz="1200" spc="100" baseline="0">
                <a:solidFill>
                  <a:schemeClr val="tx1"/>
                </a:solidFill>
                <a:latin typeface="Corbel" panose="020B0503020204020204" pitchFamily="34" charset="0"/>
              </a:defRPr>
            </a:lvl2pPr>
            <a:lvl3pPr marL="720000" indent="0">
              <a:spcAft>
                <a:spcPts val="0"/>
              </a:spcAft>
              <a:defRPr sz="1200" spc="100" baseline="0">
                <a:solidFill>
                  <a:schemeClr val="tx1"/>
                </a:solidFill>
                <a:latin typeface="Corbel" panose="020B0503020204020204" pitchFamily="34" charset="0"/>
              </a:defRPr>
            </a:lvl3pPr>
            <a:lvl4pPr marL="360000" indent="0">
              <a:spcBef>
                <a:spcPts val="0"/>
              </a:spcBef>
              <a:spcAft>
                <a:spcPts val="0"/>
              </a:spcAft>
              <a:defRPr sz="1200" spc="100" baseline="0">
                <a:solidFill>
                  <a:schemeClr val="tx1"/>
                </a:solidFill>
                <a:latin typeface="Corbel" panose="020B0503020204020204" pitchFamily="34" charset="0"/>
              </a:defRPr>
            </a:lvl4pPr>
            <a:lvl5pPr marL="0" indent="0">
              <a:spcAft>
                <a:spcPts val="0"/>
              </a:spcAft>
              <a:defRPr sz="1200" spc="100" baseline="0">
                <a:solidFill>
                  <a:schemeClr val="tx1"/>
                </a:solidFill>
                <a:latin typeface="Corbel" panose="020B0503020204020204" pitchFamily="34" charset="0"/>
              </a:defRPr>
            </a:lvl5pPr>
          </a:lstStyle>
          <a:p>
            <a:pPr lvl="0"/>
            <a:r>
              <a:rPr lang="en-GB" dirty="0"/>
              <a:t>Click to edit Master text styles</a:t>
            </a:r>
          </a:p>
          <a:p>
            <a:pPr lvl="3"/>
            <a:r>
              <a:rPr lang="en-GB" dirty="0"/>
              <a:t>Second level</a:t>
            </a:r>
          </a:p>
          <a:p>
            <a:pPr lvl="2"/>
            <a:r>
              <a:rPr lang="en-GB" dirty="0"/>
              <a:t>Third level</a:t>
            </a:r>
          </a:p>
          <a:p>
            <a:pPr lvl="2"/>
            <a:endParaRPr lang="en-GB" dirty="0"/>
          </a:p>
        </p:txBody>
      </p:sp>
      <p:sp>
        <p:nvSpPr>
          <p:cNvPr id="16" name="Content Placeholder 2">
            <a:extLst>
              <a:ext uri="{FF2B5EF4-FFF2-40B4-BE49-F238E27FC236}">
                <a16:creationId xmlns:a16="http://schemas.microsoft.com/office/drawing/2014/main" id="{E4C8371E-2385-D4E4-7A71-6D56DCB0DD90}"/>
              </a:ext>
            </a:extLst>
          </p:cNvPr>
          <p:cNvSpPr>
            <a:spLocks noGrp="1"/>
          </p:cNvSpPr>
          <p:nvPr>
            <p:ph idx="15"/>
          </p:nvPr>
        </p:nvSpPr>
        <p:spPr>
          <a:xfrm>
            <a:off x="3360212" y="3622204"/>
            <a:ext cx="2985187" cy="2442551"/>
          </a:xfrm>
          <a:ln>
            <a:solidFill>
              <a:schemeClr val="accent3">
                <a:lumMod val="10000"/>
              </a:schemeClr>
            </a:solidFill>
          </a:ln>
        </p:spPr>
        <p:txBody>
          <a:bodyPr>
            <a:noAutofit/>
          </a:bodyPr>
          <a:lstStyle>
            <a:lvl1pPr marL="0" indent="0">
              <a:spcAft>
                <a:spcPts val="0"/>
              </a:spcAft>
              <a:buNone/>
              <a:defRPr sz="1200" spc="100" baseline="0">
                <a:solidFill>
                  <a:schemeClr val="tx1"/>
                </a:solidFill>
                <a:latin typeface="Corbel" panose="020B0503020204020204" pitchFamily="34" charset="0"/>
              </a:defRPr>
            </a:lvl1pPr>
            <a:lvl2pPr marL="0" indent="0">
              <a:spcAft>
                <a:spcPts val="0"/>
              </a:spcAft>
              <a:defRPr sz="1200" spc="100" baseline="0">
                <a:solidFill>
                  <a:schemeClr val="tx1"/>
                </a:solidFill>
                <a:latin typeface="Corbel" panose="020B0503020204020204" pitchFamily="34" charset="0"/>
              </a:defRPr>
            </a:lvl2pPr>
            <a:lvl3pPr marL="720000" indent="0">
              <a:spcAft>
                <a:spcPts val="0"/>
              </a:spcAft>
              <a:defRPr sz="1200" spc="100" baseline="0">
                <a:solidFill>
                  <a:schemeClr val="tx1"/>
                </a:solidFill>
                <a:latin typeface="Corbel" panose="020B0503020204020204" pitchFamily="34" charset="0"/>
              </a:defRPr>
            </a:lvl3pPr>
            <a:lvl4pPr marL="360000" indent="0">
              <a:spcBef>
                <a:spcPts val="0"/>
              </a:spcBef>
              <a:spcAft>
                <a:spcPts val="0"/>
              </a:spcAft>
              <a:defRPr sz="1200" spc="100" baseline="0">
                <a:solidFill>
                  <a:schemeClr val="tx1"/>
                </a:solidFill>
                <a:latin typeface="Corbel" panose="020B0503020204020204" pitchFamily="34" charset="0"/>
              </a:defRPr>
            </a:lvl4pPr>
            <a:lvl5pPr marL="0" indent="0">
              <a:spcAft>
                <a:spcPts val="0"/>
              </a:spcAft>
              <a:defRPr sz="1200" spc="100" baseline="0">
                <a:solidFill>
                  <a:schemeClr val="tx1"/>
                </a:solidFill>
                <a:latin typeface="Corbel" panose="020B0503020204020204" pitchFamily="34" charset="0"/>
              </a:defRPr>
            </a:lvl5pPr>
          </a:lstStyle>
          <a:p>
            <a:pPr lvl="0"/>
            <a:r>
              <a:rPr lang="en-GB" dirty="0"/>
              <a:t>Click to edit Master text styles</a:t>
            </a:r>
          </a:p>
          <a:p>
            <a:pPr lvl="3"/>
            <a:r>
              <a:rPr lang="en-GB" dirty="0"/>
              <a:t>Second level</a:t>
            </a:r>
          </a:p>
          <a:p>
            <a:pPr lvl="2"/>
            <a:r>
              <a:rPr lang="en-GB" dirty="0"/>
              <a:t>Third level</a:t>
            </a:r>
          </a:p>
          <a:p>
            <a:pPr lvl="2"/>
            <a:endParaRPr lang="en-GB" dirty="0"/>
          </a:p>
        </p:txBody>
      </p:sp>
      <p:sp>
        <p:nvSpPr>
          <p:cNvPr id="17" name="Content Placeholder 2">
            <a:extLst>
              <a:ext uri="{FF2B5EF4-FFF2-40B4-BE49-F238E27FC236}">
                <a16:creationId xmlns:a16="http://schemas.microsoft.com/office/drawing/2014/main" id="{D09C7417-C01A-5D56-C68C-0B1E54CA7B3B}"/>
              </a:ext>
            </a:extLst>
          </p:cNvPr>
          <p:cNvSpPr>
            <a:spLocks noGrp="1"/>
          </p:cNvSpPr>
          <p:nvPr>
            <p:ph idx="16"/>
          </p:nvPr>
        </p:nvSpPr>
        <p:spPr>
          <a:xfrm>
            <a:off x="6345399" y="3622203"/>
            <a:ext cx="2985187" cy="2442551"/>
          </a:xfrm>
          <a:ln>
            <a:solidFill>
              <a:schemeClr val="accent3">
                <a:lumMod val="10000"/>
              </a:schemeClr>
            </a:solidFill>
          </a:ln>
        </p:spPr>
        <p:txBody>
          <a:bodyPr>
            <a:noAutofit/>
          </a:bodyPr>
          <a:lstStyle>
            <a:lvl1pPr marL="0" indent="0">
              <a:spcAft>
                <a:spcPts val="0"/>
              </a:spcAft>
              <a:buNone/>
              <a:defRPr sz="1200" spc="100" baseline="0">
                <a:solidFill>
                  <a:schemeClr val="tx1"/>
                </a:solidFill>
                <a:latin typeface="Corbel" panose="020B0503020204020204" pitchFamily="34" charset="0"/>
              </a:defRPr>
            </a:lvl1pPr>
            <a:lvl2pPr marL="0" indent="0">
              <a:spcAft>
                <a:spcPts val="0"/>
              </a:spcAft>
              <a:defRPr sz="1200" spc="100" baseline="0">
                <a:solidFill>
                  <a:schemeClr val="tx1"/>
                </a:solidFill>
                <a:latin typeface="Corbel" panose="020B0503020204020204" pitchFamily="34" charset="0"/>
              </a:defRPr>
            </a:lvl2pPr>
            <a:lvl3pPr marL="720000" indent="0">
              <a:spcAft>
                <a:spcPts val="0"/>
              </a:spcAft>
              <a:defRPr sz="1200" spc="100" baseline="0">
                <a:solidFill>
                  <a:schemeClr val="tx1"/>
                </a:solidFill>
                <a:latin typeface="Corbel" panose="020B0503020204020204" pitchFamily="34" charset="0"/>
              </a:defRPr>
            </a:lvl3pPr>
            <a:lvl4pPr marL="360000" indent="0">
              <a:spcBef>
                <a:spcPts val="0"/>
              </a:spcBef>
              <a:spcAft>
                <a:spcPts val="0"/>
              </a:spcAft>
              <a:defRPr sz="1200" spc="100" baseline="0">
                <a:solidFill>
                  <a:schemeClr val="tx1"/>
                </a:solidFill>
                <a:latin typeface="Corbel" panose="020B0503020204020204" pitchFamily="34" charset="0"/>
              </a:defRPr>
            </a:lvl4pPr>
            <a:lvl5pPr marL="0" indent="0">
              <a:spcAft>
                <a:spcPts val="0"/>
              </a:spcAft>
              <a:defRPr sz="1200" spc="100" baseline="0">
                <a:solidFill>
                  <a:schemeClr val="tx1"/>
                </a:solidFill>
                <a:latin typeface="Corbel" panose="020B0503020204020204" pitchFamily="34" charset="0"/>
              </a:defRPr>
            </a:lvl5pPr>
          </a:lstStyle>
          <a:p>
            <a:pPr lvl="0"/>
            <a:r>
              <a:rPr lang="en-GB" dirty="0"/>
              <a:t>Click to edit Master text styles</a:t>
            </a:r>
          </a:p>
          <a:p>
            <a:pPr lvl="3"/>
            <a:r>
              <a:rPr lang="en-GB" dirty="0"/>
              <a:t>Second level</a:t>
            </a:r>
          </a:p>
          <a:p>
            <a:pPr lvl="2"/>
            <a:r>
              <a:rPr lang="en-GB" dirty="0"/>
              <a:t>Third level</a:t>
            </a:r>
          </a:p>
          <a:p>
            <a:pPr lvl="2"/>
            <a:endParaRPr lang="en-GB" dirty="0"/>
          </a:p>
        </p:txBody>
      </p:sp>
    </p:spTree>
    <p:extLst>
      <p:ext uri="{BB962C8B-B14F-4D97-AF65-F5344CB8AC3E}">
        <p14:creationId xmlns:p14="http://schemas.microsoft.com/office/powerpoint/2010/main" val="23905946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heme" Target="../theme/theme1.xml"/><Relationship Id="rId7" Type="http://schemas.openxmlformats.org/officeDocument/2006/relationships/image" Target="../media/image4.sv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 Id="rId9" Type="http://schemas.openxmlformats.org/officeDocument/2006/relationships/image" Target="../media/image6.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3216" y="365129"/>
            <a:ext cx="7559848" cy="713173"/>
          </a:xfrm>
          <a:prstGeom prst="rect">
            <a:avLst/>
          </a:prstGeom>
        </p:spPr>
        <p:txBody>
          <a:bodyPr vert="horz" lIns="91440" tIns="45720" rIns="91440" bIns="45720" rtlCol="0" anchor="ctr">
            <a:noAutofit/>
          </a:bodyPr>
          <a:lstStyle/>
          <a:p>
            <a:r>
              <a:rPr lang="en-GB" dirty="0"/>
              <a:t>Click to edit Master title style</a:t>
            </a:r>
            <a:endParaRPr lang="en-US" dirty="0"/>
          </a:p>
        </p:txBody>
      </p:sp>
      <p:sp>
        <p:nvSpPr>
          <p:cNvPr id="3" name="Text Placeholder 2"/>
          <p:cNvSpPr>
            <a:spLocks noGrp="1"/>
          </p:cNvSpPr>
          <p:nvPr>
            <p:ph type="body" idx="1"/>
          </p:nvPr>
        </p:nvSpPr>
        <p:spPr>
          <a:xfrm>
            <a:off x="681039" y="1178644"/>
            <a:ext cx="8543925" cy="5049627"/>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a:extLst>
              <a:ext uri="{FF2B5EF4-FFF2-40B4-BE49-F238E27FC236}">
                <a16:creationId xmlns:a16="http://schemas.microsoft.com/office/drawing/2014/main" id="{72A139A0-A83E-317C-287B-077C1135A0EE}"/>
              </a:ext>
            </a:extLst>
          </p:cNvPr>
          <p:cNvPicPr>
            <a:picLocks noChangeAspect="1"/>
          </p:cNvPicPr>
          <p:nvPr userDrawn="1"/>
        </p:nvPicPr>
        <p:blipFill>
          <a:blip r:embed="rId4"/>
          <a:stretch>
            <a:fillRect/>
          </a:stretch>
        </p:blipFill>
        <p:spPr>
          <a:xfrm>
            <a:off x="2113472" y="6386894"/>
            <a:ext cx="5890648" cy="553912"/>
          </a:xfrm>
          <a:prstGeom prst="rect">
            <a:avLst/>
          </a:prstGeom>
        </p:spPr>
      </p:pic>
      <p:pic>
        <p:nvPicPr>
          <p:cNvPr id="10" name="Picture 9">
            <a:extLst>
              <a:ext uri="{FF2B5EF4-FFF2-40B4-BE49-F238E27FC236}">
                <a16:creationId xmlns:a16="http://schemas.microsoft.com/office/drawing/2014/main" id="{1207E97A-F689-D29C-92A6-66BBF531CD2D}"/>
              </a:ext>
            </a:extLst>
          </p:cNvPr>
          <p:cNvPicPr>
            <a:picLocks noChangeAspect="1"/>
          </p:cNvPicPr>
          <p:nvPr userDrawn="1"/>
        </p:nvPicPr>
        <p:blipFill rotWithShape="1">
          <a:blip r:embed="rId5"/>
          <a:srcRect b="21006"/>
          <a:stretch/>
        </p:blipFill>
        <p:spPr>
          <a:xfrm>
            <a:off x="8634468" y="6371115"/>
            <a:ext cx="1180991" cy="486885"/>
          </a:xfrm>
          <a:prstGeom prst="rect">
            <a:avLst/>
          </a:prstGeom>
        </p:spPr>
      </p:pic>
      <p:sp>
        <p:nvSpPr>
          <p:cNvPr id="11" name="Footer Placeholder 10">
            <a:extLst>
              <a:ext uri="{FF2B5EF4-FFF2-40B4-BE49-F238E27FC236}">
                <a16:creationId xmlns:a16="http://schemas.microsoft.com/office/drawing/2014/main" id="{4BC52EB1-7F07-15BE-CECF-BB0FE2F71AAB}"/>
              </a:ext>
            </a:extLst>
          </p:cNvPr>
          <p:cNvSpPr>
            <a:spLocks noGrp="1"/>
          </p:cNvSpPr>
          <p:nvPr>
            <p:ph type="ftr" sz="quarter" idx="3"/>
          </p:nvPr>
        </p:nvSpPr>
        <p:spPr>
          <a:xfrm>
            <a:off x="1213215" y="59068"/>
            <a:ext cx="7559849" cy="306062"/>
          </a:xfrm>
          <a:prstGeom prst="rect">
            <a:avLst/>
          </a:prstGeom>
        </p:spPr>
        <p:txBody>
          <a:bodyPr vert="horz" lIns="91440" tIns="45720" rIns="91440" bIns="45720" rtlCol="0" anchor="ctr"/>
          <a:lstStyle>
            <a:lvl1pPr algn="l">
              <a:defRPr sz="1200">
                <a:solidFill>
                  <a:schemeClr val="tx1"/>
                </a:solidFill>
              </a:defRPr>
            </a:lvl1pPr>
          </a:lstStyle>
          <a:p>
            <a:pPr algn="l"/>
            <a:r>
              <a:rPr lang="en-GB" dirty="0"/>
              <a:t>Year 9 - Key Knowledge Organiser</a:t>
            </a:r>
          </a:p>
        </p:txBody>
      </p:sp>
      <p:grpSp>
        <p:nvGrpSpPr>
          <p:cNvPr id="7" name="Group 6">
            <a:extLst>
              <a:ext uri="{FF2B5EF4-FFF2-40B4-BE49-F238E27FC236}">
                <a16:creationId xmlns:a16="http://schemas.microsoft.com/office/drawing/2014/main" id="{6C2089BA-7FBD-6EDC-FDD0-B18949910250}"/>
              </a:ext>
            </a:extLst>
          </p:cNvPr>
          <p:cNvGrpSpPr/>
          <p:nvPr userDrawn="1"/>
        </p:nvGrpSpPr>
        <p:grpSpPr>
          <a:xfrm>
            <a:off x="58215" y="59068"/>
            <a:ext cx="1062313" cy="1044246"/>
            <a:chOff x="58215" y="59068"/>
            <a:chExt cx="1062313" cy="1044246"/>
          </a:xfrm>
        </p:grpSpPr>
        <p:pic>
          <p:nvPicPr>
            <p:cNvPr id="8" name="Picture 7">
              <a:extLst>
                <a:ext uri="{FF2B5EF4-FFF2-40B4-BE49-F238E27FC236}">
                  <a16:creationId xmlns:a16="http://schemas.microsoft.com/office/drawing/2014/main" id="{944EFCC6-2222-7AA6-AEDB-1CE0E8011237}"/>
                </a:ext>
              </a:extLst>
            </p:cNvPr>
            <p:cNvPicPr>
              <a:picLocks noChangeAspect="1"/>
            </p:cNvPicPr>
            <p:nvPr userDrawn="1"/>
          </p:nvPicPr>
          <p:blipFill>
            <a:blip r:embed="rId6"/>
            <a:stretch>
              <a:fillRect/>
            </a:stretch>
          </p:blipFill>
          <p:spPr>
            <a:xfrm>
              <a:off x="58215" y="59068"/>
              <a:ext cx="1062313" cy="1044246"/>
            </a:xfrm>
            <a:prstGeom prst="rect">
              <a:avLst/>
            </a:prstGeom>
          </p:spPr>
        </p:pic>
        <p:pic>
          <p:nvPicPr>
            <p:cNvPr id="9" name="Graphic 8" descr="Computer with solid fill">
              <a:extLst>
                <a:ext uri="{FF2B5EF4-FFF2-40B4-BE49-F238E27FC236}">
                  <a16:creationId xmlns:a16="http://schemas.microsoft.com/office/drawing/2014/main" id="{D48AACB6-587E-5F82-513D-19D7B0585030}"/>
                </a:ext>
              </a:extLst>
            </p:cNvPr>
            <p:cNvPicPr>
              <a:picLocks noChangeAspect="1"/>
            </p:cNvPicPr>
            <p:nvPr userDrawn="1"/>
          </p:nvPicPr>
          <p:blipFill>
            <a:blip>
              <a:extLst>
                <a:ext uri="{96DAC541-7B7A-43D3-8B79-37D633B846F1}">
                  <asvg:svgBlip xmlns:asvg="http://schemas.microsoft.com/office/drawing/2016/SVG/main" r:embed="rId7"/>
                </a:ext>
              </a:extLst>
            </a:blip>
            <a:srcRect/>
            <a:stretch/>
          </p:blipFill>
          <p:spPr>
            <a:xfrm>
              <a:off x="376453" y="269716"/>
              <a:ext cx="457200" cy="457200"/>
            </a:xfrm>
            <a:prstGeom prst="rect">
              <a:avLst/>
            </a:prstGeom>
          </p:spPr>
        </p:pic>
        <p:sp>
          <p:nvSpPr>
            <p:cNvPr id="12" name="TextBox 11">
              <a:extLst>
                <a:ext uri="{FF2B5EF4-FFF2-40B4-BE49-F238E27FC236}">
                  <a16:creationId xmlns:a16="http://schemas.microsoft.com/office/drawing/2014/main" id="{049079BD-C2BB-9766-714E-576413B1406B}"/>
                </a:ext>
              </a:extLst>
            </p:cNvPr>
            <p:cNvSpPr txBox="1"/>
            <p:nvPr userDrawn="1"/>
          </p:nvSpPr>
          <p:spPr>
            <a:xfrm>
              <a:off x="186672" y="641160"/>
              <a:ext cx="836763" cy="246221"/>
            </a:xfrm>
            <a:prstGeom prst="rect">
              <a:avLst/>
            </a:prstGeom>
            <a:noFill/>
          </p:spPr>
          <p:txBody>
            <a:bodyPr wrap="square" rtlCol="0">
              <a:spAutoFit/>
            </a:bodyPr>
            <a:lstStyle/>
            <a:p>
              <a:pPr algn="ctr"/>
              <a:r>
                <a:rPr lang="en-GB" sz="1000" dirty="0">
                  <a:solidFill>
                    <a:schemeClr val="bg1"/>
                  </a:solidFill>
                  <a:latin typeface="Corbel" panose="020B0503020204020204" pitchFamily="34" charset="0"/>
                </a:rPr>
                <a:t>Computing</a:t>
              </a:r>
            </a:p>
          </p:txBody>
        </p:sp>
      </p:grpSp>
      <p:pic>
        <p:nvPicPr>
          <p:cNvPr id="14" name="Picture 13">
            <a:extLst>
              <a:ext uri="{FF2B5EF4-FFF2-40B4-BE49-F238E27FC236}">
                <a16:creationId xmlns:a16="http://schemas.microsoft.com/office/drawing/2014/main" id="{69D5397B-9137-4DBD-811E-8BB2275167BA}"/>
              </a:ext>
            </a:extLst>
          </p:cNvPr>
          <p:cNvPicPr>
            <a:picLocks noChangeAspect="1"/>
          </p:cNvPicPr>
          <p:nvPr userDrawn="1"/>
        </p:nvPicPr>
        <p:blipFill>
          <a:blip r:embed="rId8"/>
          <a:stretch>
            <a:fillRect/>
          </a:stretch>
        </p:blipFill>
        <p:spPr>
          <a:xfrm>
            <a:off x="8754109" y="40144"/>
            <a:ext cx="1093676" cy="1031701"/>
          </a:xfrm>
          <a:prstGeom prst="rect">
            <a:avLst/>
          </a:prstGeom>
        </p:spPr>
      </p:pic>
      <p:pic>
        <p:nvPicPr>
          <p:cNvPr id="16" name="Graphic 15" descr="Head with gears with solid fill">
            <a:extLst>
              <a:ext uri="{FF2B5EF4-FFF2-40B4-BE49-F238E27FC236}">
                <a16:creationId xmlns:a16="http://schemas.microsoft.com/office/drawing/2014/main" id="{827D1FB0-E77C-A380-F0BE-9A45DFBC1292}"/>
              </a:ext>
            </a:extLst>
          </p:cNvPr>
          <p:cNvPicPr>
            <a:picLocks noChangeAspect="1"/>
          </p:cNvPicPr>
          <p:nvPr userDrawn="1"/>
        </p:nvPicPr>
        <p:blipFill>
          <a:blip>
            <a:extLst>
              <a:ext uri="{96DAC541-7B7A-43D3-8B79-37D633B846F1}">
                <asvg:svgBlip xmlns:asvg="http://schemas.microsoft.com/office/drawing/2016/SVG/main" r:embed="rId9"/>
              </a:ext>
            </a:extLst>
          </a:blip>
          <a:stretch>
            <a:fillRect/>
          </a:stretch>
        </p:blipFill>
        <p:spPr>
          <a:xfrm>
            <a:off x="9097280" y="205281"/>
            <a:ext cx="457200" cy="457200"/>
          </a:xfrm>
          <a:prstGeom prst="rect">
            <a:avLst/>
          </a:prstGeom>
        </p:spPr>
      </p:pic>
      <p:sp>
        <p:nvSpPr>
          <p:cNvPr id="18" name="TextBox 17">
            <a:extLst>
              <a:ext uri="{FF2B5EF4-FFF2-40B4-BE49-F238E27FC236}">
                <a16:creationId xmlns:a16="http://schemas.microsoft.com/office/drawing/2014/main" id="{9B860B78-FD21-48B0-5D6E-98C54789CE73}"/>
              </a:ext>
            </a:extLst>
          </p:cNvPr>
          <p:cNvSpPr txBox="1"/>
          <p:nvPr userDrawn="1"/>
        </p:nvSpPr>
        <p:spPr>
          <a:xfrm>
            <a:off x="8882565" y="557316"/>
            <a:ext cx="836763" cy="400110"/>
          </a:xfrm>
          <a:prstGeom prst="rect">
            <a:avLst/>
          </a:prstGeom>
          <a:noFill/>
        </p:spPr>
        <p:txBody>
          <a:bodyPr wrap="square" rtlCol="0">
            <a:spAutoFit/>
          </a:bodyPr>
          <a:lstStyle/>
          <a:p>
            <a:pPr algn="ctr"/>
            <a:r>
              <a:rPr lang="en-GB" sz="1000" dirty="0">
                <a:solidFill>
                  <a:schemeClr val="bg1"/>
                </a:solidFill>
                <a:latin typeface="Corbel" panose="020B0503020204020204" pitchFamily="34" charset="0"/>
              </a:rPr>
              <a:t>Knowledge</a:t>
            </a:r>
          </a:p>
          <a:p>
            <a:pPr algn="ctr"/>
            <a:r>
              <a:rPr lang="en-GB" sz="1000" dirty="0">
                <a:solidFill>
                  <a:schemeClr val="bg1"/>
                </a:solidFill>
                <a:latin typeface="Corbel" panose="020B0503020204020204" pitchFamily="34" charset="0"/>
              </a:rPr>
              <a:t>Organiser</a:t>
            </a:r>
          </a:p>
        </p:txBody>
      </p:sp>
    </p:spTree>
    <p:extLst>
      <p:ext uri="{BB962C8B-B14F-4D97-AF65-F5344CB8AC3E}">
        <p14:creationId xmlns:p14="http://schemas.microsoft.com/office/powerpoint/2010/main" val="3651627050"/>
      </p:ext>
    </p:extLst>
  </p:cSld>
  <p:clrMap bg1="lt1" tx1="dk1" bg2="lt2" tx2="dk2" accent1="accent1" accent2="accent2" accent3="accent3" accent4="accent4" accent5="accent5" accent6="accent6" hlink="hlink" folHlink="folHlink"/>
  <p:sldLayoutIdLst>
    <p:sldLayoutId id="2147483673" r:id="rId1"/>
    <p:sldLayoutId id="2147483674" r:id="rId2"/>
  </p:sldLayoutIdLst>
  <p:hf sldNum="0" hdr="0" dt="0"/>
  <p:txStyles>
    <p:titleStyle>
      <a:lvl1pPr algn="l" defTabSz="877521" rtl="0" eaLnBrk="1" latinLnBrk="0" hangingPunct="1">
        <a:lnSpc>
          <a:spcPct val="90000"/>
        </a:lnSpc>
        <a:spcBef>
          <a:spcPct val="0"/>
        </a:spcBef>
        <a:buNone/>
        <a:defRPr sz="3200" b="1" kern="1200" spc="299">
          <a:solidFill>
            <a:schemeClr val="tx1"/>
          </a:solidFill>
          <a:effectLst>
            <a:outerShdw blurRad="38100" dist="38100" dir="2700000" algn="tl">
              <a:srgbClr val="000000">
                <a:alpha val="43137"/>
              </a:srgbClr>
            </a:outerShdw>
          </a:effectLst>
          <a:latin typeface="Arial Rounded MT Bold" panose="020F0704030504030204" pitchFamily="34" charset="0"/>
          <a:ea typeface="+mj-ea"/>
          <a:cs typeface="+mj-cs"/>
        </a:defRPr>
      </a:lvl1pPr>
    </p:titleStyle>
    <p:bodyStyle>
      <a:lvl1pPr marL="219380" indent="-219380" algn="l" defTabSz="877521" rtl="0" eaLnBrk="1" latinLnBrk="0" hangingPunct="1">
        <a:lnSpc>
          <a:spcPct val="100000"/>
        </a:lnSpc>
        <a:spcBef>
          <a:spcPts val="0"/>
        </a:spcBef>
        <a:spcAft>
          <a:spcPts val="1536"/>
        </a:spcAft>
        <a:buFont typeface="Arial" panose="020B0604020202020204" pitchFamily="34" charset="0"/>
        <a:buChar char="•"/>
        <a:defRPr sz="2800" kern="1200" spc="299">
          <a:solidFill>
            <a:schemeClr val="tx1"/>
          </a:solidFill>
          <a:latin typeface="Corbel" panose="020B0503020204020204" pitchFamily="34" charset="0"/>
          <a:ea typeface="+mn-ea"/>
          <a:cs typeface="+mn-cs"/>
        </a:defRPr>
      </a:lvl1pPr>
      <a:lvl2pPr marL="658141" indent="-219380" algn="l" defTabSz="877521" rtl="0" eaLnBrk="1" latinLnBrk="0" hangingPunct="1">
        <a:lnSpc>
          <a:spcPct val="100000"/>
        </a:lnSpc>
        <a:spcBef>
          <a:spcPts val="0"/>
        </a:spcBef>
        <a:spcAft>
          <a:spcPts val="1536"/>
        </a:spcAft>
        <a:buFont typeface="Arial" panose="020B0604020202020204" pitchFamily="34" charset="0"/>
        <a:buChar char="•"/>
        <a:defRPr sz="2400" kern="1200" spc="299">
          <a:solidFill>
            <a:schemeClr val="tx1"/>
          </a:solidFill>
          <a:latin typeface="Corbel" panose="020B0503020204020204" pitchFamily="34" charset="0"/>
          <a:ea typeface="+mn-ea"/>
          <a:cs typeface="+mn-cs"/>
        </a:defRPr>
      </a:lvl2pPr>
      <a:lvl3pPr marL="1096901" indent="-219380" algn="l" defTabSz="877521" rtl="0" eaLnBrk="1" latinLnBrk="0" hangingPunct="1">
        <a:lnSpc>
          <a:spcPct val="100000"/>
        </a:lnSpc>
        <a:spcBef>
          <a:spcPts val="0"/>
        </a:spcBef>
        <a:spcAft>
          <a:spcPts val="1536"/>
        </a:spcAft>
        <a:buFont typeface="Arial" panose="020B0604020202020204" pitchFamily="34" charset="0"/>
        <a:buChar char="•"/>
        <a:defRPr sz="1600" kern="1200" spc="299">
          <a:solidFill>
            <a:schemeClr val="tx1"/>
          </a:solidFill>
          <a:latin typeface="Corbel" panose="020B0503020204020204" pitchFamily="34" charset="0"/>
          <a:ea typeface="+mn-ea"/>
          <a:cs typeface="+mn-cs"/>
        </a:defRPr>
      </a:lvl3pPr>
      <a:lvl4pPr marL="1535663" indent="-219380" algn="l" defTabSz="877521" rtl="0" eaLnBrk="1" latinLnBrk="0" hangingPunct="1">
        <a:lnSpc>
          <a:spcPct val="100000"/>
        </a:lnSpc>
        <a:spcBef>
          <a:spcPts val="0"/>
        </a:spcBef>
        <a:spcAft>
          <a:spcPts val="1536"/>
        </a:spcAft>
        <a:buFont typeface="Arial" panose="020B0604020202020204" pitchFamily="34" charset="0"/>
        <a:buChar char="•"/>
        <a:defRPr sz="1400" kern="1200" spc="299">
          <a:solidFill>
            <a:schemeClr val="tx1"/>
          </a:solidFill>
          <a:latin typeface="Corbel" panose="020B0503020204020204" pitchFamily="34" charset="0"/>
          <a:ea typeface="+mn-ea"/>
          <a:cs typeface="+mn-cs"/>
        </a:defRPr>
      </a:lvl4pPr>
      <a:lvl5pPr marL="1974423" indent="-219380" algn="l" defTabSz="877521" rtl="0" eaLnBrk="1" latinLnBrk="0" hangingPunct="1">
        <a:lnSpc>
          <a:spcPct val="100000"/>
        </a:lnSpc>
        <a:spcBef>
          <a:spcPts val="0"/>
        </a:spcBef>
        <a:spcAft>
          <a:spcPts val="1536"/>
        </a:spcAft>
        <a:buFont typeface="Arial" panose="020B0604020202020204" pitchFamily="34" charset="0"/>
        <a:buChar char="•"/>
        <a:defRPr sz="1400" kern="1200" spc="299">
          <a:solidFill>
            <a:schemeClr val="tx1"/>
          </a:solidFill>
          <a:latin typeface="Corbel" panose="020B0503020204020204" pitchFamily="34" charset="0"/>
          <a:ea typeface="+mn-ea"/>
          <a:cs typeface="+mn-cs"/>
        </a:defRPr>
      </a:lvl5pPr>
      <a:lvl6pPr marL="2413184"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6pPr>
      <a:lvl7pPr marL="2851944"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7pPr>
      <a:lvl8pPr marL="3290704"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8pPr>
      <a:lvl9pPr marL="3729465"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9pPr>
    </p:bodyStyle>
    <p:otherStyle>
      <a:defPPr>
        <a:defRPr lang="en-US"/>
      </a:defPPr>
      <a:lvl1pPr marL="0" algn="l" defTabSz="877521" rtl="0" eaLnBrk="1" latinLnBrk="0" hangingPunct="1">
        <a:defRPr sz="1726" kern="1200">
          <a:solidFill>
            <a:schemeClr val="tx1"/>
          </a:solidFill>
          <a:latin typeface="+mn-lt"/>
          <a:ea typeface="+mn-ea"/>
          <a:cs typeface="+mn-cs"/>
        </a:defRPr>
      </a:lvl1pPr>
      <a:lvl2pPr marL="438760" algn="l" defTabSz="877521" rtl="0" eaLnBrk="1" latinLnBrk="0" hangingPunct="1">
        <a:defRPr sz="1726" kern="1200">
          <a:solidFill>
            <a:schemeClr val="tx1"/>
          </a:solidFill>
          <a:latin typeface="+mn-lt"/>
          <a:ea typeface="+mn-ea"/>
          <a:cs typeface="+mn-cs"/>
        </a:defRPr>
      </a:lvl2pPr>
      <a:lvl3pPr marL="877521" algn="l" defTabSz="877521" rtl="0" eaLnBrk="1" latinLnBrk="0" hangingPunct="1">
        <a:defRPr sz="1726" kern="1200">
          <a:solidFill>
            <a:schemeClr val="tx1"/>
          </a:solidFill>
          <a:latin typeface="+mn-lt"/>
          <a:ea typeface="+mn-ea"/>
          <a:cs typeface="+mn-cs"/>
        </a:defRPr>
      </a:lvl3pPr>
      <a:lvl4pPr marL="1316283" algn="l" defTabSz="877521" rtl="0" eaLnBrk="1" latinLnBrk="0" hangingPunct="1">
        <a:defRPr sz="1726" kern="1200">
          <a:solidFill>
            <a:schemeClr val="tx1"/>
          </a:solidFill>
          <a:latin typeface="+mn-lt"/>
          <a:ea typeface="+mn-ea"/>
          <a:cs typeface="+mn-cs"/>
        </a:defRPr>
      </a:lvl4pPr>
      <a:lvl5pPr marL="1755041" algn="l" defTabSz="877521" rtl="0" eaLnBrk="1" latinLnBrk="0" hangingPunct="1">
        <a:defRPr sz="1726" kern="1200">
          <a:solidFill>
            <a:schemeClr val="tx1"/>
          </a:solidFill>
          <a:latin typeface="+mn-lt"/>
          <a:ea typeface="+mn-ea"/>
          <a:cs typeface="+mn-cs"/>
        </a:defRPr>
      </a:lvl5pPr>
      <a:lvl6pPr marL="2193803" algn="l" defTabSz="877521" rtl="0" eaLnBrk="1" latinLnBrk="0" hangingPunct="1">
        <a:defRPr sz="1726" kern="1200">
          <a:solidFill>
            <a:schemeClr val="tx1"/>
          </a:solidFill>
          <a:latin typeface="+mn-lt"/>
          <a:ea typeface="+mn-ea"/>
          <a:cs typeface="+mn-cs"/>
        </a:defRPr>
      </a:lvl6pPr>
      <a:lvl7pPr marL="2632564" algn="l" defTabSz="877521" rtl="0" eaLnBrk="1" latinLnBrk="0" hangingPunct="1">
        <a:defRPr sz="1726" kern="1200">
          <a:solidFill>
            <a:schemeClr val="tx1"/>
          </a:solidFill>
          <a:latin typeface="+mn-lt"/>
          <a:ea typeface="+mn-ea"/>
          <a:cs typeface="+mn-cs"/>
        </a:defRPr>
      </a:lvl7pPr>
      <a:lvl8pPr marL="3071324" algn="l" defTabSz="877521" rtl="0" eaLnBrk="1" latinLnBrk="0" hangingPunct="1">
        <a:defRPr sz="1726" kern="1200">
          <a:solidFill>
            <a:schemeClr val="tx1"/>
          </a:solidFill>
          <a:latin typeface="+mn-lt"/>
          <a:ea typeface="+mn-ea"/>
          <a:cs typeface="+mn-cs"/>
        </a:defRPr>
      </a:lvl8pPr>
      <a:lvl9pPr marL="3510084" algn="l" defTabSz="877521" rtl="0" eaLnBrk="1" latinLnBrk="0" hangingPunct="1">
        <a:defRPr sz="172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3E3BE-98E4-4E4F-D8F5-091E42E93A53}"/>
              </a:ext>
            </a:extLst>
          </p:cNvPr>
          <p:cNvSpPr>
            <a:spLocks noGrp="1"/>
          </p:cNvSpPr>
          <p:nvPr>
            <p:ph type="title"/>
          </p:nvPr>
        </p:nvSpPr>
        <p:spPr>
          <a:xfrm>
            <a:off x="1234439" y="433881"/>
            <a:ext cx="7204855" cy="661414"/>
          </a:xfrm>
          <a:ln>
            <a:noFill/>
          </a:ln>
        </p:spPr>
        <p:txBody>
          <a:bodyPr/>
          <a:lstStyle/>
          <a:p>
            <a:r>
              <a:rPr lang="en-GB" noProof="0" dirty="0"/>
              <a:t>PYTHON</a:t>
            </a:r>
          </a:p>
        </p:txBody>
      </p:sp>
      <p:sp>
        <p:nvSpPr>
          <p:cNvPr id="3" name="Content Placeholder 2">
            <a:extLst>
              <a:ext uri="{FF2B5EF4-FFF2-40B4-BE49-F238E27FC236}">
                <a16:creationId xmlns:a16="http://schemas.microsoft.com/office/drawing/2014/main" id="{315E8D9A-EA47-4812-A67E-1ABB2913D265}"/>
              </a:ext>
            </a:extLst>
          </p:cNvPr>
          <p:cNvSpPr>
            <a:spLocks noGrp="1"/>
          </p:cNvSpPr>
          <p:nvPr>
            <p:ph idx="1"/>
          </p:nvPr>
        </p:nvSpPr>
        <p:spPr>
          <a:xfrm>
            <a:off x="383888" y="1098521"/>
            <a:ext cx="2986088" cy="5136085"/>
          </a:xfrm>
          <a:ln>
            <a:noFill/>
          </a:ln>
        </p:spPr>
        <p:txBody>
          <a:bodyPr/>
          <a:lstStyle/>
          <a:p>
            <a:pPr>
              <a:spcAft>
                <a:spcPts val="600"/>
              </a:spcAft>
            </a:pPr>
            <a:r>
              <a:rPr lang="en-GB" sz="1600" b="1" dirty="0"/>
              <a:t>1. Variables</a:t>
            </a:r>
          </a:p>
          <a:p>
            <a:pPr lvl="0"/>
            <a:r>
              <a:rPr lang="en-GB" dirty="0"/>
              <a:t>Variable store data values.</a:t>
            </a:r>
          </a:p>
          <a:p>
            <a:pPr lvl="0"/>
            <a:endParaRPr lang="en-GB" dirty="0"/>
          </a:p>
          <a:p>
            <a:pPr lvl="0"/>
            <a:r>
              <a:rPr lang="en-GB" dirty="0"/>
              <a:t>Created when first assigned.</a:t>
            </a:r>
          </a:p>
          <a:p>
            <a:r>
              <a:rPr lang="en-GB" dirty="0"/>
              <a:t>Python.</a:t>
            </a:r>
          </a:p>
          <a:p>
            <a:r>
              <a:rPr lang="en-GB" dirty="0"/>
              <a:t>Variable names in Python are case‑sensitive, and they should be relevant, so the code is easy to read and understand</a:t>
            </a:r>
          </a:p>
          <a:p>
            <a:endParaRPr lang="en-GB" dirty="0"/>
          </a:p>
          <a:p>
            <a:endParaRPr lang="en-GB" dirty="0"/>
          </a:p>
          <a:p>
            <a:endParaRPr lang="en-GB" dirty="0"/>
          </a:p>
          <a:p>
            <a:endParaRPr lang="en-GB" dirty="0"/>
          </a:p>
          <a:p>
            <a:endParaRPr lang="en-GB" dirty="0"/>
          </a:p>
          <a:p>
            <a:r>
              <a:rPr lang="en-GB" b="1" dirty="0"/>
              <a:t>Data Types</a:t>
            </a:r>
          </a:p>
          <a:p>
            <a:pPr lvl="0"/>
            <a:r>
              <a:rPr lang="en-GB" b="1" dirty="0"/>
              <a:t>String</a:t>
            </a:r>
            <a:r>
              <a:rPr lang="en-GB" dirty="0"/>
              <a:t> → "hello“</a:t>
            </a:r>
          </a:p>
          <a:p>
            <a:pPr lvl="0"/>
            <a:r>
              <a:rPr lang="en-GB" b="1" dirty="0"/>
              <a:t>Integer</a:t>
            </a:r>
            <a:r>
              <a:rPr lang="en-GB" dirty="0"/>
              <a:t> → 12</a:t>
            </a:r>
          </a:p>
          <a:p>
            <a:pPr lvl="0"/>
            <a:r>
              <a:rPr lang="en-GB" b="1" dirty="0"/>
              <a:t>Float</a:t>
            </a:r>
            <a:r>
              <a:rPr lang="en-GB" dirty="0"/>
              <a:t> → 3.14</a:t>
            </a:r>
          </a:p>
          <a:p>
            <a:pPr lvl="0"/>
            <a:r>
              <a:rPr lang="en-GB" b="1" dirty="0"/>
              <a:t>Boolean</a:t>
            </a:r>
            <a:r>
              <a:rPr lang="en-GB" dirty="0"/>
              <a:t> → True / False</a:t>
            </a:r>
          </a:p>
          <a:p>
            <a:pPr lvl="0"/>
            <a:endParaRPr lang="en-GB" dirty="0"/>
          </a:p>
          <a:p>
            <a:r>
              <a:rPr lang="en-GB" b="1" dirty="0"/>
              <a:t>Casting </a:t>
            </a:r>
            <a:r>
              <a:rPr lang="en-GB" dirty="0"/>
              <a:t>is the process of converting a value from one data type to another, such as turning a string into an integer. </a:t>
            </a:r>
            <a:endParaRPr lang="en-GB" b="1" dirty="0"/>
          </a:p>
        </p:txBody>
      </p:sp>
      <p:sp>
        <p:nvSpPr>
          <p:cNvPr id="4" name="Footer Placeholder 3">
            <a:extLst>
              <a:ext uri="{FF2B5EF4-FFF2-40B4-BE49-F238E27FC236}">
                <a16:creationId xmlns:a16="http://schemas.microsoft.com/office/drawing/2014/main" id="{576BBC21-DB98-CB28-085F-C85A1D8F707C}"/>
              </a:ext>
            </a:extLst>
          </p:cNvPr>
          <p:cNvSpPr>
            <a:spLocks noGrp="1"/>
          </p:cNvSpPr>
          <p:nvPr>
            <p:ph type="ftr" sz="quarter" idx="11"/>
          </p:nvPr>
        </p:nvSpPr>
        <p:spPr>
          <a:xfrm>
            <a:off x="1364170" y="161662"/>
            <a:ext cx="3343275" cy="324985"/>
          </a:xfrm>
        </p:spPr>
        <p:txBody>
          <a:bodyPr/>
          <a:lstStyle/>
          <a:p>
            <a:r>
              <a:rPr lang="en-GB" noProof="0" dirty="0"/>
              <a:t>Year 9 - Key Knowledge Organiser</a:t>
            </a:r>
          </a:p>
        </p:txBody>
      </p:sp>
      <p:sp>
        <p:nvSpPr>
          <p:cNvPr id="5" name="Content Placeholder 4">
            <a:extLst>
              <a:ext uri="{FF2B5EF4-FFF2-40B4-BE49-F238E27FC236}">
                <a16:creationId xmlns:a16="http://schemas.microsoft.com/office/drawing/2014/main" id="{C6061D80-0346-DE27-A73B-C6BF2434E544}"/>
              </a:ext>
            </a:extLst>
          </p:cNvPr>
          <p:cNvSpPr>
            <a:spLocks noGrp="1"/>
          </p:cNvSpPr>
          <p:nvPr>
            <p:ph idx="12"/>
          </p:nvPr>
        </p:nvSpPr>
        <p:spPr>
          <a:xfrm>
            <a:off x="3361112" y="1133733"/>
            <a:ext cx="3174914" cy="2693534"/>
          </a:xfrm>
          <a:ln>
            <a:noFill/>
          </a:ln>
        </p:spPr>
        <p:txBody>
          <a:bodyPr>
            <a:normAutofit lnSpcReduction="10000"/>
          </a:bodyPr>
          <a:lstStyle/>
          <a:p>
            <a:pPr>
              <a:spcAft>
                <a:spcPts val="600"/>
              </a:spcAft>
            </a:pPr>
            <a:r>
              <a:rPr lang="en-GB" sz="1600" b="1" noProof="0" dirty="0"/>
              <a:t>2 Input &amp; Output</a:t>
            </a:r>
          </a:p>
          <a:p>
            <a:r>
              <a:rPr lang="en-GB" b="1" noProof="0" dirty="0"/>
              <a:t>print() </a:t>
            </a:r>
            <a:r>
              <a:rPr lang="en-GB" dirty="0"/>
              <a:t>displays information on the screen so the program can communicate its results.</a:t>
            </a:r>
          </a:p>
          <a:p>
            <a:endParaRPr lang="en-GB" b="1" dirty="0"/>
          </a:p>
          <a:p>
            <a:r>
              <a:rPr lang="en-GB" dirty="0"/>
              <a:t>Python lets you format output using the </a:t>
            </a:r>
            <a:r>
              <a:rPr lang="en-GB" b="1" dirty="0"/>
              <a:t>%</a:t>
            </a:r>
            <a:r>
              <a:rPr lang="en-GB" dirty="0"/>
              <a:t> placeholders (like %s, %d, %.2f) or the </a:t>
            </a:r>
            <a:r>
              <a:rPr lang="en-GB" b="1" dirty="0"/>
              <a:t>{}</a:t>
            </a:r>
            <a:r>
              <a:rPr lang="en-GB" dirty="0"/>
              <a:t> syntax which automatically inserts any variable into the text.</a:t>
            </a:r>
          </a:p>
          <a:p>
            <a:endParaRPr lang="en-GB" b="1" dirty="0"/>
          </a:p>
          <a:p>
            <a:r>
              <a:rPr lang="en-GB" b="1" noProof="0" dirty="0"/>
              <a:t>input() </a:t>
            </a:r>
            <a:r>
              <a:rPr lang="en-GB" noProof="0" dirty="0"/>
              <a:t>collects text from the user and always returns a string.</a:t>
            </a:r>
          </a:p>
          <a:p>
            <a:r>
              <a:rPr lang="en-GB" dirty="0"/>
              <a:t>Use the casting function, int() to convert the input to an integer. </a:t>
            </a:r>
            <a:endParaRPr lang="en-GB" noProof="0" dirty="0"/>
          </a:p>
          <a:p>
            <a:endParaRPr lang="en-GB" b="1" dirty="0"/>
          </a:p>
          <a:p>
            <a:endParaRPr lang="en-GB" b="1" noProof="0" dirty="0"/>
          </a:p>
          <a:p>
            <a:endParaRPr lang="en-GB" b="1" dirty="0"/>
          </a:p>
          <a:p>
            <a:endParaRPr lang="en-GB" noProof="0" dirty="0"/>
          </a:p>
        </p:txBody>
      </p:sp>
      <p:sp>
        <p:nvSpPr>
          <p:cNvPr id="21" name="TextBox 20">
            <a:extLst>
              <a:ext uri="{FF2B5EF4-FFF2-40B4-BE49-F238E27FC236}">
                <a16:creationId xmlns:a16="http://schemas.microsoft.com/office/drawing/2014/main" id="{390EC30F-05CD-C39D-F06B-411F4AC8E002}"/>
              </a:ext>
            </a:extLst>
          </p:cNvPr>
          <p:cNvSpPr txBox="1"/>
          <p:nvPr/>
        </p:nvSpPr>
        <p:spPr>
          <a:xfrm>
            <a:off x="3361112" y="3756357"/>
            <a:ext cx="2067732" cy="1795363"/>
          </a:xfrm>
          <a:prstGeom prst="rect">
            <a:avLst/>
          </a:prstGeom>
          <a:noFill/>
          <a:ln>
            <a:solidFill>
              <a:schemeClr val="bg1"/>
            </a:solidFill>
          </a:ln>
        </p:spPr>
        <p:txBody>
          <a:bodyPr wrap="square">
            <a:spAutoFit/>
          </a:bodyPr>
          <a:lstStyle/>
          <a:p>
            <a:pPr>
              <a:spcBef>
                <a:spcPts val="600"/>
              </a:spcBef>
            </a:pPr>
            <a:r>
              <a:rPr lang="en-GB" sz="1600" b="1" dirty="0">
                <a:latin typeface="Corbel" panose="020B0503020204020204" pitchFamily="34" charset="0"/>
              </a:rPr>
              <a:t>3. Operators</a:t>
            </a:r>
          </a:p>
          <a:p>
            <a:endParaRPr lang="en-GB" sz="1600" b="1" dirty="0">
              <a:latin typeface="Corbel" panose="020B0503020204020204" pitchFamily="34" charset="0"/>
            </a:endParaRPr>
          </a:p>
          <a:p>
            <a:r>
              <a:rPr lang="en-GB" sz="1200" b="1" dirty="0">
                <a:latin typeface="Corbel" panose="020B0503020204020204" pitchFamily="34" charset="0"/>
              </a:rPr>
              <a:t>  </a:t>
            </a:r>
          </a:p>
          <a:p>
            <a:pPr>
              <a:spcBef>
                <a:spcPts val="100"/>
              </a:spcBef>
              <a:spcAft>
                <a:spcPts val="100"/>
              </a:spcAft>
            </a:pPr>
            <a:endParaRPr lang="en-GB" sz="1200" dirty="0">
              <a:latin typeface="Corbel" panose="020B0503020204020204" pitchFamily="34" charset="0"/>
            </a:endParaRPr>
          </a:p>
          <a:p>
            <a:pPr>
              <a:spcBef>
                <a:spcPts val="100"/>
              </a:spcBef>
              <a:spcAft>
                <a:spcPts val="100"/>
              </a:spcAft>
            </a:pPr>
            <a:endParaRPr lang="en-GB" sz="1200" dirty="0">
              <a:latin typeface="Corbel" panose="020B0503020204020204" pitchFamily="34" charset="0"/>
            </a:endParaRPr>
          </a:p>
          <a:p>
            <a:pPr>
              <a:spcBef>
                <a:spcPts val="100"/>
              </a:spcBef>
              <a:spcAft>
                <a:spcPts val="100"/>
              </a:spcAft>
            </a:pPr>
            <a:endParaRPr lang="en-GB" sz="1200" dirty="0">
              <a:latin typeface="Corbel" panose="020B0503020204020204" pitchFamily="34" charset="0"/>
            </a:endParaRPr>
          </a:p>
          <a:p>
            <a:pPr>
              <a:spcBef>
                <a:spcPts val="100"/>
              </a:spcBef>
              <a:spcAft>
                <a:spcPts val="100"/>
              </a:spcAft>
            </a:pPr>
            <a:endParaRPr lang="en-GB" sz="1200" dirty="0">
              <a:latin typeface="Corbel" panose="020B0503020204020204" pitchFamily="34" charset="0"/>
            </a:endParaRPr>
          </a:p>
          <a:p>
            <a:endParaRPr lang="en-GB" sz="1200" dirty="0">
              <a:latin typeface="Corbel" panose="020B0503020204020204" pitchFamily="34" charset="0"/>
            </a:endParaRPr>
          </a:p>
        </p:txBody>
      </p:sp>
      <p:sp>
        <p:nvSpPr>
          <p:cNvPr id="9" name="TextBox 8">
            <a:extLst>
              <a:ext uri="{FF2B5EF4-FFF2-40B4-BE49-F238E27FC236}">
                <a16:creationId xmlns:a16="http://schemas.microsoft.com/office/drawing/2014/main" id="{9C6AFD31-6743-BF5F-C59B-31DAD2CF5728}"/>
              </a:ext>
            </a:extLst>
          </p:cNvPr>
          <p:cNvSpPr txBox="1"/>
          <p:nvPr/>
        </p:nvSpPr>
        <p:spPr>
          <a:xfrm>
            <a:off x="441488" y="2988431"/>
            <a:ext cx="2594320" cy="646331"/>
          </a:xfrm>
          <a:prstGeom prst="rect">
            <a:avLst/>
          </a:prstGeom>
          <a:solidFill>
            <a:schemeClr val="tx1"/>
          </a:solidFill>
          <a:ln>
            <a:solidFill>
              <a:schemeClr val="tx1"/>
            </a:solidFill>
          </a:ln>
        </p:spPr>
        <p:txBody>
          <a:bodyPr wrap="square">
            <a:spAutoFit/>
          </a:bodyPr>
          <a:lstStyle/>
          <a:p>
            <a:r>
              <a:rPr lang="en-GB" sz="1200" dirty="0">
                <a:solidFill>
                  <a:schemeClr val="bg1"/>
                </a:solidFill>
                <a:latin typeface="Corbel" panose="020B0503020204020204" pitchFamily="34" charset="0"/>
              </a:rPr>
              <a:t>name = "Alice"</a:t>
            </a:r>
          </a:p>
          <a:p>
            <a:r>
              <a:rPr lang="en-GB" sz="1200" dirty="0">
                <a:solidFill>
                  <a:schemeClr val="bg1"/>
                </a:solidFill>
                <a:latin typeface="Corbel" panose="020B0503020204020204" pitchFamily="34" charset="0"/>
              </a:rPr>
              <a:t>age = 14</a:t>
            </a:r>
          </a:p>
          <a:p>
            <a:r>
              <a:rPr lang="en-GB" sz="1200" dirty="0">
                <a:solidFill>
                  <a:schemeClr val="bg1"/>
                </a:solidFill>
                <a:latin typeface="Corbel" panose="020B0503020204020204" pitchFamily="34" charset="0"/>
              </a:rPr>
              <a:t>height = 1.62</a:t>
            </a:r>
          </a:p>
        </p:txBody>
      </p:sp>
      <p:sp>
        <p:nvSpPr>
          <p:cNvPr id="11" name="TextBox 10">
            <a:extLst>
              <a:ext uri="{FF2B5EF4-FFF2-40B4-BE49-F238E27FC236}">
                <a16:creationId xmlns:a16="http://schemas.microsoft.com/office/drawing/2014/main" id="{0481F637-60A8-CFD1-5068-2BC4B6F1FE0B}"/>
              </a:ext>
            </a:extLst>
          </p:cNvPr>
          <p:cNvSpPr txBox="1"/>
          <p:nvPr/>
        </p:nvSpPr>
        <p:spPr>
          <a:xfrm>
            <a:off x="441488" y="5777788"/>
            <a:ext cx="2594320" cy="646331"/>
          </a:xfrm>
          <a:prstGeom prst="rect">
            <a:avLst/>
          </a:prstGeom>
          <a:solidFill>
            <a:schemeClr val="tx1"/>
          </a:solidFill>
          <a:ln>
            <a:solidFill>
              <a:schemeClr val="tx1"/>
            </a:solidFill>
          </a:ln>
        </p:spPr>
        <p:txBody>
          <a:bodyPr wrap="square">
            <a:spAutoFit/>
          </a:bodyPr>
          <a:lstStyle/>
          <a:p>
            <a:r>
              <a:rPr lang="en-GB" sz="1200" dirty="0">
                <a:solidFill>
                  <a:schemeClr val="bg1"/>
                </a:solidFill>
                <a:latin typeface="Corbel" panose="020B0503020204020204" pitchFamily="34" charset="0"/>
              </a:rPr>
              <a:t>int("5")</a:t>
            </a:r>
          </a:p>
          <a:p>
            <a:r>
              <a:rPr lang="en-GB" sz="1200" dirty="0">
                <a:solidFill>
                  <a:schemeClr val="bg1"/>
                </a:solidFill>
                <a:latin typeface="Corbel" panose="020B0503020204020204" pitchFamily="34" charset="0"/>
              </a:rPr>
              <a:t>str(10)</a:t>
            </a:r>
          </a:p>
          <a:p>
            <a:r>
              <a:rPr lang="en-GB" sz="1200" dirty="0">
                <a:solidFill>
                  <a:schemeClr val="bg1"/>
                </a:solidFill>
                <a:latin typeface="Corbel" panose="020B0503020204020204" pitchFamily="34" charset="0"/>
              </a:rPr>
              <a:t>float("3.5")</a:t>
            </a:r>
          </a:p>
        </p:txBody>
      </p:sp>
      <p:sp>
        <p:nvSpPr>
          <p:cNvPr id="13" name="TextBox 12">
            <a:extLst>
              <a:ext uri="{FF2B5EF4-FFF2-40B4-BE49-F238E27FC236}">
                <a16:creationId xmlns:a16="http://schemas.microsoft.com/office/drawing/2014/main" id="{FDC75D2C-9E06-4797-18E7-0683F7E45234}"/>
              </a:ext>
            </a:extLst>
          </p:cNvPr>
          <p:cNvSpPr txBox="1"/>
          <p:nvPr/>
        </p:nvSpPr>
        <p:spPr>
          <a:xfrm>
            <a:off x="6536027" y="1296626"/>
            <a:ext cx="2726845" cy="800219"/>
          </a:xfrm>
          <a:prstGeom prst="rect">
            <a:avLst/>
          </a:prstGeom>
          <a:solidFill>
            <a:schemeClr val="tx1"/>
          </a:solidFill>
          <a:ln>
            <a:solidFill>
              <a:schemeClr val="tx1"/>
            </a:solidFill>
          </a:ln>
        </p:spPr>
        <p:txBody>
          <a:bodyPr wrap="square">
            <a:spAutoFit/>
          </a:bodyPr>
          <a:lstStyle/>
          <a:p>
            <a:pPr>
              <a:spcBef>
                <a:spcPts val="300"/>
              </a:spcBef>
              <a:spcAft>
                <a:spcPts val="300"/>
              </a:spcAft>
            </a:pPr>
            <a:r>
              <a:rPr lang="en-GB" sz="1200" dirty="0">
                <a:solidFill>
                  <a:schemeClr val="bg1"/>
                </a:solidFill>
                <a:latin typeface="Corbel" panose="020B0503020204020204" pitchFamily="34" charset="0"/>
              </a:rPr>
              <a:t>print("Hello")</a:t>
            </a:r>
          </a:p>
          <a:p>
            <a:pPr>
              <a:spcBef>
                <a:spcPts val="300"/>
              </a:spcBef>
              <a:spcAft>
                <a:spcPts val="300"/>
              </a:spcAft>
            </a:pPr>
            <a:r>
              <a:rPr lang="en-GB" sz="1200" dirty="0">
                <a:solidFill>
                  <a:schemeClr val="bg1"/>
                </a:solidFill>
                <a:latin typeface="Corbel" panose="020B0503020204020204" pitchFamily="34" charset="0"/>
              </a:rPr>
              <a:t>print("Your score is", score)</a:t>
            </a:r>
          </a:p>
          <a:p>
            <a:pPr>
              <a:spcBef>
                <a:spcPts val="300"/>
              </a:spcBef>
              <a:spcAft>
                <a:spcPts val="300"/>
              </a:spcAft>
            </a:pPr>
            <a:r>
              <a:rPr lang="en-GB" sz="1200" dirty="0">
                <a:solidFill>
                  <a:schemeClr val="bg1"/>
                </a:solidFill>
                <a:latin typeface="Corbel" panose="020B0503020204020204" pitchFamily="34" charset="0"/>
              </a:rPr>
              <a:t>print(("Your score is “ + score)</a:t>
            </a:r>
          </a:p>
        </p:txBody>
      </p:sp>
      <p:sp>
        <p:nvSpPr>
          <p:cNvPr id="15" name="TextBox 14">
            <a:extLst>
              <a:ext uri="{FF2B5EF4-FFF2-40B4-BE49-F238E27FC236}">
                <a16:creationId xmlns:a16="http://schemas.microsoft.com/office/drawing/2014/main" id="{045FD3BB-0FF7-F122-EF3B-798A2E0BED85}"/>
              </a:ext>
            </a:extLst>
          </p:cNvPr>
          <p:cNvSpPr txBox="1"/>
          <p:nvPr/>
        </p:nvSpPr>
        <p:spPr>
          <a:xfrm>
            <a:off x="6536027" y="3098297"/>
            <a:ext cx="2726845" cy="538609"/>
          </a:xfrm>
          <a:prstGeom prst="rect">
            <a:avLst/>
          </a:prstGeom>
          <a:solidFill>
            <a:schemeClr val="tx1"/>
          </a:solidFill>
          <a:ln>
            <a:solidFill>
              <a:schemeClr val="tx1"/>
            </a:solidFill>
          </a:ln>
        </p:spPr>
        <p:txBody>
          <a:bodyPr wrap="square">
            <a:spAutoFit/>
          </a:bodyPr>
          <a:lstStyle/>
          <a:p>
            <a:pPr>
              <a:spcBef>
                <a:spcPts val="300"/>
              </a:spcBef>
              <a:spcAft>
                <a:spcPts val="300"/>
              </a:spcAft>
            </a:pPr>
            <a:r>
              <a:rPr lang="en-GB" sz="1200" dirty="0">
                <a:solidFill>
                  <a:schemeClr val="bg1"/>
                </a:solidFill>
                <a:latin typeface="Corbel" panose="020B0503020204020204" pitchFamily="34" charset="0"/>
              </a:rPr>
              <a:t>name = input("Enter your name: ")</a:t>
            </a:r>
          </a:p>
          <a:p>
            <a:pPr>
              <a:spcBef>
                <a:spcPts val="300"/>
              </a:spcBef>
              <a:spcAft>
                <a:spcPts val="300"/>
              </a:spcAft>
            </a:pPr>
            <a:r>
              <a:rPr lang="en-GB" sz="1200" dirty="0">
                <a:solidFill>
                  <a:schemeClr val="bg1"/>
                </a:solidFill>
                <a:latin typeface="Corbel" panose="020B0503020204020204" pitchFamily="34" charset="0"/>
              </a:rPr>
              <a:t>age = int(input("Enter your age: "))</a:t>
            </a:r>
          </a:p>
        </p:txBody>
      </p:sp>
      <p:sp>
        <p:nvSpPr>
          <p:cNvPr id="17" name="TextBox 16">
            <a:extLst>
              <a:ext uri="{FF2B5EF4-FFF2-40B4-BE49-F238E27FC236}">
                <a16:creationId xmlns:a16="http://schemas.microsoft.com/office/drawing/2014/main" id="{9470B5F5-7C58-5416-C891-48A592E1D26B}"/>
              </a:ext>
            </a:extLst>
          </p:cNvPr>
          <p:cNvSpPr txBox="1"/>
          <p:nvPr/>
        </p:nvSpPr>
        <p:spPr>
          <a:xfrm>
            <a:off x="6536027" y="2330267"/>
            <a:ext cx="2726845" cy="538609"/>
          </a:xfrm>
          <a:prstGeom prst="rect">
            <a:avLst/>
          </a:prstGeom>
          <a:solidFill>
            <a:schemeClr val="tx1"/>
          </a:solidFill>
          <a:ln>
            <a:solidFill>
              <a:schemeClr val="tx1"/>
            </a:solidFill>
          </a:ln>
        </p:spPr>
        <p:txBody>
          <a:bodyPr wrap="square">
            <a:spAutoFit/>
          </a:bodyPr>
          <a:lstStyle/>
          <a:p>
            <a:pPr>
              <a:spcBef>
                <a:spcPts val="300"/>
              </a:spcBef>
              <a:spcAft>
                <a:spcPts val="300"/>
              </a:spcAft>
            </a:pPr>
            <a:r>
              <a:rPr lang="en-GB" sz="1200" dirty="0">
                <a:solidFill>
                  <a:schemeClr val="bg1"/>
                </a:solidFill>
                <a:latin typeface="Corbel" panose="020B0503020204020204" pitchFamily="34" charset="0"/>
              </a:rPr>
              <a:t>print(f"{name} is {age} years old")</a:t>
            </a:r>
          </a:p>
          <a:p>
            <a:pPr>
              <a:spcBef>
                <a:spcPts val="300"/>
              </a:spcBef>
              <a:spcAft>
                <a:spcPts val="300"/>
              </a:spcAft>
            </a:pPr>
            <a:r>
              <a:rPr lang="en-GB" sz="1200" dirty="0">
                <a:solidFill>
                  <a:schemeClr val="bg1"/>
                </a:solidFill>
                <a:latin typeface="Corbel" panose="020B0503020204020204" pitchFamily="34" charset="0"/>
              </a:rPr>
              <a:t>print("%s is %d years old" %(name, age))</a:t>
            </a:r>
          </a:p>
        </p:txBody>
      </p:sp>
      <p:graphicFrame>
        <p:nvGraphicFramePr>
          <p:cNvPr id="20" name="Table 19">
            <a:extLst>
              <a:ext uri="{FF2B5EF4-FFF2-40B4-BE49-F238E27FC236}">
                <a16:creationId xmlns:a16="http://schemas.microsoft.com/office/drawing/2014/main" id="{961BBB1E-326C-0B5A-18EF-A7DBF7A38318}"/>
              </a:ext>
            </a:extLst>
          </p:cNvPr>
          <p:cNvGraphicFramePr>
            <a:graphicFrameLocks noGrp="1"/>
          </p:cNvGraphicFramePr>
          <p:nvPr>
            <p:extLst>
              <p:ext uri="{D42A27DB-BD31-4B8C-83A1-F6EECF244321}">
                <p14:modId xmlns:p14="http://schemas.microsoft.com/office/powerpoint/2010/main" val="1169719518"/>
              </p:ext>
            </p:extLst>
          </p:nvPr>
        </p:nvGraphicFramePr>
        <p:xfrm>
          <a:off x="3754866" y="4078575"/>
          <a:ext cx="1486777" cy="2194560"/>
        </p:xfrm>
        <a:graphic>
          <a:graphicData uri="http://schemas.openxmlformats.org/drawingml/2006/table">
            <a:tbl>
              <a:tblPr firstRow="1" bandRow="1">
                <a:tableStyleId>{5940675A-B579-460E-94D1-54222C63F5DA}</a:tableStyleId>
              </a:tblPr>
              <a:tblGrid>
                <a:gridCol w="1101344">
                  <a:extLst>
                    <a:ext uri="{9D8B030D-6E8A-4147-A177-3AD203B41FA5}">
                      <a16:colId xmlns:a16="http://schemas.microsoft.com/office/drawing/2014/main" val="3272487556"/>
                    </a:ext>
                  </a:extLst>
                </a:gridCol>
                <a:gridCol w="385433">
                  <a:extLst>
                    <a:ext uri="{9D8B030D-6E8A-4147-A177-3AD203B41FA5}">
                      <a16:colId xmlns:a16="http://schemas.microsoft.com/office/drawing/2014/main" val="1859712613"/>
                    </a:ext>
                  </a:extLst>
                </a:gridCol>
              </a:tblGrid>
              <a:tr h="156703">
                <a:tc gridSpan="2">
                  <a:txBody>
                    <a:bodyPr/>
                    <a:lstStyle/>
                    <a:p>
                      <a:pPr algn="ctr"/>
                      <a:r>
                        <a:rPr lang="en-GB" sz="1200" b="1" dirty="0">
                          <a:latin typeface="Corbel" panose="020B0503020204020204" pitchFamily="34" charset="0"/>
                        </a:rPr>
                        <a:t>Maths</a:t>
                      </a:r>
                      <a:endParaRPr lang="en-GB" sz="1200" dirty="0">
                        <a:latin typeface="Corbel" panose="020B0503020204020204" pitchFamily="34" charset="0"/>
                      </a:endParaRPr>
                    </a:p>
                  </a:txBody>
                  <a:tcPr anchor="ctr"/>
                </a:tc>
                <a:tc hMerge="1">
                  <a:txBody>
                    <a:bodyPr/>
                    <a:lstStyle/>
                    <a:p>
                      <a:pPr algn="ctr"/>
                      <a:endParaRPr lang="en-GB" sz="1200" dirty="0">
                        <a:latin typeface="Corbel" panose="020B0503020204020204" pitchFamily="34" charset="0"/>
                      </a:endParaRPr>
                    </a:p>
                  </a:txBody>
                  <a:tcPr anchor="ctr"/>
                </a:tc>
                <a:extLst>
                  <a:ext uri="{0D108BD9-81ED-4DB2-BD59-A6C34878D82A}">
                    <a16:rowId xmlns:a16="http://schemas.microsoft.com/office/drawing/2014/main" val="161718189"/>
                  </a:ext>
                </a:extLst>
              </a:tr>
              <a:tr h="252000">
                <a:tc>
                  <a:txBody>
                    <a:bodyPr/>
                    <a:lstStyle/>
                    <a:p>
                      <a:r>
                        <a:rPr lang="en-GB" sz="1200" dirty="0"/>
                        <a:t>Addition</a:t>
                      </a:r>
                      <a:endParaRPr lang="en-GB" sz="1200" dirty="0">
                        <a:latin typeface="Corbel" panose="020B0503020204020204" pitchFamily="34" charset="0"/>
                      </a:endParaRPr>
                    </a:p>
                  </a:txBody>
                  <a:tcPr anchor="ctr"/>
                </a:tc>
                <a:tc>
                  <a:txBody>
                    <a:bodyPr/>
                    <a:lstStyle/>
                    <a:p>
                      <a:pPr algn="ctr"/>
                      <a:r>
                        <a:rPr lang="en-GB" sz="1200" dirty="0"/>
                        <a:t>+</a:t>
                      </a:r>
                      <a:endParaRPr lang="en-GB" sz="1200" dirty="0">
                        <a:latin typeface="Corbel" panose="020B0503020204020204" pitchFamily="34" charset="0"/>
                      </a:endParaRPr>
                    </a:p>
                  </a:txBody>
                  <a:tcPr anchor="ctr"/>
                </a:tc>
                <a:extLst>
                  <a:ext uri="{0D108BD9-81ED-4DB2-BD59-A6C34878D82A}">
                    <a16:rowId xmlns:a16="http://schemas.microsoft.com/office/drawing/2014/main" val="4043488457"/>
                  </a:ext>
                </a:extLst>
              </a:tr>
              <a:tr h="252000">
                <a:tc>
                  <a:txBody>
                    <a:bodyPr/>
                    <a:lstStyle/>
                    <a:p>
                      <a:r>
                        <a:rPr lang="en-GB" sz="1200" dirty="0"/>
                        <a:t>Subtraction</a:t>
                      </a:r>
                      <a:endParaRPr lang="en-GB" sz="1200" dirty="0">
                        <a:latin typeface="Corbel" panose="020B0503020204020204" pitchFamily="34" charset="0"/>
                      </a:endParaRPr>
                    </a:p>
                  </a:txBody>
                  <a:tcPr anchor="ctr"/>
                </a:tc>
                <a:tc>
                  <a:txBody>
                    <a:bodyPr/>
                    <a:lstStyle/>
                    <a:p>
                      <a:pPr algn="ctr"/>
                      <a:r>
                        <a:rPr lang="en-GB" sz="1200" dirty="0"/>
                        <a:t>-</a:t>
                      </a:r>
                      <a:endParaRPr lang="en-GB" sz="1200" dirty="0">
                        <a:latin typeface="Corbel" panose="020B0503020204020204" pitchFamily="34" charset="0"/>
                      </a:endParaRPr>
                    </a:p>
                  </a:txBody>
                  <a:tcPr anchor="ctr"/>
                </a:tc>
                <a:extLst>
                  <a:ext uri="{0D108BD9-81ED-4DB2-BD59-A6C34878D82A}">
                    <a16:rowId xmlns:a16="http://schemas.microsoft.com/office/drawing/2014/main" val="1529567220"/>
                  </a:ext>
                </a:extLst>
              </a:tr>
              <a:tr h="252000">
                <a:tc>
                  <a:txBody>
                    <a:bodyPr/>
                    <a:lstStyle/>
                    <a:p>
                      <a:r>
                        <a:rPr lang="en-GB" sz="1200" dirty="0"/>
                        <a:t>Multiplication</a:t>
                      </a:r>
                      <a:endParaRPr lang="en-GB" sz="1200" dirty="0">
                        <a:latin typeface="Corbel" panose="020B0503020204020204" pitchFamily="34" charset="0"/>
                      </a:endParaRPr>
                    </a:p>
                  </a:txBody>
                  <a:tcPr anchor="ctr"/>
                </a:tc>
                <a:tc>
                  <a:txBody>
                    <a:bodyPr/>
                    <a:lstStyle/>
                    <a:p>
                      <a:pPr algn="ctr"/>
                      <a:r>
                        <a:rPr lang="en-GB" sz="1200" dirty="0"/>
                        <a:t>*</a:t>
                      </a:r>
                      <a:endParaRPr lang="en-GB" sz="1200" dirty="0">
                        <a:latin typeface="Corbel" panose="020B0503020204020204" pitchFamily="34" charset="0"/>
                      </a:endParaRPr>
                    </a:p>
                  </a:txBody>
                  <a:tcPr anchor="ctr"/>
                </a:tc>
                <a:extLst>
                  <a:ext uri="{0D108BD9-81ED-4DB2-BD59-A6C34878D82A}">
                    <a16:rowId xmlns:a16="http://schemas.microsoft.com/office/drawing/2014/main" val="436393159"/>
                  </a:ext>
                </a:extLst>
              </a:tr>
              <a:tr h="252000">
                <a:tc>
                  <a:txBody>
                    <a:bodyPr/>
                    <a:lstStyle/>
                    <a:p>
                      <a:r>
                        <a:rPr lang="en-GB" sz="1200" dirty="0"/>
                        <a:t>Division</a:t>
                      </a:r>
                      <a:endParaRPr lang="en-GB" sz="1200" dirty="0">
                        <a:latin typeface="Corbel" panose="020B0503020204020204" pitchFamily="34" charset="0"/>
                      </a:endParaRPr>
                    </a:p>
                  </a:txBody>
                  <a:tcPr anchor="ctr"/>
                </a:tc>
                <a:tc>
                  <a:txBody>
                    <a:bodyPr/>
                    <a:lstStyle/>
                    <a:p>
                      <a:pPr algn="ctr"/>
                      <a:r>
                        <a:rPr lang="en-GB" sz="1200" dirty="0"/>
                        <a:t>/</a:t>
                      </a:r>
                      <a:endParaRPr lang="en-GB" sz="1200" dirty="0">
                        <a:latin typeface="Corbel" panose="020B0503020204020204" pitchFamily="34" charset="0"/>
                      </a:endParaRPr>
                    </a:p>
                  </a:txBody>
                  <a:tcPr anchor="ctr"/>
                </a:tc>
                <a:extLst>
                  <a:ext uri="{0D108BD9-81ED-4DB2-BD59-A6C34878D82A}">
                    <a16:rowId xmlns:a16="http://schemas.microsoft.com/office/drawing/2014/main" val="2496368919"/>
                  </a:ext>
                </a:extLst>
              </a:tr>
              <a:tr h="252000">
                <a:tc>
                  <a:txBody>
                    <a:bodyPr/>
                    <a:lstStyle/>
                    <a:p>
                      <a:r>
                        <a:rPr lang="en-GB" sz="1200" dirty="0">
                          <a:latin typeface="Corbel" panose="020B0503020204020204" pitchFamily="34" charset="0"/>
                        </a:rPr>
                        <a:t>Floor Division </a:t>
                      </a:r>
                    </a:p>
                  </a:txBody>
                  <a:tcPr anchor="ctr"/>
                </a:tc>
                <a:tc>
                  <a:txBody>
                    <a:bodyPr/>
                    <a:lstStyle/>
                    <a:p>
                      <a:pPr algn="ctr"/>
                      <a:r>
                        <a:rPr lang="en-GB" sz="1200" dirty="0">
                          <a:latin typeface="Corbel" panose="020B0503020204020204" pitchFamily="34" charset="0"/>
                        </a:rPr>
                        <a:t>//</a:t>
                      </a:r>
                    </a:p>
                  </a:txBody>
                  <a:tcPr anchor="ctr"/>
                </a:tc>
                <a:extLst>
                  <a:ext uri="{0D108BD9-81ED-4DB2-BD59-A6C34878D82A}">
                    <a16:rowId xmlns:a16="http://schemas.microsoft.com/office/drawing/2014/main" val="264698704"/>
                  </a:ext>
                </a:extLst>
              </a:tr>
              <a:tr h="252000">
                <a:tc>
                  <a:txBody>
                    <a:bodyPr/>
                    <a:lstStyle/>
                    <a:p>
                      <a:r>
                        <a:rPr lang="en-GB" sz="1200" dirty="0">
                          <a:latin typeface="Corbel" panose="020B0503020204020204" pitchFamily="34" charset="0"/>
                        </a:rPr>
                        <a:t>Remainder</a:t>
                      </a:r>
                    </a:p>
                  </a:txBody>
                  <a:tcPr anchor="ctr"/>
                </a:tc>
                <a:tc>
                  <a:txBody>
                    <a:bodyPr/>
                    <a:lstStyle/>
                    <a:p>
                      <a:pPr algn="ctr"/>
                      <a:r>
                        <a:rPr lang="en-GB" sz="1200" dirty="0">
                          <a:latin typeface="Corbel" panose="020B0503020204020204" pitchFamily="34" charset="0"/>
                        </a:rPr>
                        <a:t>%</a:t>
                      </a:r>
                    </a:p>
                  </a:txBody>
                  <a:tcPr anchor="ctr"/>
                </a:tc>
                <a:extLst>
                  <a:ext uri="{0D108BD9-81ED-4DB2-BD59-A6C34878D82A}">
                    <a16:rowId xmlns:a16="http://schemas.microsoft.com/office/drawing/2014/main" val="4124548811"/>
                  </a:ext>
                </a:extLst>
              </a:tr>
              <a:tr h="252000">
                <a:tc>
                  <a:txBody>
                    <a:bodyPr/>
                    <a:lstStyle/>
                    <a:p>
                      <a:r>
                        <a:rPr lang="en-GB" sz="1200" dirty="0">
                          <a:latin typeface="Corbel" panose="020B0503020204020204" pitchFamily="34" charset="0"/>
                        </a:rPr>
                        <a:t>power </a:t>
                      </a:r>
                    </a:p>
                  </a:txBody>
                  <a:tcPr anchor="ctr"/>
                </a:tc>
                <a:tc>
                  <a:txBody>
                    <a:bodyPr/>
                    <a:lstStyle/>
                    <a:p>
                      <a:pPr algn="ctr"/>
                      <a:r>
                        <a:rPr lang="en-GB" sz="1200" dirty="0">
                          <a:latin typeface="Corbel" panose="020B0503020204020204" pitchFamily="34" charset="0"/>
                        </a:rPr>
                        <a:t>**</a:t>
                      </a:r>
                    </a:p>
                  </a:txBody>
                  <a:tcPr anchor="ctr"/>
                </a:tc>
                <a:extLst>
                  <a:ext uri="{0D108BD9-81ED-4DB2-BD59-A6C34878D82A}">
                    <a16:rowId xmlns:a16="http://schemas.microsoft.com/office/drawing/2014/main" val="359199545"/>
                  </a:ext>
                </a:extLst>
              </a:tr>
            </a:tbl>
          </a:graphicData>
        </a:graphic>
      </p:graphicFrame>
      <p:sp>
        <p:nvSpPr>
          <p:cNvPr id="23" name="TextBox 22">
            <a:extLst>
              <a:ext uri="{FF2B5EF4-FFF2-40B4-BE49-F238E27FC236}">
                <a16:creationId xmlns:a16="http://schemas.microsoft.com/office/drawing/2014/main" id="{3038F6F5-7891-8F1E-EBFB-05614F77FF96}"/>
              </a:ext>
            </a:extLst>
          </p:cNvPr>
          <p:cNvSpPr txBox="1"/>
          <p:nvPr/>
        </p:nvSpPr>
        <p:spPr>
          <a:xfrm>
            <a:off x="5290819" y="5480809"/>
            <a:ext cx="2067732" cy="748923"/>
          </a:xfrm>
          <a:prstGeom prst="rect">
            <a:avLst/>
          </a:prstGeom>
          <a:noFill/>
        </p:spPr>
        <p:txBody>
          <a:bodyPr wrap="square">
            <a:spAutoFit/>
          </a:bodyPr>
          <a:lstStyle/>
          <a:p>
            <a:pPr>
              <a:spcBef>
                <a:spcPts val="200"/>
              </a:spcBef>
              <a:spcAft>
                <a:spcPts val="200"/>
              </a:spcAft>
            </a:pPr>
            <a:r>
              <a:rPr lang="en-GB" sz="1200" dirty="0">
                <a:latin typeface="Corbel" panose="020B0503020204020204" pitchFamily="34" charset="0"/>
              </a:rPr>
              <a:t>5 // 2     # integer division → 2</a:t>
            </a:r>
          </a:p>
          <a:p>
            <a:pPr>
              <a:spcBef>
                <a:spcPts val="200"/>
              </a:spcBef>
              <a:spcAft>
                <a:spcPts val="200"/>
              </a:spcAft>
            </a:pPr>
            <a:r>
              <a:rPr lang="en-GB" sz="1200" dirty="0">
                <a:latin typeface="Corbel" panose="020B0503020204020204" pitchFamily="34" charset="0"/>
              </a:rPr>
              <a:t>5 % 2    # remainder → 1</a:t>
            </a:r>
          </a:p>
          <a:p>
            <a:pPr>
              <a:spcBef>
                <a:spcPts val="200"/>
              </a:spcBef>
              <a:spcAft>
                <a:spcPts val="200"/>
              </a:spcAft>
            </a:pPr>
            <a:r>
              <a:rPr lang="en-GB" sz="1200" dirty="0">
                <a:latin typeface="Corbel" panose="020B0503020204020204" pitchFamily="34" charset="0"/>
              </a:rPr>
              <a:t>2 ** 3   # power → 8</a:t>
            </a:r>
          </a:p>
        </p:txBody>
      </p:sp>
      <p:graphicFrame>
        <p:nvGraphicFramePr>
          <p:cNvPr id="25" name="Table 24">
            <a:extLst>
              <a:ext uri="{FF2B5EF4-FFF2-40B4-BE49-F238E27FC236}">
                <a16:creationId xmlns:a16="http://schemas.microsoft.com/office/drawing/2014/main" id="{51380450-11DC-5454-20AD-7A65D0B48F70}"/>
              </a:ext>
            </a:extLst>
          </p:cNvPr>
          <p:cNvGraphicFramePr>
            <a:graphicFrameLocks noGrp="1"/>
          </p:cNvGraphicFramePr>
          <p:nvPr>
            <p:extLst>
              <p:ext uri="{D42A27DB-BD31-4B8C-83A1-F6EECF244321}">
                <p14:modId xmlns:p14="http://schemas.microsoft.com/office/powerpoint/2010/main" val="3887718627"/>
              </p:ext>
            </p:extLst>
          </p:nvPr>
        </p:nvGraphicFramePr>
        <p:xfrm>
          <a:off x="5635396" y="4078575"/>
          <a:ext cx="1486777" cy="1097280"/>
        </p:xfrm>
        <a:graphic>
          <a:graphicData uri="http://schemas.openxmlformats.org/drawingml/2006/table">
            <a:tbl>
              <a:tblPr firstRow="1" bandRow="1">
                <a:tableStyleId>{5940675A-B579-460E-94D1-54222C63F5DA}</a:tableStyleId>
              </a:tblPr>
              <a:tblGrid>
                <a:gridCol w="1486777">
                  <a:extLst>
                    <a:ext uri="{9D8B030D-6E8A-4147-A177-3AD203B41FA5}">
                      <a16:colId xmlns:a16="http://schemas.microsoft.com/office/drawing/2014/main" val="3272487556"/>
                    </a:ext>
                  </a:extLst>
                </a:gridCol>
              </a:tblGrid>
              <a:tr h="156703">
                <a:tc>
                  <a:txBody>
                    <a:bodyPr/>
                    <a:lstStyle/>
                    <a:p>
                      <a:pPr algn="ctr"/>
                      <a:r>
                        <a:rPr lang="en-GB" sz="1200" b="1" dirty="0">
                          <a:latin typeface="Corbel" panose="020B0503020204020204" pitchFamily="34" charset="0"/>
                        </a:rPr>
                        <a:t>Logical</a:t>
                      </a:r>
                      <a:endParaRPr lang="en-GB" sz="1200" dirty="0">
                        <a:latin typeface="Corbel" panose="020B0503020204020204" pitchFamily="34" charset="0"/>
                      </a:endParaRPr>
                    </a:p>
                  </a:txBody>
                  <a:tcPr anchor="ctr"/>
                </a:tc>
                <a:extLst>
                  <a:ext uri="{0D108BD9-81ED-4DB2-BD59-A6C34878D82A}">
                    <a16:rowId xmlns:a16="http://schemas.microsoft.com/office/drawing/2014/main" val="161718189"/>
                  </a:ext>
                </a:extLst>
              </a:tr>
              <a:tr h="252000">
                <a:tc>
                  <a:txBody>
                    <a:bodyPr/>
                    <a:lstStyle/>
                    <a:p>
                      <a:pPr algn="ctr"/>
                      <a:r>
                        <a:rPr lang="en-GB" sz="1200" dirty="0"/>
                        <a:t>and</a:t>
                      </a:r>
                    </a:p>
                  </a:txBody>
                  <a:tcPr anchor="ctr"/>
                </a:tc>
                <a:extLst>
                  <a:ext uri="{0D108BD9-81ED-4DB2-BD59-A6C34878D82A}">
                    <a16:rowId xmlns:a16="http://schemas.microsoft.com/office/drawing/2014/main" val="4043488457"/>
                  </a:ext>
                </a:extLst>
              </a:tr>
              <a:tr h="252000">
                <a:tc>
                  <a:txBody>
                    <a:bodyPr/>
                    <a:lstStyle/>
                    <a:p>
                      <a:pPr algn="ctr"/>
                      <a:r>
                        <a:rPr lang="en-GB" sz="1200" dirty="0"/>
                        <a:t>or</a:t>
                      </a:r>
                      <a:endParaRPr lang="en-GB" sz="1200" dirty="0">
                        <a:latin typeface="Corbel" panose="020B0503020204020204" pitchFamily="34" charset="0"/>
                      </a:endParaRPr>
                    </a:p>
                  </a:txBody>
                  <a:tcPr anchor="ctr"/>
                </a:tc>
                <a:extLst>
                  <a:ext uri="{0D108BD9-81ED-4DB2-BD59-A6C34878D82A}">
                    <a16:rowId xmlns:a16="http://schemas.microsoft.com/office/drawing/2014/main" val="1529567220"/>
                  </a:ext>
                </a:extLst>
              </a:tr>
              <a:tr h="252000">
                <a:tc>
                  <a:txBody>
                    <a:bodyPr/>
                    <a:lstStyle/>
                    <a:p>
                      <a:pPr algn="ctr"/>
                      <a:r>
                        <a:rPr lang="en-GB" sz="1200" dirty="0"/>
                        <a:t>not</a:t>
                      </a:r>
                      <a:endParaRPr lang="en-GB" sz="1200" dirty="0">
                        <a:latin typeface="Corbel" panose="020B0503020204020204" pitchFamily="34" charset="0"/>
                      </a:endParaRPr>
                    </a:p>
                  </a:txBody>
                  <a:tcPr anchor="ctr"/>
                </a:tc>
                <a:extLst>
                  <a:ext uri="{0D108BD9-81ED-4DB2-BD59-A6C34878D82A}">
                    <a16:rowId xmlns:a16="http://schemas.microsoft.com/office/drawing/2014/main" val="436393159"/>
                  </a:ext>
                </a:extLst>
              </a:tr>
            </a:tbl>
          </a:graphicData>
        </a:graphic>
      </p:graphicFrame>
      <p:graphicFrame>
        <p:nvGraphicFramePr>
          <p:cNvPr id="29" name="Table 28">
            <a:extLst>
              <a:ext uri="{FF2B5EF4-FFF2-40B4-BE49-F238E27FC236}">
                <a16:creationId xmlns:a16="http://schemas.microsoft.com/office/drawing/2014/main" id="{E709C25A-10D7-FCFB-95BA-6C74D31276EE}"/>
              </a:ext>
            </a:extLst>
          </p:cNvPr>
          <p:cNvGraphicFramePr>
            <a:graphicFrameLocks noGrp="1"/>
          </p:cNvGraphicFramePr>
          <p:nvPr>
            <p:extLst>
              <p:ext uri="{D42A27DB-BD31-4B8C-83A1-F6EECF244321}">
                <p14:modId xmlns:p14="http://schemas.microsoft.com/office/powerpoint/2010/main" val="1350158239"/>
              </p:ext>
            </p:extLst>
          </p:nvPr>
        </p:nvGraphicFramePr>
        <p:xfrm>
          <a:off x="7461827" y="4071111"/>
          <a:ext cx="2002685" cy="2103120"/>
        </p:xfrm>
        <a:graphic>
          <a:graphicData uri="http://schemas.openxmlformats.org/drawingml/2006/table">
            <a:tbl>
              <a:tblPr firstRow="1" bandRow="1">
                <a:tableStyleId>{5940675A-B579-460E-94D1-54222C63F5DA}</a:tableStyleId>
              </a:tblPr>
              <a:tblGrid>
                <a:gridCol w="1483507">
                  <a:extLst>
                    <a:ext uri="{9D8B030D-6E8A-4147-A177-3AD203B41FA5}">
                      <a16:colId xmlns:a16="http://schemas.microsoft.com/office/drawing/2014/main" val="3272487556"/>
                    </a:ext>
                  </a:extLst>
                </a:gridCol>
                <a:gridCol w="519178">
                  <a:extLst>
                    <a:ext uri="{9D8B030D-6E8A-4147-A177-3AD203B41FA5}">
                      <a16:colId xmlns:a16="http://schemas.microsoft.com/office/drawing/2014/main" val="1859712613"/>
                    </a:ext>
                  </a:extLst>
                </a:gridCol>
              </a:tblGrid>
              <a:tr h="156703">
                <a:tc gridSpan="2">
                  <a:txBody>
                    <a:bodyPr/>
                    <a:lstStyle/>
                    <a:p>
                      <a:pPr algn="ctr"/>
                      <a:r>
                        <a:rPr lang="en-GB" sz="1200" b="1" dirty="0">
                          <a:latin typeface="Corbel" panose="020B0503020204020204" pitchFamily="34" charset="0"/>
                        </a:rPr>
                        <a:t>Comparison</a:t>
                      </a:r>
                    </a:p>
                  </a:txBody>
                  <a:tcPr anchor="ctr"/>
                </a:tc>
                <a:tc hMerge="1">
                  <a:txBody>
                    <a:bodyPr/>
                    <a:lstStyle/>
                    <a:p>
                      <a:pPr algn="ctr"/>
                      <a:endParaRPr lang="en-GB" sz="1200" dirty="0">
                        <a:latin typeface="Corbel" panose="020B0503020204020204" pitchFamily="34" charset="0"/>
                      </a:endParaRPr>
                    </a:p>
                  </a:txBody>
                  <a:tcPr anchor="ctr"/>
                </a:tc>
                <a:extLst>
                  <a:ext uri="{0D108BD9-81ED-4DB2-BD59-A6C34878D82A}">
                    <a16:rowId xmlns:a16="http://schemas.microsoft.com/office/drawing/2014/main" val="161718189"/>
                  </a:ext>
                </a:extLst>
              </a:tr>
              <a:tr h="252000">
                <a:tc>
                  <a:txBody>
                    <a:bodyPr/>
                    <a:lstStyle/>
                    <a:p>
                      <a:r>
                        <a:rPr lang="en-GB" sz="1200" dirty="0"/>
                        <a:t>equal to</a:t>
                      </a:r>
                      <a:endParaRPr lang="en-GB" sz="1200" dirty="0">
                        <a:latin typeface="Corbel" panose="020B0503020204020204" pitchFamily="34" charset="0"/>
                      </a:endParaRPr>
                    </a:p>
                  </a:txBody>
                  <a:tcPr anchor="ctr"/>
                </a:tc>
                <a:tc>
                  <a:txBody>
                    <a:bodyPr/>
                    <a:lstStyle/>
                    <a:p>
                      <a:pPr algn="ctr"/>
                      <a:r>
                        <a:rPr lang="en-GB" sz="1200" dirty="0"/>
                        <a:t>==</a:t>
                      </a:r>
                      <a:endParaRPr lang="en-GB" sz="1200" dirty="0">
                        <a:latin typeface="Corbel" panose="020B0503020204020204" pitchFamily="34" charset="0"/>
                      </a:endParaRPr>
                    </a:p>
                  </a:txBody>
                  <a:tcPr anchor="ctr"/>
                </a:tc>
                <a:extLst>
                  <a:ext uri="{0D108BD9-81ED-4DB2-BD59-A6C34878D82A}">
                    <a16:rowId xmlns:a16="http://schemas.microsoft.com/office/drawing/2014/main" val="4043488457"/>
                  </a:ext>
                </a:extLst>
              </a:tr>
              <a:tr h="252000">
                <a:tc>
                  <a:txBody>
                    <a:bodyPr/>
                    <a:lstStyle/>
                    <a:p>
                      <a:r>
                        <a:rPr lang="en-GB" sz="1200" dirty="0"/>
                        <a:t>not equal to</a:t>
                      </a:r>
                      <a:endParaRPr lang="en-GB" sz="1200" dirty="0">
                        <a:latin typeface="Corbel" panose="020B0503020204020204" pitchFamily="34" charset="0"/>
                      </a:endParaRPr>
                    </a:p>
                  </a:txBody>
                  <a:tcPr anchor="ctr"/>
                </a:tc>
                <a:tc>
                  <a:txBody>
                    <a:bodyPr/>
                    <a:lstStyle/>
                    <a:p>
                      <a:pPr algn="ctr"/>
                      <a:r>
                        <a:rPr lang="en-GB" sz="1200" dirty="0">
                          <a:latin typeface="Corbel" panose="020B0503020204020204" pitchFamily="34" charset="0"/>
                        </a:rPr>
                        <a:t>!=</a:t>
                      </a:r>
                    </a:p>
                  </a:txBody>
                  <a:tcPr anchor="ctr"/>
                </a:tc>
                <a:extLst>
                  <a:ext uri="{0D108BD9-81ED-4DB2-BD59-A6C34878D82A}">
                    <a16:rowId xmlns:a16="http://schemas.microsoft.com/office/drawing/2014/main" val="1529567220"/>
                  </a:ext>
                </a:extLst>
              </a:tr>
              <a:tr h="252000">
                <a:tc>
                  <a:txBody>
                    <a:bodyPr/>
                    <a:lstStyle/>
                    <a:p>
                      <a:r>
                        <a:rPr lang="en-GB" sz="1200" dirty="0"/>
                        <a:t>greater than</a:t>
                      </a:r>
                      <a:endParaRPr lang="en-GB" sz="1200" dirty="0">
                        <a:latin typeface="Corbel" panose="020B0503020204020204" pitchFamily="34" charset="0"/>
                      </a:endParaRPr>
                    </a:p>
                  </a:txBody>
                  <a:tcPr anchor="ctr"/>
                </a:tc>
                <a:tc>
                  <a:txBody>
                    <a:bodyPr/>
                    <a:lstStyle/>
                    <a:p>
                      <a:pPr algn="ctr"/>
                      <a:r>
                        <a:rPr lang="en-GB" sz="1200" dirty="0"/>
                        <a:t>&gt;</a:t>
                      </a:r>
                      <a:endParaRPr lang="en-GB" sz="1200" dirty="0">
                        <a:latin typeface="Corbel" panose="020B0503020204020204" pitchFamily="34" charset="0"/>
                      </a:endParaRPr>
                    </a:p>
                  </a:txBody>
                  <a:tcPr anchor="ctr"/>
                </a:tc>
                <a:extLst>
                  <a:ext uri="{0D108BD9-81ED-4DB2-BD59-A6C34878D82A}">
                    <a16:rowId xmlns:a16="http://schemas.microsoft.com/office/drawing/2014/main" val="436393159"/>
                  </a:ext>
                </a:extLst>
              </a:tr>
              <a:tr h="252000">
                <a:tc>
                  <a:txBody>
                    <a:bodyPr/>
                    <a:lstStyle/>
                    <a:p>
                      <a:r>
                        <a:rPr lang="en-GB" sz="1200" dirty="0">
                          <a:latin typeface="Corbel" panose="020B0503020204020204" pitchFamily="34" charset="0"/>
                        </a:rPr>
                        <a:t>less than</a:t>
                      </a:r>
                    </a:p>
                  </a:txBody>
                  <a:tcPr anchor="ctr"/>
                </a:tc>
                <a:tc>
                  <a:txBody>
                    <a:bodyPr/>
                    <a:lstStyle/>
                    <a:p>
                      <a:pPr algn="ctr"/>
                      <a:r>
                        <a:rPr lang="en-GB" sz="1200" dirty="0"/>
                        <a:t>&lt;</a:t>
                      </a:r>
                      <a:endParaRPr lang="en-GB" sz="1200" dirty="0">
                        <a:latin typeface="Corbel" panose="020B0503020204020204" pitchFamily="34" charset="0"/>
                      </a:endParaRPr>
                    </a:p>
                  </a:txBody>
                  <a:tcPr anchor="ctr"/>
                </a:tc>
                <a:extLst>
                  <a:ext uri="{0D108BD9-81ED-4DB2-BD59-A6C34878D82A}">
                    <a16:rowId xmlns:a16="http://schemas.microsoft.com/office/drawing/2014/main" val="2496368919"/>
                  </a:ext>
                </a:extLst>
              </a:tr>
              <a:tr h="252000">
                <a:tc>
                  <a:txBody>
                    <a:bodyPr/>
                    <a:lstStyle/>
                    <a:p>
                      <a:r>
                        <a:rPr lang="en-GB" sz="1200" dirty="0">
                          <a:latin typeface="Corbel" panose="020B0503020204020204" pitchFamily="34" charset="0"/>
                        </a:rPr>
                        <a:t>greater than or equal to</a:t>
                      </a:r>
                    </a:p>
                  </a:txBody>
                  <a:tcPr anchor="ctr"/>
                </a:tc>
                <a:tc>
                  <a:txBody>
                    <a:bodyPr/>
                    <a:lstStyle/>
                    <a:p>
                      <a:pPr algn="ctr"/>
                      <a:r>
                        <a:rPr lang="en-GB" sz="1200" dirty="0">
                          <a:latin typeface="Corbel" panose="020B0503020204020204" pitchFamily="34" charset="0"/>
                        </a:rPr>
                        <a:t>&gt;=</a:t>
                      </a:r>
                    </a:p>
                  </a:txBody>
                  <a:tcPr anchor="ctr"/>
                </a:tc>
                <a:extLst>
                  <a:ext uri="{0D108BD9-81ED-4DB2-BD59-A6C34878D82A}">
                    <a16:rowId xmlns:a16="http://schemas.microsoft.com/office/drawing/2014/main" val="264698704"/>
                  </a:ext>
                </a:extLst>
              </a:tr>
              <a:tr h="252000">
                <a:tc>
                  <a:txBody>
                    <a:bodyPr/>
                    <a:lstStyle/>
                    <a:p>
                      <a:pPr marL="0" marR="0" lvl="0" indent="0" algn="l" defTabSz="877521" rtl="0" eaLnBrk="1" fontAlgn="auto" latinLnBrk="0" hangingPunct="1">
                        <a:lnSpc>
                          <a:spcPct val="100000"/>
                        </a:lnSpc>
                        <a:spcBef>
                          <a:spcPts val="0"/>
                        </a:spcBef>
                        <a:spcAft>
                          <a:spcPts val="0"/>
                        </a:spcAft>
                        <a:buClrTx/>
                        <a:buSzTx/>
                        <a:buFontTx/>
                        <a:buNone/>
                        <a:tabLst/>
                        <a:defRPr/>
                      </a:pPr>
                      <a:r>
                        <a:rPr lang="en-GB" sz="1200" dirty="0">
                          <a:latin typeface="Corbel" panose="020B0503020204020204" pitchFamily="34" charset="0"/>
                        </a:rPr>
                        <a:t>less than or equal to</a:t>
                      </a:r>
                    </a:p>
                  </a:txBody>
                  <a:tcPr anchor="ctr"/>
                </a:tc>
                <a:tc>
                  <a:txBody>
                    <a:bodyPr/>
                    <a:lstStyle/>
                    <a:p>
                      <a:r>
                        <a:rPr lang="en-GB" sz="1200" dirty="0">
                          <a:latin typeface="Corbel" panose="020B0503020204020204" pitchFamily="34" charset="0"/>
                        </a:rPr>
                        <a:t>&lt;=</a:t>
                      </a:r>
                    </a:p>
                  </a:txBody>
                  <a:tcPr anchor="ctr"/>
                </a:tc>
                <a:extLst>
                  <a:ext uri="{0D108BD9-81ED-4DB2-BD59-A6C34878D82A}">
                    <a16:rowId xmlns:a16="http://schemas.microsoft.com/office/drawing/2014/main" val="4124548811"/>
                  </a:ext>
                </a:extLst>
              </a:tr>
            </a:tbl>
          </a:graphicData>
        </a:graphic>
      </p:graphicFrame>
    </p:spTree>
    <p:extLst>
      <p:ext uri="{BB962C8B-B14F-4D97-AF65-F5344CB8AC3E}">
        <p14:creationId xmlns:p14="http://schemas.microsoft.com/office/powerpoint/2010/main" val="39418746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3FAC8-B50C-C281-5A9A-3DDBFDFFF6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AFCA46-C456-0FC2-30C4-C5227F638670}"/>
              </a:ext>
            </a:extLst>
          </p:cNvPr>
          <p:cNvSpPr>
            <a:spLocks noGrp="1"/>
          </p:cNvSpPr>
          <p:nvPr>
            <p:ph type="title"/>
          </p:nvPr>
        </p:nvSpPr>
        <p:spPr>
          <a:xfrm>
            <a:off x="1224951" y="433881"/>
            <a:ext cx="7214344" cy="661414"/>
          </a:xfrm>
          <a:ln>
            <a:noFill/>
          </a:ln>
        </p:spPr>
        <p:txBody>
          <a:bodyPr/>
          <a:lstStyle/>
          <a:p>
            <a:r>
              <a:rPr lang="en-GB" dirty="0"/>
              <a:t>PYTHON</a:t>
            </a:r>
          </a:p>
        </p:txBody>
      </p:sp>
      <p:sp>
        <p:nvSpPr>
          <p:cNvPr id="3" name="Content Placeholder 2">
            <a:extLst>
              <a:ext uri="{FF2B5EF4-FFF2-40B4-BE49-F238E27FC236}">
                <a16:creationId xmlns:a16="http://schemas.microsoft.com/office/drawing/2014/main" id="{A5F99E53-5903-0CDE-4AAC-88657C7DEE3E}"/>
              </a:ext>
            </a:extLst>
          </p:cNvPr>
          <p:cNvSpPr>
            <a:spLocks noGrp="1"/>
          </p:cNvSpPr>
          <p:nvPr>
            <p:ph idx="1"/>
          </p:nvPr>
        </p:nvSpPr>
        <p:spPr>
          <a:xfrm>
            <a:off x="375025" y="1179653"/>
            <a:ext cx="2985187" cy="2442551"/>
          </a:xfrm>
          <a:ln>
            <a:noFill/>
          </a:ln>
        </p:spPr>
        <p:txBody>
          <a:bodyPr/>
          <a:lstStyle/>
          <a:p>
            <a:pPr>
              <a:spcAft>
                <a:spcPts val="600"/>
              </a:spcAft>
            </a:pPr>
            <a:r>
              <a:rPr lang="en-GB" sz="1600" b="1" dirty="0"/>
              <a:t>4. Sequence</a:t>
            </a:r>
          </a:p>
          <a:p>
            <a:pPr fontAlgn="t"/>
            <a:r>
              <a:rPr lang="en-GB" b="1" dirty="0"/>
              <a:t>Definition:</a:t>
            </a:r>
            <a:br>
              <a:rPr lang="en-GB" dirty="0"/>
            </a:br>
            <a:r>
              <a:rPr lang="en-GB" dirty="0"/>
              <a:t>Sequence is when instructions are carried out in order, one after another, from top to bottom.</a:t>
            </a:r>
          </a:p>
          <a:p>
            <a:pPr fontAlgn="t"/>
            <a:r>
              <a:rPr lang="en-GB" b="1" dirty="0"/>
              <a:t>Key Points</a:t>
            </a:r>
            <a:endParaRPr lang="en-GB" dirty="0"/>
          </a:p>
          <a:p>
            <a:pPr marL="342900" lvl="0" indent="-342900" fontAlgn="t">
              <a:buFont typeface="Arial" panose="020B0604020202020204" pitchFamily="34" charset="0"/>
              <a:buChar char="•"/>
            </a:pPr>
            <a:r>
              <a:rPr lang="en-GB" dirty="0"/>
              <a:t>The default way a program runs.</a:t>
            </a:r>
          </a:p>
          <a:p>
            <a:pPr marL="342900" lvl="0" indent="-342900" fontAlgn="t">
              <a:buFont typeface="Arial" panose="020B0604020202020204" pitchFamily="34" charset="0"/>
              <a:buChar char="•"/>
            </a:pPr>
            <a:r>
              <a:rPr lang="en-GB" dirty="0"/>
              <a:t>Each line is executed in order.</a:t>
            </a:r>
          </a:p>
          <a:p>
            <a:pPr marL="342900" lvl="0" indent="-342900" fontAlgn="t">
              <a:buFont typeface="Arial" panose="020B0604020202020204" pitchFamily="34" charset="0"/>
              <a:buChar char="•"/>
            </a:pPr>
            <a:r>
              <a:rPr lang="en-GB" dirty="0"/>
              <a:t>No decisions are made.</a:t>
            </a:r>
          </a:p>
          <a:p>
            <a:endParaRPr lang="en-GB" dirty="0"/>
          </a:p>
        </p:txBody>
      </p:sp>
      <p:sp>
        <p:nvSpPr>
          <p:cNvPr id="4" name="Footer Placeholder 3">
            <a:extLst>
              <a:ext uri="{FF2B5EF4-FFF2-40B4-BE49-F238E27FC236}">
                <a16:creationId xmlns:a16="http://schemas.microsoft.com/office/drawing/2014/main" id="{882A60B8-FE81-3D03-F164-A40D10FEACC3}"/>
              </a:ext>
            </a:extLst>
          </p:cNvPr>
          <p:cNvSpPr>
            <a:spLocks noGrp="1"/>
          </p:cNvSpPr>
          <p:nvPr>
            <p:ph type="ftr" sz="quarter" idx="11"/>
          </p:nvPr>
        </p:nvSpPr>
        <p:spPr>
          <a:xfrm>
            <a:off x="1224951" y="40144"/>
            <a:ext cx="3588589" cy="324985"/>
          </a:xfrm>
        </p:spPr>
        <p:txBody>
          <a:bodyPr/>
          <a:lstStyle/>
          <a:p>
            <a:r>
              <a:rPr lang="en-GB"/>
              <a:t>Year 9 - Key Knowledge Organiser</a:t>
            </a:r>
            <a:endParaRPr lang="en-US" dirty="0"/>
          </a:p>
        </p:txBody>
      </p:sp>
      <p:sp>
        <p:nvSpPr>
          <p:cNvPr id="5" name="Content Placeholder 4">
            <a:extLst>
              <a:ext uri="{FF2B5EF4-FFF2-40B4-BE49-F238E27FC236}">
                <a16:creationId xmlns:a16="http://schemas.microsoft.com/office/drawing/2014/main" id="{D54460D9-6EBC-4AAB-A7C2-11BDFDC73DCC}"/>
              </a:ext>
            </a:extLst>
          </p:cNvPr>
          <p:cNvSpPr>
            <a:spLocks noGrp="1"/>
          </p:cNvSpPr>
          <p:nvPr>
            <p:ph idx="12"/>
          </p:nvPr>
        </p:nvSpPr>
        <p:spPr>
          <a:xfrm>
            <a:off x="3360212" y="1179653"/>
            <a:ext cx="2985187" cy="4885101"/>
          </a:xfrm>
          <a:ln>
            <a:noFill/>
          </a:ln>
        </p:spPr>
        <p:txBody>
          <a:bodyPr>
            <a:normAutofit/>
          </a:bodyPr>
          <a:lstStyle/>
          <a:p>
            <a:pPr>
              <a:spcAft>
                <a:spcPts val="600"/>
              </a:spcAft>
            </a:pPr>
            <a:r>
              <a:rPr lang="en-GB" sz="1600" b="1" dirty="0"/>
              <a:t>5. Selection</a:t>
            </a:r>
          </a:p>
          <a:p>
            <a:pPr fontAlgn="t"/>
            <a:r>
              <a:rPr lang="en-GB" b="1" dirty="0"/>
              <a:t>Definition:</a:t>
            </a:r>
            <a:br>
              <a:rPr lang="en-GB" dirty="0"/>
            </a:br>
            <a:r>
              <a:rPr lang="en-GB" dirty="0"/>
              <a:t>Selection allows a program to make decisions and choose different paths based on a condition.</a:t>
            </a:r>
          </a:p>
          <a:p>
            <a:pPr fontAlgn="t"/>
            <a:r>
              <a:rPr lang="en-GB" b="1" dirty="0"/>
              <a:t>Key Points</a:t>
            </a:r>
            <a:endParaRPr lang="en-GB" dirty="0"/>
          </a:p>
          <a:p>
            <a:pPr marL="342900" lvl="0" indent="-342900" fontAlgn="t">
              <a:buFont typeface="Arial" panose="020B0604020202020204" pitchFamily="34" charset="0"/>
              <a:buChar char="•"/>
            </a:pPr>
            <a:r>
              <a:rPr lang="en-GB" dirty="0"/>
              <a:t>Uses if, </a:t>
            </a:r>
            <a:r>
              <a:rPr lang="en-GB" dirty="0" err="1"/>
              <a:t>elif</a:t>
            </a:r>
            <a:r>
              <a:rPr lang="en-GB" dirty="0"/>
              <a:t>, and else.</a:t>
            </a:r>
          </a:p>
          <a:p>
            <a:pPr marL="342900" lvl="0" indent="-342900" fontAlgn="t">
              <a:buFont typeface="Arial" panose="020B0604020202020204" pitchFamily="34" charset="0"/>
              <a:buChar char="•"/>
            </a:pPr>
            <a:r>
              <a:rPr lang="en-GB" dirty="0"/>
              <a:t>Conditions are either </a:t>
            </a:r>
            <a:r>
              <a:rPr lang="en-GB" b="1" dirty="0"/>
              <a:t>True</a:t>
            </a:r>
            <a:r>
              <a:rPr lang="en-GB" dirty="0"/>
              <a:t> or </a:t>
            </a:r>
            <a:r>
              <a:rPr lang="en-GB" b="1" dirty="0"/>
              <a:t>False</a:t>
            </a:r>
            <a:r>
              <a:rPr lang="en-GB" dirty="0"/>
              <a:t>.</a:t>
            </a:r>
          </a:p>
          <a:p>
            <a:pPr marL="342900" lvl="0" indent="-342900" fontAlgn="t">
              <a:buFont typeface="Arial" panose="020B0604020202020204" pitchFamily="34" charset="0"/>
              <a:buChar char="•"/>
            </a:pPr>
            <a:r>
              <a:rPr lang="en-GB" dirty="0"/>
              <a:t>Uses comparison operators.</a:t>
            </a:r>
            <a:endParaRPr lang="en-GB" sz="1600" b="1" dirty="0"/>
          </a:p>
          <a:p>
            <a:pPr fontAlgn="t">
              <a:spcBef>
                <a:spcPts val="600"/>
              </a:spcBef>
            </a:pPr>
            <a:r>
              <a:rPr lang="en-GB" sz="1400" b="1" dirty="0"/>
              <a:t>if Statement</a:t>
            </a:r>
          </a:p>
          <a:p>
            <a:pPr fontAlgn="t"/>
            <a:r>
              <a:rPr lang="en-GB" dirty="0"/>
              <a:t>Runs code only if a condition is True.</a:t>
            </a:r>
          </a:p>
          <a:p>
            <a:pPr>
              <a:spcAft>
                <a:spcPts val="600"/>
              </a:spcAft>
            </a:pPr>
            <a:endParaRPr lang="en-GB" sz="1600" b="1" dirty="0"/>
          </a:p>
        </p:txBody>
      </p:sp>
      <p:sp>
        <p:nvSpPr>
          <p:cNvPr id="14" name="Content Placeholder 13">
            <a:extLst>
              <a:ext uri="{FF2B5EF4-FFF2-40B4-BE49-F238E27FC236}">
                <a16:creationId xmlns:a16="http://schemas.microsoft.com/office/drawing/2014/main" id="{743566EC-1264-01B0-AC85-23B662416999}"/>
              </a:ext>
            </a:extLst>
          </p:cNvPr>
          <p:cNvSpPr>
            <a:spLocks noGrp="1"/>
          </p:cNvSpPr>
          <p:nvPr>
            <p:ph idx="16"/>
          </p:nvPr>
        </p:nvSpPr>
        <p:spPr>
          <a:xfrm>
            <a:off x="3413552" y="4605884"/>
            <a:ext cx="2799975" cy="1879583"/>
          </a:xfrm>
        </p:spPr>
        <p:txBody>
          <a:bodyPr/>
          <a:lstStyle/>
          <a:p>
            <a:r>
              <a:rPr lang="en-GB" b="1" dirty="0"/>
              <a:t>Remember:</a:t>
            </a:r>
          </a:p>
          <a:p>
            <a:pPr fontAlgn="t"/>
            <a:r>
              <a:rPr lang="en-GB" b="1" dirty="0"/>
              <a:t>1. Colon (:) </a:t>
            </a:r>
            <a:r>
              <a:rPr lang="en-GB" dirty="0"/>
              <a:t>Every if, </a:t>
            </a:r>
            <a:r>
              <a:rPr lang="en-GB" dirty="0" err="1"/>
              <a:t>elif</a:t>
            </a:r>
            <a:r>
              <a:rPr lang="en-GB" dirty="0"/>
              <a:t>, and else line must end with a colon.</a:t>
            </a:r>
          </a:p>
          <a:p>
            <a:pPr fontAlgn="t"/>
            <a:r>
              <a:rPr lang="en-GB" b="1" dirty="0"/>
              <a:t>2. Double Equals (==) </a:t>
            </a:r>
            <a:r>
              <a:rPr lang="en-GB" dirty="0"/>
              <a:t>is used to compare values. </a:t>
            </a:r>
          </a:p>
          <a:p>
            <a:pPr fontAlgn="t"/>
            <a:r>
              <a:rPr lang="en-GB" b="1" dirty="0"/>
              <a:t>3. Indentation: </a:t>
            </a:r>
            <a:r>
              <a:rPr lang="en-GB" dirty="0"/>
              <a:t>Code inside an if, </a:t>
            </a:r>
            <a:r>
              <a:rPr lang="en-GB" dirty="0" err="1"/>
              <a:t>elif</a:t>
            </a:r>
            <a:r>
              <a:rPr lang="en-GB" dirty="0"/>
              <a:t>, or else must be indented. Python uses indentation to show which code belongs to the selection.</a:t>
            </a:r>
          </a:p>
          <a:p>
            <a:endParaRPr lang="en-GB" b="1" dirty="0"/>
          </a:p>
        </p:txBody>
      </p:sp>
      <p:pic>
        <p:nvPicPr>
          <p:cNvPr id="7" name="Picture 6" descr="Sequence, Selection And Iteration In Algorithms – ROGHB">
            <a:extLst>
              <a:ext uri="{FF2B5EF4-FFF2-40B4-BE49-F238E27FC236}">
                <a16:creationId xmlns:a16="http://schemas.microsoft.com/office/drawing/2014/main" id="{89D1E4DC-07FD-35BD-6798-06F27CFD4BAC}"/>
              </a:ext>
            </a:extLst>
          </p:cNvPr>
          <p:cNvPicPr>
            <a:picLocks noChangeAspect="1"/>
          </p:cNvPicPr>
          <p:nvPr/>
        </p:nvPicPr>
        <p:blipFill>
          <a:blip r:embed="rId2"/>
          <a:srcRect r="66874"/>
          <a:stretch>
            <a:fillRect/>
          </a:stretch>
        </p:blipFill>
        <p:spPr>
          <a:xfrm>
            <a:off x="250376" y="4316469"/>
            <a:ext cx="1175391" cy="1991197"/>
          </a:xfrm>
          <a:prstGeom prst="rect">
            <a:avLst/>
          </a:prstGeom>
        </p:spPr>
      </p:pic>
      <p:sp>
        <p:nvSpPr>
          <p:cNvPr id="9" name="TextBox 8">
            <a:extLst>
              <a:ext uri="{FF2B5EF4-FFF2-40B4-BE49-F238E27FC236}">
                <a16:creationId xmlns:a16="http://schemas.microsoft.com/office/drawing/2014/main" id="{8C585D32-6460-6C0E-538C-3436FEF6A417}"/>
              </a:ext>
            </a:extLst>
          </p:cNvPr>
          <p:cNvSpPr txBox="1"/>
          <p:nvPr/>
        </p:nvSpPr>
        <p:spPr>
          <a:xfrm>
            <a:off x="375025" y="3197915"/>
            <a:ext cx="2799975" cy="800219"/>
          </a:xfrm>
          <a:prstGeom prst="rect">
            <a:avLst/>
          </a:prstGeom>
          <a:solidFill>
            <a:schemeClr val="tx1"/>
          </a:solidFill>
          <a:ln>
            <a:solidFill>
              <a:schemeClr val="tx1"/>
            </a:solidFill>
          </a:ln>
        </p:spPr>
        <p:txBody>
          <a:bodyPr wrap="square">
            <a:spAutoFit/>
          </a:bodyPr>
          <a:lstStyle/>
          <a:p>
            <a:pPr>
              <a:spcBef>
                <a:spcPts val="300"/>
              </a:spcBef>
              <a:spcAft>
                <a:spcPts val="300"/>
              </a:spcAft>
            </a:pPr>
            <a:r>
              <a:rPr lang="en-GB" sz="1200" dirty="0">
                <a:solidFill>
                  <a:schemeClr val="bg1"/>
                </a:solidFill>
                <a:latin typeface="Corbel" panose="020B0503020204020204" pitchFamily="34" charset="0"/>
              </a:rPr>
              <a:t>name = input("What is your name? ")</a:t>
            </a:r>
          </a:p>
          <a:p>
            <a:pPr>
              <a:spcBef>
                <a:spcPts val="300"/>
              </a:spcBef>
              <a:spcAft>
                <a:spcPts val="300"/>
              </a:spcAft>
            </a:pPr>
            <a:r>
              <a:rPr lang="en-GB" sz="1200" dirty="0">
                <a:solidFill>
                  <a:schemeClr val="bg1"/>
                </a:solidFill>
                <a:latin typeface="Corbel" panose="020B0503020204020204" pitchFamily="34" charset="0"/>
              </a:rPr>
              <a:t>print("Hello", name)</a:t>
            </a:r>
          </a:p>
          <a:p>
            <a:pPr>
              <a:spcBef>
                <a:spcPts val="300"/>
              </a:spcBef>
              <a:spcAft>
                <a:spcPts val="300"/>
              </a:spcAft>
            </a:pPr>
            <a:r>
              <a:rPr lang="en-GB" sz="1200" dirty="0">
                <a:solidFill>
                  <a:schemeClr val="bg1"/>
                </a:solidFill>
                <a:latin typeface="Corbel" panose="020B0503020204020204" pitchFamily="34" charset="0"/>
              </a:rPr>
              <a:t>print("Welcome to Python")</a:t>
            </a:r>
          </a:p>
        </p:txBody>
      </p:sp>
      <p:sp>
        <p:nvSpPr>
          <p:cNvPr id="11" name="TextBox 10">
            <a:extLst>
              <a:ext uri="{FF2B5EF4-FFF2-40B4-BE49-F238E27FC236}">
                <a16:creationId xmlns:a16="http://schemas.microsoft.com/office/drawing/2014/main" id="{6FFC60E3-3E55-958B-8617-671748B650F4}"/>
              </a:ext>
            </a:extLst>
          </p:cNvPr>
          <p:cNvSpPr txBox="1"/>
          <p:nvPr/>
        </p:nvSpPr>
        <p:spPr>
          <a:xfrm>
            <a:off x="3413552" y="3742465"/>
            <a:ext cx="2799975" cy="800219"/>
          </a:xfrm>
          <a:prstGeom prst="rect">
            <a:avLst/>
          </a:prstGeom>
          <a:solidFill>
            <a:schemeClr val="tx1"/>
          </a:solidFill>
          <a:ln>
            <a:solidFill>
              <a:schemeClr val="tx1"/>
            </a:solidFill>
          </a:ln>
        </p:spPr>
        <p:txBody>
          <a:bodyPr wrap="square">
            <a:spAutoFit/>
          </a:bodyPr>
          <a:lstStyle/>
          <a:p>
            <a:pPr>
              <a:spcBef>
                <a:spcPts val="300"/>
              </a:spcBef>
              <a:spcAft>
                <a:spcPts val="300"/>
              </a:spcAft>
            </a:pPr>
            <a:r>
              <a:rPr lang="en-GB" sz="1200" dirty="0">
                <a:solidFill>
                  <a:schemeClr val="bg1"/>
                </a:solidFill>
                <a:latin typeface="Corbel" panose="020B0503020204020204" pitchFamily="34" charset="0"/>
              </a:rPr>
              <a:t>age = 15</a:t>
            </a:r>
          </a:p>
          <a:p>
            <a:pPr>
              <a:spcBef>
                <a:spcPts val="300"/>
              </a:spcBef>
              <a:spcAft>
                <a:spcPts val="300"/>
              </a:spcAft>
            </a:pPr>
            <a:r>
              <a:rPr lang="en-GB" sz="1200" dirty="0">
                <a:solidFill>
                  <a:schemeClr val="bg1"/>
                </a:solidFill>
                <a:latin typeface="Corbel" panose="020B0503020204020204" pitchFamily="34" charset="0"/>
              </a:rPr>
              <a:t>if age &gt;= 13: </a:t>
            </a:r>
          </a:p>
          <a:p>
            <a:pPr>
              <a:spcBef>
                <a:spcPts val="300"/>
              </a:spcBef>
              <a:spcAft>
                <a:spcPts val="300"/>
              </a:spcAft>
            </a:pPr>
            <a:r>
              <a:rPr lang="en-GB" sz="1200" dirty="0">
                <a:solidFill>
                  <a:schemeClr val="bg1"/>
                </a:solidFill>
                <a:latin typeface="Corbel" panose="020B0503020204020204" pitchFamily="34" charset="0"/>
              </a:rPr>
              <a:t>    print("Teenager")</a:t>
            </a:r>
          </a:p>
        </p:txBody>
      </p:sp>
      <p:pic>
        <p:nvPicPr>
          <p:cNvPr id="12" name="Picture 11" descr="Sequence, Selection And Iteration In Algorithms – ROGHB">
            <a:extLst>
              <a:ext uri="{FF2B5EF4-FFF2-40B4-BE49-F238E27FC236}">
                <a16:creationId xmlns:a16="http://schemas.microsoft.com/office/drawing/2014/main" id="{2C8BF22E-58A2-E298-AB05-49858F416DCC}"/>
              </a:ext>
            </a:extLst>
          </p:cNvPr>
          <p:cNvPicPr>
            <a:picLocks noChangeAspect="1"/>
          </p:cNvPicPr>
          <p:nvPr/>
        </p:nvPicPr>
        <p:blipFill>
          <a:blip r:embed="rId2"/>
          <a:srcRect l="33588" t="1851" r="33286" b="-1851"/>
          <a:stretch>
            <a:fillRect/>
          </a:stretch>
        </p:blipFill>
        <p:spPr>
          <a:xfrm>
            <a:off x="1683793" y="4316469"/>
            <a:ext cx="1175392" cy="1991197"/>
          </a:xfrm>
          <a:prstGeom prst="rect">
            <a:avLst/>
          </a:prstGeom>
        </p:spPr>
      </p:pic>
      <p:pic>
        <p:nvPicPr>
          <p:cNvPr id="13" name="Picture 12">
            <a:extLst>
              <a:ext uri="{FF2B5EF4-FFF2-40B4-BE49-F238E27FC236}">
                <a16:creationId xmlns:a16="http://schemas.microsoft.com/office/drawing/2014/main" id="{CE745509-7F1D-0CE0-6D85-6082633364A8}"/>
              </a:ext>
            </a:extLst>
          </p:cNvPr>
          <p:cNvPicPr>
            <a:picLocks noChangeAspect="1"/>
          </p:cNvPicPr>
          <p:nvPr/>
        </p:nvPicPr>
        <p:blipFill>
          <a:blip r:embed="rId3"/>
          <a:stretch>
            <a:fillRect/>
          </a:stretch>
        </p:blipFill>
        <p:spPr>
          <a:xfrm>
            <a:off x="1355832" y="5503658"/>
            <a:ext cx="1725459" cy="174996"/>
          </a:xfrm>
          <a:prstGeom prst="rect">
            <a:avLst/>
          </a:prstGeom>
        </p:spPr>
      </p:pic>
      <p:sp>
        <p:nvSpPr>
          <p:cNvPr id="15" name="Content Placeholder 4">
            <a:extLst>
              <a:ext uri="{FF2B5EF4-FFF2-40B4-BE49-F238E27FC236}">
                <a16:creationId xmlns:a16="http://schemas.microsoft.com/office/drawing/2014/main" id="{DBB0CA24-D3AA-A94F-B9AC-62D2C6BB44B1}"/>
              </a:ext>
            </a:extLst>
          </p:cNvPr>
          <p:cNvSpPr txBox="1">
            <a:spLocks/>
          </p:cNvSpPr>
          <p:nvPr/>
        </p:nvSpPr>
        <p:spPr>
          <a:xfrm>
            <a:off x="6530611" y="1179653"/>
            <a:ext cx="2985187" cy="3347584"/>
          </a:xfrm>
          <a:prstGeom prst="rect">
            <a:avLst/>
          </a:prstGeom>
          <a:ln>
            <a:noFill/>
          </a:ln>
        </p:spPr>
        <p:txBody>
          <a:bodyPr vert="horz" lIns="91440" tIns="45720" rIns="91440" bIns="45720" rtlCol="0">
            <a:normAutofit fontScale="92500"/>
          </a:bodyPr>
          <a:lstStyle>
            <a:lvl1pPr marL="0" indent="0" algn="l" defTabSz="877521" rtl="0" eaLnBrk="1" latinLnBrk="0" hangingPunct="1">
              <a:lnSpc>
                <a:spcPct val="100000"/>
              </a:lnSpc>
              <a:spcBef>
                <a:spcPts val="0"/>
              </a:spcBef>
              <a:spcAft>
                <a:spcPts val="0"/>
              </a:spcAft>
              <a:buFont typeface="Arial" panose="020B0604020202020204" pitchFamily="34" charset="0"/>
              <a:buNone/>
              <a:defRPr sz="1200" kern="1200" spc="100" baseline="0">
                <a:solidFill>
                  <a:schemeClr val="tx1"/>
                </a:solidFill>
                <a:latin typeface="Corbel" panose="020B0503020204020204" pitchFamily="34" charset="0"/>
                <a:ea typeface="+mn-ea"/>
                <a:cs typeface="+mn-cs"/>
              </a:defRPr>
            </a:lvl1pPr>
            <a:lvl2pPr marL="0" indent="0" algn="l" defTabSz="877521" rtl="0" eaLnBrk="1" latinLnBrk="0" hangingPunct="1">
              <a:lnSpc>
                <a:spcPct val="100000"/>
              </a:lnSpc>
              <a:spcBef>
                <a:spcPts val="0"/>
              </a:spcBef>
              <a:spcAft>
                <a:spcPts val="0"/>
              </a:spcAft>
              <a:buFont typeface="Arial" panose="020B0604020202020204" pitchFamily="34" charset="0"/>
              <a:buChar char="•"/>
              <a:defRPr sz="1200" kern="1200" spc="100" baseline="0">
                <a:solidFill>
                  <a:schemeClr val="tx1"/>
                </a:solidFill>
                <a:latin typeface="Corbel" panose="020B0503020204020204" pitchFamily="34" charset="0"/>
                <a:ea typeface="+mn-ea"/>
                <a:cs typeface="+mn-cs"/>
              </a:defRPr>
            </a:lvl2pPr>
            <a:lvl3pPr marL="720000" indent="0" algn="l" defTabSz="877521" rtl="0" eaLnBrk="1" latinLnBrk="0" hangingPunct="1">
              <a:lnSpc>
                <a:spcPct val="100000"/>
              </a:lnSpc>
              <a:spcBef>
                <a:spcPts val="0"/>
              </a:spcBef>
              <a:spcAft>
                <a:spcPts val="0"/>
              </a:spcAft>
              <a:buFont typeface="Arial" panose="020B0604020202020204" pitchFamily="34" charset="0"/>
              <a:buChar char="•"/>
              <a:defRPr sz="1200" kern="1200" spc="100" baseline="0">
                <a:solidFill>
                  <a:schemeClr val="tx1"/>
                </a:solidFill>
                <a:latin typeface="Corbel" panose="020B0503020204020204" pitchFamily="34" charset="0"/>
                <a:ea typeface="+mn-ea"/>
                <a:cs typeface="+mn-cs"/>
              </a:defRPr>
            </a:lvl3pPr>
            <a:lvl4pPr marL="360000" indent="0" algn="l" defTabSz="877521" rtl="0" eaLnBrk="1" latinLnBrk="0" hangingPunct="1">
              <a:lnSpc>
                <a:spcPct val="100000"/>
              </a:lnSpc>
              <a:spcBef>
                <a:spcPts val="0"/>
              </a:spcBef>
              <a:spcAft>
                <a:spcPts val="0"/>
              </a:spcAft>
              <a:buFont typeface="Arial" panose="020B0604020202020204" pitchFamily="34" charset="0"/>
              <a:buChar char="•"/>
              <a:defRPr sz="1200" kern="1200" spc="100" baseline="0">
                <a:solidFill>
                  <a:schemeClr val="tx1"/>
                </a:solidFill>
                <a:latin typeface="Corbel" panose="020B0503020204020204" pitchFamily="34" charset="0"/>
                <a:ea typeface="+mn-ea"/>
                <a:cs typeface="+mn-cs"/>
              </a:defRPr>
            </a:lvl4pPr>
            <a:lvl5pPr marL="0" indent="0" algn="l" defTabSz="877521" rtl="0" eaLnBrk="1" latinLnBrk="0" hangingPunct="1">
              <a:lnSpc>
                <a:spcPct val="100000"/>
              </a:lnSpc>
              <a:spcBef>
                <a:spcPts val="0"/>
              </a:spcBef>
              <a:spcAft>
                <a:spcPts val="0"/>
              </a:spcAft>
              <a:buFont typeface="Arial" panose="020B0604020202020204" pitchFamily="34" charset="0"/>
              <a:buChar char="•"/>
              <a:defRPr sz="1200" kern="1200" spc="100" baseline="0">
                <a:solidFill>
                  <a:schemeClr val="tx1"/>
                </a:solidFill>
                <a:latin typeface="Corbel" panose="020B0503020204020204" pitchFamily="34" charset="0"/>
                <a:ea typeface="+mn-ea"/>
                <a:cs typeface="+mn-cs"/>
              </a:defRPr>
            </a:lvl5pPr>
            <a:lvl6pPr marL="2413184"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6pPr>
            <a:lvl7pPr marL="2851944"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7pPr>
            <a:lvl8pPr marL="3290704"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8pPr>
            <a:lvl9pPr marL="3729465"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9pPr>
          </a:lstStyle>
          <a:p>
            <a:pPr fontAlgn="t"/>
            <a:r>
              <a:rPr lang="en-GB" b="1" dirty="0"/>
              <a:t>if...else Statement</a:t>
            </a:r>
          </a:p>
          <a:p>
            <a:pPr fontAlgn="t"/>
            <a:r>
              <a:rPr lang="en-GB" dirty="0"/>
              <a:t>Provides two possible outcomes.</a:t>
            </a:r>
          </a:p>
          <a:p>
            <a:pPr fontAlgn="t"/>
            <a:r>
              <a:rPr lang="en-GB" dirty="0"/>
              <a:t>Python</a:t>
            </a:r>
          </a:p>
          <a:p>
            <a:pPr fontAlgn="t"/>
            <a:endParaRPr lang="en-GB" dirty="0"/>
          </a:p>
          <a:p>
            <a:pPr fontAlgn="t"/>
            <a:endParaRPr lang="en-GB" dirty="0"/>
          </a:p>
          <a:p>
            <a:pPr fontAlgn="t"/>
            <a:endParaRPr lang="en-GB" dirty="0"/>
          </a:p>
          <a:p>
            <a:pPr fontAlgn="t"/>
            <a:endParaRPr lang="en-GB" dirty="0"/>
          </a:p>
          <a:p>
            <a:pPr fontAlgn="t"/>
            <a:endParaRPr lang="en-GB" dirty="0"/>
          </a:p>
          <a:p>
            <a:pPr fontAlgn="t"/>
            <a:endParaRPr lang="en-GB" dirty="0"/>
          </a:p>
          <a:p>
            <a:pPr fontAlgn="t"/>
            <a:endParaRPr lang="en-GB" dirty="0"/>
          </a:p>
          <a:p>
            <a:pPr fontAlgn="t"/>
            <a:endParaRPr lang="en-GB" b="1" dirty="0"/>
          </a:p>
          <a:p>
            <a:pPr fontAlgn="t"/>
            <a:r>
              <a:rPr lang="en-GB" b="1" dirty="0"/>
              <a:t>if...</a:t>
            </a:r>
            <a:r>
              <a:rPr lang="en-GB" b="1" dirty="0" err="1"/>
              <a:t>elif</a:t>
            </a:r>
            <a:r>
              <a:rPr lang="en-GB" b="1" dirty="0"/>
              <a:t>...else Statement</a:t>
            </a:r>
          </a:p>
          <a:p>
            <a:pPr fontAlgn="t"/>
            <a:r>
              <a:rPr lang="en-GB" dirty="0"/>
              <a:t>Used when there are multiple options.</a:t>
            </a:r>
          </a:p>
          <a:p>
            <a:pPr fontAlgn="t"/>
            <a:r>
              <a:rPr lang="en-GB" dirty="0" err="1"/>
              <a:t>elif</a:t>
            </a:r>
            <a:r>
              <a:rPr lang="en-GB" dirty="0"/>
              <a:t> is a short version of else if.</a:t>
            </a:r>
          </a:p>
          <a:p>
            <a:pPr fontAlgn="t"/>
            <a:endParaRPr lang="en-GB" dirty="0"/>
          </a:p>
          <a:p>
            <a:pPr fontAlgn="t"/>
            <a:r>
              <a:rPr lang="en-GB" dirty="0"/>
              <a:t>When an if/</a:t>
            </a:r>
            <a:r>
              <a:rPr lang="en-GB" dirty="0" err="1"/>
              <a:t>elif</a:t>
            </a:r>
            <a:r>
              <a:rPr lang="en-GB" dirty="0"/>
              <a:t> statement is True, Python runs that block of code and skips any following </a:t>
            </a:r>
            <a:r>
              <a:rPr lang="en-GB" dirty="0" err="1"/>
              <a:t>elif</a:t>
            </a:r>
            <a:r>
              <a:rPr lang="en-GB" dirty="0"/>
              <a:t> or else statements.</a:t>
            </a:r>
          </a:p>
          <a:p>
            <a:pPr fontAlgn="t"/>
            <a:endParaRPr lang="en-GB" dirty="0"/>
          </a:p>
          <a:p>
            <a:pPr>
              <a:spcAft>
                <a:spcPts val="600"/>
              </a:spcAft>
            </a:pPr>
            <a:endParaRPr lang="en-GB" sz="1600" b="1" dirty="0"/>
          </a:p>
        </p:txBody>
      </p:sp>
      <p:sp>
        <p:nvSpPr>
          <p:cNvPr id="16" name="TextBox 15">
            <a:extLst>
              <a:ext uri="{FF2B5EF4-FFF2-40B4-BE49-F238E27FC236}">
                <a16:creationId xmlns:a16="http://schemas.microsoft.com/office/drawing/2014/main" id="{5B04BAA0-1471-D29F-0691-5E6577D4F798}"/>
              </a:ext>
            </a:extLst>
          </p:cNvPr>
          <p:cNvSpPr txBox="1"/>
          <p:nvPr/>
        </p:nvSpPr>
        <p:spPr>
          <a:xfrm>
            <a:off x="6530611" y="1805602"/>
            <a:ext cx="2799975" cy="1015663"/>
          </a:xfrm>
          <a:prstGeom prst="rect">
            <a:avLst/>
          </a:prstGeom>
          <a:solidFill>
            <a:schemeClr val="tx1"/>
          </a:solidFill>
          <a:ln>
            <a:solidFill>
              <a:schemeClr val="tx1"/>
            </a:solidFill>
          </a:ln>
        </p:spPr>
        <p:txBody>
          <a:bodyPr wrap="square">
            <a:spAutoFit/>
          </a:bodyPr>
          <a:lstStyle/>
          <a:p>
            <a:pPr fontAlgn="t"/>
            <a:r>
              <a:rPr lang="en-GB" sz="1200" dirty="0">
                <a:solidFill>
                  <a:schemeClr val="bg1"/>
                </a:solidFill>
              </a:rPr>
              <a:t>password = input("Enter password: ")</a:t>
            </a:r>
          </a:p>
          <a:p>
            <a:pPr fontAlgn="t"/>
            <a:r>
              <a:rPr lang="en-GB" sz="1200" dirty="0">
                <a:solidFill>
                  <a:schemeClr val="bg1"/>
                </a:solidFill>
              </a:rPr>
              <a:t> if password == "Python":</a:t>
            </a:r>
          </a:p>
          <a:p>
            <a:pPr fontAlgn="t"/>
            <a:r>
              <a:rPr lang="en-GB" sz="1200" dirty="0">
                <a:solidFill>
                  <a:schemeClr val="bg1"/>
                </a:solidFill>
              </a:rPr>
              <a:t>    print("Access granted")</a:t>
            </a:r>
          </a:p>
          <a:p>
            <a:pPr fontAlgn="t"/>
            <a:r>
              <a:rPr lang="en-GB" sz="1200" dirty="0">
                <a:solidFill>
                  <a:schemeClr val="bg1"/>
                </a:solidFill>
              </a:rPr>
              <a:t>else:</a:t>
            </a:r>
          </a:p>
          <a:p>
            <a:pPr fontAlgn="t"/>
            <a:r>
              <a:rPr lang="en-GB" sz="1200" dirty="0">
                <a:solidFill>
                  <a:schemeClr val="bg1"/>
                </a:solidFill>
              </a:rPr>
              <a:t>    print("Access denied")</a:t>
            </a:r>
          </a:p>
        </p:txBody>
      </p:sp>
      <p:sp>
        <p:nvSpPr>
          <p:cNvPr id="18" name="TextBox 17">
            <a:extLst>
              <a:ext uri="{FF2B5EF4-FFF2-40B4-BE49-F238E27FC236}">
                <a16:creationId xmlns:a16="http://schemas.microsoft.com/office/drawing/2014/main" id="{EEDE8E0D-3A78-6768-2474-AC9D40E9A836}"/>
              </a:ext>
            </a:extLst>
          </p:cNvPr>
          <p:cNvSpPr txBox="1"/>
          <p:nvPr/>
        </p:nvSpPr>
        <p:spPr>
          <a:xfrm>
            <a:off x="6530610" y="4605884"/>
            <a:ext cx="2799975" cy="1569660"/>
          </a:xfrm>
          <a:prstGeom prst="rect">
            <a:avLst/>
          </a:prstGeom>
          <a:solidFill>
            <a:schemeClr val="tx1"/>
          </a:solidFill>
          <a:ln>
            <a:solidFill>
              <a:schemeClr val="tx1"/>
            </a:solidFill>
          </a:ln>
        </p:spPr>
        <p:txBody>
          <a:bodyPr wrap="square">
            <a:spAutoFit/>
          </a:bodyPr>
          <a:lstStyle/>
          <a:p>
            <a:pPr fontAlgn="t"/>
            <a:r>
              <a:rPr lang="en-GB" sz="1200" dirty="0">
                <a:solidFill>
                  <a:schemeClr val="bg1"/>
                </a:solidFill>
              </a:rPr>
              <a:t>score = 75</a:t>
            </a:r>
          </a:p>
          <a:p>
            <a:pPr fontAlgn="t"/>
            <a:r>
              <a:rPr lang="en-GB" sz="1200" dirty="0">
                <a:solidFill>
                  <a:schemeClr val="bg1"/>
                </a:solidFill>
              </a:rPr>
              <a:t> </a:t>
            </a:r>
          </a:p>
          <a:p>
            <a:pPr fontAlgn="t"/>
            <a:r>
              <a:rPr lang="en-GB" sz="1200" dirty="0">
                <a:solidFill>
                  <a:schemeClr val="bg1"/>
                </a:solidFill>
              </a:rPr>
              <a:t>if score &gt;= 80:</a:t>
            </a:r>
          </a:p>
          <a:p>
            <a:pPr fontAlgn="t"/>
            <a:r>
              <a:rPr lang="en-GB" sz="1200" dirty="0">
                <a:solidFill>
                  <a:schemeClr val="bg1"/>
                </a:solidFill>
              </a:rPr>
              <a:t>    print("Distinction")</a:t>
            </a:r>
          </a:p>
          <a:p>
            <a:pPr fontAlgn="t"/>
            <a:r>
              <a:rPr lang="en-GB" sz="1200" dirty="0" err="1">
                <a:solidFill>
                  <a:schemeClr val="bg1"/>
                </a:solidFill>
              </a:rPr>
              <a:t>elif</a:t>
            </a:r>
            <a:r>
              <a:rPr lang="en-GB" sz="1200" dirty="0">
                <a:solidFill>
                  <a:schemeClr val="bg1"/>
                </a:solidFill>
              </a:rPr>
              <a:t> score &gt;= 60:</a:t>
            </a:r>
          </a:p>
          <a:p>
            <a:pPr fontAlgn="t"/>
            <a:r>
              <a:rPr lang="en-GB" sz="1200" dirty="0">
                <a:solidFill>
                  <a:schemeClr val="bg1"/>
                </a:solidFill>
              </a:rPr>
              <a:t>    print("Pass")</a:t>
            </a:r>
          </a:p>
          <a:p>
            <a:pPr fontAlgn="t"/>
            <a:r>
              <a:rPr lang="en-GB" sz="1200" dirty="0">
                <a:solidFill>
                  <a:schemeClr val="bg1"/>
                </a:solidFill>
              </a:rPr>
              <a:t>else:</a:t>
            </a:r>
          </a:p>
          <a:p>
            <a:pPr fontAlgn="t"/>
            <a:r>
              <a:rPr lang="en-GB" sz="1200" dirty="0">
                <a:solidFill>
                  <a:schemeClr val="bg1"/>
                </a:solidFill>
              </a:rPr>
              <a:t>    print("Fail")</a:t>
            </a:r>
          </a:p>
        </p:txBody>
      </p:sp>
    </p:spTree>
    <p:extLst>
      <p:ext uri="{BB962C8B-B14F-4D97-AF65-F5344CB8AC3E}">
        <p14:creationId xmlns:p14="http://schemas.microsoft.com/office/powerpoint/2010/main" val="302675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921161-CC10-1A47-3B88-4191FF92E4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F12403-A694-E8F2-7198-C6A740F10C4A}"/>
              </a:ext>
            </a:extLst>
          </p:cNvPr>
          <p:cNvSpPr>
            <a:spLocks noGrp="1"/>
          </p:cNvSpPr>
          <p:nvPr>
            <p:ph type="title"/>
          </p:nvPr>
        </p:nvSpPr>
        <p:spPr>
          <a:xfrm>
            <a:off x="1224951" y="433881"/>
            <a:ext cx="7214344" cy="661414"/>
          </a:xfrm>
          <a:ln>
            <a:noFill/>
          </a:ln>
        </p:spPr>
        <p:txBody>
          <a:bodyPr/>
          <a:lstStyle/>
          <a:p>
            <a:r>
              <a:rPr lang="en-GB" dirty="0"/>
              <a:t>E-Safety &amp; AI</a:t>
            </a:r>
          </a:p>
        </p:txBody>
      </p:sp>
      <p:sp>
        <p:nvSpPr>
          <p:cNvPr id="3" name="Content Placeholder 2">
            <a:extLst>
              <a:ext uri="{FF2B5EF4-FFF2-40B4-BE49-F238E27FC236}">
                <a16:creationId xmlns:a16="http://schemas.microsoft.com/office/drawing/2014/main" id="{C7C66552-107C-676A-04E7-6590523CE5A3}"/>
              </a:ext>
            </a:extLst>
          </p:cNvPr>
          <p:cNvSpPr>
            <a:spLocks noGrp="1"/>
          </p:cNvSpPr>
          <p:nvPr>
            <p:ph idx="1"/>
          </p:nvPr>
        </p:nvSpPr>
        <p:spPr>
          <a:xfrm>
            <a:off x="245534" y="1178122"/>
            <a:ext cx="3240000" cy="1893553"/>
          </a:xfrm>
          <a:ln>
            <a:noFill/>
          </a:ln>
        </p:spPr>
        <p:txBody>
          <a:bodyPr/>
          <a:lstStyle/>
          <a:p>
            <a:pPr>
              <a:spcAft>
                <a:spcPts val="600"/>
              </a:spcAft>
            </a:pPr>
            <a:r>
              <a:rPr lang="en-GB" sz="1600" b="1" dirty="0"/>
              <a:t>4. E-Safety </a:t>
            </a:r>
          </a:p>
          <a:p>
            <a:r>
              <a:rPr lang="en-GB" sz="1400" b="1" dirty="0"/>
              <a:t>What makes a strong password?</a:t>
            </a:r>
          </a:p>
          <a:p>
            <a:pPr lvl="1"/>
            <a:r>
              <a:rPr lang="en-GB" dirty="0"/>
              <a:t>Long (at least 10–12 characters)</a:t>
            </a:r>
          </a:p>
          <a:p>
            <a:pPr lvl="1"/>
            <a:r>
              <a:rPr lang="en-GB" dirty="0"/>
              <a:t>Complex (numbers and symbols)</a:t>
            </a:r>
          </a:p>
          <a:p>
            <a:pPr lvl="1"/>
            <a:r>
              <a:rPr lang="en-GB" dirty="0"/>
              <a:t>Unique (not used anywhere else)</a:t>
            </a:r>
          </a:p>
          <a:p>
            <a:pPr lvl="1"/>
            <a:r>
              <a:rPr lang="en-GB" dirty="0"/>
              <a:t>Hard to guess (not names, pets)</a:t>
            </a:r>
          </a:p>
          <a:p>
            <a:pPr lvl="1"/>
            <a:endParaRPr lang="en-GB" dirty="0"/>
          </a:p>
          <a:p>
            <a:r>
              <a:rPr lang="en-GB" dirty="0"/>
              <a:t>Example of a strong password: H!7m$P9@zL2</a:t>
            </a:r>
          </a:p>
          <a:p>
            <a:pPr>
              <a:spcAft>
                <a:spcPts val="600"/>
              </a:spcAft>
            </a:pPr>
            <a:endParaRPr lang="en-GB" sz="1600" b="1" dirty="0"/>
          </a:p>
          <a:p>
            <a:endParaRPr lang="en-GB" dirty="0"/>
          </a:p>
        </p:txBody>
      </p:sp>
      <p:sp>
        <p:nvSpPr>
          <p:cNvPr id="4" name="Footer Placeholder 3">
            <a:extLst>
              <a:ext uri="{FF2B5EF4-FFF2-40B4-BE49-F238E27FC236}">
                <a16:creationId xmlns:a16="http://schemas.microsoft.com/office/drawing/2014/main" id="{6FB3D6B6-72B3-9F72-FDA8-FEB1569EC26C}"/>
              </a:ext>
            </a:extLst>
          </p:cNvPr>
          <p:cNvSpPr>
            <a:spLocks noGrp="1"/>
          </p:cNvSpPr>
          <p:nvPr>
            <p:ph type="ftr" sz="quarter" idx="11"/>
          </p:nvPr>
        </p:nvSpPr>
        <p:spPr>
          <a:xfrm>
            <a:off x="1224951" y="40144"/>
            <a:ext cx="3588589" cy="324985"/>
          </a:xfrm>
        </p:spPr>
        <p:txBody>
          <a:bodyPr/>
          <a:lstStyle/>
          <a:p>
            <a:r>
              <a:rPr lang="en-GB"/>
              <a:t>Year 9 - Key Knowledge Organiser</a:t>
            </a:r>
            <a:endParaRPr lang="en-US" dirty="0"/>
          </a:p>
        </p:txBody>
      </p:sp>
      <p:sp>
        <p:nvSpPr>
          <p:cNvPr id="5" name="Content Placeholder 4">
            <a:extLst>
              <a:ext uri="{FF2B5EF4-FFF2-40B4-BE49-F238E27FC236}">
                <a16:creationId xmlns:a16="http://schemas.microsoft.com/office/drawing/2014/main" id="{E0FDFEF8-A0F8-44B4-E7DD-85496C50E976}"/>
              </a:ext>
            </a:extLst>
          </p:cNvPr>
          <p:cNvSpPr>
            <a:spLocks noGrp="1"/>
          </p:cNvSpPr>
          <p:nvPr>
            <p:ph idx="12"/>
          </p:nvPr>
        </p:nvSpPr>
        <p:spPr>
          <a:xfrm>
            <a:off x="6623226" y="1113484"/>
            <a:ext cx="3240000" cy="2549941"/>
          </a:xfrm>
          <a:ln>
            <a:noFill/>
          </a:ln>
        </p:spPr>
        <p:txBody>
          <a:bodyPr>
            <a:normAutofit/>
          </a:bodyPr>
          <a:lstStyle/>
          <a:p>
            <a:pPr fontAlgn="t"/>
            <a:r>
              <a:rPr lang="en-GB" sz="1300" b="1" dirty="0"/>
              <a:t>Machine Learning </a:t>
            </a:r>
            <a:r>
              <a:rPr lang="en-GB" sz="1300" dirty="0"/>
              <a:t>uses data to learn. The more relevant data it is given, the better it can become at making predictions. However, AI bias happens when an AI system produces unfair results because it was trained on biased or unrepresentative data.</a:t>
            </a:r>
          </a:p>
          <a:p>
            <a:pPr fontAlgn="t"/>
            <a:endParaRPr lang="en-GB" sz="1300" b="1" dirty="0"/>
          </a:p>
          <a:p>
            <a:pPr fontAlgn="t"/>
            <a:r>
              <a:rPr lang="en-GB" sz="1300" b="1" dirty="0"/>
              <a:t>AI Hallucinations </a:t>
            </a:r>
            <a:r>
              <a:rPr lang="en-GB" sz="1300" dirty="0"/>
              <a:t>is when an AI generates information that sounds correct but is actually wrong or made up.</a:t>
            </a:r>
            <a:endParaRPr lang="en-GB" sz="1800" b="1" dirty="0"/>
          </a:p>
        </p:txBody>
      </p:sp>
      <p:sp>
        <p:nvSpPr>
          <p:cNvPr id="26" name="Content Placeholder 25">
            <a:extLst>
              <a:ext uri="{FF2B5EF4-FFF2-40B4-BE49-F238E27FC236}">
                <a16:creationId xmlns:a16="http://schemas.microsoft.com/office/drawing/2014/main" id="{C709EC12-4642-5E52-BD1F-537907C8FC45}"/>
              </a:ext>
            </a:extLst>
          </p:cNvPr>
          <p:cNvSpPr>
            <a:spLocks noGrp="1"/>
          </p:cNvSpPr>
          <p:nvPr>
            <p:ph idx="13"/>
          </p:nvPr>
        </p:nvSpPr>
        <p:spPr>
          <a:xfrm>
            <a:off x="245533" y="5065851"/>
            <a:ext cx="3240000" cy="1792149"/>
          </a:xfrm>
          <a:ln>
            <a:solidFill>
              <a:schemeClr val="bg1"/>
            </a:solidFill>
          </a:ln>
        </p:spPr>
        <p:txBody>
          <a:bodyPr/>
          <a:lstStyle/>
          <a:p>
            <a:r>
              <a:rPr lang="en-GB" sz="1400" b="1" dirty="0"/>
              <a:t>What is a digital footprint?</a:t>
            </a:r>
          </a:p>
          <a:p>
            <a:r>
              <a:rPr lang="en-GB" dirty="0"/>
              <a:t>Your digital footprint is the information you leave behind online. </a:t>
            </a:r>
          </a:p>
          <a:p>
            <a:r>
              <a:rPr lang="en-GB" dirty="0"/>
              <a:t>This includes posts, photos, comments, likes, searches, and accounts. Online actions can stay online for a long time, even if deleted</a:t>
            </a:r>
          </a:p>
          <a:p>
            <a:endParaRPr lang="en-GB" dirty="0"/>
          </a:p>
        </p:txBody>
      </p:sp>
      <p:sp>
        <p:nvSpPr>
          <p:cNvPr id="28" name="Content Placeholder 27">
            <a:extLst>
              <a:ext uri="{FF2B5EF4-FFF2-40B4-BE49-F238E27FC236}">
                <a16:creationId xmlns:a16="http://schemas.microsoft.com/office/drawing/2014/main" id="{F1314FCC-6FC2-AFD2-7F67-3A620E21F942}"/>
              </a:ext>
            </a:extLst>
          </p:cNvPr>
          <p:cNvSpPr>
            <a:spLocks noGrp="1"/>
          </p:cNvSpPr>
          <p:nvPr>
            <p:ph idx="14"/>
          </p:nvPr>
        </p:nvSpPr>
        <p:spPr>
          <a:xfrm>
            <a:off x="245533" y="3071675"/>
            <a:ext cx="3240000" cy="1979476"/>
          </a:xfrm>
          <a:ln>
            <a:solidFill>
              <a:schemeClr val="bg1"/>
            </a:solidFill>
          </a:ln>
        </p:spPr>
        <p:txBody>
          <a:bodyPr/>
          <a:lstStyle/>
          <a:p>
            <a:r>
              <a:rPr lang="en-GB" sz="1400" b="1" dirty="0"/>
              <a:t>Three Cs of Online Safety:</a:t>
            </a:r>
          </a:p>
          <a:p>
            <a:r>
              <a:rPr lang="en-GB" b="1" dirty="0"/>
              <a:t>Content </a:t>
            </a:r>
            <a:r>
              <a:rPr lang="en-GB" dirty="0"/>
              <a:t>- Information you see online. Examples: violent videos, fake news, harmful websites.</a:t>
            </a:r>
          </a:p>
          <a:p>
            <a:r>
              <a:rPr lang="en-GB" b="1" dirty="0"/>
              <a:t>Contact</a:t>
            </a:r>
            <a:r>
              <a:rPr lang="en-GB" dirty="0"/>
              <a:t> - People who communicate with you online. Examples: strangers messaging you, unwanted contact.</a:t>
            </a:r>
          </a:p>
          <a:p>
            <a:r>
              <a:rPr lang="en-GB" b="1" dirty="0"/>
              <a:t>Conduct</a:t>
            </a:r>
            <a:r>
              <a:rPr lang="en-GB" dirty="0"/>
              <a:t> - How you behave online. Examples: cyberbullying, private photos, rude comments.</a:t>
            </a:r>
          </a:p>
          <a:p>
            <a:endParaRPr lang="en-GB" dirty="0"/>
          </a:p>
        </p:txBody>
      </p:sp>
      <p:sp>
        <p:nvSpPr>
          <p:cNvPr id="30" name="Content Placeholder 29">
            <a:extLst>
              <a:ext uri="{FF2B5EF4-FFF2-40B4-BE49-F238E27FC236}">
                <a16:creationId xmlns:a16="http://schemas.microsoft.com/office/drawing/2014/main" id="{22487B18-054A-F2DC-AC0C-54FC7CD02735}"/>
              </a:ext>
            </a:extLst>
          </p:cNvPr>
          <p:cNvSpPr>
            <a:spLocks noGrp="1"/>
          </p:cNvSpPr>
          <p:nvPr>
            <p:ph idx="15"/>
          </p:nvPr>
        </p:nvSpPr>
        <p:spPr>
          <a:xfrm>
            <a:off x="3434380" y="1261202"/>
            <a:ext cx="3240000" cy="3092955"/>
          </a:xfrm>
          <a:ln>
            <a:noFill/>
          </a:ln>
        </p:spPr>
        <p:txBody>
          <a:bodyPr/>
          <a:lstStyle/>
          <a:p>
            <a:r>
              <a:rPr lang="en-GB" sz="1400" b="1" dirty="0"/>
              <a:t>Digital Resilience</a:t>
            </a:r>
          </a:p>
          <a:p>
            <a:r>
              <a:rPr lang="en-GB" b="1" dirty="0"/>
              <a:t>“Digital resilience is the ability to  bounce back from difficult times online, over time”</a:t>
            </a:r>
          </a:p>
          <a:p>
            <a:endParaRPr lang="en-GB" b="1" dirty="0"/>
          </a:p>
          <a:p>
            <a:r>
              <a:rPr lang="en-GB" b="1" dirty="0"/>
              <a:t>Using these 4 different categories MIND suggested</a:t>
            </a:r>
          </a:p>
          <a:p>
            <a:pPr marL="171450" indent="-171450">
              <a:buFont typeface="Arial" panose="020B0604020202020204" pitchFamily="34" charset="0"/>
              <a:buChar char="•"/>
            </a:pPr>
            <a:r>
              <a:rPr lang="en-GB" dirty="0"/>
              <a:t>Building a support network i.e. meet a friend</a:t>
            </a:r>
          </a:p>
          <a:p>
            <a:pPr marL="171450" indent="-171450">
              <a:buFont typeface="Arial" panose="020B0604020202020204" pitchFamily="34" charset="0"/>
              <a:buChar char="•"/>
            </a:pPr>
            <a:r>
              <a:rPr lang="en-GB" dirty="0"/>
              <a:t>Giving yourself a break (physically and mentally) i.e. take up a hobby</a:t>
            </a:r>
          </a:p>
          <a:p>
            <a:pPr marL="171450" indent="-171450">
              <a:buFont typeface="Arial" panose="020B0604020202020204" pitchFamily="34" charset="0"/>
              <a:buChar char="•"/>
            </a:pPr>
            <a:r>
              <a:rPr lang="en-GB" dirty="0"/>
              <a:t>Looking after your physical health. </a:t>
            </a:r>
            <a:r>
              <a:rPr lang="en-GB" dirty="0" err="1"/>
              <a:t>i.e</a:t>
            </a:r>
            <a:r>
              <a:rPr lang="en-GB" dirty="0"/>
              <a:t> take a dog for a walk</a:t>
            </a:r>
          </a:p>
          <a:p>
            <a:pPr marL="171450" indent="-171450">
              <a:buFont typeface="Arial" panose="020B0604020202020204" pitchFamily="34" charset="0"/>
              <a:buChar char="•"/>
            </a:pPr>
            <a:r>
              <a:rPr lang="en-GB" dirty="0"/>
              <a:t>Making lifestyle changes </a:t>
            </a:r>
            <a:r>
              <a:rPr lang="en-GB" dirty="0" err="1"/>
              <a:t>i.e</a:t>
            </a:r>
            <a:r>
              <a:rPr lang="en-GB" dirty="0"/>
              <a:t> stop using devices an hour before bed</a:t>
            </a:r>
          </a:p>
          <a:p>
            <a:endParaRPr lang="en-GB" b="1" dirty="0"/>
          </a:p>
          <a:p>
            <a:endParaRPr lang="en-GB" b="1" dirty="0"/>
          </a:p>
          <a:p>
            <a:endParaRPr lang="en-GB" dirty="0"/>
          </a:p>
        </p:txBody>
      </p:sp>
      <p:sp>
        <p:nvSpPr>
          <p:cNvPr id="14" name="Content Placeholder 13">
            <a:extLst>
              <a:ext uri="{FF2B5EF4-FFF2-40B4-BE49-F238E27FC236}">
                <a16:creationId xmlns:a16="http://schemas.microsoft.com/office/drawing/2014/main" id="{6301E238-A442-08E4-F3A9-4F56A5409B1B}"/>
              </a:ext>
            </a:extLst>
          </p:cNvPr>
          <p:cNvSpPr>
            <a:spLocks noGrp="1"/>
          </p:cNvSpPr>
          <p:nvPr>
            <p:ph idx="16"/>
          </p:nvPr>
        </p:nvSpPr>
        <p:spPr>
          <a:xfrm>
            <a:off x="6505054" y="3663425"/>
            <a:ext cx="3358172" cy="2676997"/>
          </a:xfrm>
          <a:ln>
            <a:noFill/>
          </a:ln>
        </p:spPr>
        <p:txBody>
          <a:bodyPr/>
          <a:lstStyle/>
          <a:p>
            <a:pPr marL="158750">
              <a:buClr>
                <a:srgbClr val="000000"/>
              </a:buClr>
              <a:buSzPts val="1100"/>
            </a:pPr>
            <a:r>
              <a:rPr lang="en-GB" sz="1400" b="1" dirty="0"/>
              <a:t>Three Rules of using AI:</a:t>
            </a:r>
            <a:endParaRPr lang="en-GB" sz="1400" dirty="0"/>
          </a:p>
          <a:p>
            <a:pPr marL="457200" indent="-298450">
              <a:buClr>
                <a:srgbClr val="000000"/>
              </a:buClr>
              <a:buSzPts val="1100"/>
              <a:buFont typeface="Arial" panose="020B0604020202020204" pitchFamily="34" charset="0"/>
              <a:buChar char="•"/>
            </a:pPr>
            <a:r>
              <a:rPr lang="en-GB" b="1" dirty="0"/>
              <a:t>Privacy Rule</a:t>
            </a:r>
            <a:r>
              <a:rPr lang="en-GB" dirty="0"/>
              <a:t>: AI learns from data, never enter personal names, addresses, or private feelings into an AI.</a:t>
            </a:r>
          </a:p>
          <a:p>
            <a:pPr marL="457200" indent="-298450">
              <a:buClr>
                <a:srgbClr val="000000"/>
              </a:buClr>
              <a:buSzPts val="1100"/>
              <a:buFont typeface="Arial" panose="020B0604020202020204" pitchFamily="34" charset="0"/>
              <a:buChar char="•"/>
            </a:pPr>
            <a:r>
              <a:rPr lang="en-GB" b="1" dirty="0"/>
              <a:t>Honesty Rule:</a:t>
            </a:r>
            <a:r>
              <a:rPr lang="en-GB" dirty="0"/>
              <a:t> Do not pretend AI Material is your own work. Be honest, say where AI has helped you.</a:t>
            </a:r>
          </a:p>
          <a:p>
            <a:pPr marL="457200" indent="-298450">
              <a:buClr>
                <a:srgbClr val="000000"/>
              </a:buClr>
              <a:buSzPts val="1100"/>
              <a:buFont typeface="Arial" panose="020B0604020202020204" pitchFamily="34" charset="0"/>
              <a:buChar char="•"/>
            </a:pPr>
            <a:r>
              <a:rPr lang="en-GB" b="1" dirty="0"/>
              <a:t>Quality Rule:</a:t>
            </a:r>
            <a:r>
              <a:rPr lang="en-GB" dirty="0"/>
              <a:t> AI makes mistakes: We need to verify every fact the AI gives us using at least one reliable source like BBC Bitesize."</a:t>
            </a:r>
          </a:p>
          <a:p>
            <a:endParaRPr lang="en-GB" dirty="0"/>
          </a:p>
        </p:txBody>
      </p:sp>
      <p:sp>
        <p:nvSpPr>
          <p:cNvPr id="7" name="Content Placeholder 7">
            <a:extLst>
              <a:ext uri="{FF2B5EF4-FFF2-40B4-BE49-F238E27FC236}">
                <a16:creationId xmlns:a16="http://schemas.microsoft.com/office/drawing/2014/main" id="{BCC746AB-A8A5-5DDA-38C1-92E2C4C900B3}"/>
              </a:ext>
            </a:extLst>
          </p:cNvPr>
          <p:cNvSpPr txBox="1">
            <a:spLocks/>
          </p:cNvSpPr>
          <p:nvPr/>
        </p:nvSpPr>
        <p:spPr>
          <a:xfrm>
            <a:off x="8361074" y="3428999"/>
            <a:ext cx="2986087" cy="2443162"/>
          </a:xfrm>
          <a:prstGeom prst="rect">
            <a:avLst/>
          </a:prstGeom>
          <a:ln>
            <a:noFill/>
          </a:ln>
        </p:spPr>
        <p:txBody>
          <a:bodyPr vert="horz" lIns="91440" tIns="45720" rIns="91440" bIns="45720" rtlCol="0">
            <a:normAutofit/>
          </a:bodyPr>
          <a:lstStyle>
            <a:lvl1pPr marL="0" indent="0" algn="l" defTabSz="877521" rtl="0" eaLnBrk="1" latinLnBrk="0" hangingPunct="1">
              <a:lnSpc>
                <a:spcPct val="100000"/>
              </a:lnSpc>
              <a:spcBef>
                <a:spcPts val="0"/>
              </a:spcBef>
              <a:spcAft>
                <a:spcPts val="0"/>
              </a:spcAft>
              <a:buFont typeface="Arial" panose="020B0604020202020204" pitchFamily="34" charset="0"/>
              <a:buNone/>
              <a:defRPr sz="1200" kern="1200" spc="100" baseline="0">
                <a:solidFill>
                  <a:schemeClr val="tx1"/>
                </a:solidFill>
                <a:latin typeface="Corbel" panose="020B0503020204020204" pitchFamily="34" charset="0"/>
                <a:ea typeface="+mn-ea"/>
                <a:cs typeface="+mn-cs"/>
              </a:defRPr>
            </a:lvl1pPr>
            <a:lvl2pPr marL="0" indent="0" algn="l" defTabSz="877521" rtl="0" eaLnBrk="1" latinLnBrk="0" hangingPunct="1">
              <a:lnSpc>
                <a:spcPct val="100000"/>
              </a:lnSpc>
              <a:spcBef>
                <a:spcPts val="0"/>
              </a:spcBef>
              <a:spcAft>
                <a:spcPts val="0"/>
              </a:spcAft>
              <a:buFont typeface="Arial" panose="020B0604020202020204" pitchFamily="34" charset="0"/>
              <a:buChar char="•"/>
              <a:defRPr sz="1200" kern="1200" spc="100" baseline="0">
                <a:solidFill>
                  <a:schemeClr val="tx1"/>
                </a:solidFill>
                <a:latin typeface="Corbel" panose="020B0503020204020204" pitchFamily="34" charset="0"/>
                <a:ea typeface="+mn-ea"/>
                <a:cs typeface="+mn-cs"/>
              </a:defRPr>
            </a:lvl2pPr>
            <a:lvl3pPr marL="720000" indent="0" algn="l" defTabSz="877521" rtl="0" eaLnBrk="1" latinLnBrk="0" hangingPunct="1">
              <a:lnSpc>
                <a:spcPct val="100000"/>
              </a:lnSpc>
              <a:spcBef>
                <a:spcPts val="0"/>
              </a:spcBef>
              <a:spcAft>
                <a:spcPts val="0"/>
              </a:spcAft>
              <a:buFont typeface="Arial" panose="020B0604020202020204" pitchFamily="34" charset="0"/>
              <a:buChar char="•"/>
              <a:defRPr sz="1200" kern="1200" spc="100" baseline="0">
                <a:solidFill>
                  <a:schemeClr val="tx1"/>
                </a:solidFill>
                <a:latin typeface="Corbel" panose="020B0503020204020204" pitchFamily="34" charset="0"/>
                <a:ea typeface="+mn-ea"/>
                <a:cs typeface="+mn-cs"/>
              </a:defRPr>
            </a:lvl3pPr>
            <a:lvl4pPr marL="360000" indent="0" algn="l" defTabSz="877521" rtl="0" eaLnBrk="1" latinLnBrk="0" hangingPunct="1">
              <a:lnSpc>
                <a:spcPct val="100000"/>
              </a:lnSpc>
              <a:spcBef>
                <a:spcPts val="0"/>
              </a:spcBef>
              <a:spcAft>
                <a:spcPts val="0"/>
              </a:spcAft>
              <a:buFont typeface="Arial" panose="020B0604020202020204" pitchFamily="34" charset="0"/>
              <a:buChar char="•"/>
              <a:defRPr sz="1200" kern="1200" spc="100" baseline="0">
                <a:solidFill>
                  <a:schemeClr val="tx1"/>
                </a:solidFill>
                <a:latin typeface="Corbel" panose="020B0503020204020204" pitchFamily="34" charset="0"/>
                <a:ea typeface="+mn-ea"/>
                <a:cs typeface="+mn-cs"/>
              </a:defRPr>
            </a:lvl4pPr>
            <a:lvl5pPr marL="0" indent="0" algn="l" defTabSz="877521" rtl="0" eaLnBrk="1" latinLnBrk="0" hangingPunct="1">
              <a:lnSpc>
                <a:spcPct val="100000"/>
              </a:lnSpc>
              <a:spcBef>
                <a:spcPts val="0"/>
              </a:spcBef>
              <a:spcAft>
                <a:spcPts val="0"/>
              </a:spcAft>
              <a:buFont typeface="Arial" panose="020B0604020202020204" pitchFamily="34" charset="0"/>
              <a:buChar char="•"/>
              <a:defRPr sz="1200" kern="1200" spc="100" baseline="0">
                <a:solidFill>
                  <a:schemeClr val="tx1"/>
                </a:solidFill>
                <a:latin typeface="Corbel" panose="020B0503020204020204" pitchFamily="34" charset="0"/>
                <a:ea typeface="+mn-ea"/>
                <a:cs typeface="+mn-cs"/>
              </a:defRPr>
            </a:lvl5pPr>
            <a:lvl6pPr marL="2413184"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6pPr>
            <a:lvl7pPr marL="2851944"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7pPr>
            <a:lvl8pPr marL="3290704"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8pPr>
            <a:lvl9pPr marL="3729465"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9pPr>
          </a:lstStyle>
          <a:p>
            <a:endParaRPr lang="en-GB" dirty="0"/>
          </a:p>
        </p:txBody>
      </p:sp>
      <p:sp>
        <p:nvSpPr>
          <p:cNvPr id="9" name="Content Placeholder 4">
            <a:extLst>
              <a:ext uri="{FF2B5EF4-FFF2-40B4-BE49-F238E27FC236}">
                <a16:creationId xmlns:a16="http://schemas.microsoft.com/office/drawing/2014/main" id="{E32163F6-74F3-F290-C7DC-663B1932C33D}"/>
              </a:ext>
            </a:extLst>
          </p:cNvPr>
          <p:cNvSpPr txBox="1">
            <a:spLocks/>
          </p:cNvSpPr>
          <p:nvPr/>
        </p:nvSpPr>
        <p:spPr>
          <a:xfrm>
            <a:off x="3514693" y="4286917"/>
            <a:ext cx="3240000" cy="1885283"/>
          </a:xfrm>
          <a:prstGeom prst="rect">
            <a:avLst/>
          </a:prstGeom>
          <a:ln>
            <a:noFill/>
          </a:ln>
        </p:spPr>
        <p:txBody>
          <a:bodyPr vert="horz" lIns="91440" tIns="45720" rIns="91440" bIns="45720" rtlCol="0">
            <a:normAutofit/>
          </a:bodyPr>
          <a:lstStyle>
            <a:lvl1pPr marL="0" indent="0" algn="l" defTabSz="877521" rtl="0" eaLnBrk="1" latinLnBrk="0" hangingPunct="1">
              <a:lnSpc>
                <a:spcPct val="100000"/>
              </a:lnSpc>
              <a:spcBef>
                <a:spcPts val="0"/>
              </a:spcBef>
              <a:spcAft>
                <a:spcPts val="0"/>
              </a:spcAft>
              <a:buFont typeface="Arial" panose="020B0604020202020204" pitchFamily="34" charset="0"/>
              <a:buNone/>
              <a:defRPr sz="1200" kern="1200" spc="100" baseline="0">
                <a:solidFill>
                  <a:schemeClr val="tx1"/>
                </a:solidFill>
                <a:latin typeface="Corbel" panose="020B0503020204020204" pitchFamily="34" charset="0"/>
                <a:ea typeface="+mn-ea"/>
                <a:cs typeface="+mn-cs"/>
              </a:defRPr>
            </a:lvl1pPr>
            <a:lvl2pPr marL="0" indent="0" algn="l" defTabSz="877521" rtl="0" eaLnBrk="1" latinLnBrk="0" hangingPunct="1">
              <a:lnSpc>
                <a:spcPct val="100000"/>
              </a:lnSpc>
              <a:spcBef>
                <a:spcPts val="0"/>
              </a:spcBef>
              <a:spcAft>
                <a:spcPts val="0"/>
              </a:spcAft>
              <a:buFont typeface="Arial" panose="020B0604020202020204" pitchFamily="34" charset="0"/>
              <a:buChar char="•"/>
              <a:defRPr sz="1200" kern="1200" spc="100" baseline="0">
                <a:solidFill>
                  <a:schemeClr val="tx1"/>
                </a:solidFill>
                <a:latin typeface="Corbel" panose="020B0503020204020204" pitchFamily="34" charset="0"/>
                <a:ea typeface="+mn-ea"/>
                <a:cs typeface="+mn-cs"/>
              </a:defRPr>
            </a:lvl2pPr>
            <a:lvl3pPr marL="720000" indent="0" algn="l" defTabSz="877521" rtl="0" eaLnBrk="1" latinLnBrk="0" hangingPunct="1">
              <a:lnSpc>
                <a:spcPct val="100000"/>
              </a:lnSpc>
              <a:spcBef>
                <a:spcPts val="0"/>
              </a:spcBef>
              <a:spcAft>
                <a:spcPts val="0"/>
              </a:spcAft>
              <a:buFont typeface="Arial" panose="020B0604020202020204" pitchFamily="34" charset="0"/>
              <a:buChar char="•"/>
              <a:defRPr sz="1200" kern="1200" spc="100" baseline="0">
                <a:solidFill>
                  <a:schemeClr val="tx1"/>
                </a:solidFill>
                <a:latin typeface="Corbel" panose="020B0503020204020204" pitchFamily="34" charset="0"/>
                <a:ea typeface="+mn-ea"/>
                <a:cs typeface="+mn-cs"/>
              </a:defRPr>
            </a:lvl3pPr>
            <a:lvl4pPr marL="360000" indent="0" algn="l" defTabSz="877521" rtl="0" eaLnBrk="1" latinLnBrk="0" hangingPunct="1">
              <a:lnSpc>
                <a:spcPct val="100000"/>
              </a:lnSpc>
              <a:spcBef>
                <a:spcPts val="0"/>
              </a:spcBef>
              <a:spcAft>
                <a:spcPts val="0"/>
              </a:spcAft>
              <a:buFont typeface="Arial" panose="020B0604020202020204" pitchFamily="34" charset="0"/>
              <a:buChar char="•"/>
              <a:defRPr sz="1200" kern="1200" spc="100" baseline="0">
                <a:solidFill>
                  <a:schemeClr val="tx1"/>
                </a:solidFill>
                <a:latin typeface="Corbel" panose="020B0503020204020204" pitchFamily="34" charset="0"/>
                <a:ea typeface="+mn-ea"/>
                <a:cs typeface="+mn-cs"/>
              </a:defRPr>
            </a:lvl4pPr>
            <a:lvl5pPr marL="0" indent="0" algn="l" defTabSz="877521" rtl="0" eaLnBrk="1" latinLnBrk="0" hangingPunct="1">
              <a:lnSpc>
                <a:spcPct val="100000"/>
              </a:lnSpc>
              <a:spcBef>
                <a:spcPts val="0"/>
              </a:spcBef>
              <a:spcAft>
                <a:spcPts val="0"/>
              </a:spcAft>
              <a:buFont typeface="Arial" panose="020B0604020202020204" pitchFamily="34" charset="0"/>
              <a:buChar char="•"/>
              <a:defRPr sz="1200" kern="1200" spc="100" baseline="0">
                <a:solidFill>
                  <a:schemeClr val="tx1"/>
                </a:solidFill>
                <a:latin typeface="Corbel" panose="020B0503020204020204" pitchFamily="34" charset="0"/>
                <a:ea typeface="+mn-ea"/>
                <a:cs typeface="+mn-cs"/>
              </a:defRPr>
            </a:lvl5pPr>
            <a:lvl6pPr marL="2413184"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6pPr>
            <a:lvl7pPr marL="2851944"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7pPr>
            <a:lvl8pPr marL="3290704"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8pPr>
            <a:lvl9pPr marL="3729465" indent="-219380" algn="l" defTabSz="877521" rtl="0" eaLnBrk="1" latinLnBrk="0" hangingPunct="1">
              <a:lnSpc>
                <a:spcPct val="90000"/>
              </a:lnSpc>
              <a:spcBef>
                <a:spcPts val="480"/>
              </a:spcBef>
              <a:buFont typeface="Arial" panose="020B0604020202020204" pitchFamily="34" charset="0"/>
              <a:buChar char="•"/>
              <a:defRPr sz="1726" kern="1200">
                <a:solidFill>
                  <a:schemeClr val="tx1"/>
                </a:solidFill>
                <a:latin typeface="+mn-lt"/>
                <a:ea typeface="+mn-ea"/>
                <a:cs typeface="+mn-cs"/>
              </a:defRPr>
            </a:lvl9pPr>
          </a:lstStyle>
          <a:p>
            <a:pPr>
              <a:spcAft>
                <a:spcPts val="600"/>
              </a:spcAft>
            </a:pPr>
            <a:r>
              <a:rPr lang="en-GB" sz="1600" b="1" dirty="0"/>
              <a:t>5. Artificial Intelligence</a:t>
            </a:r>
          </a:p>
          <a:p>
            <a:pPr fontAlgn="t"/>
            <a:r>
              <a:rPr lang="en-GB" sz="1300" b="1" dirty="0"/>
              <a:t>Rule-Based AI: </a:t>
            </a:r>
            <a:r>
              <a:rPr lang="en-GB" sz="1300" dirty="0"/>
              <a:t>follows a set of rules written by a programmer. It cannot learn from new data by itself.</a:t>
            </a:r>
          </a:p>
          <a:p>
            <a:pPr fontAlgn="t"/>
            <a:r>
              <a:rPr lang="en-GB" sz="1300" b="1" dirty="0"/>
              <a:t>Data-Driven AI: </a:t>
            </a:r>
            <a:r>
              <a:rPr lang="en-GB" sz="1300" dirty="0"/>
              <a:t>learns patterns from large amounts of data. It uses examples to make decisions. Most modern AI systems are data-driven.</a:t>
            </a:r>
          </a:p>
        </p:txBody>
      </p:sp>
    </p:spTree>
    <p:extLst>
      <p:ext uri="{BB962C8B-B14F-4D97-AF65-F5344CB8AC3E}">
        <p14:creationId xmlns:p14="http://schemas.microsoft.com/office/powerpoint/2010/main" val="3724533062"/>
      </p:ext>
    </p:extLst>
  </p:cSld>
  <p:clrMapOvr>
    <a:masterClrMapping/>
  </p:clrMapOvr>
</p:sld>
</file>

<file path=ppt/theme/theme1.xml><?xml version="1.0" encoding="utf-8"?>
<a:theme xmlns:a="http://schemas.openxmlformats.org/drawingml/2006/main" name="1_Theme1">
  <a:themeElements>
    <a:clrScheme name="South Axholme 2">
      <a:dk1>
        <a:srgbClr val="171616"/>
      </a:dk1>
      <a:lt1>
        <a:sysClr val="window" lastClr="FFFFFF"/>
      </a:lt1>
      <a:dk2>
        <a:srgbClr val="7030A0"/>
      </a:dk2>
      <a:lt2>
        <a:srgbClr val="CCCCFF"/>
      </a:lt2>
      <a:accent1>
        <a:srgbClr val="6D76D8"/>
      </a:accent1>
      <a:accent2>
        <a:srgbClr val="B861B8"/>
      </a:accent2>
      <a:accent3>
        <a:srgbClr val="360086"/>
      </a:accent3>
      <a:accent4>
        <a:srgbClr val="FFFFCC"/>
      </a:accent4>
      <a:accent5>
        <a:srgbClr val="9966FF"/>
      </a:accent5>
      <a:accent6>
        <a:srgbClr val="A7C09C"/>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AX Template NEW 2" id="{92A6FFA7-4483-41ED-80A1-B6BDF9B620D9}" vid="{C726847A-B856-440F-8656-F52AAF859282}"/>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3" ma:contentTypeDescription="Create a new document." ma:contentTypeScope="" ma:versionID="99dfbdcfd10b43a13152705fdfec7803">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fcc1c0c27593a2985589c5e23e0efbba"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aff1878-c271-4814-910b-972278de832e">
      <Terms xmlns="http://schemas.microsoft.com/office/infopath/2007/PartnerControls"/>
    </lcf76f155ced4ddcb4097134ff3c332f>
    <TaxCatchAll xmlns="23878cce-4ba3-47c9-bba2-802d2d604774" xsi:nil="true"/>
    <Modifiedby xmlns="eaff1878-c271-4814-910b-972278de832e">
      <UserInfo>
        <DisplayName/>
        <AccountId xsi:nil="true"/>
        <AccountType/>
      </UserInfo>
    </Modifiedby>
    <Date xmlns="eaff1878-c271-4814-910b-972278de832e" xsi:nil="true"/>
    <PaulaAtkinson xmlns="eaff1878-c271-4814-910b-972278de832e" xsi:nil="true"/>
  </documentManagement>
</p:properties>
</file>

<file path=customXml/itemProps1.xml><?xml version="1.0" encoding="utf-8"?>
<ds:datastoreItem xmlns:ds="http://schemas.openxmlformats.org/officeDocument/2006/customXml" ds:itemID="{2C7F3305-5357-4733-901A-3BF5283F3B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878cce-4ba3-47c9-bba2-802d2d604774"/>
    <ds:schemaRef ds:uri="eaff1878-c271-4814-910b-972278de832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D064D83-2E7D-47D1-942C-94863194802A}">
  <ds:schemaRefs>
    <ds:schemaRef ds:uri="http://schemas.microsoft.com/sharepoint/v3/contenttype/forms"/>
  </ds:schemaRefs>
</ds:datastoreItem>
</file>

<file path=customXml/itemProps3.xml><?xml version="1.0" encoding="utf-8"?>
<ds:datastoreItem xmlns:ds="http://schemas.openxmlformats.org/officeDocument/2006/customXml" ds:itemID="{949C127F-00F0-42A3-B30E-DC3039BDC845}">
  <ds:schemaRefs>
    <ds:schemaRef ds:uri="23878cce-4ba3-47c9-bba2-802d2d604774"/>
    <ds:schemaRef ds:uri="eaff1878-c271-4814-910b-972278de832e"/>
    <ds:schemaRef ds:uri="http://schemas.microsoft.com/office/2006/metadata/properties"/>
    <ds:schemaRef ds:uri="http://schemas.microsoft.com/office/infopath/2007/PartnerControls"/>
    <ds:schemaRef ds:uri="6686cb3a-0c49-4a03-b238-1f6ba00711bd"/>
    <ds:schemaRef ds:uri="f52bbca2-b451-4340-b3c2-8eed0256c028"/>
  </ds:schemaRefs>
</ds:datastoreItem>
</file>

<file path=docProps/app.xml><?xml version="1.0" encoding="utf-8"?>
<Properties xmlns="http://schemas.openxmlformats.org/officeDocument/2006/extended-properties" xmlns:vt="http://schemas.openxmlformats.org/officeDocument/2006/docPropsVTypes">
  <Template>SAX Template NEW</Template>
  <TotalTime>820</TotalTime>
  <Words>1089</Words>
  <Application>Microsoft Office PowerPoint</Application>
  <PresentationFormat>A4 Paper (210x297 mm)</PresentationFormat>
  <Paragraphs>174</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Arial Rounded MT Bold</vt:lpstr>
      <vt:lpstr>Calibri</vt:lpstr>
      <vt:lpstr>Corbel</vt:lpstr>
      <vt:lpstr>1_Theme1</vt:lpstr>
      <vt:lpstr>PYTHON</vt:lpstr>
      <vt:lpstr>PYTHON</vt:lpstr>
      <vt:lpstr>E-Safety &amp; AI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Stephen Gildersleve</dc:creator>
  <cp:lastModifiedBy>Paul Forster</cp:lastModifiedBy>
  <cp:revision>42</cp:revision>
  <dcterms:modified xsi:type="dcterms:W3CDTF">2026-10-20T17:58:54Z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0x01010050C91110BFB70D48A866BCD1DF60B5A5</vt:lpwstr>
  </property>
</Properties>
</file>