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6"/>
  </p:notesMasterIdLst>
  <p:handoutMasterIdLst>
    <p:handoutMasterId r:id="rId37"/>
  </p:handoutMasterIdLst>
  <p:sldIdLst>
    <p:sldId id="545" r:id="rId5"/>
    <p:sldId id="360" r:id="rId6"/>
    <p:sldId id="577" r:id="rId7"/>
    <p:sldId id="578" r:id="rId8"/>
    <p:sldId id="548" r:id="rId9"/>
    <p:sldId id="516" r:id="rId10"/>
    <p:sldId id="547" r:id="rId11"/>
    <p:sldId id="647" r:id="rId12"/>
    <p:sldId id="648" r:id="rId13"/>
    <p:sldId id="649" r:id="rId14"/>
    <p:sldId id="651" r:id="rId15"/>
    <p:sldId id="657" r:id="rId16"/>
    <p:sldId id="658" r:id="rId17"/>
    <p:sldId id="652" r:id="rId18"/>
    <p:sldId id="659" r:id="rId19"/>
    <p:sldId id="660" r:id="rId20"/>
    <p:sldId id="661" r:id="rId21"/>
    <p:sldId id="653" r:id="rId22"/>
    <p:sldId id="662" r:id="rId23"/>
    <p:sldId id="663" r:id="rId24"/>
    <p:sldId id="664" r:id="rId25"/>
    <p:sldId id="654" r:id="rId26"/>
    <p:sldId id="665" r:id="rId27"/>
    <p:sldId id="666" r:id="rId28"/>
    <p:sldId id="667" r:id="rId29"/>
    <p:sldId id="655" r:id="rId30"/>
    <p:sldId id="668" r:id="rId31"/>
    <p:sldId id="669" r:id="rId32"/>
    <p:sldId id="670" r:id="rId33"/>
    <p:sldId id="671" r:id="rId34"/>
    <p:sldId id="656" r:id="rId35"/>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w Earl" initials="AE" lastIdx="4" clrIdx="0">
    <p:extLst>
      <p:ext uri="{19B8F6BF-5375-455C-9EA6-DF929625EA0E}">
        <p15:presenceInfo xmlns:p15="http://schemas.microsoft.com/office/powerpoint/2012/main" userId="S-1-5-21-1804946570-2458963006-524001929-18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1E3F"/>
    <a:srgbClr val="B0BF48"/>
    <a:srgbClr val="7D1111"/>
    <a:srgbClr val="7E2341"/>
    <a:srgbClr val="FF01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3783CC-F8DF-F91B-20CF-1E9E827E3670}" v="28" dt="2025-09-22T08:35:56.3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16" autoAdjust="0"/>
    <p:restoredTop sz="93719" autoAdjust="0"/>
  </p:normalViewPr>
  <p:slideViewPr>
    <p:cSldViewPr snapToGrid="0">
      <p:cViewPr varScale="1">
        <p:scale>
          <a:sx n="54" d="100"/>
          <a:sy n="54" d="100"/>
        </p:scale>
        <p:origin x="2736" y="82"/>
      </p:cViewPr>
      <p:guideLst/>
    </p:cSldViewPr>
  </p:slideViewPr>
  <p:notesTextViewPr>
    <p:cViewPr>
      <p:scale>
        <a:sx n="1" d="1"/>
        <a:sy n="1" d="1"/>
      </p:scale>
      <p:origin x="0" y="0"/>
    </p:cViewPr>
  </p:notesTextViewPr>
  <p:sorterViewPr>
    <p:cViewPr>
      <p:scale>
        <a:sx n="61" d="100"/>
        <a:sy n="6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eron Jurevicius (Staff, Woodfields)" userId="S::cameron.jurevicius@astreawoodfields.org::7a05837b-68da-4c99-8624-9d9321bab096" providerId="AD" clId="Web-{AA3783CC-F8DF-F91B-20CF-1E9E827E3670}"/>
    <pc:docChg chg="modSld">
      <pc:chgData name="Cameron Jurevicius (Staff, Woodfields)" userId="S::cameron.jurevicius@astreawoodfields.org::7a05837b-68da-4c99-8624-9d9321bab096" providerId="AD" clId="Web-{AA3783CC-F8DF-F91B-20CF-1E9E827E3670}" dt="2025-09-22T08:35:48.096" v="19" actId="20577"/>
      <pc:docMkLst>
        <pc:docMk/>
      </pc:docMkLst>
      <pc:sldChg chg="modSp">
        <pc:chgData name="Cameron Jurevicius (Staff, Woodfields)" userId="S::cameron.jurevicius@astreawoodfields.org::7a05837b-68da-4c99-8624-9d9321bab096" providerId="AD" clId="Web-{AA3783CC-F8DF-F91B-20CF-1E9E827E3670}" dt="2025-09-22T08:35:23.063" v="9" actId="20577"/>
        <pc:sldMkLst>
          <pc:docMk/>
          <pc:sldMk cId="1472423979" sldId="654"/>
        </pc:sldMkLst>
        <pc:spChg chg="mod">
          <ac:chgData name="Cameron Jurevicius (Staff, Woodfields)" userId="S::cameron.jurevicius@astreawoodfields.org::7a05837b-68da-4c99-8624-9d9321bab096" providerId="AD" clId="Web-{AA3783CC-F8DF-F91B-20CF-1E9E827E3670}" dt="2025-09-22T08:35:23.063" v="9" actId="20577"/>
          <ac:spMkLst>
            <pc:docMk/>
            <pc:sldMk cId="1472423979" sldId="654"/>
            <ac:spMk id="3" creationId="{5FB8F196-A9CF-9819-B6C1-CD45713E7BE4}"/>
          </ac:spMkLst>
        </pc:spChg>
      </pc:sldChg>
      <pc:sldChg chg="modSp">
        <pc:chgData name="Cameron Jurevicius (Staff, Woodfields)" userId="S::cameron.jurevicius@astreawoodfields.org::7a05837b-68da-4c99-8624-9d9321bab096" providerId="AD" clId="Web-{AA3783CC-F8DF-F91B-20CF-1E9E827E3670}" dt="2025-09-22T08:35:41.049" v="16" actId="20577"/>
        <pc:sldMkLst>
          <pc:docMk/>
          <pc:sldMk cId="3417175807" sldId="655"/>
        </pc:sldMkLst>
        <pc:spChg chg="mod">
          <ac:chgData name="Cameron Jurevicius (Staff, Woodfields)" userId="S::cameron.jurevicius@astreawoodfields.org::7a05837b-68da-4c99-8624-9d9321bab096" providerId="AD" clId="Web-{AA3783CC-F8DF-F91B-20CF-1E9E827E3670}" dt="2025-09-22T08:35:41.049" v="16" actId="20577"/>
          <ac:spMkLst>
            <pc:docMk/>
            <pc:sldMk cId="3417175807" sldId="655"/>
            <ac:spMk id="3" creationId="{5FB8F196-A9CF-9819-B6C1-CD45713E7BE4}"/>
          </ac:spMkLst>
        </pc:spChg>
      </pc:sldChg>
      <pc:sldChg chg="modSp">
        <pc:chgData name="Cameron Jurevicius (Staff, Woodfields)" userId="S::cameron.jurevicius@astreawoodfields.org::7a05837b-68da-4c99-8624-9d9321bab096" providerId="AD" clId="Web-{AA3783CC-F8DF-F91B-20CF-1E9E827E3670}" dt="2025-09-22T08:35:48.096" v="19" actId="20577"/>
        <pc:sldMkLst>
          <pc:docMk/>
          <pc:sldMk cId="462153381" sldId="656"/>
        </pc:sldMkLst>
        <pc:spChg chg="mod">
          <ac:chgData name="Cameron Jurevicius (Staff, Woodfields)" userId="S::cameron.jurevicius@astreawoodfields.org::7a05837b-68da-4c99-8624-9d9321bab096" providerId="AD" clId="Web-{AA3783CC-F8DF-F91B-20CF-1E9E827E3670}" dt="2025-09-22T08:35:48.096" v="19" actId="20577"/>
          <ac:spMkLst>
            <pc:docMk/>
            <pc:sldMk cId="462153381" sldId="656"/>
            <ac:spMk id="3" creationId="{5FB8F196-A9CF-9819-B6C1-CD45713E7BE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0BBED8C-FE81-4FD7-8772-074C3C188936}" type="datetimeFigureOut">
              <a:rPr lang="en-GB" smtClean="0"/>
              <a:t>07/01/2026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25DB131C-501E-46D4-B97E-F5234D718EEA}" type="slidenum">
              <a:rPr lang="en-GB" smtClean="0"/>
              <a:t>‹#›</a:t>
            </a:fld>
            <a:endParaRPr lang="en-GB"/>
          </a:p>
        </p:txBody>
      </p:sp>
    </p:spTree>
    <p:extLst>
      <p:ext uri="{BB962C8B-B14F-4D97-AF65-F5344CB8AC3E}">
        <p14:creationId xmlns:p14="http://schemas.microsoft.com/office/powerpoint/2010/main" val="41347478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B6A2F48-886E-9C4D-9A23-F79AB5041824}" type="datetimeFigureOut">
              <a:rPr lang="en-GB" smtClean="0"/>
              <a:t>07/01/2026</a:t>
            </a:fld>
            <a:endParaRPr lang="en-GB" dirty="0"/>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C24A783-C653-C444-A1FE-7D3BC73388DB}" type="slidenum">
              <a:rPr lang="en-GB" smtClean="0"/>
              <a:t>‹#›</a:t>
            </a:fld>
            <a:endParaRPr lang="en-GB" dirty="0"/>
          </a:p>
        </p:txBody>
      </p:sp>
    </p:spTree>
    <p:extLst>
      <p:ext uri="{BB962C8B-B14F-4D97-AF65-F5344CB8AC3E}">
        <p14:creationId xmlns:p14="http://schemas.microsoft.com/office/powerpoint/2010/main" val="3901729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14</a:t>
            </a:fld>
            <a:endParaRPr lang="en-GB" dirty="0"/>
          </a:p>
        </p:txBody>
      </p:sp>
    </p:spTree>
    <p:extLst>
      <p:ext uri="{BB962C8B-B14F-4D97-AF65-F5344CB8AC3E}">
        <p14:creationId xmlns:p14="http://schemas.microsoft.com/office/powerpoint/2010/main" val="2452041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18</a:t>
            </a:fld>
            <a:endParaRPr lang="en-GB" dirty="0"/>
          </a:p>
        </p:txBody>
      </p:sp>
    </p:spTree>
    <p:extLst>
      <p:ext uri="{BB962C8B-B14F-4D97-AF65-F5344CB8AC3E}">
        <p14:creationId xmlns:p14="http://schemas.microsoft.com/office/powerpoint/2010/main" val="344938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22</a:t>
            </a:fld>
            <a:endParaRPr lang="en-GB" dirty="0"/>
          </a:p>
        </p:txBody>
      </p:sp>
    </p:spTree>
    <p:extLst>
      <p:ext uri="{BB962C8B-B14F-4D97-AF65-F5344CB8AC3E}">
        <p14:creationId xmlns:p14="http://schemas.microsoft.com/office/powerpoint/2010/main" val="31784990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26</a:t>
            </a:fld>
            <a:endParaRPr lang="en-GB" dirty="0"/>
          </a:p>
        </p:txBody>
      </p:sp>
    </p:spTree>
    <p:extLst>
      <p:ext uri="{BB962C8B-B14F-4D97-AF65-F5344CB8AC3E}">
        <p14:creationId xmlns:p14="http://schemas.microsoft.com/office/powerpoint/2010/main" val="4225550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31</a:t>
            </a:fld>
            <a:endParaRPr lang="en-GB" dirty="0"/>
          </a:p>
        </p:txBody>
      </p:sp>
    </p:spTree>
    <p:extLst>
      <p:ext uri="{BB962C8B-B14F-4D97-AF65-F5344CB8AC3E}">
        <p14:creationId xmlns:p14="http://schemas.microsoft.com/office/powerpoint/2010/main" val="740838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0367B0-B66B-4F4C-A9B9-5496787A6804}"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576062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B6E7C91-D0A7-49ED-B1BD-A048A03D2B02}"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46462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2111BF-B30C-4E39-8FFE-EE93095C42A8}"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3091128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ADEE31-61B3-4D41-8162-9A2E6FA07693}"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183971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1815D7-CDD9-4FA9-A6BA-F48CF76A5693}" type="datetime1">
              <a:rPr lang="en-GB" smtClean="0"/>
              <a:t>07/01/2026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1246205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E7B13-D373-4E2A-AF92-21CDFC3F9B43}" type="datetime1">
              <a:rPr lang="en-GB" smtClean="0"/>
              <a:t>07/01/2026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469753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4CD79-E49D-490B-8E39-E17078E8E11B}" type="datetime1">
              <a:rPr lang="en-GB" smtClean="0"/>
              <a:t>07/01/2026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12462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E0C541A-F161-41E3-A213-A6492D485E14}"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249834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2789380-9E5E-4405-8108-E97D330E8167}"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060343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C88B52-2C10-4350-AEE7-B82B0EC1AFD3}"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305590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7AA34A-A944-4076-8D41-EEA3B9023499}"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270836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540589F-104C-4FE8-838C-208242458D10}" type="datetime1">
              <a:rPr lang="en-GB" smtClean="0"/>
              <a:t>07/01/2026</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9F1D9CC-7119-45EC-A96C-D8C0660F3AAB}" type="slidenum">
              <a:rPr lang="en-GB" smtClean="0"/>
              <a:t>‹#›</a:t>
            </a:fld>
            <a:endParaRPr lang="en-GB" dirty="0"/>
          </a:p>
        </p:txBody>
      </p:sp>
    </p:spTree>
    <p:extLst>
      <p:ext uri="{BB962C8B-B14F-4D97-AF65-F5344CB8AC3E}">
        <p14:creationId xmlns:p14="http://schemas.microsoft.com/office/powerpoint/2010/main" val="27614010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ame 3"/>
          <p:cNvSpPr/>
          <p:nvPr/>
        </p:nvSpPr>
        <p:spPr>
          <a:xfrm>
            <a:off x="0" y="0"/>
            <a:ext cx="6858000" cy="9906000"/>
          </a:xfrm>
          <a:custGeom>
            <a:avLst/>
            <a:gdLst>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811060 w 6488483"/>
              <a:gd name="connsiteY5" fmla="*/ 811060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811060 w 6488483"/>
              <a:gd name="connsiteY9" fmla="*/ 811060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6228568 w 6488483"/>
              <a:gd name="connsiteY8" fmla="*/ 272441 h 9394520"/>
              <a:gd name="connsiteX9" fmla="*/ 284967 w 6488483"/>
              <a:gd name="connsiteY9" fmla="*/ 272441 h 939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88483" h="9394520">
                <a:moveTo>
                  <a:pt x="0" y="0"/>
                </a:moveTo>
                <a:lnTo>
                  <a:pt x="6488483" y="0"/>
                </a:lnTo>
                <a:lnTo>
                  <a:pt x="6488483" y="9394520"/>
                </a:lnTo>
                <a:lnTo>
                  <a:pt x="0" y="9394520"/>
                </a:lnTo>
                <a:lnTo>
                  <a:pt x="0" y="0"/>
                </a:lnTo>
                <a:close/>
                <a:moveTo>
                  <a:pt x="284967" y="272441"/>
                </a:moveTo>
                <a:cubicBezTo>
                  <a:pt x="280792" y="3226496"/>
                  <a:pt x="276616" y="6180550"/>
                  <a:pt x="272441" y="9134605"/>
                </a:cubicBezTo>
                <a:lnTo>
                  <a:pt x="6216042" y="9134606"/>
                </a:lnTo>
                <a:cubicBezTo>
                  <a:pt x="6220217" y="6180551"/>
                  <a:pt x="6224393" y="3226496"/>
                  <a:pt x="6228568" y="272441"/>
                </a:cubicBezTo>
                <a:lnTo>
                  <a:pt x="284967" y="272441"/>
                </a:lnTo>
                <a:close/>
              </a:path>
            </a:pathLst>
          </a:custGeom>
          <a:solidFill>
            <a:schemeClr val="bg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a:p>
            <a:pPr algn="ctr"/>
            <a:endParaRPr lang="en-GB" dirty="0">
              <a:solidFill>
                <a:schemeClr val="tx1"/>
              </a:solidFill>
            </a:endParaRPr>
          </a:p>
        </p:txBody>
      </p:sp>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575635700"/>
              </p:ext>
            </p:extLst>
          </p:nvPr>
        </p:nvGraphicFramePr>
        <p:xfrm>
          <a:off x="501013" y="2143559"/>
          <a:ext cx="5911989" cy="1034550"/>
        </p:xfrm>
        <a:graphic>
          <a:graphicData uri="http://schemas.openxmlformats.org/drawingml/2006/table">
            <a:tbl>
              <a:tblPr firstRow="1" bandRow="1">
                <a:tableStyleId>{5C22544A-7EE6-4342-B048-85BDC9FD1C3A}</a:tableStyleId>
              </a:tblPr>
              <a:tblGrid>
                <a:gridCol w="5911989">
                  <a:extLst>
                    <a:ext uri="{9D8B030D-6E8A-4147-A177-3AD203B41FA5}">
                      <a16:colId xmlns:a16="http://schemas.microsoft.com/office/drawing/2014/main" val="3141629024"/>
                    </a:ext>
                  </a:extLst>
                </a:gridCol>
              </a:tblGrid>
              <a:tr h="577350">
                <a:tc>
                  <a:txBody>
                    <a:bodyPr/>
                    <a:lstStyle/>
                    <a:p>
                      <a:pPr algn="ctr"/>
                      <a:r>
                        <a:rPr lang="en-US" sz="2800" dirty="0">
                          <a:solidFill>
                            <a:sysClr val="windowText" lastClr="000000"/>
                          </a:solidFill>
                          <a:latin typeface="Aptos" panose="020B0004020202020204" pitchFamily="34" charset="0"/>
                        </a:rPr>
                        <a:t>GCSE LITERATURE</a:t>
                      </a:r>
                      <a:endParaRPr lang="en-GB" sz="2800" dirty="0">
                        <a:solidFill>
                          <a:sysClr val="windowText" lastClr="000000"/>
                        </a:solidFill>
                        <a:latin typeface="Aptos" panose="020B0004020202020204" pitchFamily="34" charset="0"/>
                      </a:endParaRPr>
                    </a:p>
                  </a:txBody>
                  <a:tcPr anchor="ctr">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2360724906"/>
                  </a:ext>
                </a:extLst>
              </a:tr>
              <a:tr h="352430">
                <a:tc>
                  <a:txBody>
                    <a:bodyPr/>
                    <a:lstStyle/>
                    <a:p>
                      <a:pPr algn="ctr"/>
                      <a:r>
                        <a:rPr lang="en-GB" sz="2400" u="none" dirty="0">
                          <a:solidFill>
                            <a:sysClr val="windowText" lastClr="000000"/>
                          </a:solidFill>
                          <a:latin typeface="Aptos" panose="020B0004020202020204" pitchFamily="34" charset="0"/>
                        </a:rPr>
                        <a:t>AN INSPECTOR CALLS KEY KNOWLEDGE</a:t>
                      </a:r>
                    </a:p>
                  </a:txBody>
                  <a:tcPr anchor="ct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1410125024"/>
                  </a:ext>
                </a:extLst>
              </a:tr>
            </a:tbl>
          </a:graphicData>
        </a:graphic>
      </p:graphicFrame>
      <p:graphicFrame>
        <p:nvGraphicFramePr>
          <p:cNvPr id="15" name="Table 14"/>
          <p:cNvGraphicFramePr>
            <a:graphicFrameLocks noGrp="1"/>
          </p:cNvGraphicFramePr>
          <p:nvPr/>
        </p:nvGraphicFramePr>
        <p:xfrm>
          <a:off x="3440212" y="393970"/>
          <a:ext cx="2972792" cy="1554480"/>
        </p:xfrm>
        <a:graphic>
          <a:graphicData uri="http://schemas.openxmlformats.org/drawingml/2006/table">
            <a:tbl>
              <a:tblPr firstRow="1" bandRow="1">
                <a:tableStyleId>{5C22544A-7EE6-4342-B048-85BDC9FD1C3A}</a:tableStyleId>
              </a:tblPr>
              <a:tblGrid>
                <a:gridCol w="1000861">
                  <a:extLst>
                    <a:ext uri="{9D8B030D-6E8A-4147-A177-3AD203B41FA5}">
                      <a16:colId xmlns:a16="http://schemas.microsoft.com/office/drawing/2014/main" val="3141629024"/>
                    </a:ext>
                  </a:extLst>
                </a:gridCol>
                <a:gridCol w="1971931">
                  <a:extLst>
                    <a:ext uri="{9D8B030D-6E8A-4147-A177-3AD203B41FA5}">
                      <a16:colId xmlns:a16="http://schemas.microsoft.com/office/drawing/2014/main" val="312534935"/>
                    </a:ext>
                  </a:extLst>
                </a:gridCol>
              </a:tblGrid>
              <a:tr h="518160">
                <a:tc>
                  <a:txBody>
                    <a:bodyPr/>
                    <a:lstStyle/>
                    <a:p>
                      <a:pPr algn="ctr"/>
                      <a:r>
                        <a:rPr lang="en-US" sz="1400" b="0" dirty="0">
                          <a:solidFill>
                            <a:sysClr val="windowText" lastClr="000000"/>
                          </a:solidFill>
                          <a:latin typeface="+mj-lt"/>
                        </a:rPr>
                        <a:t>Name</a:t>
                      </a:r>
                      <a:endParaRPr lang="en-GB" sz="1400" b="0" dirty="0">
                        <a:solidFill>
                          <a:sysClr val="windowText" lastClr="000000"/>
                        </a:solidFill>
                        <a:latin typeface="+mj-lt"/>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60724906"/>
                  </a:ext>
                </a:extLst>
              </a:tr>
              <a:tr h="518160">
                <a:tc>
                  <a:txBody>
                    <a:bodyPr/>
                    <a:lstStyle/>
                    <a:p>
                      <a:pPr algn="ctr"/>
                      <a:r>
                        <a:rPr lang="en-US" sz="1400" b="0" dirty="0">
                          <a:solidFill>
                            <a:sysClr val="windowText" lastClr="000000"/>
                          </a:solidFill>
                          <a:latin typeface="+mj-lt"/>
                        </a:rPr>
                        <a:t>Class</a:t>
                      </a:r>
                      <a:endParaRPr lang="en-GB" sz="1400" b="0" dirty="0">
                        <a:solidFill>
                          <a:sysClr val="windowText" lastClr="000000"/>
                        </a:solidFill>
                        <a:latin typeface="+mj-lt"/>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583755"/>
                  </a:ext>
                </a:extLst>
              </a:tr>
              <a:tr h="518160">
                <a:tc>
                  <a:txBody>
                    <a:bodyPr/>
                    <a:lstStyle/>
                    <a:p>
                      <a:pPr algn="ctr"/>
                      <a:r>
                        <a:rPr lang="en-US" sz="1400" b="0" dirty="0">
                          <a:solidFill>
                            <a:sysClr val="windowText" lastClr="000000"/>
                          </a:solidFill>
                          <a:latin typeface="+mj-lt"/>
                        </a:rPr>
                        <a:t>Teacher</a:t>
                      </a:r>
                      <a:endParaRPr lang="en-GB" sz="1400" b="0" dirty="0">
                        <a:solidFill>
                          <a:sysClr val="windowText" lastClr="000000"/>
                        </a:solidFill>
                        <a:latin typeface="+mj-lt"/>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29808098"/>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015999774"/>
              </p:ext>
            </p:extLst>
          </p:nvPr>
        </p:nvGraphicFramePr>
        <p:xfrm>
          <a:off x="471487" y="3502449"/>
          <a:ext cx="5911990" cy="5805363"/>
        </p:xfrm>
        <a:graphic>
          <a:graphicData uri="http://schemas.openxmlformats.org/drawingml/2006/table">
            <a:tbl>
              <a:tblPr firstRow="1" bandRow="1">
                <a:tableStyleId>{5C22544A-7EE6-4342-B048-85BDC9FD1C3A}</a:tableStyleId>
              </a:tblPr>
              <a:tblGrid>
                <a:gridCol w="1638431">
                  <a:extLst>
                    <a:ext uri="{9D8B030D-6E8A-4147-A177-3AD203B41FA5}">
                      <a16:colId xmlns:a16="http://schemas.microsoft.com/office/drawing/2014/main" val="3026825040"/>
                    </a:ext>
                  </a:extLst>
                </a:gridCol>
                <a:gridCol w="4273559">
                  <a:extLst>
                    <a:ext uri="{9D8B030D-6E8A-4147-A177-3AD203B41FA5}">
                      <a16:colId xmlns:a16="http://schemas.microsoft.com/office/drawing/2014/main" val="3969755677"/>
                    </a:ext>
                  </a:extLst>
                </a:gridCol>
              </a:tblGrid>
              <a:tr h="318963">
                <a:tc gridSpan="2">
                  <a:txBody>
                    <a:bodyPr/>
                    <a:lstStyle/>
                    <a:p>
                      <a:pPr algn="ctr"/>
                      <a:r>
                        <a:rPr lang="en-US" sz="1200" dirty="0">
                          <a:latin typeface="Aptos" panose="020B0004020202020204" pitchFamily="34" charset="0"/>
                        </a:rPr>
                        <a:t>KEY VOCABULARY LIST </a:t>
                      </a:r>
                      <a:endParaRPr lang="en-GB" sz="1200" dirty="0">
                        <a:latin typeface="Aptos" panose="020B00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GB" sz="10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8652525"/>
                  </a:ext>
                </a:extLst>
              </a:tr>
              <a:tr h="548640">
                <a:tc>
                  <a:txBody>
                    <a:bodyPr/>
                    <a:lstStyle/>
                    <a:p>
                      <a:pPr algn="l"/>
                      <a:r>
                        <a:rPr lang="en-GB" sz="1200" b="1" i="0" dirty="0">
                          <a:effectLst/>
                          <a:latin typeface="Aptos" panose="020B0004020202020204" pitchFamily="34" charset="0"/>
                        </a:rPr>
                        <a:t>Capitalism:</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A political viewpoint that believes key values of individual responsibility, private ownership and rewards for those that are most financially successful.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56969882"/>
                  </a:ext>
                </a:extLst>
              </a:tr>
              <a:tr h="548640">
                <a:tc>
                  <a:txBody>
                    <a:bodyPr/>
                    <a:lstStyle/>
                    <a:p>
                      <a:pPr algn="l"/>
                      <a:r>
                        <a:rPr lang="en-GB" sz="1200" b="1" i="0" dirty="0">
                          <a:effectLst/>
                          <a:latin typeface="Aptos" panose="020B0004020202020204" pitchFamily="34" charset="0"/>
                        </a:rPr>
                        <a:t>Socialism:</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A political viewpoint that believes key values of social ownership and welfare for those in need.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702696"/>
                  </a:ext>
                </a:extLst>
              </a:tr>
              <a:tr h="548640">
                <a:tc>
                  <a:txBody>
                    <a:bodyPr/>
                    <a:lstStyle/>
                    <a:p>
                      <a:pPr algn="l"/>
                      <a:r>
                        <a:rPr lang="en-GB" sz="1200" b="1" i="0" dirty="0">
                          <a:effectLst/>
                          <a:latin typeface="Aptos" panose="020B0004020202020204" pitchFamily="34" charset="0"/>
                        </a:rPr>
                        <a:t>Society</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People living together in communities (usually caring about each other and helping each other etc)</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91587594"/>
                  </a:ext>
                </a:extLst>
              </a:tr>
              <a:tr h="548640">
                <a:tc>
                  <a:txBody>
                    <a:bodyPr/>
                    <a:lstStyle/>
                    <a:p>
                      <a:pPr algn="l"/>
                      <a:r>
                        <a:rPr lang="en-GB" sz="1200" b="1" i="0" dirty="0">
                          <a:effectLst/>
                          <a:latin typeface="Aptos" panose="020B0004020202020204" pitchFamily="34" charset="0"/>
                        </a:rPr>
                        <a:t>Patriarchy:</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A society where men have all or most of the power.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28592810"/>
                  </a:ext>
                </a:extLst>
              </a:tr>
              <a:tr h="548640">
                <a:tc>
                  <a:txBody>
                    <a:bodyPr/>
                    <a:lstStyle/>
                    <a:p>
                      <a:pPr algn="l"/>
                      <a:r>
                        <a:rPr lang="en-GB" sz="1200" b="1" i="0" dirty="0">
                          <a:effectLst/>
                          <a:latin typeface="Aptos" panose="020B0004020202020204" pitchFamily="34" charset="0"/>
                        </a:rPr>
                        <a:t>Omniscient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Knowing everything.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1913533"/>
                  </a:ext>
                </a:extLst>
              </a:tr>
              <a:tr h="548640">
                <a:tc>
                  <a:txBody>
                    <a:bodyPr/>
                    <a:lstStyle/>
                    <a:p>
                      <a:pPr algn="l"/>
                      <a:r>
                        <a:rPr lang="en-GB" sz="1200" b="1" i="0" kern="1200" dirty="0">
                          <a:solidFill>
                            <a:schemeClr val="dk1"/>
                          </a:solidFill>
                          <a:effectLst/>
                          <a:latin typeface="Aptos" panose="020B0004020202020204" pitchFamily="34" charset="0"/>
                          <a:ea typeface="+mn-ea"/>
                          <a:cs typeface="+mn-cs"/>
                        </a:rPr>
                        <a:t>Allegory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kern="1200" dirty="0">
                          <a:solidFill>
                            <a:schemeClr val="dk1"/>
                          </a:solidFill>
                          <a:effectLst/>
                          <a:latin typeface="Aptos" panose="020B0004020202020204" pitchFamily="34" charset="0"/>
                          <a:ea typeface="+mn-ea"/>
                          <a:cs typeface="+mn-cs"/>
                        </a:rPr>
                        <a:t>a story, poem, or picture with an underlying meaning as well as the literal 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42867561"/>
                  </a:ext>
                </a:extLst>
              </a:tr>
              <a:tr h="5486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i="0" kern="1200" dirty="0">
                          <a:solidFill>
                            <a:schemeClr val="dk1"/>
                          </a:solidFill>
                          <a:latin typeface="Aptos" panose="020B0004020202020204" pitchFamily="34" charset="0"/>
                          <a:ea typeface="+mn-ea"/>
                          <a:cs typeface="+mn-cs"/>
                        </a:rPr>
                        <a:t>Epiphany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latin typeface="Aptos" panose="020B0004020202020204" pitchFamily="34" charset="0"/>
                        </a:rPr>
                        <a:t>A moment of sudden realisation.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5295830"/>
                  </a:ext>
                </a:extLst>
              </a:tr>
              <a:tr h="548640">
                <a:tc>
                  <a:txBody>
                    <a:bodyPr/>
                    <a:lstStyle/>
                    <a:p>
                      <a:pPr algn="l"/>
                      <a:r>
                        <a:rPr lang="en-GB" sz="1200" b="1" i="0" dirty="0">
                          <a:effectLst/>
                          <a:latin typeface="Aptos" panose="020B0004020202020204" pitchFamily="34" charset="0"/>
                        </a:rPr>
                        <a:t>Dramatic irony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Where the audience know something that the characters do not.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252418"/>
                  </a:ext>
                </a:extLst>
              </a:tr>
              <a:tr h="548640">
                <a:tc>
                  <a:txBody>
                    <a:bodyPr/>
                    <a:lstStyle/>
                    <a:p>
                      <a:pPr algn="l"/>
                      <a:r>
                        <a:rPr lang="en-GB" sz="1200" b="1" i="0" dirty="0">
                          <a:effectLst/>
                          <a:latin typeface="Aptos" panose="020B0004020202020204" pitchFamily="34" charset="0"/>
                        </a:rPr>
                        <a:t>Foreshadowing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A warning or hint of a future event. </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4256306"/>
                  </a:ext>
                </a:extLst>
              </a:tr>
              <a:tr h="548640">
                <a:tc>
                  <a:txBody>
                    <a:bodyPr/>
                    <a:lstStyle/>
                    <a:p>
                      <a:pPr algn="l"/>
                      <a:r>
                        <a:rPr lang="en-GB" sz="1200" b="1" i="0" dirty="0">
                          <a:effectLst/>
                          <a:latin typeface="Aptos" panose="020B0004020202020204" pitchFamily="34" charset="0"/>
                        </a:rPr>
                        <a:t>Microcosm</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200" dirty="0">
                          <a:effectLst/>
                          <a:latin typeface="Aptos" panose="020B0004020202020204" pitchFamily="34" charset="0"/>
                        </a:rPr>
                        <a:t>A smaller version representing something much larger</a:t>
                      </a: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43386578"/>
                  </a:ext>
                </a:extLst>
              </a:tr>
            </a:tbl>
          </a:graphicData>
        </a:graphic>
      </p:graphicFrame>
      <p:sp>
        <p:nvSpPr>
          <p:cNvPr id="5" name="Slide Number Placeholder 4">
            <a:extLst>
              <a:ext uri="{FF2B5EF4-FFF2-40B4-BE49-F238E27FC236}">
                <a16:creationId xmlns:a16="http://schemas.microsoft.com/office/drawing/2014/main" id="{52D4876E-E555-EDCD-2F50-4E2A29833F71}"/>
              </a:ext>
            </a:extLst>
          </p:cNvPr>
          <p:cNvSpPr>
            <a:spLocks noGrp="1"/>
          </p:cNvSpPr>
          <p:nvPr>
            <p:ph type="sldNum" sz="quarter" idx="12"/>
          </p:nvPr>
        </p:nvSpPr>
        <p:spPr/>
        <p:txBody>
          <a:bodyPr/>
          <a:lstStyle/>
          <a:p>
            <a:fld id="{19F1D9CC-7119-45EC-A96C-D8C0660F3AAB}" type="slidenum">
              <a:rPr lang="en-GB" smtClean="0"/>
              <a:t>1</a:t>
            </a:fld>
            <a:endParaRPr lang="en-GB" dirty="0"/>
          </a:p>
        </p:txBody>
      </p:sp>
      <p:pic>
        <p:nvPicPr>
          <p:cNvPr id="2" name="Picture 1">
            <a:extLst>
              <a:ext uri="{FF2B5EF4-FFF2-40B4-BE49-F238E27FC236}">
                <a16:creationId xmlns:a16="http://schemas.microsoft.com/office/drawing/2014/main" id="{61AFE74E-7595-3B37-6FD4-E75D3690AAE0}"/>
              </a:ext>
            </a:extLst>
          </p:cNvPr>
          <p:cNvPicPr>
            <a:picLocks noChangeAspect="1"/>
          </p:cNvPicPr>
          <p:nvPr/>
        </p:nvPicPr>
        <p:blipFill>
          <a:blip r:embed="rId2"/>
          <a:stretch>
            <a:fillRect/>
          </a:stretch>
        </p:blipFill>
        <p:spPr>
          <a:xfrm>
            <a:off x="325437" y="324039"/>
            <a:ext cx="2762250" cy="1657350"/>
          </a:xfrm>
          <a:prstGeom prst="rect">
            <a:avLst/>
          </a:prstGeom>
        </p:spPr>
      </p:pic>
    </p:spTree>
    <p:extLst>
      <p:ext uri="{BB962C8B-B14F-4D97-AF65-F5344CB8AC3E}">
        <p14:creationId xmlns:p14="http://schemas.microsoft.com/office/powerpoint/2010/main" val="120267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3651" y="207818"/>
            <a:ext cx="6858000" cy="4353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Aptos" panose="020B0004020202020204" pitchFamily="34" charset="0"/>
              </a:rPr>
              <a:t>The exam</a:t>
            </a:r>
          </a:p>
        </p:txBody>
      </p:sp>
      <p:sp>
        <p:nvSpPr>
          <p:cNvPr id="2" name="TextBox 1"/>
          <p:cNvSpPr txBox="1"/>
          <p:nvPr/>
        </p:nvSpPr>
        <p:spPr>
          <a:xfrm>
            <a:off x="57724" y="721725"/>
            <a:ext cx="6698262" cy="2677656"/>
          </a:xfrm>
          <a:prstGeom prst="rect">
            <a:avLst/>
          </a:prstGeom>
          <a:noFill/>
          <a:ln>
            <a:solidFill>
              <a:schemeClr val="tx1"/>
            </a:solidFill>
          </a:ln>
        </p:spPr>
        <p:txBody>
          <a:bodyPr wrap="square" rtlCol="0">
            <a:spAutoFit/>
          </a:bodyPr>
          <a:lstStyle/>
          <a:p>
            <a:r>
              <a:rPr lang="en-US" sz="1200" b="1" u="sng" dirty="0">
                <a:latin typeface="Aptos" panose="020B0004020202020204" pitchFamily="34" charset="0"/>
              </a:rPr>
              <a:t>English Literature Paper 2- Modern Texts and Poetry </a:t>
            </a:r>
          </a:p>
          <a:p>
            <a:endParaRPr lang="en-US" sz="1200" b="1" u="sng" dirty="0">
              <a:latin typeface="Aptos" panose="020B0004020202020204" pitchFamily="34" charset="0"/>
            </a:endParaRPr>
          </a:p>
          <a:p>
            <a:r>
              <a:rPr lang="en-US" sz="1200" b="1" u="sng" dirty="0">
                <a:latin typeface="Aptos" panose="020B0004020202020204" pitchFamily="34" charset="0"/>
              </a:rPr>
              <a:t>English Literature Paper 2 Key Information: </a:t>
            </a:r>
          </a:p>
          <a:p>
            <a:endParaRPr lang="en-US" sz="1200" dirty="0">
              <a:latin typeface="Aptos" panose="020B0004020202020204" pitchFamily="34" charset="0"/>
            </a:endParaRPr>
          </a:p>
          <a:p>
            <a:r>
              <a:rPr lang="en-US" sz="1200" b="1" u="sng" dirty="0">
                <a:latin typeface="Aptos" panose="020B0004020202020204" pitchFamily="34" charset="0"/>
              </a:rPr>
              <a:t>Split into 3 sections:</a:t>
            </a:r>
          </a:p>
          <a:p>
            <a:endParaRPr lang="en-US" sz="1200" b="1" u="sng" dirty="0">
              <a:latin typeface="Aptos" panose="020B0004020202020204" pitchFamily="34" charset="0"/>
            </a:endParaRPr>
          </a:p>
          <a:p>
            <a:pPr marL="171450" indent="-171450">
              <a:buFont typeface="Arial" panose="020B0604020202020204" pitchFamily="34" charset="0"/>
              <a:buChar char="•"/>
            </a:pPr>
            <a:r>
              <a:rPr lang="en-US" sz="1200" b="1" dirty="0">
                <a:latin typeface="Aptos" panose="020B0004020202020204" pitchFamily="34" charset="0"/>
              </a:rPr>
              <a:t>Section A: </a:t>
            </a:r>
            <a:r>
              <a:rPr lang="en-US" sz="1200" dirty="0">
                <a:latin typeface="Aptos" panose="020B0004020202020204" pitchFamily="34" charset="0"/>
              </a:rPr>
              <a:t>Modern Text -</a:t>
            </a:r>
            <a:r>
              <a:rPr lang="en-US" sz="1200" b="1" dirty="0">
                <a:latin typeface="Aptos" panose="020B0004020202020204" pitchFamily="34" charset="0"/>
              </a:rPr>
              <a:t> </a:t>
            </a:r>
            <a:r>
              <a:rPr lang="en-US" sz="1200" dirty="0">
                <a:latin typeface="Aptos" panose="020B0004020202020204" pitchFamily="34" charset="0"/>
              </a:rPr>
              <a:t>You will always choose </a:t>
            </a:r>
            <a:r>
              <a:rPr lang="en-US" sz="1200" b="1" u="sng" dirty="0">
                <a:latin typeface="Aptos" panose="020B0004020202020204" pitchFamily="34" charset="0"/>
              </a:rPr>
              <a:t>An Inspector Calls </a:t>
            </a:r>
          </a:p>
          <a:p>
            <a:pPr marL="171450" indent="-171450">
              <a:buFont typeface="Arial" panose="020B0604020202020204" pitchFamily="34" charset="0"/>
              <a:buChar char="•"/>
            </a:pPr>
            <a:endParaRPr lang="en-US" sz="1200" b="1" u="sng" dirty="0">
              <a:latin typeface="Aptos" panose="020B0004020202020204" pitchFamily="34" charset="0"/>
            </a:endParaRPr>
          </a:p>
          <a:p>
            <a:pPr marL="171450" indent="-171450">
              <a:buFont typeface="Arial" panose="020B0604020202020204" pitchFamily="34" charset="0"/>
              <a:buChar char="•"/>
            </a:pPr>
            <a:r>
              <a:rPr lang="en-US" sz="1200" b="1" dirty="0">
                <a:latin typeface="Aptos" panose="020B0004020202020204" pitchFamily="34" charset="0"/>
              </a:rPr>
              <a:t>Section B: </a:t>
            </a:r>
            <a:r>
              <a:rPr lang="en-US" sz="1200" dirty="0">
                <a:latin typeface="Aptos" panose="020B0004020202020204" pitchFamily="34" charset="0"/>
              </a:rPr>
              <a:t>Poetry cluster - we have only done ‘Power and Conflict’</a:t>
            </a:r>
          </a:p>
          <a:p>
            <a:r>
              <a:rPr lang="en-US" sz="1200" dirty="0">
                <a:latin typeface="Aptos" panose="020B0004020202020204" pitchFamily="34" charset="0"/>
              </a:rPr>
              <a:t>You will be given ONE question with a printed poem. You are to answer this question, using the named poem PLUS one from memory. </a:t>
            </a:r>
          </a:p>
          <a:p>
            <a:endParaRPr lang="en-US" sz="1200" dirty="0">
              <a:latin typeface="Aptos" panose="020B0004020202020204" pitchFamily="34" charset="0"/>
            </a:endParaRPr>
          </a:p>
          <a:p>
            <a:pPr marL="171450" indent="-171450">
              <a:buFont typeface="Arial" panose="020B0604020202020204" pitchFamily="34" charset="0"/>
              <a:buChar char="•"/>
            </a:pPr>
            <a:r>
              <a:rPr lang="en-US" sz="1200" b="1" dirty="0">
                <a:latin typeface="Aptos" panose="020B0004020202020204" pitchFamily="34" charset="0"/>
              </a:rPr>
              <a:t>Section C:</a:t>
            </a:r>
            <a:r>
              <a:rPr lang="en-US" sz="1200" dirty="0">
                <a:latin typeface="Aptos" panose="020B0004020202020204" pitchFamily="34" charset="0"/>
              </a:rPr>
              <a:t> Unseen Poetry- You are to answer a question on an Unseen poem and then make a comparison with a second poem. </a:t>
            </a:r>
          </a:p>
        </p:txBody>
      </p:sp>
      <p:pic>
        <p:nvPicPr>
          <p:cNvPr id="3" name="Picture 2"/>
          <p:cNvPicPr>
            <a:picLocks noChangeAspect="1"/>
          </p:cNvPicPr>
          <p:nvPr/>
        </p:nvPicPr>
        <p:blipFill>
          <a:blip r:embed="rId2"/>
          <a:stretch>
            <a:fillRect/>
          </a:stretch>
        </p:blipFill>
        <p:spPr>
          <a:xfrm>
            <a:off x="5017039" y="803403"/>
            <a:ext cx="1616600" cy="744616"/>
          </a:xfrm>
          <a:prstGeom prst="rect">
            <a:avLst/>
          </a:prstGeom>
        </p:spPr>
      </p:pic>
      <p:sp>
        <p:nvSpPr>
          <p:cNvPr id="4" name="Slide Number Placeholder 3"/>
          <p:cNvSpPr>
            <a:spLocks noGrp="1"/>
          </p:cNvSpPr>
          <p:nvPr>
            <p:ph type="sldNum" sz="quarter" idx="12"/>
          </p:nvPr>
        </p:nvSpPr>
        <p:spPr/>
        <p:txBody>
          <a:bodyPr/>
          <a:lstStyle/>
          <a:p>
            <a:fld id="{19F1D9CC-7119-45EC-A96C-D8C0660F3AAB}" type="slidenum">
              <a:rPr lang="en-GB" smtClean="0"/>
              <a:t>2</a:t>
            </a:fld>
            <a:endParaRPr lang="en-GB" dirty="0"/>
          </a:p>
        </p:txBody>
      </p:sp>
      <p:sp>
        <p:nvSpPr>
          <p:cNvPr id="5" name="TextBox 4">
            <a:extLst>
              <a:ext uri="{FF2B5EF4-FFF2-40B4-BE49-F238E27FC236}">
                <a16:creationId xmlns:a16="http://schemas.microsoft.com/office/drawing/2014/main" id="{6E0FBE62-FCC3-C096-DA90-825FE621F3F5}"/>
              </a:ext>
            </a:extLst>
          </p:cNvPr>
          <p:cNvSpPr txBox="1"/>
          <p:nvPr/>
        </p:nvSpPr>
        <p:spPr>
          <a:xfrm>
            <a:off x="102014" y="3793731"/>
            <a:ext cx="6653972" cy="5262979"/>
          </a:xfrm>
          <a:prstGeom prst="rect">
            <a:avLst/>
          </a:prstGeom>
          <a:noFill/>
        </p:spPr>
        <p:txBody>
          <a:bodyPr wrap="square" rtlCol="0">
            <a:spAutoFit/>
          </a:bodyPr>
          <a:lstStyle/>
          <a:p>
            <a:r>
              <a:rPr lang="en-GB" sz="1200" b="1" u="sng" dirty="0">
                <a:latin typeface="Aptos" panose="020B0004020202020204" pitchFamily="34" charset="0"/>
              </a:rPr>
              <a:t>How to approach the exam: </a:t>
            </a:r>
          </a:p>
          <a:p>
            <a:endParaRPr lang="en-GB" sz="1200" b="1" u="sng" dirty="0">
              <a:latin typeface="Aptos" panose="020B0004020202020204" pitchFamily="34" charset="0"/>
            </a:endParaRPr>
          </a:p>
          <a:p>
            <a:r>
              <a:rPr lang="en-GB" sz="1200" dirty="0">
                <a:latin typeface="Aptos" panose="020B0004020202020204" pitchFamily="34" charset="0"/>
              </a:rPr>
              <a:t>You will be given  two questions to choose from. </a:t>
            </a:r>
            <a:r>
              <a:rPr lang="en-GB" sz="1200" b="1" dirty="0">
                <a:latin typeface="Aptos" panose="020B0004020202020204" pitchFamily="34" charset="0"/>
              </a:rPr>
              <a:t>Only answer one. </a:t>
            </a:r>
          </a:p>
          <a:p>
            <a:endParaRPr lang="en-GB" sz="1200" dirty="0">
              <a:latin typeface="Aptos" panose="020B0004020202020204" pitchFamily="34" charset="0"/>
            </a:endParaRPr>
          </a:p>
          <a:p>
            <a:r>
              <a:rPr lang="en-GB" sz="1200" dirty="0">
                <a:latin typeface="Aptos" panose="020B0004020202020204" pitchFamily="34" charset="0"/>
              </a:rPr>
              <a:t>Normally, there will be </a:t>
            </a:r>
            <a:r>
              <a:rPr lang="en-GB" sz="1200" b="1" dirty="0">
                <a:latin typeface="Aptos" panose="020B0004020202020204" pitchFamily="34" charset="0"/>
              </a:rPr>
              <a:t>one character question </a:t>
            </a:r>
            <a:r>
              <a:rPr lang="en-GB" sz="1200" dirty="0">
                <a:latin typeface="Aptos" panose="020B0004020202020204" pitchFamily="34" charset="0"/>
              </a:rPr>
              <a:t>and </a:t>
            </a:r>
            <a:r>
              <a:rPr lang="en-GB" sz="1200" b="1" dirty="0">
                <a:latin typeface="Aptos" panose="020B0004020202020204" pitchFamily="34" charset="0"/>
              </a:rPr>
              <a:t>one theme question.</a:t>
            </a:r>
            <a:r>
              <a:rPr lang="en-GB" sz="1200" dirty="0">
                <a:latin typeface="Aptos" panose="020B0004020202020204" pitchFamily="34" charset="0"/>
              </a:rPr>
              <a:t> However, in 2023, there were two theme questions: </a:t>
            </a:r>
          </a:p>
          <a:p>
            <a:endParaRPr lang="en-GB" sz="1200" dirty="0">
              <a:latin typeface="Aptos" panose="020B0004020202020204" pitchFamily="34" charset="0"/>
            </a:endParaRPr>
          </a:p>
          <a:p>
            <a:pPr marL="285750" indent="-285750">
              <a:buFont typeface="Arial" panose="020B0604020202020204" pitchFamily="34" charset="0"/>
              <a:buChar char="•"/>
            </a:pPr>
            <a:r>
              <a:rPr lang="en-GB" sz="1200" dirty="0">
                <a:latin typeface="Aptos" panose="020B0004020202020204" pitchFamily="34" charset="0"/>
              </a:rPr>
              <a:t>How does Priestley present what life is like for women in An Inspector Calls?</a:t>
            </a:r>
          </a:p>
          <a:p>
            <a:pPr marL="285750" indent="-285750">
              <a:buFont typeface="Arial" panose="020B0604020202020204" pitchFamily="34" charset="0"/>
              <a:buChar char="•"/>
            </a:pPr>
            <a:r>
              <a:rPr lang="en-GB" sz="1200" dirty="0">
                <a:latin typeface="Aptos" panose="020B0004020202020204" pitchFamily="34" charset="0"/>
              </a:rPr>
              <a:t>How does Priestley present the different ways older and younger characters respond to the Inspector?</a:t>
            </a:r>
          </a:p>
          <a:p>
            <a:endParaRPr lang="en-GB" sz="1200" dirty="0">
              <a:latin typeface="Aptos" panose="020B0004020202020204" pitchFamily="34" charset="0"/>
            </a:endParaRPr>
          </a:p>
          <a:p>
            <a:endParaRPr lang="en-GB" sz="1200" dirty="0">
              <a:latin typeface="Aptos" panose="020B0004020202020204" pitchFamily="34" charset="0"/>
            </a:endParaRPr>
          </a:p>
          <a:p>
            <a:r>
              <a:rPr lang="en-GB" sz="1200" b="1" u="sng" dirty="0">
                <a:latin typeface="Aptos" panose="020B0004020202020204" pitchFamily="34" charset="0"/>
              </a:rPr>
              <a:t>Examiner’s advice…</a:t>
            </a:r>
          </a:p>
          <a:p>
            <a:endParaRPr lang="en-GB" sz="1200" dirty="0">
              <a:latin typeface="Aptos" panose="020B0004020202020204" pitchFamily="34" charset="0"/>
            </a:endParaRPr>
          </a:p>
          <a:p>
            <a:pPr marL="285750" indent="-285750">
              <a:buFont typeface="Arial" panose="020B0604020202020204" pitchFamily="34" charset="0"/>
              <a:buChar char="•"/>
            </a:pPr>
            <a:r>
              <a:rPr lang="en-GB" sz="1200" dirty="0">
                <a:latin typeface="Aptos" panose="020B0004020202020204" pitchFamily="34" charset="0"/>
              </a:rPr>
              <a:t>Remember that ‘references’ does not have to mean ‘direct quotations’- you don’t need to remember quotes word for word- you can paraphrase/make reference to the text/plot </a:t>
            </a:r>
          </a:p>
          <a:p>
            <a:pPr marL="285750" indent="-285750">
              <a:buFont typeface="Arial" panose="020B0604020202020204" pitchFamily="34" charset="0"/>
              <a:buChar char="•"/>
            </a:pPr>
            <a:r>
              <a:rPr lang="en-GB" sz="1200" dirty="0">
                <a:latin typeface="Aptos" panose="020B0004020202020204" pitchFamily="34" charset="0"/>
              </a:rPr>
              <a:t>Read the question carefully and have a think about what direction you might take in response to it.</a:t>
            </a:r>
          </a:p>
          <a:p>
            <a:pPr marL="285750" indent="-285750">
              <a:buFont typeface="Arial" panose="020B0604020202020204" pitchFamily="34" charset="0"/>
              <a:buChar char="•"/>
            </a:pPr>
            <a:r>
              <a:rPr lang="en-GB" sz="1200" dirty="0">
                <a:latin typeface="Aptos" panose="020B0004020202020204" pitchFamily="34" charset="0"/>
              </a:rPr>
              <a:t>You can then use this to come up with a short answer to the question that summarises what you want to say overall, which then becomes your introduction to the essay. It’s a great way to start as it is helping you to organise your ideas in your head as well as providing a really good anchor for you to use as you develop the rest of your response. </a:t>
            </a:r>
          </a:p>
          <a:p>
            <a:pPr marL="285750" indent="-285750">
              <a:buFont typeface="Arial" panose="020B0604020202020204" pitchFamily="34" charset="0"/>
              <a:buChar char="•"/>
            </a:pPr>
            <a:r>
              <a:rPr lang="en-GB" sz="1200" dirty="0">
                <a:latin typeface="Aptos" panose="020B0004020202020204" pitchFamily="34" charset="0"/>
              </a:rPr>
              <a:t>You don’t need to label parts of speech in order to do well. If you want to talk about the effect of a particular word choice, just use the word ‘word’! You might want to tell us that it is an adjective/verb/noun and so on, but we’re not looking for this and often can’t give you any marks for it. </a:t>
            </a:r>
          </a:p>
          <a:p>
            <a:pPr marL="285750" indent="-285750">
              <a:buFont typeface="Arial" panose="020B0604020202020204" pitchFamily="34" charset="0"/>
              <a:buChar char="•"/>
            </a:pPr>
            <a:r>
              <a:rPr lang="en-GB" sz="1200" dirty="0">
                <a:latin typeface="Aptos" panose="020B0004020202020204" pitchFamily="34" charset="0"/>
              </a:rPr>
              <a:t>Engage with the question! If the question is about gender, focus on gender and link all of your explanations back to the focus of the question. </a:t>
            </a:r>
          </a:p>
        </p:txBody>
      </p:sp>
    </p:spTree>
    <p:extLst>
      <p:ext uri="{BB962C8B-B14F-4D97-AF65-F5344CB8AC3E}">
        <p14:creationId xmlns:p14="http://schemas.microsoft.com/office/powerpoint/2010/main" val="1774188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9BAFB56-1892-9A7B-2843-A9FEAFDA0289}"/>
              </a:ext>
            </a:extLst>
          </p:cNvPr>
          <p:cNvSpPr>
            <a:spLocks noGrp="1"/>
          </p:cNvSpPr>
          <p:nvPr>
            <p:ph type="sldNum" sz="quarter" idx="12"/>
          </p:nvPr>
        </p:nvSpPr>
        <p:spPr>
          <a:xfrm>
            <a:off x="5122862" y="9308033"/>
            <a:ext cx="1543050" cy="527403"/>
          </a:xfrm>
        </p:spPr>
        <p:txBody>
          <a:bodyPr/>
          <a:lstStyle/>
          <a:p>
            <a:fld id="{19F1D9CC-7119-45EC-A96C-D8C0660F3AAB}" type="slidenum">
              <a:rPr lang="en-GB" smtClean="0"/>
              <a:t>3</a:t>
            </a:fld>
            <a:endParaRPr lang="en-GB" dirty="0"/>
          </a:p>
        </p:txBody>
      </p:sp>
      <p:sp>
        <p:nvSpPr>
          <p:cNvPr id="5" name="Content Placeholder 2">
            <a:extLst>
              <a:ext uri="{FF2B5EF4-FFF2-40B4-BE49-F238E27FC236}">
                <a16:creationId xmlns:a16="http://schemas.microsoft.com/office/drawing/2014/main" id="{8CCA6C42-078B-0D53-61D3-A6705C05BBCB}"/>
              </a:ext>
            </a:extLst>
          </p:cNvPr>
          <p:cNvSpPr txBox="1">
            <a:spLocks/>
          </p:cNvSpPr>
          <p:nvPr/>
        </p:nvSpPr>
        <p:spPr>
          <a:xfrm>
            <a:off x="155575" y="178646"/>
            <a:ext cx="6510337" cy="1991530"/>
          </a:xfrm>
          <a:prstGeom prst="rect">
            <a:avLst/>
          </a:prstGeom>
          <a:noFill/>
          <a:ln cmpd="dbl">
            <a:solidFill>
              <a:schemeClr val="tx1"/>
            </a:solidFill>
            <a:prstDash val="solid"/>
            <a:round/>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GB" sz="1200" b="1" dirty="0">
                <a:latin typeface="Aptos" panose="020B0004020202020204" pitchFamily="34" charset="0"/>
              </a:rPr>
              <a:t>The Edwardian Era</a:t>
            </a:r>
          </a:p>
          <a:p>
            <a:pPr marL="0" indent="0">
              <a:lnSpc>
                <a:spcPct val="150000"/>
              </a:lnSpc>
              <a:buNone/>
            </a:pPr>
            <a:r>
              <a:rPr lang="en-GB" sz="1200" dirty="0">
                <a:latin typeface="Aptos" panose="020B0004020202020204" pitchFamily="34" charset="0"/>
              </a:rPr>
              <a:t>The Edwardian Era (the period from around 1900 to the outbreak of WWI in 1914) was a golden age for the rich middle classes like the Birling family. The 1945 audience would very likely have thought back on the pre-war era fondly as a time where the country was at peace and they, personally, were doing very well for themselves. Priestley presents 1912 as a </a:t>
            </a:r>
            <a:r>
              <a:rPr lang="en-GB" sz="1200" b="1" dirty="0">
                <a:latin typeface="Aptos" panose="020B0004020202020204" pitchFamily="34" charset="0"/>
              </a:rPr>
              <a:t>dystopia</a:t>
            </a:r>
            <a:r>
              <a:rPr lang="en-GB" sz="1200" dirty="0">
                <a:latin typeface="Aptos" panose="020B0004020202020204" pitchFamily="34" charset="0"/>
              </a:rPr>
              <a:t> to challenge this view and show how much inequality actually existed back then. </a:t>
            </a:r>
          </a:p>
        </p:txBody>
      </p:sp>
      <p:sp>
        <p:nvSpPr>
          <p:cNvPr id="3" name="Rectangle 2">
            <a:extLst>
              <a:ext uri="{FF2B5EF4-FFF2-40B4-BE49-F238E27FC236}">
                <a16:creationId xmlns:a16="http://schemas.microsoft.com/office/drawing/2014/main" id="{089C65B2-409B-1CDC-20AA-194E46A7F1EE}"/>
              </a:ext>
            </a:extLst>
          </p:cNvPr>
          <p:cNvSpPr/>
          <p:nvPr/>
        </p:nvSpPr>
        <p:spPr>
          <a:xfrm>
            <a:off x="155574" y="2203424"/>
            <a:ext cx="6510337" cy="7523930"/>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nSpc>
                <a:spcPct val="150000"/>
              </a:lnSpc>
            </a:pPr>
            <a:r>
              <a:rPr lang="en-GB" sz="1200" b="1" dirty="0">
                <a:latin typeface="Aptos" panose="020B0004020202020204" pitchFamily="34" charset="0"/>
              </a:rPr>
              <a:t>1912 vs 1945</a:t>
            </a:r>
            <a:endParaRPr lang="en-GB" sz="1200" dirty="0">
              <a:latin typeface="Aptos" panose="020B0004020202020204" pitchFamily="34" charset="0"/>
            </a:endParaRPr>
          </a:p>
          <a:p>
            <a:pPr>
              <a:lnSpc>
                <a:spcPct val="150000"/>
              </a:lnSpc>
            </a:pPr>
            <a:r>
              <a:rPr lang="en-GB" sz="1200" dirty="0">
                <a:latin typeface="Aptos" panose="020B0004020202020204" pitchFamily="34" charset="0"/>
              </a:rPr>
              <a:t>The years between AIC’s setting and AIC’s first performance were transformational. Priestley uses </a:t>
            </a:r>
            <a:r>
              <a:rPr lang="en-GB" sz="1200" b="1" dirty="0">
                <a:latin typeface="Aptos" panose="020B0004020202020204" pitchFamily="34" charset="0"/>
              </a:rPr>
              <a:t>dramatic irony</a:t>
            </a:r>
            <a:r>
              <a:rPr lang="en-GB" sz="1200" dirty="0">
                <a:latin typeface="Aptos" panose="020B0004020202020204" pitchFamily="34" charset="0"/>
              </a:rPr>
              <a:t> throughout the play to remind his audience of how widespread inequality was back then. He uses this as a strong reminder to his audience of just how much further there is to go to make Britain a fairer place.</a:t>
            </a:r>
          </a:p>
          <a:p>
            <a:pPr marL="171450" indent="-171450">
              <a:lnSpc>
                <a:spcPct val="150000"/>
              </a:lnSpc>
              <a:buFont typeface="Arial" panose="020B0604020202020204" pitchFamily="34" charset="0"/>
              <a:buChar char="•"/>
            </a:pPr>
            <a:r>
              <a:rPr lang="en-GB" sz="1200" dirty="0">
                <a:latin typeface="Aptos" panose="020B0004020202020204" pitchFamily="34" charset="0"/>
              </a:rPr>
              <a:t>In 1912, there was no minimum wage, no NHS, no welfare state. If you were poor, you had to rely on the generosity of the rich. This might be their generosity to pay you wages that actually allowed you to live, or it could be their generosity to give to charities that might help you in a crisis. By 1945, the Labour government had won a landslide victory and begun establishing a welfare state where the government would support the needy.</a:t>
            </a:r>
          </a:p>
          <a:p>
            <a:pPr marL="171450" indent="-171450">
              <a:lnSpc>
                <a:spcPct val="150000"/>
              </a:lnSpc>
              <a:buFont typeface="Arial" panose="020B0604020202020204" pitchFamily="34" charset="0"/>
              <a:buChar char="•"/>
            </a:pPr>
            <a:r>
              <a:rPr lang="en-GB" sz="1200" dirty="0">
                <a:latin typeface="Aptos" panose="020B0004020202020204" pitchFamily="34" charset="0"/>
              </a:rPr>
              <a:t>In 1912, it was a time of peace—officially—but there were growing tensions across Europe. Germany had made very clear its desire to create an Empire, something which was causing concern amongst countries such as Britain, France, and the USA. By 1945, Britain had fought in two world wars that had absolutely devastated countries in Europe, but also the USA and Japan. Everybody in Britain in 1945 experienced war whether it was sheltering from bombs, fighting on the frontlines, or filling in at a job left vacant by a soldier. </a:t>
            </a:r>
          </a:p>
          <a:p>
            <a:pPr marL="171450" indent="-171450">
              <a:lnSpc>
                <a:spcPct val="150000"/>
              </a:lnSpc>
              <a:buFont typeface="Arial" panose="020B0604020202020204" pitchFamily="34" charset="0"/>
              <a:buChar char="•"/>
            </a:pPr>
            <a:r>
              <a:rPr lang="en-GB" sz="1200" dirty="0">
                <a:latin typeface="Aptos" panose="020B0004020202020204" pitchFamily="34" charset="0"/>
              </a:rPr>
              <a:t>In 1912, women still had very limited rights. Women could not vote in elections and they were expected to be obedient and subservient to the men in their families.  By 1945, women not only had the right to vote, but had proven themselves more than capable as they contributed massively to the war effort. Many women in 1945 were no willing to simply return to their old-fashioned roles in a patriarchal society.</a:t>
            </a:r>
          </a:p>
          <a:p>
            <a:pPr marL="171450" indent="-171450">
              <a:lnSpc>
                <a:spcPct val="150000"/>
              </a:lnSpc>
              <a:buFont typeface="Arial" panose="020B0604020202020204" pitchFamily="34" charset="0"/>
              <a:buChar char="•"/>
            </a:pPr>
            <a:r>
              <a:rPr lang="en-GB" sz="1200" dirty="0">
                <a:latin typeface="Aptos" panose="020B0004020202020204" pitchFamily="34" charset="0"/>
              </a:rPr>
              <a:t>In 1912, there was a rigid class system in place. People in different classes did not mingle outside of their strict roles. Working class people worked for the middle and upper classes, but beyond that, people of different statuses did not interact. By 1945, the wars meant that people of all classes had mixed together while serving in the armed forced and formed unbreakable bonds. There was a new-found understanding between classes. </a:t>
            </a:r>
          </a:p>
        </p:txBody>
      </p:sp>
    </p:spTree>
    <p:extLst>
      <p:ext uri="{BB962C8B-B14F-4D97-AF65-F5344CB8AC3E}">
        <p14:creationId xmlns:p14="http://schemas.microsoft.com/office/powerpoint/2010/main" val="2050474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2269CC4-58BF-F348-07D3-9AE0041A74EC}"/>
              </a:ext>
            </a:extLst>
          </p:cNvPr>
          <p:cNvSpPr>
            <a:spLocks noGrp="1"/>
          </p:cNvSpPr>
          <p:nvPr>
            <p:ph type="sldNum" sz="quarter" idx="12"/>
          </p:nvPr>
        </p:nvSpPr>
        <p:spPr/>
        <p:txBody>
          <a:bodyPr/>
          <a:lstStyle/>
          <a:p>
            <a:fld id="{19F1D9CC-7119-45EC-A96C-D8C0660F3AAB}" type="slidenum">
              <a:rPr lang="en-GB" smtClean="0"/>
              <a:t>4</a:t>
            </a:fld>
            <a:endParaRPr lang="en-GB" dirty="0"/>
          </a:p>
        </p:txBody>
      </p:sp>
      <p:sp>
        <p:nvSpPr>
          <p:cNvPr id="5" name="Rectangle 4">
            <a:extLst>
              <a:ext uri="{FF2B5EF4-FFF2-40B4-BE49-F238E27FC236}">
                <a16:creationId xmlns:a16="http://schemas.microsoft.com/office/drawing/2014/main" id="{28C8AB9B-9C36-F3FC-9152-3F4267C766E8}"/>
              </a:ext>
            </a:extLst>
          </p:cNvPr>
          <p:cNvSpPr/>
          <p:nvPr/>
        </p:nvSpPr>
        <p:spPr>
          <a:xfrm>
            <a:off x="173831" y="197200"/>
            <a:ext cx="6510337" cy="2119280"/>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marL="171450" indent="-171450">
              <a:lnSpc>
                <a:spcPct val="150000"/>
              </a:lnSpc>
              <a:buFont typeface="Arial" panose="020B0604020202020204" pitchFamily="34" charset="0"/>
              <a:buChar char="•"/>
            </a:pPr>
            <a:r>
              <a:rPr lang="en-GB" sz="1200" dirty="0">
                <a:latin typeface="Aptos" panose="020B0004020202020204" pitchFamily="34" charset="0"/>
              </a:rPr>
              <a:t>In 1912, the Titanic set sail for New York. The Olympic-class, luxury ocean liner was hailed as a massive human achievement, transporting large numbers of passengers across the Atlantic Ocean in great luxury. Its sinking, then, could be seen as something as an embarrassment to those who had arrogantly viewed it as unsinkable. </a:t>
            </a:r>
          </a:p>
          <a:p>
            <a:pPr marL="628650" lvl="1" indent="-171450">
              <a:lnSpc>
                <a:spcPct val="150000"/>
              </a:lnSpc>
              <a:buFont typeface="Arial" panose="020B0604020202020204" pitchFamily="34" charset="0"/>
              <a:buChar char="•"/>
            </a:pPr>
            <a:r>
              <a:rPr lang="en-GB" sz="1200" dirty="0">
                <a:latin typeface="Aptos" panose="020B0004020202020204" pitchFamily="34" charset="0"/>
              </a:rPr>
              <a:t>Also, the Titanic can be seen as a microcosm for society. As well as the luxury first-class tickets, there were second- and third-class tickets available for cheaper prices. Even on a ship sailing across the ocean, the rigid Edwardian class system was in place. </a:t>
            </a:r>
          </a:p>
        </p:txBody>
      </p:sp>
      <p:sp>
        <p:nvSpPr>
          <p:cNvPr id="6" name="Rectangle 5">
            <a:extLst>
              <a:ext uri="{FF2B5EF4-FFF2-40B4-BE49-F238E27FC236}">
                <a16:creationId xmlns:a16="http://schemas.microsoft.com/office/drawing/2014/main" id="{B6CEB3B9-B4CF-D931-613A-4099EA73DBC7}"/>
              </a:ext>
            </a:extLst>
          </p:cNvPr>
          <p:cNvSpPr/>
          <p:nvPr/>
        </p:nvSpPr>
        <p:spPr>
          <a:xfrm>
            <a:off x="173830" y="2369216"/>
            <a:ext cx="6510337" cy="7339584"/>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nSpc>
                <a:spcPct val="150000"/>
              </a:lnSpc>
            </a:pPr>
            <a:r>
              <a:rPr lang="en-GB" sz="1200" b="1" dirty="0">
                <a:latin typeface="Aptos" panose="020B0004020202020204" pitchFamily="34" charset="0"/>
              </a:rPr>
              <a:t>Capitalism and Socialism</a:t>
            </a:r>
            <a:endParaRPr lang="en-GB" sz="1200" dirty="0">
              <a:latin typeface="Aptos" panose="020B0004020202020204" pitchFamily="34" charset="0"/>
            </a:endParaRPr>
          </a:p>
          <a:p>
            <a:pPr>
              <a:lnSpc>
                <a:spcPct val="150000"/>
              </a:lnSpc>
            </a:pPr>
            <a:r>
              <a:rPr lang="en-GB" sz="1200" b="1" dirty="0">
                <a:latin typeface="Aptos" panose="020B0004020202020204" pitchFamily="34" charset="0"/>
              </a:rPr>
              <a:t>Capitalism</a:t>
            </a:r>
            <a:r>
              <a:rPr lang="en-GB" sz="1200" dirty="0">
                <a:latin typeface="Aptos" panose="020B0004020202020204" pitchFamily="34" charset="0"/>
              </a:rPr>
              <a:t> is an idea of running a country that values the right of the individual to make and keep their own money. Capitalism supports business and profit. Key ideas:</a:t>
            </a:r>
          </a:p>
          <a:p>
            <a:pPr marL="171450" indent="-171450">
              <a:lnSpc>
                <a:spcPct val="150000"/>
              </a:lnSpc>
              <a:buFont typeface="Arial" panose="020B0604020202020204" pitchFamily="34" charset="0"/>
              <a:buChar char="•"/>
            </a:pPr>
            <a:r>
              <a:rPr lang="en-GB" sz="1200" b="1" dirty="0">
                <a:latin typeface="Aptos" panose="020B0004020202020204" pitchFamily="34" charset="0"/>
              </a:rPr>
              <a:t>Profit</a:t>
            </a:r>
            <a:r>
              <a:rPr lang="en-GB" sz="1200" dirty="0">
                <a:latin typeface="Aptos" panose="020B0004020202020204" pitchFamily="34" charset="0"/>
              </a:rPr>
              <a:t> – people should be allowed to make businesses that make the people in charge very rich. The most important thing a business does, above all else, is make lots of money.</a:t>
            </a:r>
          </a:p>
          <a:p>
            <a:pPr marL="171450" indent="-171450">
              <a:lnSpc>
                <a:spcPct val="150000"/>
              </a:lnSpc>
              <a:buFont typeface="Arial" panose="020B0604020202020204" pitchFamily="34" charset="0"/>
              <a:buChar char="•"/>
            </a:pPr>
            <a:r>
              <a:rPr lang="en-GB" sz="1200" b="1" dirty="0">
                <a:latin typeface="Aptos" panose="020B0004020202020204" pitchFamily="34" charset="0"/>
              </a:rPr>
              <a:t>Individualism</a:t>
            </a:r>
            <a:r>
              <a:rPr lang="en-GB" sz="1200" dirty="0">
                <a:latin typeface="Aptos" panose="020B0004020202020204" pitchFamily="34" charset="0"/>
              </a:rPr>
              <a:t> – many capitalists believe in the power of the individual. They may not agree with ideas around taxing the rich to support the poor. Capitalists might believe that if everyone helps themselves, then no one will need support for others. </a:t>
            </a:r>
          </a:p>
          <a:p>
            <a:pPr>
              <a:lnSpc>
                <a:spcPct val="150000"/>
              </a:lnSpc>
            </a:pPr>
            <a:r>
              <a:rPr lang="en-GB" sz="1200" dirty="0">
                <a:latin typeface="Aptos" panose="020B0004020202020204" pitchFamily="34" charset="0"/>
              </a:rPr>
              <a:t>Margaret Thatcher once said </a:t>
            </a:r>
            <a:r>
              <a:rPr lang="en-GB" sz="1200" i="1" dirty="0">
                <a:latin typeface="Aptos" panose="020B0004020202020204" pitchFamily="34" charset="0"/>
              </a:rPr>
              <a:t>there is no such thing as society. There are individual men and women and there are families. </a:t>
            </a:r>
          </a:p>
          <a:p>
            <a:pPr>
              <a:lnSpc>
                <a:spcPct val="150000"/>
              </a:lnSpc>
            </a:pPr>
            <a:endParaRPr lang="en-GB" sz="1200" b="1" dirty="0">
              <a:latin typeface="Aptos" panose="020B0004020202020204" pitchFamily="34" charset="0"/>
            </a:endParaRPr>
          </a:p>
          <a:p>
            <a:pPr>
              <a:lnSpc>
                <a:spcPct val="150000"/>
              </a:lnSpc>
            </a:pPr>
            <a:r>
              <a:rPr lang="en-GB" sz="1200" b="1" dirty="0">
                <a:latin typeface="Aptos" panose="020B0004020202020204" pitchFamily="34" charset="0"/>
              </a:rPr>
              <a:t>Socialism</a:t>
            </a:r>
            <a:r>
              <a:rPr lang="en-GB" sz="1200" dirty="0">
                <a:latin typeface="Aptos" panose="020B0004020202020204" pitchFamily="34" charset="0"/>
              </a:rPr>
              <a:t> is the idea that we live in a society where everyone should help each other out. Socialists believe in the redistribution of wealth to support the needy thorough taxes on the rich. Key ideas:</a:t>
            </a:r>
          </a:p>
          <a:p>
            <a:pPr marL="171450" indent="-171450">
              <a:lnSpc>
                <a:spcPct val="150000"/>
              </a:lnSpc>
              <a:buFont typeface="Arial" panose="020B0604020202020204" pitchFamily="34" charset="0"/>
              <a:buChar char="•"/>
            </a:pPr>
            <a:r>
              <a:rPr lang="en-GB" sz="1200" b="1" dirty="0">
                <a:latin typeface="Aptos" panose="020B0004020202020204" pitchFamily="34" charset="0"/>
              </a:rPr>
              <a:t>Wealth redistribution </a:t>
            </a:r>
            <a:r>
              <a:rPr lang="en-GB" sz="1200" dirty="0">
                <a:latin typeface="Aptos" panose="020B0004020202020204" pitchFamily="34" charset="0"/>
              </a:rPr>
              <a:t>– those who have more should give more. Those who have less should receive more. </a:t>
            </a:r>
          </a:p>
          <a:p>
            <a:pPr marL="171450" indent="-171450">
              <a:lnSpc>
                <a:spcPct val="150000"/>
              </a:lnSpc>
              <a:buFont typeface="Arial" panose="020B0604020202020204" pitchFamily="34" charset="0"/>
              <a:buChar char="•"/>
            </a:pPr>
            <a:r>
              <a:rPr lang="en-GB" sz="1200" b="1" dirty="0">
                <a:latin typeface="Aptos" panose="020B0004020202020204" pitchFamily="34" charset="0"/>
              </a:rPr>
              <a:t>Universal support</a:t>
            </a:r>
            <a:r>
              <a:rPr lang="en-GB" sz="1200" dirty="0">
                <a:latin typeface="Aptos" panose="020B0004020202020204" pitchFamily="34" charset="0"/>
              </a:rPr>
              <a:t> – the NHS is an example of a universal benefit in society. If you have no money, you pay nothing for healthcare; if you are a billionaire, you pay nothing for healthcare. Socialists may believe that everybody deserves these things as a </a:t>
            </a:r>
            <a:r>
              <a:rPr lang="en-GB" sz="1200" b="1" dirty="0">
                <a:latin typeface="Aptos" panose="020B0004020202020204" pitchFamily="34" charset="0"/>
              </a:rPr>
              <a:t>right</a:t>
            </a:r>
            <a:r>
              <a:rPr lang="en-GB" sz="1200" dirty="0">
                <a:latin typeface="Aptos" panose="020B0004020202020204" pitchFamily="34" charset="0"/>
              </a:rPr>
              <a:t>.</a:t>
            </a:r>
          </a:p>
          <a:p>
            <a:pPr>
              <a:lnSpc>
                <a:spcPct val="150000"/>
              </a:lnSpc>
            </a:pPr>
            <a:r>
              <a:rPr lang="en-GB" sz="1200" dirty="0">
                <a:latin typeface="Aptos" panose="020B0004020202020204" pitchFamily="34" charset="0"/>
              </a:rPr>
              <a:t>Karl Marx once said </a:t>
            </a:r>
            <a:r>
              <a:rPr lang="en-GB" sz="1200" i="1" dirty="0">
                <a:latin typeface="Aptos" panose="020B0004020202020204" pitchFamily="34" charset="0"/>
              </a:rPr>
              <a:t>from each according to his ability, to each according to his need</a:t>
            </a:r>
            <a:r>
              <a:rPr lang="en-GB" sz="1200" dirty="0">
                <a:latin typeface="Aptos" panose="020B0004020202020204" pitchFamily="34" charset="0"/>
              </a:rPr>
              <a:t>.</a:t>
            </a:r>
          </a:p>
          <a:p>
            <a:pPr>
              <a:lnSpc>
                <a:spcPct val="150000"/>
              </a:lnSpc>
            </a:pPr>
            <a:endParaRPr lang="en-GB" sz="1200" dirty="0">
              <a:latin typeface="Aptos" panose="020B0004020202020204" pitchFamily="34" charset="0"/>
            </a:endParaRPr>
          </a:p>
          <a:p>
            <a:pPr>
              <a:lnSpc>
                <a:spcPct val="150000"/>
              </a:lnSpc>
            </a:pPr>
            <a:r>
              <a:rPr lang="en-GB" sz="1200" b="1" dirty="0">
                <a:latin typeface="Aptos" panose="020B0004020202020204" pitchFamily="34" charset="0"/>
              </a:rPr>
              <a:t>Britain</a:t>
            </a:r>
            <a:endParaRPr lang="en-GB" sz="1200" dirty="0">
              <a:latin typeface="Aptos" panose="020B0004020202020204" pitchFamily="34" charset="0"/>
            </a:endParaRPr>
          </a:p>
          <a:p>
            <a:pPr>
              <a:lnSpc>
                <a:spcPct val="150000"/>
              </a:lnSpc>
            </a:pPr>
            <a:r>
              <a:rPr lang="en-GB" sz="1200" dirty="0">
                <a:latin typeface="Aptos" panose="020B0004020202020204" pitchFamily="34" charset="0"/>
              </a:rPr>
              <a:t>Britain is undoubtedly a capitalist society, but many of the things in the UK that we benefit from (such as the NHS) can be seen as socialist policies. Governments over a number of years have created policies that are both capitalist and socialist. Priestley believed Britain needed to be even more socialist. </a:t>
            </a:r>
          </a:p>
        </p:txBody>
      </p:sp>
    </p:spTree>
    <p:extLst>
      <p:ext uri="{BB962C8B-B14F-4D97-AF65-F5344CB8AC3E}">
        <p14:creationId xmlns:p14="http://schemas.microsoft.com/office/powerpoint/2010/main" val="2864149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57EC957-BF64-F689-A38A-AC64AC530618}"/>
              </a:ext>
            </a:extLst>
          </p:cNvPr>
          <p:cNvSpPr>
            <a:spLocks noGrp="1"/>
          </p:cNvSpPr>
          <p:nvPr>
            <p:ph type="sldNum" sz="quarter" idx="12"/>
          </p:nvPr>
        </p:nvSpPr>
        <p:spPr/>
        <p:txBody>
          <a:bodyPr/>
          <a:lstStyle/>
          <a:p>
            <a:fld id="{19F1D9CC-7119-45EC-A96C-D8C0660F3AAB}" type="slidenum">
              <a:rPr lang="en-GB" smtClean="0"/>
              <a:t>5</a:t>
            </a:fld>
            <a:endParaRPr lang="en-GB" dirty="0"/>
          </a:p>
        </p:txBody>
      </p:sp>
      <p:sp>
        <p:nvSpPr>
          <p:cNvPr id="5" name="Rectangle 4">
            <a:extLst>
              <a:ext uri="{FF2B5EF4-FFF2-40B4-BE49-F238E27FC236}">
                <a16:creationId xmlns:a16="http://schemas.microsoft.com/office/drawing/2014/main" id="{CEECD663-A04E-970A-B681-64682D3226B8}"/>
              </a:ext>
            </a:extLst>
          </p:cNvPr>
          <p:cNvSpPr/>
          <p:nvPr/>
        </p:nvSpPr>
        <p:spPr>
          <a:xfrm>
            <a:off x="0" y="19720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Aptos" panose="020B0004020202020204" pitchFamily="34" charset="0"/>
              </a:rPr>
              <a:t>PLOT SUMMARY </a:t>
            </a:r>
            <a:endParaRPr lang="en-GB" sz="1200" b="1" dirty="0">
              <a:latin typeface="Aptos" panose="020B0004020202020204" pitchFamily="34" charset="0"/>
            </a:endParaRPr>
          </a:p>
        </p:txBody>
      </p:sp>
      <p:sp>
        <p:nvSpPr>
          <p:cNvPr id="2" name="TextBox 1">
            <a:extLst>
              <a:ext uri="{FF2B5EF4-FFF2-40B4-BE49-F238E27FC236}">
                <a16:creationId xmlns:a16="http://schemas.microsoft.com/office/drawing/2014/main" id="{EAB914E5-4621-076C-5D74-2ECCE582744B}"/>
              </a:ext>
            </a:extLst>
          </p:cNvPr>
          <p:cNvSpPr txBox="1"/>
          <p:nvPr/>
        </p:nvSpPr>
        <p:spPr>
          <a:xfrm>
            <a:off x="170688" y="659517"/>
            <a:ext cx="6534911" cy="8956298"/>
          </a:xfrm>
          <a:prstGeom prst="rect">
            <a:avLst/>
          </a:prstGeom>
          <a:noFill/>
        </p:spPr>
        <p:txBody>
          <a:bodyPr wrap="square" rtlCol="0">
            <a:spAutoFit/>
          </a:bodyPr>
          <a:lstStyle/>
          <a:p>
            <a:r>
              <a:rPr lang="en-GB" sz="1200" b="1" u="sng" dirty="0">
                <a:latin typeface="Aptos" panose="020B0004020202020204" pitchFamily="34" charset="0"/>
              </a:rPr>
              <a:t>Act One  </a:t>
            </a:r>
          </a:p>
          <a:p>
            <a:pPr marL="171450" indent="-171450">
              <a:buFont typeface="Arial" panose="020B0604020202020204" pitchFamily="34" charset="0"/>
              <a:buChar char="•"/>
            </a:pPr>
            <a:r>
              <a:rPr lang="en-GB" sz="1200" dirty="0">
                <a:latin typeface="Aptos" panose="020B0004020202020204" pitchFamily="34" charset="0"/>
              </a:rPr>
              <a:t>The Birling family and Gerald Croft are celebrating Sheila’s engagement to Gerald </a:t>
            </a:r>
          </a:p>
          <a:p>
            <a:r>
              <a:rPr lang="en-GB" sz="1200" dirty="0">
                <a:latin typeface="Aptos" panose="020B0004020202020204" pitchFamily="34" charset="0"/>
              </a:rPr>
              <a:t>• Although there are a few signs that not everything is perfect (Mr Birling is too anxious to impress Gerald, Eric seems nervous and Sheila mentions that Gerald did not come near her the previous summer) there is a happy, light-hearted atmosphere.</a:t>
            </a:r>
          </a:p>
          <a:p>
            <a:r>
              <a:rPr lang="en-GB" sz="1200" dirty="0">
                <a:latin typeface="Aptos" panose="020B0004020202020204" pitchFamily="34" charset="0"/>
              </a:rPr>
              <a:t> • Mr Birling makes arrogant speeches, telling the other characters his views on science, the Titanic and the relationship between bosses and workers, saying that a man ‘has to mind his own business and look after himself’</a:t>
            </a:r>
          </a:p>
          <a:p>
            <a:r>
              <a:rPr lang="en-GB" sz="1200" dirty="0">
                <a:latin typeface="Aptos" panose="020B0004020202020204" pitchFamily="34" charset="0"/>
              </a:rPr>
              <a:t>• His speech is interrupted by the arrival of a police inspector, named Goole. Inspector Goole is investigating the suicide of a young woman named Eva Smith</a:t>
            </a:r>
          </a:p>
          <a:p>
            <a:r>
              <a:rPr lang="en-GB" sz="1200" dirty="0">
                <a:latin typeface="Aptos" panose="020B0004020202020204" pitchFamily="34" charset="0"/>
              </a:rPr>
              <a:t> • The Inspector shows Mr Birling a photograph of Eva Smith. Mr Birling admits he employed her in his factory but sacked her for demanding higher wages.</a:t>
            </a:r>
          </a:p>
          <a:p>
            <a:r>
              <a:rPr lang="en-GB" sz="1200" dirty="0">
                <a:latin typeface="Aptos" panose="020B0004020202020204" pitchFamily="34" charset="0"/>
              </a:rPr>
              <a:t>• Sheila is shown the photograph and realises that she had Eva Smith sacked from her next job as a shop assistant, because she thought Eva Smith laughed at her</a:t>
            </a:r>
          </a:p>
          <a:p>
            <a:r>
              <a:rPr lang="en-GB" sz="1200" dirty="0">
                <a:latin typeface="Aptos" panose="020B0004020202020204" pitchFamily="34" charset="0"/>
              </a:rPr>
              <a:t> • The Inspector reveals that Eva Smith changed her name to Daisy Renton. Gerald’s reaction makes it obvious that he also knew the girl.</a:t>
            </a:r>
          </a:p>
          <a:p>
            <a:r>
              <a:rPr lang="en-GB" sz="1200" dirty="0">
                <a:latin typeface="Aptos" panose="020B0004020202020204" pitchFamily="34" charset="0"/>
              </a:rPr>
              <a:t> • The Inspector suggests that many people share responsibility for the misery which prompted Eva Smith / Daisy Renton to end her life.</a:t>
            </a:r>
          </a:p>
          <a:p>
            <a:endParaRPr lang="en-GB" sz="1200" u="sng" dirty="0">
              <a:latin typeface="Aptos" panose="020B0004020202020204" pitchFamily="34" charset="0"/>
            </a:endParaRPr>
          </a:p>
          <a:p>
            <a:r>
              <a:rPr lang="en-GB" sz="1200" b="1" u="sng" dirty="0">
                <a:latin typeface="Aptos" panose="020B0004020202020204" pitchFamily="34" charset="0"/>
              </a:rPr>
              <a:t>Act Two </a:t>
            </a:r>
          </a:p>
          <a:p>
            <a:r>
              <a:rPr lang="en-GB" sz="1200" dirty="0">
                <a:latin typeface="Aptos" panose="020B0004020202020204" pitchFamily="34" charset="0"/>
              </a:rPr>
              <a:t>• Gerald admits he met Daisy Renton in the spring of the previous year and that she was his mistress. </a:t>
            </a:r>
          </a:p>
          <a:p>
            <a:r>
              <a:rPr lang="en-GB" sz="1200" dirty="0">
                <a:latin typeface="Aptos" panose="020B0004020202020204" pitchFamily="34" charset="0"/>
              </a:rPr>
              <a:t>• Sheila is hurt and angry, yet she praises Gerald for at least being honest</a:t>
            </a:r>
          </a:p>
          <a:p>
            <a:r>
              <a:rPr lang="en-GB" sz="1200" dirty="0">
                <a:latin typeface="Aptos" panose="020B0004020202020204" pitchFamily="34" charset="0"/>
              </a:rPr>
              <a:t>• Mrs Birling tries to bully the Inspector and control events.</a:t>
            </a:r>
          </a:p>
          <a:p>
            <a:r>
              <a:rPr lang="en-GB" sz="1200" dirty="0">
                <a:latin typeface="Aptos" panose="020B0004020202020204" pitchFamily="34" charset="0"/>
              </a:rPr>
              <a:t>• While Eric is out of the room, Mrs Birling is forced to admit that Eva / Daisy asked for the help of her charity, but that Mrs Birling refused to help her. She was offended because Eva Smith called herself ‘Mrs Birling’ </a:t>
            </a:r>
          </a:p>
          <a:p>
            <a:r>
              <a:rPr lang="en-GB" sz="1200" dirty="0">
                <a:latin typeface="Aptos" panose="020B0004020202020204" pitchFamily="34" charset="0"/>
              </a:rPr>
              <a:t>• It is revealed that the girl was pregnant. Mrs Birling lays the blame for the girl’s death on the father of the unborn child. </a:t>
            </a:r>
          </a:p>
          <a:p>
            <a:r>
              <a:rPr lang="en-GB" sz="1200" dirty="0">
                <a:latin typeface="Aptos" panose="020B0004020202020204" pitchFamily="34" charset="0"/>
              </a:rPr>
              <a:t>• At this moment, Eric enters the room again. </a:t>
            </a:r>
          </a:p>
          <a:p>
            <a:endParaRPr lang="en-GB" sz="1200" b="1" u="sng" dirty="0">
              <a:latin typeface="Aptos" panose="020B0004020202020204" pitchFamily="34" charset="0"/>
            </a:endParaRPr>
          </a:p>
          <a:p>
            <a:r>
              <a:rPr lang="en-GB" sz="1200" b="1" u="sng" dirty="0">
                <a:latin typeface="Aptos" panose="020B0004020202020204" pitchFamily="34" charset="0"/>
              </a:rPr>
              <a:t>Act Three </a:t>
            </a:r>
          </a:p>
          <a:p>
            <a:r>
              <a:rPr lang="en-GB" sz="1200" dirty="0">
                <a:latin typeface="Aptos" panose="020B0004020202020204" pitchFamily="34" charset="0"/>
              </a:rPr>
              <a:t>• Eric confesses that he got Eva Smith pregnant and that he stole money from his father’s firm to support her.</a:t>
            </a:r>
          </a:p>
          <a:p>
            <a:r>
              <a:rPr lang="en-GB" sz="1200" dirty="0">
                <a:latin typeface="Aptos" panose="020B0004020202020204" pitchFamily="34" charset="0"/>
              </a:rPr>
              <a:t>• Eric learns that his mother had refused to help Eva Smith. He blames his mother for Eva’s death.</a:t>
            </a:r>
          </a:p>
          <a:p>
            <a:r>
              <a:rPr lang="en-GB" sz="1200" dirty="0">
                <a:latin typeface="Aptos" panose="020B0004020202020204" pitchFamily="34" charset="0"/>
              </a:rPr>
              <a:t>• The Birling family begin to accuse one another angrily. The family atmosphere has changed completely from the polite scene at the start of the play. </a:t>
            </a:r>
          </a:p>
          <a:p>
            <a:r>
              <a:rPr lang="en-GB" sz="1200" dirty="0">
                <a:latin typeface="Aptos" panose="020B0004020202020204" pitchFamily="34" charset="0"/>
              </a:rPr>
              <a:t>• The Inspector takes charge and makes a dramatic speech about the importance of social responsibility. He leaves.</a:t>
            </a:r>
          </a:p>
          <a:p>
            <a:r>
              <a:rPr lang="en-GB" sz="1200" dirty="0">
                <a:latin typeface="Aptos" panose="020B0004020202020204" pitchFamily="34" charset="0"/>
              </a:rPr>
              <a:t>• Gerald and Mr Birling begin to suspect the Inspector. They gradually prove that the man who called on them was not a real police inspector.</a:t>
            </a:r>
          </a:p>
          <a:p>
            <a:r>
              <a:rPr lang="en-GB" sz="1200" dirty="0">
                <a:latin typeface="Aptos" panose="020B0004020202020204" pitchFamily="34" charset="0"/>
              </a:rPr>
              <a:t>• A telephone call to the Infirmary (hospital) reveals that there has been no recent suicide.</a:t>
            </a:r>
          </a:p>
          <a:p>
            <a:r>
              <a:rPr lang="en-GB" sz="1200" dirty="0">
                <a:latin typeface="Aptos" panose="020B0004020202020204" pitchFamily="34" charset="0"/>
              </a:rPr>
              <a:t>• Eric and Sheila still feel guilty, but the others now shrug off guild. </a:t>
            </a:r>
          </a:p>
          <a:p>
            <a:r>
              <a:rPr lang="en-GB" sz="1200" dirty="0">
                <a:latin typeface="Aptos" panose="020B0004020202020204" pitchFamily="34" charset="0"/>
              </a:rPr>
              <a:t>• Mr Birling answers the telephone: a young woman has just died and an inspector is on his way to make enquires. </a:t>
            </a:r>
          </a:p>
          <a:p>
            <a:r>
              <a:rPr lang="en-GB" sz="1200" dirty="0">
                <a:latin typeface="Aptos" panose="020B0004020202020204" pitchFamily="34" charset="0"/>
              </a:rPr>
              <a:t>• The play ends here, leaving the audience wondering who the original Inspector was and why history seems to be repeating itself…</a:t>
            </a:r>
          </a:p>
        </p:txBody>
      </p:sp>
    </p:spTree>
    <p:extLst>
      <p:ext uri="{BB962C8B-B14F-4D97-AF65-F5344CB8AC3E}">
        <p14:creationId xmlns:p14="http://schemas.microsoft.com/office/powerpoint/2010/main" val="1635252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latin typeface="Aptos" panose="020B0004020202020204" pitchFamily="34" charset="0"/>
              </a:rPr>
              <a:t>Mr</a:t>
            </a:r>
            <a:r>
              <a:rPr lang="en-US" sz="1600" dirty="0">
                <a:latin typeface="Aptos" panose="020B0004020202020204" pitchFamily="34" charset="0"/>
              </a:rPr>
              <a:t> Birling</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6</a:t>
            </a:fld>
            <a:endParaRPr lang="en-GB" dirty="0"/>
          </a:p>
        </p:txBody>
      </p:sp>
      <p:sp>
        <p:nvSpPr>
          <p:cNvPr id="6" name="TextBox 5">
            <a:extLst>
              <a:ext uri="{FF2B5EF4-FFF2-40B4-BE49-F238E27FC236}">
                <a16:creationId xmlns:a16="http://schemas.microsoft.com/office/drawing/2014/main" id="{6506CDD6-186F-2D37-DBAF-8457AEF5D1F7}"/>
              </a:ext>
            </a:extLst>
          </p:cNvPr>
          <p:cNvSpPr txBox="1"/>
          <p:nvPr/>
        </p:nvSpPr>
        <p:spPr>
          <a:xfrm>
            <a:off x="231433" y="789077"/>
            <a:ext cx="6395127" cy="8098627"/>
          </a:xfrm>
          <a:prstGeom prst="rect">
            <a:avLst/>
          </a:prstGeom>
          <a:noFill/>
        </p:spPr>
        <p:txBody>
          <a:bodyPr wrap="square" rtlCol="0">
            <a:spAutoFit/>
          </a:bodyPr>
          <a:lstStyle/>
          <a:p>
            <a:pPr>
              <a:lnSpc>
                <a:spcPct val="150000"/>
              </a:lnSpc>
            </a:pPr>
            <a:r>
              <a:rPr lang="en-GB" sz="1200" b="1" dirty="0">
                <a:latin typeface="Aptos" panose="020B0004020202020204" pitchFamily="34" charset="0"/>
              </a:rPr>
              <a:t>Who is Mr Birling?</a:t>
            </a:r>
          </a:p>
          <a:p>
            <a:pPr>
              <a:lnSpc>
                <a:spcPct val="150000"/>
              </a:lnSpc>
            </a:pPr>
            <a:r>
              <a:rPr lang="en-GB" sz="1200" dirty="0">
                <a:latin typeface="Aptos" panose="020B0004020202020204" pitchFamily="34" charset="0"/>
              </a:rPr>
              <a:t>Mr Birling is a successful businessman, who has been Lord Mayor of Brumley.</a:t>
            </a:r>
          </a:p>
          <a:p>
            <a:pPr>
              <a:lnSpc>
                <a:spcPct val="150000"/>
              </a:lnSpc>
            </a:pPr>
            <a:r>
              <a:rPr lang="en-GB" sz="1200" dirty="0">
                <a:latin typeface="Aptos" panose="020B0004020202020204" pitchFamily="34" charset="0"/>
              </a:rPr>
              <a:t>He is the father of Sheila and Eric.</a:t>
            </a:r>
          </a:p>
          <a:p>
            <a:pPr>
              <a:lnSpc>
                <a:spcPct val="150000"/>
              </a:lnSpc>
            </a:pPr>
            <a:endParaRPr lang="en-GB" sz="1200" b="1" dirty="0">
              <a:latin typeface="Aptos" panose="020B0004020202020204" pitchFamily="34" charset="0"/>
            </a:endParaRPr>
          </a:p>
          <a:p>
            <a:pPr>
              <a:lnSpc>
                <a:spcPct val="150000"/>
              </a:lnSpc>
            </a:pPr>
            <a:r>
              <a:rPr lang="en-GB" sz="1200" b="1" dirty="0">
                <a:latin typeface="Aptos" panose="020B0004020202020204" pitchFamily="34" charset="0"/>
              </a:rPr>
              <a:t>What does Mr Birling do?</a:t>
            </a:r>
          </a:p>
          <a:p>
            <a:pPr>
              <a:lnSpc>
                <a:spcPct val="150000"/>
              </a:lnSpc>
            </a:pPr>
            <a:r>
              <a:rPr lang="en-GB" sz="1200" dirty="0">
                <a:latin typeface="Aptos" panose="020B0004020202020204" pitchFamily="34" charset="0"/>
              </a:rPr>
              <a:t>• Mr Birling hosts the dinner to celebrate Sheila’s engagement to Gerald Croft</a:t>
            </a:r>
          </a:p>
          <a:p>
            <a:pPr>
              <a:lnSpc>
                <a:spcPct val="150000"/>
              </a:lnSpc>
            </a:pPr>
            <a:r>
              <a:rPr lang="en-GB" sz="1200" dirty="0">
                <a:latin typeface="Aptos" panose="020B0004020202020204" pitchFamily="34" charset="0"/>
              </a:rPr>
              <a:t>• He claims that a man’s responsibility is only to himself and his family.</a:t>
            </a:r>
          </a:p>
          <a:p>
            <a:pPr>
              <a:lnSpc>
                <a:spcPct val="150000"/>
              </a:lnSpc>
            </a:pPr>
            <a:r>
              <a:rPr lang="en-GB" sz="1200" dirty="0">
                <a:latin typeface="Aptos" panose="020B0004020202020204" pitchFamily="34" charset="0"/>
              </a:rPr>
              <a:t>• Two years ago he fired Eva Smith from his factory.</a:t>
            </a:r>
          </a:p>
          <a:p>
            <a:pPr>
              <a:lnSpc>
                <a:spcPct val="150000"/>
              </a:lnSpc>
            </a:pPr>
            <a:r>
              <a:rPr lang="en-GB" sz="1200" dirty="0">
                <a:latin typeface="Aptos" panose="020B0004020202020204" pitchFamily="34" charset="0"/>
              </a:rPr>
              <a:t>• He is only concerned with protecting his reputation and avoiding a scandal.</a:t>
            </a:r>
          </a:p>
          <a:p>
            <a:pPr>
              <a:lnSpc>
                <a:spcPct val="150000"/>
              </a:lnSpc>
            </a:pPr>
            <a:endParaRPr lang="en-GB" sz="1200" b="1" u="sng" dirty="0">
              <a:latin typeface="Aptos" panose="020B0004020202020204" pitchFamily="34" charset="0"/>
            </a:endParaRPr>
          </a:p>
          <a:p>
            <a:pPr>
              <a:lnSpc>
                <a:spcPct val="150000"/>
              </a:lnSpc>
            </a:pPr>
            <a:r>
              <a:rPr lang="en-GB" sz="1200" b="1" u="sng" dirty="0">
                <a:latin typeface="Aptos" panose="020B0004020202020204" pitchFamily="34" charset="0"/>
              </a:rPr>
              <a:t>Structure</a:t>
            </a:r>
          </a:p>
          <a:p>
            <a:pPr>
              <a:lnSpc>
                <a:spcPct val="150000"/>
              </a:lnSpc>
            </a:pPr>
            <a:r>
              <a:rPr lang="en-GB" sz="1200" b="1" dirty="0">
                <a:latin typeface="Aptos" panose="020B0004020202020204" pitchFamily="34" charset="0"/>
              </a:rPr>
              <a:t>Opening:</a:t>
            </a:r>
            <a:r>
              <a:rPr lang="en-GB" sz="1200" dirty="0">
                <a:latin typeface="Aptos" panose="020B0004020202020204" pitchFamily="34" charset="0"/>
              </a:rPr>
              <a:t> The play opens with Mr Birling asking for the port to be poured. Birling is trying to impress Gerald by choosing the same port as Gerald’s father likes. Priestley is using the port as a symbol to reveal that Mr Birling is a materialistic character who cares about his status and reputation above all else. </a:t>
            </a:r>
          </a:p>
          <a:p>
            <a:pPr>
              <a:lnSpc>
                <a:spcPct val="150000"/>
              </a:lnSpc>
            </a:pPr>
            <a:r>
              <a:rPr lang="en-GB" sz="1200" b="1" dirty="0">
                <a:latin typeface="Aptos" panose="020B0004020202020204" pitchFamily="34" charset="0"/>
              </a:rPr>
              <a:t>The Inspector’s Entrance: </a:t>
            </a:r>
            <a:r>
              <a:rPr lang="en-GB" sz="1200" dirty="0">
                <a:latin typeface="Aptos" panose="020B0004020202020204" pitchFamily="34" charset="0"/>
              </a:rPr>
              <a:t>Just before the Inspector arrives, Mr Birling dismisses socialist views of community as ‘nonsense’ and claims that a man ‘has to mind his own business and look after himself’. The interruption of Birling’s speech foreshadows that the Inspector will disrupts these arrogant views. </a:t>
            </a:r>
          </a:p>
          <a:p>
            <a:pPr>
              <a:lnSpc>
                <a:spcPct val="150000"/>
              </a:lnSpc>
            </a:pPr>
            <a:r>
              <a:rPr lang="en-GB" sz="1200" b="1" dirty="0">
                <a:latin typeface="Aptos" panose="020B0004020202020204" pitchFamily="34" charset="0"/>
              </a:rPr>
              <a:t>Ending: </a:t>
            </a:r>
            <a:r>
              <a:rPr lang="en-GB" sz="1200" dirty="0">
                <a:latin typeface="Aptos" panose="020B0004020202020204" pitchFamily="34" charset="0"/>
              </a:rPr>
              <a:t>By the ending of the play, Mr Birling has not changed. He is delighted when he discovers the Inspector is a fake, shown by the repeated stage direction ‘triumphantly’. Priestley reveals that capitalists like Mr Birling are too selfish to change.</a:t>
            </a:r>
          </a:p>
          <a:p>
            <a:pPr>
              <a:lnSpc>
                <a:spcPct val="150000"/>
              </a:lnSpc>
            </a:pPr>
            <a:endParaRPr lang="en-GB" sz="1200" dirty="0">
              <a:latin typeface="Aptos" panose="020B0004020202020204" pitchFamily="34" charset="0"/>
            </a:endParaRPr>
          </a:p>
          <a:p>
            <a:pPr>
              <a:lnSpc>
                <a:spcPct val="150000"/>
              </a:lnSpc>
            </a:pPr>
            <a:r>
              <a:rPr lang="en-GB" sz="1200" b="1" u="sng" dirty="0">
                <a:latin typeface="Aptos" panose="020B0004020202020204" pitchFamily="34" charset="0"/>
              </a:rPr>
              <a:t>Priestley’s message</a:t>
            </a:r>
          </a:p>
          <a:p>
            <a:pPr>
              <a:lnSpc>
                <a:spcPct val="150000"/>
              </a:lnSpc>
            </a:pPr>
            <a:r>
              <a:rPr lang="en-GB" sz="1200" dirty="0">
                <a:latin typeface="Aptos" panose="020B0004020202020204" pitchFamily="34" charset="0"/>
              </a:rPr>
              <a:t>Priestley uses Mr Birling as a symbol to represent the selfishness  and arrogance of capitalists in Edwardian society. Priestley wanted his audience to dislike Mr Birling and to see him as a fool. By rejecting the attitudes held by Mr Birling, Priestley’s audience would lead a more responsible, socialist life.</a:t>
            </a:r>
          </a:p>
          <a:p>
            <a:pPr>
              <a:lnSpc>
                <a:spcPct val="150000"/>
              </a:lnSpc>
            </a:pPr>
            <a:endParaRPr lang="en-GB" sz="1200" dirty="0">
              <a:latin typeface="Aptos" panose="020B0004020202020204" pitchFamily="34" charset="0"/>
            </a:endParaRPr>
          </a:p>
        </p:txBody>
      </p:sp>
    </p:spTree>
    <p:extLst>
      <p:ext uri="{BB962C8B-B14F-4D97-AF65-F5344CB8AC3E}">
        <p14:creationId xmlns:p14="http://schemas.microsoft.com/office/powerpoint/2010/main" val="2228992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 </a:t>
            </a:r>
            <a:r>
              <a:rPr lang="en-US" sz="1600" dirty="0" err="1">
                <a:latin typeface="Aptos" panose="020B0004020202020204" pitchFamily="34" charset="0"/>
              </a:rPr>
              <a:t>Mr</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7</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661286430"/>
              </p:ext>
            </p:extLst>
          </p:nvPr>
        </p:nvGraphicFramePr>
        <p:xfrm>
          <a:off x="241073" y="913553"/>
          <a:ext cx="6375854" cy="8757072"/>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b="1" i="0" dirty="0">
                          <a:latin typeface="Aptos" panose="020B0004020202020204" pitchFamily="34" charset="0"/>
                        </a:rPr>
                        <a:t>Stage Directions at the start of the pl</a:t>
                      </a:r>
                      <a:r>
                        <a:rPr lang="en-GB" sz="1400" b="1" i="1" dirty="0">
                          <a:latin typeface="Aptos" panose="020B0004020202020204" pitchFamily="34" charset="0"/>
                        </a:rPr>
                        <a:t>ay</a:t>
                      </a:r>
                      <a:r>
                        <a:rPr lang="en-GB" sz="1400" i="1" dirty="0">
                          <a:latin typeface="Aptos" panose="020B0004020202020204" pitchFamily="34" charset="0"/>
                        </a:rPr>
                        <a:t>: ‘provincial in his speech’</a:t>
                      </a:r>
                    </a:p>
                  </a:txBody>
                  <a:tcPr/>
                </a:tc>
                <a:extLst>
                  <a:ext uri="{0D108BD9-81ED-4DB2-BD59-A6C34878D82A}">
                    <a16:rowId xmlns:a16="http://schemas.microsoft.com/office/drawing/2014/main" val="218593671"/>
                  </a:ext>
                </a:extLst>
              </a:tr>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b="1" i="0" dirty="0">
                        <a:latin typeface="Aptos" panose="020B0004020202020204" pitchFamily="34" charset="0"/>
                      </a:endParaRPr>
                    </a:p>
                    <a:p>
                      <a:pPr algn="ctr"/>
                      <a:r>
                        <a:rPr lang="en-GB" sz="1400" b="1" i="0" dirty="0">
                          <a:latin typeface="Aptos" panose="020B0004020202020204" pitchFamily="34" charset="0"/>
                        </a:rPr>
                        <a:t>Act One: </a:t>
                      </a:r>
                      <a:r>
                        <a:rPr lang="en-GB" sz="1400" i="1" dirty="0">
                          <a:latin typeface="Aptos" panose="020B0004020202020204" pitchFamily="34" charset="0"/>
                        </a:rPr>
                        <a:t>“You’re just the kind of son-in-law I always wanted” (To Gerald) </a:t>
                      </a:r>
                    </a:p>
                  </a:txBody>
                  <a:tcPr/>
                </a:tc>
                <a:extLst>
                  <a:ext uri="{0D108BD9-81ED-4DB2-BD59-A6C34878D82A}">
                    <a16:rowId xmlns:a16="http://schemas.microsoft.com/office/drawing/2014/main" val="339665499"/>
                  </a:ext>
                </a:extLst>
              </a:tr>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b="1" i="0" dirty="0">
                        <a:latin typeface="Aptos" panose="020B0004020202020204" pitchFamily="34" charset="0"/>
                      </a:endParaRPr>
                    </a:p>
                    <a:p>
                      <a:pPr algn="ctr"/>
                      <a:r>
                        <a:rPr lang="en-GB" sz="1400" b="1" i="0" dirty="0">
                          <a:latin typeface="Aptos" panose="020B0004020202020204" pitchFamily="34" charset="0"/>
                        </a:rPr>
                        <a:t>Act one: </a:t>
                      </a:r>
                      <a:r>
                        <a:rPr lang="en-GB" sz="1400" i="1" dirty="0">
                          <a:latin typeface="Aptos" panose="020B0004020202020204" pitchFamily="34" charset="0"/>
                        </a:rPr>
                        <a:t>“Working together for lower costs and higher prices</a:t>
                      </a:r>
                      <a:r>
                        <a:rPr lang="en-GB" sz="1400" i="0" dirty="0">
                          <a:latin typeface="Aptos" panose="020B0004020202020204" pitchFamily="34" charset="0"/>
                        </a:rPr>
                        <a:t>” (about working with Gerald’s family)</a:t>
                      </a:r>
                    </a:p>
                  </a:txBody>
                  <a:tcPr/>
                </a:tc>
                <a:extLst>
                  <a:ext uri="{0D108BD9-81ED-4DB2-BD59-A6C34878D82A}">
                    <a16:rowId xmlns:a16="http://schemas.microsoft.com/office/drawing/2014/main" val="799235331"/>
                  </a:ext>
                </a:extLst>
              </a:tr>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b="1" i="0" dirty="0">
                        <a:latin typeface="Aptos" panose="020B0004020202020204" pitchFamily="34" charset="0"/>
                      </a:endParaRPr>
                    </a:p>
                    <a:p>
                      <a:pPr algn="ctr"/>
                      <a:r>
                        <a:rPr lang="en-GB" sz="1400" b="1" i="0" dirty="0">
                          <a:latin typeface="Aptos" panose="020B0004020202020204" pitchFamily="34" charset="0"/>
                        </a:rPr>
                        <a:t>Act one: “</a:t>
                      </a:r>
                      <a:r>
                        <a:rPr lang="en-GB" sz="1400" b="0" i="1" dirty="0">
                          <a:latin typeface="Aptos" panose="020B0004020202020204" pitchFamily="34" charset="0"/>
                        </a:rPr>
                        <a:t>I’m talking as a hard-headed, practical man of business… there isn’t a chance of war” </a:t>
                      </a: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874182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 </a:t>
            </a:r>
            <a:r>
              <a:rPr lang="en-US" sz="1600" dirty="0" err="1">
                <a:latin typeface="Aptos" panose="020B0004020202020204" pitchFamily="34" charset="0"/>
              </a:rPr>
              <a:t>Mr</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8</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053118518"/>
              </p:ext>
            </p:extLst>
          </p:nvPr>
        </p:nvGraphicFramePr>
        <p:xfrm>
          <a:off x="241073" y="913553"/>
          <a:ext cx="6375854" cy="8757072"/>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b="1" i="0" dirty="0">
                          <a:latin typeface="Aptos" panose="020B0004020202020204" pitchFamily="34" charset="0"/>
                        </a:rPr>
                        <a:t>Act one: </a:t>
                      </a:r>
                      <a:r>
                        <a:rPr lang="en-GB" sz="1400" i="1" dirty="0">
                          <a:latin typeface="Aptos" panose="020B0004020202020204" pitchFamily="34" charset="0"/>
                        </a:rPr>
                        <a:t>“… unsinkable, absolutely unsinkable” </a:t>
                      </a:r>
                    </a:p>
                  </a:txBody>
                  <a:tcPr/>
                </a:tc>
                <a:extLst>
                  <a:ext uri="{0D108BD9-81ED-4DB2-BD59-A6C34878D82A}">
                    <a16:rowId xmlns:a16="http://schemas.microsoft.com/office/drawing/2014/main" val="218593671"/>
                  </a:ext>
                </a:extLst>
              </a:tr>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b="1" i="0" dirty="0">
                          <a:latin typeface="Aptos" panose="020B0004020202020204" pitchFamily="34" charset="0"/>
                        </a:rPr>
                        <a:t>Act one: </a:t>
                      </a:r>
                      <a:r>
                        <a:rPr lang="en-GB" sz="1400" b="0" i="1" dirty="0">
                          <a:latin typeface="Aptos" panose="020B0004020202020204" pitchFamily="34" charset="0"/>
                        </a:rPr>
                        <a:t>“…a man has to make his own way – has to look after himself… community and all that nonsense” </a:t>
                      </a:r>
                    </a:p>
                  </a:txBody>
                  <a:tcPr/>
                </a:tc>
                <a:extLst>
                  <a:ext uri="{0D108BD9-81ED-4DB2-BD59-A6C34878D82A}">
                    <a16:rowId xmlns:a16="http://schemas.microsoft.com/office/drawing/2014/main" val="339665499"/>
                  </a:ext>
                </a:extLst>
              </a:tr>
              <a:tr h="2189268">
                <a:tc>
                  <a:txBody>
                    <a:bodyPr/>
                    <a:lstStyle/>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r>
                        <a:rPr lang="en-GB" sz="1400" b="1" i="0" dirty="0">
                          <a:latin typeface="Aptos" panose="020B0004020202020204" pitchFamily="34" charset="0"/>
                        </a:rPr>
                        <a:t>Act one</a:t>
                      </a:r>
                      <a:r>
                        <a:rPr lang="en-GB" sz="1400" b="0" i="1" dirty="0">
                          <a:latin typeface="Aptos" panose="020B0004020202020204" pitchFamily="34" charset="0"/>
                        </a:rPr>
                        <a:t>: ‘The Germans don’t want war’</a:t>
                      </a:r>
                    </a:p>
                  </a:txBody>
                  <a:tcPr/>
                </a:tc>
                <a:extLst>
                  <a:ext uri="{0D108BD9-81ED-4DB2-BD59-A6C34878D82A}">
                    <a16:rowId xmlns:a16="http://schemas.microsoft.com/office/drawing/2014/main" val="799235331"/>
                  </a:ext>
                </a:extLst>
              </a:tr>
              <a:tr h="2189268">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1" i="0" dirty="0">
                          <a:latin typeface="Aptos" panose="020B0004020202020204" pitchFamily="34" charset="0"/>
                        </a:rPr>
                        <a:t>Act one: “</a:t>
                      </a:r>
                      <a:r>
                        <a:rPr lang="en-GB" sz="1400" b="0" i="1" dirty="0">
                          <a:latin typeface="Aptos" panose="020B0004020202020204" pitchFamily="34" charset="0"/>
                        </a:rPr>
                        <a:t>It’s my duty to keep labour costs down” </a:t>
                      </a: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184706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 </a:t>
            </a:r>
            <a:r>
              <a:rPr lang="en-US" sz="1600" dirty="0" err="1">
                <a:latin typeface="Aptos" panose="020B0004020202020204" pitchFamily="34" charset="0"/>
              </a:rPr>
              <a:t>Mr</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9</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983538503"/>
              </p:ext>
            </p:extLst>
          </p:nvPr>
        </p:nvGraphicFramePr>
        <p:xfrm>
          <a:off x="241073" y="913553"/>
          <a:ext cx="6375854" cy="8757072"/>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892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b="1" i="0" dirty="0">
                          <a:latin typeface="Aptos" panose="020B0004020202020204" pitchFamily="34" charset="0"/>
                        </a:rPr>
                        <a:t>Act one</a:t>
                      </a:r>
                      <a:r>
                        <a:rPr lang="en-GB" sz="1400" i="1" dirty="0">
                          <a:latin typeface="Aptos" panose="020B0004020202020204" pitchFamily="34" charset="0"/>
                        </a:rPr>
                        <a:t>: ‘clothes mean something quite different to a woman…a token of their self-respect’ </a:t>
                      </a:r>
                    </a:p>
                  </a:txBody>
                  <a:tcPr/>
                </a:tc>
                <a:extLst>
                  <a:ext uri="{0D108BD9-81ED-4DB2-BD59-A6C34878D82A}">
                    <a16:rowId xmlns:a16="http://schemas.microsoft.com/office/drawing/2014/main" val="218593671"/>
                  </a:ext>
                </a:extLst>
              </a:tr>
              <a:tr h="2189268">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1" i="0" dirty="0">
                          <a:latin typeface="Aptos" panose="020B0004020202020204" pitchFamily="34" charset="0"/>
                        </a:rPr>
                        <a:t>Act one: </a:t>
                      </a:r>
                      <a:r>
                        <a:rPr lang="en-GB" sz="1400" b="0" i="1" dirty="0">
                          <a:latin typeface="Aptos" panose="020B0004020202020204" pitchFamily="34" charset="0"/>
                        </a:rPr>
                        <a:t>“we employ hundreds of women and they keep changing all the time” </a:t>
                      </a:r>
                    </a:p>
                  </a:txBody>
                  <a:tcPr/>
                </a:tc>
                <a:extLst>
                  <a:ext uri="{0D108BD9-81ED-4DB2-BD59-A6C34878D82A}">
                    <a16:rowId xmlns:a16="http://schemas.microsoft.com/office/drawing/2014/main" val="339665499"/>
                  </a:ext>
                </a:extLst>
              </a:tr>
              <a:tr h="2189268">
                <a:tc>
                  <a:txBody>
                    <a:bodyPr/>
                    <a:lstStyle/>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r>
                        <a:rPr lang="en-GB" sz="1400" b="1" i="0" dirty="0">
                          <a:latin typeface="Aptos" panose="020B0004020202020204" pitchFamily="34" charset="0"/>
                        </a:rPr>
                        <a:t>Act one</a:t>
                      </a:r>
                      <a:r>
                        <a:rPr lang="en-GB" sz="1400" i="0" dirty="0">
                          <a:latin typeface="Aptos" panose="020B0004020202020204" pitchFamily="34" charset="0"/>
                        </a:rPr>
                        <a:t>: </a:t>
                      </a:r>
                      <a:r>
                        <a:rPr lang="en-GB" sz="1400" i="1" dirty="0">
                          <a:latin typeface="Aptos" panose="020B0004020202020204" pitchFamily="34" charset="0"/>
                        </a:rPr>
                        <a:t>“She’d had a lot to say – far too much – so she had to go” </a:t>
                      </a:r>
                    </a:p>
                  </a:txBody>
                  <a:tcPr/>
                </a:tc>
                <a:extLst>
                  <a:ext uri="{0D108BD9-81ED-4DB2-BD59-A6C34878D82A}">
                    <a16:rowId xmlns:a16="http://schemas.microsoft.com/office/drawing/2014/main" val="799235331"/>
                  </a:ext>
                </a:extLst>
              </a:tr>
              <a:tr h="2189268">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1" i="0" dirty="0">
                          <a:latin typeface="Aptos" panose="020B0004020202020204" pitchFamily="34" charset="0"/>
                        </a:rPr>
                        <a:t>Act two:</a:t>
                      </a:r>
                      <a:r>
                        <a:rPr lang="en-GB" sz="1400" b="0" i="0" dirty="0">
                          <a:latin typeface="Aptos" panose="020B0004020202020204" pitchFamily="34" charset="0"/>
                        </a:rPr>
                        <a:t> (upon Gerald’s affair being revealed)</a:t>
                      </a:r>
                      <a:r>
                        <a:rPr lang="en-GB" sz="1400" b="1" i="0" dirty="0">
                          <a:latin typeface="Aptos" panose="020B0004020202020204" pitchFamily="34" charset="0"/>
                        </a:rPr>
                        <a:t> ‘</a:t>
                      </a:r>
                      <a:r>
                        <a:rPr lang="en-GB" sz="1400" b="0" i="1" dirty="0">
                          <a:latin typeface="Aptos" panose="020B0004020202020204" pitchFamily="34" charset="0"/>
                        </a:rPr>
                        <a:t>I protest against the way in which my daughter, a young unmarried girl, is being dragged into this’ </a:t>
                      </a:r>
                      <a:endParaRPr lang="en-GB" sz="1400" b="1" i="1" dirty="0">
                        <a:latin typeface="Aptos" panose="020B0004020202020204" pitchFamily="34" charset="0"/>
                      </a:endParaRP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95655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 </a:t>
            </a:r>
            <a:r>
              <a:rPr lang="en-US" sz="1600" dirty="0" err="1">
                <a:latin typeface="Aptos" panose="020B0004020202020204" pitchFamily="34" charset="0"/>
              </a:rPr>
              <a:t>Mr</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10</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2838539883"/>
              </p:ext>
            </p:extLst>
          </p:nvPr>
        </p:nvGraphicFramePr>
        <p:xfrm>
          <a:off x="241073" y="913553"/>
          <a:ext cx="6375854" cy="8496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24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b="1" i="0" dirty="0">
                        <a:latin typeface="Aptos" panose="020B0004020202020204" pitchFamily="34" charset="0"/>
                      </a:endParaRPr>
                    </a:p>
                    <a:p>
                      <a:pPr algn="ctr"/>
                      <a:r>
                        <a:rPr lang="en-GB" sz="1400" b="1" i="0" dirty="0">
                          <a:latin typeface="Aptos" panose="020B0004020202020204" pitchFamily="34" charset="0"/>
                        </a:rPr>
                        <a:t>Act three: </a:t>
                      </a:r>
                      <a:r>
                        <a:rPr lang="en-GB" sz="1400" i="1" dirty="0">
                          <a:latin typeface="Aptos" panose="020B0004020202020204" pitchFamily="34" charset="0"/>
                        </a:rPr>
                        <a:t>‘I’d give thousands- yes thousands’</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0" dirty="0">
                        <a:latin typeface="Aptos" panose="020B0004020202020204" pitchFamily="34" charset="0"/>
                      </a:endParaRPr>
                    </a:p>
                  </a:txBody>
                  <a:tcPr/>
                </a:tc>
                <a:extLst>
                  <a:ext uri="{0D108BD9-81ED-4DB2-BD59-A6C34878D82A}">
                    <a16:rowId xmlns:a16="http://schemas.microsoft.com/office/drawing/2014/main" val="218593671"/>
                  </a:ext>
                </a:extLst>
              </a:tr>
              <a:tr h="2124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1" i="0" dirty="0">
                          <a:latin typeface="Aptos" panose="020B0004020202020204" pitchFamily="34" charset="0"/>
                        </a:rPr>
                        <a:t>Act three: </a:t>
                      </a:r>
                      <a:r>
                        <a:rPr lang="en-GB" sz="1400" b="0" i="1" dirty="0">
                          <a:latin typeface="Aptos" panose="020B0004020202020204" pitchFamily="34" charset="0"/>
                        </a:rPr>
                        <a:t>“You’re the one I blame for this” (To Eric after the Inspector has left) </a:t>
                      </a: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txBody>
                  <a:tcPr/>
                </a:tc>
                <a:extLst>
                  <a:ext uri="{0D108BD9-81ED-4DB2-BD59-A6C34878D82A}">
                    <a16:rowId xmlns:a16="http://schemas.microsoft.com/office/drawing/2014/main" val="339665499"/>
                  </a:ext>
                </a:extLst>
              </a:tr>
              <a:tr h="2124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b="1" i="0" dirty="0">
                          <a:latin typeface="Aptos" panose="020B0004020202020204" pitchFamily="34" charset="0"/>
                        </a:rPr>
                        <a:t>Act three</a:t>
                      </a:r>
                      <a:r>
                        <a:rPr lang="en-GB" sz="1400" i="1" dirty="0">
                          <a:latin typeface="Aptos" panose="020B0004020202020204" pitchFamily="34" charset="0"/>
                        </a:rPr>
                        <a:t>: ‘Public scandal’</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799235331"/>
                  </a:ext>
                </a:extLst>
              </a:tr>
              <a:tr h="2124000">
                <a:tc>
                  <a:txBody>
                    <a:bodyPr/>
                    <a:lstStyle/>
                    <a:p>
                      <a:pPr algn="ctr"/>
                      <a:endParaRPr lang="en-GB" sz="1400" b="1" i="1" dirty="0">
                        <a:latin typeface="Aptos" panose="020B0004020202020204" pitchFamily="34" charset="0"/>
                      </a:endParaRPr>
                    </a:p>
                    <a:p>
                      <a:pPr algn="ctr"/>
                      <a:endParaRPr lang="en-GB" sz="1400" b="1" i="1" dirty="0">
                        <a:latin typeface="Aptos" panose="020B0004020202020204" pitchFamily="34" charset="0"/>
                      </a:endParaRPr>
                    </a:p>
                    <a:p>
                      <a:pPr algn="ctr"/>
                      <a:endParaRPr lang="en-GB" sz="1400" b="1" i="1" dirty="0">
                        <a:latin typeface="Aptos" panose="020B0004020202020204" pitchFamily="34" charset="0"/>
                      </a:endParaRPr>
                    </a:p>
                    <a:p>
                      <a:pPr algn="ctr"/>
                      <a:r>
                        <a:rPr lang="en-GB" sz="1400" b="1" i="0" dirty="0">
                          <a:latin typeface="Aptos" panose="020B0004020202020204" pitchFamily="34" charset="0"/>
                        </a:rPr>
                        <a:t>Act three:  </a:t>
                      </a:r>
                      <a:r>
                        <a:rPr lang="en-GB" sz="1400" b="0" i="0" dirty="0">
                          <a:latin typeface="Aptos" panose="020B0004020202020204" pitchFamily="34" charset="0"/>
                        </a:rPr>
                        <a:t>“(pointing to Eric and Sheila) </a:t>
                      </a:r>
                      <a:r>
                        <a:rPr lang="en-GB" sz="1400" b="0" i="1" dirty="0">
                          <a:latin typeface="Aptos" panose="020B0004020202020204" pitchFamily="34" charset="0"/>
                        </a:rPr>
                        <a:t>“Now look at the pair of them – the famous younger  generation who know it all. And they can’t even take a joke –”</a:t>
                      </a: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942702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a:latin typeface="Aptos" panose="020B0004020202020204" pitchFamily="34" charset="0"/>
              </a:rPr>
              <a:t>Mrs</a:t>
            </a:r>
            <a:r>
              <a:rPr lang="en-US" sz="1400" dirty="0">
                <a:latin typeface="Aptos" panose="020B0004020202020204" pitchFamily="34" charset="0"/>
              </a:rPr>
              <a:t> Birling</a:t>
            </a:r>
            <a:endParaRPr lang="en-GB" sz="14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11</a:t>
            </a:fld>
            <a:endParaRPr lang="en-GB" dirty="0"/>
          </a:p>
        </p:txBody>
      </p:sp>
      <p:sp>
        <p:nvSpPr>
          <p:cNvPr id="6" name="TextBox 5">
            <a:extLst>
              <a:ext uri="{FF2B5EF4-FFF2-40B4-BE49-F238E27FC236}">
                <a16:creationId xmlns:a16="http://schemas.microsoft.com/office/drawing/2014/main" id="{6506CDD6-186F-2D37-DBAF-8457AEF5D1F7}"/>
              </a:ext>
            </a:extLst>
          </p:cNvPr>
          <p:cNvSpPr txBox="1"/>
          <p:nvPr/>
        </p:nvSpPr>
        <p:spPr>
          <a:xfrm>
            <a:off x="90488" y="690563"/>
            <a:ext cx="6677026" cy="9483622"/>
          </a:xfrm>
          <a:prstGeom prst="rect">
            <a:avLst/>
          </a:prstGeom>
          <a:noFill/>
        </p:spPr>
        <p:txBody>
          <a:bodyPr wrap="square" rtlCol="0">
            <a:spAutoFit/>
          </a:bodyPr>
          <a:lstStyle/>
          <a:p>
            <a:pPr>
              <a:lnSpc>
                <a:spcPct val="150000"/>
              </a:lnSpc>
            </a:pPr>
            <a:r>
              <a:rPr lang="en-GB" sz="1200" b="1" dirty="0">
                <a:latin typeface="Aptos" panose="020B0004020202020204" pitchFamily="34" charset="0"/>
              </a:rPr>
              <a:t>Who is Mrs Birling?</a:t>
            </a:r>
          </a:p>
          <a:p>
            <a:pPr>
              <a:lnSpc>
                <a:spcPct val="150000"/>
              </a:lnSpc>
            </a:pPr>
            <a:r>
              <a:rPr lang="en-GB" sz="1200" dirty="0">
                <a:latin typeface="Aptos" panose="020B0004020202020204" pitchFamily="34" charset="0"/>
              </a:rPr>
              <a:t>Mrs Birling is an important member of  the Brumley Women’s Charity Organisation. She is the mother of Sheila and Eric.</a:t>
            </a:r>
          </a:p>
          <a:p>
            <a:pPr>
              <a:lnSpc>
                <a:spcPct val="150000"/>
              </a:lnSpc>
            </a:pPr>
            <a:r>
              <a:rPr lang="en-GB" sz="1200" b="1" dirty="0">
                <a:latin typeface="Aptos" panose="020B0004020202020204" pitchFamily="34" charset="0"/>
              </a:rPr>
              <a:t>What does Mrs Birling do?</a:t>
            </a:r>
          </a:p>
          <a:p>
            <a:pPr marL="171450" indent="-171450">
              <a:lnSpc>
                <a:spcPct val="150000"/>
              </a:lnSpc>
              <a:buFont typeface="Arial" panose="020B0604020202020204" pitchFamily="34" charset="0"/>
              <a:buChar char="•"/>
            </a:pPr>
            <a:r>
              <a:rPr lang="en-GB" sz="1200" dirty="0">
                <a:latin typeface="Aptos" panose="020B0004020202020204" pitchFamily="34" charset="0"/>
              </a:rPr>
              <a:t>Mrs Birling treats the Inspector as an inferior</a:t>
            </a:r>
          </a:p>
          <a:p>
            <a:pPr marL="171450" indent="-171450">
              <a:lnSpc>
                <a:spcPct val="150000"/>
              </a:lnSpc>
              <a:buFont typeface="Arial" panose="020B0604020202020204" pitchFamily="34" charset="0"/>
              <a:buChar char="•"/>
            </a:pPr>
            <a:r>
              <a:rPr lang="en-GB" sz="1200" dirty="0">
                <a:latin typeface="Aptos" panose="020B0004020202020204" pitchFamily="34" charset="0"/>
              </a:rPr>
              <a:t> She is disgusted when she learns that Eva / Daisy was Gerald’s mistress.</a:t>
            </a:r>
          </a:p>
          <a:p>
            <a:pPr marL="171450" indent="-171450">
              <a:lnSpc>
                <a:spcPct val="150000"/>
              </a:lnSpc>
              <a:buFont typeface="Arial" panose="020B0604020202020204" pitchFamily="34" charset="0"/>
              <a:buChar char="•"/>
            </a:pPr>
            <a:r>
              <a:rPr lang="en-GB" sz="1200" dirty="0">
                <a:latin typeface="Aptos" panose="020B0004020202020204" pitchFamily="34" charset="0"/>
              </a:rPr>
              <a:t> She persuaded the charity not to help the pregnant girl. </a:t>
            </a:r>
          </a:p>
          <a:p>
            <a:pPr marL="171450" indent="-171450">
              <a:lnSpc>
                <a:spcPct val="150000"/>
              </a:lnSpc>
              <a:buFont typeface="Arial" panose="020B0604020202020204" pitchFamily="34" charset="0"/>
              <a:buChar char="•"/>
            </a:pPr>
            <a:r>
              <a:rPr lang="en-GB" sz="1200" dirty="0">
                <a:latin typeface="Aptos" panose="020B0004020202020204" pitchFamily="34" charset="0"/>
              </a:rPr>
              <a:t>She blames the girls’ death on the father of the child – who turns out to be her son. </a:t>
            </a:r>
          </a:p>
          <a:p>
            <a:pPr marL="171450" indent="-171450">
              <a:lnSpc>
                <a:spcPct val="150000"/>
              </a:lnSpc>
              <a:buFont typeface="Arial" panose="020B0604020202020204" pitchFamily="34" charset="0"/>
              <a:buChar char="•"/>
            </a:pPr>
            <a:r>
              <a:rPr lang="en-GB" sz="1200" dirty="0">
                <a:latin typeface="Aptos" panose="020B0004020202020204" pitchFamily="34" charset="0"/>
              </a:rPr>
              <a:t>She claims she was the only one not to ‘give in’ to the Inspector.</a:t>
            </a:r>
            <a:endParaRPr lang="en-GB" sz="1200" b="1" u="sng" dirty="0">
              <a:latin typeface="Aptos" panose="020B0004020202020204" pitchFamily="34" charset="0"/>
            </a:endParaRPr>
          </a:p>
          <a:p>
            <a:pPr>
              <a:lnSpc>
                <a:spcPct val="150000"/>
              </a:lnSpc>
            </a:pPr>
            <a:endParaRPr lang="en-GB" sz="1200" b="1" u="sng" dirty="0">
              <a:latin typeface="Aptos" panose="020B0004020202020204" pitchFamily="34" charset="0"/>
            </a:endParaRPr>
          </a:p>
          <a:p>
            <a:pPr>
              <a:lnSpc>
                <a:spcPct val="150000"/>
              </a:lnSpc>
            </a:pPr>
            <a:r>
              <a:rPr lang="en-GB" sz="1200" b="1" u="sng" dirty="0">
                <a:latin typeface="Aptos" panose="020B0004020202020204" pitchFamily="34" charset="0"/>
              </a:rPr>
              <a:t>Structure</a:t>
            </a:r>
          </a:p>
          <a:p>
            <a:pPr>
              <a:lnSpc>
                <a:spcPct val="150000"/>
              </a:lnSpc>
            </a:pPr>
            <a:r>
              <a:rPr lang="en-GB" sz="1200" b="1" dirty="0">
                <a:latin typeface="Aptos" panose="020B0004020202020204" pitchFamily="34" charset="0"/>
              </a:rPr>
              <a:t>Opening:</a:t>
            </a:r>
            <a:r>
              <a:rPr lang="en-GB" sz="1200" dirty="0">
                <a:latin typeface="Aptos" panose="020B0004020202020204" pitchFamily="34" charset="0"/>
              </a:rPr>
              <a:t> </a:t>
            </a:r>
          </a:p>
          <a:p>
            <a:pPr>
              <a:lnSpc>
                <a:spcPct val="150000"/>
              </a:lnSpc>
            </a:pPr>
            <a:r>
              <a:rPr lang="en-GB" sz="1200" dirty="0">
                <a:latin typeface="Aptos" panose="020B0004020202020204" pitchFamily="34" charset="0"/>
              </a:rPr>
              <a:t>Mrs Birling shows her narrow-mindedness from her early lines. When Sheila questions where Gerald was all summer, Mrs Birling warns her that men haven important work to do and shouldn’t be questioned. She praises Gerald for his timing of the presentation of the ring</a:t>
            </a:r>
            <a:endParaRPr lang="en-GB" sz="1200" b="1" dirty="0">
              <a:latin typeface="Aptos" panose="020B0004020202020204" pitchFamily="34" charset="0"/>
            </a:endParaRPr>
          </a:p>
          <a:p>
            <a:pPr>
              <a:lnSpc>
                <a:spcPct val="150000"/>
              </a:lnSpc>
            </a:pPr>
            <a:r>
              <a:rPr lang="en-GB" sz="1200" b="1" dirty="0">
                <a:latin typeface="Aptos" panose="020B0004020202020204" pitchFamily="34" charset="0"/>
              </a:rPr>
              <a:t>The Inspector’s Entrance: </a:t>
            </a:r>
          </a:p>
          <a:p>
            <a:pPr>
              <a:lnSpc>
                <a:spcPct val="150000"/>
              </a:lnSpc>
            </a:pPr>
            <a:r>
              <a:rPr lang="en-GB" sz="1200" dirty="0">
                <a:latin typeface="Aptos" panose="020B0004020202020204" pitchFamily="34" charset="0"/>
              </a:rPr>
              <a:t>Mrs Birling is off stage when the Inspector arrives, and does not re-enter until Act Two. At this point, she enters ‘self-confidently’ and attempts to dismiss the Inspector’s investigation, calling it an 'absurd business’. Even after admitting that she has met Eva, Mrs Birling refers  to her only as a girl’, not by her name. Mrs Birling implies that a woman in Eva’s position is not capable of the same level of emotion or morality as somebody in the upper or middleclass.</a:t>
            </a:r>
          </a:p>
          <a:p>
            <a:pPr>
              <a:lnSpc>
                <a:spcPct val="150000"/>
              </a:lnSpc>
            </a:pPr>
            <a:r>
              <a:rPr lang="en-GB" sz="1200" b="1" dirty="0">
                <a:latin typeface="Aptos" panose="020B0004020202020204" pitchFamily="34" charset="0"/>
              </a:rPr>
              <a:t>Ending:  </a:t>
            </a:r>
          </a:p>
          <a:p>
            <a:pPr>
              <a:lnSpc>
                <a:spcPct val="150000"/>
              </a:lnSpc>
            </a:pPr>
            <a:r>
              <a:rPr lang="en-GB" sz="1200" dirty="0">
                <a:latin typeface="Aptos" panose="020B0004020202020204" pitchFamily="34" charset="0"/>
              </a:rPr>
              <a:t>By the end of the play, Mrs Birling has not changed. She seems the most resistant to the Inspector’s message. Priestley shows that she has alack of understanding of how other people live and thinks that all classes behave in a certain way. The speed at which she recovers after the Inspector leaves reflects her coldness and lack of conscience. Her  last line in the play is a prediction that they will all be ‘amused’ by the Inspector’s visit in the morning – a prediction that shows how little she has understood.</a:t>
            </a:r>
          </a:p>
          <a:p>
            <a:pPr>
              <a:lnSpc>
                <a:spcPct val="150000"/>
              </a:lnSpc>
            </a:pPr>
            <a:endParaRPr lang="en-GB" sz="1200" b="1" dirty="0">
              <a:latin typeface="Aptos" panose="020B0004020202020204" pitchFamily="34" charset="0"/>
            </a:endParaRPr>
          </a:p>
          <a:p>
            <a:pPr>
              <a:lnSpc>
                <a:spcPct val="150000"/>
              </a:lnSpc>
            </a:pPr>
            <a:r>
              <a:rPr lang="en-GB" sz="1200" b="1" dirty="0">
                <a:latin typeface="Aptos" panose="020B0004020202020204" pitchFamily="34" charset="0"/>
              </a:rPr>
              <a:t>Priestley’s message: </a:t>
            </a:r>
          </a:p>
          <a:p>
            <a:pPr>
              <a:lnSpc>
                <a:spcPct val="150000"/>
              </a:lnSpc>
            </a:pPr>
            <a:r>
              <a:rPr lang="en-GB" sz="1200" dirty="0">
                <a:latin typeface="Aptos" panose="020B0004020202020204" pitchFamily="34" charset="0"/>
              </a:rPr>
              <a:t>Priestley uses Mrs Birling as a symbol to represent the wealthier, privileged classes and their selfish attitudes. She sees the working class as morally inferior. Priestley wanted his audience to despise Mrs Birling and the ignorant social snobbery she represents.</a:t>
            </a:r>
          </a:p>
          <a:p>
            <a:pPr>
              <a:lnSpc>
                <a:spcPct val="150000"/>
              </a:lnSpc>
            </a:pPr>
            <a:endParaRPr lang="en-GB" sz="1200" dirty="0">
              <a:latin typeface="Aptos" panose="020B0004020202020204" pitchFamily="34" charset="0"/>
            </a:endParaRPr>
          </a:p>
        </p:txBody>
      </p:sp>
    </p:spTree>
    <p:extLst>
      <p:ext uri="{BB962C8B-B14F-4D97-AF65-F5344CB8AC3E}">
        <p14:creationId xmlns:p14="http://schemas.microsoft.com/office/powerpoint/2010/main" val="417246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a:t>
            </a:r>
            <a:r>
              <a:rPr lang="en-US" sz="1600" dirty="0" err="1">
                <a:latin typeface="Aptos" panose="020B0004020202020204" pitchFamily="34" charset="0"/>
              </a:rPr>
              <a:t>Mrs</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12</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162742130"/>
              </p:ext>
            </p:extLst>
          </p:nvPr>
        </p:nvGraphicFramePr>
        <p:xfrm>
          <a:off x="241073" y="913553"/>
          <a:ext cx="6375854" cy="8496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24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 rather cold woman and her husband’s social superior”</a:t>
                      </a:r>
                    </a:p>
                  </a:txBody>
                  <a:tcPr/>
                </a:tc>
                <a:extLst>
                  <a:ext uri="{0D108BD9-81ED-4DB2-BD59-A6C34878D82A}">
                    <a16:rowId xmlns:a16="http://schemas.microsoft.com/office/drawing/2014/main" val="218593671"/>
                  </a:ext>
                </a:extLst>
              </a:tr>
              <a:tr h="2124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“When you’re married, you’ll realize that men with important work to do sometimes have to spend nearly all their time and energy on their business” </a:t>
                      </a:r>
                    </a:p>
                  </a:txBody>
                  <a:tcPr/>
                </a:tc>
                <a:extLst>
                  <a:ext uri="{0D108BD9-81ED-4DB2-BD59-A6C34878D82A}">
                    <a16:rowId xmlns:a16="http://schemas.microsoft.com/office/drawing/2014/main" val="339665499"/>
                  </a:ext>
                </a:extLst>
              </a:tr>
              <a:tr h="2124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“You know of course that my husband was Lord Mayor only two years ago and that he’s still a magistrate” </a:t>
                      </a:r>
                    </a:p>
                  </a:txBody>
                  <a:tcPr/>
                </a:tc>
                <a:extLst>
                  <a:ext uri="{0D108BD9-81ED-4DB2-BD59-A6C34878D82A}">
                    <a16:rowId xmlns:a16="http://schemas.microsoft.com/office/drawing/2014/main" val="799235331"/>
                  </a:ext>
                </a:extLst>
              </a:tr>
              <a:tr h="2124000">
                <a:tc>
                  <a:txBody>
                    <a:bodyPr/>
                    <a:lstStyle/>
                    <a:p>
                      <a:pPr algn="ctr"/>
                      <a:endParaRPr lang="en-GB" sz="1400" b="1" i="1" dirty="0">
                        <a:latin typeface="Aptos" panose="020B0004020202020204" pitchFamily="34" charset="0"/>
                      </a:endParaRPr>
                    </a:p>
                    <a:p>
                      <a:pPr algn="ctr"/>
                      <a:endParaRPr lang="en-GB" sz="1400" b="1" i="1" dirty="0">
                        <a:latin typeface="Aptos" panose="020B0004020202020204" pitchFamily="34" charset="0"/>
                      </a:endParaRPr>
                    </a:p>
                    <a:p>
                      <a:pPr algn="ctr"/>
                      <a:endParaRPr lang="en-GB" sz="1400" b="1"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 “Girls of that class” </a:t>
                      </a: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293092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a:t>
            </a:r>
            <a:r>
              <a:rPr lang="en-US" sz="1600" dirty="0" err="1">
                <a:latin typeface="Aptos" panose="020B0004020202020204" pitchFamily="34" charset="0"/>
              </a:rPr>
              <a:t>Mrs</a:t>
            </a:r>
            <a:r>
              <a:rPr lang="en-US" sz="1600" dirty="0">
                <a:latin typeface="Aptos" panose="020B0004020202020204" pitchFamily="34" charset="0"/>
              </a:rPr>
              <a:t>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13</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758517477"/>
              </p:ext>
            </p:extLst>
          </p:nvPr>
        </p:nvGraphicFramePr>
        <p:xfrm>
          <a:off x="198324" y="945367"/>
          <a:ext cx="6461352" cy="8352000"/>
        </p:xfrm>
        <a:graphic>
          <a:graphicData uri="http://schemas.openxmlformats.org/drawingml/2006/table">
            <a:tbl>
              <a:tblPr firstRow="1" bandRow="1">
                <a:tableStyleId>{5940675A-B579-460E-94D1-54222C63F5DA}</a:tableStyleId>
              </a:tblPr>
              <a:tblGrid>
                <a:gridCol w="6461352">
                  <a:extLst>
                    <a:ext uri="{9D8B030D-6E8A-4147-A177-3AD203B41FA5}">
                      <a16:colId xmlns:a16="http://schemas.microsoft.com/office/drawing/2014/main" val="1646765225"/>
                    </a:ext>
                  </a:extLst>
                </a:gridCol>
              </a:tblGrid>
              <a:tr h="2088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 prominent member of Brumley Women’s Charity”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218593671"/>
                  </a:ext>
                </a:extLst>
              </a:tr>
              <a:tr h="2088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“We do a great deal of work helping deserving cases”</a:t>
                      </a:r>
                    </a:p>
                    <a:p>
                      <a:pPr algn="ctr"/>
                      <a:endParaRPr lang="en-GB" sz="1400" b="0" i="1" dirty="0">
                        <a:latin typeface="Aptos" panose="020B0004020202020204" pitchFamily="34" charset="0"/>
                      </a:endParaRPr>
                    </a:p>
                  </a:txBody>
                  <a:tcPr/>
                </a:tc>
                <a:extLst>
                  <a:ext uri="{0D108BD9-81ED-4DB2-BD59-A6C34878D82A}">
                    <a16:rowId xmlns:a16="http://schemas.microsoft.com/office/drawing/2014/main" val="339665499"/>
                  </a:ext>
                </a:extLst>
              </a:tr>
              <a:tr h="2088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“Go and look for the father of the child. It’s his responsibility”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799235331"/>
                  </a:ext>
                </a:extLst>
              </a:tr>
              <a:tr h="2088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(At the end) “They’re over tired. In the morning they will be just as amused as we are”</a:t>
                      </a:r>
                    </a:p>
                    <a:p>
                      <a:pPr algn="ctr"/>
                      <a:endParaRPr lang="en-GB" sz="1400" b="0" i="1" dirty="0">
                        <a:latin typeface="Aptos" panose="020B0004020202020204" pitchFamily="34" charset="0"/>
                      </a:endParaRPr>
                    </a:p>
                  </a:txBody>
                  <a:tcP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3133514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Sheila Birling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14</a:t>
            </a:fld>
            <a:endParaRPr lang="en-GB" dirty="0"/>
          </a:p>
        </p:txBody>
      </p:sp>
      <p:sp>
        <p:nvSpPr>
          <p:cNvPr id="3" name="TextBox 2">
            <a:extLst>
              <a:ext uri="{FF2B5EF4-FFF2-40B4-BE49-F238E27FC236}">
                <a16:creationId xmlns:a16="http://schemas.microsoft.com/office/drawing/2014/main" id="{5FB8F196-A9CF-9819-B6C1-CD45713E7BE4}"/>
              </a:ext>
            </a:extLst>
          </p:cNvPr>
          <p:cNvSpPr txBox="1"/>
          <p:nvPr/>
        </p:nvSpPr>
        <p:spPr>
          <a:xfrm>
            <a:off x="155575" y="816939"/>
            <a:ext cx="6611938" cy="8929624"/>
          </a:xfrm>
          <a:prstGeom prst="rect">
            <a:avLst/>
          </a:prstGeom>
          <a:noFill/>
        </p:spPr>
        <p:txBody>
          <a:bodyPr wrap="square" rtlCol="0">
            <a:spAutoFit/>
          </a:bodyPr>
          <a:lstStyle/>
          <a:p>
            <a:pPr>
              <a:lnSpc>
                <a:spcPct val="150000"/>
              </a:lnSpc>
            </a:pPr>
            <a:r>
              <a:rPr lang="en-GB" sz="1200" b="1" dirty="0">
                <a:latin typeface="Aptos" panose="020B0004020202020204" pitchFamily="34" charset="0"/>
              </a:rPr>
              <a:t>Who is Sheila Birling? </a:t>
            </a:r>
          </a:p>
          <a:p>
            <a:pPr>
              <a:lnSpc>
                <a:spcPct val="150000"/>
              </a:lnSpc>
            </a:pPr>
            <a:r>
              <a:rPr lang="en-GB" sz="1200" dirty="0">
                <a:latin typeface="Aptos" panose="020B0004020202020204" pitchFamily="34" charset="0"/>
              </a:rPr>
              <a:t>Sheila is the daughter of Mr and Mrs Birling and at the start of the play is engaged to Gerald Croft. </a:t>
            </a:r>
          </a:p>
          <a:p>
            <a:pPr>
              <a:lnSpc>
                <a:spcPct val="150000"/>
              </a:lnSpc>
            </a:pPr>
            <a:endParaRPr lang="en-GB" sz="1200" dirty="0">
              <a:latin typeface="Aptos" panose="020B0004020202020204" pitchFamily="34" charset="0"/>
            </a:endParaRPr>
          </a:p>
          <a:p>
            <a:pPr>
              <a:lnSpc>
                <a:spcPct val="150000"/>
              </a:lnSpc>
            </a:pPr>
            <a:r>
              <a:rPr lang="en-GB" sz="1200" b="1" dirty="0">
                <a:latin typeface="Aptos" panose="020B0004020202020204" pitchFamily="34" charset="0"/>
              </a:rPr>
              <a:t>What does Sheila do?</a:t>
            </a:r>
          </a:p>
          <a:p>
            <a:pPr>
              <a:lnSpc>
                <a:spcPct val="150000"/>
              </a:lnSpc>
            </a:pPr>
            <a:r>
              <a:rPr lang="en-GB" sz="1200" dirty="0">
                <a:latin typeface="Aptos" panose="020B0004020202020204" pitchFamily="34" charset="0"/>
              </a:rPr>
              <a:t> • Sheila shows real emotion when she hears that a young woman has died. </a:t>
            </a:r>
          </a:p>
          <a:p>
            <a:pPr>
              <a:lnSpc>
                <a:spcPct val="150000"/>
              </a:lnSpc>
            </a:pPr>
            <a:r>
              <a:rPr lang="en-GB" sz="1200" dirty="0">
                <a:latin typeface="Aptos" panose="020B0004020202020204" pitchFamily="34" charset="0"/>
              </a:rPr>
              <a:t>• She was responsible for getting Eva Smith fired from her job in the dress shop. </a:t>
            </a:r>
          </a:p>
          <a:p>
            <a:pPr>
              <a:lnSpc>
                <a:spcPct val="150000"/>
              </a:lnSpc>
            </a:pPr>
            <a:r>
              <a:rPr lang="en-GB" sz="1200" dirty="0">
                <a:latin typeface="Aptos" panose="020B0004020202020204" pitchFamily="34" charset="0"/>
              </a:rPr>
              <a:t>• She realises the Inspector is important and should not be ignored / lied to. </a:t>
            </a:r>
          </a:p>
          <a:p>
            <a:pPr>
              <a:lnSpc>
                <a:spcPct val="150000"/>
              </a:lnSpc>
            </a:pPr>
            <a:r>
              <a:rPr lang="en-GB" sz="1200" dirty="0">
                <a:latin typeface="Aptos" panose="020B0004020202020204" pitchFamily="34" charset="0"/>
              </a:rPr>
              <a:t>• After hearing about Gerald’s affair, she breaks off her engagement with him. </a:t>
            </a:r>
          </a:p>
          <a:p>
            <a:pPr>
              <a:lnSpc>
                <a:spcPct val="150000"/>
              </a:lnSpc>
            </a:pPr>
            <a:r>
              <a:rPr lang="en-GB" sz="1200" dirty="0">
                <a:latin typeface="Aptos" panose="020B0004020202020204" pitchFamily="34" charset="0"/>
              </a:rPr>
              <a:t>• She reveals that Eric drinks too much. </a:t>
            </a:r>
          </a:p>
          <a:p>
            <a:pPr>
              <a:lnSpc>
                <a:spcPct val="150000"/>
              </a:lnSpc>
            </a:pPr>
            <a:r>
              <a:rPr lang="en-GB" sz="1200" dirty="0">
                <a:latin typeface="Aptos" panose="020B0004020202020204" pitchFamily="34" charset="0"/>
              </a:rPr>
              <a:t>• She understands that the family needs to take responsibility for what they have done and to change their treatment of working class people.</a:t>
            </a:r>
          </a:p>
          <a:p>
            <a:pPr>
              <a:lnSpc>
                <a:spcPct val="150000"/>
              </a:lnSpc>
            </a:pPr>
            <a:endParaRPr lang="en-GB" sz="1200" dirty="0">
              <a:latin typeface="Aptos" panose="020B0004020202020204" pitchFamily="34" charset="0"/>
            </a:endParaRPr>
          </a:p>
          <a:p>
            <a:pPr>
              <a:lnSpc>
                <a:spcPct val="150000"/>
              </a:lnSpc>
            </a:pPr>
            <a:r>
              <a:rPr lang="en-GB" sz="1200" b="1" u="sng" dirty="0">
                <a:latin typeface="Aptos" panose="020B0004020202020204" pitchFamily="34" charset="0"/>
              </a:rPr>
              <a:t>Structure</a:t>
            </a:r>
            <a:r>
              <a:rPr lang="en-GB" sz="1200" dirty="0">
                <a:latin typeface="Aptos" panose="020B0004020202020204" pitchFamily="34" charset="0"/>
              </a:rPr>
              <a:t> </a:t>
            </a:r>
          </a:p>
          <a:p>
            <a:pPr>
              <a:lnSpc>
                <a:spcPct val="150000"/>
              </a:lnSpc>
            </a:pPr>
            <a:r>
              <a:rPr lang="en-GB" sz="1200" b="1" dirty="0">
                <a:latin typeface="Aptos" panose="020B0004020202020204" pitchFamily="34" charset="0"/>
              </a:rPr>
              <a:t>Opening:</a:t>
            </a:r>
            <a:r>
              <a:rPr lang="en-GB" sz="1200" dirty="0">
                <a:latin typeface="Aptos" panose="020B0004020202020204" pitchFamily="34" charset="0"/>
              </a:rPr>
              <a:t> At the start of the play, Sheila is playful and self-centred, enjoying the attention her engagement brings. She is particularly excited about the engagement ring, calling it ‘wonderful!’. At first, Sheila seems superficial and materialistic like the rest of her family. </a:t>
            </a:r>
            <a:endParaRPr lang="en-GB" sz="1200" b="1" dirty="0">
              <a:latin typeface="Aptos" panose="020B0004020202020204" pitchFamily="34" charset="0"/>
            </a:endParaRPr>
          </a:p>
          <a:p>
            <a:pPr>
              <a:lnSpc>
                <a:spcPct val="150000"/>
              </a:lnSpc>
            </a:pPr>
            <a:r>
              <a:rPr lang="en-GB" sz="1200" b="1" dirty="0">
                <a:latin typeface="Aptos" panose="020B0004020202020204" pitchFamily="34" charset="0"/>
              </a:rPr>
              <a:t>The Inspector’s Entrance</a:t>
            </a:r>
            <a:r>
              <a:rPr lang="en-GB" sz="1200" dirty="0">
                <a:latin typeface="Aptos" panose="020B0004020202020204" pitchFamily="34" charset="0"/>
              </a:rPr>
              <a:t>: When Sheila meets the Inspector, she shows a sensitive side to her nature. She responds to Eva Smith as a person, not as cheap labour, and criticises her father. When she realises her jealousy and bad temper caused Eva to lose her job, she is genuinely sorry.</a:t>
            </a:r>
          </a:p>
          <a:p>
            <a:pPr>
              <a:lnSpc>
                <a:spcPct val="150000"/>
              </a:lnSpc>
            </a:pPr>
            <a:r>
              <a:rPr lang="en-GB" sz="1200" b="1" dirty="0">
                <a:latin typeface="Aptos" panose="020B0004020202020204" pitchFamily="34" charset="0"/>
              </a:rPr>
              <a:t>Ending</a:t>
            </a:r>
            <a:r>
              <a:rPr lang="en-GB" sz="1200" dirty="0">
                <a:latin typeface="Aptos" panose="020B0004020202020204" pitchFamily="34" charset="0"/>
              </a:rPr>
              <a:t>: By the end of the play, Sheila Birling has changed more than any other character. She refuses to continue the engagement with Gerald by the end of the play, even though he claims ‘everything’s all right now’. She understands the importance of the Inspector’s message, and even echoes his words, ‘fire and blood and anguish’. These things all help to make her a more sympathetic character.</a:t>
            </a:r>
          </a:p>
          <a:p>
            <a:pPr>
              <a:lnSpc>
                <a:spcPct val="150000"/>
              </a:lnSpc>
            </a:pPr>
            <a:endParaRPr lang="en-GB" sz="1200" dirty="0">
              <a:latin typeface="Aptos" panose="020B0004020202020204" pitchFamily="34" charset="0"/>
            </a:endParaRPr>
          </a:p>
          <a:p>
            <a:pPr>
              <a:lnSpc>
                <a:spcPct val="150000"/>
              </a:lnSpc>
            </a:pPr>
            <a:r>
              <a:rPr lang="en-GB" sz="1200" b="1" dirty="0">
                <a:latin typeface="Aptos" panose="020B0004020202020204" pitchFamily="34" charset="0"/>
              </a:rPr>
              <a:t>Priestley’s message:</a:t>
            </a:r>
            <a:r>
              <a:rPr lang="en-GB" sz="1200" dirty="0">
                <a:latin typeface="Aptos" panose="020B0004020202020204" pitchFamily="34" charset="0"/>
              </a:rPr>
              <a:t> </a:t>
            </a:r>
          </a:p>
          <a:p>
            <a:pPr>
              <a:lnSpc>
                <a:spcPct val="150000"/>
              </a:lnSpc>
            </a:pPr>
            <a:r>
              <a:rPr lang="en-GB" sz="1200" dirty="0">
                <a:latin typeface="Aptos" panose="020B0004020202020204" pitchFamily="34" charset="0"/>
              </a:rPr>
              <a:t>Priestley uses Sheila, along with Eric, as a symbol to represent the </a:t>
            </a:r>
            <a:r>
              <a:rPr lang="en-GB" sz="1200" b="1" dirty="0">
                <a:latin typeface="Aptos" panose="020B0004020202020204" pitchFamily="34" charset="0"/>
              </a:rPr>
              <a:t>progressive</a:t>
            </a:r>
            <a:r>
              <a:rPr lang="en-GB" sz="1200" dirty="0">
                <a:latin typeface="Aptos" panose="020B0004020202020204" pitchFamily="34" charset="0"/>
              </a:rPr>
              <a:t> younger generation and socialism. Sheila gives the audience hope that their society can improve if people take responsibility for the impact of their actions. You could also argue that Sheila comes to reflect new ideas about gender equality, connected to the suffragette movement of the period – she challenges the outdated attitudes of her father, mother and Gerald Croft. </a:t>
            </a:r>
          </a:p>
          <a:p>
            <a:pPr>
              <a:lnSpc>
                <a:spcPct val="150000"/>
              </a:lnSpc>
            </a:pPr>
            <a:endParaRPr lang="en-GB" sz="1200" dirty="0">
              <a:latin typeface="Aptos" panose="020B0004020202020204" pitchFamily="34" charset="0"/>
            </a:endParaRPr>
          </a:p>
        </p:txBody>
      </p:sp>
    </p:spTree>
    <p:extLst>
      <p:ext uri="{BB962C8B-B14F-4D97-AF65-F5344CB8AC3E}">
        <p14:creationId xmlns:p14="http://schemas.microsoft.com/office/powerpoint/2010/main" val="3494380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Sheila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15</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2041375969"/>
              </p:ext>
            </p:extLst>
          </p:nvPr>
        </p:nvGraphicFramePr>
        <p:xfrm>
          <a:off x="241073" y="913553"/>
          <a:ext cx="6375854" cy="8640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60000">
                <a:tc>
                  <a:txBody>
                    <a:bodyPr/>
                    <a:lstStyle/>
                    <a:p>
                      <a:pPr algn="ctr"/>
                      <a:r>
                        <a:rPr lang="en-GB" sz="1400" i="1" dirty="0">
                          <a:latin typeface="Aptos" panose="020B0004020202020204" pitchFamily="34" charset="0"/>
                        </a:rPr>
                        <a:t>“Oh Gerald, is this the ring you wanted me to have?”</a:t>
                      </a:r>
                    </a:p>
                  </a:txBody>
                  <a:tcPr anchor="ctr"/>
                </a:tc>
                <a:extLst>
                  <a:ext uri="{0D108BD9-81ED-4DB2-BD59-A6C34878D82A}">
                    <a16:rowId xmlns:a16="http://schemas.microsoft.com/office/drawing/2014/main" val="21859367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“These girls aren’t cheap labour. They’re people” </a:t>
                      </a:r>
                    </a:p>
                    <a:p>
                      <a:pPr algn="ctr"/>
                      <a:endParaRPr lang="en-GB" sz="1400" b="0" i="1" dirty="0">
                        <a:latin typeface="Aptos" panose="020B0004020202020204" pitchFamily="34" charset="0"/>
                      </a:endParaRPr>
                    </a:p>
                  </a:txBody>
                  <a:tcPr anchor="ctr"/>
                </a:tc>
                <a:extLst>
                  <a:ext uri="{0D108BD9-81ED-4DB2-BD59-A6C34878D82A}">
                    <a16:rowId xmlns:a16="http://schemas.microsoft.com/office/drawing/2014/main" val="339665499"/>
                  </a:ext>
                </a:extLst>
              </a:tr>
              <a:tr h="2160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felt rotten at the time and now I feel a lot worse” </a:t>
                      </a:r>
                    </a:p>
                    <a:p>
                      <a:pPr algn="ctr"/>
                      <a:endParaRPr lang="en-GB" sz="1400" i="1" dirty="0">
                        <a:latin typeface="Aptos" panose="020B0004020202020204" pitchFamily="34" charset="0"/>
                      </a:endParaRPr>
                    </a:p>
                  </a:txBody>
                  <a:tcPr anchor="ctr"/>
                </a:tc>
                <a:extLst>
                  <a:ext uri="{0D108BD9-81ED-4DB2-BD59-A6C34878D82A}">
                    <a16:rowId xmlns:a16="http://schemas.microsoft.com/office/drawing/2014/main" val="799235331"/>
                  </a:ext>
                </a:extLst>
              </a:tr>
              <a:tr h="2160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“I’ll never, never do it again to anybody” </a:t>
                      </a:r>
                    </a:p>
                    <a:p>
                      <a:pPr algn="ctr"/>
                      <a:endParaRPr lang="en-GB" sz="1400" b="0" i="1" dirty="0">
                        <a:latin typeface="Aptos" panose="020B0004020202020204" pitchFamily="34" charset="0"/>
                      </a:endParaRP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1180384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 Sheila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16</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473516127"/>
              </p:ext>
            </p:extLst>
          </p:nvPr>
        </p:nvGraphicFramePr>
        <p:xfrm>
          <a:off x="241073" y="913553"/>
          <a:ext cx="6375854" cy="8640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60000">
                <a:tc>
                  <a:txBody>
                    <a:bodyPr/>
                    <a:lstStyle/>
                    <a:p>
                      <a:pPr algn="ctr"/>
                      <a:endParaRPr lang="en-GB" sz="1400" i="1" dirty="0">
                        <a:latin typeface="Aptos" panose="020B0004020202020204" pitchFamily="34" charset="0"/>
                      </a:endParaRPr>
                    </a:p>
                    <a:p>
                      <a:pPr algn="ctr"/>
                      <a:r>
                        <a:rPr lang="en-GB" sz="1400" i="1" dirty="0">
                          <a:latin typeface="Aptos" panose="020B0004020202020204" pitchFamily="34" charset="0"/>
                        </a:rPr>
                        <a:t>“I don’t dislike you as I did half an hour ago, Gerald. In fact, in some odd way, I rather respect you more than I’ve ever done before” </a:t>
                      </a:r>
                    </a:p>
                  </a:txBody>
                  <a:tcPr anchor="ctr"/>
                </a:tc>
                <a:extLst>
                  <a:ext uri="{0D108BD9-81ED-4DB2-BD59-A6C34878D82A}">
                    <a16:rowId xmlns:a16="http://schemas.microsoft.com/office/drawing/2014/main" val="218593671"/>
                  </a:ext>
                </a:extLst>
              </a:tr>
              <a:tr h="2160000">
                <a:tc>
                  <a:txBody>
                    <a:bodyPr/>
                    <a:lstStyle/>
                    <a:p>
                      <a:pPr algn="ctr"/>
                      <a:endParaRPr lang="en-GB" sz="1400" b="0" i="1" dirty="0">
                        <a:latin typeface="Aptos" panose="020B0004020202020204" pitchFamily="34" charset="0"/>
                      </a:endParaRPr>
                    </a:p>
                    <a:p>
                      <a:pPr algn="ctr"/>
                      <a:endParaRPr lang="en-GB" sz="1400" b="0" i="1" dirty="0">
                        <a:latin typeface="Aptos" panose="020B0004020202020204" pitchFamily="34" charset="0"/>
                      </a:endParaRPr>
                    </a:p>
                    <a:p>
                      <a:pPr algn="ctr"/>
                      <a:r>
                        <a:rPr lang="en-GB" sz="1400" b="0" i="1" dirty="0">
                          <a:latin typeface="Aptos" panose="020B0004020202020204" pitchFamily="34" charset="0"/>
                        </a:rPr>
                        <a:t>(Inspector, about Sheila) “we often do with the young ones. They’re more impressionable”</a:t>
                      </a:r>
                    </a:p>
                    <a:p>
                      <a:pPr algn="ctr"/>
                      <a:endParaRPr lang="en-GB" sz="1400" b="0" i="1" dirty="0">
                        <a:latin typeface="Aptos" panose="020B0004020202020204" pitchFamily="34" charset="0"/>
                      </a:endParaRPr>
                    </a:p>
                  </a:txBody>
                  <a:tcPr anchor="ctr"/>
                </a:tc>
                <a:extLst>
                  <a:ext uri="{0D108BD9-81ED-4DB2-BD59-A6C34878D82A}">
                    <a16:rowId xmlns:a16="http://schemas.microsoft.com/office/drawing/2014/main" val="339665499"/>
                  </a:ext>
                </a:extLst>
              </a:tr>
              <a:tr h="216000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“You were the wonderful Fairy Prince” </a:t>
                      </a:r>
                    </a:p>
                    <a:p>
                      <a:pPr algn="ctr"/>
                      <a:endParaRPr lang="en-GB" sz="1400" i="1" dirty="0">
                        <a:latin typeface="Aptos" panose="020B0004020202020204" pitchFamily="34" charset="0"/>
                      </a:endParaRPr>
                    </a:p>
                  </a:txBody>
                  <a:tcPr anchor="ctr"/>
                </a:tc>
                <a:extLst>
                  <a:ext uri="{0D108BD9-81ED-4DB2-BD59-A6C34878D82A}">
                    <a16:rowId xmlns:a16="http://schemas.microsoft.com/office/drawing/2014/main" val="79923533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(previously uses ‘mummy’)</a:t>
                      </a:r>
                    </a:p>
                    <a:p>
                      <a:pPr algn="ctr"/>
                      <a:r>
                        <a:rPr lang="en-GB" sz="1400" b="0" i="1" dirty="0">
                          <a:latin typeface="Aptos" panose="020B0004020202020204" pitchFamily="34" charset="0"/>
                        </a:rPr>
                        <a:t>“Mother, I think it was cruel and vile” </a:t>
                      </a:r>
                    </a:p>
                    <a:p>
                      <a:pPr algn="ctr"/>
                      <a:endParaRPr lang="en-GB" sz="1400" b="0" i="1" dirty="0">
                        <a:latin typeface="Aptos" panose="020B0004020202020204" pitchFamily="34" charset="0"/>
                      </a:endParaRP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104608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Sheila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17</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448539687"/>
              </p:ext>
            </p:extLst>
          </p:nvPr>
        </p:nvGraphicFramePr>
        <p:xfrm>
          <a:off x="304800" y="913553"/>
          <a:ext cx="6312127" cy="2037465"/>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03746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“It frightens me the way you talk” </a:t>
                      </a:r>
                    </a:p>
                  </a:txBody>
                  <a:tcPr/>
                </a:tc>
                <a:extLst>
                  <a:ext uri="{0D108BD9-81ED-4DB2-BD59-A6C34878D82A}">
                    <a16:rowId xmlns:a16="http://schemas.microsoft.com/office/drawing/2014/main" val="218593671"/>
                  </a:ext>
                </a:extLst>
              </a:tr>
            </a:tbl>
          </a:graphicData>
        </a:graphic>
      </p:graphicFrame>
    </p:spTree>
    <p:extLst>
      <p:ext uri="{BB962C8B-B14F-4D97-AF65-F5344CB8AC3E}">
        <p14:creationId xmlns:p14="http://schemas.microsoft.com/office/powerpoint/2010/main" val="3998568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Aptos" panose="020B0004020202020204" pitchFamily="34" charset="0"/>
              </a:rPr>
              <a:t>Eric Birling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18</a:t>
            </a:fld>
            <a:endParaRPr lang="en-GB" dirty="0"/>
          </a:p>
        </p:txBody>
      </p:sp>
      <p:sp>
        <p:nvSpPr>
          <p:cNvPr id="3" name="TextBox 2">
            <a:extLst>
              <a:ext uri="{FF2B5EF4-FFF2-40B4-BE49-F238E27FC236}">
                <a16:creationId xmlns:a16="http://schemas.microsoft.com/office/drawing/2014/main" id="{5FB8F196-A9CF-9819-B6C1-CD45713E7BE4}"/>
              </a:ext>
            </a:extLst>
          </p:cNvPr>
          <p:cNvSpPr txBox="1"/>
          <p:nvPr/>
        </p:nvSpPr>
        <p:spPr>
          <a:xfrm>
            <a:off x="155575" y="690563"/>
            <a:ext cx="6611938" cy="9109930"/>
          </a:xfrm>
          <a:prstGeom prst="rect">
            <a:avLst/>
          </a:prstGeom>
          <a:noFill/>
        </p:spPr>
        <p:txBody>
          <a:bodyPr wrap="square" rtlCol="0">
            <a:spAutoFit/>
          </a:bodyPr>
          <a:lstStyle/>
          <a:p>
            <a:pPr>
              <a:lnSpc>
                <a:spcPct val="150000"/>
              </a:lnSpc>
            </a:pPr>
            <a:r>
              <a:rPr lang="en-GB" sz="1400" b="1" dirty="0">
                <a:latin typeface="Aptos" panose="020B0004020202020204" pitchFamily="34" charset="0"/>
              </a:rPr>
              <a:t>Who is Eric Birling?</a:t>
            </a:r>
            <a:r>
              <a:rPr lang="en-GB" sz="1400" dirty="0">
                <a:latin typeface="Aptos" panose="020B0004020202020204" pitchFamily="34" charset="0"/>
              </a:rPr>
              <a:t> </a:t>
            </a:r>
          </a:p>
          <a:p>
            <a:pPr>
              <a:lnSpc>
                <a:spcPct val="150000"/>
              </a:lnSpc>
            </a:pPr>
            <a:r>
              <a:rPr lang="en-GB" sz="1400" dirty="0">
                <a:latin typeface="Aptos" panose="020B0004020202020204" pitchFamily="34" charset="0"/>
              </a:rPr>
              <a:t>Eric is the son of Mr and Mrs Birling. He is employed in his father’s business, drinks more than is good for him and is the father of Eva’s / Daisy’s child. </a:t>
            </a:r>
          </a:p>
          <a:p>
            <a:pPr>
              <a:lnSpc>
                <a:spcPct val="150000"/>
              </a:lnSpc>
            </a:pPr>
            <a:r>
              <a:rPr lang="en-GB" sz="1400" b="1" dirty="0">
                <a:latin typeface="Aptos" panose="020B0004020202020204" pitchFamily="34" charset="0"/>
              </a:rPr>
              <a:t>What does Eric do? </a:t>
            </a:r>
          </a:p>
          <a:p>
            <a:pPr>
              <a:lnSpc>
                <a:spcPct val="150000"/>
              </a:lnSpc>
            </a:pPr>
            <a:r>
              <a:rPr lang="en-GB" sz="1400" dirty="0">
                <a:latin typeface="Aptos" panose="020B0004020202020204" pitchFamily="34" charset="0"/>
              </a:rPr>
              <a:t>• Eric drinks too much at the family dinner. </a:t>
            </a:r>
          </a:p>
          <a:p>
            <a:pPr>
              <a:lnSpc>
                <a:spcPct val="150000"/>
              </a:lnSpc>
            </a:pPr>
            <a:r>
              <a:rPr lang="en-GB" sz="1400" dirty="0">
                <a:latin typeface="Aptos" panose="020B0004020202020204" pitchFamily="34" charset="0"/>
              </a:rPr>
              <a:t>• Eric met Eva / Daisy in the bar of the Palace Theatre. </a:t>
            </a:r>
          </a:p>
          <a:p>
            <a:pPr>
              <a:lnSpc>
                <a:spcPct val="150000"/>
              </a:lnSpc>
            </a:pPr>
            <a:r>
              <a:rPr lang="en-GB" sz="1400" dirty="0">
                <a:latin typeface="Aptos" panose="020B0004020202020204" pitchFamily="34" charset="0"/>
              </a:rPr>
              <a:t>• Eric forced his way into Eva’s / Daisy’s rooms and made her pregnant.</a:t>
            </a:r>
          </a:p>
          <a:p>
            <a:pPr>
              <a:lnSpc>
                <a:spcPct val="150000"/>
              </a:lnSpc>
            </a:pPr>
            <a:r>
              <a:rPr lang="en-GB" sz="1400" dirty="0">
                <a:latin typeface="Aptos" panose="020B0004020202020204" pitchFamily="34" charset="0"/>
              </a:rPr>
              <a:t> • He stole money from his father’s firm to give to Eva / Daisy.</a:t>
            </a:r>
          </a:p>
          <a:p>
            <a:pPr>
              <a:lnSpc>
                <a:spcPct val="150000"/>
              </a:lnSpc>
            </a:pPr>
            <a:r>
              <a:rPr lang="en-GB" sz="1400" dirty="0">
                <a:latin typeface="Aptos" panose="020B0004020202020204" pitchFamily="34" charset="0"/>
              </a:rPr>
              <a:t> • He accuses his mother of killing her own unborn grandchild. </a:t>
            </a:r>
          </a:p>
          <a:p>
            <a:pPr>
              <a:lnSpc>
                <a:spcPct val="150000"/>
              </a:lnSpc>
            </a:pPr>
            <a:r>
              <a:rPr lang="en-GB" sz="1400" dirty="0">
                <a:latin typeface="Aptos" panose="020B0004020202020204" pitchFamily="34" charset="0"/>
              </a:rPr>
              <a:t>• He accepts his guilt, whether the Inspector is a real police officer or not.</a:t>
            </a:r>
            <a:endParaRPr lang="en-GB" sz="1400" b="1" u="sng" dirty="0">
              <a:latin typeface="Aptos" panose="020B0004020202020204" pitchFamily="34" charset="0"/>
            </a:endParaRPr>
          </a:p>
          <a:p>
            <a:pPr>
              <a:lnSpc>
                <a:spcPct val="150000"/>
              </a:lnSpc>
            </a:pPr>
            <a:r>
              <a:rPr lang="en-GB" sz="1400" b="1" u="sng" dirty="0">
                <a:latin typeface="Aptos" panose="020B0004020202020204" pitchFamily="34" charset="0"/>
              </a:rPr>
              <a:t>Structure</a:t>
            </a:r>
            <a:r>
              <a:rPr lang="en-GB" sz="1400" dirty="0">
                <a:latin typeface="Aptos" panose="020B0004020202020204" pitchFamily="34" charset="0"/>
              </a:rPr>
              <a:t> </a:t>
            </a:r>
          </a:p>
          <a:p>
            <a:pPr>
              <a:lnSpc>
                <a:spcPct val="150000"/>
              </a:lnSpc>
            </a:pPr>
            <a:r>
              <a:rPr lang="en-GB" sz="1400" b="1" dirty="0">
                <a:latin typeface="Aptos" panose="020B0004020202020204" pitchFamily="34" charset="0"/>
              </a:rPr>
              <a:t>Opening: </a:t>
            </a:r>
            <a:r>
              <a:rPr lang="en-GB" sz="1400" dirty="0">
                <a:latin typeface="Aptos" panose="020B0004020202020204" pitchFamily="34" charset="0"/>
              </a:rPr>
              <a:t>At the start of the play, Eric has clearly had too much to drink. His first action is to ‘guffaw’ suddenly. Sheila then describes him as ‘squiffy’ (drunk). This prepares the audience for what we later learn about his drunken behaviour with Eva / Daisy. However, Eric already seems to be less ignorant than his father, and attempts to challenge his predictions about the future, asking him questions like ‘What about war?’</a:t>
            </a:r>
          </a:p>
          <a:p>
            <a:pPr>
              <a:lnSpc>
                <a:spcPct val="150000"/>
              </a:lnSpc>
            </a:pPr>
            <a:r>
              <a:rPr lang="en-GB" sz="1400" b="1" dirty="0">
                <a:latin typeface="Aptos" panose="020B0004020202020204" pitchFamily="34" charset="0"/>
              </a:rPr>
              <a:t>The Inspector’s Entrance: </a:t>
            </a:r>
            <a:r>
              <a:rPr lang="en-GB" sz="1400" dirty="0">
                <a:latin typeface="Aptos" panose="020B0004020202020204" pitchFamily="34" charset="0"/>
              </a:rPr>
              <a:t>Eric responds with real emotion when hearing of Eva’s death, crying ‘involuntarily’ ‘My God!’. He also criticises his father’s treatment of Eva Smith, calling it ‘tough luck’ and ‘a dam’ shame’. </a:t>
            </a:r>
          </a:p>
          <a:p>
            <a:pPr>
              <a:lnSpc>
                <a:spcPct val="150000"/>
              </a:lnSpc>
            </a:pPr>
            <a:r>
              <a:rPr lang="en-GB" sz="1400" b="1" dirty="0">
                <a:latin typeface="Aptos" panose="020B0004020202020204" pitchFamily="34" charset="0"/>
              </a:rPr>
              <a:t>Ending: </a:t>
            </a:r>
            <a:r>
              <a:rPr lang="en-GB" sz="1400" dirty="0">
                <a:latin typeface="Aptos" panose="020B0004020202020204" pitchFamily="34" charset="0"/>
              </a:rPr>
              <a:t>By the end of the play, Eric, like his sister Sheila, becomes aware of his own responsibilities, realising that he has played a part in Eva Smith’s death.</a:t>
            </a:r>
          </a:p>
          <a:p>
            <a:pPr>
              <a:lnSpc>
                <a:spcPct val="150000"/>
              </a:lnSpc>
            </a:pPr>
            <a:r>
              <a:rPr lang="en-GB" sz="1400" b="1" dirty="0">
                <a:latin typeface="Aptos" panose="020B0004020202020204" pitchFamily="34" charset="0"/>
              </a:rPr>
              <a:t>Priestley’s message:</a:t>
            </a:r>
          </a:p>
          <a:p>
            <a:pPr>
              <a:lnSpc>
                <a:spcPct val="150000"/>
              </a:lnSpc>
            </a:pPr>
            <a:r>
              <a:rPr lang="en-GB" sz="1400" b="1" dirty="0">
                <a:latin typeface="Aptos" panose="020B0004020202020204" pitchFamily="34" charset="0"/>
              </a:rPr>
              <a:t> </a:t>
            </a:r>
            <a:r>
              <a:rPr lang="en-GB" sz="1400" dirty="0">
                <a:latin typeface="Aptos" panose="020B0004020202020204" pitchFamily="34" charset="0"/>
              </a:rPr>
              <a:t>At first, Priestley uses Eric’s actions to symbolise how capitalists abuse their power over the working class (for example, treating Eva Smith ‘as if she were an animal, a thing, not a person’). However, Eric does change in the play. By the end, Eric, like his sister, is used by Priestley as a symbol to represent the younger generation and socialism. </a:t>
            </a:r>
          </a:p>
        </p:txBody>
      </p:sp>
    </p:spTree>
    <p:extLst>
      <p:ext uri="{BB962C8B-B14F-4D97-AF65-F5344CB8AC3E}">
        <p14:creationId xmlns:p14="http://schemas.microsoft.com/office/powerpoint/2010/main" val="2965060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Eric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19</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073010368"/>
              </p:ext>
            </p:extLst>
          </p:nvPr>
        </p:nvGraphicFramePr>
        <p:xfrm>
          <a:off x="241073" y="913553"/>
          <a:ext cx="6375854" cy="8640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60000">
                <a:tc>
                  <a:txBody>
                    <a:bodyPr/>
                    <a:lstStyle/>
                    <a:p>
                      <a:pPr algn="ctr"/>
                      <a:endParaRPr lang="en-GB" sz="1400" i="1" dirty="0">
                        <a:latin typeface="Aptos" panose="020B0004020202020204" pitchFamily="34" charset="0"/>
                      </a:endParaRPr>
                    </a:p>
                    <a:p>
                      <a:pPr algn="ctr"/>
                      <a:r>
                        <a:rPr lang="en-GB" sz="1400" i="1" dirty="0">
                          <a:latin typeface="Aptos" panose="020B0004020202020204" pitchFamily="34" charset="0"/>
                        </a:rPr>
                        <a:t>	“Eric is in his early twenties, not quite at ease, half shy, half assertive”</a:t>
                      </a:r>
                    </a:p>
                  </a:txBody>
                  <a:tcPr anchor="ctr"/>
                </a:tc>
                <a:extLst>
                  <a:ext uri="{0D108BD9-81ED-4DB2-BD59-A6C34878D82A}">
                    <a16:rowId xmlns:a16="http://schemas.microsoft.com/office/drawing/2014/main" val="21859367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(Sheila to Eric) “You’re squiffy”</a:t>
                      </a:r>
                    </a:p>
                  </a:txBody>
                  <a:tcPr anchor="ctr"/>
                </a:tc>
                <a:extLst>
                  <a:ext uri="{0D108BD9-81ED-4DB2-BD59-A6C34878D82A}">
                    <a16:rowId xmlns:a16="http://schemas.microsoft.com/office/drawing/2014/main" val="339665499"/>
                  </a:ext>
                </a:extLst>
              </a:tr>
              <a:tr h="2160000">
                <a:tc>
                  <a:txBody>
                    <a:bodyPr/>
                    <a:lstStyle/>
                    <a:p>
                      <a:pPr algn="ctr"/>
                      <a:endParaRPr lang="en-GB" sz="1400" i="1" dirty="0">
                        <a:latin typeface="Aptos" panose="020B0004020202020204" pitchFamily="34" charset="0"/>
                      </a:endParaRPr>
                    </a:p>
                    <a:p>
                      <a:pPr algn="ctr"/>
                      <a:r>
                        <a:rPr lang="en-GB" sz="1400" i="1" dirty="0">
                          <a:latin typeface="Aptos" panose="020B0004020202020204" pitchFamily="34" charset="0"/>
                        </a:rPr>
                        <a:t>(</a:t>
                      </a:r>
                      <a:r>
                        <a:rPr lang="en-GB" sz="1400" i="0" dirty="0">
                          <a:latin typeface="Aptos" panose="020B0004020202020204" pitchFamily="34" charset="0"/>
                        </a:rPr>
                        <a:t>To Mr Birling about paying his workforce poorly</a:t>
                      </a:r>
                      <a:r>
                        <a:rPr lang="en-GB" sz="1400" i="1" dirty="0">
                          <a:latin typeface="Aptos" panose="020B0004020202020204" pitchFamily="34" charset="0"/>
                        </a:rPr>
                        <a:t>) “Why shouldn’t they try for higher wages”</a:t>
                      </a:r>
                    </a:p>
                  </a:txBody>
                  <a:tcPr anchor="ctr"/>
                </a:tc>
                <a:extLst>
                  <a:ext uri="{0D108BD9-81ED-4DB2-BD59-A6C34878D82A}">
                    <a16:rowId xmlns:a16="http://schemas.microsoft.com/office/drawing/2014/main" val="79923533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“He could have kept her on instead of throwing her out”</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13861566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Eric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20</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427477909"/>
              </p:ext>
            </p:extLst>
          </p:nvPr>
        </p:nvGraphicFramePr>
        <p:xfrm>
          <a:off x="241073" y="858982"/>
          <a:ext cx="6375854" cy="8640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60000">
                <a:tc>
                  <a:txBody>
                    <a:bodyPr/>
                    <a:lstStyle/>
                    <a:p>
                      <a:pPr algn="ctr"/>
                      <a:endParaRPr lang="en-GB" sz="1400" i="1" dirty="0">
                        <a:latin typeface="Aptos" panose="020B0004020202020204" pitchFamily="34" charset="0"/>
                      </a:endParaRPr>
                    </a:p>
                    <a:p>
                      <a:pPr algn="ctr"/>
                      <a:r>
                        <a:rPr lang="en-GB" sz="1400" i="0" dirty="0">
                          <a:latin typeface="Aptos" panose="020B0004020202020204" pitchFamily="34" charset="0"/>
                        </a:rPr>
                        <a:t> (Stage directions) </a:t>
                      </a:r>
                      <a:r>
                        <a:rPr lang="en-GB" sz="1400" i="1" dirty="0">
                          <a:latin typeface="Aptos" panose="020B0004020202020204" pitchFamily="34" charset="0"/>
                        </a:rPr>
                        <a:t>Eric goes for a whiskey…shows his familiarity with quick, heavy drinking”</a:t>
                      </a:r>
                    </a:p>
                  </a:txBody>
                  <a:tcPr anchor="ctr"/>
                </a:tc>
                <a:extLst>
                  <a:ext uri="{0D108BD9-81ED-4DB2-BD59-A6C34878D82A}">
                    <a16:rowId xmlns:a16="http://schemas.microsoft.com/office/drawing/2014/main" val="21859367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     “I hate those fat old tarts round the town- the ones I see some of your respectable friends with”</a:t>
                      </a:r>
                    </a:p>
                  </a:txBody>
                  <a:tcPr anchor="ctr"/>
                </a:tc>
                <a:extLst>
                  <a:ext uri="{0D108BD9-81ED-4DB2-BD59-A6C34878D82A}">
                    <a16:rowId xmlns:a16="http://schemas.microsoft.com/office/drawing/2014/main" val="339665499"/>
                  </a:ext>
                </a:extLst>
              </a:tr>
              <a:tr h="2160000">
                <a:tc>
                  <a:txBody>
                    <a:bodyPr/>
                    <a:lstStyle/>
                    <a:p>
                      <a:pPr algn="ctr"/>
                      <a:endParaRPr lang="en-GB" sz="1400" i="1" dirty="0">
                        <a:latin typeface="Aptos" panose="020B0004020202020204" pitchFamily="34" charset="0"/>
                      </a:endParaRPr>
                    </a:p>
                    <a:p>
                      <a:pPr algn="ctr"/>
                      <a:r>
                        <a:rPr lang="en-GB" sz="1400" i="1" dirty="0">
                          <a:latin typeface="Aptos" panose="020B0004020202020204" pitchFamily="34" charset="0"/>
                        </a:rPr>
                        <a:t>“I was in a state when a chap turns nasty- and I threatened to make a row”</a:t>
                      </a:r>
                    </a:p>
                  </a:txBody>
                  <a:tcPr anchor="ctr"/>
                </a:tc>
                <a:extLst>
                  <a:ext uri="{0D108BD9-81ED-4DB2-BD59-A6C34878D82A}">
                    <a16:rowId xmlns:a16="http://schemas.microsoft.com/office/drawing/2014/main" val="799235331"/>
                  </a:ext>
                </a:extLst>
              </a:tr>
              <a:tr h="2160000">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“I insisted on giving her enough money to keep her going…£50”</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690480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Eric Birling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21</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4042202094"/>
              </p:ext>
            </p:extLst>
          </p:nvPr>
        </p:nvGraphicFramePr>
        <p:xfrm>
          <a:off x="241073" y="858982"/>
          <a:ext cx="6375854" cy="4175094"/>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087547">
                <a:tc>
                  <a:txBody>
                    <a:bodyPr/>
                    <a:lstStyle/>
                    <a:p>
                      <a:pPr algn="ctr"/>
                      <a:endParaRPr lang="en-GB" sz="1400" i="1" dirty="0">
                        <a:latin typeface="Aptos" panose="020B0004020202020204" pitchFamily="34" charset="0"/>
                      </a:endParaRPr>
                    </a:p>
                    <a:p>
                      <a:pPr algn="ctr"/>
                      <a:r>
                        <a:rPr lang="en-GB" sz="1400" i="1" dirty="0">
                          <a:latin typeface="Aptos" panose="020B0004020202020204" pitchFamily="34" charset="0"/>
                        </a:rPr>
                        <a:t>“You’re not the type of father a chap could go to when he’s in trouble”</a:t>
                      </a:r>
                    </a:p>
                  </a:txBody>
                  <a:tcPr anchor="ctr"/>
                </a:tc>
                <a:extLst>
                  <a:ext uri="{0D108BD9-81ED-4DB2-BD59-A6C34878D82A}">
                    <a16:rowId xmlns:a16="http://schemas.microsoft.com/office/drawing/2014/main" val="218593671"/>
                  </a:ext>
                </a:extLst>
              </a:tr>
              <a:tr h="2087547">
                <a:tc>
                  <a:txBody>
                    <a:bodyPr/>
                    <a:lstStyle/>
                    <a:p>
                      <a:pPr algn="ctr"/>
                      <a:endParaRPr lang="en-GB" sz="1400" b="0" i="1" dirty="0">
                        <a:latin typeface="Aptos" panose="020B0004020202020204" pitchFamily="34" charset="0"/>
                      </a:endParaRPr>
                    </a:p>
                    <a:p>
                      <a:pPr algn="ctr"/>
                      <a:r>
                        <a:rPr lang="en-GB" sz="1400" b="0" i="1" dirty="0">
                          <a:latin typeface="Aptos" panose="020B0004020202020204" pitchFamily="34" charset="0"/>
                        </a:rPr>
                        <a:t>“I’m ashamed of you- both of you”</a:t>
                      </a:r>
                    </a:p>
                  </a:txBody>
                  <a:tcPr anchor="ctr"/>
                </a:tc>
                <a:extLst>
                  <a:ext uri="{0D108BD9-81ED-4DB2-BD59-A6C34878D82A}">
                    <a16:rowId xmlns:a16="http://schemas.microsoft.com/office/drawing/2014/main" val="339665499"/>
                  </a:ext>
                </a:extLst>
              </a:tr>
            </a:tbl>
          </a:graphicData>
        </a:graphic>
      </p:graphicFrame>
    </p:spTree>
    <p:extLst>
      <p:ext uri="{BB962C8B-B14F-4D97-AF65-F5344CB8AC3E}">
        <p14:creationId xmlns:p14="http://schemas.microsoft.com/office/powerpoint/2010/main" val="1960930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Aptos" panose="020B0004020202020204" pitchFamily="34" charset="0"/>
              </a:rPr>
              <a:t>Gerald Croft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22</a:t>
            </a:fld>
            <a:endParaRPr lang="en-GB" dirty="0"/>
          </a:p>
        </p:txBody>
      </p:sp>
      <p:sp>
        <p:nvSpPr>
          <p:cNvPr id="3" name="TextBox 2">
            <a:extLst>
              <a:ext uri="{FF2B5EF4-FFF2-40B4-BE49-F238E27FC236}">
                <a16:creationId xmlns:a16="http://schemas.microsoft.com/office/drawing/2014/main" id="{5FB8F196-A9CF-9819-B6C1-CD45713E7BE4}"/>
              </a:ext>
            </a:extLst>
          </p:cNvPr>
          <p:cNvSpPr txBox="1"/>
          <p:nvPr/>
        </p:nvSpPr>
        <p:spPr>
          <a:xfrm>
            <a:off x="155575" y="627437"/>
            <a:ext cx="6611938" cy="8098627"/>
          </a:xfrm>
          <a:prstGeom prst="rect">
            <a:avLst/>
          </a:prstGeom>
          <a:noFill/>
        </p:spPr>
        <p:txBody>
          <a:bodyPr wrap="square" lIns="91440" tIns="45720" rIns="91440" bIns="45720" rtlCol="0" anchor="t">
            <a:spAutoFit/>
          </a:bodyPr>
          <a:lstStyle/>
          <a:p>
            <a:pPr>
              <a:lnSpc>
                <a:spcPct val="150000"/>
              </a:lnSpc>
            </a:pPr>
            <a:r>
              <a:rPr lang="en-GB" sz="1200" b="1" dirty="0">
                <a:latin typeface="Aptos"/>
              </a:rPr>
              <a:t>Who is Gerald Croft?</a:t>
            </a:r>
            <a:r>
              <a:rPr lang="en-GB" sz="1200" dirty="0">
                <a:latin typeface="Aptos"/>
              </a:rPr>
              <a:t> </a:t>
            </a:r>
          </a:p>
          <a:p>
            <a:pPr>
              <a:lnSpc>
                <a:spcPct val="150000"/>
              </a:lnSpc>
            </a:pPr>
            <a:r>
              <a:rPr lang="en-GB" sz="1200" dirty="0">
                <a:latin typeface="Aptos"/>
              </a:rPr>
              <a:t>Gerald is the son of a wealthy industrialist and business rival of Mr Birling. At the start of the play, he has just become engaged to Sheila Birling. Gerald is slightly socially superior to the Birlings – he is upper class / aristocratic. </a:t>
            </a:r>
            <a:endParaRPr lang="en-GB" sz="1200" b="1" dirty="0">
              <a:latin typeface="Aptos"/>
            </a:endParaRPr>
          </a:p>
          <a:p>
            <a:pPr>
              <a:lnSpc>
                <a:spcPct val="150000"/>
              </a:lnSpc>
            </a:pPr>
            <a:endParaRPr lang="en-GB" sz="1200" b="1" dirty="0">
              <a:latin typeface="Aptos"/>
            </a:endParaRPr>
          </a:p>
          <a:p>
            <a:pPr>
              <a:lnSpc>
                <a:spcPct val="150000"/>
              </a:lnSpc>
            </a:pPr>
            <a:r>
              <a:rPr lang="en-GB" sz="1200" b="1" dirty="0">
                <a:latin typeface="Aptos"/>
              </a:rPr>
              <a:t>What does Gerald do?</a:t>
            </a:r>
            <a:r>
              <a:rPr lang="en-GB" sz="1200" dirty="0">
                <a:latin typeface="Aptos"/>
              </a:rPr>
              <a:t> </a:t>
            </a:r>
            <a:endParaRPr lang="en-GB"/>
          </a:p>
          <a:p>
            <a:pPr>
              <a:lnSpc>
                <a:spcPct val="150000"/>
              </a:lnSpc>
            </a:pPr>
            <a:r>
              <a:rPr lang="en-GB" sz="1200" dirty="0">
                <a:latin typeface="Aptos"/>
              </a:rPr>
              <a:t>• Gerald gives Sheila an engagement ring at the start of the dinner party.</a:t>
            </a:r>
          </a:p>
          <a:p>
            <a:pPr>
              <a:lnSpc>
                <a:spcPct val="150000"/>
              </a:lnSpc>
            </a:pPr>
            <a:r>
              <a:rPr lang="en-GB" sz="1200" dirty="0">
                <a:latin typeface="Aptos"/>
              </a:rPr>
              <a:t> • ‘Saved’ Eva Smith from Alderman </a:t>
            </a:r>
            <a:r>
              <a:rPr lang="en-GB" sz="1200" err="1">
                <a:latin typeface="Aptos"/>
              </a:rPr>
              <a:t>Meggarty</a:t>
            </a:r>
            <a:endParaRPr lang="en-GB" sz="1200">
              <a:latin typeface="Aptos"/>
            </a:endParaRPr>
          </a:p>
          <a:p>
            <a:pPr>
              <a:lnSpc>
                <a:spcPct val="150000"/>
              </a:lnSpc>
            </a:pPr>
            <a:r>
              <a:rPr lang="en-GB" sz="1200" dirty="0">
                <a:latin typeface="Aptos"/>
              </a:rPr>
              <a:t>• He had an affair with Eva / Daisy for six months, then broke off their relationship. </a:t>
            </a:r>
          </a:p>
          <a:p>
            <a:pPr>
              <a:lnSpc>
                <a:spcPct val="150000"/>
              </a:lnSpc>
            </a:pPr>
            <a:r>
              <a:rPr lang="en-GB" sz="1200" dirty="0">
                <a:latin typeface="Aptos"/>
              </a:rPr>
              <a:t>• At the end of the play, he finds out that a police sergeant has never heard of Inspector Goole. </a:t>
            </a:r>
          </a:p>
          <a:p>
            <a:pPr>
              <a:lnSpc>
                <a:spcPct val="150000"/>
              </a:lnSpc>
            </a:pPr>
            <a:r>
              <a:rPr lang="en-GB" sz="1200" dirty="0">
                <a:latin typeface="Aptos"/>
              </a:rPr>
              <a:t>• He telephones the Infirmary and learns that no girl died that day. </a:t>
            </a:r>
            <a:endParaRPr lang="en-GB" sz="1200" b="1" u="sng" dirty="0">
              <a:latin typeface="Aptos"/>
            </a:endParaRPr>
          </a:p>
          <a:p>
            <a:pPr>
              <a:lnSpc>
                <a:spcPct val="150000"/>
              </a:lnSpc>
            </a:pPr>
            <a:endParaRPr lang="en-GB" sz="1200" b="1" u="sng" dirty="0">
              <a:latin typeface="Aptos"/>
            </a:endParaRPr>
          </a:p>
          <a:p>
            <a:pPr>
              <a:lnSpc>
                <a:spcPct val="150000"/>
              </a:lnSpc>
            </a:pPr>
            <a:r>
              <a:rPr lang="en-GB" sz="1200" b="1" u="sng" dirty="0">
                <a:latin typeface="Aptos"/>
              </a:rPr>
              <a:t>Structure</a:t>
            </a:r>
            <a:r>
              <a:rPr lang="en-GB" sz="1200" dirty="0">
                <a:latin typeface="Aptos"/>
              </a:rPr>
              <a:t> </a:t>
            </a:r>
            <a:endParaRPr lang="en-GB"/>
          </a:p>
          <a:p>
            <a:pPr>
              <a:lnSpc>
                <a:spcPct val="150000"/>
              </a:lnSpc>
            </a:pPr>
            <a:r>
              <a:rPr lang="en-GB" sz="1200" b="1" dirty="0">
                <a:latin typeface="Aptos"/>
              </a:rPr>
              <a:t>Opening:</a:t>
            </a:r>
            <a:r>
              <a:rPr lang="en-GB" sz="1200" dirty="0">
                <a:latin typeface="Aptos"/>
              </a:rPr>
              <a:t> At the opening of the play, Gerald echoes many of Mr Birling’s opinions, especially on matters of business. Unlike Eric, he does not challenge Mr Birling and in fact supports him.</a:t>
            </a:r>
          </a:p>
          <a:p>
            <a:pPr>
              <a:lnSpc>
                <a:spcPct val="150000"/>
              </a:lnSpc>
            </a:pPr>
            <a:r>
              <a:rPr lang="en-GB" sz="1200" b="1" dirty="0">
                <a:latin typeface="Aptos"/>
              </a:rPr>
              <a:t>The Inspector’s Entrance: </a:t>
            </a:r>
            <a:r>
              <a:rPr lang="en-GB" sz="1200" dirty="0">
                <a:latin typeface="Aptos"/>
              </a:rPr>
              <a:t>When the Inspector begins to question Mr Birling, Gerald shows ‘annoyance’ not to be able to see the photograph of Eva Smith. He supports Mr Birling’s decision to sack Eva Smith. Initially, he tries to keep his own relationship with Eva Smith a secret. However, he does admit his relationship and seems to show some concern about what happened to her. </a:t>
            </a:r>
          </a:p>
          <a:p>
            <a:pPr>
              <a:lnSpc>
                <a:spcPct val="150000"/>
              </a:lnSpc>
            </a:pPr>
            <a:r>
              <a:rPr lang="en-GB" sz="1200" b="1" dirty="0">
                <a:latin typeface="Aptos"/>
              </a:rPr>
              <a:t>Ending: </a:t>
            </a:r>
            <a:r>
              <a:rPr lang="en-GB" sz="1200" dirty="0">
                <a:latin typeface="Aptos"/>
              </a:rPr>
              <a:t>By the end of the play, Gerald does not seem to have changed very much. His last action is to suggest to Sheila that they should remain engaged, holding up the ring and saying, ‘Everything’s all right now, Sheila.’ This suggest that Gerald is more like Mr and Mrs Birling than the socialists Eric and Sheila. </a:t>
            </a:r>
          </a:p>
          <a:p>
            <a:pPr>
              <a:lnSpc>
                <a:spcPct val="150000"/>
              </a:lnSpc>
            </a:pPr>
            <a:endParaRPr lang="en-GB" sz="1200" b="1" dirty="0">
              <a:latin typeface="Aptos"/>
            </a:endParaRPr>
          </a:p>
          <a:p>
            <a:pPr>
              <a:lnSpc>
                <a:spcPct val="150000"/>
              </a:lnSpc>
            </a:pPr>
            <a:r>
              <a:rPr lang="en-GB" sz="1200" b="1" dirty="0">
                <a:latin typeface="Aptos"/>
              </a:rPr>
              <a:t>Priestley’s message:</a:t>
            </a:r>
            <a:endParaRPr lang="en-GB" dirty="0"/>
          </a:p>
          <a:p>
            <a:pPr>
              <a:lnSpc>
                <a:spcPct val="150000"/>
              </a:lnSpc>
            </a:pPr>
            <a:r>
              <a:rPr lang="en-GB" sz="1200" dirty="0">
                <a:latin typeface="Aptos"/>
              </a:rPr>
              <a:t> Priestley uses Gerald as a symbol to represent the selfish attitudes of the upper class. The fact that Gerald doesn’t change his attitudes conveys how ingrained this attitudes were in the aristocracy, and how difficult it was to change them.</a:t>
            </a:r>
          </a:p>
          <a:p>
            <a:pPr>
              <a:lnSpc>
                <a:spcPct val="150000"/>
              </a:lnSpc>
            </a:pPr>
            <a:endParaRPr lang="en-GB" sz="1200" dirty="0">
              <a:latin typeface="Aptos" panose="020B0004020202020204" pitchFamily="34" charset="0"/>
            </a:endParaRPr>
          </a:p>
        </p:txBody>
      </p:sp>
    </p:spTree>
    <p:extLst>
      <p:ext uri="{BB962C8B-B14F-4D97-AF65-F5344CB8AC3E}">
        <p14:creationId xmlns:p14="http://schemas.microsoft.com/office/powerpoint/2010/main" val="1472423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Gerald Croft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23</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810639817"/>
              </p:ext>
            </p:extLst>
          </p:nvPr>
        </p:nvGraphicFramePr>
        <p:xfrm>
          <a:off x="241073" y="913553"/>
          <a:ext cx="6375854" cy="8640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160000">
                <a:tc>
                  <a:txBody>
                    <a:bodyPr/>
                    <a:lstStyle/>
                    <a:p>
                      <a:pPr algn="ctr"/>
                      <a:r>
                        <a:rPr lang="en-GB" sz="1400" i="1" dirty="0"/>
                        <a:t>“very much the easy well-bred young man-about-town" </a:t>
                      </a:r>
                    </a:p>
                  </a:txBody>
                  <a:tcPr anchor="ctr"/>
                </a:tc>
                <a:extLst>
                  <a:ext uri="{0D108BD9-81ED-4DB2-BD59-A6C34878D82A}">
                    <a16:rowId xmlns:a16="http://schemas.microsoft.com/office/drawing/2014/main" val="218593671"/>
                  </a:ext>
                </a:extLst>
              </a:tr>
              <a:tr h="2160000">
                <a:tc>
                  <a:txBody>
                    <a:bodyPr/>
                    <a:lstStyle/>
                    <a:p>
                      <a:pPr algn="ctr"/>
                      <a:r>
                        <a:rPr lang="en-GB" sz="1400" b="0" i="1" dirty="0"/>
                        <a:t>"And I've told you — I was awfully busy at the works alt of that time" </a:t>
                      </a:r>
                    </a:p>
                  </a:txBody>
                  <a:tcPr anchor="ctr"/>
                </a:tc>
                <a:extLst>
                  <a:ext uri="{0D108BD9-81ED-4DB2-BD59-A6C34878D82A}">
                    <a16:rowId xmlns:a16="http://schemas.microsoft.com/office/drawing/2014/main" val="339665499"/>
                  </a:ext>
                </a:extLst>
              </a:tr>
              <a:tr h="2160000">
                <a:tc>
                  <a:txBody>
                    <a:bodyPr/>
                    <a:lstStyle/>
                    <a:p>
                      <a:pPr algn="ctr"/>
                      <a:r>
                        <a:rPr lang="en-GB" sz="1400" i="0" dirty="0"/>
                        <a:t>(Agreeing with why Mr Birling sacked Eva) </a:t>
                      </a:r>
                      <a:r>
                        <a:rPr lang="en-GB" sz="1400" i="1" dirty="0"/>
                        <a:t>"Hear, Hear! And I think my father would agree with that" </a:t>
                      </a:r>
                    </a:p>
                  </a:txBody>
                  <a:tcPr anchor="ctr"/>
                </a:tc>
                <a:extLst>
                  <a:ext uri="{0D108BD9-81ED-4DB2-BD59-A6C34878D82A}">
                    <a16:rowId xmlns:a16="http://schemas.microsoft.com/office/drawing/2014/main" val="799235331"/>
                  </a:ext>
                </a:extLst>
              </a:tr>
              <a:tr h="2160000">
                <a:tc>
                  <a:txBody>
                    <a:bodyPr/>
                    <a:lstStyle/>
                    <a:p>
                      <a:pPr algn="ctr"/>
                      <a:r>
                        <a:rPr lang="en-GB" sz="1400" b="0" i="1" dirty="0"/>
                        <a:t>“We’re respectable citizens and not criminals”</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3212985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Gerald Croft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24</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667282979"/>
              </p:ext>
            </p:extLst>
          </p:nvPr>
        </p:nvGraphicFramePr>
        <p:xfrm>
          <a:off x="241073" y="913553"/>
          <a:ext cx="6375854" cy="8247116"/>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061779">
                <a:tc>
                  <a:txBody>
                    <a:bodyPr/>
                    <a:lstStyle/>
                    <a:p>
                      <a:pPr algn="ctr"/>
                      <a:r>
                        <a:rPr lang="en-GB" sz="1400" i="0" dirty="0"/>
                        <a:t>Inspector to Gerald  </a:t>
                      </a:r>
                      <a:r>
                        <a:rPr lang="en-GB" sz="1400" i="1" dirty="0"/>
                        <a:t>“And you think young women ought to be protected against unpleasant and disturbing things" </a:t>
                      </a:r>
                      <a:r>
                        <a:rPr lang="en-GB" sz="1400" i="0" dirty="0"/>
                        <a:t>Gerald</a:t>
                      </a:r>
                      <a:r>
                        <a:rPr lang="en-GB" sz="1400" i="1" dirty="0"/>
                        <a:t>: "if possible — yes" </a:t>
                      </a:r>
                    </a:p>
                  </a:txBody>
                  <a:tcPr anchor="ctr"/>
                </a:tc>
                <a:extLst>
                  <a:ext uri="{0D108BD9-81ED-4DB2-BD59-A6C34878D82A}">
                    <a16:rowId xmlns:a16="http://schemas.microsoft.com/office/drawing/2014/main" val="218593671"/>
                  </a:ext>
                </a:extLst>
              </a:tr>
              <a:tr h="2061779">
                <a:tc>
                  <a:txBody>
                    <a:bodyPr/>
                    <a:lstStyle/>
                    <a:p>
                      <a:pPr algn="ctr"/>
                      <a:r>
                        <a:rPr lang="en-GB" sz="1400" b="0" i="1" dirty="0"/>
                        <a:t>“Palace bar…it’s a favourite haunt of women of the town”</a:t>
                      </a:r>
                    </a:p>
                    <a:p>
                      <a:pPr algn="ctr"/>
                      <a:endParaRPr lang="en-GB" sz="1400" b="0" i="1" dirty="0"/>
                    </a:p>
                  </a:txBody>
                  <a:tcPr anchor="ctr"/>
                </a:tc>
                <a:extLst>
                  <a:ext uri="{0D108BD9-81ED-4DB2-BD59-A6C34878D82A}">
                    <a16:rowId xmlns:a16="http://schemas.microsoft.com/office/drawing/2014/main" val="339665499"/>
                  </a:ext>
                </a:extLst>
              </a:tr>
              <a:tr h="2061779">
                <a:tc>
                  <a:txBody>
                    <a:bodyPr/>
                    <a:lstStyle/>
                    <a:p>
                      <a:pPr algn="ctr"/>
                      <a:r>
                        <a:rPr lang="en-GB" sz="1400" i="1" dirty="0"/>
                        <a:t>“I hate those hard-eyed dough faced women…I noticed a girl who looked quite different’ </a:t>
                      </a:r>
                    </a:p>
                  </a:txBody>
                  <a:tcPr anchor="ctr"/>
                </a:tc>
                <a:extLst>
                  <a:ext uri="{0D108BD9-81ED-4DB2-BD59-A6C34878D82A}">
                    <a16:rowId xmlns:a16="http://schemas.microsoft.com/office/drawing/2014/main" val="799235331"/>
                  </a:ext>
                </a:extLst>
              </a:tr>
              <a:tr h="2061779">
                <a:tc>
                  <a:txBody>
                    <a:bodyPr/>
                    <a:lstStyle/>
                    <a:p>
                      <a:pPr algn="ctr"/>
                      <a:r>
                        <a:rPr lang="en-GB" sz="1400" b="0" i="1" dirty="0"/>
                        <a:t>"I insisted on Daisy moving into those rooms…(Charlie Brunswick)”</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8505485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KEY QUOTES- Gerald Croft </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25</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2456046090"/>
              </p:ext>
            </p:extLst>
          </p:nvPr>
        </p:nvGraphicFramePr>
        <p:xfrm>
          <a:off x="241073" y="913553"/>
          <a:ext cx="6375854" cy="8424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808000">
                <a:tc>
                  <a:txBody>
                    <a:bodyPr/>
                    <a:lstStyle/>
                    <a:p>
                      <a:pPr algn="ctr"/>
                      <a:r>
                        <a:rPr lang="en-GB" sz="1400" i="1" dirty="0"/>
                        <a:t>“I didn't feel about her as she felt about me…she knew it couldn’t last" </a:t>
                      </a:r>
                    </a:p>
                  </a:txBody>
                  <a:tcPr anchor="ctr"/>
                </a:tc>
                <a:extLst>
                  <a:ext uri="{0D108BD9-81ED-4DB2-BD59-A6C34878D82A}">
                    <a16:rowId xmlns:a16="http://schemas.microsoft.com/office/drawing/2014/main" val="218593671"/>
                  </a:ext>
                </a:extLst>
              </a:tr>
              <a:tr h="2808000">
                <a:tc>
                  <a:txBody>
                    <a:bodyPr/>
                    <a:lstStyle/>
                    <a:p>
                      <a:pPr algn="ctr"/>
                      <a:r>
                        <a:rPr lang="en-GB" sz="1400" b="0" i="1" dirty="0"/>
                        <a:t>"Everything's all right now, Sheila....What about this ring?"</a:t>
                      </a:r>
                    </a:p>
                  </a:txBody>
                  <a:tcPr anchor="ctr"/>
                </a:tc>
                <a:extLst>
                  <a:ext uri="{0D108BD9-81ED-4DB2-BD59-A6C34878D82A}">
                    <a16:rowId xmlns:a16="http://schemas.microsoft.com/office/drawing/2014/main" val="339665499"/>
                  </a:ext>
                </a:extLst>
              </a:tr>
              <a:tr h="2808000">
                <a:tc>
                  <a:txBody>
                    <a:bodyPr/>
                    <a:lstStyle/>
                    <a:p>
                      <a:pPr algn="ctr"/>
                      <a:r>
                        <a:rPr lang="en-GB" sz="1400" i="1" dirty="0"/>
                        <a:t>“It’s a hoax of some kind”</a:t>
                      </a:r>
                    </a:p>
                  </a:txBody>
                  <a:tcPr anchor="ctr"/>
                </a:tc>
                <a:extLst>
                  <a:ext uri="{0D108BD9-81ED-4DB2-BD59-A6C34878D82A}">
                    <a16:rowId xmlns:a16="http://schemas.microsoft.com/office/drawing/2014/main" val="799235331"/>
                  </a:ext>
                </a:extLst>
              </a:tr>
            </a:tbl>
          </a:graphicData>
        </a:graphic>
      </p:graphicFrame>
    </p:spTree>
    <p:extLst>
      <p:ext uri="{BB962C8B-B14F-4D97-AF65-F5344CB8AC3E}">
        <p14:creationId xmlns:p14="http://schemas.microsoft.com/office/powerpoint/2010/main" val="2570178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Inspector Goole</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26</a:t>
            </a:fld>
            <a:endParaRPr lang="en-GB" dirty="0"/>
          </a:p>
        </p:txBody>
      </p:sp>
      <p:sp>
        <p:nvSpPr>
          <p:cNvPr id="3" name="TextBox 2">
            <a:extLst>
              <a:ext uri="{FF2B5EF4-FFF2-40B4-BE49-F238E27FC236}">
                <a16:creationId xmlns:a16="http://schemas.microsoft.com/office/drawing/2014/main" id="{5FB8F196-A9CF-9819-B6C1-CD45713E7BE4}"/>
              </a:ext>
            </a:extLst>
          </p:cNvPr>
          <p:cNvSpPr txBox="1"/>
          <p:nvPr/>
        </p:nvSpPr>
        <p:spPr>
          <a:xfrm>
            <a:off x="155575" y="813405"/>
            <a:ext cx="6434137" cy="5051639"/>
          </a:xfrm>
          <a:prstGeom prst="rect">
            <a:avLst/>
          </a:prstGeom>
          <a:noFill/>
        </p:spPr>
        <p:txBody>
          <a:bodyPr wrap="square" lIns="91440" tIns="45720" rIns="91440" bIns="45720" rtlCol="0" anchor="t">
            <a:spAutoFit/>
          </a:bodyPr>
          <a:lstStyle/>
          <a:p>
            <a:pPr>
              <a:lnSpc>
                <a:spcPct val="150000"/>
              </a:lnSpc>
            </a:pPr>
            <a:r>
              <a:rPr lang="en-GB" sz="1200" b="1" dirty="0">
                <a:latin typeface="Aptos"/>
              </a:rPr>
              <a:t>Who is Inspector Goole? </a:t>
            </a:r>
          </a:p>
          <a:p>
            <a:pPr>
              <a:lnSpc>
                <a:spcPct val="150000"/>
              </a:lnSpc>
            </a:pPr>
            <a:r>
              <a:rPr lang="en-GB" sz="1200" dirty="0">
                <a:latin typeface="Aptos"/>
              </a:rPr>
              <a:t>He introduces himself as Inspector Goole, a police officer who has come to investigate the background of a young woman’s suicide.</a:t>
            </a:r>
          </a:p>
          <a:p>
            <a:pPr>
              <a:lnSpc>
                <a:spcPct val="150000"/>
              </a:lnSpc>
            </a:pPr>
            <a:endParaRPr lang="en-GB" sz="1200" b="1" dirty="0">
              <a:latin typeface="Aptos"/>
            </a:endParaRPr>
          </a:p>
          <a:p>
            <a:pPr>
              <a:lnSpc>
                <a:spcPct val="150000"/>
              </a:lnSpc>
            </a:pPr>
            <a:r>
              <a:rPr lang="en-GB" sz="1200" b="1" dirty="0">
                <a:latin typeface="Aptos"/>
              </a:rPr>
              <a:t>What does the Inspector do?</a:t>
            </a:r>
            <a:endParaRPr lang="en-GB" dirty="0"/>
          </a:p>
          <a:p>
            <a:pPr>
              <a:lnSpc>
                <a:spcPct val="150000"/>
              </a:lnSpc>
            </a:pPr>
            <a:r>
              <a:rPr lang="en-GB" sz="1200" dirty="0">
                <a:latin typeface="Aptos"/>
              </a:rPr>
              <a:t>• The Inspector interrupts the Birling family gathering.</a:t>
            </a:r>
          </a:p>
          <a:p>
            <a:pPr>
              <a:lnSpc>
                <a:spcPct val="150000"/>
              </a:lnSpc>
            </a:pPr>
            <a:r>
              <a:rPr lang="en-GB" sz="1200" dirty="0">
                <a:latin typeface="Aptos"/>
              </a:rPr>
              <a:t>• He establishes they each did something cruel or unkind to the dead girl. </a:t>
            </a:r>
          </a:p>
          <a:p>
            <a:pPr>
              <a:lnSpc>
                <a:spcPct val="150000"/>
              </a:lnSpc>
            </a:pPr>
            <a:r>
              <a:rPr lang="en-GB" sz="1200" dirty="0">
                <a:latin typeface="Aptos"/>
              </a:rPr>
              <a:t>• He takes control of the situation and refuses to acknowledge that any of the others is superior to himself.</a:t>
            </a:r>
          </a:p>
          <a:p>
            <a:pPr>
              <a:lnSpc>
                <a:spcPct val="150000"/>
              </a:lnSpc>
            </a:pPr>
            <a:r>
              <a:rPr lang="en-GB" sz="1200" dirty="0">
                <a:latin typeface="Aptos"/>
              </a:rPr>
              <a:t>• He leaves them after making a passionate speech about social justice.</a:t>
            </a:r>
            <a:endParaRPr lang="en-GB" sz="1200" b="1" u="sng">
              <a:latin typeface="Aptos"/>
            </a:endParaRPr>
          </a:p>
          <a:p>
            <a:pPr>
              <a:lnSpc>
                <a:spcPct val="150000"/>
              </a:lnSpc>
            </a:pPr>
            <a:endParaRPr lang="en-GB" sz="1200" b="1" dirty="0">
              <a:latin typeface="Aptos"/>
            </a:endParaRPr>
          </a:p>
          <a:p>
            <a:pPr>
              <a:lnSpc>
                <a:spcPct val="150000"/>
              </a:lnSpc>
            </a:pPr>
            <a:r>
              <a:rPr lang="en-GB" sz="1200" b="1" dirty="0">
                <a:latin typeface="Aptos"/>
              </a:rPr>
              <a:t>Priestley’s message:</a:t>
            </a:r>
            <a:endParaRPr lang="en-GB" dirty="0"/>
          </a:p>
          <a:p>
            <a:pPr>
              <a:lnSpc>
                <a:spcPct val="150000"/>
              </a:lnSpc>
            </a:pPr>
            <a:r>
              <a:rPr lang="en-GB" sz="1200" b="1" dirty="0">
                <a:latin typeface="Aptos"/>
              </a:rPr>
              <a:t> </a:t>
            </a:r>
            <a:r>
              <a:rPr lang="en-GB" sz="1200" dirty="0">
                <a:latin typeface="Aptos"/>
              </a:rPr>
              <a:t>The Inspector represents Priestley’s voice – he conveys Priestley’s strong socialist views. He challenges the characters, and therefore the audience, about their treatment of the working class. You could argue that the fact that he operates outside of time gives him a moral or Godly power that places his views above all of the others in the play. The Inspector also heightens drama – his entrances and exits are all well-timed in order to create maximum tension. </a:t>
            </a:r>
          </a:p>
          <a:p>
            <a:pPr>
              <a:lnSpc>
                <a:spcPct val="150000"/>
              </a:lnSpc>
            </a:pPr>
            <a:endParaRPr lang="en-GB" sz="1200" dirty="0">
              <a:latin typeface="Aptos"/>
            </a:endParaRPr>
          </a:p>
        </p:txBody>
      </p:sp>
    </p:spTree>
    <p:extLst>
      <p:ext uri="{BB962C8B-B14F-4D97-AF65-F5344CB8AC3E}">
        <p14:creationId xmlns:p14="http://schemas.microsoft.com/office/powerpoint/2010/main" val="34171758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Inspector </a:t>
            </a:r>
            <a:r>
              <a:rPr lang="en-US" sz="1600" dirty="0" err="1">
                <a:latin typeface="Aptos" panose="020B0004020202020204" pitchFamily="34" charset="0"/>
              </a:rPr>
              <a:t>Goole</a:t>
            </a:r>
            <a:r>
              <a:rPr lang="en-US" sz="1600" dirty="0">
                <a:latin typeface="Aptos" panose="020B0004020202020204" pitchFamily="34" charset="0"/>
              </a:rPr>
              <a: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27</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3066553065"/>
              </p:ext>
            </p:extLst>
          </p:nvPr>
        </p:nvGraphicFramePr>
        <p:xfrm>
          <a:off x="241073" y="913553"/>
          <a:ext cx="6375854" cy="8247116"/>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061779">
                <a:tc>
                  <a:txBody>
                    <a:bodyPr/>
                    <a:lstStyle/>
                    <a:p>
                      <a:pPr algn="ctr"/>
                      <a:r>
                        <a:rPr lang="en-GB" sz="1400" i="1" dirty="0">
                          <a:latin typeface="Aptos" panose="020B0004020202020204" pitchFamily="34" charset="0"/>
                        </a:rPr>
                        <a:t>Arrives at the height of Mr Birling’s capitalist speech </a:t>
                      </a:r>
                    </a:p>
                  </a:txBody>
                  <a:tcPr anchor="ctr"/>
                </a:tc>
                <a:extLst>
                  <a:ext uri="{0D108BD9-81ED-4DB2-BD59-A6C34878D82A}">
                    <a16:rowId xmlns:a16="http://schemas.microsoft.com/office/drawing/2014/main" val="218593671"/>
                  </a:ext>
                </a:extLst>
              </a:tr>
              <a:tr h="2061779">
                <a:tc>
                  <a:txBody>
                    <a:bodyPr/>
                    <a:lstStyle/>
                    <a:p>
                      <a:pPr algn="ctr"/>
                      <a:r>
                        <a:rPr lang="en-GB" sz="1400" b="0" i="1" dirty="0">
                          <a:latin typeface="Aptos" panose="020B0004020202020204" pitchFamily="34" charset="0"/>
                        </a:rPr>
                        <a:t>The lightning changes- from ‘pink and intimate’ to ‘hard and bright’</a:t>
                      </a:r>
                    </a:p>
                  </a:txBody>
                  <a:tcPr anchor="ctr"/>
                </a:tc>
                <a:extLst>
                  <a:ext uri="{0D108BD9-81ED-4DB2-BD59-A6C34878D82A}">
                    <a16:rowId xmlns:a16="http://schemas.microsoft.com/office/drawing/2014/main" val="339665499"/>
                  </a:ext>
                </a:extLst>
              </a:tr>
              <a:tr h="2061779">
                <a:tc>
                  <a:txBody>
                    <a:bodyPr/>
                    <a:lstStyle/>
                    <a:p>
                      <a:pPr algn="ctr"/>
                      <a:r>
                        <a:rPr lang="en-GB" sz="1400" i="1" dirty="0">
                          <a:latin typeface="Aptos" panose="020B0004020202020204" pitchFamily="34" charset="0"/>
                        </a:rPr>
                        <a:t>‘he at once creates an impression of massiveness, solidity and purposefulness’ </a:t>
                      </a:r>
                    </a:p>
                  </a:txBody>
                  <a:tcPr anchor="ctr"/>
                </a:tc>
                <a:extLst>
                  <a:ext uri="{0D108BD9-81ED-4DB2-BD59-A6C34878D82A}">
                    <a16:rowId xmlns:a16="http://schemas.microsoft.com/office/drawing/2014/main" val="799235331"/>
                  </a:ext>
                </a:extLst>
              </a:tr>
              <a:tr h="2061779">
                <a:tc>
                  <a:txBody>
                    <a:bodyPr/>
                    <a:lstStyle/>
                    <a:p>
                      <a:pPr algn="ctr"/>
                      <a:r>
                        <a:rPr lang="en-GB" sz="1400" b="0" i="1" dirty="0">
                          <a:latin typeface="Aptos" panose="020B0004020202020204" pitchFamily="34" charset="0"/>
                        </a:rPr>
                        <a:t>‘He speaks carefully, weightily and has a disconcerting habit of looking hard at the person he addresses before actually speaking’ </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13097836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Inspector </a:t>
            </a:r>
            <a:r>
              <a:rPr lang="en-US" sz="1600" dirty="0" err="1">
                <a:latin typeface="Aptos" panose="020B0004020202020204" pitchFamily="34" charset="0"/>
              </a:rPr>
              <a:t>Goole</a:t>
            </a:r>
            <a:r>
              <a:rPr lang="en-US" sz="1600" dirty="0">
                <a:latin typeface="Aptos" panose="020B0004020202020204" pitchFamily="34" charset="0"/>
              </a:rPr>
              <a: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28</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785335928"/>
              </p:ext>
            </p:extLst>
          </p:nvPr>
        </p:nvGraphicFramePr>
        <p:xfrm>
          <a:off x="241073" y="913553"/>
          <a:ext cx="6375854" cy="8352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088000">
                <a:tc>
                  <a:txBody>
                    <a:bodyPr/>
                    <a:lstStyle/>
                    <a:p>
                      <a:pPr algn="ctr"/>
                      <a:r>
                        <a:rPr lang="en-GB" sz="1400" i="1" dirty="0"/>
                        <a:t>“Burnt her inside out… she was in great agony”  </a:t>
                      </a:r>
                    </a:p>
                  </a:txBody>
                  <a:tcPr anchor="ctr"/>
                </a:tc>
                <a:extLst>
                  <a:ext uri="{0D108BD9-81ED-4DB2-BD59-A6C34878D82A}">
                    <a16:rowId xmlns:a16="http://schemas.microsoft.com/office/drawing/2014/main" val="218593671"/>
                  </a:ext>
                </a:extLst>
              </a:tr>
              <a:tr h="2088000">
                <a:tc>
                  <a:txBody>
                    <a:bodyPr/>
                    <a:lstStyle/>
                    <a:p>
                      <a:pPr algn="ctr"/>
                      <a:r>
                        <a:rPr lang="en-GB" sz="1400" b="0" i="1" dirty="0"/>
                        <a:t>“I don’t play golf”</a:t>
                      </a:r>
                    </a:p>
                  </a:txBody>
                  <a:tcPr anchor="ctr"/>
                </a:tc>
                <a:extLst>
                  <a:ext uri="{0D108BD9-81ED-4DB2-BD59-A6C34878D82A}">
                    <a16:rowId xmlns:a16="http://schemas.microsoft.com/office/drawing/2014/main" val="339665499"/>
                  </a:ext>
                </a:extLst>
              </a:tr>
              <a:tr h="2088000">
                <a:tc>
                  <a:txBody>
                    <a:bodyPr/>
                    <a:lstStyle/>
                    <a:p>
                      <a:pPr algn="ctr"/>
                      <a:r>
                        <a:rPr lang="en-GB" sz="1400" i="1" dirty="0"/>
                        <a:t>“What happened to her… a chain of events”</a:t>
                      </a:r>
                    </a:p>
                  </a:txBody>
                  <a:tcPr anchor="ctr"/>
                </a:tc>
                <a:extLst>
                  <a:ext uri="{0D108BD9-81ED-4DB2-BD59-A6C34878D82A}">
                    <a16:rowId xmlns:a16="http://schemas.microsoft.com/office/drawing/2014/main" val="799235331"/>
                  </a:ext>
                </a:extLst>
              </a:tr>
              <a:tr h="2088000">
                <a:tc>
                  <a:txBody>
                    <a:bodyPr/>
                    <a:lstStyle/>
                    <a:p>
                      <a:pPr algn="ctr"/>
                      <a:r>
                        <a:rPr lang="en-GB" sz="1400" b="0" i="1" dirty="0"/>
                        <a:t>“It’s better to ask for the earth than to take it” </a:t>
                      </a:r>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8448273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Inspector </a:t>
            </a:r>
            <a:r>
              <a:rPr lang="en-US" sz="1600" dirty="0" err="1">
                <a:latin typeface="Aptos" panose="020B0004020202020204" pitchFamily="34" charset="0"/>
              </a:rPr>
              <a:t>Goole</a:t>
            </a:r>
            <a:r>
              <a:rPr lang="en-US" sz="1600" dirty="0">
                <a:latin typeface="Aptos" panose="020B0004020202020204" pitchFamily="34" charset="0"/>
              </a:rPr>
              <a: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29</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170693407"/>
              </p:ext>
            </p:extLst>
          </p:nvPr>
        </p:nvGraphicFramePr>
        <p:xfrm>
          <a:off x="241073" y="913553"/>
          <a:ext cx="6375854" cy="8352000"/>
        </p:xfrm>
        <a:graphic>
          <a:graphicData uri="http://schemas.openxmlformats.org/drawingml/2006/table">
            <a:tbl>
              <a:tblPr firstRow="1" bandRow="1">
                <a:tableStyleId>{5940675A-B579-460E-94D1-54222C63F5DA}</a:tableStyleId>
              </a:tblPr>
              <a:tblGrid>
                <a:gridCol w="6375854">
                  <a:extLst>
                    <a:ext uri="{9D8B030D-6E8A-4147-A177-3AD203B41FA5}">
                      <a16:colId xmlns:a16="http://schemas.microsoft.com/office/drawing/2014/main" val="1646765225"/>
                    </a:ext>
                  </a:extLst>
                </a:gridCol>
              </a:tblGrid>
              <a:tr h="2088000">
                <a:tc>
                  <a:txBody>
                    <a:bodyPr/>
                    <a:lstStyle/>
                    <a:p>
                      <a:pPr algn="ctr"/>
                      <a:r>
                        <a:rPr lang="en-GB" sz="1400" i="1" dirty="0"/>
                        <a:t>“There are a lot of young women living that sort of existence in every city and big town in this country” </a:t>
                      </a:r>
                    </a:p>
                  </a:txBody>
                  <a:tcPr anchor="ctr"/>
                </a:tc>
                <a:extLst>
                  <a:ext uri="{0D108BD9-81ED-4DB2-BD59-A6C34878D82A}">
                    <a16:rowId xmlns:a16="http://schemas.microsoft.com/office/drawing/2014/main" val="218593671"/>
                  </a:ext>
                </a:extLst>
              </a:tr>
              <a:tr h="2088000">
                <a:tc>
                  <a:txBody>
                    <a:bodyPr/>
                    <a:lstStyle/>
                    <a:p>
                      <a:pPr algn="ctr"/>
                      <a:r>
                        <a:rPr lang="en-GB" sz="1400" b="0" i="1" dirty="0"/>
                        <a:t>“Public men, Mr Birling, have responsibilities as well as privileges” </a:t>
                      </a:r>
                    </a:p>
                  </a:txBody>
                  <a:tcPr anchor="ctr"/>
                </a:tc>
                <a:extLst>
                  <a:ext uri="{0D108BD9-81ED-4DB2-BD59-A6C34878D82A}">
                    <a16:rowId xmlns:a16="http://schemas.microsoft.com/office/drawing/2014/main" val="339665499"/>
                  </a:ext>
                </a:extLst>
              </a:tr>
              <a:tr h="2088000">
                <a:tc>
                  <a:txBody>
                    <a:bodyPr/>
                    <a:lstStyle/>
                    <a:p>
                      <a:pPr algn="ctr"/>
                      <a:r>
                        <a:rPr lang="en-GB" sz="1400" i="1" dirty="0"/>
                        <a:t>“She needed not only money but advice, sympathy, friendliness… you slammed the door in her face” </a:t>
                      </a:r>
                    </a:p>
                  </a:txBody>
                  <a:tcPr anchor="ctr"/>
                </a:tc>
                <a:extLst>
                  <a:ext uri="{0D108BD9-81ED-4DB2-BD59-A6C34878D82A}">
                    <a16:rowId xmlns:a16="http://schemas.microsoft.com/office/drawing/2014/main" val="799235331"/>
                  </a:ext>
                </a:extLst>
              </a:tr>
              <a:tr h="2088000">
                <a:tc>
                  <a:txBody>
                    <a:bodyPr/>
                    <a:lstStyle/>
                    <a:p>
                      <a:pPr algn="ctr"/>
                      <a:r>
                        <a:rPr lang="en-GB" sz="1400" b="0" i="1" dirty="0"/>
                        <a:t>“…each of you helped to kill her. Remember that. Never forget it” </a:t>
                      </a:r>
                    </a:p>
                    <a:p>
                      <a:pPr algn="ctr"/>
                      <a:endParaRPr lang="en-GB" sz="1400" b="0" i="1" dirty="0"/>
                    </a:p>
                  </a:txBody>
                  <a:tcPr anchor="ctr"/>
                </a:tc>
                <a:extLst>
                  <a:ext uri="{0D108BD9-81ED-4DB2-BD59-A6C34878D82A}">
                    <a16:rowId xmlns:a16="http://schemas.microsoft.com/office/drawing/2014/main" val="2005199675"/>
                  </a:ext>
                </a:extLst>
              </a:tr>
            </a:tbl>
          </a:graphicData>
        </a:graphic>
      </p:graphicFrame>
    </p:spTree>
    <p:extLst>
      <p:ext uri="{BB962C8B-B14F-4D97-AF65-F5344CB8AC3E}">
        <p14:creationId xmlns:p14="http://schemas.microsoft.com/office/powerpoint/2010/main" val="21740892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1050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KEY QUOTES- Inspector </a:t>
            </a:r>
            <a:r>
              <a:rPr lang="en-US" sz="1600" dirty="0" err="1">
                <a:latin typeface="Aptos" panose="020B0004020202020204" pitchFamily="34" charset="0"/>
              </a:rPr>
              <a:t>Goole</a:t>
            </a:r>
            <a:r>
              <a:rPr lang="en-US" sz="1600" dirty="0">
                <a:latin typeface="Aptos" panose="020B0004020202020204" pitchFamily="34" charset="0"/>
              </a:rPr>
              <a:t>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30</a:t>
            </a:fld>
            <a:endParaRPr lang="en-GB" dirty="0"/>
          </a:p>
        </p:txBody>
      </p:sp>
      <p:graphicFrame>
        <p:nvGraphicFramePr>
          <p:cNvPr id="12" name="Table 3">
            <a:extLst>
              <a:ext uri="{FF2B5EF4-FFF2-40B4-BE49-F238E27FC236}">
                <a16:creationId xmlns:a16="http://schemas.microsoft.com/office/drawing/2014/main" id="{F93F2FCA-29D1-8449-11C2-7EABF01A0509}"/>
              </a:ext>
            </a:extLst>
          </p:cNvPr>
          <p:cNvGraphicFramePr>
            <a:graphicFrameLocks noGrp="1"/>
          </p:cNvGraphicFramePr>
          <p:nvPr>
            <p:extLst>
              <p:ext uri="{D42A27DB-BD31-4B8C-83A1-F6EECF244321}">
                <p14:modId xmlns:p14="http://schemas.microsoft.com/office/powerpoint/2010/main" val="676221477"/>
              </p:ext>
            </p:extLst>
          </p:nvPr>
        </p:nvGraphicFramePr>
        <p:xfrm>
          <a:off x="335280" y="913553"/>
          <a:ext cx="6281647" cy="6804000"/>
        </p:xfrm>
        <a:graphic>
          <a:graphicData uri="http://schemas.openxmlformats.org/drawingml/2006/table">
            <a:tbl>
              <a:tblPr firstRow="1" bandRow="1">
                <a:tableStyleId>{5940675A-B579-460E-94D1-54222C63F5DA}</a:tableStyleId>
              </a:tblPr>
              <a:tblGrid>
                <a:gridCol w="6281647">
                  <a:extLst>
                    <a:ext uri="{9D8B030D-6E8A-4147-A177-3AD203B41FA5}">
                      <a16:colId xmlns:a16="http://schemas.microsoft.com/office/drawing/2014/main" val="1646765225"/>
                    </a:ext>
                  </a:extLst>
                </a:gridCol>
              </a:tblGrid>
              <a:tr h="2268000">
                <a:tc>
                  <a:txBody>
                    <a:bodyPr/>
                    <a:lstStyle/>
                    <a:p>
                      <a:pPr algn="ctr"/>
                      <a:r>
                        <a:rPr lang="en-GB" sz="1400" i="1" dirty="0"/>
                        <a:t>“there are millions and millions of Eva Smiths and John Smiths still left with us”</a:t>
                      </a:r>
                    </a:p>
                  </a:txBody>
                  <a:tcPr anchor="ctr"/>
                </a:tc>
                <a:extLst>
                  <a:ext uri="{0D108BD9-81ED-4DB2-BD59-A6C34878D82A}">
                    <a16:rowId xmlns:a16="http://schemas.microsoft.com/office/drawing/2014/main" val="218593671"/>
                  </a:ext>
                </a:extLst>
              </a:tr>
              <a:tr h="2268000">
                <a:tc>
                  <a:txBody>
                    <a:bodyPr/>
                    <a:lstStyle/>
                    <a:p>
                      <a:pPr algn="ctr"/>
                      <a:r>
                        <a:rPr lang="en-GB" sz="1400" b="0" i="1" dirty="0"/>
                        <a:t>“We don’t live alone. We are members of one body”</a:t>
                      </a:r>
                    </a:p>
                  </a:txBody>
                  <a:tcPr anchor="ctr"/>
                </a:tc>
                <a:extLst>
                  <a:ext uri="{0D108BD9-81ED-4DB2-BD59-A6C34878D82A}">
                    <a16:rowId xmlns:a16="http://schemas.microsoft.com/office/drawing/2014/main" val="339665499"/>
                  </a:ext>
                </a:extLst>
              </a:tr>
              <a:tr h="2268000">
                <a:tc>
                  <a:txBody>
                    <a:bodyPr/>
                    <a:lstStyle/>
                    <a:p>
                      <a:pPr algn="ctr"/>
                      <a:r>
                        <a:rPr lang="en-GB" sz="1400" i="1" dirty="0"/>
                        <a:t>“If man will not learn this lesson, they will be taught in fire and blood and anguish. Good night”</a:t>
                      </a:r>
                    </a:p>
                  </a:txBody>
                  <a:tcPr anchor="ctr"/>
                </a:tc>
                <a:extLst>
                  <a:ext uri="{0D108BD9-81ED-4DB2-BD59-A6C34878D82A}">
                    <a16:rowId xmlns:a16="http://schemas.microsoft.com/office/drawing/2014/main" val="799235331"/>
                  </a:ext>
                </a:extLst>
              </a:tr>
            </a:tbl>
          </a:graphicData>
        </a:graphic>
      </p:graphicFrame>
    </p:spTree>
    <p:extLst>
      <p:ext uri="{BB962C8B-B14F-4D97-AF65-F5344CB8AC3E}">
        <p14:creationId xmlns:p14="http://schemas.microsoft.com/office/powerpoint/2010/main" val="6708361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Aptos" panose="020B0004020202020204" pitchFamily="34" charset="0"/>
              </a:rPr>
              <a:t>Eva Smith/Daisy Renton</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31</a:t>
            </a:fld>
            <a:endParaRPr lang="en-GB" dirty="0"/>
          </a:p>
        </p:txBody>
      </p:sp>
      <p:sp>
        <p:nvSpPr>
          <p:cNvPr id="3" name="TextBox 2">
            <a:extLst>
              <a:ext uri="{FF2B5EF4-FFF2-40B4-BE49-F238E27FC236}">
                <a16:creationId xmlns:a16="http://schemas.microsoft.com/office/drawing/2014/main" id="{5FB8F196-A9CF-9819-B6C1-CD45713E7BE4}"/>
              </a:ext>
            </a:extLst>
          </p:cNvPr>
          <p:cNvSpPr txBox="1"/>
          <p:nvPr/>
        </p:nvSpPr>
        <p:spPr>
          <a:xfrm>
            <a:off x="144100" y="892676"/>
            <a:ext cx="6475064" cy="7267631"/>
          </a:xfrm>
          <a:prstGeom prst="rect">
            <a:avLst/>
          </a:prstGeom>
          <a:noFill/>
        </p:spPr>
        <p:txBody>
          <a:bodyPr wrap="square" lIns="91440" tIns="45720" rIns="91440" bIns="45720" rtlCol="0" anchor="t">
            <a:spAutoFit/>
          </a:bodyPr>
          <a:lstStyle/>
          <a:p>
            <a:pPr>
              <a:lnSpc>
                <a:spcPct val="150000"/>
              </a:lnSpc>
            </a:pPr>
            <a:r>
              <a:rPr lang="en-GB" sz="1200" b="1" dirty="0">
                <a:latin typeface="Aptos"/>
              </a:rPr>
              <a:t>Who is Eva Smith/Daisy Renton? </a:t>
            </a:r>
          </a:p>
          <a:p>
            <a:pPr>
              <a:lnSpc>
                <a:spcPct val="150000"/>
              </a:lnSpc>
            </a:pPr>
            <a:r>
              <a:rPr lang="en-GB" sz="1200" dirty="0">
                <a:latin typeface="Aptos"/>
              </a:rPr>
              <a:t>These are the two names by which the girl who suffered at the hands of the Birling family and Gerald was known.</a:t>
            </a:r>
          </a:p>
          <a:p>
            <a:pPr>
              <a:lnSpc>
                <a:spcPct val="150000"/>
              </a:lnSpc>
            </a:pPr>
            <a:endParaRPr lang="en-GB" sz="1200" dirty="0">
              <a:latin typeface="Aptos" panose="020B0004020202020204" pitchFamily="34" charset="0"/>
            </a:endParaRPr>
          </a:p>
          <a:p>
            <a:pPr>
              <a:lnSpc>
                <a:spcPct val="150000"/>
              </a:lnSpc>
            </a:pPr>
            <a:r>
              <a:rPr lang="en-GB" sz="1200" b="1" dirty="0">
                <a:latin typeface="Aptos"/>
              </a:rPr>
              <a:t>What happens to her? </a:t>
            </a:r>
          </a:p>
          <a:p>
            <a:pPr>
              <a:lnSpc>
                <a:spcPct val="150000"/>
              </a:lnSpc>
            </a:pPr>
            <a:r>
              <a:rPr lang="en-GB" sz="1200" dirty="0">
                <a:latin typeface="Aptos"/>
              </a:rPr>
              <a:t>• Mr Birling sacked her from his factory for leading a strike for better pay.</a:t>
            </a:r>
          </a:p>
          <a:p>
            <a:pPr>
              <a:lnSpc>
                <a:spcPct val="150000"/>
              </a:lnSpc>
            </a:pPr>
            <a:r>
              <a:rPr lang="en-GB" sz="1200" dirty="0">
                <a:latin typeface="Aptos"/>
              </a:rPr>
              <a:t>• She was sacked from a dress shop, after Sheila unjustly complained about her. </a:t>
            </a:r>
          </a:p>
          <a:p>
            <a:pPr>
              <a:lnSpc>
                <a:spcPct val="150000"/>
              </a:lnSpc>
            </a:pPr>
            <a:r>
              <a:rPr lang="en-GB" sz="1200" dirty="0">
                <a:latin typeface="Aptos"/>
              </a:rPr>
              <a:t>• She became Gerald Croft’s mistress. </a:t>
            </a:r>
          </a:p>
          <a:p>
            <a:pPr>
              <a:lnSpc>
                <a:spcPct val="150000"/>
              </a:lnSpc>
            </a:pPr>
            <a:r>
              <a:rPr lang="en-GB" sz="1200" dirty="0">
                <a:latin typeface="Aptos"/>
              </a:rPr>
              <a:t>• She was made pregnant by Eric Birling. </a:t>
            </a:r>
          </a:p>
          <a:p>
            <a:pPr>
              <a:lnSpc>
                <a:spcPct val="150000"/>
              </a:lnSpc>
            </a:pPr>
            <a:r>
              <a:rPr lang="en-GB" sz="1200" dirty="0">
                <a:latin typeface="Aptos"/>
              </a:rPr>
              <a:t>• She applied to a charity for help, but Mrs Birling refused that help.</a:t>
            </a:r>
          </a:p>
          <a:p>
            <a:pPr>
              <a:lnSpc>
                <a:spcPct val="150000"/>
              </a:lnSpc>
            </a:pPr>
            <a:r>
              <a:rPr lang="en-GB" sz="1200" dirty="0">
                <a:latin typeface="Aptos"/>
              </a:rPr>
              <a:t> • She committed suicide by swallowing disinfectant.</a:t>
            </a:r>
          </a:p>
          <a:p>
            <a:pPr>
              <a:lnSpc>
                <a:spcPct val="150000"/>
              </a:lnSpc>
            </a:pPr>
            <a:endParaRPr lang="en-GB" sz="1200" b="1" u="sng" dirty="0">
              <a:latin typeface="Aptos" panose="020B0004020202020204" pitchFamily="34" charset="0"/>
            </a:endParaRPr>
          </a:p>
          <a:p>
            <a:pPr>
              <a:lnSpc>
                <a:spcPct val="150000"/>
              </a:lnSpc>
            </a:pPr>
            <a:r>
              <a:rPr lang="en-GB" sz="1200" b="1" dirty="0">
                <a:latin typeface="Aptos"/>
              </a:rPr>
              <a:t>Eva Smith – symbol of the working class:</a:t>
            </a:r>
          </a:p>
          <a:p>
            <a:pPr>
              <a:lnSpc>
                <a:spcPct val="150000"/>
              </a:lnSpc>
            </a:pPr>
            <a:r>
              <a:rPr lang="en-GB" sz="1200" dirty="0">
                <a:latin typeface="Aptos"/>
              </a:rPr>
              <a:t> Eva Smith remains a mystery. She never appears on stage and we do not know her real name, but the play revolves around her. She forms a sharp contrast with the Birling family: she worked hard, supported her fellow workers and was kind. Her honesty prevented her from considering marriage to Eric and protected him from his foolishness in stealing money. In contrast to Mrs Birling’s snobbish prejudice about her (‘as if a girl of that sort would ever refuse money!’, Eva Smith was too moral to accept stolen money from Eric.</a:t>
            </a:r>
          </a:p>
          <a:p>
            <a:pPr>
              <a:lnSpc>
                <a:spcPct val="150000"/>
              </a:lnSpc>
            </a:pPr>
            <a:endParaRPr lang="en-GB" sz="1200" dirty="0">
              <a:latin typeface="Aptos" panose="020B0004020202020204" pitchFamily="34" charset="0"/>
            </a:endParaRPr>
          </a:p>
          <a:p>
            <a:pPr>
              <a:lnSpc>
                <a:spcPct val="150000"/>
              </a:lnSpc>
            </a:pPr>
            <a:r>
              <a:rPr lang="en-GB" sz="1200" b="1" dirty="0">
                <a:latin typeface="Aptos"/>
              </a:rPr>
              <a:t>Priestley’s message: </a:t>
            </a:r>
          </a:p>
          <a:p>
            <a:pPr>
              <a:lnSpc>
                <a:spcPct val="150000"/>
              </a:lnSpc>
            </a:pPr>
            <a:r>
              <a:rPr lang="en-GB" sz="1200" dirty="0">
                <a:latin typeface="Aptos"/>
              </a:rPr>
              <a:t>Priestley uses Eva Smith as a symbol to represent the working class women (and men) who are exploited by capitalists like the Birling family. You could argue that Priestley emphasises her morality in order to challenge any prejudices the Birlings, and the audience, may hold about working class women and men. </a:t>
            </a:r>
          </a:p>
          <a:p>
            <a:pPr>
              <a:lnSpc>
                <a:spcPct val="150000"/>
              </a:lnSpc>
            </a:pPr>
            <a:endParaRPr lang="en-GB" sz="1200" b="1" u="sng" dirty="0">
              <a:latin typeface="Aptos" panose="020B0004020202020204" pitchFamily="34" charset="0"/>
            </a:endParaRPr>
          </a:p>
        </p:txBody>
      </p:sp>
    </p:spTree>
    <p:extLst>
      <p:ext uri="{BB962C8B-B14F-4D97-AF65-F5344CB8AC3E}">
        <p14:creationId xmlns:p14="http://schemas.microsoft.com/office/powerpoint/2010/main" val="4621533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alibri Light"/>
        <a:ea typeface=""/>
        <a:cs typeface=""/>
      </a:majorFont>
      <a:minorFont>
        <a:latin typeface="Calibr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F47ED79DBD9094BBA1F4A2A9C2CE80B" ma:contentTypeVersion="13" ma:contentTypeDescription="Create a new document." ma:contentTypeScope="" ma:versionID="cdc6b5adfb1254009d1d417a8d8c53d3">
  <xsd:schema xmlns:xsd="http://www.w3.org/2001/XMLSchema" xmlns:xs="http://www.w3.org/2001/XMLSchema" xmlns:p="http://schemas.microsoft.com/office/2006/metadata/properties" xmlns:ns3="0018d05b-3cfe-487f-b19b-1f2eb516b934" xmlns:ns4="4107bf07-21f4-40c7-8e50-0159514febca" targetNamespace="http://schemas.microsoft.com/office/2006/metadata/properties" ma:root="true" ma:fieldsID="5d1c85b47c8378a140364e8a01ebf8b4" ns3:_="" ns4:_="">
    <xsd:import namespace="0018d05b-3cfe-487f-b19b-1f2eb516b934"/>
    <xsd:import namespace="4107bf07-21f4-40c7-8e50-0159514febc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8d05b-3cfe-487f-b19b-1f2eb516b9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107bf07-21f4-40c7-8e50-0159514febca"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985AF5-B3A2-4429-9E3D-574731802A8E}">
  <ds:schemaRefs>
    <ds:schemaRef ds:uri="http://schemas.openxmlformats.org/package/2006/metadata/core-properties"/>
    <ds:schemaRef ds:uri="http://purl.org/dc/terms/"/>
    <ds:schemaRef ds:uri="http://purl.org/dc/dcmitype/"/>
    <ds:schemaRef ds:uri="http://schemas.microsoft.com/office/2006/documentManagement/types"/>
    <ds:schemaRef ds:uri="http://schemas.microsoft.com/office/infopath/2007/PartnerControls"/>
    <ds:schemaRef ds:uri="http://purl.org/dc/elements/1.1/"/>
    <ds:schemaRef ds:uri="http://www.w3.org/XML/1998/namespace"/>
    <ds:schemaRef ds:uri="4107bf07-21f4-40c7-8e50-0159514febca"/>
    <ds:schemaRef ds:uri="0018d05b-3cfe-487f-b19b-1f2eb516b934"/>
    <ds:schemaRef ds:uri="http://schemas.microsoft.com/office/2006/metadata/properties"/>
  </ds:schemaRefs>
</ds:datastoreItem>
</file>

<file path=customXml/itemProps2.xml><?xml version="1.0" encoding="utf-8"?>
<ds:datastoreItem xmlns:ds="http://schemas.openxmlformats.org/officeDocument/2006/customXml" ds:itemID="{B5BD5032-5FD7-4895-9017-D521FF90AD6F}">
  <ds:schemaRefs>
    <ds:schemaRef ds:uri="http://schemas.microsoft.com/sharepoint/v3/contenttype/forms"/>
  </ds:schemaRefs>
</ds:datastoreItem>
</file>

<file path=customXml/itemProps3.xml><?xml version="1.0" encoding="utf-8"?>
<ds:datastoreItem xmlns:ds="http://schemas.openxmlformats.org/officeDocument/2006/customXml" ds:itemID="{66AF7E76-796F-4305-A100-6D3ED29D48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18d05b-3cfe-487f-b19b-1f2eb516b934"/>
    <ds:schemaRef ds:uri="4107bf07-21f4-40c7-8e50-0159514febc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38563</TotalTime>
  <Words>5651</Words>
  <Application>Microsoft Office PowerPoint</Application>
  <PresentationFormat>A4 Paper (210x297 mm)</PresentationFormat>
  <Paragraphs>473</Paragraphs>
  <Slides>31</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Aptos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dc:creator>
  <cp:lastModifiedBy>Marie Coffield</cp:lastModifiedBy>
  <cp:revision>1135</cp:revision>
  <cp:lastPrinted>2023-10-19T13:52:57Z</cp:lastPrinted>
  <dcterms:created xsi:type="dcterms:W3CDTF">2020-02-27T07:22:26Z</dcterms:created>
  <dcterms:modified xsi:type="dcterms:W3CDTF">2026-01-07T11:53:23Z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0x0101003F47ED79DBD9094BBA1F4A2A9C2CE80B</vt:lpwstr>
  </property>
</Properties>
</file>