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732" r:id="rId4"/>
  </p:sldMasterIdLst>
  <p:notesMasterIdLst>
    <p:notesMasterId r:id="rId8"/>
  </p:notesMasterIdLst>
  <p:sldIdLst>
    <p:sldId id="273" r:id="rId5"/>
    <p:sldId id="271" r:id="rId6"/>
    <p:sldId id="272" r:id="rId7"/>
  </p:sldIdLst>
  <p:sldSz cx="9906000" cy="6858000" type="A4"/>
  <p:notesSz cx="6799263" cy="98758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7A3DE3-1B92-6910-BA30-4D3476B05C52}" v="1" dt="2026-05-21T10:50:58.12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147" autoAdjust="0"/>
    <p:restoredTop sz="94374" autoAdjust="0"/>
  </p:normalViewPr>
  <p:slideViewPr>
    <p:cSldViewPr snapToGrid="0">
      <p:cViewPr varScale="1">
        <p:scale>
          <a:sx n="69" d="100"/>
          <a:sy n="69" d="100"/>
        </p:scale>
        <p:origin x="1674" y="6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5507"/>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idx="1"/>
          </p:nvPr>
        </p:nvSpPr>
        <p:spPr>
          <a:xfrm>
            <a:off x="3851343" y="0"/>
            <a:ext cx="2946347" cy="495507"/>
          </a:xfrm>
          <a:prstGeom prst="rect">
            <a:avLst/>
          </a:prstGeom>
        </p:spPr>
        <p:txBody>
          <a:bodyPr vert="horz" lIns="91458" tIns="45729" rIns="91458" bIns="45729" rtlCol="0"/>
          <a:lstStyle>
            <a:lvl1pPr algn="r">
              <a:defRPr sz="1200"/>
            </a:lvl1pPr>
          </a:lstStyle>
          <a:p>
            <a:fld id="{54C05D37-AC0A-48DC-BAEB-80AD1594E319}" type="datetimeFigureOut">
              <a:rPr lang="en-GB" smtClean="0"/>
              <a:t>21/05/2026</a:t>
            </a:fld>
            <a:endParaRPr lang="en-GB"/>
          </a:p>
        </p:txBody>
      </p:sp>
      <p:sp>
        <p:nvSpPr>
          <p:cNvPr id="4" name="Slide Image Placeholder 3"/>
          <p:cNvSpPr>
            <a:spLocks noGrp="1" noRot="1" noChangeAspect="1"/>
          </p:cNvSpPr>
          <p:nvPr>
            <p:ph type="sldImg" idx="2"/>
          </p:nvPr>
        </p:nvSpPr>
        <p:spPr>
          <a:xfrm>
            <a:off x="993775" y="1235075"/>
            <a:ext cx="4811713" cy="3332163"/>
          </a:xfrm>
          <a:prstGeom prst="rect">
            <a:avLst/>
          </a:prstGeom>
          <a:noFill/>
          <a:ln w="12700">
            <a:solidFill>
              <a:prstClr val="black"/>
            </a:solidFill>
          </a:ln>
        </p:spPr>
        <p:txBody>
          <a:bodyPr vert="horz" lIns="91458" tIns="45729" rIns="91458" bIns="45729" rtlCol="0" anchor="ctr"/>
          <a:lstStyle/>
          <a:p>
            <a:endParaRPr lang="en-GB"/>
          </a:p>
        </p:txBody>
      </p:sp>
      <p:sp>
        <p:nvSpPr>
          <p:cNvPr id="5" name="Notes Placeholder 4"/>
          <p:cNvSpPr>
            <a:spLocks noGrp="1"/>
          </p:cNvSpPr>
          <p:nvPr>
            <p:ph type="body" sz="quarter" idx="3"/>
          </p:nvPr>
        </p:nvSpPr>
        <p:spPr>
          <a:xfrm>
            <a:off x="679927" y="4752748"/>
            <a:ext cx="5439410" cy="3888611"/>
          </a:xfrm>
          <a:prstGeom prst="rect">
            <a:avLst/>
          </a:prstGeom>
        </p:spPr>
        <p:txBody>
          <a:bodyPr vert="horz" lIns="91458" tIns="45729" rIns="91458" bIns="4572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380335"/>
            <a:ext cx="2946347" cy="495506"/>
          </a:xfrm>
          <a:prstGeom prst="rect">
            <a:avLst/>
          </a:prstGeom>
        </p:spPr>
        <p:txBody>
          <a:bodyPr vert="horz" lIns="91458" tIns="45729" rIns="91458" bIns="45729" rtlCol="0" anchor="b"/>
          <a:lstStyle>
            <a:lvl1pPr algn="l">
              <a:defRPr sz="1200"/>
            </a:lvl1pPr>
          </a:lstStyle>
          <a:p>
            <a:endParaRPr lang="en-GB"/>
          </a:p>
        </p:txBody>
      </p:sp>
      <p:sp>
        <p:nvSpPr>
          <p:cNvPr id="7" name="Slide Number Placeholder 6"/>
          <p:cNvSpPr>
            <a:spLocks noGrp="1"/>
          </p:cNvSpPr>
          <p:nvPr>
            <p:ph type="sldNum" sz="quarter" idx="5"/>
          </p:nvPr>
        </p:nvSpPr>
        <p:spPr>
          <a:xfrm>
            <a:off x="3851343" y="9380335"/>
            <a:ext cx="2946347" cy="495506"/>
          </a:xfrm>
          <a:prstGeom prst="rect">
            <a:avLst/>
          </a:prstGeom>
        </p:spPr>
        <p:txBody>
          <a:bodyPr vert="horz" lIns="91458" tIns="45729" rIns="91458" bIns="45729" rtlCol="0" anchor="b"/>
          <a:lstStyle>
            <a:lvl1pPr algn="r">
              <a:defRPr sz="1200"/>
            </a:lvl1pPr>
          </a:lstStyle>
          <a:p>
            <a:fld id="{1DA74AD7-181B-4B13-BC30-8C115272D571}" type="slidenum">
              <a:rPr lang="en-GB" smtClean="0"/>
              <a:t>‹#›</a:t>
            </a:fld>
            <a:endParaRPr lang="en-GB"/>
          </a:p>
        </p:txBody>
      </p:sp>
    </p:spTree>
    <p:extLst>
      <p:ext uri="{BB962C8B-B14F-4D97-AF65-F5344CB8AC3E}">
        <p14:creationId xmlns:p14="http://schemas.microsoft.com/office/powerpoint/2010/main" val="1119043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847702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490405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AB79D7-2109-4AF9-BB52-B7636FD36ACE}"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909826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AB79D7-2109-4AF9-BB52-B7636FD36ACE}"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158810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AB79D7-2109-4AF9-BB52-B7636FD36ACE}" type="datetimeFigureOut">
              <a:rPr lang="en-GB" smtClean="0"/>
              <a:t>21/05/2026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110893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AB79D7-2109-4AF9-BB52-B7636FD36ACE}" type="datetimeFigureOut">
              <a:rPr lang="en-GB" smtClean="0"/>
              <a:t>21/05/2026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3983385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AB79D7-2109-4AF9-BB52-B7636FD36ACE}" type="datetimeFigureOut">
              <a:rPr lang="en-GB" smtClean="0"/>
              <a:t>21/05/2026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3654393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AB79D7-2109-4AF9-BB52-B7636FD36ACE}"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618593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7AB79D7-2109-4AF9-BB52-B7636FD36ACE}"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1780500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65490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AB79D7-2109-4AF9-BB52-B7636FD36ACE}"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07B8DF7-FD0F-4277-8378-635E18064E70}" type="slidenum">
              <a:rPr lang="en-GB" smtClean="0"/>
              <a:t>‹#›</a:t>
            </a:fld>
            <a:endParaRPr lang="en-GB"/>
          </a:p>
        </p:txBody>
      </p:sp>
    </p:spTree>
    <p:extLst>
      <p:ext uri="{BB962C8B-B14F-4D97-AF65-F5344CB8AC3E}">
        <p14:creationId xmlns:p14="http://schemas.microsoft.com/office/powerpoint/2010/main" val="896189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AB79D7-2109-4AF9-BB52-B7636FD36ACE}" type="datetimeFigureOut">
              <a:rPr lang="en-GB" smtClean="0"/>
              <a:t>21/05/2026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7B8DF7-FD0F-4277-8378-635E18064E70}" type="slidenum">
              <a:rPr lang="en-GB" smtClean="0"/>
              <a:t>‹#›</a:t>
            </a:fld>
            <a:endParaRPr lang="en-GB"/>
          </a:p>
        </p:txBody>
      </p:sp>
    </p:spTree>
    <p:extLst>
      <p:ext uri="{BB962C8B-B14F-4D97-AF65-F5344CB8AC3E}">
        <p14:creationId xmlns:p14="http://schemas.microsoft.com/office/powerpoint/2010/main" val="217471756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6C06E-C5AC-43D4-68D1-0F0B97101F2A}"/>
              </a:ext>
            </a:extLst>
          </p:cNvPr>
          <p:cNvSpPr>
            <a:spLocks noGrp="1"/>
          </p:cNvSpPr>
          <p:nvPr>
            <p:ph type="title"/>
          </p:nvPr>
        </p:nvSpPr>
        <p:spPr>
          <a:xfrm>
            <a:off x="681037" y="2492976"/>
            <a:ext cx="8543925" cy="1325563"/>
          </a:xfrm>
        </p:spPr>
        <p:txBody>
          <a:bodyPr>
            <a:normAutofit fontScale="90000"/>
          </a:bodyPr>
          <a:lstStyle/>
          <a:p>
            <a:pPr algn="ctr"/>
            <a:r>
              <a:rPr lang="en-US" sz="3200" b="1" i="1" u="sng">
                <a:latin typeface="Lucida Handwriting"/>
                <a:cs typeface="Calibri Light"/>
              </a:rPr>
              <a:t>GEOGRAPHY PAPER 3</a:t>
            </a:r>
            <a:br>
              <a:rPr lang="en-US" sz="3200" b="1" i="1" u="sng" dirty="0">
                <a:latin typeface="Lucida Handwriting"/>
                <a:cs typeface="Calibri Light"/>
              </a:rPr>
            </a:br>
            <a:r>
              <a:rPr lang="en-US" sz="3200" b="1" i="1" u="sng">
                <a:latin typeface="Lucida Handwriting"/>
                <a:cs typeface="Calibri Light"/>
              </a:rPr>
              <a:t>11th JUNE</a:t>
            </a:r>
            <a:br>
              <a:rPr lang="en-US" sz="3200" b="1" i="1" u="sng" dirty="0">
                <a:latin typeface="Lucida Handwriting"/>
                <a:cs typeface="Calibri Light"/>
              </a:rPr>
            </a:br>
            <a:r>
              <a:rPr lang="en-US" sz="3200" b="1" i="1" u="sng" dirty="0">
                <a:latin typeface="Lucida Handwriting"/>
                <a:cs typeface="Calibri Light"/>
              </a:rPr>
              <a:t>1 HOUR 30 MINUTES</a:t>
            </a:r>
            <a:br>
              <a:rPr lang="en-US" sz="3200" b="1" i="1" u="sng" dirty="0">
                <a:latin typeface="Lucida Handwriting"/>
                <a:cs typeface="Calibri Light"/>
              </a:rPr>
            </a:br>
            <a:br>
              <a:rPr lang="en-US" sz="3200" b="1" i="1" u="sng" dirty="0">
                <a:latin typeface="Lucida Handwriting"/>
                <a:cs typeface="Calibri Light"/>
              </a:rPr>
            </a:br>
            <a:br>
              <a:rPr lang="en-US" sz="3200" b="1" i="1" u="sng" dirty="0">
                <a:latin typeface="Lucida Handwriting"/>
                <a:cs typeface="Calibri Light"/>
              </a:rPr>
            </a:br>
            <a:r>
              <a:rPr lang="en-US" sz="3200" b="1" i="1" u="sng" dirty="0">
                <a:latin typeface="Lucida Handwriting"/>
                <a:cs typeface="Calibri Light"/>
              </a:rPr>
              <a:t>FIELDWORK &amp; SKILLS</a:t>
            </a:r>
            <a:br>
              <a:rPr lang="en-US" sz="3200" b="1" i="1" u="sng" dirty="0">
                <a:latin typeface="Lucida Handwriting"/>
                <a:cs typeface="Calibri Light"/>
              </a:rPr>
            </a:br>
            <a:r>
              <a:rPr lang="en-US" sz="3200" b="1" i="1" u="sng" dirty="0">
                <a:latin typeface="Lucida Handwriting"/>
                <a:cs typeface="Calibri Light"/>
              </a:rPr>
              <a:t>PRE-RELEASE</a:t>
            </a:r>
            <a:br>
              <a:rPr lang="en-US" b="1" i="1" dirty="0">
                <a:latin typeface="Lucida Handwriting"/>
                <a:cs typeface="Calibri Light"/>
              </a:rPr>
            </a:br>
            <a:endParaRPr lang="en-US" dirty="0">
              <a:cs typeface="Calibri Light"/>
            </a:endParaRPr>
          </a:p>
        </p:txBody>
      </p:sp>
    </p:spTree>
    <p:extLst>
      <p:ext uri="{BB962C8B-B14F-4D97-AF65-F5344CB8AC3E}">
        <p14:creationId xmlns:p14="http://schemas.microsoft.com/office/powerpoint/2010/main" val="21964914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p:cNvSpPr txBox="1">
            <a:spLocks noChangeArrowheads="1"/>
          </p:cNvSpPr>
          <p:nvPr/>
        </p:nvSpPr>
        <p:spPr bwMode="auto">
          <a:xfrm>
            <a:off x="2493818" y="958547"/>
            <a:ext cx="2776970" cy="1161198"/>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Location</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0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Where did you go and why?</a:t>
            </a:r>
            <a:endParaRPr kumimoji="0" lang="en-US"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9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Kelham</a:t>
            </a:r>
            <a:r>
              <a:rPr kumimoji="0" lang="en-US"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Island, Sheffield</a:t>
            </a:r>
            <a:endParaRPr kumimoji="0" lang="en-US"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Accessible to all students, nearby for coach travel. Evidence of recent and on-going regeneration</a:t>
            </a:r>
            <a:endParaRPr kumimoji="0" lang="en-US"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RISKS: Traffic (use crossing points and pavements). </a:t>
            </a:r>
            <a:br>
              <a:rPr kumimoji="0" lang="en-US"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9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Getting lost (Emergency contact number, arranged meeting points and times)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Text Box 4"/>
          <p:cNvSpPr txBox="1">
            <a:spLocks noChangeArrowheads="1"/>
          </p:cNvSpPr>
          <p:nvPr/>
        </p:nvSpPr>
        <p:spPr bwMode="auto">
          <a:xfrm>
            <a:off x="5344101" y="942412"/>
            <a:ext cx="4340225" cy="323850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lvl1pPr indent="412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1275"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Evaluation of data collection:</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List each data collection technique and describe how you would improve it</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Char char="•"/>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Environmental Quality Survey</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000" b="0" i="0" u="none" strike="noStrike" cap="none" normalizeH="0" baseline="0" dirty="0">
                <a:ln>
                  <a:noFill/>
                </a:ln>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Easy to use with no specialist equipment, allowed comparison between regenerated and non-regenerated areas. </a:t>
            </a:r>
            <a:r>
              <a:rPr kumimoji="0" lang="en-US" altLang="en-US" sz="10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Based on opinion and visual evidence only. Specialist equipment such as CO</a:t>
            </a:r>
            <a:r>
              <a:rPr kumimoji="0" lang="en-US" altLang="en-US" sz="1000" b="0" i="0" u="none" strike="noStrike" cap="none" normalizeH="0" baseline="-3000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a:t>
            </a:r>
            <a:r>
              <a:rPr kumimoji="0" lang="en-US" altLang="en-US" sz="10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detectors, decibel meters could increase repeatability and accuracy. Set categories for qualitative measures could reduce personal bias (e.g. 4 or more trees in set area = +2 for vegetation). </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Char char="•"/>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RICEPOTS Land Use survey</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000" b="0" i="0" u="none" strike="noStrike" cap="none" normalizeH="0" baseline="0" dirty="0">
                <a:ln>
                  <a:noFill/>
                </a:ln>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Set categories produced as a standard measure. </a:t>
            </a:r>
            <a:r>
              <a:rPr kumimoji="0" lang="en-US" altLang="en-US" sz="10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Difficult to judge exact use if no clear signs, would need to survey property owners to be more accurate. Only covers ground floor of multi-level properties. </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Char char="•"/>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Photographs/</a:t>
            </a:r>
            <a:r>
              <a:rPr kumimoji="0" lang="en-US" altLang="en-US" sz="1000" b="1"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Fieldsketch</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000" b="0" i="0" u="none" strike="noStrike" cap="none" normalizeH="0" baseline="0" dirty="0">
                <a:ln>
                  <a:noFill/>
                </a:ln>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Visual evidence to allow direct comparison. </a:t>
            </a:r>
            <a:r>
              <a:rPr kumimoji="0" lang="en-US" altLang="en-US" sz="1000" b="0" i="0" u="none" strike="noStrike" cap="none" normalizeH="0" baseline="0" dirty="0" err="1">
                <a:ln>
                  <a:noFill/>
                </a:ln>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Fieldsketch</a:t>
            </a:r>
            <a:r>
              <a:rPr kumimoji="0" lang="en-US" altLang="en-US" sz="1000" b="0" i="0" u="none" strike="noStrike" cap="none" normalizeH="0" baseline="0" dirty="0">
                <a:ln>
                  <a:noFill/>
                </a:ln>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 allows annotation at the time</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0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Would need to repeat visit on the same site to see regeneration differences. Bias difficult to overcome. </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Secondary</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(After original investigation from existing sources)</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House Prices</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000" b="0" i="0" u="none" strike="noStrike" cap="none" normalizeH="0" baseline="0" dirty="0">
                <a:ln>
                  <a:noFill/>
                </a:ln>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Allows comparison over a longer period of time with historical data.</a:t>
            </a:r>
            <a:r>
              <a:rPr kumimoji="0" lang="en-US" altLang="en-US" sz="10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Monitor the same properties within regenerated and non-regenerated areas. </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Text Box 5"/>
          <p:cNvSpPr txBox="1">
            <a:spLocks noChangeArrowheads="1"/>
          </p:cNvSpPr>
          <p:nvPr/>
        </p:nvSpPr>
        <p:spPr bwMode="auto">
          <a:xfrm>
            <a:off x="47625" y="903128"/>
            <a:ext cx="2400300" cy="4340550"/>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lvl1pPr indent="41275"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1275" algn="l" defTabSz="914400" rtl="0" eaLnBrk="0" fontAlgn="base" latinLnBrk="0" hangingPunct="0">
              <a:lnSpc>
                <a:spcPct val="100000"/>
              </a:lnSpc>
              <a:spcBef>
                <a:spcPct val="0"/>
              </a:spcBef>
              <a:spcAft>
                <a:spcPct val="0"/>
              </a:spcAft>
              <a:buClrTx/>
              <a:buSzTx/>
              <a:buFontTx/>
              <a:buNone/>
              <a:tabLst/>
            </a:pPr>
            <a:r>
              <a:rPr kumimoji="0" lang="en-US" altLang="en-US" sz="10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Method</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9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What data collection techniques did you use? Describe what you did and how they help to answer your question</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Primary</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(data that is collected first-hand):</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Char char="•"/>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Environmental Quality Survey</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 carried out in a regenerated and non-regenerated area on the same 8 factors (Vandalism, Litter, Air pollution, Noise pollution, Paving Quality, Building Attractiveness, Street planning, Vegetation). Allowed us to see clear impacts and any differences due to regeneration. </a:t>
            </a:r>
            <a:r>
              <a:rPr kumimoji="0" lang="en-US" altLang="en-US" sz="10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Random sampling. Quantitative data produced</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Char char="•"/>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RICEPOTS Land Use survey</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 Classified land use of the ground floor of each building (e.g. Residential, Industrial, Open Space). Allowed us to look at patterns of land use in </a:t>
            </a:r>
            <a:r>
              <a:rPr kumimoji="0" lang="en-US" altLang="en-US" sz="10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Kelham</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Island and link to changes in land use in regenerated areas. </a:t>
            </a:r>
            <a:r>
              <a:rPr kumimoji="0" lang="en-US" altLang="en-US" sz="10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Systematic sampling used to cover selected area. Qualitative data produced</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Char char="•"/>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Photographs/</a:t>
            </a:r>
            <a:r>
              <a:rPr kumimoji="0" lang="en-US" altLang="en-US" sz="1000" b="1"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Fieldsketch</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 Annotated to show visual differences in environment</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Secondary</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(After original investigation from existing sources)</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Char char="•"/>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House Prices</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Use data from </a:t>
            </a:r>
            <a:r>
              <a:rPr kumimoji="0" lang="en-US" altLang="en-US" sz="10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Rightmove</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online property website to look at change in house prices in </a:t>
            </a:r>
            <a:r>
              <a:rPr kumimoji="0" lang="en-US" altLang="en-US" sz="10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Kelham</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Island.</a:t>
            </a:r>
            <a:endParaRPr kumimoji="0" lang="en-US" altLang="en-US" sz="900" b="0" i="0" u="none" strike="noStrike" cap="none" normalizeH="0" baseline="0" dirty="0">
              <a:ln>
                <a:noFill/>
              </a:ln>
              <a:solidFill>
                <a:schemeClr val="tx1"/>
              </a:solidFill>
              <a:effectLst/>
            </a:endParaRPr>
          </a:p>
          <a:p>
            <a:pPr marL="0" marR="0" lvl="0" indent="41275"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p:cNvSpPr txBox="1">
            <a:spLocks noChangeArrowheads="1"/>
          </p:cNvSpPr>
          <p:nvPr/>
        </p:nvSpPr>
        <p:spPr bwMode="auto">
          <a:xfrm>
            <a:off x="47625" y="389932"/>
            <a:ext cx="9636701" cy="473075"/>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1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Geographical Enquiry: Key Question         </a:t>
            </a:r>
            <a:r>
              <a:rPr kumimoji="0" lang="en-US" altLang="en-US" sz="11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Describe the geographical theory/concept underpinning the enquiry</a:t>
            </a:r>
            <a:endParaRPr kumimoji="0" lang="en-US" altLang="en-US" sz="9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1"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a:t>
            </a:r>
            <a:r>
              <a:rPr kumimoji="0" lang="en-US" altLang="en-US" sz="1100" b="0" i="1" u="none" strike="noStrike" cap="none" normalizeH="0" baseline="0" dirty="0" bmk="">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hat impact has the regeneration of </a:t>
            </a:r>
            <a:r>
              <a:rPr kumimoji="0" lang="en-US" altLang="en-US" sz="1100" b="0" i="1" u="none" strike="noStrike" cap="none" normalizeH="0" baseline="0" dirty="0" err="1" bmk="">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Kelham</a:t>
            </a:r>
            <a:r>
              <a:rPr kumimoji="0" lang="en-US" altLang="en-US" sz="1100" b="0" i="1" u="none" strike="noStrike" cap="none" normalizeH="0" baseline="0" dirty="0" bmk="">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Island had on the locality?</a:t>
            </a:r>
            <a:endParaRPr kumimoji="0" lang="en-US"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 Box 6"/>
          <p:cNvSpPr txBox="1">
            <a:spLocks noChangeArrowheads="1"/>
          </p:cNvSpPr>
          <p:nvPr/>
        </p:nvSpPr>
        <p:spPr bwMode="auto">
          <a:xfrm>
            <a:off x="5344101" y="4218753"/>
            <a:ext cx="4340225" cy="2639248"/>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Analysis:</a:t>
            </a:r>
            <a: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Did you use any manipulation of data, such as range, %, mean, Spearman? If so why and what were the outcomes?</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Range</a:t>
            </a:r>
            <a: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 in the EQS, the </a:t>
            </a:r>
            <a:r>
              <a:rPr kumimoji="0" lang="en-US" altLang="en-US" sz="1000" b="0" i="0" u="none" strike="noStrike" cap="none" normalizeH="0" baseline="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range in results was 3 for the non-regenerated area (-2 to +1), whereas for regenerated area it was 1 (+1 to +2).</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 </a:t>
            </a:r>
            <a:r>
              <a:rPr kumimoji="0" lang="en-US" altLang="en-US" sz="1000" b="0" i="0" u="none" strike="noStrike" cap="none" normalizeH="0" baseline="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50% of results of the EQS in the non-regenerated area were negative. 75% of results of the EQS in the regenerated area were +2. </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House prices secondary data</a:t>
            </a:r>
            <a:r>
              <a:rPr kumimoji="0" lang="en-US" altLang="en-US" sz="1000" b="0" i="0" u="none" strike="noStrike" cap="none" normalizeH="0" baseline="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 Over the past 5 years property values in Kelham Island have risen by 21.5% (Zoopla) with sold prices having been up 4% in 2017 compared to 2016 (Rightmove)</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a:t>
            </a:r>
            <a: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 </a:t>
            </a:r>
            <a:r>
              <a:rPr kumimoji="0" lang="en-US" altLang="en-US" sz="1000" b="0" i="0" u="none" strike="noStrike" cap="none" normalizeH="0" baseline="0">
                <a:ln>
                  <a:noFill/>
                </a:ln>
                <a:solidFill>
                  <a:srgbClr val="2E74B5"/>
                </a:solidFill>
                <a:effectLst/>
                <a:latin typeface="Calibri" panose="020F0502020204030204" pitchFamily="34" charset="0"/>
                <a:ea typeface="Calibri" panose="020F0502020204030204" pitchFamily="34" charset="0"/>
                <a:cs typeface="Times New Roman" panose="02020603050405020304" pitchFamily="18" charset="0"/>
              </a:rPr>
              <a:t>the mean average for the non-regenerated area EQS was -0.375, the mean average for the regenerated area EQS was 1.75. </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The use of data manipulation gives clear evidence to support the hypothesis as it allows direct comparison of the EQS results rather than only visual based on the graph. </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1"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could have been applied to the land use survey to calculate the number of buildings of each type of land use. This could be extended to then compare in regenerated to non-regenerated areas to see how it compared. </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Text Box 8"/>
          <p:cNvSpPr txBox="1">
            <a:spLocks noChangeArrowheads="1"/>
          </p:cNvSpPr>
          <p:nvPr/>
        </p:nvSpPr>
        <p:spPr bwMode="auto">
          <a:xfrm>
            <a:off x="47626" y="5271388"/>
            <a:ext cx="2400300" cy="1558903"/>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Conclusion</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Areas of regeneration in </a:t>
            </a:r>
            <a:r>
              <a:rPr kumimoji="0" lang="en-US" altLang="en-US" sz="10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Kelham</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Island have improved environmental quality with less vandalism, higher attractiveness and more vegetation. Land use has changed with a lower number of empty and derelict buildings and a higher number of residential properties. House prices have risen alongside this with a 21.5% in property values over the last 5 years. </a:t>
            </a:r>
            <a:endParaRPr kumimoji="0" lang="en-US" altLang="en-US" sz="900" b="0" i="0" u="none" strike="noStrike" cap="none" normalizeH="0" baseline="0" dirty="0">
              <a:ln>
                <a:noFill/>
              </a:ln>
              <a:solidFill>
                <a:schemeClr val="tx1"/>
              </a:solidFill>
              <a:effectLst/>
            </a:endParaRPr>
          </a:p>
        </p:txBody>
      </p:sp>
      <p:sp>
        <p:nvSpPr>
          <p:cNvPr id="11" name="Text Box 9"/>
          <p:cNvSpPr txBox="1"/>
          <p:nvPr/>
        </p:nvSpPr>
        <p:spPr>
          <a:xfrm>
            <a:off x="2493818" y="2147455"/>
            <a:ext cx="2776969" cy="870253"/>
          </a:xfrm>
          <a:prstGeom prst="rect">
            <a:avLst/>
          </a:prstGeom>
          <a:solidFill>
            <a:schemeClr val="lt1"/>
          </a:solidFill>
          <a:ln w="6350">
            <a:solidFill>
              <a:prstClr val="black"/>
            </a:solid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Evaluation of data presentation:</a:t>
            </a:r>
            <a:r>
              <a:rPr lang="en-GB" sz="1000" dirty="0">
                <a:effectLst/>
                <a:latin typeface="Calibri" panose="020F0502020204030204" pitchFamily="34" charset="0"/>
                <a:ea typeface="Calibri" panose="020F0502020204030204" pitchFamily="34" charset="0"/>
                <a:cs typeface="Times New Roman" panose="02020603050405020304" pitchFamily="18" charset="0"/>
              </a:rPr>
              <a:t> List the ways you presented the data, why did you use these? What did they show?</a:t>
            </a:r>
            <a:br>
              <a:rPr lang="en-GB" sz="1000" dirty="0">
                <a:effectLst/>
                <a:latin typeface="Calibri" panose="020F0502020204030204" pitchFamily="34" charset="0"/>
                <a:ea typeface="Calibri" panose="020F0502020204030204" pitchFamily="34" charset="0"/>
                <a:cs typeface="Times New Roman" panose="02020603050405020304" pitchFamily="18" charset="0"/>
              </a:rPr>
            </a:br>
            <a:r>
              <a:rPr lang="en-GB" sz="1000" dirty="0">
                <a:effectLst/>
                <a:latin typeface="Calibri" panose="020F0502020204030204" pitchFamily="34" charset="0"/>
                <a:ea typeface="Calibri" panose="020F0502020204030204" pitchFamily="34" charset="0"/>
                <a:cs typeface="Times New Roman" panose="02020603050405020304" pitchFamily="18" charset="0"/>
              </a:rPr>
              <a:t>Include possible alternatives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br>
              <a:rPr lang="en-GB" sz="1000" dirty="0">
                <a:effectLst/>
                <a:latin typeface="Calibri" panose="020F0502020204030204" pitchFamily="34" charset="0"/>
                <a:ea typeface="Calibri" panose="020F0502020204030204" pitchFamily="34" charset="0"/>
                <a:cs typeface="Times New Roman" panose="02020603050405020304" pitchFamily="18" charset="0"/>
              </a:rPr>
            </a:b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 Box 2"/>
          <p:cNvSpPr txBox="1">
            <a:spLocks noChangeArrowheads="1"/>
          </p:cNvSpPr>
          <p:nvPr/>
        </p:nvSpPr>
        <p:spPr bwMode="auto">
          <a:xfrm>
            <a:off x="2876550" y="0"/>
            <a:ext cx="4746625"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6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Fieldwork Mastery Sheet - Human</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Text Box 11"/>
          <p:cNvSpPr txBox="1">
            <a:spLocks noChangeArrowheads="1"/>
          </p:cNvSpPr>
          <p:nvPr/>
        </p:nvSpPr>
        <p:spPr bwMode="auto">
          <a:xfrm>
            <a:off x="2493818" y="3058420"/>
            <a:ext cx="2776969" cy="851441"/>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Radar graph used for Environmental Quality Survey Results.  </a:t>
            </a:r>
            <a:r>
              <a:rPr kumimoji="0" lang="en-US" altLang="en-US" sz="900" b="0" i="0" u="none" strike="noStrike" cap="none" normalizeH="0" baseline="0" dirty="0">
                <a:ln>
                  <a:noFill/>
                </a:ln>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Clear visual representation of results. Easy to compare non-regenerated and regenerated areas. Larger area within the star shows a more positive EQS score.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 Box 15"/>
          <p:cNvSpPr txBox="1">
            <a:spLocks noChangeArrowheads="1"/>
          </p:cNvSpPr>
          <p:nvPr/>
        </p:nvSpPr>
        <p:spPr bwMode="auto">
          <a:xfrm>
            <a:off x="2447925" y="3966752"/>
            <a:ext cx="2822862" cy="1061294"/>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Chloropleth</a:t>
            </a:r>
            <a:r>
              <a:rPr kumimoji="0" lang="en-US" altLang="en-US" sz="1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map used for land use survey. </a:t>
            </a:r>
            <a:r>
              <a:rPr kumimoji="0" lang="en-US" altLang="en-US" sz="900" b="0" i="0" u="none" strike="noStrike" cap="none" normalizeH="0" baseline="0" dirty="0">
                <a:ln>
                  <a:noFill/>
                </a:ln>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Visual representation of qualitative data by using a key for the RICEPOTS classification. Allowed easy view of spatial patterns to see differences in regenerated and non-regenerated areas.  </a:t>
            </a:r>
            <a:r>
              <a:rPr kumimoji="0" lang="en-US" altLang="en-US" sz="900" b="0"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Not easy to define regenerated and non-regenerated areas. Could produce a pie chart to show % of each land use type in each area</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2" name="Text Box 17"/>
          <p:cNvSpPr txBox="1">
            <a:spLocks noChangeArrowheads="1"/>
          </p:cNvSpPr>
          <p:nvPr/>
        </p:nvSpPr>
        <p:spPr bwMode="auto">
          <a:xfrm>
            <a:off x="2447925" y="5062408"/>
            <a:ext cx="2822862" cy="765175"/>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Annotated photographs/fieldsketch. </a:t>
            </a:r>
            <a:b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000" b="0" i="0" u="none" strike="noStrike" cap="none" normalizeH="0" baseline="0">
                <a:ln>
                  <a:noFill/>
                </a:ln>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Highlight changes in physical characteristics of areas. Easy to compare. </a:t>
            </a:r>
            <a:r>
              <a:rPr kumimoji="0" lang="en-US" altLang="en-US" sz="1000" b="0" i="0" u="none" strike="noStrike" cap="none" normalizeH="0" baseline="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Static point in one place, could be geo-located</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15"/>
          <p:cNvSpPr>
            <a:spLocks noChangeArrowheads="1"/>
          </p:cNvSpPr>
          <p:nvPr/>
        </p:nvSpPr>
        <p:spPr bwMode="auto">
          <a:xfrm>
            <a:off x="0" y="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4" name="Rectangle 23"/>
          <p:cNvSpPr>
            <a:spLocks noChangeArrowheads="1"/>
          </p:cNvSpPr>
          <p:nvPr/>
        </p:nvSpPr>
        <p:spPr bwMode="auto">
          <a:xfrm>
            <a:off x="0" y="4572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Rectangle 24"/>
          <p:cNvSpPr>
            <a:spLocks noChangeArrowheads="1"/>
          </p:cNvSpPr>
          <p:nvPr/>
        </p:nvSpPr>
        <p:spPr bwMode="auto">
          <a:xfrm>
            <a:off x="0" y="1133475"/>
            <a:ext cx="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en-US" sz="9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0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6" name="Rectangle 25"/>
          <p:cNvSpPr>
            <a:spLocks noChangeArrowheads="1"/>
          </p:cNvSpPr>
          <p:nvPr/>
        </p:nvSpPr>
        <p:spPr bwMode="auto">
          <a:xfrm>
            <a:off x="0" y="1628775"/>
            <a:ext cx="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6220669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DB0285-DE28-415A-CBB9-E48208B748B2}"/>
              </a:ext>
            </a:extLst>
          </p:cNvPr>
          <p:cNvSpPr txBox="1"/>
          <p:nvPr/>
        </p:nvSpPr>
        <p:spPr>
          <a:xfrm>
            <a:off x="1079740" y="-77637"/>
            <a:ext cx="7847162" cy="4462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300"/>
              <a:t>Fieldwork Mastery Sheet – Physical/Human Crossover</a:t>
            </a:r>
          </a:p>
        </p:txBody>
      </p:sp>
      <p:graphicFrame>
        <p:nvGraphicFramePr>
          <p:cNvPr id="4" name="Table 3">
            <a:extLst>
              <a:ext uri="{FF2B5EF4-FFF2-40B4-BE49-F238E27FC236}">
                <a16:creationId xmlns:a16="http://schemas.microsoft.com/office/drawing/2014/main" id="{B479AF66-18EA-3B55-5A62-8FDB31CDBC7B}"/>
              </a:ext>
            </a:extLst>
          </p:cNvPr>
          <p:cNvGraphicFramePr>
            <a:graphicFrameLocks noGrp="1"/>
          </p:cNvGraphicFramePr>
          <p:nvPr>
            <p:extLst>
              <p:ext uri="{D42A27DB-BD31-4B8C-83A1-F6EECF244321}">
                <p14:modId xmlns:p14="http://schemas.microsoft.com/office/powerpoint/2010/main" val="1682165557"/>
              </p:ext>
            </p:extLst>
          </p:nvPr>
        </p:nvGraphicFramePr>
        <p:xfrm>
          <a:off x="14377" y="215660"/>
          <a:ext cx="10001331" cy="762000"/>
        </p:xfrm>
        <a:graphic>
          <a:graphicData uri="http://schemas.openxmlformats.org/drawingml/2006/table">
            <a:tbl>
              <a:tblPr bandRow="1">
                <a:tableStyleId>{5C22544A-7EE6-4342-B048-85BDC9FD1C3A}</a:tableStyleId>
              </a:tblPr>
              <a:tblGrid>
                <a:gridCol w="10001331">
                  <a:extLst>
                    <a:ext uri="{9D8B030D-6E8A-4147-A177-3AD203B41FA5}">
                      <a16:colId xmlns:a16="http://schemas.microsoft.com/office/drawing/2014/main" val="143579028"/>
                    </a:ext>
                  </a:extLst>
                </a:gridCol>
              </a:tblGrid>
              <a:tr h="430700">
                <a:tc>
                  <a:txBody>
                    <a:bodyPr/>
                    <a:lstStyle/>
                    <a:p>
                      <a:pPr>
                        <a:spcAft>
                          <a:spcPts val="0"/>
                        </a:spcAft>
                      </a:pPr>
                      <a:r>
                        <a:rPr lang="en-US" dirty="0">
                          <a:effectLst/>
                        </a:rPr>
                        <a:t> </a:t>
                      </a:r>
                      <a:r>
                        <a:rPr lang="en-US" sz="1400" b="1" dirty="0">
                          <a:effectLst/>
                        </a:rPr>
                        <a:t>Geographical Enquiry: Key Question  </a:t>
                      </a:r>
                      <a:r>
                        <a:rPr lang="en-US" sz="1400" dirty="0">
                          <a:effectLst/>
                        </a:rPr>
                        <a:t>Describe the geographical theory/concept underpinning the enquiry:  </a:t>
                      </a:r>
                      <a:r>
                        <a:rPr lang="en-US" sz="1400" i="1" dirty="0">
                          <a:effectLst/>
                        </a:rPr>
                        <a:t>Hard Engineering protects the beach at Hornsea</a:t>
                      </a:r>
                      <a:endParaRPr lang="en-US" sz="1400" dirty="0">
                        <a:effectLst/>
                      </a:endParaRPr>
                    </a:p>
                    <a:p>
                      <a:pPr>
                        <a:spcAft>
                          <a:spcPts val="0"/>
                        </a:spcAft>
                      </a:pPr>
                      <a:endParaRPr lang="en-US">
                        <a:effectLst/>
                      </a:endParaRPr>
                    </a:p>
                  </a:txBody>
                  <a:tcPr marL="0" marR="0" marT="0" marB="0" anchor="ctr">
                    <a:lnL>
                      <a:noFill/>
                    </a:lnL>
                    <a:lnR>
                      <a:noFill/>
                    </a:lnR>
                    <a:lnT>
                      <a:noFill/>
                    </a:lnT>
                    <a:lnB>
                      <a:noFill/>
                    </a:lnB>
                    <a:noFill/>
                  </a:tcPr>
                </a:tc>
                <a:extLst>
                  <a:ext uri="{0D108BD9-81ED-4DB2-BD59-A6C34878D82A}">
                    <a16:rowId xmlns:a16="http://schemas.microsoft.com/office/drawing/2014/main" val="3011973578"/>
                  </a:ext>
                </a:extLst>
              </a:tr>
            </a:tbl>
          </a:graphicData>
        </a:graphic>
      </p:graphicFrame>
      <p:sp>
        <p:nvSpPr>
          <p:cNvPr id="6" name="TextBox 5">
            <a:extLst>
              <a:ext uri="{FF2B5EF4-FFF2-40B4-BE49-F238E27FC236}">
                <a16:creationId xmlns:a16="http://schemas.microsoft.com/office/drawing/2014/main" id="{6219D6D8-A5FD-2704-9881-ED6D20094CDD}"/>
              </a:ext>
            </a:extLst>
          </p:cNvPr>
          <p:cNvSpPr txBox="1"/>
          <p:nvPr/>
        </p:nvSpPr>
        <p:spPr>
          <a:xfrm>
            <a:off x="56345" y="723612"/>
            <a:ext cx="3651646" cy="3323987"/>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u="sng" dirty="0"/>
              <a:t>Method</a:t>
            </a:r>
            <a:r>
              <a:rPr lang="en-US" sz="1000" dirty="0"/>
              <a:t> </a:t>
            </a:r>
            <a:r>
              <a:rPr lang="en-US" sz="1000" i="1" dirty="0"/>
              <a:t>What data collection techniques did you use? Describe what you did and how they help to answer your question</a:t>
            </a:r>
            <a:endParaRPr lang="en-US" sz="1000" i="1">
              <a:cs typeface="Calibri"/>
            </a:endParaRPr>
          </a:p>
          <a:p>
            <a:r>
              <a:rPr lang="en-US" sz="1000" b="1" dirty="0"/>
              <a:t>Primary</a:t>
            </a:r>
            <a:r>
              <a:rPr lang="en-US" sz="1000" dirty="0"/>
              <a:t> (data that is collected first-hand):</a:t>
            </a:r>
            <a:endParaRPr lang="en-US" sz="1000">
              <a:cs typeface="Calibri"/>
            </a:endParaRPr>
          </a:p>
          <a:p>
            <a:r>
              <a:rPr lang="en-US" sz="1000" b="1" dirty="0"/>
              <a:t>1.Beach Profiles</a:t>
            </a:r>
            <a:r>
              <a:rPr lang="en-US" sz="1000" dirty="0"/>
              <a:t> – 4 beach profiles carried out between 2 </a:t>
            </a:r>
            <a:r>
              <a:rPr lang="en-US" sz="1000" err="1"/>
              <a:t>groynes</a:t>
            </a:r>
            <a:r>
              <a:rPr lang="en-US" sz="1000" dirty="0"/>
              <a:t> using </a:t>
            </a:r>
            <a:r>
              <a:rPr lang="en-US" sz="1000" u="sng" dirty="0"/>
              <a:t>clinometers and tape measures.</a:t>
            </a:r>
            <a:r>
              <a:rPr lang="en-US" sz="1000" dirty="0"/>
              <a:t> Measured change in slope up the beach from the sea. Allowed us to see change in beach morphology (shape) as it affected by the </a:t>
            </a:r>
            <a:r>
              <a:rPr lang="en-US" sz="1000" err="1"/>
              <a:t>groynes</a:t>
            </a:r>
            <a:r>
              <a:rPr lang="en-US" sz="1000" dirty="0"/>
              <a:t> and longshore drift. </a:t>
            </a:r>
            <a:r>
              <a:rPr lang="en-US" sz="1000" i="1" dirty="0"/>
              <a:t>Systematic sampling. Quantitative data of angles and distances produced</a:t>
            </a:r>
            <a:endParaRPr lang="en-US" sz="1000" i="1">
              <a:cs typeface="Calibri"/>
            </a:endParaRPr>
          </a:p>
          <a:p>
            <a:r>
              <a:rPr lang="en-US" sz="1000" b="1" dirty="0"/>
              <a:t>2.Groyne survey</a:t>
            </a:r>
            <a:r>
              <a:rPr lang="en-US" sz="1000" dirty="0"/>
              <a:t> – Height of the drop on north and south sides of four </a:t>
            </a:r>
            <a:r>
              <a:rPr lang="en-US" sz="1000" err="1"/>
              <a:t>groynes</a:t>
            </a:r>
            <a:r>
              <a:rPr lang="en-US" sz="1000" dirty="0"/>
              <a:t> measured using </a:t>
            </a:r>
            <a:r>
              <a:rPr lang="en-US" sz="1000" u="sng" dirty="0"/>
              <a:t>tape measure and compass. </a:t>
            </a:r>
            <a:r>
              <a:rPr lang="en-US" sz="1000" dirty="0"/>
              <a:t>Allowed us to see the impact of the </a:t>
            </a:r>
            <a:r>
              <a:rPr lang="en-US" sz="1000" err="1"/>
              <a:t>groynes</a:t>
            </a:r>
            <a:r>
              <a:rPr lang="en-US" sz="1000" dirty="0"/>
              <a:t> in trapping sediment and determine the direction of longshore drift. </a:t>
            </a:r>
            <a:r>
              <a:rPr lang="en-US" sz="1000" i="1" dirty="0"/>
              <a:t>Systematic sampling used to cover selected area. Quantitative data produced</a:t>
            </a:r>
            <a:endParaRPr lang="en-US" sz="1000" i="1">
              <a:cs typeface="Calibri"/>
            </a:endParaRPr>
          </a:p>
          <a:p>
            <a:r>
              <a:rPr lang="en-US" sz="1000" b="1" dirty="0"/>
              <a:t>3.Bipolar Survey</a:t>
            </a:r>
            <a:r>
              <a:rPr lang="en-US" sz="1000" dirty="0"/>
              <a:t> – Three sea </a:t>
            </a:r>
            <a:r>
              <a:rPr lang="en-US" sz="1000" err="1"/>
              <a:t>defences</a:t>
            </a:r>
            <a:r>
              <a:rPr lang="en-US" sz="1000" dirty="0"/>
              <a:t> (sea wall, </a:t>
            </a:r>
            <a:r>
              <a:rPr lang="en-US" sz="1000" err="1"/>
              <a:t>groynes</a:t>
            </a:r>
            <a:r>
              <a:rPr lang="en-US" sz="1000" dirty="0"/>
              <a:t>, rock </a:t>
            </a:r>
            <a:r>
              <a:rPr lang="en-US" sz="1000" err="1"/>
              <a:t>armour</a:t>
            </a:r>
            <a:r>
              <a:rPr lang="en-US" sz="1000" dirty="0"/>
              <a:t>) rated across 8 categories (erosion protection, flood </a:t>
            </a:r>
            <a:r>
              <a:rPr lang="en-US" sz="1000" err="1"/>
              <a:t>defence</a:t>
            </a:r>
            <a:r>
              <a:rPr lang="en-US" sz="1000" dirty="0"/>
              <a:t>, aesthetics, accessibility, disruption, lifespan, natural disturbance). </a:t>
            </a:r>
            <a:r>
              <a:rPr lang="en-US" sz="1000" i="1" dirty="0"/>
              <a:t>Quantitative data produced</a:t>
            </a:r>
            <a:endParaRPr lang="en-US" sz="1000" i="1">
              <a:cs typeface="Calibri"/>
            </a:endParaRPr>
          </a:p>
          <a:p>
            <a:r>
              <a:rPr lang="en-US" sz="1000" b="1" dirty="0"/>
              <a:t>Secondary</a:t>
            </a:r>
            <a:r>
              <a:rPr lang="en-US" sz="1000" dirty="0"/>
              <a:t> (After original investigation from existing sources)</a:t>
            </a:r>
            <a:endParaRPr lang="en-US" sz="1000">
              <a:cs typeface="Calibri"/>
            </a:endParaRPr>
          </a:p>
          <a:p>
            <a:r>
              <a:rPr lang="en-US" sz="1000" b="1" dirty="0">
                <a:latin typeface="Calibri"/>
                <a:ea typeface="Calibri"/>
                <a:cs typeface="Calibri"/>
              </a:rPr>
              <a:t>4.Aerial Photo</a:t>
            </a:r>
            <a:r>
              <a:rPr lang="en-US" sz="1000" dirty="0">
                <a:latin typeface="Calibri"/>
                <a:ea typeface="Calibri"/>
                <a:cs typeface="Calibri"/>
              </a:rPr>
              <a:t>. From Google Earth to show wider impact of </a:t>
            </a:r>
            <a:r>
              <a:rPr lang="en-US" sz="1000" err="1">
                <a:latin typeface="Calibri"/>
                <a:ea typeface="Calibri"/>
                <a:cs typeface="Calibri"/>
              </a:rPr>
              <a:t>groynes</a:t>
            </a:r>
            <a:endParaRPr lang="en-US" sz="1000">
              <a:cs typeface="Calibri"/>
            </a:endParaRPr>
          </a:p>
        </p:txBody>
      </p:sp>
      <p:sp>
        <p:nvSpPr>
          <p:cNvPr id="7" name="TextBox 6">
            <a:extLst>
              <a:ext uri="{FF2B5EF4-FFF2-40B4-BE49-F238E27FC236}">
                <a16:creationId xmlns:a16="http://schemas.microsoft.com/office/drawing/2014/main" id="{2A56F2D9-F424-9117-35BA-E57B253012E7}"/>
              </a:ext>
            </a:extLst>
          </p:cNvPr>
          <p:cNvSpPr txBox="1"/>
          <p:nvPr/>
        </p:nvSpPr>
        <p:spPr>
          <a:xfrm>
            <a:off x="3713289" y="728298"/>
            <a:ext cx="6121441" cy="2246769"/>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Evaluation of data collection:</a:t>
            </a:r>
            <a:r>
              <a:rPr lang="en-US" sz="1000" dirty="0"/>
              <a:t> List each data collection technique and describe how you would improve it</a:t>
            </a:r>
            <a:endParaRPr lang="en-US" sz="1000" dirty="0">
              <a:cs typeface="Calibri"/>
            </a:endParaRPr>
          </a:p>
          <a:p>
            <a:r>
              <a:rPr lang="en-US" sz="1000" dirty="0">
                <a:cs typeface="Calibri"/>
              </a:rPr>
              <a:t>1.</a:t>
            </a:r>
            <a:r>
              <a:rPr lang="en-US" sz="1000" dirty="0">
                <a:latin typeface="Times New Roman"/>
                <a:ea typeface="Times New Roman"/>
                <a:cs typeface="Times New Roman"/>
              </a:rPr>
              <a:t>                   </a:t>
            </a:r>
            <a:r>
              <a:rPr lang="en-US" sz="1000" b="1" dirty="0"/>
              <a:t>Beach Profiles</a:t>
            </a:r>
            <a:r>
              <a:rPr lang="en-US" sz="1000" dirty="0"/>
              <a:t>. </a:t>
            </a:r>
            <a:r>
              <a:rPr lang="en-US" sz="1000" dirty="0">
                <a:solidFill>
                  <a:srgbClr val="92D050"/>
                </a:solidFill>
              </a:rPr>
              <a:t>Shows change in beach morphology due to </a:t>
            </a:r>
            <a:r>
              <a:rPr lang="en-US" sz="1000" err="1">
                <a:solidFill>
                  <a:srgbClr val="92D050"/>
                </a:solidFill>
              </a:rPr>
              <a:t>groyne</a:t>
            </a:r>
            <a:r>
              <a:rPr lang="en-US" sz="1000" dirty="0">
                <a:solidFill>
                  <a:srgbClr val="92D050"/>
                </a:solidFill>
              </a:rPr>
              <a:t> influence. Easy to compare between profiles. </a:t>
            </a:r>
            <a:r>
              <a:rPr lang="en-US" sz="1000" dirty="0">
                <a:solidFill>
                  <a:srgbClr val="FF0000"/>
                </a:solidFill>
              </a:rPr>
              <a:t>Only a small area sampled so an extended survey area past the sea </a:t>
            </a:r>
            <a:r>
              <a:rPr lang="en-US" sz="1000" err="1">
                <a:solidFill>
                  <a:srgbClr val="FF0000"/>
                </a:solidFill>
              </a:rPr>
              <a:t>defences</a:t>
            </a:r>
            <a:r>
              <a:rPr lang="en-US" sz="1000" dirty="0">
                <a:solidFill>
                  <a:srgbClr val="FF0000"/>
                </a:solidFill>
              </a:rPr>
              <a:t> would be beneficial. Limited by accuracy of clinometer use – a laser measure could be more accurate, or repeat angles to take an average </a:t>
            </a:r>
            <a:endParaRPr lang="en-US" sz="1000">
              <a:solidFill>
                <a:srgbClr val="FF0000"/>
              </a:solidFill>
              <a:cs typeface="Calibri"/>
            </a:endParaRPr>
          </a:p>
          <a:p>
            <a:r>
              <a:rPr lang="en-US" sz="1000" dirty="0">
                <a:cs typeface="Calibri"/>
              </a:rPr>
              <a:t>2.</a:t>
            </a:r>
            <a:r>
              <a:rPr lang="en-US" sz="1000" dirty="0">
                <a:latin typeface="Times New Roman"/>
                <a:ea typeface="Times New Roman"/>
                <a:cs typeface="Times New Roman"/>
              </a:rPr>
              <a:t>                 </a:t>
            </a:r>
            <a:r>
              <a:rPr lang="en-US" sz="1000" b="1" err="1"/>
              <a:t>Groyne</a:t>
            </a:r>
            <a:r>
              <a:rPr lang="en-US" sz="1000" b="1" dirty="0"/>
              <a:t> Survey</a:t>
            </a:r>
            <a:r>
              <a:rPr lang="en-US" sz="1000" dirty="0"/>
              <a:t>. </a:t>
            </a:r>
            <a:r>
              <a:rPr lang="en-US" sz="1000" dirty="0">
                <a:solidFill>
                  <a:srgbClr val="92D050"/>
                </a:solidFill>
              </a:rPr>
              <a:t>Only cheaper equipment needed to complete. Easy to complete accurately. </a:t>
            </a:r>
            <a:r>
              <a:rPr lang="en-US" sz="1000" dirty="0">
                <a:solidFill>
                  <a:srgbClr val="FF0000"/>
                </a:solidFill>
              </a:rPr>
              <a:t>Time consuming to walk distances between the </a:t>
            </a:r>
            <a:r>
              <a:rPr lang="en-US" sz="1000" err="1">
                <a:solidFill>
                  <a:srgbClr val="FF0000"/>
                </a:solidFill>
              </a:rPr>
              <a:t>groynes</a:t>
            </a:r>
            <a:r>
              <a:rPr lang="en-US" sz="1000" dirty="0">
                <a:solidFill>
                  <a:srgbClr val="FF0000"/>
                </a:solidFill>
              </a:rPr>
              <a:t> and measure accurately, only a small sample taken. Larger sample would improve accuracy, as well as taking into account the distance along the </a:t>
            </a:r>
            <a:r>
              <a:rPr lang="en-US" sz="1000" err="1">
                <a:solidFill>
                  <a:srgbClr val="FF0000"/>
                </a:solidFill>
              </a:rPr>
              <a:t>groyne</a:t>
            </a:r>
            <a:r>
              <a:rPr lang="en-US" sz="1000" dirty="0">
                <a:solidFill>
                  <a:srgbClr val="FF0000"/>
                </a:solidFill>
              </a:rPr>
              <a:t> measured. </a:t>
            </a:r>
            <a:endParaRPr lang="en-US" sz="1000">
              <a:solidFill>
                <a:srgbClr val="FF0000"/>
              </a:solidFill>
              <a:cs typeface="Calibri"/>
            </a:endParaRPr>
          </a:p>
          <a:p>
            <a:r>
              <a:rPr lang="en-US" sz="1000" dirty="0">
                <a:cs typeface="Calibri"/>
              </a:rPr>
              <a:t>3.</a:t>
            </a:r>
            <a:r>
              <a:rPr lang="en-US" sz="1000" dirty="0">
                <a:latin typeface="Times New Roman"/>
                <a:ea typeface="Times New Roman"/>
                <a:cs typeface="Times New Roman"/>
              </a:rPr>
              <a:t>                 </a:t>
            </a:r>
            <a:r>
              <a:rPr lang="en-US" sz="1000" b="1" dirty="0"/>
              <a:t>Bipolar Survey</a:t>
            </a:r>
            <a:r>
              <a:rPr lang="en-US" sz="1000" dirty="0"/>
              <a:t>. </a:t>
            </a:r>
            <a:r>
              <a:rPr lang="en-US" sz="1000" dirty="0">
                <a:solidFill>
                  <a:srgbClr val="92D050"/>
                </a:solidFill>
              </a:rPr>
              <a:t>Evaluates the different techniques on the same criteria so easy to compare – no equipment needed. </a:t>
            </a:r>
            <a:r>
              <a:rPr lang="en-US" sz="1000" dirty="0">
                <a:solidFill>
                  <a:srgbClr val="FF0000"/>
                </a:solidFill>
              </a:rPr>
              <a:t>Opinion based only – would need additional secondary data to fully evaluate effectiveness. Could have combined range of opinions to create an average. </a:t>
            </a:r>
            <a:endParaRPr lang="en-US" sz="1000">
              <a:solidFill>
                <a:srgbClr val="FF0000"/>
              </a:solidFill>
              <a:cs typeface="Calibri"/>
            </a:endParaRPr>
          </a:p>
          <a:p>
            <a:r>
              <a:rPr lang="en-US" sz="1000" b="1" dirty="0"/>
              <a:t>Secondary</a:t>
            </a:r>
            <a:r>
              <a:rPr lang="en-US" sz="1000" dirty="0"/>
              <a:t> (After original investigation from existing sources)</a:t>
            </a:r>
            <a:endParaRPr lang="en-US" sz="1000" dirty="0">
              <a:cs typeface="Calibri"/>
            </a:endParaRPr>
          </a:p>
          <a:p>
            <a:r>
              <a:rPr lang="en-US" sz="1000" b="1" dirty="0"/>
              <a:t>Aerial Photo</a:t>
            </a:r>
            <a:r>
              <a:rPr lang="en-US" sz="1000" dirty="0"/>
              <a:t>. </a:t>
            </a:r>
            <a:r>
              <a:rPr lang="en-US" sz="1000" dirty="0">
                <a:solidFill>
                  <a:srgbClr val="92D050"/>
                </a:solidFill>
              </a:rPr>
              <a:t>Larger scale area effects shown from above of </a:t>
            </a:r>
            <a:r>
              <a:rPr lang="en-US" sz="1000" err="1">
                <a:solidFill>
                  <a:srgbClr val="92D050"/>
                </a:solidFill>
              </a:rPr>
              <a:t>groynes</a:t>
            </a:r>
            <a:r>
              <a:rPr lang="en-US" sz="1000" dirty="0">
                <a:solidFill>
                  <a:srgbClr val="92D050"/>
                </a:solidFill>
              </a:rPr>
              <a:t>.</a:t>
            </a:r>
            <a:r>
              <a:rPr lang="en-US" sz="1000" dirty="0">
                <a:solidFill>
                  <a:srgbClr val="FF0000"/>
                </a:solidFill>
              </a:rPr>
              <a:t> Only fixed point in time, doesn’t show continual protection or change </a:t>
            </a:r>
            <a:endParaRPr lang="en-US" sz="1000" dirty="0">
              <a:cs typeface="Calibri"/>
            </a:endParaRPr>
          </a:p>
        </p:txBody>
      </p:sp>
      <p:sp>
        <p:nvSpPr>
          <p:cNvPr id="8" name="TextBox 7">
            <a:extLst>
              <a:ext uri="{FF2B5EF4-FFF2-40B4-BE49-F238E27FC236}">
                <a16:creationId xmlns:a16="http://schemas.microsoft.com/office/drawing/2014/main" id="{463D5960-AD6F-E948-ABC6-16CC225F5E99}"/>
              </a:ext>
            </a:extLst>
          </p:cNvPr>
          <p:cNvSpPr txBox="1"/>
          <p:nvPr/>
        </p:nvSpPr>
        <p:spPr>
          <a:xfrm>
            <a:off x="3725600" y="3091572"/>
            <a:ext cx="1496789" cy="2400657"/>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t>Location</a:t>
            </a:r>
            <a:r>
              <a:rPr lang="en-US" sz="1000" dirty="0"/>
              <a:t> </a:t>
            </a:r>
            <a:r>
              <a:rPr lang="en-US" sz="1000" i="1" dirty="0"/>
              <a:t>Where did you go and why?</a:t>
            </a:r>
            <a:endParaRPr lang="en-US" sz="1000" i="1">
              <a:cs typeface="Calibri"/>
            </a:endParaRPr>
          </a:p>
          <a:p>
            <a:r>
              <a:rPr lang="en-US" sz="1000" dirty="0">
                <a:latin typeface="Symbol"/>
                <a:ea typeface="Symbol"/>
                <a:cs typeface="Symbol"/>
              </a:rPr>
              <a:t>·</a:t>
            </a:r>
            <a:r>
              <a:rPr lang="en-US" sz="1000" dirty="0">
                <a:latin typeface="Times New Roman"/>
                <a:ea typeface="Times New Roman"/>
                <a:cs typeface="Times New Roman"/>
              </a:rPr>
              <a:t>  </a:t>
            </a:r>
            <a:r>
              <a:rPr lang="en-US" sz="1000" dirty="0"/>
              <a:t>Hornsea, Holderness Coast, East Yorkshire </a:t>
            </a:r>
            <a:endParaRPr lang="en-US" sz="1000">
              <a:cs typeface="Calibri"/>
            </a:endParaRPr>
          </a:p>
          <a:p>
            <a:r>
              <a:rPr lang="en-US" sz="1000" dirty="0">
                <a:latin typeface="Symbol"/>
                <a:ea typeface="Symbol"/>
                <a:cs typeface="Symbol"/>
              </a:rPr>
              <a:t>·</a:t>
            </a:r>
            <a:r>
              <a:rPr lang="en-US" sz="1000" dirty="0">
                <a:latin typeface="Times New Roman"/>
                <a:ea typeface="Times New Roman"/>
                <a:cs typeface="Times New Roman"/>
              </a:rPr>
              <a:t>  </a:t>
            </a:r>
            <a:r>
              <a:rPr lang="en-US" sz="1000" dirty="0"/>
              <a:t>Accessible to all students, nearby for coach travel. Hard engineering methods in place</a:t>
            </a:r>
            <a:endParaRPr lang="en-US" sz="1000">
              <a:cs typeface="Calibri"/>
            </a:endParaRPr>
          </a:p>
          <a:p>
            <a:r>
              <a:rPr lang="en-US" sz="1000" dirty="0"/>
              <a:t>RISKS: Tides (check with coastguard before visit). </a:t>
            </a:r>
            <a:br>
              <a:rPr lang="en-US" sz="1000" dirty="0"/>
            </a:br>
            <a:r>
              <a:rPr lang="en-US" sz="1000" dirty="0"/>
              <a:t>Weather (Advised to wear sensible clothing)</a:t>
            </a:r>
            <a:endParaRPr lang="en-US" sz="1000">
              <a:cs typeface="Calibri"/>
            </a:endParaRPr>
          </a:p>
          <a:p>
            <a:r>
              <a:rPr lang="en-US" sz="1000" dirty="0"/>
              <a:t>Falls (Advised on footwear)</a:t>
            </a:r>
            <a:endParaRPr lang="en-US" sz="1000" dirty="0">
              <a:cs typeface="Calibri"/>
            </a:endParaRPr>
          </a:p>
        </p:txBody>
      </p:sp>
      <p:sp>
        <p:nvSpPr>
          <p:cNvPr id="9" name="TextBox 8">
            <a:extLst>
              <a:ext uri="{FF2B5EF4-FFF2-40B4-BE49-F238E27FC236}">
                <a16:creationId xmlns:a16="http://schemas.microsoft.com/office/drawing/2014/main" id="{21F8AD30-5BB4-7536-BBEF-CC87ECE47363}"/>
              </a:ext>
            </a:extLst>
          </p:cNvPr>
          <p:cNvSpPr txBox="1"/>
          <p:nvPr/>
        </p:nvSpPr>
        <p:spPr>
          <a:xfrm>
            <a:off x="5234150" y="3095966"/>
            <a:ext cx="4543652" cy="2554545"/>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a:t>Analysis:</a:t>
            </a:r>
            <a:r>
              <a:rPr lang="en-US" sz="1000"/>
              <a:t> Did you use any manipulation of data, such as range, %, mean, Spearman? If so why and what were the outcomes?</a:t>
            </a:r>
          </a:p>
          <a:p>
            <a:r>
              <a:rPr lang="en-US" sz="1000" b="1"/>
              <a:t>Range</a:t>
            </a:r>
            <a:r>
              <a:rPr lang="en-US" sz="1000"/>
              <a:t> – of depth on the groyne surveys: </a:t>
            </a:r>
            <a:r>
              <a:rPr lang="en-US" sz="1000">
                <a:solidFill>
                  <a:srgbClr val="2E74B5"/>
                </a:solidFill>
              </a:rPr>
              <a:t>difference from highest drop (south side) to lowest drop (north side) was 180cm. </a:t>
            </a:r>
            <a:r>
              <a:rPr lang="en-US" sz="1000"/>
              <a:t>of height on the beach profiles: </a:t>
            </a:r>
            <a:r>
              <a:rPr lang="en-US" sz="1000">
                <a:solidFill>
                  <a:srgbClr val="2E74B5"/>
                </a:solidFill>
              </a:rPr>
              <a:t>difference from largest beach profile height (Profile 1 furthest from the active groyne) to the smallest beach profile height drop (Profile 4 just south of a groyne) was 0.75m</a:t>
            </a:r>
          </a:p>
          <a:p>
            <a:r>
              <a:rPr lang="en-US" sz="1000" b="1"/>
              <a:t>%</a:t>
            </a:r>
            <a:r>
              <a:rPr lang="en-US" sz="1000"/>
              <a:t> - </a:t>
            </a:r>
            <a:r>
              <a:rPr lang="en-US" sz="1000">
                <a:solidFill>
                  <a:srgbClr val="2E74B5"/>
                </a:solidFill>
              </a:rPr>
              <a:t>62% of results of the bipolar survey showed neutral or positive results for sea walls, 50% for groynes and 50% for rock armour. 100% of the groynes showed a difference between North and South sides </a:t>
            </a:r>
          </a:p>
          <a:p>
            <a:r>
              <a:rPr lang="en-US" sz="1000" b="1"/>
              <a:t>Mean</a:t>
            </a:r>
            <a:r>
              <a:rPr lang="en-US" sz="1000"/>
              <a:t> – </a:t>
            </a:r>
            <a:r>
              <a:rPr lang="en-US" sz="1000">
                <a:solidFill>
                  <a:srgbClr val="2E74B5"/>
                </a:solidFill>
              </a:rPr>
              <a:t>the mean average difference between north and south sides of the groyne was 121cm, with the mean average drop on the south side (longshore drift moving sediment away) was 143cm and the collected side (north side) was 22cm. </a:t>
            </a:r>
          </a:p>
          <a:p>
            <a:r>
              <a:rPr lang="en-US" sz="1000"/>
              <a:t>The use of data manipulation gives clear evidence to support the hypothesis as it allows direct comparison of the bipolar results rather than only visual based on the graph. It allows numerical evidence to show that groynes are affecting the shape of the beach and sediment trapped.</a:t>
            </a:r>
            <a:endParaRPr lang="en-US"/>
          </a:p>
        </p:txBody>
      </p:sp>
      <p:sp>
        <p:nvSpPr>
          <p:cNvPr id="10" name="TextBox 9">
            <a:extLst>
              <a:ext uri="{FF2B5EF4-FFF2-40B4-BE49-F238E27FC236}">
                <a16:creationId xmlns:a16="http://schemas.microsoft.com/office/drawing/2014/main" id="{39F519BC-27C8-D7D2-1864-9C64EC44C85F}"/>
              </a:ext>
            </a:extLst>
          </p:cNvPr>
          <p:cNvSpPr txBox="1"/>
          <p:nvPr/>
        </p:nvSpPr>
        <p:spPr>
          <a:xfrm>
            <a:off x="27882" y="4143767"/>
            <a:ext cx="3714453" cy="707886"/>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a:t>Evaluation of data presentation:</a:t>
            </a:r>
            <a:r>
              <a:rPr lang="en-US" sz="1000"/>
              <a:t> List the ways you presented the data, why did you use these? What did they show?</a:t>
            </a:r>
            <a:br>
              <a:rPr lang="en-US" sz="1000"/>
            </a:br>
            <a:r>
              <a:rPr lang="en-US" sz="1000"/>
              <a:t>Include possible alternatives</a:t>
            </a:r>
          </a:p>
          <a:p>
            <a:r>
              <a:rPr lang="en-US" sz="1000">
                <a:latin typeface="Calibri"/>
                <a:ea typeface="Calibri"/>
                <a:cs typeface="Calibri"/>
              </a:rPr>
              <a:t> </a:t>
            </a:r>
            <a:endParaRPr lang="en-US"/>
          </a:p>
        </p:txBody>
      </p:sp>
      <p:sp>
        <p:nvSpPr>
          <p:cNvPr id="11" name="TextBox 10">
            <a:extLst>
              <a:ext uri="{FF2B5EF4-FFF2-40B4-BE49-F238E27FC236}">
                <a16:creationId xmlns:a16="http://schemas.microsoft.com/office/drawing/2014/main" id="{23AAFA0C-6B30-B2DC-EB4F-4109D418111D}"/>
              </a:ext>
            </a:extLst>
          </p:cNvPr>
          <p:cNvSpPr txBox="1"/>
          <p:nvPr/>
        </p:nvSpPr>
        <p:spPr>
          <a:xfrm>
            <a:off x="39028" y="4756144"/>
            <a:ext cx="3720041" cy="680160"/>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a:t>Radar graph used for Bipolar Survey Results.  </a:t>
            </a:r>
            <a:r>
              <a:rPr lang="en-US" sz="900">
                <a:solidFill>
                  <a:srgbClr val="92D050"/>
                </a:solidFill>
              </a:rPr>
              <a:t>Clear visual representation of results. Easy to compare between, and evaluate the success of, the three different engineering types. Larger area within the star shows a higher rating.</a:t>
            </a:r>
            <a:endParaRPr lang="en-US"/>
          </a:p>
        </p:txBody>
      </p:sp>
      <p:sp>
        <p:nvSpPr>
          <p:cNvPr id="12" name="TextBox 11">
            <a:extLst>
              <a:ext uri="{FF2B5EF4-FFF2-40B4-BE49-F238E27FC236}">
                <a16:creationId xmlns:a16="http://schemas.microsoft.com/office/drawing/2014/main" id="{0248ABCC-12E1-C473-0B4B-201E0D7D3130}"/>
              </a:ext>
            </a:extLst>
          </p:cNvPr>
          <p:cNvSpPr txBox="1"/>
          <p:nvPr/>
        </p:nvSpPr>
        <p:spPr>
          <a:xfrm>
            <a:off x="53405" y="5425448"/>
            <a:ext cx="3687183" cy="661720"/>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a:t>Comparison Bar Graph for groyne survey </a:t>
            </a:r>
            <a:br>
              <a:rPr lang="en-US" sz="1000"/>
            </a:br>
            <a:r>
              <a:rPr lang="en-US" sz="900">
                <a:solidFill>
                  <a:srgbClr val="92D050"/>
                </a:solidFill>
              </a:rPr>
              <a:t>Clear comparison between North and South side drops of the groyne. Easy to show effect of groyne and also longshore drift direction </a:t>
            </a:r>
            <a:r>
              <a:rPr lang="en-US" sz="900">
                <a:solidFill>
                  <a:srgbClr val="FF0000"/>
                </a:solidFill>
              </a:rPr>
              <a:t>Additional graph to show average of results could be created</a:t>
            </a:r>
            <a:endParaRPr lang="en-US"/>
          </a:p>
        </p:txBody>
      </p:sp>
      <p:sp>
        <p:nvSpPr>
          <p:cNvPr id="13" name="TextBox 12">
            <a:extLst>
              <a:ext uri="{FF2B5EF4-FFF2-40B4-BE49-F238E27FC236}">
                <a16:creationId xmlns:a16="http://schemas.microsoft.com/office/drawing/2014/main" id="{548C111F-B9FF-C663-9581-942609E1438F}"/>
              </a:ext>
            </a:extLst>
          </p:cNvPr>
          <p:cNvSpPr txBox="1"/>
          <p:nvPr/>
        </p:nvSpPr>
        <p:spPr>
          <a:xfrm>
            <a:off x="-7626" y="6192454"/>
            <a:ext cx="3973567" cy="661720"/>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000"/>
              <a:t>Located scaled cross-profiles for beach profiles.</a:t>
            </a:r>
            <a:r>
              <a:rPr lang="en-US" sz="900">
                <a:solidFill>
                  <a:srgbClr val="92D050"/>
                </a:solidFill>
              </a:rPr>
              <a:t> Shows line graph scale of each beach profile taken in relation to the groyne position. Allows located data to show influence of groynes.  </a:t>
            </a:r>
            <a:r>
              <a:rPr lang="en-US" sz="900">
                <a:solidFill>
                  <a:srgbClr val="FF0000"/>
                </a:solidFill>
              </a:rPr>
              <a:t>Surface/area graph with all profiles overlaid onto each other is easier to compare results </a:t>
            </a:r>
            <a:endParaRPr lang="en-US"/>
          </a:p>
        </p:txBody>
      </p:sp>
      <p:sp>
        <p:nvSpPr>
          <p:cNvPr id="14" name="TextBox 13">
            <a:extLst>
              <a:ext uri="{FF2B5EF4-FFF2-40B4-BE49-F238E27FC236}">
                <a16:creationId xmlns:a16="http://schemas.microsoft.com/office/drawing/2014/main" id="{DF2B7D24-84BD-9C10-8CA8-A78B21D7AB93}"/>
              </a:ext>
            </a:extLst>
          </p:cNvPr>
          <p:cNvSpPr txBox="1"/>
          <p:nvPr/>
        </p:nvSpPr>
        <p:spPr>
          <a:xfrm>
            <a:off x="3919579" y="5760355"/>
            <a:ext cx="5855567" cy="1292662"/>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err="1">
                <a:ea typeface="+mn-lt"/>
                <a:cs typeface="+mn-lt"/>
              </a:rPr>
              <a:t>Conclusion</a:t>
            </a:r>
            <a:r>
              <a:rPr lang="en-US" sz="1000" dirty="0" err="1">
                <a:ea typeface="+mn-lt"/>
                <a:cs typeface="+mn-lt"/>
              </a:rPr>
              <a:t>:Hard</a:t>
            </a:r>
            <a:r>
              <a:rPr lang="en-US" sz="1000" dirty="0">
                <a:ea typeface="+mn-lt"/>
                <a:cs typeface="+mn-lt"/>
              </a:rPr>
              <a:t> Engineering does protect the beach at Hornsea with the evidence for the effect of the </a:t>
            </a:r>
            <a:r>
              <a:rPr lang="en-US" sz="1000" dirty="0" err="1">
                <a:ea typeface="+mn-lt"/>
                <a:cs typeface="+mn-lt"/>
              </a:rPr>
              <a:t>groynes</a:t>
            </a:r>
            <a:r>
              <a:rPr lang="en-US" sz="1000" dirty="0">
                <a:ea typeface="+mn-lt"/>
                <a:cs typeface="+mn-lt"/>
              </a:rPr>
              <a:t> being most evident in the results. The beach profiles show the beach has built up on the north side of the </a:t>
            </a:r>
            <a:r>
              <a:rPr lang="en-US" sz="1000" dirty="0" err="1">
                <a:ea typeface="+mn-lt"/>
                <a:cs typeface="+mn-lt"/>
              </a:rPr>
              <a:t>groyne</a:t>
            </a:r>
            <a:r>
              <a:rPr lang="en-US" sz="1000" dirty="0">
                <a:ea typeface="+mn-lt"/>
                <a:cs typeface="+mn-lt"/>
              </a:rPr>
              <a:t>, and lowered on the south side showing the </a:t>
            </a:r>
            <a:r>
              <a:rPr lang="en-US" sz="1000" dirty="0" err="1">
                <a:ea typeface="+mn-lt"/>
                <a:cs typeface="+mn-lt"/>
              </a:rPr>
              <a:t>groynes</a:t>
            </a:r>
            <a:r>
              <a:rPr lang="en-US" sz="1000" dirty="0">
                <a:ea typeface="+mn-lt"/>
                <a:cs typeface="+mn-lt"/>
              </a:rPr>
              <a:t> are preventing longshore drift. The </a:t>
            </a:r>
            <a:r>
              <a:rPr lang="en-US" sz="1000" dirty="0" err="1">
                <a:ea typeface="+mn-lt"/>
                <a:cs typeface="+mn-lt"/>
              </a:rPr>
              <a:t>groyne</a:t>
            </a:r>
            <a:r>
              <a:rPr lang="en-US" sz="1000" dirty="0">
                <a:ea typeface="+mn-lt"/>
                <a:cs typeface="+mn-lt"/>
              </a:rPr>
              <a:t> surveys support this with an average difference of 121cm between north and south sides. (Some </a:t>
            </a:r>
            <a:r>
              <a:rPr lang="en-US" sz="1000" dirty="0" err="1">
                <a:ea typeface="+mn-lt"/>
                <a:cs typeface="+mn-lt"/>
              </a:rPr>
              <a:t>groynes</a:t>
            </a:r>
            <a:r>
              <a:rPr lang="en-US" sz="1000" dirty="0">
                <a:ea typeface="+mn-lt"/>
                <a:cs typeface="+mn-lt"/>
              </a:rPr>
              <a:t> had no drop on the north side as they were ‘full’ of sediment) </a:t>
            </a:r>
            <a:r>
              <a:rPr lang="en-US" sz="1000" b="1" dirty="0">
                <a:ea typeface="+mn-lt"/>
                <a:cs typeface="+mn-lt"/>
              </a:rPr>
              <a:t>Challenge: To what extent can this conclusion be considered valid? Have you collected enough data to prove the beach is protected?</a:t>
            </a:r>
            <a:endParaRPr lang="en-US" dirty="0"/>
          </a:p>
          <a:p>
            <a:pPr algn="l"/>
            <a:endParaRPr lang="en-US" dirty="0">
              <a:cs typeface="Calibri"/>
            </a:endParaRPr>
          </a:p>
        </p:txBody>
      </p:sp>
    </p:spTree>
    <p:extLst>
      <p:ext uri="{BB962C8B-B14F-4D97-AF65-F5344CB8AC3E}">
        <p14:creationId xmlns:p14="http://schemas.microsoft.com/office/powerpoint/2010/main" val="7074585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23878cce-4ba3-47c9-bba2-802d2d604774">
      <UserInfo>
        <DisplayName/>
        <AccountId xsi:nil="true"/>
        <AccountType/>
      </UserInfo>
    </SharedWithUsers>
    <Date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Modifiedby xmlns="eaff1878-c271-4814-910b-972278de832e">
      <UserInfo>
        <DisplayName/>
        <AccountId xsi:nil="true"/>
        <AccountType/>
      </UserInfo>
    </Modifiedby>
    <PaulaAtkinson xmlns="eaff1878-c271-4814-910b-972278de832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3" ma:contentTypeDescription="Create a new document." ma:contentTypeScope="" ma:versionID="99dfbdcfd10b43a13152705fdfec7803">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fcc1c0c27593a2985589c5e23e0efbba"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89E87F-8986-494F-8530-84EC0BEB728E}">
  <ds:schemaRefs>
    <ds:schemaRef ds:uri="http://schemas.microsoft.com/sharepoint/v3/contenttype/forms"/>
  </ds:schemaRefs>
</ds:datastoreItem>
</file>

<file path=customXml/itemProps2.xml><?xml version="1.0" encoding="utf-8"?>
<ds:datastoreItem xmlns:ds="http://schemas.openxmlformats.org/officeDocument/2006/customXml" ds:itemID="{782981A4-FD4A-4087-93B4-EF9571503641}">
  <ds:schemaRefs>
    <ds:schemaRef ds:uri="eaff1878-c271-4814-910b-972278de832e"/>
    <ds:schemaRef ds:uri="http://purl.org/dc/terms/"/>
    <ds:schemaRef ds:uri="http://schemas.openxmlformats.org/package/2006/metadata/core-properties"/>
    <ds:schemaRef ds:uri="http://schemas.microsoft.com/office/2006/documentManagement/types"/>
    <ds:schemaRef ds:uri="http://purl.org/dc/dcmitype/"/>
    <ds:schemaRef ds:uri="http://purl.org/dc/elements/1.1/"/>
    <ds:schemaRef ds:uri="http://schemas.microsoft.com/office/2006/metadata/properties"/>
    <ds:schemaRef ds:uri="23878cce-4ba3-47c9-bba2-802d2d604774"/>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FC234156-AFC6-42C0-B12A-D1BE2E25811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878cce-4ba3-47c9-bba2-802d2d604774"/>
    <ds:schemaRef ds:uri="eaff1878-c271-4814-910b-972278de83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6164</TotalTime>
  <Words>910</Words>
  <Application>Microsoft Office PowerPoint</Application>
  <PresentationFormat>A4 Paper (210x297 mm)</PresentationFormat>
  <Paragraphs>37</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GEOGRAPHY PAPER 3 11th JUNE 1 HOUR 30 MINUTES   FIELDWORK &amp; SKILLS PRE-RELEASE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Robin Leggett</dc:creator>
  <cp:lastModifiedBy>Samuel Scott</cp:lastModifiedBy>
  <cp:revision>338</cp:revision>
  <cp:lastPrinted>2019-01-23T11:22:43Z</cp:lastPrinted>
  <dcterms:created xsi:type="dcterms:W3CDTF">2017-09-02T18:17:36Z</dcterms:created>
  <dcterms:modified xsi:type="dcterms:W3CDTF">2026-05-21T10:51:25Z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Order">
    <vt:r8>343000</vt:r8>
  </property>
  <property fmtid="{D5CDD505-2E9C-101B-9397-08002B2CF9AE}" pid="4" name="xd_Signature">
    <vt:bool>false</vt:bool>
  </property>
  <property fmtid="{D5CDD505-2E9C-101B-9397-08002B2CF9AE}" pid="5" name="xd_ProgID">
    <vt:lpwstr/>
  </property>
  <property fmtid="{D5CDD505-2E9C-101B-9397-08002B2CF9AE}" pid="6" name="TemplateUrl">
    <vt:lpwstr/>
  </property>
  <property fmtid="{D5CDD505-2E9C-101B-9397-08002B2CF9AE}" pid="7" name="ComplianceAssetId">
    <vt:lpwstr/>
  </property>
  <property fmtid="{D5CDD505-2E9C-101B-9397-08002B2CF9AE}" pid="8" name="MediaServiceImageTags">
    <vt:lpwstr/>
  </property>
</Properties>
</file>