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62"/>
  </p:notesMasterIdLst>
  <p:handoutMasterIdLst>
    <p:handoutMasterId r:id="rId63"/>
  </p:handoutMasterIdLst>
  <p:sldIdLst>
    <p:sldId id="268" r:id="rId5"/>
    <p:sldId id="360" r:id="rId6"/>
    <p:sldId id="457" r:id="rId7"/>
    <p:sldId id="432" r:id="rId8"/>
    <p:sldId id="512" r:id="rId9"/>
    <p:sldId id="545" r:id="rId10"/>
    <p:sldId id="546" r:id="rId11"/>
    <p:sldId id="547" r:id="rId12"/>
    <p:sldId id="513" r:id="rId13"/>
    <p:sldId id="514" r:id="rId14"/>
    <p:sldId id="550" r:id="rId15"/>
    <p:sldId id="549" r:id="rId16"/>
    <p:sldId id="551" r:id="rId17"/>
    <p:sldId id="552" r:id="rId18"/>
    <p:sldId id="553" r:id="rId19"/>
    <p:sldId id="555" r:id="rId20"/>
    <p:sldId id="554" r:id="rId21"/>
    <p:sldId id="587" r:id="rId22"/>
    <p:sldId id="557" r:id="rId23"/>
    <p:sldId id="558" r:id="rId24"/>
    <p:sldId id="559" r:id="rId25"/>
    <p:sldId id="556" r:id="rId26"/>
    <p:sldId id="588" r:id="rId27"/>
    <p:sldId id="589" r:id="rId28"/>
    <p:sldId id="590" r:id="rId29"/>
    <p:sldId id="560" r:id="rId30"/>
    <p:sldId id="561" r:id="rId31"/>
    <p:sldId id="562" r:id="rId32"/>
    <p:sldId id="563" r:id="rId33"/>
    <p:sldId id="564" r:id="rId34"/>
    <p:sldId id="567" r:id="rId35"/>
    <p:sldId id="566" r:id="rId36"/>
    <p:sldId id="568" r:id="rId37"/>
    <p:sldId id="565" r:id="rId38"/>
    <p:sldId id="569" r:id="rId39"/>
    <p:sldId id="570" r:id="rId40"/>
    <p:sldId id="571" r:id="rId41"/>
    <p:sldId id="572" r:id="rId42"/>
    <p:sldId id="573" r:id="rId43"/>
    <p:sldId id="574" r:id="rId44"/>
    <p:sldId id="575" r:id="rId45"/>
    <p:sldId id="576" r:id="rId46"/>
    <p:sldId id="577" r:id="rId47"/>
    <p:sldId id="578" r:id="rId48"/>
    <p:sldId id="579" r:id="rId49"/>
    <p:sldId id="580" r:id="rId50"/>
    <p:sldId id="581" r:id="rId51"/>
    <p:sldId id="582" r:id="rId52"/>
    <p:sldId id="583" r:id="rId53"/>
    <p:sldId id="584" r:id="rId54"/>
    <p:sldId id="585" r:id="rId55"/>
    <p:sldId id="586" r:id="rId56"/>
    <p:sldId id="591" r:id="rId57"/>
    <p:sldId id="592" r:id="rId58"/>
    <p:sldId id="593" r:id="rId59"/>
    <p:sldId id="594" r:id="rId60"/>
    <p:sldId id="595" r:id="rId61"/>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drew Earl" initials="AE" lastIdx="4" clrIdx="0">
    <p:extLst>
      <p:ext uri="{19B8F6BF-5375-455C-9EA6-DF929625EA0E}">
        <p15:presenceInfo xmlns:p15="http://schemas.microsoft.com/office/powerpoint/2012/main" userId="S-1-5-21-1804946570-2458963006-524001929-186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1E3F"/>
    <a:srgbClr val="B0BF48"/>
    <a:srgbClr val="7D1111"/>
    <a:srgbClr val="7E2341"/>
    <a:srgbClr val="FF01B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442" autoAdjust="0"/>
    <p:restoredTop sz="91903" autoAdjust="0"/>
  </p:normalViewPr>
  <p:slideViewPr>
    <p:cSldViewPr snapToGrid="0">
      <p:cViewPr varScale="1">
        <p:scale>
          <a:sx n="53" d="100"/>
          <a:sy n="53" d="100"/>
        </p:scale>
        <p:origin x="2885" y="67"/>
      </p:cViewPr>
      <p:guideLst/>
    </p:cSldViewPr>
  </p:slideViewPr>
  <p:notesTextViewPr>
    <p:cViewPr>
      <p:scale>
        <a:sx n="1" d="1"/>
        <a:sy n="1" d="1"/>
      </p:scale>
      <p:origin x="0" y="0"/>
    </p:cViewPr>
  </p:notesTextViewPr>
  <p:sorterViewPr>
    <p:cViewPr>
      <p:scale>
        <a:sx n="61" d="100"/>
        <a:sy n="61"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handoutMaster" Target="handoutMasters/handoutMaster1.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70BBED8C-FE81-4FD7-8772-074C3C188936}" type="datetimeFigureOut">
              <a:rPr lang="en-GB" smtClean="0"/>
              <a:t>07/01/2026</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25DB131C-501E-46D4-B97E-F5234D718EEA}" type="slidenum">
              <a:rPr lang="en-GB" smtClean="0"/>
              <a:t>‹#›</a:t>
            </a:fld>
            <a:endParaRPr lang="en-GB"/>
          </a:p>
        </p:txBody>
      </p:sp>
    </p:spTree>
    <p:extLst>
      <p:ext uri="{BB962C8B-B14F-4D97-AF65-F5344CB8AC3E}">
        <p14:creationId xmlns:p14="http://schemas.microsoft.com/office/powerpoint/2010/main" val="41347478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2B6A2F48-886E-9C4D-9A23-F79AB5041824}" type="datetimeFigureOut">
              <a:rPr lang="en-GB" smtClean="0"/>
              <a:t>07/01/2026</a:t>
            </a:fld>
            <a:endParaRPr lang="en-GB" dirty="0"/>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C24A783-C653-C444-A1FE-7D3BC73388DB}" type="slidenum">
              <a:rPr lang="en-GB" smtClean="0"/>
              <a:t>‹#›</a:t>
            </a:fld>
            <a:endParaRPr lang="en-GB" dirty="0"/>
          </a:p>
        </p:txBody>
      </p:sp>
    </p:spTree>
    <p:extLst>
      <p:ext uri="{BB962C8B-B14F-4D97-AF65-F5344CB8AC3E}">
        <p14:creationId xmlns:p14="http://schemas.microsoft.com/office/powerpoint/2010/main" val="39017294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24A783-C653-C444-A1FE-7D3BC73388DB}" type="slidenum">
              <a:rPr lang="en-GB" smtClean="0"/>
              <a:t>3</a:t>
            </a:fld>
            <a:endParaRPr lang="en-GB" dirty="0"/>
          </a:p>
        </p:txBody>
      </p:sp>
    </p:spTree>
    <p:extLst>
      <p:ext uri="{BB962C8B-B14F-4D97-AF65-F5344CB8AC3E}">
        <p14:creationId xmlns:p14="http://schemas.microsoft.com/office/powerpoint/2010/main" val="2597698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24A783-C653-C444-A1FE-7D3BC73388DB}" type="slidenum">
              <a:rPr lang="en-GB" smtClean="0"/>
              <a:t>26</a:t>
            </a:fld>
            <a:endParaRPr lang="en-GB" dirty="0"/>
          </a:p>
        </p:txBody>
      </p:sp>
    </p:spTree>
    <p:extLst>
      <p:ext uri="{BB962C8B-B14F-4D97-AF65-F5344CB8AC3E}">
        <p14:creationId xmlns:p14="http://schemas.microsoft.com/office/powerpoint/2010/main" val="30785413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24A783-C653-C444-A1FE-7D3BC73388DB}" type="slidenum">
              <a:rPr lang="en-GB" smtClean="0"/>
              <a:t>30</a:t>
            </a:fld>
            <a:endParaRPr lang="en-GB" dirty="0"/>
          </a:p>
        </p:txBody>
      </p:sp>
    </p:spTree>
    <p:extLst>
      <p:ext uri="{BB962C8B-B14F-4D97-AF65-F5344CB8AC3E}">
        <p14:creationId xmlns:p14="http://schemas.microsoft.com/office/powerpoint/2010/main" val="16585419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24A783-C653-C444-A1FE-7D3BC73388DB}" type="slidenum">
              <a:rPr lang="en-GB" smtClean="0"/>
              <a:t>33</a:t>
            </a:fld>
            <a:endParaRPr lang="en-GB" dirty="0"/>
          </a:p>
        </p:txBody>
      </p:sp>
    </p:spTree>
    <p:extLst>
      <p:ext uri="{BB962C8B-B14F-4D97-AF65-F5344CB8AC3E}">
        <p14:creationId xmlns:p14="http://schemas.microsoft.com/office/powerpoint/2010/main" val="13762576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24A783-C653-C444-A1FE-7D3BC73388DB}" type="slidenum">
              <a:rPr lang="en-GB" smtClean="0"/>
              <a:t>37</a:t>
            </a:fld>
            <a:endParaRPr lang="en-GB" dirty="0"/>
          </a:p>
        </p:txBody>
      </p:sp>
    </p:spTree>
    <p:extLst>
      <p:ext uri="{BB962C8B-B14F-4D97-AF65-F5344CB8AC3E}">
        <p14:creationId xmlns:p14="http://schemas.microsoft.com/office/powerpoint/2010/main" val="3737998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24A783-C653-C444-A1FE-7D3BC73388DB}" type="slidenum">
              <a:rPr lang="en-GB" smtClean="0"/>
              <a:t>41</a:t>
            </a:fld>
            <a:endParaRPr lang="en-GB" dirty="0"/>
          </a:p>
        </p:txBody>
      </p:sp>
    </p:spTree>
    <p:extLst>
      <p:ext uri="{BB962C8B-B14F-4D97-AF65-F5344CB8AC3E}">
        <p14:creationId xmlns:p14="http://schemas.microsoft.com/office/powerpoint/2010/main" val="473995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24A783-C653-C444-A1FE-7D3BC73388DB}" type="slidenum">
              <a:rPr lang="en-GB" smtClean="0"/>
              <a:t>45</a:t>
            </a:fld>
            <a:endParaRPr lang="en-GB" dirty="0"/>
          </a:p>
        </p:txBody>
      </p:sp>
    </p:spTree>
    <p:extLst>
      <p:ext uri="{BB962C8B-B14F-4D97-AF65-F5344CB8AC3E}">
        <p14:creationId xmlns:p14="http://schemas.microsoft.com/office/powerpoint/2010/main" val="38148295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24A783-C653-C444-A1FE-7D3BC73388DB}" type="slidenum">
              <a:rPr lang="en-GB" smtClean="0"/>
              <a:t>49</a:t>
            </a:fld>
            <a:endParaRPr lang="en-GB" dirty="0"/>
          </a:p>
        </p:txBody>
      </p:sp>
    </p:spTree>
    <p:extLst>
      <p:ext uri="{BB962C8B-B14F-4D97-AF65-F5344CB8AC3E}">
        <p14:creationId xmlns:p14="http://schemas.microsoft.com/office/powerpoint/2010/main" val="3757328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24A783-C653-C444-A1FE-7D3BC73388DB}" type="slidenum">
              <a:rPr lang="en-GB" smtClean="0"/>
              <a:t>53</a:t>
            </a:fld>
            <a:endParaRPr lang="en-GB" dirty="0"/>
          </a:p>
        </p:txBody>
      </p:sp>
    </p:spTree>
    <p:extLst>
      <p:ext uri="{BB962C8B-B14F-4D97-AF65-F5344CB8AC3E}">
        <p14:creationId xmlns:p14="http://schemas.microsoft.com/office/powerpoint/2010/main" val="32266117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24A783-C653-C444-A1FE-7D3BC73388DB}" type="slidenum">
              <a:rPr lang="en-GB" smtClean="0"/>
              <a:t>56</a:t>
            </a:fld>
            <a:endParaRPr lang="en-GB" dirty="0"/>
          </a:p>
        </p:txBody>
      </p:sp>
    </p:spTree>
    <p:extLst>
      <p:ext uri="{BB962C8B-B14F-4D97-AF65-F5344CB8AC3E}">
        <p14:creationId xmlns:p14="http://schemas.microsoft.com/office/powerpoint/2010/main" val="24319281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B0367B0-B66B-4F4C-A9B9-5496787A6804}" type="datetime1">
              <a:rPr lang="en-GB" smtClean="0"/>
              <a:t>07/01/2026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2576062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FB6E7C91-D0A7-49ED-B1BD-A048A03D2B02}" type="datetime1">
              <a:rPr lang="en-GB" smtClean="0"/>
              <a:t>07/01/2026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2464626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52111BF-B30C-4E39-8FFE-EE93095C42A8}" type="datetime1">
              <a:rPr lang="en-GB" smtClean="0"/>
              <a:t>07/01/2026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3091128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EADEE31-61B3-4D41-8162-9A2E6FA07693}" type="datetime1">
              <a:rPr lang="en-GB" smtClean="0"/>
              <a:t>07/01/2026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1839719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11815D7-CDD9-4FA9-A6BA-F48CF76A5693}" type="datetime1">
              <a:rPr lang="en-GB" smtClean="0"/>
              <a:t>07/01/2026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12462056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6E7B13-D373-4E2A-AF92-21CDFC3F9B43}" type="datetime1">
              <a:rPr lang="en-GB" smtClean="0"/>
              <a:t>07/01/2026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2469753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4CD79-E49D-490B-8E39-E17078E8E11B}" type="datetime1">
              <a:rPr lang="en-GB" smtClean="0"/>
              <a:t>07/01/2026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2124629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9E0C541A-F161-41E3-A213-A6492D485E14}" type="datetime1">
              <a:rPr lang="en-GB" smtClean="0"/>
              <a:t>07/01/2026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4249834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62789380-9E5E-4405-8108-E97D330E8167}" type="datetime1">
              <a:rPr lang="en-GB" smtClean="0"/>
              <a:t>07/01/2026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4060343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C88B52-2C10-4350-AEE7-B82B0EC1AFD3}" type="datetime1">
              <a:rPr lang="en-GB" smtClean="0"/>
              <a:t>07/01/2026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3055906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7AA34A-A944-4076-8D41-EEA3B9023499}" type="datetime1">
              <a:rPr lang="en-GB" smtClean="0"/>
              <a:t>07/01/2026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9F1D9CC-7119-45EC-A96C-D8C0660F3AAB}" type="slidenum">
              <a:rPr lang="en-GB" smtClean="0"/>
              <a:t>‹#›</a:t>
            </a:fld>
            <a:endParaRPr lang="en-GB" dirty="0"/>
          </a:p>
        </p:txBody>
      </p:sp>
    </p:spTree>
    <p:extLst>
      <p:ext uri="{BB962C8B-B14F-4D97-AF65-F5344CB8AC3E}">
        <p14:creationId xmlns:p14="http://schemas.microsoft.com/office/powerpoint/2010/main" val="4270836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2540589F-104C-4FE8-838C-208242458D10}" type="datetime1">
              <a:rPr lang="en-GB" smtClean="0"/>
              <a:t>07/01/2026</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19F1D9CC-7119-45EC-A96C-D8C0660F3AAB}" type="slidenum">
              <a:rPr lang="en-GB" smtClean="0"/>
              <a:t>‹#›</a:t>
            </a:fld>
            <a:endParaRPr lang="en-GB" dirty="0"/>
          </a:p>
        </p:txBody>
      </p:sp>
    </p:spTree>
    <p:extLst>
      <p:ext uri="{BB962C8B-B14F-4D97-AF65-F5344CB8AC3E}">
        <p14:creationId xmlns:p14="http://schemas.microsoft.com/office/powerpoint/2010/main" val="27614010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ame 3"/>
          <p:cNvSpPr/>
          <p:nvPr/>
        </p:nvSpPr>
        <p:spPr>
          <a:xfrm>
            <a:off x="0" y="0"/>
            <a:ext cx="6858000" cy="9906000"/>
          </a:xfrm>
          <a:custGeom>
            <a:avLst/>
            <a:gdLst>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811060 w 6488483"/>
              <a:gd name="connsiteY5" fmla="*/ 811060 h 9394520"/>
              <a:gd name="connsiteX6" fmla="*/ 811060 w 6488483"/>
              <a:gd name="connsiteY6" fmla="*/ 8583460 h 9394520"/>
              <a:gd name="connsiteX7" fmla="*/ 5677423 w 6488483"/>
              <a:gd name="connsiteY7" fmla="*/ 8583460 h 9394520"/>
              <a:gd name="connsiteX8" fmla="*/ 5677423 w 6488483"/>
              <a:gd name="connsiteY8" fmla="*/ 811060 h 9394520"/>
              <a:gd name="connsiteX9" fmla="*/ 811060 w 6488483"/>
              <a:gd name="connsiteY9" fmla="*/ 811060 h 9394520"/>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284967 w 6488483"/>
              <a:gd name="connsiteY5" fmla="*/ 272441 h 9394520"/>
              <a:gd name="connsiteX6" fmla="*/ 811060 w 6488483"/>
              <a:gd name="connsiteY6" fmla="*/ 8583460 h 9394520"/>
              <a:gd name="connsiteX7" fmla="*/ 5677423 w 6488483"/>
              <a:gd name="connsiteY7" fmla="*/ 8583460 h 9394520"/>
              <a:gd name="connsiteX8" fmla="*/ 5677423 w 6488483"/>
              <a:gd name="connsiteY8" fmla="*/ 811060 h 9394520"/>
              <a:gd name="connsiteX9" fmla="*/ 284967 w 6488483"/>
              <a:gd name="connsiteY9" fmla="*/ 272441 h 9394520"/>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284967 w 6488483"/>
              <a:gd name="connsiteY5" fmla="*/ 272441 h 9394520"/>
              <a:gd name="connsiteX6" fmla="*/ 272441 w 6488483"/>
              <a:gd name="connsiteY6" fmla="*/ 9134605 h 9394520"/>
              <a:gd name="connsiteX7" fmla="*/ 5677423 w 6488483"/>
              <a:gd name="connsiteY7" fmla="*/ 8583460 h 9394520"/>
              <a:gd name="connsiteX8" fmla="*/ 5677423 w 6488483"/>
              <a:gd name="connsiteY8" fmla="*/ 811060 h 9394520"/>
              <a:gd name="connsiteX9" fmla="*/ 284967 w 6488483"/>
              <a:gd name="connsiteY9" fmla="*/ 272441 h 9394520"/>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284967 w 6488483"/>
              <a:gd name="connsiteY5" fmla="*/ 272441 h 9394520"/>
              <a:gd name="connsiteX6" fmla="*/ 272441 w 6488483"/>
              <a:gd name="connsiteY6" fmla="*/ 9134605 h 9394520"/>
              <a:gd name="connsiteX7" fmla="*/ 6216042 w 6488483"/>
              <a:gd name="connsiteY7" fmla="*/ 9134606 h 9394520"/>
              <a:gd name="connsiteX8" fmla="*/ 5677423 w 6488483"/>
              <a:gd name="connsiteY8" fmla="*/ 811060 h 9394520"/>
              <a:gd name="connsiteX9" fmla="*/ 284967 w 6488483"/>
              <a:gd name="connsiteY9" fmla="*/ 272441 h 9394520"/>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284967 w 6488483"/>
              <a:gd name="connsiteY5" fmla="*/ 272441 h 9394520"/>
              <a:gd name="connsiteX6" fmla="*/ 272441 w 6488483"/>
              <a:gd name="connsiteY6" fmla="*/ 9134605 h 9394520"/>
              <a:gd name="connsiteX7" fmla="*/ 6216042 w 6488483"/>
              <a:gd name="connsiteY7" fmla="*/ 9134606 h 9394520"/>
              <a:gd name="connsiteX8" fmla="*/ 6228568 w 6488483"/>
              <a:gd name="connsiteY8" fmla="*/ 272441 h 9394520"/>
              <a:gd name="connsiteX9" fmla="*/ 284967 w 6488483"/>
              <a:gd name="connsiteY9" fmla="*/ 272441 h 939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488483" h="9394520">
                <a:moveTo>
                  <a:pt x="0" y="0"/>
                </a:moveTo>
                <a:lnTo>
                  <a:pt x="6488483" y="0"/>
                </a:lnTo>
                <a:lnTo>
                  <a:pt x="6488483" y="9394520"/>
                </a:lnTo>
                <a:lnTo>
                  <a:pt x="0" y="9394520"/>
                </a:lnTo>
                <a:lnTo>
                  <a:pt x="0" y="0"/>
                </a:lnTo>
                <a:close/>
                <a:moveTo>
                  <a:pt x="284967" y="272441"/>
                </a:moveTo>
                <a:cubicBezTo>
                  <a:pt x="280792" y="3226496"/>
                  <a:pt x="276616" y="6180550"/>
                  <a:pt x="272441" y="9134605"/>
                </a:cubicBezTo>
                <a:lnTo>
                  <a:pt x="6216042" y="9134606"/>
                </a:lnTo>
                <a:cubicBezTo>
                  <a:pt x="6220217" y="6180551"/>
                  <a:pt x="6224393" y="3226496"/>
                  <a:pt x="6228568" y="272441"/>
                </a:cubicBezTo>
                <a:lnTo>
                  <a:pt x="284967" y="272441"/>
                </a:lnTo>
                <a:close/>
              </a:path>
            </a:pathLst>
          </a:custGeom>
          <a:solidFill>
            <a:schemeClr val="bg2">
              <a:lumMod val="7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latin typeface="Aptos" panose="020B0004020202020204" pitchFamily="34" charset="0"/>
            </a:endParaRPr>
          </a:p>
          <a:p>
            <a:pPr algn="ctr"/>
            <a:endParaRPr lang="en-GB" dirty="0">
              <a:solidFill>
                <a:schemeClr val="tx1"/>
              </a:solidFill>
              <a:latin typeface="Aptos" panose="020B0004020202020204" pitchFamily="34" charset="0"/>
            </a:endParaRPr>
          </a:p>
        </p:txBody>
      </p:sp>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619920859"/>
              </p:ext>
            </p:extLst>
          </p:nvPr>
        </p:nvGraphicFramePr>
        <p:xfrm>
          <a:off x="1842598" y="1908810"/>
          <a:ext cx="3367375" cy="1554480"/>
        </p:xfrm>
        <a:graphic>
          <a:graphicData uri="http://schemas.openxmlformats.org/drawingml/2006/table">
            <a:tbl>
              <a:tblPr firstRow="1" bandRow="1">
                <a:tableStyleId>{5C22544A-7EE6-4342-B048-85BDC9FD1C3A}</a:tableStyleId>
              </a:tblPr>
              <a:tblGrid>
                <a:gridCol w="3367375">
                  <a:extLst>
                    <a:ext uri="{9D8B030D-6E8A-4147-A177-3AD203B41FA5}">
                      <a16:colId xmlns:a16="http://schemas.microsoft.com/office/drawing/2014/main" val="3141629024"/>
                    </a:ext>
                  </a:extLst>
                </a:gridCol>
              </a:tblGrid>
              <a:tr h="532168">
                <a:tc>
                  <a:txBody>
                    <a:bodyPr/>
                    <a:lstStyle/>
                    <a:p>
                      <a:pPr algn="ctr"/>
                      <a:r>
                        <a:rPr lang="en-GB" sz="2400" dirty="0">
                          <a:solidFill>
                            <a:sysClr val="windowText" lastClr="000000"/>
                          </a:solidFill>
                          <a:latin typeface="Aptos" panose="020B0004020202020204" pitchFamily="34" charset="0"/>
                        </a:rPr>
                        <a:t>Power and Conflict Poetry</a:t>
                      </a:r>
                    </a:p>
                    <a:p>
                      <a:pPr algn="ctr"/>
                      <a:r>
                        <a:rPr lang="en-GB" sz="2400" dirty="0">
                          <a:solidFill>
                            <a:sysClr val="windowText" lastClr="000000"/>
                          </a:solidFill>
                          <a:latin typeface="Aptos" panose="020B0004020202020204" pitchFamily="34" charset="0"/>
                        </a:rPr>
                        <a:t>Powerful knowledge and quotes  </a:t>
                      </a:r>
                    </a:p>
                  </a:txBody>
                  <a:tcPr anchor="ctr">
                    <a:lnB w="12700" cap="flat" cmpd="sng" algn="ctr">
                      <a:solidFill>
                        <a:schemeClr val="tx1"/>
                      </a:solidFill>
                      <a:prstDash val="dot"/>
                      <a:round/>
                      <a:headEnd type="none" w="med" len="med"/>
                      <a:tailEnd type="none" w="med" len="med"/>
                    </a:lnB>
                    <a:solidFill>
                      <a:schemeClr val="bg1"/>
                    </a:solidFill>
                  </a:tcPr>
                </a:tc>
                <a:extLst>
                  <a:ext uri="{0D108BD9-81ED-4DB2-BD59-A6C34878D82A}">
                    <a16:rowId xmlns:a16="http://schemas.microsoft.com/office/drawing/2014/main" val="2360724906"/>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742061374"/>
              </p:ext>
            </p:extLst>
          </p:nvPr>
        </p:nvGraphicFramePr>
        <p:xfrm>
          <a:off x="3440212" y="393970"/>
          <a:ext cx="2972792" cy="1036320"/>
        </p:xfrm>
        <a:graphic>
          <a:graphicData uri="http://schemas.openxmlformats.org/drawingml/2006/table">
            <a:tbl>
              <a:tblPr firstRow="1" bandRow="1">
                <a:tableStyleId>{5C22544A-7EE6-4342-B048-85BDC9FD1C3A}</a:tableStyleId>
              </a:tblPr>
              <a:tblGrid>
                <a:gridCol w="1000861">
                  <a:extLst>
                    <a:ext uri="{9D8B030D-6E8A-4147-A177-3AD203B41FA5}">
                      <a16:colId xmlns:a16="http://schemas.microsoft.com/office/drawing/2014/main" val="3141629024"/>
                    </a:ext>
                  </a:extLst>
                </a:gridCol>
                <a:gridCol w="1971931">
                  <a:extLst>
                    <a:ext uri="{9D8B030D-6E8A-4147-A177-3AD203B41FA5}">
                      <a16:colId xmlns:a16="http://schemas.microsoft.com/office/drawing/2014/main" val="312534935"/>
                    </a:ext>
                  </a:extLst>
                </a:gridCol>
              </a:tblGrid>
              <a:tr h="518160">
                <a:tc>
                  <a:txBody>
                    <a:bodyPr/>
                    <a:lstStyle/>
                    <a:p>
                      <a:pPr algn="ctr"/>
                      <a:r>
                        <a:rPr lang="en-US" sz="1400" b="0" dirty="0">
                          <a:solidFill>
                            <a:sysClr val="windowText" lastClr="000000"/>
                          </a:solidFill>
                          <a:latin typeface="Aptos" panose="020B0004020202020204" pitchFamily="34" charset="0"/>
                        </a:rPr>
                        <a:t>Name</a:t>
                      </a:r>
                      <a:endParaRPr lang="en-GB" sz="1400" b="0" dirty="0">
                        <a:solidFill>
                          <a:sysClr val="windowText" lastClr="000000"/>
                        </a:solidFill>
                        <a:latin typeface="Aptos" panose="020B00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400" b="1" dirty="0">
                        <a:solidFill>
                          <a:sysClr val="windowText" lastClr="000000"/>
                        </a:solidFill>
                        <a:latin typeface="Aptos" panose="020B0004020202020204" pitchFamily="34" charset="0"/>
                      </a:endParaRPr>
                    </a:p>
                  </a:txBody>
                  <a:tcPr anchor="ctr">
                    <a:lnL w="12700" cap="flat" cmpd="sng" algn="ctr">
                      <a:solidFill>
                        <a:schemeClr val="tx1"/>
                      </a:solidFill>
                      <a:prstDash val="dot"/>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60724906"/>
                  </a:ext>
                </a:extLst>
              </a:tr>
              <a:tr h="518160">
                <a:tc>
                  <a:txBody>
                    <a:bodyPr/>
                    <a:lstStyle/>
                    <a:p>
                      <a:pPr algn="ctr"/>
                      <a:r>
                        <a:rPr lang="en-US" sz="1400" b="0" dirty="0">
                          <a:solidFill>
                            <a:sysClr val="windowText" lastClr="000000"/>
                          </a:solidFill>
                          <a:latin typeface="Aptos" panose="020B0004020202020204" pitchFamily="34" charset="0"/>
                        </a:rPr>
                        <a:t>Class</a:t>
                      </a:r>
                      <a:endParaRPr lang="en-GB" sz="1400" b="0" dirty="0">
                        <a:solidFill>
                          <a:sysClr val="windowText" lastClr="000000"/>
                        </a:solidFill>
                        <a:latin typeface="Aptos" panose="020B00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400" b="1" dirty="0">
                        <a:solidFill>
                          <a:sysClr val="windowText" lastClr="000000"/>
                        </a:solidFill>
                        <a:latin typeface="Aptos" panose="020B0004020202020204" pitchFamily="34" charset="0"/>
                      </a:endParaRPr>
                    </a:p>
                  </a:txBody>
                  <a:tcPr anchor="ctr">
                    <a:lnL w="12700" cap="flat" cmpd="sng" algn="ctr">
                      <a:solidFill>
                        <a:schemeClr val="tx1"/>
                      </a:solidFill>
                      <a:prstDash val="dot"/>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83583755"/>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966494259"/>
              </p:ext>
            </p:extLst>
          </p:nvPr>
        </p:nvGraphicFramePr>
        <p:xfrm>
          <a:off x="361507" y="3160053"/>
          <a:ext cx="6214117" cy="6140844"/>
        </p:xfrm>
        <a:graphic>
          <a:graphicData uri="http://schemas.openxmlformats.org/drawingml/2006/table">
            <a:tbl>
              <a:tblPr firstRow="1" bandRow="1">
                <a:tableStyleId>{5C22544A-7EE6-4342-B048-85BDC9FD1C3A}</a:tableStyleId>
              </a:tblPr>
              <a:tblGrid>
                <a:gridCol w="1185906">
                  <a:extLst>
                    <a:ext uri="{9D8B030D-6E8A-4147-A177-3AD203B41FA5}">
                      <a16:colId xmlns:a16="http://schemas.microsoft.com/office/drawing/2014/main" val="3026825040"/>
                    </a:ext>
                  </a:extLst>
                </a:gridCol>
                <a:gridCol w="5028211">
                  <a:extLst>
                    <a:ext uri="{9D8B030D-6E8A-4147-A177-3AD203B41FA5}">
                      <a16:colId xmlns:a16="http://schemas.microsoft.com/office/drawing/2014/main" val="3969755677"/>
                    </a:ext>
                  </a:extLst>
                </a:gridCol>
              </a:tblGrid>
              <a:tr h="528027">
                <a:tc gridSpan="2">
                  <a:txBody>
                    <a:bodyPr/>
                    <a:lstStyle/>
                    <a:p>
                      <a:pPr algn="ctr"/>
                      <a:r>
                        <a:rPr lang="en-US" sz="1200" dirty="0">
                          <a:latin typeface="Aptos" panose="020B0004020202020204" pitchFamily="34" charset="0"/>
                        </a:rPr>
                        <a:t>KEY VOCABULARY LIST</a:t>
                      </a:r>
                      <a:endParaRPr lang="en-GB" sz="1200" dirty="0">
                        <a:latin typeface="Aptos" panose="020B00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hMerge="1">
                  <a:txBody>
                    <a:bodyPr/>
                    <a:lstStyle/>
                    <a:p>
                      <a:endParaRPr lang="en-GB" sz="100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28652525"/>
                  </a:ext>
                </a:extLst>
              </a:tr>
              <a:tr h="504682">
                <a:tc>
                  <a:txBody>
                    <a:bodyPr/>
                    <a:lstStyle/>
                    <a:p>
                      <a:r>
                        <a:rPr lang="en-GB" sz="1200" b="1" i="0" dirty="0">
                          <a:latin typeface="Aptos" panose="020B0004020202020204" pitchFamily="34" charset="0"/>
                        </a:rPr>
                        <a:t>Alliteration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i="0" dirty="0">
                          <a:latin typeface="Aptos" panose="020B0004020202020204" pitchFamily="34" charset="0"/>
                        </a:rPr>
                        <a:t>Two or more words that begin with the same letter or sound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84234479"/>
                  </a:ext>
                </a:extLst>
              </a:tr>
              <a:tr h="654181">
                <a:tc>
                  <a:txBody>
                    <a:bodyPr/>
                    <a:lstStyle/>
                    <a:p>
                      <a:r>
                        <a:rPr lang="en-GB" sz="1200" b="1" dirty="0">
                          <a:latin typeface="Aptos" panose="020B0004020202020204" pitchFamily="34" charset="0"/>
                        </a:rPr>
                        <a:t>Simile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i="0" dirty="0">
                          <a:latin typeface="Aptos" panose="020B0004020202020204" pitchFamily="34" charset="0"/>
                        </a:rPr>
                        <a:t>A way of describing a person or thing as being similar to something</a:t>
                      </a:r>
                    </a:p>
                    <a:p>
                      <a:r>
                        <a:rPr lang="en-GB" sz="1200" i="0" dirty="0">
                          <a:latin typeface="Aptos" panose="020B0004020202020204" pitchFamily="34" charset="0"/>
                        </a:rPr>
                        <a:t>else. Often using the words ‘as’ or ‘like’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35982854"/>
                  </a:ext>
                </a:extLst>
              </a:tr>
              <a:tr h="746137">
                <a:tc>
                  <a:txBody>
                    <a:bodyPr/>
                    <a:lstStyle/>
                    <a:p>
                      <a:r>
                        <a:rPr lang="en-GB" sz="1200" b="1" dirty="0">
                          <a:latin typeface="Aptos" panose="020B0004020202020204" pitchFamily="34" charset="0"/>
                        </a:rPr>
                        <a:t>Caesura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i="0" dirty="0">
                          <a:latin typeface="Aptos" panose="020B0004020202020204" pitchFamily="34" charset="0"/>
                        </a:rPr>
                        <a:t>A pause in a line, e.g. after the word ‘dropped’ in ‘He dropped,-</a:t>
                      </a:r>
                    </a:p>
                    <a:p>
                      <a:r>
                        <a:rPr lang="en-GB" sz="1200" i="0" dirty="0">
                          <a:latin typeface="Aptos" panose="020B0004020202020204" pitchFamily="34" charset="0"/>
                        </a:rPr>
                        <a:t>more sullenly than wearily.’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24247336"/>
                  </a:ext>
                </a:extLst>
              </a:tr>
              <a:tr h="594360">
                <a:tc>
                  <a:txBody>
                    <a:bodyPr/>
                    <a:lstStyle/>
                    <a:p>
                      <a:r>
                        <a:rPr lang="en-GB" sz="1200" b="1" dirty="0">
                          <a:latin typeface="Aptos" panose="020B0004020202020204" pitchFamily="34" charset="0"/>
                        </a:rPr>
                        <a:t>Enjambment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0" i="0" dirty="0">
                          <a:latin typeface="Aptos" panose="020B0004020202020204" pitchFamily="34" charset="0"/>
                        </a:rPr>
                        <a:t>When a sentence or phrase runs over from one line or stanza to</a:t>
                      </a:r>
                    </a:p>
                    <a:p>
                      <a:r>
                        <a:rPr lang="en-GB" sz="1200" b="0" i="0" dirty="0">
                          <a:latin typeface="Aptos" panose="020B0004020202020204" pitchFamily="34" charset="0"/>
                        </a:rPr>
                        <a:t>the next.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85984449"/>
                  </a:ext>
                </a:extLst>
              </a:tr>
              <a:tr h="808446">
                <a:tc>
                  <a:txBody>
                    <a:bodyPr/>
                    <a:lstStyle/>
                    <a:p>
                      <a:r>
                        <a:rPr lang="en-GB" sz="1200" b="1" i="0" dirty="0">
                          <a:latin typeface="Aptos" panose="020B0004020202020204" pitchFamily="34" charset="0"/>
                        </a:rPr>
                        <a:t>First person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0" i="0" dirty="0">
                          <a:latin typeface="Aptos" panose="020B0004020202020204" pitchFamily="34" charset="0"/>
                        </a:rPr>
                        <a:t>When someone writes about themselves or their group, using</a:t>
                      </a:r>
                    </a:p>
                    <a:p>
                      <a:r>
                        <a:rPr lang="en-GB" sz="1200" b="0" i="0" dirty="0">
                          <a:latin typeface="Aptos" panose="020B0004020202020204" pitchFamily="34" charset="0"/>
                        </a:rPr>
                        <a:t>words like ‘I’, ‘My’, ‘We.’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63641200"/>
                  </a:ext>
                </a:extLst>
              </a:tr>
              <a:tr h="669834">
                <a:tc>
                  <a:txBody>
                    <a:bodyPr/>
                    <a:lstStyle/>
                    <a:p>
                      <a:r>
                        <a:rPr lang="en-GB" sz="1200" b="1" dirty="0">
                          <a:latin typeface="Aptos" panose="020B0004020202020204" pitchFamily="34" charset="0"/>
                        </a:rPr>
                        <a:t>Volta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i="0" dirty="0">
                          <a:latin typeface="Aptos" panose="020B0004020202020204" pitchFamily="34" charset="0"/>
                        </a:rPr>
                        <a:t>A turning point in a poem, when the argument or tone changes</a:t>
                      </a:r>
                    </a:p>
                    <a:p>
                      <a:r>
                        <a:rPr lang="en-GB" sz="1200" i="0" dirty="0">
                          <a:latin typeface="Aptos" panose="020B0004020202020204" pitchFamily="34" charset="0"/>
                        </a:rPr>
                        <a:t>dramatically.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5295830"/>
                  </a:ext>
                </a:extLst>
              </a:tr>
              <a:tr h="731933">
                <a:tc>
                  <a:txBody>
                    <a:bodyPr/>
                    <a:lstStyle/>
                    <a:p>
                      <a:r>
                        <a:rPr lang="en-GB" sz="1200" b="1" dirty="0">
                          <a:latin typeface="Aptos" panose="020B0004020202020204" pitchFamily="34" charset="0"/>
                        </a:rPr>
                        <a:t>Metaphor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i="0" dirty="0">
                          <a:latin typeface="Aptos" panose="020B0004020202020204" pitchFamily="34" charset="0"/>
                        </a:rPr>
                        <a:t>A </a:t>
                      </a:r>
                      <a:r>
                        <a:rPr lang="en-GB" sz="1200" i="0" dirty="0" err="1">
                          <a:latin typeface="Aptos" panose="020B0004020202020204" pitchFamily="34" charset="0"/>
                        </a:rPr>
                        <a:t>fgure</a:t>
                      </a:r>
                      <a:r>
                        <a:rPr lang="en-GB" sz="1200" i="0" dirty="0">
                          <a:latin typeface="Aptos" panose="020B0004020202020204" pitchFamily="34" charset="0"/>
                        </a:rPr>
                        <a:t> of speech in which a word or phrase is applied to an object or action to which it is not literally applicable.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18219566"/>
                  </a:ext>
                </a:extLst>
              </a:tr>
              <a:tr h="903244">
                <a:tc>
                  <a:txBody>
                    <a:bodyPr/>
                    <a:lstStyle/>
                    <a:p>
                      <a:r>
                        <a:rPr lang="en-GB" sz="1200" b="1" dirty="0">
                          <a:latin typeface="Aptos" panose="020B0004020202020204" pitchFamily="34" charset="0"/>
                          <a:cs typeface="Calibri" panose="020F0502020204030204" pitchFamily="34" charset="0"/>
                        </a:rPr>
                        <a:t>Structure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0" i="0" dirty="0">
                          <a:latin typeface="Aptos" panose="020B0004020202020204" pitchFamily="34" charset="0"/>
                        </a:rPr>
                        <a:t>The order and arrangement of ideas and events in a poem, e.g.</a:t>
                      </a:r>
                    </a:p>
                    <a:p>
                      <a:r>
                        <a:rPr lang="en-GB" sz="1200" b="0" i="0" dirty="0">
                          <a:latin typeface="Aptos" panose="020B0004020202020204" pitchFamily="34" charset="0"/>
                        </a:rPr>
                        <a:t>how it begins, develops and ends.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1428230"/>
                  </a:ext>
                </a:extLst>
              </a:tr>
            </a:tbl>
          </a:graphicData>
        </a:graphic>
      </p:graphicFrame>
      <p:pic>
        <p:nvPicPr>
          <p:cNvPr id="10" name="Picture 9">
            <a:extLst>
              <a:ext uri="{FF2B5EF4-FFF2-40B4-BE49-F238E27FC236}">
                <a16:creationId xmlns:a16="http://schemas.microsoft.com/office/drawing/2014/main" id="{DFA849A1-7394-4BCB-25DA-05B28B612AB8}"/>
              </a:ext>
            </a:extLst>
          </p:cNvPr>
          <p:cNvPicPr>
            <a:picLocks noChangeAspect="1"/>
          </p:cNvPicPr>
          <p:nvPr/>
        </p:nvPicPr>
        <p:blipFill>
          <a:blip r:embed="rId2">
            <a:duotone>
              <a:schemeClr val="accent1">
                <a:shade val="45000"/>
                <a:satMod val="135000"/>
              </a:schemeClr>
              <a:prstClr val="white"/>
            </a:duotone>
          </a:blip>
          <a:stretch>
            <a:fillRect/>
          </a:stretch>
        </p:blipFill>
        <p:spPr>
          <a:xfrm>
            <a:off x="115738" y="1514729"/>
            <a:ext cx="1611122" cy="1611122"/>
          </a:xfrm>
          <a:prstGeom prst="rect">
            <a:avLst/>
          </a:prstGeom>
        </p:spPr>
      </p:pic>
      <p:pic>
        <p:nvPicPr>
          <p:cNvPr id="12" name="Picture 11">
            <a:extLst>
              <a:ext uri="{FF2B5EF4-FFF2-40B4-BE49-F238E27FC236}">
                <a16:creationId xmlns:a16="http://schemas.microsoft.com/office/drawing/2014/main" id="{0D62E713-D731-5C10-4A65-446CD9FC6CFC}"/>
              </a:ext>
            </a:extLst>
          </p:cNvPr>
          <p:cNvPicPr>
            <a:picLocks noChangeAspect="1"/>
          </p:cNvPicPr>
          <p:nvPr/>
        </p:nvPicPr>
        <p:blipFill>
          <a:blip r:embed="rId3">
            <a:duotone>
              <a:schemeClr val="accent1">
                <a:shade val="45000"/>
                <a:satMod val="135000"/>
              </a:schemeClr>
              <a:prstClr val="white"/>
            </a:duotone>
          </a:blip>
          <a:stretch>
            <a:fillRect/>
          </a:stretch>
        </p:blipFill>
        <p:spPr>
          <a:xfrm>
            <a:off x="5209973" y="1608450"/>
            <a:ext cx="1192066" cy="1192066"/>
          </a:xfrm>
          <a:prstGeom prst="rect">
            <a:avLst/>
          </a:prstGeom>
        </p:spPr>
      </p:pic>
      <p:pic>
        <p:nvPicPr>
          <p:cNvPr id="2" name="Picture 2" descr="South Axholme Academy | LinkedIn">
            <a:extLst>
              <a:ext uri="{FF2B5EF4-FFF2-40B4-BE49-F238E27FC236}">
                <a16:creationId xmlns:a16="http://schemas.microsoft.com/office/drawing/2014/main" id="{209B772E-15B8-DD20-52DD-52432AA310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1507" y="273971"/>
            <a:ext cx="2236550" cy="1341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8654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3651" y="207818"/>
            <a:ext cx="6858000" cy="43538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Aptos" panose="020B0004020202020204" pitchFamily="34" charset="0"/>
              </a:rPr>
              <a:t>The exam</a:t>
            </a:r>
          </a:p>
        </p:txBody>
      </p:sp>
      <p:sp>
        <p:nvSpPr>
          <p:cNvPr id="2" name="TextBox 1"/>
          <p:cNvSpPr txBox="1"/>
          <p:nvPr/>
        </p:nvSpPr>
        <p:spPr>
          <a:xfrm>
            <a:off x="57724" y="721725"/>
            <a:ext cx="6702424" cy="2281650"/>
          </a:xfrm>
          <a:prstGeom prst="rect">
            <a:avLst/>
          </a:prstGeom>
          <a:noFill/>
          <a:ln>
            <a:solidFill>
              <a:schemeClr val="tx1"/>
            </a:solidFill>
          </a:ln>
        </p:spPr>
        <p:txBody>
          <a:bodyPr wrap="square" rtlCol="0">
            <a:spAutoFit/>
          </a:bodyPr>
          <a:lstStyle/>
          <a:p>
            <a:pPr>
              <a:lnSpc>
                <a:spcPct val="150000"/>
              </a:lnSpc>
            </a:pPr>
            <a:r>
              <a:rPr lang="en-US" sz="1200" b="1" u="sng" dirty="0">
                <a:latin typeface="Aptos" panose="020B0004020202020204" pitchFamily="34" charset="0"/>
              </a:rPr>
              <a:t>English Literature Paper 2- Modern Texts and Poetry </a:t>
            </a:r>
            <a:endParaRPr lang="en-US" sz="1200" dirty="0">
              <a:latin typeface="Aptos" panose="020B0004020202020204" pitchFamily="34" charset="0"/>
            </a:endParaRPr>
          </a:p>
          <a:p>
            <a:pPr>
              <a:lnSpc>
                <a:spcPct val="150000"/>
              </a:lnSpc>
            </a:pPr>
            <a:r>
              <a:rPr lang="en-US" sz="1200" b="1" u="sng" dirty="0">
                <a:latin typeface="Aptos" panose="020B0004020202020204" pitchFamily="34" charset="0"/>
              </a:rPr>
              <a:t>Split into 3 sections:</a:t>
            </a:r>
          </a:p>
          <a:p>
            <a:pPr marL="171450" indent="-171450">
              <a:lnSpc>
                <a:spcPct val="150000"/>
              </a:lnSpc>
              <a:buFont typeface="Arial" panose="020B0604020202020204" pitchFamily="34" charset="0"/>
              <a:buChar char="•"/>
            </a:pPr>
            <a:r>
              <a:rPr lang="en-US" sz="1200" b="1" dirty="0">
                <a:latin typeface="Aptos" panose="020B0004020202020204" pitchFamily="34" charset="0"/>
              </a:rPr>
              <a:t>Section A- Modern Text- </a:t>
            </a:r>
            <a:r>
              <a:rPr lang="en-US" sz="1200" dirty="0">
                <a:latin typeface="Aptos" panose="020B0004020202020204" pitchFamily="34" charset="0"/>
              </a:rPr>
              <a:t>You will always choose </a:t>
            </a:r>
            <a:r>
              <a:rPr lang="en-US" sz="1200" b="1" dirty="0">
                <a:latin typeface="Aptos" panose="020B0004020202020204" pitchFamily="34" charset="0"/>
              </a:rPr>
              <a:t>An Inspector Calls </a:t>
            </a:r>
          </a:p>
          <a:p>
            <a:pPr marL="171450" indent="-171450">
              <a:lnSpc>
                <a:spcPct val="150000"/>
              </a:lnSpc>
              <a:buFont typeface="Arial" panose="020B0604020202020204" pitchFamily="34" charset="0"/>
              <a:buChar char="•"/>
            </a:pPr>
            <a:r>
              <a:rPr lang="en-US" sz="1200" b="1" dirty="0">
                <a:latin typeface="Aptos" panose="020B0004020202020204" pitchFamily="34" charset="0"/>
              </a:rPr>
              <a:t>Section B: </a:t>
            </a:r>
            <a:r>
              <a:rPr lang="en-US" sz="1200" dirty="0">
                <a:latin typeface="Aptos" panose="020B0004020202020204" pitchFamily="34" charset="0"/>
              </a:rPr>
              <a:t>Poetry cluster- we have only done ‘Power and Conflict’</a:t>
            </a:r>
          </a:p>
          <a:p>
            <a:pPr>
              <a:lnSpc>
                <a:spcPct val="150000"/>
              </a:lnSpc>
            </a:pPr>
            <a:r>
              <a:rPr lang="en-US" sz="1200" dirty="0">
                <a:latin typeface="Aptos" panose="020B0004020202020204" pitchFamily="34" charset="0"/>
              </a:rPr>
              <a:t>You will be given ONE question with a printed poem. You are to answer this question, using the named poem PLUS one from memory. </a:t>
            </a:r>
          </a:p>
          <a:p>
            <a:pPr marL="171450" indent="-171450">
              <a:lnSpc>
                <a:spcPct val="150000"/>
              </a:lnSpc>
              <a:buFont typeface="Arial" panose="020B0604020202020204" pitchFamily="34" charset="0"/>
              <a:buChar char="•"/>
            </a:pPr>
            <a:r>
              <a:rPr lang="en-US" sz="1200" dirty="0">
                <a:latin typeface="Aptos" panose="020B0004020202020204" pitchFamily="34" charset="0"/>
              </a:rPr>
              <a:t>Section C- Unseen Poetry- You are to answer a question on an Unseen poem and then make a comparison with a second poem. </a:t>
            </a:r>
          </a:p>
        </p:txBody>
      </p:sp>
      <p:pic>
        <p:nvPicPr>
          <p:cNvPr id="3" name="Picture 2"/>
          <p:cNvPicPr>
            <a:picLocks noChangeAspect="1"/>
          </p:cNvPicPr>
          <p:nvPr/>
        </p:nvPicPr>
        <p:blipFill>
          <a:blip r:embed="rId2"/>
          <a:stretch>
            <a:fillRect/>
          </a:stretch>
        </p:blipFill>
        <p:spPr>
          <a:xfrm>
            <a:off x="5017039" y="803403"/>
            <a:ext cx="1616600" cy="744616"/>
          </a:xfrm>
          <a:prstGeom prst="rect">
            <a:avLst/>
          </a:prstGeom>
        </p:spPr>
      </p:pic>
      <p:sp>
        <p:nvSpPr>
          <p:cNvPr id="4" name="Slide Number Placeholder 3"/>
          <p:cNvSpPr>
            <a:spLocks noGrp="1"/>
          </p:cNvSpPr>
          <p:nvPr>
            <p:ph type="sldNum" sz="quarter" idx="12"/>
          </p:nvPr>
        </p:nvSpPr>
        <p:spPr/>
        <p:txBody>
          <a:bodyPr/>
          <a:lstStyle/>
          <a:p>
            <a:fld id="{19F1D9CC-7119-45EC-A96C-D8C0660F3AAB}" type="slidenum">
              <a:rPr lang="en-GB" smtClean="0">
                <a:latin typeface="Aptos" panose="020B0004020202020204" pitchFamily="34" charset="0"/>
              </a:rPr>
              <a:t>2</a:t>
            </a:fld>
            <a:endParaRPr lang="en-GB" dirty="0">
              <a:latin typeface="Aptos" panose="020B0004020202020204" pitchFamily="34" charset="0"/>
            </a:endParaRPr>
          </a:p>
        </p:txBody>
      </p:sp>
      <p:sp>
        <p:nvSpPr>
          <p:cNvPr id="5" name="TextBox 4">
            <a:extLst>
              <a:ext uri="{FF2B5EF4-FFF2-40B4-BE49-F238E27FC236}">
                <a16:creationId xmlns:a16="http://schemas.microsoft.com/office/drawing/2014/main" id="{6E0FBE62-FCC3-C096-DA90-825FE621F3F5}"/>
              </a:ext>
            </a:extLst>
          </p:cNvPr>
          <p:cNvSpPr txBox="1"/>
          <p:nvPr/>
        </p:nvSpPr>
        <p:spPr>
          <a:xfrm>
            <a:off x="77788" y="3269387"/>
            <a:ext cx="6702424" cy="307777"/>
          </a:xfrm>
          <a:prstGeom prst="rect">
            <a:avLst/>
          </a:prstGeom>
          <a:noFill/>
        </p:spPr>
        <p:txBody>
          <a:bodyPr wrap="square" rtlCol="0">
            <a:spAutoFit/>
          </a:bodyPr>
          <a:lstStyle/>
          <a:p>
            <a:r>
              <a:rPr lang="en-GB" sz="1400" b="1" u="sng" dirty="0">
                <a:latin typeface="Aptos" panose="020B0004020202020204" pitchFamily="34" charset="0"/>
              </a:rPr>
              <a:t>How to approach the exam: </a:t>
            </a:r>
          </a:p>
        </p:txBody>
      </p:sp>
      <p:graphicFrame>
        <p:nvGraphicFramePr>
          <p:cNvPr id="8" name="Table 12">
            <a:extLst>
              <a:ext uri="{FF2B5EF4-FFF2-40B4-BE49-F238E27FC236}">
                <a16:creationId xmlns:a16="http://schemas.microsoft.com/office/drawing/2014/main" id="{657CC93E-0571-962D-33B4-6AF9CBFC3A4F}"/>
              </a:ext>
            </a:extLst>
          </p:cNvPr>
          <p:cNvGraphicFramePr>
            <a:graphicFrameLocks noGrp="1"/>
          </p:cNvGraphicFramePr>
          <p:nvPr>
            <p:extLst>
              <p:ext uri="{D42A27DB-BD31-4B8C-83A1-F6EECF244321}">
                <p14:modId xmlns:p14="http://schemas.microsoft.com/office/powerpoint/2010/main" val="1486399786"/>
              </p:ext>
            </p:extLst>
          </p:nvPr>
        </p:nvGraphicFramePr>
        <p:xfrm>
          <a:off x="183105" y="3921697"/>
          <a:ext cx="6450534" cy="3635113"/>
        </p:xfrm>
        <a:graphic>
          <a:graphicData uri="http://schemas.openxmlformats.org/drawingml/2006/table">
            <a:tbl>
              <a:tblPr firstRow="1" bandRow="1">
                <a:tableStyleId>{5940675A-B579-460E-94D1-54222C63F5DA}</a:tableStyleId>
              </a:tblPr>
              <a:tblGrid>
                <a:gridCol w="2077294">
                  <a:extLst>
                    <a:ext uri="{9D8B030D-6E8A-4147-A177-3AD203B41FA5}">
                      <a16:colId xmlns:a16="http://schemas.microsoft.com/office/drawing/2014/main" val="3295060132"/>
                    </a:ext>
                  </a:extLst>
                </a:gridCol>
                <a:gridCol w="4373240">
                  <a:extLst>
                    <a:ext uri="{9D8B030D-6E8A-4147-A177-3AD203B41FA5}">
                      <a16:colId xmlns:a16="http://schemas.microsoft.com/office/drawing/2014/main" val="1634185267"/>
                    </a:ext>
                  </a:extLst>
                </a:gridCol>
              </a:tblGrid>
              <a:tr h="648953">
                <a:tc>
                  <a:txBody>
                    <a:bodyPr/>
                    <a:lstStyle/>
                    <a:p>
                      <a:r>
                        <a:rPr lang="en-GB" sz="1400" b="1" dirty="0">
                          <a:latin typeface="Aptos" panose="020B0004020202020204" pitchFamily="34" charset="0"/>
                        </a:rPr>
                        <a:t>Step 1</a:t>
                      </a:r>
                    </a:p>
                  </a:txBody>
                  <a:tcPr/>
                </a:tc>
                <a:tc>
                  <a:txBody>
                    <a:bodyPr/>
                    <a:lstStyle/>
                    <a:p>
                      <a:r>
                        <a:rPr lang="en-GB" sz="1400" b="1" u="sng" dirty="0">
                          <a:latin typeface="Aptos" panose="020B0004020202020204" pitchFamily="34" charset="0"/>
                        </a:rPr>
                        <a:t>Overview – Both poems</a:t>
                      </a:r>
                    </a:p>
                    <a:p>
                      <a:pPr marL="285750" indent="-285750">
                        <a:buFont typeface="Wingdings" panose="05000000000000000000" pitchFamily="2" charset="2"/>
                        <a:buChar char="ü"/>
                      </a:pPr>
                      <a:r>
                        <a:rPr lang="en-GB" sz="1400" b="0" u="none" dirty="0">
                          <a:latin typeface="Aptos" panose="020B0004020202020204" pitchFamily="34" charset="0"/>
                        </a:rPr>
                        <a:t>In the overview, explain what both poems are about linking to the theme</a:t>
                      </a:r>
                    </a:p>
                  </a:txBody>
                  <a:tcPr/>
                </a:tc>
                <a:extLst>
                  <a:ext uri="{0D108BD9-81ED-4DB2-BD59-A6C34878D82A}">
                    <a16:rowId xmlns:a16="http://schemas.microsoft.com/office/drawing/2014/main" val="3611417026"/>
                  </a:ext>
                </a:extLst>
              </a:tr>
              <a:tr h="1025765">
                <a:tc>
                  <a:txBody>
                    <a:bodyPr/>
                    <a:lstStyle/>
                    <a:p>
                      <a:r>
                        <a:rPr lang="en-GB" sz="1400" b="1" dirty="0">
                          <a:latin typeface="Aptos" panose="020B0004020202020204" pitchFamily="34" charset="0"/>
                        </a:rPr>
                        <a:t>Step 2</a:t>
                      </a:r>
                    </a:p>
                    <a:p>
                      <a:endParaRPr lang="en-GB" sz="1400" b="1" dirty="0">
                        <a:latin typeface="Aptos" panose="020B0004020202020204" pitchFamily="34" charset="0"/>
                      </a:endParaRPr>
                    </a:p>
                  </a:txBody>
                  <a:tcPr/>
                </a:tc>
                <a:tc>
                  <a:txBody>
                    <a:bodyPr/>
                    <a:lstStyle/>
                    <a:p>
                      <a:r>
                        <a:rPr lang="en-GB" sz="1400" b="1" u="sng" dirty="0">
                          <a:latin typeface="Aptos" panose="020B0004020202020204" pitchFamily="34" charset="0"/>
                        </a:rPr>
                        <a:t>4-5 quotes from given poem</a:t>
                      </a:r>
                    </a:p>
                    <a:p>
                      <a:pPr marL="285750" indent="-285750">
                        <a:buFont typeface="Wingdings" panose="05000000000000000000" pitchFamily="2" charset="2"/>
                        <a:buChar char="ü"/>
                      </a:pPr>
                      <a:r>
                        <a:rPr lang="en-GB" sz="1400" dirty="0">
                          <a:latin typeface="Aptos" panose="020B0004020202020204" pitchFamily="34" charset="0"/>
                        </a:rPr>
                        <a:t>Explore 4-5 quotes from the given poem, tracking in order and linking explicitly to the theme</a:t>
                      </a:r>
                    </a:p>
                    <a:p>
                      <a:pPr marL="285750" indent="-285750">
                        <a:buFont typeface="Wingdings" panose="05000000000000000000" pitchFamily="2" charset="2"/>
                        <a:buChar char="ü"/>
                      </a:pPr>
                      <a:r>
                        <a:rPr lang="en-GB" sz="1400" dirty="0">
                          <a:latin typeface="Aptos" panose="020B0004020202020204" pitchFamily="34" charset="0"/>
                        </a:rPr>
                        <a:t>Spend 75% of your time on this section</a:t>
                      </a:r>
                    </a:p>
                  </a:txBody>
                  <a:tcPr/>
                </a:tc>
                <a:extLst>
                  <a:ext uri="{0D108BD9-81ED-4DB2-BD59-A6C34878D82A}">
                    <a16:rowId xmlns:a16="http://schemas.microsoft.com/office/drawing/2014/main" val="1610931676"/>
                  </a:ext>
                </a:extLst>
              </a:tr>
              <a:tr h="837359">
                <a:tc>
                  <a:txBody>
                    <a:bodyPr/>
                    <a:lstStyle/>
                    <a:p>
                      <a:r>
                        <a:rPr lang="en-GB" sz="1400" b="1" dirty="0">
                          <a:latin typeface="Aptos" panose="020B0004020202020204" pitchFamily="34" charset="0"/>
                        </a:rPr>
                        <a:t>Step 3</a:t>
                      </a:r>
                    </a:p>
                  </a:txBody>
                  <a:tcPr/>
                </a:tc>
                <a:tc>
                  <a:txBody>
                    <a:bodyPr/>
                    <a:lstStyle/>
                    <a:p>
                      <a:r>
                        <a:rPr lang="en-GB" sz="1400" b="1" u="sng" dirty="0">
                          <a:latin typeface="Aptos" panose="020B0004020202020204" pitchFamily="34" charset="0"/>
                        </a:rPr>
                        <a:t>2-3 quotes from 2</a:t>
                      </a:r>
                      <a:r>
                        <a:rPr lang="en-GB" sz="1400" b="1" u="sng" baseline="30000" dirty="0">
                          <a:latin typeface="Aptos" panose="020B0004020202020204" pitchFamily="34" charset="0"/>
                        </a:rPr>
                        <a:t>nd</a:t>
                      </a:r>
                      <a:r>
                        <a:rPr lang="en-GB" sz="1400" b="1" u="sng" dirty="0">
                          <a:latin typeface="Aptos" panose="020B0004020202020204" pitchFamily="34" charset="0"/>
                        </a:rPr>
                        <a:t> poem</a:t>
                      </a:r>
                    </a:p>
                    <a:p>
                      <a:pPr marL="285750" indent="-285750">
                        <a:buFont typeface="Wingdings" panose="05000000000000000000" pitchFamily="2" charset="2"/>
                        <a:buChar char="ü"/>
                      </a:pPr>
                      <a:r>
                        <a:rPr lang="en-GB" sz="1400" b="0" u="none" dirty="0">
                          <a:latin typeface="Aptos" panose="020B0004020202020204" pitchFamily="34" charset="0"/>
                        </a:rPr>
                        <a:t>Explore 2-3 quote from 2</a:t>
                      </a:r>
                      <a:r>
                        <a:rPr lang="en-GB" sz="1400" b="0" u="none" baseline="30000" dirty="0">
                          <a:latin typeface="Aptos" panose="020B0004020202020204" pitchFamily="34" charset="0"/>
                        </a:rPr>
                        <a:t>nd</a:t>
                      </a:r>
                      <a:r>
                        <a:rPr lang="en-GB" sz="1400" b="0" u="none" dirty="0">
                          <a:latin typeface="Aptos" panose="020B0004020202020204" pitchFamily="34" charset="0"/>
                        </a:rPr>
                        <a:t> poem, linking to the theme and placing these quotes.</a:t>
                      </a:r>
                    </a:p>
                  </a:txBody>
                  <a:tcPr/>
                </a:tc>
                <a:extLst>
                  <a:ext uri="{0D108BD9-81ED-4DB2-BD59-A6C34878D82A}">
                    <a16:rowId xmlns:a16="http://schemas.microsoft.com/office/drawing/2014/main" val="1243267249"/>
                  </a:ext>
                </a:extLst>
              </a:tr>
              <a:tr h="1040469">
                <a:tc>
                  <a:txBody>
                    <a:bodyPr/>
                    <a:lstStyle/>
                    <a:p>
                      <a:r>
                        <a:rPr lang="en-GB" sz="1400" b="1" dirty="0">
                          <a:latin typeface="Aptos" panose="020B0004020202020204" pitchFamily="34" charset="0"/>
                        </a:rPr>
                        <a:t>Step 4</a:t>
                      </a:r>
                    </a:p>
                  </a:txBody>
                  <a:tcPr/>
                </a:tc>
                <a:tc>
                  <a:txBody>
                    <a:bodyPr/>
                    <a:lstStyle/>
                    <a:p>
                      <a:r>
                        <a:rPr lang="en-GB" sz="1400" b="1" u="sng" dirty="0">
                          <a:latin typeface="Aptos" panose="020B0004020202020204" pitchFamily="34" charset="0"/>
                        </a:rPr>
                        <a:t>Personal overview</a:t>
                      </a:r>
                    </a:p>
                    <a:p>
                      <a:pPr marL="285750" indent="-285750">
                        <a:buFont typeface="Wingdings" panose="05000000000000000000" pitchFamily="2" charset="2"/>
                        <a:buChar char="ü"/>
                      </a:pPr>
                      <a:r>
                        <a:rPr lang="en-GB" sz="1400" dirty="0">
                          <a:latin typeface="Aptos" panose="020B0004020202020204" pitchFamily="34" charset="0"/>
                        </a:rPr>
                        <a:t>Summarise what was learnt about the theme from both poems.</a:t>
                      </a:r>
                    </a:p>
                  </a:txBody>
                  <a:tcPr/>
                </a:tc>
                <a:extLst>
                  <a:ext uri="{0D108BD9-81ED-4DB2-BD59-A6C34878D82A}">
                    <a16:rowId xmlns:a16="http://schemas.microsoft.com/office/drawing/2014/main" val="1596769659"/>
                  </a:ext>
                </a:extLst>
              </a:tr>
            </a:tbl>
          </a:graphicData>
        </a:graphic>
      </p:graphicFrame>
    </p:spTree>
    <p:extLst>
      <p:ext uri="{BB962C8B-B14F-4D97-AF65-F5344CB8AC3E}">
        <p14:creationId xmlns:p14="http://schemas.microsoft.com/office/powerpoint/2010/main" val="1774188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2" name="Slide Number Placeholder 1"/>
          <p:cNvSpPr>
            <a:spLocks noGrp="1"/>
          </p:cNvSpPr>
          <p:nvPr>
            <p:ph type="sldNum" sz="quarter" idx="12"/>
          </p:nvPr>
        </p:nvSpPr>
        <p:spPr/>
        <p:txBody>
          <a:bodyPr/>
          <a:lstStyle/>
          <a:p>
            <a:fld id="{19F1D9CC-7119-45EC-A96C-D8C0660F3AAB}" type="slidenum">
              <a:rPr lang="en-GB" smtClean="0"/>
              <a:t>3</a:t>
            </a:fld>
            <a:endParaRPr lang="en-GB" dirty="0"/>
          </a:p>
        </p:txBody>
      </p:sp>
      <p:graphicFrame>
        <p:nvGraphicFramePr>
          <p:cNvPr id="5" name="Table 5">
            <a:extLst>
              <a:ext uri="{FF2B5EF4-FFF2-40B4-BE49-F238E27FC236}">
                <a16:creationId xmlns:a16="http://schemas.microsoft.com/office/drawing/2014/main" id="{8DDD0D56-C712-336D-8EE7-A1E249FE86C2}"/>
              </a:ext>
            </a:extLst>
          </p:cNvPr>
          <p:cNvGraphicFramePr>
            <a:graphicFrameLocks noGrp="1"/>
          </p:cNvGraphicFramePr>
          <p:nvPr>
            <p:extLst>
              <p:ext uri="{D42A27DB-BD31-4B8C-83A1-F6EECF244321}">
                <p14:modId xmlns:p14="http://schemas.microsoft.com/office/powerpoint/2010/main" val="183946322"/>
              </p:ext>
            </p:extLst>
          </p:nvPr>
        </p:nvGraphicFramePr>
        <p:xfrm>
          <a:off x="155575" y="197200"/>
          <a:ext cx="6546850" cy="9367883"/>
        </p:xfrm>
        <a:graphic>
          <a:graphicData uri="http://schemas.openxmlformats.org/drawingml/2006/table">
            <a:tbl>
              <a:tblPr firstRow="1" bandRow="1">
                <a:tableStyleId>{5940675A-B579-460E-94D1-54222C63F5DA}</a:tableStyleId>
              </a:tblPr>
              <a:tblGrid>
                <a:gridCol w="1631876">
                  <a:extLst>
                    <a:ext uri="{9D8B030D-6E8A-4147-A177-3AD203B41FA5}">
                      <a16:colId xmlns:a16="http://schemas.microsoft.com/office/drawing/2014/main" val="3190713083"/>
                    </a:ext>
                  </a:extLst>
                </a:gridCol>
                <a:gridCol w="2732691">
                  <a:extLst>
                    <a:ext uri="{9D8B030D-6E8A-4147-A177-3AD203B41FA5}">
                      <a16:colId xmlns:a16="http://schemas.microsoft.com/office/drawing/2014/main" val="1979835478"/>
                    </a:ext>
                  </a:extLst>
                </a:gridCol>
                <a:gridCol w="2182283">
                  <a:extLst>
                    <a:ext uri="{9D8B030D-6E8A-4147-A177-3AD203B41FA5}">
                      <a16:colId xmlns:a16="http://schemas.microsoft.com/office/drawing/2014/main" val="121431800"/>
                    </a:ext>
                  </a:extLst>
                </a:gridCol>
              </a:tblGrid>
              <a:tr h="510965">
                <a:tc>
                  <a:txBody>
                    <a:bodyPr/>
                    <a:lstStyle/>
                    <a:p>
                      <a:r>
                        <a:rPr lang="en-GB" sz="1200" b="1" dirty="0">
                          <a:latin typeface="Aptos" panose="020B0004020202020204" pitchFamily="34" charset="0"/>
                        </a:rPr>
                        <a:t>Poem </a:t>
                      </a:r>
                    </a:p>
                  </a:txBody>
                  <a:tcPr/>
                </a:tc>
                <a:tc>
                  <a:txBody>
                    <a:bodyPr/>
                    <a:lstStyle/>
                    <a:p>
                      <a:r>
                        <a:rPr lang="en-GB" sz="1200" b="1" dirty="0">
                          <a:latin typeface="Aptos" panose="020B0004020202020204" pitchFamily="34" charset="0"/>
                        </a:rPr>
                        <a:t>Aspect(s) of Theme presented </a:t>
                      </a:r>
                    </a:p>
                  </a:txBody>
                  <a:tcPr/>
                </a:tc>
                <a:tc>
                  <a:txBody>
                    <a:bodyPr/>
                    <a:lstStyle/>
                    <a:p>
                      <a:r>
                        <a:rPr lang="en-GB" sz="1200" b="1" dirty="0">
                          <a:latin typeface="Aptos" panose="020B0004020202020204" pitchFamily="34" charset="0"/>
                        </a:rPr>
                        <a:t>Additional comments including Method and Form </a:t>
                      </a:r>
                    </a:p>
                  </a:txBody>
                  <a:tcPr/>
                </a:tc>
                <a:extLst>
                  <a:ext uri="{0D108BD9-81ED-4DB2-BD59-A6C34878D82A}">
                    <a16:rowId xmlns:a16="http://schemas.microsoft.com/office/drawing/2014/main" val="2707640340"/>
                  </a:ext>
                </a:extLst>
              </a:tr>
              <a:tr h="433843">
                <a:tc>
                  <a:txBody>
                    <a:bodyPr/>
                    <a:lstStyle/>
                    <a:p>
                      <a:r>
                        <a:rPr lang="en-GB" sz="1200" b="1" dirty="0">
                          <a:latin typeface="Aptos" panose="020B0004020202020204" pitchFamily="34" charset="0"/>
                        </a:rPr>
                        <a:t>Ozymandias </a:t>
                      </a:r>
                    </a:p>
                  </a:txBody>
                  <a:tcPr/>
                </a:tc>
                <a:tc>
                  <a:txBody>
                    <a:bodyPr/>
                    <a:lstStyle/>
                    <a:p>
                      <a:r>
                        <a:rPr lang="en-GB" sz="1200" dirty="0">
                          <a:latin typeface="Aptos" panose="020B0004020202020204" pitchFamily="34" charset="0"/>
                        </a:rPr>
                        <a:t>- How power declines </a:t>
                      </a:r>
                    </a:p>
                  </a:txBody>
                  <a:tcPr/>
                </a:tc>
                <a:tc>
                  <a:txBody>
                    <a:bodyPr/>
                    <a:lstStyle/>
                    <a:p>
                      <a:r>
                        <a:rPr lang="en-GB" sz="1200" dirty="0">
                          <a:latin typeface="Aptos" panose="020B0004020202020204" pitchFamily="34" charset="0"/>
                        </a:rPr>
                        <a:t>- Sonnet </a:t>
                      </a:r>
                    </a:p>
                  </a:txBody>
                  <a:tcPr/>
                </a:tc>
                <a:extLst>
                  <a:ext uri="{0D108BD9-81ED-4DB2-BD59-A6C34878D82A}">
                    <a16:rowId xmlns:a16="http://schemas.microsoft.com/office/drawing/2014/main" val="1984550381"/>
                  </a:ext>
                </a:extLst>
              </a:tr>
              <a:tr h="510965">
                <a:tc>
                  <a:txBody>
                    <a:bodyPr/>
                    <a:lstStyle/>
                    <a:p>
                      <a:r>
                        <a:rPr lang="en-GB" sz="1200" b="1" dirty="0">
                          <a:latin typeface="Aptos" panose="020B0004020202020204" pitchFamily="34" charset="0"/>
                        </a:rPr>
                        <a:t>London</a:t>
                      </a:r>
                    </a:p>
                  </a:txBody>
                  <a:tcPr/>
                </a:tc>
                <a:tc>
                  <a:txBody>
                    <a:bodyPr/>
                    <a:lstStyle/>
                    <a:p>
                      <a:r>
                        <a:rPr lang="en-GB" sz="1200" dirty="0">
                          <a:latin typeface="Aptos" panose="020B0004020202020204" pitchFamily="34" charset="0"/>
                        </a:rPr>
                        <a:t>- Powerlessness </a:t>
                      </a:r>
                    </a:p>
                  </a:txBody>
                  <a:tcPr/>
                </a:tc>
                <a:tc>
                  <a:txBody>
                    <a:bodyPr/>
                    <a:lstStyle/>
                    <a:p>
                      <a:pPr marL="285750" indent="-285750">
                        <a:buFontTx/>
                        <a:buChar char="-"/>
                      </a:pPr>
                      <a:r>
                        <a:rPr lang="en-GB" sz="1200" dirty="0">
                          <a:latin typeface="Aptos" panose="020B0004020202020204" pitchFamily="34" charset="0"/>
                        </a:rPr>
                        <a:t>Strong and regular rhythm and rhyme </a:t>
                      </a:r>
                    </a:p>
                    <a:p>
                      <a:pPr marL="285750" indent="-285750">
                        <a:buFontTx/>
                        <a:buChar char="-"/>
                      </a:pPr>
                      <a:r>
                        <a:rPr lang="en-GB" sz="1200" dirty="0">
                          <a:latin typeface="Aptos" panose="020B0004020202020204" pitchFamily="34" charset="0"/>
                        </a:rPr>
                        <a:t>Dramatic monologue </a:t>
                      </a:r>
                    </a:p>
                  </a:txBody>
                  <a:tcPr/>
                </a:tc>
                <a:extLst>
                  <a:ext uri="{0D108BD9-81ED-4DB2-BD59-A6C34878D82A}">
                    <a16:rowId xmlns:a16="http://schemas.microsoft.com/office/drawing/2014/main" val="2657167532"/>
                  </a:ext>
                </a:extLst>
              </a:tr>
              <a:tr h="510965">
                <a:tc>
                  <a:txBody>
                    <a:bodyPr/>
                    <a:lstStyle/>
                    <a:p>
                      <a:r>
                        <a:rPr lang="en-GB" sz="1200" b="1" dirty="0">
                          <a:latin typeface="Aptos" panose="020B0004020202020204" pitchFamily="34" charset="0"/>
                        </a:rPr>
                        <a:t>My Last Duchess </a:t>
                      </a:r>
                    </a:p>
                  </a:txBody>
                  <a:tcPr/>
                </a:tc>
                <a:tc>
                  <a:txBody>
                    <a:bodyPr/>
                    <a:lstStyle/>
                    <a:p>
                      <a:r>
                        <a:rPr lang="en-GB" sz="1200" dirty="0">
                          <a:latin typeface="Aptos" panose="020B0004020202020204" pitchFamily="34" charset="0"/>
                        </a:rPr>
                        <a:t>- Abuse of power in a marriage/relationship </a:t>
                      </a:r>
                    </a:p>
                  </a:txBody>
                  <a:tcPr/>
                </a:tc>
                <a:tc>
                  <a:txBody>
                    <a:bodyPr/>
                    <a:lstStyle/>
                    <a:p>
                      <a:pPr marL="285750" indent="-285750">
                        <a:buFontTx/>
                        <a:buChar char="-"/>
                      </a:pPr>
                      <a:r>
                        <a:rPr lang="en-GB" sz="1200" dirty="0">
                          <a:latin typeface="Aptos" panose="020B0004020202020204" pitchFamily="34" charset="0"/>
                        </a:rPr>
                        <a:t>Dramatic monologue </a:t>
                      </a:r>
                    </a:p>
                    <a:p>
                      <a:pPr marL="285750" indent="-285750">
                        <a:buFontTx/>
                        <a:buChar char="-"/>
                      </a:pPr>
                      <a:r>
                        <a:rPr lang="en-GB" sz="1200" dirty="0">
                          <a:latin typeface="Aptos" panose="020B0004020202020204" pitchFamily="34" charset="0"/>
                        </a:rPr>
                        <a:t>Use of enjambment throughout </a:t>
                      </a:r>
                    </a:p>
                  </a:txBody>
                  <a:tcPr/>
                </a:tc>
                <a:extLst>
                  <a:ext uri="{0D108BD9-81ED-4DB2-BD59-A6C34878D82A}">
                    <a16:rowId xmlns:a16="http://schemas.microsoft.com/office/drawing/2014/main" val="2408469102"/>
                  </a:ext>
                </a:extLst>
              </a:tr>
              <a:tr h="510965">
                <a:tc>
                  <a:txBody>
                    <a:bodyPr/>
                    <a:lstStyle/>
                    <a:p>
                      <a:r>
                        <a:rPr lang="en-GB" sz="1200" b="1" dirty="0">
                          <a:latin typeface="Aptos" panose="020B0004020202020204" pitchFamily="34" charset="0"/>
                        </a:rPr>
                        <a:t>The Charge of the Light Brigade </a:t>
                      </a:r>
                    </a:p>
                  </a:txBody>
                  <a:tcPr/>
                </a:tc>
                <a:tc>
                  <a:txBody>
                    <a:bodyPr/>
                    <a:lstStyle/>
                    <a:p>
                      <a:pPr marL="285750" indent="-285750">
                        <a:buFontTx/>
                        <a:buChar char="-"/>
                      </a:pPr>
                      <a:r>
                        <a:rPr lang="en-GB" sz="1200" dirty="0">
                          <a:latin typeface="Aptos" panose="020B0004020202020204" pitchFamily="34" charset="0"/>
                        </a:rPr>
                        <a:t>Patriotism</a:t>
                      </a:r>
                    </a:p>
                    <a:p>
                      <a:pPr marL="285750" indent="-285750">
                        <a:buFontTx/>
                        <a:buChar char="-"/>
                      </a:pPr>
                      <a:r>
                        <a:rPr lang="en-GB" sz="1200" dirty="0">
                          <a:latin typeface="Aptos" panose="020B0004020202020204" pitchFamily="34" charset="0"/>
                        </a:rPr>
                        <a:t>Courage </a:t>
                      </a:r>
                    </a:p>
                  </a:txBody>
                  <a:tcPr/>
                </a:tc>
                <a:tc>
                  <a:txBody>
                    <a:bodyPr/>
                    <a:lstStyle/>
                    <a:p>
                      <a:pPr marL="285750" indent="-285750">
                        <a:buFontTx/>
                        <a:buChar char="-"/>
                      </a:pPr>
                      <a:r>
                        <a:rPr lang="en-GB" sz="1200" dirty="0">
                          <a:latin typeface="Aptos" panose="020B0004020202020204" pitchFamily="34" charset="0"/>
                        </a:rPr>
                        <a:t>Strong use of rhyme and repetition </a:t>
                      </a:r>
                    </a:p>
                    <a:p>
                      <a:pPr marL="285750" indent="-285750">
                        <a:buFontTx/>
                        <a:buChar char="-"/>
                      </a:pPr>
                      <a:r>
                        <a:rPr lang="en-GB" sz="1200" dirty="0">
                          <a:latin typeface="Aptos" panose="020B0004020202020204" pitchFamily="34" charset="0"/>
                        </a:rPr>
                        <a:t>Conclusive final verse </a:t>
                      </a:r>
                    </a:p>
                  </a:txBody>
                  <a:tcPr/>
                </a:tc>
                <a:extLst>
                  <a:ext uri="{0D108BD9-81ED-4DB2-BD59-A6C34878D82A}">
                    <a16:rowId xmlns:a16="http://schemas.microsoft.com/office/drawing/2014/main" val="2377063501"/>
                  </a:ext>
                </a:extLst>
              </a:tr>
              <a:tr h="510965">
                <a:tc>
                  <a:txBody>
                    <a:bodyPr/>
                    <a:lstStyle/>
                    <a:p>
                      <a:r>
                        <a:rPr lang="en-GB" sz="1200" b="1" dirty="0">
                          <a:latin typeface="Aptos" panose="020B0004020202020204" pitchFamily="34" charset="0"/>
                        </a:rPr>
                        <a:t>The Prelude</a:t>
                      </a:r>
                    </a:p>
                  </a:txBody>
                  <a:tcPr/>
                </a:tc>
                <a:tc>
                  <a:txBody>
                    <a:bodyPr/>
                    <a:lstStyle/>
                    <a:p>
                      <a:pPr marL="171450" indent="-171450">
                        <a:buFontTx/>
                        <a:buChar char="-"/>
                      </a:pPr>
                      <a:r>
                        <a:rPr lang="en-GB" sz="1200" dirty="0">
                          <a:latin typeface="Aptos" panose="020B0004020202020204" pitchFamily="34" charset="0"/>
                        </a:rPr>
                        <a:t>Power of nature</a:t>
                      </a:r>
                    </a:p>
                    <a:p>
                      <a:pPr marL="171450" indent="-171450">
                        <a:buFontTx/>
                        <a:buChar char="-"/>
                      </a:pPr>
                      <a:r>
                        <a:rPr lang="en-GB" sz="1200" dirty="0">
                          <a:latin typeface="Aptos" panose="020B0004020202020204" pitchFamily="34" charset="0"/>
                        </a:rPr>
                        <a:t>Childhood experiences</a:t>
                      </a:r>
                    </a:p>
                  </a:txBody>
                  <a:tcPr/>
                </a:tc>
                <a:tc>
                  <a:txBody>
                    <a:bodyPr/>
                    <a:lstStyle/>
                    <a:p>
                      <a:pPr marL="285750" indent="-285750">
                        <a:buFontTx/>
                        <a:buChar char="-"/>
                      </a:pPr>
                      <a:r>
                        <a:rPr lang="en-GB" sz="1200" dirty="0">
                          <a:latin typeface="Aptos" panose="020B0004020202020204" pitchFamily="34" charset="0"/>
                        </a:rPr>
                        <a:t>Before/after volta shows impact of nature</a:t>
                      </a:r>
                    </a:p>
                  </a:txBody>
                  <a:tcPr/>
                </a:tc>
                <a:extLst>
                  <a:ext uri="{0D108BD9-81ED-4DB2-BD59-A6C34878D82A}">
                    <a16:rowId xmlns:a16="http://schemas.microsoft.com/office/drawing/2014/main" val="3696168151"/>
                  </a:ext>
                </a:extLst>
              </a:tr>
              <a:tr h="510965">
                <a:tc>
                  <a:txBody>
                    <a:bodyPr/>
                    <a:lstStyle/>
                    <a:p>
                      <a:r>
                        <a:rPr lang="en-GB" sz="1200" b="1" dirty="0">
                          <a:latin typeface="Aptos" panose="020B0004020202020204" pitchFamily="34" charset="0"/>
                        </a:rPr>
                        <a:t>Exposure </a:t>
                      </a:r>
                    </a:p>
                  </a:txBody>
                  <a:tcPr/>
                </a:tc>
                <a:tc>
                  <a:txBody>
                    <a:bodyPr/>
                    <a:lstStyle/>
                    <a:p>
                      <a:r>
                        <a:rPr lang="en-GB" sz="1200" dirty="0">
                          <a:latin typeface="Aptos" panose="020B0004020202020204" pitchFamily="34" charset="0"/>
                        </a:rPr>
                        <a:t>-Futility of war </a:t>
                      </a:r>
                    </a:p>
                    <a:p>
                      <a:r>
                        <a:rPr lang="en-GB" sz="1200" dirty="0">
                          <a:latin typeface="Aptos" panose="020B0004020202020204" pitchFamily="34" charset="0"/>
                        </a:rPr>
                        <a:t>- Nihilism </a:t>
                      </a:r>
                    </a:p>
                  </a:txBody>
                  <a:tcPr/>
                </a:tc>
                <a:tc>
                  <a:txBody>
                    <a:bodyPr/>
                    <a:lstStyle/>
                    <a:p>
                      <a:pPr marL="285750" indent="-285750">
                        <a:buFontTx/>
                        <a:buChar char="-"/>
                      </a:pPr>
                      <a:r>
                        <a:rPr lang="en-GB" sz="1200" dirty="0">
                          <a:latin typeface="Aptos" panose="020B0004020202020204" pitchFamily="34" charset="0"/>
                        </a:rPr>
                        <a:t>Repetition throughout </a:t>
                      </a:r>
                    </a:p>
                    <a:p>
                      <a:pPr marL="285750" indent="-285750">
                        <a:buFontTx/>
                        <a:buChar char="-"/>
                      </a:pPr>
                      <a:r>
                        <a:rPr lang="en-GB" sz="1200" dirty="0">
                          <a:latin typeface="Aptos" panose="020B0004020202020204" pitchFamily="34" charset="0"/>
                        </a:rPr>
                        <a:t>First person narrative </a:t>
                      </a:r>
                    </a:p>
                  </a:txBody>
                  <a:tcPr/>
                </a:tc>
                <a:extLst>
                  <a:ext uri="{0D108BD9-81ED-4DB2-BD59-A6C34878D82A}">
                    <a16:rowId xmlns:a16="http://schemas.microsoft.com/office/drawing/2014/main" val="2516346458"/>
                  </a:ext>
                </a:extLst>
              </a:tr>
              <a:tr h="510965">
                <a:tc>
                  <a:txBody>
                    <a:bodyPr/>
                    <a:lstStyle/>
                    <a:p>
                      <a:r>
                        <a:rPr lang="en-GB" sz="1200" b="1" dirty="0">
                          <a:latin typeface="Aptos" panose="020B0004020202020204" pitchFamily="34" charset="0"/>
                        </a:rPr>
                        <a:t>Storm on the Island </a:t>
                      </a:r>
                    </a:p>
                  </a:txBody>
                  <a:tcPr/>
                </a:tc>
                <a:tc>
                  <a:txBody>
                    <a:bodyPr/>
                    <a:lstStyle/>
                    <a:p>
                      <a:r>
                        <a:rPr lang="en-GB" sz="1200" dirty="0">
                          <a:latin typeface="Aptos" panose="020B0004020202020204" pitchFamily="34" charset="0"/>
                        </a:rPr>
                        <a:t>- The Power of the Natural World </a:t>
                      </a:r>
                    </a:p>
                  </a:txBody>
                  <a:tcPr/>
                </a:tc>
                <a:tc>
                  <a:txBody>
                    <a:bodyPr/>
                    <a:lstStyle/>
                    <a:p>
                      <a:r>
                        <a:rPr lang="en-GB" sz="1200" dirty="0">
                          <a:latin typeface="Aptos" panose="020B0004020202020204" pitchFamily="34" charset="0"/>
                        </a:rPr>
                        <a:t>- Extended metaphor of a military attack </a:t>
                      </a:r>
                    </a:p>
                  </a:txBody>
                  <a:tcPr/>
                </a:tc>
                <a:extLst>
                  <a:ext uri="{0D108BD9-81ED-4DB2-BD59-A6C34878D82A}">
                    <a16:rowId xmlns:a16="http://schemas.microsoft.com/office/drawing/2014/main" val="351694176"/>
                  </a:ext>
                </a:extLst>
              </a:tr>
              <a:tr h="510965">
                <a:tc>
                  <a:txBody>
                    <a:bodyPr/>
                    <a:lstStyle/>
                    <a:p>
                      <a:r>
                        <a:rPr lang="en-GB" sz="1200" b="1" dirty="0">
                          <a:latin typeface="Aptos" panose="020B0004020202020204" pitchFamily="34" charset="0"/>
                        </a:rPr>
                        <a:t>Bayonet Charge</a:t>
                      </a:r>
                    </a:p>
                  </a:txBody>
                  <a:tcPr/>
                </a:tc>
                <a:tc>
                  <a:txBody>
                    <a:bodyPr/>
                    <a:lstStyle/>
                    <a:p>
                      <a:r>
                        <a:rPr lang="en-GB" sz="1200" dirty="0">
                          <a:latin typeface="Aptos" panose="020B0004020202020204" pitchFamily="34" charset="0"/>
                        </a:rPr>
                        <a:t>- A soldier’s perspective on war/conflict </a:t>
                      </a:r>
                    </a:p>
                  </a:txBody>
                  <a:tcPr/>
                </a:tc>
                <a:tc>
                  <a:txBody>
                    <a:bodyPr/>
                    <a:lstStyle/>
                    <a:p>
                      <a:r>
                        <a:rPr lang="en-GB" sz="1200" dirty="0">
                          <a:latin typeface="Aptos" panose="020B0004020202020204" pitchFamily="34" charset="0"/>
                        </a:rPr>
                        <a:t>Poem begins in media res- (in the middle of action) </a:t>
                      </a:r>
                      <a:endParaRPr lang="en-GB" sz="1200" i="1" dirty="0">
                        <a:latin typeface="Aptos" panose="020B0004020202020204" pitchFamily="34" charset="0"/>
                      </a:endParaRPr>
                    </a:p>
                  </a:txBody>
                  <a:tcPr/>
                </a:tc>
                <a:extLst>
                  <a:ext uri="{0D108BD9-81ED-4DB2-BD59-A6C34878D82A}">
                    <a16:rowId xmlns:a16="http://schemas.microsoft.com/office/drawing/2014/main" val="1640777013"/>
                  </a:ext>
                </a:extLst>
              </a:tr>
              <a:tr h="510965">
                <a:tc>
                  <a:txBody>
                    <a:bodyPr/>
                    <a:lstStyle/>
                    <a:p>
                      <a:r>
                        <a:rPr lang="en-GB" sz="1200" b="1" dirty="0">
                          <a:latin typeface="Aptos" panose="020B0004020202020204" pitchFamily="34" charset="0"/>
                        </a:rPr>
                        <a:t>Remains </a:t>
                      </a:r>
                    </a:p>
                  </a:txBody>
                  <a:tcPr/>
                </a:tc>
                <a:tc>
                  <a:txBody>
                    <a:bodyPr/>
                    <a:lstStyle/>
                    <a:p>
                      <a:r>
                        <a:rPr lang="en-GB" sz="1200" dirty="0">
                          <a:latin typeface="Aptos" panose="020B0004020202020204" pitchFamily="34" charset="0"/>
                        </a:rPr>
                        <a:t>- Devastating effects of conflict on soldiers/effects of PTSD</a:t>
                      </a:r>
                    </a:p>
                  </a:txBody>
                  <a:tcPr/>
                </a:tc>
                <a:tc>
                  <a:txBody>
                    <a:bodyPr/>
                    <a:lstStyle/>
                    <a:p>
                      <a:r>
                        <a:rPr lang="en-GB" sz="1200" dirty="0">
                          <a:latin typeface="Aptos" panose="020B0004020202020204" pitchFamily="34" charset="0"/>
                        </a:rPr>
                        <a:t>- Two halves of the poem to reflet the soldier’s experience</a:t>
                      </a:r>
                    </a:p>
                  </a:txBody>
                  <a:tcPr/>
                </a:tc>
                <a:extLst>
                  <a:ext uri="{0D108BD9-81ED-4DB2-BD59-A6C34878D82A}">
                    <a16:rowId xmlns:a16="http://schemas.microsoft.com/office/drawing/2014/main" val="1395662781"/>
                  </a:ext>
                </a:extLst>
              </a:tr>
              <a:tr h="510965">
                <a:tc>
                  <a:txBody>
                    <a:bodyPr/>
                    <a:lstStyle/>
                    <a:p>
                      <a:r>
                        <a:rPr lang="en-GB" sz="1200" b="1" dirty="0">
                          <a:latin typeface="Aptos" panose="020B0004020202020204" pitchFamily="34" charset="0"/>
                        </a:rPr>
                        <a:t>Poppies </a:t>
                      </a:r>
                    </a:p>
                  </a:txBody>
                  <a:tcPr/>
                </a:tc>
                <a:tc>
                  <a:txBody>
                    <a:bodyPr/>
                    <a:lstStyle/>
                    <a:p>
                      <a:r>
                        <a:rPr lang="en-GB" sz="1200" dirty="0">
                          <a:latin typeface="Aptos" panose="020B0004020202020204" pitchFamily="34" charset="0"/>
                        </a:rPr>
                        <a:t>- A mother’s perspective on conflict/war </a:t>
                      </a:r>
                    </a:p>
                  </a:txBody>
                  <a:tcPr/>
                </a:tc>
                <a:tc>
                  <a:txBody>
                    <a:bodyPr/>
                    <a:lstStyle/>
                    <a:p>
                      <a:r>
                        <a:rPr lang="en-GB" sz="1200" dirty="0">
                          <a:latin typeface="Aptos" panose="020B0004020202020204" pitchFamily="34" charset="0"/>
                        </a:rPr>
                        <a:t>- Dramatic monologue </a:t>
                      </a:r>
                    </a:p>
                  </a:txBody>
                  <a:tcPr/>
                </a:tc>
                <a:extLst>
                  <a:ext uri="{0D108BD9-81ED-4DB2-BD59-A6C34878D82A}">
                    <a16:rowId xmlns:a16="http://schemas.microsoft.com/office/drawing/2014/main" val="223850817"/>
                  </a:ext>
                </a:extLst>
              </a:tr>
              <a:tr h="510965">
                <a:tc>
                  <a:txBody>
                    <a:bodyPr/>
                    <a:lstStyle/>
                    <a:p>
                      <a:r>
                        <a:rPr lang="en-GB" sz="1200" b="1" dirty="0">
                          <a:latin typeface="Aptos" panose="020B0004020202020204" pitchFamily="34" charset="0"/>
                        </a:rPr>
                        <a:t>War Photographer </a:t>
                      </a:r>
                    </a:p>
                  </a:txBody>
                  <a:tcPr/>
                </a:tc>
                <a:tc>
                  <a:txBody>
                    <a:bodyPr/>
                    <a:lstStyle/>
                    <a:p>
                      <a:r>
                        <a:rPr lang="en-GB" sz="1200" dirty="0">
                          <a:latin typeface="Aptos" panose="020B0004020202020204" pitchFamily="34" charset="0"/>
                        </a:rPr>
                        <a:t>- How conflict is presented in the media </a:t>
                      </a:r>
                    </a:p>
                  </a:txBody>
                  <a:tcPr/>
                </a:tc>
                <a:tc>
                  <a:txBody>
                    <a:bodyPr/>
                    <a:lstStyle/>
                    <a:p>
                      <a:r>
                        <a:rPr lang="en-GB" sz="1200" dirty="0">
                          <a:latin typeface="Aptos" panose="020B0004020202020204" pitchFamily="34" charset="0"/>
                        </a:rPr>
                        <a:t>-Rhyming couplets in each verse </a:t>
                      </a:r>
                    </a:p>
                  </a:txBody>
                  <a:tcPr/>
                </a:tc>
                <a:extLst>
                  <a:ext uri="{0D108BD9-81ED-4DB2-BD59-A6C34878D82A}">
                    <a16:rowId xmlns:a16="http://schemas.microsoft.com/office/drawing/2014/main" val="1631597585"/>
                  </a:ext>
                </a:extLst>
              </a:tr>
              <a:tr h="510965">
                <a:tc>
                  <a:txBody>
                    <a:bodyPr/>
                    <a:lstStyle/>
                    <a:p>
                      <a:r>
                        <a:rPr lang="en-GB" sz="1200" b="1" dirty="0">
                          <a:latin typeface="Aptos" panose="020B0004020202020204" pitchFamily="34" charset="0"/>
                        </a:rPr>
                        <a:t>Kamikaze</a:t>
                      </a:r>
                    </a:p>
                  </a:txBody>
                  <a:tcPr/>
                </a:tc>
                <a:tc>
                  <a:txBody>
                    <a:bodyPr/>
                    <a:lstStyle/>
                    <a:p>
                      <a:r>
                        <a:rPr lang="en-GB" sz="1200" dirty="0">
                          <a:latin typeface="Aptos" panose="020B0004020202020204" pitchFamily="34" charset="0"/>
                        </a:rPr>
                        <a:t>- A child’s perspective on war/negative aspects of patriotism </a:t>
                      </a:r>
                    </a:p>
                  </a:txBody>
                  <a:tcPr/>
                </a:tc>
                <a:tc>
                  <a:txBody>
                    <a:bodyPr/>
                    <a:lstStyle/>
                    <a:p>
                      <a:r>
                        <a:rPr lang="en-GB" sz="1200" dirty="0">
                          <a:latin typeface="Aptos" panose="020B0004020202020204" pitchFamily="34" charset="0"/>
                        </a:rPr>
                        <a:t>- Italics mark direct speech of personal memory compared to what is speculated </a:t>
                      </a:r>
                    </a:p>
                  </a:txBody>
                  <a:tcPr/>
                </a:tc>
                <a:extLst>
                  <a:ext uri="{0D108BD9-81ED-4DB2-BD59-A6C34878D82A}">
                    <a16:rowId xmlns:a16="http://schemas.microsoft.com/office/drawing/2014/main" val="1966026688"/>
                  </a:ext>
                </a:extLst>
              </a:tr>
              <a:tr h="510965">
                <a:tc>
                  <a:txBody>
                    <a:bodyPr/>
                    <a:lstStyle/>
                    <a:p>
                      <a:r>
                        <a:rPr lang="en-GB" sz="1200" b="1" dirty="0">
                          <a:latin typeface="Aptos" panose="020B0004020202020204" pitchFamily="34" charset="0"/>
                        </a:rPr>
                        <a:t>Checking Out Me History </a:t>
                      </a:r>
                    </a:p>
                  </a:txBody>
                  <a:tcPr/>
                </a:tc>
                <a:tc>
                  <a:txBody>
                    <a:bodyPr/>
                    <a:lstStyle/>
                    <a:p>
                      <a:r>
                        <a:rPr lang="en-GB" sz="1200" dirty="0">
                          <a:latin typeface="Aptos" panose="020B0004020202020204" pitchFamily="34" charset="0"/>
                        </a:rPr>
                        <a:t>- Relationship between culture, power and identity </a:t>
                      </a:r>
                    </a:p>
                  </a:txBody>
                  <a:tcPr/>
                </a:tc>
                <a:tc>
                  <a:txBody>
                    <a:bodyPr/>
                    <a:lstStyle/>
                    <a:p>
                      <a:r>
                        <a:rPr lang="en-GB" sz="1200" dirty="0">
                          <a:latin typeface="Aptos" panose="020B0004020202020204" pitchFamily="34" charset="0"/>
                        </a:rPr>
                        <a:t>- Use of Caribbean dialect and phonetic spellings-  clear character voice</a:t>
                      </a:r>
                    </a:p>
                  </a:txBody>
                  <a:tcPr/>
                </a:tc>
                <a:extLst>
                  <a:ext uri="{0D108BD9-81ED-4DB2-BD59-A6C34878D82A}">
                    <a16:rowId xmlns:a16="http://schemas.microsoft.com/office/drawing/2014/main" val="4261429947"/>
                  </a:ext>
                </a:extLst>
              </a:tr>
              <a:tr h="510965">
                <a:tc>
                  <a:txBody>
                    <a:bodyPr/>
                    <a:lstStyle/>
                    <a:p>
                      <a:r>
                        <a:rPr lang="en-GB" sz="1200" b="1" dirty="0">
                          <a:latin typeface="Aptos" panose="020B0004020202020204" pitchFamily="34" charset="0"/>
                        </a:rPr>
                        <a:t>The Emigree </a:t>
                      </a:r>
                    </a:p>
                  </a:txBody>
                  <a:tcPr/>
                </a:tc>
                <a:tc>
                  <a:txBody>
                    <a:bodyPr/>
                    <a:lstStyle/>
                    <a:p>
                      <a:pPr marL="285750" indent="-285750">
                        <a:buFontTx/>
                        <a:buChar char="-"/>
                      </a:pPr>
                      <a:r>
                        <a:rPr lang="en-GB" sz="1200" dirty="0">
                          <a:latin typeface="Aptos" panose="020B0004020202020204" pitchFamily="34" charset="0"/>
                        </a:rPr>
                        <a:t>Individual freedom versus forced isolation </a:t>
                      </a:r>
                    </a:p>
                    <a:p>
                      <a:pPr marL="285750" indent="-285750">
                        <a:buFontTx/>
                        <a:buChar char="-"/>
                      </a:pPr>
                      <a:r>
                        <a:rPr lang="en-GB" sz="1200" dirty="0">
                          <a:latin typeface="Aptos" panose="020B0004020202020204" pitchFamily="34" charset="0"/>
                        </a:rPr>
                        <a:t>Sense of feeling like an outsider in her new city </a:t>
                      </a:r>
                    </a:p>
                  </a:txBody>
                  <a:tcPr/>
                </a:tc>
                <a:tc>
                  <a:txBody>
                    <a:bodyPr/>
                    <a:lstStyle/>
                    <a:p>
                      <a:r>
                        <a:rPr lang="en-GB" sz="1200" dirty="0">
                          <a:latin typeface="Aptos" panose="020B0004020202020204" pitchFamily="34" charset="0"/>
                        </a:rPr>
                        <a:t>- Extended metaphor (loss of childhood) </a:t>
                      </a:r>
                    </a:p>
                  </a:txBody>
                  <a:tcPr/>
                </a:tc>
                <a:extLst>
                  <a:ext uri="{0D108BD9-81ED-4DB2-BD59-A6C34878D82A}">
                    <a16:rowId xmlns:a16="http://schemas.microsoft.com/office/drawing/2014/main" val="1183779963"/>
                  </a:ext>
                </a:extLst>
              </a:tr>
              <a:tr h="510965">
                <a:tc>
                  <a:txBody>
                    <a:bodyPr/>
                    <a:lstStyle/>
                    <a:p>
                      <a:r>
                        <a:rPr lang="en-GB" sz="1200" b="1" dirty="0">
                          <a:latin typeface="Aptos" panose="020B0004020202020204" pitchFamily="34" charset="0"/>
                        </a:rPr>
                        <a:t>Tissue </a:t>
                      </a:r>
                    </a:p>
                  </a:txBody>
                  <a:tcPr/>
                </a:tc>
                <a:tc>
                  <a:txBody>
                    <a:bodyPr/>
                    <a:lstStyle/>
                    <a:p>
                      <a:pPr marL="285750" indent="-285750">
                        <a:buFontTx/>
                        <a:buChar char="-"/>
                      </a:pPr>
                      <a:r>
                        <a:rPr lang="en-GB" sz="1200" dirty="0">
                          <a:latin typeface="Aptos" panose="020B0004020202020204" pitchFamily="34" charset="0"/>
                        </a:rPr>
                        <a:t>The relationships between fragility and power </a:t>
                      </a:r>
                    </a:p>
                  </a:txBody>
                  <a:tcPr/>
                </a:tc>
                <a:tc>
                  <a:txBody>
                    <a:bodyPr/>
                    <a:lstStyle/>
                    <a:p>
                      <a:pPr marL="285750" indent="-285750">
                        <a:buFontTx/>
                        <a:buChar char="-"/>
                      </a:pPr>
                      <a:r>
                        <a:rPr lang="en-GB" sz="1200" dirty="0">
                          <a:latin typeface="Aptos" panose="020B0004020202020204" pitchFamily="34" charset="0"/>
                        </a:rPr>
                        <a:t>Free verse; enjambment across verse boundaries </a:t>
                      </a:r>
                    </a:p>
                    <a:p>
                      <a:pPr marL="285750" indent="-285750">
                        <a:buFontTx/>
                        <a:buChar char="-"/>
                      </a:pPr>
                      <a:r>
                        <a:rPr lang="en-GB" sz="1200" dirty="0">
                          <a:latin typeface="Aptos" panose="020B0004020202020204" pitchFamily="34" charset="0"/>
                        </a:rPr>
                        <a:t>Striking final image set apart </a:t>
                      </a:r>
                    </a:p>
                  </a:txBody>
                  <a:tcPr/>
                </a:tc>
                <a:extLst>
                  <a:ext uri="{0D108BD9-81ED-4DB2-BD59-A6C34878D82A}">
                    <a16:rowId xmlns:a16="http://schemas.microsoft.com/office/drawing/2014/main" val="1791789662"/>
                  </a:ext>
                </a:extLst>
              </a:tr>
            </a:tbl>
          </a:graphicData>
        </a:graphic>
      </p:graphicFrame>
    </p:spTree>
    <p:extLst>
      <p:ext uri="{BB962C8B-B14F-4D97-AF65-F5344CB8AC3E}">
        <p14:creationId xmlns:p14="http://schemas.microsoft.com/office/powerpoint/2010/main" val="34852934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OZYMANDIAS </a:t>
            </a:r>
            <a:endParaRPr lang="en-GB" sz="12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4</a:t>
            </a:fld>
            <a:endParaRPr lang="en-GB" dirty="0">
              <a:latin typeface="Aptos" panose="020B0004020202020204" pitchFamily="34" charset="0"/>
            </a:endParaRPr>
          </a:p>
        </p:txBody>
      </p:sp>
      <p:sp>
        <p:nvSpPr>
          <p:cNvPr id="6" name="TextBox 5">
            <a:extLst>
              <a:ext uri="{FF2B5EF4-FFF2-40B4-BE49-F238E27FC236}">
                <a16:creationId xmlns:a16="http://schemas.microsoft.com/office/drawing/2014/main" id="{788E76A5-5C5E-F484-5832-7EF71A3FCECD}"/>
              </a:ext>
            </a:extLst>
          </p:cNvPr>
          <p:cNvSpPr txBox="1"/>
          <p:nvPr/>
        </p:nvSpPr>
        <p:spPr>
          <a:xfrm>
            <a:off x="155576" y="884419"/>
            <a:ext cx="6611938" cy="3231654"/>
          </a:xfrm>
          <a:prstGeom prst="rect">
            <a:avLst/>
          </a:prstGeom>
          <a:noFill/>
        </p:spPr>
        <p:txBody>
          <a:bodyPr wrap="square" rtlCol="0">
            <a:spAutoFit/>
          </a:bodyPr>
          <a:lstStyle/>
          <a:p>
            <a:r>
              <a:rPr lang="en-GB" sz="1200" b="1" dirty="0">
                <a:latin typeface="Aptos" panose="020B0004020202020204" pitchFamily="34" charset="0"/>
              </a:rPr>
              <a:t>Ozymandias </a:t>
            </a:r>
          </a:p>
          <a:p>
            <a:r>
              <a:rPr lang="en-GB" sz="1200" b="1" dirty="0">
                <a:latin typeface="Aptos" panose="020B0004020202020204" pitchFamily="34" charset="0"/>
              </a:rPr>
              <a:t>By Percy Bysshe Shelley </a:t>
            </a:r>
          </a:p>
          <a:p>
            <a:endParaRPr lang="en-GB" sz="1200" b="1" dirty="0">
              <a:latin typeface="Aptos" panose="020B0004020202020204" pitchFamily="34" charset="0"/>
            </a:endParaRPr>
          </a:p>
          <a:p>
            <a:r>
              <a:rPr lang="en-GB" sz="1200" dirty="0">
                <a:latin typeface="Aptos" panose="020B0004020202020204" pitchFamily="34" charset="0"/>
              </a:rPr>
              <a:t>I met a traveller from an antique land,</a:t>
            </a:r>
          </a:p>
          <a:p>
            <a:r>
              <a:rPr lang="en-GB" sz="1200" dirty="0">
                <a:latin typeface="Aptos" panose="020B0004020202020204" pitchFamily="34" charset="0"/>
              </a:rPr>
              <a:t>Who said—“Two vast and trunkless legs of stone</a:t>
            </a:r>
          </a:p>
          <a:p>
            <a:r>
              <a:rPr lang="en-GB" sz="1200" dirty="0">
                <a:latin typeface="Aptos" panose="020B0004020202020204" pitchFamily="34" charset="0"/>
              </a:rPr>
              <a:t>Stand in the desert. . . . Near them, on the sand,</a:t>
            </a:r>
          </a:p>
          <a:p>
            <a:r>
              <a:rPr lang="en-GB" sz="1200" dirty="0">
                <a:latin typeface="Aptos" panose="020B0004020202020204" pitchFamily="34" charset="0"/>
              </a:rPr>
              <a:t>Half sunk a shattered visage lies, whose frown,</a:t>
            </a:r>
          </a:p>
          <a:p>
            <a:r>
              <a:rPr lang="en-GB" sz="1200" dirty="0">
                <a:latin typeface="Aptos" panose="020B0004020202020204" pitchFamily="34" charset="0"/>
              </a:rPr>
              <a:t>And wrinkled lip, and sneer of cold command,</a:t>
            </a:r>
          </a:p>
          <a:p>
            <a:r>
              <a:rPr lang="en-GB" sz="1200" dirty="0">
                <a:latin typeface="Aptos" panose="020B0004020202020204" pitchFamily="34" charset="0"/>
              </a:rPr>
              <a:t>Tell that its sculptor well those passions read</a:t>
            </a:r>
          </a:p>
          <a:p>
            <a:r>
              <a:rPr lang="en-GB" sz="1200" dirty="0">
                <a:latin typeface="Aptos" panose="020B0004020202020204" pitchFamily="34" charset="0"/>
              </a:rPr>
              <a:t>Which yet survive, stamped on these lifeless things,</a:t>
            </a:r>
          </a:p>
          <a:p>
            <a:r>
              <a:rPr lang="en-GB" sz="1200" dirty="0">
                <a:latin typeface="Aptos" panose="020B0004020202020204" pitchFamily="34" charset="0"/>
              </a:rPr>
              <a:t>The hand that mocked them, and the heart that fed;</a:t>
            </a:r>
          </a:p>
          <a:p>
            <a:r>
              <a:rPr lang="en-GB" sz="1200" dirty="0">
                <a:latin typeface="Aptos" panose="020B0004020202020204" pitchFamily="34" charset="0"/>
              </a:rPr>
              <a:t>And on the pedestal, these words appear:</a:t>
            </a:r>
          </a:p>
          <a:p>
            <a:r>
              <a:rPr lang="en-GB" sz="1200" dirty="0">
                <a:latin typeface="Aptos" panose="020B0004020202020204" pitchFamily="34" charset="0"/>
              </a:rPr>
              <a:t>My name is Ozymandias, King of Kings;</a:t>
            </a:r>
          </a:p>
          <a:p>
            <a:r>
              <a:rPr lang="en-GB" sz="1200" dirty="0">
                <a:latin typeface="Aptos" panose="020B0004020202020204" pitchFamily="34" charset="0"/>
              </a:rPr>
              <a:t>Look on my Works, ye Mighty, and despair!</a:t>
            </a:r>
          </a:p>
          <a:p>
            <a:r>
              <a:rPr lang="en-GB" sz="1200" dirty="0">
                <a:latin typeface="Aptos" panose="020B0004020202020204" pitchFamily="34" charset="0"/>
              </a:rPr>
              <a:t>Nothing beside remains. Round the decay</a:t>
            </a:r>
          </a:p>
          <a:p>
            <a:r>
              <a:rPr lang="en-GB" sz="1200" dirty="0">
                <a:latin typeface="Aptos" panose="020B0004020202020204" pitchFamily="34" charset="0"/>
              </a:rPr>
              <a:t>Of that colossal Wreck, boundless and bare</a:t>
            </a:r>
          </a:p>
          <a:p>
            <a:r>
              <a:rPr lang="en-GB" sz="1200" dirty="0">
                <a:latin typeface="Aptos" panose="020B0004020202020204" pitchFamily="34" charset="0"/>
              </a:rPr>
              <a:t>The lone and level sands stretch far away.”</a:t>
            </a:r>
          </a:p>
        </p:txBody>
      </p:sp>
      <p:sp>
        <p:nvSpPr>
          <p:cNvPr id="7" name="Rectangle 6">
            <a:extLst>
              <a:ext uri="{FF2B5EF4-FFF2-40B4-BE49-F238E27FC236}">
                <a16:creationId xmlns:a16="http://schemas.microsoft.com/office/drawing/2014/main" id="{CA5C88CD-753C-8EFE-AEC5-06B9D3D28AEF}"/>
              </a:ext>
            </a:extLst>
          </p:cNvPr>
          <p:cNvSpPr/>
          <p:nvPr/>
        </p:nvSpPr>
        <p:spPr>
          <a:xfrm>
            <a:off x="0" y="436169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SUMMARY </a:t>
            </a:r>
            <a:endParaRPr lang="en-GB" sz="1200" dirty="0">
              <a:latin typeface="Aptos" panose="020B0004020202020204" pitchFamily="34" charset="0"/>
            </a:endParaRPr>
          </a:p>
        </p:txBody>
      </p:sp>
      <p:sp>
        <p:nvSpPr>
          <p:cNvPr id="8" name="TextBox 7">
            <a:extLst>
              <a:ext uri="{FF2B5EF4-FFF2-40B4-BE49-F238E27FC236}">
                <a16:creationId xmlns:a16="http://schemas.microsoft.com/office/drawing/2014/main" id="{3E552E80-8F58-B77F-9857-7AB2EFA01318}"/>
              </a:ext>
            </a:extLst>
          </p:cNvPr>
          <p:cNvSpPr txBox="1"/>
          <p:nvPr/>
        </p:nvSpPr>
        <p:spPr>
          <a:xfrm>
            <a:off x="256345" y="7426176"/>
            <a:ext cx="6345309" cy="2123658"/>
          </a:xfrm>
          <a:prstGeom prst="rect">
            <a:avLst/>
          </a:prstGeom>
          <a:noFill/>
          <a:ln>
            <a:solidFill>
              <a:schemeClr val="tx1"/>
            </a:solidFill>
          </a:ln>
        </p:spPr>
        <p:txBody>
          <a:bodyPr wrap="square" rtlCol="0">
            <a:spAutoFit/>
          </a:bodyPr>
          <a:lstStyle/>
          <a:p>
            <a:pPr marL="171450" indent="-171450">
              <a:buFont typeface="Arial" panose="020B0604020202020204" pitchFamily="34" charset="0"/>
              <a:buChar char="•"/>
            </a:pPr>
            <a:r>
              <a:rPr lang="en-GB" sz="1200" b="1" dirty="0">
                <a:latin typeface="Aptos" panose="020B0004020202020204" pitchFamily="34" charset="0"/>
              </a:rPr>
              <a:t>Death and mortality: </a:t>
            </a:r>
            <a:r>
              <a:rPr lang="en-GB" sz="1200" dirty="0">
                <a:latin typeface="Aptos" panose="020B0004020202020204" pitchFamily="34" charset="0"/>
              </a:rPr>
              <a:t>The desert symbolises the passing of time. It erases all traces of Ozymandias and reminds us that death comes to us all. </a:t>
            </a:r>
          </a:p>
          <a:p>
            <a:pPr marL="171450" indent="-171450">
              <a:buFont typeface="Arial" panose="020B0604020202020204" pitchFamily="34" charset="0"/>
              <a:buChar char="•"/>
            </a:pPr>
            <a:r>
              <a:rPr lang="en-GB" sz="1200" b="1" dirty="0">
                <a:latin typeface="Aptos" panose="020B0004020202020204" pitchFamily="34" charset="0"/>
              </a:rPr>
              <a:t>Power: </a:t>
            </a:r>
            <a:r>
              <a:rPr lang="en-GB" sz="1200" dirty="0">
                <a:latin typeface="Aptos" panose="020B0004020202020204" pitchFamily="34" charset="0"/>
              </a:rPr>
              <a:t>Ozymandias’s power was absolute. The face of the statue and the words on the pedestal reveal his character. We feel no sympathy for him. </a:t>
            </a:r>
          </a:p>
          <a:p>
            <a:pPr marL="171450" indent="-171450">
              <a:buFont typeface="Arial" panose="020B0604020202020204" pitchFamily="34" charset="0"/>
              <a:buChar char="•"/>
            </a:pPr>
            <a:r>
              <a:rPr lang="en-GB" sz="1200" b="1" dirty="0">
                <a:latin typeface="Aptos" panose="020B0004020202020204" pitchFamily="34" charset="0"/>
              </a:rPr>
              <a:t>Pride: </a:t>
            </a:r>
            <a:r>
              <a:rPr lang="en-GB" sz="1200" dirty="0">
                <a:latin typeface="Aptos" panose="020B0004020202020204" pitchFamily="34" charset="0"/>
              </a:rPr>
              <a:t>The vast size of the statue reflects the ruler’s pride. The futility of his pride is demonstrated by the ruin of the statue and his achievements. His name is significant as it is derived from the Greek ‘</a:t>
            </a:r>
            <a:r>
              <a:rPr lang="en-GB" sz="1200" dirty="0" err="1">
                <a:latin typeface="Aptos" panose="020B0004020202020204" pitchFamily="34" charset="0"/>
              </a:rPr>
              <a:t>ozium</a:t>
            </a:r>
            <a:r>
              <a:rPr lang="en-GB" sz="1200" dirty="0">
                <a:latin typeface="Aptos" panose="020B0004020202020204" pitchFamily="34" charset="0"/>
              </a:rPr>
              <a:t>’ (air) and ‘mandate’ (rule), meaning he is a ‘ruler of nothing’. </a:t>
            </a:r>
          </a:p>
          <a:p>
            <a:pPr marL="171450" indent="-171450">
              <a:buFont typeface="Arial" panose="020B0604020202020204" pitchFamily="34" charset="0"/>
              <a:buChar char="•"/>
            </a:pPr>
            <a:endParaRPr lang="en-GB" sz="1200" dirty="0">
              <a:latin typeface="Aptos" panose="020B0004020202020204" pitchFamily="34" charset="0"/>
            </a:endParaRPr>
          </a:p>
          <a:p>
            <a:pPr marL="171450" indent="-171450">
              <a:buFont typeface="Arial" panose="020B0604020202020204" pitchFamily="34" charset="0"/>
              <a:buChar char="•"/>
            </a:pPr>
            <a:r>
              <a:rPr lang="en-GB" sz="1200" dirty="0">
                <a:latin typeface="Aptos" panose="020B0004020202020204" pitchFamily="34" charset="0"/>
              </a:rPr>
              <a:t>The poem is a sonnet written in iambic pentameter. Traditionally sonnets are love poems- could reflect the love Ozymandias had for himself. </a:t>
            </a:r>
          </a:p>
          <a:p>
            <a:pPr marL="171450" indent="-171450">
              <a:buFont typeface="Arial" panose="020B0604020202020204" pitchFamily="34" charset="0"/>
              <a:buChar char="•"/>
            </a:pPr>
            <a:r>
              <a:rPr lang="en-GB" sz="1200" dirty="0">
                <a:latin typeface="Aptos" panose="020B0004020202020204" pitchFamily="34" charset="0"/>
              </a:rPr>
              <a:t>The use of the oxymoron ‘colossal wreck’ emphasises the destruction of the statue. </a:t>
            </a:r>
          </a:p>
        </p:txBody>
      </p:sp>
      <p:sp>
        <p:nvSpPr>
          <p:cNvPr id="10" name="Rectangle 9">
            <a:extLst>
              <a:ext uri="{FF2B5EF4-FFF2-40B4-BE49-F238E27FC236}">
                <a16:creationId xmlns:a16="http://schemas.microsoft.com/office/drawing/2014/main" id="{DCF2A436-053D-7A0D-8A1D-323E634A755A}"/>
              </a:ext>
            </a:extLst>
          </p:cNvPr>
          <p:cNvSpPr/>
          <p:nvPr/>
        </p:nvSpPr>
        <p:spPr>
          <a:xfrm>
            <a:off x="0" y="693695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THEMES AND STRUCTURE </a:t>
            </a:r>
            <a:endParaRPr lang="en-GB" sz="1200" dirty="0">
              <a:latin typeface="Aptos" panose="020B0004020202020204" pitchFamily="34" charset="0"/>
            </a:endParaRPr>
          </a:p>
        </p:txBody>
      </p:sp>
      <p:sp>
        <p:nvSpPr>
          <p:cNvPr id="11" name="TextBox 10">
            <a:extLst>
              <a:ext uri="{FF2B5EF4-FFF2-40B4-BE49-F238E27FC236}">
                <a16:creationId xmlns:a16="http://schemas.microsoft.com/office/drawing/2014/main" id="{58AB10E2-EFEF-7A8D-0D0D-13D23EA4B15D}"/>
              </a:ext>
            </a:extLst>
          </p:cNvPr>
          <p:cNvSpPr txBox="1"/>
          <p:nvPr/>
        </p:nvSpPr>
        <p:spPr>
          <a:xfrm>
            <a:off x="194160" y="4812458"/>
            <a:ext cx="6268137" cy="2123658"/>
          </a:xfrm>
          <a:prstGeom prst="rect">
            <a:avLst/>
          </a:prstGeom>
          <a:noFill/>
          <a:ln>
            <a:solidFill>
              <a:schemeClr val="tx1"/>
            </a:solidFill>
          </a:ln>
        </p:spPr>
        <p:txBody>
          <a:bodyPr wrap="square" rtlCol="0">
            <a:spAutoFit/>
          </a:bodyPr>
          <a:lstStyle/>
          <a:p>
            <a:pPr marL="171450" indent="-171450">
              <a:buFont typeface="Wingdings" panose="05000000000000000000" pitchFamily="2" charset="2"/>
              <a:buChar char="Ø"/>
            </a:pPr>
            <a:r>
              <a:rPr lang="en-GB" sz="1200" dirty="0">
                <a:latin typeface="Aptos" panose="020B0004020202020204" pitchFamily="34" charset="0"/>
              </a:rPr>
              <a:t>Written by Percy Bysshe Shelley in 1818. It is thought that the poem was inspired by the statue of the powerful Egyptian ruler Rameses II (Ozymandias in the poem), which was brought to London about that time. </a:t>
            </a:r>
          </a:p>
          <a:p>
            <a:pPr marL="171450" indent="-171450">
              <a:buFont typeface="Wingdings" panose="05000000000000000000" pitchFamily="2" charset="2"/>
              <a:buChar char="Ø"/>
            </a:pPr>
            <a:r>
              <a:rPr lang="en-GB" sz="1200" dirty="0">
                <a:latin typeface="Aptos" panose="020B0004020202020204" pitchFamily="34" charset="0"/>
              </a:rPr>
              <a:t>The narrator recounts an anonymous traveller’s tale. </a:t>
            </a:r>
          </a:p>
          <a:p>
            <a:pPr marL="171450" indent="-171450">
              <a:buFont typeface="Wingdings" panose="05000000000000000000" pitchFamily="2" charset="2"/>
              <a:buChar char="Ø"/>
            </a:pPr>
            <a:r>
              <a:rPr lang="en-GB" sz="1200" dirty="0">
                <a:latin typeface="Aptos" panose="020B0004020202020204" pitchFamily="34" charset="0"/>
              </a:rPr>
              <a:t>The narrator re-tells the traveller's description of the remains of a vast, ruined statue of a powerful ruler, half-buried in the desert. </a:t>
            </a:r>
          </a:p>
          <a:p>
            <a:pPr marL="171450" indent="-171450">
              <a:buFont typeface="Wingdings" panose="05000000000000000000" pitchFamily="2" charset="2"/>
              <a:buChar char="Ø"/>
            </a:pPr>
            <a:r>
              <a:rPr lang="en-GB" sz="1200" dirty="0">
                <a:latin typeface="Aptos" panose="020B0004020202020204" pitchFamily="34" charset="0"/>
              </a:rPr>
              <a:t>The statue is a metaphor which reveals the character and foolishness of the ruler. </a:t>
            </a:r>
          </a:p>
          <a:p>
            <a:pPr marL="171450" indent="-171450">
              <a:buFont typeface="Wingdings" panose="05000000000000000000" pitchFamily="2" charset="2"/>
              <a:buChar char="Ø"/>
            </a:pPr>
            <a:r>
              <a:rPr lang="en-GB" sz="1200" dirty="0">
                <a:latin typeface="Aptos" panose="020B0004020202020204" pitchFamily="34" charset="0"/>
              </a:rPr>
              <a:t>There are two voices- the traveller and Ozymandias. We learn about two characters: the artist and Ozymandias. Ozymandias’s words are in inscription on the  pedestal of the statue. </a:t>
            </a:r>
          </a:p>
          <a:p>
            <a:pPr marL="171450" indent="-171450">
              <a:buFont typeface="Wingdings" panose="05000000000000000000" pitchFamily="2" charset="2"/>
              <a:buChar char="Ø"/>
            </a:pPr>
            <a:r>
              <a:rPr lang="en-GB" sz="1200" dirty="0">
                <a:latin typeface="Aptos" panose="020B0004020202020204" pitchFamily="34" charset="0"/>
              </a:rPr>
              <a:t>The poem can be seen as an analogy: time will challenge any great civilisation or ruler.</a:t>
            </a:r>
          </a:p>
        </p:txBody>
      </p:sp>
    </p:spTree>
    <p:extLst>
      <p:ext uri="{BB962C8B-B14F-4D97-AF65-F5344CB8AC3E}">
        <p14:creationId xmlns:p14="http://schemas.microsoft.com/office/powerpoint/2010/main" val="1999608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OZYMANDIAS </a:t>
            </a:r>
            <a:endParaRPr lang="en-GB" sz="12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5</a:t>
            </a:fld>
            <a:endParaRPr lang="en-GB" dirty="0">
              <a:latin typeface="Aptos" panose="020B0004020202020204" pitchFamily="34" charset="0"/>
            </a:endParaRPr>
          </a:p>
        </p:txBody>
      </p:sp>
      <p:graphicFrame>
        <p:nvGraphicFramePr>
          <p:cNvPr id="6" name="Table 3">
            <a:extLst>
              <a:ext uri="{FF2B5EF4-FFF2-40B4-BE49-F238E27FC236}">
                <a16:creationId xmlns:a16="http://schemas.microsoft.com/office/drawing/2014/main" id="{C0F99299-F0F5-0ADB-D720-CBB6D9C2214E}"/>
              </a:ext>
            </a:extLst>
          </p:cNvPr>
          <p:cNvGraphicFramePr>
            <a:graphicFrameLocks noGrp="1"/>
          </p:cNvGraphicFramePr>
          <p:nvPr>
            <p:extLst>
              <p:ext uri="{D42A27DB-BD31-4B8C-83A1-F6EECF244321}">
                <p14:modId xmlns:p14="http://schemas.microsoft.com/office/powerpoint/2010/main" val="1311456370"/>
              </p:ext>
            </p:extLst>
          </p:nvPr>
        </p:nvGraphicFramePr>
        <p:xfrm>
          <a:off x="241073" y="1027108"/>
          <a:ext cx="6337527" cy="7784013"/>
        </p:xfrm>
        <a:graphic>
          <a:graphicData uri="http://schemas.openxmlformats.org/drawingml/2006/table">
            <a:tbl>
              <a:tblPr firstRow="1" bandRow="1">
                <a:tableStyleId>{5940675A-B579-460E-94D1-54222C63F5DA}</a:tableStyleId>
              </a:tblPr>
              <a:tblGrid>
                <a:gridCol w="6337527">
                  <a:extLst>
                    <a:ext uri="{9D8B030D-6E8A-4147-A177-3AD203B41FA5}">
                      <a16:colId xmlns:a16="http://schemas.microsoft.com/office/drawing/2014/main" val="1646765225"/>
                    </a:ext>
                  </a:extLst>
                </a:gridCol>
              </a:tblGrid>
              <a:tr h="1860471">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‘I met a traveller from an antique land’ </a:t>
                      </a:r>
                    </a:p>
                  </a:txBody>
                  <a:tcPr/>
                </a:tc>
                <a:extLst>
                  <a:ext uri="{0D108BD9-81ED-4DB2-BD59-A6C34878D82A}">
                    <a16:rowId xmlns:a16="http://schemas.microsoft.com/office/drawing/2014/main" val="2271546441"/>
                  </a:ext>
                </a:extLst>
              </a:tr>
              <a:tr h="1796716">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‘two vast and trunkless legs of stone’</a:t>
                      </a:r>
                    </a:p>
                  </a:txBody>
                  <a:tcPr/>
                </a:tc>
                <a:extLst>
                  <a:ext uri="{0D108BD9-81ED-4DB2-BD59-A6C34878D82A}">
                    <a16:rowId xmlns:a16="http://schemas.microsoft.com/office/drawing/2014/main" val="218593671"/>
                  </a:ext>
                </a:extLst>
              </a:tr>
              <a:tr h="2069431">
                <a:tc>
                  <a:txBody>
                    <a:bodyPr/>
                    <a:lstStyle/>
                    <a:p>
                      <a:pPr algn="ctr"/>
                      <a:endParaRPr lang="en-GB" i="1" dirty="0">
                        <a:latin typeface="Aptos" panose="020B0004020202020204" pitchFamily="34" charset="0"/>
                      </a:endParaRPr>
                    </a:p>
                    <a:p>
                      <a:pPr algn="ctr"/>
                      <a:endParaRPr lang="en-GB" i="1" dirty="0">
                        <a:latin typeface="Aptos" panose="020B0004020202020204" pitchFamily="34" charset="0"/>
                      </a:endParaRPr>
                    </a:p>
                    <a:p>
                      <a:pPr algn="ctr"/>
                      <a:endParaRPr lang="en-GB" i="1" dirty="0">
                        <a:latin typeface="Aptos" panose="020B0004020202020204" pitchFamily="34" charset="0"/>
                      </a:endParaRPr>
                    </a:p>
                    <a:p>
                      <a:pPr algn="ctr"/>
                      <a:endParaRPr lang="en-GB" i="1" dirty="0">
                        <a:latin typeface="Aptos" panose="020B0004020202020204" pitchFamily="34" charset="0"/>
                      </a:endParaRPr>
                    </a:p>
                    <a:p>
                      <a:pPr algn="ctr"/>
                      <a:r>
                        <a:rPr lang="en-GB" i="1" dirty="0">
                          <a:latin typeface="Aptos" panose="020B0004020202020204" pitchFamily="34" charset="0"/>
                        </a:rPr>
                        <a:t>‘’half sunk, a </a:t>
                      </a:r>
                      <a:r>
                        <a:rPr lang="en-GB" i="1" dirty="0" err="1">
                          <a:latin typeface="Aptos" panose="020B0004020202020204" pitchFamily="34" charset="0"/>
                        </a:rPr>
                        <a:t>shatter’d</a:t>
                      </a:r>
                      <a:r>
                        <a:rPr lang="en-GB" i="1" dirty="0">
                          <a:latin typeface="Aptos" panose="020B0004020202020204" pitchFamily="34" charset="0"/>
                        </a:rPr>
                        <a:t> visage lies’</a:t>
                      </a:r>
                    </a:p>
                  </a:txBody>
                  <a:tcPr/>
                </a:tc>
                <a:extLst>
                  <a:ext uri="{0D108BD9-81ED-4DB2-BD59-A6C34878D82A}">
                    <a16:rowId xmlns:a16="http://schemas.microsoft.com/office/drawing/2014/main" val="339665499"/>
                  </a:ext>
                </a:extLst>
              </a:tr>
              <a:tr h="2057395">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‘sneer of cold command’ </a:t>
                      </a:r>
                    </a:p>
                  </a:txBody>
                  <a:tcPr/>
                </a:tc>
                <a:extLst>
                  <a:ext uri="{0D108BD9-81ED-4DB2-BD59-A6C34878D82A}">
                    <a16:rowId xmlns:a16="http://schemas.microsoft.com/office/drawing/2014/main" val="1943964961"/>
                  </a:ext>
                </a:extLst>
              </a:tr>
            </a:tbl>
          </a:graphicData>
        </a:graphic>
      </p:graphicFrame>
    </p:spTree>
    <p:extLst>
      <p:ext uri="{BB962C8B-B14F-4D97-AF65-F5344CB8AC3E}">
        <p14:creationId xmlns:p14="http://schemas.microsoft.com/office/powerpoint/2010/main" val="38947471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OZYMANDIAS </a:t>
            </a:r>
            <a:endParaRPr lang="en-GB" sz="12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6</a:t>
            </a:fld>
            <a:endParaRPr lang="en-GB" dirty="0">
              <a:latin typeface="Aptos" panose="020B0004020202020204" pitchFamily="34" charset="0"/>
            </a:endParaRPr>
          </a:p>
        </p:txBody>
      </p:sp>
      <p:graphicFrame>
        <p:nvGraphicFramePr>
          <p:cNvPr id="6" name="Table 3">
            <a:extLst>
              <a:ext uri="{FF2B5EF4-FFF2-40B4-BE49-F238E27FC236}">
                <a16:creationId xmlns:a16="http://schemas.microsoft.com/office/drawing/2014/main" id="{C0F99299-F0F5-0ADB-D720-CBB6D9C2214E}"/>
              </a:ext>
            </a:extLst>
          </p:cNvPr>
          <p:cNvGraphicFramePr>
            <a:graphicFrameLocks noGrp="1"/>
          </p:cNvGraphicFramePr>
          <p:nvPr>
            <p:extLst>
              <p:ext uri="{D42A27DB-BD31-4B8C-83A1-F6EECF244321}">
                <p14:modId xmlns:p14="http://schemas.microsoft.com/office/powerpoint/2010/main" val="2612363930"/>
              </p:ext>
            </p:extLst>
          </p:nvPr>
        </p:nvGraphicFramePr>
        <p:xfrm>
          <a:off x="241073" y="1027108"/>
          <a:ext cx="6337527" cy="7784013"/>
        </p:xfrm>
        <a:graphic>
          <a:graphicData uri="http://schemas.openxmlformats.org/drawingml/2006/table">
            <a:tbl>
              <a:tblPr firstRow="1" bandRow="1">
                <a:tableStyleId>{5940675A-B579-460E-94D1-54222C63F5DA}</a:tableStyleId>
              </a:tblPr>
              <a:tblGrid>
                <a:gridCol w="6337527">
                  <a:extLst>
                    <a:ext uri="{9D8B030D-6E8A-4147-A177-3AD203B41FA5}">
                      <a16:colId xmlns:a16="http://schemas.microsoft.com/office/drawing/2014/main" val="1646765225"/>
                    </a:ext>
                  </a:extLst>
                </a:gridCol>
              </a:tblGrid>
              <a:tr h="1860471">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‘the sculptor well those passions read’ </a:t>
                      </a:r>
                    </a:p>
                  </a:txBody>
                  <a:tcPr/>
                </a:tc>
                <a:extLst>
                  <a:ext uri="{0D108BD9-81ED-4DB2-BD59-A6C34878D82A}">
                    <a16:rowId xmlns:a16="http://schemas.microsoft.com/office/drawing/2014/main" val="2271546441"/>
                  </a:ext>
                </a:extLst>
              </a:tr>
              <a:tr h="1796716">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‘the hand that mocked them’</a:t>
                      </a:r>
                    </a:p>
                  </a:txBody>
                  <a:tcPr/>
                </a:tc>
                <a:extLst>
                  <a:ext uri="{0D108BD9-81ED-4DB2-BD59-A6C34878D82A}">
                    <a16:rowId xmlns:a16="http://schemas.microsoft.com/office/drawing/2014/main" val="218593671"/>
                  </a:ext>
                </a:extLst>
              </a:tr>
              <a:tr h="2069431">
                <a:tc>
                  <a:txBody>
                    <a:bodyPr/>
                    <a:lstStyle/>
                    <a:p>
                      <a:pPr algn="ctr"/>
                      <a:endParaRPr lang="en-GB" i="1" dirty="0">
                        <a:latin typeface="Aptos" panose="020B0004020202020204" pitchFamily="34" charset="0"/>
                      </a:endParaRPr>
                    </a:p>
                    <a:p>
                      <a:pPr algn="ctr"/>
                      <a:endParaRPr lang="en-GB" i="1" dirty="0">
                        <a:latin typeface="Aptos" panose="020B0004020202020204" pitchFamily="34" charset="0"/>
                      </a:endParaRPr>
                    </a:p>
                    <a:p>
                      <a:pPr algn="ctr"/>
                      <a:endParaRPr lang="en-GB" i="1" dirty="0">
                        <a:latin typeface="Aptos" panose="020B0004020202020204" pitchFamily="34" charset="0"/>
                      </a:endParaRPr>
                    </a:p>
                    <a:p>
                      <a:pPr algn="ctr"/>
                      <a:r>
                        <a:rPr lang="en-GB" i="1" dirty="0">
                          <a:latin typeface="Aptos" panose="020B0004020202020204" pitchFamily="34" charset="0"/>
                        </a:rPr>
                        <a:t>‘on the pedestal…’My name is Ozymandias, king of kings: Look on my works ye mighty and despair’ </a:t>
                      </a:r>
                    </a:p>
                  </a:txBody>
                  <a:tcPr/>
                </a:tc>
                <a:extLst>
                  <a:ext uri="{0D108BD9-81ED-4DB2-BD59-A6C34878D82A}">
                    <a16:rowId xmlns:a16="http://schemas.microsoft.com/office/drawing/2014/main" val="339665499"/>
                  </a:ext>
                </a:extLst>
              </a:tr>
              <a:tr h="2057395">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‘Nothing remains…colossal wreck, boundless and bare’ </a:t>
                      </a:r>
                    </a:p>
                  </a:txBody>
                  <a:tcPr/>
                </a:tc>
                <a:extLst>
                  <a:ext uri="{0D108BD9-81ED-4DB2-BD59-A6C34878D82A}">
                    <a16:rowId xmlns:a16="http://schemas.microsoft.com/office/drawing/2014/main" val="1943964961"/>
                  </a:ext>
                </a:extLst>
              </a:tr>
            </a:tbl>
          </a:graphicData>
        </a:graphic>
      </p:graphicFrame>
    </p:spTree>
    <p:extLst>
      <p:ext uri="{BB962C8B-B14F-4D97-AF65-F5344CB8AC3E}">
        <p14:creationId xmlns:p14="http://schemas.microsoft.com/office/powerpoint/2010/main" val="28029738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9398"/>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MY LAST DUCHESS </a:t>
            </a:r>
            <a:endParaRPr lang="en-GB" sz="12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7</a:t>
            </a:fld>
            <a:endParaRPr lang="en-GB" dirty="0">
              <a:latin typeface="Aptos" panose="020B0004020202020204" pitchFamily="34" charset="0"/>
            </a:endParaRPr>
          </a:p>
        </p:txBody>
      </p:sp>
      <p:sp>
        <p:nvSpPr>
          <p:cNvPr id="6" name="TextBox 5">
            <a:extLst>
              <a:ext uri="{FF2B5EF4-FFF2-40B4-BE49-F238E27FC236}">
                <a16:creationId xmlns:a16="http://schemas.microsoft.com/office/drawing/2014/main" id="{788E76A5-5C5E-F484-5832-7EF71A3FCECD}"/>
              </a:ext>
            </a:extLst>
          </p:cNvPr>
          <p:cNvSpPr txBox="1"/>
          <p:nvPr/>
        </p:nvSpPr>
        <p:spPr>
          <a:xfrm>
            <a:off x="155576" y="884419"/>
            <a:ext cx="6611938" cy="276999"/>
          </a:xfrm>
          <a:prstGeom prst="rect">
            <a:avLst/>
          </a:prstGeom>
          <a:noFill/>
        </p:spPr>
        <p:txBody>
          <a:bodyPr wrap="square" rtlCol="0">
            <a:spAutoFit/>
          </a:bodyPr>
          <a:lstStyle/>
          <a:p>
            <a:endParaRPr lang="en-GB" sz="1200" dirty="0">
              <a:latin typeface="Aptos" panose="020B0004020202020204" pitchFamily="34" charset="0"/>
            </a:endParaRPr>
          </a:p>
        </p:txBody>
      </p:sp>
      <p:sp>
        <p:nvSpPr>
          <p:cNvPr id="2" name="TextBox 1">
            <a:extLst>
              <a:ext uri="{FF2B5EF4-FFF2-40B4-BE49-F238E27FC236}">
                <a16:creationId xmlns:a16="http://schemas.microsoft.com/office/drawing/2014/main" id="{4DA526C5-68DD-E352-33C3-E5608CC1D24F}"/>
              </a:ext>
            </a:extLst>
          </p:cNvPr>
          <p:cNvSpPr txBox="1"/>
          <p:nvPr/>
        </p:nvSpPr>
        <p:spPr>
          <a:xfrm>
            <a:off x="34339" y="884419"/>
            <a:ext cx="3632616" cy="8402300"/>
          </a:xfrm>
          <a:prstGeom prst="rect">
            <a:avLst/>
          </a:prstGeom>
          <a:noFill/>
        </p:spPr>
        <p:txBody>
          <a:bodyPr wrap="square" rtlCol="0">
            <a:spAutoFit/>
          </a:bodyPr>
          <a:lstStyle/>
          <a:p>
            <a:r>
              <a:rPr lang="en-GB" sz="1200" dirty="0">
                <a:latin typeface="Aptos" panose="020B0004020202020204" pitchFamily="34" charset="0"/>
              </a:rPr>
              <a:t>That’s my last Duchess painted on the wall,</a:t>
            </a:r>
          </a:p>
          <a:p>
            <a:r>
              <a:rPr lang="en-GB" sz="1200" dirty="0">
                <a:latin typeface="Aptos" panose="020B0004020202020204" pitchFamily="34" charset="0"/>
              </a:rPr>
              <a:t>Looking as if she were alive. I call</a:t>
            </a:r>
          </a:p>
          <a:p>
            <a:r>
              <a:rPr lang="en-GB" sz="1200" dirty="0">
                <a:latin typeface="Aptos" panose="020B0004020202020204" pitchFamily="34" charset="0"/>
              </a:rPr>
              <a:t>That piece a wonder, now; Fra Pandolf’s hands</a:t>
            </a:r>
          </a:p>
          <a:p>
            <a:r>
              <a:rPr lang="en-GB" sz="1200" dirty="0">
                <a:latin typeface="Aptos" panose="020B0004020202020204" pitchFamily="34" charset="0"/>
              </a:rPr>
              <a:t>Worked busily a day, and there she stands.</a:t>
            </a:r>
          </a:p>
          <a:p>
            <a:r>
              <a:rPr lang="en-GB" sz="1200" dirty="0" err="1">
                <a:latin typeface="Aptos" panose="020B0004020202020204" pitchFamily="34" charset="0"/>
              </a:rPr>
              <a:t>Will’t</a:t>
            </a:r>
            <a:r>
              <a:rPr lang="en-GB" sz="1200" dirty="0">
                <a:latin typeface="Aptos" panose="020B0004020202020204" pitchFamily="34" charset="0"/>
              </a:rPr>
              <a:t> please you sit and look at her? I said</a:t>
            </a:r>
          </a:p>
          <a:p>
            <a:r>
              <a:rPr lang="en-GB" sz="1200" dirty="0">
                <a:latin typeface="Aptos" panose="020B0004020202020204" pitchFamily="34" charset="0"/>
              </a:rPr>
              <a:t>“Fra Pandolf” by design, for never read</a:t>
            </a:r>
          </a:p>
          <a:p>
            <a:r>
              <a:rPr lang="en-GB" sz="1200" dirty="0">
                <a:latin typeface="Aptos" panose="020B0004020202020204" pitchFamily="34" charset="0"/>
              </a:rPr>
              <a:t>Strangers like you that pictured countenance,</a:t>
            </a:r>
          </a:p>
          <a:p>
            <a:r>
              <a:rPr lang="en-GB" sz="1200" dirty="0">
                <a:latin typeface="Aptos" panose="020B0004020202020204" pitchFamily="34" charset="0"/>
              </a:rPr>
              <a:t>The depth and passion of its earnest glance,</a:t>
            </a:r>
          </a:p>
          <a:p>
            <a:r>
              <a:rPr lang="en-GB" sz="1200" dirty="0">
                <a:latin typeface="Aptos" panose="020B0004020202020204" pitchFamily="34" charset="0"/>
              </a:rPr>
              <a:t>But to myself they turned (since none puts by</a:t>
            </a:r>
          </a:p>
          <a:p>
            <a:r>
              <a:rPr lang="en-GB" sz="1200" dirty="0">
                <a:latin typeface="Aptos" panose="020B0004020202020204" pitchFamily="34" charset="0"/>
              </a:rPr>
              <a:t>The curtain I have drawn for you, but I)</a:t>
            </a:r>
          </a:p>
          <a:p>
            <a:r>
              <a:rPr lang="en-GB" sz="1200" dirty="0">
                <a:latin typeface="Aptos" panose="020B0004020202020204" pitchFamily="34" charset="0"/>
              </a:rPr>
              <a:t>And seemed as they would ask me, if they durst,</a:t>
            </a:r>
          </a:p>
          <a:p>
            <a:r>
              <a:rPr lang="en-GB" sz="1200" dirty="0">
                <a:latin typeface="Aptos" panose="020B0004020202020204" pitchFamily="34" charset="0"/>
              </a:rPr>
              <a:t>How such a glance came there; so, not the first</a:t>
            </a:r>
          </a:p>
          <a:p>
            <a:r>
              <a:rPr lang="en-GB" sz="1200" dirty="0">
                <a:latin typeface="Aptos" panose="020B0004020202020204" pitchFamily="34" charset="0"/>
              </a:rPr>
              <a:t>Are you to turn and ask thus. Sir, ’twas not</a:t>
            </a:r>
          </a:p>
          <a:p>
            <a:r>
              <a:rPr lang="en-GB" sz="1200" dirty="0">
                <a:latin typeface="Aptos" panose="020B0004020202020204" pitchFamily="34" charset="0"/>
              </a:rPr>
              <a:t>Her husband’s presence only, called that spot</a:t>
            </a:r>
          </a:p>
          <a:p>
            <a:r>
              <a:rPr lang="en-GB" sz="1200" dirty="0">
                <a:latin typeface="Aptos" panose="020B0004020202020204" pitchFamily="34" charset="0"/>
              </a:rPr>
              <a:t>Of joy into the Duchess’ cheek; perhaps</a:t>
            </a:r>
          </a:p>
          <a:p>
            <a:r>
              <a:rPr lang="en-GB" sz="1200" dirty="0">
                <a:latin typeface="Aptos" panose="020B0004020202020204" pitchFamily="34" charset="0"/>
              </a:rPr>
              <a:t>Fra Pandolf chanced to say, “Her mantle laps</a:t>
            </a:r>
          </a:p>
          <a:p>
            <a:r>
              <a:rPr lang="en-GB" sz="1200" dirty="0">
                <a:latin typeface="Aptos" panose="020B0004020202020204" pitchFamily="34" charset="0"/>
              </a:rPr>
              <a:t>Over my lady’s wrist too much,” or “Paint</a:t>
            </a:r>
          </a:p>
          <a:p>
            <a:r>
              <a:rPr lang="en-GB" sz="1200" dirty="0">
                <a:latin typeface="Aptos" panose="020B0004020202020204" pitchFamily="34" charset="0"/>
              </a:rPr>
              <a:t>Must never hope to reproduce the faint</a:t>
            </a:r>
          </a:p>
          <a:p>
            <a:r>
              <a:rPr lang="en-GB" sz="1200" dirty="0">
                <a:latin typeface="Aptos" panose="020B0004020202020204" pitchFamily="34" charset="0"/>
              </a:rPr>
              <a:t>Half-flush that dies along her throat.” Such stuff</a:t>
            </a:r>
          </a:p>
          <a:p>
            <a:r>
              <a:rPr lang="en-GB" sz="1200" dirty="0">
                <a:latin typeface="Aptos" panose="020B0004020202020204" pitchFamily="34" charset="0"/>
              </a:rPr>
              <a:t>Was courtesy, she thought, and cause enough</a:t>
            </a:r>
          </a:p>
          <a:p>
            <a:r>
              <a:rPr lang="en-GB" sz="1200" dirty="0">
                <a:latin typeface="Aptos" panose="020B0004020202020204" pitchFamily="34" charset="0"/>
              </a:rPr>
              <a:t>For calling up that spot of joy. She had</a:t>
            </a:r>
          </a:p>
          <a:p>
            <a:r>
              <a:rPr lang="en-GB" sz="1200" dirty="0">
                <a:latin typeface="Aptos" panose="020B0004020202020204" pitchFamily="34" charset="0"/>
              </a:rPr>
              <a:t>A heart—how shall I say?— too soon made glad,</a:t>
            </a:r>
          </a:p>
          <a:p>
            <a:r>
              <a:rPr lang="en-GB" sz="1200" dirty="0">
                <a:latin typeface="Aptos" panose="020B0004020202020204" pitchFamily="34" charset="0"/>
              </a:rPr>
              <a:t>Too easily impressed; she liked whate’er</a:t>
            </a:r>
          </a:p>
          <a:p>
            <a:r>
              <a:rPr lang="en-GB" sz="1200" dirty="0">
                <a:latin typeface="Aptos" panose="020B0004020202020204" pitchFamily="34" charset="0"/>
              </a:rPr>
              <a:t>She looked on, and her looks went everywhere.</a:t>
            </a:r>
          </a:p>
          <a:p>
            <a:r>
              <a:rPr lang="en-GB" sz="1200" dirty="0">
                <a:latin typeface="Aptos" panose="020B0004020202020204" pitchFamily="34" charset="0"/>
              </a:rPr>
              <a:t>Sir, ’twas all one! My favour at her breast,</a:t>
            </a:r>
          </a:p>
          <a:p>
            <a:r>
              <a:rPr lang="en-GB" sz="1200" dirty="0">
                <a:latin typeface="Aptos" panose="020B0004020202020204" pitchFamily="34" charset="0"/>
              </a:rPr>
              <a:t>The dropping of the daylight in the West,</a:t>
            </a:r>
          </a:p>
          <a:p>
            <a:r>
              <a:rPr lang="en-GB" sz="1200" dirty="0">
                <a:latin typeface="Aptos" panose="020B0004020202020204" pitchFamily="34" charset="0"/>
              </a:rPr>
              <a:t>The bough of cherries some officious fool</a:t>
            </a:r>
          </a:p>
          <a:p>
            <a:r>
              <a:rPr lang="en-GB" sz="1200" dirty="0">
                <a:latin typeface="Aptos" panose="020B0004020202020204" pitchFamily="34" charset="0"/>
              </a:rPr>
              <a:t>Broke in the orchard for her, the white mule</a:t>
            </a:r>
          </a:p>
          <a:p>
            <a:r>
              <a:rPr lang="en-GB" sz="1200" dirty="0">
                <a:latin typeface="Aptos" panose="020B0004020202020204" pitchFamily="34" charset="0"/>
              </a:rPr>
              <a:t>She rode with round the terrace—all and each</a:t>
            </a:r>
          </a:p>
          <a:p>
            <a:r>
              <a:rPr lang="en-GB" sz="1200" dirty="0">
                <a:latin typeface="Aptos" panose="020B0004020202020204" pitchFamily="34" charset="0"/>
              </a:rPr>
              <a:t>Would draw from her alike the approving speech,</a:t>
            </a:r>
          </a:p>
          <a:p>
            <a:r>
              <a:rPr lang="en-GB" sz="1200" dirty="0">
                <a:latin typeface="Aptos" panose="020B0004020202020204" pitchFamily="34" charset="0"/>
              </a:rPr>
              <a:t>Or blush, at least. She thanked men—good! but thanked</a:t>
            </a:r>
          </a:p>
          <a:p>
            <a:r>
              <a:rPr lang="en-GB" sz="1200" dirty="0">
                <a:latin typeface="Aptos" panose="020B0004020202020204" pitchFamily="34" charset="0"/>
              </a:rPr>
              <a:t>Somehow—I know not how—as if she ranked</a:t>
            </a:r>
          </a:p>
          <a:p>
            <a:r>
              <a:rPr lang="en-GB" sz="1200" dirty="0">
                <a:latin typeface="Aptos" panose="020B0004020202020204" pitchFamily="34" charset="0"/>
              </a:rPr>
              <a:t>My gift of a nine-hundred-years-old name</a:t>
            </a:r>
          </a:p>
          <a:p>
            <a:r>
              <a:rPr lang="en-GB" sz="1200" dirty="0">
                <a:latin typeface="Aptos" panose="020B0004020202020204" pitchFamily="34" charset="0"/>
              </a:rPr>
              <a:t>With anybody’s gift. Who’d stoop to blame</a:t>
            </a:r>
          </a:p>
          <a:p>
            <a:r>
              <a:rPr lang="en-GB" sz="1200" dirty="0">
                <a:latin typeface="Aptos" panose="020B0004020202020204" pitchFamily="34" charset="0"/>
              </a:rPr>
              <a:t>This sort of trifling? Even had you skill</a:t>
            </a:r>
          </a:p>
          <a:p>
            <a:r>
              <a:rPr lang="en-GB" sz="1200" dirty="0">
                <a:latin typeface="Aptos" panose="020B0004020202020204" pitchFamily="34" charset="0"/>
              </a:rPr>
              <a:t>In speech—which I have not—to make your will</a:t>
            </a:r>
          </a:p>
          <a:p>
            <a:r>
              <a:rPr lang="en-GB" sz="1200" dirty="0">
                <a:latin typeface="Aptos" panose="020B0004020202020204" pitchFamily="34" charset="0"/>
              </a:rPr>
              <a:t>Quite clear to such an one, and say, “Just this</a:t>
            </a:r>
          </a:p>
          <a:p>
            <a:r>
              <a:rPr lang="en-GB" sz="1200" dirty="0">
                <a:latin typeface="Aptos" panose="020B0004020202020204" pitchFamily="34" charset="0"/>
              </a:rPr>
              <a:t>Or that in you disgusts me; here you miss,</a:t>
            </a:r>
          </a:p>
          <a:p>
            <a:r>
              <a:rPr lang="en-GB" sz="1200" dirty="0">
                <a:latin typeface="Aptos" panose="020B0004020202020204" pitchFamily="34" charset="0"/>
              </a:rPr>
              <a:t>Or there exceed the mark”—and if she let</a:t>
            </a:r>
          </a:p>
          <a:p>
            <a:r>
              <a:rPr lang="en-GB" sz="1200" dirty="0">
                <a:latin typeface="Aptos" panose="020B0004020202020204" pitchFamily="34" charset="0"/>
              </a:rPr>
              <a:t>Herself be lessoned so, nor plainly set</a:t>
            </a:r>
          </a:p>
          <a:p>
            <a:r>
              <a:rPr lang="en-GB" sz="1200" dirty="0">
                <a:latin typeface="Aptos" panose="020B0004020202020204" pitchFamily="34" charset="0"/>
              </a:rPr>
              <a:t>Her wits to yours, forsooth, and made excuse—</a:t>
            </a:r>
          </a:p>
          <a:p>
            <a:r>
              <a:rPr lang="en-GB" sz="1200" dirty="0">
                <a:latin typeface="Aptos" panose="020B0004020202020204" pitchFamily="34" charset="0"/>
              </a:rPr>
              <a:t>E’en then would be some stooping; and I choose</a:t>
            </a:r>
          </a:p>
          <a:p>
            <a:r>
              <a:rPr lang="en-GB" sz="1200" dirty="0">
                <a:latin typeface="Aptos" panose="020B0004020202020204" pitchFamily="34" charset="0"/>
              </a:rPr>
              <a:t>Never to stoop. Oh, sir, she smiled, no doubt,</a:t>
            </a:r>
          </a:p>
          <a:p>
            <a:endParaRPr lang="en-GB" sz="1200" dirty="0">
              <a:latin typeface="Aptos" panose="020B0004020202020204" pitchFamily="34" charset="0"/>
            </a:endParaRPr>
          </a:p>
        </p:txBody>
      </p:sp>
      <p:sp>
        <p:nvSpPr>
          <p:cNvPr id="3" name="TextBox 2">
            <a:extLst>
              <a:ext uri="{FF2B5EF4-FFF2-40B4-BE49-F238E27FC236}">
                <a16:creationId xmlns:a16="http://schemas.microsoft.com/office/drawing/2014/main" id="{B14D792B-6EA3-C3CE-00EC-45AE992EC8C8}"/>
              </a:ext>
            </a:extLst>
          </p:cNvPr>
          <p:cNvSpPr txBox="1"/>
          <p:nvPr/>
        </p:nvSpPr>
        <p:spPr>
          <a:xfrm>
            <a:off x="3666955" y="1022917"/>
            <a:ext cx="2894266" cy="3970318"/>
          </a:xfrm>
          <a:prstGeom prst="rect">
            <a:avLst/>
          </a:prstGeom>
          <a:noFill/>
        </p:spPr>
        <p:txBody>
          <a:bodyPr wrap="square" rtlCol="0">
            <a:spAutoFit/>
          </a:bodyPr>
          <a:lstStyle/>
          <a:p>
            <a:r>
              <a:rPr lang="en-GB" sz="1200" dirty="0">
                <a:latin typeface="Aptos" panose="020B0004020202020204" pitchFamily="34" charset="0"/>
              </a:rPr>
              <a:t>Whene’er I passed her; but who passed without</a:t>
            </a:r>
          </a:p>
          <a:p>
            <a:r>
              <a:rPr lang="en-GB" sz="1200" dirty="0">
                <a:latin typeface="Aptos" panose="020B0004020202020204" pitchFamily="34" charset="0"/>
              </a:rPr>
              <a:t>Much the same smile? </a:t>
            </a:r>
          </a:p>
          <a:p>
            <a:r>
              <a:rPr lang="en-GB" sz="1200" dirty="0">
                <a:latin typeface="Aptos" panose="020B0004020202020204" pitchFamily="34" charset="0"/>
              </a:rPr>
              <a:t>This grew; I gave commands;</a:t>
            </a:r>
          </a:p>
          <a:p>
            <a:r>
              <a:rPr lang="en-GB" sz="1200" dirty="0">
                <a:latin typeface="Aptos" panose="020B0004020202020204" pitchFamily="34" charset="0"/>
              </a:rPr>
              <a:t>Then all smiles stopped together. There she stands</a:t>
            </a:r>
          </a:p>
          <a:p>
            <a:r>
              <a:rPr lang="en-GB" sz="1200" dirty="0">
                <a:latin typeface="Aptos" panose="020B0004020202020204" pitchFamily="34" charset="0"/>
              </a:rPr>
              <a:t>As if alive. </a:t>
            </a:r>
            <a:r>
              <a:rPr lang="en-GB" sz="1200" dirty="0" err="1">
                <a:latin typeface="Aptos" panose="020B0004020202020204" pitchFamily="34" charset="0"/>
              </a:rPr>
              <a:t>Will’t</a:t>
            </a:r>
            <a:r>
              <a:rPr lang="en-GB" sz="1200" dirty="0">
                <a:latin typeface="Aptos" panose="020B0004020202020204" pitchFamily="34" charset="0"/>
              </a:rPr>
              <a:t> please you rise? We’ll meet</a:t>
            </a:r>
          </a:p>
          <a:p>
            <a:r>
              <a:rPr lang="en-GB" sz="1200" dirty="0">
                <a:latin typeface="Aptos" panose="020B0004020202020204" pitchFamily="34" charset="0"/>
              </a:rPr>
              <a:t>The company below, then. I repeat,</a:t>
            </a:r>
          </a:p>
          <a:p>
            <a:r>
              <a:rPr lang="en-GB" sz="1200" dirty="0">
                <a:latin typeface="Aptos" panose="020B0004020202020204" pitchFamily="34" charset="0"/>
              </a:rPr>
              <a:t>The Count your master’s known munificence</a:t>
            </a:r>
          </a:p>
          <a:p>
            <a:r>
              <a:rPr lang="en-GB" sz="1200" dirty="0">
                <a:latin typeface="Aptos" panose="020B0004020202020204" pitchFamily="34" charset="0"/>
              </a:rPr>
              <a:t>Is ample warrant that no just </a:t>
            </a:r>
            <a:r>
              <a:rPr lang="en-GB" sz="1200" dirty="0" err="1">
                <a:latin typeface="Aptos" panose="020B0004020202020204" pitchFamily="34" charset="0"/>
              </a:rPr>
              <a:t>pretense</a:t>
            </a:r>
            <a:endParaRPr lang="en-GB" sz="1200" dirty="0">
              <a:latin typeface="Aptos" panose="020B0004020202020204" pitchFamily="34" charset="0"/>
            </a:endParaRPr>
          </a:p>
          <a:p>
            <a:r>
              <a:rPr lang="en-GB" sz="1200" dirty="0">
                <a:latin typeface="Aptos" panose="020B0004020202020204" pitchFamily="34" charset="0"/>
              </a:rPr>
              <a:t>Of mine for dowry will be disallowed;</a:t>
            </a:r>
          </a:p>
          <a:p>
            <a:r>
              <a:rPr lang="en-GB" sz="1200" dirty="0">
                <a:latin typeface="Aptos" panose="020B0004020202020204" pitchFamily="34" charset="0"/>
              </a:rPr>
              <a:t>Though his fair daughter’s self, as I avowed</a:t>
            </a:r>
          </a:p>
          <a:p>
            <a:r>
              <a:rPr lang="en-GB" sz="1200" dirty="0">
                <a:latin typeface="Aptos" panose="020B0004020202020204" pitchFamily="34" charset="0"/>
              </a:rPr>
              <a:t>At starting, is my object. Nay, we’ll go</a:t>
            </a:r>
          </a:p>
          <a:p>
            <a:r>
              <a:rPr lang="en-GB" sz="1200" dirty="0">
                <a:latin typeface="Aptos" panose="020B0004020202020204" pitchFamily="34" charset="0"/>
              </a:rPr>
              <a:t>Together down, sir. Notice Neptune, though,</a:t>
            </a:r>
          </a:p>
          <a:p>
            <a:r>
              <a:rPr lang="en-GB" sz="1200" dirty="0">
                <a:latin typeface="Aptos" panose="020B0004020202020204" pitchFamily="34" charset="0"/>
              </a:rPr>
              <a:t>Taming a sea-horse, thought a rarity,</a:t>
            </a:r>
          </a:p>
          <a:p>
            <a:r>
              <a:rPr lang="en-GB" sz="1200" dirty="0">
                <a:latin typeface="Aptos" panose="020B0004020202020204" pitchFamily="34" charset="0"/>
              </a:rPr>
              <a:t>Which Claus of Innsbruck cast in bronze for me!</a:t>
            </a:r>
          </a:p>
        </p:txBody>
      </p:sp>
    </p:spTree>
    <p:extLst>
      <p:ext uri="{BB962C8B-B14F-4D97-AF65-F5344CB8AC3E}">
        <p14:creationId xmlns:p14="http://schemas.microsoft.com/office/powerpoint/2010/main" val="3538988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1" y="10247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MY LAST DUCHESS </a:t>
            </a:r>
            <a:endParaRPr lang="en-GB" sz="12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8</a:t>
            </a:fld>
            <a:endParaRPr lang="en-GB" dirty="0">
              <a:latin typeface="Aptos" panose="020B0004020202020204" pitchFamily="34" charset="0"/>
            </a:endParaRPr>
          </a:p>
        </p:txBody>
      </p:sp>
      <p:sp>
        <p:nvSpPr>
          <p:cNvPr id="6" name="TextBox 5">
            <a:extLst>
              <a:ext uri="{FF2B5EF4-FFF2-40B4-BE49-F238E27FC236}">
                <a16:creationId xmlns:a16="http://schemas.microsoft.com/office/drawing/2014/main" id="{788E76A5-5C5E-F484-5832-7EF71A3FCECD}"/>
              </a:ext>
            </a:extLst>
          </p:cNvPr>
          <p:cNvSpPr txBox="1"/>
          <p:nvPr/>
        </p:nvSpPr>
        <p:spPr>
          <a:xfrm>
            <a:off x="155576" y="884419"/>
            <a:ext cx="6611938" cy="276999"/>
          </a:xfrm>
          <a:prstGeom prst="rect">
            <a:avLst/>
          </a:prstGeom>
          <a:noFill/>
        </p:spPr>
        <p:txBody>
          <a:bodyPr wrap="square" rtlCol="0">
            <a:spAutoFit/>
          </a:bodyPr>
          <a:lstStyle/>
          <a:p>
            <a:endParaRPr lang="en-GB" sz="1200" dirty="0">
              <a:latin typeface="Aptos" panose="020B0004020202020204" pitchFamily="34" charset="0"/>
            </a:endParaRPr>
          </a:p>
        </p:txBody>
      </p:sp>
      <p:sp>
        <p:nvSpPr>
          <p:cNvPr id="8" name="TextBox 7">
            <a:extLst>
              <a:ext uri="{FF2B5EF4-FFF2-40B4-BE49-F238E27FC236}">
                <a16:creationId xmlns:a16="http://schemas.microsoft.com/office/drawing/2014/main" id="{3E552E80-8F58-B77F-9857-7AB2EFA01318}"/>
              </a:ext>
            </a:extLst>
          </p:cNvPr>
          <p:cNvSpPr txBox="1"/>
          <p:nvPr/>
        </p:nvSpPr>
        <p:spPr>
          <a:xfrm>
            <a:off x="256345" y="5606925"/>
            <a:ext cx="6345309" cy="3046988"/>
          </a:xfrm>
          <a:prstGeom prst="rect">
            <a:avLst/>
          </a:prstGeom>
          <a:noFill/>
          <a:ln>
            <a:solidFill>
              <a:schemeClr val="tx1"/>
            </a:solidFill>
          </a:ln>
        </p:spPr>
        <p:txBody>
          <a:bodyPr wrap="square" rtlCol="0">
            <a:spAutoFit/>
          </a:bodyPr>
          <a:lstStyle/>
          <a:p>
            <a:pPr marL="171450" indent="-171450">
              <a:buFont typeface="Arial" panose="020B0604020202020204" pitchFamily="34" charset="0"/>
              <a:buChar char="•"/>
            </a:pPr>
            <a:r>
              <a:rPr lang="en-GB" sz="1200" b="1" dirty="0">
                <a:latin typeface="Aptos" panose="020B0004020202020204" pitchFamily="34" charset="0"/>
              </a:rPr>
              <a:t>Violence and control: </a:t>
            </a:r>
            <a:r>
              <a:rPr lang="en-GB" sz="1200" dirty="0">
                <a:latin typeface="Aptos" panose="020B0004020202020204" pitchFamily="34" charset="0"/>
              </a:rPr>
              <a:t>The Duke’s lack of remorse at having his wife murdered is shocking for the reader. He has absolute power, as is shown by his ability to ‘make commands’ and have her killed when he no longer is able to control her. Only in death can he control who sees her by hiding her behind a curtain. </a:t>
            </a:r>
          </a:p>
          <a:p>
            <a:pPr marL="171450" indent="-171450">
              <a:buFont typeface="Arial" panose="020B0604020202020204" pitchFamily="34" charset="0"/>
              <a:buChar char="•"/>
            </a:pPr>
            <a:r>
              <a:rPr lang="en-GB" sz="1200" b="1" dirty="0">
                <a:latin typeface="Aptos" panose="020B0004020202020204" pitchFamily="34" charset="0"/>
              </a:rPr>
              <a:t>Pride: </a:t>
            </a:r>
            <a:r>
              <a:rPr lang="en-GB" sz="1200" dirty="0">
                <a:latin typeface="Aptos" panose="020B0004020202020204" pitchFamily="34" charset="0"/>
              </a:rPr>
              <a:t>The Duke is very proud of his status and possessions- brags about ‘Fra Pandolf ‘, ‘gift of a nine-hundred-years-old name’ and ‘Claus of Innsbruck’ </a:t>
            </a:r>
          </a:p>
          <a:p>
            <a:pPr marL="171450" indent="-171450">
              <a:buFont typeface="Arial" panose="020B0604020202020204" pitchFamily="34" charset="0"/>
              <a:buChar char="•"/>
            </a:pPr>
            <a:r>
              <a:rPr lang="en-GB" sz="1200" b="1" dirty="0">
                <a:latin typeface="Aptos" panose="020B0004020202020204" pitchFamily="34" charset="0"/>
              </a:rPr>
              <a:t>Power-</a:t>
            </a:r>
            <a:r>
              <a:rPr lang="en-GB" sz="1200" dirty="0">
                <a:latin typeface="Aptos" panose="020B0004020202020204" pitchFamily="34" charset="0"/>
              </a:rPr>
              <a:t> The Duke enjoys the power he has over the painting (lines 9-10). He didn’t have this power over her whilst she was alive. </a:t>
            </a:r>
          </a:p>
          <a:p>
            <a:pPr marL="171450" indent="-171450">
              <a:buFont typeface="Arial" panose="020B0604020202020204" pitchFamily="34" charset="0"/>
              <a:buChar char="•"/>
            </a:pPr>
            <a:r>
              <a:rPr lang="en-GB" sz="1200" dirty="0">
                <a:latin typeface="Aptos" panose="020B0004020202020204" pitchFamily="34" charset="0"/>
              </a:rPr>
              <a:t>The poem is a </a:t>
            </a:r>
            <a:r>
              <a:rPr lang="en-GB" sz="1200" b="1" dirty="0">
                <a:latin typeface="Aptos" panose="020B0004020202020204" pitchFamily="34" charset="0"/>
              </a:rPr>
              <a:t>dramatic monologue </a:t>
            </a:r>
            <a:r>
              <a:rPr lang="en-GB" sz="1200" dirty="0">
                <a:latin typeface="Aptos" panose="020B0004020202020204" pitchFamily="34" charset="0"/>
              </a:rPr>
              <a:t>written in </a:t>
            </a:r>
            <a:r>
              <a:rPr lang="en-GB" sz="1200" b="1" dirty="0">
                <a:latin typeface="Aptos" panose="020B0004020202020204" pitchFamily="34" charset="0"/>
              </a:rPr>
              <a:t>iambic pentameter- </a:t>
            </a:r>
            <a:r>
              <a:rPr lang="en-GB" sz="1200" dirty="0">
                <a:latin typeface="Aptos" panose="020B0004020202020204" pitchFamily="34" charset="0"/>
              </a:rPr>
              <a:t>this reinforces the impression that the Duke is talking to his visitor and dominating the conversation. </a:t>
            </a:r>
          </a:p>
          <a:p>
            <a:pPr marL="171450" indent="-171450">
              <a:buFont typeface="Arial" panose="020B0604020202020204" pitchFamily="34" charset="0"/>
              <a:buChar char="•"/>
            </a:pPr>
            <a:r>
              <a:rPr lang="en-GB" sz="1200" dirty="0">
                <a:latin typeface="Aptos" panose="020B0004020202020204" pitchFamily="34" charset="0"/>
              </a:rPr>
              <a:t>The use of </a:t>
            </a:r>
            <a:r>
              <a:rPr lang="en-GB" sz="1200" b="1" dirty="0">
                <a:latin typeface="Aptos" panose="020B0004020202020204" pitchFamily="34" charset="0"/>
              </a:rPr>
              <a:t>enjambment</a:t>
            </a:r>
            <a:r>
              <a:rPr lang="en-GB" sz="1200" dirty="0">
                <a:latin typeface="Aptos" panose="020B0004020202020204" pitchFamily="34" charset="0"/>
              </a:rPr>
              <a:t> suggests that he is getting carried away with his anger and passions. This creates a somewhat unstable character, whose obsession with power is unsettling </a:t>
            </a:r>
          </a:p>
          <a:p>
            <a:endParaRPr lang="en-GB" sz="1200" dirty="0">
              <a:latin typeface="Aptos" panose="020B0004020202020204" pitchFamily="34" charset="0"/>
            </a:endParaRPr>
          </a:p>
          <a:p>
            <a:pPr marL="171450" indent="-171450">
              <a:buFont typeface="Wingdings" panose="05000000000000000000" pitchFamily="2" charset="2"/>
              <a:buChar char="Ø"/>
            </a:pPr>
            <a:endParaRPr lang="en-GB" sz="1200" dirty="0">
              <a:latin typeface="Aptos" panose="020B0004020202020204" pitchFamily="34" charset="0"/>
            </a:endParaRPr>
          </a:p>
          <a:p>
            <a:pPr marL="171450" indent="-171450">
              <a:buFont typeface="Wingdings" panose="05000000000000000000" pitchFamily="2" charset="2"/>
              <a:buChar char="Ø"/>
            </a:pPr>
            <a:endParaRPr lang="en-GB" sz="1200" dirty="0">
              <a:latin typeface="Aptos" panose="020B0004020202020204" pitchFamily="34" charset="0"/>
            </a:endParaRPr>
          </a:p>
        </p:txBody>
      </p:sp>
      <p:sp>
        <p:nvSpPr>
          <p:cNvPr id="10" name="Rectangle 9">
            <a:extLst>
              <a:ext uri="{FF2B5EF4-FFF2-40B4-BE49-F238E27FC236}">
                <a16:creationId xmlns:a16="http://schemas.microsoft.com/office/drawing/2014/main" id="{DCF2A436-053D-7A0D-8A1D-323E634A755A}"/>
              </a:ext>
            </a:extLst>
          </p:cNvPr>
          <p:cNvSpPr/>
          <p:nvPr/>
        </p:nvSpPr>
        <p:spPr>
          <a:xfrm>
            <a:off x="-1" y="4656654"/>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THEMES AND STRUCTURE </a:t>
            </a:r>
            <a:endParaRPr lang="en-GB" sz="1200" dirty="0">
              <a:latin typeface="Aptos" panose="020B0004020202020204" pitchFamily="34" charset="0"/>
            </a:endParaRPr>
          </a:p>
        </p:txBody>
      </p:sp>
      <p:sp>
        <p:nvSpPr>
          <p:cNvPr id="11" name="TextBox 10">
            <a:extLst>
              <a:ext uri="{FF2B5EF4-FFF2-40B4-BE49-F238E27FC236}">
                <a16:creationId xmlns:a16="http://schemas.microsoft.com/office/drawing/2014/main" id="{58AB10E2-EFEF-7A8D-0D0D-13D23EA4B15D}"/>
              </a:ext>
            </a:extLst>
          </p:cNvPr>
          <p:cNvSpPr txBox="1"/>
          <p:nvPr/>
        </p:nvSpPr>
        <p:spPr>
          <a:xfrm>
            <a:off x="155575" y="1510893"/>
            <a:ext cx="6368907" cy="3000821"/>
          </a:xfrm>
          <a:prstGeom prst="rect">
            <a:avLst/>
          </a:prstGeom>
          <a:noFill/>
          <a:ln>
            <a:solidFill>
              <a:schemeClr val="tx1"/>
            </a:solidFill>
          </a:ln>
        </p:spPr>
        <p:txBody>
          <a:bodyPr wrap="square" rtlCol="0">
            <a:spAutoFit/>
          </a:bodyPr>
          <a:lstStyle/>
          <a:p>
            <a:pPr marL="171450" indent="-171450">
              <a:buFont typeface="Wingdings" panose="05000000000000000000" pitchFamily="2" charset="2"/>
              <a:buChar char="Ø"/>
            </a:pPr>
            <a:r>
              <a:rPr lang="en-GB" sz="1350" dirty="0">
                <a:latin typeface="Aptos" panose="020B0004020202020204" pitchFamily="34" charset="0"/>
              </a:rPr>
              <a:t>The poem was written by Robert Browning and was first published in 1842. </a:t>
            </a:r>
          </a:p>
          <a:p>
            <a:endParaRPr lang="en-GB" sz="1350" dirty="0">
              <a:latin typeface="Aptos" panose="020B0004020202020204" pitchFamily="34" charset="0"/>
            </a:endParaRPr>
          </a:p>
          <a:p>
            <a:pPr marL="171450" indent="-171450">
              <a:buFont typeface="Wingdings" panose="05000000000000000000" pitchFamily="2" charset="2"/>
              <a:buChar char="Ø"/>
            </a:pPr>
            <a:r>
              <a:rPr lang="en-GB" sz="1350" dirty="0">
                <a:latin typeface="Aptos" panose="020B0004020202020204" pitchFamily="34" charset="0"/>
              </a:rPr>
              <a:t>In the poem, we hear the Duke describing a portrait of his late wife to a Count’s envoy, who is helping to arrange a marriage between the Duke and his master’s daughter. </a:t>
            </a:r>
          </a:p>
          <a:p>
            <a:endParaRPr lang="en-GB" sz="1350" dirty="0">
              <a:latin typeface="Aptos" panose="020B0004020202020204" pitchFamily="34" charset="0"/>
            </a:endParaRPr>
          </a:p>
          <a:p>
            <a:pPr marL="171450" indent="-171450">
              <a:buFont typeface="Wingdings" panose="05000000000000000000" pitchFamily="2" charset="2"/>
              <a:buChar char="Ø"/>
            </a:pPr>
            <a:r>
              <a:rPr lang="en-GB" sz="1350" dirty="0">
                <a:latin typeface="Aptos" panose="020B0004020202020204" pitchFamily="34" charset="0"/>
              </a:rPr>
              <a:t>The Duke unwittingly reveals the true character of both himself and the Duchess through things he says about her. </a:t>
            </a:r>
          </a:p>
          <a:p>
            <a:endParaRPr lang="en-GB" sz="1350" dirty="0">
              <a:latin typeface="Aptos" panose="020B0004020202020204" pitchFamily="34" charset="0"/>
            </a:endParaRPr>
          </a:p>
          <a:p>
            <a:pPr marL="171450" indent="-171450">
              <a:buFont typeface="Wingdings" panose="05000000000000000000" pitchFamily="2" charset="2"/>
              <a:buChar char="Ø"/>
            </a:pPr>
            <a:r>
              <a:rPr lang="en-GB" sz="1350" dirty="0">
                <a:latin typeface="Aptos" panose="020B0004020202020204" pitchFamily="34" charset="0"/>
              </a:rPr>
              <a:t>We learn that he had his wife killed, as he suspected she was unfaithful to him. The poem explores power relations in a marriage. </a:t>
            </a:r>
          </a:p>
          <a:p>
            <a:endParaRPr lang="en-GB" sz="1350" dirty="0">
              <a:latin typeface="Aptos" panose="020B0004020202020204" pitchFamily="34" charset="0"/>
            </a:endParaRPr>
          </a:p>
          <a:p>
            <a:pPr marL="171450" indent="-171450">
              <a:buFont typeface="Wingdings" panose="05000000000000000000" pitchFamily="2" charset="2"/>
              <a:buChar char="Ø"/>
            </a:pPr>
            <a:r>
              <a:rPr lang="en-GB" sz="1350" dirty="0">
                <a:latin typeface="Aptos" panose="020B0004020202020204" pitchFamily="34" charset="0"/>
              </a:rPr>
              <a:t>This poem is loosely based on the real Duke of Ferrara, whose young wife died mysteriously. </a:t>
            </a:r>
          </a:p>
        </p:txBody>
      </p:sp>
      <p:sp>
        <p:nvSpPr>
          <p:cNvPr id="12" name="Rectangle 11">
            <a:extLst>
              <a:ext uri="{FF2B5EF4-FFF2-40B4-BE49-F238E27FC236}">
                <a16:creationId xmlns:a16="http://schemas.microsoft.com/office/drawing/2014/main" id="{9425DF74-7BC9-2EE5-D634-487C3B308FAA}"/>
              </a:ext>
            </a:extLst>
          </p:cNvPr>
          <p:cNvSpPr/>
          <p:nvPr/>
        </p:nvSpPr>
        <p:spPr>
          <a:xfrm>
            <a:off x="0" y="85671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SUMMARY </a:t>
            </a:r>
            <a:endParaRPr lang="en-GB" sz="1200" dirty="0">
              <a:latin typeface="Aptos" panose="020B0004020202020204" pitchFamily="34" charset="0"/>
            </a:endParaRPr>
          </a:p>
        </p:txBody>
      </p:sp>
    </p:spTree>
    <p:extLst>
      <p:ext uri="{BB962C8B-B14F-4D97-AF65-F5344CB8AC3E}">
        <p14:creationId xmlns:p14="http://schemas.microsoft.com/office/powerpoint/2010/main" val="21059027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MY LAST DUCHESS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9</a:t>
            </a:fld>
            <a:endParaRPr lang="en-GB" dirty="0">
              <a:latin typeface="Aptos" panose="020B0004020202020204" pitchFamily="34" charset="0"/>
            </a:endParaRPr>
          </a:p>
        </p:txBody>
      </p:sp>
      <p:graphicFrame>
        <p:nvGraphicFramePr>
          <p:cNvPr id="11" name="Table 3">
            <a:extLst>
              <a:ext uri="{FF2B5EF4-FFF2-40B4-BE49-F238E27FC236}">
                <a16:creationId xmlns:a16="http://schemas.microsoft.com/office/drawing/2014/main" id="{B6F32D1A-CA2C-67E9-9551-FA91199B8BEA}"/>
              </a:ext>
            </a:extLst>
          </p:cNvPr>
          <p:cNvGraphicFramePr>
            <a:graphicFrameLocks noGrp="1"/>
          </p:cNvGraphicFramePr>
          <p:nvPr>
            <p:extLst>
              <p:ext uri="{D42A27DB-BD31-4B8C-83A1-F6EECF244321}">
                <p14:modId xmlns:p14="http://schemas.microsoft.com/office/powerpoint/2010/main" val="1065882089"/>
              </p:ext>
            </p:extLst>
          </p:nvPr>
        </p:nvGraphicFramePr>
        <p:xfrm>
          <a:off x="241073" y="1027108"/>
          <a:ext cx="6337527" cy="7824791"/>
        </p:xfrm>
        <a:graphic>
          <a:graphicData uri="http://schemas.openxmlformats.org/drawingml/2006/table">
            <a:tbl>
              <a:tblPr firstRow="1" bandRow="1">
                <a:tableStyleId>{5940675A-B579-460E-94D1-54222C63F5DA}</a:tableStyleId>
              </a:tblPr>
              <a:tblGrid>
                <a:gridCol w="6337527">
                  <a:extLst>
                    <a:ext uri="{9D8B030D-6E8A-4147-A177-3AD203B41FA5}">
                      <a16:colId xmlns:a16="http://schemas.microsoft.com/office/drawing/2014/main" val="1646765225"/>
                    </a:ext>
                  </a:extLst>
                </a:gridCol>
              </a:tblGrid>
              <a:tr h="2874717">
                <a:tc>
                  <a:txBody>
                    <a:bodyPr/>
                    <a:lstStyle/>
                    <a:p>
                      <a:pPr algn="ctr"/>
                      <a:endParaRPr lang="en-GB" sz="1400" i="0" dirty="0">
                        <a:latin typeface="Aptos" panose="020B0004020202020204" pitchFamily="34" charset="0"/>
                      </a:endParaRPr>
                    </a:p>
                    <a:p>
                      <a:pPr algn="ctr"/>
                      <a:endParaRPr lang="en-GB" sz="1400" i="0" dirty="0">
                        <a:latin typeface="Aptos" panose="020B0004020202020204" pitchFamily="34" charset="0"/>
                      </a:endParaRPr>
                    </a:p>
                    <a:p>
                      <a:pPr algn="ctr"/>
                      <a:endParaRPr lang="en-GB" sz="1400" i="0" dirty="0">
                        <a:latin typeface="Aptos" panose="020B0004020202020204" pitchFamily="34" charset="0"/>
                      </a:endParaRPr>
                    </a:p>
                    <a:p>
                      <a:pPr algn="ctr"/>
                      <a:endParaRPr lang="en-GB" sz="1400" i="0" dirty="0">
                        <a:latin typeface="Aptos" panose="020B0004020202020204" pitchFamily="34" charset="0"/>
                      </a:endParaRPr>
                    </a:p>
                    <a:p>
                      <a:pPr algn="ctr"/>
                      <a:endParaRPr lang="en-GB" sz="1400" i="0" dirty="0">
                        <a:latin typeface="Aptos" panose="020B0004020202020204" pitchFamily="34" charset="0"/>
                      </a:endParaRPr>
                    </a:p>
                    <a:p>
                      <a:pPr algn="ctr"/>
                      <a:r>
                        <a:rPr lang="en-GB" sz="1400" i="1" dirty="0">
                          <a:latin typeface="Aptos" panose="020B0004020202020204" pitchFamily="34" charset="0"/>
                        </a:rPr>
                        <a:t>‘That’s my Last Duchess painted on the wall, looking as if she were alive’</a:t>
                      </a:r>
                    </a:p>
                  </a:txBody>
                  <a:tcPr/>
                </a:tc>
                <a:extLst>
                  <a:ext uri="{0D108BD9-81ED-4DB2-BD59-A6C34878D82A}">
                    <a16:rowId xmlns:a16="http://schemas.microsoft.com/office/drawing/2014/main" val="218593671"/>
                  </a:ext>
                </a:extLst>
              </a:tr>
              <a:tr h="2892679">
                <a:tc>
                  <a:txBody>
                    <a:bodyPr/>
                    <a:lstStyle/>
                    <a:p>
                      <a:pPr algn="ctr"/>
                      <a:endParaRPr lang="en-GB" dirty="0">
                        <a:latin typeface="Aptos" panose="020B0004020202020204" pitchFamily="34" charset="0"/>
                      </a:endParaRPr>
                    </a:p>
                    <a:p>
                      <a:pPr algn="ctr"/>
                      <a:endParaRPr lang="en-GB" dirty="0">
                        <a:latin typeface="Aptos" panose="020B0004020202020204" pitchFamily="34" charset="0"/>
                      </a:endParaRPr>
                    </a:p>
                    <a:p>
                      <a:pPr algn="ctr"/>
                      <a:endParaRPr lang="en-GB" dirty="0">
                        <a:latin typeface="Aptos" panose="020B0004020202020204" pitchFamily="34" charset="0"/>
                      </a:endParaRPr>
                    </a:p>
                    <a:p>
                      <a:pPr algn="ctr"/>
                      <a:endParaRPr lang="en-GB" dirty="0">
                        <a:latin typeface="Aptos" panose="020B0004020202020204" pitchFamily="34" charset="0"/>
                      </a:endParaRPr>
                    </a:p>
                    <a:p>
                      <a:pPr algn="ctr"/>
                      <a:endParaRPr lang="en-GB" dirty="0">
                        <a:latin typeface="Aptos" panose="020B0004020202020204" pitchFamily="34" charset="0"/>
                      </a:endParaRPr>
                    </a:p>
                    <a:p>
                      <a:pPr algn="ctr"/>
                      <a:endParaRPr lang="en-GB" dirty="0">
                        <a:latin typeface="Aptos" panose="020B0004020202020204" pitchFamily="34" charset="0"/>
                      </a:endParaRPr>
                    </a:p>
                    <a:p>
                      <a:pPr algn="ctr"/>
                      <a:r>
                        <a:rPr lang="en-GB" sz="1400" i="1" dirty="0">
                          <a:latin typeface="Aptos" panose="020B0004020202020204" pitchFamily="34" charset="0"/>
                        </a:rPr>
                        <a:t>‘I call that piece a wonder now’</a:t>
                      </a:r>
                    </a:p>
                  </a:txBody>
                  <a:tcPr/>
                </a:tc>
                <a:extLst>
                  <a:ext uri="{0D108BD9-81ED-4DB2-BD59-A6C34878D82A}">
                    <a16:rowId xmlns:a16="http://schemas.microsoft.com/office/drawing/2014/main" val="339665499"/>
                  </a:ext>
                </a:extLst>
              </a:tr>
              <a:tr h="2057395">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‘‘the curtain I have drawn for you’ </a:t>
                      </a:r>
                      <a:endParaRPr lang="en-GB" sz="1400" i="0" dirty="0">
                        <a:latin typeface="Aptos" panose="020B0004020202020204" pitchFamily="34" charset="0"/>
                      </a:endParaRPr>
                    </a:p>
                  </a:txBody>
                  <a:tcPr/>
                </a:tc>
                <a:extLst>
                  <a:ext uri="{0D108BD9-81ED-4DB2-BD59-A6C34878D82A}">
                    <a16:rowId xmlns:a16="http://schemas.microsoft.com/office/drawing/2014/main" val="1943964961"/>
                  </a:ext>
                </a:extLst>
              </a:tr>
            </a:tbl>
          </a:graphicData>
        </a:graphic>
      </p:graphicFrame>
    </p:spTree>
    <p:extLst>
      <p:ext uri="{BB962C8B-B14F-4D97-AF65-F5344CB8AC3E}">
        <p14:creationId xmlns:p14="http://schemas.microsoft.com/office/powerpoint/2010/main" val="2702681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MY LAST DUCHESS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10</a:t>
            </a:fld>
            <a:endParaRPr lang="en-GB" dirty="0">
              <a:latin typeface="Aptos" panose="020B0004020202020204" pitchFamily="34" charset="0"/>
            </a:endParaRPr>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1789543886"/>
              </p:ext>
            </p:extLst>
          </p:nvPr>
        </p:nvGraphicFramePr>
        <p:xfrm>
          <a:off x="272936" y="753690"/>
          <a:ext cx="6312127" cy="8668727"/>
        </p:xfrm>
        <a:graphic>
          <a:graphicData uri="http://schemas.openxmlformats.org/drawingml/2006/table">
            <a:tbl>
              <a:tblPr firstRow="1" bandRow="1">
                <a:tableStyleId>{5940675A-B579-460E-94D1-54222C63F5DA}</a:tableStyleId>
              </a:tblPr>
              <a:tblGrid>
                <a:gridCol w="6312127">
                  <a:extLst>
                    <a:ext uri="{9D8B030D-6E8A-4147-A177-3AD203B41FA5}">
                      <a16:colId xmlns:a16="http://schemas.microsoft.com/office/drawing/2014/main" val="1646765225"/>
                    </a:ext>
                  </a:extLst>
                </a:gridCol>
              </a:tblGrid>
              <a:tr h="2118232">
                <a:tc>
                  <a:txBody>
                    <a:bodyPr/>
                    <a:lstStyle/>
                    <a:p>
                      <a:pPr algn="ctr"/>
                      <a:endParaRPr lang="en-GB" sz="1400" dirty="0">
                        <a:latin typeface="Aptos" panose="020B0004020202020204" pitchFamily="34" charset="0"/>
                      </a:endParaRPr>
                    </a:p>
                    <a:p>
                      <a:pPr algn="ctr"/>
                      <a:endParaRPr lang="en-GB" sz="1400" dirty="0">
                        <a:latin typeface="Aptos" panose="020B0004020202020204" pitchFamily="34" charset="0"/>
                      </a:endParaRPr>
                    </a:p>
                    <a:p>
                      <a:pPr algn="ctr"/>
                      <a:endParaRPr lang="en-GB" sz="1400" dirty="0">
                        <a:latin typeface="Aptos" panose="020B0004020202020204" pitchFamily="34" charset="0"/>
                      </a:endParaRPr>
                    </a:p>
                    <a:p>
                      <a:pPr algn="ctr"/>
                      <a:endParaRPr lang="en-GB" sz="1400" dirty="0">
                        <a:latin typeface="Aptos" panose="020B0004020202020204" pitchFamily="34" charset="0"/>
                      </a:endParaRPr>
                    </a:p>
                    <a:p>
                      <a:pPr algn="ctr"/>
                      <a:endParaRPr lang="en-GB" sz="1400" dirty="0">
                        <a:latin typeface="Aptos" panose="020B0004020202020204" pitchFamily="34" charset="0"/>
                      </a:endParaRPr>
                    </a:p>
                    <a:p>
                      <a:pPr algn="ctr"/>
                      <a:r>
                        <a:rPr lang="en-GB" sz="1400" i="1" dirty="0">
                          <a:latin typeface="Aptos" panose="020B0004020202020204" pitchFamily="34" charset="0"/>
                        </a:rPr>
                        <a:t>‘a heart too easily impressed…her looks went everywhere’ </a:t>
                      </a:r>
                    </a:p>
                  </a:txBody>
                  <a:tcPr/>
                </a:tc>
                <a:extLst>
                  <a:ext uri="{0D108BD9-81ED-4DB2-BD59-A6C34878D82A}">
                    <a16:rowId xmlns:a16="http://schemas.microsoft.com/office/drawing/2014/main" val="218593671"/>
                  </a:ext>
                </a:extLst>
              </a:tr>
              <a:tr h="2377359">
                <a:tc>
                  <a:txBody>
                    <a:bodyPr/>
                    <a:lstStyle/>
                    <a:p>
                      <a:pPr algn="ctr"/>
                      <a:endParaRPr lang="en-GB" sz="1400" dirty="0">
                        <a:latin typeface="Aptos" panose="020B0004020202020204" pitchFamily="34" charset="0"/>
                      </a:endParaRPr>
                    </a:p>
                    <a:p>
                      <a:pPr algn="ctr"/>
                      <a:endParaRPr lang="en-GB" sz="1400" dirty="0">
                        <a:latin typeface="Aptos" panose="020B0004020202020204" pitchFamily="34" charset="0"/>
                      </a:endParaRPr>
                    </a:p>
                    <a:p>
                      <a:pPr algn="ctr"/>
                      <a:endParaRPr lang="en-GB" sz="1400"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‘My gift of a nine-hundred year old name’ </a:t>
                      </a:r>
                    </a:p>
                  </a:txBody>
                  <a:tcPr/>
                </a:tc>
                <a:extLst>
                  <a:ext uri="{0D108BD9-81ED-4DB2-BD59-A6C34878D82A}">
                    <a16:rowId xmlns:a16="http://schemas.microsoft.com/office/drawing/2014/main" val="339665499"/>
                  </a:ext>
                </a:extLst>
              </a:tr>
              <a:tr h="2086568">
                <a:tc>
                  <a:txBody>
                    <a:bodyPr/>
                    <a:lstStyle/>
                    <a:p>
                      <a:pPr algn="ctr"/>
                      <a:endParaRPr lang="en-GB" sz="1400" i="0" dirty="0">
                        <a:latin typeface="Aptos" panose="020B0004020202020204" pitchFamily="34" charset="0"/>
                      </a:endParaRPr>
                    </a:p>
                    <a:p>
                      <a:pPr algn="ctr"/>
                      <a:endParaRPr lang="en-GB" sz="1400" i="0"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‘‘I gave commands and all smiles stopped together’ </a:t>
                      </a:r>
                    </a:p>
                  </a:txBody>
                  <a:tcPr/>
                </a:tc>
                <a:extLst>
                  <a:ext uri="{0D108BD9-81ED-4DB2-BD59-A6C34878D82A}">
                    <a16:rowId xmlns:a16="http://schemas.microsoft.com/office/drawing/2014/main" val="1558789675"/>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‘Notice Neptune taming a sea-horse’ </a:t>
                      </a:r>
                    </a:p>
                    <a:p>
                      <a:pPr algn="ctr"/>
                      <a:endParaRPr lang="en-GB" sz="1400" i="1" dirty="0">
                        <a:latin typeface="Aptos" panose="020B0004020202020204" pitchFamily="34" charset="0"/>
                      </a:endParaRPr>
                    </a:p>
                  </a:txBody>
                  <a:tcPr/>
                </a:tc>
                <a:extLst>
                  <a:ext uri="{0D108BD9-81ED-4DB2-BD59-A6C34878D82A}">
                    <a16:rowId xmlns:a16="http://schemas.microsoft.com/office/drawing/2014/main" val="1943964961"/>
                  </a:ext>
                </a:extLst>
              </a:tr>
            </a:tbl>
          </a:graphicData>
        </a:graphic>
      </p:graphicFrame>
    </p:spTree>
    <p:extLst>
      <p:ext uri="{BB962C8B-B14F-4D97-AF65-F5344CB8AC3E}">
        <p14:creationId xmlns:p14="http://schemas.microsoft.com/office/powerpoint/2010/main" val="9072780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9398"/>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CHECKING OUT ME HISTORY </a:t>
            </a:r>
            <a:endParaRPr lang="en-GB" sz="12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11</a:t>
            </a:fld>
            <a:endParaRPr lang="en-GB" dirty="0">
              <a:latin typeface="Aptos" panose="020B0004020202020204" pitchFamily="34" charset="0"/>
            </a:endParaRPr>
          </a:p>
        </p:txBody>
      </p:sp>
      <p:sp>
        <p:nvSpPr>
          <p:cNvPr id="6" name="TextBox 5">
            <a:extLst>
              <a:ext uri="{FF2B5EF4-FFF2-40B4-BE49-F238E27FC236}">
                <a16:creationId xmlns:a16="http://schemas.microsoft.com/office/drawing/2014/main" id="{788E76A5-5C5E-F484-5832-7EF71A3FCECD}"/>
              </a:ext>
            </a:extLst>
          </p:cNvPr>
          <p:cNvSpPr txBox="1"/>
          <p:nvPr/>
        </p:nvSpPr>
        <p:spPr>
          <a:xfrm>
            <a:off x="155575" y="913684"/>
            <a:ext cx="3421814" cy="8032968"/>
          </a:xfrm>
          <a:prstGeom prst="rect">
            <a:avLst/>
          </a:prstGeom>
          <a:noFill/>
        </p:spPr>
        <p:txBody>
          <a:bodyPr wrap="square" rtlCol="0">
            <a:spAutoFit/>
          </a:bodyPr>
          <a:lstStyle/>
          <a:p>
            <a:r>
              <a:rPr lang="en-GB" sz="1200" b="1" dirty="0">
                <a:latin typeface="Aptos" panose="020B0004020202020204" pitchFamily="34" charset="0"/>
              </a:rPr>
              <a:t>Checking Out Me History</a:t>
            </a:r>
          </a:p>
          <a:p>
            <a:r>
              <a:rPr lang="en-GB" sz="1200" b="1" dirty="0">
                <a:latin typeface="Aptos" panose="020B0004020202020204" pitchFamily="34" charset="0"/>
              </a:rPr>
              <a:t>By John </a:t>
            </a:r>
            <a:r>
              <a:rPr lang="en-GB" sz="1200" b="1" dirty="0" err="1">
                <a:latin typeface="Aptos" panose="020B0004020202020204" pitchFamily="34" charset="0"/>
              </a:rPr>
              <a:t>Agard</a:t>
            </a:r>
            <a:r>
              <a:rPr lang="en-GB" sz="1200" b="1" dirty="0">
                <a:latin typeface="Aptos" panose="020B0004020202020204" pitchFamily="34" charset="0"/>
              </a:rPr>
              <a:t> </a:t>
            </a:r>
          </a:p>
          <a:p>
            <a:endParaRPr lang="en-GB" sz="1200" b="1" dirty="0">
              <a:latin typeface="Aptos" panose="020B0004020202020204" pitchFamily="34" charset="0"/>
            </a:endParaRPr>
          </a:p>
          <a:p>
            <a:endParaRPr lang="en-GB" sz="1200" dirty="0">
              <a:latin typeface="Aptos" panose="020B0004020202020204" pitchFamily="34" charset="0"/>
            </a:endParaRPr>
          </a:p>
          <a:p>
            <a:r>
              <a:rPr lang="en-GB" sz="1200" dirty="0">
                <a:latin typeface="Aptos" panose="020B0004020202020204" pitchFamily="34" charset="0"/>
              </a:rPr>
              <a:t>Dem tell me</a:t>
            </a:r>
          </a:p>
          <a:p>
            <a:r>
              <a:rPr lang="en-GB" sz="1200" dirty="0">
                <a:latin typeface="Aptos" panose="020B0004020202020204" pitchFamily="34" charset="0"/>
              </a:rPr>
              <a:t>Dem tell me</a:t>
            </a:r>
          </a:p>
          <a:p>
            <a:r>
              <a:rPr lang="en-GB" sz="1200" dirty="0" err="1">
                <a:latin typeface="Aptos" panose="020B0004020202020204" pitchFamily="34" charset="0"/>
              </a:rPr>
              <a:t>Wha</a:t>
            </a:r>
            <a:r>
              <a:rPr lang="en-GB" sz="1200" dirty="0">
                <a:latin typeface="Aptos" panose="020B0004020202020204" pitchFamily="34" charset="0"/>
              </a:rPr>
              <a:t> </a:t>
            </a:r>
            <a:r>
              <a:rPr lang="en-GB" sz="1200" dirty="0" err="1">
                <a:latin typeface="Aptos" panose="020B0004020202020204" pitchFamily="34" charset="0"/>
              </a:rPr>
              <a:t>dem</a:t>
            </a:r>
            <a:r>
              <a:rPr lang="en-GB" sz="1200" dirty="0">
                <a:latin typeface="Aptos" panose="020B0004020202020204" pitchFamily="34" charset="0"/>
              </a:rPr>
              <a:t> want to tell me</a:t>
            </a:r>
          </a:p>
          <a:p>
            <a:endParaRPr lang="en-GB" sz="1200" dirty="0">
              <a:latin typeface="Aptos" panose="020B0004020202020204" pitchFamily="34" charset="0"/>
            </a:endParaRPr>
          </a:p>
          <a:p>
            <a:r>
              <a:rPr lang="en-GB" sz="1200" dirty="0">
                <a:latin typeface="Aptos" panose="020B0004020202020204" pitchFamily="34" charset="0"/>
              </a:rPr>
              <a:t>Bandage up me eye with me own history</a:t>
            </a:r>
          </a:p>
          <a:p>
            <a:r>
              <a:rPr lang="en-GB" sz="1200" dirty="0">
                <a:latin typeface="Aptos" panose="020B0004020202020204" pitchFamily="34" charset="0"/>
              </a:rPr>
              <a:t>Blind me to my own identity</a:t>
            </a:r>
          </a:p>
          <a:p>
            <a:endParaRPr lang="en-GB" sz="1200" dirty="0">
              <a:latin typeface="Aptos" panose="020B0004020202020204" pitchFamily="34" charset="0"/>
            </a:endParaRPr>
          </a:p>
          <a:p>
            <a:r>
              <a:rPr lang="en-GB" sz="1200" dirty="0">
                <a:latin typeface="Aptos" panose="020B0004020202020204" pitchFamily="34" charset="0"/>
              </a:rPr>
              <a:t>Dem tell me bout 1066 and all </a:t>
            </a:r>
            <a:r>
              <a:rPr lang="en-GB" sz="1200" dirty="0" err="1">
                <a:latin typeface="Aptos" panose="020B0004020202020204" pitchFamily="34" charset="0"/>
              </a:rPr>
              <a:t>dat</a:t>
            </a:r>
            <a:endParaRPr lang="en-GB" sz="1200" dirty="0">
              <a:latin typeface="Aptos" panose="020B0004020202020204" pitchFamily="34" charset="0"/>
            </a:endParaRPr>
          </a:p>
          <a:p>
            <a:r>
              <a:rPr lang="en-GB" sz="1200" dirty="0" err="1">
                <a:latin typeface="Aptos" panose="020B0004020202020204" pitchFamily="34" charset="0"/>
              </a:rPr>
              <a:t>dem</a:t>
            </a:r>
            <a:r>
              <a:rPr lang="en-GB" sz="1200" dirty="0">
                <a:latin typeface="Aptos" panose="020B0004020202020204" pitchFamily="34" charset="0"/>
              </a:rPr>
              <a:t> tell me bout Dick Whittington and he cat</a:t>
            </a:r>
          </a:p>
          <a:p>
            <a:r>
              <a:rPr lang="en-GB" sz="1200" dirty="0">
                <a:latin typeface="Aptos" panose="020B0004020202020204" pitchFamily="34" charset="0"/>
              </a:rPr>
              <a:t>But </a:t>
            </a:r>
            <a:r>
              <a:rPr lang="en-GB" sz="1200" dirty="0" err="1">
                <a:latin typeface="Aptos" panose="020B0004020202020204" pitchFamily="34" charset="0"/>
              </a:rPr>
              <a:t>Touissant</a:t>
            </a:r>
            <a:r>
              <a:rPr lang="en-GB" sz="1200" dirty="0">
                <a:latin typeface="Aptos" panose="020B0004020202020204" pitchFamily="34" charset="0"/>
              </a:rPr>
              <a:t> </a:t>
            </a:r>
            <a:r>
              <a:rPr lang="en-GB" sz="1200" dirty="0" err="1">
                <a:latin typeface="Aptos" panose="020B0004020202020204" pitchFamily="34" charset="0"/>
              </a:rPr>
              <a:t>L'Ouverture</a:t>
            </a:r>
            <a:endParaRPr lang="en-GB" sz="1200" dirty="0">
              <a:latin typeface="Aptos" panose="020B0004020202020204" pitchFamily="34" charset="0"/>
            </a:endParaRPr>
          </a:p>
          <a:p>
            <a:r>
              <a:rPr lang="en-GB" sz="1200" dirty="0">
                <a:latin typeface="Aptos" panose="020B0004020202020204" pitchFamily="34" charset="0"/>
              </a:rPr>
              <a:t>no </a:t>
            </a:r>
            <a:r>
              <a:rPr lang="en-GB" sz="1200" dirty="0" err="1">
                <a:latin typeface="Aptos" panose="020B0004020202020204" pitchFamily="34" charset="0"/>
              </a:rPr>
              <a:t>dem</a:t>
            </a:r>
            <a:r>
              <a:rPr lang="en-GB" sz="1200" dirty="0">
                <a:latin typeface="Aptos" panose="020B0004020202020204" pitchFamily="34" charset="0"/>
              </a:rPr>
              <a:t> never tell me bout </a:t>
            </a:r>
            <a:r>
              <a:rPr lang="en-GB" sz="1200" dirty="0" err="1">
                <a:latin typeface="Aptos" panose="020B0004020202020204" pitchFamily="34" charset="0"/>
              </a:rPr>
              <a:t>dat</a:t>
            </a:r>
            <a:endParaRPr lang="en-GB" sz="1200" dirty="0">
              <a:latin typeface="Aptos" panose="020B0004020202020204" pitchFamily="34" charset="0"/>
            </a:endParaRPr>
          </a:p>
          <a:p>
            <a:r>
              <a:rPr lang="en-GB" sz="1200" i="1" dirty="0">
                <a:latin typeface="Aptos" panose="020B0004020202020204" pitchFamily="34" charset="0"/>
              </a:rPr>
              <a:t>Toussaint</a:t>
            </a:r>
          </a:p>
          <a:p>
            <a:r>
              <a:rPr lang="en-GB" sz="1200" i="1" dirty="0">
                <a:latin typeface="Aptos" panose="020B0004020202020204" pitchFamily="34" charset="0"/>
              </a:rPr>
              <a:t>a slave</a:t>
            </a:r>
          </a:p>
          <a:p>
            <a:r>
              <a:rPr lang="en-GB" sz="1200" i="1" dirty="0">
                <a:latin typeface="Aptos" panose="020B0004020202020204" pitchFamily="34" charset="0"/>
              </a:rPr>
              <a:t>with vision</a:t>
            </a:r>
          </a:p>
          <a:p>
            <a:r>
              <a:rPr lang="en-GB" sz="1200" i="1" dirty="0">
                <a:latin typeface="Aptos" panose="020B0004020202020204" pitchFamily="34" charset="0"/>
              </a:rPr>
              <a:t>lick back</a:t>
            </a:r>
          </a:p>
          <a:p>
            <a:r>
              <a:rPr lang="en-GB" sz="1200" i="1" dirty="0">
                <a:latin typeface="Aptos" panose="020B0004020202020204" pitchFamily="34" charset="0"/>
              </a:rPr>
              <a:t>Napoleon</a:t>
            </a:r>
          </a:p>
          <a:p>
            <a:r>
              <a:rPr lang="en-GB" sz="1200" i="1" dirty="0">
                <a:latin typeface="Aptos" panose="020B0004020202020204" pitchFamily="34" charset="0"/>
              </a:rPr>
              <a:t>battalion</a:t>
            </a:r>
          </a:p>
          <a:p>
            <a:r>
              <a:rPr lang="en-GB" sz="1200" i="1" dirty="0">
                <a:latin typeface="Aptos" panose="020B0004020202020204" pitchFamily="34" charset="0"/>
              </a:rPr>
              <a:t>and first Black</a:t>
            </a:r>
          </a:p>
          <a:p>
            <a:r>
              <a:rPr lang="en-GB" sz="1200" i="1" dirty="0">
                <a:latin typeface="Aptos" panose="020B0004020202020204" pitchFamily="34" charset="0"/>
              </a:rPr>
              <a:t>Republic born</a:t>
            </a:r>
          </a:p>
          <a:p>
            <a:r>
              <a:rPr lang="en-GB" sz="1200" i="1" dirty="0">
                <a:latin typeface="Aptos" panose="020B0004020202020204" pitchFamily="34" charset="0"/>
              </a:rPr>
              <a:t>Toussaint de thorn</a:t>
            </a:r>
          </a:p>
          <a:p>
            <a:r>
              <a:rPr lang="en-GB" sz="1200" i="1" dirty="0">
                <a:latin typeface="Aptos" panose="020B0004020202020204" pitchFamily="34" charset="0"/>
              </a:rPr>
              <a:t>to de French</a:t>
            </a:r>
          </a:p>
          <a:p>
            <a:r>
              <a:rPr lang="en-GB" sz="1200" i="1" dirty="0">
                <a:latin typeface="Aptos" panose="020B0004020202020204" pitchFamily="34" charset="0"/>
              </a:rPr>
              <a:t>Toussaint de beacon</a:t>
            </a:r>
          </a:p>
          <a:p>
            <a:r>
              <a:rPr lang="en-GB" sz="1200" i="1" dirty="0">
                <a:latin typeface="Aptos" panose="020B0004020202020204" pitchFamily="34" charset="0"/>
              </a:rPr>
              <a:t>of de Haitian Revolution</a:t>
            </a:r>
          </a:p>
          <a:p>
            <a:endParaRPr lang="en-GB" sz="1200" dirty="0">
              <a:latin typeface="Aptos" panose="020B0004020202020204" pitchFamily="34" charset="0"/>
            </a:endParaRPr>
          </a:p>
          <a:p>
            <a:endParaRPr lang="en-GB" sz="1200" dirty="0">
              <a:latin typeface="Aptos" panose="020B0004020202020204" pitchFamily="34" charset="0"/>
            </a:endParaRPr>
          </a:p>
          <a:p>
            <a:r>
              <a:rPr lang="en-GB" sz="1200" dirty="0">
                <a:latin typeface="Aptos" panose="020B0004020202020204" pitchFamily="34" charset="0"/>
              </a:rPr>
              <a:t>Dem tell me bout de man who discover de balloon</a:t>
            </a:r>
          </a:p>
          <a:p>
            <a:r>
              <a:rPr lang="en-GB" sz="1200" dirty="0">
                <a:latin typeface="Aptos" panose="020B0004020202020204" pitchFamily="34" charset="0"/>
              </a:rPr>
              <a:t>and de cow who jump over de moon</a:t>
            </a:r>
          </a:p>
          <a:p>
            <a:r>
              <a:rPr lang="en-GB" sz="1200" dirty="0">
                <a:latin typeface="Aptos" panose="020B0004020202020204" pitchFamily="34" charset="0"/>
              </a:rPr>
              <a:t>Dem tell me bout de dish run away with de spoon</a:t>
            </a:r>
          </a:p>
          <a:p>
            <a:r>
              <a:rPr lang="en-GB" sz="1200" dirty="0">
                <a:latin typeface="Aptos" panose="020B0004020202020204" pitchFamily="34" charset="0"/>
              </a:rPr>
              <a:t>but </a:t>
            </a:r>
            <a:r>
              <a:rPr lang="en-GB" sz="1200" dirty="0" err="1">
                <a:latin typeface="Aptos" panose="020B0004020202020204" pitchFamily="34" charset="0"/>
              </a:rPr>
              <a:t>dem</a:t>
            </a:r>
            <a:r>
              <a:rPr lang="en-GB" sz="1200" dirty="0">
                <a:latin typeface="Aptos" panose="020B0004020202020204" pitchFamily="34" charset="0"/>
              </a:rPr>
              <a:t> never tell me bout Nanny de maroon</a:t>
            </a:r>
          </a:p>
          <a:p>
            <a:r>
              <a:rPr lang="en-GB" sz="1200" i="1" dirty="0">
                <a:latin typeface="Aptos" panose="020B0004020202020204" pitchFamily="34" charset="0"/>
              </a:rPr>
              <a:t>Nanny</a:t>
            </a:r>
          </a:p>
          <a:p>
            <a:r>
              <a:rPr lang="en-GB" sz="1200" i="1" dirty="0">
                <a:latin typeface="Aptos" panose="020B0004020202020204" pitchFamily="34" charset="0"/>
              </a:rPr>
              <a:t>see-far woman</a:t>
            </a:r>
          </a:p>
          <a:p>
            <a:r>
              <a:rPr lang="en-GB" sz="1200" i="1" dirty="0">
                <a:latin typeface="Aptos" panose="020B0004020202020204" pitchFamily="34" charset="0"/>
              </a:rPr>
              <a:t>of mountain dream</a:t>
            </a:r>
          </a:p>
          <a:p>
            <a:r>
              <a:rPr lang="en-GB" sz="1200" i="1" dirty="0">
                <a:latin typeface="Aptos" panose="020B0004020202020204" pitchFamily="34" charset="0"/>
              </a:rPr>
              <a:t>fire-woman struggle</a:t>
            </a:r>
          </a:p>
          <a:p>
            <a:r>
              <a:rPr lang="en-GB" sz="1200" i="1" dirty="0">
                <a:latin typeface="Aptos" panose="020B0004020202020204" pitchFamily="34" charset="0"/>
              </a:rPr>
              <a:t>hopeful stream</a:t>
            </a:r>
          </a:p>
          <a:p>
            <a:r>
              <a:rPr lang="en-GB" sz="1200" i="1" dirty="0">
                <a:latin typeface="Aptos" panose="020B0004020202020204" pitchFamily="34" charset="0"/>
              </a:rPr>
              <a:t>to freedom river</a:t>
            </a:r>
          </a:p>
          <a:p>
            <a:endParaRPr lang="en-GB" sz="1200" i="1" dirty="0">
              <a:latin typeface="Aptos" panose="020B0004020202020204" pitchFamily="34" charset="0"/>
            </a:endParaRPr>
          </a:p>
          <a:p>
            <a:endParaRPr lang="en-GB" sz="1200" dirty="0">
              <a:latin typeface="Aptos" panose="020B0004020202020204" pitchFamily="34" charset="0"/>
            </a:endParaRPr>
          </a:p>
          <a:p>
            <a:endParaRPr lang="en-GB" sz="1200" dirty="0">
              <a:latin typeface="Aptos" panose="020B0004020202020204" pitchFamily="34" charset="0"/>
            </a:endParaRPr>
          </a:p>
        </p:txBody>
      </p:sp>
      <p:sp>
        <p:nvSpPr>
          <p:cNvPr id="3" name="TextBox 2">
            <a:extLst>
              <a:ext uri="{FF2B5EF4-FFF2-40B4-BE49-F238E27FC236}">
                <a16:creationId xmlns:a16="http://schemas.microsoft.com/office/drawing/2014/main" id="{B5DB28D2-0E45-EBC5-9BF4-2F15676B6560}"/>
              </a:ext>
            </a:extLst>
          </p:cNvPr>
          <p:cNvSpPr txBox="1"/>
          <p:nvPr/>
        </p:nvSpPr>
        <p:spPr>
          <a:xfrm>
            <a:off x="3577389" y="1155032"/>
            <a:ext cx="3125036" cy="5262979"/>
          </a:xfrm>
          <a:prstGeom prst="rect">
            <a:avLst/>
          </a:prstGeom>
          <a:noFill/>
        </p:spPr>
        <p:txBody>
          <a:bodyPr wrap="square" rtlCol="0">
            <a:spAutoFit/>
          </a:bodyPr>
          <a:lstStyle/>
          <a:p>
            <a:r>
              <a:rPr lang="en-GB" sz="1200" dirty="0">
                <a:latin typeface="Aptos" panose="020B0004020202020204" pitchFamily="34" charset="0"/>
              </a:rPr>
              <a:t>Dem tell me bout Lord Nelson and Waterloo</a:t>
            </a:r>
          </a:p>
          <a:p>
            <a:r>
              <a:rPr lang="en-GB" sz="1200" dirty="0">
                <a:latin typeface="Aptos" panose="020B0004020202020204" pitchFamily="34" charset="0"/>
              </a:rPr>
              <a:t>but </a:t>
            </a:r>
            <a:r>
              <a:rPr lang="en-GB" sz="1200" dirty="0" err="1">
                <a:latin typeface="Aptos" panose="020B0004020202020204" pitchFamily="34" charset="0"/>
              </a:rPr>
              <a:t>dem</a:t>
            </a:r>
            <a:r>
              <a:rPr lang="en-GB" sz="1200" dirty="0">
                <a:latin typeface="Aptos" panose="020B0004020202020204" pitchFamily="34" charset="0"/>
              </a:rPr>
              <a:t> never tell me bout </a:t>
            </a:r>
            <a:r>
              <a:rPr lang="en-GB" sz="1200" dirty="0" err="1">
                <a:latin typeface="Aptos" panose="020B0004020202020204" pitchFamily="34" charset="0"/>
              </a:rPr>
              <a:t>Shaka</a:t>
            </a:r>
            <a:r>
              <a:rPr lang="en-GB" sz="1200" dirty="0">
                <a:latin typeface="Aptos" panose="020B0004020202020204" pitchFamily="34" charset="0"/>
              </a:rPr>
              <a:t> de great Zulu</a:t>
            </a:r>
          </a:p>
          <a:p>
            <a:r>
              <a:rPr lang="en-GB" sz="1200" dirty="0">
                <a:latin typeface="Aptos" panose="020B0004020202020204" pitchFamily="34" charset="0"/>
              </a:rPr>
              <a:t>Dem tell me bout Columbus and 1492</a:t>
            </a:r>
          </a:p>
          <a:p>
            <a:r>
              <a:rPr lang="en-GB" sz="1200" dirty="0">
                <a:latin typeface="Aptos" panose="020B0004020202020204" pitchFamily="34" charset="0"/>
              </a:rPr>
              <a:t>but what happen to de Caribs and de </a:t>
            </a:r>
            <a:r>
              <a:rPr lang="en-GB" sz="1200" dirty="0" err="1">
                <a:latin typeface="Aptos" panose="020B0004020202020204" pitchFamily="34" charset="0"/>
              </a:rPr>
              <a:t>Arawaks</a:t>
            </a:r>
            <a:r>
              <a:rPr lang="en-GB" sz="1200" dirty="0">
                <a:latin typeface="Aptos" panose="020B0004020202020204" pitchFamily="34" charset="0"/>
              </a:rPr>
              <a:t> too</a:t>
            </a:r>
          </a:p>
          <a:p>
            <a:endParaRPr lang="en-GB" sz="1200" dirty="0">
              <a:latin typeface="Aptos" panose="020B0004020202020204" pitchFamily="34" charset="0"/>
            </a:endParaRPr>
          </a:p>
          <a:p>
            <a:r>
              <a:rPr lang="en-GB" sz="1200" dirty="0">
                <a:latin typeface="Aptos" panose="020B0004020202020204" pitchFamily="34" charset="0"/>
              </a:rPr>
              <a:t>Dem tell me bout Florence Nightingale and she </a:t>
            </a:r>
            <a:r>
              <a:rPr lang="en-GB" sz="1200" dirty="0" err="1">
                <a:latin typeface="Aptos" panose="020B0004020202020204" pitchFamily="34" charset="0"/>
              </a:rPr>
              <a:t>lampand</a:t>
            </a:r>
            <a:r>
              <a:rPr lang="en-GB" sz="1200" dirty="0">
                <a:latin typeface="Aptos" panose="020B0004020202020204" pitchFamily="34" charset="0"/>
              </a:rPr>
              <a:t> how Robin Hood used to camp</a:t>
            </a:r>
          </a:p>
          <a:p>
            <a:r>
              <a:rPr lang="en-GB" sz="1200" dirty="0">
                <a:latin typeface="Aptos" panose="020B0004020202020204" pitchFamily="34" charset="0"/>
              </a:rPr>
              <a:t>Dem tell me bout ole King Cole was a merry ole soul but </a:t>
            </a:r>
            <a:r>
              <a:rPr lang="en-GB" sz="1200" dirty="0" err="1">
                <a:latin typeface="Aptos" panose="020B0004020202020204" pitchFamily="34" charset="0"/>
              </a:rPr>
              <a:t>dem</a:t>
            </a:r>
            <a:r>
              <a:rPr lang="en-GB" sz="1200" dirty="0">
                <a:latin typeface="Aptos" panose="020B0004020202020204" pitchFamily="34" charset="0"/>
              </a:rPr>
              <a:t> never tell me bout Mary Seacole</a:t>
            </a:r>
          </a:p>
          <a:p>
            <a:r>
              <a:rPr lang="en-GB" sz="1200" i="1" dirty="0">
                <a:latin typeface="Aptos" panose="020B0004020202020204" pitchFamily="34" charset="0"/>
              </a:rPr>
              <a:t>From Jamaica</a:t>
            </a:r>
          </a:p>
          <a:p>
            <a:r>
              <a:rPr lang="en-GB" sz="1200" i="1" dirty="0">
                <a:latin typeface="Aptos" panose="020B0004020202020204" pitchFamily="34" charset="0"/>
              </a:rPr>
              <a:t>she travel far</a:t>
            </a:r>
          </a:p>
          <a:p>
            <a:r>
              <a:rPr lang="en-GB" sz="1200" i="1" dirty="0">
                <a:latin typeface="Aptos" panose="020B0004020202020204" pitchFamily="34" charset="0"/>
              </a:rPr>
              <a:t>to the Crimean War</a:t>
            </a:r>
          </a:p>
          <a:p>
            <a:r>
              <a:rPr lang="en-GB" sz="1200" i="1" dirty="0">
                <a:latin typeface="Aptos" panose="020B0004020202020204" pitchFamily="34" charset="0"/>
              </a:rPr>
              <a:t>she volunteer to go</a:t>
            </a:r>
          </a:p>
          <a:p>
            <a:r>
              <a:rPr lang="en-GB" sz="1200" i="1" dirty="0">
                <a:latin typeface="Aptos" panose="020B0004020202020204" pitchFamily="34" charset="0"/>
              </a:rPr>
              <a:t>and even when de British said no</a:t>
            </a:r>
          </a:p>
          <a:p>
            <a:r>
              <a:rPr lang="en-GB" sz="1200" i="1" dirty="0">
                <a:latin typeface="Aptos" panose="020B0004020202020204" pitchFamily="34" charset="0"/>
              </a:rPr>
              <a:t>she still brave the Russian snow</a:t>
            </a:r>
          </a:p>
          <a:p>
            <a:r>
              <a:rPr lang="en-GB" sz="1200" i="1" dirty="0">
                <a:latin typeface="Aptos" panose="020B0004020202020204" pitchFamily="34" charset="0"/>
              </a:rPr>
              <a:t>a healing star</a:t>
            </a:r>
          </a:p>
          <a:p>
            <a:r>
              <a:rPr lang="en-GB" sz="1200" i="1" dirty="0">
                <a:latin typeface="Aptos" panose="020B0004020202020204" pitchFamily="34" charset="0"/>
              </a:rPr>
              <a:t>among the wounded</a:t>
            </a:r>
          </a:p>
          <a:p>
            <a:r>
              <a:rPr lang="en-GB" sz="1200" i="1" dirty="0">
                <a:latin typeface="Aptos" panose="020B0004020202020204" pitchFamily="34" charset="0"/>
              </a:rPr>
              <a:t>a yellow sunrise</a:t>
            </a:r>
          </a:p>
          <a:p>
            <a:r>
              <a:rPr lang="en-GB" sz="1200" i="1" dirty="0">
                <a:latin typeface="Aptos" panose="020B0004020202020204" pitchFamily="34" charset="0"/>
              </a:rPr>
              <a:t>to the dying</a:t>
            </a:r>
          </a:p>
          <a:p>
            <a:endParaRPr lang="en-GB" sz="1200" dirty="0">
              <a:latin typeface="Aptos" panose="020B0004020202020204" pitchFamily="34" charset="0"/>
            </a:endParaRPr>
          </a:p>
          <a:p>
            <a:endParaRPr lang="en-GB" sz="1200" dirty="0">
              <a:latin typeface="Aptos" panose="020B0004020202020204" pitchFamily="34" charset="0"/>
            </a:endParaRPr>
          </a:p>
          <a:p>
            <a:r>
              <a:rPr lang="en-GB" sz="1200" dirty="0">
                <a:latin typeface="Aptos" panose="020B0004020202020204" pitchFamily="34" charset="0"/>
              </a:rPr>
              <a:t>Dem tell me</a:t>
            </a:r>
          </a:p>
          <a:p>
            <a:r>
              <a:rPr lang="en-GB" sz="1200" dirty="0">
                <a:latin typeface="Aptos" panose="020B0004020202020204" pitchFamily="34" charset="0"/>
              </a:rPr>
              <a:t>Dem tell me </a:t>
            </a:r>
            <a:r>
              <a:rPr lang="en-GB" sz="1200" dirty="0" err="1">
                <a:latin typeface="Aptos" panose="020B0004020202020204" pitchFamily="34" charset="0"/>
              </a:rPr>
              <a:t>wha</a:t>
            </a:r>
            <a:r>
              <a:rPr lang="en-GB" sz="1200" dirty="0">
                <a:latin typeface="Aptos" panose="020B0004020202020204" pitchFamily="34" charset="0"/>
              </a:rPr>
              <a:t> </a:t>
            </a:r>
            <a:r>
              <a:rPr lang="en-GB" sz="1200" dirty="0" err="1">
                <a:latin typeface="Aptos" panose="020B0004020202020204" pitchFamily="34" charset="0"/>
              </a:rPr>
              <a:t>dem</a:t>
            </a:r>
            <a:r>
              <a:rPr lang="en-GB" sz="1200" dirty="0">
                <a:latin typeface="Aptos" panose="020B0004020202020204" pitchFamily="34" charset="0"/>
              </a:rPr>
              <a:t> want to tell me</a:t>
            </a:r>
          </a:p>
          <a:p>
            <a:r>
              <a:rPr lang="en-GB" sz="1200" dirty="0">
                <a:latin typeface="Aptos" panose="020B0004020202020204" pitchFamily="34" charset="0"/>
              </a:rPr>
              <a:t>But now I checking out me own history</a:t>
            </a:r>
          </a:p>
          <a:p>
            <a:r>
              <a:rPr lang="en-GB" sz="1200" dirty="0">
                <a:latin typeface="Aptos" panose="020B0004020202020204" pitchFamily="34" charset="0"/>
              </a:rPr>
              <a:t>I carving out me identity</a:t>
            </a:r>
          </a:p>
        </p:txBody>
      </p:sp>
    </p:spTree>
    <p:extLst>
      <p:ext uri="{BB962C8B-B14F-4D97-AF65-F5344CB8AC3E}">
        <p14:creationId xmlns:p14="http://schemas.microsoft.com/office/powerpoint/2010/main" val="26838437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CHECKING OUT ME HISTORY </a:t>
            </a:r>
            <a:endParaRPr lang="en-GB" sz="12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12</a:t>
            </a:fld>
            <a:endParaRPr lang="en-GB" dirty="0">
              <a:latin typeface="Aptos" panose="020B0004020202020204" pitchFamily="34" charset="0"/>
            </a:endParaRPr>
          </a:p>
        </p:txBody>
      </p:sp>
      <p:sp>
        <p:nvSpPr>
          <p:cNvPr id="6" name="TextBox 5">
            <a:extLst>
              <a:ext uri="{FF2B5EF4-FFF2-40B4-BE49-F238E27FC236}">
                <a16:creationId xmlns:a16="http://schemas.microsoft.com/office/drawing/2014/main" id="{788E76A5-5C5E-F484-5832-7EF71A3FCECD}"/>
              </a:ext>
            </a:extLst>
          </p:cNvPr>
          <p:cNvSpPr txBox="1"/>
          <p:nvPr/>
        </p:nvSpPr>
        <p:spPr>
          <a:xfrm>
            <a:off x="155576" y="884419"/>
            <a:ext cx="6611938" cy="276999"/>
          </a:xfrm>
          <a:prstGeom prst="rect">
            <a:avLst/>
          </a:prstGeom>
          <a:noFill/>
        </p:spPr>
        <p:txBody>
          <a:bodyPr wrap="square" rtlCol="0">
            <a:spAutoFit/>
          </a:bodyPr>
          <a:lstStyle/>
          <a:p>
            <a:endParaRPr lang="en-GB" sz="1200" dirty="0">
              <a:latin typeface="Aptos" panose="020B0004020202020204" pitchFamily="34" charset="0"/>
            </a:endParaRPr>
          </a:p>
        </p:txBody>
      </p:sp>
      <p:sp>
        <p:nvSpPr>
          <p:cNvPr id="8" name="TextBox 7">
            <a:extLst>
              <a:ext uri="{FF2B5EF4-FFF2-40B4-BE49-F238E27FC236}">
                <a16:creationId xmlns:a16="http://schemas.microsoft.com/office/drawing/2014/main" id="{3E552E80-8F58-B77F-9857-7AB2EFA01318}"/>
              </a:ext>
            </a:extLst>
          </p:cNvPr>
          <p:cNvSpPr txBox="1"/>
          <p:nvPr/>
        </p:nvSpPr>
        <p:spPr>
          <a:xfrm>
            <a:off x="256345" y="5204307"/>
            <a:ext cx="6345309" cy="4154984"/>
          </a:xfrm>
          <a:prstGeom prst="rect">
            <a:avLst/>
          </a:prstGeom>
          <a:noFill/>
          <a:ln>
            <a:solidFill>
              <a:schemeClr val="tx1"/>
            </a:solidFill>
          </a:ln>
        </p:spPr>
        <p:txBody>
          <a:bodyPr wrap="square" rtlCol="0">
            <a:spAutoFit/>
          </a:bodyPr>
          <a:lstStyle/>
          <a:p>
            <a:pPr marL="171450" indent="-171450">
              <a:buFont typeface="Arial" panose="020B0604020202020204" pitchFamily="34" charset="0"/>
              <a:buChar char="•"/>
            </a:pPr>
            <a:r>
              <a:rPr lang="en-GB" sz="1200" b="1" dirty="0">
                <a:latin typeface="Aptos" panose="020B0004020202020204" pitchFamily="34" charset="0"/>
              </a:rPr>
              <a:t>Power</a:t>
            </a:r>
            <a:r>
              <a:rPr lang="en-GB" sz="1200" dirty="0">
                <a:latin typeface="Aptos" panose="020B0004020202020204" pitchFamily="34" charset="0"/>
              </a:rPr>
              <a:t>: </a:t>
            </a:r>
            <a:r>
              <a:rPr lang="en-GB" sz="1200" dirty="0" err="1">
                <a:latin typeface="Aptos" panose="020B0004020202020204" pitchFamily="34" charset="0"/>
              </a:rPr>
              <a:t>Agard</a:t>
            </a:r>
            <a:r>
              <a:rPr lang="en-GB" sz="1200" dirty="0">
                <a:latin typeface="Aptos" panose="020B0004020202020204" pitchFamily="34" charset="0"/>
              </a:rPr>
              <a:t> powerfully reclaims his own history in this poem, taking back the power that he feels was taken from him by the history he was taught. The figures from white history are carefully chosen to mix real people (Napoleon) and storybook figures (man in the moon) and those who are stuff of myth (Robin Hood). This both undermines the power, and questions the authenticity of the conventional history he has been taught. By the end of the poem, </a:t>
            </a:r>
            <a:r>
              <a:rPr lang="en-GB" sz="1200" dirty="0" err="1">
                <a:latin typeface="Aptos" panose="020B0004020202020204" pitchFamily="34" charset="0"/>
              </a:rPr>
              <a:t>Agard</a:t>
            </a:r>
            <a:r>
              <a:rPr lang="en-GB" sz="1200" dirty="0">
                <a:latin typeface="Aptos" panose="020B0004020202020204" pitchFamily="34" charset="0"/>
              </a:rPr>
              <a:t> has wrested power back, doing the ‘checking’ of his own history and actively ‘carving’ his own identity. </a:t>
            </a:r>
          </a:p>
          <a:p>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Contrast and metaphor</a:t>
            </a:r>
            <a:r>
              <a:rPr lang="en-GB" sz="1200" dirty="0">
                <a:latin typeface="Aptos" panose="020B0004020202020204" pitchFamily="34" charset="0"/>
              </a:rPr>
              <a:t>: In the longer italicised stanzas, the speaker’s tone changes to respect and reverence as he talks about the famous black figures from history. His language here also contrasts with what is used in other stanzas. The longer verses use rich positive imagery and metaphor ‘</a:t>
            </a:r>
            <a:r>
              <a:rPr lang="en-GB" sz="1200" i="1" dirty="0">
                <a:latin typeface="Aptos" panose="020B0004020202020204" pitchFamily="34" charset="0"/>
              </a:rPr>
              <a:t>See-far woman</a:t>
            </a:r>
            <a:r>
              <a:rPr lang="en-GB" sz="1200" dirty="0">
                <a:latin typeface="Aptos" panose="020B0004020202020204" pitchFamily="34" charset="0"/>
              </a:rPr>
              <a:t>’ to celebrate important figures from black history. </a:t>
            </a:r>
          </a:p>
          <a:p>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Ange</a:t>
            </a:r>
            <a:r>
              <a:rPr lang="en-GB" sz="1200" dirty="0">
                <a:latin typeface="Aptos" panose="020B0004020202020204" pitchFamily="34" charset="0"/>
              </a:rPr>
              <a:t>r: </a:t>
            </a:r>
            <a:r>
              <a:rPr lang="en-GB" sz="1200" dirty="0" err="1">
                <a:latin typeface="Aptos" panose="020B0004020202020204" pitchFamily="34" charset="0"/>
              </a:rPr>
              <a:t>Agard</a:t>
            </a:r>
            <a:r>
              <a:rPr lang="en-GB" sz="1200" dirty="0">
                <a:latin typeface="Aptos" panose="020B0004020202020204" pitchFamily="34" charset="0"/>
              </a:rPr>
              <a:t> is angry because of the </a:t>
            </a:r>
            <a:r>
              <a:rPr lang="en-GB" sz="1200" b="1" dirty="0">
                <a:latin typeface="Aptos" panose="020B0004020202020204" pitchFamily="34" charset="0"/>
              </a:rPr>
              <a:t>Eurocentric </a:t>
            </a:r>
            <a:r>
              <a:rPr lang="en-GB" sz="1200" dirty="0">
                <a:latin typeface="Aptos" panose="020B0004020202020204" pitchFamily="34" charset="0"/>
              </a:rPr>
              <a:t>education system which blinded him from learning about his culture.</a:t>
            </a:r>
          </a:p>
          <a:p>
            <a:pPr marL="171450" indent="-171450">
              <a:buFont typeface="Arial" panose="020B0604020202020204" pitchFamily="34" charset="0"/>
              <a:buChar char="•"/>
            </a:pPr>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Celebration: </a:t>
            </a:r>
            <a:r>
              <a:rPr lang="en-GB" sz="1200" dirty="0">
                <a:latin typeface="Aptos" panose="020B0004020202020204" pitchFamily="34" charset="0"/>
              </a:rPr>
              <a:t>At the end he says he will embrace his own identity in a positive way. </a:t>
            </a:r>
          </a:p>
          <a:p>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Non-standard English/phonetic spelling </a:t>
            </a:r>
            <a:r>
              <a:rPr lang="en-GB" sz="1200" dirty="0">
                <a:latin typeface="Aptos" panose="020B0004020202020204" pitchFamily="34" charset="0"/>
              </a:rPr>
              <a:t>is used to create a sense of pride in his background. </a:t>
            </a:r>
          </a:p>
          <a:p>
            <a:endParaRPr lang="en-GB" sz="1200" dirty="0">
              <a:latin typeface="Aptos" panose="020B0004020202020204" pitchFamily="34" charset="0"/>
            </a:endParaRPr>
          </a:p>
        </p:txBody>
      </p:sp>
      <p:sp>
        <p:nvSpPr>
          <p:cNvPr id="10" name="Rectangle 9">
            <a:extLst>
              <a:ext uri="{FF2B5EF4-FFF2-40B4-BE49-F238E27FC236}">
                <a16:creationId xmlns:a16="http://schemas.microsoft.com/office/drawing/2014/main" id="{DCF2A436-053D-7A0D-8A1D-323E634A755A}"/>
              </a:ext>
            </a:extLst>
          </p:cNvPr>
          <p:cNvSpPr/>
          <p:nvPr/>
        </p:nvSpPr>
        <p:spPr>
          <a:xfrm>
            <a:off x="32545" y="474605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THEMES AND STRUCTURE </a:t>
            </a:r>
            <a:endParaRPr lang="en-GB" sz="1200" dirty="0">
              <a:latin typeface="Aptos" panose="020B0004020202020204" pitchFamily="34" charset="0"/>
            </a:endParaRPr>
          </a:p>
        </p:txBody>
      </p:sp>
      <p:sp>
        <p:nvSpPr>
          <p:cNvPr id="11" name="TextBox 10">
            <a:extLst>
              <a:ext uri="{FF2B5EF4-FFF2-40B4-BE49-F238E27FC236}">
                <a16:creationId xmlns:a16="http://schemas.microsoft.com/office/drawing/2014/main" id="{58AB10E2-EFEF-7A8D-0D0D-13D23EA4B15D}"/>
              </a:ext>
            </a:extLst>
          </p:cNvPr>
          <p:cNvSpPr txBox="1"/>
          <p:nvPr/>
        </p:nvSpPr>
        <p:spPr>
          <a:xfrm>
            <a:off x="155575" y="1465442"/>
            <a:ext cx="6446079" cy="3208571"/>
          </a:xfrm>
          <a:prstGeom prst="rect">
            <a:avLst/>
          </a:prstGeom>
          <a:noFill/>
          <a:ln>
            <a:solidFill>
              <a:schemeClr val="tx1"/>
            </a:solidFill>
          </a:ln>
        </p:spPr>
        <p:txBody>
          <a:bodyPr wrap="square" rtlCol="0">
            <a:spAutoFit/>
          </a:bodyPr>
          <a:lstStyle/>
          <a:p>
            <a:pPr marL="285750" indent="-285750">
              <a:buFont typeface="Wingdings" panose="05000000000000000000" pitchFamily="2" charset="2"/>
              <a:buChar char="Ø"/>
            </a:pPr>
            <a:r>
              <a:rPr lang="en-GB" sz="1350" dirty="0">
                <a:latin typeface="Aptos" panose="020B0004020202020204" pitchFamily="34" charset="0"/>
              </a:rPr>
              <a:t>John </a:t>
            </a:r>
            <a:r>
              <a:rPr lang="en-GB" sz="1350" dirty="0" err="1">
                <a:latin typeface="Aptos" panose="020B0004020202020204" pitchFamily="34" charset="0"/>
              </a:rPr>
              <a:t>Agard</a:t>
            </a:r>
            <a:r>
              <a:rPr lang="en-GB" sz="1350" dirty="0">
                <a:latin typeface="Aptos" panose="020B0004020202020204" pitchFamily="34" charset="0"/>
              </a:rPr>
              <a:t> was born in Guyana, a Caribbean Country in South America, but moved to Britain in 1977. </a:t>
            </a:r>
          </a:p>
          <a:p>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The narrator is talking about his identity and how it links to his knowledge of history. </a:t>
            </a:r>
          </a:p>
          <a:p>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He was taught British history but wasn’t taught about his Caribbean roots. He lists famous figures from history and questions why he doesn’t know about people from other cultures who did great things.</a:t>
            </a:r>
          </a:p>
          <a:p>
            <a:pPr marL="285750" indent="-285750">
              <a:buFont typeface="Wingdings" panose="05000000000000000000" pitchFamily="2" charset="2"/>
              <a:buChar char="Ø"/>
            </a:pPr>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He mentions men and women from diverse backgrounds who should be celebrated.</a:t>
            </a:r>
          </a:p>
          <a:p>
            <a:r>
              <a:rPr lang="en-GB" sz="1350" dirty="0">
                <a:latin typeface="Aptos" panose="020B0004020202020204" pitchFamily="34" charset="0"/>
              </a:rPr>
              <a:t> </a:t>
            </a:r>
          </a:p>
          <a:p>
            <a:pPr marL="285750" indent="-285750">
              <a:buFont typeface="Wingdings" panose="05000000000000000000" pitchFamily="2" charset="2"/>
              <a:buChar char="Ø"/>
            </a:pPr>
            <a:r>
              <a:rPr lang="en-GB" sz="1350" dirty="0">
                <a:latin typeface="Aptos" panose="020B0004020202020204" pitchFamily="34" charset="0"/>
              </a:rPr>
              <a:t>At the end, he says he’s going to create his own identity based on his heritage. </a:t>
            </a:r>
          </a:p>
          <a:p>
            <a:pPr marL="285750" indent="-285750">
              <a:buFont typeface="Wingdings" panose="05000000000000000000" pitchFamily="2" charset="2"/>
              <a:buChar char="Ø"/>
            </a:pPr>
            <a:endParaRPr lang="en-GB" sz="1350" dirty="0">
              <a:latin typeface="Aptos" panose="020B0004020202020204" pitchFamily="34" charset="0"/>
            </a:endParaRPr>
          </a:p>
        </p:txBody>
      </p:sp>
      <p:sp>
        <p:nvSpPr>
          <p:cNvPr id="12" name="Rectangle 11">
            <a:extLst>
              <a:ext uri="{FF2B5EF4-FFF2-40B4-BE49-F238E27FC236}">
                <a16:creationId xmlns:a16="http://schemas.microsoft.com/office/drawing/2014/main" id="{9425DF74-7BC9-2EE5-D634-487C3B308FAA}"/>
              </a:ext>
            </a:extLst>
          </p:cNvPr>
          <p:cNvSpPr/>
          <p:nvPr/>
        </p:nvSpPr>
        <p:spPr>
          <a:xfrm>
            <a:off x="0" y="85671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SUMMARY </a:t>
            </a:r>
            <a:endParaRPr lang="en-GB" sz="1200" dirty="0">
              <a:latin typeface="Aptos" panose="020B0004020202020204" pitchFamily="34" charset="0"/>
            </a:endParaRPr>
          </a:p>
        </p:txBody>
      </p:sp>
    </p:spTree>
    <p:extLst>
      <p:ext uri="{BB962C8B-B14F-4D97-AF65-F5344CB8AC3E}">
        <p14:creationId xmlns:p14="http://schemas.microsoft.com/office/powerpoint/2010/main" val="866711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CHECKING OUT ME HISTORY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13</a:t>
            </a:fld>
            <a:endParaRPr lang="en-GB" dirty="0">
              <a:latin typeface="Aptos" panose="020B0004020202020204" pitchFamily="34" charset="0"/>
            </a:endParaRPr>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663538198"/>
              </p:ext>
            </p:extLst>
          </p:nvPr>
        </p:nvGraphicFramePr>
        <p:xfrm>
          <a:off x="272936" y="753690"/>
          <a:ext cx="6312127" cy="8807199"/>
        </p:xfrm>
        <a:graphic>
          <a:graphicData uri="http://schemas.openxmlformats.org/drawingml/2006/table">
            <a:tbl>
              <a:tblPr firstRow="1" bandRow="1">
                <a:tableStyleId>{5940675A-B579-460E-94D1-54222C63F5DA}</a:tableStyleId>
              </a:tblPr>
              <a:tblGrid>
                <a:gridCol w="6312127">
                  <a:extLst>
                    <a:ext uri="{9D8B030D-6E8A-4147-A177-3AD203B41FA5}">
                      <a16:colId xmlns:a16="http://schemas.microsoft.com/office/drawing/2014/main" val="1646765225"/>
                    </a:ext>
                  </a:extLst>
                </a:gridCol>
              </a:tblGrid>
              <a:tr h="2118232">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‘Dem tell me’ </a:t>
                      </a:r>
                    </a:p>
                  </a:txBody>
                  <a:tcPr/>
                </a:tc>
                <a:extLst>
                  <a:ext uri="{0D108BD9-81ED-4DB2-BD59-A6C34878D82A}">
                    <a16:rowId xmlns:a16="http://schemas.microsoft.com/office/drawing/2014/main" val="218593671"/>
                  </a:ext>
                </a:extLst>
              </a:tr>
              <a:tr h="2377359">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‘bandage up me eye…blind me to me own identity’ </a:t>
                      </a:r>
                    </a:p>
                  </a:txBody>
                  <a:tcPr/>
                </a:tc>
                <a:extLst>
                  <a:ext uri="{0D108BD9-81ED-4DB2-BD59-A6C34878D82A}">
                    <a16:rowId xmlns:a16="http://schemas.microsoft.com/office/drawing/2014/main" val="339665499"/>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‘Toussaint, a slave with vision’ </a:t>
                      </a:r>
                    </a:p>
                  </a:txBody>
                  <a:tcPr/>
                </a:tc>
                <a:extLst>
                  <a:ext uri="{0D108BD9-81ED-4DB2-BD59-A6C34878D82A}">
                    <a16:rowId xmlns:a16="http://schemas.microsoft.com/office/drawing/2014/main" val="1558789675"/>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a:t>
                      </a:r>
                      <a:r>
                        <a:rPr lang="en-GB" sz="1400" i="1" dirty="0" err="1">
                          <a:latin typeface="Aptos" panose="020B0004020202020204" pitchFamily="34" charset="0"/>
                        </a:rPr>
                        <a:t>dem</a:t>
                      </a:r>
                      <a:r>
                        <a:rPr lang="en-GB" sz="1400" i="1" dirty="0">
                          <a:latin typeface="Aptos" panose="020B0004020202020204" pitchFamily="34" charset="0"/>
                        </a:rPr>
                        <a:t> tell me bout the dish that ran away with the spoon but </a:t>
                      </a:r>
                      <a:r>
                        <a:rPr lang="en-GB" sz="1400" i="1" dirty="0" err="1">
                          <a:latin typeface="Aptos" panose="020B0004020202020204" pitchFamily="34" charset="0"/>
                        </a:rPr>
                        <a:t>dem</a:t>
                      </a:r>
                      <a:r>
                        <a:rPr lang="en-GB" sz="1400" i="1" dirty="0">
                          <a:latin typeface="Aptos" panose="020B0004020202020204" pitchFamily="34" charset="0"/>
                        </a:rPr>
                        <a:t> never tell me bout Nanny de maroon’ </a:t>
                      </a: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txBody>
                  <a:tcPr/>
                </a:tc>
                <a:extLst>
                  <a:ext uri="{0D108BD9-81ED-4DB2-BD59-A6C34878D82A}">
                    <a16:rowId xmlns:a16="http://schemas.microsoft.com/office/drawing/2014/main" val="1943964961"/>
                  </a:ext>
                </a:extLst>
              </a:tr>
            </a:tbl>
          </a:graphicData>
        </a:graphic>
      </p:graphicFrame>
    </p:spTree>
    <p:extLst>
      <p:ext uri="{BB962C8B-B14F-4D97-AF65-F5344CB8AC3E}">
        <p14:creationId xmlns:p14="http://schemas.microsoft.com/office/powerpoint/2010/main" val="18320073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CHECKING OUT ME HISTORY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14</a:t>
            </a:fld>
            <a:endParaRPr lang="en-GB" dirty="0">
              <a:latin typeface="Aptos" panose="020B0004020202020204" pitchFamily="34" charset="0"/>
            </a:endParaRPr>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3708658919"/>
              </p:ext>
            </p:extLst>
          </p:nvPr>
        </p:nvGraphicFramePr>
        <p:xfrm>
          <a:off x="155575" y="931490"/>
          <a:ext cx="6494577" cy="7669922"/>
        </p:xfrm>
        <a:graphic>
          <a:graphicData uri="http://schemas.openxmlformats.org/drawingml/2006/table">
            <a:tbl>
              <a:tblPr firstRow="1" bandRow="1">
                <a:tableStyleId>{5940675A-B579-460E-94D1-54222C63F5DA}</a:tableStyleId>
              </a:tblPr>
              <a:tblGrid>
                <a:gridCol w="6494577">
                  <a:extLst>
                    <a:ext uri="{9D8B030D-6E8A-4147-A177-3AD203B41FA5}">
                      <a16:colId xmlns:a16="http://schemas.microsoft.com/office/drawing/2014/main" val="1646765225"/>
                    </a:ext>
                  </a:extLst>
                </a:gridCol>
              </a:tblGrid>
              <a:tr h="2065710">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‘Nanny…see-far woman…’fire-woman’</a:t>
                      </a:r>
                    </a:p>
                  </a:txBody>
                  <a:tcPr/>
                </a:tc>
                <a:extLst>
                  <a:ext uri="{0D108BD9-81ED-4DB2-BD59-A6C34878D82A}">
                    <a16:rowId xmlns:a16="http://schemas.microsoft.com/office/drawing/2014/main" val="218593671"/>
                  </a:ext>
                </a:extLst>
              </a:tr>
              <a:tr h="2952452">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‘Mary Seacole…healing star amongst the wounded’</a:t>
                      </a:r>
                    </a:p>
                  </a:txBody>
                  <a:tcPr/>
                </a:tc>
                <a:extLst>
                  <a:ext uri="{0D108BD9-81ED-4DB2-BD59-A6C34878D82A}">
                    <a16:rowId xmlns:a16="http://schemas.microsoft.com/office/drawing/2014/main" val="339665499"/>
                  </a:ext>
                </a:extLst>
              </a:tr>
              <a:tr h="2591317">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‘’But now I checking out me own history, I carving out me identity’ </a:t>
                      </a: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txBody>
                  <a:tcPr/>
                </a:tc>
                <a:extLst>
                  <a:ext uri="{0D108BD9-81ED-4DB2-BD59-A6C34878D82A}">
                    <a16:rowId xmlns:a16="http://schemas.microsoft.com/office/drawing/2014/main" val="1558789675"/>
                  </a:ext>
                </a:extLst>
              </a:tr>
            </a:tbl>
          </a:graphicData>
        </a:graphic>
      </p:graphicFrame>
    </p:spTree>
    <p:extLst>
      <p:ext uri="{BB962C8B-B14F-4D97-AF65-F5344CB8AC3E}">
        <p14:creationId xmlns:p14="http://schemas.microsoft.com/office/powerpoint/2010/main" val="173760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41524"/>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LONDON </a:t>
            </a:r>
            <a:endParaRPr lang="en-GB" sz="12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15</a:t>
            </a:fld>
            <a:endParaRPr lang="en-GB" dirty="0">
              <a:latin typeface="Aptos" panose="020B0004020202020204" pitchFamily="34" charset="0"/>
            </a:endParaRPr>
          </a:p>
        </p:txBody>
      </p:sp>
      <p:sp>
        <p:nvSpPr>
          <p:cNvPr id="2" name="TextBox 1">
            <a:extLst>
              <a:ext uri="{FF2B5EF4-FFF2-40B4-BE49-F238E27FC236}">
                <a16:creationId xmlns:a16="http://schemas.microsoft.com/office/drawing/2014/main" id="{EF17788F-2919-2215-2C5C-B25AC2C9EAB0}"/>
              </a:ext>
            </a:extLst>
          </p:cNvPr>
          <p:cNvSpPr txBox="1"/>
          <p:nvPr/>
        </p:nvSpPr>
        <p:spPr>
          <a:xfrm>
            <a:off x="325509" y="675898"/>
            <a:ext cx="6019800" cy="4708981"/>
          </a:xfrm>
          <a:prstGeom prst="rect">
            <a:avLst/>
          </a:prstGeom>
          <a:noFill/>
        </p:spPr>
        <p:txBody>
          <a:bodyPr wrap="square" rtlCol="0">
            <a:spAutoFit/>
          </a:bodyPr>
          <a:lstStyle/>
          <a:p>
            <a:r>
              <a:rPr lang="en-GB" sz="1200" b="1" dirty="0">
                <a:latin typeface="Aptos" panose="020B0004020202020204" pitchFamily="34" charset="0"/>
              </a:rPr>
              <a:t>London </a:t>
            </a:r>
          </a:p>
          <a:p>
            <a:r>
              <a:rPr lang="en-GB" sz="1200" dirty="0">
                <a:latin typeface="Aptos" panose="020B0004020202020204" pitchFamily="34" charset="0"/>
              </a:rPr>
              <a:t>By William Blake </a:t>
            </a:r>
          </a:p>
          <a:p>
            <a:endParaRPr lang="en-GB" sz="1200" dirty="0">
              <a:latin typeface="Aptos" panose="020B0004020202020204" pitchFamily="34" charset="0"/>
            </a:endParaRPr>
          </a:p>
          <a:p>
            <a:r>
              <a:rPr lang="en-GB" sz="1200" dirty="0">
                <a:latin typeface="Aptos" panose="020B0004020202020204" pitchFamily="34" charset="0"/>
              </a:rPr>
              <a:t>I wander thro' each </a:t>
            </a:r>
            <a:r>
              <a:rPr lang="en-GB" sz="1200" dirty="0" err="1">
                <a:latin typeface="Aptos" panose="020B0004020202020204" pitchFamily="34" charset="0"/>
              </a:rPr>
              <a:t>charter'd</a:t>
            </a:r>
            <a:r>
              <a:rPr lang="en-GB" sz="1200" dirty="0">
                <a:latin typeface="Aptos" panose="020B0004020202020204" pitchFamily="34" charset="0"/>
              </a:rPr>
              <a:t> street,</a:t>
            </a:r>
          </a:p>
          <a:p>
            <a:r>
              <a:rPr lang="en-GB" sz="1200" dirty="0">
                <a:latin typeface="Aptos" panose="020B0004020202020204" pitchFamily="34" charset="0"/>
              </a:rPr>
              <a:t>Near where the </a:t>
            </a:r>
            <a:r>
              <a:rPr lang="en-GB" sz="1200" dirty="0" err="1">
                <a:latin typeface="Aptos" panose="020B0004020202020204" pitchFamily="34" charset="0"/>
              </a:rPr>
              <a:t>charter'd</a:t>
            </a:r>
            <a:r>
              <a:rPr lang="en-GB" sz="1200" dirty="0">
                <a:latin typeface="Aptos" panose="020B0004020202020204" pitchFamily="34" charset="0"/>
              </a:rPr>
              <a:t> Thames does flow. </a:t>
            </a:r>
          </a:p>
          <a:p>
            <a:r>
              <a:rPr lang="en-GB" sz="1200" dirty="0">
                <a:latin typeface="Aptos" panose="020B0004020202020204" pitchFamily="34" charset="0"/>
              </a:rPr>
              <a:t>And mark in every face I meet</a:t>
            </a:r>
          </a:p>
          <a:p>
            <a:r>
              <a:rPr lang="en-GB" sz="1200" dirty="0">
                <a:latin typeface="Aptos" panose="020B0004020202020204" pitchFamily="34" charset="0"/>
              </a:rPr>
              <a:t>Marks of weakness, marks of woe.</a:t>
            </a:r>
          </a:p>
          <a:p>
            <a:endParaRPr lang="en-GB" sz="1200" dirty="0">
              <a:latin typeface="Aptos" panose="020B0004020202020204" pitchFamily="34" charset="0"/>
            </a:endParaRPr>
          </a:p>
          <a:p>
            <a:r>
              <a:rPr lang="en-GB" sz="1200" dirty="0">
                <a:latin typeface="Aptos" panose="020B0004020202020204" pitchFamily="34" charset="0"/>
              </a:rPr>
              <a:t>In every cry of every Man,</a:t>
            </a:r>
          </a:p>
          <a:p>
            <a:r>
              <a:rPr lang="en-GB" sz="1200" dirty="0">
                <a:latin typeface="Aptos" panose="020B0004020202020204" pitchFamily="34" charset="0"/>
              </a:rPr>
              <a:t>In every Infants cry of fear,</a:t>
            </a:r>
          </a:p>
          <a:p>
            <a:r>
              <a:rPr lang="en-GB" sz="1200" dirty="0">
                <a:latin typeface="Aptos" panose="020B0004020202020204" pitchFamily="34" charset="0"/>
              </a:rPr>
              <a:t>In every voice: in every ban,</a:t>
            </a:r>
          </a:p>
          <a:p>
            <a:r>
              <a:rPr lang="en-GB" sz="1200" dirty="0">
                <a:latin typeface="Aptos" panose="020B0004020202020204" pitchFamily="34" charset="0"/>
              </a:rPr>
              <a:t>The mind-</a:t>
            </a:r>
            <a:r>
              <a:rPr lang="en-GB" sz="1200" dirty="0" err="1">
                <a:latin typeface="Aptos" panose="020B0004020202020204" pitchFamily="34" charset="0"/>
              </a:rPr>
              <a:t>forg'd</a:t>
            </a:r>
            <a:r>
              <a:rPr lang="en-GB" sz="1200" dirty="0">
                <a:latin typeface="Aptos" panose="020B0004020202020204" pitchFamily="34" charset="0"/>
              </a:rPr>
              <a:t> manacles I hear </a:t>
            </a:r>
          </a:p>
          <a:p>
            <a:endParaRPr lang="en-GB" sz="1200" dirty="0">
              <a:latin typeface="Aptos" panose="020B0004020202020204" pitchFamily="34" charset="0"/>
            </a:endParaRPr>
          </a:p>
          <a:p>
            <a:r>
              <a:rPr lang="en-GB" sz="1200" dirty="0">
                <a:latin typeface="Aptos" panose="020B0004020202020204" pitchFamily="34" charset="0"/>
              </a:rPr>
              <a:t>How the Chimney-sweepers cry</a:t>
            </a:r>
          </a:p>
          <a:p>
            <a:r>
              <a:rPr lang="en-GB" sz="1200" dirty="0">
                <a:latin typeface="Aptos" panose="020B0004020202020204" pitchFamily="34" charset="0"/>
              </a:rPr>
              <a:t>Every </a:t>
            </a:r>
            <a:r>
              <a:rPr lang="en-GB" sz="1200" dirty="0" err="1">
                <a:latin typeface="Aptos" panose="020B0004020202020204" pitchFamily="34" charset="0"/>
              </a:rPr>
              <a:t>blackning</a:t>
            </a:r>
            <a:r>
              <a:rPr lang="en-GB" sz="1200" dirty="0">
                <a:latin typeface="Aptos" panose="020B0004020202020204" pitchFamily="34" charset="0"/>
              </a:rPr>
              <a:t> Church </a:t>
            </a:r>
            <a:r>
              <a:rPr lang="en-GB" sz="1200" dirty="0" err="1">
                <a:latin typeface="Aptos" panose="020B0004020202020204" pitchFamily="34" charset="0"/>
              </a:rPr>
              <a:t>appalls</a:t>
            </a:r>
            <a:r>
              <a:rPr lang="en-GB" sz="1200" dirty="0">
                <a:latin typeface="Aptos" panose="020B0004020202020204" pitchFamily="34" charset="0"/>
              </a:rPr>
              <a:t>, </a:t>
            </a:r>
          </a:p>
          <a:p>
            <a:r>
              <a:rPr lang="en-GB" sz="1200" dirty="0">
                <a:latin typeface="Aptos" panose="020B0004020202020204" pitchFamily="34" charset="0"/>
              </a:rPr>
              <a:t>And the hapless Soldiers sigh</a:t>
            </a:r>
          </a:p>
          <a:p>
            <a:r>
              <a:rPr lang="en-GB" sz="1200" dirty="0">
                <a:latin typeface="Aptos" panose="020B0004020202020204" pitchFamily="34" charset="0"/>
              </a:rPr>
              <a:t>Runs in blood down Palace walls </a:t>
            </a:r>
          </a:p>
          <a:p>
            <a:endParaRPr lang="en-GB" sz="1200" dirty="0">
              <a:latin typeface="Aptos" panose="020B0004020202020204" pitchFamily="34" charset="0"/>
            </a:endParaRPr>
          </a:p>
          <a:p>
            <a:r>
              <a:rPr lang="en-GB" sz="1200" dirty="0">
                <a:latin typeface="Aptos" panose="020B0004020202020204" pitchFamily="34" charset="0"/>
              </a:rPr>
              <a:t>But most thro' midnight streets I hear</a:t>
            </a:r>
          </a:p>
          <a:p>
            <a:r>
              <a:rPr lang="en-GB" sz="1200" dirty="0">
                <a:latin typeface="Aptos" panose="020B0004020202020204" pitchFamily="34" charset="0"/>
              </a:rPr>
              <a:t>How the youthful Harlots curse</a:t>
            </a:r>
          </a:p>
          <a:p>
            <a:r>
              <a:rPr lang="en-GB" sz="1200" dirty="0">
                <a:latin typeface="Aptos" panose="020B0004020202020204" pitchFamily="34" charset="0"/>
              </a:rPr>
              <a:t>Blasts the new-born Infants tear </a:t>
            </a:r>
          </a:p>
          <a:p>
            <a:r>
              <a:rPr lang="en-GB" sz="1200" dirty="0">
                <a:latin typeface="Aptos" panose="020B0004020202020204" pitchFamily="34" charset="0"/>
              </a:rPr>
              <a:t>And blights with plagues the Marriage hearse </a:t>
            </a:r>
          </a:p>
          <a:p>
            <a:endParaRPr lang="en-GB" dirty="0">
              <a:latin typeface="Aptos" panose="020B0004020202020204" pitchFamily="34" charset="0"/>
            </a:endParaRPr>
          </a:p>
          <a:p>
            <a:endParaRPr lang="en-GB" dirty="0">
              <a:latin typeface="Aptos" panose="020B0004020202020204" pitchFamily="34" charset="0"/>
            </a:endParaRPr>
          </a:p>
        </p:txBody>
      </p:sp>
      <p:sp>
        <p:nvSpPr>
          <p:cNvPr id="8" name="Rectangle 7">
            <a:extLst>
              <a:ext uri="{FF2B5EF4-FFF2-40B4-BE49-F238E27FC236}">
                <a16:creationId xmlns:a16="http://schemas.microsoft.com/office/drawing/2014/main" id="{2D5B0DC8-402E-3368-DCBB-930508728CD0}"/>
              </a:ext>
            </a:extLst>
          </p:cNvPr>
          <p:cNvSpPr/>
          <p:nvPr/>
        </p:nvSpPr>
        <p:spPr>
          <a:xfrm>
            <a:off x="0" y="4907384"/>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SUMMARY </a:t>
            </a:r>
            <a:endParaRPr lang="en-GB" sz="1200" dirty="0">
              <a:latin typeface="Aptos" panose="020B0004020202020204" pitchFamily="34" charset="0"/>
            </a:endParaRPr>
          </a:p>
        </p:txBody>
      </p:sp>
      <p:sp>
        <p:nvSpPr>
          <p:cNvPr id="7" name="TextBox 6">
            <a:extLst>
              <a:ext uri="{FF2B5EF4-FFF2-40B4-BE49-F238E27FC236}">
                <a16:creationId xmlns:a16="http://schemas.microsoft.com/office/drawing/2014/main" id="{2C39C323-0622-9AD7-C162-F17DB4FB551A}"/>
              </a:ext>
            </a:extLst>
          </p:cNvPr>
          <p:cNvSpPr txBox="1"/>
          <p:nvPr/>
        </p:nvSpPr>
        <p:spPr>
          <a:xfrm>
            <a:off x="317500" y="5384879"/>
            <a:ext cx="6019800" cy="1754326"/>
          </a:xfrm>
          <a:prstGeom prst="rect">
            <a:avLst/>
          </a:prstGeom>
          <a:noFill/>
        </p:spPr>
        <p:txBody>
          <a:bodyPr wrap="square" rtlCol="0">
            <a:spAutoFit/>
          </a:bodyPr>
          <a:lstStyle/>
          <a:p>
            <a:pPr marL="285750" indent="-285750">
              <a:buFont typeface="Wingdings" panose="05000000000000000000" pitchFamily="2" charset="2"/>
              <a:buChar char="Ø"/>
            </a:pPr>
            <a:r>
              <a:rPr lang="en-GB" sz="1200" dirty="0">
                <a:latin typeface="Aptos" panose="020B0004020202020204" pitchFamily="34" charset="0"/>
              </a:rPr>
              <a:t>The poem was written by William Blake and published in his collection </a:t>
            </a:r>
            <a:r>
              <a:rPr lang="en-GB" sz="1200" i="1" dirty="0">
                <a:latin typeface="Aptos" panose="020B0004020202020204" pitchFamily="34" charset="0"/>
              </a:rPr>
              <a:t>Songs of Experience </a:t>
            </a:r>
            <a:r>
              <a:rPr lang="en-GB" sz="1200" dirty="0">
                <a:latin typeface="Aptos" panose="020B0004020202020204" pitchFamily="34" charset="0"/>
              </a:rPr>
              <a:t>in 1794.</a:t>
            </a:r>
          </a:p>
          <a:p>
            <a:pPr marL="285750" indent="-285750">
              <a:buFont typeface="Wingdings" panose="05000000000000000000" pitchFamily="2" charset="2"/>
              <a:buChar char="Ø"/>
            </a:pPr>
            <a:r>
              <a:rPr lang="en-GB" sz="1200" dirty="0">
                <a:latin typeface="Aptos" panose="020B0004020202020204" pitchFamily="34" charset="0"/>
              </a:rPr>
              <a:t>The poem reflects Blake’s views about the effect of the Industrial Revolution on England.</a:t>
            </a:r>
          </a:p>
          <a:p>
            <a:pPr marL="285750" indent="-285750">
              <a:buFont typeface="Wingdings" panose="05000000000000000000" pitchFamily="2" charset="2"/>
              <a:buChar char="Ø"/>
            </a:pPr>
            <a:r>
              <a:rPr lang="en-GB" sz="1200" dirty="0">
                <a:latin typeface="Aptos" panose="020B0004020202020204" pitchFamily="34" charset="0"/>
              </a:rPr>
              <a:t>Written in first person, the poem details a walk through London. Blake is angry that everyone he sees is suffering and that no one is doing anything about it. He blames the church and the State for the situation. In the poem, Blake protests at the lack of individual freedom he sees everywhere around him. </a:t>
            </a:r>
          </a:p>
          <a:p>
            <a:pPr marL="285750" indent="-285750">
              <a:buFont typeface="Wingdings" panose="05000000000000000000" pitchFamily="2" charset="2"/>
              <a:buChar char="Ø"/>
            </a:pPr>
            <a:endParaRPr lang="en-GB" sz="1200" dirty="0">
              <a:latin typeface="Aptos" panose="020B0004020202020204" pitchFamily="34" charset="0"/>
            </a:endParaRPr>
          </a:p>
        </p:txBody>
      </p:sp>
      <p:sp>
        <p:nvSpPr>
          <p:cNvPr id="11" name="Rectangle 10">
            <a:extLst>
              <a:ext uri="{FF2B5EF4-FFF2-40B4-BE49-F238E27FC236}">
                <a16:creationId xmlns:a16="http://schemas.microsoft.com/office/drawing/2014/main" id="{785E37C7-D2CE-6477-2C90-00C6403614D1}"/>
              </a:ext>
            </a:extLst>
          </p:cNvPr>
          <p:cNvSpPr/>
          <p:nvPr/>
        </p:nvSpPr>
        <p:spPr>
          <a:xfrm>
            <a:off x="0" y="6933951"/>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THEMES AND STRUCTURE </a:t>
            </a:r>
            <a:endParaRPr lang="en-GB" sz="1200" dirty="0">
              <a:latin typeface="Aptos" panose="020B0004020202020204" pitchFamily="34" charset="0"/>
            </a:endParaRPr>
          </a:p>
        </p:txBody>
      </p:sp>
      <p:sp>
        <p:nvSpPr>
          <p:cNvPr id="12" name="TextBox 11">
            <a:extLst>
              <a:ext uri="{FF2B5EF4-FFF2-40B4-BE49-F238E27FC236}">
                <a16:creationId xmlns:a16="http://schemas.microsoft.com/office/drawing/2014/main" id="{E3929B5F-9CE3-A8F3-F8C5-26D4F6651CD9}"/>
              </a:ext>
            </a:extLst>
          </p:cNvPr>
          <p:cNvSpPr txBox="1"/>
          <p:nvPr/>
        </p:nvSpPr>
        <p:spPr>
          <a:xfrm>
            <a:off x="232533" y="7412234"/>
            <a:ext cx="6534980" cy="2308324"/>
          </a:xfrm>
          <a:prstGeom prst="rect">
            <a:avLst/>
          </a:prstGeom>
          <a:noFill/>
          <a:ln>
            <a:solidFill>
              <a:schemeClr val="tx1"/>
            </a:solidFill>
          </a:ln>
        </p:spPr>
        <p:txBody>
          <a:bodyPr wrap="square" rtlCol="0">
            <a:spAutoFit/>
          </a:bodyPr>
          <a:lstStyle/>
          <a:p>
            <a:pPr marL="171450" indent="-171450">
              <a:buFont typeface="Arial" panose="020B0604020202020204" pitchFamily="34" charset="0"/>
              <a:buChar char="•"/>
            </a:pPr>
            <a:r>
              <a:rPr lang="en-GB" sz="1200" b="1" dirty="0">
                <a:latin typeface="Aptos" panose="020B0004020202020204" pitchFamily="34" charset="0"/>
              </a:rPr>
              <a:t>Social commentary</a:t>
            </a:r>
            <a:r>
              <a:rPr lang="en-GB" sz="1200" dirty="0">
                <a:latin typeface="Aptos" panose="020B0004020202020204" pitchFamily="34" charset="0"/>
              </a:rPr>
              <a:t>: Blake sees London as a place full of despair and misery because of the oppression people are under. He does not see any hope for society because people have so little power that they lack the imagination to change their lives. Every division of society is mentioned in the poem (chimney sweepers, harlots, new born babies etc) to convey that all pockets of society are suffering. </a:t>
            </a:r>
          </a:p>
          <a:p>
            <a:pPr marL="171450" indent="-171450">
              <a:buFont typeface="Arial" panose="020B0604020202020204" pitchFamily="34" charset="0"/>
              <a:buChar char="•"/>
            </a:pPr>
            <a:r>
              <a:rPr lang="en-GB" sz="1200" dirty="0">
                <a:latin typeface="Aptos" panose="020B0004020202020204" pitchFamily="34" charset="0"/>
              </a:rPr>
              <a:t> </a:t>
            </a:r>
            <a:r>
              <a:rPr lang="en-GB" sz="1200" b="1" dirty="0">
                <a:latin typeface="Aptos" panose="020B0004020202020204" pitchFamily="34" charset="0"/>
              </a:rPr>
              <a:t>Despair: </a:t>
            </a:r>
            <a:r>
              <a:rPr lang="en-GB" sz="1200" dirty="0">
                <a:latin typeface="Aptos" panose="020B0004020202020204" pitchFamily="34" charset="0"/>
              </a:rPr>
              <a:t>The church and the state offer no hope for the poor and, in fact, are the instruments of its oppression. Blake sees no hope for the future either, since children are born into such conditions are blighted by birth to remain there and marriage is also blighted ‘with plagues’ </a:t>
            </a:r>
          </a:p>
          <a:p>
            <a:pPr marL="171450" indent="-171450">
              <a:buFont typeface="Arial" panose="020B0604020202020204" pitchFamily="34" charset="0"/>
              <a:buChar char="•"/>
            </a:pPr>
            <a:r>
              <a:rPr lang="en-GB" sz="1200" dirty="0">
                <a:latin typeface="Aptos" panose="020B0004020202020204" pitchFamily="34" charset="0"/>
              </a:rPr>
              <a:t>The poem is a dramatic monologue- the first person narrator speakers passionately and personally about the suffering he sees. The ABAB rhyme scheme is unbroken which echoes the relentless misery of the city. It could reflect the sound of his feet and he trudges around. </a:t>
            </a:r>
          </a:p>
          <a:p>
            <a:pPr marL="171450" indent="-171450">
              <a:buFont typeface="Arial" panose="020B0604020202020204" pitchFamily="34" charset="0"/>
              <a:buChar char="•"/>
            </a:pPr>
            <a:endParaRPr lang="en-GB" sz="1200" dirty="0">
              <a:latin typeface="Aptos" panose="020B0004020202020204" pitchFamily="34" charset="0"/>
            </a:endParaRPr>
          </a:p>
        </p:txBody>
      </p:sp>
    </p:spTree>
    <p:extLst>
      <p:ext uri="{BB962C8B-B14F-4D97-AF65-F5344CB8AC3E}">
        <p14:creationId xmlns:p14="http://schemas.microsoft.com/office/powerpoint/2010/main" val="6516965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LONDON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16</a:t>
            </a:fld>
            <a:endParaRPr lang="en-GB" dirty="0">
              <a:latin typeface="Aptos" panose="020B0004020202020204" pitchFamily="34" charset="0"/>
            </a:endParaRPr>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806590964"/>
              </p:ext>
            </p:extLst>
          </p:nvPr>
        </p:nvGraphicFramePr>
        <p:xfrm>
          <a:off x="272936" y="753690"/>
          <a:ext cx="6312127" cy="8668727"/>
        </p:xfrm>
        <a:graphic>
          <a:graphicData uri="http://schemas.openxmlformats.org/drawingml/2006/table">
            <a:tbl>
              <a:tblPr firstRow="1" bandRow="1">
                <a:tableStyleId>{5940675A-B579-460E-94D1-54222C63F5DA}</a:tableStyleId>
              </a:tblPr>
              <a:tblGrid>
                <a:gridCol w="6312127">
                  <a:extLst>
                    <a:ext uri="{9D8B030D-6E8A-4147-A177-3AD203B41FA5}">
                      <a16:colId xmlns:a16="http://schemas.microsoft.com/office/drawing/2014/main" val="1646765225"/>
                    </a:ext>
                  </a:extLst>
                </a:gridCol>
              </a:tblGrid>
              <a:tr h="2118232">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‘I wander through each chartered street where the chartered Thames does flow’ </a:t>
                      </a:r>
                    </a:p>
                  </a:txBody>
                  <a:tcPr/>
                </a:tc>
                <a:extLst>
                  <a:ext uri="{0D108BD9-81ED-4DB2-BD59-A6C34878D82A}">
                    <a16:rowId xmlns:a16="http://schemas.microsoft.com/office/drawing/2014/main" val="218593671"/>
                  </a:ext>
                </a:extLst>
              </a:tr>
              <a:tr h="2377359">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‘And mark in every face I meet</a:t>
                      </a:r>
                    </a:p>
                    <a:p>
                      <a:pPr algn="ctr"/>
                      <a:r>
                        <a:rPr lang="en-GB" sz="1400" i="1" dirty="0">
                          <a:latin typeface="Aptos" panose="020B0004020202020204" pitchFamily="34" charset="0"/>
                        </a:rPr>
                        <a:t>Marks of weakness, marks of woe’</a:t>
                      </a:r>
                    </a:p>
                  </a:txBody>
                  <a:tcPr/>
                </a:tc>
                <a:extLst>
                  <a:ext uri="{0D108BD9-81ED-4DB2-BD59-A6C34878D82A}">
                    <a16:rowId xmlns:a16="http://schemas.microsoft.com/office/drawing/2014/main" val="339665499"/>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‘every cry of every Man,</a:t>
                      </a:r>
                    </a:p>
                    <a:p>
                      <a:pPr algn="ctr"/>
                      <a:r>
                        <a:rPr lang="en-GB" sz="1400" i="1" dirty="0">
                          <a:latin typeface="Aptos" panose="020B0004020202020204" pitchFamily="34" charset="0"/>
                        </a:rPr>
                        <a:t>In every Infants cry of fear’</a:t>
                      </a:r>
                    </a:p>
                  </a:txBody>
                  <a:tcPr/>
                </a:tc>
                <a:extLst>
                  <a:ext uri="{0D108BD9-81ED-4DB2-BD59-A6C34878D82A}">
                    <a16:rowId xmlns:a16="http://schemas.microsoft.com/office/drawing/2014/main" val="1558789675"/>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‘The mind-</a:t>
                      </a:r>
                      <a:r>
                        <a:rPr lang="en-GB" sz="1400" i="1" dirty="0" err="1">
                          <a:latin typeface="Aptos" panose="020B0004020202020204" pitchFamily="34" charset="0"/>
                        </a:rPr>
                        <a:t>forg'd</a:t>
                      </a:r>
                      <a:r>
                        <a:rPr lang="en-GB" sz="1400" i="1" dirty="0">
                          <a:latin typeface="Aptos" panose="020B0004020202020204" pitchFamily="34" charset="0"/>
                        </a:rPr>
                        <a:t> manacles I hear’</a:t>
                      </a:r>
                    </a:p>
                    <a:p>
                      <a:pPr algn="ctr"/>
                      <a:endParaRPr lang="en-GB" sz="1400" i="1" dirty="0">
                        <a:latin typeface="Aptos" panose="020B0004020202020204" pitchFamily="34" charset="0"/>
                      </a:endParaRPr>
                    </a:p>
                    <a:p>
                      <a:pPr algn="ctr"/>
                      <a:r>
                        <a:rPr lang="en-GB" sz="1400" i="1" dirty="0">
                          <a:latin typeface="Aptos" panose="020B0004020202020204" pitchFamily="34" charset="0"/>
                        </a:rPr>
                        <a:t>‘</a:t>
                      </a:r>
                    </a:p>
                  </a:txBody>
                  <a:tcPr/>
                </a:tc>
                <a:extLst>
                  <a:ext uri="{0D108BD9-81ED-4DB2-BD59-A6C34878D82A}">
                    <a16:rowId xmlns:a16="http://schemas.microsoft.com/office/drawing/2014/main" val="1943964961"/>
                  </a:ext>
                </a:extLst>
              </a:tr>
            </a:tbl>
          </a:graphicData>
        </a:graphic>
      </p:graphicFrame>
    </p:spTree>
    <p:extLst>
      <p:ext uri="{BB962C8B-B14F-4D97-AF65-F5344CB8AC3E}">
        <p14:creationId xmlns:p14="http://schemas.microsoft.com/office/powerpoint/2010/main" val="894394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LONDON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17</a:t>
            </a:fld>
            <a:endParaRPr lang="en-GB" dirty="0">
              <a:latin typeface="Aptos" panose="020B0004020202020204" pitchFamily="34" charset="0"/>
            </a:endParaRPr>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361513081"/>
              </p:ext>
            </p:extLst>
          </p:nvPr>
        </p:nvGraphicFramePr>
        <p:xfrm>
          <a:off x="296488" y="1402914"/>
          <a:ext cx="6265024" cy="6899838"/>
        </p:xfrm>
        <a:graphic>
          <a:graphicData uri="http://schemas.openxmlformats.org/drawingml/2006/table">
            <a:tbl>
              <a:tblPr firstRow="1" bandRow="1">
                <a:tableStyleId>{5940675A-B579-460E-94D1-54222C63F5DA}</a:tableStyleId>
              </a:tblPr>
              <a:tblGrid>
                <a:gridCol w="6265024">
                  <a:extLst>
                    <a:ext uri="{9D8B030D-6E8A-4147-A177-3AD203B41FA5}">
                      <a16:colId xmlns:a16="http://schemas.microsoft.com/office/drawing/2014/main" val="1646765225"/>
                    </a:ext>
                  </a:extLst>
                </a:gridCol>
              </a:tblGrid>
              <a:tr h="2220466">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‘Chimney-sweepers cry</a:t>
                      </a:r>
                    </a:p>
                    <a:p>
                      <a:pPr algn="ctr"/>
                      <a:r>
                        <a:rPr lang="en-GB" sz="1400" i="1" dirty="0">
                          <a:latin typeface="Aptos" panose="020B0004020202020204" pitchFamily="34" charset="0"/>
                        </a:rPr>
                        <a:t>Every </a:t>
                      </a:r>
                      <a:r>
                        <a:rPr lang="en-GB" sz="1400" i="1" dirty="0" err="1">
                          <a:latin typeface="Aptos" panose="020B0004020202020204" pitchFamily="34" charset="0"/>
                        </a:rPr>
                        <a:t>blackning</a:t>
                      </a:r>
                      <a:r>
                        <a:rPr lang="en-GB" sz="1400" i="1" dirty="0">
                          <a:latin typeface="Aptos" panose="020B0004020202020204" pitchFamily="34" charset="0"/>
                        </a:rPr>
                        <a:t> Church </a:t>
                      </a:r>
                      <a:r>
                        <a:rPr lang="en-GB" sz="1400" i="1" dirty="0" err="1">
                          <a:latin typeface="Aptos" panose="020B0004020202020204" pitchFamily="34" charset="0"/>
                        </a:rPr>
                        <a:t>appalls</a:t>
                      </a:r>
                      <a:r>
                        <a:rPr lang="en-GB" sz="1400" i="1" dirty="0">
                          <a:latin typeface="Aptos" panose="020B0004020202020204" pitchFamily="34" charset="0"/>
                        </a:rPr>
                        <a:t>,’</a:t>
                      </a:r>
                    </a:p>
                    <a:p>
                      <a:pPr algn="ctr"/>
                      <a:endParaRPr lang="en-GB" sz="1400" i="1" dirty="0">
                        <a:latin typeface="Aptos" panose="020B0004020202020204" pitchFamily="34" charset="0"/>
                      </a:endParaRPr>
                    </a:p>
                  </a:txBody>
                  <a:tcPr/>
                </a:tc>
                <a:extLst>
                  <a:ext uri="{0D108BD9-81ED-4DB2-BD59-A6C34878D82A}">
                    <a16:rowId xmlns:a16="http://schemas.microsoft.com/office/drawing/2014/main" val="218593671"/>
                  </a:ext>
                </a:extLst>
              </a:tr>
              <a:tr h="2492099">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‘the hapless Soldiers sigh</a:t>
                      </a:r>
                    </a:p>
                    <a:p>
                      <a:pPr algn="ctr"/>
                      <a:r>
                        <a:rPr lang="en-GB" sz="1400" i="1" dirty="0">
                          <a:latin typeface="Aptos" panose="020B0004020202020204" pitchFamily="34" charset="0"/>
                        </a:rPr>
                        <a:t>Runs in blood down Palace walls’</a:t>
                      </a:r>
                    </a:p>
                    <a:p>
                      <a:pPr algn="ctr"/>
                      <a:endParaRPr lang="en-GB" sz="1400" i="1" dirty="0">
                        <a:latin typeface="Aptos" panose="020B0004020202020204" pitchFamily="34" charset="0"/>
                      </a:endParaRPr>
                    </a:p>
                  </a:txBody>
                  <a:tcPr/>
                </a:tc>
                <a:extLst>
                  <a:ext uri="{0D108BD9-81ED-4DB2-BD59-A6C34878D82A}">
                    <a16:rowId xmlns:a16="http://schemas.microsoft.com/office/drawing/2014/main" val="339665499"/>
                  </a:ext>
                </a:extLst>
              </a:tr>
              <a:tr h="2187273">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‘the youthful Harlots curse…blights with plagues the Marriage hearse’</a:t>
                      </a:r>
                    </a:p>
                  </a:txBody>
                  <a:tcPr/>
                </a:tc>
                <a:extLst>
                  <a:ext uri="{0D108BD9-81ED-4DB2-BD59-A6C34878D82A}">
                    <a16:rowId xmlns:a16="http://schemas.microsoft.com/office/drawing/2014/main" val="1558789675"/>
                  </a:ext>
                </a:extLst>
              </a:tr>
            </a:tbl>
          </a:graphicData>
        </a:graphic>
      </p:graphicFrame>
    </p:spTree>
    <p:extLst>
      <p:ext uri="{BB962C8B-B14F-4D97-AF65-F5344CB8AC3E}">
        <p14:creationId xmlns:p14="http://schemas.microsoft.com/office/powerpoint/2010/main" val="1445988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Aptos" panose="020B0004020202020204" pitchFamily="34" charset="0"/>
              </a:rPr>
              <a:t>THE PRELUDE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18</a:t>
            </a:fld>
            <a:endParaRPr lang="en-GB" dirty="0">
              <a:latin typeface="Aptos" panose="020B0004020202020204" pitchFamily="34" charset="0"/>
            </a:endParaRPr>
          </a:p>
        </p:txBody>
      </p:sp>
      <p:sp>
        <p:nvSpPr>
          <p:cNvPr id="2" name="TextBox 1">
            <a:extLst>
              <a:ext uri="{FF2B5EF4-FFF2-40B4-BE49-F238E27FC236}">
                <a16:creationId xmlns:a16="http://schemas.microsoft.com/office/drawing/2014/main" id="{EF17788F-2919-2215-2C5C-B25AC2C9EAB0}"/>
              </a:ext>
            </a:extLst>
          </p:cNvPr>
          <p:cNvSpPr txBox="1"/>
          <p:nvPr/>
        </p:nvSpPr>
        <p:spPr>
          <a:xfrm>
            <a:off x="317500" y="690563"/>
            <a:ext cx="6019800" cy="8771632"/>
          </a:xfrm>
          <a:prstGeom prst="rect">
            <a:avLst/>
          </a:prstGeom>
          <a:noFill/>
        </p:spPr>
        <p:txBody>
          <a:bodyPr wrap="square" rtlCol="0">
            <a:spAutoFit/>
          </a:bodyPr>
          <a:lstStyle/>
          <a:p>
            <a:r>
              <a:rPr lang="en-GB" sz="1200" dirty="0">
                <a:latin typeface="Aptos" panose="020B0004020202020204" pitchFamily="34" charset="0"/>
              </a:rPr>
              <a:t>The Prelude </a:t>
            </a:r>
          </a:p>
          <a:p>
            <a:r>
              <a:rPr lang="en-GB" sz="1200" dirty="0">
                <a:latin typeface="Aptos" panose="020B0004020202020204" pitchFamily="34" charset="0"/>
              </a:rPr>
              <a:t>By William Wordsworth</a:t>
            </a:r>
          </a:p>
          <a:p>
            <a:endParaRPr lang="en-GB" sz="1200" dirty="0">
              <a:latin typeface="Aptos" panose="020B0004020202020204" pitchFamily="34" charset="0"/>
            </a:endParaRPr>
          </a:p>
          <a:p>
            <a:r>
              <a:rPr lang="en-GB" sz="1200" dirty="0">
                <a:latin typeface="Aptos" panose="020B0004020202020204" pitchFamily="34" charset="0"/>
              </a:rPr>
              <a:t> One summer evening (led by her) I found</a:t>
            </a:r>
          </a:p>
          <a:p>
            <a:r>
              <a:rPr lang="en-GB" sz="1200" dirty="0">
                <a:latin typeface="Aptos" panose="020B0004020202020204" pitchFamily="34" charset="0"/>
              </a:rPr>
              <a:t>A little boat tied to a willow tree</a:t>
            </a:r>
          </a:p>
          <a:p>
            <a:r>
              <a:rPr lang="en-GB" sz="1200" dirty="0">
                <a:latin typeface="Aptos" panose="020B0004020202020204" pitchFamily="34" charset="0"/>
              </a:rPr>
              <a:t>Within a rocky cove, its usual home.</a:t>
            </a:r>
          </a:p>
          <a:p>
            <a:r>
              <a:rPr lang="en-GB" sz="1200" dirty="0">
                <a:latin typeface="Aptos" panose="020B0004020202020204" pitchFamily="34" charset="0"/>
              </a:rPr>
              <a:t>Straight I unloosed her chain, and stepping in</a:t>
            </a:r>
          </a:p>
          <a:p>
            <a:r>
              <a:rPr lang="en-GB" sz="1200" dirty="0">
                <a:latin typeface="Aptos" panose="020B0004020202020204" pitchFamily="34" charset="0"/>
              </a:rPr>
              <a:t>Pushed from the shore. It was an act of stealth</a:t>
            </a:r>
          </a:p>
          <a:p>
            <a:r>
              <a:rPr lang="en-GB" sz="1200" dirty="0">
                <a:latin typeface="Aptos" panose="020B0004020202020204" pitchFamily="34" charset="0"/>
              </a:rPr>
              <a:t>And troubled pleasure, nor without the voice</a:t>
            </a:r>
          </a:p>
          <a:p>
            <a:r>
              <a:rPr lang="en-GB" sz="1200" dirty="0">
                <a:latin typeface="Aptos" panose="020B0004020202020204" pitchFamily="34" charset="0"/>
              </a:rPr>
              <a:t>Of mountain-echoes did my boat move on;</a:t>
            </a:r>
          </a:p>
          <a:p>
            <a:r>
              <a:rPr lang="en-GB" sz="1200" dirty="0">
                <a:latin typeface="Aptos" panose="020B0004020202020204" pitchFamily="34" charset="0"/>
              </a:rPr>
              <a:t>Leaving behind her still, on either side,</a:t>
            </a:r>
          </a:p>
          <a:p>
            <a:r>
              <a:rPr lang="en-GB" sz="1200" dirty="0">
                <a:latin typeface="Aptos" panose="020B0004020202020204" pitchFamily="34" charset="0"/>
              </a:rPr>
              <a:t>Small circles glittering idly in the moon,</a:t>
            </a:r>
          </a:p>
          <a:p>
            <a:r>
              <a:rPr lang="en-GB" sz="1200" dirty="0">
                <a:latin typeface="Aptos" panose="020B0004020202020204" pitchFamily="34" charset="0"/>
              </a:rPr>
              <a:t>Until they melted all into one track</a:t>
            </a:r>
          </a:p>
          <a:p>
            <a:r>
              <a:rPr lang="en-GB" sz="1200" dirty="0">
                <a:latin typeface="Aptos" panose="020B0004020202020204" pitchFamily="34" charset="0"/>
              </a:rPr>
              <a:t>Of sparkling light. But now, like one who rows,</a:t>
            </a:r>
          </a:p>
          <a:p>
            <a:r>
              <a:rPr lang="en-GB" sz="1200" dirty="0">
                <a:latin typeface="Aptos" panose="020B0004020202020204" pitchFamily="34" charset="0"/>
              </a:rPr>
              <a:t>Proud of his skill, to reach a chosen point</a:t>
            </a:r>
          </a:p>
          <a:p>
            <a:r>
              <a:rPr lang="en-GB" sz="1200" dirty="0">
                <a:latin typeface="Aptos" panose="020B0004020202020204" pitchFamily="34" charset="0"/>
              </a:rPr>
              <a:t>With an unswerving line, I fixed my view</a:t>
            </a:r>
          </a:p>
          <a:p>
            <a:r>
              <a:rPr lang="en-GB" sz="1200" dirty="0">
                <a:latin typeface="Aptos" panose="020B0004020202020204" pitchFamily="34" charset="0"/>
              </a:rPr>
              <a:t>Upon the summit of a craggy ridge,</a:t>
            </a:r>
          </a:p>
          <a:p>
            <a:r>
              <a:rPr lang="en-GB" sz="1200" dirty="0">
                <a:latin typeface="Aptos" panose="020B0004020202020204" pitchFamily="34" charset="0"/>
              </a:rPr>
              <a:t>The horizon’s utmost boundary; far above</a:t>
            </a:r>
          </a:p>
          <a:p>
            <a:r>
              <a:rPr lang="en-GB" sz="1200" dirty="0">
                <a:latin typeface="Aptos" panose="020B0004020202020204" pitchFamily="34" charset="0"/>
              </a:rPr>
              <a:t>Was nothing but the stars and the grey sky.</a:t>
            </a:r>
          </a:p>
          <a:p>
            <a:r>
              <a:rPr lang="en-GB" sz="1200" dirty="0">
                <a:latin typeface="Aptos" panose="020B0004020202020204" pitchFamily="34" charset="0"/>
              </a:rPr>
              <a:t>She was an elfin pinnace; lustily</a:t>
            </a:r>
          </a:p>
          <a:p>
            <a:r>
              <a:rPr lang="en-GB" sz="1200" dirty="0">
                <a:latin typeface="Aptos" panose="020B0004020202020204" pitchFamily="34" charset="0"/>
              </a:rPr>
              <a:t>I dipped my oars into the silent lake,</a:t>
            </a:r>
          </a:p>
          <a:p>
            <a:r>
              <a:rPr lang="en-GB" sz="1200" dirty="0">
                <a:latin typeface="Aptos" panose="020B0004020202020204" pitchFamily="34" charset="0"/>
              </a:rPr>
              <a:t>And, as I rose upon the stroke, my boat</a:t>
            </a:r>
          </a:p>
          <a:p>
            <a:r>
              <a:rPr lang="en-GB" sz="1200" dirty="0">
                <a:latin typeface="Aptos" panose="020B0004020202020204" pitchFamily="34" charset="0"/>
              </a:rPr>
              <a:t>Went heaving through the water like a swan;</a:t>
            </a:r>
          </a:p>
          <a:p>
            <a:r>
              <a:rPr lang="en-GB" sz="1200" dirty="0">
                <a:latin typeface="Aptos" panose="020B0004020202020204" pitchFamily="34" charset="0"/>
              </a:rPr>
              <a:t>When, from behind that craggy steep till then</a:t>
            </a:r>
          </a:p>
          <a:p>
            <a:r>
              <a:rPr lang="en-GB" sz="1200" dirty="0">
                <a:latin typeface="Aptos" panose="020B0004020202020204" pitchFamily="34" charset="0"/>
              </a:rPr>
              <a:t>The horizon’s bound, a huge peak, black and huge,</a:t>
            </a:r>
          </a:p>
          <a:p>
            <a:r>
              <a:rPr lang="en-GB" sz="1200" dirty="0">
                <a:latin typeface="Aptos" panose="020B0004020202020204" pitchFamily="34" charset="0"/>
              </a:rPr>
              <a:t>As if with voluntary power instinct,</a:t>
            </a:r>
          </a:p>
          <a:p>
            <a:r>
              <a:rPr lang="en-GB" sz="1200" dirty="0">
                <a:latin typeface="Aptos" panose="020B0004020202020204" pitchFamily="34" charset="0"/>
              </a:rPr>
              <a:t>Upreared its head. I struck and struck again,</a:t>
            </a:r>
          </a:p>
          <a:p>
            <a:r>
              <a:rPr lang="en-GB" sz="1200" dirty="0">
                <a:latin typeface="Aptos" panose="020B0004020202020204" pitchFamily="34" charset="0"/>
              </a:rPr>
              <a:t>And growing still in stature the grim shape</a:t>
            </a:r>
          </a:p>
          <a:p>
            <a:r>
              <a:rPr lang="en-GB" sz="1200" dirty="0">
                <a:latin typeface="Aptos" panose="020B0004020202020204" pitchFamily="34" charset="0"/>
              </a:rPr>
              <a:t>Towered up between me and the stars, and still,</a:t>
            </a:r>
          </a:p>
          <a:p>
            <a:r>
              <a:rPr lang="en-GB" sz="1200" dirty="0">
                <a:latin typeface="Aptos" panose="020B0004020202020204" pitchFamily="34" charset="0"/>
              </a:rPr>
              <a:t>For so it seemed, with purpose of its own</a:t>
            </a:r>
          </a:p>
          <a:p>
            <a:r>
              <a:rPr lang="en-GB" sz="1200" dirty="0">
                <a:latin typeface="Aptos" panose="020B0004020202020204" pitchFamily="34" charset="0"/>
              </a:rPr>
              <a:t>And measured motion like a living thing,</a:t>
            </a:r>
          </a:p>
          <a:p>
            <a:r>
              <a:rPr lang="en-GB" sz="1200" dirty="0">
                <a:latin typeface="Aptos" panose="020B0004020202020204" pitchFamily="34" charset="0"/>
              </a:rPr>
              <a:t>Strode after me. With trembling oars I turned,</a:t>
            </a:r>
          </a:p>
          <a:p>
            <a:r>
              <a:rPr lang="en-GB" sz="1200" dirty="0">
                <a:latin typeface="Aptos" panose="020B0004020202020204" pitchFamily="34" charset="0"/>
              </a:rPr>
              <a:t>And through the silent water stole my way</a:t>
            </a:r>
          </a:p>
          <a:p>
            <a:r>
              <a:rPr lang="en-GB" sz="1200" dirty="0">
                <a:latin typeface="Aptos" panose="020B0004020202020204" pitchFamily="34" charset="0"/>
              </a:rPr>
              <a:t>Back to the covert of the willow tree;</a:t>
            </a:r>
          </a:p>
          <a:p>
            <a:r>
              <a:rPr lang="en-GB" sz="1200" dirty="0">
                <a:latin typeface="Aptos" panose="020B0004020202020204" pitchFamily="34" charset="0"/>
              </a:rPr>
              <a:t>There in her mooring-place I left my bark, –</a:t>
            </a:r>
          </a:p>
          <a:p>
            <a:r>
              <a:rPr lang="en-GB" sz="1200" dirty="0">
                <a:latin typeface="Aptos" panose="020B0004020202020204" pitchFamily="34" charset="0"/>
              </a:rPr>
              <a:t>And through the meadows homeward went, in grave</a:t>
            </a:r>
          </a:p>
          <a:p>
            <a:r>
              <a:rPr lang="en-GB" sz="1200" dirty="0">
                <a:latin typeface="Aptos" panose="020B0004020202020204" pitchFamily="34" charset="0"/>
              </a:rPr>
              <a:t>And serious mood; but after I had seen</a:t>
            </a:r>
          </a:p>
          <a:p>
            <a:r>
              <a:rPr lang="en-GB" sz="1200" dirty="0">
                <a:latin typeface="Aptos" panose="020B0004020202020204" pitchFamily="34" charset="0"/>
              </a:rPr>
              <a:t>That spectacle, for many days, my brain</a:t>
            </a:r>
          </a:p>
          <a:p>
            <a:r>
              <a:rPr lang="en-GB" sz="1200" dirty="0">
                <a:latin typeface="Aptos" panose="020B0004020202020204" pitchFamily="34" charset="0"/>
              </a:rPr>
              <a:t>Worked with a dim and undetermined sense</a:t>
            </a:r>
          </a:p>
          <a:p>
            <a:r>
              <a:rPr lang="en-GB" sz="1200" dirty="0">
                <a:latin typeface="Aptos" panose="020B0004020202020204" pitchFamily="34" charset="0"/>
              </a:rPr>
              <a:t>Of unknown modes of being; o’er my thoughts</a:t>
            </a:r>
          </a:p>
          <a:p>
            <a:r>
              <a:rPr lang="en-GB" sz="1200" dirty="0">
                <a:latin typeface="Aptos" panose="020B0004020202020204" pitchFamily="34" charset="0"/>
              </a:rPr>
              <a:t>There hung a darkness, call it solitude</a:t>
            </a:r>
          </a:p>
          <a:p>
            <a:r>
              <a:rPr lang="en-GB" sz="1200" dirty="0">
                <a:latin typeface="Aptos" panose="020B0004020202020204" pitchFamily="34" charset="0"/>
              </a:rPr>
              <a:t>Or blank desertion. No familiar shapes</a:t>
            </a:r>
          </a:p>
          <a:p>
            <a:r>
              <a:rPr lang="en-GB" sz="1200" dirty="0">
                <a:latin typeface="Aptos" panose="020B0004020202020204" pitchFamily="34" charset="0"/>
              </a:rPr>
              <a:t>Remained, no pleasant images of trees,</a:t>
            </a:r>
          </a:p>
          <a:p>
            <a:r>
              <a:rPr lang="en-GB" sz="1200" dirty="0">
                <a:latin typeface="Aptos" panose="020B0004020202020204" pitchFamily="34" charset="0"/>
              </a:rPr>
              <a:t>Of sea or sky, no colours of green fields;</a:t>
            </a:r>
          </a:p>
          <a:p>
            <a:r>
              <a:rPr lang="en-GB" sz="1200" dirty="0">
                <a:latin typeface="Aptos" panose="020B0004020202020204" pitchFamily="34" charset="0"/>
              </a:rPr>
              <a:t>But huge and mighty forms, that do not live</a:t>
            </a:r>
          </a:p>
          <a:p>
            <a:r>
              <a:rPr lang="en-GB" sz="1200" dirty="0">
                <a:latin typeface="Aptos" panose="020B0004020202020204" pitchFamily="34" charset="0"/>
              </a:rPr>
              <a:t>Like living men, moved slowly through the mind</a:t>
            </a:r>
          </a:p>
          <a:p>
            <a:r>
              <a:rPr lang="en-GB" sz="1200" dirty="0">
                <a:latin typeface="Aptos" panose="020B0004020202020204" pitchFamily="34" charset="0"/>
              </a:rPr>
              <a:t>By day, and were a trouble to my dreams</a:t>
            </a:r>
          </a:p>
        </p:txBody>
      </p:sp>
    </p:spTree>
    <p:extLst>
      <p:ext uri="{BB962C8B-B14F-4D97-AF65-F5344CB8AC3E}">
        <p14:creationId xmlns:p14="http://schemas.microsoft.com/office/powerpoint/2010/main" val="3340140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THE PRELUDE </a:t>
            </a:r>
            <a:endParaRPr lang="en-GB" sz="12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19</a:t>
            </a:fld>
            <a:endParaRPr lang="en-GB" dirty="0">
              <a:latin typeface="Aptos" panose="020B0004020202020204" pitchFamily="34" charset="0"/>
            </a:endParaRPr>
          </a:p>
        </p:txBody>
      </p:sp>
      <p:sp>
        <p:nvSpPr>
          <p:cNvPr id="6" name="TextBox 5">
            <a:extLst>
              <a:ext uri="{FF2B5EF4-FFF2-40B4-BE49-F238E27FC236}">
                <a16:creationId xmlns:a16="http://schemas.microsoft.com/office/drawing/2014/main" id="{788E76A5-5C5E-F484-5832-7EF71A3FCECD}"/>
              </a:ext>
            </a:extLst>
          </p:cNvPr>
          <p:cNvSpPr txBox="1"/>
          <p:nvPr/>
        </p:nvSpPr>
        <p:spPr>
          <a:xfrm>
            <a:off x="155576" y="884419"/>
            <a:ext cx="6611938" cy="276999"/>
          </a:xfrm>
          <a:prstGeom prst="rect">
            <a:avLst/>
          </a:prstGeom>
          <a:noFill/>
        </p:spPr>
        <p:txBody>
          <a:bodyPr wrap="square" rtlCol="0">
            <a:spAutoFit/>
          </a:bodyPr>
          <a:lstStyle/>
          <a:p>
            <a:endParaRPr lang="en-GB" sz="1200" dirty="0">
              <a:latin typeface="Aptos" panose="020B0004020202020204" pitchFamily="34" charset="0"/>
            </a:endParaRPr>
          </a:p>
        </p:txBody>
      </p:sp>
      <p:sp>
        <p:nvSpPr>
          <p:cNvPr id="8" name="TextBox 7">
            <a:extLst>
              <a:ext uri="{FF2B5EF4-FFF2-40B4-BE49-F238E27FC236}">
                <a16:creationId xmlns:a16="http://schemas.microsoft.com/office/drawing/2014/main" id="{3E552E80-8F58-B77F-9857-7AB2EFA01318}"/>
              </a:ext>
            </a:extLst>
          </p:cNvPr>
          <p:cNvSpPr txBox="1"/>
          <p:nvPr/>
        </p:nvSpPr>
        <p:spPr>
          <a:xfrm>
            <a:off x="155575" y="5853607"/>
            <a:ext cx="6345309" cy="3231654"/>
          </a:xfrm>
          <a:prstGeom prst="rect">
            <a:avLst/>
          </a:prstGeom>
          <a:noFill/>
          <a:ln>
            <a:solidFill>
              <a:schemeClr val="tx1"/>
            </a:solidFill>
          </a:ln>
        </p:spPr>
        <p:txBody>
          <a:bodyPr wrap="square" rtlCol="0">
            <a:spAutoFit/>
          </a:bodyPr>
          <a:lstStyle/>
          <a:p>
            <a:pPr marL="171450" indent="-171450">
              <a:buFont typeface="Arial" panose="020B0604020202020204" pitchFamily="34" charset="0"/>
              <a:buChar char="•"/>
            </a:pPr>
            <a:r>
              <a:rPr lang="en-GB" sz="1200" b="1" dirty="0">
                <a:latin typeface="Aptos" panose="020B0004020202020204" pitchFamily="34" charset="0"/>
              </a:rPr>
              <a:t>First person narrative: </a:t>
            </a:r>
            <a:r>
              <a:rPr lang="en-GB" sz="1200" dirty="0">
                <a:latin typeface="Aptos" panose="020B0004020202020204" pitchFamily="34" charset="0"/>
              </a:rPr>
              <a:t>It sounds personal and describes a turning point in the poet’s life. The blank verse makes it sound serious and reflects natural speech along with use of </a:t>
            </a:r>
            <a:r>
              <a:rPr lang="en-GB" sz="1200" b="1" dirty="0">
                <a:latin typeface="Aptos" panose="020B0004020202020204" pitchFamily="34" charset="0"/>
              </a:rPr>
              <a:t>enjambment </a:t>
            </a:r>
            <a:r>
              <a:rPr lang="en-GB" sz="1200" dirty="0">
                <a:latin typeface="Aptos" panose="020B0004020202020204" pitchFamily="34" charset="0"/>
              </a:rPr>
              <a:t>encourages the reader to read through the sequence of recalled events. </a:t>
            </a:r>
          </a:p>
          <a:p>
            <a:pPr marL="171450" indent="-171450">
              <a:buFont typeface="Arial" panose="020B0604020202020204" pitchFamily="34" charset="0"/>
              <a:buChar char="•"/>
            </a:pPr>
            <a:r>
              <a:rPr lang="en-GB" sz="1200" b="1" dirty="0">
                <a:latin typeface="Aptos" panose="020B0004020202020204" pitchFamily="34" charset="0"/>
              </a:rPr>
              <a:t>Two contrasting views of nature: </a:t>
            </a:r>
            <a:r>
              <a:rPr lang="en-GB" sz="1200" dirty="0">
                <a:latin typeface="Aptos" panose="020B0004020202020204" pitchFamily="34" charset="0"/>
              </a:rPr>
              <a:t>The narrator initially views nature as beautiful and magical and then starts to see nature as threatening and unsettling. </a:t>
            </a:r>
          </a:p>
          <a:p>
            <a:pPr marL="171450" indent="-171450">
              <a:buFont typeface="Arial" panose="020B0604020202020204" pitchFamily="34" charset="0"/>
              <a:buChar char="•"/>
            </a:pPr>
            <a:r>
              <a:rPr lang="en-GB" sz="1200" dirty="0">
                <a:latin typeface="Aptos" panose="020B0004020202020204" pitchFamily="34" charset="0"/>
              </a:rPr>
              <a:t>An element of </a:t>
            </a:r>
            <a:r>
              <a:rPr lang="en-GB" sz="1200" b="1" dirty="0">
                <a:latin typeface="Aptos" panose="020B0004020202020204" pitchFamily="34" charset="0"/>
              </a:rPr>
              <a:t>Romanticism</a:t>
            </a:r>
            <a:r>
              <a:rPr lang="en-GB" sz="1200" dirty="0">
                <a:latin typeface="Aptos" panose="020B0004020202020204" pitchFamily="34" charset="0"/>
              </a:rPr>
              <a:t> is characterised by glorifying nature. It was partially in response to the scientific rationalisation of nature of the era. </a:t>
            </a:r>
          </a:p>
          <a:p>
            <a:pPr marL="171450" indent="-171450">
              <a:buFont typeface="Arial" panose="020B0604020202020204" pitchFamily="34" charset="0"/>
              <a:buChar char="•"/>
            </a:pPr>
            <a:r>
              <a:rPr lang="en-GB" sz="1200" b="1" dirty="0">
                <a:latin typeface="Aptos" panose="020B0004020202020204" pitchFamily="34" charset="0"/>
              </a:rPr>
              <a:t>Structure :</a:t>
            </a:r>
            <a:r>
              <a:rPr lang="en-GB" sz="1200" dirty="0">
                <a:latin typeface="Aptos" panose="020B0004020202020204" pitchFamily="34" charset="0"/>
              </a:rPr>
              <a:t>There are no stanzas throughout the extract, yet Wordsworth opts to use lots of punctuation to clarify meanings and enable the reader to separate ideas. The extract is like a complete story in itself, in that it starts with ‘one summer evening’ and ends with the effect of the action ‘trouble to my dreams.’ The repeated use of ‘and’ throughout the poem gives it a spoken feel, like someone telling a story.</a:t>
            </a:r>
          </a:p>
          <a:p>
            <a:pPr marL="171450" indent="-171450">
              <a:buFont typeface="Arial" panose="020B0604020202020204" pitchFamily="34" charset="0"/>
              <a:buChar char="•"/>
            </a:pPr>
            <a:r>
              <a:rPr lang="en-GB" sz="1200" b="1" dirty="0">
                <a:latin typeface="Aptos" panose="020B0004020202020204" pitchFamily="34" charset="0"/>
              </a:rPr>
              <a:t>Nature</a:t>
            </a:r>
            <a:r>
              <a:rPr lang="en-GB" sz="1200" dirty="0">
                <a:latin typeface="Aptos" panose="020B0004020202020204" pitchFamily="34" charset="0"/>
              </a:rPr>
              <a:t>: As the speaker realises in this extract from The Prelude, the natural world can make man feel extremely small and insignificant. The speaker feels power after taking the boat and directing it as he pleases, but is soon levelled by the power of nature (in the form of a large mountain).</a:t>
            </a:r>
          </a:p>
          <a:p>
            <a:pPr marL="171450" indent="-171450">
              <a:buFont typeface="Arial" panose="020B0604020202020204" pitchFamily="34" charset="0"/>
              <a:buChar char="•"/>
            </a:pPr>
            <a:endParaRPr lang="en-GB" sz="1200" dirty="0">
              <a:latin typeface="Aptos" panose="020B0004020202020204" pitchFamily="34" charset="0"/>
            </a:endParaRPr>
          </a:p>
        </p:txBody>
      </p:sp>
      <p:sp>
        <p:nvSpPr>
          <p:cNvPr id="10" name="Rectangle 9">
            <a:extLst>
              <a:ext uri="{FF2B5EF4-FFF2-40B4-BE49-F238E27FC236}">
                <a16:creationId xmlns:a16="http://schemas.microsoft.com/office/drawing/2014/main" id="{DCF2A436-053D-7A0D-8A1D-323E634A755A}"/>
              </a:ext>
            </a:extLst>
          </p:cNvPr>
          <p:cNvSpPr/>
          <p:nvPr/>
        </p:nvSpPr>
        <p:spPr>
          <a:xfrm>
            <a:off x="0" y="5168092"/>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THEMES AND STRUCTURE </a:t>
            </a:r>
            <a:endParaRPr lang="en-GB" sz="1200" dirty="0">
              <a:latin typeface="Aptos" panose="020B0004020202020204" pitchFamily="34" charset="0"/>
            </a:endParaRPr>
          </a:p>
        </p:txBody>
      </p:sp>
      <p:sp>
        <p:nvSpPr>
          <p:cNvPr id="11" name="TextBox 10">
            <a:extLst>
              <a:ext uri="{FF2B5EF4-FFF2-40B4-BE49-F238E27FC236}">
                <a16:creationId xmlns:a16="http://schemas.microsoft.com/office/drawing/2014/main" id="{58AB10E2-EFEF-7A8D-0D0D-13D23EA4B15D}"/>
              </a:ext>
            </a:extLst>
          </p:cNvPr>
          <p:cNvSpPr txBox="1"/>
          <p:nvPr/>
        </p:nvSpPr>
        <p:spPr>
          <a:xfrm>
            <a:off x="155575" y="1465442"/>
            <a:ext cx="6446079" cy="3831818"/>
          </a:xfrm>
          <a:prstGeom prst="rect">
            <a:avLst/>
          </a:prstGeom>
          <a:noFill/>
          <a:ln>
            <a:solidFill>
              <a:schemeClr val="tx1"/>
            </a:solidFill>
          </a:ln>
        </p:spPr>
        <p:txBody>
          <a:bodyPr wrap="square" rtlCol="0">
            <a:spAutoFit/>
          </a:bodyPr>
          <a:lstStyle/>
          <a:p>
            <a:pPr marL="285750" indent="-285750">
              <a:buFont typeface="Wingdings" panose="05000000000000000000" pitchFamily="2" charset="2"/>
              <a:buChar char="Ø"/>
            </a:pPr>
            <a:r>
              <a:rPr lang="en-GB" sz="1350" dirty="0">
                <a:latin typeface="Aptos" panose="020B0004020202020204" pitchFamily="34" charset="0"/>
              </a:rPr>
              <a:t>William Wordsworth was a poet from the Lake District. ‘The Prelude’ is an autobiographical poem- it explores key moments and experiences in Wordsworth’s life.</a:t>
            </a:r>
          </a:p>
          <a:p>
            <a:pPr marL="285750" indent="-285750">
              <a:buFont typeface="Wingdings" panose="05000000000000000000" pitchFamily="2" charset="2"/>
              <a:buChar char="Ø"/>
            </a:pPr>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This extract describes how, as a young boy, Wordsworth stole a boat and was taught  lesson by nature. </a:t>
            </a:r>
          </a:p>
          <a:p>
            <a:pPr marL="285750" indent="-285750">
              <a:buFont typeface="Wingdings" panose="05000000000000000000" pitchFamily="2" charset="2"/>
              <a:buChar char="Ø"/>
            </a:pPr>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The experience gave him a lasting impression of nature’s size and power. </a:t>
            </a:r>
          </a:p>
          <a:p>
            <a:pPr marL="285750" indent="-285750">
              <a:buFont typeface="Wingdings" panose="05000000000000000000" pitchFamily="2" charset="2"/>
              <a:buChar char="Ø"/>
            </a:pPr>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The extract begins on a summer evening when the narrator finds a boat tied to a tree. He unties the boat and takes it out on the lake. </a:t>
            </a:r>
          </a:p>
          <a:p>
            <a:pPr marL="285750" indent="-285750">
              <a:buFont typeface="Wingdings" panose="05000000000000000000" pitchFamily="2" charset="2"/>
              <a:buChar char="Ø"/>
            </a:pPr>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Initially, the narrator seems happy and confident with nature but encountering an imposing mountain on the horizon, the narrator becomes afraid of the power that nature holds and the insignificance of man vs nature. </a:t>
            </a:r>
          </a:p>
          <a:p>
            <a:pPr marL="285750" indent="-285750">
              <a:buFont typeface="Wingdings" panose="05000000000000000000" pitchFamily="2" charset="2"/>
              <a:buChar char="Ø"/>
            </a:pPr>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He turns the boat around and goes home, but his view of nature has changed forever. </a:t>
            </a:r>
          </a:p>
        </p:txBody>
      </p:sp>
      <p:sp>
        <p:nvSpPr>
          <p:cNvPr id="12" name="Rectangle 11">
            <a:extLst>
              <a:ext uri="{FF2B5EF4-FFF2-40B4-BE49-F238E27FC236}">
                <a16:creationId xmlns:a16="http://schemas.microsoft.com/office/drawing/2014/main" id="{9425DF74-7BC9-2EE5-D634-487C3B308FAA}"/>
              </a:ext>
            </a:extLst>
          </p:cNvPr>
          <p:cNvSpPr/>
          <p:nvPr/>
        </p:nvSpPr>
        <p:spPr>
          <a:xfrm>
            <a:off x="0" y="85671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SUMMARY </a:t>
            </a:r>
            <a:endParaRPr lang="en-GB" sz="1200" dirty="0">
              <a:latin typeface="Aptos" panose="020B0004020202020204" pitchFamily="34" charset="0"/>
            </a:endParaRPr>
          </a:p>
        </p:txBody>
      </p:sp>
    </p:spTree>
    <p:extLst>
      <p:ext uri="{BB962C8B-B14F-4D97-AF65-F5344CB8AC3E}">
        <p14:creationId xmlns:p14="http://schemas.microsoft.com/office/powerpoint/2010/main" val="34858755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THE PRELUDE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20</a:t>
            </a:fld>
            <a:endParaRPr lang="en-GB" dirty="0">
              <a:latin typeface="Aptos" panose="020B0004020202020204" pitchFamily="34" charset="0"/>
            </a:endParaRPr>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3719886638"/>
              </p:ext>
            </p:extLst>
          </p:nvPr>
        </p:nvGraphicFramePr>
        <p:xfrm>
          <a:off x="272936" y="753690"/>
          <a:ext cx="6312127" cy="8668727"/>
        </p:xfrm>
        <a:graphic>
          <a:graphicData uri="http://schemas.openxmlformats.org/drawingml/2006/table">
            <a:tbl>
              <a:tblPr firstRow="1" bandRow="1">
                <a:tableStyleId>{5940675A-B579-460E-94D1-54222C63F5DA}</a:tableStyleId>
              </a:tblPr>
              <a:tblGrid>
                <a:gridCol w="6312127">
                  <a:extLst>
                    <a:ext uri="{9D8B030D-6E8A-4147-A177-3AD203B41FA5}">
                      <a16:colId xmlns:a16="http://schemas.microsoft.com/office/drawing/2014/main" val="1646765225"/>
                    </a:ext>
                  </a:extLst>
                </a:gridCol>
              </a:tblGrid>
              <a:tr h="2118232">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‘glittering idly…sparkling light’</a:t>
                      </a:r>
                    </a:p>
                  </a:txBody>
                  <a:tcPr/>
                </a:tc>
                <a:extLst>
                  <a:ext uri="{0D108BD9-81ED-4DB2-BD59-A6C34878D82A}">
                    <a16:rowId xmlns:a16="http://schemas.microsoft.com/office/drawing/2014/main" val="218593671"/>
                  </a:ext>
                </a:extLst>
              </a:tr>
              <a:tr h="2377359">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‘Like one who rows, proud of his skill’</a:t>
                      </a:r>
                    </a:p>
                  </a:txBody>
                  <a:tcPr/>
                </a:tc>
                <a:extLst>
                  <a:ext uri="{0D108BD9-81ED-4DB2-BD59-A6C34878D82A}">
                    <a16:rowId xmlns:a16="http://schemas.microsoft.com/office/drawing/2014/main" val="339665499"/>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‘Dipped my oars into the silent lake…heaving through the water like a swan’ </a:t>
                      </a: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txBody>
                  <a:tcPr/>
                </a:tc>
                <a:extLst>
                  <a:ext uri="{0D108BD9-81ED-4DB2-BD59-A6C34878D82A}">
                    <a16:rowId xmlns:a16="http://schemas.microsoft.com/office/drawing/2014/main" val="1558789675"/>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‘A huge peak, black and huge’ </a:t>
                      </a:r>
                    </a:p>
                  </a:txBody>
                  <a:tcPr/>
                </a:tc>
                <a:extLst>
                  <a:ext uri="{0D108BD9-81ED-4DB2-BD59-A6C34878D82A}">
                    <a16:rowId xmlns:a16="http://schemas.microsoft.com/office/drawing/2014/main" val="1943964961"/>
                  </a:ext>
                </a:extLst>
              </a:tr>
            </a:tbl>
          </a:graphicData>
        </a:graphic>
      </p:graphicFrame>
    </p:spTree>
    <p:extLst>
      <p:ext uri="{BB962C8B-B14F-4D97-AF65-F5344CB8AC3E}">
        <p14:creationId xmlns:p14="http://schemas.microsoft.com/office/powerpoint/2010/main" val="35661515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THE PRELUDE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21</a:t>
            </a:fld>
            <a:endParaRPr lang="en-GB" dirty="0">
              <a:latin typeface="Aptos" panose="020B0004020202020204" pitchFamily="34" charset="0"/>
            </a:endParaRPr>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2957462159"/>
              </p:ext>
            </p:extLst>
          </p:nvPr>
        </p:nvGraphicFramePr>
        <p:xfrm>
          <a:off x="272936" y="753690"/>
          <a:ext cx="6312127" cy="8668727"/>
        </p:xfrm>
        <a:graphic>
          <a:graphicData uri="http://schemas.openxmlformats.org/drawingml/2006/table">
            <a:tbl>
              <a:tblPr firstRow="1" bandRow="1">
                <a:tableStyleId>{5940675A-B579-460E-94D1-54222C63F5DA}</a:tableStyleId>
              </a:tblPr>
              <a:tblGrid>
                <a:gridCol w="6312127">
                  <a:extLst>
                    <a:ext uri="{9D8B030D-6E8A-4147-A177-3AD203B41FA5}">
                      <a16:colId xmlns:a16="http://schemas.microsoft.com/office/drawing/2014/main" val="1646765225"/>
                    </a:ext>
                  </a:extLst>
                </a:gridCol>
              </a:tblGrid>
              <a:tr h="2118232">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‘I struck and struck again…trembling oars’ </a:t>
                      </a:r>
                    </a:p>
                  </a:txBody>
                  <a:tcPr/>
                </a:tc>
                <a:extLst>
                  <a:ext uri="{0D108BD9-81ED-4DB2-BD59-A6C34878D82A}">
                    <a16:rowId xmlns:a16="http://schemas.microsoft.com/office/drawing/2014/main" val="218593671"/>
                  </a:ext>
                </a:extLst>
              </a:tr>
              <a:tr h="2377359">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‘Homeward went, in a grave and serious mood’ </a:t>
                      </a:r>
                    </a:p>
                  </a:txBody>
                  <a:tcPr/>
                </a:tc>
                <a:extLst>
                  <a:ext uri="{0D108BD9-81ED-4DB2-BD59-A6C34878D82A}">
                    <a16:rowId xmlns:a16="http://schemas.microsoft.com/office/drawing/2014/main" val="339665499"/>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‘no pleasant images…but huge and mighty forms that do not live like living men’ </a:t>
                      </a:r>
                    </a:p>
                  </a:txBody>
                  <a:tcPr/>
                </a:tc>
                <a:extLst>
                  <a:ext uri="{0D108BD9-81ED-4DB2-BD59-A6C34878D82A}">
                    <a16:rowId xmlns:a16="http://schemas.microsoft.com/office/drawing/2014/main" val="1558789675"/>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‘were a trouble to my dream’ </a:t>
                      </a:r>
                    </a:p>
                  </a:txBody>
                  <a:tcPr/>
                </a:tc>
                <a:extLst>
                  <a:ext uri="{0D108BD9-81ED-4DB2-BD59-A6C34878D82A}">
                    <a16:rowId xmlns:a16="http://schemas.microsoft.com/office/drawing/2014/main" val="1943964961"/>
                  </a:ext>
                </a:extLst>
              </a:tr>
            </a:tbl>
          </a:graphicData>
        </a:graphic>
      </p:graphicFrame>
    </p:spTree>
    <p:extLst>
      <p:ext uri="{BB962C8B-B14F-4D97-AF65-F5344CB8AC3E}">
        <p14:creationId xmlns:p14="http://schemas.microsoft.com/office/powerpoint/2010/main" val="16282967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Aptos" panose="020B0004020202020204" pitchFamily="34" charset="0"/>
              </a:rPr>
              <a:t>BAYONET CHARGE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22</a:t>
            </a:fld>
            <a:endParaRPr lang="en-GB" dirty="0">
              <a:latin typeface="Aptos" panose="020B0004020202020204" pitchFamily="34" charset="0"/>
            </a:endParaRPr>
          </a:p>
        </p:txBody>
      </p:sp>
      <p:sp>
        <p:nvSpPr>
          <p:cNvPr id="2" name="TextBox 1">
            <a:extLst>
              <a:ext uri="{FF2B5EF4-FFF2-40B4-BE49-F238E27FC236}">
                <a16:creationId xmlns:a16="http://schemas.microsoft.com/office/drawing/2014/main" id="{EF17788F-2919-2215-2C5C-B25AC2C9EAB0}"/>
              </a:ext>
            </a:extLst>
          </p:cNvPr>
          <p:cNvSpPr txBox="1"/>
          <p:nvPr/>
        </p:nvSpPr>
        <p:spPr>
          <a:xfrm>
            <a:off x="317500" y="690563"/>
            <a:ext cx="6019800" cy="5262979"/>
          </a:xfrm>
          <a:prstGeom prst="rect">
            <a:avLst/>
          </a:prstGeom>
          <a:noFill/>
        </p:spPr>
        <p:txBody>
          <a:bodyPr wrap="square" rtlCol="0">
            <a:spAutoFit/>
          </a:bodyPr>
          <a:lstStyle/>
          <a:p>
            <a:r>
              <a:rPr lang="en-GB" sz="1200" b="1" dirty="0">
                <a:latin typeface="Aptos" panose="020B0004020202020204" pitchFamily="34" charset="0"/>
              </a:rPr>
              <a:t>Bayonet Charge </a:t>
            </a:r>
          </a:p>
          <a:p>
            <a:r>
              <a:rPr lang="en-GB" sz="1200" b="1" dirty="0">
                <a:latin typeface="Aptos" panose="020B0004020202020204" pitchFamily="34" charset="0"/>
              </a:rPr>
              <a:t>By Ted Hughes </a:t>
            </a:r>
          </a:p>
          <a:p>
            <a:endParaRPr lang="en-GB" sz="1200" dirty="0">
              <a:latin typeface="Aptos" panose="020B0004020202020204" pitchFamily="34" charset="0"/>
            </a:endParaRPr>
          </a:p>
          <a:p>
            <a:r>
              <a:rPr lang="en-GB" sz="1200" dirty="0">
                <a:latin typeface="Aptos" panose="020B0004020202020204" pitchFamily="34" charset="0"/>
              </a:rPr>
              <a:t>Suddenly he awoke and was running – raw</a:t>
            </a:r>
          </a:p>
          <a:p>
            <a:r>
              <a:rPr lang="en-GB" sz="1200" dirty="0">
                <a:latin typeface="Aptos" panose="020B0004020202020204" pitchFamily="34" charset="0"/>
              </a:rPr>
              <a:t>In raw-seamed hot khaki, his sweat heavy,</a:t>
            </a:r>
          </a:p>
          <a:p>
            <a:r>
              <a:rPr lang="en-GB" sz="1200" dirty="0">
                <a:latin typeface="Aptos" panose="020B0004020202020204" pitchFamily="34" charset="0"/>
              </a:rPr>
              <a:t>Stumbling across a field of clods towards a green hedge</a:t>
            </a:r>
          </a:p>
          <a:p>
            <a:r>
              <a:rPr lang="en-GB" sz="1200" dirty="0">
                <a:latin typeface="Aptos" panose="020B0004020202020204" pitchFamily="34" charset="0"/>
              </a:rPr>
              <a:t>That dazzled with rifle fire, hearing</a:t>
            </a:r>
          </a:p>
          <a:p>
            <a:r>
              <a:rPr lang="en-GB" sz="1200" dirty="0">
                <a:latin typeface="Aptos" panose="020B0004020202020204" pitchFamily="34" charset="0"/>
              </a:rPr>
              <a:t>Bullets smacking the belly out of the air –</a:t>
            </a:r>
          </a:p>
          <a:p>
            <a:r>
              <a:rPr lang="en-GB" sz="1200" dirty="0">
                <a:latin typeface="Aptos" panose="020B0004020202020204" pitchFamily="34" charset="0"/>
              </a:rPr>
              <a:t>He lugged a rifle numb as a smashed arm;</a:t>
            </a:r>
          </a:p>
          <a:p>
            <a:r>
              <a:rPr lang="en-GB" sz="1200" dirty="0">
                <a:latin typeface="Aptos" panose="020B0004020202020204" pitchFamily="34" charset="0"/>
              </a:rPr>
              <a:t>The patriotic tear that had brimmed in his eye</a:t>
            </a:r>
          </a:p>
          <a:p>
            <a:r>
              <a:rPr lang="en-GB" sz="1200" dirty="0">
                <a:latin typeface="Aptos" panose="020B0004020202020204" pitchFamily="34" charset="0"/>
              </a:rPr>
              <a:t>Sweating like molten iron from the centre of his chest, –</a:t>
            </a:r>
          </a:p>
          <a:p>
            <a:endParaRPr lang="en-GB" sz="1200" dirty="0">
              <a:latin typeface="Aptos" panose="020B0004020202020204" pitchFamily="34" charset="0"/>
            </a:endParaRPr>
          </a:p>
          <a:p>
            <a:r>
              <a:rPr lang="en-GB" sz="1200" dirty="0">
                <a:latin typeface="Aptos" panose="020B0004020202020204" pitchFamily="34" charset="0"/>
              </a:rPr>
              <a:t>In bewilderment then he almost stopped –</a:t>
            </a:r>
          </a:p>
          <a:p>
            <a:r>
              <a:rPr lang="en-GB" sz="1200" dirty="0">
                <a:latin typeface="Aptos" panose="020B0004020202020204" pitchFamily="34" charset="0"/>
              </a:rPr>
              <a:t>In what cold clockwork of the stars and the nations</a:t>
            </a:r>
          </a:p>
          <a:p>
            <a:r>
              <a:rPr lang="en-GB" sz="1200" dirty="0">
                <a:latin typeface="Aptos" panose="020B0004020202020204" pitchFamily="34" charset="0"/>
              </a:rPr>
              <a:t>Was he the hand pointing that second? He was running</a:t>
            </a:r>
          </a:p>
          <a:p>
            <a:r>
              <a:rPr lang="en-GB" sz="1200" dirty="0">
                <a:latin typeface="Aptos" panose="020B0004020202020204" pitchFamily="34" charset="0"/>
              </a:rPr>
              <a:t>Like a man who has jumped up in the dark and runs</a:t>
            </a:r>
          </a:p>
          <a:p>
            <a:r>
              <a:rPr lang="en-GB" sz="1200" dirty="0">
                <a:latin typeface="Aptos" panose="020B0004020202020204" pitchFamily="34" charset="0"/>
              </a:rPr>
              <a:t>Listening between his footfalls for the reason</a:t>
            </a:r>
          </a:p>
          <a:p>
            <a:r>
              <a:rPr lang="en-GB" sz="1200" dirty="0">
                <a:latin typeface="Aptos" panose="020B0004020202020204" pitchFamily="34" charset="0"/>
              </a:rPr>
              <a:t>Of his still running, and his foot hung like</a:t>
            </a:r>
          </a:p>
          <a:p>
            <a:r>
              <a:rPr lang="en-GB" sz="1200" dirty="0">
                <a:latin typeface="Aptos" panose="020B0004020202020204" pitchFamily="34" charset="0"/>
              </a:rPr>
              <a:t>Statuary in mid-stride. Then the shot-slashed furrows</a:t>
            </a:r>
          </a:p>
          <a:p>
            <a:endParaRPr lang="en-GB" sz="1200" dirty="0">
              <a:latin typeface="Aptos" panose="020B0004020202020204" pitchFamily="34" charset="0"/>
            </a:endParaRPr>
          </a:p>
          <a:p>
            <a:r>
              <a:rPr lang="en-GB" sz="1200" dirty="0">
                <a:latin typeface="Aptos" panose="020B0004020202020204" pitchFamily="34" charset="0"/>
              </a:rPr>
              <a:t>Threw up a yellow hare that rolled like a flame</a:t>
            </a:r>
          </a:p>
          <a:p>
            <a:r>
              <a:rPr lang="en-GB" sz="1200" dirty="0">
                <a:latin typeface="Aptos" panose="020B0004020202020204" pitchFamily="34" charset="0"/>
              </a:rPr>
              <a:t>And crawled in a threshing circle, its mouth wide</a:t>
            </a:r>
          </a:p>
          <a:p>
            <a:r>
              <a:rPr lang="en-GB" sz="1200" dirty="0">
                <a:latin typeface="Aptos" panose="020B0004020202020204" pitchFamily="34" charset="0"/>
              </a:rPr>
              <a:t>Open silent, its eyes standing out.</a:t>
            </a:r>
          </a:p>
          <a:p>
            <a:r>
              <a:rPr lang="en-GB" sz="1200" dirty="0">
                <a:latin typeface="Aptos" panose="020B0004020202020204" pitchFamily="34" charset="0"/>
              </a:rPr>
              <a:t>He plunged past with his bayonet toward the green hedge,</a:t>
            </a:r>
          </a:p>
          <a:p>
            <a:r>
              <a:rPr lang="en-GB" sz="1200" dirty="0">
                <a:latin typeface="Aptos" panose="020B0004020202020204" pitchFamily="34" charset="0"/>
              </a:rPr>
              <a:t>King, honour, human dignity, etcetera</a:t>
            </a:r>
          </a:p>
          <a:p>
            <a:r>
              <a:rPr lang="en-GB" sz="1200" dirty="0">
                <a:latin typeface="Aptos" panose="020B0004020202020204" pitchFamily="34" charset="0"/>
              </a:rPr>
              <a:t>Dropped like luxuries in a yelling alarm</a:t>
            </a:r>
          </a:p>
          <a:p>
            <a:r>
              <a:rPr lang="en-GB" sz="1200" dirty="0">
                <a:latin typeface="Aptos" panose="020B0004020202020204" pitchFamily="34" charset="0"/>
              </a:rPr>
              <a:t>To get out of that blue crackling air</a:t>
            </a:r>
          </a:p>
          <a:p>
            <a:r>
              <a:rPr lang="en-GB" sz="1200" dirty="0">
                <a:latin typeface="Aptos" panose="020B0004020202020204" pitchFamily="34" charset="0"/>
              </a:rPr>
              <a:t>His terror’s touchy dynamite.</a:t>
            </a:r>
          </a:p>
        </p:txBody>
      </p:sp>
    </p:spTree>
    <p:extLst>
      <p:ext uri="{BB962C8B-B14F-4D97-AF65-F5344CB8AC3E}">
        <p14:creationId xmlns:p14="http://schemas.microsoft.com/office/powerpoint/2010/main" val="970945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BAYONET CHARGE </a:t>
            </a:r>
            <a:endParaRPr lang="en-GB" sz="12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23</a:t>
            </a:fld>
            <a:endParaRPr lang="en-GB" dirty="0">
              <a:latin typeface="Aptos" panose="020B0004020202020204" pitchFamily="34" charset="0"/>
            </a:endParaRPr>
          </a:p>
        </p:txBody>
      </p:sp>
      <p:sp>
        <p:nvSpPr>
          <p:cNvPr id="6" name="TextBox 5">
            <a:extLst>
              <a:ext uri="{FF2B5EF4-FFF2-40B4-BE49-F238E27FC236}">
                <a16:creationId xmlns:a16="http://schemas.microsoft.com/office/drawing/2014/main" id="{788E76A5-5C5E-F484-5832-7EF71A3FCECD}"/>
              </a:ext>
            </a:extLst>
          </p:cNvPr>
          <p:cNvSpPr txBox="1"/>
          <p:nvPr/>
        </p:nvSpPr>
        <p:spPr>
          <a:xfrm>
            <a:off x="155576" y="884419"/>
            <a:ext cx="6611938" cy="276999"/>
          </a:xfrm>
          <a:prstGeom prst="rect">
            <a:avLst/>
          </a:prstGeom>
          <a:noFill/>
        </p:spPr>
        <p:txBody>
          <a:bodyPr wrap="square" rtlCol="0">
            <a:spAutoFit/>
          </a:bodyPr>
          <a:lstStyle/>
          <a:p>
            <a:endParaRPr lang="en-GB" sz="1200" dirty="0">
              <a:latin typeface="Aptos" panose="020B0004020202020204" pitchFamily="34" charset="0"/>
            </a:endParaRPr>
          </a:p>
        </p:txBody>
      </p:sp>
      <p:sp>
        <p:nvSpPr>
          <p:cNvPr id="8" name="TextBox 7">
            <a:extLst>
              <a:ext uri="{FF2B5EF4-FFF2-40B4-BE49-F238E27FC236}">
                <a16:creationId xmlns:a16="http://schemas.microsoft.com/office/drawing/2014/main" id="{3E552E80-8F58-B77F-9857-7AB2EFA01318}"/>
              </a:ext>
            </a:extLst>
          </p:cNvPr>
          <p:cNvSpPr txBox="1"/>
          <p:nvPr/>
        </p:nvSpPr>
        <p:spPr>
          <a:xfrm>
            <a:off x="155575" y="5161564"/>
            <a:ext cx="6345309" cy="3416320"/>
          </a:xfrm>
          <a:prstGeom prst="rect">
            <a:avLst/>
          </a:prstGeom>
          <a:noFill/>
          <a:ln>
            <a:solidFill>
              <a:schemeClr val="tx1"/>
            </a:solidFill>
          </a:ln>
        </p:spPr>
        <p:txBody>
          <a:bodyPr wrap="square" rtlCol="0">
            <a:spAutoFit/>
          </a:bodyPr>
          <a:lstStyle/>
          <a:p>
            <a:pPr marL="171450" indent="-171450">
              <a:buFont typeface="Arial" panose="020B0604020202020204" pitchFamily="34" charset="0"/>
              <a:buChar char="•"/>
            </a:pPr>
            <a:r>
              <a:rPr lang="en-GB" sz="1200" b="1" dirty="0">
                <a:latin typeface="Aptos" panose="020B0004020202020204" pitchFamily="34" charset="0"/>
              </a:rPr>
              <a:t>Form: </a:t>
            </a:r>
            <a:r>
              <a:rPr lang="en-GB" sz="1200" dirty="0">
                <a:latin typeface="Aptos" panose="020B0004020202020204" pitchFamily="34" charset="0"/>
              </a:rPr>
              <a:t>The uses enjambment and caesura, and has lines of uneven length. This creates an irregular rhythm which mirrors the soldiers struggling to run through the mud. The narrator uses the pronoun ‘he’ rather than naming the soldier to keep him anonymous. It suggests that he is a universal figure who could represent any young soldier.</a:t>
            </a:r>
          </a:p>
          <a:p>
            <a:pPr marL="171450" indent="-171450">
              <a:buFont typeface="Arial" panose="020B0604020202020204" pitchFamily="34" charset="0"/>
              <a:buChar char="•"/>
            </a:pPr>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Structure: </a:t>
            </a:r>
            <a:r>
              <a:rPr lang="en-GB" sz="1200" dirty="0">
                <a:latin typeface="Aptos" panose="020B0004020202020204" pitchFamily="34" charset="0"/>
              </a:rPr>
              <a:t>The poem starts in media res (in the middle of the action) and covers the soldier’s movements and thoughts over a short space of time. The first stanza sees the soldier actin on instinct, but time seems to stand still in the second stanza, when the soldier begins to think about his situation. In the final stanza, he gives up his thoughts and ideals and seems to have lost his humanity. </a:t>
            </a:r>
          </a:p>
          <a:p>
            <a:pPr marL="171450" indent="-171450">
              <a:buFont typeface="Arial" panose="020B0604020202020204" pitchFamily="34" charset="0"/>
              <a:buChar char="•"/>
            </a:pPr>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Violent imagery: </a:t>
            </a:r>
            <a:r>
              <a:rPr lang="en-GB" sz="1200" dirty="0">
                <a:latin typeface="Aptos" panose="020B0004020202020204" pitchFamily="34" charset="0"/>
              </a:rPr>
              <a:t>There is some shocking imagery which brings home the sights and sounds of war. This helps to strongly convey the sense of confusion and fear. </a:t>
            </a:r>
          </a:p>
          <a:p>
            <a:pPr marL="171450" indent="-171450">
              <a:buFont typeface="Arial" panose="020B0604020202020204" pitchFamily="34" charset="0"/>
              <a:buChar char="•"/>
            </a:pPr>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Natural imagery: </a:t>
            </a:r>
            <a:r>
              <a:rPr lang="en-GB" sz="1200" dirty="0">
                <a:latin typeface="Aptos" panose="020B0004020202020204" pitchFamily="34" charset="0"/>
              </a:rPr>
              <a:t>The repeated references to the ‘green hedge’ and the mention of a ‘</a:t>
            </a:r>
            <a:r>
              <a:rPr lang="en-GB" sz="1200" i="1" dirty="0">
                <a:latin typeface="Aptos" panose="020B0004020202020204" pitchFamily="34" charset="0"/>
              </a:rPr>
              <a:t>field’</a:t>
            </a:r>
            <a:r>
              <a:rPr lang="en-GB" sz="1200" dirty="0">
                <a:latin typeface="Aptos" panose="020B0004020202020204" pitchFamily="34" charset="0"/>
              </a:rPr>
              <a:t> and ‘</a:t>
            </a:r>
            <a:r>
              <a:rPr lang="en-GB" sz="1200" i="1" dirty="0">
                <a:latin typeface="Aptos" panose="020B0004020202020204" pitchFamily="34" charset="0"/>
              </a:rPr>
              <a:t>threshing circle’ </a:t>
            </a:r>
            <a:r>
              <a:rPr lang="en-GB" sz="1200" dirty="0">
                <a:latin typeface="Aptos" panose="020B0004020202020204" pitchFamily="34" charset="0"/>
              </a:rPr>
              <a:t>show the natural, agricultural setting of the war. The painful image of the ‘</a:t>
            </a:r>
            <a:r>
              <a:rPr lang="en-GB" sz="1200" i="1" dirty="0">
                <a:latin typeface="Aptos" panose="020B0004020202020204" pitchFamily="34" charset="0"/>
              </a:rPr>
              <a:t>yellow hair</a:t>
            </a:r>
            <a:r>
              <a:rPr lang="en-GB" sz="1200" dirty="0">
                <a:latin typeface="Aptos" panose="020B0004020202020204" pitchFamily="34" charset="0"/>
              </a:rPr>
              <a:t>’ reminds the reader of how the natural world is also damaged by war. </a:t>
            </a:r>
          </a:p>
          <a:p>
            <a:pPr marL="171450" indent="-171450">
              <a:buFont typeface="Arial" panose="020B0604020202020204" pitchFamily="34" charset="0"/>
              <a:buChar char="•"/>
            </a:pPr>
            <a:endParaRPr lang="en-GB" sz="1200" dirty="0">
              <a:latin typeface="Aptos" panose="020B0004020202020204" pitchFamily="34" charset="0"/>
            </a:endParaRPr>
          </a:p>
        </p:txBody>
      </p:sp>
      <p:sp>
        <p:nvSpPr>
          <p:cNvPr id="10" name="Rectangle 9">
            <a:extLst>
              <a:ext uri="{FF2B5EF4-FFF2-40B4-BE49-F238E27FC236}">
                <a16:creationId xmlns:a16="http://schemas.microsoft.com/office/drawing/2014/main" id="{DCF2A436-053D-7A0D-8A1D-323E634A755A}"/>
              </a:ext>
            </a:extLst>
          </p:cNvPr>
          <p:cNvSpPr/>
          <p:nvPr/>
        </p:nvSpPr>
        <p:spPr>
          <a:xfrm>
            <a:off x="0" y="4352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THEMES AND STRUCTURE </a:t>
            </a:r>
            <a:endParaRPr lang="en-GB" sz="1200" dirty="0">
              <a:latin typeface="Aptos" panose="020B0004020202020204" pitchFamily="34" charset="0"/>
            </a:endParaRPr>
          </a:p>
        </p:txBody>
      </p:sp>
      <p:sp>
        <p:nvSpPr>
          <p:cNvPr id="11" name="TextBox 10">
            <a:extLst>
              <a:ext uri="{FF2B5EF4-FFF2-40B4-BE49-F238E27FC236}">
                <a16:creationId xmlns:a16="http://schemas.microsoft.com/office/drawing/2014/main" id="{58AB10E2-EFEF-7A8D-0D0D-13D23EA4B15D}"/>
              </a:ext>
            </a:extLst>
          </p:cNvPr>
          <p:cNvSpPr txBox="1"/>
          <p:nvPr/>
        </p:nvSpPr>
        <p:spPr>
          <a:xfrm>
            <a:off x="155575" y="1465442"/>
            <a:ext cx="6446079" cy="2169825"/>
          </a:xfrm>
          <a:prstGeom prst="rect">
            <a:avLst/>
          </a:prstGeom>
          <a:noFill/>
          <a:ln>
            <a:solidFill>
              <a:schemeClr val="tx1"/>
            </a:solidFill>
          </a:ln>
        </p:spPr>
        <p:txBody>
          <a:bodyPr wrap="square" rtlCol="0">
            <a:spAutoFit/>
          </a:bodyPr>
          <a:lstStyle/>
          <a:p>
            <a:pPr marL="285750" indent="-285750">
              <a:buFont typeface="Wingdings" panose="05000000000000000000" pitchFamily="2" charset="2"/>
              <a:buChar char="Ø"/>
            </a:pPr>
            <a:r>
              <a:rPr lang="en-GB" sz="1350" dirty="0">
                <a:latin typeface="Aptos" panose="020B0004020202020204" pitchFamily="34" charset="0"/>
              </a:rPr>
              <a:t>Ted Hughes was a 20</a:t>
            </a:r>
            <a:r>
              <a:rPr lang="en-GB" sz="1350" baseline="30000" dirty="0">
                <a:latin typeface="Aptos" panose="020B0004020202020204" pitchFamily="34" charset="0"/>
              </a:rPr>
              <a:t>th</a:t>
            </a:r>
            <a:r>
              <a:rPr lang="en-GB" sz="1350" dirty="0">
                <a:latin typeface="Aptos" panose="020B0004020202020204" pitchFamily="34" charset="0"/>
              </a:rPr>
              <a:t> Century English poet. His father survived WW1 and Ted spent two years as a mechanic in the RAF before going to University. </a:t>
            </a:r>
          </a:p>
          <a:p>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‘Bayonet Charge’ was published in 1957.</a:t>
            </a:r>
          </a:p>
          <a:p>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The poem focuses on a single soldier’s experience of a charge towards enemy lines. It describes his thoughts and actions as he tries to stay alive. </a:t>
            </a:r>
          </a:p>
          <a:p>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The soldier’s overriding emotion and motivation is fear, which has replaced the more patriotic ideals that he held before the violence began.  </a:t>
            </a:r>
          </a:p>
        </p:txBody>
      </p:sp>
      <p:sp>
        <p:nvSpPr>
          <p:cNvPr id="12" name="Rectangle 11">
            <a:extLst>
              <a:ext uri="{FF2B5EF4-FFF2-40B4-BE49-F238E27FC236}">
                <a16:creationId xmlns:a16="http://schemas.microsoft.com/office/drawing/2014/main" id="{9425DF74-7BC9-2EE5-D634-487C3B308FAA}"/>
              </a:ext>
            </a:extLst>
          </p:cNvPr>
          <p:cNvSpPr/>
          <p:nvPr/>
        </p:nvSpPr>
        <p:spPr>
          <a:xfrm>
            <a:off x="0" y="85671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SUMMARY </a:t>
            </a:r>
            <a:endParaRPr lang="en-GB" sz="1200" dirty="0">
              <a:latin typeface="Aptos" panose="020B0004020202020204" pitchFamily="34" charset="0"/>
            </a:endParaRPr>
          </a:p>
        </p:txBody>
      </p:sp>
    </p:spTree>
    <p:extLst>
      <p:ext uri="{BB962C8B-B14F-4D97-AF65-F5344CB8AC3E}">
        <p14:creationId xmlns:p14="http://schemas.microsoft.com/office/powerpoint/2010/main" val="23681306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BAYONET CHARGE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24</a:t>
            </a:fld>
            <a:endParaRPr lang="en-GB" dirty="0">
              <a:latin typeface="Aptos" panose="020B0004020202020204" pitchFamily="34" charset="0"/>
            </a:endParaRPr>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2937668641"/>
              </p:ext>
            </p:extLst>
          </p:nvPr>
        </p:nvGraphicFramePr>
        <p:xfrm>
          <a:off x="272936" y="753690"/>
          <a:ext cx="6312127" cy="8668727"/>
        </p:xfrm>
        <a:graphic>
          <a:graphicData uri="http://schemas.openxmlformats.org/drawingml/2006/table">
            <a:tbl>
              <a:tblPr firstRow="1" bandRow="1">
                <a:tableStyleId>{5940675A-B579-460E-94D1-54222C63F5DA}</a:tableStyleId>
              </a:tblPr>
              <a:tblGrid>
                <a:gridCol w="6312127">
                  <a:extLst>
                    <a:ext uri="{9D8B030D-6E8A-4147-A177-3AD203B41FA5}">
                      <a16:colId xmlns:a16="http://schemas.microsoft.com/office/drawing/2014/main" val="1646765225"/>
                    </a:ext>
                  </a:extLst>
                </a:gridCol>
              </a:tblGrid>
              <a:tr h="2118232">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‘Suddenly he awoke’ </a:t>
                      </a:r>
                    </a:p>
                  </a:txBody>
                  <a:tcPr/>
                </a:tc>
                <a:extLst>
                  <a:ext uri="{0D108BD9-81ED-4DB2-BD59-A6C34878D82A}">
                    <a16:rowId xmlns:a16="http://schemas.microsoft.com/office/drawing/2014/main" val="218593671"/>
                  </a:ext>
                </a:extLst>
              </a:tr>
              <a:tr h="2377359">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‘bullets smacking the belly out of the air’ </a:t>
                      </a:r>
                    </a:p>
                  </a:txBody>
                  <a:tcPr/>
                </a:tc>
                <a:extLst>
                  <a:ext uri="{0D108BD9-81ED-4DB2-BD59-A6C34878D82A}">
                    <a16:rowId xmlns:a16="http://schemas.microsoft.com/office/drawing/2014/main" val="339665499"/>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‘lugged a rifle numb as a smashed arm’</a:t>
                      </a:r>
                    </a:p>
                  </a:txBody>
                  <a:tcPr/>
                </a:tc>
                <a:extLst>
                  <a:ext uri="{0D108BD9-81ED-4DB2-BD59-A6C34878D82A}">
                    <a16:rowId xmlns:a16="http://schemas.microsoft.com/office/drawing/2014/main" val="1558789675"/>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‘patriotic tear brimmed in his eye’</a:t>
                      </a: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txBody>
                  <a:tcPr/>
                </a:tc>
                <a:extLst>
                  <a:ext uri="{0D108BD9-81ED-4DB2-BD59-A6C34878D82A}">
                    <a16:rowId xmlns:a16="http://schemas.microsoft.com/office/drawing/2014/main" val="1943964961"/>
                  </a:ext>
                </a:extLst>
              </a:tr>
            </a:tbl>
          </a:graphicData>
        </a:graphic>
      </p:graphicFrame>
    </p:spTree>
    <p:extLst>
      <p:ext uri="{BB962C8B-B14F-4D97-AF65-F5344CB8AC3E}">
        <p14:creationId xmlns:p14="http://schemas.microsoft.com/office/powerpoint/2010/main" val="7726481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BAYONET CHARGE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25</a:t>
            </a:fld>
            <a:endParaRPr lang="en-GB" dirty="0">
              <a:latin typeface="Aptos" panose="020B0004020202020204" pitchFamily="34" charset="0"/>
            </a:endParaRPr>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1142208593"/>
              </p:ext>
            </p:extLst>
          </p:nvPr>
        </p:nvGraphicFramePr>
        <p:xfrm>
          <a:off x="272936" y="753690"/>
          <a:ext cx="6312127" cy="6582159"/>
        </p:xfrm>
        <a:graphic>
          <a:graphicData uri="http://schemas.openxmlformats.org/drawingml/2006/table">
            <a:tbl>
              <a:tblPr firstRow="1" bandRow="1">
                <a:tableStyleId>{5940675A-B579-460E-94D1-54222C63F5DA}</a:tableStyleId>
              </a:tblPr>
              <a:tblGrid>
                <a:gridCol w="6312127">
                  <a:extLst>
                    <a:ext uri="{9D8B030D-6E8A-4147-A177-3AD203B41FA5}">
                      <a16:colId xmlns:a16="http://schemas.microsoft.com/office/drawing/2014/main" val="1646765225"/>
                    </a:ext>
                  </a:extLst>
                </a:gridCol>
              </a:tblGrid>
              <a:tr h="2118232">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‘he was running like a man who jumped up in the dark’ </a:t>
                      </a:r>
                    </a:p>
                  </a:txBody>
                  <a:tcPr/>
                </a:tc>
                <a:extLst>
                  <a:ext uri="{0D108BD9-81ED-4DB2-BD59-A6C34878D82A}">
                    <a16:rowId xmlns:a16="http://schemas.microsoft.com/office/drawing/2014/main" val="218593671"/>
                  </a:ext>
                </a:extLst>
              </a:tr>
              <a:tr h="2377359">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‘he plunged his bayonet towards the green hedge, King, honour etc dropped like luxuries’ </a:t>
                      </a:r>
                    </a:p>
                  </a:txBody>
                  <a:tcPr/>
                </a:tc>
                <a:extLst>
                  <a:ext uri="{0D108BD9-81ED-4DB2-BD59-A6C34878D82A}">
                    <a16:rowId xmlns:a16="http://schemas.microsoft.com/office/drawing/2014/main" val="339665499"/>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‘His terror’s touchy dynamite’</a:t>
                      </a:r>
                    </a:p>
                  </a:txBody>
                  <a:tcPr/>
                </a:tc>
                <a:extLst>
                  <a:ext uri="{0D108BD9-81ED-4DB2-BD59-A6C34878D82A}">
                    <a16:rowId xmlns:a16="http://schemas.microsoft.com/office/drawing/2014/main" val="1558789675"/>
                  </a:ext>
                </a:extLst>
              </a:tr>
            </a:tbl>
          </a:graphicData>
        </a:graphic>
      </p:graphicFrame>
    </p:spTree>
    <p:extLst>
      <p:ext uri="{BB962C8B-B14F-4D97-AF65-F5344CB8AC3E}">
        <p14:creationId xmlns:p14="http://schemas.microsoft.com/office/powerpoint/2010/main" val="11173996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Aptos" panose="020B0004020202020204" pitchFamily="34" charset="0"/>
              </a:rPr>
              <a:t>EXPOSURE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26</a:t>
            </a:fld>
            <a:endParaRPr lang="en-GB" dirty="0">
              <a:latin typeface="Aptos" panose="020B0004020202020204" pitchFamily="34" charset="0"/>
            </a:endParaRPr>
          </a:p>
        </p:txBody>
      </p:sp>
      <p:sp>
        <p:nvSpPr>
          <p:cNvPr id="3" name="TextBox 2">
            <a:extLst>
              <a:ext uri="{FF2B5EF4-FFF2-40B4-BE49-F238E27FC236}">
                <a16:creationId xmlns:a16="http://schemas.microsoft.com/office/drawing/2014/main" id="{A6D4F3A7-9A32-1049-2744-D77B75907E62}"/>
              </a:ext>
            </a:extLst>
          </p:cNvPr>
          <p:cNvSpPr txBox="1"/>
          <p:nvPr/>
        </p:nvSpPr>
        <p:spPr>
          <a:xfrm>
            <a:off x="260604" y="466726"/>
            <a:ext cx="6080760" cy="9602629"/>
          </a:xfrm>
          <a:prstGeom prst="rect">
            <a:avLst/>
          </a:prstGeom>
          <a:noFill/>
        </p:spPr>
        <p:txBody>
          <a:bodyPr wrap="square" rtlCol="0">
            <a:spAutoFit/>
          </a:bodyPr>
          <a:lstStyle/>
          <a:p>
            <a:r>
              <a:rPr lang="en-GB" sz="1200" b="1" dirty="0">
                <a:latin typeface="Aptos" panose="020B0004020202020204" pitchFamily="34" charset="0"/>
              </a:rPr>
              <a:t>Exposure </a:t>
            </a:r>
          </a:p>
          <a:p>
            <a:r>
              <a:rPr lang="en-GB" sz="1200" b="1" dirty="0">
                <a:latin typeface="Aptos" panose="020B0004020202020204" pitchFamily="34" charset="0"/>
              </a:rPr>
              <a:t>By Wilfred Owen</a:t>
            </a:r>
          </a:p>
          <a:p>
            <a:endParaRPr lang="en-GB" sz="1200" dirty="0">
              <a:latin typeface="Aptos" panose="020B0004020202020204" pitchFamily="34" charset="0"/>
            </a:endParaRPr>
          </a:p>
          <a:p>
            <a:r>
              <a:rPr lang="en-GB" sz="1200" dirty="0">
                <a:latin typeface="Aptos" panose="020B0004020202020204" pitchFamily="34" charset="0"/>
              </a:rPr>
              <a:t> Our brains ache, in the merciless iced east winds that </a:t>
            </a:r>
            <a:r>
              <a:rPr lang="en-GB" sz="1200" dirty="0" err="1">
                <a:latin typeface="Aptos" panose="020B0004020202020204" pitchFamily="34" charset="0"/>
              </a:rPr>
              <a:t>knive</a:t>
            </a:r>
            <a:r>
              <a:rPr lang="en-GB" sz="1200" dirty="0">
                <a:latin typeface="Aptos" panose="020B0004020202020204" pitchFamily="34" charset="0"/>
              </a:rPr>
              <a:t> us . . . </a:t>
            </a:r>
          </a:p>
          <a:p>
            <a:r>
              <a:rPr lang="en-GB" sz="1200" dirty="0">
                <a:latin typeface="Aptos" panose="020B0004020202020204" pitchFamily="34" charset="0"/>
              </a:rPr>
              <a:t>Wearied we keep awake because the night is silent . . .</a:t>
            </a:r>
          </a:p>
          <a:p>
            <a:r>
              <a:rPr lang="en-GB" sz="1200" dirty="0">
                <a:latin typeface="Aptos" panose="020B0004020202020204" pitchFamily="34" charset="0"/>
              </a:rPr>
              <a:t>Low drooping flares confuse our memory of the salient . . .</a:t>
            </a:r>
          </a:p>
          <a:p>
            <a:r>
              <a:rPr lang="en-GB" sz="1200" dirty="0">
                <a:latin typeface="Aptos" panose="020B0004020202020204" pitchFamily="34" charset="0"/>
              </a:rPr>
              <a:t>Worried by silence, sentries whisper, curious, nervous,</a:t>
            </a:r>
          </a:p>
          <a:p>
            <a:r>
              <a:rPr lang="en-GB" sz="1200" dirty="0">
                <a:latin typeface="Aptos" panose="020B0004020202020204" pitchFamily="34" charset="0"/>
              </a:rPr>
              <a:t>       But nothing happens. </a:t>
            </a:r>
          </a:p>
          <a:p>
            <a:endParaRPr lang="en-GB" sz="1200" dirty="0">
              <a:latin typeface="Aptos" panose="020B0004020202020204" pitchFamily="34" charset="0"/>
            </a:endParaRPr>
          </a:p>
          <a:p>
            <a:r>
              <a:rPr lang="en-GB" sz="1200" dirty="0">
                <a:latin typeface="Aptos" panose="020B0004020202020204" pitchFamily="34" charset="0"/>
              </a:rPr>
              <a:t>Watching, we hear the mad gusts tugging on the wire,</a:t>
            </a:r>
          </a:p>
          <a:p>
            <a:r>
              <a:rPr lang="en-GB" sz="1200" dirty="0">
                <a:latin typeface="Aptos" panose="020B0004020202020204" pitchFamily="34" charset="0"/>
              </a:rPr>
              <a:t>Like twitching agonies of men among its brambles.</a:t>
            </a:r>
          </a:p>
          <a:p>
            <a:r>
              <a:rPr lang="en-GB" sz="1200" dirty="0">
                <a:latin typeface="Aptos" panose="020B0004020202020204" pitchFamily="34" charset="0"/>
              </a:rPr>
              <a:t>Northward, incessantly, the flickering gunnery rumbles,</a:t>
            </a:r>
          </a:p>
          <a:p>
            <a:r>
              <a:rPr lang="en-GB" sz="1200" dirty="0">
                <a:latin typeface="Aptos" panose="020B0004020202020204" pitchFamily="34" charset="0"/>
              </a:rPr>
              <a:t>Far off, like a dull rumour of some other war.</a:t>
            </a:r>
          </a:p>
          <a:p>
            <a:r>
              <a:rPr lang="en-GB" sz="1200" dirty="0">
                <a:latin typeface="Aptos" panose="020B0004020202020204" pitchFamily="34" charset="0"/>
              </a:rPr>
              <a:t>       What are we doing here?</a:t>
            </a:r>
          </a:p>
          <a:p>
            <a:endParaRPr lang="en-GB" sz="1200" dirty="0">
              <a:latin typeface="Aptos" panose="020B0004020202020204" pitchFamily="34" charset="0"/>
            </a:endParaRPr>
          </a:p>
          <a:p>
            <a:r>
              <a:rPr lang="en-GB" sz="1200" dirty="0">
                <a:latin typeface="Aptos" panose="020B0004020202020204" pitchFamily="34" charset="0"/>
              </a:rPr>
              <a:t>The poignant misery of dawn begins to grow . . .</a:t>
            </a:r>
          </a:p>
          <a:p>
            <a:r>
              <a:rPr lang="en-GB" sz="1200" dirty="0">
                <a:latin typeface="Aptos" panose="020B0004020202020204" pitchFamily="34" charset="0"/>
              </a:rPr>
              <a:t>We only know war lasts, rain soaks, and clouds sag stormy.</a:t>
            </a:r>
          </a:p>
          <a:p>
            <a:r>
              <a:rPr lang="en-GB" sz="1200" dirty="0">
                <a:latin typeface="Aptos" panose="020B0004020202020204" pitchFamily="34" charset="0"/>
              </a:rPr>
              <a:t>Dawn massing in the east her melancholy army</a:t>
            </a:r>
          </a:p>
          <a:p>
            <a:r>
              <a:rPr lang="en-GB" sz="1200" dirty="0">
                <a:latin typeface="Aptos" panose="020B0004020202020204" pitchFamily="34" charset="0"/>
              </a:rPr>
              <a:t>Attacks once more in ranks on shivering ranks of grey,</a:t>
            </a:r>
          </a:p>
          <a:p>
            <a:r>
              <a:rPr lang="en-GB" sz="1200" dirty="0">
                <a:latin typeface="Aptos" panose="020B0004020202020204" pitchFamily="34" charset="0"/>
              </a:rPr>
              <a:t>       But nothing happens.</a:t>
            </a:r>
          </a:p>
          <a:p>
            <a:endParaRPr lang="en-GB" sz="1200" dirty="0">
              <a:latin typeface="Aptos" panose="020B0004020202020204" pitchFamily="34" charset="0"/>
            </a:endParaRPr>
          </a:p>
          <a:p>
            <a:r>
              <a:rPr lang="en-GB" sz="1200" dirty="0">
                <a:latin typeface="Aptos" panose="020B0004020202020204" pitchFamily="34" charset="0"/>
              </a:rPr>
              <a:t>Sudden successive flights of bullets streak the silence.</a:t>
            </a:r>
          </a:p>
          <a:p>
            <a:r>
              <a:rPr lang="en-GB" sz="1200" dirty="0">
                <a:latin typeface="Aptos" panose="020B0004020202020204" pitchFamily="34" charset="0"/>
              </a:rPr>
              <a:t>Less deadly than the air that shudders black with snow,</a:t>
            </a:r>
          </a:p>
          <a:p>
            <a:r>
              <a:rPr lang="en-GB" sz="1200" dirty="0">
                <a:latin typeface="Aptos" panose="020B0004020202020204" pitchFamily="34" charset="0"/>
              </a:rPr>
              <a:t>With sidelong flowing flakes that flock, pause, and renew,</a:t>
            </a:r>
          </a:p>
          <a:p>
            <a:r>
              <a:rPr lang="en-GB" sz="1200" dirty="0">
                <a:latin typeface="Aptos" panose="020B0004020202020204" pitchFamily="34" charset="0"/>
              </a:rPr>
              <a:t>We watch them wandering up and down the wind's nonchalance,</a:t>
            </a:r>
          </a:p>
          <a:p>
            <a:r>
              <a:rPr lang="en-GB" sz="1200" dirty="0">
                <a:latin typeface="Aptos" panose="020B0004020202020204" pitchFamily="34" charset="0"/>
              </a:rPr>
              <a:t>       But nothing happens.</a:t>
            </a:r>
          </a:p>
          <a:p>
            <a:endParaRPr lang="en-GB" sz="1200" dirty="0">
              <a:latin typeface="Aptos" panose="020B0004020202020204" pitchFamily="34" charset="0"/>
            </a:endParaRPr>
          </a:p>
          <a:p>
            <a:r>
              <a:rPr lang="en-GB" sz="1200" dirty="0">
                <a:latin typeface="Aptos" panose="020B0004020202020204" pitchFamily="34" charset="0"/>
              </a:rPr>
              <a:t>Pale flakes with fingering stealth come feeling for our faces—</a:t>
            </a:r>
          </a:p>
          <a:p>
            <a:r>
              <a:rPr lang="en-GB" sz="1200" dirty="0">
                <a:latin typeface="Aptos" panose="020B0004020202020204" pitchFamily="34" charset="0"/>
              </a:rPr>
              <a:t>We cringe in holes, back on forgotten dreams, and stare, snow-dazed,</a:t>
            </a:r>
          </a:p>
          <a:p>
            <a:r>
              <a:rPr lang="en-GB" sz="1200" dirty="0">
                <a:latin typeface="Aptos" panose="020B0004020202020204" pitchFamily="34" charset="0"/>
              </a:rPr>
              <a:t>Deep into grassier ditches. So we drowse, sun-dozed,</a:t>
            </a:r>
          </a:p>
          <a:p>
            <a:r>
              <a:rPr lang="en-GB" sz="1200" dirty="0">
                <a:latin typeface="Aptos" panose="020B0004020202020204" pitchFamily="34" charset="0"/>
              </a:rPr>
              <a:t>Littered with blossoms trickling where the blackbird fusses.</a:t>
            </a:r>
          </a:p>
          <a:p>
            <a:r>
              <a:rPr lang="en-GB" sz="1200" dirty="0">
                <a:latin typeface="Aptos" panose="020B0004020202020204" pitchFamily="34" charset="0"/>
              </a:rPr>
              <a:t>       —Is it that we are dying?</a:t>
            </a:r>
          </a:p>
          <a:p>
            <a:endParaRPr lang="en-GB" sz="1200" dirty="0">
              <a:latin typeface="Aptos" panose="020B0004020202020204" pitchFamily="34" charset="0"/>
            </a:endParaRPr>
          </a:p>
          <a:p>
            <a:r>
              <a:rPr lang="en-GB" sz="1200" dirty="0">
                <a:latin typeface="Aptos" panose="020B0004020202020204" pitchFamily="34" charset="0"/>
              </a:rPr>
              <a:t>Slowly our ghosts drag home: glimpsing the sunk fires, glozed</a:t>
            </a:r>
          </a:p>
          <a:p>
            <a:r>
              <a:rPr lang="en-GB" sz="1200" dirty="0">
                <a:latin typeface="Aptos" panose="020B0004020202020204" pitchFamily="34" charset="0"/>
              </a:rPr>
              <a:t>With crusted dark-red jewels; crickets jingle there;</a:t>
            </a:r>
          </a:p>
          <a:p>
            <a:r>
              <a:rPr lang="en-GB" sz="1200" dirty="0">
                <a:latin typeface="Aptos" panose="020B0004020202020204" pitchFamily="34" charset="0"/>
              </a:rPr>
              <a:t>For hours the innocent mice rejoice: the house is theirs;</a:t>
            </a:r>
          </a:p>
          <a:p>
            <a:r>
              <a:rPr lang="en-GB" sz="1200" dirty="0">
                <a:latin typeface="Aptos" panose="020B0004020202020204" pitchFamily="34" charset="0"/>
              </a:rPr>
              <a:t>Shutters and doors, all closed: on us the doors are closed,—</a:t>
            </a:r>
          </a:p>
          <a:p>
            <a:r>
              <a:rPr lang="en-GB" sz="1200" dirty="0">
                <a:latin typeface="Aptos" panose="020B0004020202020204" pitchFamily="34" charset="0"/>
              </a:rPr>
              <a:t>       We turn back to our dying.</a:t>
            </a:r>
          </a:p>
          <a:p>
            <a:endParaRPr lang="en-GB" sz="1200" dirty="0">
              <a:latin typeface="Aptos" panose="020B0004020202020204" pitchFamily="34" charset="0"/>
            </a:endParaRPr>
          </a:p>
          <a:p>
            <a:r>
              <a:rPr lang="en-GB" sz="1200" dirty="0">
                <a:latin typeface="Aptos" panose="020B0004020202020204" pitchFamily="34" charset="0"/>
              </a:rPr>
              <a:t>Since we believe not otherwise can kind fires burn;</a:t>
            </a:r>
          </a:p>
          <a:p>
            <a:r>
              <a:rPr lang="en-GB" sz="1200" dirty="0">
                <a:latin typeface="Aptos" panose="020B0004020202020204" pitchFamily="34" charset="0"/>
              </a:rPr>
              <a:t>Now ever suns smile true on child, or field, or fruit.</a:t>
            </a:r>
          </a:p>
          <a:p>
            <a:r>
              <a:rPr lang="en-GB" sz="1200" dirty="0">
                <a:latin typeface="Aptos" panose="020B0004020202020204" pitchFamily="34" charset="0"/>
              </a:rPr>
              <a:t>For God's invincible spring our love is made afraid;</a:t>
            </a:r>
          </a:p>
          <a:p>
            <a:r>
              <a:rPr lang="en-GB" sz="1200" dirty="0">
                <a:latin typeface="Aptos" panose="020B0004020202020204" pitchFamily="34" charset="0"/>
              </a:rPr>
              <a:t>Therefore, not loath, we lie out here; therefore were born,</a:t>
            </a:r>
          </a:p>
          <a:p>
            <a:r>
              <a:rPr lang="en-GB" sz="1200" dirty="0">
                <a:latin typeface="Aptos" panose="020B0004020202020204" pitchFamily="34" charset="0"/>
              </a:rPr>
              <a:t>       For love of God seems dying.</a:t>
            </a:r>
          </a:p>
          <a:p>
            <a:endParaRPr lang="en-GB" sz="1200" dirty="0">
              <a:latin typeface="Aptos" panose="020B0004020202020204" pitchFamily="34" charset="0"/>
            </a:endParaRPr>
          </a:p>
          <a:p>
            <a:r>
              <a:rPr lang="en-GB" sz="1200" dirty="0">
                <a:latin typeface="Aptos" panose="020B0004020202020204" pitchFamily="34" charset="0"/>
              </a:rPr>
              <a:t>Tonight, this frost will fasten on this mud and us,</a:t>
            </a:r>
          </a:p>
          <a:p>
            <a:r>
              <a:rPr lang="en-GB" sz="1200" dirty="0">
                <a:latin typeface="Aptos" panose="020B0004020202020204" pitchFamily="34" charset="0"/>
              </a:rPr>
              <a:t>Shrivelling many hands, and puckering foreheads crisp.</a:t>
            </a:r>
          </a:p>
          <a:p>
            <a:r>
              <a:rPr lang="en-GB" sz="1200" dirty="0">
                <a:latin typeface="Aptos" panose="020B0004020202020204" pitchFamily="34" charset="0"/>
              </a:rPr>
              <a:t>The burying-party, picks and shovels in shaking grasp,</a:t>
            </a:r>
          </a:p>
          <a:p>
            <a:r>
              <a:rPr lang="en-GB" sz="1200" dirty="0">
                <a:latin typeface="Aptos" panose="020B0004020202020204" pitchFamily="34" charset="0"/>
              </a:rPr>
              <a:t>Pause over half-known faces. All their eyes are ice,</a:t>
            </a:r>
          </a:p>
          <a:p>
            <a:r>
              <a:rPr lang="en-GB" sz="1200" dirty="0">
                <a:latin typeface="Aptos" panose="020B0004020202020204" pitchFamily="34" charset="0"/>
              </a:rPr>
              <a:t>       But nothing happens.</a:t>
            </a:r>
          </a:p>
          <a:p>
            <a:endParaRPr lang="en-GB" dirty="0">
              <a:latin typeface="Aptos" panose="020B0004020202020204" pitchFamily="34" charset="0"/>
            </a:endParaRPr>
          </a:p>
        </p:txBody>
      </p:sp>
    </p:spTree>
    <p:extLst>
      <p:ext uri="{BB962C8B-B14F-4D97-AF65-F5344CB8AC3E}">
        <p14:creationId xmlns:p14="http://schemas.microsoft.com/office/powerpoint/2010/main" val="9303127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46147"/>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EXPOSURE </a:t>
            </a:r>
            <a:endParaRPr lang="en-GB" sz="12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27</a:t>
            </a:fld>
            <a:endParaRPr lang="en-GB" dirty="0">
              <a:latin typeface="Aptos" panose="020B0004020202020204" pitchFamily="34" charset="0"/>
            </a:endParaRPr>
          </a:p>
        </p:txBody>
      </p:sp>
      <p:sp>
        <p:nvSpPr>
          <p:cNvPr id="6" name="TextBox 5">
            <a:extLst>
              <a:ext uri="{FF2B5EF4-FFF2-40B4-BE49-F238E27FC236}">
                <a16:creationId xmlns:a16="http://schemas.microsoft.com/office/drawing/2014/main" id="{788E76A5-5C5E-F484-5832-7EF71A3FCECD}"/>
              </a:ext>
            </a:extLst>
          </p:cNvPr>
          <p:cNvSpPr txBox="1"/>
          <p:nvPr/>
        </p:nvSpPr>
        <p:spPr>
          <a:xfrm>
            <a:off x="155576" y="884419"/>
            <a:ext cx="6611938" cy="276999"/>
          </a:xfrm>
          <a:prstGeom prst="rect">
            <a:avLst/>
          </a:prstGeom>
          <a:noFill/>
        </p:spPr>
        <p:txBody>
          <a:bodyPr wrap="square" rtlCol="0">
            <a:spAutoFit/>
          </a:bodyPr>
          <a:lstStyle/>
          <a:p>
            <a:endParaRPr lang="en-GB" sz="1200" dirty="0">
              <a:latin typeface="Aptos" panose="020B0004020202020204" pitchFamily="34" charset="0"/>
            </a:endParaRPr>
          </a:p>
        </p:txBody>
      </p:sp>
      <p:sp>
        <p:nvSpPr>
          <p:cNvPr id="8" name="TextBox 7">
            <a:extLst>
              <a:ext uri="{FF2B5EF4-FFF2-40B4-BE49-F238E27FC236}">
                <a16:creationId xmlns:a16="http://schemas.microsoft.com/office/drawing/2014/main" id="{3E552E80-8F58-B77F-9857-7AB2EFA01318}"/>
              </a:ext>
            </a:extLst>
          </p:cNvPr>
          <p:cNvSpPr txBox="1"/>
          <p:nvPr/>
        </p:nvSpPr>
        <p:spPr>
          <a:xfrm>
            <a:off x="173363" y="6040484"/>
            <a:ext cx="6345309" cy="3785652"/>
          </a:xfrm>
          <a:prstGeom prst="rect">
            <a:avLst/>
          </a:prstGeom>
          <a:noFill/>
          <a:ln>
            <a:solidFill>
              <a:schemeClr val="tx1"/>
            </a:solidFill>
          </a:ln>
        </p:spPr>
        <p:txBody>
          <a:bodyPr wrap="square" rtlCol="0">
            <a:spAutoFit/>
          </a:bodyPr>
          <a:lstStyle/>
          <a:p>
            <a:pPr marL="171450" indent="-171450">
              <a:buFont typeface="Arial" panose="020B0604020202020204" pitchFamily="34" charset="0"/>
              <a:buChar char="•"/>
            </a:pPr>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Exposure: </a:t>
            </a:r>
            <a:r>
              <a:rPr lang="en-GB" sz="1200" dirty="0">
                <a:latin typeface="Aptos" panose="020B0004020202020204" pitchFamily="34" charset="0"/>
              </a:rPr>
              <a:t>The noun ‘Exposure’ is linked to the verb ‘to expose’ and has several meanings: </a:t>
            </a:r>
          </a:p>
          <a:p>
            <a:r>
              <a:rPr lang="en-GB" sz="1200" dirty="0">
                <a:latin typeface="Aptos" panose="020B0004020202020204" pitchFamily="34" charset="0"/>
              </a:rPr>
              <a:t> - To leave unprotected (from the weather) </a:t>
            </a:r>
          </a:p>
          <a:p>
            <a:pPr marL="171450" indent="-171450">
              <a:buFontTx/>
              <a:buChar char="-"/>
            </a:pPr>
            <a:r>
              <a:rPr lang="en-GB" sz="1200" dirty="0">
                <a:latin typeface="Aptos" panose="020B0004020202020204" pitchFamily="34" charset="0"/>
              </a:rPr>
              <a:t>To be subjected to danger </a:t>
            </a:r>
          </a:p>
          <a:p>
            <a:pPr marL="171450" indent="-171450">
              <a:buFontTx/>
              <a:buChar char="-"/>
            </a:pPr>
            <a:r>
              <a:rPr lang="en-GB" sz="1200" dirty="0">
                <a:latin typeface="Aptos" panose="020B0004020202020204" pitchFamily="34" charset="0"/>
              </a:rPr>
              <a:t>To be put on display; to suffer and eventually die from the cold. All these meanings can be applied to the poem, which explore mental suffering alongside the physical danger of conflict, death and the loss of belief in any meaning of life. </a:t>
            </a:r>
          </a:p>
          <a:p>
            <a:endParaRPr lang="en-GB" sz="1200" dirty="0">
              <a:latin typeface="Aptos" panose="020B0004020202020204" pitchFamily="34" charset="0"/>
            </a:endParaRPr>
          </a:p>
          <a:p>
            <a:pPr marL="171450" indent="-171450">
              <a:buFontTx/>
              <a:buChar char="-"/>
            </a:pPr>
            <a:r>
              <a:rPr lang="en-GB" sz="1200" b="1" dirty="0">
                <a:latin typeface="Aptos" panose="020B0004020202020204" pitchFamily="34" charset="0"/>
              </a:rPr>
              <a:t>Present tense: </a:t>
            </a:r>
            <a:r>
              <a:rPr lang="en-GB" sz="1200" dirty="0">
                <a:latin typeface="Aptos" panose="020B0004020202020204" pitchFamily="34" charset="0"/>
              </a:rPr>
              <a:t>the poem is written in present tense using the first person plural ‘our’, ‘we’, ‘us’. This collective voice shows how the experience was shared by soldiers across the war. </a:t>
            </a:r>
          </a:p>
          <a:p>
            <a:endParaRPr lang="en-GB" sz="1200" dirty="0">
              <a:latin typeface="Aptos" panose="020B0004020202020204" pitchFamily="34" charset="0"/>
            </a:endParaRPr>
          </a:p>
          <a:p>
            <a:pPr marL="171450" indent="-171450">
              <a:buFontTx/>
              <a:buChar char="-"/>
            </a:pPr>
            <a:r>
              <a:rPr lang="en-GB" sz="1200" b="1" dirty="0">
                <a:latin typeface="Aptos" panose="020B0004020202020204" pitchFamily="34" charset="0"/>
              </a:rPr>
              <a:t>Structure: </a:t>
            </a:r>
            <a:r>
              <a:rPr lang="en-GB" sz="1200" dirty="0">
                <a:latin typeface="Aptos" panose="020B0004020202020204" pitchFamily="34" charset="0"/>
              </a:rPr>
              <a:t>The poem has eight stanzas but there’s no real progression- half of the stanzas ends with the repetition of ‘</a:t>
            </a:r>
            <a:r>
              <a:rPr lang="en-GB" sz="1200" b="1" dirty="0">
                <a:latin typeface="Aptos" panose="020B0004020202020204" pitchFamily="34" charset="0"/>
              </a:rPr>
              <a:t>But nothing happens’</a:t>
            </a:r>
            <a:r>
              <a:rPr lang="en-GB" sz="1200" dirty="0">
                <a:latin typeface="Aptos" panose="020B0004020202020204" pitchFamily="34" charset="0"/>
              </a:rPr>
              <a:t> , reflecting the monotony of life in the trenches. </a:t>
            </a:r>
          </a:p>
          <a:p>
            <a:endParaRPr lang="en-GB" sz="1200" dirty="0">
              <a:latin typeface="Aptos" panose="020B0004020202020204" pitchFamily="34" charset="0"/>
            </a:endParaRPr>
          </a:p>
          <a:p>
            <a:pPr marL="171450" indent="-171450">
              <a:buFontTx/>
              <a:buChar char="-"/>
            </a:pPr>
            <a:r>
              <a:rPr lang="en-GB" sz="1200" b="1" dirty="0">
                <a:latin typeface="Aptos" panose="020B0004020202020204" pitchFamily="34" charset="0"/>
              </a:rPr>
              <a:t>Nihilism: </a:t>
            </a:r>
            <a:r>
              <a:rPr lang="en-GB" sz="1200" dirty="0">
                <a:latin typeface="Aptos" panose="020B0004020202020204" pitchFamily="34" charset="0"/>
              </a:rPr>
              <a:t>Nihilism is extreme negativity- the belief that nothing in life has any meaning or value. In the fifth stanza, the speaker wonders ‘Is it that we are dying’, almost as if death would be  a relief from their present torture of waiting. Finally his faith in God also seems to be dying. </a:t>
            </a:r>
          </a:p>
          <a:p>
            <a:endParaRPr lang="en-GB" sz="1200" b="1" dirty="0">
              <a:latin typeface="Aptos" panose="020B0004020202020204" pitchFamily="34" charset="0"/>
            </a:endParaRPr>
          </a:p>
        </p:txBody>
      </p:sp>
      <p:sp>
        <p:nvSpPr>
          <p:cNvPr id="10" name="Rectangle 9">
            <a:extLst>
              <a:ext uri="{FF2B5EF4-FFF2-40B4-BE49-F238E27FC236}">
                <a16:creationId xmlns:a16="http://schemas.microsoft.com/office/drawing/2014/main" id="{DCF2A436-053D-7A0D-8A1D-323E634A755A}"/>
              </a:ext>
            </a:extLst>
          </p:cNvPr>
          <p:cNvSpPr/>
          <p:nvPr/>
        </p:nvSpPr>
        <p:spPr>
          <a:xfrm>
            <a:off x="0" y="5419822"/>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THEMES AND STRUCTURE </a:t>
            </a:r>
            <a:endParaRPr lang="en-GB" sz="1200" dirty="0">
              <a:latin typeface="Aptos" panose="020B0004020202020204" pitchFamily="34" charset="0"/>
            </a:endParaRPr>
          </a:p>
        </p:txBody>
      </p:sp>
      <p:sp>
        <p:nvSpPr>
          <p:cNvPr id="11" name="TextBox 10">
            <a:extLst>
              <a:ext uri="{FF2B5EF4-FFF2-40B4-BE49-F238E27FC236}">
                <a16:creationId xmlns:a16="http://schemas.microsoft.com/office/drawing/2014/main" id="{58AB10E2-EFEF-7A8D-0D0D-13D23EA4B15D}"/>
              </a:ext>
            </a:extLst>
          </p:cNvPr>
          <p:cNvSpPr txBox="1"/>
          <p:nvPr/>
        </p:nvSpPr>
        <p:spPr>
          <a:xfrm>
            <a:off x="105189" y="1418334"/>
            <a:ext cx="6446079" cy="3624069"/>
          </a:xfrm>
          <a:prstGeom prst="rect">
            <a:avLst/>
          </a:prstGeom>
          <a:noFill/>
          <a:ln>
            <a:solidFill>
              <a:schemeClr val="tx1"/>
            </a:solidFill>
          </a:ln>
        </p:spPr>
        <p:txBody>
          <a:bodyPr wrap="square" rtlCol="0">
            <a:spAutoFit/>
          </a:bodyPr>
          <a:lstStyle/>
          <a:p>
            <a:pPr marL="285750" indent="-285750">
              <a:buFont typeface="Wingdings" panose="05000000000000000000" pitchFamily="2" charset="2"/>
              <a:buChar char="Ø"/>
            </a:pPr>
            <a:r>
              <a:rPr lang="en-GB" sz="1350" dirty="0">
                <a:latin typeface="Aptos" panose="020B0004020202020204" pitchFamily="34" charset="0"/>
              </a:rPr>
              <a:t>Wilfred Owen wrote ‘Exposure’ in 1917  from the trenches of World War One, not long before he was killed in battle. </a:t>
            </a:r>
          </a:p>
          <a:p>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Much of Owen’s poetry reveals his anger at the war’s waste of life and its horrific conditions. </a:t>
            </a:r>
          </a:p>
          <a:p>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Owen wanted to show the reality of war in contrast to the propaganda that was being feed to the British nation at home.</a:t>
            </a:r>
          </a:p>
          <a:p>
            <a:pPr marL="285750" indent="-285750">
              <a:buFont typeface="Wingdings" panose="05000000000000000000" pitchFamily="2" charset="2"/>
              <a:buChar char="Ø"/>
            </a:pPr>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The winter of 1917 was a particularly bitter, freezing one. </a:t>
            </a:r>
          </a:p>
          <a:p>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The poem tells the experience of soldiers in the trenches of WW1 who are awake at night, afraid of enemy attack. However, nature seems to be their main enemy- it’s freezing, windy and snowing. </a:t>
            </a:r>
          </a:p>
          <a:p>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They long to return home but know they are more likely to die a slow, painful death. </a:t>
            </a:r>
          </a:p>
        </p:txBody>
      </p:sp>
      <p:sp>
        <p:nvSpPr>
          <p:cNvPr id="12" name="Rectangle 11">
            <a:extLst>
              <a:ext uri="{FF2B5EF4-FFF2-40B4-BE49-F238E27FC236}">
                <a16:creationId xmlns:a16="http://schemas.microsoft.com/office/drawing/2014/main" id="{9425DF74-7BC9-2EE5-D634-487C3B308FAA}"/>
              </a:ext>
            </a:extLst>
          </p:cNvPr>
          <p:cNvSpPr/>
          <p:nvPr/>
        </p:nvSpPr>
        <p:spPr>
          <a:xfrm>
            <a:off x="0" y="85671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SUMMARY </a:t>
            </a:r>
            <a:endParaRPr lang="en-GB" sz="1200" dirty="0">
              <a:latin typeface="Aptos" panose="020B0004020202020204" pitchFamily="34" charset="0"/>
            </a:endParaRPr>
          </a:p>
        </p:txBody>
      </p:sp>
    </p:spTree>
    <p:extLst>
      <p:ext uri="{BB962C8B-B14F-4D97-AF65-F5344CB8AC3E}">
        <p14:creationId xmlns:p14="http://schemas.microsoft.com/office/powerpoint/2010/main" val="39623922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EXPOSURE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28</a:t>
            </a:fld>
            <a:endParaRPr lang="en-GB" dirty="0">
              <a:latin typeface="Aptos" panose="020B0004020202020204" pitchFamily="34" charset="0"/>
            </a:endParaRPr>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518641645"/>
              </p:ext>
            </p:extLst>
          </p:nvPr>
        </p:nvGraphicFramePr>
        <p:xfrm>
          <a:off x="272936" y="753690"/>
          <a:ext cx="6312127" cy="8302342"/>
        </p:xfrm>
        <a:graphic>
          <a:graphicData uri="http://schemas.openxmlformats.org/drawingml/2006/table">
            <a:tbl>
              <a:tblPr firstRow="1" bandRow="1">
                <a:tableStyleId>{5940675A-B579-460E-94D1-54222C63F5DA}</a:tableStyleId>
              </a:tblPr>
              <a:tblGrid>
                <a:gridCol w="6312127">
                  <a:extLst>
                    <a:ext uri="{9D8B030D-6E8A-4147-A177-3AD203B41FA5}">
                      <a16:colId xmlns:a16="http://schemas.microsoft.com/office/drawing/2014/main" val="1646765225"/>
                    </a:ext>
                  </a:extLst>
                </a:gridCol>
              </a:tblGrid>
              <a:tr h="2118232">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‘Our brains ache in the merciless iced east winds that knife us’ </a:t>
                      </a:r>
                    </a:p>
                  </a:txBody>
                  <a:tcPr/>
                </a:tc>
                <a:extLst>
                  <a:ext uri="{0D108BD9-81ED-4DB2-BD59-A6C34878D82A}">
                    <a16:rowId xmlns:a16="http://schemas.microsoft.com/office/drawing/2014/main" val="218593671"/>
                  </a:ext>
                </a:extLst>
              </a:tr>
              <a:tr h="2010974">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‘But nothing happens’ </a:t>
                      </a:r>
                    </a:p>
                  </a:txBody>
                  <a:tcPr/>
                </a:tc>
                <a:extLst>
                  <a:ext uri="{0D108BD9-81ED-4DB2-BD59-A6C34878D82A}">
                    <a16:rowId xmlns:a16="http://schemas.microsoft.com/office/drawing/2014/main" val="339665499"/>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‘What are we doing here?’</a:t>
                      </a: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txBody>
                  <a:tcPr/>
                </a:tc>
                <a:extLst>
                  <a:ext uri="{0D108BD9-81ED-4DB2-BD59-A6C34878D82A}">
                    <a16:rowId xmlns:a16="http://schemas.microsoft.com/office/drawing/2014/main" val="1558789675"/>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‘Sudden successive bullets…less deadly that air that shudders black with snow’ </a:t>
                      </a:r>
                    </a:p>
                    <a:p>
                      <a:pPr algn="ctr"/>
                      <a:endParaRPr lang="en-GB" sz="1400" i="1" dirty="0">
                        <a:latin typeface="Aptos" panose="020B0004020202020204" pitchFamily="34" charset="0"/>
                      </a:endParaRPr>
                    </a:p>
                  </a:txBody>
                  <a:tcPr/>
                </a:tc>
                <a:extLst>
                  <a:ext uri="{0D108BD9-81ED-4DB2-BD59-A6C34878D82A}">
                    <a16:rowId xmlns:a16="http://schemas.microsoft.com/office/drawing/2014/main" val="1943964961"/>
                  </a:ext>
                </a:extLst>
              </a:tr>
            </a:tbl>
          </a:graphicData>
        </a:graphic>
      </p:graphicFrame>
    </p:spTree>
    <p:extLst>
      <p:ext uri="{BB962C8B-B14F-4D97-AF65-F5344CB8AC3E}">
        <p14:creationId xmlns:p14="http://schemas.microsoft.com/office/powerpoint/2010/main" val="30990739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EXPOSURE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29</a:t>
            </a:fld>
            <a:endParaRPr lang="en-GB" dirty="0">
              <a:latin typeface="Aptos" panose="020B0004020202020204" pitchFamily="34" charset="0"/>
            </a:endParaRPr>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1607387477"/>
              </p:ext>
            </p:extLst>
          </p:nvPr>
        </p:nvGraphicFramePr>
        <p:xfrm>
          <a:off x="272937" y="753690"/>
          <a:ext cx="6265024" cy="7823382"/>
        </p:xfrm>
        <a:graphic>
          <a:graphicData uri="http://schemas.openxmlformats.org/drawingml/2006/table">
            <a:tbl>
              <a:tblPr firstRow="1" bandRow="1">
                <a:tableStyleId>{5940675A-B579-460E-94D1-54222C63F5DA}</a:tableStyleId>
              </a:tblPr>
              <a:tblGrid>
                <a:gridCol w="6265024">
                  <a:extLst>
                    <a:ext uri="{9D8B030D-6E8A-4147-A177-3AD203B41FA5}">
                      <a16:colId xmlns:a16="http://schemas.microsoft.com/office/drawing/2014/main" val="1646765225"/>
                    </a:ext>
                  </a:extLst>
                </a:gridCol>
              </a:tblGrid>
              <a:tr h="2517675">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‘slowly our ghosts drag home’</a:t>
                      </a:r>
                    </a:p>
                  </a:txBody>
                  <a:tcPr/>
                </a:tc>
                <a:extLst>
                  <a:ext uri="{0D108BD9-81ED-4DB2-BD59-A6C34878D82A}">
                    <a16:rowId xmlns:a16="http://schemas.microsoft.com/office/drawing/2014/main" val="218593671"/>
                  </a:ext>
                </a:extLst>
              </a:tr>
              <a:tr h="2825667">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‘for the love of God seems dying’ </a:t>
                      </a:r>
                    </a:p>
                  </a:txBody>
                  <a:tcPr/>
                </a:tc>
                <a:extLst>
                  <a:ext uri="{0D108BD9-81ED-4DB2-BD59-A6C34878D82A}">
                    <a16:rowId xmlns:a16="http://schemas.microsoft.com/office/drawing/2014/main" val="339665499"/>
                  </a:ext>
                </a:extLst>
              </a:tr>
              <a:tr h="2480040">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‘the burying party….all their eyes are ice’ </a:t>
                      </a:r>
                    </a:p>
                  </a:txBody>
                  <a:tcPr/>
                </a:tc>
                <a:extLst>
                  <a:ext uri="{0D108BD9-81ED-4DB2-BD59-A6C34878D82A}">
                    <a16:rowId xmlns:a16="http://schemas.microsoft.com/office/drawing/2014/main" val="1558789675"/>
                  </a:ext>
                </a:extLst>
              </a:tr>
            </a:tbl>
          </a:graphicData>
        </a:graphic>
      </p:graphicFrame>
    </p:spTree>
    <p:extLst>
      <p:ext uri="{BB962C8B-B14F-4D97-AF65-F5344CB8AC3E}">
        <p14:creationId xmlns:p14="http://schemas.microsoft.com/office/powerpoint/2010/main" val="9530090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70831"/>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Aptos" panose="020B0004020202020204" pitchFamily="34" charset="0"/>
              </a:rPr>
              <a:t>STORM ON THE ISLAND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30</a:t>
            </a:fld>
            <a:endParaRPr lang="en-GB" dirty="0">
              <a:latin typeface="Aptos" panose="020B0004020202020204" pitchFamily="34" charset="0"/>
            </a:endParaRPr>
          </a:p>
        </p:txBody>
      </p:sp>
      <p:sp>
        <p:nvSpPr>
          <p:cNvPr id="2" name="TextBox 1">
            <a:extLst>
              <a:ext uri="{FF2B5EF4-FFF2-40B4-BE49-F238E27FC236}">
                <a16:creationId xmlns:a16="http://schemas.microsoft.com/office/drawing/2014/main" id="{A921275D-B47F-2254-F879-F245C71CD5AA}"/>
              </a:ext>
            </a:extLst>
          </p:cNvPr>
          <p:cNvSpPr txBox="1"/>
          <p:nvPr/>
        </p:nvSpPr>
        <p:spPr>
          <a:xfrm>
            <a:off x="310896" y="459730"/>
            <a:ext cx="6044184" cy="4154984"/>
          </a:xfrm>
          <a:prstGeom prst="rect">
            <a:avLst/>
          </a:prstGeom>
          <a:noFill/>
        </p:spPr>
        <p:txBody>
          <a:bodyPr wrap="square" rtlCol="0">
            <a:spAutoFit/>
          </a:bodyPr>
          <a:lstStyle/>
          <a:p>
            <a:r>
              <a:rPr lang="en-GB" sz="1200" b="1" dirty="0">
                <a:latin typeface="Aptos" panose="020B0004020202020204" pitchFamily="34" charset="0"/>
              </a:rPr>
              <a:t>Storm on the Island </a:t>
            </a:r>
          </a:p>
          <a:p>
            <a:r>
              <a:rPr lang="en-GB" sz="1200" b="1" dirty="0">
                <a:latin typeface="Aptos" panose="020B0004020202020204" pitchFamily="34" charset="0"/>
              </a:rPr>
              <a:t>By Seamus Heaney</a:t>
            </a:r>
          </a:p>
          <a:p>
            <a:endParaRPr lang="en-GB" sz="1200" b="1" dirty="0">
              <a:latin typeface="Aptos" panose="020B0004020202020204" pitchFamily="34" charset="0"/>
            </a:endParaRPr>
          </a:p>
          <a:p>
            <a:r>
              <a:rPr lang="en-GB" sz="1200" dirty="0">
                <a:latin typeface="Aptos" panose="020B0004020202020204" pitchFamily="34" charset="0"/>
              </a:rPr>
              <a:t>We are prepared: we build our houses squat,</a:t>
            </a:r>
          </a:p>
          <a:p>
            <a:r>
              <a:rPr lang="en-GB" sz="1200" dirty="0">
                <a:latin typeface="Aptos" panose="020B0004020202020204" pitchFamily="34" charset="0"/>
              </a:rPr>
              <a:t>Sink walls in rock and roof them with good slate.</a:t>
            </a:r>
          </a:p>
          <a:p>
            <a:r>
              <a:rPr lang="en-GB" sz="1200" dirty="0">
                <a:latin typeface="Aptos" panose="020B0004020202020204" pitchFamily="34" charset="0"/>
              </a:rPr>
              <a:t>This wizened earth has never troubled us</a:t>
            </a:r>
          </a:p>
          <a:p>
            <a:r>
              <a:rPr lang="en-GB" sz="1200" dirty="0">
                <a:latin typeface="Aptos" panose="020B0004020202020204" pitchFamily="34" charset="0"/>
              </a:rPr>
              <a:t>With hay, so, as you see, there are no stacks</a:t>
            </a:r>
          </a:p>
          <a:p>
            <a:r>
              <a:rPr lang="en-GB" sz="1200" dirty="0">
                <a:latin typeface="Aptos" panose="020B0004020202020204" pitchFamily="34" charset="0"/>
              </a:rPr>
              <a:t>Or stooks that can be lost. Nor are there trees</a:t>
            </a:r>
          </a:p>
          <a:p>
            <a:r>
              <a:rPr lang="en-GB" sz="1200" dirty="0">
                <a:latin typeface="Aptos" panose="020B0004020202020204" pitchFamily="34" charset="0"/>
              </a:rPr>
              <a:t>Which might prove company when it blows full</a:t>
            </a:r>
          </a:p>
          <a:p>
            <a:r>
              <a:rPr lang="en-GB" sz="1200" dirty="0">
                <a:latin typeface="Aptos" panose="020B0004020202020204" pitchFamily="34" charset="0"/>
              </a:rPr>
              <a:t>Blast: you know what I mean - leaves and branches</a:t>
            </a:r>
          </a:p>
          <a:p>
            <a:r>
              <a:rPr lang="en-GB" sz="1200" dirty="0">
                <a:latin typeface="Aptos" panose="020B0004020202020204" pitchFamily="34" charset="0"/>
              </a:rPr>
              <a:t>Can raise a tragic chorus in a gale</a:t>
            </a:r>
          </a:p>
          <a:p>
            <a:r>
              <a:rPr lang="en-GB" sz="1200" dirty="0">
                <a:latin typeface="Aptos" panose="020B0004020202020204" pitchFamily="34" charset="0"/>
              </a:rPr>
              <a:t>So that you listen to the thing you fear</a:t>
            </a:r>
          </a:p>
          <a:p>
            <a:r>
              <a:rPr lang="en-GB" sz="1200" dirty="0">
                <a:latin typeface="Aptos" panose="020B0004020202020204" pitchFamily="34" charset="0"/>
              </a:rPr>
              <a:t>Forgetting that it pummels your house too.</a:t>
            </a:r>
          </a:p>
          <a:p>
            <a:r>
              <a:rPr lang="en-GB" sz="1200" dirty="0">
                <a:latin typeface="Aptos" panose="020B0004020202020204" pitchFamily="34" charset="0"/>
              </a:rPr>
              <a:t>But there are no trees, no natural shelter.</a:t>
            </a:r>
          </a:p>
          <a:p>
            <a:r>
              <a:rPr lang="en-GB" sz="1200" dirty="0">
                <a:latin typeface="Aptos" panose="020B0004020202020204" pitchFamily="34" charset="0"/>
              </a:rPr>
              <a:t>You might think that the sea is company,</a:t>
            </a:r>
          </a:p>
          <a:p>
            <a:r>
              <a:rPr lang="en-GB" sz="1200" dirty="0">
                <a:latin typeface="Aptos" panose="020B0004020202020204" pitchFamily="34" charset="0"/>
              </a:rPr>
              <a:t>Exploding comfortably down on the cliffs</a:t>
            </a:r>
          </a:p>
          <a:p>
            <a:r>
              <a:rPr lang="en-GB" sz="1200" dirty="0">
                <a:latin typeface="Aptos" panose="020B0004020202020204" pitchFamily="34" charset="0"/>
              </a:rPr>
              <a:t>But no: when it begins, the flung spray hits</a:t>
            </a:r>
          </a:p>
          <a:p>
            <a:r>
              <a:rPr lang="en-GB" sz="1200" dirty="0">
                <a:latin typeface="Aptos" panose="020B0004020202020204" pitchFamily="34" charset="0"/>
              </a:rPr>
              <a:t>The very windows, spits like a tame cat</a:t>
            </a:r>
          </a:p>
          <a:p>
            <a:r>
              <a:rPr lang="en-GB" sz="1200" dirty="0">
                <a:latin typeface="Aptos" panose="020B0004020202020204" pitchFamily="34" charset="0"/>
              </a:rPr>
              <a:t>Turned savage. We just sit tight while wind dives</a:t>
            </a:r>
          </a:p>
          <a:p>
            <a:r>
              <a:rPr lang="en-GB" sz="1200" dirty="0">
                <a:latin typeface="Aptos" panose="020B0004020202020204" pitchFamily="34" charset="0"/>
              </a:rPr>
              <a:t>And strafes invisibly. Space is a salvo,</a:t>
            </a:r>
          </a:p>
          <a:p>
            <a:r>
              <a:rPr lang="en-GB" sz="1200" dirty="0">
                <a:latin typeface="Aptos" panose="020B0004020202020204" pitchFamily="34" charset="0"/>
              </a:rPr>
              <a:t>We are bombarded with the empty air.</a:t>
            </a:r>
          </a:p>
          <a:p>
            <a:r>
              <a:rPr lang="en-GB" sz="1200" dirty="0">
                <a:latin typeface="Aptos" panose="020B0004020202020204" pitchFamily="34" charset="0"/>
              </a:rPr>
              <a:t>Strange, it is a huge nothing that we fear. </a:t>
            </a:r>
          </a:p>
        </p:txBody>
      </p:sp>
      <p:sp>
        <p:nvSpPr>
          <p:cNvPr id="7" name="Rectangle 6">
            <a:extLst>
              <a:ext uri="{FF2B5EF4-FFF2-40B4-BE49-F238E27FC236}">
                <a16:creationId xmlns:a16="http://schemas.microsoft.com/office/drawing/2014/main" id="{8BAF762E-F2AB-35B8-E951-FB81E34188AF}"/>
              </a:ext>
            </a:extLst>
          </p:cNvPr>
          <p:cNvSpPr/>
          <p:nvPr/>
        </p:nvSpPr>
        <p:spPr>
          <a:xfrm>
            <a:off x="0" y="4753213"/>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SUMMARY </a:t>
            </a:r>
            <a:endParaRPr lang="en-GB" sz="1200" dirty="0">
              <a:latin typeface="Aptos" panose="020B0004020202020204" pitchFamily="34" charset="0"/>
            </a:endParaRPr>
          </a:p>
        </p:txBody>
      </p:sp>
      <p:sp>
        <p:nvSpPr>
          <p:cNvPr id="4" name="TextBox 3">
            <a:extLst>
              <a:ext uri="{FF2B5EF4-FFF2-40B4-BE49-F238E27FC236}">
                <a16:creationId xmlns:a16="http://schemas.microsoft.com/office/drawing/2014/main" id="{6845021B-6B0F-3B4B-1B16-328FB77243E4}"/>
              </a:ext>
            </a:extLst>
          </p:cNvPr>
          <p:cNvSpPr txBox="1"/>
          <p:nvPr/>
        </p:nvSpPr>
        <p:spPr>
          <a:xfrm>
            <a:off x="155574" y="7392863"/>
            <a:ext cx="6501257" cy="2123658"/>
          </a:xfrm>
          <a:prstGeom prst="rect">
            <a:avLst/>
          </a:prstGeom>
          <a:noFill/>
        </p:spPr>
        <p:txBody>
          <a:bodyPr wrap="square" rtlCol="0">
            <a:spAutoFit/>
          </a:bodyPr>
          <a:lstStyle/>
          <a:p>
            <a:pPr marL="171450" indent="-171450">
              <a:buFont typeface="Arial" panose="020B0604020202020204" pitchFamily="34" charset="0"/>
              <a:buChar char="•"/>
            </a:pPr>
            <a:r>
              <a:rPr lang="en-GB" sz="1200" b="1" dirty="0">
                <a:latin typeface="Aptos" panose="020B0004020202020204" pitchFamily="34" charset="0"/>
              </a:rPr>
              <a:t>Nature’s power: </a:t>
            </a:r>
            <a:r>
              <a:rPr lang="en-GB" sz="1200" dirty="0">
                <a:latin typeface="Aptos" panose="020B0004020202020204" pitchFamily="34" charset="0"/>
              </a:rPr>
              <a:t>The storm gathers pace as the poem develops. At first, it is a tragic chorus and sounds human, thought its cry is a lament of sadness. Then, it becomes an explosive force similar to a military attack. The poem describes an islander’s thoughts on living in an exposed place where they are at the mercy of the storm’s natural power. </a:t>
            </a:r>
          </a:p>
          <a:p>
            <a:pPr marL="171450" indent="-171450">
              <a:buFont typeface="Arial" panose="020B0604020202020204" pitchFamily="34" charset="0"/>
              <a:buChar char="•"/>
            </a:pPr>
            <a:r>
              <a:rPr lang="en-GB" sz="1200" b="1" dirty="0">
                <a:latin typeface="Aptos" panose="020B0004020202020204" pitchFamily="34" charset="0"/>
              </a:rPr>
              <a:t>Form</a:t>
            </a:r>
            <a:r>
              <a:rPr lang="en-GB" sz="1200" dirty="0">
                <a:latin typeface="Aptos" panose="020B0004020202020204" pitchFamily="34" charset="0"/>
              </a:rPr>
              <a:t>- the poem is written in </a:t>
            </a:r>
            <a:r>
              <a:rPr lang="en-GB" sz="1200" b="1" dirty="0">
                <a:latin typeface="Aptos" panose="020B0004020202020204" pitchFamily="34" charset="0"/>
              </a:rPr>
              <a:t>blank verse </a:t>
            </a:r>
            <a:r>
              <a:rPr lang="en-GB" sz="1200" dirty="0">
                <a:latin typeface="Aptos" panose="020B0004020202020204" pitchFamily="34" charset="0"/>
              </a:rPr>
              <a:t>which mirrors the patterns of everyday speech and makes the poem sound like part of a conversation. The first person plural ‘we’ is used to show that it is a communal, collective experience. </a:t>
            </a:r>
          </a:p>
          <a:p>
            <a:pPr marL="171450" indent="-171450">
              <a:buFont typeface="Arial" panose="020B0604020202020204" pitchFamily="34" charset="0"/>
              <a:buChar char="•"/>
            </a:pPr>
            <a:r>
              <a:rPr lang="en-GB" sz="1200" b="1" dirty="0">
                <a:latin typeface="Aptos" panose="020B0004020202020204" pitchFamily="34" charset="0"/>
              </a:rPr>
              <a:t>Military language and violence</a:t>
            </a:r>
            <a:r>
              <a:rPr lang="en-GB" sz="1200" dirty="0">
                <a:latin typeface="Aptos" panose="020B0004020202020204" pitchFamily="34" charset="0"/>
              </a:rPr>
              <a:t>: Nature is referred to in military terms throughout the poem. For example, the air "strafes" and “salvos". By comparing the storm to a military plane Heaney shows the speaker that the islanders are under attack from nature. This creates a tone of violence and aggression.</a:t>
            </a:r>
          </a:p>
        </p:txBody>
      </p:sp>
      <p:sp>
        <p:nvSpPr>
          <p:cNvPr id="10" name="Rectangle 9">
            <a:extLst>
              <a:ext uri="{FF2B5EF4-FFF2-40B4-BE49-F238E27FC236}">
                <a16:creationId xmlns:a16="http://schemas.microsoft.com/office/drawing/2014/main" id="{0C8A47C5-243D-CB6F-E935-FF5F6F081CEF}"/>
              </a:ext>
            </a:extLst>
          </p:cNvPr>
          <p:cNvSpPr/>
          <p:nvPr/>
        </p:nvSpPr>
        <p:spPr>
          <a:xfrm>
            <a:off x="-22797" y="6729303"/>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THEMES AND STRUCTURE </a:t>
            </a:r>
            <a:endParaRPr lang="en-GB" sz="1200" dirty="0">
              <a:latin typeface="Aptos" panose="020B0004020202020204" pitchFamily="34" charset="0"/>
            </a:endParaRPr>
          </a:p>
        </p:txBody>
      </p:sp>
      <p:sp>
        <p:nvSpPr>
          <p:cNvPr id="11" name="TextBox 10">
            <a:extLst>
              <a:ext uri="{FF2B5EF4-FFF2-40B4-BE49-F238E27FC236}">
                <a16:creationId xmlns:a16="http://schemas.microsoft.com/office/drawing/2014/main" id="{71B30465-CDBF-E52A-1794-7A376B9F62C9}"/>
              </a:ext>
            </a:extLst>
          </p:cNvPr>
          <p:cNvSpPr txBox="1"/>
          <p:nvPr/>
        </p:nvSpPr>
        <p:spPr>
          <a:xfrm>
            <a:off x="155574" y="5267138"/>
            <a:ext cx="6501257" cy="1200329"/>
          </a:xfrm>
          <a:prstGeom prst="rect">
            <a:avLst/>
          </a:prstGeom>
          <a:noFill/>
        </p:spPr>
        <p:txBody>
          <a:bodyPr wrap="square" rtlCol="0">
            <a:spAutoFit/>
          </a:bodyPr>
          <a:lstStyle/>
          <a:p>
            <a:pPr marL="285750" indent="-285750">
              <a:buFont typeface="Wingdings" panose="05000000000000000000" pitchFamily="2" charset="2"/>
              <a:buChar char="Ø"/>
            </a:pPr>
            <a:r>
              <a:rPr lang="en-GB" sz="1200" dirty="0">
                <a:latin typeface="Aptos" panose="020B0004020202020204" pitchFamily="34" charset="0"/>
              </a:rPr>
              <a:t>Seamus Heaney was a Northern Irish poet who wrote about themes such as childhood, nature and his homeland. </a:t>
            </a:r>
          </a:p>
          <a:p>
            <a:pPr marL="285750" indent="-285750">
              <a:buFont typeface="Wingdings" panose="05000000000000000000" pitchFamily="2" charset="2"/>
              <a:buChar char="Ø"/>
            </a:pPr>
            <a:r>
              <a:rPr lang="en-GB" sz="1200" dirty="0">
                <a:latin typeface="Aptos" panose="020B0004020202020204" pitchFamily="34" charset="0"/>
              </a:rPr>
              <a:t>The narrator describes how a community think it’s well-prepared for a coming storm. </a:t>
            </a:r>
          </a:p>
          <a:p>
            <a:pPr marL="285750" indent="-285750">
              <a:buFont typeface="Wingdings" panose="05000000000000000000" pitchFamily="2" charset="2"/>
              <a:buChar char="Ø"/>
            </a:pPr>
            <a:r>
              <a:rPr lang="en-GB" sz="1200" dirty="0">
                <a:latin typeface="Aptos" panose="020B0004020202020204" pitchFamily="34" charset="0"/>
              </a:rPr>
              <a:t>As the poem goes on, their confidence starts to disappear as the storm develops. The power and sounds of the storm are described. </a:t>
            </a:r>
          </a:p>
          <a:p>
            <a:pPr marL="285750" indent="-285750">
              <a:buFont typeface="Wingdings" panose="05000000000000000000" pitchFamily="2" charset="2"/>
              <a:buChar char="Ø"/>
            </a:pPr>
            <a:r>
              <a:rPr lang="en-GB" sz="1200" dirty="0">
                <a:latin typeface="Aptos" panose="020B0004020202020204" pitchFamily="34" charset="0"/>
              </a:rPr>
              <a:t>The ending of the poem describes the fear as the storm hits. </a:t>
            </a:r>
          </a:p>
        </p:txBody>
      </p:sp>
    </p:spTree>
    <p:extLst>
      <p:ext uri="{BB962C8B-B14F-4D97-AF65-F5344CB8AC3E}">
        <p14:creationId xmlns:p14="http://schemas.microsoft.com/office/powerpoint/2010/main" val="36690023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STORM ON THE ISLAND</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31</a:t>
            </a:fld>
            <a:endParaRPr lang="en-GB" dirty="0">
              <a:latin typeface="Aptos" panose="020B0004020202020204" pitchFamily="34" charset="0"/>
            </a:endParaRPr>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2023331672"/>
              </p:ext>
            </p:extLst>
          </p:nvPr>
        </p:nvGraphicFramePr>
        <p:xfrm>
          <a:off x="272936" y="753690"/>
          <a:ext cx="6312127" cy="8302342"/>
        </p:xfrm>
        <a:graphic>
          <a:graphicData uri="http://schemas.openxmlformats.org/drawingml/2006/table">
            <a:tbl>
              <a:tblPr firstRow="1" bandRow="1">
                <a:tableStyleId>{5940675A-B579-460E-94D1-54222C63F5DA}</a:tableStyleId>
              </a:tblPr>
              <a:tblGrid>
                <a:gridCol w="6312127">
                  <a:extLst>
                    <a:ext uri="{9D8B030D-6E8A-4147-A177-3AD203B41FA5}">
                      <a16:colId xmlns:a16="http://schemas.microsoft.com/office/drawing/2014/main" val="1646765225"/>
                    </a:ext>
                  </a:extLst>
                </a:gridCol>
              </a:tblGrid>
              <a:tr h="2118232">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‘We are prepared, we build our houses squat’</a:t>
                      </a:r>
                    </a:p>
                  </a:txBody>
                  <a:tcPr/>
                </a:tc>
                <a:extLst>
                  <a:ext uri="{0D108BD9-81ED-4DB2-BD59-A6C34878D82A}">
                    <a16:rowId xmlns:a16="http://schemas.microsoft.com/office/drawing/2014/main" val="218593671"/>
                  </a:ext>
                </a:extLst>
              </a:tr>
              <a:tr h="2010974">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‘The </a:t>
                      </a:r>
                      <a:r>
                        <a:rPr lang="en-GB" sz="1400" i="1" dirty="0" err="1">
                          <a:latin typeface="Aptos" panose="020B0004020202020204" pitchFamily="34" charset="0"/>
                        </a:rPr>
                        <a:t>wizend</a:t>
                      </a:r>
                      <a:r>
                        <a:rPr lang="en-GB" sz="1400" i="1" dirty="0">
                          <a:latin typeface="Aptos" panose="020B0004020202020204" pitchFamily="34" charset="0"/>
                        </a:rPr>
                        <a:t> earth has never troubled us with hay’ </a:t>
                      </a:r>
                    </a:p>
                  </a:txBody>
                  <a:tcPr/>
                </a:tc>
                <a:extLst>
                  <a:ext uri="{0D108BD9-81ED-4DB2-BD59-A6C34878D82A}">
                    <a16:rowId xmlns:a16="http://schemas.microsoft.com/office/drawing/2014/main" val="339665499"/>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‘Forgetting that it pummels your house too’ </a:t>
                      </a:r>
                    </a:p>
                  </a:txBody>
                  <a:tcPr/>
                </a:tc>
                <a:extLst>
                  <a:ext uri="{0D108BD9-81ED-4DB2-BD59-A6C34878D82A}">
                    <a16:rowId xmlns:a16="http://schemas.microsoft.com/office/drawing/2014/main" val="1558789675"/>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’spits like a tame cat turned savage’ </a:t>
                      </a:r>
                    </a:p>
                    <a:p>
                      <a:pPr algn="ctr"/>
                      <a:endParaRPr lang="en-GB" sz="1400" i="1" dirty="0">
                        <a:latin typeface="Aptos" panose="020B0004020202020204" pitchFamily="34" charset="0"/>
                      </a:endParaRPr>
                    </a:p>
                  </a:txBody>
                  <a:tcPr/>
                </a:tc>
                <a:extLst>
                  <a:ext uri="{0D108BD9-81ED-4DB2-BD59-A6C34878D82A}">
                    <a16:rowId xmlns:a16="http://schemas.microsoft.com/office/drawing/2014/main" val="1943964961"/>
                  </a:ext>
                </a:extLst>
              </a:tr>
            </a:tbl>
          </a:graphicData>
        </a:graphic>
      </p:graphicFrame>
    </p:spTree>
    <p:extLst>
      <p:ext uri="{BB962C8B-B14F-4D97-AF65-F5344CB8AC3E}">
        <p14:creationId xmlns:p14="http://schemas.microsoft.com/office/powerpoint/2010/main" val="9027486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201693"/>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STORM ON THE ISLAND</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32</a:t>
            </a:fld>
            <a:endParaRPr lang="en-GB" dirty="0"/>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2661835042"/>
              </p:ext>
            </p:extLst>
          </p:nvPr>
        </p:nvGraphicFramePr>
        <p:xfrm>
          <a:off x="305632" y="1419336"/>
          <a:ext cx="6246735" cy="6790110"/>
        </p:xfrm>
        <a:graphic>
          <a:graphicData uri="http://schemas.openxmlformats.org/drawingml/2006/table">
            <a:tbl>
              <a:tblPr firstRow="1" bandRow="1">
                <a:tableStyleId>{5940675A-B579-460E-94D1-54222C63F5DA}</a:tableStyleId>
              </a:tblPr>
              <a:tblGrid>
                <a:gridCol w="6246735">
                  <a:extLst>
                    <a:ext uri="{9D8B030D-6E8A-4147-A177-3AD203B41FA5}">
                      <a16:colId xmlns:a16="http://schemas.microsoft.com/office/drawing/2014/main" val="1646765225"/>
                    </a:ext>
                  </a:extLst>
                </a:gridCol>
              </a:tblGrid>
              <a:tr h="3199363">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‘Space is a salvo’</a:t>
                      </a:r>
                    </a:p>
                  </a:txBody>
                  <a:tcPr/>
                </a:tc>
                <a:extLst>
                  <a:ext uri="{0D108BD9-81ED-4DB2-BD59-A6C34878D82A}">
                    <a16:rowId xmlns:a16="http://schemas.microsoft.com/office/drawing/2014/main" val="218593671"/>
                  </a:ext>
                </a:extLst>
              </a:tr>
              <a:tr h="3590747">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‘It is a huge nothing that we fear’</a:t>
                      </a:r>
                    </a:p>
                  </a:txBody>
                  <a:tcPr/>
                </a:tc>
                <a:extLst>
                  <a:ext uri="{0D108BD9-81ED-4DB2-BD59-A6C34878D82A}">
                    <a16:rowId xmlns:a16="http://schemas.microsoft.com/office/drawing/2014/main" val="339665499"/>
                  </a:ext>
                </a:extLst>
              </a:tr>
            </a:tbl>
          </a:graphicData>
        </a:graphic>
      </p:graphicFrame>
    </p:spTree>
    <p:extLst>
      <p:ext uri="{BB962C8B-B14F-4D97-AF65-F5344CB8AC3E}">
        <p14:creationId xmlns:p14="http://schemas.microsoft.com/office/powerpoint/2010/main" val="36221925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Aptos" panose="020B0004020202020204" pitchFamily="34" charset="0"/>
              </a:rPr>
              <a:t>THE CHARGE OF THE LIGHT BRIGADE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33</a:t>
            </a:fld>
            <a:endParaRPr lang="en-GB" dirty="0">
              <a:latin typeface="Aptos" panose="020B0004020202020204" pitchFamily="34" charset="0"/>
            </a:endParaRPr>
          </a:p>
        </p:txBody>
      </p:sp>
      <p:sp>
        <p:nvSpPr>
          <p:cNvPr id="2" name="TextBox 1">
            <a:extLst>
              <a:ext uri="{FF2B5EF4-FFF2-40B4-BE49-F238E27FC236}">
                <a16:creationId xmlns:a16="http://schemas.microsoft.com/office/drawing/2014/main" id="{52BEC855-4BE4-479B-E0F9-A6D4A0173353}"/>
              </a:ext>
            </a:extLst>
          </p:cNvPr>
          <p:cNvSpPr txBox="1"/>
          <p:nvPr/>
        </p:nvSpPr>
        <p:spPr>
          <a:xfrm>
            <a:off x="155575" y="392062"/>
            <a:ext cx="2761361" cy="8956298"/>
          </a:xfrm>
          <a:prstGeom prst="rect">
            <a:avLst/>
          </a:prstGeom>
          <a:noFill/>
        </p:spPr>
        <p:txBody>
          <a:bodyPr wrap="square" rtlCol="0">
            <a:spAutoFit/>
          </a:bodyPr>
          <a:lstStyle/>
          <a:p>
            <a:r>
              <a:rPr lang="en-GB" sz="1200" b="1" dirty="0">
                <a:latin typeface="Aptos" panose="020B0004020202020204" pitchFamily="34" charset="0"/>
              </a:rPr>
              <a:t>The Charge of the Light Brigade </a:t>
            </a:r>
          </a:p>
          <a:p>
            <a:r>
              <a:rPr lang="en-GB" sz="1200" b="1" dirty="0">
                <a:latin typeface="Aptos" panose="020B0004020202020204" pitchFamily="34" charset="0"/>
              </a:rPr>
              <a:t>By Alfred Lord Tennyson </a:t>
            </a:r>
          </a:p>
          <a:p>
            <a:endParaRPr lang="en-GB" sz="1200" b="1" dirty="0">
              <a:latin typeface="Aptos" panose="020B0004020202020204" pitchFamily="34" charset="0"/>
            </a:endParaRPr>
          </a:p>
          <a:p>
            <a:r>
              <a:rPr lang="en-GB" sz="1200" dirty="0">
                <a:latin typeface="Aptos" panose="020B0004020202020204" pitchFamily="34" charset="0"/>
              </a:rPr>
              <a:t>Half a league, half a league,</a:t>
            </a:r>
          </a:p>
          <a:p>
            <a:r>
              <a:rPr lang="en-GB" sz="1200" dirty="0">
                <a:latin typeface="Aptos" panose="020B0004020202020204" pitchFamily="34" charset="0"/>
              </a:rPr>
              <a:t>Half a league onward,</a:t>
            </a:r>
          </a:p>
          <a:p>
            <a:r>
              <a:rPr lang="en-GB" sz="1200" dirty="0">
                <a:latin typeface="Aptos" panose="020B0004020202020204" pitchFamily="34" charset="0"/>
              </a:rPr>
              <a:t>All in the valley of Death</a:t>
            </a:r>
          </a:p>
          <a:p>
            <a:r>
              <a:rPr lang="en-GB" sz="1200" dirty="0">
                <a:latin typeface="Aptos" panose="020B0004020202020204" pitchFamily="34" charset="0"/>
              </a:rPr>
              <a:t>   Rode the six hundred.</a:t>
            </a:r>
          </a:p>
          <a:p>
            <a:r>
              <a:rPr lang="en-GB" sz="1200" dirty="0">
                <a:latin typeface="Aptos" panose="020B0004020202020204" pitchFamily="34" charset="0"/>
              </a:rPr>
              <a:t>“Forward, the Light Brigade!</a:t>
            </a:r>
          </a:p>
          <a:p>
            <a:r>
              <a:rPr lang="en-GB" sz="1200" dirty="0">
                <a:latin typeface="Aptos" panose="020B0004020202020204" pitchFamily="34" charset="0"/>
              </a:rPr>
              <a:t>Charge for the guns!” he said.</a:t>
            </a:r>
          </a:p>
          <a:p>
            <a:r>
              <a:rPr lang="en-GB" sz="1200" dirty="0">
                <a:latin typeface="Aptos" panose="020B0004020202020204" pitchFamily="34" charset="0"/>
              </a:rPr>
              <a:t>Into the valley of Death</a:t>
            </a:r>
          </a:p>
          <a:p>
            <a:r>
              <a:rPr lang="en-GB" sz="1200" dirty="0">
                <a:latin typeface="Aptos" panose="020B0004020202020204" pitchFamily="34" charset="0"/>
              </a:rPr>
              <a:t>   Rode the six hundred.</a:t>
            </a:r>
          </a:p>
          <a:p>
            <a:endParaRPr lang="en-GB" sz="1200" dirty="0">
              <a:latin typeface="Aptos" panose="020B0004020202020204" pitchFamily="34" charset="0"/>
            </a:endParaRPr>
          </a:p>
          <a:p>
            <a:r>
              <a:rPr lang="en-GB" sz="1200" dirty="0">
                <a:latin typeface="Aptos" panose="020B0004020202020204" pitchFamily="34" charset="0"/>
              </a:rPr>
              <a:t>II</a:t>
            </a:r>
          </a:p>
          <a:p>
            <a:r>
              <a:rPr lang="en-GB" sz="1200" dirty="0">
                <a:latin typeface="Aptos" panose="020B0004020202020204" pitchFamily="34" charset="0"/>
              </a:rPr>
              <a:t>“Forward, the Light Brigade!”</a:t>
            </a:r>
          </a:p>
          <a:p>
            <a:r>
              <a:rPr lang="en-GB" sz="1200" dirty="0">
                <a:latin typeface="Aptos" panose="020B0004020202020204" pitchFamily="34" charset="0"/>
              </a:rPr>
              <a:t>Was there a man dismayed?</a:t>
            </a:r>
          </a:p>
          <a:p>
            <a:r>
              <a:rPr lang="en-GB" sz="1200" dirty="0">
                <a:latin typeface="Aptos" panose="020B0004020202020204" pitchFamily="34" charset="0"/>
              </a:rPr>
              <a:t>Not though the soldier knew</a:t>
            </a:r>
          </a:p>
          <a:p>
            <a:r>
              <a:rPr lang="en-GB" sz="1200" dirty="0">
                <a:latin typeface="Aptos" panose="020B0004020202020204" pitchFamily="34" charset="0"/>
              </a:rPr>
              <a:t>   Someone had blundered.</a:t>
            </a:r>
          </a:p>
          <a:p>
            <a:r>
              <a:rPr lang="en-GB" sz="1200" dirty="0">
                <a:latin typeface="Aptos" panose="020B0004020202020204" pitchFamily="34" charset="0"/>
              </a:rPr>
              <a:t>   Theirs not to make reply,</a:t>
            </a:r>
          </a:p>
          <a:p>
            <a:r>
              <a:rPr lang="en-GB" sz="1200" dirty="0">
                <a:latin typeface="Aptos" panose="020B0004020202020204" pitchFamily="34" charset="0"/>
              </a:rPr>
              <a:t>   Theirs not to reason why,</a:t>
            </a:r>
          </a:p>
          <a:p>
            <a:r>
              <a:rPr lang="en-GB" sz="1200" dirty="0">
                <a:latin typeface="Aptos" panose="020B0004020202020204" pitchFamily="34" charset="0"/>
              </a:rPr>
              <a:t>   Theirs but to do and die.</a:t>
            </a:r>
          </a:p>
          <a:p>
            <a:r>
              <a:rPr lang="en-GB" sz="1200" dirty="0">
                <a:latin typeface="Aptos" panose="020B0004020202020204" pitchFamily="34" charset="0"/>
              </a:rPr>
              <a:t>   Into the valley of Death</a:t>
            </a:r>
          </a:p>
          <a:p>
            <a:r>
              <a:rPr lang="en-GB" sz="1200" dirty="0">
                <a:latin typeface="Aptos" panose="020B0004020202020204" pitchFamily="34" charset="0"/>
              </a:rPr>
              <a:t>   Rode the six hundred.</a:t>
            </a:r>
          </a:p>
          <a:p>
            <a:endParaRPr lang="en-GB" sz="1200" dirty="0">
              <a:latin typeface="Aptos" panose="020B0004020202020204" pitchFamily="34" charset="0"/>
            </a:endParaRPr>
          </a:p>
          <a:p>
            <a:r>
              <a:rPr lang="en-GB" sz="1200" dirty="0">
                <a:latin typeface="Aptos" panose="020B0004020202020204" pitchFamily="34" charset="0"/>
              </a:rPr>
              <a:t>III</a:t>
            </a:r>
          </a:p>
          <a:p>
            <a:r>
              <a:rPr lang="en-GB" sz="1200" dirty="0">
                <a:latin typeface="Aptos" panose="020B0004020202020204" pitchFamily="34" charset="0"/>
              </a:rPr>
              <a:t>Cannon to right of them,</a:t>
            </a:r>
          </a:p>
          <a:p>
            <a:r>
              <a:rPr lang="en-GB" sz="1200" dirty="0">
                <a:latin typeface="Aptos" panose="020B0004020202020204" pitchFamily="34" charset="0"/>
              </a:rPr>
              <a:t>Cannon to left of them,</a:t>
            </a:r>
          </a:p>
          <a:p>
            <a:r>
              <a:rPr lang="en-GB" sz="1200" dirty="0">
                <a:latin typeface="Aptos" panose="020B0004020202020204" pitchFamily="34" charset="0"/>
              </a:rPr>
              <a:t>Cannon in front of them</a:t>
            </a:r>
          </a:p>
          <a:p>
            <a:r>
              <a:rPr lang="en-GB" sz="1200" dirty="0">
                <a:latin typeface="Aptos" panose="020B0004020202020204" pitchFamily="34" charset="0"/>
              </a:rPr>
              <a:t>   Volleyed and thundered;</a:t>
            </a:r>
          </a:p>
          <a:p>
            <a:r>
              <a:rPr lang="en-GB" sz="1200" dirty="0">
                <a:latin typeface="Aptos" panose="020B0004020202020204" pitchFamily="34" charset="0"/>
              </a:rPr>
              <a:t>Stormed at with shot and shell,</a:t>
            </a:r>
          </a:p>
          <a:p>
            <a:r>
              <a:rPr lang="en-GB" sz="1200" dirty="0">
                <a:latin typeface="Aptos" panose="020B0004020202020204" pitchFamily="34" charset="0"/>
              </a:rPr>
              <a:t>Boldly they rode and well,</a:t>
            </a:r>
          </a:p>
          <a:p>
            <a:r>
              <a:rPr lang="en-GB" sz="1200" dirty="0">
                <a:latin typeface="Aptos" panose="020B0004020202020204" pitchFamily="34" charset="0"/>
              </a:rPr>
              <a:t>Into the jaws of Death,</a:t>
            </a:r>
          </a:p>
          <a:p>
            <a:r>
              <a:rPr lang="en-GB" sz="1200" dirty="0">
                <a:latin typeface="Aptos" panose="020B0004020202020204" pitchFamily="34" charset="0"/>
              </a:rPr>
              <a:t>Into the mouth of hell</a:t>
            </a:r>
          </a:p>
          <a:p>
            <a:r>
              <a:rPr lang="en-GB" sz="1200" dirty="0">
                <a:latin typeface="Aptos" panose="020B0004020202020204" pitchFamily="34" charset="0"/>
              </a:rPr>
              <a:t>   Rode the six hundred.</a:t>
            </a:r>
          </a:p>
          <a:p>
            <a:endParaRPr lang="en-GB" sz="1200" dirty="0">
              <a:latin typeface="Aptos" panose="020B0004020202020204" pitchFamily="34" charset="0"/>
            </a:endParaRPr>
          </a:p>
          <a:p>
            <a:r>
              <a:rPr lang="en-GB" sz="1200" dirty="0">
                <a:latin typeface="Aptos" panose="020B0004020202020204" pitchFamily="34" charset="0"/>
              </a:rPr>
              <a:t>IV</a:t>
            </a:r>
          </a:p>
          <a:p>
            <a:r>
              <a:rPr lang="en-GB" sz="1200" dirty="0">
                <a:latin typeface="Aptos" panose="020B0004020202020204" pitchFamily="34" charset="0"/>
              </a:rPr>
              <a:t>Flashed all their sabres bare,</a:t>
            </a:r>
          </a:p>
          <a:p>
            <a:r>
              <a:rPr lang="en-GB" sz="1200" dirty="0">
                <a:latin typeface="Aptos" panose="020B0004020202020204" pitchFamily="34" charset="0"/>
              </a:rPr>
              <a:t>Flashed as they turned in air</a:t>
            </a:r>
          </a:p>
          <a:p>
            <a:r>
              <a:rPr lang="en-GB" sz="1200" dirty="0">
                <a:latin typeface="Aptos" panose="020B0004020202020204" pitchFamily="34" charset="0"/>
              </a:rPr>
              <a:t>Sabring the gunners there,</a:t>
            </a:r>
          </a:p>
          <a:p>
            <a:r>
              <a:rPr lang="en-GB" sz="1200" dirty="0">
                <a:latin typeface="Aptos" panose="020B0004020202020204" pitchFamily="34" charset="0"/>
              </a:rPr>
              <a:t>Charging an army, while</a:t>
            </a:r>
          </a:p>
          <a:p>
            <a:r>
              <a:rPr lang="en-GB" sz="1200" dirty="0">
                <a:latin typeface="Aptos" panose="020B0004020202020204" pitchFamily="34" charset="0"/>
              </a:rPr>
              <a:t>   All the world wondered.</a:t>
            </a:r>
          </a:p>
          <a:p>
            <a:r>
              <a:rPr lang="en-GB" sz="1200" dirty="0">
                <a:latin typeface="Aptos" panose="020B0004020202020204" pitchFamily="34" charset="0"/>
              </a:rPr>
              <a:t>Plunged in the battery-smoke</a:t>
            </a:r>
          </a:p>
          <a:p>
            <a:r>
              <a:rPr lang="en-GB" sz="1200" dirty="0">
                <a:latin typeface="Aptos" panose="020B0004020202020204" pitchFamily="34" charset="0"/>
              </a:rPr>
              <a:t>Right through the line they broke;</a:t>
            </a:r>
          </a:p>
          <a:p>
            <a:r>
              <a:rPr lang="en-GB" sz="1200" dirty="0">
                <a:latin typeface="Aptos" panose="020B0004020202020204" pitchFamily="34" charset="0"/>
              </a:rPr>
              <a:t>Cossack and Russian</a:t>
            </a:r>
          </a:p>
          <a:p>
            <a:r>
              <a:rPr lang="en-GB" sz="1200" dirty="0">
                <a:latin typeface="Aptos" panose="020B0004020202020204" pitchFamily="34" charset="0"/>
              </a:rPr>
              <a:t>Reeled from the sabre stroke</a:t>
            </a:r>
          </a:p>
          <a:p>
            <a:r>
              <a:rPr lang="en-GB" sz="1200" dirty="0">
                <a:latin typeface="Aptos" panose="020B0004020202020204" pitchFamily="34" charset="0"/>
              </a:rPr>
              <a:t>   Shattered and sundered.</a:t>
            </a:r>
          </a:p>
          <a:p>
            <a:r>
              <a:rPr lang="en-GB" sz="1200" dirty="0">
                <a:latin typeface="Aptos" panose="020B0004020202020204" pitchFamily="34" charset="0"/>
              </a:rPr>
              <a:t>Then they rode back, but not</a:t>
            </a:r>
          </a:p>
          <a:p>
            <a:r>
              <a:rPr lang="en-GB" sz="1200" dirty="0">
                <a:latin typeface="Aptos" panose="020B0004020202020204" pitchFamily="34" charset="0"/>
              </a:rPr>
              <a:t>   Not the six hundred.</a:t>
            </a:r>
          </a:p>
          <a:p>
            <a:endParaRPr lang="en-GB" sz="1200" dirty="0">
              <a:latin typeface="Aptos" panose="020B0004020202020204" pitchFamily="34" charset="0"/>
            </a:endParaRPr>
          </a:p>
        </p:txBody>
      </p:sp>
      <p:sp>
        <p:nvSpPr>
          <p:cNvPr id="4" name="TextBox 3">
            <a:extLst>
              <a:ext uri="{FF2B5EF4-FFF2-40B4-BE49-F238E27FC236}">
                <a16:creationId xmlns:a16="http://schemas.microsoft.com/office/drawing/2014/main" id="{9614E212-1DF8-36B9-7A9C-1D5684640216}"/>
              </a:ext>
            </a:extLst>
          </p:cNvPr>
          <p:cNvSpPr txBox="1"/>
          <p:nvPr/>
        </p:nvSpPr>
        <p:spPr>
          <a:xfrm>
            <a:off x="3054096" y="690563"/>
            <a:ext cx="3648329" cy="3785652"/>
          </a:xfrm>
          <a:prstGeom prst="rect">
            <a:avLst/>
          </a:prstGeom>
          <a:noFill/>
        </p:spPr>
        <p:txBody>
          <a:bodyPr wrap="square" rtlCol="0">
            <a:spAutoFit/>
          </a:bodyPr>
          <a:lstStyle/>
          <a:p>
            <a:r>
              <a:rPr lang="en-GB" sz="1200" dirty="0">
                <a:latin typeface="Aptos" panose="020B0004020202020204" pitchFamily="34" charset="0"/>
              </a:rPr>
              <a:t>V</a:t>
            </a:r>
          </a:p>
          <a:p>
            <a:r>
              <a:rPr lang="en-GB" sz="1200" dirty="0">
                <a:latin typeface="Aptos" panose="020B0004020202020204" pitchFamily="34" charset="0"/>
              </a:rPr>
              <a:t>Cannon to right of them,</a:t>
            </a:r>
          </a:p>
          <a:p>
            <a:r>
              <a:rPr lang="en-GB" sz="1200" dirty="0">
                <a:latin typeface="Aptos" panose="020B0004020202020204" pitchFamily="34" charset="0"/>
              </a:rPr>
              <a:t>Cannon to left of them,</a:t>
            </a:r>
          </a:p>
          <a:p>
            <a:r>
              <a:rPr lang="en-GB" sz="1200" dirty="0">
                <a:latin typeface="Aptos" panose="020B0004020202020204" pitchFamily="34" charset="0"/>
              </a:rPr>
              <a:t>Cannon behind them</a:t>
            </a:r>
          </a:p>
          <a:p>
            <a:r>
              <a:rPr lang="en-GB" sz="1200" dirty="0">
                <a:latin typeface="Aptos" panose="020B0004020202020204" pitchFamily="34" charset="0"/>
              </a:rPr>
              <a:t>   Volleyed and thundered;</a:t>
            </a:r>
          </a:p>
          <a:p>
            <a:r>
              <a:rPr lang="en-GB" sz="1200" dirty="0">
                <a:latin typeface="Aptos" panose="020B0004020202020204" pitchFamily="34" charset="0"/>
              </a:rPr>
              <a:t>Stormed at with shot and shell,</a:t>
            </a:r>
          </a:p>
          <a:p>
            <a:r>
              <a:rPr lang="en-GB" sz="1200" dirty="0">
                <a:latin typeface="Aptos" panose="020B0004020202020204" pitchFamily="34" charset="0"/>
              </a:rPr>
              <a:t>While horse and hero fell.</a:t>
            </a:r>
          </a:p>
          <a:p>
            <a:r>
              <a:rPr lang="en-GB" sz="1200" dirty="0">
                <a:latin typeface="Aptos" panose="020B0004020202020204" pitchFamily="34" charset="0"/>
              </a:rPr>
              <a:t>They that had fought so well</a:t>
            </a:r>
          </a:p>
          <a:p>
            <a:r>
              <a:rPr lang="en-GB" sz="1200" dirty="0">
                <a:latin typeface="Aptos" panose="020B0004020202020204" pitchFamily="34" charset="0"/>
              </a:rPr>
              <a:t>Came through the jaws of Death,</a:t>
            </a:r>
          </a:p>
          <a:p>
            <a:r>
              <a:rPr lang="en-GB" sz="1200" dirty="0">
                <a:latin typeface="Aptos" panose="020B0004020202020204" pitchFamily="34" charset="0"/>
              </a:rPr>
              <a:t>Back from the mouth of hell,</a:t>
            </a:r>
          </a:p>
          <a:p>
            <a:r>
              <a:rPr lang="en-GB" sz="1200" dirty="0">
                <a:latin typeface="Aptos" panose="020B0004020202020204" pitchFamily="34" charset="0"/>
              </a:rPr>
              <a:t>All that was left of them,</a:t>
            </a:r>
          </a:p>
          <a:p>
            <a:r>
              <a:rPr lang="en-GB" sz="1200" dirty="0">
                <a:latin typeface="Aptos" panose="020B0004020202020204" pitchFamily="34" charset="0"/>
              </a:rPr>
              <a:t>   Left of six hundred.</a:t>
            </a:r>
          </a:p>
          <a:p>
            <a:endParaRPr lang="en-GB" sz="1200" dirty="0">
              <a:latin typeface="Aptos" panose="020B0004020202020204" pitchFamily="34" charset="0"/>
            </a:endParaRPr>
          </a:p>
          <a:p>
            <a:r>
              <a:rPr lang="en-GB" sz="1200" dirty="0">
                <a:latin typeface="Aptos" panose="020B0004020202020204" pitchFamily="34" charset="0"/>
              </a:rPr>
              <a:t>VI</a:t>
            </a:r>
          </a:p>
          <a:p>
            <a:r>
              <a:rPr lang="en-GB" sz="1200" dirty="0">
                <a:latin typeface="Aptos" panose="020B0004020202020204" pitchFamily="34" charset="0"/>
              </a:rPr>
              <a:t>When can their glory fade?</a:t>
            </a:r>
          </a:p>
          <a:p>
            <a:r>
              <a:rPr lang="en-GB" sz="1200" dirty="0">
                <a:latin typeface="Aptos" panose="020B0004020202020204" pitchFamily="34" charset="0"/>
              </a:rPr>
              <a:t>O the wild charge they made!</a:t>
            </a:r>
          </a:p>
          <a:p>
            <a:r>
              <a:rPr lang="en-GB" sz="1200" dirty="0">
                <a:latin typeface="Aptos" panose="020B0004020202020204" pitchFamily="34" charset="0"/>
              </a:rPr>
              <a:t>   All the world wondered.</a:t>
            </a:r>
          </a:p>
          <a:p>
            <a:r>
              <a:rPr lang="en-GB" sz="1200" dirty="0">
                <a:latin typeface="Aptos" panose="020B0004020202020204" pitchFamily="34" charset="0"/>
              </a:rPr>
              <a:t>Honour the charge they made!</a:t>
            </a:r>
          </a:p>
          <a:p>
            <a:r>
              <a:rPr lang="en-GB" sz="1200" dirty="0">
                <a:latin typeface="Aptos" panose="020B0004020202020204" pitchFamily="34" charset="0"/>
              </a:rPr>
              <a:t>Honour the Light Brigade,</a:t>
            </a:r>
          </a:p>
          <a:p>
            <a:r>
              <a:rPr lang="en-GB" sz="1200" dirty="0">
                <a:latin typeface="Aptos" panose="020B0004020202020204" pitchFamily="34" charset="0"/>
              </a:rPr>
              <a:t>   Noble six hundred!</a:t>
            </a:r>
          </a:p>
        </p:txBody>
      </p:sp>
    </p:spTree>
    <p:extLst>
      <p:ext uri="{BB962C8B-B14F-4D97-AF65-F5344CB8AC3E}">
        <p14:creationId xmlns:p14="http://schemas.microsoft.com/office/powerpoint/2010/main" val="22390358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50849"/>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Aptos" panose="020B0004020202020204" pitchFamily="34" charset="0"/>
              </a:rPr>
              <a:t>CHARGE OF THE LIGHT BRIGADE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34</a:t>
            </a:fld>
            <a:endParaRPr lang="en-GB" dirty="0">
              <a:latin typeface="Aptos" panose="020B0004020202020204" pitchFamily="34" charset="0"/>
            </a:endParaRPr>
          </a:p>
        </p:txBody>
      </p:sp>
      <p:sp>
        <p:nvSpPr>
          <p:cNvPr id="6" name="TextBox 5">
            <a:extLst>
              <a:ext uri="{FF2B5EF4-FFF2-40B4-BE49-F238E27FC236}">
                <a16:creationId xmlns:a16="http://schemas.microsoft.com/office/drawing/2014/main" id="{788E76A5-5C5E-F484-5832-7EF71A3FCECD}"/>
              </a:ext>
            </a:extLst>
          </p:cNvPr>
          <p:cNvSpPr txBox="1"/>
          <p:nvPr/>
        </p:nvSpPr>
        <p:spPr>
          <a:xfrm>
            <a:off x="155576" y="884419"/>
            <a:ext cx="6611938" cy="276999"/>
          </a:xfrm>
          <a:prstGeom prst="rect">
            <a:avLst/>
          </a:prstGeom>
          <a:noFill/>
        </p:spPr>
        <p:txBody>
          <a:bodyPr wrap="square" rtlCol="0">
            <a:spAutoFit/>
          </a:bodyPr>
          <a:lstStyle/>
          <a:p>
            <a:endParaRPr lang="en-GB" sz="1200" dirty="0">
              <a:latin typeface="Aptos" panose="020B0004020202020204" pitchFamily="34" charset="0"/>
            </a:endParaRPr>
          </a:p>
        </p:txBody>
      </p:sp>
      <p:sp>
        <p:nvSpPr>
          <p:cNvPr id="8" name="TextBox 7">
            <a:extLst>
              <a:ext uri="{FF2B5EF4-FFF2-40B4-BE49-F238E27FC236}">
                <a16:creationId xmlns:a16="http://schemas.microsoft.com/office/drawing/2014/main" id="{3E552E80-8F58-B77F-9857-7AB2EFA01318}"/>
              </a:ext>
            </a:extLst>
          </p:cNvPr>
          <p:cNvSpPr txBox="1"/>
          <p:nvPr/>
        </p:nvSpPr>
        <p:spPr>
          <a:xfrm>
            <a:off x="205959" y="5610943"/>
            <a:ext cx="6345309" cy="3785652"/>
          </a:xfrm>
          <a:prstGeom prst="rect">
            <a:avLst/>
          </a:prstGeom>
          <a:noFill/>
          <a:ln>
            <a:solidFill>
              <a:schemeClr val="tx1"/>
            </a:solidFill>
          </a:ln>
        </p:spPr>
        <p:txBody>
          <a:bodyPr wrap="square" rtlCol="0">
            <a:spAutoFit/>
          </a:bodyPr>
          <a:lstStyle/>
          <a:p>
            <a:pPr marL="171450" indent="-171450">
              <a:buFont typeface="Arial" panose="020B0604020202020204" pitchFamily="34" charset="0"/>
              <a:buChar char="•"/>
            </a:pPr>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Patriotism</a:t>
            </a:r>
            <a:r>
              <a:rPr lang="en-GB" sz="1200" dirty="0">
                <a:latin typeface="Aptos" panose="020B0004020202020204" pitchFamily="34" charset="0"/>
              </a:rPr>
              <a:t>: Tennyson celebrates the unthinking patriotism of the cavalry. They knew they were facing almost certain defeat and probable death, but they obeyed the order to charge. The poem is often viewed as propaganda. </a:t>
            </a:r>
          </a:p>
          <a:p>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Conflict: </a:t>
            </a:r>
            <a:r>
              <a:rPr lang="en-GB" sz="1200" dirty="0">
                <a:latin typeface="Aptos" panose="020B0004020202020204" pitchFamily="34" charset="0"/>
              </a:rPr>
              <a:t>The poem vividly evokes the violence of the battle which was waged with cannon and sabres. The cavalry faced enemy gunfire from all sides as they rode through the valley. At the end of the valley they turned and rode back again, meaning that those who survived withstood enemy fire twice. </a:t>
            </a:r>
          </a:p>
          <a:p>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Form: </a:t>
            </a:r>
            <a:r>
              <a:rPr lang="en-GB" sz="1200" dirty="0">
                <a:latin typeface="Aptos" panose="020B0004020202020204" pitchFamily="34" charset="0"/>
              </a:rPr>
              <a:t>The poem is narrated is narrated in the third person, making it seem like a story. The regular, relentless rhythm creates a fast pace, imitating the cavalry’s advance and the energy o the battle. </a:t>
            </a:r>
          </a:p>
          <a:p>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Structure: </a:t>
            </a:r>
            <a:r>
              <a:rPr lang="en-GB" sz="1200" dirty="0">
                <a:latin typeface="Aptos" panose="020B0004020202020204" pitchFamily="34" charset="0"/>
              </a:rPr>
              <a:t>The poem tells the story of the battle in chronological order, from the charge of the men in the first three stanzas to the battle in the fourth and retreat in the fifth. The final stanza is shorter and summarises the heroism of the brigade. </a:t>
            </a:r>
          </a:p>
          <a:p>
            <a:endParaRPr lang="en-GB" sz="1200" dirty="0">
              <a:latin typeface="Aptos" panose="020B0004020202020204" pitchFamily="34" charset="0"/>
            </a:endParaRPr>
          </a:p>
          <a:p>
            <a:pPr marL="171450" indent="-171450">
              <a:buFont typeface="Arial" panose="020B0604020202020204" pitchFamily="34" charset="0"/>
              <a:buChar char="•"/>
            </a:pPr>
            <a:endParaRPr lang="en-GB" sz="1200" dirty="0">
              <a:latin typeface="Aptos" panose="020B0004020202020204" pitchFamily="34" charset="0"/>
            </a:endParaRPr>
          </a:p>
          <a:p>
            <a:pPr marL="171450" indent="-171450">
              <a:buFont typeface="Arial" panose="020B0604020202020204" pitchFamily="34" charset="0"/>
              <a:buChar char="•"/>
            </a:pPr>
            <a:endParaRPr lang="en-GB" sz="1200" dirty="0">
              <a:latin typeface="Aptos" panose="020B0004020202020204" pitchFamily="34" charset="0"/>
            </a:endParaRPr>
          </a:p>
        </p:txBody>
      </p:sp>
      <p:sp>
        <p:nvSpPr>
          <p:cNvPr id="10" name="Rectangle 9">
            <a:extLst>
              <a:ext uri="{FF2B5EF4-FFF2-40B4-BE49-F238E27FC236}">
                <a16:creationId xmlns:a16="http://schemas.microsoft.com/office/drawing/2014/main" id="{DCF2A436-053D-7A0D-8A1D-323E634A755A}"/>
              </a:ext>
            </a:extLst>
          </p:cNvPr>
          <p:cNvSpPr/>
          <p:nvPr/>
        </p:nvSpPr>
        <p:spPr>
          <a:xfrm>
            <a:off x="3937" y="4798818"/>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THEMES AND STRUCTURE </a:t>
            </a:r>
            <a:endParaRPr lang="en-GB" sz="1200" dirty="0">
              <a:latin typeface="Aptos" panose="020B0004020202020204" pitchFamily="34" charset="0"/>
            </a:endParaRPr>
          </a:p>
        </p:txBody>
      </p:sp>
      <p:sp>
        <p:nvSpPr>
          <p:cNvPr id="11" name="TextBox 10">
            <a:extLst>
              <a:ext uri="{FF2B5EF4-FFF2-40B4-BE49-F238E27FC236}">
                <a16:creationId xmlns:a16="http://schemas.microsoft.com/office/drawing/2014/main" id="{58AB10E2-EFEF-7A8D-0D0D-13D23EA4B15D}"/>
              </a:ext>
            </a:extLst>
          </p:cNvPr>
          <p:cNvSpPr txBox="1"/>
          <p:nvPr/>
        </p:nvSpPr>
        <p:spPr>
          <a:xfrm>
            <a:off x="205959" y="1325390"/>
            <a:ext cx="6446079" cy="3000821"/>
          </a:xfrm>
          <a:prstGeom prst="rect">
            <a:avLst/>
          </a:prstGeom>
          <a:noFill/>
          <a:ln>
            <a:solidFill>
              <a:schemeClr val="tx1"/>
            </a:solidFill>
          </a:ln>
        </p:spPr>
        <p:txBody>
          <a:bodyPr wrap="square" rtlCol="0">
            <a:spAutoFit/>
          </a:bodyPr>
          <a:lstStyle/>
          <a:p>
            <a:pPr marL="285750" indent="-285750">
              <a:buFont typeface="Wingdings" panose="05000000000000000000" pitchFamily="2" charset="2"/>
              <a:buChar char="Ø"/>
            </a:pPr>
            <a:r>
              <a:rPr lang="en-GB" sz="1350" dirty="0">
                <a:latin typeface="Aptos" panose="020B0004020202020204" pitchFamily="34" charset="0"/>
              </a:rPr>
              <a:t>The poem was written by Alfred Lord Tennyson in 1854 based on a real event in the Crimean War. </a:t>
            </a:r>
          </a:p>
          <a:p>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He wrote this poem as a tribute to the men who died in battle. </a:t>
            </a:r>
          </a:p>
          <a:p>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The poem describes the battle between British cavalry (soldiers on horseback) and Russian forces during the Crimean War (1853-1856)</a:t>
            </a:r>
          </a:p>
          <a:p>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A misunderstanding meant that the Light Brigade were ordered to advance into a valley surrounded by enemy soldiers. </a:t>
            </a:r>
          </a:p>
          <a:p>
            <a:endParaRPr lang="en-GB" sz="1350" dirty="0">
              <a:latin typeface="Aptos" panose="020B0004020202020204" pitchFamily="34" charset="0"/>
            </a:endParaRPr>
          </a:p>
          <a:p>
            <a:pPr marL="285750" indent="-285750">
              <a:buFont typeface="Wingdings" panose="05000000000000000000" pitchFamily="2" charset="2"/>
              <a:buChar char="Ø"/>
            </a:pPr>
            <a:r>
              <a:rPr lang="en-GB" sz="1350" dirty="0">
                <a:latin typeface="Aptos" panose="020B0004020202020204" pitchFamily="34" charset="0"/>
              </a:rPr>
              <a:t>The cavalry were only armed with swords, whereas the Russian soldiers had guns. The Light Brigade were virtually defenceless against their enemies, and many were killed. </a:t>
            </a:r>
          </a:p>
        </p:txBody>
      </p:sp>
      <p:sp>
        <p:nvSpPr>
          <p:cNvPr id="12" name="Rectangle 11">
            <a:extLst>
              <a:ext uri="{FF2B5EF4-FFF2-40B4-BE49-F238E27FC236}">
                <a16:creationId xmlns:a16="http://schemas.microsoft.com/office/drawing/2014/main" id="{9425DF74-7BC9-2EE5-D634-487C3B308FAA}"/>
              </a:ext>
            </a:extLst>
          </p:cNvPr>
          <p:cNvSpPr/>
          <p:nvPr/>
        </p:nvSpPr>
        <p:spPr>
          <a:xfrm>
            <a:off x="0" y="699882"/>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SUMMARY </a:t>
            </a:r>
            <a:endParaRPr lang="en-GB" sz="1200" dirty="0">
              <a:latin typeface="Aptos" panose="020B0004020202020204" pitchFamily="34" charset="0"/>
            </a:endParaRPr>
          </a:p>
        </p:txBody>
      </p:sp>
    </p:spTree>
    <p:extLst>
      <p:ext uri="{BB962C8B-B14F-4D97-AF65-F5344CB8AC3E}">
        <p14:creationId xmlns:p14="http://schemas.microsoft.com/office/powerpoint/2010/main" val="40125851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134034"/>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THE CHARGE OF THE LIGHT BRIGADE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35</a:t>
            </a:fld>
            <a:endParaRPr lang="en-GB" dirty="0"/>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2967518947"/>
              </p:ext>
            </p:extLst>
          </p:nvPr>
        </p:nvGraphicFramePr>
        <p:xfrm>
          <a:off x="272936" y="753690"/>
          <a:ext cx="6312127" cy="8302342"/>
        </p:xfrm>
        <a:graphic>
          <a:graphicData uri="http://schemas.openxmlformats.org/drawingml/2006/table">
            <a:tbl>
              <a:tblPr firstRow="1" bandRow="1">
                <a:tableStyleId>{5940675A-B579-460E-94D1-54222C63F5DA}</a:tableStyleId>
              </a:tblPr>
              <a:tblGrid>
                <a:gridCol w="6312127">
                  <a:extLst>
                    <a:ext uri="{9D8B030D-6E8A-4147-A177-3AD203B41FA5}">
                      <a16:colId xmlns:a16="http://schemas.microsoft.com/office/drawing/2014/main" val="1646765225"/>
                    </a:ext>
                  </a:extLst>
                </a:gridCol>
              </a:tblGrid>
              <a:tr h="2118232">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‘All in the valley of Death rode the six hundred’ </a:t>
                      </a:r>
                    </a:p>
                  </a:txBody>
                  <a:tcPr/>
                </a:tc>
                <a:extLst>
                  <a:ext uri="{0D108BD9-81ED-4DB2-BD59-A6C34878D82A}">
                    <a16:rowId xmlns:a16="http://schemas.microsoft.com/office/drawing/2014/main" val="218593671"/>
                  </a:ext>
                </a:extLst>
              </a:tr>
              <a:tr h="2010974">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‘Theirs is not to make reply, theirs is not to reason why, theirs but to do and die’</a:t>
                      </a:r>
                    </a:p>
                  </a:txBody>
                  <a:tcPr/>
                </a:tc>
                <a:extLst>
                  <a:ext uri="{0D108BD9-81ED-4DB2-BD59-A6C34878D82A}">
                    <a16:rowId xmlns:a16="http://schemas.microsoft.com/office/drawing/2014/main" val="339665499"/>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‘Cannon to the right of them, left, in front of them…</a:t>
                      </a:r>
                      <a:r>
                        <a:rPr lang="en-GB" sz="1400" i="1" dirty="0" err="1">
                          <a:latin typeface="Aptos" panose="020B0004020202020204" pitchFamily="34" charset="0"/>
                        </a:rPr>
                        <a:t>volley’d</a:t>
                      </a:r>
                      <a:r>
                        <a:rPr lang="en-GB" sz="1400" i="1" dirty="0">
                          <a:latin typeface="Aptos" panose="020B0004020202020204" pitchFamily="34" charset="0"/>
                        </a:rPr>
                        <a:t> and </a:t>
                      </a:r>
                      <a:r>
                        <a:rPr lang="en-GB" sz="1400" i="1" dirty="0" err="1">
                          <a:latin typeface="Aptos" panose="020B0004020202020204" pitchFamily="34" charset="0"/>
                        </a:rPr>
                        <a:t>thunder’d</a:t>
                      </a:r>
                      <a:r>
                        <a:rPr lang="en-GB" sz="1400" i="1" dirty="0">
                          <a:latin typeface="Aptos" panose="020B0004020202020204" pitchFamily="34" charset="0"/>
                        </a:rPr>
                        <a:t>’</a:t>
                      </a:r>
                    </a:p>
                  </a:txBody>
                  <a:tcPr/>
                </a:tc>
                <a:extLst>
                  <a:ext uri="{0D108BD9-81ED-4DB2-BD59-A6C34878D82A}">
                    <a16:rowId xmlns:a16="http://schemas.microsoft.com/office/drawing/2014/main" val="1558789675"/>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‘Into the jaws of Death, into the mouth of Hell’ </a:t>
                      </a: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txBody>
                  <a:tcPr/>
                </a:tc>
                <a:extLst>
                  <a:ext uri="{0D108BD9-81ED-4DB2-BD59-A6C34878D82A}">
                    <a16:rowId xmlns:a16="http://schemas.microsoft.com/office/drawing/2014/main" val="1943964961"/>
                  </a:ext>
                </a:extLst>
              </a:tr>
            </a:tbl>
          </a:graphicData>
        </a:graphic>
      </p:graphicFrame>
    </p:spTree>
    <p:extLst>
      <p:ext uri="{BB962C8B-B14F-4D97-AF65-F5344CB8AC3E}">
        <p14:creationId xmlns:p14="http://schemas.microsoft.com/office/powerpoint/2010/main" val="24065734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1" y="168031"/>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THE CHARGE OF THE LIGHT BRIGADE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36</a:t>
            </a:fld>
            <a:endParaRPr lang="en-GB" dirty="0"/>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3210087428"/>
              </p:ext>
            </p:extLst>
          </p:nvPr>
        </p:nvGraphicFramePr>
        <p:xfrm>
          <a:off x="272936" y="753690"/>
          <a:ext cx="6312127" cy="8302342"/>
        </p:xfrm>
        <a:graphic>
          <a:graphicData uri="http://schemas.openxmlformats.org/drawingml/2006/table">
            <a:tbl>
              <a:tblPr firstRow="1" bandRow="1">
                <a:tableStyleId>{5940675A-B579-460E-94D1-54222C63F5DA}</a:tableStyleId>
              </a:tblPr>
              <a:tblGrid>
                <a:gridCol w="6312127">
                  <a:extLst>
                    <a:ext uri="{9D8B030D-6E8A-4147-A177-3AD203B41FA5}">
                      <a16:colId xmlns:a16="http://schemas.microsoft.com/office/drawing/2014/main" val="1646765225"/>
                    </a:ext>
                  </a:extLst>
                </a:gridCol>
              </a:tblGrid>
              <a:tr h="2118232">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‘All in the valley of Death rode the six hundred’ </a:t>
                      </a:r>
                    </a:p>
                  </a:txBody>
                  <a:tcPr/>
                </a:tc>
                <a:extLst>
                  <a:ext uri="{0D108BD9-81ED-4DB2-BD59-A6C34878D82A}">
                    <a16:rowId xmlns:a16="http://schemas.microsoft.com/office/drawing/2014/main" val="218593671"/>
                  </a:ext>
                </a:extLst>
              </a:tr>
              <a:tr h="2010974">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‘Stormed at with shot and shell, while horse and hero fell’ </a:t>
                      </a:r>
                    </a:p>
                  </a:txBody>
                  <a:tcPr/>
                </a:tc>
                <a:extLst>
                  <a:ext uri="{0D108BD9-81ED-4DB2-BD59-A6C34878D82A}">
                    <a16:rowId xmlns:a16="http://schemas.microsoft.com/office/drawing/2014/main" val="339665499"/>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‘When can their glory fade, O the wild charge they made!’ </a:t>
                      </a:r>
                    </a:p>
                  </a:txBody>
                  <a:tcPr/>
                </a:tc>
                <a:extLst>
                  <a:ext uri="{0D108BD9-81ED-4DB2-BD59-A6C34878D82A}">
                    <a16:rowId xmlns:a16="http://schemas.microsoft.com/office/drawing/2014/main" val="1558789675"/>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‘Noble six hundred’ </a:t>
                      </a:r>
                    </a:p>
                  </a:txBody>
                  <a:tcPr/>
                </a:tc>
                <a:extLst>
                  <a:ext uri="{0D108BD9-81ED-4DB2-BD59-A6C34878D82A}">
                    <a16:rowId xmlns:a16="http://schemas.microsoft.com/office/drawing/2014/main" val="1943964961"/>
                  </a:ext>
                </a:extLst>
              </a:tr>
            </a:tbl>
          </a:graphicData>
        </a:graphic>
      </p:graphicFrame>
    </p:spTree>
    <p:extLst>
      <p:ext uri="{BB962C8B-B14F-4D97-AF65-F5344CB8AC3E}">
        <p14:creationId xmlns:p14="http://schemas.microsoft.com/office/powerpoint/2010/main" val="29810374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Aptos" panose="020B0004020202020204" pitchFamily="34" charset="0"/>
              </a:rPr>
              <a:t>KAMIKAZE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37</a:t>
            </a:fld>
            <a:endParaRPr lang="en-GB" dirty="0"/>
          </a:p>
        </p:txBody>
      </p:sp>
      <p:sp>
        <p:nvSpPr>
          <p:cNvPr id="3" name="TextBox 2">
            <a:extLst>
              <a:ext uri="{FF2B5EF4-FFF2-40B4-BE49-F238E27FC236}">
                <a16:creationId xmlns:a16="http://schemas.microsoft.com/office/drawing/2014/main" id="{0E213BEC-25A9-4B41-2B39-28E082FE05E6}"/>
              </a:ext>
            </a:extLst>
          </p:cNvPr>
          <p:cNvSpPr txBox="1"/>
          <p:nvPr/>
        </p:nvSpPr>
        <p:spPr>
          <a:xfrm>
            <a:off x="223393" y="480251"/>
            <a:ext cx="3712464" cy="9879628"/>
          </a:xfrm>
          <a:prstGeom prst="rect">
            <a:avLst/>
          </a:prstGeom>
          <a:noFill/>
        </p:spPr>
        <p:txBody>
          <a:bodyPr wrap="square" rtlCol="0">
            <a:spAutoFit/>
          </a:bodyPr>
          <a:lstStyle/>
          <a:p>
            <a:r>
              <a:rPr lang="en-GB" sz="1200" b="1" dirty="0">
                <a:latin typeface="Aptos" panose="020B0004020202020204" pitchFamily="34" charset="0"/>
              </a:rPr>
              <a:t>Kamikaze</a:t>
            </a:r>
          </a:p>
          <a:p>
            <a:r>
              <a:rPr lang="en-GB" sz="1200" b="1" dirty="0">
                <a:latin typeface="Aptos" panose="020B0004020202020204" pitchFamily="34" charset="0"/>
              </a:rPr>
              <a:t>By Beatrice Garland</a:t>
            </a:r>
          </a:p>
          <a:p>
            <a:endParaRPr lang="en-GB" sz="1200" b="1" dirty="0">
              <a:latin typeface="Aptos" panose="020B0004020202020204" pitchFamily="34" charset="0"/>
            </a:endParaRPr>
          </a:p>
          <a:p>
            <a:r>
              <a:rPr lang="en-GB" sz="1200" dirty="0">
                <a:latin typeface="Aptos" panose="020B0004020202020204" pitchFamily="34" charset="0"/>
              </a:rPr>
              <a:t>Her father embarked at sunrise</a:t>
            </a:r>
          </a:p>
          <a:p>
            <a:r>
              <a:rPr lang="en-GB" sz="1200" dirty="0">
                <a:latin typeface="Aptos" panose="020B0004020202020204" pitchFamily="34" charset="0"/>
              </a:rPr>
              <a:t>with a flask of water, a samurai sword</a:t>
            </a:r>
          </a:p>
          <a:p>
            <a:r>
              <a:rPr lang="en-GB" sz="1200" dirty="0">
                <a:latin typeface="Aptos" panose="020B0004020202020204" pitchFamily="34" charset="0"/>
              </a:rPr>
              <a:t>in the cockpit, a shaven head</a:t>
            </a:r>
          </a:p>
          <a:p>
            <a:r>
              <a:rPr lang="en-GB" sz="1200" dirty="0">
                <a:latin typeface="Aptos" panose="020B0004020202020204" pitchFamily="34" charset="0"/>
              </a:rPr>
              <a:t>full of powerful incantations</a:t>
            </a:r>
          </a:p>
          <a:p>
            <a:r>
              <a:rPr lang="en-GB" sz="1200" dirty="0">
                <a:latin typeface="Aptos" panose="020B0004020202020204" pitchFamily="34" charset="0"/>
              </a:rPr>
              <a:t>and enough fuel for a one-way</a:t>
            </a:r>
          </a:p>
          <a:p>
            <a:r>
              <a:rPr lang="en-GB" sz="1200" dirty="0">
                <a:latin typeface="Aptos" panose="020B0004020202020204" pitchFamily="34" charset="0"/>
              </a:rPr>
              <a:t>journey into history</a:t>
            </a:r>
          </a:p>
          <a:p>
            <a:endParaRPr lang="en-GB" sz="1200" dirty="0">
              <a:latin typeface="Aptos" panose="020B0004020202020204" pitchFamily="34" charset="0"/>
            </a:endParaRPr>
          </a:p>
          <a:p>
            <a:r>
              <a:rPr lang="en-GB" sz="1200" dirty="0">
                <a:latin typeface="Aptos" panose="020B0004020202020204" pitchFamily="34" charset="0"/>
              </a:rPr>
              <a:t>but half way there, she thought,</a:t>
            </a:r>
          </a:p>
          <a:p>
            <a:r>
              <a:rPr lang="en-GB" sz="1200" dirty="0">
                <a:latin typeface="Aptos" panose="020B0004020202020204" pitchFamily="34" charset="0"/>
              </a:rPr>
              <a:t>recounting it later to her children,</a:t>
            </a:r>
          </a:p>
          <a:p>
            <a:r>
              <a:rPr lang="en-GB" sz="1200" dirty="0">
                <a:latin typeface="Aptos" panose="020B0004020202020204" pitchFamily="34" charset="0"/>
              </a:rPr>
              <a:t>he must have looked far down</a:t>
            </a:r>
          </a:p>
          <a:p>
            <a:r>
              <a:rPr lang="en-GB" sz="1200" dirty="0">
                <a:latin typeface="Aptos" panose="020B0004020202020204" pitchFamily="34" charset="0"/>
              </a:rPr>
              <a:t>at the little fishing boats</a:t>
            </a:r>
          </a:p>
          <a:p>
            <a:r>
              <a:rPr lang="en-GB" sz="1200" dirty="0">
                <a:latin typeface="Aptos" panose="020B0004020202020204" pitchFamily="34" charset="0"/>
              </a:rPr>
              <a:t>strung out like bunting</a:t>
            </a:r>
          </a:p>
          <a:p>
            <a:r>
              <a:rPr lang="en-GB" sz="1200" dirty="0">
                <a:latin typeface="Aptos" panose="020B0004020202020204" pitchFamily="34" charset="0"/>
              </a:rPr>
              <a:t>on a green-blue translucent sea</a:t>
            </a:r>
          </a:p>
          <a:p>
            <a:endParaRPr lang="en-GB" sz="1200" dirty="0">
              <a:latin typeface="Aptos" panose="020B0004020202020204" pitchFamily="34" charset="0"/>
            </a:endParaRPr>
          </a:p>
          <a:p>
            <a:r>
              <a:rPr lang="en-GB" sz="1200" dirty="0">
                <a:latin typeface="Aptos" panose="020B0004020202020204" pitchFamily="34" charset="0"/>
              </a:rPr>
              <a:t>and beneath them, arcing in swathes</a:t>
            </a:r>
          </a:p>
          <a:p>
            <a:r>
              <a:rPr lang="en-GB" sz="1200" dirty="0">
                <a:latin typeface="Aptos" panose="020B0004020202020204" pitchFamily="34" charset="0"/>
              </a:rPr>
              <a:t>like a huge flag waved first one way</a:t>
            </a:r>
          </a:p>
          <a:p>
            <a:r>
              <a:rPr lang="en-GB" sz="1200" dirty="0">
                <a:latin typeface="Aptos" panose="020B0004020202020204" pitchFamily="34" charset="0"/>
              </a:rPr>
              <a:t>then the other in a figure of eight,</a:t>
            </a:r>
          </a:p>
          <a:p>
            <a:r>
              <a:rPr lang="en-GB" sz="1200" dirty="0">
                <a:latin typeface="Aptos" panose="020B0004020202020204" pitchFamily="34" charset="0"/>
              </a:rPr>
              <a:t>the dark shoals of fishes</a:t>
            </a:r>
          </a:p>
          <a:p>
            <a:r>
              <a:rPr lang="en-GB" sz="1200" dirty="0">
                <a:latin typeface="Aptos" panose="020B0004020202020204" pitchFamily="34" charset="0"/>
              </a:rPr>
              <a:t>flashing silver as their bellies</a:t>
            </a:r>
          </a:p>
          <a:p>
            <a:r>
              <a:rPr lang="en-GB" sz="1200" dirty="0">
                <a:latin typeface="Aptos" panose="020B0004020202020204" pitchFamily="34" charset="0"/>
              </a:rPr>
              <a:t>swivelled towards the sun</a:t>
            </a:r>
          </a:p>
          <a:p>
            <a:endParaRPr lang="en-GB" sz="1200" dirty="0">
              <a:latin typeface="Aptos" panose="020B0004020202020204" pitchFamily="34" charset="0"/>
            </a:endParaRPr>
          </a:p>
          <a:p>
            <a:r>
              <a:rPr lang="en-GB" sz="1200" dirty="0">
                <a:latin typeface="Aptos" panose="020B0004020202020204" pitchFamily="34" charset="0"/>
              </a:rPr>
              <a:t>and remembered how he</a:t>
            </a:r>
          </a:p>
          <a:p>
            <a:r>
              <a:rPr lang="en-GB" sz="1200" dirty="0">
                <a:latin typeface="Aptos" panose="020B0004020202020204" pitchFamily="34" charset="0"/>
              </a:rPr>
              <a:t>and his brothers waiting on the shore</a:t>
            </a:r>
          </a:p>
          <a:p>
            <a:r>
              <a:rPr lang="en-GB" sz="1200" dirty="0">
                <a:latin typeface="Aptos" panose="020B0004020202020204" pitchFamily="34" charset="0"/>
              </a:rPr>
              <a:t>built cairns of pearl-grey pebbles</a:t>
            </a:r>
          </a:p>
          <a:p>
            <a:r>
              <a:rPr lang="en-GB" sz="1200" dirty="0">
                <a:latin typeface="Aptos" panose="020B0004020202020204" pitchFamily="34" charset="0"/>
              </a:rPr>
              <a:t>to see whose withstood longest</a:t>
            </a:r>
          </a:p>
          <a:p>
            <a:r>
              <a:rPr lang="en-GB" sz="1200" dirty="0">
                <a:latin typeface="Aptos" panose="020B0004020202020204" pitchFamily="34" charset="0"/>
              </a:rPr>
              <a:t>the turbulent inrush of breakers</a:t>
            </a:r>
          </a:p>
          <a:p>
            <a:r>
              <a:rPr lang="en-GB" sz="1200" dirty="0">
                <a:latin typeface="Aptos" panose="020B0004020202020204" pitchFamily="34" charset="0"/>
              </a:rPr>
              <a:t>bringing their father’s boat safe</a:t>
            </a:r>
          </a:p>
          <a:p>
            <a:endParaRPr lang="en-GB" sz="1200" dirty="0">
              <a:latin typeface="Aptos" panose="020B0004020202020204" pitchFamily="34" charset="0"/>
            </a:endParaRPr>
          </a:p>
          <a:p>
            <a:r>
              <a:rPr lang="en-GB" sz="1200" dirty="0">
                <a:latin typeface="Aptos" panose="020B0004020202020204" pitchFamily="34" charset="0"/>
              </a:rPr>
              <a:t>– yes, grandfather’s boat – safe</a:t>
            </a:r>
          </a:p>
          <a:p>
            <a:r>
              <a:rPr lang="en-GB" sz="1200" dirty="0">
                <a:latin typeface="Aptos" panose="020B0004020202020204" pitchFamily="34" charset="0"/>
              </a:rPr>
              <a:t>to the shore, salt-sodden, awash</a:t>
            </a:r>
          </a:p>
          <a:p>
            <a:r>
              <a:rPr lang="en-GB" sz="1200" dirty="0">
                <a:latin typeface="Aptos" panose="020B0004020202020204" pitchFamily="34" charset="0"/>
              </a:rPr>
              <a:t>with cloud-marked mackerel,</a:t>
            </a:r>
          </a:p>
          <a:p>
            <a:r>
              <a:rPr lang="en-GB" sz="1200" dirty="0">
                <a:latin typeface="Aptos" panose="020B0004020202020204" pitchFamily="34" charset="0"/>
              </a:rPr>
              <a:t>black crabs, feathery prawns,</a:t>
            </a:r>
          </a:p>
          <a:p>
            <a:r>
              <a:rPr lang="en-GB" sz="1200" dirty="0">
                <a:latin typeface="Aptos" panose="020B0004020202020204" pitchFamily="34" charset="0"/>
              </a:rPr>
              <a:t>the loose silver of whitebait and once</a:t>
            </a:r>
          </a:p>
          <a:p>
            <a:r>
              <a:rPr lang="en-GB" sz="1200" dirty="0">
                <a:latin typeface="Aptos" panose="020B0004020202020204" pitchFamily="34" charset="0"/>
              </a:rPr>
              <a:t>a tuna, the dark prince, muscular, dangerous.</a:t>
            </a:r>
          </a:p>
          <a:p>
            <a:endParaRPr lang="en-GB" sz="1200" dirty="0">
              <a:latin typeface="Aptos" panose="020B0004020202020204" pitchFamily="34" charset="0"/>
            </a:endParaRPr>
          </a:p>
          <a:p>
            <a:r>
              <a:rPr lang="en-GB" sz="1200" dirty="0">
                <a:latin typeface="Aptos" panose="020B0004020202020204" pitchFamily="34" charset="0"/>
              </a:rPr>
              <a:t>And though he came back</a:t>
            </a:r>
          </a:p>
          <a:p>
            <a:r>
              <a:rPr lang="en-GB" sz="1200" dirty="0">
                <a:latin typeface="Aptos" panose="020B0004020202020204" pitchFamily="34" charset="0"/>
              </a:rPr>
              <a:t>my mother never spoke again</a:t>
            </a:r>
          </a:p>
          <a:p>
            <a:r>
              <a:rPr lang="en-GB" sz="1200" dirty="0">
                <a:latin typeface="Aptos" panose="020B0004020202020204" pitchFamily="34" charset="0"/>
              </a:rPr>
              <a:t>in his presence, nor did she meet his eyes</a:t>
            </a:r>
          </a:p>
          <a:p>
            <a:r>
              <a:rPr lang="en-GB" sz="1200" dirty="0">
                <a:latin typeface="Aptos" panose="020B0004020202020204" pitchFamily="34" charset="0"/>
              </a:rPr>
              <a:t>and the neighbours too, they treated him</a:t>
            </a:r>
          </a:p>
          <a:p>
            <a:r>
              <a:rPr lang="en-GB" sz="1200" dirty="0">
                <a:latin typeface="Aptos" panose="020B0004020202020204" pitchFamily="34" charset="0"/>
              </a:rPr>
              <a:t>as though he no longer existed,</a:t>
            </a:r>
          </a:p>
          <a:p>
            <a:r>
              <a:rPr lang="en-GB" sz="1200" dirty="0">
                <a:latin typeface="Aptos" panose="020B0004020202020204" pitchFamily="34" charset="0"/>
              </a:rPr>
              <a:t>only we children still chattered and laughed</a:t>
            </a:r>
          </a:p>
          <a:p>
            <a:endParaRPr lang="en-GB" sz="1200" dirty="0">
              <a:latin typeface="Aptos" panose="020B0004020202020204" pitchFamily="34" charset="0"/>
            </a:endParaRPr>
          </a:p>
          <a:p>
            <a:r>
              <a:rPr lang="en-GB" sz="1200" dirty="0">
                <a:latin typeface="Aptos" panose="020B0004020202020204" pitchFamily="34" charset="0"/>
              </a:rPr>
              <a:t>till gradually we too learned</a:t>
            </a:r>
          </a:p>
          <a:p>
            <a:r>
              <a:rPr lang="en-GB" sz="1200" dirty="0">
                <a:latin typeface="Aptos" panose="020B0004020202020204" pitchFamily="34" charset="0"/>
              </a:rPr>
              <a:t>to be silent, to live as though</a:t>
            </a:r>
          </a:p>
          <a:p>
            <a:r>
              <a:rPr lang="en-GB" sz="1200" dirty="0">
                <a:latin typeface="Aptos" panose="020B0004020202020204" pitchFamily="34" charset="0"/>
              </a:rPr>
              <a:t>he had never returned, that this</a:t>
            </a:r>
          </a:p>
          <a:p>
            <a:r>
              <a:rPr lang="en-GB" sz="1200" dirty="0">
                <a:latin typeface="Aptos" panose="020B0004020202020204" pitchFamily="34" charset="0"/>
              </a:rPr>
              <a:t>was no longer the father we loved.</a:t>
            </a:r>
          </a:p>
          <a:p>
            <a:r>
              <a:rPr lang="en-GB" sz="1200" dirty="0">
                <a:latin typeface="Aptos" panose="020B0004020202020204" pitchFamily="34" charset="0"/>
              </a:rPr>
              <a:t>And sometimes, she said, he must have wondered</a:t>
            </a:r>
          </a:p>
          <a:p>
            <a:r>
              <a:rPr lang="en-GB" sz="1200" dirty="0">
                <a:latin typeface="Aptos" panose="020B0004020202020204" pitchFamily="34" charset="0"/>
              </a:rPr>
              <a:t>which had been the better way to die.</a:t>
            </a:r>
          </a:p>
          <a:p>
            <a:endParaRPr lang="en-GB" sz="1200" dirty="0">
              <a:latin typeface="Aptos" panose="020B0004020202020204" pitchFamily="34" charset="0"/>
            </a:endParaRPr>
          </a:p>
          <a:p>
            <a:endParaRPr lang="en-GB" sz="1200" dirty="0">
              <a:latin typeface="Aptos" panose="020B0004020202020204" pitchFamily="34" charset="0"/>
            </a:endParaRPr>
          </a:p>
        </p:txBody>
      </p:sp>
    </p:spTree>
    <p:extLst>
      <p:ext uri="{BB962C8B-B14F-4D97-AF65-F5344CB8AC3E}">
        <p14:creationId xmlns:p14="http://schemas.microsoft.com/office/powerpoint/2010/main" val="9275228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50849"/>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Aptos" panose="020B0004020202020204" pitchFamily="34" charset="0"/>
              </a:rPr>
              <a:t>KAMIKAZE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38</a:t>
            </a:fld>
            <a:endParaRPr lang="en-GB" dirty="0">
              <a:latin typeface="Aptos" panose="020B0004020202020204" pitchFamily="34" charset="0"/>
            </a:endParaRPr>
          </a:p>
        </p:txBody>
      </p:sp>
      <p:sp>
        <p:nvSpPr>
          <p:cNvPr id="6" name="TextBox 5">
            <a:extLst>
              <a:ext uri="{FF2B5EF4-FFF2-40B4-BE49-F238E27FC236}">
                <a16:creationId xmlns:a16="http://schemas.microsoft.com/office/drawing/2014/main" id="{788E76A5-5C5E-F484-5832-7EF71A3FCECD}"/>
              </a:ext>
            </a:extLst>
          </p:cNvPr>
          <p:cNvSpPr txBox="1"/>
          <p:nvPr/>
        </p:nvSpPr>
        <p:spPr>
          <a:xfrm>
            <a:off x="155576" y="884419"/>
            <a:ext cx="6611938" cy="276999"/>
          </a:xfrm>
          <a:prstGeom prst="rect">
            <a:avLst/>
          </a:prstGeom>
          <a:noFill/>
        </p:spPr>
        <p:txBody>
          <a:bodyPr wrap="square" rtlCol="0">
            <a:spAutoFit/>
          </a:bodyPr>
          <a:lstStyle/>
          <a:p>
            <a:endParaRPr lang="en-GB" sz="1200" dirty="0">
              <a:latin typeface="Aptos" panose="020B0004020202020204" pitchFamily="34" charset="0"/>
            </a:endParaRPr>
          </a:p>
        </p:txBody>
      </p:sp>
      <p:sp>
        <p:nvSpPr>
          <p:cNvPr id="8" name="TextBox 7">
            <a:extLst>
              <a:ext uri="{FF2B5EF4-FFF2-40B4-BE49-F238E27FC236}">
                <a16:creationId xmlns:a16="http://schemas.microsoft.com/office/drawing/2014/main" id="{3E552E80-8F58-B77F-9857-7AB2EFA01318}"/>
              </a:ext>
            </a:extLst>
          </p:cNvPr>
          <p:cNvSpPr txBox="1"/>
          <p:nvPr/>
        </p:nvSpPr>
        <p:spPr>
          <a:xfrm>
            <a:off x="288890" y="5182648"/>
            <a:ext cx="6345309" cy="3416320"/>
          </a:xfrm>
          <a:prstGeom prst="rect">
            <a:avLst/>
          </a:prstGeom>
          <a:noFill/>
          <a:ln>
            <a:solidFill>
              <a:schemeClr val="tx1"/>
            </a:solidFill>
          </a:ln>
        </p:spPr>
        <p:txBody>
          <a:bodyPr wrap="square" rtlCol="0">
            <a:spAutoFit/>
          </a:bodyPr>
          <a:lstStyle/>
          <a:p>
            <a:pPr marL="171450" indent="-171450">
              <a:buFont typeface="Arial" panose="020B0604020202020204" pitchFamily="34" charset="0"/>
              <a:buChar char="•"/>
            </a:pPr>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Form: </a:t>
            </a:r>
            <a:r>
              <a:rPr lang="en-GB" sz="1200" dirty="0">
                <a:latin typeface="Aptos" panose="020B0004020202020204" pitchFamily="34" charset="0"/>
              </a:rPr>
              <a:t>The poem is mostly narrated in the third person using reported speech of the pilot’s daughter, but her voice is heard directly in the later stanzas. The absence of the pilot’s voice shows that he’s been cut off from society, and the use of the third person emphasises the distance between pilot and daughter. </a:t>
            </a:r>
          </a:p>
          <a:p>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Patriotism: </a:t>
            </a:r>
            <a:r>
              <a:rPr lang="en-GB" sz="1200" dirty="0">
                <a:latin typeface="Aptos" panose="020B0004020202020204" pitchFamily="34" charset="0"/>
              </a:rPr>
              <a:t>The opening stanza is full of suggestions of patriotic pride and duty- the pilot had the chance to ‘fly into history’. The patriotism of his family and neighbours is shown in their reaction to his return- they treat him as if he’s dead because he has failed in his duty to his nation. </a:t>
            </a:r>
          </a:p>
          <a:p>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Shame</a:t>
            </a:r>
            <a:r>
              <a:rPr lang="en-GB" sz="1200" dirty="0">
                <a:latin typeface="Aptos" panose="020B0004020202020204" pitchFamily="34" charset="0"/>
              </a:rPr>
              <a:t>: The reaction of the pilot’s wife is one of deep shame- she never speaks to him again. </a:t>
            </a:r>
          </a:p>
          <a:p>
            <a:endParaRPr lang="en-GB" sz="1200" dirty="0">
              <a:latin typeface="Aptos" panose="020B0004020202020204" pitchFamily="34" charset="0"/>
            </a:endParaRPr>
          </a:p>
          <a:p>
            <a:pPr marL="171450" indent="-171450">
              <a:buFont typeface="Arial" panose="020B0604020202020204" pitchFamily="34" charset="0"/>
              <a:buChar char="•"/>
            </a:pPr>
            <a:r>
              <a:rPr lang="en-GB" sz="1200" dirty="0">
                <a:latin typeface="Aptos" panose="020B0004020202020204" pitchFamily="34" charset="0"/>
              </a:rPr>
              <a:t>Regret- The pilot’s daughter’s words in the final stanzas are tinged with a sense of regret and loss. The repetition in lines 9 and 41 of ‘</a:t>
            </a:r>
            <a:r>
              <a:rPr lang="en-GB" sz="1200" i="1" dirty="0">
                <a:latin typeface="Aptos" panose="020B0004020202020204" pitchFamily="34" charset="0"/>
              </a:rPr>
              <a:t>he must have</a:t>
            </a:r>
            <a:r>
              <a:rPr lang="en-GB" sz="1200" dirty="0">
                <a:latin typeface="Aptos" panose="020B0004020202020204" pitchFamily="34" charset="0"/>
              </a:rPr>
              <a:t>’ also hints at empathy with the pilot. </a:t>
            </a:r>
          </a:p>
          <a:p>
            <a:endParaRPr lang="en-GB" sz="1200" dirty="0">
              <a:latin typeface="Aptos" panose="020B0004020202020204" pitchFamily="34" charset="0"/>
            </a:endParaRPr>
          </a:p>
        </p:txBody>
      </p:sp>
      <p:sp>
        <p:nvSpPr>
          <p:cNvPr id="10" name="Rectangle 9">
            <a:extLst>
              <a:ext uri="{FF2B5EF4-FFF2-40B4-BE49-F238E27FC236}">
                <a16:creationId xmlns:a16="http://schemas.microsoft.com/office/drawing/2014/main" id="{DCF2A436-053D-7A0D-8A1D-323E634A755A}"/>
              </a:ext>
            </a:extLst>
          </p:cNvPr>
          <p:cNvSpPr/>
          <p:nvPr/>
        </p:nvSpPr>
        <p:spPr>
          <a:xfrm>
            <a:off x="0" y="4236143"/>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THEMES AND STRUCTURE </a:t>
            </a:r>
            <a:endParaRPr lang="en-GB" sz="1200" dirty="0">
              <a:latin typeface="Aptos" panose="020B0004020202020204" pitchFamily="34" charset="0"/>
            </a:endParaRPr>
          </a:p>
        </p:txBody>
      </p:sp>
      <p:sp>
        <p:nvSpPr>
          <p:cNvPr id="11" name="TextBox 10">
            <a:extLst>
              <a:ext uri="{FF2B5EF4-FFF2-40B4-BE49-F238E27FC236}">
                <a16:creationId xmlns:a16="http://schemas.microsoft.com/office/drawing/2014/main" id="{58AB10E2-EFEF-7A8D-0D0D-13D23EA4B15D}"/>
              </a:ext>
            </a:extLst>
          </p:cNvPr>
          <p:cNvSpPr txBox="1"/>
          <p:nvPr/>
        </p:nvSpPr>
        <p:spPr>
          <a:xfrm>
            <a:off x="155575" y="1226800"/>
            <a:ext cx="6446079" cy="2862322"/>
          </a:xfrm>
          <a:prstGeom prst="rect">
            <a:avLst/>
          </a:prstGeom>
          <a:noFill/>
          <a:ln>
            <a:solidFill>
              <a:schemeClr val="tx1"/>
            </a:solidFill>
          </a:ln>
        </p:spPr>
        <p:txBody>
          <a:bodyPr wrap="square" rtlCol="0">
            <a:spAutoFit/>
          </a:bodyPr>
          <a:lstStyle/>
          <a:p>
            <a:pPr marL="285750" indent="-285750">
              <a:buFont typeface="Wingdings" panose="05000000000000000000" pitchFamily="2" charset="2"/>
              <a:buChar char="Ø"/>
            </a:pPr>
            <a:r>
              <a:rPr lang="en-GB" sz="1200" dirty="0">
                <a:latin typeface="Aptos" panose="020B0004020202020204" pitchFamily="34" charset="0"/>
              </a:rPr>
              <a:t>The poem was written by Beatrice Garland and published in 2007. </a:t>
            </a:r>
          </a:p>
          <a:p>
            <a:endParaRPr lang="en-GB" sz="1200" dirty="0">
              <a:latin typeface="Aptos" panose="020B0004020202020204" pitchFamily="34" charset="0"/>
            </a:endParaRPr>
          </a:p>
          <a:p>
            <a:pPr marL="285750" indent="-285750">
              <a:buFont typeface="Wingdings" panose="05000000000000000000" pitchFamily="2" charset="2"/>
              <a:buChar char="Ø"/>
            </a:pPr>
            <a:r>
              <a:rPr lang="en-GB" sz="1200" dirty="0">
                <a:latin typeface="Aptos" panose="020B0004020202020204" pitchFamily="34" charset="0"/>
              </a:rPr>
              <a:t>In the poem, a Japanese mother explains to her children what happened to their grandfather in the war. </a:t>
            </a:r>
          </a:p>
          <a:p>
            <a:endParaRPr lang="en-GB" sz="1200" dirty="0">
              <a:latin typeface="Aptos" panose="020B0004020202020204" pitchFamily="34" charset="0"/>
            </a:endParaRPr>
          </a:p>
          <a:p>
            <a:pPr marL="285750" indent="-285750">
              <a:buFont typeface="Wingdings" panose="05000000000000000000" pitchFamily="2" charset="2"/>
              <a:buChar char="Ø"/>
            </a:pPr>
            <a:r>
              <a:rPr lang="en-GB" sz="1200" dirty="0">
                <a:latin typeface="Aptos" panose="020B0004020202020204" pitchFamily="34" charset="0"/>
              </a:rPr>
              <a:t>The poem opens with a kamikaze pilot setting off on his mission. Kamikaze pilots were specially trained Japanese pilots, who were used towards the end of WW2. They flew their planes on suicide missions into enemy ships- it was seen as a great honour to serve your country in this way.</a:t>
            </a:r>
          </a:p>
          <a:p>
            <a:r>
              <a:rPr lang="en-GB" sz="1200" dirty="0">
                <a:latin typeface="Aptos" panose="020B0004020202020204" pitchFamily="34" charset="0"/>
              </a:rPr>
              <a:t> </a:t>
            </a:r>
          </a:p>
          <a:p>
            <a:pPr marL="285750" indent="-285750">
              <a:buFont typeface="Wingdings" panose="05000000000000000000" pitchFamily="2" charset="2"/>
              <a:buChar char="Ø"/>
            </a:pPr>
            <a:r>
              <a:rPr lang="en-GB" sz="1200" dirty="0">
                <a:latin typeface="Aptos" panose="020B0004020202020204" pitchFamily="34" charset="0"/>
              </a:rPr>
              <a:t>It becomes clear that the pilot turned around and didn’t complete his mission- his daughter imagines that this was because on the way he saw the beauty of nature and remembered his innocent childhood. </a:t>
            </a:r>
          </a:p>
          <a:p>
            <a:endParaRPr lang="en-GB" sz="1200" dirty="0">
              <a:latin typeface="Aptos" panose="020B0004020202020204" pitchFamily="34" charset="0"/>
            </a:endParaRPr>
          </a:p>
          <a:p>
            <a:pPr marL="285750" indent="-285750">
              <a:buFont typeface="Wingdings" panose="05000000000000000000" pitchFamily="2" charset="2"/>
              <a:buChar char="Ø"/>
            </a:pPr>
            <a:r>
              <a:rPr lang="en-GB" sz="1200" dirty="0">
                <a:latin typeface="Aptos" panose="020B0004020202020204" pitchFamily="34" charset="0"/>
              </a:rPr>
              <a:t>The pilot was shunned when he got home- even his family acted as if he wasn’t here.  </a:t>
            </a:r>
          </a:p>
        </p:txBody>
      </p:sp>
      <p:sp>
        <p:nvSpPr>
          <p:cNvPr id="12" name="Rectangle 11">
            <a:extLst>
              <a:ext uri="{FF2B5EF4-FFF2-40B4-BE49-F238E27FC236}">
                <a16:creationId xmlns:a16="http://schemas.microsoft.com/office/drawing/2014/main" id="{9425DF74-7BC9-2EE5-D634-487C3B308FAA}"/>
              </a:ext>
            </a:extLst>
          </p:cNvPr>
          <p:cNvSpPr/>
          <p:nvPr/>
        </p:nvSpPr>
        <p:spPr>
          <a:xfrm>
            <a:off x="0" y="699882"/>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SUMMARY </a:t>
            </a:r>
            <a:endParaRPr lang="en-GB" sz="1200" dirty="0">
              <a:latin typeface="Aptos" panose="020B0004020202020204" pitchFamily="34" charset="0"/>
            </a:endParaRPr>
          </a:p>
        </p:txBody>
      </p:sp>
    </p:spTree>
    <p:extLst>
      <p:ext uri="{BB962C8B-B14F-4D97-AF65-F5344CB8AC3E}">
        <p14:creationId xmlns:p14="http://schemas.microsoft.com/office/powerpoint/2010/main" val="12005213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KAMIKAZE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39</a:t>
            </a:fld>
            <a:endParaRPr lang="en-GB" dirty="0"/>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580405478"/>
              </p:ext>
            </p:extLst>
          </p:nvPr>
        </p:nvGraphicFramePr>
        <p:xfrm>
          <a:off x="272936" y="753690"/>
          <a:ext cx="6312127" cy="8302342"/>
        </p:xfrm>
        <a:graphic>
          <a:graphicData uri="http://schemas.openxmlformats.org/drawingml/2006/table">
            <a:tbl>
              <a:tblPr firstRow="1" bandRow="1">
                <a:tableStyleId>{5940675A-B579-460E-94D1-54222C63F5DA}</a:tableStyleId>
              </a:tblPr>
              <a:tblGrid>
                <a:gridCol w="6312127">
                  <a:extLst>
                    <a:ext uri="{9D8B030D-6E8A-4147-A177-3AD203B41FA5}">
                      <a16:colId xmlns:a16="http://schemas.microsoft.com/office/drawing/2014/main" val="1646765225"/>
                    </a:ext>
                  </a:extLst>
                </a:gridCol>
              </a:tblGrid>
              <a:tr h="2118232">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‘Shaven head full of powerful incantations’ </a:t>
                      </a:r>
                    </a:p>
                  </a:txBody>
                  <a:tcPr/>
                </a:tc>
                <a:extLst>
                  <a:ext uri="{0D108BD9-81ED-4DB2-BD59-A6C34878D82A}">
                    <a16:rowId xmlns:a16="http://schemas.microsoft.com/office/drawing/2014/main" val="218593671"/>
                  </a:ext>
                </a:extLst>
              </a:tr>
              <a:tr h="2010974">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‘Enough fuel for a one-way journey into history’ </a:t>
                      </a:r>
                    </a:p>
                  </a:txBody>
                  <a:tcPr/>
                </a:tc>
                <a:extLst>
                  <a:ext uri="{0D108BD9-81ED-4DB2-BD59-A6C34878D82A}">
                    <a16:rowId xmlns:a16="http://schemas.microsoft.com/office/drawing/2014/main" val="339665499"/>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‘Half way there, he must have looked down’</a:t>
                      </a:r>
                    </a:p>
                  </a:txBody>
                  <a:tcPr/>
                </a:tc>
                <a:extLst>
                  <a:ext uri="{0D108BD9-81ED-4DB2-BD59-A6C34878D82A}">
                    <a16:rowId xmlns:a16="http://schemas.microsoft.com/office/drawing/2014/main" val="1558789675"/>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‘and remembered how he and his brothers waiting on the shore’ </a:t>
                      </a:r>
                    </a:p>
                  </a:txBody>
                  <a:tcPr/>
                </a:tc>
                <a:extLst>
                  <a:ext uri="{0D108BD9-81ED-4DB2-BD59-A6C34878D82A}">
                    <a16:rowId xmlns:a16="http://schemas.microsoft.com/office/drawing/2014/main" val="1943964961"/>
                  </a:ext>
                </a:extLst>
              </a:tr>
            </a:tbl>
          </a:graphicData>
        </a:graphic>
      </p:graphicFrame>
    </p:spTree>
    <p:extLst>
      <p:ext uri="{BB962C8B-B14F-4D97-AF65-F5344CB8AC3E}">
        <p14:creationId xmlns:p14="http://schemas.microsoft.com/office/powerpoint/2010/main" val="14884575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KAMIKAZE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40</a:t>
            </a:fld>
            <a:endParaRPr lang="en-GB" dirty="0"/>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1742802515"/>
              </p:ext>
            </p:extLst>
          </p:nvPr>
        </p:nvGraphicFramePr>
        <p:xfrm>
          <a:off x="272936" y="753690"/>
          <a:ext cx="6312127" cy="8302342"/>
        </p:xfrm>
        <a:graphic>
          <a:graphicData uri="http://schemas.openxmlformats.org/drawingml/2006/table">
            <a:tbl>
              <a:tblPr firstRow="1" bandRow="1">
                <a:tableStyleId>{5940675A-B579-460E-94D1-54222C63F5DA}</a:tableStyleId>
              </a:tblPr>
              <a:tblGrid>
                <a:gridCol w="6312127">
                  <a:extLst>
                    <a:ext uri="{9D8B030D-6E8A-4147-A177-3AD203B41FA5}">
                      <a16:colId xmlns:a16="http://schemas.microsoft.com/office/drawing/2014/main" val="1646765225"/>
                    </a:ext>
                  </a:extLst>
                </a:gridCol>
              </a:tblGrid>
              <a:tr h="2118232">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‘Though he came back my mother never spoke in his presence again’ </a:t>
                      </a:r>
                    </a:p>
                  </a:txBody>
                  <a:tcPr/>
                </a:tc>
                <a:extLst>
                  <a:ext uri="{0D108BD9-81ED-4DB2-BD59-A6C34878D82A}">
                    <a16:rowId xmlns:a16="http://schemas.microsoft.com/office/drawing/2014/main" val="218593671"/>
                  </a:ext>
                </a:extLst>
              </a:tr>
              <a:tr h="2010974">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‘Treated as though he no longer existed’ </a:t>
                      </a:r>
                    </a:p>
                  </a:txBody>
                  <a:tcPr/>
                </a:tc>
                <a:extLst>
                  <a:ext uri="{0D108BD9-81ED-4DB2-BD59-A6C34878D82A}">
                    <a16:rowId xmlns:a16="http://schemas.microsoft.com/office/drawing/2014/main" val="339665499"/>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‘we too learned to be silent, to live as though he was no longer the father we loved’ </a:t>
                      </a:r>
                    </a:p>
                  </a:txBody>
                  <a:tcPr/>
                </a:tc>
                <a:extLst>
                  <a:ext uri="{0D108BD9-81ED-4DB2-BD59-A6C34878D82A}">
                    <a16:rowId xmlns:a16="http://schemas.microsoft.com/office/drawing/2014/main" val="1558789675"/>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‘He must have wondered which had been the better way to die’ </a:t>
                      </a:r>
                    </a:p>
                  </a:txBody>
                  <a:tcPr/>
                </a:tc>
                <a:extLst>
                  <a:ext uri="{0D108BD9-81ED-4DB2-BD59-A6C34878D82A}">
                    <a16:rowId xmlns:a16="http://schemas.microsoft.com/office/drawing/2014/main" val="1943964961"/>
                  </a:ext>
                </a:extLst>
              </a:tr>
            </a:tbl>
          </a:graphicData>
        </a:graphic>
      </p:graphicFrame>
    </p:spTree>
    <p:extLst>
      <p:ext uri="{BB962C8B-B14F-4D97-AF65-F5344CB8AC3E}">
        <p14:creationId xmlns:p14="http://schemas.microsoft.com/office/powerpoint/2010/main" val="34396013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Aptos" panose="020B0004020202020204" pitchFamily="34" charset="0"/>
              </a:rPr>
              <a:t>WAR PHOTOGRAPHER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41</a:t>
            </a:fld>
            <a:endParaRPr lang="en-GB" dirty="0">
              <a:latin typeface="Aptos" panose="020B0004020202020204" pitchFamily="34" charset="0"/>
            </a:endParaRPr>
          </a:p>
        </p:txBody>
      </p:sp>
      <p:sp>
        <p:nvSpPr>
          <p:cNvPr id="3" name="TextBox 2">
            <a:extLst>
              <a:ext uri="{FF2B5EF4-FFF2-40B4-BE49-F238E27FC236}">
                <a16:creationId xmlns:a16="http://schemas.microsoft.com/office/drawing/2014/main" id="{0E213BEC-25A9-4B41-2B39-28E082FE05E6}"/>
              </a:ext>
            </a:extLst>
          </p:cNvPr>
          <p:cNvSpPr txBox="1"/>
          <p:nvPr/>
        </p:nvSpPr>
        <p:spPr>
          <a:xfrm>
            <a:off x="393192" y="951106"/>
            <a:ext cx="3712464" cy="461665"/>
          </a:xfrm>
          <a:prstGeom prst="rect">
            <a:avLst/>
          </a:prstGeom>
          <a:noFill/>
        </p:spPr>
        <p:txBody>
          <a:bodyPr wrap="square" rtlCol="0">
            <a:spAutoFit/>
          </a:bodyPr>
          <a:lstStyle/>
          <a:p>
            <a:endParaRPr lang="en-GB" sz="1200" dirty="0">
              <a:latin typeface="Aptos" panose="020B0004020202020204" pitchFamily="34" charset="0"/>
            </a:endParaRPr>
          </a:p>
          <a:p>
            <a:endParaRPr lang="en-GB" sz="1200" dirty="0">
              <a:latin typeface="Aptos" panose="020B0004020202020204" pitchFamily="34" charset="0"/>
            </a:endParaRPr>
          </a:p>
        </p:txBody>
      </p:sp>
      <p:sp>
        <p:nvSpPr>
          <p:cNvPr id="2" name="TextBox 1">
            <a:extLst>
              <a:ext uri="{FF2B5EF4-FFF2-40B4-BE49-F238E27FC236}">
                <a16:creationId xmlns:a16="http://schemas.microsoft.com/office/drawing/2014/main" id="{189D087F-1AD9-21C0-9DA7-891B10080F17}"/>
              </a:ext>
            </a:extLst>
          </p:cNvPr>
          <p:cNvSpPr txBox="1"/>
          <p:nvPr/>
        </p:nvSpPr>
        <p:spPr>
          <a:xfrm>
            <a:off x="274320" y="528697"/>
            <a:ext cx="5458968" cy="6370975"/>
          </a:xfrm>
          <a:prstGeom prst="rect">
            <a:avLst/>
          </a:prstGeom>
          <a:noFill/>
        </p:spPr>
        <p:txBody>
          <a:bodyPr wrap="square" rtlCol="0">
            <a:spAutoFit/>
          </a:bodyPr>
          <a:lstStyle/>
          <a:p>
            <a:r>
              <a:rPr lang="en-GB" sz="1200" b="1" dirty="0">
                <a:latin typeface="Aptos" panose="020B0004020202020204" pitchFamily="34" charset="0"/>
              </a:rPr>
              <a:t>War Photographer</a:t>
            </a:r>
          </a:p>
          <a:p>
            <a:r>
              <a:rPr lang="en-GB" sz="1200" b="1" dirty="0">
                <a:latin typeface="Aptos" panose="020B0004020202020204" pitchFamily="34" charset="0"/>
              </a:rPr>
              <a:t>By Carol Ann Duffy</a:t>
            </a:r>
          </a:p>
          <a:p>
            <a:endParaRPr lang="en-GB" sz="1200" dirty="0">
              <a:latin typeface="Aptos" panose="020B0004020202020204" pitchFamily="34" charset="0"/>
            </a:endParaRPr>
          </a:p>
          <a:p>
            <a:r>
              <a:rPr lang="en-GB" sz="1200" dirty="0">
                <a:latin typeface="Aptos" panose="020B0004020202020204" pitchFamily="34" charset="0"/>
              </a:rPr>
              <a:t>In his dark room he is finally alone</a:t>
            </a:r>
          </a:p>
          <a:p>
            <a:r>
              <a:rPr lang="en-GB" sz="1200" dirty="0">
                <a:latin typeface="Aptos" panose="020B0004020202020204" pitchFamily="34" charset="0"/>
              </a:rPr>
              <a:t>with spools of suffering set out in ordered rows.</a:t>
            </a:r>
          </a:p>
          <a:p>
            <a:r>
              <a:rPr lang="en-GB" sz="1200" dirty="0">
                <a:latin typeface="Aptos" panose="020B0004020202020204" pitchFamily="34" charset="0"/>
              </a:rPr>
              <a:t>The only light is red and softly glows,</a:t>
            </a:r>
          </a:p>
          <a:p>
            <a:r>
              <a:rPr lang="en-GB" sz="1200" dirty="0">
                <a:latin typeface="Aptos" panose="020B0004020202020204" pitchFamily="34" charset="0"/>
              </a:rPr>
              <a:t>as though this were a church and he</a:t>
            </a:r>
          </a:p>
          <a:p>
            <a:r>
              <a:rPr lang="en-GB" sz="1200" dirty="0">
                <a:latin typeface="Aptos" panose="020B0004020202020204" pitchFamily="34" charset="0"/>
              </a:rPr>
              <a:t>a priest preparing to intone a Mass.</a:t>
            </a:r>
          </a:p>
          <a:p>
            <a:r>
              <a:rPr lang="en-GB" sz="1200" dirty="0">
                <a:latin typeface="Aptos" panose="020B0004020202020204" pitchFamily="34" charset="0"/>
              </a:rPr>
              <a:t>Belfast. Beirut. Phnom Penh. All flesh is grass.</a:t>
            </a:r>
          </a:p>
          <a:p>
            <a:endParaRPr lang="en-GB" sz="1200" dirty="0">
              <a:latin typeface="Aptos" panose="020B0004020202020204" pitchFamily="34" charset="0"/>
            </a:endParaRPr>
          </a:p>
          <a:p>
            <a:r>
              <a:rPr lang="en-GB" sz="1200" dirty="0">
                <a:latin typeface="Aptos" panose="020B0004020202020204" pitchFamily="34" charset="0"/>
              </a:rPr>
              <a:t>He has a job to do. Solutions slop in trays</a:t>
            </a:r>
          </a:p>
          <a:p>
            <a:r>
              <a:rPr lang="en-GB" sz="1200" dirty="0">
                <a:latin typeface="Aptos" panose="020B0004020202020204" pitchFamily="34" charset="0"/>
              </a:rPr>
              <a:t>beneath his hands, which did not tremble then</a:t>
            </a:r>
          </a:p>
          <a:p>
            <a:r>
              <a:rPr lang="en-GB" sz="1200" dirty="0">
                <a:latin typeface="Aptos" panose="020B0004020202020204" pitchFamily="34" charset="0"/>
              </a:rPr>
              <a:t>though seem to now. Rural England. Home again</a:t>
            </a:r>
          </a:p>
          <a:p>
            <a:r>
              <a:rPr lang="en-GB" sz="1200" dirty="0">
                <a:latin typeface="Aptos" panose="020B0004020202020204" pitchFamily="34" charset="0"/>
              </a:rPr>
              <a:t>to ordinary pain which simple weather can dispel,</a:t>
            </a:r>
          </a:p>
          <a:p>
            <a:r>
              <a:rPr lang="en-GB" sz="1200" dirty="0">
                <a:latin typeface="Aptos" panose="020B0004020202020204" pitchFamily="34" charset="0"/>
              </a:rPr>
              <a:t>to fields which don’t explode beneath the feet</a:t>
            </a:r>
          </a:p>
          <a:p>
            <a:r>
              <a:rPr lang="en-GB" sz="1200" dirty="0">
                <a:latin typeface="Aptos" panose="020B0004020202020204" pitchFamily="34" charset="0"/>
              </a:rPr>
              <a:t>of running children in a nightmare heat.</a:t>
            </a:r>
          </a:p>
          <a:p>
            <a:endParaRPr lang="en-GB" sz="1200" dirty="0">
              <a:latin typeface="Aptos" panose="020B0004020202020204" pitchFamily="34" charset="0"/>
            </a:endParaRPr>
          </a:p>
          <a:p>
            <a:r>
              <a:rPr lang="en-GB" sz="1200" dirty="0">
                <a:latin typeface="Aptos" panose="020B0004020202020204" pitchFamily="34" charset="0"/>
              </a:rPr>
              <a:t>Something is happening. A stranger’s features</a:t>
            </a:r>
          </a:p>
          <a:p>
            <a:r>
              <a:rPr lang="en-GB" sz="1200" dirty="0">
                <a:latin typeface="Aptos" panose="020B0004020202020204" pitchFamily="34" charset="0"/>
              </a:rPr>
              <a:t>faintly start to twist before his eyes,</a:t>
            </a:r>
          </a:p>
          <a:p>
            <a:r>
              <a:rPr lang="en-GB" sz="1200" dirty="0">
                <a:latin typeface="Aptos" panose="020B0004020202020204" pitchFamily="34" charset="0"/>
              </a:rPr>
              <a:t>a half-formed ghost. He remembers the cries</a:t>
            </a:r>
          </a:p>
          <a:p>
            <a:r>
              <a:rPr lang="en-GB" sz="1200" dirty="0">
                <a:latin typeface="Aptos" panose="020B0004020202020204" pitchFamily="34" charset="0"/>
              </a:rPr>
              <a:t>of this man’s wife, how he sought approval</a:t>
            </a:r>
          </a:p>
          <a:p>
            <a:r>
              <a:rPr lang="en-GB" sz="1200" dirty="0">
                <a:latin typeface="Aptos" panose="020B0004020202020204" pitchFamily="34" charset="0"/>
              </a:rPr>
              <a:t>without words to do what someone must</a:t>
            </a:r>
          </a:p>
          <a:p>
            <a:r>
              <a:rPr lang="en-GB" sz="1200" dirty="0">
                <a:latin typeface="Aptos" panose="020B0004020202020204" pitchFamily="34" charset="0"/>
              </a:rPr>
              <a:t>and how the blood stained into foreign dust.</a:t>
            </a:r>
          </a:p>
          <a:p>
            <a:endParaRPr lang="en-GB" sz="1200" dirty="0">
              <a:latin typeface="Aptos" panose="020B0004020202020204" pitchFamily="34" charset="0"/>
            </a:endParaRPr>
          </a:p>
          <a:p>
            <a:r>
              <a:rPr lang="en-GB" sz="1200" dirty="0">
                <a:latin typeface="Aptos" panose="020B0004020202020204" pitchFamily="34" charset="0"/>
              </a:rPr>
              <a:t>A hundred agonies in black and white</a:t>
            </a:r>
          </a:p>
          <a:p>
            <a:r>
              <a:rPr lang="en-GB" sz="1200" dirty="0">
                <a:latin typeface="Aptos" panose="020B0004020202020204" pitchFamily="34" charset="0"/>
              </a:rPr>
              <a:t>from which his editor will pick out five or six</a:t>
            </a:r>
          </a:p>
          <a:p>
            <a:r>
              <a:rPr lang="en-GB" sz="1200" dirty="0">
                <a:latin typeface="Aptos" panose="020B0004020202020204" pitchFamily="34" charset="0"/>
              </a:rPr>
              <a:t>for Sunday’s supplement. The reader’s eyeballs prick</a:t>
            </a:r>
          </a:p>
          <a:p>
            <a:r>
              <a:rPr lang="en-GB" sz="1200" dirty="0">
                <a:latin typeface="Aptos" panose="020B0004020202020204" pitchFamily="34" charset="0"/>
              </a:rPr>
              <a:t>with tears between the bath and pre-lunch beers.</a:t>
            </a:r>
          </a:p>
          <a:p>
            <a:r>
              <a:rPr lang="en-GB" sz="1200" dirty="0">
                <a:latin typeface="Aptos" panose="020B0004020202020204" pitchFamily="34" charset="0"/>
              </a:rPr>
              <a:t>From the aeroplane he stares impassively at where</a:t>
            </a:r>
          </a:p>
          <a:p>
            <a:r>
              <a:rPr lang="en-GB" sz="1200" dirty="0">
                <a:latin typeface="Aptos" panose="020B0004020202020204" pitchFamily="34" charset="0"/>
              </a:rPr>
              <a:t>he earns his living and they do not care.</a:t>
            </a:r>
          </a:p>
          <a:p>
            <a:endParaRPr lang="en-GB" sz="1200" dirty="0">
              <a:latin typeface="Aptos" panose="020B0004020202020204" pitchFamily="34" charset="0"/>
            </a:endParaRPr>
          </a:p>
          <a:p>
            <a:endParaRPr lang="en-GB" sz="1200" dirty="0">
              <a:latin typeface="Aptos" panose="020B0004020202020204" pitchFamily="34" charset="0"/>
            </a:endParaRPr>
          </a:p>
          <a:p>
            <a:endParaRPr lang="en-GB" sz="1200" dirty="0">
              <a:latin typeface="Aptos" panose="020B0004020202020204" pitchFamily="34" charset="0"/>
            </a:endParaRPr>
          </a:p>
          <a:p>
            <a:r>
              <a:rPr lang="en-GB" sz="1200" dirty="0">
                <a:latin typeface="Aptos" panose="020B0004020202020204" pitchFamily="34" charset="0"/>
              </a:rPr>
              <a:t>  </a:t>
            </a:r>
          </a:p>
        </p:txBody>
      </p:sp>
      <p:sp>
        <p:nvSpPr>
          <p:cNvPr id="7" name="Rectangle 6">
            <a:extLst>
              <a:ext uri="{FF2B5EF4-FFF2-40B4-BE49-F238E27FC236}">
                <a16:creationId xmlns:a16="http://schemas.microsoft.com/office/drawing/2014/main" id="{15D9375A-C6C7-F6A8-B25C-01EC62EECB33}"/>
              </a:ext>
            </a:extLst>
          </p:cNvPr>
          <p:cNvSpPr/>
          <p:nvPr/>
        </p:nvSpPr>
        <p:spPr>
          <a:xfrm>
            <a:off x="0" y="620457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SUMMARY </a:t>
            </a:r>
            <a:endParaRPr lang="en-GB" sz="1200" dirty="0">
              <a:latin typeface="Aptos" panose="020B0004020202020204" pitchFamily="34" charset="0"/>
            </a:endParaRPr>
          </a:p>
        </p:txBody>
      </p:sp>
      <p:sp>
        <p:nvSpPr>
          <p:cNvPr id="4" name="TextBox 3">
            <a:extLst>
              <a:ext uri="{FF2B5EF4-FFF2-40B4-BE49-F238E27FC236}">
                <a16:creationId xmlns:a16="http://schemas.microsoft.com/office/drawing/2014/main" id="{16CB7ECA-6FDB-153F-BA41-26DA5936A16A}"/>
              </a:ext>
            </a:extLst>
          </p:cNvPr>
          <p:cNvSpPr txBox="1"/>
          <p:nvPr/>
        </p:nvSpPr>
        <p:spPr>
          <a:xfrm>
            <a:off x="274320" y="6760670"/>
            <a:ext cx="6190488" cy="2862322"/>
          </a:xfrm>
          <a:prstGeom prst="rect">
            <a:avLst/>
          </a:prstGeom>
          <a:noFill/>
        </p:spPr>
        <p:txBody>
          <a:bodyPr wrap="square" rtlCol="0">
            <a:spAutoFit/>
          </a:bodyPr>
          <a:lstStyle/>
          <a:p>
            <a:pPr marL="171450" indent="-171450">
              <a:buFont typeface="Wingdings" panose="05000000000000000000" pitchFamily="2" charset="2"/>
              <a:buChar char="Ø"/>
            </a:pPr>
            <a:r>
              <a:rPr lang="en-GB" sz="1200" dirty="0">
                <a:latin typeface="Aptos" panose="020B0004020202020204" pitchFamily="34" charset="0"/>
              </a:rPr>
              <a:t>The poem was written by Carol Ann Duffy and published in 1985. </a:t>
            </a:r>
          </a:p>
          <a:p>
            <a:endParaRPr lang="en-GB" sz="1200" dirty="0">
              <a:latin typeface="Aptos" panose="020B0004020202020204" pitchFamily="34" charset="0"/>
            </a:endParaRPr>
          </a:p>
          <a:p>
            <a:pPr marL="171450" indent="-171450">
              <a:buFont typeface="Wingdings" panose="05000000000000000000" pitchFamily="2" charset="2"/>
              <a:buChar char="Ø"/>
            </a:pPr>
            <a:r>
              <a:rPr lang="en-GB" sz="1200" dirty="0">
                <a:latin typeface="Aptos" panose="020B0004020202020204" pitchFamily="34" charset="0"/>
              </a:rPr>
              <a:t>The poem describes the experience of a war photographer, back home in England, developing photographs he has taken and will be published in a Sunday magazine. </a:t>
            </a:r>
          </a:p>
          <a:p>
            <a:endParaRPr lang="en-GB" sz="1200" dirty="0">
              <a:latin typeface="Aptos" panose="020B0004020202020204" pitchFamily="34" charset="0"/>
            </a:endParaRPr>
          </a:p>
          <a:p>
            <a:pPr marL="171450" indent="-171450">
              <a:buFont typeface="Wingdings" panose="05000000000000000000" pitchFamily="2" charset="2"/>
              <a:buChar char="Ø"/>
            </a:pPr>
            <a:r>
              <a:rPr lang="en-GB" sz="1200" dirty="0">
                <a:latin typeface="Aptos" panose="020B0004020202020204" pitchFamily="34" charset="0"/>
              </a:rPr>
              <a:t>A war photographer is in his darkroom, developing pictures that he’s taken in war zones across the world. Being back in England is a big contrast- it’s safe and calm compared to where he’s been.</a:t>
            </a:r>
          </a:p>
          <a:p>
            <a:endParaRPr lang="en-GB" sz="1200" dirty="0">
              <a:latin typeface="Aptos" panose="020B0004020202020204" pitchFamily="34" charset="0"/>
            </a:endParaRPr>
          </a:p>
          <a:p>
            <a:pPr marL="171450" indent="-171450">
              <a:buFont typeface="Wingdings" panose="05000000000000000000" pitchFamily="2" charset="2"/>
              <a:buChar char="Ø"/>
            </a:pPr>
            <a:r>
              <a:rPr lang="en-GB" sz="1200" dirty="0">
                <a:latin typeface="Aptos" panose="020B0004020202020204" pitchFamily="34" charset="0"/>
              </a:rPr>
              <a:t>A photo begins to develop begins to develop, and the photographer remembers the death of the man, and the cries of his wife. </a:t>
            </a:r>
          </a:p>
          <a:p>
            <a:pPr marL="171450" indent="-171450">
              <a:buFont typeface="Wingdings" panose="05000000000000000000" pitchFamily="2" charset="2"/>
              <a:buChar char="Ø"/>
            </a:pPr>
            <a:endParaRPr lang="en-GB" sz="1200" dirty="0">
              <a:latin typeface="Aptos" panose="020B0004020202020204" pitchFamily="34" charset="0"/>
            </a:endParaRPr>
          </a:p>
          <a:p>
            <a:pPr marL="171450" indent="-171450">
              <a:buFont typeface="Wingdings" panose="05000000000000000000" pitchFamily="2" charset="2"/>
              <a:buChar char="Ø"/>
            </a:pPr>
            <a:r>
              <a:rPr lang="en-GB" sz="1200" dirty="0">
                <a:latin typeface="Aptos" panose="020B0004020202020204" pitchFamily="34" charset="0"/>
              </a:rPr>
              <a:t>The final stanza focuses on the people in England who will see his photographs in their Sunday papers. The speaker thinks that they don’t really care about the people and places in the photographs. </a:t>
            </a:r>
          </a:p>
        </p:txBody>
      </p:sp>
    </p:spTree>
    <p:extLst>
      <p:ext uri="{BB962C8B-B14F-4D97-AF65-F5344CB8AC3E}">
        <p14:creationId xmlns:p14="http://schemas.microsoft.com/office/powerpoint/2010/main" val="1551871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50849"/>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Aptos" panose="020B0004020202020204" pitchFamily="34" charset="0"/>
              </a:rPr>
              <a:t>WAR PHOTOGRAPHER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42</a:t>
            </a:fld>
            <a:endParaRPr lang="en-GB" dirty="0">
              <a:latin typeface="Aptos" panose="020B0004020202020204" pitchFamily="34" charset="0"/>
            </a:endParaRPr>
          </a:p>
        </p:txBody>
      </p:sp>
      <p:sp>
        <p:nvSpPr>
          <p:cNvPr id="6" name="TextBox 5">
            <a:extLst>
              <a:ext uri="{FF2B5EF4-FFF2-40B4-BE49-F238E27FC236}">
                <a16:creationId xmlns:a16="http://schemas.microsoft.com/office/drawing/2014/main" id="{788E76A5-5C5E-F484-5832-7EF71A3FCECD}"/>
              </a:ext>
            </a:extLst>
          </p:cNvPr>
          <p:cNvSpPr txBox="1"/>
          <p:nvPr/>
        </p:nvSpPr>
        <p:spPr>
          <a:xfrm>
            <a:off x="155576" y="884419"/>
            <a:ext cx="6611938" cy="276999"/>
          </a:xfrm>
          <a:prstGeom prst="rect">
            <a:avLst/>
          </a:prstGeom>
          <a:noFill/>
        </p:spPr>
        <p:txBody>
          <a:bodyPr wrap="square" rtlCol="0">
            <a:spAutoFit/>
          </a:bodyPr>
          <a:lstStyle/>
          <a:p>
            <a:endParaRPr lang="en-GB" sz="1200" dirty="0">
              <a:latin typeface="Aptos" panose="020B0004020202020204" pitchFamily="34" charset="0"/>
            </a:endParaRPr>
          </a:p>
        </p:txBody>
      </p:sp>
      <p:sp>
        <p:nvSpPr>
          <p:cNvPr id="8" name="TextBox 7">
            <a:extLst>
              <a:ext uri="{FF2B5EF4-FFF2-40B4-BE49-F238E27FC236}">
                <a16:creationId xmlns:a16="http://schemas.microsoft.com/office/drawing/2014/main" id="{3E552E80-8F58-B77F-9857-7AB2EFA01318}"/>
              </a:ext>
            </a:extLst>
          </p:cNvPr>
          <p:cNvSpPr txBox="1"/>
          <p:nvPr/>
        </p:nvSpPr>
        <p:spPr>
          <a:xfrm>
            <a:off x="155575" y="1399876"/>
            <a:ext cx="6345309" cy="3046988"/>
          </a:xfrm>
          <a:prstGeom prst="rect">
            <a:avLst/>
          </a:prstGeom>
          <a:noFill/>
          <a:ln>
            <a:solidFill>
              <a:schemeClr val="tx1"/>
            </a:solidFill>
          </a:ln>
        </p:spPr>
        <p:txBody>
          <a:bodyPr wrap="square" rtlCol="0">
            <a:spAutoFit/>
          </a:bodyPr>
          <a:lstStyle/>
          <a:p>
            <a:pPr marL="171450" indent="-171450">
              <a:buFont typeface="Arial" panose="020B0604020202020204" pitchFamily="34" charset="0"/>
              <a:buChar char="•"/>
            </a:pPr>
            <a:r>
              <a:rPr lang="en-GB" sz="1200" b="1" dirty="0">
                <a:latin typeface="Aptos" panose="020B0004020202020204" pitchFamily="34" charset="0"/>
              </a:rPr>
              <a:t>Remembering Victims </a:t>
            </a:r>
            <a:r>
              <a:rPr lang="en-GB" sz="1200" dirty="0">
                <a:latin typeface="Aptos" panose="020B0004020202020204" pitchFamily="34" charset="0"/>
              </a:rPr>
              <a:t>– The war photographer feels increasingly separated from those in his home country, who are indifferent to the pain and suffering of the subjects that his images present. Unlike them, he has the suffering of the victims etched into his memory. To those reading from afar, the victims become mere statistics.</a:t>
            </a:r>
          </a:p>
          <a:p>
            <a:pPr marL="171450" indent="-171450">
              <a:buFont typeface="Arial" panose="020B0604020202020204" pitchFamily="34" charset="0"/>
              <a:buChar char="•"/>
            </a:pPr>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The Horror of War </a:t>
            </a:r>
            <a:r>
              <a:rPr lang="en-GB" sz="1200" dirty="0">
                <a:latin typeface="Aptos" panose="020B0004020202020204" pitchFamily="34" charset="0"/>
              </a:rPr>
              <a:t>– Duffy’s imagery helps to depict the terrible pain and suffering of those in conflict. Unlike the graphic images that we are considered to have become desensitised to, Duffy often leaves the reader of the poem to create their own images of horror – for example with the dying man, the only clues that the reader is given are the ‘twisted’ features and the ‘cries’ of his wife. </a:t>
            </a:r>
          </a:p>
          <a:p>
            <a:pPr marL="171450" indent="-171450">
              <a:buFont typeface="Arial" panose="020B0604020202020204" pitchFamily="34" charset="0"/>
              <a:buChar char="•"/>
            </a:pPr>
            <a:endParaRPr lang="en-GB" sz="1200" b="1"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Religious Analogy </a:t>
            </a:r>
            <a:r>
              <a:rPr lang="en-GB" sz="1200" dirty="0">
                <a:latin typeface="Aptos" panose="020B0004020202020204" pitchFamily="34" charset="0"/>
              </a:rPr>
              <a:t>– Duffy creates an analogy between the photographer developing his images and a priest  conducting a sermon – fuelling the analogy with a number of vocabulary choices related to the semantic field of religion – e.g. ‘ordered rows’, ‘mass’, ‘priest’, ‘church’, ‘red light’ and ‘ghost.’</a:t>
            </a:r>
          </a:p>
          <a:p>
            <a:endParaRPr lang="en-GB" sz="1200" dirty="0">
              <a:latin typeface="Aptos" panose="020B0004020202020204" pitchFamily="34" charset="0"/>
            </a:endParaRPr>
          </a:p>
        </p:txBody>
      </p:sp>
      <p:sp>
        <p:nvSpPr>
          <p:cNvPr id="10" name="Rectangle 9">
            <a:extLst>
              <a:ext uri="{FF2B5EF4-FFF2-40B4-BE49-F238E27FC236}">
                <a16:creationId xmlns:a16="http://schemas.microsoft.com/office/drawing/2014/main" id="{DCF2A436-053D-7A0D-8A1D-323E634A755A}"/>
              </a:ext>
            </a:extLst>
          </p:cNvPr>
          <p:cNvSpPr/>
          <p:nvPr/>
        </p:nvSpPr>
        <p:spPr>
          <a:xfrm>
            <a:off x="0" y="740009"/>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THEMES AND STRUCTURE </a:t>
            </a:r>
            <a:endParaRPr lang="en-GB" sz="1200" dirty="0">
              <a:latin typeface="Aptos" panose="020B0004020202020204" pitchFamily="34" charset="0"/>
            </a:endParaRPr>
          </a:p>
        </p:txBody>
      </p:sp>
      <p:graphicFrame>
        <p:nvGraphicFramePr>
          <p:cNvPr id="2" name="Table 1">
            <a:extLst>
              <a:ext uri="{FF2B5EF4-FFF2-40B4-BE49-F238E27FC236}">
                <a16:creationId xmlns:a16="http://schemas.microsoft.com/office/drawing/2014/main" id="{75FF5909-4BEF-8A7F-4C6F-052604753C86}"/>
              </a:ext>
            </a:extLst>
          </p:cNvPr>
          <p:cNvGraphicFramePr>
            <a:graphicFrameLocks noGrp="1"/>
          </p:cNvGraphicFramePr>
          <p:nvPr>
            <p:extLst>
              <p:ext uri="{D42A27DB-BD31-4B8C-83A1-F6EECF244321}">
                <p14:modId xmlns:p14="http://schemas.microsoft.com/office/powerpoint/2010/main" val="4106247567"/>
              </p:ext>
            </p:extLst>
          </p:nvPr>
        </p:nvGraphicFramePr>
        <p:xfrm>
          <a:off x="305481" y="4685322"/>
          <a:ext cx="6312127" cy="4097542"/>
        </p:xfrm>
        <a:graphic>
          <a:graphicData uri="http://schemas.openxmlformats.org/drawingml/2006/table">
            <a:tbl>
              <a:tblPr firstRow="1" bandRow="1">
                <a:tableStyleId>{5940675A-B579-460E-94D1-54222C63F5DA}</a:tableStyleId>
              </a:tblPr>
              <a:tblGrid>
                <a:gridCol w="6312127">
                  <a:extLst>
                    <a:ext uri="{9D8B030D-6E8A-4147-A177-3AD203B41FA5}">
                      <a16:colId xmlns:a16="http://schemas.microsoft.com/office/drawing/2014/main" val="1917621476"/>
                    </a:ext>
                  </a:extLst>
                </a:gridCol>
              </a:tblGrid>
              <a:tr h="2010974">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‘In his darkroom, he is finally alone’ </a:t>
                      </a:r>
                    </a:p>
                  </a:txBody>
                  <a:tcPr/>
                </a:tc>
                <a:extLst>
                  <a:ext uri="{0D108BD9-81ED-4DB2-BD59-A6C34878D82A}">
                    <a16:rowId xmlns:a16="http://schemas.microsoft.com/office/drawing/2014/main" val="3536151710"/>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‘spools of suffering set out in ordered rows’</a:t>
                      </a:r>
                    </a:p>
                  </a:txBody>
                  <a:tcPr/>
                </a:tc>
                <a:extLst>
                  <a:ext uri="{0D108BD9-81ED-4DB2-BD59-A6C34878D82A}">
                    <a16:rowId xmlns:a16="http://schemas.microsoft.com/office/drawing/2014/main" val="475994429"/>
                  </a:ext>
                </a:extLst>
              </a:tr>
            </a:tbl>
          </a:graphicData>
        </a:graphic>
      </p:graphicFrame>
    </p:spTree>
    <p:extLst>
      <p:ext uri="{BB962C8B-B14F-4D97-AF65-F5344CB8AC3E}">
        <p14:creationId xmlns:p14="http://schemas.microsoft.com/office/powerpoint/2010/main" val="5835167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WAR PHOTOGRAPHER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43</a:t>
            </a:fld>
            <a:endParaRPr lang="en-GB" dirty="0">
              <a:latin typeface="Aptos" panose="020B0004020202020204" pitchFamily="34" charset="0"/>
            </a:endParaRPr>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1635474099"/>
              </p:ext>
            </p:extLst>
          </p:nvPr>
        </p:nvGraphicFramePr>
        <p:xfrm>
          <a:off x="272936" y="753690"/>
          <a:ext cx="6312127" cy="8302342"/>
        </p:xfrm>
        <a:graphic>
          <a:graphicData uri="http://schemas.openxmlformats.org/drawingml/2006/table">
            <a:tbl>
              <a:tblPr firstRow="1" bandRow="1">
                <a:tableStyleId>{5940675A-B579-460E-94D1-54222C63F5DA}</a:tableStyleId>
              </a:tblPr>
              <a:tblGrid>
                <a:gridCol w="6312127">
                  <a:extLst>
                    <a:ext uri="{9D8B030D-6E8A-4147-A177-3AD203B41FA5}">
                      <a16:colId xmlns:a16="http://schemas.microsoft.com/office/drawing/2014/main" val="1646765225"/>
                    </a:ext>
                  </a:extLst>
                </a:gridCol>
              </a:tblGrid>
              <a:tr h="2118232">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‘Solutions slop in trays which did not tremble then though seem to now’</a:t>
                      </a:r>
                    </a:p>
                  </a:txBody>
                  <a:tcPr/>
                </a:tc>
                <a:extLst>
                  <a:ext uri="{0D108BD9-81ED-4DB2-BD59-A6C34878D82A}">
                    <a16:rowId xmlns:a16="http://schemas.microsoft.com/office/drawing/2014/main" val="218593671"/>
                  </a:ext>
                </a:extLst>
              </a:tr>
              <a:tr h="2010974">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‘home again to ordinary pain which simple weather can dispel </a:t>
                      </a:r>
                    </a:p>
                  </a:txBody>
                  <a:tcPr/>
                </a:tc>
                <a:extLst>
                  <a:ext uri="{0D108BD9-81ED-4DB2-BD59-A6C34878D82A}">
                    <a16:rowId xmlns:a16="http://schemas.microsoft.com/office/drawing/2014/main" val="339665499"/>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‘to fields which don’t explode beneath the feet of running children in a nightmare heat’ </a:t>
                      </a:r>
                    </a:p>
                  </a:txBody>
                  <a:tcPr/>
                </a:tc>
                <a:extLst>
                  <a:ext uri="{0D108BD9-81ED-4DB2-BD59-A6C34878D82A}">
                    <a16:rowId xmlns:a16="http://schemas.microsoft.com/office/drawing/2014/main" val="1558789675"/>
                  </a:ext>
                </a:extLst>
              </a:tr>
              <a:tr h="2086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‘a strangers features faintly start to twist…a half formed ghost’ </a:t>
                      </a:r>
                    </a:p>
                  </a:txBody>
                  <a:tcPr/>
                </a:tc>
                <a:extLst>
                  <a:ext uri="{0D108BD9-81ED-4DB2-BD59-A6C34878D82A}">
                    <a16:rowId xmlns:a16="http://schemas.microsoft.com/office/drawing/2014/main" val="1943964961"/>
                  </a:ext>
                </a:extLst>
              </a:tr>
            </a:tbl>
          </a:graphicData>
        </a:graphic>
      </p:graphicFrame>
    </p:spTree>
    <p:extLst>
      <p:ext uri="{BB962C8B-B14F-4D97-AF65-F5344CB8AC3E}">
        <p14:creationId xmlns:p14="http://schemas.microsoft.com/office/powerpoint/2010/main" val="23350080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WAR PHOTOGRAPHER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44</a:t>
            </a:fld>
            <a:endParaRPr lang="en-GB" dirty="0"/>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4108842713"/>
              </p:ext>
            </p:extLst>
          </p:nvPr>
        </p:nvGraphicFramePr>
        <p:xfrm>
          <a:off x="255340" y="649606"/>
          <a:ext cx="6347320" cy="7722799"/>
        </p:xfrm>
        <a:graphic>
          <a:graphicData uri="http://schemas.openxmlformats.org/drawingml/2006/table">
            <a:tbl>
              <a:tblPr firstRow="1" bandRow="1">
                <a:tableStyleId>{5940675A-B579-460E-94D1-54222C63F5DA}</a:tableStyleId>
              </a:tblPr>
              <a:tblGrid>
                <a:gridCol w="6347320">
                  <a:extLst>
                    <a:ext uri="{9D8B030D-6E8A-4147-A177-3AD203B41FA5}">
                      <a16:colId xmlns:a16="http://schemas.microsoft.com/office/drawing/2014/main" val="1646765225"/>
                    </a:ext>
                  </a:extLst>
                </a:gridCol>
              </a:tblGrid>
              <a:tr h="2631801">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a:t>
                      </a:r>
                    </a:p>
                    <a:p>
                      <a:pPr algn="ctr"/>
                      <a:r>
                        <a:rPr lang="en-GB" sz="1400" i="1" dirty="0">
                          <a:latin typeface="Aptos" panose="020B0004020202020204" pitchFamily="34" charset="0"/>
                        </a:rPr>
                        <a:t>‘a hundred agonies in black and white’ </a:t>
                      </a:r>
                    </a:p>
                  </a:txBody>
                  <a:tcPr/>
                </a:tc>
                <a:extLst>
                  <a:ext uri="{0D108BD9-81ED-4DB2-BD59-A6C34878D82A}">
                    <a16:rowId xmlns:a16="http://schemas.microsoft.com/office/drawing/2014/main" val="218593671"/>
                  </a:ext>
                </a:extLst>
              </a:tr>
              <a:tr h="249853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‘the reader’s eyeballs prick with tears between the bath and the pre-lunch beers’ </a:t>
                      </a:r>
                    </a:p>
                  </a:txBody>
                  <a:tcPr/>
                </a:tc>
                <a:extLst>
                  <a:ext uri="{0D108BD9-81ED-4DB2-BD59-A6C34878D82A}">
                    <a16:rowId xmlns:a16="http://schemas.microsoft.com/office/drawing/2014/main" val="339665499"/>
                  </a:ext>
                </a:extLst>
              </a:tr>
              <a:tr h="2592460">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‘From the aeroplane he stares impassively at where he earns a living and they do not care’</a:t>
                      </a:r>
                    </a:p>
                  </a:txBody>
                  <a:tcPr/>
                </a:tc>
                <a:extLst>
                  <a:ext uri="{0D108BD9-81ED-4DB2-BD59-A6C34878D82A}">
                    <a16:rowId xmlns:a16="http://schemas.microsoft.com/office/drawing/2014/main" val="1558789675"/>
                  </a:ext>
                </a:extLst>
              </a:tr>
            </a:tbl>
          </a:graphicData>
        </a:graphic>
      </p:graphicFrame>
    </p:spTree>
    <p:extLst>
      <p:ext uri="{BB962C8B-B14F-4D97-AF65-F5344CB8AC3E}">
        <p14:creationId xmlns:p14="http://schemas.microsoft.com/office/powerpoint/2010/main" val="34602783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Aptos" panose="020B0004020202020204" pitchFamily="34" charset="0"/>
              </a:rPr>
              <a:t>REMAINS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45</a:t>
            </a:fld>
            <a:endParaRPr lang="en-GB" dirty="0">
              <a:latin typeface="Aptos" panose="020B0004020202020204" pitchFamily="34" charset="0"/>
            </a:endParaRPr>
          </a:p>
        </p:txBody>
      </p:sp>
      <p:sp>
        <p:nvSpPr>
          <p:cNvPr id="3" name="TextBox 2">
            <a:extLst>
              <a:ext uri="{FF2B5EF4-FFF2-40B4-BE49-F238E27FC236}">
                <a16:creationId xmlns:a16="http://schemas.microsoft.com/office/drawing/2014/main" id="{0E213BEC-25A9-4B41-2B39-28E082FE05E6}"/>
              </a:ext>
            </a:extLst>
          </p:cNvPr>
          <p:cNvSpPr txBox="1"/>
          <p:nvPr/>
        </p:nvSpPr>
        <p:spPr>
          <a:xfrm>
            <a:off x="393192" y="951106"/>
            <a:ext cx="3712464" cy="461665"/>
          </a:xfrm>
          <a:prstGeom prst="rect">
            <a:avLst/>
          </a:prstGeom>
          <a:noFill/>
        </p:spPr>
        <p:txBody>
          <a:bodyPr wrap="square" rtlCol="0">
            <a:spAutoFit/>
          </a:bodyPr>
          <a:lstStyle/>
          <a:p>
            <a:endParaRPr lang="en-GB" sz="1200" dirty="0">
              <a:latin typeface="Aptos" panose="020B0004020202020204" pitchFamily="34" charset="0"/>
            </a:endParaRPr>
          </a:p>
          <a:p>
            <a:endParaRPr lang="en-GB" sz="1200" dirty="0">
              <a:latin typeface="Aptos" panose="020B0004020202020204" pitchFamily="34" charset="0"/>
            </a:endParaRPr>
          </a:p>
        </p:txBody>
      </p:sp>
      <p:sp>
        <p:nvSpPr>
          <p:cNvPr id="2" name="TextBox 1">
            <a:extLst>
              <a:ext uri="{FF2B5EF4-FFF2-40B4-BE49-F238E27FC236}">
                <a16:creationId xmlns:a16="http://schemas.microsoft.com/office/drawing/2014/main" id="{189D087F-1AD9-21C0-9DA7-891B10080F17}"/>
              </a:ext>
            </a:extLst>
          </p:cNvPr>
          <p:cNvSpPr txBox="1"/>
          <p:nvPr/>
        </p:nvSpPr>
        <p:spPr>
          <a:xfrm>
            <a:off x="274320" y="528697"/>
            <a:ext cx="5458968" cy="7848302"/>
          </a:xfrm>
          <a:prstGeom prst="rect">
            <a:avLst/>
          </a:prstGeom>
          <a:noFill/>
        </p:spPr>
        <p:txBody>
          <a:bodyPr wrap="square" rtlCol="0">
            <a:spAutoFit/>
          </a:bodyPr>
          <a:lstStyle/>
          <a:p>
            <a:r>
              <a:rPr lang="en-GB" sz="1200" b="1" dirty="0">
                <a:latin typeface="Aptos" panose="020B0004020202020204" pitchFamily="34" charset="0"/>
              </a:rPr>
              <a:t>Remains </a:t>
            </a:r>
          </a:p>
          <a:p>
            <a:r>
              <a:rPr lang="en-GB" sz="1200" b="1" dirty="0">
                <a:latin typeface="Aptos" panose="020B0004020202020204" pitchFamily="34" charset="0"/>
              </a:rPr>
              <a:t>By Simon Armitage </a:t>
            </a:r>
          </a:p>
          <a:p>
            <a:endParaRPr lang="en-GB" sz="1200" b="1" dirty="0">
              <a:latin typeface="Aptos" panose="020B0004020202020204" pitchFamily="34" charset="0"/>
            </a:endParaRPr>
          </a:p>
          <a:p>
            <a:endParaRPr lang="en-GB" sz="1200" b="1" dirty="0">
              <a:latin typeface="Aptos" panose="020B0004020202020204" pitchFamily="34" charset="0"/>
            </a:endParaRPr>
          </a:p>
          <a:p>
            <a:r>
              <a:rPr lang="en-GB" sz="1200" dirty="0">
                <a:latin typeface="Aptos" panose="020B0004020202020204" pitchFamily="34" charset="0"/>
              </a:rPr>
              <a:t>On another occasion, we got sent out</a:t>
            </a:r>
          </a:p>
          <a:p>
            <a:r>
              <a:rPr lang="en-GB" sz="1200" dirty="0">
                <a:latin typeface="Aptos" panose="020B0004020202020204" pitchFamily="34" charset="0"/>
              </a:rPr>
              <a:t>to tackle looters raiding a bank.</a:t>
            </a:r>
          </a:p>
          <a:p>
            <a:r>
              <a:rPr lang="en-GB" sz="1200" dirty="0">
                <a:latin typeface="Aptos" panose="020B0004020202020204" pitchFamily="34" charset="0"/>
              </a:rPr>
              <a:t>And one of them legs it up the road,</a:t>
            </a:r>
          </a:p>
          <a:p>
            <a:r>
              <a:rPr lang="en-GB" sz="1200" dirty="0">
                <a:latin typeface="Aptos" panose="020B0004020202020204" pitchFamily="34" charset="0"/>
              </a:rPr>
              <a:t>probably armed, possibly not.</a:t>
            </a:r>
          </a:p>
          <a:p>
            <a:endParaRPr lang="en-GB" sz="1200" dirty="0">
              <a:latin typeface="Aptos" panose="020B0004020202020204" pitchFamily="34" charset="0"/>
            </a:endParaRPr>
          </a:p>
          <a:p>
            <a:r>
              <a:rPr lang="en-GB" sz="1200" dirty="0">
                <a:latin typeface="Aptos" panose="020B0004020202020204" pitchFamily="34" charset="0"/>
              </a:rPr>
              <a:t>Well myself and somebody else and somebody else</a:t>
            </a:r>
          </a:p>
          <a:p>
            <a:r>
              <a:rPr lang="en-GB" sz="1200" dirty="0">
                <a:latin typeface="Aptos" panose="020B0004020202020204" pitchFamily="34" charset="0"/>
              </a:rPr>
              <a:t>are all of the same mind,</a:t>
            </a:r>
          </a:p>
          <a:p>
            <a:r>
              <a:rPr lang="en-GB" sz="1200" dirty="0">
                <a:latin typeface="Aptos" panose="020B0004020202020204" pitchFamily="34" charset="0"/>
              </a:rPr>
              <a:t>so all three of us open fire.</a:t>
            </a:r>
          </a:p>
          <a:p>
            <a:r>
              <a:rPr lang="en-GB" sz="1200" dirty="0">
                <a:latin typeface="Aptos" panose="020B0004020202020204" pitchFamily="34" charset="0"/>
              </a:rPr>
              <a:t>Three of a kind all letting fly, and I swear</a:t>
            </a:r>
          </a:p>
          <a:p>
            <a:endParaRPr lang="en-GB" sz="1200" dirty="0">
              <a:latin typeface="Aptos" panose="020B0004020202020204" pitchFamily="34" charset="0"/>
            </a:endParaRPr>
          </a:p>
          <a:p>
            <a:r>
              <a:rPr lang="en-GB" sz="1200" dirty="0">
                <a:latin typeface="Aptos" panose="020B0004020202020204" pitchFamily="34" charset="0"/>
              </a:rPr>
              <a:t>I see every round as it rips through his life –</a:t>
            </a:r>
          </a:p>
          <a:p>
            <a:r>
              <a:rPr lang="en-GB" sz="1200" dirty="0">
                <a:latin typeface="Aptos" panose="020B0004020202020204" pitchFamily="34" charset="0"/>
              </a:rPr>
              <a:t>I see broad daylight on the other side.</a:t>
            </a:r>
          </a:p>
          <a:p>
            <a:r>
              <a:rPr lang="en-GB" sz="1200" dirty="0">
                <a:latin typeface="Aptos" panose="020B0004020202020204" pitchFamily="34" charset="0"/>
              </a:rPr>
              <a:t>So we’ve hit this looter a dozen times</a:t>
            </a:r>
          </a:p>
          <a:p>
            <a:r>
              <a:rPr lang="en-GB" sz="1200" dirty="0">
                <a:latin typeface="Aptos" panose="020B0004020202020204" pitchFamily="34" charset="0"/>
              </a:rPr>
              <a:t>and he’s there on the ground, sort of inside out,</a:t>
            </a:r>
          </a:p>
          <a:p>
            <a:endParaRPr lang="en-GB" sz="1200" dirty="0">
              <a:latin typeface="Aptos" panose="020B0004020202020204" pitchFamily="34" charset="0"/>
            </a:endParaRPr>
          </a:p>
          <a:p>
            <a:r>
              <a:rPr lang="en-GB" sz="1200" dirty="0">
                <a:latin typeface="Aptos" panose="020B0004020202020204" pitchFamily="34" charset="0"/>
              </a:rPr>
              <a:t>pain itself, the image of agony.</a:t>
            </a:r>
          </a:p>
          <a:p>
            <a:r>
              <a:rPr lang="en-GB" sz="1200" dirty="0">
                <a:latin typeface="Aptos" panose="020B0004020202020204" pitchFamily="34" charset="0"/>
              </a:rPr>
              <a:t>One of my mates goes by</a:t>
            </a:r>
          </a:p>
          <a:p>
            <a:r>
              <a:rPr lang="en-GB" sz="1200" dirty="0">
                <a:latin typeface="Aptos" panose="020B0004020202020204" pitchFamily="34" charset="0"/>
              </a:rPr>
              <a:t>and tosses his guts back into his body.</a:t>
            </a:r>
          </a:p>
          <a:p>
            <a:r>
              <a:rPr lang="en-GB" sz="1200" dirty="0">
                <a:latin typeface="Aptos" panose="020B0004020202020204" pitchFamily="34" charset="0"/>
              </a:rPr>
              <a:t>Then he’s carted off in the back of a lorry.</a:t>
            </a:r>
          </a:p>
          <a:p>
            <a:endParaRPr lang="en-GB" sz="1200" dirty="0">
              <a:latin typeface="Aptos" panose="020B0004020202020204" pitchFamily="34" charset="0"/>
            </a:endParaRPr>
          </a:p>
          <a:p>
            <a:r>
              <a:rPr lang="en-GB" sz="1200" dirty="0">
                <a:latin typeface="Aptos" panose="020B0004020202020204" pitchFamily="34" charset="0"/>
              </a:rPr>
              <a:t>End of story, except not really.</a:t>
            </a:r>
          </a:p>
          <a:p>
            <a:r>
              <a:rPr lang="en-GB" sz="1200" dirty="0">
                <a:latin typeface="Aptos" panose="020B0004020202020204" pitchFamily="34" charset="0"/>
              </a:rPr>
              <a:t>His blood-shadow stays on the street, and out on patrol</a:t>
            </a:r>
          </a:p>
          <a:p>
            <a:r>
              <a:rPr lang="en-GB" sz="1200" dirty="0">
                <a:latin typeface="Aptos" panose="020B0004020202020204" pitchFamily="34" charset="0"/>
              </a:rPr>
              <a:t>I walk right over it week after week.</a:t>
            </a:r>
          </a:p>
          <a:p>
            <a:r>
              <a:rPr lang="en-GB" sz="1200" dirty="0">
                <a:latin typeface="Aptos" panose="020B0004020202020204" pitchFamily="34" charset="0"/>
              </a:rPr>
              <a:t>Then I’m home on leave. But I blink</a:t>
            </a:r>
          </a:p>
          <a:p>
            <a:endParaRPr lang="en-GB" sz="1200" dirty="0">
              <a:latin typeface="Aptos" panose="020B0004020202020204" pitchFamily="34" charset="0"/>
            </a:endParaRPr>
          </a:p>
          <a:p>
            <a:r>
              <a:rPr lang="en-GB" sz="1200" dirty="0">
                <a:latin typeface="Aptos" panose="020B0004020202020204" pitchFamily="34" charset="0"/>
              </a:rPr>
              <a:t>and he bursts again through the doors of the bank.</a:t>
            </a:r>
          </a:p>
          <a:p>
            <a:r>
              <a:rPr lang="en-GB" sz="1200" dirty="0">
                <a:latin typeface="Aptos" panose="020B0004020202020204" pitchFamily="34" charset="0"/>
              </a:rPr>
              <a:t>Sleep, and he’s probably armed, and possibly not.</a:t>
            </a:r>
          </a:p>
          <a:p>
            <a:r>
              <a:rPr lang="en-GB" sz="1200" dirty="0">
                <a:latin typeface="Aptos" panose="020B0004020202020204" pitchFamily="34" charset="0"/>
              </a:rPr>
              <a:t>Dream, and he’s torn apart by a dozen rounds.</a:t>
            </a:r>
          </a:p>
          <a:p>
            <a:r>
              <a:rPr lang="en-GB" sz="1200" dirty="0">
                <a:latin typeface="Aptos" panose="020B0004020202020204" pitchFamily="34" charset="0"/>
              </a:rPr>
              <a:t>And the drink and the drugs won’t flush him out –</a:t>
            </a:r>
          </a:p>
          <a:p>
            <a:endParaRPr lang="en-GB" sz="1200" dirty="0">
              <a:latin typeface="Aptos" panose="020B0004020202020204" pitchFamily="34" charset="0"/>
            </a:endParaRPr>
          </a:p>
          <a:p>
            <a:r>
              <a:rPr lang="en-GB" sz="1200" dirty="0">
                <a:latin typeface="Aptos" panose="020B0004020202020204" pitchFamily="34" charset="0"/>
              </a:rPr>
              <a:t>he’s here in my head when I close my eyes,</a:t>
            </a:r>
          </a:p>
          <a:p>
            <a:r>
              <a:rPr lang="en-GB" sz="1200" dirty="0">
                <a:latin typeface="Aptos" panose="020B0004020202020204" pitchFamily="34" charset="0"/>
              </a:rPr>
              <a:t>dug in behind enemy lines,</a:t>
            </a:r>
          </a:p>
          <a:p>
            <a:r>
              <a:rPr lang="en-GB" sz="1200" dirty="0">
                <a:latin typeface="Aptos" panose="020B0004020202020204" pitchFamily="34" charset="0"/>
              </a:rPr>
              <a:t>not left for dead in some distant, sun-stunned, sand-smothered land</a:t>
            </a:r>
          </a:p>
          <a:p>
            <a:r>
              <a:rPr lang="en-GB" sz="1200" dirty="0">
                <a:latin typeface="Aptos" panose="020B0004020202020204" pitchFamily="34" charset="0"/>
              </a:rPr>
              <a:t>or six-feet-under in desert sand,</a:t>
            </a:r>
          </a:p>
          <a:p>
            <a:r>
              <a:rPr lang="en-GB" sz="1200" dirty="0">
                <a:latin typeface="Aptos" panose="020B0004020202020204" pitchFamily="34" charset="0"/>
              </a:rPr>
              <a:t>but near to the knuckle, here and now,</a:t>
            </a:r>
          </a:p>
          <a:p>
            <a:r>
              <a:rPr lang="en-GB" sz="1200" dirty="0">
                <a:latin typeface="Aptos" panose="020B0004020202020204" pitchFamily="34" charset="0"/>
              </a:rPr>
              <a:t>his bloody life in my bloody hands.</a:t>
            </a:r>
          </a:p>
          <a:p>
            <a:endParaRPr lang="en-GB" sz="1200" dirty="0">
              <a:latin typeface="Aptos" panose="020B0004020202020204" pitchFamily="34" charset="0"/>
            </a:endParaRPr>
          </a:p>
          <a:p>
            <a:r>
              <a:rPr lang="en-GB" sz="1200" dirty="0">
                <a:latin typeface="Aptos" panose="020B0004020202020204" pitchFamily="34" charset="0"/>
              </a:rPr>
              <a:t>  </a:t>
            </a:r>
          </a:p>
        </p:txBody>
      </p:sp>
    </p:spTree>
    <p:extLst>
      <p:ext uri="{BB962C8B-B14F-4D97-AF65-F5344CB8AC3E}">
        <p14:creationId xmlns:p14="http://schemas.microsoft.com/office/powerpoint/2010/main" val="191145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50849"/>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Aptos" panose="020B0004020202020204" pitchFamily="34" charset="0"/>
              </a:rPr>
              <a:t>REMAINS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46</a:t>
            </a:fld>
            <a:endParaRPr lang="en-GB" dirty="0">
              <a:latin typeface="Aptos" panose="020B0004020202020204" pitchFamily="34" charset="0"/>
            </a:endParaRPr>
          </a:p>
        </p:txBody>
      </p:sp>
      <p:sp>
        <p:nvSpPr>
          <p:cNvPr id="6" name="TextBox 5">
            <a:extLst>
              <a:ext uri="{FF2B5EF4-FFF2-40B4-BE49-F238E27FC236}">
                <a16:creationId xmlns:a16="http://schemas.microsoft.com/office/drawing/2014/main" id="{788E76A5-5C5E-F484-5832-7EF71A3FCECD}"/>
              </a:ext>
            </a:extLst>
          </p:cNvPr>
          <p:cNvSpPr txBox="1"/>
          <p:nvPr/>
        </p:nvSpPr>
        <p:spPr>
          <a:xfrm>
            <a:off x="155576" y="884419"/>
            <a:ext cx="6611938" cy="276999"/>
          </a:xfrm>
          <a:prstGeom prst="rect">
            <a:avLst/>
          </a:prstGeom>
          <a:noFill/>
        </p:spPr>
        <p:txBody>
          <a:bodyPr wrap="square" rtlCol="0">
            <a:spAutoFit/>
          </a:bodyPr>
          <a:lstStyle/>
          <a:p>
            <a:endParaRPr lang="en-GB" sz="1200" dirty="0">
              <a:latin typeface="Aptos" panose="020B0004020202020204" pitchFamily="34" charset="0"/>
            </a:endParaRPr>
          </a:p>
        </p:txBody>
      </p:sp>
      <p:sp>
        <p:nvSpPr>
          <p:cNvPr id="8" name="TextBox 7">
            <a:extLst>
              <a:ext uri="{FF2B5EF4-FFF2-40B4-BE49-F238E27FC236}">
                <a16:creationId xmlns:a16="http://schemas.microsoft.com/office/drawing/2014/main" id="{3E552E80-8F58-B77F-9857-7AB2EFA01318}"/>
              </a:ext>
            </a:extLst>
          </p:cNvPr>
          <p:cNvSpPr txBox="1"/>
          <p:nvPr/>
        </p:nvSpPr>
        <p:spPr>
          <a:xfrm>
            <a:off x="256345" y="4426841"/>
            <a:ext cx="6345309" cy="2677656"/>
          </a:xfrm>
          <a:prstGeom prst="rect">
            <a:avLst/>
          </a:prstGeom>
          <a:noFill/>
          <a:ln>
            <a:solidFill>
              <a:schemeClr val="tx1"/>
            </a:solidFill>
          </a:ln>
        </p:spPr>
        <p:txBody>
          <a:bodyPr wrap="square" rtlCol="0">
            <a:spAutoFit/>
          </a:bodyPr>
          <a:lstStyle/>
          <a:p>
            <a:pPr marL="171450" indent="-171450">
              <a:buFont typeface="Arial" panose="020B0604020202020204" pitchFamily="34" charset="0"/>
              <a:buChar char="•"/>
            </a:pPr>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Use of volta- </a:t>
            </a:r>
            <a:r>
              <a:rPr lang="en-GB" sz="1200" dirty="0">
                <a:latin typeface="Aptos" panose="020B0004020202020204" pitchFamily="34" charset="0"/>
              </a:rPr>
              <a:t>‘End of story, except not really’- this is where the poem takes a turn and the devastating consequences of the incident are revealed. </a:t>
            </a:r>
          </a:p>
          <a:p>
            <a:pPr marL="171450" indent="-171450">
              <a:buFont typeface="Arial" panose="020B0604020202020204" pitchFamily="34" charset="0"/>
              <a:buChar char="•"/>
            </a:pPr>
            <a:endParaRPr lang="en-GB" sz="1200" b="1"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Colloquial language </a:t>
            </a:r>
            <a:r>
              <a:rPr lang="en-GB" sz="1200" dirty="0">
                <a:latin typeface="Aptos" panose="020B0004020202020204" pitchFamily="34" charset="0"/>
              </a:rPr>
              <a:t>is used to make the poem sound realistic and like a soldier recounting a story. </a:t>
            </a:r>
          </a:p>
          <a:p>
            <a:pPr marL="171450" indent="-171450">
              <a:buFont typeface="Arial" panose="020B0604020202020204" pitchFamily="34" charset="0"/>
              <a:buChar char="•"/>
            </a:pPr>
            <a:endParaRPr lang="en-GB" sz="1200" b="1"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Repetition- </a:t>
            </a:r>
            <a:r>
              <a:rPr lang="en-GB" sz="1200" dirty="0">
                <a:latin typeface="Aptos" panose="020B0004020202020204" pitchFamily="34" charset="0"/>
              </a:rPr>
              <a:t>‘</a:t>
            </a:r>
            <a:r>
              <a:rPr lang="en-GB" sz="1200" i="1" dirty="0">
                <a:latin typeface="Aptos" panose="020B0004020202020204" pitchFamily="34" charset="0"/>
              </a:rPr>
              <a:t>Probably armed, possibly not’ </a:t>
            </a:r>
            <a:r>
              <a:rPr lang="en-GB" sz="1200" dirty="0">
                <a:latin typeface="Aptos" panose="020B0004020202020204" pitchFamily="34" charset="0"/>
              </a:rPr>
              <a:t>used to convey the speaker’s doubts over the death of the person he killed. </a:t>
            </a:r>
          </a:p>
          <a:p>
            <a:pPr marL="171450" indent="-171450">
              <a:buFont typeface="Arial" panose="020B0604020202020204" pitchFamily="34" charset="0"/>
              <a:buChar char="•"/>
            </a:pPr>
            <a:endParaRPr lang="en-GB" sz="1200" b="1"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Guilt- </a:t>
            </a:r>
            <a:r>
              <a:rPr lang="en-GB" sz="1200" dirty="0">
                <a:latin typeface="Aptos" panose="020B0004020202020204" pitchFamily="34" charset="0"/>
              </a:rPr>
              <a:t>The speaker can’t get the memory of the killing out of his mind. He is tormented by the thoughts of the man, and wondering whether he was armed or not. The poem ends with the speaker acknowledging that he has blood on his hands- he knows he’s guilty.</a:t>
            </a:r>
          </a:p>
          <a:p>
            <a:endParaRPr lang="en-GB" sz="1200" b="1" dirty="0">
              <a:latin typeface="Aptos" panose="020B0004020202020204" pitchFamily="34" charset="0"/>
            </a:endParaRPr>
          </a:p>
        </p:txBody>
      </p:sp>
      <p:sp>
        <p:nvSpPr>
          <p:cNvPr id="10" name="Rectangle 9">
            <a:extLst>
              <a:ext uri="{FF2B5EF4-FFF2-40B4-BE49-F238E27FC236}">
                <a16:creationId xmlns:a16="http://schemas.microsoft.com/office/drawing/2014/main" id="{DCF2A436-053D-7A0D-8A1D-323E634A755A}"/>
              </a:ext>
            </a:extLst>
          </p:cNvPr>
          <p:cNvSpPr/>
          <p:nvPr/>
        </p:nvSpPr>
        <p:spPr>
          <a:xfrm>
            <a:off x="32544" y="3811309"/>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THEMES AND STRUCTURE </a:t>
            </a:r>
            <a:endParaRPr lang="en-GB" sz="1200" dirty="0">
              <a:latin typeface="Aptos" panose="020B0004020202020204" pitchFamily="34" charset="0"/>
            </a:endParaRPr>
          </a:p>
        </p:txBody>
      </p:sp>
      <p:sp>
        <p:nvSpPr>
          <p:cNvPr id="11" name="TextBox 10">
            <a:extLst>
              <a:ext uri="{FF2B5EF4-FFF2-40B4-BE49-F238E27FC236}">
                <a16:creationId xmlns:a16="http://schemas.microsoft.com/office/drawing/2014/main" id="{58AB10E2-EFEF-7A8D-0D0D-13D23EA4B15D}"/>
              </a:ext>
            </a:extLst>
          </p:cNvPr>
          <p:cNvSpPr txBox="1"/>
          <p:nvPr/>
        </p:nvSpPr>
        <p:spPr>
          <a:xfrm>
            <a:off x="155575" y="1226800"/>
            <a:ext cx="6446079" cy="2308324"/>
          </a:xfrm>
          <a:prstGeom prst="rect">
            <a:avLst/>
          </a:prstGeom>
          <a:noFill/>
          <a:ln>
            <a:solidFill>
              <a:schemeClr val="tx1"/>
            </a:solidFill>
          </a:ln>
        </p:spPr>
        <p:txBody>
          <a:bodyPr wrap="square" rtlCol="0">
            <a:spAutoFit/>
          </a:bodyPr>
          <a:lstStyle/>
          <a:p>
            <a:pPr marL="285750" indent="-285750">
              <a:buFont typeface="Wingdings" panose="05000000000000000000" pitchFamily="2" charset="2"/>
              <a:buChar char="Ø"/>
            </a:pPr>
            <a:r>
              <a:rPr lang="en-GB" sz="1200" dirty="0">
                <a:latin typeface="Aptos" panose="020B0004020202020204" pitchFamily="34" charset="0"/>
              </a:rPr>
              <a:t>The poem was written by Simon Armitage and published in the 2008 collection </a:t>
            </a:r>
            <a:r>
              <a:rPr lang="en-GB" sz="1200" b="1" dirty="0">
                <a:latin typeface="Aptos" panose="020B0004020202020204" pitchFamily="34" charset="0"/>
              </a:rPr>
              <a:t>The Not Dead.</a:t>
            </a:r>
          </a:p>
          <a:p>
            <a:r>
              <a:rPr lang="en-GB" sz="1200" b="1" dirty="0">
                <a:latin typeface="Aptos" panose="020B0004020202020204" pitchFamily="34" charset="0"/>
              </a:rPr>
              <a:t> </a:t>
            </a:r>
          </a:p>
          <a:p>
            <a:pPr marL="285750" indent="-285750">
              <a:buFont typeface="Wingdings" panose="05000000000000000000" pitchFamily="2" charset="2"/>
              <a:buChar char="Ø"/>
            </a:pPr>
            <a:r>
              <a:rPr lang="en-GB" sz="1200" dirty="0">
                <a:latin typeface="Aptos" panose="020B0004020202020204" pitchFamily="34" charset="0"/>
              </a:rPr>
              <a:t>Armitage was inspired by soldiers who returned from war ‘</a:t>
            </a:r>
            <a:r>
              <a:rPr lang="en-GB" sz="1200" i="1" dirty="0">
                <a:latin typeface="Aptos" panose="020B0004020202020204" pitchFamily="34" charset="0"/>
              </a:rPr>
              <a:t>wholly in body, but not in mind</a:t>
            </a:r>
            <a:r>
              <a:rPr lang="en-GB" sz="1200" dirty="0">
                <a:latin typeface="Aptos" panose="020B0004020202020204" pitchFamily="34" charset="0"/>
              </a:rPr>
              <a:t>’ </a:t>
            </a:r>
          </a:p>
          <a:p>
            <a:endParaRPr lang="en-GB" sz="1200" dirty="0">
              <a:latin typeface="Aptos" panose="020B0004020202020204" pitchFamily="34" charset="0"/>
            </a:endParaRPr>
          </a:p>
          <a:p>
            <a:pPr marL="285750" indent="-285750">
              <a:buFont typeface="Wingdings" panose="05000000000000000000" pitchFamily="2" charset="2"/>
              <a:buChar char="Ø"/>
            </a:pPr>
            <a:r>
              <a:rPr lang="en-GB" sz="1200" dirty="0">
                <a:latin typeface="Aptos" panose="020B0004020202020204" pitchFamily="34" charset="0"/>
              </a:rPr>
              <a:t>A group of soldiers shoot a man who’s running away from a bank raid he’s been involved in. His death is described in graphic detail. </a:t>
            </a:r>
          </a:p>
          <a:p>
            <a:endParaRPr lang="en-GB" sz="1200" dirty="0">
              <a:latin typeface="Aptos" panose="020B0004020202020204" pitchFamily="34" charset="0"/>
            </a:endParaRPr>
          </a:p>
          <a:p>
            <a:pPr marL="285750" indent="-285750">
              <a:buFont typeface="Wingdings" panose="05000000000000000000" pitchFamily="2" charset="2"/>
              <a:buChar char="Ø"/>
            </a:pPr>
            <a:r>
              <a:rPr lang="en-GB" sz="1200" dirty="0">
                <a:latin typeface="Aptos" panose="020B0004020202020204" pitchFamily="34" charset="0"/>
              </a:rPr>
              <a:t>The soldier telling the story isn’t sure whether the man was armed or not- this plays on his mind.</a:t>
            </a:r>
          </a:p>
          <a:p>
            <a:r>
              <a:rPr lang="en-GB" sz="1200" dirty="0">
                <a:latin typeface="Aptos" panose="020B0004020202020204" pitchFamily="34" charset="0"/>
              </a:rPr>
              <a:t> </a:t>
            </a:r>
          </a:p>
          <a:p>
            <a:pPr marL="285750" indent="-285750">
              <a:buFont typeface="Wingdings" panose="05000000000000000000" pitchFamily="2" charset="2"/>
              <a:buChar char="Ø"/>
            </a:pPr>
            <a:r>
              <a:rPr lang="en-GB" sz="1200" dirty="0">
                <a:latin typeface="Aptos" panose="020B0004020202020204" pitchFamily="34" charset="0"/>
              </a:rPr>
              <a:t>He can’t get the man’s death out of his head- he’s haunted by the memory of the incident. </a:t>
            </a:r>
          </a:p>
        </p:txBody>
      </p:sp>
      <p:sp>
        <p:nvSpPr>
          <p:cNvPr id="12" name="Rectangle 11">
            <a:extLst>
              <a:ext uri="{FF2B5EF4-FFF2-40B4-BE49-F238E27FC236}">
                <a16:creationId xmlns:a16="http://schemas.microsoft.com/office/drawing/2014/main" id="{9425DF74-7BC9-2EE5-D634-487C3B308FAA}"/>
              </a:ext>
            </a:extLst>
          </p:cNvPr>
          <p:cNvSpPr/>
          <p:nvPr/>
        </p:nvSpPr>
        <p:spPr>
          <a:xfrm>
            <a:off x="0" y="699882"/>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SUMMARY </a:t>
            </a:r>
            <a:endParaRPr lang="en-GB" sz="1200" dirty="0">
              <a:latin typeface="Aptos" panose="020B0004020202020204" pitchFamily="34" charset="0"/>
            </a:endParaRPr>
          </a:p>
        </p:txBody>
      </p:sp>
    </p:spTree>
    <p:extLst>
      <p:ext uri="{BB962C8B-B14F-4D97-AF65-F5344CB8AC3E}">
        <p14:creationId xmlns:p14="http://schemas.microsoft.com/office/powerpoint/2010/main" val="160197234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REMAINS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47</a:t>
            </a:fld>
            <a:endParaRPr lang="en-GB" dirty="0">
              <a:latin typeface="Aptos" panose="020B0004020202020204" pitchFamily="34" charset="0"/>
            </a:endParaRPr>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2214597448"/>
              </p:ext>
            </p:extLst>
          </p:nvPr>
        </p:nvGraphicFramePr>
        <p:xfrm>
          <a:off x="255340" y="649606"/>
          <a:ext cx="6347320" cy="7722799"/>
        </p:xfrm>
        <a:graphic>
          <a:graphicData uri="http://schemas.openxmlformats.org/drawingml/2006/table">
            <a:tbl>
              <a:tblPr firstRow="1" bandRow="1">
                <a:tableStyleId>{5940675A-B579-460E-94D1-54222C63F5DA}</a:tableStyleId>
              </a:tblPr>
              <a:tblGrid>
                <a:gridCol w="6347320">
                  <a:extLst>
                    <a:ext uri="{9D8B030D-6E8A-4147-A177-3AD203B41FA5}">
                      <a16:colId xmlns:a16="http://schemas.microsoft.com/office/drawing/2014/main" val="1646765225"/>
                    </a:ext>
                  </a:extLst>
                </a:gridCol>
              </a:tblGrid>
              <a:tr h="2631801">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‘Probably armed, possibly not’ </a:t>
                      </a:r>
                    </a:p>
                    <a:p>
                      <a:pPr algn="ctr"/>
                      <a:r>
                        <a:rPr lang="en-GB" sz="1400" i="1" dirty="0">
                          <a:latin typeface="Aptos" panose="020B0004020202020204" pitchFamily="34" charset="0"/>
                        </a:rPr>
                        <a:t>‘his bloody life in my bloody hands’ </a:t>
                      </a:r>
                    </a:p>
                    <a:p>
                      <a:pPr algn="ctr"/>
                      <a:endParaRPr lang="en-GB" sz="1400" i="1" dirty="0">
                        <a:latin typeface="Aptos" panose="020B0004020202020204" pitchFamily="34" charset="0"/>
                      </a:endParaRPr>
                    </a:p>
                  </a:txBody>
                  <a:tcPr/>
                </a:tc>
                <a:extLst>
                  <a:ext uri="{0D108BD9-81ED-4DB2-BD59-A6C34878D82A}">
                    <a16:rowId xmlns:a16="http://schemas.microsoft.com/office/drawing/2014/main" val="218593671"/>
                  </a:ext>
                </a:extLst>
              </a:tr>
              <a:tr h="249853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‘I see every round as it rips through his life’ </a:t>
                      </a:r>
                    </a:p>
                    <a:p>
                      <a:pPr algn="ctr"/>
                      <a:endParaRPr lang="en-GB" sz="1400" i="1" dirty="0">
                        <a:latin typeface="Aptos" panose="020B0004020202020204" pitchFamily="34" charset="0"/>
                      </a:endParaRPr>
                    </a:p>
                  </a:txBody>
                  <a:tcPr/>
                </a:tc>
                <a:extLst>
                  <a:ext uri="{0D108BD9-81ED-4DB2-BD59-A6C34878D82A}">
                    <a16:rowId xmlns:a16="http://schemas.microsoft.com/office/drawing/2014/main" val="339665499"/>
                  </a:ext>
                </a:extLst>
              </a:tr>
              <a:tr h="2592460">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 ‘End of story, except not really’ </a:t>
                      </a:r>
                    </a:p>
                    <a:p>
                      <a:pPr algn="ctr"/>
                      <a:endParaRPr lang="en-GB" sz="1400" i="1" dirty="0">
                        <a:latin typeface="Aptos" panose="020B0004020202020204" pitchFamily="34" charset="0"/>
                      </a:endParaRPr>
                    </a:p>
                  </a:txBody>
                  <a:tcPr/>
                </a:tc>
                <a:extLst>
                  <a:ext uri="{0D108BD9-81ED-4DB2-BD59-A6C34878D82A}">
                    <a16:rowId xmlns:a16="http://schemas.microsoft.com/office/drawing/2014/main" val="1558789675"/>
                  </a:ext>
                </a:extLst>
              </a:tr>
            </a:tbl>
          </a:graphicData>
        </a:graphic>
      </p:graphicFrame>
    </p:spTree>
    <p:extLst>
      <p:ext uri="{BB962C8B-B14F-4D97-AF65-F5344CB8AC3E}">
        <p14:creationId xmlns:p14="http://schemas.microsoft.com/office/powerpoint/2010/main" val="323720796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REMAINS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48</a:t>
            </a:fld>
            <a:endParaRPr lang="en-GB" dirty="0">
              <a:latin typeface="Aptos" panose="020B0004020202020204" pitchFamily="34" charset="0"/>
            </a:endParaRPr>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1287877131"/>
              </p:ext>
            </p:extLst>
          </p:nvPr>
        </p:nvGraphicFramePr>
        <p:xfrm>
          <a:off x="255340" y="533891"/>
          <a:ext cx="6347320" cy="9261268"/>
        </p:xfrm>
        <a:graphic>
          <a:graphicData uri="http://schemas.openxmlformats.org/drawingml/2006/table">
            <a:tbl>
              <a:tblPr firstRow="1" bandRow="1">
                <a:tableStyleId>{5940675A-B579-460E-94D1-54222C63F5DA}</a:tableStyleId>
              </a:tblPr>
              <a:tblGrid>
                <a:gridCol w="6347320">
                  <a:extLst>
                    <a:ext uri="{9D8B030D-6E8A-4147-A177-3AD203B41FA5}">
                      <a16:colId xmlns:a16="http://schemas.microsoft.com/office/drawing/2014/main" val="1646765225"/>
                    </a:ext>
                  </a:extLst>
                </a:gridCol>
              </a:tblGrid>
              <a:tr h="2362889">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‘‘End of story, except not really’ </a:t>
                      </a:r>
                    </a:p>
                  </a:txBody>
                  <a:tcPr/>
                </a:tc>
                <a:extLst>
                  <a:ext uri="{0D108BD9-81ED-4DB2-BD59-A6C34878D82A}">
                    <a16:rowId xmlns:a16="http://schemas.microsoft.com/office/drawing/2014/main" val="218593671"/>
                  </a:ext>
                </a:extLst>
              </a:tr>
              <a:tr h="2243243">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‘I blink and he bursts through the doors of the bank’ </a:t>
                      </a:r>
                    </a:p>
                    <a:p>
                      <a:pPr algn="ctr"/>
                      <a:endParaRPr lang="en-GB" sz="1400" i="1" dirty="0">
                        <a:latin typeface="Aptos" panose="020B0004020202020204" pitchFamily="34" charset="0"/>
                      </a:endParaRPr>
                    </a:p>
                  </a:txBody>
                  <a:tcPr/>
                </a:tc>
                <a:extLst>
                  <a:ext uri="{0D108BD9-81ED-4DB2-BD59-A6C34878D82A}">
                    <a16:rowId xmlns:a16="http://schemas.microsoft.com/office/drawing/2014/main" val="339665499"/>
                  </a:ext>
                </a:extLst>
              </a:tr>
              <a:tr h="2327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‘The drink and the drugs won’t flush him out’ </a:t>
                      </a:r>
                    </a:p>
                    <a:p>
                      <a:pPr algn="ctr"/>
                      <a:endParaRPr lang="en-GB" sz="1400" i="1" dirty="0">
                        <a:latin typeface="Aptos" panose="020B0004020202020204" pitchFamily="34" charset="0"/>
                      </a:endParaRPr>
                    </a:p>
                  </a:txBody>
                  <a:tcPr/>
                </a:tc>
                <a:extLst>
                  <a:ext uri="{0D108BD9-81ED-4DB2-BD59-A6C34878D82A}">
                    <a16:rowId xmlns:a16="http://schemas.microsoft.com/office/drawing/2014/main" val="1558789675"/>
                  </a:ext>
                </a:extLst>
              </a:tr>
              <a:tr h="232756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‘He’s here in my head when I close my eyes, his bloody life in my bloody hands’ </a:t>
                      </a:r>
                    </a:p>
                  </a:txBody>
                  <a:tcPr/>
                </a:tc>
                <a:extLst>
                  <a:ext uri="{0D108BD9-81ED-4DB2-BD59-A6C34878D82A}">
                    <a16:rowId xmlns:a16="http://schemas.microsoft.com/office/drawing/2014/main" val="2020047194"/>
                  </a:ext>
                </a:extLst>
              </a:tr>
            </a:tbl>
          </a:graphicData>
        </a:graphic>
      </p:graphicFrame>
    </p:spTree>
    <p:extLst>
      <p:ext uri="{BB962C8B-B14F-4D97-AF65-F5344CB8AC3E}">
        <p14:creationId xmlns:p14="http://schemas.microsoft.com/office/powerpoint/2010/main" val="94052945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Aptos" panose="020B0004020202020204" pitchFamily="34" charset="0"/>
              </a:rPr>
              <a:t>POPPIES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49</a:t>
            </a:fld>
            <a:endParaRPr lang="en-GB" dirty="0">
              <a:latin typeface="Aptos" panose="020B0004020202020204" pitchFamily="34" charset="0"/>
            </a:endParaRPr>
          </a:p>
        </p:txBody>
      </p:sp>
      <p:sp>
        <p:nvSpPr>
          <p:cNvPr id="3" name="TextBox 2">
            <a:extLst>
              <a:ext uri="{FF2B5EF4-FFF2-40B4-BE49-F238E27FC236}">
                <a16:creationId xmlns:a16="http://schemas.microsoft.com/office/drawing/2014/main" id="{0E213BEC-25A9-4B41-2B39-28E082FE05E6}"/>
              </a:ext>
            </a:extLst>
          </p:cNvPr>
          <p:cNvSpPr txBox="1"/>
          <p:nvPr/>
        </p:nvSpPr>
        <p:spPr>
          <a:xfrm>
            <a:off x="393192" y="951106"/>
            <a:ext cx="3712464" cy="461665"/>
          </a:xfrm>
          <a:prstGeom prst="rect">
            <a:avLst/>
          </a:prstGeom>
          <a:noFill/>
        </p:spPr>
        <p:txBody>
          <a:bodyPr wrap="square" rtlCol="0">
            <a:spAutoFit/>
          </a:bodyPr>
          <a:lstStyle/>
          <a:p>
            <a:endParaRPr lang="en-GB" sz="1200" dirty="0">
              <a:latin typeface="Aptos" panose="020B0004020202020204" pitchFamily="34" charset="0"/>
            </a:endParaRPr>
          </a:p>
          <a:p>
            <a:endParaRPr lang="en-GB" sz="1200" dirty="0">
              <a:latin typeface="Aptos" panose="020B0004020202020204" pitchFamily="34" charset="0"/>
            </a:endParaRPr>
          </a:p>
        </p:txBody>
      </p:sp>
      <p:sp>
        <p:nvSpPr>
          <p:cNvPr id="2" name="TextBox 1">
            <a:extLst>
              <a:ext uri="{FF2B5EF4-FFF2-40B4-BE49-F238E27FC236}">
                <a16:creationId xmlns:a16="http://schemas.microsoft.com/office/drawing/2014/main" id="{189D087F-1AD9-21C0-9DA7-891B10080F17}"/>
              </a:ext>
            </a:extLst>
          </p:cNvPr>
          <p:cNvSpPr txBox="1"/>
          <p:nvPr/>
        </p:nvSpPr>
        <p:spPr>
          <a:xfrm>
            <a:off x="393192" y="690563"/>
            <a:ext cx="5458968" cy="8032968"/>
          </a:xfrm>
          <a:prstGeom prst="rect">
            <a:avLst/>
          </a:prstGeom>
          <a:noFill/>
        </p:spPr>
        <p:txBody>
          <a:bodyPr wrap="square" rtlCol="0">
            <a:spAutoFit/>
          </a:bodyPr>
          <a:lstStyle/>
          <a:p>
            <a:r>
              <a:rPr lang="en-GB" sz="1200" b="1" dirty="0">
                <a:latin typeface="Aptos" panose="020B0004020202020204" pitchFamily="34" charset="0"/>
              </a:rPr>
              <a:t>Poppies </a:t>
            </a:r>
          </a:p>
          <a:p>
            <a:r>
              <a:rPr lang="en-GB" sz="1200" b="1" dirty="0">
                <a:latin typeface="Aptos" panose="020B0004020202020204" pitchFamily="34" charset="0"/>
              </a:rPr>
              <a:t>By Jane Weir </a:t>
            </a:r>
          </a:p>
          <a:p>
            <a:endParaRPr lang="en-GB" sz="1200" b="1" dirty="0">
              <a:latin typeface="Aptos" panose="020B0004020202020204" pitchFamily="34" charset="0"/>
            </a:endParaRPr>
          </a:p>
          <a:p>
            <a:endParaRPr lang="en-GB" sz="1200" b="1" dirty="0">
              <a:latin typeface="Aptos" panose="020B0004020202020204" pitchFamily="34" charset="0"/>
            </a:endParaRPr>
          </a:p>
          <a:p>
            <a:r>
              <a:rPr lang="en-GB" sz="1200" dirty="0">
                <a:latin typeface="Aptos" panose="020B0004020202020204" pitchFamily="34" charset="0"/>
              </a:rPr>
              <a:t>Three days before Armistice Sunday</a:t>
            </a:r>
          </a:p>
          <a:p>
            <a:r>
              <a:rPr lang="en-GB" sz="1200" dirty="0">
                <a:latin typeface="Aptos" panose="020B0004020202020204" pitchFamily="34" charset="0"/>
              </a:rPr>
              <a:t>and poppies had already been placed</a:t>
            </a:r>
          </a:p>
          <a:p>
            <a:r>
              <a:rPr lang="en-GB" sz="1200" dirty="0">
                <a:latin typeface="Aptos" panose="020B0004020202020204" pitchFamily="34" charset="0"/>
              </a:rPr>
              <a:t>on individual war graves. Before you left,</a:t>
            </a:r>
          </a:p>
          <a:p>
            <a:r>
              <a:rPr lang="en-GB" sz="1200" dirty="0">
                <a:latin typeface="Aptos" panose="020B0004020202020204" pitchFamily="34" charset="0"/>
              </a:rPr>
              <a:t>I pinned one onto your lapel, crimped petals,</a:t>
            </a:r>
          </a:p>
          <a:p>
            <a:r>
              <a:rPr lang="en-GB" sz="1200" dirty="0">
                <a:latin typeface="Aptos" panose="020B0004020202020204" pitchFamily="34" charset="0"/>
              </a:rPr>
              <a:t>spasms of paper red, disrupting a blockade</a:t>
            </a:r>
          </a:p>
          <a:p>
            <a:r>
              <a:rPr lang="en-GB" sz="1200" dirty="0">
                <a:latin typeface="Aptos" panose="020B0004020202020204" pitchFamily="34" charset="0"/>
              </a:rPr>
              <a:t>of yellow bias binding around your blazer.</a:t>
            </a:r>
          </a:p>
          <a:p>
            <a:endParaRPr lang="en-GB" sz="1200" dirty="0">
              <a:latin typeface="Aptos" panose="020B0004020202020204" pitchFamily="34" charset="0"/>
            </a:endParaRPr>
          </a:p>
          <a:p>
            <a:r>
              <a:rPr lang="en-GB" sz="1200" dirty="0">
                <a:latin typeface="Aptos" panose="020B0004020202020204" pitchFamily="34" charset="0"/>
              </a:rPr>
              <a:t>Sellotape bandaged around my hand,</a:t>
            </a:r>
          </a:p>
          <a:p>
            <a:r>
              <a:rPr lang="en-GB" sz="1200" dirty="0">
                <a:latin typeface="Aptos" panose="020B0004020202020204" pitchFamily="34" charset="0"/>
              </a:rPr>
              <a:t>I rounded up as many white cat hairs</a:t>
            </a:r>
          </a:p>
          <a:p>
            <a:r>
              <a:rPr lang="en-GB" sz="1200" dirty="0">
                <a:latin typeface="Aptos" panose="020B0004020202020204" pitchFamily="34" charset="0"/>
              </a:rPr>
              <a:t>as I could, smoothed down your shirt’s</a:t>
            </a:r>
          </a:p>
          <a:p>
            <a:r>
              <a:rPr lang="en-GB" sz="1200" dirty="0">
                <a:latin typeface="Aptos" panose="020B0004020202020204" pitchFamily="34" charset="0"/>
              </a:rPr>
              <a:t>upturned collar, steeled the softening</a:t>
            </a:r>
          </a:p>
          <a:p>
            <a:r>
              <a:rPr lang="en-GB" sz="1200" dirty="0">
                <a:latin typeface="Aptos" panose="020B0004020202020204" pitchFamily="34" charset="0"/>
              </a:rPr>
              <a:t>of my face. I wanted to graze my nose</a:t>
            </a:r>
          </a:p>
          <a:p>
            <a:r>
              <a:rPr lang="en-GB" sz="1200" dirty="0">
                <a:latin typeface="Aptos" panose="020B0004020202020204" pitchFamily="34" charset="0"/>
              </a:rPr>
              <a:t>across the tip of your nose, play at</a:t>
            </a:r>
          </a:p>
          <a:p>
            <a:r>
              <a:rPr lang="en-GB" sz="1200" dirty="0">
                <a:latin typeface="Aptos" panose="020B0004020202020204" pitchFamily="34" charset="0"/>
              </a:rPr>
              <a:t>being Eskimos like we did when</a:t>
            </a:r>
          </a:p>
          <a:p>
            <a:r>
              <a:rPr lang="en-GB" sz="1200" dirty="0">
                <a:latin typeface="Aptos" panose="020B0004020202020204" pitchFamily="34" charset="0"/>
              </a:rPr>
              <a:t>you were little. I resisted the impulse</a:t>
            </a:r>
          </a:p>
          <a:p>
            <a:r>
              <a:rPr lang="en-GB" sz="1200" dirty="0">
                <a:latin typeface="Aptos" panose="020B0004020202020204" pitchFamily="34" charset="0"/>
              </a:rPr>
              <a:t>to run my fingers through the gelled</a:t>
            </a:r>
          </a:p>
          <a:p>
            <a:r>
              <a:rPr lang="en-GB" sz="1200" dirty="0">
                <a:latin typeface="Aptos" panose="020B0004020202020204" pitchFamily="34" charset="0"/>
              </a:rPr>
              <a:t>blackthorns of your hair. All my words</a:t>
            </a:r>
          </a:p>
          <a:p>
            <a:r>
              <a:rPr lang="en-GB" sz="1200" dirty="0">
                <a:latin typeface="Aptos" panose="020B0004020202020204" pitchFamily="34" charset="0"/>
              </a:rPr>
              <a:t>flattened, rolled, turned into felt,</a:t>
            </a:r>
          </a:p>
          <a:p>
            <a:endParaRPr lang="en-GB" sz="1200" dirty="0">
              <a:latin typeface="Aptos" panose="020B0004020202020204" pitchFamily="34" charset="0"/>
            </a:endParaRPr>
          </a:p>
          <a:p>
            <a:r>
              <a:rPr lang="en-GB" sz="1200" dirty="0">
                <a:latin typeface="Aptos" panose="020B0004020202020204" pitchFamily="34" charset="0"/>
              </a:rPr>
              <a:t>slowly melting. I was brave, as I walked</a:t>
            </a:r>
          </a:p>
          <a:p>
            <a:r>
              <a:rPr lang="en-GB" sz="1200" dirty="0">
                <a:latin typeface="Aptos" panose="020B0004020202020204" pitchFamily="34" charset="0"/>
              </a:rPr>
              <a:t>with you, to the front door, threw</a:t>
            </a:r>
          </a:p>
          <a:p>
            <a:r>
              <a:rPr lang="en-GB" sz="1200" dirty="0">
                <a:latin typeface="Aptos" panose="020B0004020202020204" pitchFamily="34" charset="0"/>
              </a:rPr>
              <a:t>it open, the world overflowing</a:t>
            </a:r>
          </a:p>
          <a:p>
            <a:r>
              <a:rPr lang="en-GB" sz="1200" dirty="0">
                <a:latin typeface="Aptos" panose="020B0004020202020204" pitchFamily="34" charset="0"/>
              </a:rPr>
              <a:t>like a treasure chest. A split second</a:t>
            </a:r>
          </a:p>
          <a:p>
            <a:r>
              <a:rPr lang="en-GB" sz="1200" dirty="0">
                <a:latin typeface="Aptos" panose="020B0004020202020204" pitchFamily="34" charset="0"/>
              </a:rPr>
              <a:t>and you were away, intoxicated.</a:t>
            </a:r>
          </a:p>
          <a:p>
            <a:r>
              <a:rPr lang="en-GB" sz="1200" dirty="0">
                <a:latin typeface="Aptos" panose="020B0004020202020204" pitchFamily="34" charset="0"/>
              </a:rPr>
              <a:t>After you’d gone I went into your bedroom,</a:t>
            </a:r>
          </a:p>
          <a:p>
            <a:r>
              <a:rPr lang="en-GB" sz="1200" dirty="0">
                <a:latin typeface="Aptos" panose="020B0004020202020204" pitchFamily="34" charset="0"/>
              </a:rPr>
              <a:t>released a song bird from its cage.</a:t>
            </a:r>
          </a:p>
          <a:p>
            <a:r>
              <a:rPr lang="en-GB" sz="1200" dirty="0">
                <a:latin typeface="Aptos" panose="020B0004020202020204" pitchFamily="34" charset="0"/>
              </a:rPr>
              <a:t>Later a single dove flew from the pear tree,</a:t>
            </a:r>
          </a:p>
          <a:p>
            <a:r>
              <a:rPr lang="en-GB" sz="1200" dirty="0">
                <a:latin typeface="Aptos" panose="020B0004020202020204" pitchFamily="34" charset="0"/>
              </a:rPr>
              <a:t>and this is where it has led me,</a:t>
            </a:r>
          </a:p>
          <a:p>
            <a:r>
              <a:rPr lang="en-GB" sz="1200" dirty="0">
                <a:latin typeface="Aptos" panose="020B0004020202020204" pitchFamily="34" charset="0"/>
              </a:rPr>
              <a:t>skirting the church yard walls, my stomach busy</a:t>
            </a:r>
          </a:p>
          <a:p>
            <a:r>
              <a:rPr lang="en-GB" sz="1200" dirty="0">
                <a:latin typeface="Aptos" panose="020B0004020202020204" pitchFamily="34" charset="0"/>
              </a:rPr>
              <a:t>making tucks, darts, pleats, hat-less, without</a:t>
            </a:r>
          </a:p>
          <a:p>
            <a:r>
              <a:rPr lang="en-GB" sz="1200" dirty="0">
                <a:latin typeface="Aptos" panose="020B0004020202020204" pitchFamily="34" charset="0"/>
              </a:rPr>
              <a:t>a winter coat or reinforcements of scarf, gloves.</a:t>
            </a:r>
          </a:p>
          <a:p>
            <a:endParaRPr lang="en-GB" sz="1200" dirty="0">
              <a:latin typeface="Aptos" panose="020B0004020202020204" pitchFamily="34" charset="0"/>
            </a:endParaRPr>
          </a:p>
          <a:p>
            <a:r>
              <a:rPr lang="en-GB" sz="1200" dirty="0">
                <a:latin typeface="Aptos" panose="020B0004020202020204" pitchFamily="34" charset="0"/>
              </a:rPr>
              <a:t>On reaching the top of the hill I traced</a:t>
            </a:r>
          </a:p>
          <a:p>
            <a:r>
              <a:rPr lang="en-GB" sz="1200" dirty="0">
                <a:latin typeface="Aptos" panose="020B0004020202020204" pitchFamily="34" charset="0"/>
              </a:rPr>
              <a:t>the inscriptions on the war memorial,</a:t>
            </a:r>
          </a:p>
          <a:p>
            <a:r>
              <a:rPr lang="en-GB" sz="1200" dirty="0">
                <a:latin typeface="Aptos" panose="020B0004020202020204" pitchFamily="34" charset="0"/>
              </a:rPr>
              <a:t>leaned against it like a wishbone.</a:t>
            </a:r>
          </a:p>
          <a:p>
            <a:r>
              <a:rPr lang="en-GB" sz="1200" dirty="0">
                <a:latin typeface="Aptos" panose="020B0004020202020204" pitchFamily="34" charset="0"/>
              </a:rPr>
              <a:t>The dove pulled freely against the sky,</a:t>
            </a:r>
          </a:p>
          <a:p>
            <a:r>
              <a:rPr lang="en-GB" sz="1200" dirty="0">
                <a:latin typeface="Aptos" panose="020B0004020202020204" pitchFamily="34" charset="0"/>
              </a:rPr>
              <a:t>an ornamental stitch. I listened, hoping to hear</a:t>
            </a:r>
          </a:p>
          <a:p>
            <a:r>
              <a:rPr lang="en-GB" sz="1200" dirty="0">
                <a:latin typeface="Aptos" panose="020B0004020202020204" pitchFamily="34" charset="0"/>
              </a:rPr>
              <a:t>your playground voice catching on the wind.</a:t>
            </a:r>
          </a:p>
          <a:p>
            <a:endParaRPr lang="en-GB" sz="1200" dirty="0">
              <a:latin typeface="Aptos" panose="020B0004020202020204" pitchFamily="34" charset="0"/>
            </a:endParaRPr>
          </a:p>
        </p:txBody>
      </p:sp>
    </p:spTree>
    <p:extLst>
      <p:ext uri="{BB962C8B-B14F-4D97-AF65-F5344CB8AC3E}">
        <p14:creationId xmlns:p14="http://schemas.microsoft.com/office/powerpoint/2010/main" val="41890027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50849"/>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Aptos" panose="020B0004020202020204" pitchFamily="34" charset="0"/>
              </a:rPr>
              <a:t>POPPIES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50</a:t>
            </a:fld>
            <a:endParaRPr lang="en-GB" dirty="0">
              <a:latin typeface="Aptos" panose="020B0004020202020204" pitchFamily="34" charset="0"/>
            </a:endParaRPr>
          </a:p>
        </p:txBody>
      </p:sp>
      <p:sp>
        <p:nvSpPr>
          <p:cNvPr id="6" name="TextBox 5">
            <a:extLst>
              <a:ext uri="{FF2B5EF4-FFF2-40B4-BE49-F238E27FC236}">
                <a16:creationId xmlns:a16="http://schemas.microsoft.com/office/drawing/2014/main" id="{788E76A5-5C5E-F484-5832-7EF71A3FCECD}"/>
              </a:ext>
            </a:extLst>
          </p:cNvPr>
          <p:cNvSpPr txBox="1"/>
          <p:nvPr/>
        </p:nvSpPr>
        <p:spPr>
          <a:xfrm>
            <a:off x="155576" y="884419"/>
            <a:ext cx="6611938" cy="276999"/>
          </a:xfrm>
          <a:prstGeom prst="rect">
            <a:avLst/>
          </a:prstGeom>
          <a:noFill/>
        </p:spPr>
        <p:txBody>
          <a:bodyPr wrap="square" rtlCol="0">
            <a:spAutoFit/>
          </a:bodyPr>
          <a:lstStyle/>
          <a:p>
            <a:endParaRPr lang="en-GB" sz="1200" dirty="0">
              <a:latin typeface="Aptos" panose="020B0004020202020204" pitchFamily="34" charset="0"/>
            </a:endParaRPr>
          </a:p>
        </p:txBody>
      </p:sp>
      <p:sp>
        <p:nvSpPr>
          <p:cNvPr id="8" name="TextBox 7">
            <a:extLst>
              <a:ext uri="{FF2B5EF4-FFF2-40B4-BE49-F238E27FC236}">
                <a16:creationId xmlns:a16="http://schemas.microsoft.com/office/drawing/2014/main" id="{3E552E80-8F58-B77F-9857-7AB2EFA01318}"/>
              </a:ext>
            </a:extLst>
          </p:cNvPr>
          <p:cNvSpPr txBox="1"/>
          <p:nvPr/>
        </p:nvSpPr>
        <p:spPr>
          <a:xfrm>
            <a:off x="205959" y="4435816"/>
            <a:ext cx="6345309" cy="4154984"/>
          </a:xfrm>
          <a:prstGeom prst="rect">
            <a:avLst/>
          </a:prstGeom>
          <a:noFill/>
          <a:ln>
            <a:solidFill>
              <a:schemeClr val="tx1"/>
            </a:solidFill>
          </a:ln>
        </p:spPr>
        <p:txBody>
          <a:bodyPr wrap="square" rtlCol="0">
            <a:spAutoFit/>
          </a:bodyPr>
          <a:lstStyle/>
          <a:p>
            <a:pPr marL="171450" indent="-171450">
              <a:buFont typeface="Arial" panose="020B0604020202020204" pitchFamily="34" charset="0"/>
              <a:buChar char="•"/>
            </a:pPr>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Form: </a:t>
            </a:r>
            <a:r>
              <a:rPr lang="en-GB" sz="1200" dirty="0">
                <a:latin typeface="Aptos" panose="020B0004020202020204" pitchFamily="34" charset="0"/>
              </a:rPr>
              <a:t>The first-person narrative means that the reader gets a strong impression of the mother’s emotions. There is no regular rhyme or rhythm, which makes it sound like the narrator’s thoughts and memories. </a:t>
            </a:r>
          </a:p>
          <a:p>
            <a:pPr marL="171450" indent="-171450">
              <a:buFont typeface="Arial" panose="020B0604020202020204" pitchFamily="34" charset="0"/>
              <a:buChar char="•"/>
            </a:pPr>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Long sentences and enjambment </a:t>
            </a:r>
            <a:r>
              <a:rPr lang="en-GB" sz="1200" dirty="0">
                <a:latin typeface="Aptos" panose="020B0004020202020204" pitchFamily="34" charset="0"/>
              </a:rPr>
              <a:t>give the impression that the narrator is absorbed in her own thoughts and memories, whilst caesurae shows how she is trying to hold her emotions together. </a:t>
            </a:r>
          </a:p>
          <a:p>
            <a:pPr marL="171450" indent="-171450">
              <a:buFont typeface="Arial" panose="020B0604020202020204" pitchFamily="34" charset="0"/>
              <a:buChar char="•"/>
            </a:pPr>
            <a:endParaRPr lang="en-GB" sz="1200"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Structure: </a:t>
            </a:r>
            <a:r>
              <a:rPr lang="en-GB" sz="1200" dirty="0">
                <a:latin typeface="Aptos" panose="020B0004020202020204" pitchFamily="34" charset="0"/>
              </a:rPr>
              <a:t>The poem is chronological, describing preparations for her son leaving, his departure and then what the mother does afterwards. </a:t>
            </a:r>
          </a:p>
          <a:p>
            <a:pPr marL="171450" indent="-171450">
              <a:buFont typeface="Arial" panose="020B0604020202020204" pitchFamily="34" charset="0"/>
              <a:buChar char="•"/>
            </a:pPr>
            <a:endParaRPr lang="en-GB" sz="1200" b="1"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War imagery:</a:t>
            </a:r>
            <a:r>
              <a:rPr lang="en-GB" sz="1200" dirty="0">
                <a:latin typeface="Aptos" panose="020B0004020202020204" pitchFamily="34" charset="0"/>
              </a:rPr>
              <a:t> Images of war and violence symbolise the son’s new identity and the danger that he’s in. References to ‘</a:t>
            </a:r>
            <a:r>
              <a:rPr lang="en-GB" sz="1200" b="1" dirty="0">
                <a:latin typeface="Aptos" panose="020B0004020202020204" pitchFamily="34" charset="0"/>
              </a:rPr>
              <a:t>Armistice Sunday</a:t>
            </a:r>
            <a:r>
              <a:rPr lang="en-GB" sz="1200" dirty="0">
                <a:latin typeface="Aptos" panose="020B0004020202020204" pitchFamily="34" charset="0"/>
              </a:rPr>
              <a:t>’ and the ‘</a:t>
            </a:r>
            <a:r>
              <a:rPr lang="en-GB" sz="1200" b="1" dirty="0">
                <a:latin typeface="Aptos" panose="020B0004020202020204" pitchFamily="34" charset="0"/>
              </a:rPr>
              <a:t>war memorial’ </a:t>
            </a:r>
            <a:r>
              <a:rPr lang="en-GB" sz="1200" dirty="0">
                <a:latin typeface="Aptos" panose="020B0004020202020204" pitchFamily="34" charset="0"/>
              </a:rPr>
              <a:t>make the reader question whether he is still alive. </a:t>
            </a:r>
          </a:p>
          <a:p>
            <a:pPr marL="171450" indent="-171450">
              <a:buFont typeface="Arial" panose="020B0604020202020204" pitchFamily="34" charset="0"/>
              <a:buChar char="•"/>
            </a:pPr>
            <a:endParaRPr lang="en-GB" sz="1200" b="1"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Loss- </a:t>
            </a:r>
            <a:r>
              <a:rPr lang="en-GB" sz="1200" dirty="0">
                <a:latin typeface="Aptos" panose="020B0004020202020204" pitchFamily="34" charset="0"/>
              </a:rPr>
              <a:t>The mother acts like she’s lost her son- she is struggling to move on and accept that changes. There are also hints that the son even may be dead. </a:t>
            </a:r>
          </a:p>
          <a:p>
            <a:pPr marL="171450" indent="-171450">
              <a:buFont typeface="Arial" panose="020B0604020202020204" pitchFamily="34" charset="0"/>
              <a:buChar char="•"/>
            </a:pPr>
            <a:endParaRPr lang="en-GB" sz="1200" b="1" dirty="0">
              <a:latin typeface="Aptos" panose="020B0004020202020204" pitchFamily="34" charset="0"/>
            </a:endParaRPr>
          </a:p>
          <a:p>
            <a:pPr marL="171450" indent="-171450">
              <a:buFont typeface="Arial" panose="020B0604020202020204" pitchFamily="34" charset="0"/>
              <a:buChar char="•"/>
            </a:pPr>
            <a:r>
              <a:rPr lang="en-GB" sz="1200" b="1" dirty="0">
                <a:latin typeface="Aptos" panose="020B0004020202020204" pitchFamily="34" charset="0"/>
              </a:rPr>
              <a:t>Fear: </a:t>
            </a:r>
            <a:r>
              <a:rPr lang="en-GB" sz="1200" dirty="0">
                <a:latin typeface="Aptos" panose="020B0004020202020204" pitchFamily="34" charset="0"/>
              </a:rPr>
              <a:t>The mother is anxious and fearful for her son’s safety. Her anxiety has a physical effect on her. The poem focuses on the bravery and restraint of the people left behind when their loved ones go to war. </a:t>
            </a:r>
            <a:endParaRPr lang="en-GB" sz="1200" b="1" dirty="0">
              <a:latin typeface="Aptos" panose="020B0004020202020204" pitchFamily="34" charset="0"/>
            </a:endParaRPr>
          </a:p>
        </p:txBody>
      </p:sp>
      <p:sp>
        <p:nvSpPr>
          <p:cNvPr id="10" name="Rectangle 9">
            <a:extLst>
              <a:ext uri="{FF2B5EF4-FFF2-40B4-BE49-F238E27FC236}">
                <a16:creationId xmlns:a16="http://schemas.microsoft.com/office/drawing/2014/main" id="{DCF2A436-053D-7A0D-8A1D-323E634A755A}"/>
              </a:ext>
            </a:extLst>
          </p:cNvPr>
          <p:cNvSpPr/>
          <p:nvPr/>
        </p:nvSpPr>
        <p:spPr>
          <a:xfrm>
            <a:off x="0" y="3579916"/>
            <a:ext cx="6890545"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THEMES AND STRUCTURE </a:t>
            </a:r>
            <a:endParaRPr lang="en-GB" sz="1200" dirty="0">
              <a:latin typeface="Aptos" panose="020B0004020202020204" pitchFamily="34" charset="0"/>
            </a:endParaRPr>
          </a:p>
        </p:txBody>
      </p:sp>
      <p:sp>
        <p:nvSpPr>
          <p:cNvPr id="11" name="TextBox 10">
            <a:extLst>
              <a:ext uri="{FF2B5EF4-FFF2-40B4-BE49-F238E27FC236}">
                <a16:creationId xmlns:a16="http://schemas.microsoft.com/office/drawing/2014/main" id="{58AB10E2-EFEF-7A8D-0D0D-13D23EA4B15D}"/>
              </a:ext>
            </a:extLst>
          </p:cNvPr>
          <p:cNvSpPr txBox="1"/>
          <p:nvPr/>
        </p:nvSpPr>
        <p:spPr>
          <a:xfrm>
            <a:off x="155575" y="1226800"/>
            <a:ext cx="6446079" cy="1569660"/>
          </a:xfrm>
          <a:prstGeom prst="rect">
            <a:avLst/>
          </a:prstGeom>
          <a:noFill/>
          <a:ln>
            <a:solidFill>
              <a:schemeClr val="tx1"/>
            </a:solidFill>
          </a:ln>
        </p:spPr>
        <p:txBody>
          <a:bodyPr wrap="square" rtlCol="0">
            <a:spAutoFit/>
          </a:bodyPr>
          <a:lstStyle/>
          <a:p>
            <a:pPr marL="285750" indent="-285750">
              <a:buFont typeface="Wingdings" panose="05000000000000000000" pitchFamily="2" charset="2"/>
              <a:buChar char="Ø"/>
            </a:pPr>
            <a:r>
              <a:rPr lang="en-GB" sz="1200" dirty="0">
                <a:latin typeface="Aptos" panose="020B0004020202020204" pitchFamily="34" charset="0"/>
              </a:rPr>
              <a:t>A mother describes her son leaving home, seemingly to join the army.</a:t>
            </a:r>
          </a:p>
          <a:p>
            <a:pPr marL="285750" indent="-285750">
              <a:buFont typeface="Wingdings" panose="05000000000000000000" pitchFamily="2" charset="2"/>
              <a:buChar char="Ø"/>
            </a:pPr>
            <a:endParaRPr lang="en-GB" sz="1200" dirty="0">
              <a:latin typeface="Aptos" panose="020B0004020202020204" pitchFamily="34" charset="0"/>
            </a:endParaRPr>
          </a:p>
          <a:p>
            <a:pPr marL="285750" indent="-285750">
              <a:buFont typeface="Wingdings" panose="05000000000000000000" pitchFamily="2" charset="2"/>
              <a:buChar char="Ø"/>
            </a:pPr>
            <a:r>
              <a:rPr lang="en-GB" sz="1200" dirty="0">
                <a:latin typeface="Aptos" panose="020B0004020202020204" pitchFamily="34" charset="0"/>
              </a:rPr>
              <a:t>The poem is about the mother’s emotional reaction to her son leaving- she feels sad, lonely and scared for his safety. </a:t>
            </a:r>
          </a:p>
          <a:p>
            <a:pPr marL="285750" indent="-285750">
              <a:buFont typeface="Wingdings" panose="05000000000000000000" pitchFamily="2" charset="2"/>
              <a:buChar char="Ø"/>
            </a:pPr>
            <a:endParaRPr lang="en-GB" sz="1200" dirty="0">
              <a:latin typeface="Aptos" panose="020B0004020202020204" pitchFamily="34" charset="0"/>
            </a:endParaRPr>
          </a:p>
          <a:p>
            <a:pPr marL="285750" indent="-285750">
              <a:buFont typeface="Wingdings" panose="05000000000000000000" pitchFamily="2" charset="2"/>
              <a:buChar char="Ø"/>
            </a:pPr>
            <a:r>
              <a:rPr lang="en-GB" sz="1200" dirty="0">
                <a:latin typeface="Aptos" panose="020B0004020202020204" pitchFamily="34" charset="0"/>
              </a:rPr>
              <a:t>She describes helping him smarten his uniform ready to leave. After he leaves, she goes to places that remind her of him, desperately trying to find any trace of him. </a:t>
            </a:r>
          </a:p>
          <a:p>
            <a:endParaRPr lang="en-GB" sz="1200" dirty="0">
              <a:latin typeface="Aptos" panose="020B0004020202020204" pitchFamily="34" charset="0"/>
            </a:endParaRPr>
          </a:p>
        </p:txBody>
      </p:sp>
      <p:sp>
        <p:nvSpPr>
          <p:cNvPr id="12" name="Rectangle 11">
            <a:extLst>
              <a:ext uri="{FF2B5EF4-FFF2-40B4-BE49-F238E27FC236}">
                <a16:creationId xmlns:a16="http://schemas.microsoft.com/office/drawing/2014/main" id="{9425DF74-7BC9-2EE5-D634-487C3B308FAA}"/>
              </a:ext>
            </a:extLst>
          </p:cNvPr>
          <p:cNvSpPr/>
          <p:nvPr/>
        </p:nvSpPr>
        <p:spPr>
          <a:xfrm>
            <a:off x="0" y="699882"/>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SUMMARY </a:t>
            </a:r>
            <a:endParaRPr lang="en-GB" sz="1200" dirty="0">
              <a:latin typeface="Aptos" panose="020B0004020202020204" pitchFamily="34" charset="0"/>
            </a:endParaRPr>
          </a:p>
        </p:txBody>
      </p:sp>
    </p:spTree>
    <p:extLst>
      <p:ext uri="{BB962C8B-B14F-4D97-AF65-F5344CB8AC3E}">
        <p14:creationId xmlns:p14="http://schemas.microsoft.com/office/powerpoint/2010/main" val="310046241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POPPIES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51</a:t>
            </a:fld>
            <a:endParaRPr lang="en-GB" dirty="0">
              <a:latin typeface="Aptos" panose="020B0004020202020204" pitchFamily="34" charset="0"/>
            </a:endParaRPr>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1882592267"/>
              </p:ext>
            </p:extLst>
          </p:nvPr>
        </p:nvGraphicFramePr>
        <p:xfrm>
          <a:off x="255340" y="690562"/>
          <a:ext cx="6264332" cy="8668730"/>
        </p:xfrm>
        <a:graphic>
          <a:graphicData uri="http://schemas.openxmlformats.org/drawingml/2006/table">
            <a:tbl>
              <a:tblPr firstRow="1" bandRow="1">
                <a:tableStyleId>{5940675A-B579-460E-94D1-54222C63F5DA}</a:tableStyleId>
              </a:tblPr>
              <a:tblGrid>
                <a:gridCol w="6264332">
                  <a:extLst>
                    <a:ext uri="{9D8B030D-6E8A-4147-A177-3AD203B41FA5}">
                      <a16:colId xmlns:a16="http://schemas.microsoft.com/office/drawing/2014/main" val="1646765225"/>
                    </a:ext>
                  </a:extLst>
                </a:gridCol>
              </a:tblGrid>
              <a:tr h="1985905">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‘Three days before Armistice Sunday</a:t>
                      </a:r>
                    </a:p>
                    <a:p>
                      <a:pPr algn="ctr"/>
                      <a:r>
                        <a:rPr lang="en-GB" sz="1400" i="1" dirty="0">
                          <a:latin typeface="Aptos" panose="020B0004020202020204" pitchFamily="34" charset="0"/>
                        </a:rPr>
                        <a:t>poppies had been placed</a:t>
                      </a:r>
                    </a:p>
                    <a:p>
                      <a:pPr algn="ctr"/>
                      <a:r>
                        <a:rPr lang="en-GB" sz="1400" i="1" dirty="0">
                          <a:latin typeface="Aptos" panose="020B0004020202020204" pitchFamily="34" charset="0"/>
                        </a:rPr>
                        <a:t>on individual war graves’</a:t>
                      </a:r>
                    </a:p>
                  </a:txBody>
                  <a:tcPr/>
                </a:tc>
                <a:extLst>
                  <a:ext uri="{0D108BD9-81ED-4DB2-BD59-A6C34878D82A}">
                    <a16:rowId xmlns:a16="http://schemas.microsoft.com/office/drawing/2014/main" val="218593671"/>
                  </a:ext>
                </a:extLst>
              </a:tr>
              <a:tr h="1910509">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‘steeled the softening</a:t>
                      </a:r>
                    </a:p>
                    <a:p>
                      <a:pPr algn="ctr"/>
                      <a:r>
                        <a:rPr lang="en-GB" sz="1400" i="1" dirty="0">
                          <a:latin typeface="Aptos" panose="020B0004020202020204" pitchFamily="34" charset="0"/>
                        </a:rPr>
                        <a:t>of my face.’</a:t>
                      </a:r>
                    </a:p>
                  </a:txBody>
                  <a:tcPr/>
                </a:tc>
                <a:extLst>
                  <a:ext uri="{0D108BD9-81ED-4DB2-BD59-A6C34878D82A}">
                    <a16:rowId xmlns:a16="http://schemas.microsoft.com/office/drawing/2014/main" val="339665499"/>
                  </a:ext>
                </a:extLst>
              </a:tr>
              <a:tr h="238615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 wanted to graze my nose</a:t>
                      </a:r>
                    </a:p>
                    <a:p>
                      <a:pPr algn="ctr"/>
                      <a:r>
                        <a:rPr lang="en-GB" sz="1400" i="1" dirty="0">
                          <a:latin typeface="Aptos" panose="020B0004020202020204" pitchFamily="34" charset="0"/>
                        </a:rPr>
                        <a:t>across the tip of your nose, play at</a:t>
                      </a:r>
                    </a:p>
                    <a:p>
                      <a:pPr algn="ctr"/>
                      <a:r>
                        <a:rPr lang="en-GB" sz="1400" i="1" dirty="0">
                          <a:latin typeface="Aptos" panose="020B0004020202020204" pitchFamily="34" charset="0"/>
                        </a:rPr>
                        <a:t>being Eskimos’</a:t>
                      </a:r>
                    </a:p>
                    <a:p>
                      <a:pPr algn="ctr"/>
                      <a:endParaRPr lang="en-GB" sz="1400" i="1" dirty="0">
                        <a:latin typeface="Aptos" panose="020B0004020202020204" pitchFamily="34" charset="0"/>
                      </a:endParaRPr>
                    </a:p>
                  </a:txBody>
                  <a:tcPr/>
                </a:tc>
                <a:extLst>
                  <a:ext uri="{0D108BD9-81ED-4DB2-BD59-A6C34878D82A}">
                    <a16:rowId xmlns:a16="http://schemas.microsoft.com/office/drawing/2014/main" val="1558789675"/>
                  </a:ext>
                </a:extLst>
              </a:tr>
              <a:tr h="238615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‘I was brave, as I walked</a:t>
                      </a:r>
                    </a:p>
                    <a:p>
                      <a:pPr algn="ctr"/>
                      <a:r>
                        <a:rPr lang="en-GB" sz="1400" i="1" dirty="0">
                          <a:latin typeface="Aptos" panose="020B0004020202020204" pitchFamily="34" charset="0"/>
                        </a:rPr>
                        <a:t>with you, to the front door, threw</a:t>
                      </a:r>
                    </a:p>
                    <a:p>
                      <a:pPr algn="ctr"/>
                      <a:r>
                        <a:rPr lang="en-GB" sz="1400" i="1" dirty="0">
                          <a:latin typeface="Aptos" panose="020B0004020202020204" pitchFamily="34" charset="0"/>
                        </a:rPr>
                        <a:t>it open, the world overflowing</a:t>
                      </a:r>
                    </a:p>
                    <a:p>
                      <a:pPr algn="ctr"/>
                      <a:r>
                        <a:rPr lang="en-GB" sz="1400" i="1" dirty="0">
                          <a:latin typeface="Aptos" panose="020B0004020202020204" pitchFamily="34" charset="0"/>
                        </a:rPr>
                        <a:t>like a treasure chest.</a:t>
                      </a: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txBody>
                  <a:tcPr/>
                </a:tc>
                <a:extLst>
                  <a:ext uri="{0D108BD9-81ED-4DB2-BD59-A6C34878D82A}">
                    <a16:rowId xmlns:a16="http://schemas.microsoft.com/office/drawing/2014/main" val="2216642454"/>
                  </a:ext>
                </a:extLst>
              </a:tr>
            </a:tbl>
          </a:graphicData>
        </a:graphic>
      </p:graphicFrame>
    </p:spTree>
    <p:extLst>
      <p:ext uri="{BB962C8B-B14F-4D97-AF65-F5344CB8AC3E}">
        <p14:creationId xmlns:p14="http://schemas.microsoft.com/office/powerpoint/2010/main" val="306134635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POPPIES </a:t>
            </a:r>
            <a:endParaRPr lang="en-GB" sz="1600" dirty="0"/>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52</a:t>
            </a:fld>
            <a:endParaRPr lang="en-GB" dirty="0"/>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3558762743"/>
              </p:ext>
            </p:extLst>
          </p:nvPr>
        </p:nvGraphicFramePr>
        <p:xfrm>
          <a:off x="328838" y="1304495"/>
          <a:ext cx="6200324" cy="7161669"/>
        </p:xfrm>
        <a:graphic>
          <a:graphicData uri="http://schemas.openxmlformats.org/drawingml/2006/table">
            <a:tbl>
              <a:tblPr firstRow="1" bandRow="1">
                <a:tableStyleId>{5940675A-B579-460E-94D1-54222C63F5DA}</a:tableStyleId>
              </a:tblPr>
              <a:tblGrid>
                <a:gridCol w="6200324">
                  <a:extLst>
                    <a:ext uri="{9D8B030D-6E8A-4147-A177-3AD203B41FA5}">
                      <a16:colId xmlns:a16="http://schemas.microsoft.com/office/drawing/2014/main" val="1646765225"/>
                    </a:ext>
                  </a:extLst>
                </a:gridCol>
              </a:tblGrid>
              <a:tr h="2387223">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A split second</a:t>
                      </a:r>
                    </a:p>
                    <a:p>
                      <a:pPr algn="ctr"/>
                      <a:r>
                        <a:rPr lang="en-GB" sz="1400" i="1" dirty="0">
                          <a:latin typeface="Aptos" panose="020B0004020202020204" pitchFamily="34" charset="0"/>
                        </a:rPr>
                        <a:t>and you were away, intoxicated.’</a:t>
                      </a:r>
                    </a:p>
                    <a:p>
                      <a:pPr algn="ctr"/>
                      <a:endParaRPr lang="en-GB" sz="1400" i="1" dirty="0">
                        <a:latin typeface="Aptos" panose="020B0004020202020204" pitchFamily="34" charset="0"/>
                      </a:endParaRPr>
                    </a:p>
                  </a:txBody>
                  <a:tcPr/>
                </a:tc>
                <a:extLst>
                  <a:ext uri="{0D108BD9-81ED-4DB2-BD59-A6C34878D82A}">
                    <a16:rowId xmlns:a16="http://schemas.microsoft.com/office/drawing/2014/main" val="218593671"/>
                  </a:ext>
                </a:extLst>
              </a:tr>
              <a:tr h="2387223">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‘I traced the inscriptions on the war memorial,</a:t>
                      </a:r>
                    </a:p>
                    <a:p>
                      <a:pPr algn="ctr"/>
                      <a:r>
                        <a:rPr lang="en-GB" sz="1400" i="1" dirty="0">
                          <a:latin typeface="Aptos" panose="020B0004020202020204" pitchFamily="34" charset="0"/>
                        </a:rPr>
                        <a:t>leaned against it like a wishbone’</a:t>
                      </a:r>
                    </a:p>
                    <a:p>
                      <a:pPr algn="ctr"/>
                      <a:endParaRPr lang="en-GB" sz="1400" i="1" dirty="0">
                        <a:latin typeface="Aptos" panose="020B0004020202020204" pitchFamily="34" charset="0"/>
                      </a:endParaRPr>
                    </a:p>
                  </a:txBody>
                  <a:tcPr/>
                </a:tc>
                <a:extLst>
                  <a:ext uri="{0D108BD9-81ED-4DB2-BD59-A6C34878D82A}">
                    <a16:rowId xmlns:a16="http://schemas.microsoft.com/office/drawing/2014/main" val="339665499"/>
                  </a:ext>
                </a:extLst>
              </a:tr>
              <a:tr h="2387223">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‘I listened, hoping to hear your playground voice catching on the wind.’</a:t>
                      </a:r>
                    </a:p>
                    <a:p>
                      <a:pPr algn="ctr"/>
                      <a:endParaRPr lang="en-GB" sz="1400" i="1" dirty="0">
                        <a:latin typeface="Aptos" panose="020B0004020202020204" pitchFamily="34" charset="0"/>
                      </a:endParaRPr>
                    </a:p>
                  </a:txBody>
                  <a:tcPr/>
                </a:tc>
                <a:extLst>
                  <a:ext uri="{0D108BD9-81ED-4DB2-BD59-A6C34878D82A}">
                    <a16:rowId xmlns:a16="http://schemas.microsoft.com/office/drawing/2014/main" val="1558789675"/>
                  </a:ext>
                </a:extLst>
              </a:tr>
            </a:tbl>
          </a:graphicData>
        </a:graphic>
      </p:graphicFrame>
    </p:spTree>
    <p:extLst>
      <p:ext uri="{BB962C8B-B14F-4D97-AF65-F5344CB8AC3E}">
        <p14:creationId xmlns:p14="http://schemas.microsoft.com/office/powerpoint/2010/main" val="357357619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Aptos" panose="020B0004020202020204" pitchFamily="34" charset="0"/>
              </a:rPr>
              <a:t>THE EMIGREE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53</a:t>
            </a:fld>
            <a:endParaRPr lang="en-GB" dirty="0">
              <a:latin typeface="Aptos" panose="020B0004020202020204" pitchFamily="34" charset="0"/>
            </a:endParaRPr>
          </a:p>
        </p:txBody>
      </p:sp>
      <p:sp>
        <p:nvSpPr>
          <p:cNvPr id="3" name="TextBox 2">
            <a:extLst>
              <a:ext uri="{FF2B5EF4-FFF2-40B4-BE49-F238E27FC236}">
                <a16:creationId xmlns:a16="http://schemas.microsoft.com/office/drawing/2014/main" id="{0E213BEC-25A9-4B41-2B39-28E082FE05E6}"/>
              </a:ext>
            </a:extLst>
          </p:cNvPr>
          <p:cNvSpPr txBox="1"/>
          <p:nvPr/>
        </p:nvSpPr>
        <p:spPr>
          <a:xfrm>
            <a:off x="393192" y="951106"/>
            <a:ext cx="3712464" cy="461665"/>
          </a:xfrm>
          <a:prstGeom prst="rect">
            <a:avLst/>
          </a:prstGeom>
          <a:noFill/>
        </p:spPr>
        <p:txBody>
          <a:bodyPr wrap="square" rtlCol="0">
            <a:spAutoFit/>
          </a:bodyPr>
          <a:lstStyle/>
          <a:p>
            <a:endParaRPr lang="en-GB" sz="1200" dirty="0">
              <a:latin typeface="Aptos" panose="020B0004020202020204" pitchFamily="34" charset="0"/>
            </a:endParaRPr>
          </a:p>
          <a:p>
            <a:endParaRPr lang="en-GB" sz="1200" dirty="0">
              <a:latin typeface="Aptos" panose="020B0004020202020204" pitchFamily="34" charset="0"/>
            </a:endParaRPr>
          </a:p>
        </p:txBody>
      </p:sp>
      <p:sp>
        <p:nvSpPr>
          <p:cNvPr id="2" name="TextBox 1">
            <a:extLst>
              <a:ext uri="{FF2B5EF4-FFF2-40B4-BE49-F238E27FC236}">
                <a16:creationId xmlns:a16="http://schemas.microsoft.com/office/drawing/2014/main" id="{189D087F-1AD9-21C0-9DA7-891B10080F17}"/>
              </a:ext>
            </a:extLst>
          </p:cNvPr>
          <p:cNvSpPr txBox="1"/>
          <p:nvPr/>
        </p:nvSpPr>
        <p:spPr>
          <a:xfrm>
            <a:off x="374904" y="504978"/>
            <a:ext cx="5629656" cy="6370975"/>
          </a:xfrm>
          <a:prstGeom prst="rect">
            <a:avLst/>
          </a:prstGeom>
          <a:noFill/>
        </p:spPr>
        <p:txBody>
          <a:bodyPr wrap="square" rtlCol="0">
            <a:spAutoFit/>
          </a:bodyPr>
          <a:lstStyle/>
          <a:p>
            <a:r>
              <a:rPr lang="en-GB" sz="1200" b="1" dirty="0">
                <a:latin typeface="Aptos" panose="020B0004020202020204" pitchFamily="34" charset="0"/>
              </a:rPr>
              <a:t>The Emigree</a:t>
            </a:r>
          </a:p>
          <a:p>
            <a:r>
              <a:rPr lang="en-GB" sz="1200" b="1" dirty="0">
                <a:latin typeface="Aptos" panose="020B0004020202020204" pitchFamily="34" charset="0"/>
              </a:rPr>
              <a:t>BY Carol Rumens</a:t>
            </a:r>
          </a:p>
          <a:p>
            <a:endParaRPr lang="en-GB" sz="1200" b="1" dirty="0">
              <a:latin typeface="Aptos" panose="020B0004020202020204" pitchFamily="34" charset="0"/>
            </a:endParaRPr>
          </a:p>
          <a:p>
            <a:r>
              <a:rPr lang="en-GB" sz="1200" b="1" dirty="0">
                <a:latin typeface="Aptos" panose="020B0004020202020204" pitchFamily="34" charset="0"/>
              </a:rPr>
              <a:t> </a:t>
            </a:r>
          </a:p>
          <a:p>
            <a:r>
              <a:rPr lang="en-GB" sz="1200" dirty="0">
                <a:latin typeface="Aptos" panose="020B0004020202020204" pitchFamily="34" charset="0"/>
              </a:rPr>
              <a:t>There once was a country... I left it as a child</a:t>
            </a:r>
          </a:p>
          <a:p>
            <a:r>
              <a:rPr lang="en-GB" sz="1200" dirty="0">
                <a:latin typeface="Aptos" panose="020B0004020202020204" pitchFamily="34" charset="0"/>
              </a:rPr>
              <a:t>but my memory of it is sunlight-clear</a:t>
            </a:r>
          </a:p>
          <a:p>
            <a:r>
              <a:rPr lang="en-GB" sz="1200" dirty="0">
                <a:latin typeface="Aptos" panose="020B0004020202020204" pitchFamily="34" charset="0"/>
              </a:rPr>
              <a:t>for it seems I never saw it in that November</a:t>
            </a:r>
          </a:p>
          <a:p>
            <a:r>
              <a:rPr lang="en-GB" sz="1200" dirty="0">
                <a:latin typeface="Aptos" panose="020B0004020202020204" pitchFamily="34" charset="0"/>
              </a:rPr>
              <a:t>which, I am told, comes to the mildest city.</a:t>
            </a:r>
          </a:p>
          <a:p>
            <a:r>
              <a:rPr lang="en-GB" sz="1200" dirty="0">
                <a:latin typeface="Aptos" panose="020B0004020202020204" pitchFamily="34" charset="0"/>
              </a:rPr>
              <a:t>The worst news I receive of it cannot break</a:t>
            </a:r>
          </a:p>
          <a:p>
            <a:r>
              <a:rPr lang="en-GB" sz="1200" dirty="0">
                <a:latin typeface="Aptos" panose="020B0004020202020204" pitchFamily="34" charset="0"/>
              </a:rPr>
              <a:t>my original view, the bright, filled paperweight.</a:t>
            </a:r>
          </a:p>
          <a:p>
            <a:r>
              <a:rPr lang="en-GB" sz="1200" dirty="0">
                <a:latin typeface="Aptos" panose="020B0004020202020204" pitchFamily="34" charset="0"/>
              </a:rPr>
              <a:t>It may be at war, it may be sick with tyrants,</a:t>
            </a:r>
          </a:p>
          <a:p>
            <a:r>
              <a:rPr lang="en-GB" sz="1200" dirty="0">
                <a:latin typeface="Aptos" panose="020B0004020202020204" pitchFamily="34" charset="0"/>
              </a:rPr>
              <a:t>but I am branded by an impression of sunlight.</a:t>
            </a:r>
          </a:p>
          <a:p>
            <a:endParaRPr lang="en-GB" sz="1200" dirty="0">
              <a:latin typeface="Aptos" panose="020B0004020202020204" pitchFamily="34" charset="0"/>
            </a:endParaRPr>
          </a:p>
          <a:p>
            <a:r>
              <a:rPr lang="en-GB" sz="1200" dirty="0">
                <a:latin typeface="Aptos" panose="020B0004020202020204" pitchFamily="34" charset="0"/>
              </a:rPr>
              <a:t>The white streets of that city, the graceful slopes</a:t>
            </a:r>
          </a:p>
          <a:p>
            <a:r>
              <a:rPr lang="en-GB" sz="1200" dirty="0">
                <a:latin typeface="Aptos" panose="020B0004020202020204" pitchFamily="34" charset="0"/>
              </a:rPr>
              <a:t>glow even clearer as time rolls its tanks</a:t>
            </a:r>
          </a:p>
          <a:p>
            <a:r>
              <a:rPr lang="en-GB" sz="1200" dirty="0">
                <a:latin typeface="Aptos" panose="020B0004020202020204" pitchFamily="34" charset="0"/>
              </a:rPr>
              <a:t>and the frontiers rise between us, close like waves.</a:t>
            </a:r>
          </a:p>
          <a:p>
            <a:r>
              <a:rPr lang="en-GB" sz="1200" dirty="0">
                <a:latin typeface="Aptos" panose="020B0004020202020204" pitchFamily="34" charset="0"/>
              </a:rPr>
              <a:t>That child’s vocabulary I carried here</a:t>
            </a:r>
          </a:p>
          <a:p>
            <a:r>
              <a:rPr lang="en-GB" sz="1200" dirty="0">
                <a:latin typeface="Aptos" panose="020B0004020202020204" pitchFamily="34" charset="0"/>
              </a:rPr>
              <a:t>like a hollow doll, opens and spills a grammar.</a:t>
            </a:r>
          </a:p>
          <a:p>
            <a:r>
              <a:rPr lang="en-GB" sz="1200" dirty="0">
                <a:latin typeface="Aptos" panose="020B0004020202020204" pitchFamily="34" charset="0"/>
              </a:rPr>
              <a:t>Soon I shall have every coloured molecule of it.</a:t>
            </a:r>
          </a:p>
          <a:p>
            <a:r>
              <a:rPr lang="en-GB" sz="1200" dirty="0">
                <a:latin typeface="Aptos" panose="020B0004020202020204" pitchFamily="34" charset="0"/>
              </a:rPr>
              <a:t>It may by now be a lie, banned by the state</a:t>
            </a:r>
          </a:p>
          <a:p>
            <a:r>
              <a:rPr lang="en-GB" sz="1200" dirty="0">
                <a:latin typeface="Aptos" panose="020B0004020202020204" pitchFamily="34" charset="0"/>
              </a:rPr>
              <a:t>but I can’t get it off my tongue. It tastes of sunlight.</a:t>
            </a:r>
          </a:p>
          <a:p>
            <a:endParaRPr lang="en-GB" sz="1200" dirty="0">
              <a:latin typeface="Aptos" panose="020B0004020202020204" pitchFamily="34" charset="0"/>
            </a:endParaRPr>
          </a:p>
          <a:p>
            <a:r>
              <a:rPr lang="en-GB" sz="1200" dirty="0">
                <a:latin typeface="Aptos" panose="020B0004020202020204" pitchFamily="34" charset="0"/>
              </a:rPr>
              <a:t>I have no passport, there’s no way back at all</a:t>
            </a:r>
          </a:p>
          <a:p>
            <a:r>
              <a:rPr lang="en-GB" sz="1200" dirty="0">
                <a:latin typeface="Aptos" panose="020B0004020202020204" pitchFamily="34" charset="0"/>
              </a:rPr>
              <a:t>but my city comes to me in its own white plane.</a:t>
            </a:r>
          </a:p>
          <a:p>
            <a:r>
              <a:rPr lang="en-GB" sz="1200" dirty="0">
                <a:latin typeface="Aptos" panose="020B0004020202020204" pitchFamily="34" charset="0"/>
              </a:rPr>
              <a:t>It lies down in front of me, docile as paper;</a:t>
            </a:r>
          </a:p>
          <a:p>
            <a:r>
              <a:rPr lang="en-GB" sz="1200" dirty="0">
                <a:latin typeface="Aptos" panose="020B0004020202020204" pitchFamily="34" charset="0"/>
              </a:rPr>
              <a:t>I comb its hair and love its shining eyes.</a:t>
            </a:r>
          </a:p>
          <a:p>
            <a:r>
              <a:rPr lang="en-GB" sz="1200" dirty="0">
                <a:latin typeface="Aptos" panose="020B0004020202020204" pitchFamily="34" charset="0"/>
              </a:rPr>
              <a:t>My city takes me dancing through the city</a:t>
            </a:r>
          </a:p>
          <a:p>
            <a:r>
              <a:rPr lang="en-GB" sz="1200" dirty="0">
                <a:latin typeface="Aptos" panose="020B0004020202020204" pitchFamily="34" charset="0"/>
              </a:rPr>
              <a:t>of walls. They accuse me of absence, they circle me.</a:t>
            </a:r>
          </a:p>
          <a:p>
            <a:r>
              <a:rPr lang="en-GB" sz="1200" dirty="0">
                <a:latin typeface="Aptos" panose="020B0004020202020204" pitchFamily="34" charset="0"/>
              </a:rPr>
              <a:t>They accuse me of being dark in their free city.</a:t>
            </a:r>
          </a:p>
          <a:p>
            <a:r>
              <a:rPr lang="en-GB" sz="1200" dirty="0">
                <a:latin typeface="Aptos" panose="020B0004020202020204" pitchFamily="34" charset="0"/>
              </a:rPr>
              <a:t>My city hides behind me. They mutter death,</a:t>
            </a:r>
          </a:p>
          <a:p>
            <a:r>
              <a:rPr lang="en-GB" sz="1200" dirty="0">
                <a:latin typeface="Aptos" panose="020B0004020202020204" pitchFamily="34" charset="0"/>
              </a:rPr>
              <a:t>and my shadow falls as evidence of sunlight.</a:t>
            </a:r>
          </a:p>
          <a:p>
            <a:endParaRPr lang="en-GB" sz="1200" dirty="0">
              <a:latin typeface="Aptos" panose="020B0004020202020204" pitchFamily="34" charset="0"/>
            </a:endParaRPr>
          </a:p>
          <a:p>
            <a:endParaRPr lang="en-GB" sz="1200" dirty="0">
              <a:latin typeface="Aptos" panose="020B0004020202020204" pitchFamily="34" charset="0"/>
            </a:endParaRPr>
          </a:p>
          <a:p>
            <a:endParaRPr lang="en-GB" sz="1200" dirty="0">
              <a:latin typeface="Aptos" panose="020B0004020202020204" pitchFamily="34" charset="0"/>
            </a:endParaRPr>
          </a:p>
        </p:txBody>
      </p:sp>
      <p:sp>
        <p:nvSpPr>
          <p:cNvPr id="7" name="Rectangle 6">
            <a:extLst>
              <a:ext uri="{FF2B5EF4-FFF2-40B4-BE49-F238E27FC236}">
                <a16:creationId xmlns:a16="http://schemas.microsoft.com/office/drawing/2014/main" id="{601277E3-607E-1D4C-36E9-B895B7466CBE}"/>
              </a:ext>
            </a:extLst>
          </p:cNvPr>
          <p:cNvSpPr/>
          <p:nvPr/>
        </p:nvSpPr>
        <p:spPr>
          <a:xfrm>
            <a:off x="-2857" y="6556560"/>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SUMMARY </a:t>
            </a:r>
            <a:endParaRPr lang="en-GB" sz="1200" dirty="0">
              <a:latin typeface="Aptos" panose="020B0004020202020204" pitchFamily="34" charset="0"/>
            </a:endParaRPr>
          </a:p>
        </p:txBody>
      </p:sp>
      <p:sp>
        <p:nvSpPr>
          <p:cNvPr id="4" name="TextBox 3">
            <a:extLst>
              <a:ext uri="{FF2B5EF4-FFF2-40B4-BE49-F238E27FC236}">
                <a16:creationId xmlns:a16="http://schemas.microsoft.com/office/drawing/2014/main" id="{0A6B431C-F478-510E-C8B3-8E6ECE13DD28}"/>
              </a:ext>
            </a:extLst>
          </p:cNvPr>
          <p:cNvSpPr txBox="1"/>
          <p:nvPr/>
        </p:nvSpPr>
        <p:spPr>
          <a:xfrm>
            <a:off x="245364" y="7061538"/>
            <a:ext cx="5888736" cy="1600438"/>
          </a:xfrm>
          <a:prstGeom prst="rect">
            <a:avLst/>
          </a:prstGeom>
          <a:noFill/>
        </p:spPr>
        <p:txBody>
          <a:bodyPr wrap="square" rtlCol="0">
            <a:spAutoFit/>
          </a:bodyPr>
          <a:lstStyle/>
          <a:p>
            <a:pPr marL="285750" indent="-285750">
              <a:buFont typeface="Wingdings" panose="05000000000000000000" pitchFamily="2" charset="2"/>
              <a:buChar char="Ø"/>
            </a:pPr>
            <a:r>
              <a:rPr lang="en-GB" sz="1400" dirty="0">
                <a:latin typeface="Aptos" panose="020B0004020202020204" pitchFamily="34" charset="0"/>
              </a:rPr>
              <a:t>The speaker talks about a city in a country she left as a child- she has a purely positive view of it. </a:t>
            </a:r>
          </a:p>
          <a:p>
            <a:pPr marL="285750" indent="-285750">
              <a:buFont typeface="Wingdings" panose="05000000000000000000" pitchFamily="2" charset="2"/>
              <a:buChar char="Ø"/>
            </a:pPr>
            <a:r>
              <a:rPr lang="en-GB" sz="1400" dirty="0">
                <a:latin typeface="Aptos" panose="020B0004020202020204" pitchFamily="34" charset="0"/>
              </a:rPr>
              <a:t>The city seems to be under attack and unreachable, but in  the third stanza it appears to the speaker. An unknown ‘they’ accuse and threaten the speaker, but she still sees the old city in a positive way.</a:t>
            </a:r>
          </a:p>
          <a:p>
            <a:pPr marL="285750" indent="-285750">
              <a:buFont typeface="Wingdings" panose="05000000000000000000" pitchFamily="2" charset="2"/>
              <a:buChar char="Ø"/>
            </a:pPr>
            <a:r>
              <a:rPr lang="en-GB" sz="1400" dirty="0">
                <a:latin typeface="Aptos" panose="020B0004020202020204" pitchFamily="34" charset="0"/>
              </a:rPr>
              <a:t>The city may not be a real place- it could represent a time, person or emotion that the speaker has been forced to leave. </a:t>
            </a:r>
          </a:p>
        </p:txBody>
      </p:sp>
    </p:spTree>
    <p:extLst>
      <p:ext uri="{BB962C8B-B14F-4D97-AF65-F5344CB8AC3E}">
        <p14:creationId xmlns:p14="http://schemas.microsoft.com/office/powerpoint/2010/main" val="239265940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THE EMIGREE </a:t>
            </a:r>
            <a:endParaRPr lang="en-GB" sz="1600" dirty="0"/>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54</a:t>
            </a:fld>
            <a:endParaRPr lang="en-GB" dirty="0"/>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1580058944"/>
              </p:ext>
            </p:extLst>
          </p:nvPr>
        </p:nvGraphicFramePr>
        <p:xfrm>
          <a:off x="255340" y="690562"/>
          <a:ext cx="6264332" cy="8668730"/>
        </p:xfrm>
        <a:graphic>
          <a:graphicData uri="http://schemas.openxmlformats.org/drawingml/2006/table">
            <a:tbl>
              <a:tblPr firstRow="1" bandRow="1">
                <a:tableStyleId>{5940675A-B579-460E-94D1-54222C63F5DA}</a:tableStyleId>
              </a:tblPr>
              <a:tblGrid>
                <a:gridCol w="6264332">
                  <a:extLst>
                    <a:ext uri="{9D8B030D-6E8A-4147-A177-3AD203B41FA5}">
                      <a16:colId xmlns:a16="http://schemas.microsoft.com/office/drawing/2014/main" val="1646765225"/>
                    </a:ext>
                  </a:extLst>
                </a:gridCol>
              </a:tblGrid>
              <a:tr h="1985905">
                <a:tc>
                  <a:txBody>
                    <a:bodyPr/>
                    <a:lstStyle/>
                    <a:p>
                      <a:pPr algn="ctr"/>
                      <a:endParaRPr lang="en-GB" sz="1400" i="1" dirty="0"/>
                    </a:p>
                    <a:p>
                      <a:pPr algn="ctr"/>
                      <a:endParaRPr lang="en-GB" sz="1400" i="1" dirty="0"/>
                    </a:p>
                    <a:p>
                      <a:pPr algn="ctr"/>
                      <a:endParaRPr lang="en-GB" sz="1400" i="1" dirty="0"/>
                    </a:p>
                    <a:p>
                      <a:pPr algn="ctr"/>
                      <a:endParaRPr lang="en-GB" sz="1400" i="1" dirty="0"/>
                    </a:p>
                    <a:p>
                      <a:pPr algn="ctr"/>
                      <a:r>
                        <a:rPr lang="en-GB" sz="1400" i="1" dirty="0"/>
                        <a:t>‘There was once a country, I left it as a child’ </a:t>
                      </a:r>
                    </a:p>
                  </a:txBody>
                  <a:tcPr/>
                </a:tc>
                <a:extLst>
                  <a:ext uri="{0D108BD9-81ED-4DB2-BD59-A6C34878D82A}">
                    <a16:rowId xmlns:a16="http://schemas.microsoft.com/office/drawing/2014/main" val="218593671"/>
                  </a:ext>
                </a:extLst>
              </a:tr>
              <a:tr h="1910509">
                <a:tc>
                  <a:txBody>
                    <a:bodyPr/>
                    <a:lstStyle/>
                    <a:p>
                      <a:pPr algn="ctr"/>
                      <a:endParaRPr lang="en-GB" sz="1400" i="1" dirty="0"/>
                    </a:p>
                    <a:p>
                      <a:pPr algn="ctr"/>
                      <a:endParaRPr lang="en-GB" sz="1400" i="1" dirty="0"/>
                    </a:p>
                    <a:p>
                      <a:pPr algn="ctr"/>
                      <a:endParaRPr lang="en-GB" sz="1400" i="1" dirty="0"/>
                    </a:p>
                    <a:p>
                      <a:pPr algn="ctr"/>
                      <a:r>
                        <a:rPr lang="en-GB" sz="1400" i="1" dirty="0"/>
                        <a:t>‘my memory is sunlight clear’ </a:t>
                      </a:r>
                    </a:p>
                  </a:txBody>
                  <a:tcPr/>
                </a:tc>
                <a:extLst>
                  <a:ext uri="{0D108BD9-81ED-4DB2-BD59-A6C34878D82A}">
                    <a16:rowId xmlns:a16="http://schemas.microsoft.com/office/drawing/2014/main" val="339665499"/>
                  </a:ext>
                </a:extLst>
              </a:tr>
              <a:tr h="2386158">
                <a:tc>
                  <a:txBody>
                    <a:bodyPr/>
                    <a:lstStyle/>
                    <a:p>
                      <a:pPr algn="ctr"/>
                      <a:endParaRPr lang="en-GB" sz="1400" i="1" dirty="0"/>
                    </a:p>
                    <a:p>
                      <a:pPr algn="ctr"/>
                      <a:endParaRPr lang="en-GB" sz="1400" i="1" dirty="0"/>
                    </a:p>
                    <a:p>
                      <a:pPr algn="ctr"/>
                      <a:endParaRPr lang="en-GB" sz="1400" i="1" dirty="0"/>
                    </a:p>
                    <a:p>
                      <a:pPr algn="ctr"/>
                      <a:endParaRPr lang="en-GB" sz="1400" i="1" dirty="0"/>
                    </a:p>
                    <a:p>
                      <a:pPr algn="ctr"/>
                      <a:r>
                        <a:rPr lang="en-GB" sz="1400" i="1" dirty="0"/>
                        <a:t>‘it may be at war, it may be sick with tyrants, but I am branded by an impression of sunlight’ </a:t>
                      </a:r>
                    </a:p>
                  </a:txBody>
                  <a:tcPr/>
                </a:tc>
                <a:extLst>
                  <a:ext uri="{0D108BD9-81ED-4DB2-BD59-A6C34878D82A}">
                    <a16:rowId xmlns:a16="http://schemas.microsoft.com/office/drawing/2014/main" val="1558789675"/>
                  </a:ext>
                </a:extLst>
              </a:tr>
              <a:tr h="2386158">
                <a:tc>
                  <a:txBody>
                    <a:bodyPr/>
                    <a:lstStyle/>
                    <a:p>
                      <a:pPr algn="ctr"/>
                      <a:endParaRPr lang="en-GB" sz="1400" i="1" dirty="0"/>
                    </a:p>
                    <a:p>
                      <a:pPr algn="ctr"/>
                      <a:endParaRPr lang="en-GB" sz="1400" i="1" dirty="0"/>
                    </a:p>
                    <a:p>
                      <a:pPr algn="ctr"/>
                      <a:endParaRPr lang="en-GB" sz="1400" i="1" dirty="0"/>
                    </a:p>
                    <a:p>
                      <a:pPr algn="ctr"/>
                      <a:endParaRPr lang="en-GB" sz="1400" i="1" dirty="0"/>
                    </a:p>
                    <a:p>
                      <a:pPr algn="ctr"/>
                      <a:r>
                        <a:rPr lang="en-GB" sz="1400" i="1" dirty="0"/>
                        <a:t>‘’that child’s vocabulary, I carried here like a hollow doll’</a:t>
                      </a:r>
                    </a:p>
                  </a:txBody>
                  <a:tcPr/>
                </a:tc>
                <a:extLst>
                  <a:ext uri="{0D108BD9-81ED-4DB2-BD59-A6C34878D82A}">
                    <a16:rowId xmlns:a16="http://schemas.microsoft.com/office/drawing/2014/main" val="2216642454"/>
                  </a:ext>
                </a:extLst>
              </a:tr>
            </a:tbl>
          </a:graphicData>
        </a:graphic>
      </p:graphicFrame>
    </p:spTree>
    <p:extLst>
      <p:ext uri="{BB962C8B-B14F-4D97-AF65-F5344CB8AC3E}">
        <p14:creationId xmlns:p14="http://schemas.microsoft.com/office/powerpoint/2010/main" val="316124744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ptos" panose="020B0004020202020204" pitchFamily="34" charset="0"/>
              </a:rPr>
              <a:t>THE EMIGREE </a:t>
            </a:r>
            <a:endParaRPr lang="en-GB" sz="1600" dirty="0">
              <a:latin typeface="Aptos" panose="020B0004020202020204" pitchFamily="34" charset="0"/>
            </a:endParaRP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55</a:t>
            </a:fld>
            <a:endParaRPr lang="en-GB" dirty="0"/>
          </a:p>
        </p:txBody>
      </p:sp>
      <p:graphicFrame>
        <p:nvGraphicFramePr>
          <p:cNvPr id="11" name="Table 3">
            <a:extLst>
              <a:ext uri="{FF2B5EF4-FFF2-40B4-BE49-F238E27FC236}">
                <a16:creationId xmlns:a16="http://schemas.microsoft.com/office/drawing/2014/main" id="{BEB2944F-0E19-B81A-3C30-65E07BFEF9DF}"/>
              </a:ext>
            </a:extLst>
          </p:cNvPr>
          <p:cNvGraphicFramePr>
            <a:graphicFrameLocks noGrp="1"/>
          </p:cNvGraphicFramePr>
          <p:nvPr>
            <p:extLst>
              <p:ext uri="{D42A27DB-BD31-4B8C-83A1-F6EECF244321}">
                <p14:modId xmlns:p14="http://schemas.microsoft.com/office/powerpoint/2010/main" val="718767254"/>
              </p:ext>
            </p:extLst>
          </p:nvPr>
        </p:nvGraphicFramePr>
        <p:xfrm>
          <a:off x="255340" y="690562"/>
          <a:ext cx="6264332" cy="8668730"/>
        </p:xfrm>
        <a:graphic>
          <a:graphicData uri="http://schemas.openxmlformats.org/drawingml/2006/table">
            <a:tbl>
              <a:tblPr firstRow="1" bandRow="1">
                <a:tableStyleId>{5940675A-B579-460E-94D1-54222C63F5DA}</a:tableStyleId>
              </a:tblPr>
              <a:tblGrid>
                <a:gridCol w="6264332">
                  <a:extLst>
                    <a:ext uri="{9D8B030D-6E8A-4147-A177-3AD203B41FA5}">
                      <a16:colId xmlns:a16="http://schemas.microsoft.com/office/drawing/2014/main" val="1646765225"/>
                    </a:ext>
                  </a:extLst>
                </a:gridCol>
              </a:tblGrid>
              <a:tr h="1985905">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‘I have no passport, there’s no way back at all’</a:t>
                      </a:r>
                    </a:p>
                  </a:txBody>
                  <a:tcPr/>
                </a:tc>
                <a:extLst>
                  <a:ext uri="{0D108BD9-81ED-4DB2-BD59-A6C34878D82A}">
                    <a16:rowId xmlns:a16="http://schemas.microsoft.com/office/drawing/2014/main" val="218593671"/>
                  </a:ext>
                </a:extLst>
              </a:tr>
              <a:tr h="1910509">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‘my city comes to me in my own white plane’</a:t>
                      </a:r>
                    </a:p>
                  </a:txBody>
                  <a:tcPr/>
                </a:tc>
                <a:extLst>
                  <a:ext uri="{0D108BD9-81ED-4DB2-BD59-A6C34878D82A}">
                    <a16:rowId xmlns:a16="http://schemas.microsoft.com/office/drawing/2014/main" val="339665499"/>
                  </a:ext>
                </a:extLst>
              </a:tr>
              <a:tr h="238615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‘they accuse me of being dark in their free city’ </a:t>
                      </a:r>
                    </a:p>
                  </a:txBody>
                  <a:tcPr/>
                </a:tc>
                <a:extLst>
                  <a:ext uri="{0D108BD9-81ED-4DB2-BD59-A6C34878D82A}">
                    <a16:rowId xmlns:a16="http://schemas.microsoft.com/office/drawing/2014/main" val="1558789675"/>
                  </a:ext>
                </a:extLst>
              </a:tr>
              <a:tr h="238615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‘my shadow falls as evidence of sunlight’ </a:t>
                      </a:r>
                    </a:p>
                  </a:txBody>
                  <a:tcPr/>
                </a:tc>
                <a:extLst>
                  <a:ext uri="{0D108BD9-81ED-4DB2-BD59-A6C34878D82A}">
                    <a16:rowId xmlns:a16="http://schemas.microsoft.com/office/drawing/2014/main" val="2216642454"/>
                  </a:ext>
                </a:extLst>
              </a:tr>
            </a:tbl>
          </a:graphicData>
        </a:graphic>
      </p:graphicFrame>
    </p:spTree>
    <p:extLst>
      <p:ext uri="{BB962C8B-B14F-4D97-AF65-F5344CB8AC3E}">
        <p14:creationId xmlns:p14="http://schemas.microsoft.com/office/powerpoint/2010/main" val="128704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19306"/>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Aptos" panose="020B0004020202020204" pitchFamily="34" charset="0"/>
              </a:rPr>
              <a:t>TISSUE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56</a:t>
            </a:fld>
            <a:endParaRPr lang="en-GB" dirty="0">
              <a:latin typeface="Aptos" panose="020B0004020202020204" pitchFamily="34" charset="0"/>
            </a:endParaRPr>
          </a:p>
        </p:txBody>
      </p:sp>
      <p:sp>
        <p:nvSpPr>
          <p:cNvPr id="3" name="TextBox 2">
            <a:extLst>
              <a:ext uri="{FF2B5EF4-FFF2-40B4-BE49-F238E27FC236}">
                <a16:creationId xmlns:a16="http://schemas.microsoft.com/office/drawing/2014/main" id="{0E213BEC-25A9-4B41-2B39-28E082FE05E6}"/>
              </a:ext>
            </a:extLst>
          </p:cNvPr>
          <p:cNvSpPr txBox="1"/>
          <p:nvPr/>
        </p:nvSpPr>
        <p:spPr>
          <a:xfrm>
            <a:off x="245364" y="482028"/>
            <a:ext cx="5367528" cy="9140964"/>
          </a:xfrm>
          <a:prstGeom prst="rect">
            <a:avLst/>
          </a:prstGeom>
          <a:noFill/>
        </p:spPr>
        <p:txBody>
          <a:bodyPr wrap="square" rtlCol="0">
            <a:spAutoFit/>
          </a:bodyPr>
          <a:lstStyle/>
          <a:p>
            <a:pPr algn="l" fontAlgn="base"/>
            <a:r>
              <a:rPr lang="en-GB" sz="1200" b="1" i="0" dirty="0">
                <a:solidFill>
                  <a:srgbClr val="141414"/>
                </a:solidFill>
                <a:effectLst/>
                <a:latin typeface="Aptos" panose="020B0004020202020204" pitchFamily="34" charset="0"/>
              </a:rPr>
              <a:t>Tissue</a:t>
            </a:r>
          </a:p>
          <a:p>
            <a:pPr algn="l" fontAlgn="base"/>
            <a:r>
              <a:rPr lang="en-GB" sz="1200" b="1" i="0" dirty="0">
                <a:solidFill>
                  <a:srgbClr val="141414"/>
                </a:solidFill>
                <a:effectLst/>
                <a:latin typeface="Aptos" panose="020B0004020202020204" pitchFamily="34" charset="0"/>
              </a:rPr>
              <a:t>by Imtiaz </a:t>
            </a:r>
            <a:r>
              <a:rPr lang="en-GB" sz="1200" b="1" i="0" dirty="0" err="1">
                <a:solidFill>
                  <a:srgbClr val="141414"/>
                </a:solidFill>
                <a:effectLst/>
                <a:latin typeface="Aptos" panose="020B0004020202020204" pitchFamily="34" charset="0"/>
              </a:rPr>
              <a:t>Dharker</a:t>
            </a:r>
            <a:endParaRPr lang="en-GB" sz="1200" b="1" i="0" dirty="0">
              <a:solidFill>
                <a:srgbClr val="141414"/>
              </a:solidFill>
              <a:effectLst/>
              <a:latin typeface="Aptos" panose="020B0004020202020204" pitchFamily="34" charset="0"/>
            </a:endParaRPr>
          </a:p>
          <a:p>
            <a:pPr algn="l" fontAlgn="base"/>
            <a:endParaRPr lang="en-GB" sz="1200" b="1" i="0" dirty="0">
              <a:solidFill>
                <a:srgbClr val="141414"/>
              </a:solidFill>
              <a:effectLst/>
              <a:latin typeface="Aptos" panose="020B0004020202020204" pitchFamily="34" charset="0"/>
            </a:endParaRPr>
          </a:p>
          <a:p>
            <a:pPr algn="l" fontAlgn="base"/>
            <a:r>
              <a:rPr lang="en-GB" sz="1200" b="0" i="1" dirty="0">
                <a:solidFill>
                  <a:srgbClr val="141414"/>
                </a:solidFill>
                <a:effectLst/>
                <a:latin typeface="Aptos" panose="020B0004020202020204" pitchFamily="34" charset="0"/>
              </a:rPr>
              <a:t>Paper that lets the light</a:t>
            </a:r>
          </a:p>
          <a:p>
            <a:pPr algn="l" fontAlgn="base"/>
            <a:r>
              <a:rPr lang="en-GB" sz="1200" b="0" i="1" dirty="0">
                <a:solidFill>
                  <a:srgbClr val="141414"/>
                </a:solidFill>
                <a:effectLst/>
                <a:latin typeface="Aptos" panose="020B0004020202020204" pitchFamily="34" charset="0"/>
              </a:rPr>
              <a:t>shine through, this</a:t>
            </a:r>
          </a:p>
          <a:p>
            <a:pPr algn="l" fontAlgn="base"/>
            <a:r>
              <a:rPr lang="en-GB" sz="1200" b="0" i="1" dirty="0">
                <a:solidFill>
                  <a:srgbClr val="141414"/>
                </a:solidFill>
                <a:effectLst/>
                <a:latin typeface="Aptos" panose="020B0004020202020204" pitchFamily="34" charset="0"/>
              </a:rPr>
              <a:t>is what could alter things.</a:t>
            </a:r>
          </a:p>
          <a:p>
            <a:pPr algn="l" fontAlgn="base"/>
            <a:r>
              <a:rPr lang="en-GB" sz="1200" b="0" i="1" dirty="0">
                <a:solidFill>
                  <a:srgbClr val="141414"/>
                </a:solidFill>
                <a:effectLst/>
                <a:latin typeface="Aptos" panose="020B0004020202020204" pitchFamily="34" charset="0"/>
              </a:rPr>
              <a:t>Paper thinned by age or touching,</a:t>
            </a:r>
          </a:p>
          <a:p>
            <a:pPr algn="l" fontAlgn="base"/>
            <a:endParaRPr lang="en-GB" sz="1200" b="0" i="1" dirty="0">
              <a:solidFill>
                <a:srgbClr val="141414"/>
              </a:solidFill>
              <a:effectLst/>
              <a:latin typeface="Aptos" panose="020B0004020202020204" pitchFamily="34" charset="0"/>
            </a:endParaRPr>
          </a:p>
          <a:p>
            <a:pPr algn="l" fontAlgn="base"/>
            <a:r>
              <a:rPr lang="en-GB" sz="1200" b="0" i="1" dirty="0">
                <a:solidFill>
                  <a:srgbClr val="141414"/>
                </a:solidFill>
                <a:effectLst/>
                <a:latin typeface="Aptos" panose="020B0004020202020204" pitchFamily="34" charset="0"/>
              </a:rPr>
              <a:t>the kind you find in well-used books,</a:t>
            </a:r>
          </a:p>
          <a:p>
            <a:pPr algn="l" fontAlgn="base"/>
            <a:r>
              <a:rPr lang="en-GB" sz="1200" b="0" i="1" dirty="0">
                <a:solidFill>
                  <a:srgbClr val="141414"/>
                </a:solidFill>
                <a:effectLst/>
                <a:latin typeface="Aptos" panose="020B0004020202020204" pitchFamily="34" charset="0"/>
              </a:rPr>
              <a:t>the back of the Koran, where a hand</a:t>
            </a:r>
          </a:p>
          <a:p>
            <a:pPr algn="l" fontAlgn="base"/>
            <a:r>
              <a:rPr lang="en-GB" sz="1200" b="0" i="1" dirty="0">
                <a:solidFill>
                  <a:srgbClr val="141414"/>
                </a:solidFill>
                <a:effectLst/>
                <a:latin typeface="Aptos" panose="020B0004020202020204" pitchFamily="34" charset="0"/>
              </a:rPr>
              <a:t>has written in the names and histories,</a:t>
            </a:r>
          </a:p>
          <a:p>
            <a:pPr algn="l" fontAlgn="base"/>
            <a:r>
              <a:rPr lang="en-GB" sz="1200" b="0" i="1" dirty="0">
                <a:solidFill>
                  <a:srgbClr val="141414"/>
                </a:solidFill>
                <a:effectLst/>
                <a:latin typeface="Aptos" panose="020B0004020202020204" pitchFamily="34" charset="0"/>
              </a:rPr>
              <a:t>who was born to whom,</a:t>
            </a:r>
          </a:p>
          <a:p>
            <a:pPr algn="l" fontAlgn="base"/>
            <a:endParaRPr lang="en-GB" sz="1200" b="0" i="1" dirty="0">
              <a:solidFill>
                <a:srgbClr val="141414"/>
              </a:solidFill>
              <a:effectLst/>
              <a:latin typeface="Aptos" panose="020B0004020202020204" pitchFamily="34" charset="0"/>
            </a:endParaRPr>
          </a:p>
          <a:p>
            <a:pPr algn="l" fontAlgn="base"/>
            <a:r>
              <a:rPr lang="en-GB" sz="1200" b="0" i="1" dirty="0">
                <a:solidFill>
                  <a:srgbClr val="141414"/>
                </a:solidFill>
                <a:effectLst/>
                <a:latin typeface="Aptos" panose="020B0004020202020204" pitchFamily="34" charset="0"/>
              </a:rPr>
              <a:t>the height and weight, who</a:t>
            </a:r>
          </a:p>
          <a:p>
            <a:pPr algn="l" fontAlgn="base"/>
            <a:r>
              <a:rPr lang="en-GB" sz="1200" b="0" i="1" dirty="0">
                <a:solidFill>
                  <a:srgbClr val="141414"/>
                </a:solidFill>
                <a:effectLst/>
                <a:latin typeface="Aptos" panose="020B0004020202020204" pitchFamily="34" charset="0"/>
              </a:rPr>
              <a:t>died where and how, on which sepia date,</a:t>
            </a:r>
          </a:p>
          <a:p>
            <a:pPr algn="l" fontAlgn="base"/>
            <a:r>
              <a:rPr lang="en-GB" sz="1200" b="0" i="1" dirty="0">
                <a:solidFill>
                  <a:srgbClr val="141414"/>
                </a:solidFill>
                <a:effectLst/>
                <a:latin typeface="Aptos" panose="020B0004020202020204" pitchFamily="34" charset="0"/>
              </a:rPr>
              <a:t>pages smoothed and stroked and turned</a:t>
            </a:r>
          </a:p>
          <a:p>
            <a:pPr algn="l" fontAlgn="base"/>
            <a:r>
              <a:rPr lang="en-GB" sz="1200" b="0" i="1" dirty="0">
                <a:solidFill>
                  <a:srgbClr val="141414"/>
                </a:solidFill>
                <a:effectLst/>
                <a:latin typeface="Aptos" panose="020B0004020202020204" pitchFamily="34" charset="0"/>
              </a:rPr>
              <a:t>transparent with attention.</a:t>
            </a:r>
          </a:p>
          <a:p>
            <a:pPr algn="l" fontAlgn="base"/>
            <a:endParaRPr lang="en-GB" sz="1200" b="0" i="1" dirty="0">
              <a:solidFill>
                <a:srgbClr val="141414"/>
              </a:solidFill>
              <a:effectLst/>
              <a:latin typeface="Aptos" panose="020B0004020202020204" pitchFamily="34" charset="0"/>
            </a:endParaRPr>
          </a:p>
          <a:p>
            <a:pPr algn="l" fontAlgn="base"/>
            <a:r>
              <a:rPr lang="en-GB" sz="1200" b="0" i="1" dirty="0">
                <a:solidFill>
                  <a:srgbClr val="141414"/>
                </a:solidFill>
                <a:effectLst/>
                <a:latin typeface="Aptos" panose="020B0004020202020204" pitchFamily="34" charset="0"/>
              </a:rPr>
              <a:t>If buildings were paper, I might</a:t>
            </a:r>
          </a:p>
          <a:p>
            <a:pPr algn="l" fontAlgn="base"/>
            <a:r>
              <a:rPr lang="en-GB" sz="1200" b="0" i="1" dirty="0">
                <a:solidFill>
                  <a:srgbClr val="141414"/>
                </a:solidFill>
                <a:effectLst/>
                <a:latin typeface="Aptos" panose="020B0004020202020204" pitchFamily="34" charset="0"/>
              </a:rPr>
              <a:t>feel their drift, see how easily</a:t>
            </a:r>
          </a:p>
          <a:p>
            <a:pPr algn="l" fontAlgn="base"/>
            <a:r>
              <a:rPr lang="en-GB" sz="1200" b="0" i="1" dirty="0">
                <a:solidFill>
                  <a:srgbClr val="141414"/>
                </a:solidFill>
                <a:effectLst/>
                <a:latin typeface="Aptos" panose="020B0004020202020204" pitchFamily="34" charset="0"/>
              </a:rPr>
              <a:t>they fall away on a sigh, a shift</a:t>
            </a:r>
          </a:p>
          <a:p>
            <a:pPr algn="l" fontAlgn="base"/>
            <a:r>
              <a:rPr lang="en-GB" sz="1200" b="0" i="1" dirty="0">
                <a:solidFill>
                  <a:srgbClr val="141414"/>
                </a:solidFill>
                <a:effectLst/>
                <a:latin typeface="Aptos" panose="020B0004020202020204" pitchFamily="34" charset="0"/>
              </a:rPr>
              <a:t>in the direction of the wind.</a:t>
            </a:r>
          </a:p>
          <a:p>
            <a:pPr algn="l" fontAlgn="base"/>
            <a:endParaRPr lang="en-GB" sz="1200" b="0" i="1" dirty="0">
              <a:solidFill>
                <a:srgbClr val="141414"/>
              </a:solidFill>
              <a:effectLst/>
              <a:latin typeface="Aptos" panose="020B0004020202020204" pitchFamily="34" charset="0"/>
            </a:endParaRPr>
          </a:p>
          <a:p>
            <a:pPr algn="l" fontAlgn="base"/>
            <a:r>
              <a:rPr lang="en-GB" sz="1200" b="0" i="1" dirty="0">
                <a:solidFill>
                  <a:srgbClr val="141414"/>
                </a:solidFill>
                <a:effectLst/>
                <a:latin typeface="Aptos" panose="020B0004020202020204" pitchFamily="34" charset="0"/>
              </a:rPr>
              <a:t>Maps too. The sun shines through</a:t>
            </a:r>
          </a:p>
          <a:p>
            <a:pPr algn="l" fontAlgn="base"/>
            <a:r>
              <a:rPr lang="en-GB" sz="1200" b="0" i="1" dirty="0">
                <a:solidFill>
                  <a:srgbClr val="141414"/>
                </a:solidFill>
                <a:effectLst/>
                <a:latin typeface="Aptos" panose="020B0004020202020204" pitchFamily="34" charset="0"/>
              </a:rPr>
              <a:t>their borderlines, the marks</a:t>
            </a:r>
          </a:p>
          <a:p>
            <a:pPr algn="l" fontAlgn="base"/>
            <a:r>
              <a:rPr lang="en-GB" sz="1200" b="0" i="1" dirty="0">
                <a:solidFill>
                  <a:srgbClr val="141414"/>
                </a:solidFill>
                <a:effectLst/>
                <a:latin typeface="Aptos" panose="020B0004020202020204" pitchFamily="34" charset="0"/>
              </a:rPr>
              <a:t>that rivers make, roads,</a:t>
            </a:r>
          </a:p>
          <a:p>
            <a:pPr algn="l" fontAlgn="base"/>
            <a:r>
              <a:rPr lang="en-GB" sz="1200" b="0" i="1" dirty="0" err="1">
                <a:solidFill>
                  <a:srgbClr val="141414"/>
                </a:solidFill>
                <a:effectLst/>
                <a:latin typeface="Aptos" panose="020B0004020202020204" pitchFamily="34" charset="0"/>
              </a:rPr>
              <a:t>railtracks</a:t>
            </a:r>
            <a:r>
              <a:rPr lang="en-GB" sz="1200" b="0" i="1" dirty="0">
                <a:solidFill>
                  <a:srgbClr val="141414"/>
                </a:solidFill>
                <a:effectLst/>
                <a:latin typeface="Aptos" panose="020B0004020202020204" pitchFamily="34" charset="0"/>
              </a:rPr>
              <a:t>, </a:t>
            </a:r>
            <a:r>
              <a:rPr lang="en-GB" sz="1200" b="0" i="1" dirty="0" err="1">
                <a:solidFill>
                  <a:srgbClr val="141414"/>
                </a:solidFill>
                <a:effectLst/>
                <a:latin typeface="Aptos" panose="020B0004020202020204" pitchFamily="34" charset="0"/>
              </a:rPr>
              <a:t>mountainfolds</a:t>
            </a:r>
            <a:r>
              <a:rPr lang="en-GB" sz="1200" b="0" i="1" dirty="0">
                <a:solidFill>
                  <a:srgbClr val="141414"/>
                </a:solidFill>
                <a:effectLst/>
                <a:latin typeface="Aptos" panose="020B0004020202020204" pitchFamily="34" charset="0"/>
              </a:rPr>
              <a:t>,</a:t>
            </a:r>
          </a:p>
          <a:p>
            <a:pPr algn="l" fontAlgn="base"/>
            <a:endParaRPr lang="en-GB" sz="1200" b="0" i="1" dirty="0">
              <a:solidFill>
                <a:srgbClr val="141414"/>
              </a:solidFill>
              <a:effectLst/>
              <a:latin typeface="Aptos" panose="020B0004020202020204" pitchFamily="34" charset="0"/>
            </a:endParaRPr>
          </a:p>
          <a:p>
            <a:pPr algn="l" fontAlgn="base"/>
            <a:r>
              <a:rPr lang="en-GB" sz="1200" b="0" i="1" dirty="0">
                <a:solidFill>
                  <a:srgbClr val="141414"/>
                </a:solidFill>
                <a:effectLst/>
                <a:latin typeface="Aptos" panose="020B0004020202020204" pitchFamily="34" charset="0"/>
              </a:rPr>
              <a:t>Fine slips from grocery shops</a:t>
            </a:r>
          </a:p>
          <a:p>
            <a:pPr algn="l" fontAlgn="base"/>
            <a:r>
              <a:rPr lang="en-GB" sz="1200" b="0" i="1" dirty="0">
                <a:solidFill>
                  <a:srgbClr val="141414"/>
                </a:solidFill>
                <a:effectLst/>
                <a:latin typeface="Aptos" panose="020B0004020202020204" pitchFamily="34" charset="0"/>
              </a:rPr>
              <a:t>that say how much was sold</a:t>
            </a:r>
          </a:p>
          <a:p>
            <a:pPr algn="l" fontAlgn="base"/>
            <a:r>
              <a:rPr lang="en-GB" sz="1200" b="0" i="1" dirty="0">
                <a:solidFill>
                  <a:srgbClr val="141414"/>
                </a:solidFill>
                <a:effectLst/>
                <a:latin typeface="Aptos" panose="020B0004020202020204" pitchFamily="34" charset="0"/>
              </a:rPr>
              <a:t>and what was paid by credit card</a:t>
            </a:r>
          </a:p>
          <a:p>
            <a:pPr algn="l" fontAlgn="base"/>
            <a:r>
              <a:rPr lang="en-GB" sz="1200" b="0" i="1" dirty="0">
                <a:solidFill>
                  <a:srgbClr val="141414"/>
                </a:solidFill>
                <a:effectLst/>
                <a:latin typeface="Aptos" panose="020B0004020202020204" pitchFamily="34" charset="0"/>
              </a:rPr>
              <a:t>might fly our lives like paper kites.</a:t>
            </a:r>
          </a:p>
          <a:p>
            <a:pPr algn="l" fontAlgn="base"/>
            <a:endParaRPr lang="en-GB" sz="1200" b="0" i="1" dirty="0">
              <a:solidFill>
                <a:srgbClr val="141414"/>
              </a:solidFill>
              <a:effectLst/>
              <a:latin typeface="Aptos" panose="020B0004020202020204" pitchFamily="34" charset="0"/>
            </a:endParaRPr>
          </a:p>
          <a:p>
            <a:pPr algn="l" fontAlgn="base"/>
            <a:r>
              <a:rPr lang="en-GB" sz="1200" b="0" i="1" dirty="0">
                <a:solidFill>
                  <a:srgbClr val="141414"/>
                </a:solidFill>
                <a:effectLst/>
                <a:latin typeface="Aptos" panose="020B0004020202020204" pitchFamily="34" charset="0"/>
              </a:rPr>
              <a:t>An architect could use all this,</a:t>
            </a:r>
          </a:p>
          <a:p>
            <a:pPr algn="l" fontAlgn="base"/>
            <a:r>
              <a:rPr lang="en-GB" sz="1200" b="0" i="1" dirty="0">
                <a:solidFill>
                  <a:srgbClr val="141414"/>
                </a:solidFill>
                <a:effectLst/>
                <a:latin typeface="Aptos" panose="020B0004020202020204" pitchFamily="34" charset="0"/>
              </a:rPr>
              <a:t>place layer over layer, luminous</a:t>
            </a:r>
          </a:p>
          <a:p>
            <a:pPr algn="l" fontAlgn="base"/>
            <a:r>
              <a:rPr lang="en-GB" sz="1200" b="0" i="1" dirty="0">
                <a:solidFill>
                  <a:srgbClr val="141414"/>
                </a:solidFill>
                <a:effectLst/>
                <a:latin typeface="Aptos" panose="020B0004020202020204" pitchFamily="34" charset="0"/>
              </a:rPr>
              <a:t>script over numbers over line,</a:t>
            </a:r>
          </a:p>
          <a:p>
            <a:pPr algn="l" fontAlgn="base"/>
            <a:r>
              <a:rPr lang="en-GB" sz="1200" b="0" i="1" dirty="0">
                <a:solidFill>
                  <a:srgbClr val="141414"/>
                </a:solidFill>
                <a:effectLst/>
                <a:latin typeface="Aptos" panose="020B0004020202020204" pitchFamily="34" charset="0"/>
              </a:rPr>
              <a:t>and never wish to build again with brick</a:t>
            </a:r>
          </a:p>
          <a:p>
            <a:pPr algn="l" fontAlgn="base"/>
            <a:endParaRPr lang="en-GB" sz="1200" b="0" i="1" dirty="0">
              <a:solidFill>
                <a:srgbClr val="141414"/>
              </a:solidFill>
              <a:effectLst/>
              <a:latin typeface="Aptos" panose="020B0004020202020204" pitchFamily="34" charset="0"/>
            </a:endParaRPr>
          </a:p>
          <a:p>
            <a:pPr algn="l" fontAlgn="base"/>
            <a:r>
              <a:rPr lang="en-GB" sz="1200" b="0" i="1" dirty="0">
                <a:solidFill>
                  <a:srgbClr val="141414"/>
                </a:solidFill>
                <a:effectLst/>
                <a:latin typeface="Aptos" panose="020B0004020202020204" pitchFamily="34" charset="0"/>
              </a:rPr>
              <a:t>or block, but let the daylight break</a:t>
            </a:r>
          </a:p>
          <a:p>
            <a:pPr algn="l" fontAlgn="base"/>
            <a:r>
              <a:rPr lang="en-GB" sz="1200" b="0" i="1" dirty="0">
                <a:solidFill>
                  <a:srgbClr val="141414"/>
                </a:solidFill>
                <a:effectLst/>
                <a:latin typeface="Aptos" panose="020B0004020202020204" pitchFamily="34" charset="0"/>
              </a:rPr>
              <a:t>through capitals and monoliths,</a:t>
            </a:r>
          </a:p>
          <a:p>
            <a:pPr algn="l" fontAlgn="base"/>
            <a:r>
              <a:rPr lang="en-GB" sz="1200" b="0" i="1" dirty="0">
                <a:solidFill>
                  <a:srgbClr val="141414"/>
                </a:solidFill>
                <a:effectLst/>
                <a:latin typeface="Aptos" panose="020B0004020202020204" pitchFamily="34" charset="0"/>
              </a:rPr>
              <a:t>through the shapes that pride can make,</a:t>
            </a:r>
          </a:p>
          <a:p>
            <a:pPr algn="l" fontAlgn="base"/>
            <a:r>
              <a:rPr lang="en-GB" sz="1200" b="0" i="1" dirty="0">
                <a:solidFill>
                  <a:srgbClr val="141414"/>
                </a:solidFill>
                <a:effectLst/>
                <a:latin typeface="Aptos" panose="020B0004020202020204" pitchFamily="34" charset="0"/>
              </a:rPr>
              <a:t>find a way to trace a grand design</a:t>
            </a:r>
          </a:p>
          <a:p>
            <a:pPr algn="l" fontAlgn="base"/>
            <a:endParaRPr lang="en-GB" sz="1200" b="0" i="1" dirty="0">
              <a:solidFill>
                <a:srgbClr val="141414"/>
              </a:solidFill>
              <a:effectLst/>
              <a:latin typeface="Aptos" panose="020B0004020202020204" pitchFamily="34" charset="0"/>
            </a:endParaRPr>
          </a:p>
          <a:p>
            <a:pPr algn="l" fontAlgn="base"/>
            <a:r>
              <a:rPr lang="en-GB" sz="1200" b="0" i="1" dirty="0">
                <a:solidFill>
                  <a:srgbClr val="141414"/>
                </a:solidFill>
                <a:effectLst/>
                <a:latin typeface="Aptos" panose="020B0004020202020204" pitchFamily="34" charset="0"/>
              </a:rPr>
              <a:t>with living tissue, raise a structure</a:t>
            </a:r>
          </a:p>
          <a:p>
            <a:pPr algn="l" fontAlgn="base"/>
            <a:r>
              <a:rPr lang="en-GB" sz="1200" b="0" i="1" dirty="0">
                <a:solidFill>
                  <a:srgbClr val="141414"/>
                </a:solidFill>
                <a:effectLst/>
                <a:latin typeface="Aptos" panose="020B0004020202020204" pitchFamily="34" charset="0"/>
              </a:rPr>
              <a:t>never meant to last,</a:t>
            </a:r>
          </a:p>
          <a:p>
            <a:pPr algn="l" fontAlgn="base"/>
            <a:r>
              <a:rPr lang="en-GB" sz="1200" b="0" i="1" dirty="0">
                <a:solidFill>
                  <a:srgbClr val="141414"/>
                </a:solidFill>
                <a:effectLst/>
                <a:latin typeface="Aptos" panose="020B0004020202020204" pitchFamily="34" charset="0"/>
              </a:rPr>
              <a:t>of paper smoothed and stroked</a:t>
            </a:r>
          </a:p>
          <a:p>
            <a:pPr algn="l" fontAlgn="base"/>
            <a:r>
              <a:rPr lang="en-GB" sz="1200" b="0" i="1" dirty="0">
                <a:solidFill>
                  <a:srgbClr val="141414"/>
                </a:solidFill>
                <a:effectLst/>
                <a:latin typeface="Aptos" panose="020B0004020202020204" pitchFamily="34" charset="0"/>
              </a:rPr>
              <a:t>and thinned to be transparent,</a:t>
            </a:r>
          </a:p>
          <a:p>
            <a:pPr algn="l" fontAlgn="base"/>
            <a:endParaRPr lang="en-GB" sz="1200" b="0" i="1" dirty="0">
              <a:solidFill>
                <a:srgbClr val="141414"/>
              </a:solidFill>
              <a:effectLst/>
              <a:latin typeface="Aptos" panose="020B0004020202020204" pitchFamily="34" charset="0"/>
            </a:endParaRPr>
          </a:p>
          <a:p>
            <a:pPr algn="l" fontAlgn="base"/>
            <a:r>
              <a:rPr lang="en-GB" sz="1200" b="0" i="1" dirty="0">
                <a:solidFill>
                  <a:srgbClr val="141414"/>
                </a:solidFill>
                <a:effectLst/>
                <a:latin typeface="Aptos" panose="020B0004020202020204" pitchFamily="34" charset="0"/>
              </a:rPr>
              <a:t>turned into your skin.</a:t>
            </a:r>
          </a:p>
        </p:txBody>
      </p:sp>
      <p:sp>
        <p:nvSpPr>
          <p:cNvPr id="4" name="TextBox 3">
            <a:extLst>
              <a:ext uri="{FF2B5EF4-FFF2-40B4-BE49-F238E27FC236}">
                <a16:creationId xmlns:a16="http://schemas.microsoft.com/office/drawing/2014/main" id="{0A6B431C-F478-510E-C8B3-8E6ECE13DD28}"/>
              </a:ext>
            </a:extLst>
          </p:cNvPr>
          <p:cNvSpPr txBox="1"/>
          <p:nvPr/>
        </p:nvSpPr>
        <p:spPr>
          <a:xfrm>
            <a:off x="245364" y="7061538"/>
            <a:ext cx="5888736" cy="369332"/>
          </a:xfrm>
          <a:prstGeom prst="rect">
            <a:avLst/>
          </a:prstGeom>
          <a:noFill/>
        </p:spPr>
        <p:txBody>
          <a:bodyPr wrap="square" rtlCol="0">
            <a:spAutoFit/>
          </a:bodyPr>
          <a:lstStyle/>
          <a:p>
            <a:pPr marL="285750" indent="-285750">
              <a:buFont typeface="Wingdings" panose="05000000000000000000" pitchFamily="2" charset="2"/>
              <a:buChar char="Ø"/>
            </a:pPr>
            <a:endParaRPr lang="en-GB" dirty="0">
              <a:latin typeface="Aptos" panose="020B0004020202020204" pitchFamily="34" charset="0"/>
            </a:endParaRPr>
          </a:p>
        </p:txBody>
      </p:sp>
    </p:spTree>
    <p:extLst>
      <p:ext uri="{BB962C8B-B14F-4D97-AF65-F5344CB8AC3E}">
        <p14:creationId xmlns:p14="http://schemas.microsoft.com/office/powerpoint/2010/main" val="273471627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Aptos" panose="020B0004020202020204" pitchFamily="34" charset="0"/>
            </a:endParaRPr>
          </a:p>
        </p:txBody>
      </p:sp>
      <p:sp>
        <p:nvSpPr>
          <p:cNvPr id="9" name="Rectangle 8">
            <a:extLst>
              <a:ext uri="{FF2B5EF4-FFF2-40B4-BE49-F238E27FC236}">
                <a16:creationId xmlns:a16="http://schemas.microsoft.com/office/drawing/2014/main" id="{C170E904-6651-F644-8F71-1E9716BF5CAB}"/>
              </a:ext>
            </a:extLst>
          </p:cNvPr>
          <p:cNvSpPr/>
          <p:nvPr/>
        </p:nvSpPr>
        <p:spPr>
          <a:xfrm>
            <a:off x="0" y="50849"/>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Aptos" panose="020B0004020202020204" pitchFamily="34" charset="0"/>
              </a:rPr>
              <a:t>TISSUE </a:t>
            </a:r>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latin typeface="Aptos" panose="020B0004020202020204" pitchFamily="34" charset="0"/>
              </a:rPr>
              <a:t>57</a:t>
            </a:fld>
            <a:endParaRPr lang="en-GB" dirty="0">
              <a:latin typeface="Aptos" panose="020B0004020202020204" pitchFamily="34" charset="0"/>
            </a:endParaRPr>
          </a:p>
        </p:txBody>
      </p:sp>
      <p:sp>
        <p:nvSpPr>
          <p:cNvPr id="6" name="TextBox 5">
            <a:extLst>
              <a:ext uri="{FF2B5EF4-FFF2-40B4-BE49-F238E27FC236}">
                <a16:creationId xmlns:a16="http://schemas.microsoft.com/office/drawing/2014/main" id="{788E76A5-5C5E-F484-5832-7EF71A3FCECD}"/>
              </a:ext>
            </a:extLst>
          </p:cNvPr>
          <p:cNvSpPr txBox="1"/>
          <p:nvPr/>
        </p:nvSpPr>
        <p:spPr>
          <a:xfrm>
            <a:off x="155576" y="884419"/>
            <a:ext cx="6611938" cy="276999"/>
          </a:xfrm>
          <a:prstGeom prst="rect">
            <a:avLst/>
          </a:prstGeom>
          <a:noFill/>
        </p:spPr>
        <p:txBody>
          <a:bodyPr wrap="square" rtlCol="0">
            <a:spAutoFit/>
          </a:bodyPr>
          <a:lstStyle/>
          <a:p>
            <a:endParaRPr lang="en-GB" sz="1200" dirty="0">
              <a:latin typeface="Aptos" panose="020B0004020202020204" pitchFamily="34" charset="0"/>
            </a:endParaRPr>
          </a:p>
        </p:txBody>
      </p:sp>
      <p:sp>
        <p:nvSpPr>
          <p:cNvPr id="11" name="TextBox 10">
            <a:extLst>
              <a:ext uri="{FF2B5EF4-FFF2-40B4-BE49-F238E27FC236}">
                <a16:creationId xmlns:a16="http://schemas.microsoft.com/office/drawing/2014/main" id="{58AB10E2-EFEF-7A8D-0D0D-13D23EA4B15D}"/>
              </a:ext>
            </a:extLst>
          </p:cNvPr>
          <p:cNvSpPr txBox="1"/>
          <p:nvPr/>
        </p:nvSpPr>
        <p:spPr>
          <a:xfrm>
            <a:off x="155575" y="1226800"/>
            <a:ext cx="6446079" cy="1384995"/>
          </a:xfrm>
          <a:prstGeom prst="rect">
            <a:avLst/>
          </a:prstGeom>
          <a:noFill/>
          <a:ln>
            <a:solidFill>
              <a:schemeClr val="tx1"/>
            </a:solidFill>
          </a:ln>
        </p:spPr>
        <p:txBody>
          <a:bodyPr wrap="square" rtlCol="0">
            <a:spAutoFit/>
          </a:bodyPr>
          <a:lstStyle/>
          <a:p>
            <a:r>
              <a:rPr lang="en-GB" sz="1200" dirty="0">
                <a:latin typeface="Aptos" panose="020B0004020202020204" pitchFamily="34" charset="0"/>
              </a:rPr>
              <a:t>The poem resists a straightforward interpretation but there are some key themes and ideas: </a:t>
            </a:r>
          </a:p>
          <a:p>
            <a:endParaRPr lang="en-GB" sz="1200" dirty="0">
              <a:latin typeface="Aptos" panose="020B0004020202020204" pitchFamily="34" charset="0"/>
            </a:endParaRPr>
          </a:p>
          <a:p>
            <a:pPr marL="171450" indent="-171450">
              <a:buFont typeface="Wingdings" panose="05000000000000000000" pitchFamily="2" charset="2"/>
              <a:buChar char="Ø"/>
            </a:pPr>
            <a:r>
              <a:rPr lang="en-GB" sz="1200" dirty="0">
                <a:latin typeface="Aptos" panose="020B0004020202020204" pitchFamily="34" charset="0"/>
              </a:rPr>
              <a:t>The first three stanzas talk about the importance of paper as a means of recording our lives</a:t>
            </a:r>
          </a:p>
          <a:p>
            <a:pPr marL="171450" indent="-171450">
              <a:buFont typeface="Wingdings" panose="05000000000000000000" pitchFamily="2" charset="2"/>
              <a:buChar char="Ø"/>
            </a:pPr>
            <a:r>
              <a:rPr lang="en-GB" sz="1200" dirty="0">
                <a:latin typeface="Aptos" panose="020B0004020202020204" pitchFamily="34" charset="0"/>
              </a:rPr>
              <a:t>Stanzas four to six focus on the paradox that paper is fragile yet still controls our lives. </a:t>
            </a:r>
          </a:p>
          <a:p>
            <a:pPr marL="171450" indent="-171450">
              <a:buFont typeface="Wingdings" panose="05000000000000000000" pitchFamily="2" charset="2"/>
              <a:buChar char="Ø"/>
            </a:pPr>
            <a:r>
              <a:rPr lang="en-GB" sz="1200" dirty="0">
                <a:latin typeface="Aptos" panose="020B0004020202020204" pitchFamily="34" charset="0"/>
              </a:rPr>
              <a:t>The final thirteen lives look at creating things, particularly human life. Life is more complex and precious than other things we create. It is also temporary, but forms part of a bigger and ongoing story. </a:t>
            </a:r>
          </a:p>
        </p:txBody>
      </p:sp>
      <p:sp>
        <p:nvSpPr>
          <p:cNvPr id="12" name="Rectangle 11">
            <a:extLst>
              <a:ext uri="{FF2B5EF4-FFF2-40B4-BE49-F238E27FC236}">
                <a16:creationId xmlns:a16="http://schemas.microsoft.com/office/drawing/2014/main" id="{9425DF74-7BC9-2EE5-D634-487C3B308FAA}"/>
              </a:ext>
            </a:extLst>
          </p:cNvPr>
          <p:cNvSpPr/>
          <p:nvPr/>
        </p:nvSpPr>
        <p:spPr>
          <a:xfrm>
            <a:off x="0" y="699882"/>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Aptos" panose="020B0004020202020204" pitchFamily="34" charset="0"/>
              </a:rPr>
              <a:t>SUMMARY </a:t>
            </a:r>
            <a:endParaRPr lang="en-GB" sz="1200" dirty="0">
              <a:latin typeface="Aptos" panose="020B0004020202020204" pitchFamily="34" charset="0"/>
            </a:endParaRPr>
          </a:p>
        </p:txBody>
      </p:sp>
      <p:graphicFrame>
        <p:nvGraphicFramePr>
          <p:cNvPr id="13" name="Table 3">
            <a:extLst>
              <a:ext uri="{FF2B5EF4-FFF2-40B4-BE49-F238E27FC236}">
                <a16:creationId xmlns:a16="http://schemas.microsoft.com/office/drawing/2014/main" id="{5E0CFE17-2FF3-96B0-6F9E-10ADB1C4BA1B}"/>
              </a:ext>
            </a:extLst>
          </p:cNvPr>
          <p:cNvGraphicFramePr>
            <a:graphicFrameLocks noGrp="1"/>
          </p:cNvGraphicFramePr>
          <p:nvPr>
            <p:extLst>
              <p:ext uri="{D42A27DB-BD31-4B8C-83A1-F6EECF244321}">
                <p14:modId xmlns:p14="http://schemas.microsoft.com/office/powerpoint/2010/main" val="307444435"/>
              </p:ext>
            </p:extLst>
          </p:nvPr>
        </p:nvGraphicFramePr>
        <p:xfrm>
          <a:off x="278798" y="2923546"/>
          <a:ext cx="6199632" cy="6282572"/>
        </p:xfrm>
        <a:graphic>
          <a:graphicData uri="http://schemas.openxmlformats.org/drawingml/2006/table">
            <a:tbl>
              <a:tblPr firstRow="1" bandRow="1">
                <a:tableStyleId>{5940675A-B579-460E-94D1-54222C63F5DA}</a:tableStyleId>
              </a:tblPr>
              <a:tblGrid>
                <a:gridCol w="6199632">
                  <a:extLst>
                    <a:ext uri="{9D8B030D-6E8A-4147-A177-3AD203B41FA5}">
                      <a16:colId xmlns:a16="http://schemas.microsoft.com/office/drawing/2014/main" val="1646765225"/>
                    </a:ext>
                  </a:extLst>
                </a:gridCol>
              </a:tblGrid>
              <a:tr h="1985905">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‘Paper that lets the light shine through’</a:t>
                      </a:r>
                    </a:p>
                  </a:txBody>
                  <a:tcPr/>
                </a:tc>
                <a:extLst>
                  <a:ext uri="{0D108BD9-81ED-4DB2-BD59-A6C34878D82A}">
                    <a16:rowId xmlns:a16="http://schemas.microsoft.com/office/drawing/2014/main" val="218593671"/>
                  </a:ext>
                </a:extLst>
              </a:tr>
              <a:tr h="1910509">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‘Paper thinned by age or touching…well used books…back of the Koran’</a:t>
                      </a:r>
                    </a:p>
                  </a:txBody>
                  <a:tcPr/>
                </a:tc>
                <a:extLst>
                  <a:ext uri="{0D108BD9-81ED-4DB2-BD59-A6C34878D82A}">
                    <a16:rowId xmlns:a16="http://schemas.microsoft.com/office/drawing/2014/main" val="339665499"/>
                  </a:ext>
                </a:extLst>
              </a:tr>
              <a:tr h="2386158">
                <a:tc>
                  <a:txBody>
                    <a:bodyPr/>
                    <a:lstStyle/>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endParaRPr lang="en-GB" sz="1400" i="1" dirty="0">
                        <a:latin typeface="Aptos" panose="020B0004020202020204" pitchFamily="34" charset="0"/>
                      </a:endParaRPr>
                    </a:p>
                    <a:p>
                      <a:pPr algn="ctr"/>
                      <a:r>
                        <a:rPr lang="en-GB" sz="1400" i="1" dirty="0">
                          <a:latin typeface="Aptos" panose="020B0004020202020204" pitchFamily="34" charset="0"/>
                        </a:rPr>
                        <a:t>‘Maps too. The sun shines through their borderlines’</a:t>
                      </a:r>
                    </a:p>
                  </a:txBody>
                  <a:tcPr/>
                </a:tc>
                <a:extLst>
                  <a:ext uri="{0D108BD9-81ED-4DB2-BD59-A6C34878D82A}">
                    <a16:rowId xmlns:a16="http://schemas.microsoft.com/office/drawing/2014/main" val="1558789675"/>
                  </a:ext>
                </a:extLst>
              </a:tr>
            </a:tbl>
          </a:graphicData>
        </a:graphic>
      </p:graphicFrame>
    </p:spTree>
    <p:extLst>
      <p:ext uri="{BB962C8B-B14F-4D97-AF65-F5344CB8AC3E}">
        <p14:creationId xmlns:p14="http://schemas.microsoft.com/office/powerpoint/2010/main" val="347881958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Calibri Light"/>
        <a:ea typeface=""/>
        <a:cs typeface=""/>
      </a:majorFont>
      <a:minorFont>
        <a:latin typeface="Calibri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F47ED79DBD9094BBA1F4A2A9C2CE80B" ma:contentTypeVersion="13" ma:contentTypeDescription="Create a new document." ma:contentTypeScope="" ma:versionID="cdc6b5adfb1254009d1d417a8d8c53d3">
  <xsd:schema xmlns:xsd="http://www.w3.org/2001/XMLSchema" xmlns:xs="http://www.w3.org/2001/XMLSchema" xmlns:p="http://schemas.microsoft.com/office/2006/metadata/properties" xmlns:ns3="0018d05b-3cfe-487f-b19b-1f2eb516b934" xmlns:ns4="4107bf07-21f4-40c7-8e50-0159514febca" targetNamespace="http://schemas.microsoft.com/office/2006/metadata/properties" ma:root="true" ma:fieldsID="5d1c85b47c8378a140364e8a01ebf8b4" ns3:_="" ns4:_="">
    <xsd:import namespace="0018d05b-3cfe-487f-b19b-1f2eb516b934"/>
    <xsd:import namespace="4107bf07-21f4-40c7-8e50-0159514febc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18d05b-3cfe-487f-b19b-1f2eb516b93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107bf07-21f4-40c7-8e50-0159514febca"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5BD5032-5FD7-4895-9017-D521FF90AD6F}">
  <ds:schemaRefs>
    <ds:schemaRef ds:uri="http://schemas.microsoft.com/sharepoint/v3/contenttype/forms"/>
  </ds:schemaRefs>
</ds:datastoreItem>
</file>

<file path=customXml/itemProps2.xml><?xml version="1.0" encoding="utf-8"?>
<ds:datastoreItem xmlns:ds="http://schemas.openxmlformats.org/officeDocument/2006/customXml" ds:itemID="{E4985AF5-B3A2-4429-9E3D-574731802A8E}">
  <ds:schemaRefs>
    <ds:schemaRef ds:uri="http://schemas.microsoft.com/office/2006/documentManagement/types"/>
    <ds:schemaRef ds:uri="http://purl.org/dc/terms/"/>
    <ds:schemaRef ds:uri="0018d05b-3cfe-487f-b19b-1f2eb516b934"/>
    <ds:schemaRef ds:uri="http://purl.org/dc/elements/1.1/"/>
    <ds:schemaRef ds:uri="http://www.w3.org/XML/1998/namespace"/>
    <ds:schemaRef ds:uri="http://schemas.microsoft.com/office/2006/metadata/properties"/>
    <ds:schemaRef ds:uri="http://purl.org/dc/dcmitype/"/>
    <ds:schemaRef ds:uri="http://schemas.microsoft.com/office/infopath/2007/PartnerControls"/>
    <ds:schemaRef ds:uri="http://schemas.openxmlformats.org/package/2006/metadata/core-properties"/>
    <ds:schemaRef ds:uri="4107bf07-21f4-40c7-8e50-0159514febca"/>
  </ds:schemaRefs>
</ds:datastoreItem>
</file>

<file path=customXml/itemProps3.xml><?xml version="1.0" encoding="utf-8"?>
<ds:datastoreItem xmlns:ds="http://schemas.openxmlformats.org/officeDocument/2006/customXml" ds:itemID="{66AF7E76-796F-4305-A100-6D3ED29D48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018d05b-3cfe-487f-b19b-1f2eb516b934"/>
    <ds:schemaRef ds:uri="4107bf07-21f4-40c7-8e50-0159514febc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38598</TotalTime>
  <Words>10538</Words>
  <Application>Microsoft Office PowerPoint</Application>
  <PresentationFormat>A4 Paper (210x297 mm)</PresentationFormat>
  <Paragraphs>1587</Paragraphs>
  <Slides>57</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57</vt:i4>
      </vt:variant>
    </vt:vector>
  </HeadingPairs>
  <TitlesOfParts>
    <vt:vector size="63" baseType="lpstr">
      <vt:lpstr>Aptos</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ANI</dc:creator>
  <cp:lastModifiedBy>Marie Coffield</cp:lastModifiedBy>
  <cp:revision>1121</cp:revision>
  <cp:lastPrinted>2023-11-10T07:17:57Z</cp:lastPrinted>
  <dcterms:created xsi:type="dcterms:W3CDTF">2020-02-27T07:22:26Z</dcterms:created>
  <dcterms:modified xsi:type="dcterms:W3CDTF">2026-01-07T11:55:12Z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0x0101003F47ED79DBD9094BBA1F4A2A9C2CE80B</vt:lpwstr>
  </property>
</Properties>
</file>