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44"/>
  </p:notesMasterIdLst>
  <p:sldIdLst>
    <p:sldId id="521" r:id="rId5"/>
    <p:sldId id="552" r:id="rId6"/>
    <p:sldId id="571" r:id="rId7"/>
    <p:sldId id="572" r:id="rId8"/>
    <p:sldId id="573" r:id="rId9"/>
    <p:sldId id="574" r:id="rId10"/>
    <p:sldId id="575" r:id="rId11"/>
    <p:sldId id="576" r:id="rId12"/>
    <p:sldId id="577" r:id="rId13"/>
    <p:sldId id="578" r:id="rId14"/>
    <p:sldId id="579" r:id="rId15"/>
    <p:sldId id="580" r:id="rId16"/>
    <p:sldId id="581" r:id="rId17"/>
    <p:sldId id="582" r:id="rId18"/>
    <p:sldId id="584" r:id="rId19"/>
    <p:sldId id="583" r:id="rId20"/>
    <p:sldId id="585" r:id="rId21"/>
    <p:sldId id="586" r:id="rId22"/>
    <p:sldId id="587" r:id="rId23"/>
    <p:sldId id="588" r:id="rId24"/>
    <p:sldId id="589" r:id="rId25"/>
    <p:sldId id="590" r:id="rId26"/>
    <p:sldId id="591" r:id="rId27"/>
    <p:sldId id="592" r:id="rId28"/>
    <p:sldId id="593" r:id="rId29"/>
    <p:sldId id="595" r:id="rId30"/>
    <p:sldId id="596" r:id="rId31"/>
    <p:sldId id="597" r:id="rId32"/>
    <p:sldId id="598" r:id="rId33"/>
    <p:sldId id="599" r:id="rId34"/>
    <p:sldId id="600" r:id="rId35"/>
    <p:sldId id="601" r:id="rId36"/>
    <p:sldId id="602" r:id="rId37"/>
    <p:sldId id="603" r:id="rId38"/>
    <p:sldId id="604" r:id="rId39"/>
    <p:sldId id="605" r:id="rId40"/>
    <p:sldId id="606" r:id="rId41"/>
    <p:sldId id="607" r:id="rId42"/>
    <p:sldId id="608" r:id="rId43"/>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1E3F"/>
    <a:srgbClr val="970055"/>
    <a:srgbClr val="2F2B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16" autoAdjust="0"/>
    <p:restoredTop sz="80972" autoAdjust="0"/>
  </p:normalViewPr>
  <p:slideViewPr>
    <p:cSldViewPr snapToGrid="0">
      <p:cViewPr varScale="1">
        <p:scale>
          <a:sx n="50" d="100"/>
          <a:sy n="50" d="100"/>
        </p:scale>
        <p:origin x="280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CC5AE7-BC32-4AAF-8A2D-E8D59BACFB5F}" type="datetimeFigureOut">
              <a:rPr lang="en-GB" smtClean="0"/>
              <a:t>19/01/2026</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5D0DA4-EC62-4200-8F23-83C20F567BBC}" type="slidenum">
              <a:rPr lang="en-GB" smtClean="0"/>
              <a:t>‹#›</a:t>
            </a:fld>
            <a:endParaRPr lang="en-GB"/>
          </a:p>
        </p:txBody>
      </p:sp>
    </p:spTree>
    <p:extLst>
      <p:ext uri="{BB962C8B-B14F-4D97-AF65-F5344CB8AC3E}">
        <p14:creationId xmlns:p14="http://schemas.microsoft.com/office/powerpoint/2010/main" val="3355784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28</a:t>
            </a:fld>
            <a:endParaRPr lang="en-GB"/>
          </a:p>
        </p:txBody>
      </p:sp>
    </p:spTree>
    <p:extLst>
      <p:ext uri="{BB962C8B-B14F-4D97-AF65-F5344CB8AC3E}">
        <p14:creationId xmlns:p14="http://schemas.microsoft.com/office/powerpoint/2010/main" val="2471128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29</a:t>
            </a:fld>
            <a:endParaRPr lang="en-GB"/>
          </a:p>
        </p:txBody>
      </p:sp>
    </p:spTree>
    <p:extLst>
      <p:ext uri="{BB962C8B-B14F-4D97-AF65-F5344CB8AC3E}">
        <p14:creationId xmlns:p14="http://schemas.microsoft.com/office/powerpoint/2010/main" val="2095885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30</a:t>
            </a:fld>
            <a:endParaRPr lang="en-GB"/>
          </a:p>
        </p:txBody>
      </p:sp>
    </p:spTree>
    <p:extLst>
      <p:ext uri="{BB962C8B-B14F-4D97-AF65-F5344CB8AC3E}">
        <p14:creationId xmlns:p14="http://schemas.microsoft.com/office/powerpoint/2010/main" val="485524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31</a:t>
            </a:fld>
            <a:endParaRPr lang="en-GB"/>
          </a:p>
        </p:txBody>
      </p:sp>
    </p:spTree>
    <p:extLst>
      <p:ext uri="{BB962C8B-B14F-4D97-AF65-F5344CB8AC3E}">
        <p14:creationId xmlns:p14="http://schemas.microsoft.com/office/powerpoint/2010/main" val="2375836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32</a:t>
            </a:fld>
            <a:endParaRPr lang="en-GB"/>
          </a:p>
        </p:txBody>
      </p:sp>
    </p:spTree>
    <p:extLst>
      <p:ext uri="{BB962C8B-B14F-4D97-AF65-F5344CB8AC3E}">
        <p14:creationId xmlns:p14="http://schemas.microsoft.com/office/powerpoint/2010/main" val="34912327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33</a:t>
            </a:fld>
            <a:endParaRPr lang="en-GB"/>
          </a:p>
        </p:txBody>
      </p:sp>
    </p:spTree>
    <p:extLst>
      <p:ext uri="{BB962C8B-B14F-4D97-AF65-F5344CB8AC3E}">
        <p14:creationId xmlns:p14="http://schemas.microsoft.com/office/powerpoint/2010/main" val="18698253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34</a:t>
            </a:fld>
            <a:endParaRPr lang="en-GB"/>
          </a:p>
        </p:txBody>
      </p:sp>
    </p:spTree>
    <p:extLst>
      <p:ext uri="{BB962C8B-B14F-4D97-AF65-F5344CB8AC3E}">
        <p14:creationId xmlns:p14="http://schemas.microsoft.com/office/powerpoint/2010/main" val="4090572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35</a:t>
            </a:fld>
            <a:endParaRPr lang="en-GB"/>
          </a:p>
        </p:txBody>
      </p:sp>
    </p:spTree>
    <p:extLst>
      <p:ext uri="{BB962C8B-B14F-4D97-AF65-F5344CB8AC3E}">
        <p14:creationId xmlns:p14="http://schemas.microsoft.com/office/powerpoint/2010/main" val="2884200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36</a:t>
            </a:fld>
            <a:endParaRPr lang="en-GB"/>
          </a:p>
        </p:txBody>
      </p:sp>
    </p:spTree>
    <p:extLst>
      <p:ext uri="{BB962C8B-B14F-4D97-AF65-F5344CB8AC3E}">
        <p14:creationId xmlns:p14="http://schemas.microsoft.com/office/powerpoint/2010/main" val="4042750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37</a:t>
            </a:fld>
            <a:endParaRPr lang="en-GB"/>
          </a:p>
        </p:txBody>
      </p:sp>
    </p:spTree>
    <p:extLst>
      <p:ext uri="{BB962C8B-B14F-4D97-AF65-F5344CB8AC3E}">
        <p14:creationId xmlns:p14="http://schemas.microsoft.com/office/powerpoint/2010/main" val="1490525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38</a:t>
            </a:fld>
            <a:endParaRPr lang="en-GB"/>
          </a:p>
        </p:txBody>
      </p:sp>
    </p:spTree>
    <p:extLst>
      <p:ext uri="{BB962C8B-B14F-4D97-AF65-F5344CB8AC3E}">
        <p14:creationId xmlns:p14="http://schemas.microsoft.com/office/powerpoint/2010/main" val="4271992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5D0DA4-EC62-4200-8F23-83C20F567BBC}" type="slidenum">
              <a:rPr lang="en-GB" smtClean="0"/>
              <a:t>39</a:t>
            </a:fld>
            <a:endParaRPr lang="en-GB"/>
          </a:p>
        </p:txBody>
      </p:sp>
    </p:spTree>
    <p:extLst>
      <p:ext uri="{BB962C8B-B14F-4D97-AF65-F5344CB8AC3E}">
        <p14:creationId xmlns:p14="http://schemas.microsoft.com/office/powerpoint/2010/main" val="1588839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21D9B4A-46DF-4BEF-832B-FDD800E1FF30}" type="datetime1">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2960939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9C66813-4C5F-4B12-A869-CF99BBA9B992}" type="datetime1">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3763042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19D620B-90E0-4448-968D-69FD44DA8827}" type="datetime1">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1711833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434167"/>
            <a:ext cx="2914650" cy="5801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434167"/>
            <a:ext cx="2914650" cy="5801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927B9A90-D788-48E7-AF93-DC34419F5534}" type="datetime1">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2868672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A3FE45E-E1D9-44EB-B89D-45296C4A9E97}" type="datetime1">
              <a:rPr lang="en-GB" smtClean="0"/>
              <a:t>19/01/2026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92931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F60C9480-77BF-4212-A16D-6E79AF75F4FE}" type="datetime1">
              <a:rPr lang="en-GB" smtClean="0"/>
              <a:t>19/01/2026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224324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095D8B-CC42-4CE5-A96C-7A977CD706A8}" type="datetime1">
              <a:rPr lang="en-GB" smtClean="0"/>
              <a:t>19/01/2026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416795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321A4AFB-B8E6-4D78-BDA6-B6BF5C1EED13}" type="datetime1">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3964899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FCFBF16-B8E3-4C52-9DB9-E0D8E5BAC9EA}" type="datetime1">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1015389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9A99B118-125D-4A3C-9C3E-9E499AC6637E}" type="datetime1">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1869371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946FECE-DA82-4484-83D1-8CCD17798DE2}" type="datetime1">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9C798E-A141-4728-B2C1-C020555BD9EF}" type="slidenum">
              <a:rPr lang="en-GB" smtClean="0"/>
              <a:t>‹#›</a:t>
            </a:fld>
            <a:endParaRPr lang="en-GB"/>
          </a:p>
        </p:txBody>
      </p:sp>
    </p:spTree>
    <p:extLst>
      <p:ext uri="{BB962C8B-B14F-4D97-AF65-F5344CB8AC3E}">
        <p14:creationId xmlns:p14="http://schemas.microsoft.com/office/powerpoint/2010/main" val="2745031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395D595A-B693-4987-AB0E-A22C3CCD4CD1}" type="datetime1">
              <a:rPr lang="en-GB" smtClean="0"/>
              <a:t>19/01/2026</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204410" y="8631544"/>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A49C798E-A141-4728-B2C1-C020555BD9EF}" type="slidenum">
              <a:rPr lang="en-GB" smtClean="0"/>
              <a:t>‹#›</a:t>
            </a:fld>
            <a:endParaRPr lang="en-GB"/>
          </a:p>
        </p:txBody>
      </p:sp>
    </p:spTree>
    <p:extLst>
      <p:ext uri="{BB962C8B-B14F-4D97-AF65-F5344CB8AC3E}">
        <p14:creationId xmlns:p14="http://schemas.microsoft.com/office/powerpoint/2010/main" val="107195996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6EDF4DD-25FC-2448-C86D-48D2E8B265A1}"/>
              </a:ext>
            </a:extLst>
          </p:cNvPr>
          <p:cNvSpPr>
            <a:spLocks noGrp="1"/>
          </p:cNvSpPr>
          <p:nvPr>
            <p:ph type="sldNum" sz="quarter" idx="12"/>
          </p:nvPr>
        </p:nvSpPr>
        <p:spPr/>
        <p:txBody>
          <a:bodyPr/>
          <a:lstStyle/>
          <a:p>
            <a:fld id="{A49C798E-A141-4728-B2C1-C020555BD9EF}" type="slidenum">
              <a:rPr lang="en-GB" smtClean="0"/>
              <a:t>1</a:t>
            </a:fld>
            <a:endParaRPr lang="en-GB"/>
          </a:p>
        </p:txBody>
      </p:sp>
      <p:graphicFrame>
        <p:nvGraphicFramePr>
          <p:cNvPr id="6" name="Table 5">
            <a:extLst>
              <a:ext uri="{FF2B5EF4-FFF2-40B4-BE49-F238E27FC236}">
                <a16:creationId xmlns:a16="http://schemas.microsoft.com/office/drawing/2014/main" id="{78C4DC25-1B30-8433-F960-3ECB97E66B05}"/>
              </a:ext>
            </a:extLst>
          </p:cNvPr>
          <p:cNvGraphicFramePr>
            <a:graphicFrameLocks noGrp="1"/>
          </p:cNvGraphicFramePr>
          <p:nvPr>
            <p:extLst>
              <p:ext uri="{D42A27DB-BD31-4B8C-83A1-F6EECF244321}">
                <p14:modId xmlns:p14="http://schemas.microsoft.com/office/powerpoint/2010/main" val="3884535376"/>
              </p:ext>
            </p:extLst>
          </p:nvPr>
        </p:nvGraphicFramePr>
        <p:xfrm>
          <a:off x="509280" y="1759138"/>
          <a:ext cx="5814778" cy="2792806"/>
        </p:xfrm>
        <a:graphic>
          <a:graphicData uri="http://schemas.openxmlformats.org/drawingml/2006/table">
            <a:tbl>
              <a:tblPr firstRow="1" bandRow="1">
                <a:tableStyleId>{5C22544A-7EE6-4342-B048-85BDC9FD1C3A}</a:tableStyleId>
              </a:tblPr>
              <a:tblGrid>
                <a:gridCol w="5814778">
                  <a:extLst>
                    <a:ext uri="{9D8B030D-6E8A-4147-A177-3AD203B41FA5}">
                      <a16:colId xmlns:a16="http://schemas.microsoft.com/office/drawing/2014/main" val="3141629024"/>
                    </a:ext>
                  </a:extLst>
                </a:gridCol>
              </a:tblGrid>
              <a:tr h="647114">
                <a:tc>
                  <a:txBody>
                    <a:bodyPr/>
                    <a:lstStyle/>
                    <a:p>
                      <a:pPr algn="ctr"/>
                      <a:endParaRPr lang="en-US" sz="3200" dirty="0">
                        <a:solidFill>
                          <a:sysClr val="windowText" lastClr="000000"/>
                        </a:solidFill>
                        <a:latin typeface="Montserrat" pitchFamily="2" charset="0"/>
                      </a:endParaRPr>
                    </a:p>
                    <a:p>
                      <a:pPr algn="ctr"/>
                      <a:endParaRPr lang="en-GB" sz="1400" dirty="0">
                        <a:solidFill>
                          <a:sysClr val="windowText" lastClr="000000"/>
                        </a:solidFill>
                        <a:latin typeface="Montserrat" pitchFamily="2" charset="0"/>
                      </a:endParaRPr>
                    </a:p>
                  </a:txBody>
                  <a:tcPr marL="84406" marR="84406" marT="42203" marB="42203" anchor="ctr">
                    <a:lnB w="12700" cap="flat" cmpd="sng" algn="ctr">
                      <a:solidFill>
                        <a:schemeClr val="tx1"/>
                      </a:solidFill>
                      <a:prstDash val="dot"/>
                      <a:round/>
                      <a:headEnd type="none" w="med" len="med"/>
                      <a:tailEnd type="none" w="med" len="med"/>
                    </a:lnB>
                    <a:solidFill>
                      <a:schemeClr val="bg1"/>
                    </a:solidFill>
                  </a:tcPr>
                </a:tc>
                <a:extLst>
                  <a:ext uri="{0D108BD9-81ED-4DB2-BD59-A6C34878D82A}">
                    <a16:rowId xmlns:a16="http://schemas.microsoft.com/office/drawing/2014/main" val="2360724906"/>
                  </a:ext>
                </a:extLst>
              </a:tr>
              <a:tr h="398954">
                <a:tc>
                  <a:txBody>
                    <a:bodyPr/>
                    <a:lstStyle/>
                    <a:p>
                      <a:pPr algn="ctr"/>
                      <a:r>
                        <a:rPr lang="en-US" sz="8000" b="1" kern="1200">
                          <a:solidFill>
                            <a:sysClr val="windowText" lastClr="000000"/>
                          </a:solidFill>
                          <a:latin typeface="Montserrat" pitchFamily="2" charset="0"/>
                          <a:ea typeface="+mn-ea"/>
                          <a:cs typeface="+mn-cs"/>
                        </a:rPr>
                        <a:t>English</a:t>
                      </a:r>
                    </a:p>
                    <a:p>
                      <a:pPr algn="ctr"/>
                      <a:endParaRPr lang="en-GB" sz="2000" b="0">
                        <a:latin typeface="Montserrat" pitchFamily="2" charset="0"/>
                      </a:endParaRPr>
                    </a:p>
                  </a:txBody>
                  <a:tcPr marL="84406" marR="84406" marT="42203" marB="42203" anchor="ct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solidFill>
                      <a:schemeClr val="bg1"/>
                    </a:solidFill>
                  </a:tcPr>
                </a:tc>
                <a:extLst>
                  <a:ext uri="{0D108BD9-81ED-4DB2-BD59-A6C34878D82A}">
                    <a16:rowId xmlns:a16="http://schemas.microsoft.com/office/drawing/2014/main" val="1410125024"/>
                  </a:ext>
                </a:extLst>
              </a:tr>
              <a:tr h="398954">
                <a:tc>
                  <a:txBody>
                    <a:bodyPr/>
                    <a:lstStyle/>
                    <a:p>
                      <a:pPr algn="ctr"/>
                      <a:endParaRPr lang="en-GB" sz="1400" dirty="0">
                        <a:solidFill>
                          <a:sysClr val="windowText" lastClr="000000"/>
                        </a:solidFill>
                        <a:latin typeface="Montserrat" pitchFamily="2" charset="0"/>
                      </a:endParaRPr>
                    </a:p>
                  </a:txBody>
                  <a:tcPr marL="84406" marR="84406" marT="42203" marB="42203" anchor="ctr">
                    <a:lnT w="12700" cap="flat" cmpd="sng" algn="ctr">
                      <a:solidFill>
                        <a:schemeClr val="tx1"/>
                      </a:solidFill>
                      <a:prstDash val="dot"/>
                      <a:round/>
                      <a:headEnd type="none" w="med" len="med"/>
                      <a:tailEnd type="none" w="med" len="med"/>
                    </a:lnT>
                    <a:solidFill>
                      <a:schemeClr val="bg1"/>
                    </a:solidFill>
                  </a:tcPr>
                </a:tc>
                <a:extLst>
                  <a:ext uri="{0D108BD9-81ED-4DB2-BD59-A6C34878D82A}">
                    <a16:rowId xmlns:a16="http://schemas.microsoft.com/office/drawing/2014/main" val="4079067449"/>
                  </a:ext>
                </a:extLst>
              </a:tr>
            </a:tbl>
          </a:graphicData>
        </a:graphic>
      </p:graphicFrame>
      <p:pic>
        <p:nvPicPr>
          <p:cNvPr id="2" name="Picture 1">
            <a:extLst>
              <a:ext uri="{FF2B5EF4-FFF2-40B4-BE49-F238E27FC236}">
                <a16:creationId xmlns:a16="http://schemas.microsoft.com/office/drawing/2014/main" id="{CB0E17A5-D18A-0765-9986-269E88E3E128}"/>
              </a:ext>
            </a:extLst>
          </p:cNvPr>
          <p:cNvPicPr>
            <a:picLocks noChangeAspect="1"/>
          </p:cNvPicPr>
          <p:nvPr/>
        </p:nvPicPr>
        <p:blipFill>
          <a:blip r:embed="rId2"/>
          <a:stretch>
            <a:fillRect/>
          </a:stretch>
        </p:blipFill>
        <p:spPr>
          <a:xfrm>
            <a:off x="1732869" y="246290"/>
            <a:ext cx="3116717" cy="1051732"/>
          </a:xfrm>
          <a:prstGeom prst="rect">
            <a:avLst/>
          </a:prstGeom>
        </p:spPr>
      </p:pic>
    </p:spTree>
    <p:extLst>
      <p:ext uri="{BB962C8B-B14F-4D97-AF65-F5344CB8AC3E}">
        <p14:creationId xmlns:p14="http://schemas.microsoft.com/office/powerpoint/2010/main" val="2177978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079F157-D4AC-7B3F-EEF9-D248D30CD010}"/>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49C798E-A141-4728-B2C1-C020555BD9EF}" type="slidenum">
              <a:rPr kumimoji="0" lang="en-GB" sz="9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GB" sz="9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2FCBB3C-DEEE-AEBA-14AC-FC3FC969117C}"/>
              </a:ext>
            </a:extLst>
          </p:cNvPr>
          <p:cNvSpPr txBox="1"/>
          <p:nvPr/>
        </p:nvSpPr>
        <p:spPr>
          <a:xfrm>
            <a:off x="273050" y="330200"/>
            <a:ext cx="6311900" cy="461665"/>
          </a:xfrm>
          <a:prstGeom prst="rect">
            <a:avLst/>
          </a:prstGeom>
          <a:solidFill>
            <a:srgbClr val="1F1E3F"/>
          </a:solidFill>
          <a:ln>
            <a:solidFill>
              <a:schemeClr val="tx1"/>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Montserrat" pitchFamily="2" charset="0"/>
                <a:ea typeface="+mn-ea"/>
                <a:cs typeface="+mn-cs"/>
              </a:rPr>
              <a:t>ENGLISH</a:t>
            </a:r>
            <a:endParaRPr kumimoji="0" lang="en-GB" sz="1800" b="1" i="0" u="none" strike="noStrike" kern="1200" cap="none" spc="0" normalizeH="0" baseline="0" noProof="0">
              <a:ln>
                <a:noFill/>
              </a:ln>
              <a:solidFill>
                <a:prstClr val="white"/>
              </a:solidFill>
              <a:effectLst/>
              <a:uLnTx/>
              <a:uFillTx/>
              <a:latin typeface="Montserrat" pitchFamily="2" charset="0"/>
              <a:ea typeface="+mn-ea"/>
              <a:cs typeface="+mn-cs"/>
            </a:endParaRPr>
          </a:p>
        </p:txBody>
      </p:sp>
      <p:graphicFrame>
        <p:nvGraphicFramePr>
          <p:cNvPr id="3" name="Table 2">
            <a:extLst>
              <a:ext uri="{FF2B5EF4-FFF2-40B4-BE49-F238E27FC236}">
                <a16:creationId xmlns:a16="http://schemas.microsoft.com/office/drawing/2014/main" id="{AD2C868A-D1D8-0390-8572-311064D57ACC}"/>
              </a:ext>
            </a:extLst>
          </p:cNvPr>
          <p:cNvGraphicFramePr>
            <a:graphicFrameLocks noGrp="1"/>
          </p:cNvGraphicFramePr>
          <p:nvPr>
            <p:extLst>
              <p:ext uri="{D42A27DB-BD31-4B8C-83A1-F6EECF244321}">
                <p14:modId xmlns:p14="http://schemas.microsoft.com/office/powerpoint/2010/main" val="3860867755"/>
              </p:ext>
            </p:extLst>
          </p:nvPr>
        </p:nvGraphicFramePr>
        <p:xfrm>
          <a:off x="271020" y="930896"/>
          <a:ext cx="6309038" cy="7660682"/>
        </p:xfrm>
        <a:graphic>
          <a:graphicData uri="http://schemas.openxmlformats.org/drawingml/2006/table">
            <a:tbl>
              <a:tblPr firstRow="1" firstCol="1"/>
              <a:tblGrid>
                <a:gridCol w="368852">
                  <a:extLst>
                    <a:ext uri="{9D8B030D-6E8A-4147-A177-3AD203B41FA5}">
                      <a16:colId xmlns:a16="http://schemas.microsoft.com/office/drawing/2014/main" val="1837317546"/>
                    </a:ext>
                  </a:extLst>
                </a:gridCol>
                <a:gridCol w="1511962">
                  <a:extLst>
                    <a:ext uri="{9D8B030D-6E8A-4147-A177-3AD203B41FA5}">
                      <a16:colId xmlns:a16="http://schemas.microsoft.com/office/drawing/2014/main" val="3561138678"/>
                    </a:ext>
                  </a:extLst>
                </a:gridCol>
                <a:gridCol w="2449713">
                  <a:extLst>
                    <a:ext uri="{9D8B030D-6E8A-4147-A177-3AD203B41FA5}">
                      <a16:colId xmlns:a16="http://schemas.microsoft.com/office/drawing/2014/main" val="3347370123"/>
                    </a:ext>
                  </a:extLst>
                </a:gridCol>
                <a:gridCol w="1978511">
                  <a:extLst>
                    <a:ext uri="{9D8B030D-6E8A-4147-A177-3AD203B41FA5}">
                      <a16:colId xmlns:a16="http://schemas.microsoft.com/office/drawing/2014/main" val="2037918978"/>
                    </a:ext>
                  </a:extLst>
                </a:gridCol>
              </a:tblGrid>
              <a:tr h="458913">
                <a:tc gridSpan="2">
                  <a:txBody>
                    <a:bodyPr/>
                    <a:lstStyle/>
                    <a:p>
                      <a:pPr>
                        <a:lnSpc>
                          <a:spcPct val="107000"/>
                        </a:lnSpc>
                        <a:spcAft>
                          <a:spcPts val="800"/>
                        </a:spcAft>
                      </a:pPr>
                      <a:r>
                        <a:rPr lang="en-GB" sz="1100" b="1" dirty="0">
                          <a:effectLst/>
                          <a:latin typeface="Montserrat"/>
                          <a:ea typeface="Calibri" panose="020F0502020204030204" pitchFamily="34" charset="0"/>
                          <a:cs typeface="Times New Roman"/>
                        </a:rPr>
                        <a:t>Subject</a:t>
                      </a:r>
                      <a:r>
                        <a:rPr lang="en-GB" sz="1100" dirty="0">
                          <a:effectLst/>
                          <a:latin typeface="Montserrat"/>
                          <a:ea typeface="Calibri" panose="020F0502020204030204" pitchFamily="34" charset="0"/>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panose="020F0502020204030204" pitchFamily="34" charset="0"/>
                          <a:cs typeface="Times New Roman"/>
                        </a:rPr>
                        <a:t>Topic</a:t>
                      </a:r>
                      <a:r>
                        <a:rPr lang="en-GB" sz="1100" dirty="0">
                          <a:effectLst/>
                          <a:latin typeface="Montserrat"/>
                          <a:ea typeface="Calibri" panose="020F0502020204030204" pitchFamily="34" charset="0"/>
                          <a:cs typeface="Times New Roman"/>
                        </a:rPr>
                        <a:t>: Macbeth</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panose="020F0502020204030204" pitchFamily="34" charset="0"/>
                          <a:cs typeface="Times New Roman"/>
                        </a:rPr>
                        <a:t>Paper: Literature Paper 1</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275346">
                <a:tc gridSpan="4">
                  <a:txBody>
                    <a:bodyPr/>
                    <a:lstStyle/>
                    <a:p>
                      <a:pPr algn="ctr">
                        <a:lnSpc>
                          <a:spcPct val="107000"/>
                        </a:lnSpc>
                        <a:spcAft>
                          <a:spcPts val="800"/>
                        </a:spcAft>
                      </a:pPr>
                      <a:r>
                        <a:rPr lang="en-GB" sz="1100" b="1" dirty="0">
                          <a:solidFill>
                            <a:srgbClr val="000000"/>
                          </a:solidFill>
                          <a:effectLst/>
                          <a:latin typeface="Montserrat"/>
                          <a:ea typeface="Calibri" panose="020F0502020204030204" pitchFamily="34" charset="0"/>
                          <a:cs typeface="Times New Roman"/>
                        </a:rPr>
                        <a:t>Context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844400">
                <a:tc>
                  <a:txBody>
                    <a:bodyPr/>
                    <a:lstStyle/>
                    <a:p>
                      <a:pPr>
                        <a:lnSpc>
                          <a:spcPct val="107000"/>
                        </a:lnSpc>
                        <a:spcAft>
                          <a:spcPts val="800"/>
                        </a:spcAft>
                      </a:pPr>
                      <a:r>
                        <a:rPr lang="en-GB" sz="1100" dirty="0">
                          <a:effectLst/>
                          <a:latin typeface="Montserrat"/>
                          <a:ea typeface="Calibri" panose="020F0502020204030204" pitchFamily="34" charset="0"/>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gn="l">
                        <a:lnSpc>
                          <a:spcPct val="107000"/>
                        </a:lnSpc>
                        <a:spcAft>
                          <a:spcPts val="800"/>
                        </a:spcAft>
                        <a:buNone/>
                      </a:pPr>
                      <a:r>
                        <a:rPr lang="en-GB" sz="1100" b="1" i="0" u="none" strike="noStrike" baseline="0" noProof="0" dirty="0">
                          <a:solidFill>
                            <a:srgbClr val="000000"/>
                          </a:solidFill>
                          <a:effectLst/>
                          <a:latin typeface="Montserrat"/>
                        </a:rPr>
                        <a:t>The Supernatural</a:t>
                      </a:r>
                      <a:endParaRPr lang="en-US" sz="1100" b="1">
                        <a:latin typeface="Montserrat"/>
                      </a:endParaRPr>
                    </a:p>
                    <a:p>
                      <a:pPr lvl="0">
                        <a:lnSpc>
                          <a:spcPct val="107000"/>
                        </a:lnSpc>
                        <a:spcAft>
                          <a:spcPts val="800"/>
                        </a:spcAft>
                        <a:buNone/>
                      </a:pPr>
                      <a:r>
                        <a:rPr lang="en-GB" sz="1100" b="0" i="0" u="none" strike="noStrike" baseline="0" noProof="0" dirty="0">
                          <a:solidFill>
                            <a:srgbClr val="000000"/>
                          </a:solidFill>
                          <a:effectLst/>
                          <a:latin typeface="Montserrat"/>
                        </a:rPr>
                        <a:t>Supernatural events are things that happen which cannot be explained. For example, in Macbeth there are ghosts, a floating dagger and powerful witches who make prophecies (predictions about the future).</a:t>
                      </a:r>
                      <a:endParaRPr lang="en-GB" sz="1100">
                        <a:latin typeface="Montserrat"/>
                      </a:endParaRPr>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1652086">
                <a:tc>
                  <a:txBody>
                    <a:bodyPr/>
                    <a:lstStyle/>
                    <a:p>
                      <a:pPr>
                        <a:lnSpc>
                          <a:spcPct val="107000"/>
                        </a:lnSpc>
                        <a:spcAft>
                          <a:spcPts val="800"/>
                        </a:spcAft>
                      </a:pPr>
                      <a:r>
                        <a:rPr lang="en-GB" sz="1100" dirty="0">
                          <a:effectLst/>
                          <a:latin typeface="Montserrat"/>
                          <a:ea typeface="Calibri" panose="020F0502020204030204" pitchFamily="34" charset="0"/>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gn="l">
                        <a:lnSpc>
                          <a:spcPct val="100000"/>
                        </a:lnSpc>
                        <a:spcBef>
                          <a:spcPts val="0"/>
                        </a:spcBef>
                        <a:spcAft>
                          <a:spcPts val="0"/>
                        </a:spcAft>
                        <a:buNone/>
                      </a:pPr>
                      <a:r>
                        <a:rPr lang="en-GB" sz="1100" b="1" i="0" u="none" strike="noStrike" noProof="0" dirty="0">
                          <a:effectLst/>
                          <a:latin typeface="Montserrat"/>
                        </a:rPr>
                        <a:t>Witches in the 17th Century</a:t>
                      </a:r>
                      <a:endParaRPr lang="en-US"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In the 17th century, people were very fearful of witchcraft and the supernatural, especially the king himself, James I.</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Witchcraft was seen as responsible for everything bad that happened in life. Society believed that witches could do the following: </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See into the future </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Deny people of sleep or the ability to pray </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Change the weather </a:t>
                      </a:r>
                      <a:endParaRPr lang="en-GB" sz="1100">
                        <a:latin typeface="Montserrat"/>
                      </a:endParaRPr>
                    </a:p>
                    <a:p>
                      <a:pPr lvl="0" algn="l">
                        <a:lnSpc>
                          <a:spcPct val="100000"/>
                        </a:lnSpc>
                        <a:spcBef>
                          <a:spcPts val="0"/>
                        </a:spcBef>
                        <a:spcAft>
                          <a:spcPts val="0"/>
                        </a:spcAft>
                        <a:buNone/>
                      </a:pPr>
                      <a:r>
                        <a:rPr lang="en-GB" sz="1100" b="0" i="0" u="none" strike="noStrike" noProof="0" dirty="0">
                          <a:effectLst/>
                          <a:latin typeface="Montserrat"/>
                        </a:rPr>
                        <a:t>The belief was that people who gained these supernatural powers had made a pact with the Devil- were seen as </a:t>
                      </a:r>
                      <a:r>
                        <a:rPr lang="en-GB" sz="1100" b="1" i="0" u="none" strike="noStrike" noProof="0" dirty="0">
                          <a:effectLst/>
                          <a:latin typeface="Montserrat"/>
                        </a:rPr>
                        <a:t>harbingers of the devil.</a:t>
                      </a:r>
                      <a:endParaRPr lang="en-GB" sz="1100">
                        <a:latin typeface="Montserrat"/>
                      </a:endParaRPr>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1174817">
                <a:tc>
                  <a:txBody>
                    <a:bodyPr/>
                    <a:lstStyle/>
                    <a:p>
                      <a:pPr>
                        <a:lnSpc>
                          <a:spcPct val="107000"/>
                        </a:lnSpc>
                        <a:spcAft>
                          <a:spcPts val="800"/>
                        </a:spcAft>
                      </a:pPr>
                      <a:r>
                        <a:rPr lang="en-GB" sz="1100" dirty="0">
                          <a:effectLst/>
                          <a:latin typeface="Montserrat"/>
                          <a:ea typeface="Calibri" panose="020F0502020204030204" pitchFamily="34" charset="0"/>
                          <a:cs typeface="Times New Roman"/>
                        </a:rPr>
                        <a:t>3</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gn="l">
                        <a:lnSpc>
                          <a:spcPct val="100000"/>
                        </a:lnSpc>
                        <a:spcBef>
                          <a:spcPts val="0"/>
                        </a:spcBef>
                        <a:spcAft>
                          <a:spcPts val="0"/>
                        </a:spcAft>
                        <a:buNone/>
                      </a:pPr>
                      <a:r>
                        <a:rPr lang="en-GB" sz="1100" b="1" i="0" u="none" strike="noStrike" noProof="0" dirty="0">
                          <a:effectLst/>
                          <a:latin typeface="Montserrat"/>
                        </a:rPr>
                        <a:t>Men and Women</a:t>
                      </a:r>
                      <a:endParaRPr lang="en-US"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In Jacobean times (the time when James I of England was in power), women were expected to be subservient to their husbands.</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This means women were supposed to obey their husbands.</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If the women argued, they could be beaten. Parents raised women to believe that men were more important than they were.</a:t>
                      </a:r>
                      <a:endParaRPr lang="en-GB" sz="1100">
                        <a:latin typeface="Montserrat"/>
                      </a:endParaRPr>
                    </a:p>
                    <a:p>
                      <a:pPr lvl="0">
                        <a:lnSpc>
                          <a:spcPct val="107000"/>
                        </a:lnSpc>
                        <a:spcAft>
                          <a:spcPts val="800"/>
                        </a:spcAft>
                        <a:buNone/>
                      </a:pPr>
                      <a:r>
                        <a:rPr lang="en-GB" sz="1100" b="0" i="0" u="none" strike="noStrike" noProof="0" dirty="0">
                          <a:effectLst/>
                          <a:latin typeface="Montserrat"/>
                        </a:rPr>
                        <a:t>It was not expected that a man would treat his wife as an equal.</a:t>
                      </a:r>
                      <a:endParaRPr lang="en-GB" sz="1100">
                        <a:latin typeface="Montserrat"/>
                      </a:endParaRPr>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402254239"/>
                  </a:ext>
                </a:extLst>
              </a:tr>
              <a:tr h="1193173">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0000"/>
                        </a:lnSpc>
                        <a:spcBef>
                          <a:spcPts val="0"/>
                        </a:spcBef>
                        <a:spcAft>
                          <a:spcPts val="0"/>
                        </a:spcAft>
                        <a:buNone/>
                      </a:pPr>
                      <a:r>
                        <a:rPr lang="en-GB" sz="1100" b="1" i="0" u="none" strike="noStrike" noProof="0" dirty="0">
                          <a:effectLst/>
                          <a:latin typeface="Montserrat"/>
                        </a:rPr>
                        <a:t>Expectations of men</a:t>
                      </a:r>
                      <a:endParaRPr lang="en-US"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Men with status in society were expected to behave in an honourable way and show qualities like loyalty and bravery.</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Macbeth begins the play by being brave and honourable, risking his life to fight for his king and country.</a:t>
                      </a:r>
                      <a:endParaRPr lang="en-GB" sz="1100">
                        <a:latin typeface="Montserrat"/>
                      </a:endParaRPr>
                    </a:p>
                    <a:p>
                      <a:pPr lvl="0">
                        <a:lnSpc>
                          <a:spcPct val="107000"/>
                        </a:lnSpc>
                        <a:spcAft>
                          <a:spcPts val="800"/>
                        </a:spcAft>
                        <a:buNone/>
                      </a:pPr>
                      <a:r>
                        <a:rPr lang="en-GB" sz="1100" b="0" i="0" u="none" strike="noStrike" noProof="0" dirty="0">
                          <a:effectLst/>
                          <a:latin typeface="Montserrat"/>
                        </a:rPr>
                        <a:t>However, he soon dishonours himself by being disloyal to King Duncan and his other comrades.</a:t>
                      </a:r>
                      <a:endParaRPr lang="en-GB" sz="1100">
                        <a:latin typeface="Montserrat"/>
                      </a:endParaRPr>
                    </a:p>
                  </a:txBody>
                  <a:tcPr marL="46581" marR="46581" marT="0" marB="0" anchor="ctr">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marL="46581" marR="46581" marT="0" marB="0" anchor="ctr">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910398077"/>
                  </a:ext>
                </a:extLst>
              </a:tr>
              <a:tr h="1193173">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0000"/>
                        </a:lnSpc>
                        <a:spcBef>
                          <a:spcPts val="0"/>
                        </a:spcBef>
                        <a:spcAft>
                          <a:spcPts val="0"/>
                        </a:spcAft>
                        <a:buNone/>
                      </a:pPr>
                      <a:r>
                        <a:rPr lang="en-GB" sz="1100" b="1" i="0" u="none" strike="noStrike" noProof="0" dirty="0">
                          <a:effectLst/>
                          <a:latin typeface="Montserrat"/>
                        </a:rPr>
                        <a:t>Divine Right of Kings</a:t>
                      </a:r>
                      <a:endParaRPr lang="en-US"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In the 17th century, people believed in the Divine Right of Kings.</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People believed that kings were appointed by, and only answerable to, God.</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They answered to a higher power and could not be governed by anyone on Earth.</a:t>
                      </a:r>
                      <a:endParaRPr lang="en-GB" sz="1100">
                        <a:latin typeface="Montserrat"/>
                      </a:endParaRPr>
                    </a:p>
                    <a:p>
                      <a:pPr lvl="0">
                        <a:lnSpc>
                          <a:spcPct val="107000"/>
                        </a:lnSpc>
                        <a:spcAft>
                          <a:spcPts val="800"/>
                        </a:spcAft>
                        <a:buNone/>
                      </a:pPr>
                      <a:r>
                        <a:rPr lang="en-GB" sz="1100" b="0" i="0" u="none" strike="noStrike" noProof="0" dirty="0">
                          <a:effectLst/>
                          <a:latin typeface="Montserrat"/>
                        </a:rPr>
                        <a:t>Therefore, any attempt to remove monarchs from the throne was sacrilegious (a crime against God and Christianity).</a:t>
                      </a:r>
                      <a:endParaRPr lang="en-GB" sz="1100">
                        <a:latin typeface="Montserrat"/>
                      </a:endParaRPr>
                    </a:p>
                  </a:txBody>
                  <a:tcPr marL="46581" marR="46581" marT="0" marB="0" anchor="ctr">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marL="46581" marR="46581" marT="0" marB="0" anchor="ctr">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890565105"/>
                  </a:ext>
                </a:extLst>
              </a:tr>
              <a:tr h="844400">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0000"/>
                        </a:lnSpc>
                        <a:spcBef>
                          <a:spcPts val="0"/>
                        </a:spcBef>
                        <a:spcAft>
                          <a:spcPts val="0"/>
                        </a:spcAft>
                        <a:buNone/>
                      </a:pPr>
                      <a:r>
                        <a:rPr lang="en-GB" sz="1100" b="1" i="0" u="none" strike="noStrike" noProof="0" dirty="0">
                          <a:effectLst/>
                          <a:latin typeface="Montserrat"/>
                        </a:rPr>
                        <a:t>The Great Chain of Being</a:t>
                      </a:r>
                      <a:endParaRPr lang="en-US"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The Elizabethans believed in "The Great Chain of Being". </a:t>
                      </a:r>
                      <a:endParaRPr lang="en-GB" sz="1100">
                        <a:latin typeface="Montserrat"/>
                      </a:endParaRPr>
                    </a:p>
                    <a:p>
                      <a:pPr marL="285750" lvl="0" indent="-285750" algn="l">
                        <a:lnSpc>
                          <a:spcPct val="100000"/>
                        </a:lnSpc>
                        <a:spcBef>
                          <a:spcPts val="0"/>
                        </a:spcBef>
                        <a:spcAft>
                          <a:spcPts val="0"/>
                        </a:spcAft>
                        <a:buFont typeface="Arial"/>
                        <a:buChar char="•"/>
                      </a:pPr>
                      <a:r>
                        <a:rPr lang="en-GB" sz="1100" b="0" i="0" u="none" strike="noStrike" noProof="0" dirty="0">
                          <a:effectLst/>
                          <a:latin typeface="Montserrat"/>
                        </a:rPr>
                        <a:t>This was the idea that everyone was ordered by God into his allotted place, with the King at the head.</a:t>
                      </a:r>
                      <a:endParaRPr lang="en-GB" sz="1100">
                        <a:latin typeface="Montserrat"/>
                      </a:endParaRPr>
                    </a:p>
                    <a:p>
                      <a:pPr lvl="0">
                        <a:lnSpc>
                          <a:spcPct val="107000"/>
                        </a:lnSpc>
                        <a:spcAft>
                          <a:spcPts val="800"/>
                        </a:spcAft>
                        <a:buNone/>
                      </a:pPr>
                      <a:r>
                        <a:rPr lang="en-GB" sz="1100" b="0" i="0" u="none" strike="noStrike" noProof="0" dirty="0">
                          <a:effectLst/>
                          <a:latin typeface="Montserrat"/>
                        </a:rPr>
                        <a:t>By killing the king and taking his place, Macbeth was subverting this natural order.</a:t>
                      </a:r>
                      <a:endParaRPr lang="en-GB" sz="1100">
                        <a:latin typeface="Montserrat"/>
                      </a:endParaRPr>
                    </a:p>
                  </a:txBody>
                  <a:tcPr marL="46581" marR="46581" marT="0" marB="0" anchor="ctr">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marL="46581" marR="46581" marT="0" marB="0" anchor="ctr">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722483748"/>
                  </a:ext>
                </a:extLst>
              </a:tr>
            </a:tbl>
          </a:graphicData>
        </a:graphic>
      </p:graphicFrame>
    </p:spTree>
    <p:extLst>
      <p:ext uri="{BB962C8B-B14F-4D97-AF65-F5344CB8AC3E}">
        <p14:creationId xmlns:p14="http://schemas.microsoft.com/office/powerpoint/2010/main" val="3589680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3</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479191287"/>
              </p:ext>
            </p:extLst>
          </p:nvPr>
        </p:nvGraphicFramePr>
        <p:xfrm>
          <a:off x="257284" y="955342"/>
          <a:ext cx="6311900" cy="7874223"/>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39910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Macbeth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Literature Paper 1</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372495">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Act One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319280">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King Duncan hails </a:t>
                      </a:r>
                      <a:r>
                        <a:rPr lang="en-GB" sz="1100" b="0" i="1" u="none" strike="noStrike" baseline="0" noProof="0" dirty="0">
                          <a:solidFill>
                            <a:srgbClr val="000000"/>
                          </a:solidFill>
                          <a:effectLst/>
                          <a:latin typeface="Montserrat"/>
                        </a:rPr>
                        <a:t>'For brave Macbeth, he deserves that name'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372495">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dirty="0">
                          <a:effectLst/>
                          <a:latin typeface="Montserrat"/>
                          <a:ea typeface="Calibri"/>
                          <a:cs typeface="Times New Roman"/>
                        </a:rPr>
                        <a:t>Macbeth kills the traitor, Macdonald by </a:t>
                      </a:r>
                      <a:r>
                        <a:rPr lang="en-GB" sz="1100" i="1" dirty="0">
                          <a:effectLst/>
                          <a:latin typeface="Montserrat"/>
                          <a:ea typeface="Calibri"/>
                          <a:cs typeface="Times New Roman"/>
                        </a:rPr>
                        <a:t>'unseamed him from the nave to the chaps</a:t>
                      </a:r>
                      <a:r>
                        <a:rPr lang="en-GB" sz="1100" dirty="0">
                          <a:effectLst/>
                          <a:latin typeface="Montserrat"/>
                          <a:ea typeface="Calibri"/>
                          <a:cs typeface="Times New Roman"/>
                        </a:rPr>
                        <a:t>'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386423">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Macbeth, upon meeting the witches, says ‘</a:t>
                      </a:r>
                      <a:r>
                        <a:rPr lang="en-GB" sz="1100" i="1" dirty="0">
                          <a:effectLst/>
                          <a:latin typeface="Montserrat"/>
                          <a:ea typeface="Calibri"/>
                          <a:cs typeface="Times New Roman"/>
                        </a:rPr>
                        <a:t>stay you imperfect speakers, tell me more’ </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372493">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Banquo, when meeting the witches, says ‘</a:t>
                      </a:r>
                      <a:r>
                        <a:rPr lang="en-GB" sz="1100" i="1" dirty="0">
                          <a:effectLst/>
                          <a:latin typeface="Montserrat"/>
                          <a:ea typeface="Calibri"/>
                          <a:cs typeface="Times New Roman"/>
                        </a:rPr>
                        <a:t>have we eaten on the insane root’? </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1264297">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dirty="0">
                          <a:effectLst/>
                          <a:latin typeface="Montserrat"/>
                          <a:ea typeface="Calibri"/>
                          <a:cs typeface="Times New Roman"/>
                        </a:rPr>
                        <a:t>Witches’ prophecies: </a:t>
                      </a:r>
                    </a:p>
                    <a:p>
                      <a:pPr lvl="0">
                        <a:lnSpc>
                          <a:spcPct val="107000"/>
                        </a:lnSpc>
                        <a:spcAft>
                          <a:spcPts val="800"/>
                        </a:spcAft>
                        <a:buNone/>
                      </a:pPr>
                      <a:r>
                        <a:rPr lang="en-GB" sz="1100" dirty="0">
                          <a:effectLst/>
                          <a:latin typeface="Montserrat"/>
                          <a:ea typeface="Calibri"/>
                          <a:cs typeface="Times New Roman"/>
                        </a:rPr>
                        <a:t>- Macbeth will be Thane of Cawdor</a:t>
                      </a:r>
                    </a:p>
                    <a:p>
                      <a:pPr lvl="0">
                        <a:lnSpc>
                          <a:spcPct val="107000"/>
                        </a:lnSpc>
                        <a:spcAft>
                          <a:spcPts val="800"/>
                        </a:spcAft>
                        <a:buNone/>
                      </a:pPr>
                      <a:r>
                        <a:rPr lang="en-GB" sz="1100" dirty="0">
                          <a:effectLst/>
                          <a:latin typeface="Montserrat"/>
                          <a:ea typeface="Calibri"/>
                          <a:cs typeface="Times New Roman"/>
                        </a:rPr>
                        <a:t>- Macbeth will be King </a:t>
                      </a:r>
                    </a:p>
                    <a:p>
                      <a:pPr lvl="0">
                        <a:lnSpc>
                          <a:spcPct val="107000"/>
                        </a:lnSpc>
                        <a:spcAft>
                          <a:spcPts val="800"/>
                        </a:spcAft>
                        <a:buNone/>
                      </a:pPr>
                      <a:r>
                        <a:rPr lang="en-GB" sz="1100" dirty="0">
                          <a:effectLst/>
                          <a:latin typeface="Montserrat"/>
                          <a:ea typeface="Calibri"/>
                          <a:cs typeface="Times New Roman"/>
                        </a:rPr>
                        <a:t>- Banquo’s children shall be king</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698055">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Whose horrid image doth unfix my hair and make my seated heart knock at my ribs</a:t>
                      </a:r>
                      <a:r>
                        <a:rPr lang="en-GB" sz="1100" dirty="0">
                          <a:effectLst/>
                          <a:latin typeface="Montserrat"/>
                          <a:ea typeface="Calibri"/>
                          <a:cs typeface="Times New Roman"/>
                        </a:rPr>
                        <a:t>’ (Macbeth after hearing about the prophecies)</a:t>
                      </a:r>
                    </a:p>
                    <a:p>
                      <a:pPr lvl="0">
                        <a:lnSpc>
                          <a:spcPct val="107000"/>
                        </a:lnSpc>
                        <a:spcAft>
                          <a:spcPts val="800"/>
                        </a:spcAft>
                        <a:buNone/>
                      </a:pPr>
                      <a:endParaRPr lang="en-GB" sz="110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931300092"/>
                  </a:ext>
                </a:extLst>
              </a:tr>
              <a:tr h="698055">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‘Stars, hide your fires, let not light see my black and deep desires</a:t>
                      </a:r>
                      <a:r>
                        <a:rPr lang="en-GB" sz="1100" i="0" dirty="0">
                          <a:effectLst/>
                          <a:latin typeface="Montserrat"/>
                          <a:ea typeface="Calibri"/>
                          <a:cs typeface="Times New Roman"/>
                        </a:rPr>
                        <a:t>’ (Macbeth after hearing about the prophecies)</a:t>
                      </a:r>
                    </a:p>
                    <a:p>
                      <a:pPr lvl="0">
                        <a:lnSpc>
                          <a:spcPct val="107000"/>
                        </a:lnSpc>
                        <a:spcAft>
                          <a:spcPts val="800"/>
                        </a:spcAft>
                        <a:buNone/>
                      </a:pPr>
                      <a:endParaRPr lang="en-GB" sz="110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34667213"/>
                  </a:ext>
                </a:extLst>
              </a:tr>
              <a:tr h="698055">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Lady Macbeth, reflecting on Macbeth after receiving his letter ‘</a:t>
                      </a:r>
                      <a:r>
                        <a:rPr lang="en-GB" sz="1100" i="1" dirty="0">
                          <a:effectLst/>
                          <a:latin typeface="Montserrat"/>
                          <a:ea typeface="Calibri"/>
                          <a:cs typeface="Times New Roman"/>
                        </a:rPr>
                        <a:t>Yet do I fear thy nature; it is too full o' the milk of human kindness’</a:t>
                      </a:r>
                    </a:p>
                    <a:p>
                      <a:pPr lvl="0">
                        <a:lnSpc>
                          <a:spcPct val="107000"/>
                        </a:lnSpc>
                        <a:spcAft>
                          <a:spcPts val="800"/>
                        </a:spcAft>
                        <a:buNone/>
                      </a:pPr>
                      <a:endParaRPr lang="en-GB" sz="110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445671449"/>
                  </a:ext>
                </a:extLst>
              </a:tr>
              <a:tr h="874160">
                <a:tc>
                  <a:txBody>
                    <a:bodyPr/>
                    <a:lstStyle/>
                    <a:p>
                      <a:pPr lvl="0">
                        <a:lnSpc>
                          <a:spcPct val="107000"/>
                        </a:lnSpc>
                        <a:spcAft>
                          <a:spcPts val="800"/>
                        </a:spcAft>
                        <a:buNone/>
                      </a:pPr>
                      <a:r>
                        <a:rPr lang="en-GB" sz="1100">
                          <a:effectLst/>
                          <a:latin typeface="Montserrat"/>
                          <a:ea typeface="Calibri"/>
                          <a:cs typeface="Times New Roman"/>
                        </a:rPr>
                        <a:t>9</a:t>
                      </a:r>
                      <a:endParaRPr lang="en-GB" sz="110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Unsex me here and fill me from the crown to the toe topfull of direst cruelty</a:t>
                      </a:r>
                      <a:r>
                        <a:rPr lang="en-GB" sz="1100" dirty="0">
                          <a:effectLst/>
                          <a:latin typeface="Montserrat"/>
                          <a:ea typeface="Calibri"/>
                          <a:cs typeface="Times New Roman"/>
                        </a:rPr>
                        <a:t>!’ (Lady Macbeth after receiving a letter from Macbeth)</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57912406"/>
                  </a:ext>
                </a:extLst>
              </a:tr>
              <a:tr h="683481">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‘Look like the innocent flower but be the serpent underneath’ (Lady Macbeth’s advice to Macbeth)</a:t>
                      </a:r>
                    </a:p>
                    <a:p>
                      <a:pPr lvl="0">
                        <a:lnSpc>
                          <a:spcPct val="107000"/>
                        </a:lnSpc>
                        <a:spcAft>
                          <a:spcPts val="800"/>
                        </a:spcAft>
                        <a:buNone/>
                      </a:pPr>
                      <a:endParaRPr lang="en-GB" sz="110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51062010"/>
                  </a:ext>
                </a:extLst>
              </a:tr>
              <a:tr h="378356">
                <a:tc>
                  <a:txBody>
                    <a:bodyPr/>
                    <a:lstStyle/>
                    <a:p>
                      <a:pPr lvl="0">
                        <a:lnSpc>
                          <a:spcPct val="107000"/>
                        </a:lnSpc>
                        <a:spcAft>
                          <a:spcPts val="800"/>
                        </a:spcAft>
                        <a:buNone/>
                      </a:pPr>
                      <a:r>
                        <a:rPr lang="en-GB" sz="1100" dirty="0">
                          <a:effectLst/>
                          <a:latin typeface="Montserrat"/>
                          <a:ea typeface="Calibri"/>
                          <a:cs typeface="Times New Roman"/>
                        </a:rPr>
                        <a:t>11</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‘Your face, my thane is a book where men may read strange matters’ (Lady Macbeth’s advice to Macbeth)</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05558905"/>
                  </a:ext>
                </a:extLst>
              </a:tr>
              <a:tr h="357477">
                <a:tc>
                  <a:txBody>
                    <a:bodyPr/>
                    <a:lstStyle/>
                    <a:p>
                      <a:pPr lvl="0">
                        <a:lnSpc>
                          <a:spcPct val="107000"/>
                        </a:lnSpc>
                        <a:spcAft>
                          <a:spcPts val="800"/>
                        </a:spcAft>
                        <a:buNone/>
                      </a:pPr>
                      <a:r>
                        <a:rPr lang="en-GB" sz="1100" dirty="0">
                          <a:effectLst/>
                          <a:latin typeface="Montserrat"/>
                          <a:ea typeface="Calibri"/>
                          <a:cs typeface="Times New Roman"/>
                        </a:rPr>
                        <a:t>12</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‘We will proceed no further in this business’ (Macbeth trying to call off the plan to Lady Macbeth)</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19242308"/>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3402586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a:xfrm>
            <a:off x="5180556" y="8656712"/>
            <a:ext cx="1543050" cy="486833"/>
          </a:xfrm>
        </p:spPr>
        <p:txBody>
          <a:bodyPr/>
          <a:lstStyle/>
          <a:p>
            <a:fld id="{A49C798E-A141-4728-B2C1-C020555BD9EF}" type="slidenum">
              <a:rPr lang="en-GB" smtClean="0"/>
              <a:t>4</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3985320932"/>
              </p:ext>
            </p:extLst>
          </p:nvPr>
        </p:nvGraphicFramePr>
        <p:xfrm>
          <a:off x="273049" y="910557"/>
          <a:ext cx="6296135" cy="7919010"/>
        </p:xfrm>
        <a:graphic>
          <a:graphicData uri="http://schemas.openxmlformats.org/drawingml/2006/table">
            <a:tbl>
              <a:tblPr firstRow="1" firstCol="1"/>
              <a:tblGrid>
                <a:gridCol w="368098">
                  <a:extLst>
                    <a:ext uri="{9D8B030D-6E8A-4147-A177-3AD203B41FA5}">
                      <a16:colId xmlns:a16="http://schemas.microsoft.com/office/drawing/2014/main" val="1837317546"/>
                    </a:ext>
                  </a:extLst>
                </a:gridCol>
                <a:gridCol w="1508870">
                  <a:extLst>
                    <a:ext uri="{9D8B030D-6E8A-4147-A177-3AD203B41FA5}">
                      <a16:colId xmlns:a16="http://schemas.microsoft.com/office/drawing/2014/main" val="3561138678"/>
                    </a:ext>
                  </a:extLst>
                </a:gridCol>
                <a:gridCol w="2444704">
                  <a:extLst>
                    <a:ext uri="{9D8B030D-6E8A-4147-A177-3AD203B41FA5}">
                      <a16:colId xmlns:a16="http://schemas.microsoft.com/office/drawing/2014/main" val="3347370123"/>
                    </a:ext>
                  </a:extLst>
                </a:gridCol>
                <a:gridCol w="1974463">
                  <a:extLst>
                    <a:ext uri="{9D8B030D-6E8A-4147-A177-3AD203B41FA5}">
                      <a16:colId xmlns:a16="http://schemas.microsoft.com/office/drawing/2014/main" val="2037918978"/>
                    </a:ext>
                  </a:extLst>
                </a:gridCol>
              </a:tblGrid>
              <a:tr h="416427">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Macbeth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Literature Paper 1</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388665">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Act Two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tc hMerge="1">
                  <a:txBody>
                    <a:bodyPr/>
                    <a:lstStyle/>
                    <a:p>
                      <a:endParaRPr lang="en-GB"/>
                    </a:p>
                  </a:txBody>
                  <a:tcPr/>
                </a:tc>
                <a:extLst>
                  <a:ext uri="{0D108BD9-81ED-4DB2-BD59-A6C34878D82A}">
                    <a16:rowId xmlns:a16="http://schemas.microsoft.com/office/drawing/2014/main" val="1042221465"/>
                  </a:ext>
                </a:extLst>
              </a:tr>
              <a:tr h="501003">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1" u="none" strike="noStrike" baseline="0" noProof="0" dirty="0">
                          <a:solidFill>
                            <a:srgbClr val="000000"/>
                          </a:solidFill>
                          <a:effectLst/>
                          <a:latin typeface="Montserrat"/>
                        </a:rPr>
                        <a:t>‘Sleep no more, Macbeth does murdered sleep’ (</a:t>
                      </a:r>
                      <a:r>
                        <a:rPr lang="en-GB" sz="1100" b="0" i="0" u="none" strike="noStrike" baseline="0" noProof="0" dirty="0">
                          <a:solidFill>
                            <a:srgbClr val="000000"/>
                          </a:solidFill>
                          <a:effectLst/>
                          <a:latin typeface="Montserrat"/>
                        </a:rPr>
                        <a:t>Macbeth after killing King Duncan</a:t>
                      </a:r>
                      <a:r>
                        <a:rPr lang="en-GB" sz="1100" b="0" i="1" u="none" strike="noStrike" baseline="0" noProof="0" dirty="0">
                          <a:solidFill>
                            <a:srgbClr val="000000"/>
                          </a:solidFill>
                          <a:effectLst/>
                          <a:latin typeface="Montserrat"/>
                        </a:rPr>
                        <a:t>)</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388665">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dirty="0">
                          <a:effectLst/>
                          <a:latin typeface="Montserrat" pitchFamily="2" charset="0"/>
                          <a:ea typeface="Calibri" panose="020F0502020204030204" pitchFamily="34" charset="0"/>
                          <a:cs typeface="Times New Roman" panose="02020603050405020304" pitchFamily="18" charset="0"/>
                        </a:rPr>
                        <a:t>‘</a:t>
                      </a:r>
                      <a:r>
                        <a:rPr lang="en-GB" sz="1100" i="1" dirty="0">
                          <a:effectLst/>
                          <a:latin typeface="Montserrat" pitchFamily="2" charset="0"/>
                          <a:ea typeface="Calibri" panose="020F0502020204030204" pitchFamily="34" charset="0"/>
                          <a:cs typeface="Times New Roman" panose="02020603050405020304" pitchFamily="18" charset="0"/>
                        </a:rPr>
                        <a:t>Amen is stuck in my throat</a:t>
                      </a:r>
                      <a:r>
                        <a:rPr lang="en-GB" sz="1100" dirty="0">
                          <a:effectLst/>
                          <a:latin typeface="Montserrat" pitchFamily="2" charset="0"/>
                          <a:ea typeface="Calibri" panose="020F0502020204030204" pitchFamily="34" charset="0"/>
                          <a:cs typeface="Times New Roman" panose="02020603050405020304" pitchFamily="18" charset="0"/>
                        </a:rPr>
                        <a:t>’ (Macbeth after killing King Duncan)</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4031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‘Will all of Neptune’s ocean wash this blood clean from my hands?’ (Macbeth after killing King Duncan)</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tc hMerge="1">
                  <a:txBody>
                    <a:bodyPr/>
                    <a:lstStyle/>
                    <a:p>
                      <a:endParaRPr lang="en-US"/>
                    </a:p>
                  </a:txBody>
                  <a:tcPr/>
                </a:tc>
                <a:extLst>
                  <a:ext uri="{0D108BD9-81ED-4DB2-BD59-A6C34878D82A}">
                    <a16:rowId xmlns:a16="http://schemas.microsoft.com/office/drawing/2014/main" val="668681383"/>
                  </a:ext>
                </a:extLst>
              </a:tr>
              <a:tr h="388663">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Lady Macbeth- ‘My hands are of your colour but I shame to wear a heart so white’ (Lady Macbeth scolding Macbeth for feeling guilty)</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3912627822"/>
                  </a:ext>
                </a:extLst>
              </a:tr>
              <a:tr h="542154">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Macbeth says after killing the guards:  ‘</a:t>
                      </a:r>
                      <a:r>
                        <a:rPr lang="en-GB" sz="1100" i="1" dirty="0">
                          <a:effectLst/>
                          <a:latin typeface="Montserrat"/>
                          <a:ea typeface="Calibri"/>
                          <a:cs typeface="Times New Roman"/>
                        </a:rPr>
                        <a:t>Repent me of my fury that I did kill them</a:t>
                      </a:r>
                      <a:r>
                        <a:rPr lang="en-GB" sz="1100" dirty="0">
                          <a:effectLst/>
                          <a:latin typeface="Montserrat"/>
                          <a:ea typeface="Calibri"/>
                          <a:cs typeface="Times New Roman"/>
                        </a:rPr>
                        <a:t>’ </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3134537193"/>
                  </a:ext>
                </a:extLst>
              </a:tr>
              <a:tr h="50303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There’s daggers in men’s smiles</a:t>
                      </a:r>
                      <a:r>
                        <a:rPr lang="en-GB" sz="1100" dirty="0">
                          <a:effectLst/>
                          <a:latin typeface="Montserrat"/>
                          <a:ea typeface="Calibri"/>
                          <a:cs typeface="Times New Roman"/>
                        </a:rPr>
                        <a:t>’ (</a:t>
                      </a:r>
                      <a:r>
                        <a:rPr lang="en-GB" sz="1100" dirty="0" err="1">
                          <a:effectLst/>
                          <a:latin typeface="Montserrat"/>
                          <a:ea typeface="Calibri"/>
                          <a:cs typeface="Times New Roman"/>
                        </a:rPr>
                        <a:t>Donaldbain</a:t>
                      </a:r>
                      <a:r>
                        <a:rPr lang="en-GB" sz="1100" dirty="0">
                          <a:effectLst/>
                          <a:latin typeface="Montserrat"/>
                          <a:ea typeface="Calibri"/>
                          <a:cs typeface="Times New Roman"/>
                        </a:rPr>
                        <a:t> after the death of King Duncan)</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2931300092"/>
                  </a:ext>
                </a:extLst>
              </a:tr>
              <a:tr h="1360429">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dirty="0">
                          <a:effectLst/>
                          <a:latin typeface="Montserrat"/>
                          <a:ea typeface="Calibri"/>
                          <a:cs typeface="Times New Roman"/>
                        </a:rPr>
                        <a:t>Great Chain of Being has been broken: </a:t>
                      </a:r>
                    </a:p>
                    <a:p>
                      <a:pPr lvl="0">
                        <a:lnSpc>
                          <a:spcPct val="107000"/>
                        </a:lnSpc>
                        <a:spcAft>
                          <a:spcPts val="800"/>
                        </a:spcAft>
                        <a:buNone/>
                      </a:pPr>
                      <a:r>
                        <a:rPr lang="en-GB" sz="1100" dirty="0">
                          <a:effectLst/>
                          <a:latin typeface="Montserrat"/>
                          <a:ea typeface="Calibri"/>
                          <a:cs typeface="Times New Roman"/>
                        </a:rPr>
                        <a:t>Owl kills a falcon </a:t>
                      </a:r>
                    </a:p>
                    <a:p>
                      <a:pPr lvl="0">
                        <a:lnSpc>
                          <a:spcPct val="107000"/>
                        </a:lnSpc>
                        <a:spcAft>
                          <a:spcPts val="800"/>
                        </a:spcAft>
                        <a:buNone/>
                      </a:pPr>
                      <a:r>
                        <a:rPr lang="en-GB" sz="1100" dirty="0">
                          <a:effectLst/>
                          <a:latin typeface="Montserrat"/>
                          <a:ea typeface="Calibri"/>
                          <a:cs typeface="Times New Roman"/>
                        </a:rPr>
                        <a:t>Day tums to night </a:t>
                      </a:r>
                    </a:p>
                    <a:p>
                      <a:pPr lvl="0">
                        <a:lnSpc>
                          <a:spcPct val="107000"/>
                        </a:lnSpc>
                        <a:spcAft>
                          <a:spcPts val="800"/>
                        </a:spcAft>
                        <a:buNone/>
                      </a:pPr>
                      <a:r>
                        <a:rPr lang="en-GB" sz="1100" dirty="0">
                          <a:effectLst/>
                          <a:latin typeface="Montserrat"/>
                          <a:ea typeface="Calibri"/>
                          <a:cs typeface="Times New Roman"/>
                        </a:rPr>
                        <a:t>Duncan’s horses have escaped and have turned wild in nature</a:t>
                      </a:r>
                    </a:p>
                    <a:p>
                      <a:pPr lvl="0">
                        <a:lnSpc>
                          <a:spcPct val="107000"/>
                        </a:lnSpc>
                        <a:spcAft>
                          <a:spcPts val="800"/>
                        </a:spcAft>
                        <a:buNone/>
                      </a:pPr>
                      <a:endParaRPr lang="en-GB" sz="110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dirty="0"/>
                    </a:p>
                  </a:txBody>
                  <a:tcPr/>
                </a:tc>
                <a:extLst>
                  <a:ext uri="{0D108BD9-81ED-4DB2-BD59-A6C34878D82A}">
                    <a16:rowId xmlns:a16="http://schemas.microsoft.com/office/drawing/2014/main" val="3634667213"/>
                  </a:ext>
                </a:extLst>
              </a:tr>
              <a:tr h="345828">
                <a:tc gridSpan="4">
                  <a:txBody>
                    <a:bodyPr/>
                    <a:lstStyle/>
                    <a:p>
                      <a:pPr lvl="0" algn="ctr">
                        <a:lnSpc>
                          <a:spcPct val="107000"/>
                        </a:lnSpc>
                        <a:spcAft>
                          <a:spcPts val="800"/>
                        </a:spcAft>
                        <a:buNone/>
                      </a:pPr>
                      <a:r>
                        <a:rPr lang="en-GB" sz="1100" b="1" dirty="0">
                          <a:effectLst/>
                          <a:latin typeface="Montserrat"/>
                          <a:ea typeface="Calibri"/>
                          <a:cs typeface="Times New Roman"/>
                        </a:rPr>
                        <a:t>Act Three</a:t>
                      </a:r>
                    </a:p>
                  </a:txBody>
                  <a:tcPr marL="46581" marR="46581" marT="0" marB="0">
                    <a:lnL w="12700">
                      <a:solidFill>
                        <a:srgbClr val="000000"/>
                      </a:solidFill>
                    </a:lnL>
                    <a:lnT w="12700">
                      <a:solidFill>
                        <a:srgbClr val="000000"/>
                      </a:solidFill>
                    </a:lnT>
                    <a:lnB w="12700">
                      <a:solidFill>
                        <a:srgbClr val="000000"/>
                      </a:solidFill>
                    </a:lnB>
                    <a:solidFill>
                      <a:schemeClr val="bg2">
                        <a:lumMod val="90000"/>
                      </a:schemeClr>
                    </a:solidFill>
                  </a:tcPr>
                </a:tc>
                <a:tc hMerge="1">
                  <a:txBody>
                    <a:bodyPr/>
                    <a:lstStyle/>
                    <a:p>
                      <a:pPr lvl="0">
                        <a:lnSpc>
                          <a:spcPct val="107000"/>
                        </a:lnSpc>
                        <a:spcAft>
                          <a:spcPts val="800"/>
                        </a:spcAft>
                        <a:buNone/>
                      </a:pPr>
                      <a:endParaRPr lang="en-GB" sz="1100" dirty="0">
                        <a:effectLst/>
                        <a:latin typeface="Montserrat"/>
                        <a:ea typeface="Calibri"/>
                        <a:cs typeface="Times New Roman"/>
                      </a:endParaRPr>
                    </a:p>
                  </a:txBody>
                  <a:tcPr marL="46581" marR="46581" marT="0" marB="0" anchor="ctr">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445671449"/>
                  </a:ext>
                </a:extLst>
              </a:tr>
              <a:tr h="598206">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Thou hast it all, but I fear thou have played most foully for it’ (</a:t>
                      </a:r>
                      <a:r>
                        <a:rPr lang="en-GB" sz="1100" dirty="0">
                          <a:effectLst/>
                          <a:latin typeface="Montserrat"/>
                          <a:ea typeface="Calibri"/>
                          <a:cs typeface="Times New Roman"/>
                        </a:rPr>
                        <a:t>Banquo to Macbeth after he is crowned King)</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1619242308"/>
                  </a:ext>
                </a:extLst>
              </a:tr>
              <a:tr h="473498">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Macbeth ‘</a:t>
                      </a:r>
                      <a:r>
                        <a:rPr lang="en-GB" sz="1100" i="1" dirty="0">
                          <a:effectLst/>
                          <a:latin typeface="Montserrat"/>
                          <a:ea typeface="Calibri"/>
                          <a:cs typeface="Times New Roman"/>
                        </a:rPr>
                        <a:t>’we have scorched the snake, not killed it’</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lnL w="12700" cap="flat" cmpd="sng" algn="ctr">
                      <a:solidFill>
                        <a:srgbClr val="000000"/>
                      </a:solidFill>
                      <a:prstDash val="solid"/>
                      <a:round/>
                      <a:headEnd type="none" w="med" len="med"/>
                      <a:tailEnd type="none" w="med" len="med"/>
                    </a:lnL>
                  </a:tcPr>
                </a:tc>
                <a:tc hMerge="1">
                  <a:txBody>
                    <a:bodyPr/>
                    <a:lstStyle/>
                    <a:p>
                      <a:endParaRPr lang="en-GB"/>
                    </a:p>
                  </a:txBody>
                  <a:tcPr/>
                </a:tc>
                <a:extLst>
                  <a:ext uri="{0D108BD9-81ED-4DB2-BD59-A6C34878D82A}">
                    <a16:rowId xmlns:a16="http://schemas.microsoft.com/office/drawing/2014/main" val="1459291001"/>
                  </a:ext>
                </a:extLst>
              </a:tr>
              <a:tr h="473498">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‘Full of scorpions is my mind’ (Macbeth now worried about Banquo)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62854044"/>
                  </a:ext>
                </a:extLst>
              </a:tr>
              <a:tr h="662242">
                <a:tc>
                  <a:txBody>
                    <a:bodyPr/>
                    <a:lstStyle/>
                    <a:p>
                      <a:pPr lvl="0">
                        <a:lnSpc>
                          <a:spcPct val="107000"/>
                        </a:lnSpc>
                        <a:spcAft>
                          <a:spcPts val="800"/>
                        </a:spcAft>
                        <a:buNone/>
                      </a:pPr>
                      <a:r>
                        <a:rPr lang="en-GB" sz="1100" dirty="0">
                          <a:effectLst/>
                          <a:latin typeface="Montserrat"/>
                          <a:ea typeface="Calibri"/>
                          <a:cs typeface="Times New Roman"/>
                        </a:rPr>
                        <a:t>11</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‘Approach thou like the rugged Russian bear, The armed rhinoceros, or </a:t>
                      </a:r>
                      <a:r>
                        <a:rPr lang="en-GB" sz="1100" i="1" dirty="0" err="1">
                          <a:effectLst/>
                          <a:latin typeface="Montserrat"/>
                          <a:ea typeface="Calibri"/>
                          <a:cs typeface="Times New Roman"/>
                        </a:rPr>
                        <a:t>th’Hyrcan</a:t>
                      </a:r>
                      <a:r>
                        <a:rPr lang="en-GB" sz="1100" i="1" dirty="0">
                          <a:effectLst/>
                          <a:latin typeface="Montserrat"/>
                          <a:ea typeface="Calibri"/>
                          <a:cs typeface="Times New Roman"/>
                        </a:rPr>
                        <a:t> tiger. Take any shape but this’ (Macbeth after seeing the ghost of Macbeth)</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32392568"/>
                  </a:ext>
                </a:extLst>
              </a:tr>
              <a:tr h="473498">
                <a:tc>
                  <a:txBody>
                    <a:bodyPr/>
                    <a:lstStyle/>
                    <a:p>
                      <a:pPr lvl="0">
                        <a:lnSpc>
                          <a:spcPct val="107000"/>
                        </a:lnSpc>
                        <a:spcAft>
                          <a:spcPts val="800"/>
                        </a:spcAft>
                        <a:buNone/>
                      </a:pPr>
                      <a:r>
                        <a:rPr lang="en-GB" sz="1100" dirty="0">
                          <a:effectLst/>
                          <a:latin typeface="Montserrat"/>
                          <a:ea typeface="Calibri"/>
                          <a:cs typeface="Times New Roman"/>
                        </a:rPr>
                        <a:t>12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‘blood will have blood’ (Macbeth- Act 3, scene 4 after he has killed Banquo)</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53396685"/>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273816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a:xfrm>
            <a:off x="5180556" y="8656712"/>
            <a:ext cx="1543050" cy="486833"/>
          </a:xfrm>
        </p:spPr>
        <p:txBody>
          <a:bodyPr/>
          <a:lstStyle/>
          <a:p>
            <a:fld id="{A49C798E-A141-4728-B2C1-C020555BD9EF}" type="slidenum">
              <a:rPr lang="en-GB" smtClean="0"/>
              <a:t>5</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843217921"/>
              </p:ext>
            </p:extLst>
          </p:nvPr>
        </p:nvGraphicFramePr>
        <p:xfrm>
          <a:off x="257284" y="931490"/>
          <a:ext cx="6311901" cy="8024090"/>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6">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395783">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Macbeth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Literature Paper 1</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286843">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Act Four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tc hMerge="1">
                  <a:txBody>
                    <a:bodyPr/>
                    <a:lstStyle/>
                    <a:p>
                      <a:endParaRPr lang="en-GB"/>
                    </a:p>
                  </a:txBody>
                  <a:tcPr/>
                </a:tc>
                <a:extLst>
                  <a:ext uri="{0D108BD9-81ED-4DB2-BD59-A6C34878D82A}">
                    <a16:rowId xmlns:a16="http://schemas.microsoft.com/office/drawing/2014/main" val="1042221465"/>
                  </a:ext>
                </a:extLst>
              </a:tr>
              <a:tr h="338865">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Macbeth visits the witches again to ask for guidance. </a:t>
                      </a:r>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70559">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b="1" dirty="0">
                          <a:effectLst/>
                          <a:latin typeface="Montserrat" pitchFamily="2" charset="0"/>
                          <a:ea typeface="Calibri" panose="020F0502020204030204" pitchFamily="34" charset="0"/>
                          <a:cs typeface="Times New Roman" panose="02020603050405020304" pitchFamily="18" charset="0"/>
                        </a:rPr>
                        <a:t>Three apparitions from the witches: </a:t>
                      </a:r>
                    </a:p>
                    <a:p>
                      <a:pPr>
                        <a:lnSpc>
                          <a:spcPct val="107000"/>
                        </a:lnSpc>
                        <a:spcAft>
                          <a:spcPts val="800"/>
                        </a:spcAft>
                      </a:pPr>
                      <a:r>
                        <a:rPr lang="en-GB" sz="1100" dirty="0">
                          <a:effectLst/>
                          <a:latin typeface="Montserrat" pitchFamily="2" charset="0"/>
                          <a:ea typeface="Calibri" panose="020F0502020204030204" pitchFamily="34" charset="0"/>
                          <a:cs typeface="Times New Roman" panose="02020603050405020304" pitchFamily="18" charset="0"/>
                        </a:rPr>
                        <a:t>• </a:t>
                      </a:r>
                      <a:r>
                        <a:rPr lang="en-GB" sz="1100" i="1" dirty="0">
                          <a:effectLst/>
                          <a:latin typeface="Montserrat" pitchFamily="2" charset="0"/>
                          <a:ea typeface="Calibri" panose="020F0502020204030204" pitchFamily="34" charset="0"/>
                          <a:cs typeface="Times New Roman" panose="02020603050405020304" pitchFamily="18" charset="0"/>
                        </a:rPr>
                        <a:t>‘Beware Macduff’ </a:t>
                      </a:r>
                    </a:p>
                    <a:p>
                      <a:pPr>
                        <a:lnSpc>
                          <a:spcPct val="107000"/>
                        </a:lnSpc>
                        <a:spcAft>
                          <a:spcPts val="800"/>
                        </a:spcAft>
                      </a:pPr>
                      <a:r>
                        <a:rPr lang="en-GB" sz="1100" i="1" dirty="0">
                          <a:effectLst/>
                          <a:latin typeface="Montserrat" pitchFamily="2" charset="0"/>
                          <a:ea typeface="Calibri" panose="020F0502020204030204" pitchFamily="34" charset="0"/>
                          <a:cs typeface="Times New Roman" panose="02020603050405020304" pitchFamily="18" charset="0"/>
                        </a:rPr>
                        <a:t>• ‘No man born of a woman shall harm Macbeth’ </a:t>
                      </a:r>
                    </a:p>
                    <a:p>
                      <a:pPr>
                        <a:lnSpc>
                          <a:spcPct val="107000"/>
                        </a:lnSpc>
                        <a:spcAft>
                          <a:spcPts val="800"/>
                        </a:spcAft>
                      </a:pPr>
                      <a:r>
                        <a:rPr lang="en-GB" sz="1100" i="1" dirty="0">
                          <a:effectLst/>
                          <a:latin typeface="Montserrat" pitchFamily="2" charset="0"/>
                          <a:ea typeface="Calibri" panose="020F0502020204030204" pitchFamily="34" charset="0"/>
                          <a:cs typeface="Times New Roman" panose="02020603050405020304" pitchFamily="18" charset="0"/>
                        </a:rPr>
                        <a:t>• ‘Macbeth shall never be vanquished until Great Birnam Woods comes to Dunsinane Castle’</a:t>
                      </a:r>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383210">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‘Seize upon Fife and give edge of the sword, his wife, his babes and all unfortunate souls that trace him in his line’ (</a:t>
                      </a:r>
                      <a:r>
                        <a:rPr lang="en-GB" sz="1100" i="0" dirty="0">
                          <a:effectLst/>
                          <a:latin typeface="Montserrat"/>
                          <a:ea typeface="Calibri"/>
                          <a:cs typeface="Times New Roman"/>
                        </a:rPr>
                        <a:t>Macbeth vowing to kill Macduff’s family after hearing of the apparitions)</a:t>
                      </a:r>
                    </a:p>
                  </a:txBody>
                  <a:tcPr marL="46581" marR="46581" marT="0" marB="0" anchor="ctr">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tc hMerge="1">
                  <a:txBody>
                    <a:bodyPr/>
                    <a:lstStyle/>
                    <a:p>
                      <a:endParaRPr lang="en-US"/>
                    </a:p>
                  </a:txBody>
                  <a:tcPr/>
                </a:tc>
                <a:extLst>
                  <a:ext uri="{0D108BD9-81ED-4DB2-BD59-A6C34878D82A}">
                    <a16:rowId xmlns:a16="http://schemas.microsoft.com/office/drawing/2014/main" val="668681383"/>
                  </a:ext>
                </a:extLst>
              </a:tr>
              <a:tr h="464717">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‘Each new morn new widows howl, new orphans cry’ (</a:t>
                      </a:r>
                      <a:r>
                        <a:rPr lang="en-GB" sz="1100" i="0" dirty="0">
                          <a:effectLst/>
                          <a:latin typeface="Montserrat"/>
                          <a:ea typeface="Calibri"/>
                          <a:cs typeface="Times New Roman"/>
                        </a:rPr>
                        <a:t>Macduff explaining to Malcolm what Scotland is like under Macbeth as King)</a:t>
                      </a:r>
                    </a:p>
                  </a:txBody>
                  <a:tcPr marL="46581" marR="46581" marT="0" marB="0" anchor="ctr">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3912627822"/>
                  </a:ext>
                </a:extLst>
              </a:tr>
              <a:tr h="262393">
                <a:tc gridSpan="4">
                  <a:txBody>
                    <a:bodyPr/>
                    <a:lstStyle/>
                    <a:p>
                      <a:pPr lvl="0" algn="ctr">
                        <a:lnSpc>
                          <a:spcPct val="107000"/>
                        </a:lnSpc>
                        <a:spcAft>
                          <a:spcPts val="800"/>
                        </a:spcAft>
                        <a:buNone/>
                      </a:pPr>
                      <a:r>
                        <a:rPr lang="en-GB" sz="1100" b="1" dirty="0">
                          <a:effectLst/>
                          <a:latin typeface="Montserrat"/>
                          <a:ea typeface="Calibri"/>
                          <a:cs typeface="Times New Roman"/>
                        </a:rPr>
                        <a:t>Act Five </a:t>
                      </a:r>
                    </a:p>
                  </a:txBody>
                  <a:tcPr marL="46581" marR="46581" marT="0" marB="0">
                    <a:lnL w="12700">
                      <a:solidFill>
                        <a:srgbClr val="000000"/>
                      </a:solidFill>
                    </a:lnL>
                    <a:lnT w="12700">
                      <a:solidFill>
                        <a:srgbClr val="000000"/>
                      </a:solidFill>
                    </a:lnT>
                    <a:lnB w="12700">
                      <a:solidFill>
                        <a:srgbClr val="000000"/>
                      </a:solidFill>
                    </a:lnB>
                    <a:solidFill>
                      <a:schemeClr val="bg2">
                        <a:lumMod val="90000"/>
                      </a:schemeClr>
                    </a:solidFill>
                  </a:tcPr>
                </a:tc>
                <a:tc hMerge="1">
                  <a:txBody>
                    <a:bodyPr/>
                    <a:lstStyle/>
                    <a:p>
                      <a:pPr lvl="0">
                        <a:lnSpc>
                          <a:spcPct val="107000"/>
                        </a:lnSpc>
                        <a:spcAft>
                          <a:spcPts val="800"/>
                        </a:spcAft>
                        <a:buNone/>
                      </a:pPr>
                      <a:endParaRPr lang="en-GB" sz="1100" dirty="0">
                        <a:effectLst/>
                        <a:latin typeface="Montserrat"/>
                        <a:ea typeface="Calibri"/>
                        <a:cs typeface="Times New Roman"/>
                      </a:endParaRPr>
                    </a:p>
                  </a:txBody>
                  <a:tcPr marL="46581" marR="46581" marT="0" marB="0" anchor="ctr">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3134537193"/>
                  </a:ext>
                </a:extLst>
              </a:tr>
              <a:tr h="478099">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The English army marches on Macbeth disguised with branches taken from Birnam Wood. Macbeth is in his castle at Dunsinane and prepares for a long siege.</a:t>
                      </a:r>
                    </a:p>
                  </a:txBody>
                  <a:tcPr marL="46581" marR="46581" marT="0" marB="0" anchor="ctr">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2931300092"/>
                  </a:ext>
                </a:extLst>
              </a:tr>
              <a:tr h="28031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Lady Macbeth is overcome with guilt</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35594314"/>
                  </a:ext>
                </a:extLst>
              </a:tr>
              <a:tr h="389613">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Who would have thought the old man have so much blood in him</a:t>
                      </a:r>
                      <a:r>
                        <a:rPr lang="en-GB" sz="1100" dirty="0">
                          <a:effectLst/>
                          <a:latin typeface="Montserrat"/>
                          <a:ea typeface="Calibri"/>
                          <a:cs typeface="Times New Roman"/>
                        </a:rPr>
                        <a:t>’ (Lady Macbeth suffering from extreme guilt)</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349216101"/>
                  </a:ext>
                </a:extLst>
              </a:tr>
              <a:tr h="318053">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This disease is beyond my practice</a:t>
                      </a:r>
                      <a:r>
                        <a:rPr lang="en-GB" sz="1100" dirty="0">
                          <a:effectLst/>
                          <a:latin typeface="Montserrat"/>
                          <a:ea typeface="Calibri"/>
                          <a:cs typeface="Times New Roman"/>
                        </a:rPr>
                        <a:t>’ (Lady Macbeth’s doctor </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59565907"/>
                  </a:ext>
                </a:extLst>
              </a:tr>
              <a:tr h="318052">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Out, out, damned spot</a:t>
                      </a:r>
                      <a:r>
                        <a:rPr lang="en-GB" sz="1100" dirty="0">
                          <a:effectLst/>
                          <a:latin typeface="Montserrat"/>
                          <a:ea typeface="Calibri"/>
                          <a:cs typeface="Times New Roman"/>
                        </a:rPr>
                        <a:t>’ (Lady Macbeth hallucinating blood on her hands)</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82667587"/>
                  </a:ext>
                </a:extLst>
              </a:tr>
              <a:tr h="381662">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Will all the perfumes of Arabia ever sweeten this hand</a:t>
                      </a:r>
                      <a:r>
                        <a:rPr lang="en-GB" sz="1100" dirty="0">
                          <a:effectLst/>
                          <a:latin typeface="Montserrat"/>
                          <a:ea typeface="Calibri"/>
                          <a:cs typeface="Times New Roman"/>
                        </a:rPr>
                        <a:t>?’ (Lady Macbeth)</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35438803"/>
                  </a:ext>
                </a:extLst>
              </a:tr>
              <a:tr h="478099">
                <a:tc>
                  <a:txBody>
                    <a:bodyPr/>
                    <a:lstStyle/>
                    <a:p>
                      <a:pPr lvl="0">
                        <a:lnSpc>
                          <a:spcPct val="107000"/>
                        </a:lnSpc>
                        <a:spcAft>
                          <a:spcPts val="800"/>
                        </a:spcAft>
                        <a:buNone/>
                      </a:pPr>
                      <a:r>
                        <a:rPr lang="en-GB" sz="1100" dirty="0">
                          <a:effectLst/>
                          <a:latin typeface="Montserrat"/>
                          <a:ea typeface="Calibri"/>
                          <a:cs typeface="Times New Roman"/>
                        </a:rPr>
                        <a:t>11</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Out, out, brief candle, life’s but a walking shadow</a:t>
                      </a:r>
                      <a:r>
                        <a:rPr lang="en-GB" sz="1100" dirty="0">
                          <a:effectLst/>
                          <a:latin typeface="Montserrat"/>
                          <a:ea typeface="Calibri"/>
                          <a:cs typeface="Times New Roman"/>
                        </a:rPr>
                        <a:t>’  (Macbeth, when an army is approaching) </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581328872"/>
                  </a:ext>
                </a:extLst>
              </a:tr>
              <a:tr h="478099">
                <a:tc>
                  <a:txBody>
                    <a:bodyPr/>
                    <a:lstStyle/>
                    <a:p>
                      <a:pPr lvl="0">
                        <a:lnSpc>
                          <a:spcPct val="107000"/>
                        </a:lnSpc>
                        <a:spcAft>
                          <a:spcPts val="800"/>
                        </a:spcAft>
                        <a:buNone/>
                      </a:pPr>
                      <a:r>
                        <a:rPr lang="en-GB" sz="1100" dirty="0">
                          <a:effectLst/>
                          <a:latin typeface="Montserrat"/>
                          <a:ea typeface="Calibri"/>
                          <a:cs typeface="Times New Roman"/>
                        </a:rPr>
                        <a:t>12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Why should I play the Roman fool and die on my own sword?’ </a:t>
                      </a:r>
                      <a:r>
                        <a:rPr lang="en-GB" sz="1100" dirty="0">
                          <a:effectLst/>
                          <a:latin typeface="Montserrat"/>
                          <a:ea typeface="Calibri"/>
                          <a:cs typeface="Times New Roman"/>
                        </a:rPr>
                        <a:t>(Macbeth, as an army led by Macduff and Malcolm are approaching)</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712689548"/>
                  </a:ext>
                </a:extLst>
              </a:tr>
              <a:tr h="478099">
                <a:tc>
                  <a:txBody>
                    <a:bodyPr/>
                    <a:lstStyle/>
                    <a:p>
                      <a:pPr lvl="0">
                        <a:lnSpc>
                          <a:spcPct val="107000"/>
                        </a:lnSpc>
                        <a:spcAft>
                          <a:spcPts val="800"/>
                        </a:spcAft>
                        <a:buNone/>
                      </a:pPr>
                      <a:r>
                        <a:rPr lang="en-GB" sz="1100" dirty="0">
                          <a:effectLst/>
                          <a:latin typeface="Montserrat"/>
                          <a:ea typeface="Calibri"/>
                          <a:cs typeface="Times New Roman"/>
                        </a:rPr>
                        <a:t>13</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No man born of a woman can harm Macbeth</a:t>
                      </a:r>
                      <a:r>
                        <a:rPr lang="en-GB" sz="1100" dirty="0">
                          <a:effectLst/>
                          <a:latin typeface="Montserrat"/>
                          <a:ea typeface="Calibri"/>
                          <a:cs typeface="Times New Roman"/>
                        </a:rPr>
                        <a:t>’ (Macbeth to Macduff before he is killed) </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45242706"/>
                  </a:ext>
                </a:extLst>
              </a:tr>
              <a:tr h="478099">
                <a:tc>
                  <a:txBody>
                    <a:bodyPr/>
                    <a:lstStyle/>
                    <a:p>
                      <a:pPr lvl="0">
                        <a:lnSpc>
                          <a:spcPct val="107000"/>
                        </a:lnSpc>
                        <a:spcAft>
                          <a:spcPts val="800"/>
                        </a:spcAft>
                        <a:buNone/>
                      </a:pPr>
                      <a:r>
                        <a:rPr lang="en-GB" sz="1100" dirty="0">
                          <a:effectLst/>
                          <a:latin typeface="Montserrat"/>
                          <a:ea typeface="Calibri"/>
                          <a:cs typeface="Times New Roman"/>
                        </a:rPr>
                        <a:t>14</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I was untimely ripped from my mother’s womb</a:t>
                      </a:r>
                      <a:r>
                        <a:rPr lang="en-GB" sz="1100" dirty="0">
                          <a:effectLst/>
                          <a:latin typeface="Montserrat"/>
                          <a:ea typeface="Calibri"/>
                          <a:cs typeface="Times New Roman"/>
                        </a:rPr>
                        <a:t>’ (Macduff to Macbeth, before he kills him) </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8221896"/>
                  </a:ext>
                </a:extLst>
              </a:tr>
              <a:tr h="478099">
                <a:tc>
                  <a:txBody>
                    <a:bodyPr/>
                    <a:lstStyle/>
                    <a:p>
                      <a:pPr lvl="0">
                        <a:lnSpc>
                          <a:spcPct val="107000"/>
                        </a:lnSpc>
                        <a:spcAft>
                          <a:spcPts val="800"/>
                        </a:spcAft>
                        <a:buNone/>
                      </a:pPr>
                      <a:r>
                        <a:rPr lang="en-GB" sz="1100" dirty="0">
                          <a:effectLst/>
                          <a:latin typeface="Montserrat"/>
                          <a:ea typeface="Calibri"/>
                          <a:cs typeface="Times New Roman"/>
                        </a:rPr>
                        <a:t>15</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Dead butcher and his fiend-like Queen</a:t>
                      </a:r>
                      <a:r>
                        <a:rPr lang="en-GB" sz="1100" dirty="0">
                          <a:effectLst/>
                          <a:latin typeface="Montserrat"/>
                          <a:ea typeface="Calibri"/>
                          <a:cs typeface="Times New Roman"/>
                        </a:rPr>
                        <a:t>’ (Macbeth’s legacy as King)</a:t>
                      </a:r>
                    </a:p>
                  </a:txBody>
                  <a:tcPr marL="46581" marR="46581" marT="0" marB="0" anchor="ctr">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a:solidFill>
                        <a:srgbClr val="000000"/>
                      </a:solidFill>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46291713"/>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2125206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6</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3400639732"/>
              </p:ext>
            </p:extLst>
          </p:nvPr>
        </p:nvGraphicFramePr>
        <p:xfrm>
          <a:off x="257284" y="955343"/>
          <a:ext cx="6311900" cy="7772154"/>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406719">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 Christmas Carol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1</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37960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Context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325374">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Dickens was passionate about social reform- making society fairer and more equal</a:t>
                      </a:r>
                      <a:r>
                        <a:rPr lang="en-GB" sz="1100" b="0" i="1" u="none" strike="noStrike" baseline="0" noProof="0" dirty="0">
                          <a:solidFill>
                            <a:srgbClr val="000000"/>
                          </a:solidFill>
                          <a:effectLst/>
                          <a:latin typeface="Montserrat"/>
                        </a:rPr>
                        <a:t>.</a:t>
                      </a:r>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739422">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dirty="0">
                          <a:effectLst/>
                          <a:latin typeface="Montserrat" pitchFamily="2" charset="0"/>
                          <a:ea typeface="Calibri" panose="020F0502020204030204" pitchFamily="34" charset="0"/>
                          <a:cs typeface="Times New Roman" panose="02020603050405020304" pitchFamily="18" charset="0"/>
                        </a:rPr>
                        <a:t>Dickens felt strongly that Victorian society ignored the poverty of its underclass.  On the one hand were the rich enjoyed comfort and luxuries, and on the other were children forced to live in dreadful conditions in workhouses, losing their childhood and innocence in the process.</a:t>
                      </a:r>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1620793">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dirty="0">
                          <a:effectLst/>
                          <a:latin typeface="Montserrat"/>
                          <a:ea typeface="Calibri"/>
                          <a:cs typeface="Times New Roman"/>
                        </a:rPr>
                        <a:t>Workhouses and the Poor</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Charles Dickens felt strongly that Victorian society ignored the poverty of its underclass.</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Victorian England saw a dramatic rise in the number of workhouses – the population was rapidly increasing and, therefore, there was a huge increase in the poor population.</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Working hours in these workhouses were very long, and the pay was very low.</a:t>
                      </a:r>
                    </a:p>
                  </a:txBody>
                  <a:tcPr marL="46581" marR="46581" marT="0" marB="0" anchor="ctr">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2289705">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dirty="0">
                          <a:effectLst/>
                          <a:latin typeface="Montserrat"/>
                          <a:ea typeface="Calibri"/>
                          <a:cs typeface="Times New Roman"/>
                        </a:rPr>
                        <a:t>The Industrial Revolution </a:t>
                      </a:r>
                    </a:p>
                    <a:p>
                      <a:pPr lvl="0">
                        <a:lnSpc>
                          <a:spcPct val="107000"/>
                        </a:lnSpc>
                        <a:spcAft>
                          <a:spcPts val="800"/>
                        </a:spcAft>
                        <a:buNone/>
                      </a:pPr>
                      <a:r>
                        <a:rPr lang="en-GB" sz="1100" i="0" dirty="0">
                          <a:effectLst/>
                          <a:latin typeface="Montserrat"/>
                          <a:ea typeface="Calibri"/>
                          <a:cs typeface="Times New Roman"/>
                        </a:rPr>
                        <a:t>• The Industrial Revolution resulted in huge economic and social changes and had a detrimental impact on many people’s lives.</a:t>
                      </a:r>
                    </a:p>
                    <a:p>
                      <a:pPr lvl="0">
                        <a:lnSpc>
                          <a:spcPct val="107000"/>
                        </a:lnSpc>
                        <a:spcAft>
                          <a:spcPts val="800"/>
                        </a:spcAft>
                        <a:buNone/>
                      </a:pPr>
                      <a:r>
                        <a:rPr lang="en-GB" sz="1100" i="0" dirty="0">
                          <a:effectLst/>
                          <a:latin typeface="Montserrat"/>
                          <a:ea typeface="Calibri"/>
                          <a:cs typeface="Times New Roman"/>
                        </a:rPr>
                        <a:t>• For many, it was increasingly difficult to live and work during this period as it involved the conversion from traditional, manual labour to machine-driven intensive labour which was often highly dangerous.  </a:t>
                      </a:r>
                    </a:p>
                    <a:p>
                      <a:pPr lvl="0">
                        <a:lnSpc>
                          <a:spcPct val="107000"/>
                        </a:lnSpc>
                        <a:spcAft>
                          <a:spcPts val="800"/>
                        </a:spcAft>
                        <a:buNone/>
                      </a:pPr>
                      <a:r>
                        <a:rPr lang="en-GB" sz="1100" i="0" dirty="0">
                          <a:effectLst/>
                          <a:latin typeface="Montserrat"/>
                          <a:ea typeface="Calibri"/>
                          <a:cs typeface="Times New Roman"/>
                        </a:rPr>
                        <a:t>• The increase in the production of factories (with a lower cost for manufacturers) expanded the gap between the upper and lower classes.  Industrialisation also meant that child labour became commonplace in factories.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nchor="ctr">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1914583">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dirty="0">
                          <a:effectLst/>
                          <a:latin typeface="Montserrat"/>
                          <a:ea typeface="Calibri"/>
                          <a:cs typeface="Times New Roman"/>
                        </a:rPr>
                        <a:t>Poor Law Amendment Act</a:t>
                      </a:r>
                    </a:p>
                    <a:p>
                      <a:pPr lvl="0">
                        <a:lnSpc>
                          <a:spcPct val="107000"/>
                        </a:lnSpc>
                        <a:spcAft>
                          <a:spcPts val="800"/>
                        </a:spcAft>
                        <a:buNone/>
                      </a:pPr>
                      <a:r>
                        <a:rPr lang="en-GB" sz="1100" dirty="0">
                          <a:effectLst/>
                          <a:latin typeface="Montserrat"/>
                          <a:ea typeface="Calibri"/>
                          <a:cs typeface="Times New Roman"/>
                        </a:rPr>
                        <a:t>• In 1834, the Poor Law Amendment Act was introduced:</a:t>
                      </a:r>
                    </a:p>
                    <a:p>
                      <a:pPr lvl="0">
                        <a:lnSpc>
                          <a:spcPct val="107000"/>
                        </a:lnSpc>
                        <a:spcAft>
                          <a:spcPts val="800"/>
                        </a:spcAft>
                        <a:buNone/>
                      </a:pPr>
                      <a:r>
                        <a:rPr lang="en-GB" sz="1100" dirty="0">
                          <a:effectLst/>
                          <a:latin typeface="Montserrat"/>
                          <a:ea typeface="Calibri"/>
                          <a:cs typeface="Times New Roman"/>
                        </a:rPr>
                        <a:t>• Before this Act, parishes were grouped into unions and each union had a workhouse. People could stay in their own homes, but access help when they needed it.</a:t>
                      </a:r>
                    </a:p>
                    <a:p>
                      <a:pPr lvl="0">
                        <a:lnSpc>
                          <a:spcPct val="107000"/>
                        </a:lnSpc>
                        <a:spcAft>
                          <a:spcPts val="800"/>
                        </a:spcAft>
                        <a:buNone/>
                      </a:pPr>
                      <a:r>
                        <a:rPr lang="en-GB" sz="1100" dirty="0">
                          <a:effectLst/>
                          <a:latin typeface="Montserrat"/>
                          <a:ea typeface="Calibri"/>
                          <a:cs typeface="Times New Roman"/>
                        </a:rPr>
                        <a:t>• The Poor Law Act of 1834 meant that people who needed aid due to poverty could only get help if they were prepared to leave their home and go into the workhouses.</a:t>
                      </a:r>
                    </a:p>
                    <a:p>
                      <a:pPr lvl="0">
                        <a:lnSpc>
                          <a:spcPct val="107000"/>
                        </a:lnSpc>
                        <a:spcAft>
                          <a:spcPts val="800"/>
                        </a:spcAft>
                        <a:buNone/>
                      </a:pPr>
                      <a:endParaRPr lang="en-GB" sz="1100" dirty="0">
                        <a:effectLst/>
                        <a:latin typeface="Montserrat"/>
                        <a:ea typeface="Calibri"/>
                        <a:cs typeface="Times New Roman"/>
                      </a:endParaRPr>
                    </a:p>
                  </a:txBody>
                  <a:tcPr marL="46581" marR="46581" marT="0" marB="0" anchor="ctr">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2837961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7</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884257995"/>
              </p:ext>
            </p:extLst>
          </p:nvPr>
        </p:nvGraphicFramePr>
        <p:xfrm>
          <a:off x="257284" y="955343"/>
          <a:ext cx="6311900" cy="3134057"/>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475768">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 Christmas Carol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1</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51626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Context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2142025">
                <a:tc>
                  <a:txBody>
                    <a:bodyPr/>
                    <a:lstStyle/>
                    <a:p>
                      <a:pPr>
                        <a:lnSpc>
                          <a:spcPct val="107000"/>
                        </a:lnSpc>
                        <a:spcAft>
                          <a:spcPts val="800"/>
                        </a:spcAft>
                      </a:pPr>
                      <a:r>
                        <a:rPr lang="en-GB" sz="1100" dirty="0">
                          <a:effectLst/>
                          <a:latin typeface="Montserrat"/>
                          <a:ea typeface="Calibri"/>
                          <a:cs typeface="Times New Roman"/>
                        </a:rPr>
                        <a:t>6</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u="none" strike="noStrike" baseline="0" noProof="0" dirty="0">
                          <a:solidFill>
                            <a:srgbClr val="000000"/>
                          </a:solidFill>
                          <a:effectLst/>
                          <a:latin typeface="Montserrat"/>
                        </a:rPr>
                        <a:t>Message in A Christmas Carol</a:t>
                      </a:r>
                    </a:p>
                    <a:p>
                      <a:pPr lvl="0">
                        <a:lnSpc>
                          <a:spcPct val="107000"/>
                        </a:lnSpc>
                        <a:spcAft>
                          <a:spcPts val="800"/>
                        </a:spcAft>
                        <a:buNone/>
                      </a:pPr>
                      <a:r>
                        <a:rPr lang="en-GB" sz="1100" b="0" i="0" u="none" strike="noStrike" baseline="0" noProof="0" dirty="0">
                          <a:solidFill>
                            <a:srgbClr val="000000"/>
                          </a:solidFill>
                          <a:effectLst/>
                          <a:latin typeface="Montserrat"/>
                        </a:rPr>
                        <a:t>• Dickens uses A Christmas Carol to suggest that people needed to recognise the problems in society and not ignore them.</a:t>
                      </a:r>
                    </a:p>
                    <a:p>
                      <a:pPr lvl="0">
                        <a:lnSpc>
                          <a:spcPct val="107000"/>
                        </a:lnSpc>
                        <a:spcAft>
                          <a:spcPts val="800"/>
                        </a:spcAft>
                        <a:buNone/>
                      </a:pPr>
                      <a:r>
                        <a:rPr lang="en-GB" sz="1100" b="0" i="0" u="none" strike="noStrike" baseline="0" noProof="0" dirty="0">
                          <a:solidFill>
                            <a:srgbClr val="000000"/>
                          </a:solidFill>
                          <a:effectLst/>
                          <a:latin typeface="Montserrat"/>
                        </a:rPr>
                        <a:t>• He wanted people to try to help one another, not just be obsessed with how to make themselves better, but genuinely help those in need.</a:t>
                      </a:r>
                    </a:p>
                    <a:p>
                      <a:pPr lvl="0">
                        <a:lnSpc>
                          <a:spcPct val="107000"/>
                        </a:lnSpc>
                        <a:spcAft>
                          <a:spcPts val="800"/>
                        </a:spcAft>
                        <a:buNone/>
                      </a:pPr>
                      <a:r>
                        <a:rPr lang="en-GB" sz="1100" b="0" i="0" u="none" strike="noStrike" baseline="0" noProof="0" dirty="0">
                          <a:solidFill>
                            <a:srgbClr val="000000"/>
                          </a:solidFill>
                          <a:effectLst/>
                          <a:latin typeface="Montserrat"/>
                        </a:rPr>
                        <a:t>• Dickens advocated the idea of people accepting social responsibility – not just throwing poor people into poor houses, but helping them to have good lives.</a:t>
                      </a:r>
                    </a:p>
                    <a:p>
                      <a:pPr lvl="0">
                        <a:lnSpc>
                          <a:spcPct val="107000"/>
                        </a:lnSpc>
                        <a:spcAft>
                          <a:spcPts val="800"/>
                        </a:spcAft>
                        <a:buNone/>
                      </a:pPr>
                      <a:endParaRPr lang="en-GB" sz="1100" b="0" i="1" u="none" strike="noStrike" baseline="0" noProof="0" dirty="0">
                        <a:solidFill>
                          <a:srgbClr val="000000"/>
                        </a:solidFill>
                        <a:effectLst/>
                        <a:latin typeface="Montserrat"/>
                      </a:endParaRPr>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2238401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8</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2143219762"/>
              </p:ext>
            </p:extLst>
          </p:nvPr>
        </p:nvGraphicFramePr>
        <p:xfrm>
          <a:off x="257284" y="955342"/>
          <a:ext cx="6311900" cy="7676201"/>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309664">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 Christmas Carol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1</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289018">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Stave One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247729">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1" u="none" strike="noStrike" baseline="0" noProof="0" dirty="0">
                          <a:solidFill>
                            <a:srgbClr val="000000"/>
                          </a:solidFill>
                          <a:effectLst/>
                          <a:latin typeface="Montserrat"/>
                        </a:rPr>
                        <a:t>(Upon Marley’s death) ‘Scrooge was his …sole friend, sole mourner’</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369766">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dirty="0">
                          <a:effectLst/>
                          <a:latin typeface="Montserrat" pitchFamily="2" charset="0"/>
                          <a:ea typeface="Calibri" panose="020F0502020204030204" pitchFamily="34" charset="0"/>
                          <a:cs typeface="Times New Roman" panose="02020603050405020304" pitchFamily="18" charset="0"/>
                        </a:rPr>
                        <a:t>‘</a:t>
                      </a:r>
                      <a:r>
                        <a:rPr lang="en-GB" sz="1100" i="1" dirty="0">
                          <a:effectLst/>
                          <a:latin typeface="Montserrat" pitchFamily="2" charset="0"/>
                          <a:ea typeface="Calibri" panose="020F0502020204030204" pitchFamily="34" charset="0"/>
                          <a:cs typeface="Times New Roman" panose="02020603050405020304" pitchFamily="18" charset="0"/>
                        </a:rPr>
                        <a:t>a squeezing, wrenching, grasping, scraping, clutching, covetous old sinner</a:t>
                      </a:r>
                      <a:r>
                        <a:rPr lang="en-GB" sz="1100" dirty="0">
                          <a:effectLst/>
                          <a:latin typeface="Montserrat" pitchFamily="2" charset="0"/>
                          <a:ea typeface="Calibri" panose="020F0502020204030204" pitchFamily="34" charset="0"/>
                          <a:cs typeface="Times New Roman" panose="02020603050405020304" pitchFamily="18" charset="0"/>
                        </a:rPr>
                        <a:t>!’</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348099">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‘Solitary as an oyster’</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64131">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(To the men collecting for the poor and destitute)  </a:t>
                      </a:r>
                      <a:r>
                        <a:rPr lang="en-GB" sz="1100" i="1" dirty="0">
                          <a:effectLst/>
                          <a:latin typeface="Montserrat"/>
                          <a:ea typeface="Calibri"/>
                          <a:cs typeface="Times New Roman"/>
                        </a:rPr>
                        <a:t>‘Are there no prisons…no workhouses?’</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386775">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dirty="0">
                          <a:effectLst/>
                          <a:latin typeface="Montserrat"/>
                          <a:ea typeface="Calibri"/>
                          <a:cs typeface="Times New Roman"/>
                        </a:rPr>
                        <a:t>‘</a:t>
                      </a:r>
                      <a:r>
                        <a:rPr lang="en-GB" sz="1100" i="1" dirty="0">
                          <a:effectLst/>
                          <a:latin typeface="Montserrat"/>
                          <a:ea typeface="Calibri"/>
                          <a:cs typeface="Times New Roman"/>
                        </a:rPr>
                        <a:t>I can’t afford to make idle people merry’</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386775">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‘If they’d rather die, let them do so and decrease the surplus population’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406115">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Scrooge ‘seizes a ruler’ at a Carol Singer’</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53773436"/>
                  </a:ext>
                </a:extLst>
              </a:tr>
              <a:tr h="580161">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(Use of pathetic fallacy when Scrooge leaves his counting house) </a:t>
                      </a:r>
                      <a:r>
                        <a:rPr lang="en-GB" sz="1100" i="1" dirty="0">
                          <a:effectLst/>
                          <a:latin typeface="Montserrat"/>
                          <a:ea typeface="Calibri"/>
                          <a:cs typeface="Times New Roman"/>
                        </a:rPr>
                        <a:t>‘fog and darkness thickened’</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31917482"/>
                  </a:ext>
                </a:extLst>
              </a:tr>
              <a:tr h="493140">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(Marley’s ghost) ‘it was made of cash-boxes, keys, padlocks, ledgers, deeds…’</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606379"/>
                  </a:ext>
                </a:extLst>
              </a:tr>
              <a:tr h="744106">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(Marley’s ghost) ‘I wear the chain I forged in life…I made it link by link, yard by yard…is it a pattern strange to you?’</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23242981"/>
                  </a:ext>
                </a:extLst>
              </a:tr>
              <a:tr h="532030">
                <a:tc>
                  <a:txBody>
                    <a:bodyPr/>
                    <a:lstStyle/>
                    <a:p>
                      <a:pPr lvl="0">
                        <a:lnSpc>
                          <a:spcPct val="107000"/>
                        </a:lnSpc>
                        <a:spcAft>
                          <a:spcPts val="800"/>
                        </a:spcAft>
                        <a:buNone/>
                      </a:pPr>
                      <a:r>
                        <a:rPr lang="en-GB" sz="1100" dirty="0">
                          <a:effectLst/>
                          <a:latin typeface="Montserrat"/>
                          <a:ea typeface="Calibri"/>
                          <a:cs typeface="Times New Roman"/>
                        </a:rPr>
                        <a:t>11</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(Marley’s ghost) ‘Business! Mankind was my business!’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61753070"/>
                  </a:ext>
                </a:extLst>
              </a:tr>
              <a:tr h="660988">
                <a:tc>
                  <a:txBody>
                    <a:bodyPr/>
                    <a:lstStyle/>
                    <a:p>
                      <a:pPr lvl="0">
                        <a:lnSpc>
                          <a:spcPct val="107000"/>
                        </a:lnSpc>
                        <a:spcAft>
                          <a:spcPts val="800"/>
                        </a:spcAft>
                        <a:buNone/>
                      </a:pPr>
                      <a:r>
                        <a:rPr lang="en-GB" sz="1100" dirty="0">
                          <a:effectLst/>
                          <a:latin typeface="Montserrat"/>
                          <a:ea typeface="Calibri"/>
                          <a:cs typeface="Times New Roman"/>
                        </a:rPr>
                        <a:t>12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am here to warn you that you have a chance and hope of escaping my fate’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2821257"/>
                  </a:ext>
                </a:extLst>
              </a:tr>
              <a:tr h="1457704">
                <a:tc>
                  <a:txBody>
                    <a:bodyPr/>
                    <a:lstStyle/>
                    <a:p>
                      <a:pPr lvl="0">
                        <a:lnSpc>
                          <a:spcPct val="107000"/>
                        </a:lnSpc>
                        <a:spcAft>
                          <a:spcPts val="800"/>
                        </a:spcAft>
                        <a:buNone/>
                      </a:pPr>
                      <a:r>
                        <a:rPr lang="en-GB" sz="1100" dirty="0">
                          <a:effectLst/>
                          <a:latin typeface="Montserrat"/>
                          <a:ea typeface="Calibri"/>
                          <a:cs typeface="Times New Roman"/>
                        </a:rPr>
                        <a:t>13</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(Scrooge looking out of the window at the end of Stave One) ‘the air was filled with phantoms wandering in their restless haste, moaning as they went’</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a:solidFill>
                        <a:srgbClr val="000000"/>
                      </a:solidFill>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17467412"/>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26592699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9</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1722183831"/>
              </p:ext>
            </p:extLst>
          </p:nvPr>
        </p:nvGraphicFramePr>
        <p:xfrm>
          <a:off x="257284" y="955342"/>
          <a:ext cx="6311900" cy="7306755"/>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403698">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 Christmas Carol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1</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42042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Stave Two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820541">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1" u="none" strike="noStrike" baseline="0" noProof="0" dirty="0">
                          <a:solidFill>
                            <a:srgbClr val="000000"/>
                          </a:solidFill>
                          <a:effectLst/>
                          <a:latin typeface="Montserrat"/>
                        </a:rPr>
                        <a:t>(</a:t>
                      </a:r>
                      <a:r>
                        <a:rPr lang="en-GB" sz="1100" b="0" i="0" u="none" strike="noStrike" baseline="0" noProof="0" dirty="0">
                          <a:solidFill>
                            <a:srgbClr val="000000"/>
                          </a:solidFill>
                          <a:effectLst/>
                          <a:latin typeface="Montserrat"/>
                        </a:rPr>
                        <a:t>Scrooge asking the Ghost of Christmas Past why he’s there) </a:t>
                      </a:r>
                      <a:r>
                        <a:rPr lang="en-GB" sz="1100" b="0" i="1" u="none" strike="noStrike" baseline="0" noProof="0" dirty="0">
                          <a:solidFill>
                            <a:srgbClr val="000000"/>
                          </a:solidFill>
                          <a:effectLst/>
                          <a:latin typeface="Montserrat"/>
                        </a:rPr>
                        <a:t>‘Your welfare…your reclamation…take heed’</a:t>
                      </a:r>
                    </a:p>
                    <a:p>
                      <a:pPr lvl="0">
                        <a:lnSpc>
                          <a:spcPct val="107000"/>
                        </a:lnSpc>
                        <a:spcAft>
                          <a:spcPts val="800"/>
                        </a:spcAft>
                        <a:buNone/>
                      </a:pPr>
                      <a:endParaRPr lang="en-GB" sz="1100" b="0" i="1"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482050">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dirty="0">
                          <a:effectLst/>
                          <a:latin typeface="Montserrat" pitchFamily="2" charset="0"/>
                          <a:ea typeface="Calibri" panose="020F0502020204030204" pitchFamily="34" charset="0"/>
                          <a:cs typeface="Times New Roman" panose="02020603050405020304" pitchFamily="18" charset="0"/>
                        </a:rPr>
                        <a:t>(When Scrooge sees his childhood home, the Ghost of Christmas Past says:) ‘</a:t>
                      </a:r>
                      <a:r>
                        <a:rPr lang="en-GB" sz="1100" i="1" dirty="0">
                          <a:effectLst/>
                          <a:latin typeface="Montserrat" pitchFamily="2" charset="0"/>
                          <a:ea typeface="Calibri" panose="020F0502020204030204" pitchFamily="34" charset="0"/>
                          <a:cs typeface="Times New Roman" panose="02020603050405020304" pitchFamily="18" charset="0"/>
                        </a:rPr>
                        <a:t>Your lip is trembling, and what is that upon your cheek?’</a:t>
                      </a:r>
                    </a:p>
                    <a:p>
                      <a:pPr>
                        <a:lnSpc>
                          <a:spcPct val="107000"/>
                        </a:lnSpc>
                        <a:spcAft>
                          <a:spcPts val="800"/>
                        </a:spcAft>
                      </a:pPr>
                      <a:endParaRPr lang="en-GB" sz="1100" i="1"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667210">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Scrooge- ‘</a:t>
                      </a:r>
                      <a:r>
                        <a:rPr lang="en-GB" sz="1100" i="1" dirty="0">
                          <a:effectLst/>
                          <a:latin typeface="Montserrat"/>
                          <a:ea typeface="Calibri"/>
                          <a:cs typeface="Times New Roman"/>
                        </a:rPr>
                        <a:t>There was a boy singing a Christmas carol at my door last night. I should have liked to give him something’</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605070">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a:t>
                      </a:r>
                      <a:r>
                        <a:rPr lang="en-GB" sz="1100" i="0" dirty="0">
                          <a:effectLst/>
                          <a:latin typeface="Montserrat"/>
                          <a:ea typeface="Calibri"/>
                          <a:cs typeface="Times New Roman"/>
                        </a:rPr>
                        <a:t>Seeing Fezziwig) </a:t>
                      </a:r>
                      <a:r>
                        <a:rPr lang="en-GB" sz="1100" i="1" dirty="0">
                          <a:effectLst/>
                          <a:latin typeface="Montserrat"/>
                          <a:ea typeface="Calibri"/>
                          <a:cs typeface="Times New Roman"/>
                        </a:rPr>
                        <a:t>‘He had the power to render us unhappy or unhappy; to make our service light or burdensome; a pleasure or a toil’</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2783065">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(When he sees himself as a younger man, with his ex-fiancé, Belle.)</a:t>
                      </a:r>
                    </a:p>
                    <a:p>
                      <a:pPr lvl="0">
                        <a:lnSpc>
                          <a:spcPct val="107000"/>
                        </a:lnSpc>
                        <a:spcAft>
                          <a:spcPts val="800"/>
                        </a:spcAft>
                        <a:buNone/>
                      </a:pPr>
                      <a:r>
                        <a:rPr lang="en-GB" sz="1100" i="1" dirty="0">
                          <a:effectLst/>
                          <a:latin typeface="Montserrat"/>
                          <a:ea typeface="Calibri"/>
                          <a:cs typeface="Times New Roman"/>
                        </a:rPr>
                        <a:t> </a:t>
                      </a:r>
                      <a:r>
                        <a:rPr lang="en-GB" sz="1100" i="0" dirty="0">
                          <a:effectLst/>
                          <a:latin typeface="Montserrat"/>
                          <a:ea typeface="Calibri"/>
                          <a:cs typeface="Times New Roman"/>
                        </a:rPr>
                        <a:t>Belle ends their engagement and says the following:</a:t>
                      </a:r>
                    </a:p>
                    <a:p>
                      <a:pPr marL="171450" lvl="0" indent="-171450">
                        <a:lnSpc>
                          <a:spcPct val="107000"/>
                        </a:lnSpc>
                        <a:spcAft>
                          <a:spcPts val="800"/>
                        </a:spcAft>
                        <a:buFont typeface="Arial" panose="020B0604020202020204" pitchFamily="34" charset="0"/>
                        <a:buChar char="•"/>
                      </a:pPr>
                      <a:endParaRPr lang="en-GB" sz="1100" i="1" dirty="0">
                        <a:effectLst/>
                        <a:latin typeface="Montserrat"/>
                        <a:ea typeface="Calibri"/>
                        <a:cs typeface="Times New Roman"/>
                      </a:endParaRPr>
                    </a:p>
                    <a:p>
                      <a:pPr marL="171450" lvl="0" indent="-171450">
                        <a:lnSpc>
                          <a:spcPct val="107000"/>
                        </a:lnSpc>
                        <a:spcAft>
                          <a:spcPts val="800"/>
                        </a:spcAft>
                        <a:buFont typeface="Arial" panose="020B0604020202020204" pitchFamily="34" charset="0"/>
                        <a:buChar char="•"/>
                      </a:pPr>
                      <a:r>
                        <a:rPr lang="en-GB" sz="1100" i="1" dirty="0">
                          <a:effectLst/>
                          <a:latin typeface="Montserrat"/>
                          <a:ea typeface="Calibri"/>
                          <a:cs typeface="Times New Roman"/>
                        </a:rPr>
                        <a:t>‘Another idol has displaced me…a golden one’ </a:t>
                      </a:r>
                    </a:p>
                    <a:p>
                      <a:pPr marL="171450" lvl="0" indent="-171450">
                        <a:lnSpc>
                          <a:spcPct val="107000"/>
                        </a:lnSpc>
                        <a:spcAft>
                          <a:spcPts val="800"/>
                        </a:spcAft>
                        <a:buFont typeface="Arial" panose="020B0604020202020204" pitchFamily="34" charset="0"/>
                        <a:buChar char="•"/>
                      </a:pPr>
                      <a:endParaRPr lang="en-GB" sz="1100" i="1" dirty="0">
                        <a:effectLst/>
                        <a:latin typeface="Montserrat"/>
                        <a:ea typeface="Calibri"/>
                        <a:cs typeface="Times New Roman"/>
                      </a:endParaRPr>
                    </a:p>
                    <a:p>
                      <a:pPr marL="171450" lvl="0" indent="-171450">
                        <a:lnSpc>
                          <a:spcPct val="107000"/>
                        </a:lnSpc>
                        <a:spcAft>
                          <a:spcPts val="800"/>
                        </a:spcAft>
                        <a:buFont typeface="Arial" panose="020B0604020202020204" pitchFamily="34" charset="0"/>
                        <a:buChar char="•"/>
                      </a:pPr>
                      <a:r>
                        <a:rPr lang="en-GB" sz="1100" i="1" dirty="0">
                          <a:effectLst/>
                          <a:latin typeface="Montserrat"/>
                          <a:ea typeface="Calibri"/>
                          <a:cs typeface="Times New Roman"/>
                        </a:rPr>
                        <a:t>‘Our contract is an old one, made when we were poor and content to be so’ </a:t>
                      </a:r>
                    </a:p>
                    <a:p>
                      <a:pPr marL="171450" lvl="0" indent="-171450">
                        <a:lnSpc>
                          <a:spcPct val="107000"/>
                        </a:lnSpc>
                        <a:spcAft>
                          <a:spcPts val="800"/>
                        </a:spcAft>
                        <a:buFont typeface="Arial" panose="020B0604020202020204" pitchFamily="34" charset="0"/>
                        <a:buChar char="•"/>
                      </a:pPr>
                      <a:endParaRPr lang="en-GB" sz="1100" i="1" dirty="0">
                        <a:effectLst/>
                        <a:latin typeface="Montserrat"/>
                        <a:ea typeface="Calibri"/>
                        <a:cs typeface="Times New Roman"/>
                      </a:endParaRPr>
                    </a:p>
                    <a:p>
                      <a:pPr marL="171450" lvl="0" indent="-171450">
                        <a:lnSpc>
                          <a:spcPct val="107000"/>
                        </a:lnSpc>
                        <a:spcAft>
                          <a:spcPts val="800"/>
                        </a:spcAft>
                        <a:buFont typeface="Arial" panose="020B0604020202020204" pitchFamily="34" charset="0"/>
                        <a:buChar char="•"/>
                      </a:pPr>
                      <a:r>
                        <a:rPr lang="en-GB" sz="1100" i="1" dirty="0">
                          <a:effectLst/>
                          <a:latin typeface="Montserrat"/>
                          <a:ea typeface="Calibri"/>
                          <a:cs typeface="Times New Roman"/>
                        </a:rPr>
                        <a:t>‘I release you with a full heart for the man you once were’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952993">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(End of Stave Two) </a:t>
                      </a:r>
                    </a:p>
                    <a:p>
                      <a:pPr lvl="0">
                        <a:lnSpc>
                          <a:spcPct val="107000"/>
                        </a:lnSpc>
                        <a:spcAft>
                          <a:spcPts val="800"/>
                        </a:spcAft>
                        <a:buNone/>
                      </a:pPr>
                      <a:r>
                        <a:rPr lang="en-GB" sz="1100" i="1" dirty="0">
                          <a:effectLst/>
                          <a:latin typeface="Montserrat"/>
                          <a:ea typeface="Calibri"/>
                          <a:cs typeface="Times New Roman"/>
                        </a:rPr>
                        <a:t>‘Spirit…remove me from this place…why do you delight in torturing me?’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792987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10</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25352400"/>
              </p:ext>
            </p:extLst>
          </p:nvPr>
        </p:nvGraphicFramePr>
        <p:xfrm>
          <a:off x="257284" y="955342"/>
          <a:ext cx="6311900" cy="7515558"/>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465893">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 Christmas Carol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1</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485196">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Stave Three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613888">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Scrooge actively seeks out the Ghost of Christmas Present- suggests he is willing and wanting to change.</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556316">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Scrooge says to the Ghost of Christmas Present- </a:t>
                      </a:r>
                      <a:r>
                        <a:rPr lang="en-GB" sz="1100" i="1" dirty="0">
                          <a:effectLst/>
                          <a:latin typeface="Montserrat" pitchFamily="2" charset="0"/>
                          <a:ea typeface="Calibri" panose="020F0502020204030204" pitchFamily="34" charset="0"/>
                          <a:cs typeface="Times New Roman" panose="02020603050405020304" pitchFamily="18" charset="0"/>
                        </a:rPr>
                        <a:t>‘Spirit, conduct me where you will…tonight if you ought to teach me, let me profit by it’</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513616">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When Scrooge sees the Cratchits, Scrooge asks </a:t>
                      </a:r>
                      <a:r>
                        <a:rPr lang="en-GB" sz="1100" i="1" dirty="0">
                          <a:effectLst/>
                          <a:latin typeface="Montserrat"/>
                          <a:ea typeface="Calibri"/>
                          <a:cs typeface="Times New Roman"/>
                        </a:rPr>
                        <a:t>‘Spirit…tell me if Tiny Tim will live’</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843634">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The Ghost replies: </a:t>
                      </a:r>
                    </a:p>
                    <a:p>
                      <a:pPr lvl="0">
                        <a:lnSpc>
                          <a:spcPct val="107000"/>
                        </a:lnSpc>
                        <a:spcAft>
                          <a:spcPts val="800"/>
                        </a:spcAft>
                        <a:buNone/>
                      </a:pPr>
                      <a:r>
                        <a:rPr lang="en-GB" sz="1100" i="1" dirty="0">
                          <a:effectLst/>
                          <a:latin typeface="Montserrat"/>
                          <a:ea typeface="Calibri"/>
                          <a:cs typeface="Times New Roman"/>
                        </a:rPr>
                        <a:t> ‘I see a vacant seat…if these shadows remain unaltered, the child will die’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843634">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Scrooge is horrified and states:</a:t>
                      </a:r>
                    </a:p>
                    <a:p>
                      <a:pPr lvl="0">
                        <a:lnSpc>
                          <a:spcPct val="107000"/>
                        </a:lnSpc>
                        <a:spcAft>
                          <a:spcPts val="800"/>
                        </a:spcAft>
                        <a:buNone/>
                      </a:pPr>
                      <a:r>
                        <a:rPr lang="en-GB" sz="1100" i="1" dirty="0">
                          <a:effectLst/>
                          <a:latin typeface="Montserrat"/>
                          <a:ea typeface="Calibri"/>
                          <a:cs typeface="Times New Roman"/>
                        </a:rPr>
                        <a:t>‘Oh no Spirit! Say he will be spared’</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843634">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The Ghost of Christmas Present uses his words against him and states: </a:t>
                      </a:r>
                    </a:p>
                    <a:p>
                      <a:pPr lvl="0">
                        <a:lnSpc>
                          <a:spcPct val="107000"/>
                        </a:lnSpc>
                        <a:spcAft>
                          <a:spcPts val="800"/>
                        </a:spcAft>
                        <a:buNone/>
                      </a:pPr>
                      <a:r>
                        <a:rPr lang="en-GB" sz="1100" i="1" dirty="0">
                          <a:effectLst/>
                          <a:latin typeface="Montserrat"/>
                          <a:ea typeface="Calibri"/>
                          <a:cs typeface="Times New Roman"/>
                        </a:rPr>
                        <a:t> ‘If he dies, he had better do so and decrease the surplus population’</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843634">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Fred, Scrooge’s nephew, defends him and states: </a:t>
                      </a:r>
                    </a:p>
                    <a:p>
                      <a:pPr lvl="0">
                        <a:lnSpc>
                          <a:spcPct val="107000"/>
                        </a:lnSpc>
                        <a:spcAft>
                          <a:spcPts val="800"/>
                        </a:spcAft>
                        <a:buNone/>
                      </a:pPr>
                      <a:r>
                        <a:rPr lang="en-GB" sz="1100" i="1" dirty="0">
                          <a:effectLst/>
                          <a:latin typeface="Montserrat"/>
                          <a:ea typeface="Calibri"/>
                          <a:cs typeface="Times New Roman"/>
                        </a:rPr>
                        <a:t> ‘his offences carry their own punishment’</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r h="843634">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Scrooge meets Ignorance and Want, who are described as: </a:t>
                      </a:r>
                    </a:p>
                    <a:p>
                      <a:pPr lvl="0">
                        <a:lnSpc>
                          <a:spcPct val="107000"/>
                        </a:lnSpc>
                        <a:spcAft>
                          <a:spcPts val="800"/>
                        </a:spcAft>
                        <a:buNone/>
                      </a:pPr>
                      <a:r>
                        <a:rPr lang="en-GB" sz="1100" i="1" dirty="0">
                          <a:effectLst/>
                          <a:latin typeface="Montserrat"/>
                          <a:ea typeface="Calibri"/>
                          <a:cs typeface="Times New Roman"/>
                        </a:rPr>
                        <a:t>‘yellow, meagre, ragged, scowling, wolfish’</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26476857"/>
                  </a:ext>
                </a:extLst>
              </a:tr>
              <a:tr h="662479">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Ignorance and Want symbolise children who have been ravaged by society through neglect and ignorance.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94937609"/>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3480795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11</a:t>
            </a:fld>
            <a:endParaRPr lang="en-GB"/>
          </a:p>
        </p:txBody>
      </p:sp>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9" name="Table 8">
            <a:extLst>
              <a:ext uri="{FF2B5EF4-FFF2-40B4-BE49-F238E27FC236}">
                <a16:creationId xmlns:a16="http://schemas.microsoft.com/office/drawing/2014/main" id="{BD12D4C5-4793-023C-0595-CF1A2D5591E4}"/>
              </a:ext>
            </a:extLst>
          </p:cNvPr>
          <p:cNvGraphicFramePr>
            <a:graphicFrameLocks noGrp="1"/>
          </p:cNvGraphicFramePr>
          <p:nvPr>
            <p:extLst>
              <p:ext uri="{D42A27DB-BD31-4B8C-83A1-F6EECF244321}">
                <p14:modId xmlns:p14="http://schemas.microsoft.com/office/powerpoint/2010/main" val="24293969"/>
              </p:ext>
            </p:extLst>
          </p:nvPr>
        </p:nvGraphicFramePr>
        <p:xfrm>
          <a:off x="257284" y="955342"/>
          <a:ext cx="6311900" cy="4855526"/>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550902">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 Christmas Carol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1</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46691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Stave Three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864396">
                <a:tc>
                  <a:txBody>
                    <a:bodyPr/>
                    <a:lstStyle/>
                    <a:p>
                      <a:pPr>
                        <a:lnSpc>
                          <a:spcPct val="107000"/>
                        </a:lnSpc>
                        <a:spcAft>
                          <a:spcPts val="800"/>
                        </a:spcAft>
                      </a:pPr>
                      <a:r>
                        <a:rPr lang="en-GB" sz="1100" dirty="0">
                          <a:effectLst/>
                          <a:latin typeface="Montserrat"/>
                          <a:ea typeface="Calibri"/>
                          <a:cs typeface="Times New Roman"/>
                        </a:rPr>
                        <a:t>10</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1" u="none" strike="noStrike" baseline="0" noProof="0" dirty="0">
                          <a:solidFill>
                            <a:srgbClr val="000000"/>
                          </a:solidFill>
                          <a:effectLst/>
                          <a:latin typeface="Montserrat"/>
                        </a:rPr>
                        <a:t>‘Scrooge stood back appalled’</a:t>
                      </a:r>
                    </a:p>
                    <a:p>
                      <a:pPr lvl="0">
                        <a:lnSpc>
                          <a:spcPct val="107000"/>
                        </a:lnSpc>
                        <a:spcAft>
                          <a:spcPts val="800"/>
                        </a:spcAft>
                        <a:buNone/>
                      </a:pPr>
                      <a:r>
                        <a:rPr lang="en-GB" sz="1100" b="0" i="1" u="none" strike="noStrike" baseline="0" noProof="0" dirty="0">
                          <a:solidFill>
                            <a:srgbClr val="000000"/>
                          </a:solidFill>
                          <a:effectLst/>
                          <a:latin typeface="Montserrat"/>
                        </a:rPr>
                        <a:t>‘Spirit, are they yours?</a:t>
                      </a:r>
                    </a:p>
                    <a:p>
                      <a:pPr lvl="0">
                        <a:lnSpc>
                          <a:spcPct val="107000"/>
                        </a:lnSpc>
                        <a:spcAft>
                          <a:spcPts val="800"/>
                        </a:spcAft>
                        <a:buNone/>
                      </a:pPr>
                      <a:endParaRPr lang="en-GB" sz="1100" b="0" i="1"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657824">
                <a:tc>
                  <a:txBody>
                    <a:bodyPr/>
                    <a:lstStyle/>
                    <a:p>
                      <a:pPr>
                        <a:lnSpc>
                          <a:spcPct val="107000"/>
                        </a:lnSpc>
                        <a:spcAft>
                          <a:spcPts val="800"/>
                        </a:spcAft>
                      </a:pPr>
                      <a:r>
                        <a:rPr lang="en-GB" sz="1100" dirty="0">
                          <a:effectLst/>
                          <a:latin typeface="Montserrat"/>
                          <a:ea typeface="Calibri"/>
                          <a:cs typeface="Times New Roman"/>
                        </a:rPr>
                        <a:t>11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1" dirty="0">
                          <a:effectLst/>
                          <a:latin typeface="Montserrat" pitchFamily="2" charset="0"/>
                          <a:ea typeface="Calibri" panose="020F0502020204030204" pitchFamily="34" charset="0"/>
                          <a:cs typeface="Times New Roman" panose="02020603050405020304" pitchFamily="18" charset="0"/>
                        </a:rPr>
                        <a:t>(Ghost of Christmas Past) ‘they are mankind's and they cling to me, appealing for their fathers’</a:t>
                      </a:r>
                    </a:p>
                    <a:p>
                      <a:pPr>
                        <a:lnSpc>
                          <a:spcPct val="107000"/>
                        </a:lnSpc>
                        <a:spcAft>
                          <a:spcPts val="800"/>
                        </a:spcAft>
                      </a:pPr>
                      <a:endParaRPr lang="en-GB" sz="1100" i="1" dirty="0">
                        <a:effectLst/>
                        <a:latin typeface="Montserrat" pitchFamily="2" charset="0"/>
                        <a:ea typeface="Calibri" panose="020F0502020204030204" pitchFamily="34" charset="0"/>
                        <a:cs typeface="Times New Roman" panose="02020603050405020304" pitchFamily="18" charset="0"/>
                      </a:endParaRPr>
                    </a:p>
                    <a:p>
                      <a:pPr>
                        <a:lnSpc>
                          <a:spcPct val="107000"/>
                        </a:lnSpc>
                        <a:spcAft>
                          <a:spcPts val="800"/>
                        </a:spcAft>
                      </a:pPr>
                      <a:endParaRPr lang="en-GB" sz="1100" i="1"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1065346">
                <a:tc>
                  <a:txBody>
                    <a:bodyPr/>
                    <a:lstStyle/>
                    <a:p>
                      <a:pPr lvl="0">
                        <a:lnSpc>
                          <a:spcPct val="107000"/>
                        </a:lnSpc>
                        <a:spcAft>
                          <a:spcPts val="800"/>
                        </a:spcAft>
                        <a:buNone/>
                      </a:pPr>
                      <a:r>
                        <a:rPr lang="en-GB" sz="1100" dirty="0">
                          <a:effectLst/>
                          <a:latin typeface="Montserrat"/>
                          <a:ea typeface="Calibri"/>
                          <a:cs typeface="Times New Roman"/>
                        </a:rPr>
                        <a:t>12</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Scrooge asks the ghost: </a:t>
                      </a:r>
                    </a:p>
                    <a:p>
                      <a:pPr lvl="0">
                        <a:lnSpc>
                          <a:spcPct val="107000"/>
                        </a:lnSpc>
                        <a:spcAft>
                          <a:spcPts val="800"/>
                        </a:spcAft>
                        <a:buNone/>
                      </a:pPr>
                      <a:endParaRPr lang="en-GB" sz="1100" i="1" dirty="0">
                        <a:effectLst/>
                        <a:latin typeface="Montserrat"/>
                        <a:ea typeface="Calibri"/>
                        <a:cs typeface="Times New Roman"/>
                      </a:endParaRPr>
                    </a:p>
                    <a:p>
                      <a:pPr lvl="0">
                        <a:lnSpc>
                          <a:spcPct val="107000"/>
                        </a:lnSpc>
                        <a:spcAft>
                          <a:spcPts val="800"/>
                        </a:spcAft>
                        <a:buNone/>
                      </a:pPr>
                      <a:r>
                        <a:rPr lang="en-GB" sz="1100" i="1" dirty="0">
                          <a:effectLst/>
                          <a:latin typeface="Montserrat"/>
                          <a:ea typeface="Calibri"/>
                          <a:cs typeface="Times New Roman"/>
                        </a:rPr>
                        <a:t>‘Have they no refuge or resource?’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997568">
                <a:tc>
                  <a:txBody>
                    <a:bodyPr/>
                    <a:lstStyle/>
                    <a:p>
                      <a:pPr lvl="0">
                        <a:lnSpc>
                          <a:spcPct val="107000"/>
                        </a:lnSpc>
                        <a:spcAft>
                          <a:spcPts val="800"/>
                        </a:spcAft>
                        <a:buNone/>
                      </a:pPr>
                      <a:r>
                        <a:rPr lang="en-GB" sz="1100" dirty="0">
                          <a:effectLst/>
                          <a:latin typeface="Montserrat"/>
                          <a:ea typeface="Calibri"/>
                          <a:cs typeface="Times New Roman"/>
                        </a:rPr>
                        <a:t>13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The ghost replies: </a:t>
                      </a:r>
                    </a:p>
                    <a:p>
                      <a:pPr lvl="0">
                        <a:lnSpc>
                          <a:spcPct val="107000"/>
                        </a:lnSpc>
                        <a:spcAft>
                          <a:spcPts val="800"/>
                        </a:spcAft>
                        <a:buNone/>
                      </a:pPr>
                      <a:r>
                        <a:rPr lang="en-GB" sz="1100" i="1" dirty="0">
                          <a:effectLst/>
                          <a:latin typeface="Montserrat"/>
                          <a:ea typeface="Calibri"/>
                          <a:cs typeface="Times New Roman"/>
                        </a:rPr>
                        <a:t>‘Are there no prisons, no workhouses?’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bl>
          </a:graphicData>
        </a:graphic>
      </p:graphicFrame>
    </p:spTree>
    <p:extLst>
      <p:ext uri="{BB962C8B-B14F-4D97-AF65-F5344CB8AC3E}">
        <p14:creationId xmlns:p14="http://schemas.microsoft.com/office/powerpoint/2010/main" val="4232794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12</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1023279269"/>
              </p:ext>
            </p:extLst>
          </p:nvPr>
        </p:nvGraphicFramePr>
        <p:xfrm>
          <a:off x="257284" y="955342"/>
          <a:ext cx="6311900" cy="7242224"/>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500700">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 Christmas Carol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1</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521446">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Stave Four</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659752">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a:t>
                      </a:r>
                      <a:r>
                        <a:rPr lang="en-GB" sz="1100" b="0" i="1" u="none" strike="noStrike" baseline="0" noProof="0" dirty="0">
                          <a:solidFill>
                            <a:srgbClr val="000000"/>
                          </a:solidFill>
                          <a:effectLst/>
                          <a:latin typeface="Montserrat"/>
                        </a:rPr>
                        <a:t>The Phantom slowly, gravely silently approached’ </a:t>
                      </a:r>
                    </a:p>
                    <a:p>
                      <a:pPr lvl="0">
                        <a:lnSpc>
                          <a:spcPct val="107000"/>
                        </a:lnSpc>
                        <a:spcAft>
                          <a:spcPts val="800"/>
                        </a:spcAft>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483647">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1" dirty="0">
                          <a:effectLst/>
                          <a:latin typeface="Montserrat" pitchFamily="2" charset="0"/>
                          <a:ea typeface="Calibri" panose="020F0502020204030204" pitchFamily="34" charset="0"/>
                          <a:cs typeface="Times New Roman" panose="02020603050405020304" pitchFamily="18" charset="0"/>
                        </a:rPr>
                        <a:t>‘I fear you more than any other Spectre’</a:t>
                      </a:r>
                    </a:p>
                    <a:p>
                      <a:pPr>
                        <a:lnSpc>
                          <a:spcPct val="107000"/>
                        </a:lnSpc>
                        <a:spcAft>
                          <a:spcPts val="800"/>
                        </a:spcAft>
                      </a:pPr>
                      <a:endParaRPr lang="en-GB" sz="1100" i="1" dirty="0">
                        <a:effectLst/>
                        <a:latin typeface="Montserrat" pitchFamily="2" charset="0"/>
                        <a:ea typeface="Calibri" panose="020F0502020204030204" pitchFamily="34" charset="0"/>
                        <a:cs typeface="Times New Roman" panose="02020603050405020304" pitchFamily="18" charset="0"/>
                      </a:endParaRPr>
                    </a:p>
                    <a:p>
                      <a:pPr>
                        <a:lnSpc>
                          <a:spcPct val="107000"/>
                        </a:lnSpc>
                        <a:spcAft>
                          <a:spcPts val="800"/>
                        </a:spcAft>
                      </a:pPr>
                      <a:endParaRPr lang="en-GB" sz="1100" i="1"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551989">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(Businessmen discussing his death) ‘I don’t mind going if lunch is provided’</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650673">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May we sleep tonight with lighter hearts Caroline’</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906663">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‘(Scrooge’s grave) </a:t>
                      </a:r>
                      <a:r>
                        <a:rPr lang="en-GB" sz="1100" i="1" dirty="0">
                          <a:effectLst/>
                          <a:latin typeface="Montserrat"/>
                          <a:ea typeface="Calibri"/>
                          <a:cs typeface="Times New Roman"/>
                        </a:rPr>
                        <a:t>‘overrun by grass and weeds’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906663">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‘hear me! I am not the man I was’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906663">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will live in the Past, the Present and the Future. The Spirit of all three shall strive within me.’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r h="906663">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‘Tell me I may sponge away the writing on this stone’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26476857"/>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3452303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3007A4-2119-3512-726D-2FE500EDF639}"/>
              </a:ext>
            </a:extLst>
          </p:cNvPr>
          <p:cNvSpPr>
            <a:spLocks noGrp="1"/>
          </p:cNvSpPr>
          <p:nvPr>
            <p:ph type="sldNum" sz="quarter" idx="12"/>
          </p:nvPr>
        </p:nvSpPr>
        <p:spPr/>
        <p:txBody>
          <a:bodyPr/>
          <a:lstStyle/>
          <a:p>
            <a:fld id="{A49C798E-A141-4728-B2C1-C020555BD9EF}" type="slidenum">
              <a:rPr lang="en-GB" smtClean="0"/>
              <a:t>13</a:t>
            </a:fld>
            <a:endParaRPr lang="en-GB"/>
          </a:p>
        </p:txBody>
      </p:sp>
      <p:graphicFrame>
        <p:nvGraphicFramePr>
          <p:cNvPr id="6" name="Table 5">
            <a:extLst>
              <a:ext uri="{FF2B5EF4-FFF2-40B4-BE49-F238E27FC236}">
                <a16:creationId xmlns:a16="http://schemas.microsoft.com/office/drawing/2014/main" id="{62FDB719-5565-09D2-6A86-805A79C23A2B}"/>
              </a:ext>
            </a:extLst>
          </p:cNvPr>
          <p:cNvGraphicFramePr>
            <a:graphicFrameLocks noGrp="1"/>
          </p:cNvGraphicFramePr>
          <p:nvPr>
            <p:extLst>
              <p:ext uri="{D42A27DB-BD31-4B8C-83A1-F6EECF244321}">
                <p14:modId xmlns:p14="http://schemas.microsoft.com/office/powerpoint/2010/main" val="3357493214"/>
              </p:ext>
            </p:extLst>
          </p:nvPr>
        </p:nvGraphicFramePr>
        <p:xfrm>
          <a:off x="257284" y="917243"/>
          <a:ext cx="6311900" cy="7912321"/>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515196">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 Christmas Carol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1</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536543">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Stave Five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489951">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a:t>
                      </a:r>
                      <a:r>
                        <a:rPr lang="en-GB" sz="1100" b="0" i="1" u="none" strike="noStrike" baseline="0" noProof="0" dirty="0">
                          <a:solidFill>
                            <a:srgbClr val="000000"/>
                          </a:solidFill>
                          <a:effectLst/>
                          <a:latin typeface="Montserrat"/>
                        </a:rPr>
                        <a:t>I am light as a feather’</a:t>
                      </a:r>
                    </a:p>
                    <a:p>
                      <a:pPr lvl="0">
                        <a:lnSpc>
                          <a:spcPct val="107000"/>
                        </a:lnSpc>
                        <a:spcAft>
                          <a:spcPts val="800"/>
                        </a:spcAft>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497650">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1" dirty="0">
                          <a:effectLst/>
                          <a:latin typeface="Montserrat" pitchFamily="2" charset="0"/>
                          <a:ea typeface="Calibri" panose="020F0502020204030204" pitchFamily="34" charset="0"/>
                          <a:cs typeface="Times New Roman" panose="02020603050405020304" pitchFamily="18" charset="0"/>
                        </a:rPr>
                        <a:t>‘I am happy as an angel’</a:t>
                      </a:r>
                    </a:p>
                    <a:p>
                      <a:pPr>
                        <a:lnSpc>
                          <a:spcPct val="107000"/>
                        </a:lnSpc>
                        <a:spcAft>
                          <a:spcPts val="800"/>
                        </a:spcAft>
                      </a:pPr>
                      <a:endParaRPr lang="en-GB" sz="1100" i="1"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567971">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‘I am as merry as a schoolboy’</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89951">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‘I’m quite a baby’</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534156">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(Weather) ‘no fog, no mist; bright, clear, jovial’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22707">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Buys the prize turkey for the Cratchits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535775">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Scrooge quickened his pace’ (to catch up with the men collecting for charity)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r h="653385">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‘It is I, your Uncle Scrooge, I have come for dinner’</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26476857"/>
                  </a:ext>
                </a:extLst>
              </a:tr>
              <a:tr h="535775">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Gives Bob Cratchit a pay rise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1904905"/>
                  </a:ext>
                </a:extLst>
              </a:tr>
              <a:tr h="602585">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Scrooge quickened his pace’ (to catch up with the men collecting for charity)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87535159"/>
                  </a:ext>
                </a:extLst>
              </a:tr>
              <a:tr h="497763">
                <a:tc>
                  <a:txBody>
                    <a:bodyPr/>
                    <a:lstStyle/>
                    <a:p>
                      <a:pPr lvl="0">
                        <a:lnSpc>
                          <a:spcPct val="107000"/>
                        </a:lnSpc>
                        <a:spcAft>
                          <a:spcPts val="800"/>
                        </a:spcAft>
                        <a:buNone/>
                      </a:pPr>
                      <a:r>
                        <a:rPr lang="en-GB" sz="1100" dirty="0">
                          <a:effectLst/>
                          <a:latin typeface="Montserrat"/>
                          <a:ea typeface="Calibri"/>
                          <a:cs typeface="Times New Roman"/>
                        </a:rPr>
                        <a:t>11</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‘It is I, your Uncle Scrooge, I have come for dinner’</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621260536"/>
                  </a:ext>
                </a:extLst>
              </a:tr>
              <a:tr h="932913">
                <a:tc>
                  <a:txBody>
                    <a:bodyPr/>
                    <a:lstStyle/>
                    <a:p>
                      <a:pPr lvl="0">
                        <a:lnSpc>
                          <a:spcPct val="107000"/>
                        </a:lnSpc>
                        <a:spcAft>
                          <a:spcPts val="800"/>
                        </a:spcAft>
                        <a:buNone/>
                      </a:pPr>
                      <a:r>
                        <a:rPr lang="en-GB" sz="1100" dirty="0">
                          <a:effectLst/>
                          <a:latin typeface="Montserrat"/>
                          <a:ea typeface="Calibri"/>
                          <a:cs typeface="Times New Roman"/>
                        </a:rPr>
                        <a:t>12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‘Scrooge was better than his word…to Tiny Tim, who did not die, he was a second father’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97622251"/>
                  </a:ext>
                </a:extLst>
              </a:tr>
            </a:tbl>
          </a:graphicData>
        </a:graphic>
      </p:graphicFrame>
      <p:sp>
        <p:nvSpPr>
          <p:cNvPr id="8" name="TextBox 7">
            <a:extLst>
              <a:ext uri="{FF2B5EF4-FFF2-40B4-BE49-F238E27FC236}">
                <a16:creationId xmlns:a16="http://schemas.microsoft.com/office/drawing/2014/main" id="{5C7E7A0E-FA82-0C1A-1CBA-1BD0C11D104E}"/>
              </a:ext>
            </a:extLst>
          </p:cNvPr>
          <p:cNvSpPr txBox="1"/>
          <p:nvPr/>
        </p:nvSpPr>
        <p:spPr>
          <a:xfrm>
            <a:off x="257284" y="314434"/>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spTree>
    <p:extLst>
      <p:ext uri="{BB962C8B-B14F-4D97-AF65-F5344CB8AC3E}">
        <p14:creationId xmlns:p14="http://schemas.microsoft.com/office/powerpoint/2010/main" val="641057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14</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2692763080"/>
              </p:ext>
            </p:extLst>
          </p:nvPr>
        </p:nvGraphicFramePr>
        <p:xfrm>
          <a:off x="257284" y="917243"/>
          <a:ext cx="6311900" cy="7708142"/>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371187">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390245">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Context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477671">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The play was set in 1912.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368490">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The play was first performed in 1945.</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143177">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Priestley used dramatic irony to undermine Mr Birling.</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89951">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Priestley was a passionate socialist</a:t>
                      </a:r>
                      <a:r>
                        <a:rPr lang="en-GB" sz="1100" i="1" dirty="0">
                          <a:effectLst/>
                          <a:latin typeface="Montserrat"/>
                          <a:ea typeface="Calibri"/>
                          <a:cs typeface="Times New Roman"/>
                        </a:rPr>
                        <a:t>.</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0">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Life was difficult for the working classes in 1912 as there was no: </a:t>
                      </a:r>
                    </a:p>
                    <a:p>
                      <a:pPr lvl="0">
                        <a:lnSpc>
                          <a:spcPct val="107000"/>
                        </a:lnSpc>
                        <a:spcAft>
                          <a:spcPts val="800"/>
                        </a:spcAft>
                        <a:buNone/>
                      </a:pPr>
                      <a:r>
                        <a:rPr lang="en-GB" sz="1100" i="0" dirty="0">
                          <a:effectLst/>
                          <a:latin typeface="Montserrat"/>
                          <a:ea typeface="Calibri"/>
                          <a:cs typeface="Times New Roman"/>
                        </a:rPr>
                        <a:t>• Welfare state </a:t>
                      </a:r>
                    </a:p>
                    <a:p>
                      <a:pPr lvl="0">
                        <a:lnSpc>
                          <a:spcPct val="107000"/>
                        </a:lnSpc>
                        <a:spcAft>
                          <a:spcPts val="800"/>
                        </a:spcAft>
                        <a:buNone/>
                      </a:pPr>
                      <a:r>
                        <a:rPr lang="en-GB" sz="1100" i="0" dirty="0">
                          <a:effectLst/>
                          <a:latin typeface="Montserrat"/>
                          <a:ea typeface="Calibri"/>
                          <a:cs typeface="Times New Roman"/>
                        </a:rPr>
                        <a:t>• No NHS (free health care) </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No minimum wage (factory owners like Mr Birling were at liberty to exploit their workforce)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8270">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The Labour Party won by a landslide vote in 1945 which suggest that public feeling was changing; society wanted a fairer, more equal society.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382137">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The Labour Party introduced the concept of a welfare state and the NHS.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r h="416891">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Between 1912 and 1945, the following events/movements took place: </a:t>
                      </a:r>
                    </a:p>
                    <a:p>
                      <a:pPr lvl="0">
                        <a:lnSpc>
                          <a:spcPct val="107000"/>
                        </a:lnSpc>
                        <a:spcAft>
                          <a:spcPts val="800"/>
                        </a:spcAft>
                        <a:buNone/>
                      </a:pPr>
                      <a:r>
                        <a:rPr lang="en-GB" sz="1100" i="0" dirty="0">
                          <a:effectLst/>
                          <a:latin typeface="Montserrat"/>
                          <a:ea typeface="Calibri"/>
                          <a:cs typeface="Times New Roman"/>
                        </a:rPr>
                        <a:t>• Two world wars had taken place</a:t>
                      </a:r>
                    </a:p>
                    <a:p>
                      <a:pPr lvl="0">
                        <a:lnSpc>
                          <a:spcPct val="107000"/>
                        </a:lnSpc>
                        <a:spcAft>
                          <a:spcPts val="800"/>
                        </a:spcAft>
                        <a:buNone/>
                      </a:pPr>
                      <a:r>
                        <a:rPr lang="en-GB" sz="1100" i="0" dirty="0">
                          <a:effectLst/>
                          <a:latin typeface="Montserrat"/>
                          <a:ea typeface="Calibri"/>
                          <a:cs typeface="Times New Roman"/>
                        </a:rPr>
                        <a:t>• The Titanic sank on her maiden voyage </a:t>
                      </a:r>
                    </a:p>
                    <a:p>
                      <a:pPr lvl="0">
                        <a:lnSpc>
                          <a:spcPct val="107000"/>
                        </a:lnSpc>
                        <a:spcAft>
                          <a:spcPts val="800"/>
                        </a:spcAft>
                        <a:buNone/>
                      </a:pPr>
                      <a:r>
                        <a:rPr lang="en-GB" sz="1100" i="0" dirty="0">
                          <a:effectLst/>
                          <a:latin typeface="Montserrat"/>
                          <a:ea typeface="Calibri"/>
                          <a:cs typeface="Times New Roman"/>
                        </a:rPr>
                        <a:t>• Women had gained the right to vote </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Class divisions weren’t as rigid- the wars had brought a sense of unity in society </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26476857"/>
                  </a:ext>
                </a:extLst>
              </a:tr>
              <a:tr h="535775">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1912 would have been a patriarchal society (male-dominated).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1904905"/>
                  </a:ext>
                </a:extLst>
              </a:tr>
              <a:tr h="688041">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The younger generation in the play are the most progressive- this is to show that society will only change and get better through the younger generation.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87535159"/>
                  </a:ext>
                </a:extLst>
              </a:tr>
            </a:tbl>
          </a:graphicData>
        </a:graphic>
      </p:graphicFrame>
    </p:spTree>
    <p:extLst>
      <p:ext uri="{BB962C8B-B14F-4D97-AF65-F5344CB8AC3E}">
        <p14:creationId xmlns:p14="http://schemas.microsoft.com/office/powerpoint/2010/main" val="2940982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15</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nvGraphicFramePr>
        <p:xfrm>
          <a:off x="257284" y="917243"/>
          <a:ext cx="6311900" cy="7708142"/>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371187">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390245">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Context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477671">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The play was set in 1912.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368490">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The play was first performed in 1945.</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143177">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Priestley used dramatic irony to undermine Mr Birling.</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89951">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Priestley was a passionate socialist</a:t>
                      </a:r>
                      <a:r>
                        <a:rPr lang="en-GB" sz="1100" i="1" dirty="0">
                          <a:effectLst/>
                          <a:latin typeface="Montserrat"/>
                          <a:ea typeface="Calibri"/>
                          <a:cs typeface="Times New Roman"/>
                        </a:rPr>
                        <a:t>.</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0">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Life was difficult for the working classes in 1912 as there was no: </a:t>
                      </a:r>
                    </a:p>
                    <a:p>
                      <a:pPr lvl="0">
                        <a:lnSpc>
                          <a:spcPct val="107000"/>
                        </a:lnSpc>
                        <a:spcAft>
                          <a:spcPts val="800"/>
                        </a:spcAft>
                        <a:buNone/>
                      </a:pPr>
                      <a:r>
                        <a:rPr lang="en-GB" sz="1100" i="0" dirty="0">
                          <a:effectLst/>
                          <a:latin typeface="Montserrat"/>
                          <a:ea typeface="Calibri"/>
                          <a:cs typeface="Times New Roman"/>
                        </a:rPr>
                        <a:t>• Welfare state </a:t>
                      </a:r>
                    </a:p>
                    <a:p>
                      <a:pPr lvl="0">
                        <a:lnSpc>
                          <a:spcPct val="107000"/>
                        </a:lnSpc>
                        <a:spcAft>
                          <a:spcPts val="800"/>
                        </a:spcAft>
                        <a:buNone/>
                      </a:pPr>
                      <a:r>
                        <a:rPr lang="en-GB" sz="1100" i="0" dirty="0">
                          <a:effectLst/>
                          <a:latin typeface="Montserrat"/>
                          <a:ea typeface="Calibri"/>
                          <a:cs typeface="Times New Roman"/>
                        </a:rPr>
                        <a:t>• No NHS (free health care) </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No minimum wage (factory owners like Mr Birling were at liberty to exploit their workforce)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8270">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The Labour Party won by a landslide vote in 1945 which suggest that public feeling was changing; society wanted a fairer, more equal society.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382137">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The Labour Party introduced the concept of a welfare state and the NHS.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r h="416891">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Between 1912 and 1945, the following events/movements took place: </a:t>
                      </a:r>
                    </a:p>
                    <a:p>
                      <a:pPr lvl="0">
                        <a:lnSpc>
                          <a:spcPct val="107000"/>
                        </a:lnSpc>
                        <a:spcAft>
                          <a:spcPts val="800"/>
                        </a:spcAft>
                        <a:buNone/>
                      </a:pPr>
                      <a:r>
                        <a:rPr lang="en-GB" sz="1100" i="0" dirty="0">
                          <a:effectLst/>
                          <a:latin typeface="Montserrat"/>
                          <a:ea typeface="Calibri"/>
                          <a:cs typeface="Times New Roman"/>
                        </a:rPr>
                        <a:t>• Two world wars had taken place</a:t>
                      </a:r>
                    </a:p>
                    <a:p>
                      <a:pPr lvl="0">
                        <a:lnSpc>
                          <a:spcPct val="107000"/>
                        </a:lnSpc>
                        <a:spcAft>
                          <a:spcPts val="800"/>
                        </a:spcAft>
                        <a:buNone/>
                      </a:pPr>
                      <a:r>
                        <a:rPr lang="en-GB" sz="1100" i="0" dirty="0">
                          <a:effectLst/>
                          <a:latin typeface="Montserrat"/>
                          <a:ea typeface="Calibri"/>
                          <a:cs typeface="Times New Roman"/>
                        </a:rPr>
                        <a:t>• The Titanic sank on her maiden voyage </a:t>
                      </a:r>
                    </a:p>
                    <a:p>
                      <a:pPr lvl="0">
                        <a:lnSpc>
                          <a:spcPct val="107000"/>
                        </a:lnSpc>
                        <a:spcAft>
                          <a:spcPts val="800"/>
                        </a:spcAft>
                        <a:buNone/>
                      </a:pPr>
                      <a:r>
                        <a:rPr lang="en-GB" sz="1100" i="0" dirty="0">
                          <a:effectLst/>
                          <a:latin typeface="Montserrat"/>
                          <a:ea typeface="Calibri"/>
                          <a:cs typeface="Times New Roman"/>
                        </a:rPr>
                        <a:t>• Women had gained the right to vote </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Class divisions weren’t as rigid- the wars had brought a sense of unity in society </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26476857"/>
                  </a:ext>
                </a:extLst>
              </a:tr>
              <a:tr h="535775">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1912 would have been a patriarchal society (male-dominated).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1904905"/>
                  </a:ext>
                </a:extLst>
              </a:tr>
              <a:tr h="688041">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The younger generation in the play are the most progressive- this is to show that society will only change and get better through the younger generation.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87535159"/>
                  </a:ext>
                </a:extLst>
              </a:tr>
            </a:tbl>
          </a:graphicData>
        </a:graphic>
      </p:graphicFrame>
    </p:spTree>
    <p:extLst>
      <p:ext uri="{BB962C8B-B14F-4D97-AF65-F5344CB8AC3E}">
        <p14:creationId xmlns:p14="http://schemas.microsoft.com/office/powerpoint/2010/main" val="13215499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16</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2818195823"/>
              </p:ext>
            </p:extLst>
          </p:nvPr>
        </p:nvGraphicFramePr>
        <p:xfrm>
          <a:off x="257284" y="917243"/>
          <a:ext cx="6311900" cy="8014740"/>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371187">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390245">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Mr Birling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477671">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a:solidFill>
                            <a:srgbClr val="000000"/>
                          </a:solidFill>
                          <a:effectLst/>
                          <a:latin typeface="Montserrat"/>
                        </a:rPr>
                        <a:t>Mr Birling is a ‘prosperous manufacturer’ which means he is a wealthy and successful factory owner. </a:t>
                      </a: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382138">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a:effectLst/>
                          <a:latin typeface="Montserrat" pitchFamily="2" charset="0"/>
                          <a:ea typeface="Calibri" panose="020F0502020204030204" pitchFamily="34" charset="0"/>
                          <a:cs typeface="Times New Roman" panose="02020603050405020304" pitchFamily="18" charset="0"/>
                        </a:rPr>
                        <a:t>Mr Birling is head of the household and family and displays a stereotypical middle-class pre-war attitude.</a:t>
                      </a: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0">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a:effectLst/>
                          <a:latin typeface="Montserrat"/>
                          <a:ea typeface="Calibri"/>
                          <a:cs typeface="Times New Roman"/>
                        </a:rPr>
                        <a:t>Role in the family</a:t>
                      </a:r>
                    </a:p>
                    <a:p>
                      <a:pPr marL="171450" lvl="0" indent="-171450">
                        <a:lnSpc>
                          <a:spcPct val="107000"/>
                        </a:lnSpc>
                        <a:spcAft>
                          <a:spcPts val="800"/>
                        </a:spcAft>
                        <a:buFont typeface="Arial" panose="020B0604020202020204" pitchFamily="34" charset="0"/>
                        <a:buChar char="•"/>
                      </a:pPr>
                      <a:r>
                        <a:rPr lang="en-GB" sz="1100" i="0">
                          <a:effectLst/>
                          <a:latin typeface="Montserrat"/>
                          <a:ea typeface="Calibri"/>
                          <a:cs typeface="Times New Roman"/>
                        </a:rPr>
                        <a:t>He is the head of the household and family in a patriarchal (male ruled) society.</a:t>
                      </a:r>
                    </a:p>
                    <a:p>
                      <a:pPr marL="171450" lvl="0" indent="-171450">
                        <a:lnSpc>
                          <a:spcPct val="107000"/>
                        </a:lnSpc>
                        <a:spcAft>
                          <a:spcPts val="800"/>
                        </a:spcAft>
                        <a:buFont typeface="Arial" panose="020B0604020202020204" pitchFamily="34" charset="0"/>
                        <a:buChar char="•"/>
                      </a:pPr>
                      <a:r>
                        <a:rPr lang="en-GB" sz="1100" i="0">
                          <a:effectLst/>
                          <a:latin typeface="Montserrat"/>
                          <a:ea typeface="Calibri"/>
                          <a:cs typeface="Times New Roman"/>
                        </a:rPr>
                        <a:t>He is in charge of the finances (money).</a:t>
                      </a:r>
                    </a:p>
                    <a:p>
                      <a:pPr marL="171450" lvl="0" indent="-171450">
                        <a:lnSpc>
                          <a:spcPct val="107000"/>
                        </a:lnSpc>
                        <a:spcAft>
                          <a:spcPts val="800"/>
                        </a:spcAft>
                        <a:buFont typeface="Arial" panose="020B0604020202020204" pitchFamily="34" charset="0"/>
                        <a:buChar char="•"/>
                      </a:pPr>
                      <a:r>
                        <a:rPr lang="en-GB" sz="1100" i="0">
                          <a:effectLst/>
                          <a:latin typeface="Montserrat"/>
                          <a:ea typeface="Calibri"/>
                          <a:cs typeface="Times New Roman"/>
                        </a:rPr>
                        <a:t>He is the owner of a factory.</a:t>
                      </a:r>
                    </a:p>
                    <a:p>
                      <a:pPr marL="171450" lvl="0" indent="-171450">
                        <a:lnSpc>
                          <a:spcPct val="107000"/>
                        </a:lnSpc>
                        <a:spcAft>
                          <a:spcPts val="800"/>
                        </a:spcAft>
                        <a:buFont typeface="Arial" panose="020B0604020202020204" pitchFamily="34" charset="0"/>
                        <a:buChar char="•"/>
                      </a:pPr>
                      <a:r>
                        <a:rPr lang="en-GB" sz="1100" i="0">
                          <a:effectLst/>
                          <a:latin typeface="Montserrat"/>
                          <a:ea typeface="Calibri"/>
                          <a:cs typeface="Times New Roman"/>
                        </a:rPr>
                        <a:t>He encourages Sheila’s marriage to Gerald to secure his links to the upper-class Croft family.</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89951">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a:effectLst/>
                          <a:latin typeface="Montserrat"/>
                          <a:ea typeface="Calibri"/>
                          <a:cs typeface="Times New Roman"/>
                        </a:rPr>
                        <a:t>Role in the play</a:t>
                      </a:r>
                    </a:p>
                    <a:p>
                      <a:pPr lvl="0">
                        <a:lnSpc>
                          <a:spcPct val="107000"/>
                        </a:lnSpc>
                        <a:spcAft>
                          <a:spcPts val="800"/>
                        </a:spcAft>
                        <a:buNone/>
                      </a:pPr>
                      <a:r>
                        <a:rPr lang="en-GB" sz="1100" i="0">
                          <a:effectLst/>
                          <a:latin typeface="Montserrat"/>
                          <a:ea typeface="Calibri"/>
                          <a:cs typeface="Times New Roman"/>
                        </a:rPr>
                        <a:t>• His priorities are to make money and cement his high social status.</a:t>
                      </a:r>
                    </a:p>
                    <a:p>
                      <a:pPr lvl="0">
                        <a:lnSpc>
                          <a:spcPct val="107000"/>
                        </a:lnSpc>
                        <a:spcAft>
                          <a:spcPts val="800"/>
                        </a:spcAft>
                        <a:buNone/>
                      </a:pPr>
                      <a:r>
                        <a:rPr lang="en-GB" sz="1100" i="0">
                          <a:effectLst/>
                          <a:latin typeface="Montserrat"/>
                          <a:ea typeface="Calibri"/>
                          <a:cs typeface="Times New Roman"/>
                        </a:rPr>
                        <a:t>• He is only concerned about himself – he wants the knighthood and the marriage to take place so he can improve his social status.</a:t>
                      </a:r>
                    </a:p>
                    <a:p>
                      <a:pPr marL="171450" lvl="0" indent="-171450">
                        <a:lnSpc>
                          <a:spcPct val="107000"/>
                        </a:lnSpc>
                        <a:spcAft>
                          <a:spcPts val="800"/>
                        </a:spcAft>
                        <a:buFont typeface="Arial" panose="020B0604020202020204" pitchFamily="34" charset="0"/>
                        <a:buChar char="•"/>
                      </a:pPr>
                      <a:r>
                        <a:rPr lang="en-GB" sz="1100" i="0">
                          <a:effectLst/>
                          <a:latin typeface="Montserrat"/>
                          <a:ea typeface="Calibri"/>
                          <a:cs typeface="Times New Roman"/>
                        </a:rPr>
                        <a:t>He believes that people have to make their own ways in life, and that everyone should look after themselves.</a:t>
                      </a: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0">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a:effectLst/>
                          <a:latin typeface="Montserrat"/>
                          <a:ea typeface="Calibri"/>
                          <a:cs typeface="Times New Roman"/>
                        </a:rPr>
                        <a:t>Connection to Eva</a:t>
                      </a:r>
                    </a:p>
                    <a:p>
                      <a:pPr lvl="0">
                        <a:lnSpc>
                          <a:spcPct val="107000"/>
                        </a:lnSpc>
                        <a:spcAft>
                          <a:spcPts val="800"/>
                        </a:spcAft>
                        <a:buNone/>
                      </a:pPr>
                      <a:r>
                        <a:rPr lang="en-GB" sz="1100" i="0">
                          <a:effectLst/>
                          <a:latin typeface="Montserrat"/>
                          <a:ea typeface="Calibri"/>
                          <a:cs typeface="Times New Roman"/>
                        </a:rPr>
                        <a:t>Mr Birling fired Eva Smith because she led a group of workers in seeking a pay rise and going on strike.</a:t>
                      </a:r>
                    </a:p>
                    <a:p>
                      <a:pPr lvl="0">
                        <a:lnSpc>
                          <a:spcPct val="107000"/>
                        </a:lnSpc>
                        <a:spcAft>
                          <a:spcPts val="800"/>
                        </a:spcAft>
                        <a:buNone/>
                      </a:pPr>
                      <a:r>
                        <a:rPr lang="en-GB" sz="1100" i="0">
                          <a:effectLst/>
                          <a:latin typeface="Montserrat"/>
                          <a:ea typeface="Calibri"/>
                          <a:cs typeface="Times New Roman"/>
                        </a:rPr>
                        <a:t>He takes no responsibility for his actions.</a:t>
                      </a: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8270">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a:effectLst/>
                          <a:latin typeface="Montserrat"/>
                          <a:ea typeface="Calibri"/>
                          <a:cs typeface="Times New Roman"/>
                        </a:rPr>
                        <a:t>Significance of Mr Birling</a:t>
                      </a:r>
                    </a:p>
                    <a:p>
                      <a:pPr lvl="0">
                        <a:lnSpc>
                          <a:spcPct val="107000"/>
                        </a:lnSpc>
                        <a:spcAft>
                          <a:spcPts val="800"/>
                        </a:spcAft>
                        <a:buNone/>
                      </a:pPr>
                      <a:r>
                        <a:rPr lang="en-GB" sz="1100" i="0">
                          <a:effectLst/>
                          <a:latin typeface="Montserrat"/>
                          <a:ea typeface="Calibri"/>
                          <a:cs typeface="Times New Roman"/>
                        </a:rPr>
                        <a:t>Priestley uses Mr Birling to show the negative aspects of wealth and capitalism. Mr Birling represents the older, middle-class generation that caused many deaths in war. Priestley also uses Mr Birling's character to explore ideas such as the oppression of women and the consequences of our actions.</a:t>
                      </a: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382137">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dirty="0">
                          <a:effectLst/>
                          <a:latin typeface="Montserrat"/>
                          <a:ea typeface="Calibri"/>
                          <a:cs typeface="Times New Roman"/>
                        </a:rPr>
                        <a:t>Dangers of capitalism</a:t>
                      </a:r>
                    </a:p>
                    <a:p>
                      <a:pPr lvl="0">
                        <a:lnSpc>
                          <a:spcPct val="107000"/>
                        </a:lnSpc>
                        <a:spcAft>
                          <a:spcPts val="800"/>
                        </a:spcAft>
                        <a:buNone/>
                      </a:pPr>
                      <a:r>
                        <a:rPr lang="en-GB" sz="1100" i="0" dirty="0">
                          <a:effectLst/>
                          <a:latin typeface="Montserrat"/>
                          <a:ea typeface="Calibri"/>
                          <a:cs typeface="Times New Roman"/>
                        </a:rPr>
                        <a:t>Mr Birling represents higher class, wealthy businessmen who only care about making money.</a:t>
                      </a:r>
                    </a:p>
                    <a:p>
                      <a:pPr lvl="0">
                        <a:lnSpc>
                          <a:spcPct val="107000"/>
                        </a:lnSpc>
                        <a:spcAft>
                          <a:spcPts val="800"/>
                        </a:spcAft>
                        <a:buNone/>
                      </a:pPr>
                      <a:r>
                        <a:rPr lang="en-GB" sz="1100" i="0" dirty="0">
                          <a:effectLst/>
                          <a:latin typeface="Montserrat"/>
                          <a:ea typeface="Calibri"/>
                          <a:cs typeface="Times New Roman"/>
                        </a:rPr>
                        <a:t>Priestley created him as a villainous character to highlight the dangers of selfish capitalism.</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bl>
          </a:graphicData>
        </a:graphic>
      </p:graphicFrame>
    </p:spTree>
    <p:extLst>
      <p:ext uri="{BB962C8B-B14F-4D97-AF65-F5344CB8AC3E}">
        <p14:creationId xmlns:p14="http://schemas.microsoft.com/office/powerpoint/2010/main" val="3136404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17</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888289847"/>
              </p:ext>
            </p:extLst>
          </p:nvPr>
        </p:nvGraphicFramePr>
        <p:xfrm>
          <a:off x="273050" y="873458"/>
          <a:ext cx="6311900" cy="7369792"/>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436828">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459256">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Mr Birling- Key quotes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401531">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Mr Birling is ‘provincial’ in his speech, suggesting that he has working class roots.</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626388">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a:t>
                      </a:r>
                      <a:r>
                        <a:rPr lang="en-GB" sz="1100" i="1" dirty="0">
                          <a:effectLst/>
                          <a:latin typeface="Montserrat" pitchFamily="2" charset="0"/>
                          <a:ea typeface="Calibri" panose="020F0502020204030204" pitchFamily="34" charset="0"/>
                          <a:cs typeface="Times New Roman" panose="02020603050405020304" pitchFamily="18" charset="0"/>
                        </a:rPr>
                        <a:t>You’re just the kind of son-in-law I always wanted</a:t>
                      </a:r>
                      <a:r>
                        <a:rPr lang="en-GB" sz="1100" i="0" dirty="0">
                          <a:effectLst/>
                          <a:latin typeface="Montserrat" pitchFamily="2" charset="0"/>
                          <a:ea typeface="Calibri" panose="020F0502020204030204" pitchFamily="34" charset="0"/>
                          <a:cs typeface="Times New Roman" panose="02020603050405020304" pitchFamily="18" charset="0"/>
                        </a:rPr>
                        <a:t>” (To Gerald).</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410040">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Working together for lower costs and higher prices</a:t>
                      </a:r>
                      <a:r>
                        <a:rPr lang="en-GB" sz="1100" i="0" dirty="0">
                          <a:effectLst/>
                          <a:latin typeface="Montserrat"/>
                          <a:ea typeface="Calibri"/>
                          <a:cs typeface="Times New Roman"/>
                        </a:rPr>
                        <a:t>” (about working with Gerald’s family)</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10040">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“I’m talking as a hard-headed, practical man of business… there isn’t a chance of war”</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52960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 unsinkable, absolutely unsinkable” </a:t>
                      </a:r>
                      <a:r>
                        <a:rPr lang="en-GB" sz="1100" i="0" dirty="0">
                          <a:effectLst/>
                          <a:latin typeface="Montserrat"/>
                          <a:ea typeface="Calibri"/>
                          <a:cs typeface="Times New Roman"/>
                        </a:rPr>
                        <a:t>(Titanic) </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98153">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 man has to make his own way – has to look after himself… community and all that nonsense”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487665">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I can’t accept any responsibility”</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r h="377567">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We’ve several hundred young women there, and they keep changing”</a:t>
                      </a:r>
                      <a:r>
                        <a:rPr lang="en-GB" sz="1100" i="0" dirty="0">
                          <a:effectLst/>
                          <a:latin typeface="Montserrat"/>
                          <a:ea typeface="Calibri"/>
                          <a:cs typeface="Times New Roman"/>
                        </a:rPr>
                        <a:t> (about who he employs at his factory)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67390059"/>
                  </a:ext>
                </a:extLst>
              </a:tr>
              <a:tr h="487665">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“It’s my duty to keep labour costs down”</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58533509"/>
                  </a:ext>
                </a:extLst>
              </a:tr>
              <a:tr h="487665">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She’d had a lot to say – far too much – so she had to go”</a:t>
                      </a:r>
                    </a:p>
                    <a:p>
                      <a:pPr lvl="0">
                        <a:lnSpc>
                          <a:spcPct val="107000"/>
                        </a:lnSpc>
                        <a:spcAft>
                          <a:spcPts val="800"/>
                        </a:spcAft>
                        <a:buNone/>
                      </a:pPr>
                      <a:r>
                        <a:rPr lang="en-GB" sz="1100" i="0" dirty="0">
                          <a:effectLst/>
                          <a:latin typeface="Montserrat"/>
                          <a:ea typeface="Calibri"/>
                          <a:cs typeface="Times New Roman"/>
                        </a:rPr>
                        <a:t>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29053583"/>
                  </a:ext>
                </a:extLst>
              </a:tr>
              <a:tr h="487665">
                <a:tc>
                  <a:txBody>
                    <a:bodyPr/>
                    <a:lstStyle/>
                    <a:p>
                      <a:pPr lvl="0">
                        <a:lnSpc>
                          <a:spcPct val="107000"/>
                        </a:lnSpc>
                        <a:spcAft>
                          <a:spcPts val="800"/>
                        </a:spcAft>
                        <a:buNone/>
                      </a:pPr>
                      <a:r>
                        <a:rPr lang="en-GB" sz="1100" dirty="0">
                          <a:effectLst/>
                          <a:latin typeface="Montserrat"/>
                          <a:ea typeface="Calibri"/>
                          <a:cs typeface="Times New Roman"/>
                        </a:rPr>
                        <a:t>11</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You’re the one I blame for this</a:t>
                      </a:r>
                      <a:r>
                        <a:rPr lang="en-GB" sz="1100" i="0" dirty="0">
                          <a:effectLst/>
                          <a:latin typeface="Montserrat"/>
                          <a:ea typeface="Calibri"/>
                          <a:cs typeface="Times New Roman"/>
                        </a:rPr>
                        <a:t>” (To Eric after the Inspector has left)</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03393528"/>
                  </a:ext>
                </a:extLst>
              </a:tr>
              <a:tr h="487665">
                <a:tc>
                  <a:txBody>
                    <a:bodyPr/>
                    <a:lstStyle/>
                    <a:p>
                      <a:pPr lvl="0">
                        <a:lnSpc>
                          <a:spcPct val="107000"/>
                        </a:lnSpc>
                        <a:spcAft>
                          <a:spcPts val="800"/>
                        </a:spcAft>
                        <a:buNone/>
                      </a:pPr>
                      <a:r>
                        <a:rPr lang="en-GB" sz="1100" dirty="0">
                          <a:effectLst/>
                          <a:latin typeface="Montserrat"/>
                          <a:ea typeface="Calibri"/>
                          <a:cs typeface="Times New Roman"/>
                        </a:rPr>
                        <a:t>12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the end of the play, his main concern is a “</a:t>
                      </a:r>
                      <a:r>
                        <a:rPr lang="en-GB" sz="1100" i="1" dirty="0">
                          <a:effectLst/>
                          <a:latin typeface="Montserrat"/>
                          <a:ea typeface="Calibri"/>
                          <a:cs typeface="Times New Roman"/>
                        </a:rPr>
                        <a:t>public scandal”.</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62036298"/>
                  </a:ext>
                </a:extLst>
              </a:tr>
              <a:tr h="682056">
                <a:tc>
                  <a:txBody>
                    <a:bodyPr/>
                    <a:lstStyle/>
                    <a:p>
                      <a:pPr lvl="0">
                        <a:lnSpc>
                          <a:spcPct val="107000"/>
                        </a:lnSpc>
                        <a:spcAft>
                          <a:spcPts val="800"/>
                        </a:spcAft>
                        <a:buNone/>
                      </a:pPr>
                      <a:r>
                        <a:rPr lang="en-GB" sz="1100" dirty="0">
                          <a:effectLst/>
                          <a:latin typeface="Montserrat"/>
                          <a:ea typeface="Calibri"/>
                          <a:cs typeface="Times New Roman"/>
                        </a:rPr>
                        <a:t>13</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the end of the play, he mocks Sheila and Eric and states “</a:t>
                      </a:r>
                      <a:r>
                        <a:rPr lang="en-GB" sz="1100" i="1" dirty="0">
                          <a:effectLst/>
                          <a:latin typeface="Montserrat"/>
                          <a:ea typeface="Calibri"/>
                          <a:cs typeface="Times New Roman"/>
                        </a:rPr>
                        <a:t>the famous younger generation who know it all and they can’t take a joke”</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4366678"/>
                  </a:ext>
                </a:extLst>
              </a:tr>
            </a:tbl>
          </a:graphicData>
        </a:graphic>
      </p:graphicFrame>
    </p:spTree>
    <p:extLst>
      <p:ext uri="{BB962C8B-B14F-4D97-AF65-F5344CB8AC3E}">
        <p14:creationId xmlns:p14="http://schemas.microsoft.com/office/powerpoint/2010/main" val="1048635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18</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4110634920"/>
              </p:ext>
            </p:extLst>
          </p:nvPr>
        </p:nvGraphicFramePr>
        <p:xfrm>
          <a:off x="273050" y="880143"/>
          <a:ext cx="6311900" cy="7943120"/>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38513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459256">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Mrs Birling- Character overview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401531">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Mrs Birling is a stereotypical middle-class pre-war woman with capitalist views. She lets her husband control her, even though she is of a higher class.</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469185">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Role in the family</a:t>
                      </a:r>
                    </a:p>
                    <a:p>
                      <a:pPr marL="171450" indent="-171450">
                        <a:lnSpc>
                          <a:spcPct val="107000"/>
                        </a:lnSpc>
                        <a:spcAft>
                          <a:spcPts val="800"/>
                        </a:spcAft>
                        <a:buFont typeface="Arial" panose="020B0604020202020204" pitchFamily="34" charset="0"/>
                        <a:buChar char="•"/>
                      </a:pPr>
                      <a:r>
                        <a:rPr lang="en-GB" sz="1100" i="0" dirty="0">
                          <a:effectLst/>
                          <a:latin typeface="Montserrat" pitchFamily="2" charset="0"/>
                          <a:ea typeface="Calibri" panose="020F0502020204030204" pitchFamily="34" charset="0"/>
                          <a:cs typeface="Times New Roman" panose="02020603050405020304" pitchFamily="18" charset="0"/>
                        </a:rPr>
                        <a:t>Although she is of a higher class than her husband, she is subservient (lets him control her) to him in a patriarchal (male ruled) household and society.</a:t>
                      </a:r>
                    </a:p>
                    <a:p>
                      <a:pPr marL="171450" indent="-171450">
                        <a:lnSpc>
                          <a:spcPct val="107000"/>
                        </a:lnSpc>
                        <a:spcAft>
                          <a:spcPts val="800"/>
                        </a:spcAft>
                        <a:buFont typeface="Arial" panose="020B0604020202020204" pitchFamily="34" charset="0"/>
                        <a:buChar char="•"/>
                      </a:pPr>
                      <a:r>
                        <a:rPr lang="en-GB" sz="1100" i="0" dirty="0">
                          <a:effectLst/>
                          <a:latin typeface="Montserrat" pitchFamily="2" charset="0"/>
                          <a:ea typeface="Calibri" panose="020F0502020204030204" pitchFamily="34" charset="0"/>
                          <a:cs typeface="Times New Roman" panose="02020603050405020304" pitchFamily="18" charset="0"/>
                        </a:rPr>
                        <a:t>She is in charge of the household and of teaching Sheila how to be a good-mannered young lady who understands pre-war etiquette perfectly.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252170">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Role in the play</a:t>
                      </a:r>
                    </a:p>
                    <a:p>
                      <a:pPr lvl="0">
                        <a:lnSpc>
                          <a:spcPct val="107000"/>
                        </a:lnSpc>
                        <a:spcAft>
                          <a:spcPts val="800"/>
                        </a:spcAft>
                        <a:buNone/>
                      </a:pPr>
                      <a:r>
                        <a:rPr lang="en-GB" sz="1100" i="0" dirty="0">
                          <a:effectLst/>
                          <a:latin typeface="Montserrat"/>
                          <a:ea typeface="Calibri"/>
                          <a:cs typeface="Times New Roman"/>
                        </a:rPr>
                        <a:t>• Priestley portrays a stereotypical middle-class pre-war woman – she is concerned about her reputation, social status and appearance.</a:t>
                      </a:r>
                    </a:p>
                    <a:p>
                      <a:pPr lvl="0">
                        <a:lnSpc>
                          <a:spcPct val="107000"/>
                        </a:lnSpc>
                        <a:spcAft>
                          <a:spcPts val="800"/>
                        </a:spcAft>
                        <a:buNone/>
                      </a:pPr>
                      <a:r>
                        <a:rPr lang="en-GB" sz="1100" i="0" dirty="0">
                          <a:effectLst/>
                          <a:latin typeface="Montserrat"/>
                          <a:ea typeface="Calibri"/>
                          <a:cs typeface="Times New Roman"/>
                        </a:rPr>
                        <a:t>• Her priorities are to keep an unblemished (perfect) reputation and dress well so as to show off her husband’s wealth.</a:t>
                      </a:r>
                    </a:p>
                    <a:p>
                      <a:pPr lvl="0">
                        <a:lnSpc>
                          <a:spcPct val="107000"/>
                        </a:lnSpc>
                        <a:spcAft>
                          <a:spcPts val="800"/>
                        </a:spcAft>
                        <a:buNone/>
                      </a:pPr>
                      <a:r>
                        <a:rPr lang="en-GB" sz="1100" i="0" dirty="0">
                          <a:effectLst/>
                          <a:latin typeface="Montserrat"/>
                          <a:ea typeface="Calibri"/>
                          <a:cs typeface="Times New Roman"/>
                        </a:rPr>
                        <a:t>• She shares her husband’s capitalist ideas about people only looking after themselves – she is uninterested in how her actions affect others.</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Mrs Birling represents the selfish attitudes of the wealthy upper/higher classes. She thinks lower-class people deserve their misfortune and thinks they are completely inferior to her.</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10040">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Connection with Eva</a:t>
                      </a:r>
                    </a:p>
                    <a:p>
                      <a:pPr lvl="0">
                        <a:lnSpc>
                          <a:spcPct val="107000"/>
                        </a:lnSpc>
                        <a:spcAft>
                          <a:spcPts val="800"/>
                        </a:spcAft>
                        <a:buNone/>
                      </a:pPr>
                      <a:r>
                        <a:rPr lang="en-GB" sz="1100" i="0" dirty="0">
                          <a:effectLst/>
                          <a:latin typeface="Montserrat"/>
                          <a:ea typeface="Calibri"/>
                          <a:cs typeface="Times New Roman"/>
                        </a:rPr>
                        <a:t>When a pregnant Eva approached the Brumley Women’s Charity Organisation for financial help, Mrs Birling (who was a ‘prominent’ member) took a disliking to her and refused to give her any help.</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52960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Significance of Mrs Birling</a:t>
                      </a:r>
                    </a:p>
                    <a:p>
                      <a:pPr lvl="0">
                        <a:lnSpc>
                          <a:spcPct val="107000"/>
                        </a:lnSpc>
                        <a:spcAft>
                          <a:spcPts val="800"/>
                        </a:spcAft>
                        <a:buNone/>
                      </a:pPr>
                      <a:r>
                        <a:rPr lang="en-GB" sz="1100" i="0" dirty="0">
                          <a:effectLst/>
                          <a:latin typeface="Montserrat"/>
                          <a:ea typeface="Calibri"/>
                          <a:cs typeface="Times New Roman"/>
                        </a:rPr>
                        <a:t>Mrs Birling highlights the negative aspects of capitalism and how the upper classes mistreated lower-class people.</a:t>
                      </a:r>
                    </a:p>
                    <a:p>
                      <a:pPr lvl="0">
                        <a:lnSpc>
                          <a:spcPct val="107000"/>
                        </a:lnSpc>
                        <a:spcAft>
                          <a:spcPts val="800"/>
                        </a:spcAft>
                        <a:buNone/>
                      </a:pPr>
                      <a:r>
                        <a:rPr lang="en-GB" sz="1100" i="0" dirty="0">
                          <a:effectLst/>
                          <a:latin typeface="Montserrat"/>
                          <a:ea typeface="Calibri"/>
                          <a:cs typeface="Times New Roman"/>
                        </a:rPr>
                        <a:t>Mistreatment of lower classes</a:t>
                      </a:r>
                    </a:p>
                    <a:p>
                      <a:pPr lvl="0">
                        <a:lnSpc>
                          <a:spcPct val="107000"/>
                        </a:lnSpc>
                        <a:spcAft>
                          <a:spcPts val="800"/>
                        </a:spcAft>
                        <a:buNone/>
                      </a:pPr>
                      <a:r>
                        <a:rPr lang="en-GB" sz="1100" i="0" dirty="0">
                          <a:effectLst/>
                          <a:latin typeface="Montserrat"/>
                          <a:ea typeface="Calibri"/>
                          <a:cs typeface="Times New Roman"/>
                        </a:rPr>
                        <a:t>Mrs Birling also helps to show how terrible life was for lower-class people in pre-war Britain – their lives depended on higher-class people making the decisions for them.</a:t>
                      </a:r>
                    </a:p>
                    <a:p>
                      <a:pPr lvl="0">
                        <a:lnSpc>
                          <a:spcPct val="107000"/>
                        </a:lnSpc>
                        <a:spcAft>
                          <a:spcPts val="800"/>
                        </a:spcAft>
                        <a:buNone/>
                      </a:pPr>
                      <a:r>
                        <a:rPr lang="en-GB" sz="1100" i="0" dirty="0">
                          <a:effectLst/>
                          <a:latin typeface="Montserrat"/>
                          <a:ea typeface="Calibri"/>
                          <a:cs typeface="Times New Roman"/>
                        </a:rPr>
                        <a:t>If their social superiors chose to mistreat them, or not help them, there was little that lower-class people could do to have a happy life.</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98153">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Priestley presents Mrs Birling as a villain to encourage the audience to understand the horrible consequences of a capitalist society – he knew that social attitudes needed to change for society to become fairer and more caring.</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bl>
          </a:graphicData>
        </a:graphic>
      </p:graphicFrame>
    </p:spTree>
    <p:extLst>
      <p:ext uri="{BB962C8B-B14F-4D97-AF65-F5344CB8AC3E}">
        <p14:creationId xmlns:p14="http://schemas.microsoft.com/office/powerpoint/2010/main" val="1839423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19</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2544315377"/>
              </p:ext>
            </p:extLst>
          </p:nvPr>
        </p:nvGraphicFramePr>
        <p:xfrm>
          <a:off x="273050" y="873458"/>
          <a:ext cx="6474410" cy="5464010"/>
        </p:xfrm>
        <a:graphic>
          <a:graphicData uri="http://schemas.openxmlformats.org/drawingml/2006/table">
            <a:tbl>
              <a:tblPr firstRow="1" firstCol="1"/>
              <a:tblGrid>
                <a:gridCol w="378521">
                  <a:extLst>
                    <a:ext uri="{9D8B030D-6E8A-4147-A177-3AD203B41FA5}">
                      <a16:colId xmlns:a16="http://schemas.microsoft.com/office/drawing/2014/main" val="1837317546"/>
                    </a:ext>
                  </a:extLst>
                </a:gridCol>
                <a:gridCol w="1551594">
                  <a:extLst>
                    <a:ext uri="{9D8B030D-6E8A-4147-A177-3AD203B41FA5}">
                      <a16:colId xmlns:a16="http://schemas.microsoft.com/office/drawing/2014/main" val="3561138678"/>
                    </a:ext>
                  </a:extLst>
                </a:gridCol>
                <a:gridCol w="2513925">
                  <a:extLst>
                    <a:ext uri="{9D8B030D-6E8A-4147-A177-3AD203B41FA5}">
                      <a16:colId xmlns:a16="http://schemas.microsoft.com/office/drawing/2014/main" val="3347370123"/>
                    </a:ext>
                  </a:extLst>
                </a:gridCol>
                <a:gridCol w="2030370">
                  <a:extLst>
                    <a:ext uri="{9D8B030D-6E8A-4147-A177-3AD203B41FA5}">
                      <a16:colId xmlns:a16="http://schemas.microsoft.com/office/drawing/2014/main" val="2037918978"/>
                    </a:ext>
                  </a:extLst>
                </a:gridCol>
              </a:tblGrid>
              <a:tr h="551299">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57960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Mrs Birling- Key quotes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363292">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1" u="none" strike="noStrike" baseline="0" noProof="0" dirty="0">
                          <a:solidFill>
                            <a:srgbClr val="000000"/>
                          </a:solidFill>
                          <a:effectLst/>
                          <a:latin typeface="Montserrat"/>
                        </a:rPr>
                        <a:t>“A rather cold woman and her husband’s social superior</a:t>
                      </a:r>
                      <a:r>
                        <a:rPr lang="en-GB" sz="1100" b="0" i="0" u="none" strike="noStrike" baseline="0" noProof="0" dirty="0">
                          <a:solidFill>
                            <a:srgbClr val="000000"/>
                          </a:solidFill>
                          <a:effectLst/>
                          <a:latin typeface="Montserrat"/>
                        </a:rPr>
                        <a:t>”</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530849">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a:t>
                      </a:r>
                      <a:r>
                        <a:rPr lang="en-GB" sz="1100" i="1" dirty="0">
                          <a:effectLst/>
                          <a:latin typeface="Montserrat" pitchFamily="2" charset="0"/>
                          <a:ea typeface="Calibri" panose="020F0502020204030204" pitchFamily="34" charset="0"/>
                          <a:cs typeface="Times New Roman" panose="02020603050405020304" pitchFamily="18" charset="0"/>
                        </a:rPr>
                        <a:t>When you’re married, you’ll realize that men with important work to do sometimes have to spend nearly all their time and energy on their business”</a:t>
                      </a:r>
                    </a:p>
                    <a:p>
                      <a:pPr>
                        <a:lnSpc>
                          <a:spcPct val="107000"/>
                        </a:lnSpc>
                        <a:spcAft>
                          <a:spcPts val="800"/>
                        </a:spcAft>
                      </a:pPr>
                      <a:endParaRPr lang="en-GB" sz="1100" i="1"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517492">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“You know of course that my husband was Lord Mayor only two years ago and that he’s still a magistrate”</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324943">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“Girls of that class”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334666">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 prominent member of Brumley Women’s Charity”</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39236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“We do a great deal of work helping deserving cases”</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438528">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Go and look for the father of the child. It’s his responsibility”</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r h="476509">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was the only one who didn’t give in to him.”</a:t>
                      </a:r>
                      <a:r>
                        <a:rPr lang="en-GB" sz="1100" i="0" dirty="0">
                          <a:effectLst/>
                          <a:latin typeface="Montserrat"/>
                          <a:ea typeface="Calibri"/>
                          <a:cs typeface="Times New Roman"/>
                        </a:rPr>
                        <a:t>(The Inspector)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67390059"/>
                  </a:ext>
                </a:extLst>
              </a:tr>
              <a:tr h="615458">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the end) “</a:t>
                      </a:r>
                      <a:r>
                        <a:rPr lang="en-GB" sz="1100" i="1" dirty="0">
                          <a:effectLst/>
                          <a:latin typeface="Montserrat"/>
                          <a:ea typeface="Calibri"/>
                          <a:cs typeface="Times New Roman"/>
                        </a:rPr>
                        <a:t>They’re over tired. In the morning, they will be just as amused as we are”</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58533509"/>
                  </a:ext>
                </a:extLst>
              </a:tr>
            </a:tbl>
          </a:graphicData>
        </a:graphic>
      </p:graphicFrame>
    </p:spTree>
    <p:extLst>
      <p:ext uri="{BB962C8B-B14F-4D97-AF65-F5344CB8AC3E}">
        <p14:creationId xmlns:p14="http://schemas.microsoft.com/office/powerpoint/2010/main" val="35704798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20</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24525667"/>
              </p:ext>
            </p:extLst>
          </p:nvPr>
        </p:nvGraphicFramePr>
        <p:xfrm>
          <a:off x="273050" y="880143"/>
          <a:ext cx="6311900" cy="7422609"/>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335393">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318536">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Sheila Birling- character overview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636383">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u="none" strike="noStrike" baseline="0" noProof="0" dirty="0">
                          <a:solidFill>
                            <a:srgbClr val="000000"/>
                          </a:solidFill>
                          <a:effectLst/>
                          <a:latin typeface="Montserrat"/>
                        </a:rPr>
                        <a:t>Role in the family:</a:t>
                      </a:r>
                    </a:p>
                    <a:p>
                      <a:pPr lvl="0">
                        <a:lnSpc>
                          <a:spcPct val="107000"/>
                        </a:lnSpc>
                        <a:spcAft>
                          <a:spcPts val="800"/>
                        </a:spcAft>
                        <a:buNone/>
                      </a:pPr>
                      <a:r>
                        <a:rPr lang="en-GB" sz="1100" b="0" i="0" u="none" strike="noStrike" baseline="0" noProof="0" dirty="0">
                          <a:solidFill>
                            <a:srgbClr val="000000"/>
                          </a:solidFill>
                          <a:effectLst/>
                          <a:latin typeface="Montserrat"/>
                        </a:rPr>
                        <a:t>• Sheila is Mr and Mrs Birling's daughter.</a:t>
                      </a:r>
                    </a:p>
                    <a:p>
                      <a:pPr lvl="0">
                        <a:lnSpc>
                          <a:spcPct val="107000"/>
                        </a:lnSpc>
                        <a:spcAft>
                          <a:spcPts val="800"/>
                        </a:spcAft>
                        <a:buNone/>
                      </a:pPr>
                      <a:r>
                        <a:rPr lang="en-GB" sz="1100" b="0" i="0" u="none" strike="noStrike" baseline="0" noProof="0" dirty="0">
                          <a:solidFill>
                            <a:srgbClr val="000000"/>
                          </a:solidFill>
                          <a:effectLst/>
                          <a:latin typeface="Montserrat"/>
                        </a:rPr>
                        <a:t>• She is engaged to be married to Gerald Croft – this match takes place partly so her father can become a closer business associate of Lord and Lady Croft.</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Sheila is treated like a child throughout the play – a characteristic of pre-war society, where young women were still considered to be children until they got married.</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448577">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Priestley uses Sheila to show how attitudes of the wealthy, higher-classes could be changed through educating them.</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1150401">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dirty="0">
                          <a:effectLst/>
                          <a:latin typeface="Montserrat"/>
                          <a:ea typeface="Calibri"/>
                          <a:cs typeface="Times New Roman"/>
                        </a:rPr>
                        <a:t>Connection to Eva</a:t>
                      </a:r>
                    </a:p>
                    <a:p>
                      <a:pPr lvl="0">
                        <a:lnSpc>
                          <a:spcPct val="107000"/>
                        </a:lnSpc>
                        <a:spcAft>
                          <a:spcPts val="800"/>
                        </a:spcAft>
                        <a:buNone/>
                      </a:pPr>
                      <a:r>
                        <a:rPr lang="en-GB" sz="1100" i="0" dirty="0">
                          <a:effectLst/>
                          <a:latin typeface="Montserrat"/>
                          <a:ea typeface="Calibri"/>
                          <a:cs typeface="Times New Roman"/>
                        </a:rPr>
                        <a:t>When she was in a bad mood, Sheila went shopping at Milward’s (where Eva worked).</a:t>
                      </a:r>
                    </a:p>
                    <a:p>
                      <a:pPr lvl="0">
                        <a:lnSpc>
                          <a:spcPct val="107000"/>
                        </a:lnSpc>
                        <a:spcAft>
                          <a:spcPts val="800"/>
                        </a:spcAft>
                        <a:buNone/>
                      </a:pPr>
                      <a:r>
                        <a:rPr lang="en-GB" sz="1100" i="0" dirty="0">
                          <a:effectLst/>
                          <a:latin typeface="Montserrat"/>
                          <a:ea typeface="Calibri"/>
                          <a:cs typeface="Times New Roman"/>
                        </a:rPr>
                        <a:t>She got Eva fired because she felt that Eva was laughing at her – she threatened to stop her family shopping there unless the manager fired Eva.</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853786">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dirty="0">
                          <a:effectLst/>
                          <a:latin typeface="Montserrat"/>
                          <a:ea typeface="Calibri"/>
                          <a:cs typeface="Times New Roman"/>
                        </a:rPr>
                        <a:t>Character Development of Sheila</a:t>
                      </a:r>
                    </a:p>
                    <a:p>
                      <a:pPr lvl="0">
                        <a:lnSpc>
                          <a:spcPct val="107000"/>
                        </a:lnSpc>
                        <a:spcAft>
                          <a:spcPts val="800"/>
                        </a:spcAft>
                        <a:buNone/>
                      </a:pPr>
                      <a:r>
                        <a:rPr lang="en-GB" sz="1100" i="0" dirty="0">
                          <a:effectLst/>
                          <a:latin typeface="Montserrat"/>
                          <a:ea typeface="Calibri"/>
                          <a:cs typeface="Times New Roman"/>
                        </a:rPr>
                        <a:t>Although Sheila begins the play happy with her privileged life, she goes on to take responsibility for the part she plays in Eva's death. She matures and learns from her actions.</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1043150">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Priestley uses Sheila to represent the future generations who needed to learn and grow in order to create a better, fairer society.</a:t>
                      </a:r>
                    </a:p>
                    <a:p>
                      <a:pPr lvl="0">
                        <a:lnSpc>
                          <a:spcPct val="107000"/>
                        </a:lnSpc>
                        <a:spcAft>
                          <a:spcPts val="800"/>
                        </a:spcAft>
                        <a:buNone/>
                      </a:pPr>
                      <a:r>
                        <a:rPr lang="en-GB" sz="1100" i="0" dirty="0">
                          <a:effectLst/>
                          <a:latin typeface="Montserrat"/>
                          <a:ea typeface="Calibri"/>
                          <a:cs typeface="Times New Roman"/>
                        </a:rPr>
                        <a:t>She willingly alienates herself from her family so she can fight for what she thinks is right – this shows the audience that there is hope that the future generations will work towards a better society.</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1636383">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dirty="0">
                          <a:effectLst/>
                          <a:latin typeface="Montserrat"/>
                          <a:ea typeface="Calibri"/>
                          <a:cs typeface="Times New Roman"/>
                        </a:rPr>
                        <a:t>Rising importance of women</a:t>
                      </a:r>
                    </a:p>
                    <a:p>
                      <a:pPr lvl="0">
                        <a:lnSpc>
                          <a:spcPct val="107000"/>
                        </a:lnSpc>
                        <a:spcAft>
                          <a:spcPts val="800"/>
                        </a:spcAft>
                        <a:buNone/>
                      </a:pPr>
                      <a:r>
                        <a:rPr lang="en-GB" sz="1100" i="0" dirty="0">
                          <a:effectLst/>
                          <a:latin typeface="Montserrat"/>
                          <a:ea typeface="Calibri"/>
                          <a:cs typeface="Times New Roman"/>
                        </a:rPr>
                        <a:t>Sheila also represents the rising importance of women in society.</a:t>
                      </a:r>
                    </a:p>
                    <a:p>
                      <a:pPr lvl="0">
                        <a:lnSpc>
                          <a:spcPct val="107000"/>
                        </a:lnSpc>
                        <a:spcAft>
                          <a:spcPts val="800"/>
                        </a:spcAft>
                        <a:buNone/>
                      </a:pPr>
                      <a:r>
                        <a:rPr lang="en-GB" sz="1100" i="0" dirty="0">
                          <a:effectLst/>
                          <a:latin typeface="Montserrat"/>
                          <a:ea typeface="Calibri"/>
                          <a:cs typeface="Times New Roman"/>
                        </a:rPr>
                        <a:t>She begins to involve herself in political ideas and shows that she wants to work for a fairer society.</a:t>
                      </a:r>
                    </a:p>
                    <a:p>
                      <a:pPr lvl="0">
                        <a:lnSpc>
                          <a:spcPct val="107000"/>
                        </a:lnSpc>
                        <a:spcAft>
                          <a:spcPts val="800"/>
                        </a:spcAft>
                        <a:buNone/>
                      </a:pPr>
                      <a:r>
                        <a:rPr lang="en-GB" sz="1100" i="0" dirty="0">
                          <a:effectLst/>
                          <a:latin typeface="Montserrat"/>
                          <a:ea typeface="Calibri"/>
                          <a:cs typeface="Times New Roman"/>
                        </a:rPr>
                        <a:t>She also refuses to do the easy thing (which is expected of her) and marry Gerald because she learns that he does not share her ideals – she breaks out of the norm instead of remaining as a stereotypical pre-war silent daughter.</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bl>
          </a:graphicData>
        </a:graphic>
      </p:graphicFrame>
    </p:spTree>
    <p:extLst>
      <p:ext uri="{BB962C8B-B14F-4D97-AF65-F5344CB8AC3E}">
        <p14:creationId xmlns:p14="http://schemas.microsoft.com/office/powerpoint/2010/main" val="1136622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21</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1629231852"/>
              </p:ext>
            </p:extLst>
          </p:nvPr>
        </p:nvGraphicFramePr>
        <p:xfrm>
          <a:off x="273050" y="873458"/>
          <a:ext cx="6474410" cy="5286123"/>
        </p:xfrm>
        <a:graphic>
          <a:graphicData uri="http://schemas.openxmlformats.org/drawingml/2006/table">
            <a:tbl>
              <a:tblPr firstRow="1" firstCol="1"/>
              <a:tblGrid>
                <a:gridCol w="378521">
                  <a:extLst>
                    <a:ext uri="{9D8B030D-6E8A-4147-A177-3AD203B41FA5}">
                      <a16:colId xmlns:a16="http://schemas.microsoft.com/office/drawing/2014/main" val="1837317546"/>
                    </a:ext>
                  </a:extLst>
                </a:gridCol>
                <a:gridCol w="1551594">
                  <a:extLst>
                    <a:ext uri="{9D8B030D-6E8A-4147-A177-3AD203B41FA5}">
                      <a16:colId xmlns:a16="http://schemas.microsoft.com/office/drawing/2014/main" val="3561138678"/>
                    </a:ext>
                  </a:extLst>
                </a:gridCol>
                <a:gridCol w="2513925">
                  <a:extLst>
                    <a:ext uri="{9D8B030D-6E8A-4147-A177-3AD203B41FA5}">
                      <a16:colId xmlns:a16="http://schemas.microsoft.com/office/drawing/2014/main" val="3347370123"/>
                    </a:ext>
                  </a:extLst>
                </a:gridCol>
                <a:gridCol w="2030370">
                  <a:extLst>
                    <a:ext uri="{9D8B030D-6E8A-4147-A177-3AD203B41FA5}">
                      <a16:colId xmlns:a16="http://schemas.microsoft.com/office/drawing/2014/main" val="2037918978"/>
                    </a:ext>
                  </a:extLst>
                </a:gridCol>
              </a:tblGrid>
              <a:tr h="551299">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358323">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Sheila - Key quotes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363292">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a:t>
                      </a:r>
                      <a:r>
                        <a:rPr lang="en-GB" sz="1100" b="0" i="1" u="none" strike="noStrike" baseline="0" noProof="0" dirty="0">
                          <a:solidFill>
                            <a:srgbClr val="000000"/>
                          </a:solidFill>
                          <a:effectLst/>
                          <a:latin typeface="Montserrat"/>
                        </a:rPr>
                        <a:t>Oh Gerald, is this the ring you wanted me to have</a:t>
                      </a:r>
                      <a:r>
                        <a:rPr lang="en-GB" sz="1100" b="0" i="0" u="none" strike="noStrike" baseline="0" noProof="0" dirty="0">
                          <a:solidFill>
                            <a:srgbClr val="000000"/>
                          </a:solidFill>
                          <a:effectLst/>
                          <a:latin typeface="Montserrat"/>
                        </a:rPr>
                        <a:t>?”</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368228">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1" dirty="0">
                          <a:effectLst/>
                          <a:latin typeface="Montserrat" pitchFamily="2" charset="0"/>
                          <a:ea typeface="Calibri" panose="020F0502020204030204" pitchFamily="34" charset="0"/>
                          <a:cs typeface="Times New Roman" panose="02020603050405020304" pitchFamily="18" charset="0"/>
                        </a:rPr>
                        <a:t>“These girls aren’t cheap labour. They’re people”</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420624">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“I felt rotten at the time and now I feel a lot worse”</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324943">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“I’ll never, never do it again to anybody”</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334666">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don’t dislike you as I did half an hour ago, Gerald. In fact, in some odd way, I rather respect you more than I’ve ever done before”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39236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(Inspector, about Sheila) </a:t>
                      </a:r>
                      <a:r>
                        <a:rPr lang="en-GB" sz="1100" i="1" dirty="0">
                          <a:effectLst/>
                          <a:latin typeface="Montserrat"/>
                          <a:ea typeface="Calibri"/>
                          <a:cs typeface="Times New Roman"/>
                        </a:rPr>
                        <a:t>“we often do with the young ones. They’re more impressionable”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305866">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“You were the wonderful Fairy Prince”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42594990"/>
                  </a:ext>
                </a:extLst>
              </a:tr>
              <a:tr h="347472">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Mother, I think it was cruel and vile</a:t>
                      </a:r>
                      <a:r>
                        <a:rPr lang="en-GB" sz="1100" i="0" dirty="0">
                          <a:effectLst/>
                          <a:latin typeface="Montserrat"/>
                          <a:ea typeface="Calibri"/>
                          <a:cs typeface="Times New Roman"/>
                        </a:rPr>
                        <a:t>”</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67390059"/>
                  </a:ext>
                </a:extLst>
              </a:tr>
              <a:tr h="615458">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“It frightens me the way you talk”</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58533509"/>
                  </a:ext>
                </a:extLst>
              </a:tr>
            </a:tbl>
          </a:graphicData>
        </a:graphic>
      </p:graphicFrame>
    </p:spTree>
    <p:extLst>
      <p:ext uri="{BB962C8B-B14F-4D97-AF65-F5344CB8AC3E}">
        <p14:creationId xmlns:p14="http://schemas.microsoft.com/office/powerpoint/2010/main" val="2627808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22</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1822771458"/>
              </p:ext>
            </p:extLst>
          </p:nvPr>
        </p:nvGraphicFramePr>
        <p:xfrm>
          <a:off x="273050" y="889289"/>
          <a:ext cx="6311900" cy="8096237"/>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47646">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64226">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Eric Birling- character overview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430468">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u="none" strike="noStrike" baseline="0" noProof="0" dirty="0">
                          <a:solidFill>
                            <a:srgbClr val="000000"/>
                          </a:solidFill>
                          <a:effectLst/>
                          <a:latin typeface="Montserrat"/>
                        </a:rPr>
                        <a:t>Role in the family</a:t>
                      </a:r>
                    </a:p>
                    <a:p>
                      <a:pPr lvl="0">
                        <a:lnSpc>
                          <a:spcPct val="107000"/>
                        </a:lnSpc>
                        <a:spcAft>
                          <a:spcPts val="800"/>
                        </a:spcAft>
                        <a:buNone/>
                      </a:pPr>
                      <a:r>
                        <a:rPr lang="en-GB" sz="1100" b="0" i="0" u="none" strike="noStrike" baseline="0" noProof="0" dirty="0">
                          <a:solidFill>
                            <a:srgbClr val="000000"/>
                          </a:solidFill>
                          <a:effectLst/>
                          <a:latin typeface="Montserrat"/>
                        </a:rPr>
                        <a:t>• Eric is Mr and Mrs Birling's son.</a:t>
                      </a:r>
                    </a:p>
                    <a:p>
                      <a:pPr lvl="0">
                        <a:lnSpc>
                          <a:spcPct val="107000"/>
                        </a:lnSpc>
                        <a:spcAft>
                          <a:spcPts val="800"/>
                        </a:spcAft>
                        <a:buNone/>
                      </a:pPr>
                      <a:r>
                        <a:rPr lang="en-GB" sz="1100" b="0" i="0" u="none" strike="noStrike" baseline="0" noProof="0" dirty="0">
                          <a:solidFill>
                            <a:srgbClr val="000000"/>
                          </a:solidFill>
                          <a:effectLst/>
                          <a:latin typeface="Montserrat"/>
                        </a:rPr>
                        <a:t>• In the play, Mr Birling often dismisses him.</a:t>
                      </a:r>
                    </a:p>
                    <a:p>
                      <a:pPr lvl="0">
                        <a:lnSpc>
                          <a:spcPct val="107000"/>
                        </a:lnSpc>
                        <a:spcAft>
                          <a:spcPts val="800"/>
                        </a:spcAft>
                        <a:buNone/>
                      </a:pPr>
                      <a:r>
                        <a:rPr lang="en-GB" sz="1100" b="0" i="0" u="none" strike="noStrike" baseline="0" noProof="0" dirty="0">
                          <a:solidFill>
                            <a:srgbClr val="000000"/>
                          </a:solidFill>
                          <a:effectLst/>
                          <a:latin typeface="Montserrat"/>
                        </a:rPr>
                        <a:t>• Eric is treated like a child throughout the play – his parents do not pay attention to him or take him seriously.</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Eric has a bad drinking problem, which his parents do not know about.</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1233052">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b="1" i="0" dirty="0">
                          <a:effectLst/>
                          <a:latin typeface="Montserrat" pitchFamily="2" charset="0"/>
                          <a:ea typeface="Calibri" panose="020F0502020204030204" pitchFamily="34" charset="0"/>
                          <a:cs typeface="Times New Roman" panose="02020603050405020304" pitchFamily="18" charset="0"/>
                        </a:rPr>
                        <a:t>Role in the play</a:t>
                      </a:r>
                    </a:p>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 Mr Birling often dismisses his own son in favour of Gerald. This shows that Mr Birling is obsessed with his reputation and social status. He is prepared to ignore his own son to get ahead.</a:t>
                      </a:r>
                    </a:p>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The Birlings also show their selfish attitudes by knowing so little about their son. They do not realise he has a drinking problem.</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1779032">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dirty="0">
                          <a:effectLst/>
                          <a:latin typeface="Montserrat"/>
                          <a:ea typeface="Calibri"/>
                          <a:cs typeface="Times New Roman"/>
                        </a:rPr>
                        <a:t>Connection to Eva</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Eric met Eva in a bar when he was drunk and effectively forced his way into her lodgings (where she lives).</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He forced her to sleep with him.</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They kept up a sexual relationship for a while before Eva found out she was pregnant.</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Eric gave her stolen money – when she found out it was stolen, she refused to see him anymore.</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785780">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dirty="0">
                          <a:effectLst/>
                          <a:latin typeface="Montserrat"/>
                          <a:ea typeface="Calibri"/>
                          <a:cs typeface="Times New Roman"/>
                        </a:rPr>
                        <a:t>Character Development of Eric</a:t>
                      </a:r>
                    </a:p>
                    <a:p>
                      <a:pPr lvl="0">
                        <a:lnSpc>
                          <a:spcPct val="107000"/>
                        </a:lnSpc>
                        <a:spcAft>
                          <a:spcPts val="800"/>
                        </a:spcAft>
                        <a:buNone/>
                      </a:pPr>
                      <a:r>
                        <a:rPr lang="en-GB" sz="1100" i="0" dirty="0">
                          <a:effectLst/>
                          <a:latin typeface="Montserrat"/>
                          <a:ea typeface="Calibri"/>
                          <a:cs typeface="Times New Roman"/>
                        </a:rPr>
                        <a:t>Eric begins the play as an awkward and secretive character. But as the play goes on, he shows remorse, becomes stronger and encourages other characters to change their ways</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1058769">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dirty="0">
                          <a:effectLst/>
                          <a:latin typeface="Montserrat"/>
                          <a:ea typeface="Calibri"/>
                          <a:cs typeface="Times New Roman"/>
                        </a:rPr>
                        <a:t>Learns from the experience</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By the end of the play, Eric also wants Mr and Mrs Birling to acknowledge their horrible actions, which caused a girl’s death.</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Like Sheila, he has learnt from the experience and wants to become a better person.</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1208267">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dirty="0">
                          <a:effectLst/>
                          <a:latin typeface="Montserrat"/>
                          <a:ea typeface="Calibri"/>
                          <a:cs typeface="Times New Roman"/>
                        </a:rPr>
                        <a:t>Hope of future generations</a:t>
                      </a:r>
                    </a:p>
                    <a:p>
                      <a:pPr lvl="0">
                        <a:lnSpc>
                          <a:spcPct val="107000"/>
                        </a:lnSpc>
                        <a:spcAft>
                          <a:spcPts val="800"/>
                        </a:spcAft>
                        <a:buNone/>
                      </a:pPr>
                      <a:r>
                        <a:rPr lang="en-GB" sz="1100" i="0" dirty="0">
                          <a:effectLst/>
                          <a:latin typeface="Montserrat"/>
                          <a:ea typeface="Calibri"/>
                          <a:cs typeface="Times New Roman"/>
                        </a:rPr>
                        <a:t>• Like Sheila, Eric represents the hope of future generations, who could learn from their mistakes and use their new-found socialist beliefs to improve the wider society.</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bl>
          </a:graphicData>
        </a:graphic>
      </p:graphicFrame>
    </p:spTree>
    <p:extLst>
      <p:ext uri="{BB962C8B-B14F-4D97-AF65-F5344CB8AC3E}">
        <p14:creationId xmlns:p14="http://schemas.microsoft.com/office/powerpoint/2010/main" val="3129023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23</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139478516"/>
              </p:ext>
            </p:extLst>
          </p:nvPr>
        </p:nvGraphicFramePr>
        <p:xfrm>
          <a:off x="273050" y="922812"/>
          <a:ext cx="6311900" cy="5891056"/>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03569">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5507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Eric Birling- Key quotes</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324541">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(Stage directions) “</a:t>
                      </a:r>
                      <a:r>
                        <a:rPr lang="en-GB" sz="1100" b="0" i="1" u="none" strike="noStrike" baseline="0" noProof="0" dirty="0">
                          <a:solidFill>
                            <a:srgbClr val="000000"/>
                          </a:solidFill>
                          <a:effectLst/>
                          <a:latin typeface="Montserrat"/>
                        </a:rPr>
                        <a:t>Half shy, half assertive</a:t>
                      </a:r>
                      <a:r>
                        <a:rPr lang="en-GB" sz="1100" b="0" i="0" u="none" strike="noStrike" baseline="0" noProof="0" dirty="0">
                          <a:solidFill>
                            <a:srgbClr val="000000"/>
                          </a:solidFill>
                          <a:effectLst/>
                          <a:latin typeface="Montserrat"/>
                        </a:rPr>
                        <a:t>”</a:t>
                      </a:r>
                    </a:p>
                    <a:p>
                      <a:pPr lvl="0">
                        <a:lnSpc>
                          <a:spcPct val="107000"/>
                        </a:lnSpc>
                        <a:spcAft>
                          <a:spcPts val="800"/>
                        </a:spcAft>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435957">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(To Mr Birling about Eva Smith asking for higher wages) “</a:t>
                      </a:r>
                      <a:r>
                        <a:rPr lang="en-GB" sz="1100" i="1" dirty="0">
                          <a:effectLst/>
                          <a:latin typeface="Montserrat" pitchFamily="2" charset="0"/>
                          <a:ea typeface="Calibri" panose="020F0502020204030204" pitchFamily="34" charset="0"/>
                          <a:cs typeface="Times New Roman" panose="02020603050405020304" pitchFamily="18" charset="0"/>
                        </a:rPr>
                        <a:t>Why shouldn’t they try for higher wages?”</a:t>
                      </a:r>
                    </a:p>
                    <a:p>
                      <a:pPr>
                        <a:lnSpc>
                          <a:spcPct val="107000"/>
                        </a:lnSpc>
                        <a:spcAft>
                          <a:spcPts val="800"/>
                        </a:spcAft>
                      </a:pPr>
                      <a:endParaRPr lang="en-GB" sz="1100" i="1"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466023">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He could have kept her on instead of throwing her out.</a:t>
                      </a:r>
                      <a:r>
                        <a:rPr lang="en-GB" sz="1100" i="0" dirty="0">
                          <a:effectLst/>
                          <a:latin typeface="Montserrat"/>
                          <a:ea typeface="Calibri"/>
                          <a:cs typeface="Times New Roman"/>
                        </a:rPr>
                        <a:t>” (Eric’s views on Mr Birling sacking Eva Smith for asking for a pay rise) </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300660">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Met Eva at the Palace Bar</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308177">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was in that state when a chap easily gets nasty”</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360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threatened to make a row</a:t>
                      </a:r>
                      <a:r>
                        <a:rPr lang="en-GB" sz="1100" i="0" dirty="0">
                          <a:effectLst/>
                          <a:latin typeface="Montserrat"/>
                          <a:ea typeface="Calibri"/>
                          <a:cs typeface="Times New Roman"/>
                        </a:rPr>
                        <a:t>”</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353275">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didn’t even remember – that’s the hellish thing”</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15491403"/>
                  </a:ext>
                </a:extLst>
              </a:tr>
              <a:tr h="390858">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“She didn’t want me to marry her… In a way, she treated me as if I were a kid”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9626655"/>
                  </a:ext>
                </a:extLst>
              </a:tr>
              <a:tr h="593889">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“…you’re not the kind of father a chap could go to when he’s in trouble”</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3823704"/>
                  </a:ext>
                </a:extLst>
              </a:tr>
              <a:tr h="912006">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“Don’t forget I’m ashamed of you as well- yes both of you”</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74694803"/>
                  </a:ext>
                </a:extLst>
              </a:tr>
            </a:tbl>
          </a:graphicData>
        </a:graphic>
      </p:graphicFrame>
    </p:spTree>
    <p:extLst>
      <p:ext uri="{BB962C8B-B14F-4D97-AF65-F5344CB8AC3E}">
        <p14:creationId xmlns:p14="http://schemas.microsoft.com/office/powerpoint/2010/main" val="1795379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24</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3262664904"/>
              </p:ext>
            </p:extLst>
          </p:nvPr>
        </p:nvGraphicFramePr>
        <p:xfrm>
          <a:off x="273050" y="889289"/>
          <a:ext cx="6311900" cy="7737568"/>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47646">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64226">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Gerald Croft- character overview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815436">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u="none" strike="noStrike" baseline="0" noProof="0" dirty="0">
                          <a:solidFill>
                            <a:srgbClr val="000000"/>
                          </a:solidFill>
                          <a:effectLst/>
                          <a:latin typeface="Montserrat"/>
                        </a:rPr>
                        <a:t>Role of Gerald and Link to the Birlings</a:t>
                      </a:r>
                    </a:p>
                    <a:p>
                      <a:pPr lvl="0">
                        <a:lnSpc>
                          <a:spcPct val="107000"/>
                        </a:lnSpc>
                        <a:spcAft>
                          <a:spcPts val="800"/>
                        </a:spcAft>
                        <a:buNone/>
                      </a:pPr>
                      <a:r>
                        <a:rPr lang="en-GB" sz="1100" b="0" i="0" u="none" strike="noStrike" baseline="0" noProof="0" dirty="0">
                          <a:solidFill>
                            <a:srgbClr val="000000"/>
                          </a:solidFill>
                          <a:effectLst/>
                          <a:latin typeface="Montserrat"/>
                        </a:rPr>
                        <a:t>At the start of the play, Gerald is engaged to Sheila despite his parents disapproving of the match. He represents the selfish upper class.</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1156534">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b="1" i="0" dirty="0">
                          <a:effectLst/>
                          <a:latin typeface="Montserrat" pitchFamily="2" charset="0"/>
                          <a:ea typeface="Calibri" panose="020F0502020204030204" pitchFamily="34" charset="0"/>
                          <a:cs typeface="Times New Roman" panose="02020603050405020304" pitchFamily="18" charset="0"/>
                        </a:rPr>
                        <a:t>Link to the Birlings</a:t>
                      </a:r>
                    </a:p>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 At the start of the play, Gerald is engaged to Sheila Birling.</a:t>
                      </a:r>
                    </a:p>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 Gerald is from an upper-class family who do not approve of him marrying Sheila (who is upper middle class).</a:t>
                      </a:r>
                    </a:p>
                    <a:p>
                      <a:pPr>
                        <a:lnSpc>
                          <a:spcPct val="107000"/>
                        </a:lnSpc>
                        <a:spcAft>
                          <a:spcPts val="800"/>
                        </a:spcAft>
                      </a:pPr>
                      <a:r>
                        <a:rPr lang="en-GB" sz="1100" i="0" dirty="0">
                          <a:effectLst/>
                          <a:latin typeface="Montserrat" pitchFamily="2" charset="0"/>
                          <a:ea typeface="Calibri" panose="020F0502020204030204" pitchFamily="34" charset="0"/>
                          <a:cs typeface="Times New Roman" panose="02020603050405020304" pitchFamily="18" charset="0"/>
                        </a:rPr>
                        <a:t>• They declined the invitation to his engagement dinner with the Birlings.</a:t>
                      </a:r>
                    </a:p>
                    <a:p>
                      <a:pPr marL="171450" indent="-171450">
                        <a:lnSpc>
                          <a:spcPct val="107000"/>
                        </a:lnSpc>
                        <a:spcAft>
                          <a:spcPts val="800"/>
                        </a:spcAft>
                        <a:buFont typeface="Arial" panose="020B0604020202020204" pitchFamily="34" charset="0"/>
                        <a:buChar char="•"/>
                      </a:pPr>
                      <a:r>
                        <a:rPr lang="en-GB" sz="1100" i="0" dirty="0">
                          <a:effectLst/>
                          <a:latin typeface="Montserrat" pitchFamily="2" charset="0"/>
                          <a:ea typeface="Calibri" panose="020F0502020204030204" pitchFamily="34" charset="0"/>
                          <a:cs typeface="Times New Roman" panose="02020603050405020304" pitchFamily="18" charset="0"/>
                        </a:rPr>
                        <a:t>Gerald’s family’s business will also use the marriage to link Birling’s company with Croft Limited.</a:t>
                      </a:r>
                    </a:p>
                    <a:p>
                      <a:pPr>
                        <a:lnSpc>
                          <a:spcPct val="107000"/>
                        </a:lnSpc>
                        <a:spcAft>
                          <a:spcPts val="800"/>
                        </a:spcAft>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1032276">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dirty="0">
                          <a:effectLst/>
                          <a:latin typeface="Montserrat"/>
                          <a:ea typeface="Calibri"/>
                          <a:cs typeface="Times New Roman"/>
                        </a:rPr>
                        <a:t>Role in the play</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Although he is also one of the younger generation, he still represents the selfish upper class.</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Unlike Sheila and Eric, Gerald represents the people who will be left in charge of society if people don’t take more responsibility for their actions.</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643729">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b="1" i="0" dirty="0">
                          <a:effectLst/>
                          <a:latin typeface="Montserrat"/>
                          <a:ea typeface="Calibri"/>
                          <a:cs typeface="Times New Roman"/>
                        </a:rPr>
                        <a:t>Connection to Eva</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He gave Eva money and arranged for her to live in his friend’s lodgings (home), where she became his mistress (a woman who has a sexual relationship with a married man).</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She was grateful for his help, and for the attention he gave her.</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He decided when the affair ended, and then he moved on – he did not love her but felt sorry for her.</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1058769">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1" i="0" dirty="0">
                          <a:effectLst/>
                          <a:latin typeface="Montserrat"/>
                          <a:ea typeface="Calibri"/>
                          <a:cs typeface="Times New Roman"/>
                        </a:rPr>
                        <a:t>Selfish and oppressive upper class</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Priestley suggests that upper-class men only want to protect themselves.</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He suggests that they may pretend to offer support and encouragement to lower-class people, but ultimately will do things to benefit only themselves.</a:t>
                      </a:r>
                    </a:p>
                    <a:p>
                      <a:pPr marL="171450" lvl="0" indent="-171450">
                        <a:lnSpc>
                          <a:spcPct val="107000"/>
                        </a:lnSpc>
                        <a:spcAft>
                          <a:spcPts val="800"/>
                        </a:spcAft>
                        <a:buFont typeface="Arial" panose="020B0604020202020204" pitchFamily="34" charset="0"/>
                        <a:buChar char="•"/>
                      </a:pPr>
                      <a:r>
                        <a:rPr lang="en-GB" sz="1100" i="0" dirty="0">
                          <a:effectLst/>
                          <a:latin typeface="Montserrat"/>
                          <a:ea typeface="Calibri"/>
                          <a:cs typeface="Times New Roman"/>
                        </a:rPr>
                        <a:t>Gerald represents oppression (cruel treatment) from upper-class individuals who can jump through loopholes to avoid any sort of social responsibility.</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bl>
          </a:graphicData>
        </a:graphic>
      </p:graphicFrame>
    </p:spTree>
    <p:extLst>
      <p:ext uri="{BB962C8B-B14F-4D97-AF65-F5344CB8AC3E}">
        <p14:creationId xmlns:p14="http://schemas.microsoft.com/office/powerpoint/2010/main" val="4032765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25</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1827988838"/>
              </p:ext>
            </p:extLst>
          </p:nvPr>
        </p:nvGraphicFramePr>
        <p:xfrm>
          <a:off x="273050" y="922812"/>
          <a:ext cx="6311900" cy="6172044"/>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03569">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An Inspector Calls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1238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Gerald Croft Key quotes</a:t>
                      </a:r>
                    </a:p>
                    <a:p>
                      <a:pPr algn="ctr">
                        <a:lnSpc>
                          <a:spcPct val="107000"/>
                        </a:lnSpc>
                        <a:spcAft>
                          <a:spcPts val="800"/>
                        </a:spcAft>
                      </a:pPr>
                      <a:endParaRPr lang="en-GB" sz="1100" b="1" dirty="0">
                        <a:solidFill>
                          <a:srgbClr val="000000"/>
                        </a:solidFill>
                        <a:effectLst/>
                        <a:latin typeface="Montserrat"/>
                        <a:ea typeface="Calibri"/>
                        <a:cs typeface="Times New Roman"/>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54343">
                <a:tc>
                  <a:txBody>
                    <a:bodyPr/>
                    <a:lstStyle/>
                    <a:p>
                      <a:pPr>
                        <a:lnSpc>
                          <a:spcPct val="107000"/>
                        </a:lnSpc>
                        <a:spcAft>
                          <a:spcPts val="800"/>
                        </a:spcAft>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b="0" i="0" u="none" strike="noStrike" baseline="0" noProof="0" dirty="0">
                          <a:solidFill>
                            <a:srgbClr val="000000"/>
                          </a:solidFill>
                          <a:effectLst/>
                          <a:latin typeface="Montserrat"/>
                        </a:rPr>
                        <a:t>“</a:t>
                      </a:r>
                      <a:r>
                        <a:rPr lang="en-GB" sz="1100" b="0" i="1" u="none" strike="noStrike" baseline="0" noProof="0" dirty="0">
                          <a:solidFill>
                            <a:srgbClr val="000000"/>
                          </a:solidFill>
                          <a:effectLst/>
                          <a:latin typeface="Montserrat"/>
                        </a:rPr>
                        <a:t>well-bred man-about-town” </a:t>
                      </a:r>
                      <a:r>
                        <a:rPr lang="en-GB" sz="1100" b="0" i="0" u="none" strike="noStrike" baseline="0" noProof="0" dirty="0">
                          <a:solidFill>
                            <a:srgbClr val="000000"/>
                          </a:solidFill>
                          <a:effectLst/>
                          <a:latin typeface="Montserrat"/>
                        </a:rPr>
                        <a:t>(Stage directions)</a:t>
                      </a:r>
                    </a:p>
                    <a:p>
                      <a:pPr lvl="0">
                        <a:lnSpc>
                          <a:spcPct val="107000"/>
                        </a:lnSpc>
                        <a:spcAft>
                          <a:spcPts val="800"/>
                        </a:spcAft>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435957">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i="1" dirty="0">
                          <a:effectLst/>
                          <a:latin typeface="Montserrat" pitchFamily="2" charset="0"/>
                          <a:ea typeface="Calibri" panose="020F0502020204030204" pitchFamily="34" charset="0"/>
                          <a:cs typeface="Times New Roman" panose="02020603050405020304" pitchFamily="18" charset="0"/>
                        </a:rPr>
                        <a:t>“I know we’d have done the same thing” (</a:t>
                      </a:r>
                      <a:r>
                        <a:rPr lang="en-GB" sz="1100" i="0" dirty="0">
                          <a:effectLst/>
                          <a:latin typeface="Montserrat" pitchFamily="2" charset="0"/>
                          <a:ea typeface="Calibri" panose="020F0502020204030204" pitchFamily="34" charset="0"/>
                          <a:cs typeface="Times New Roman" panose="02020603050405020304" pitchFamily="18" charset="0"/>
                        </a:rPr>
                        <a:t>Defending Mr Birling for paying lower costs/higher prices)</a:t>
                      </a:r>
                    </a:p>
                    <a:p>
                      <a:pPr>
                        <a:lnSpc>
                          <a:spcPct val="107000"/>
                        </a:lnSpc>
                        <a:spcAft>
                          <a:spcPts val="800"/>
                        </a:spcAft>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466023">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“I think Miss Birling ought to be excused any more of this questioning…it’s bound to be unpleasant and disturbing”</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300660">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Met Eva Smith as Daisy Renton at the Palace Bar </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308177">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hate those hard-eyed dough faced women”</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360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da-DK" sz="1100" i="0" dirty="0">
                          <a:effectLst/>
                          <a:latin typeface="Montserrat"/>
                          <a:ea typeface="Calibri"/>
                          <a:cs typeface="Times New Roman"/>
                        </a:rPr>
                        <a:t>‘Saved’ her from Alderman Meggarty</a:t>
                      </a: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82985879"/>
                  </a:ext>
                </a:extLst>
              </a:tr>
              <a:tr h="353275">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Housed her in Charlie Brunswick’s ‘spare set of rooms’ in Morgan Terrace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15491403"/>
                  </a:ext>
                </a:extLst>
              </a:tr>
              <a:tr h="390858">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didn’t feel about her as she felt about me”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9626655"/>
                  </a:ext>
                </a:extLst>
              </a:tr>
              <a:tr h="593889">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“Everything’s all right now, Sheila. What about this ring?”</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3823704"/>
                  </a:ext>
                </a:extLst>
              </a:tr>
              <a:tr h="912006">
                <a:tc>
                  <a:txBody>
                    <a:bodyPr/>
                    <a:lstStyle/>
                    <a:p>
                      <a:pPr lvl="0">
                        <a:lnSpc>
                          <a:spcPct val="107000"/>
                        </a:lnSpc>
                        <a:spcAft>
                          <a:spcPts val="800"/>
                        </a:spcAft>
                        <a:buNone/>
                      </a:pPr>
                      <a:r>
                        <a:rPr lang="en-GB" sz="110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“there’s no real evidence that the chap was a police officer”</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74694803"/>
                  </a:ext>
                </a:extLst>
              </a:tr>
            </a:tbl>
          </a:graphicData>
        </a:graphic>
      </p:graphicFrame>
    </p:spTree>
    <p:extLst>
      <p:ext uri="{BB962C8B-B14F-4D97-AF65-F5344CB8AC3E}">
        <p14:creationId xmlns:p14="http://schemas.microsoft.com/office/powerpoint/2010/main" val="15982332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26</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390860753"/>
              </p:ext>
            </p:extLst>
          </p:nvPr>
        </p:nvGraphicFramePr>
        <p:xfrm>
          <a:off x="273050" y="925865"/>
          <a:ext cx="6311900" cy="7057075"/>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02507">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55651">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Ozymandias- Percy Bysshe Shelley</a:t>
                      </a:r>
                    </a:p>
                    <a:p>
                      <a:pPr algn="ctr">
                        <a:lnSpc>
                          <a:spcPct val="107000"/>
                        </a:lnSpc>
                        <a:spcAft>
                          <a:spcPts val="800"/>
                        </a:spcAft>
                      </a:pPr>
                      <a:endParaRPr lang="en-GB" sz="1100" b="1" dirty="0">
                        <a:solidFill>
                          <a:srgbClr val="000000"/>
                        </a:solidFill>
                        <a:effectLst/>
                        <a:latin typeface="Montserrat"/>
                        <a:ea typeface="Calibri"/>
                        <a:cs typeface="Times New Roman"/>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262224">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171450" lvl="0" indent="-171450">
                        <a:lnSpc>
                          <a:spcPct val="107000"/>
                        </a:lnSpc>
                        <a:spcAft>
                          <a:spcPts val="800"/>
                        </a:spcAft>
                        <a:buFont typeface="Arial" panose="020B0604020202020204" pitchFamily="34" charset="0"/>
                        <a:buChar char="•"/>
                      </a:pPr>
                      <a:r>
                        <a:rPr lang="en-GB" sz="1100" b="1" i="0" u="none" strike="noStrike" baseline="0" noProof="0" dirty="0">
                          <a:solidFill>
                            <a:srgbClr val="000000"/>
                          </a:solidFill>
                          <a:effectLst/>
                          <a:latin typeface="Montserrat"/>
                        </a:rPr>
                        <a:t>Summary</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 narrator describes his meeting with a traveller from a foreign land.</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This traveller told him a story about finding the shattered remains of an ancient statue of a king in the desert.</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inscription beneath the statue indicates that the king was arrogant, proud and boastful.</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1097042">
                <a:tc>
                  <a:txBody>
                    <a:bodyPr/>
                    <a:lstStyle/>
                    <a:p>
                      <a:pPr>
                        <a:lnSpc>
                          <a:spcPct val="107000"/>
                        </a:lnSpc>
                        <a:spcAft>
                          <a:spcPts val="800"/>
                        </a:spcAft>
                      </a:pPr>
                      <a:r>
                        <a:rPr lang="en-GB" sz="1100" dirty="0">
                          <a:effectLst/>
                          <a:latin typeface="Montserrat"/>
                          <a:ea typeface="Calibri"/>
                          <a:cs typeface="Times New Roman"/>
                        </a:rPr>
                        <a:t>2</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100" b="1" i="0" dirty="0">
                          <a:effectLst/>
                          <a:latin typeface="Montserrat" pitchFamily="2" charset="0"/>
                          <a:ea typeface="Calibri" panose="020F0502020204030204" pitchFamily="34" charset="0"/>
                          <a:cs typeface="Times New Roman" panose="02020603050405020304" pitchFamily="18" charset="0"/>
                        </a:rPr>
                        <a:t>Shelley</a:t>
                      </a:r>
                      <a:endParaRPr lang="en-GB" sz="1100" i="0" dirty="0">
                        <a:effectLst/>
                        <a:latin typeface="Montserrat" pitchFamily="2" charset="0"/>
                        <a:ea typeface="Calibri" panose="020F0502020204030204" pitchFamily="34"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100" i="0" dirty="0">
                          <a:effectLst/>
                          <a:latin typeface="Montserrat" pitchFamily="2" charset="0"/>
                          <a:ea typeface="Calibri" panose="020F0502020204030204" pitchFamily="34" charset="0"/>
                          <a:cs typeface="Times New Roman" panose="02020603050405020304" pitchFamily="18" charset="0"/>
                        </a:rPr>
                        <a:t>Shelley was a Romantic poet and published Ozymandias in 1818.</a:t>
                      </a:r>
                    </a:p>
                    <a:p>
                      <a:pPr marL="171450" indent="-171450">
                        <a:lnSpc>
                          <a:spcPct val="107000"/>
                        </a:lnSpc>
                        <a:spcAft>
                          <a:spcPts val="800"/>
                        </a:spcAft>
                        <a:buFont typeface="Arial" panose="020B0604020202020204" pitchFamily="34" charset="0"/>
                        <a:buChar char="•"/>
                      </a:pPr>
                      <a:r>
                        <a:rPr lang="en-GB" sz="1100" i="0" dirty="0">
                          <a:effectLst/>
                          <a:latin typeface="Montserrat" pitchFamily="2" charset="0"/>
                          <a:ea typeface="Calibri" panose="020F0502020204030204" pitchFamily="34" charset="0"/>
                          <a:cs typeface="Times New Roman" panose="02020603050405020304" pitchFamily="18" charset="0"/>
                        </a:rPr>
                        <a:t>Shelley was radical politically and disapproved of the British monarchy.</a:t>
                      </a:r>
                    </a:p>
                    <a:p>
                      <a:pPr marL="171450" indent="-171450">
                        <a:lnSpc>
                          <a:spcPct val="107000"/>
                        </a:lnSpc>
                        <a:spcAft>
                          <a:spcPts val="800"/>
                        </a:spcAft>
                        <a:buFont typeface="Arial" panose="020B0604020202020204" pitchFamily="34" charset="0"/>
                        <a:buChar char="•"/>
                      </a:pPr>
                      <a:r>
                        <a:rPr lang="en-GB" sz="1100" i="0" dirty="0">
                          <a:effectLst/>
                          <a:latin typeface="Montserrat" pitchFamily="2" charset="0"/>
                          <a:ea typeface="Calibri" panose="020F0502020204030204" pitchFamily="34" charset="0"/>
                          <a:cs typeface="Times New Roman" panose="02020603050405020304" pitchFamily="18" charset="0"/>
                        </a:rPr>
                        <a:t>You could argue that this poem is a criticism of wielding (having and using) power in an undemocratic way and ruling as a tyrant.</a:t>
                      </a:r>
                    </a:p>
                    <a:p>
                      <a:pPr marL="0" indent="0">
                        <a:lnSpc>
                          <a:spcPct val="107000"/>
                        </a:lnSpc>
                        <a:spcAft>
                          <a:spcPts val="800"/>
                        </a:spcAft>
                        <a:buFont typeface="Arial" panose="020B0604020202020204" pitchFamily="34" charset="0"/>
                        <a:buNone/>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87625890"/>
                  </a:ext>
                </a:extLst>
              </a:tr>
              <a:tr h="201705">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1438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‘I met a traveller from an antique land’ </a:t>
                      </a:r>
                    </a:p>
                    <a:p>
                      <a:pPr lvl="0" algn="l">
                        <a:lnSpc>
                          <a:spcPct val="107000"/>
                        </a:lnSpc>
                        <a:spcAft>
                          <a:spcPts val="800"/>
                        </a:spcAft>
                        <a:buNone/>
                      </a:pP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334869">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two vast and trunkless legs of stone’</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66494">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’half sunk, a </a:t>
                      </a:r>
                      <a:r>
                        <a:rPr lang="en-GB" sz="1100" i="1" dirty="0" err="1">
                          <a:effectLst/>
                          <a:latin typeface="Montserrat"/>
                          <a:ea typeface="Calibri"/>
                          <a:cs typeface="Times New Roman"/>
                        </a:rPr>
                        <a:t>shatter’d</a:t>
                      </a:r>
                      <a:r>
                        <a:rPr lang="en-GB" sz="1100" i="1" dirty="0">
                          <a:effectLst/>
                          <a:latin typeface="Montserrat"/>
                          <a:ea typeface="Calibri"/>
                          <a:cs typeface="Times New Roman"/>
                        </a:rPr>
                        <a:t> visage lies’</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411480">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‘sneer of cold command’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356616">
                <a:tc>
                  <a:txBody>
                    <a:bodyPr/>
                    <a:lstStyle/>
                    <a:p>
                      <a:pPr lvl="0">
                        <a:lnSpc>
                          <a:spcPct val="107000"/>
                        </a:lnSpc>
                        <a:spcAft>
                          <a:spcPts val="800"/>
                        </a:spcAft>
                        <a:buNone/>
                      </a:pPr>
                      <a:r>
                        <a:rPr lang="en-GB" sz="110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 sculptor well those passions read’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555815">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 hand that mocked them’</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21807323"/>
                  </a:ext>
                </a:extLst>
              </a:tr>
              <a:tr h="690980">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‘on the pedestal…’My name is Ozymandias, king of kings: Look on my works ye mighty and despair’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08544263"/>
                  </a:ext>
                </a:extLst>
              </a:tr>
            </a:tbl>
          </a:graphicData>
        </a:graphic>
      </p:graphicFrame>
    </p:spTree>
    <p:extLst>
      <p:ext uri="{BB962C8B-B14F-4D97-AF65-F5344CB8AC3E}">
        <p14:creationId xmlns:p14="http://schemas.microsoft.com/office/powerpoint/2010/main" val="34395032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27</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1043700551"/>
              </p:ext>
            </p:extLst>
          </p:nvPr>
        </p:nvGraphicFramePr>
        <p:xfrm>
          <a:off x="273050" y="925865"/>
          <a:ext cx="6311900" cy="6584565"/>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155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84933">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My Last Duchess- Robert Browning </a:t>
                      </a:r>
                    </a:p>
                    <a:p>
                      <a:pPr algn="ctr">
                        <a:lnSpc>
                          <a:spcPct val="107000"/>
                        </a:lnSpc>
                        <a:spcAft>
                          <a:spcPts val="800"/>
                        </a:spcAft>
                      </a:pPr>
                      <a:endParaRPr lang="en-GB" sz="1100" b="1" dirty="0">
                        <a:solidFill>
                          <a:srgbClr val="000000"/>
                        </a:solidFill>
                        <a:effectLst/>
                        <a:latin typeface="Montserrat"/>
                        <a:ea typeface="Calibri"/>
                        <a:cs typeface="Times New Roman"/>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807096">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7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was written by Robert Browning and was first published in 1842. </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In the poem, we hear the Duke describing a portrait of his late wife to a Count’s envoy, who is helping to arrange a marriage between the Duke and his master’s daughter. </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We learn that he had his wife killed, as he suspected she was unfaithful to him. </a:t>
                      </a:r>
                    </a:p>
                    <a:p>
                      <a:pPr marL="171450" lvl="0" indent="-171450">
                        <a:lnSpc>
                          <a:spcPct val="107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This poem is loosely based on the real Duke of Ferrara, whose young wife died mysteriously. </a:t>
                      </a:r>
                    </a:p>
                    <a:p>
                      <a:pPr marL="0" lvl="0" indent="0">
                        <a:lnSpc>
                          <a:spcPct val="107000"/>
                        </a:lnSpc>
                        <a:spcAft>
                          <a:spcPts val="800"/>
                        </a:spcAft>
                        <a:buFont typeface="Arial" panose="020B0604020202020204" pitchFamily="34" charset="0"/>
                        <a:buNone/>
                      </a:pPr>
                      <a:endParaRPr lang="en-GB" sz="1100" b="1"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0674">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92346">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That’s my Last Duchess painted on the wall, looking as if she were alive’</a:t>
                      </a:r>
                    </a:p>
                    <a:p>
                      <a:pPr lvl="0" algn="l">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92346">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‘I call that piece a wonder now’</a:t>
                      </a:r>
                    </a:p>
                    <a:p>
                      <a:pPr lvl="0" algn="l">
                        <a:lnSpc>
                          <a:spcPct val="107000"/>
                        </a:lnSpc>
                        <a:spcAft>
                          <a:spcPts val="800"/>
                        </a:spcAft>
                        <a:buNone/>
                      </a:pPr>
                      <a:endParaRPr lang="en-GB" sz="1100" i="0"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92346">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‘‘the curtain I have drawn for you’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510364">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 heart too easily impressed…her looks went everywhere’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49234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‘My gift of a nine-hundred year old name’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9234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0" dirty="0">
                          <a:effectLst/>
                          <a:latin typeface="Montserrat"/>
                          <a:ea typeface="Calibri"/>
                          <a:cs typeface="Times New Roman"/>
                        </a:rPr>
                        <a:t>‘</a:t>
                      </a:r>
                      <a:r>
                        <a:rPr lang="en-GB" sz="1100" i="1" dirty="0">
                          <a:effectLst/>
                          <a:latin typeface="Montserrat"/>
                          <a:ea typeface="Calibri"/>
                          <a:cs typeface="Times New Roman"/>
                        </a:rPr>
                        <a:t>I gave commands and all smiles stopped together’ </a:t>
                      </a:r>
                    </a:p>
                    <a:p>
                      <a:pPr lvl="0">
                        <a:lnSpc>
                          <a:spcPct val="107000"/>
                        </a:lnSpc>
                        <a:spcAft>
                          <a:spcPts val="800"/>
                        </a:spcAft>
                        <a:buNone/>
                      </a:pPr>
                      <a:endParaRPr lang="en-GB" sz="1100" i="0"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608084">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‘Notice Neptune taming a sea-horse’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21807323"/>
                  </a:ext>
                </a:extLst>
              </a:tr>
            </a:tbl>
          </a:graphicData>
        </a:graphic>
      </p:graphicFrame>
    </p:spTree>
    <p:extLst>
      <p:ext uri="{BB962C8B-B14F-4D97-AF65-F5344CB8AC3E}">
        <p14:creationId xmlns:p14="http://schemas.microsoft.com/office/powerpoint/2010/main" val="38664884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28</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1210912326"/>
              </p:ext>
            </p:extLst>
          </p:nvPr>
        </p:nvGraphicFramePr>
        <p:xfrm>
          <a:off x="273050" y="940153"/>
          <a:ext cx="6311900" cy="6947664"/>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155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84933">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Checking Out Me History- John </a:t>
                      </a:r>
                      <a:r>
                        <a:rPr lang="en-GB" sz="1100" b="1" dirty="0" err="1">
                          <a:solidFill>
                            <a:srgbClr val="000000"/>
                          </a:solidFill>
                          <a:effectLst/>
                          <a:latin typeface="Montserrat"/>
                          <a:ea typeface="Calibri"/>
                          <a:cs typeface="Times New Roman"/>
                        </a:rPr>
                        <a:t>Agard</a:t>
                      </a:r>
                      <a:r>
                        <a:rPr lang="en-GB" sz="1100" b="1" dirty="0">
                          <a:solidFill>
                            <a:srgbClr val="000000"/>
                          </a:solidFill>
                          <a:effectLst/>
                          <a:latin typeface="Montserrat"/>
                          <a:ea typeface="Calibri"/>
                          <a:cs typeface="Times New Roman"/>
                        </a:rPr>
                        <a:t>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807096">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John </a:t>
                      </a:r>
                      <a:r>
                        <a:rPr lang="en-GB" sz="1100" b="0" i="0" u="none" strike="noStrike" baseline="0" noProof="0" dirty="0" err="1">
                          <a:solidFill>
                            <a:srgbClr val="000000"/>
                          </a:solidFill>
                          <a:effectLst/>
                          <a:latin typeface="Montserrat"/>
                        </a:rPr>
                        <a:t>Agard</a:t>
                      </a:r>
                      <a:r>
                        <a:rPr lang="en-GB" sz="1100" b="0" i="0" u="none" strike="noStrike" baseline="0" noProof="0" dirty="0">
                          <a:solidFill>
                            <a:srgbClr val="000000"/>
                          </a:solidFill>
                          <a:effectLst/>
                          <a:latin typeface="Montserrat"/>
                        </a:rPr>
                        <a:t> was born in Guyana, a Caribbean Country in South America, but moved to Britain in 1977.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narrator is talking about his identity and how it links to his knowledge of history.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He was taught British history but wasn’t taught about his Caribbean roots. He lists famous figures from history and questions why he doesn’t know about people from other cultures who did great things.</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He mentions men and women from diverse backgrounds who should be celebrated.</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At the end, he says he’s going to create his own identity based on his heritage. </a:t>
                      </a:r>
                    </a:p>
                    <a:p>
                      <a:pPr marL="0" lvl="0" indent="0">
                        <a:lnSpc>
                          <a:spcPct val="100000"/>
                        </a:lnSpc>
                        <a:spcAft>
                          <a:spcPts val="800"/>
                        </a:spcAft>
                        <a:buFont typeface="Arial" panose="020B0604020202020204" pitchFamily="34" charset="0"/>
                        <a:buNone/>
                      </a:pPr>
                      <a:endParaRPr lang="en-GB" sz="1100" b="1"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0674">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92346">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‘Dem tell me’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92346">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‘bandage up me eye…blind me to me own identity’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92346">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‘Toussaint, a slave with vision’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0">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t>
                      </a:r>
                      <a:r>
                        <a:rPr lang="en-GB" sz="1100" i="1" dirty="0" err="1">
                          <a:effectLst/>
                          <a:latin typeface="Montserrat"/>
                          <a:ea typeface="Calibri"/>
                          <a:cs typeface="Times New Roman"/>
                        </a:rPr>
                        <a:t>dem</a:t>
                      </a:r>
                      <a:r>
                        <a:rPr lang="en-GB" sz="1100" i="1" dirty="0">
                          <a:effectLst/>
                          <a:latin typeface="Montserrat"/>
                          <a:ea typeface="Calibri"/>
                          <a:cs typeface="Times New Roman"/>
                        </a:rPr>
                        <a:t> tell me bout the dish that ran away with the spoon but </a:t>
                      </a:r>
                      <a:r>
                        <a:rPr lang="en-GB" sz="1100" i="1" dirty="0" err="1">
                          <a:effectLst/>
                          <a:latin typeface="Montserrat"/>
                          <a:ea typeface="Calibri"/>
                          <a:cs typeface="Times New Roman"/>
                        </a:rPr>
                        <a:t>dem</a:t>
                      </a:r>
                      <a:r>
                        <a:rPr lang="en-GB" sz="1100" i="1" dirty="0">
                          <a:effectLst/>
                          <a:latin typeface="Montserrat"/>
                          <a:ea typeface="Calibri"/>
                          <a:cs typeface="Times New Roman"/>
                        </a:rPr>
                        <a:t> never tell me bout Nanny de maroon’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49234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‘Nanny…see-far woman…’fire-woman’</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9234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‘Mary Seacole…healing star amongst the wounded’</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608084">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’But now I checking out me own history, I carving out me identity’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21807323"/>
                  </a:ext>
                </a:extLst>
              </a:tr>
            </a:tbl>
          </a:graphicData>
        </a:graphic>
      </p:graphicFrame>
    </p:spTree>
    <p:extLst>
      <p:ext uri="{BB962C8B-B14F-4D97-AF65-F5344CB8AC3E}">
        <p14:creationId xmlns:p14="http://schemas.microsoft.com/office/powerpoint/2010/main" val="1467960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29</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2208584464"/>
              </p:ext>
            </p:extLst>
          </p:nvPr>
        </p:nvGraphicFramePr>
        <p:xfrm>
          <a:off x="273050" y="940153"/>
          <a:ext cx="6311900" cy="6229797"/>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155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84933">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London- William Blake</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807096">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171450" lvl="0" indent="-171450">
                        <a:lnSpc>
                          <a:spcPct val="100000"/>
                        </a:lnSpc>
                        <a:spcAft>
                          <a:spcPts val="800"/>
                        </a:spcAft>
                        <a:buFont typeface="Arial" panose="020B0604020202020204" pitchFamily="34" charset="0"/>
                        <a:buChar char="•"/>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was written by William Blake and published in his collection Songs of Experience in 1794.</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reflects Blake’s views about the effect of the Industrial Revolution on England.</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Written in first person, the poem details a walk-through London. Blake is angry that everyone he sees is suffering and that no one is doing anything about it. He blames the church and the State for the situation. In the poem, Blake protests at the lack of individual freedom he sees everywhere around him. </a:t>
                      </a:r>
                    </a:p>
                    <a:p>
                      <a:pPr marL="171450" lvl="0" indent="-171450">
                        <a:lnSpc>
                          <a:spcPct val="100000"/>
                        </a:lnSpc>
                        <a:spcAft>
                          <a:spcPts val="800"/>
                        </a:spcAft>
                        <a:buFont typeface="Arial" panose="020B0604020202020204" pitchFamily="34" charset="0"/>
                        <a:buChar char="•"/>
                      </a:pPr>
                      <a:endParaRPr lang="en-GB" sz="1100" b="1"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0674">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92346">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‘I wander through each chartered street where the chartered Thames does flow’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92346">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‘And mark in every face I meet, Marks of weakness, marks of woe’</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92346">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‘In every cry of every Man, In every Infants cry of fear’</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0">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 mind-</a:t>
                      </a:r>
                      <a:r>
                        <a:rPr lang="en-GB" sz="1100" i="1" dirty="0" err="1">
                          <a:effectLst/>
                          <a:latin typeface="Montserrat"/>
                          <a:ea typeface="Calibri"/>
                          <a:cs typeface="Times New Roman"/>
                        </a:rPr>
                        <a:t>forg'd</a:t>
                      </a:r>
                      <a:r>
                        <a:rPr lang="en-GB" sz="1100" i="1" dirty="0">
                          <a:effectLst/>
                          <a:latin typeface="Montserrat"/>
                          <a:ea typeface="Calibri"/>
                          <a:cs typeface="Times New Roman"/>
                        </a:rPr>
                        <a:t> manacles I hear’</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49234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‘Chimney-sweepers cry, Every </a:t>
                      </a:r>
                      <a:r>
                        <a:rPr lang="en-GB" sz="1100" i="1" dirty="0" err="1">
                          <a:effectLst/>
                          <a:latin typeface="Montserrat"/>
                          <a:ea typeface="Calibri"/>
                          <a:cs typeface="Times New Roman"/>
                        </a:rPr>
                        <a:t>blackning</a:t>
                      </a:r>
                      <a:r>
                        <a:rPr lang="en-GB" sz="1100" i="1" dirty="0">
                          <a:effectLst/>
                          <a:latin typeface="Montserrat"/>
                          <a:ea typeface="Calibri"/>
                          <a:cs typeface="Times New Roman"/>
                        </a:rPr>
                        <a:t> Church </a:t>
                      </a:r>
                      <a:r>
                        <a:rPr lang="en-GB" sz="1100" i="1" dirty="0" err="1">
                          <a:effectLst/>
                          <a:latin typeface="Montserrat"/>
                          <a:ea typeface="Calibri"/>
                          <a:cs typeface="Times New Roman"/>
                        </a:rPr>
                        <a:t>appalls</a:t>
                      </a:r>
                      <a:r>
                        <a:rPr lang="en-GB" sz="1100" i="1" dirty="0">
                          <a:effectLst/>
                          <a:latin typeface="Montserrat"/>
                          <a:ea typeface="Calibri"/>
                          <a:cs typeface="Times New Roman"/>
                        </a:rPr>
                        <a:t>,’</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9234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 hapless Soldiers sigh, Runs in blood down Palace walls’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608084">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 youthful Harlots curse…blights with plagues the Marriage hearse’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21807323"/>
                  </a:ext>
                </a:extLst>
              </a:tr>
            </a:tbl>
          </a:graphicData>
        </a:graphic>
      </p:graphicFrame>
    </p:spTree>
    <p:extLst>
      <p:ext uri="{BB962C8B-B14F-4D97-AF65-F5344CB8AC3E}">
        <p14:creationId xmlns:p14="http://schemas.microsoft.com/office/powerpoint/2010/main" val="9058041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30</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1656830197"/>
              </p:ext>
            </p:extLst>
          </p:nvPr>
        </p:nvGraphicFramePr>
        <p:xfrm>
          <a:off x="273050" y="940153"/>
          <a:ext cx="6311900" cy="7322537"/>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155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81880">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The Prelude- William Wordsworth</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807096">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William Wordsworth was a poet from the Lake District. ‘The Prelude’ is an autobiographical poem- it explores key moments and experiences in Wordsworth’s life.</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This extract describes how, as a young boy, Wordsworth stole a boat and was taught  lesson by nature.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experience gave him a lasting impression of nature’s size and power.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extract begins on a summer evening when the narrator finds a boat tied to a tree. He unties the boat and takes it out on the lake.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Initially, the narrator seems happy and confident with nature but encountering an imposing mountain on the horizon, the narrator becomes afraid of the power that nature holds and the insignificance of man vs nature.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He turns the boat around and goes home, but his view of nature has changed forever. </a:t>
                      </a:r>
                    </a:p>
                    <a:p>
                      <a:pPr marL="0" lvl="0" indent="0">
                        <a:lnSpc>
                          <a:spcPct val="100000"/>
                        </a:lnSpc>
                        <a:spcAft>
                          <a:spcPts val="800"/>
                        </a:spcAft>
                        <a:buFont typeface="Arial" panose="020B0604020202020204" pitchFamily="34" charset="0"/>
                        <a:buNone/>
                      </a:pPr>
                      <a:endParaRPr lang="en-GB" sz="1100" b="1"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0674">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352569">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‘glittering idly…sparkling light’</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329184">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‘Like one who rows, proud of his skill’</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310896">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‘Dipped my oars into the silent lake…heaving through the water like a swan’ </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0">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 huge peak, black and huge’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492346">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struck and struck again…trembling oars’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9234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‘Homeward went, in a grave and serious mood’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421515">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‘no pleasant images…but huge and mighty forms that do not live like living men’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21807323"/>
                  </a:ext>
                </a:extLst>
              </a:tr>
              <a:tr h="608084">
                <a:tc>
                  <a:txBody>
                    <a:bodyPr/>
                    <a:lstStyle/>
                    <a:p>
                      <a:pPr lvl="0">
                        <a:lnSpc>
                          <a:spcPct val="107000"/>
                        </a:lnSpc>
                        <a:spcAft>
                          <a:spcPts val="800"/>
                        </a:spcAft>
                        <a:buNone/>
                      </a:pPr>
                      <a:r>
                        <a:rPr lang="en-GB" sz="110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‘were a trouble to my dream’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53646820"/>
                  </a:ext>
                </a:extLst>
              </a:tr>
            </a:tbl>
          </a:graphicData>
        </a:graphic>
      </p:graphicFrame>
    </p:spTree>
    <p:extLst>
      <p:ext uri="{BB962C8B-B14F-4D97-AF65-F5344CB8AC3E}">
        <p14:creationId xmlns:p14="http://schemas.microsoft.com/office/powerpoint/2010/main" val="11611620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31</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3217202856"/>
              </p:ext>
            </p:extLst>
          </p:nvPr>
        </p:nvGraphicFramePr>
        <p:xfrm>
          <a:off x="273050" y="940153"/>
          <a:ext cx="6311900" cy="5853839"/>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6313">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72670">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Bayonet Charge- Ted Hughes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785081">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Ted Hughes was a 20th Century English poet. His father survived WW1 and Ted spent two years as a mechanic in the RAF before going to University.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‘Bayonet Charge’ was published in 1957.</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focuses on a single soldier’s experience of a charge towards enemy lines. It describes his thoughts and actions as he tries to stay alive.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soldier’s overriding emotion and motivation is fear, which has replaced the more patriotic ideals that he held before the violence began.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‘Suddenly he awoke’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‘bullets smacking the belly out of the air’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‘lugged a rifle numb as a smashed arm’</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‘patriotic tear brimmed in his eye’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2928">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‘he was running like a man who jumped up in the dark’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642940">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‘he plunged his bayonet towards the green hedge, King, honour etc dropped like luxuries’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459698">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‘His terror’s touchy dynamite’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21807323"/>
                  </a:ext>
                </a:extLst>
              </a:tr>
            </a:tbl>
          </a:graphicData>
        </a:graphic>
      </p:graphicFrame>
    </p:spTree>
    <p:extLst>
      <p:ext uri="{BB962C8B-B14F-4D97-AF65-F5344CB8AC3E}">
        <p14:creationId xmlns:p14="http://schemas.microsoft.com/office/powerpoint/2010/main" val="15875266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32</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2988105360"/>
              </p:ext>
            </p:extLst>
          </p:nvPr>
        </p:nvGraphicFramePr>
        <p:xfrm>
          <a:off x="273050" y="940153"/>
          <a:ext cx="6311900" cy="7126918"/>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6313">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72670">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Exposure- Wilfred Owen</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785081">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Wilfred Owen wrote ‘Exposure’ in 1917  from the trenches of World War One, not long before he was killed in battle.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Much of Owen’s poetry reveals his anger at the war’s waste of life and its horrific conditions.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Owen wanted to show the reality of war in contrast to the propaganda that was being feed to the British nation at home.</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winter of 1917 was a particularly bitter, freezing one.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tells the experience of soldiers in the trenches of WW1 who are awake at night, afraid of enemy attack. However, nature seems to be their main enemy- it’s freezing, windy and snowing.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They long to return home but know they are more likely to die a slow, painful death. </a:t>
                      </a:r>
                    </a:p>
                    <a:p>
                      <a:pPr marL="0" lvl="0" indent="0">
                        <a:lnSpc>
                          <a:spcPct val="100000"/>
                        </a:lnSpc>
                        <a:spcAft>
                          <a:spcPts val="800"/>
                        </a:spcAft>
                        <a:buFont typeface="Arial" panose="020B0604020202020204" pitchFamily="34" charset="0"/>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‘Our brains ache in the merciless iced east winds that knife us’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‘But nothing happens’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‘What are we doing here?’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‘Sudden successive bullets…less deadly that air that shudders black with snow’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2928">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‘slowly our ghosts drag home’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642940">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‘for the love of God seems dying’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459698">
                <a:tc>
                  <a:txBody>
                    <a:bodyPr/>
                    <a:lstStyle/>
                    <a:p>
                      <a:pPr lvl="0">
                        <a:lnSpc>
                          <a:spcPct val="107000"/>
                        </a:lnSpc>
                        <a:spcAft>
                          <a:spcPts val="800"/>
                        </a:spcAft>
                        <a:buNone/>
                      </a:pPr>
                      <a:r>
                        <a:rPr lang="en-GB" sz="110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 burying party….all their eyes are ice’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21807323"/>
                  </a:ext>
                </a:extLst>
              </a:tr>
            </a:tbl>
          </a:graphicData>
        </a:graphic>
      </p:graphicFrame>
    </p:spTree>
    <p:extLst>
      <p:ext uri="{BB962C8B-B14F-4D97-AF65-F5344CB8AC3E}">
        <p14:creationId xmlns:p14="http://schemas.microsoft.com/office/powerpoint/2010/main" val="26399100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33</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687561095"/>
              </p:ext>
            </p:extLst>
          </p:nvPr>
        </p:nvGraphicFramePr>
        <p:xfrm>
          <a:off x="273050" y="940153"/>
          <a:ext cx="6311900" cy="5625820"/>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6313">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72670">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Storm on the Island- Seamus Heaney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785081">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Seamus Heaney was a Northern Irish poet who wrote about themes such as childhood, nature and his homeland.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narrator describes how a community think it’s well-prepared for a coming storm.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As the poem goes on, their confidence starts to disappear as the storm develops. The power and sounds of the storm are described.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ending of the poem describes the fear as the storm hits. </a:t>
                      </a:r>
                    </a:p>
                    <a:p>
                      <a:pPr marL="0" lvl="0" indent="0">
                        <a:lnSpc>
                          <a:spcPct val="100000"/>
                        </a:lnSpc>
                        <a:spcAft>
                          <a:spcPts val="800"/>
                        </a:spcAft>
                        <a:buFont typeface="Arial" panose="020B0604020202020204" pitchFamily="34" charset="0"/>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‘We are prepared, we build our houses squat’</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‘The </a:t>
                      </a:r>
                      <a:r>
                        <a:rPr lang="en-GB" sz="1100" i="1" dirty="0" err="1">
                          <a:effectLst/>
                          <a:latin typeface="Montserrat"/>
                          <a:ea typeface="Calibri"/>
                          <a:cs typeface="Times New Roman"/>
                        </a:rPr>
                        <a:t>wizended</a:t>
                      </a:r>
                      <a:r>
                        <a:rPr lang="en-GB" sz="1100" i="1" dirty="0">
                          <a:effectLst/>
                          <a:latin typeface="Montserrat"/>
                          <a:ea typeface="Calibri"/>
                          <a:cs typeface="Times New Roman"/>
                        </a:rPr>
                        <a:t> earth has never troubled us’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‘Forgetting that it pummels your house too’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’spits like a tame cat turned savage’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2928">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‘Space is salvo’</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642940">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‘It is a huge nothing that we fear’</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bl>
          </a:graphicData>
        </a:graphic>
      </p:graphicFrame>
    </p:spTree>
    <p:extLst>
      <p:ext uri="{BB962C8B-B14F-4D97-AF65-F5344CB8AC3E}">
        <p14:creationId xmlns:p14="http://schemas.microsoft.com/office/powerpoint/2010/main" val="19026233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34</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3464757516"/>
              </p:ext>
            </p:extLst>
          </p:nvPr>
        </p:nvGraphicFramePr>
        <p:xfrm>
          <a:off x="273050" y="940153"/>
          <a:ext cx="6311900" cy="6846220"/>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6313">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72670">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The Charge of the Light Brigade- Alfred Lord Tennyson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785081">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was written by Alfred Lord Tennyson in 1854 based on a real event in the Crimean War.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He wrote this poem as a tribute to the men who died in battle.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describes the battle between British cavalry (soldiers on horseback) and Russian forces during the Crimean War (1853-1856)</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 misunderstanding meant that the Light Brigade were ordered to advance into a valley surrounded by enemy soldiers.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cavalry were only armed with swords, whereas the Russian soldiers had guns. The Light Brigade were virtually defenceless against their enemies, and many were killed.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‘All in the valley of Death rode the six hundred’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‘Theirs is not to make reply, theirs is not to reason why, theirs but to do and die’</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‘Cannon to the right of them, left, in front of them…</a:t>
                      </a:r>
                      <a:r>
                        <a:rPr lang="en-GB" sz="1100" i="1" dirty="0" err="1">
                          <a:effectLst/>
                          <a:latin typeface="Montserrat"/>
                          <a:ea typeface="Calibri"/>
                          <a:cs typeface="Times New Roman"/>
                        </a:rPr>
                        <a:t>volley’d</a:t>
                      </a:r>
                      <a:r>
                        <a:rPr lang="en-GB" sz="1100" i="1" dirty="0">
                          <a:effectLst/>
                          <a:latin typeface="Montserrat"/>
                          <a:ea typeface="Calibri"/>
                          <a:cs typeface="Times New Roman"/>
                        </a:rPr>
                        <a:t> and </a:t>
                      </a:r>
                      <a:r>
                        <a:rPr lang="en-GB" sz="1100" i="1" dirty="0" err="1">
                          <a:effectLst/>
                          <a:latin typeface="Montserrat"/>
                          <a:ea typeface="Calibri"/>
                          <a:cs typeface="Times New Roman"/>
                        </a:rPr>
                        <a:t>thunder’d</a:t>
                      </a:r>
                      <a:r>
                        <a:rPr lang="en-GB" sz="1100" i="1" dirty="0">
                          <a:effectLst/>
                          <a:latin typeface="Montserrat"/>
                          <a:ea typeface="Calibri"/>
                          <a:cs typeface="Times New Roman"/>
                        </a:rPr>
                        <a:t>’</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‘Into the jaws of Death, into the mouth of Hell’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5207">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‘All in the valley of Death rode the six hundred’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3281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‘Stormed at with shot and shell, while horse and hero fell’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448056">
                <a:tc>
                  <a:txBody>
                    <a:bodyPr/>
                    <a:lstStyle/>
                    <a:p>
                      <a:pPr lvl="0">
                        <a:lnSpc>
                          <a:spcPct val="107000"/>
                        </a:lnSpc>
                        <a:spcAft>
                          <a:spcPts val="800"/>
                        </a:spcAft>
                        <a:buNone/>
                      </a:pPr>
                      <a:r>
                        <a:rPr lang="en-GB" sz="1100" i="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‘When can their glory fade, O the wild charge they made!’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40412321"/>
                  </a:ext>
                </a:extLst>
              </a:tr>
              <a:tr h="642940">
                <a:tc>
                  <a:txBody>
                    <a:bodyPr/>
                    <a:lstStyle/>
                    <a:p>
                      <a:pPr lvl="0">
                        <a:lnSpc>
                          <a:spcPct val="107000"/>
                        </a:lnSpc>
                        <a:spcAft>
                          <a:spcPts val="800"/>
                        </a:spcAft>
                        <a:buNone/>
                      </a:pPr>
                      <a:r>
                        <a:rPr lang="en-GB" sz="1100" i="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‘Noble six hundred’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88164195"/>
                  </a:ext>
                </a:extLst>
              </a:tr>
            </a:tbl>
          </a:graphicData>
        </a:graphic>
      </p:graphicFrame>
    </p:spTree>
    <p:extLst>
      <p:ext uri="{BB962C8B-B14F-4D97-AF65-F5344CB8AC3E}">
        <p14:creationId xmlns:p14="http://schemas.microsoft.com/office/powerpoint/2010/main" val="32551979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35</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2250254780"/>
              </p:ext>
            </p:extLst>
          </p:nvPr>
        </p:nvGraphicFramePr>
        <p:xfrm>
          <a:off x="273050" y="940153"/>
          <a:ext cx="6311900" cy="7198709"/>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26313">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72670">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Kamikaze- Beatrice Garland</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785081">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was written by Beatrice Garland and published in 2007.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In the poem, a Japanese mother explains to her children what happened to their grandfather in the war.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opens with a kamikaze pilot setting off on his mission. Kamikaze pilots were specially trained Japanese pilots, who were used towards the end of WW2. They flew their planes on suicide missions into enemy ships- it was seen as a great honour to serve your country in this way.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It becomes clear that the pilot turned around and didn’t complete his mission- his daughter imagines that this was because on the way he saw the beauty of nature and remembered his innocent childhood.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pilot was shunned when he got home- even his family acted as if he wasn’t here.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‘Shaven head full of powerful incantations’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‘Enough fuel for a one-way journey into history’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‘Half way there, he must have looked down’</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‘and remembered how he and his brothers waiting on the shore’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5207">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‘Though he came back my mother never spoke in his presence again’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3281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‘Treated as though he no longer existed’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448056">
                <a:tc>
                  <a:txBody>
                    <a:bodyPr/>
                    <a:lstStyle/>
                    <a:p>
                      <a:pPr lvl="0">
                        <a:lnSpc>
                          <a:spcPct val="107000"/>
                        </a:lnSpc>
                        <a:spcAft>
                          <a:spcPts val="800"/>
                        </a:spcAft>
                        <a:buNone/>
                      </a:pPr>
                      <a:r>
                        <a:rPr lang="en-GB" sz="1100" i="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‘we too learned to be silent, to live as though he was no longer the father we loved’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40412321"/>
                  </a:ext>
                </a:extLst>
              </a:tr>
              <a:tr h="642940">
                <a:tc>
                  <a:txBody>
                    <a:bodyPr/>
                    <a:lstStyle/>
                    <a:p>
                      <a:pPr lvl="0">
                        <a:lnSpc>
                          <a:spcPct val="107000"/>
                        </a:lnSpc>
                        <a:spcAft>
                          <a:spcPts val="800"/>
                        </a:spcAft>
                        <a:buNone/>
                      </a:pPr>
                      <a:r>
                        <a:rPr lang="en-GB" sz="1100" i="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‘He must have wondered which had been the better way to die’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88164195"/>
                  </a:ext>
                </a:extLst>
              </a:tr>
            </a:tbl>
          </a:graphicData>
        </a:graphic>
      </p:graphicFrame>
    </p:spTree>
    <p:extLst>
      <p:ext uri="{BB962C8B-B14F-4D97-AF65-F5344CB8AC3E}">
        <p14:creationId xmlns:p14="http://schemas.microsoft.com/office/powerpoint/2010/main" val="15976728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36</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4252401253"/>
              </p:ext>
            </p:extLst>
          </p:nvPr>
        </p:nvGraphicFramePr>
        <p:xfrm>
          <a:off x="273050" y="940153"/>
          <a:ext cx="6311900" cy="8073577"/>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5771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72670">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War Photographer- Carol Ann Duffy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785081">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was written by Carol Ann Duffy and published in 1985.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describes the experience of a war photographer, back home in England, developing photographs he has taken and will be published in a Sunday magazine.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 war photographer is in his darkroom, developing pictures that he’s taken in war zones across the world. Being back in England is a big contrast- it’s safe and calm compared to where he’s been.</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 photo begins to develop begins to develop, and the photographer remembers the death of the man, and the cries of his wife.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final stanza focuses on the people in England who will see his photographs in their Sunday papers. The speaker thinks that they don’t really care about the people and places in the photographs. </a:t>
                      </a:r>
                    </a:p>
                    <a:p>
                      <a:pPr marL="0" lvl="0" indent="0">
                        <a:lnSpc>
                          <a:spcPct val="100000"/>
                        </a:lnSpc>
                        <a:spcAft>
                          <a:spcPts val="800"/>
                        </a:spcAft>
                        <a:buFont typeface="Arial" panose="020B0604020202020204" pitchFamily="34" charset="0"/>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‘In his darkroom, he is finally alone’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‘spools of suffering set out in ordered rows’</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‘Solutions slop in trays which did not tremble then though seem to now’</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‘home again to ordinary pain which simple weather can dispel’</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5207">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‘to fields which don’t explode beneath the feet of running children in a nightmare heat’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3281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 strangers features faintly start to twist…a half formed ghost’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448056">
                <a:tc>
                  <a:txBody>
                    <a:bodyPr/>
                    <a:lstStyle/>
                    <a:p>
                      <a:pPr lvl="0">
                        <a:lnSpc>
                          <a:spcPct val="107000"/>
                        </a:lnSpc>
                        <a:spcAft>
                          <a:spcPts val="800"/>
                        </a:spcAft>
                        <a:buNone/>
                      </a:pPr>
                      <a:r>
                        <a:rPr lang="en-GB" sz="1100" i="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 hundred agonies in black and white’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40412321"/>
                  </a:ext>
                </a:extLst>
              </a:tr>
              <a:tr h="427707">
                <a:tc>
                  <a:txBody>
                    <a:bodyPr/>
                    <a:lstStyle/>
                    <a:p>
                      <a:pPr lvl="0">
                        <a:lnSpc>
                          <a:spcPct val="107000"/>
                        </a:lnSpc>
                        <a:spcAft>
                          <a:spcPts val="800"/>
                        </a:spcAft>
                        <a:buNone/>
                      </a:pPr>
                      <a:r>
                        <a:rPr lang="en-GB" sz="1100" i="0" dirty="0">
                          <a:effectLst/>
                          <a:latin typeface="Montserrat"/>
                          <a:ea typeface="Calibri"/>
                          <a:cs typeface="Times New Roman"/>
                        </a:rPr>
                        <a:t>9</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 reader’s eyeballs prick with tears between the bath and the pre-lunch beers’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88164195"/>
                  </a:ext>
                </a:extLst>
              </a:tr>
              <a:tr h="642940">
                <a:tc>
                  <a:txBody>
                    <a:bodyPr/>
                    <a:lstStyle/>
                    <a:p>
                      <a:pPr lvl="0">
                        <a:lnSpc>
                          <a:spcPct val="107000"/>
                        </a:lnSpc>
                        <a:spcAft>
                          <a:spcPts val="800"/>
                        </a:spcAft>
                        <a:buNone/>
                      </a:pPr>
                      <a:r>
                        <a:rPr lang="en-GB" sz="1100" i="0" dirty="0">
                          <a:effectLst/>
                          <a:latin typeface="Montserrat"/>
                          <a:ea typeface="Calibri"/>
                          <a:cs typeface="Times New Roman"/>
                        </a:rPr>
                        <a:t>10</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‘From the aeroplane he stares impassively at where he earns a living and they do not care’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41421758"/>
                  </a:ext>
                </a:extLst>
              </a:tr>
            </a:tbl>
          </a:graphicData>
        </a:graphic>
      </p:graphicFrame>
    </p:spTree>
    <p:extLst>
      <p:ext uri="{BB962C8B-B14F-4D97-AF65-F5344CB8AC3E}">
        <p14:creationId xmlns:p14="http://schemas.microsoft.com/office/powerpoint/2010/main" val="3802576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37</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3198677903"/>
              </p:ext>
            </p:extLst>
          </p:nvPr>
        </p:nvGraphicFramePr>
        <p:xfrm>
          <a:off x="273050" y="940153"/>
          <a:ext cx="6311900" cy="6067469"/>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5771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0058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Remains- Simon Armitage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785081">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was written by Simon Armitage and published in the 2008 collection The Not Dead.</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Armitage was inspired by soldiers who returned from war </a:t>
                      </a:r>
                      <a:r>
                        <a:rPr lang="en-GB" sz="1100" b="0" i="1" u="none" strike="noStrike" baseline="0" noProof="0" dirty="0">
                          <a:solidFill>
                            <a:srgbClr val="000000"/>
                          </a:solidFill>
                          <a:effectLst/>
                          <a:latin typeface="Montserrat"/>
                        </a:rPr>
                        <a:t>‘wholly in body, but not in mind’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 group of soldiers shoot a man who’s running away from a bank raid he’s been involved in. His death is described in graphic detail.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soldier telling the story isn’t sure whether the man was armed or not- this plays on his mind.</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He can’t get the man’s death out of his head- he’s haunted by the memory of the incident. </a:t>
                      </a:r>
                    </a:p>
                    <a:p>
                      <a:pPr marL="0" lvl="0" indent="0">
                        <a:lnSpc>
                          <a:spcPct val="100000"/>
                        </a:lnSpc>
                        <a:spcAft>
                          <a:spcPts val="800"/>
                        </a:spcAft>
                        <a:buFont typeface="Arial" panose="020B0604020202020204" pitchFamily="34" charset="0"/>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‘Probably armed, possibly not’ </a:t>
                      </a: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‘I see every round as it rips through his life’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cap="flat" cmpd="sng" algn="ctr">
                      <a:solidFill>
                        <a:srgbClr val="000000"/>
                      </a:solidFill>
                      <a:prstDash val="solid"/>
                      <a:round/>
                      <a:headEnd type="none" w="med" len="med"/>
                      <a:tailEnd type="none" w="med" len="med"/>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‘End of story, except not really’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blink and he bursts through the doors of the bank’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5207">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 drink and the drugs won’t flush him out’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3281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‘He’s here in my head when I close my eyes, his bloody life in my bloody hands’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bl>
          </a:graphicData>
        </a:graphic>
      </p:graphicFrame>
    </p:spTree>
    <p:extLst>
      <p:ext uri="{BB962C8B-B14F-4D97-AF65-F5344CB8AC3E}">
        <p14:creationId xmlns:p14="http://schemas.microsoft.com/office/powerpoint/2010/main" val="8236141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38</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1471965762"/>
              </p:ext>
            </p:extLst>
          </p:nvPr>
        </p:nvGraphicFramePr>
        <p:xfrm>
          <a:off x="273050" y="940153"/>
          <a:ext cx="6311900" cy="6020723"/>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5771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0058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Poppies- Jane Weir</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785081">
                <a:tc>
                  <a:txBody>
                    <a:bodyPr/>
                    <a:lstStyle/>
                    <a:p>
                      <a:pPr marL="171450" indent="-171450">
                        <a:lnSpc>
                          <a:spcPct val="107000"/>
                        </a:lnSpc>
                        <a:spcAft>
                          <a:spcPts val="800"/>
                        </a:spcAft>
                        <a:buFont typeface="Arial" panose="020B0604020202020204" pitchFamily="34" charset="0"/>
                        <a:buChar char="•"/>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lvl="0" indent="0">
                        <a:lnSpc>
                          <a:spcPct val="100000"/>
                        </a:lnSpc>
                        <a:spcAft>
                          <a:spcPts val="800"/>
                        </a:spcAft>
                        <a:buFont typeface="Arial" panose="020B0604020202020204" pitchFamily="34" charset="0"/>
                        <a:buNone/>
                      </a:pPr>
                      <a:r>
                        <a:rPr lang="en-GB" sz="1100" b="1" i="0" u="none" strike="noStrike" baseline="0" noProof="0" dirty="0">
                          <a:solidFill>
                            <a:srgbClr val="000000"/>
                          </a:solidFill>
                          <a:effectLst/>
                          <a:latin typeface="Montserrat"/>
                        </a:rPr>
                        <a:t>Summary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A mother describes her son leaving home, seemingly to join the army.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poem is about the mother’s emotional reaction to her son leaving- she feels sad, lonely and scared for his safety.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She describes helping him smarten his uniform ready to leave. After he leaves, she goes to places that remind her of him, desperately trying to find any trace of him. </a:t>
                      </a:r>
                    </a:p>
                    <a:p>
                      <a:pPr marL="0" lvl="0" indent="0">
                        <a:lnSpc>
                          <a:spcPct val="100000"/>
                        </a:lnSpc>
                        <a:spcAft>
                          <a:spcPts val="800"/>
                        </a:spcAft>
                        <a:buFont typeface="Arial" panose="020B0604020202020204" pitchFamily="34" charset="0"/>
                        <a:buNone/>
                      </a:pPr>
                      <a:endParaRPr lang="en-GB" sz="1100" b="0" i="0" u="none" strike="noStrike" baseline="0" noProof="0" dirty="0">
                        <a:solidFill>
                          <a:srgbClr val="000000"/>
                        </a:solidFill>
                        <a:effectLst/>
                        <a:latin typeface="Montserrat"/>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‘Three days before Armistice Sunday poppies had been placed on individual war graves’</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‘steeled the softening of my face.’</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cap="flat" cmpd="sng" algn="ctr">
                      <a:solidFill>
                        <a:srgbClr val="000000"/>
                      </a:solidFill>
                      <a:prstDash val="solid"/>
                      <a:round/>
                      <a:headEnd type="none" w="med" len="med"/>
                      <a:tailEnd type="none" w="med" len="med"/>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 wanted to graze my nose across the tip of your nose, play at being Eskimos’</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was brave, as I walked with you, to the front door, threw it open, the world overflowing like a treasure chest.</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5207">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‘A split second and you were away, intoxicated.’</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3281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traced the inscriptions on the war memorial, leaned against it like a wishbone’</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432816">
                <a:tc>
                  <a:txBody>
                    <a:bodyPr/>
                    <a:lstStyle/>
                    <a:p>
                      <a:pPr lvl="0">
                        <a:lnSpc>
                          <a:spcPct val="107000"/>
                        </a:lnSpc>
                        <a:spcAft>
                          <a:spcPts val="800"/>
                        </a:spcAft>
                        <a:buNone/>
                      </a:pPr>
                      <a:r>
                        <a:rPr lang="en-GB" sz="1100" i="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listened, hoping to hear your playground voice catching on the wind.’</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87751666"/>
                  </a:ext>
                </a:extLst>
              </a:tr>
            </a:tbl>
          </a:graphicData>
        </a:graphic>
      </p:graphicFrame>
    </p:spTree>
    <p:extLst>
      <p:ext uri="{BB962C8B-B14F-4D97-AF65-F5344CB8AC3E}">
        <p14:creationId xmlns:p14="http://schemas.microsoft.com/office/powerpoint/2010/main" val="32334534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4E0D0B2-FD33-DA17-6FBA-B8AEB2801C15}"/>
              </a:ext>
            </a:extLst>
          </p:cNvPr>
          <p:cNvSpPr>
            <a:spLocks noGrp="1"/>
          </p:cNvSpPr>
          <p:nvPr>
            <p:ph type="sldNum" sz="quarter" idx="12"/>
          </p:nvPr>
        </p:nvSpPr>
        <p:spPr/>
        <p:txBody>
          <a:bodyPr/>
          <a:lstStyle/>
          <a:p>
            <a:fld id="{A49C798E-A141-4728-B2C1-C020555BD9EF}" type="slidenum">
              <a:rPr lang="en-GB" smtClean="0"/>
              <a:t>39</a:t>
            </a:fld>
            <a:endParaRPr lang="en-GB"/>
          </a:p>
        </p:txBody>
      </p:sp>
      <p:sp>
        <p:nvSpPr>
          <p:cNvPr id="6" name="TextBox 5">
            <a:extLst>
              <a:ext uri="{FF2B5EF4-FFF2-40B4-BE49-F238E27FC236}">
                <a16:creationId xmlns:a16="http://schemas.microsoft.com/office/drawing/2014/main" id="{E22263B4-250F-B101-22A3-4B56DD8B7575}"/>
              </a:ext>
            </a:extLst>
          </p:cNvPr>
          <p:cNvSpPr txBox="1"/>
          <p:nvPr/>
        </p:nvSpPr>
        <p:spPr>
          <a:xfrm>
            <a:off x="273050" y="232547"/>
            <a:ext cx="6311900" cy="461665"/>
          </a:xfrm>
          <a:prstGeom prst="rect">
            <a:avLst/>
          </a:prstGeom>
          <a:solidFill>
            <a:srgbClr val="1F1E3F"/>
          </a:solidFill>
          <a:ln>
            <a:solidFill>
              <a:schemeClr val="tx1"/>
            </a:solidFill>
          </a:ln>
        </p:spPr>
        <p:txBody>
          <a:bodyPr wrap="square" lIns="91440" tIns="45720" rIns="91440" bIns="45720" rtlCol="0" anchor="t">
            <a:spAutoFit/>
          </a:bodyPr>
          <a:lstStyle/>
          <a:p>
            <a:pPr algn="ctr"/>
            <a:r>
              <a:rPr lang="en-US" sz="2400" b="1" dirty="0">
                <a:solidFill>
                  <a:schemeClr val="bg1"/>
                </a:solidFill>
                <a:latin typeface="Montserrat"/>
              </a:rPr>
              <a:t>ENGLISH </a:t>
            </a:r>
            <a:endParaRPr lang="en-US" dirty="0"/>
          </a:p>
        </p:txBody>
      </p:sp>
      <p:graphicFrame>
        <p:nvGraphicFramePr>
          <p:cNvPr id="7" name="Table 6">
            <a:extLst>
              <a:ext uri="{FF2B5EF4-FFF2-40B4-BE49-F238E27FC236}">
                <a16:creationId xmlns:a16="http://schemas.microsoft.com/office/drawing/2014/main" id="{48D44B39-5D5B-375C-AC1A-722D32EC3361}"/>
              </a:ext>
            </a:extLst>
          </p:cNvPr>
          <p:cNvGraphicFramePr>
            <a:graphicFrameLocks noGrp="1"/>
          </p:cNvGraphicFramePr>
          <p:nvPr>
            <p:extLst>
              <p:ext uri="{D42A27DB-BD31-4B8C-83A1-F6EECF244321}">
                <p14:modId xmlns:p14="http://schemas.microsoft.com/office/powerpoint/2010/main" val="2239671995"/>
              </p:ext>
            </p:extLst>
          </p:nvPr>
        </p:nvGraphicFramePr>
        <p:xfrm>
          <a:off x="273050" y="940153"/>
          <a:ext cx="6311900" cy="5634251"/>
        </p:xfrm>
        <a:graphic>
          <a:graphicData uri="http://schemas.openxmlformats.org/drawingml/2006/table">
            <a:tbl>
              <a:tblPr firstRow="1" firstCol="1"/>
              <a:tblGrid>
                <a:gridCol w="369020">
                  <a:extLst>
                    <a:ext uri="{9D8B030D-6E8A-4147-A177-3AD203B41FA5}">
                      <a16:colId xmlns:a16="http://schemas.microsoft.com/office/drawing/2014/main" val="1837317546"/>
                    </a:ext>
                  </a:extLst>
                </a:gridCol>
                <a:gridCol w="1512648">
                  <a:extLst>
                    <a:ext uri="{9D8B030D-6E8A-4147-A177-3AD203B41FA5}">
                      <a16:colId xmlns:a16="http://schemas.microsoft.com/office/drawing/2014/main" val="3561138678"/>
                    </a:ext>
                  </a:extLst>
                </a:gridCol>
                <a:gridCol w="2450825">
                  <a:extLst>
                    <a:ext uri="{9D8B030D-6E8A-4147-A177-3AD203B41FA5}">
                      <a16:colId xmlns:a16="http://schemas.microsoft.com/office/drawing/2014/main" val="3347370123"/>
                    </a:ext>
                  </a:extLst>
                </a:gridCol>
                <a:gridCol w="1979407">
                  <a:extLst>
                    <a:ext uri="{9D8B030D-6E8A-4147-A177-3AD203B41FA5}">
                      <a16:colId xmlns:a16="http://schemas.microsoft.com/office/drawing/2014/main" val="2037918978"/>
                    </a:ext>
                  </a:extLst>
                </a:gridCol>
              </a:tblGrid>
              <a:tr h="257711">
                <a:tc gridSpan="2">
                  <a:txBody>
                    <a:bodyPr/>
                    <a:lstStyle/>
                    <a:p>
                      <a:pPr>
                        <a:lnSpc>
                          <a:spcPct val="107000"/>
                        </a:lnSpc>
                        <a:spcAft>
                          <a:spcPts val="800"/>
                        </a:spcAft>
                      </a:pPr>
                      <a:r>
                        <a:rPr lang="en-GB" sz="1100" b="1" dirty="0">
                          <a:effectLst/>
                          <a:latin typeface="Montserrat"/>
                          <a:ea typeface="Calibri"/>
                          <a:cs typeface="Times New Roman"/>
                        </a:rPr>
                        <a:t>Subject</a:t>
                      </a:r>
                      <a:r>
                        <a:rPr lang="en-GB" sz="1100" dirty="0">
                          <a:effectLst/>
                          <a:latin typeface="Montserrat"/>
                          <a:ea typeface="Calibri"/>
                          <a:cs typeface="Times New Roman"/>
                        </a:rPr>
                        <a:t>: English </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nSpc>
                          <a:spcPct val="107000"/>
                        </a:lnSpc>
                        <a:spcAft>
                          <a:spcPts val="800"/>
                        </a:spcAft>
                      </a:pPr>
                      <a:r>
                        <a:rPr lang="en-GB" sz="1100" b="1" dirty="0">
                          <a:effectLst/>
                          <a:latin typeface="Montserrat"/>
                          <a:ea typeface="Calibri"/>
                          <a:cs typeface="Times New Roman"/>
                        </a:rPr>
                        <a:t>Topic</a:t>
                      </a:r>
                      <a:r>
                        <a:rPr lang="en-GB" sz="1100" dirty="0">
                          <a:effectLst/>
                          <a:latin typeface="Montserrat"/>
                          <a:ea typeface="Calibri"/>
                          <a:cs typeface="Times New Roman"/>
                        </a:rPr>
                        <a:t>: Power and Conflict Poetry</a:t>
                      </a:r>
                      <a:endParaRPr lang="en-GB" sz="110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100" b="1" dirty="0">
                          <a:effectLst/>
                          <a:latin typeface="Montserrat"/>
                          <a:ea typeface="Calibri"/>
                          <a:cs typeface="Times New Roman"/>
                        </a:rPr>
                        <a:t>Paper: </a:t>
                      </a:r>
                      <a:r>
                        <a:rPr lang="en-GB" sz="1100" b="0" dirty="0">
                          <a:effectLst/>
                          <a:latin typeface="Montserrat"/>
                          <a:ea typeface="Calibri"/>
                          <a:cs typeface="Times New Roman"/>
                        </a:rPr>
                        <a:t>Literature Paper 2</a:t>
                      </a:r>
                      <a:endParaRPr lang="en-GB" sz="1100" b="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6048561"/>
                  </a:ext>
                </a:extLst>
              </a:tr>
              <a:tr h="100584">
                <a:tc gridSpan="4">
                  <a:txBody>
                    <a:bodyPr/>
                    <a:lstStyle/>
                    <a:p>
                      <a:pPr algn="ctr">
                        <a:lnSpc>
                          <a:spcPct val="107000"/>
                        </a:lnSpc>
                        <a:spcAft>
                          <a:spcPts val="800"/>
                        </a:spcAft>
                      </a:pPr>
                      <a:r>
                        <a:rPr lang="en-GB" sz="1100" b="1" dirty="0">
                          <a:solidFill>
                            <a:srgbClr val="000000"/>
                          </a:solidFill>
                          <a:effectLst/>
                          <a:latin typeface="Montserrat"/>
                          <a:ea typeface="Calibri"/>
                          <a:cs typeface="Times New Roman"/>
                        </a:rPr>
                        <a:t>The Emigree- Carol Rumens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2221465"/>
                  </a:ext>
                </a:extLst>
              </a:tr>
              <a:tr h="1568323">
                <a:tc>
                  <a:txBody>
                    <a:bodyPr/>
                    <a:lstStyle/>
                    <a:p>
                      <a:pPr marL="0" indent="0">
                        <a:lnSpc>
                          <a:spcPct val="107000"/>
                        </a:lnSpc>
                        <a:spcAft>
                          <a:spcPts val="800"/>
                        </a:spcAft>
                        <a:buFont typeface="Arial" panose="020B0604020202020204" pitchFamily="34" charset="0"/>
                        <a:buNone/>
                      </a:pPr>
                      <a:r>
                        <a:rPr lang="en-GB" sz="1100" dirty="0">
                          <a:effectLst/>
                          <a:latin typeface="Montserrat"/>
                          <a:ea typeface="Calibri"/>
                          <a:cs typeface="Times New Roman"/>
                        </a:rPr>
                        <a:t>1</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speaker talks about a city in a country she left as a child- she has a purely positive view of it. </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city seems to be under attack and unreachable, but in  the third stanza it appears to the speaker. An unknown ‘they’ accuse and threaten the speaker, but she still sees the old city in a positive way.</a:t>
                      </a:r>
                    </a:p>
                    <a:p>
                      <a:pPr marL="171450" lvl="0" indent="-171450">
                        <a:lnSpc>
                          <a:spcPct val="100000"/>
                        </a:lnSpc>
                        <a:spcAft>
                          <a:spcPts val="800"/>
                        </a:spcAft>
                        <a:buFont typeface="Arial" panose="020B0604020202020204" pitchFamily="34" charset="0"/>
                        <a:buChar char="•"/>
                      </a:pPr>
                      <a:r>
                        <a:rPr lang="en-GB" sz="1100" b="0" i="0" u="none" strike="noStrike" baseline="0" noProof="0" dirty="0">
                          <a:solidFill>
                            <a:srgbClr val="000000"/>
                          </a:solidFill>
                          <a:effectLst/>
                          <a:latin typeface="Montserrat"/>
                        </a:rPr>
                        <a:t>The city may not be a real place- it could represent a time, person or emotion that the speaker has been forced to leave. </a:t>
                      </a: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marL="46582" marR="465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890689213"/>
                  </a:ext>
                </a:extLst>
              </a:tr>
              <a:tr h="225417">
                <a:tc gridSpan="4">
                  <a:txBody>
                    <a:bodyPr/>
                    <a:lstStyle/>
                    <a:p>
                      <a:pPr algn="ctr">
                        <a:lnSpc>
                          <a:spcPct val="107000"/>
                        </a:lnSpc>
                        <a:spcAft>
                          <a:spcPts val="800"/>
                        </a:spcAft>
                      </a:pPr>
                      <a:r>
                        <a:rPr lang="en-GB" sz="1100" b="1" dirty="0">
                          <a:effectLst/>
                          <a:latin typeface="Montserrat"/>
                          <a:ea typeface="Calibri"/>
                          <a:cs typeface="Times New Roman"/>
                        </a:rPr>
                        <a:t>Key quotes:</a:t>
                      </a:r>
                    </a:p>
                  </a:txBody>
                  <a:tcPr marL="46582" marR="46582" marT="0" marB="0">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171450" indent="-171450">
                        <a:lnSpc>
                          <a:spcPct val="107000"/>
                        </a:lnSpc>
                        <a:spcAft>
                          <a:spcPts val="800"/>
                        </a:spcAft>
                        <a:buFont typeface="Arial" panose="020B0604020202020204" pitchFamily="34" charset="0"/>
                        <a:buChar char="•"/>
                      </a:pPr>
                      <a:endParaRPr lang="en-GB" sz="1100" i="0" dirty="0">
                        <a:effectLst/>
                        <a:latin typeface="Montserrat" pitchFamily="2" charset="0"/>
                        <a:ea typeface="Calibri" panose="020F0502020204030204" pitchFamily="34" charset="0"/>
                        <a:cs typeface="Times New Roman" panose="02020603050405020304" pitchFamily="18" charset="0"/>
                      </a:endParaRPr>
                    </a:p>
                  </a:txBody>
                  <a:tcPr marL="46582" marR="4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3849672"/>
                  </a:ext>
                </a:extLst>
              </a:tr>
              <a:tr h="459698">
                <a:tc>
                  <a:txBody>
                    <a:bodyPr/>
                    <a:lstStyle/>
                    <a:p>
                      <a:pPr lvl="0">
                        <a:lnSpc>
                          <a:spcPct val="107000"/>
                        </a:lnSpc>
                        <a:spcAft>
                          <a:spcPts val="800"/>
                        </a:spcAft>
                        <a:buNone/>
                      </a:pPr>
                      <a:r>
                        <a:rPr lang="en-GB" sz="1100" dirty="0">
                          <a:effectLst/>
                          <a:latin typeface="Montserrat"/>
                          <a:ea typeface="Calibri"/>
                          <a:cs typeface="Times New Roman"/>
                        </a:rPr>
                        <a:t>2</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gn="l">
                        <a:lnSpc>
                          <a:spcPct val="107000"/>
                        </a:lnSpc>
                        <a:spcAft>
                          <a:spcPts val="800"/>
                        </a:spcAft>
                        <a:buNone/>
                      </a:pPr>
                      <a:r>
                        <a:rPr lang="en-GB" sz="1100" i="1" dirty="0">
                          <a:effectLst/>
                          <a:latin typeface="Montserrat"/>
                          <a:ea typeface="Calibri"/>
                          <a:cs typeface="Times New Roman"/>
                        </a:rPr>
                        <a:t>‘There was once a country, I left it as a child’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94725692"/>
                  </a:ext>
                </a:extLst>
              </a:tr>
              <a:tr h="459698">
                <a:tc>
                  <a:txBody>
                    <a:bodyPr/>
                    <a:lstStyle/>
                    <a:p>
                      <a:pPr lvl="0">
                        <a:lnSpc>
                          <a:spcPct val="107000"/>
                        </a:lnSpc>
                        <a:spcAft>
                          <a:spcPts val="800"/>
                        </a:spcAft>
                        <a:buNone/>
                      </a:pPr>
                      <a:r>
                        <a:rPr lang="en-GB" sz="1100" dirty="0">
                          <a:effectLst/>
                          <a:latin typeface="Montserrat"/>
                          <a:ea typeface="Calibri"/>
                          <a:cs typeface="Times New Roman"/>
                        </a:rPr>
                        <a:t>3</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a:solidFill>
                        <a:srgbClr val="000000"/>
                      </a:solidFill>
                    </a:lnB>
                  </a:tcPr>
                </a:tc>
                <a:tc gridSpan="3">
                  <a:txBody>
                    <a:bodyPr/>
                    <a:lstStyle/>
                    <a:p>
                      <a:pPr lvl="0" algn="l">
                        <a:lnSpc>
                          <a:spcPct val="107000"/>
                        </a:lnSpc>
                        <a:spcAft>
                          <a:spcPts val="800"/>
                        </a:spcAft>
                        <a:buNone/>
                      </a:pPr>
                      <a:r>
                        <a:rPr lang="en-GB" sz="1100" i="1" dirty="0">
                          <a:effectLst/>
                          <a:latin typeface="Montserrat"/>
                          <a:ea typeface="Calibri"/>
                          <a:cs typeface="Times New Roman"/>
                        </a:rPr>
                        <a:t>‘my memory is sunlight clear’ </a:t>
                      </a:r>
                    </a:p>
                    <a:p>
                      <a:pPr lvl="0" algn="l">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cap="flat" cmpd="sng" algn="ctr">
                      <a:solidFill>
                        <a:srgbClr val="000000"/>
                      </a:solidFill>
                      <a:prstDash val="solid"/>
                      <a:round/>
                      <a:headEnd type="none" w="med" len="med"/>
                      <a:tailEnd type="none" w="med" len="med"/>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68681383"/>
                  </a:ext>
                </a:extLst>
              </a:tr>
              <a:tr h="459698">
                <a:tc>
                  <a:txBody>
                    <a:bodyPr/>
                    <a:lstStyle/>
                    <a:p>
                      <a:pPr lvl="0">
                        <a:lnSpc>
                          <a:spcPct val="107000"/>
                        </a:lnSpc>
                        <a:spcAft>
                          <a:spcPts val="800"/>
                        </a:spcAft>
                        <a:buNone/>
                      </a:pPr>
                      <a:r>
                        <a:rPr lang="en-GB" sz="1100" dirty="0">
                          <a:effectLst/>
                          <a:latin typeface="Montserrat"/>
                          <a:ea typeface="Calibri"/>
                          <a:cs typeface="Times New Roman"/>
                        </a:rPr>
                        <a:t>4</a:t>
                      </a: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gridSpan="3">
                  <a:txBody>
                    <a:bodyPr/>
                    <a:lstStyle/>
                    <a:p>
                      <a:pPr lvl="0">
                        <a:lnSpc>
                          <a:spcPct val="107000"/>
                        </a:lnSpc>
                        <a:spcAft>
                          <a:spcPts val="800"/>
                        </a:spcAft>
                        <a:buNone/>
                      </a:pPr>
                      <a:r>
                        <a:rPr lang="en-GB" sz="1100" i="1" dirty="0">
                          <a:effectLst/>
                          <a:latin typeface="Montserrat"/>
                          <a:ea typeface="Calibri"/>
                          <a:cs typeface="Times New Roman"/>
                        </a:rPr>
                        <a:t>‘it may be at war, it may be sick with tyrants, but I am branded by an impression of sunlight’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a:solidFill>
                        <a:srgbClr val="000000"/>
                      </a:solidFill>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627822"/>
                  </a:ext>
                </a:extLst>
              </a:tr>
              <a:tr h="459698">
                <a:tc>
                  <a:txBody>
                    <a:bodyPr/>
                    <a:lstStyle/>
                    <a:p>
                      <a:pPr lvl="0">
                        <a:lnSpc>
                          <a:spcPct val="107000"/>
                        </a:lnSpc>
                        <a:spcAft>
                          <a:spcPts val="800"/>
                        </a:spcAft>
                        <a:buNone/>
                      </a:pPr>
                      <a:r>
                        <a:rPr lang="en-GB" sz="1100" dirty="0">
                          <a:effectLst/>
                          <a:latin typeface="Montserrat"/>
                          <a:ea typeface="Calibri"/>
                          <a:cs typeface="Times New Roman"/>
                        </a:rPr>
                        <a:t>5</a:t>
                      </a: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’that child’s vocabulary, I carried here like a hollow doll’</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a:solidFill>
                        <a:srgbClr val="000000"/>
                      </a:solidFill>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4537193"/>
                  </a:ext>
                </a:extLst>
              </a:tr>
              <a:tr h="505207">
                <a:tc>
                  <a:txBody>
                    <a:bodyPr/>
                    <a:lstStyle/>
                    <a:p>
                      <a:pPr lvl="0">
                        <a:lnSpc>
                          <a:spcPct val="107000"/>
                        </a:lnSpc>
                        <a:spcAft>
                          <a:spcPts val="800"/>
                        </a:spcAft>
                        <a:buNone/>
                      </a:pPr>
                      <a:r>
                        <a:rPr lang="en-GB" sz="1100" dirty="0">
                          <a:effectLst/>
                          <a:latin typeface="Montserrat"/>
                          <a:ea typeface="Calibri"/>
                          <a:cs typeface="Times New Roman"/>
                        </a:rPr>
                        <a:t>6</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‘I have no passport, there’s no way back at all’</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6851527"/>
                  </a:ext>
                </a:extLst>
              </a:tr>
              <a:tr h="432816">
                <a:tc>
                  <a:txBody>
                    <a:bodyPr/>
                    <a:lstStyle/>
                    <a:p>
                      <a:pPr lvl="0">
                        <a:lnSpc>
                          <a:spcPct val="107000"/>
                        </a:lnSpc>
                        <a:spcAft>
                          <a:spcPts val="800"/>
                        </a:spcAft>
                        <a:buNone/>
                      </a:pPr>
                      <a:r>
                        <a:rPr lang="en-GB" sz="1100" i="0" dirty="0">
                          <a:effectLst/>
                          <a:latin typeface="Montserrat"/>
                          <a:ea typeface="Calibri"/>
                          <a:cs typeface="Times New Roman"/>
                        </a:rPr>
                        <a:t>7</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‘they accuse me of being dark in their free city’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34382591"/>
                  </a:ext>
                </a:extLst>
              </a:tr>
              <a:tr h="432816">
                <a:tc>
                  <a:txBody>
                    <a:bodyPr/>
                    <a:lstStyle/>
                    <a:p>
                      <a:pPr lvl="0">
                        <a:lnSpc>
                          <a:spcPct val="107000"/>
                        </a:lnSpc>
                        <a:spcAft>
                          <a:spcPts val="800"/>
                        </a:spcAft>
                        <a:buNone/>
                      </a:pPr>
                      <a:r>
                        <a:rPr lang="en-GB" sz="1100" i="0" dirty="0">
                          <a:effectLst/>
                          <a:latin typeface="Montserrat"/>
                          <a:ea typeface="Calibri"/>
                          <a:cs typeface="Times New Roman"/>
                        </a:rPr>
                        <a:t>8</a:t>
                      </a:r>
                    </a:p>
                  </a:txBody>
                  <a:tcPr marL="46581" marR="46581" marT="0" marB="0">
                    <a:lnL w="12700">
                      <a:solidFill>
                        <a:srgbClr val="000000"/>
                      </a:solidFill>
                    </a:lnL>
                    <a:lnR w="12700" cap="flat" cmpd="sng" algn="ctr">
                      <a:solidFill>
                        <a:srgbClr val="000000"/>
                      </a:solidFill>
                      <a:prstDash val="solid"/>
                      <a:round/>
                      <a:headEnd type="none" w="med" len="med"/>
                      <a:tailEnd type="none" w="med" len="med"/>
                    </a:lnR>
                    <a:lnT w="12700">
                      <a:solidFill>
                        <a:srgbClr val="000000"/>
                      </a:solidFill>
                    </a:lnT>
                    <a:lnB w="12700" cap="flat" cmpd="sng" algn="ctr">
                      <a:solidFill>
                        <a:srgbClr val="000000"/>
                      </a:solidFill>
                      <a:prstDash val="solid"/>
                      <a:round/>
                      <a:headEnd type="none" w="med" len="med"/>
                      <a:tailEnd type="none" w="med" len="med"/>
                    </a:lnB>
                  </a:tcPr>
                </a:tc>
                <a:tc gridSpan="3">
                  <a:txBody>
                    <a:bodyPr/>
                    <a:lstStyle/>
                    <a:p>
                      <a:pPr lvl="0">
                        <a:lnSpc>
                          <a:spcPct val="107000"/>
                        </a:lnSpc>
                        <a:spcAft>
                          <a:spcPts val="800"/>
                        </a:spcAft>
                        <a:buNone/>
                      </a:pPr>
                      <a:r>
                        <a:rPr lang="en-GB" sz="1100" i="1" dirty="0">
                          <a:effectLst/>
                          <a:latin typeface="Montserrat"/>
                          <a:ea typeface="Calibri"/>
                          <a:cs typeface="Times New Roman"/>
                        </a:rPr>
                        <a:t>‘my shadow falls as evidence of sunlight’ </a:t>
                      </a:r>
                    </a:p>
                    <a:p>
                      <a:pPr lvl="0">
                        <a:lnSpc>
                          <a:spcPct val="107000"/>
                        </a:lnSpc>
                        <a:spcAft>
                          <a:spcPts val="800"/>
                        </a:spcAft>
                        <a:buNone/>
                      </a:pPr>
                      <a:endParaRPr lang="en-GB" sz="1100" i="1" dirty="0">
                        <a:effectLst/>
                        <a:latin typeface="Montserrat"/>
                        <a:ea typeface="Calibri"/>
                        <a:cs typeface="Times New Roman"/>
                      </a:endParaRPr>
                    </a:p>
                  </a:txBody>
                  <a:tcPr marL="46581" marR="46581" marT="0" marB="0">
                    <a:lnL w="12700" cap="flat" cmpd="sng" algn="ctr">
                      <a:solidFill>
                        <a:srgbClr val="000000"/>
                      </a:solidFill>
                      <a:prstDash val="solid"/>
                      <a:round/>
                      <a:headEnd type="none" w="med" len="med"/>
                      <a:tailEnd type="none" w="med" len="med"/>
                    </a:lnL>
                    <a:lnR w="12700">
                      <a:solidFill>
                        <a:srgbClr val="000000"/>
                      </a:solidFill>
                    </a:lnR>
                    <a:lnT w="12700">
                      <a:solidFill>
                        <a:srgbClr val="000000"/>
                      </a:solidFill>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87751666"/>
                  </a:ext>
                </a:extLst>
              </a:tr>
            </a:tbl>
          </a:graphicData>
        </a:graphic>
      </p:graphicFrame>
    </p:spTree>
    <p:extLst>
      <p:ext uri="{BB962C8B-B14F-4D97-AF65-F5344CB8AC3E}">
        <p14:creationId xmlns:p14="http://schemas.microsoft.com/office/powerpoint/2010/main" val="10743770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CEDC0A053F82F43843D66CFF6D7DCC6" ma:contentTypeVersion="15" ma:contentTypeDescription="Create a new document." ma:contentTypeScope="" ma:versionID="5be747bd9fcfd64e8329db45411e6e63">
  <xsd:schema xmlns:xsd="http://www.w3.org/2001/XMLSchema" xmlns:xs="http://www.w3.org/2001/XMLSchema" xmlns:p="http://schemas.microsoft.com/office/2006/metadata/properties" xmlns:ns2="40f2af4e-dbc3-4461-8cd9-0c0c60ecd307" xmlns:ns3="7112bca0-a89f-4279-9715-83eab772eb97" targetNamespace="http://schemas.microsoft.com/office/2006/metadata/properties" ma:root="true" ma:fieldsID="eee300fd58e9debf402472ae6eaeb88e" ns2:_="" ns3:_="">
    <xsd:import namespace="40f2af4e-dbc3-4461-8cd9-0c0c60ecd307"/>
    <xsd:import namespace="7112bca0-a89f-4279-9715-83eab772eb9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f2af4e-dbc3-4461-8cd9-0c0c60ecd3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7" nillable="true" ma:displayName="Location" ma:indexed="true" ma:internalName="MediaServiceLocatio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f18a7b72-26b3-43b2-81d5-af9200bd7c72"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112bca0-a89f-4279-9715-83eab772eb9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083ead93-50ea-461a-912f-056532a9cb51}" ma:internalName="TaxCatchAll" ma:showField="CatchAllData" ma:web="7112bca0-a89f-4279-9715-83eab772eb9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7112bca0-a89f-4279-9715-83eab772eb97">
      <UserInfo>
        <DisplayName>Reagen Hepplestone (Staff, Dearne)</DisplayName>
        <AccountId>68</AccountId>
        <AccountType/>
      </UserInfo>
      <UserInfo>
        <DisplayName>Amanda Upson (Staff, Dearne)</DisplayName>
        <AccountId>69</AccountId>
        <AccountType/>
      </UserInfo>
      <UserInfo>
        <DisplayName>Stacey Kelsall (Staff, Dearne)</DisplayName>
        <AccountId>35</AccountId>
        <AccountType/>
      </UserInfo>
    </SharedWithUsers>
    <TaxCatchAll xmlns="7112bca0-a89f-4279-9715-83eab772eb97" xsi:nil="true"/>
    <lcf76f155ced4ddcb4097134ff3c332f xmlns="40f2af4e-dbc3-4461-8cd9-0c0c60ecd30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2C1E755-7829-4901-A549-EDDD079D64F9}">
  <ds:schemaRefs>
    <ds:schemaRef ds:uri="40f2af4e-dbc3-4461-8cd9-0c0c60ecd307"/>
    <ds:schemaRef ds:uri="7112bca0-a89f-4279-9715-83eab772eb9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4C35351-43E4-4E97-9175-152EF69F15E3}">
  <ds:schemaRefs>
    <ds:schemaRef ds:uri="http://schemas.microsoft.com/sharepoint/v3/contenttype/forms"/>
  </ds:schemaRefs>
</ds:datastoreItem>
</file>

<file path=customXml/itemProps3.xml><?xml version="1.0" encoding="utf-8"?>
<ds:datastoreItem xmlns:ds="http://schemas.openxmlformats.org/officeDocument/2006/customXml" ds:itemID="{127B3748-DB66-4794-9C91-FDF4C9DA820F}">
  <ds:schemaRefs>
    <ds:schemaRef ds:uri="40f2af4e-dbc3-4461-8cd9-0c0c60ecd307"/>
    <ds:schemaRef ds:uri="7112bca0-a89f-4279-9715-83eab772eb9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648</TotalTime>
  <Words>9072</Words>
  <Application>Microsoft Office PowerPoint</Application>
  <PresentationFormat>On-screen Show (4:3)</PresentationFormat>
  <Paragraphs>1095</Paragraphs>
  <Slides>39</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Astrea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Sammy Mercer (Staff, Dearne)</dc:creator>
  <cp:lastModifiedBy>Marie Coffield</cp:lastModifiedBy>
  <cp:revision>151</cp:revision>
  <dcterms:created xsi:type="dcterms:W3CDTF">2023-05-15T10:20:51Z</dcterms:created>
  <dcterms:modified xsi:type="dcterms:W3CDTF">2026-01-19T10:13:53Z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0x0101001CEDC0A053F82F43843D66CFF6D7DCC6</vt:lpwstr>
  </property>
  <property fmtid="{D5CDD505-2E9C-101B-9397-08002B2CF9AE}" pid="3" name="MediaServiceImageTags">
    <vt:lpwstr/>
  </property>
  <property fmtid="{D5CDD505-2E9C-101B-9397-08002B2CF9AE}" pid="4" name="Order">
    <vt:r8>70800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