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p:scale>
          <a:sx n="60" d="100"/>
          <a:sy n="60" d="100"/>
        </p:scale>
        <p:origin x="1020" y="2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customXml" Target="../customXml/item2.xml"/><Relationship Id="rId3" Type="http://schemas.openxmlformats.org/officeDocument/2006/relationships/presProps" Target="presProps.xml"/><Relationship Id="rId7" Type="http://schemas.openxmlformats.org/officeDocument/2006/relationships/customXml" Target="../customXml/item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 Id="rId9" Type="http://schemas.openxmlformats.org/officeDocument/2006/relationships/customXml" Target="../customXml/item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23C6C079-B4C2-4701-A8C3-3A4681F0A32F}" type="datetimeFigureOut">
              <a:rPr lang="en-GB" smtClean="0"/>
              <a:t>25/01/2023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AC8E84F-CE54-46B8-972D-6C9181E40C42}" type="slidenum">
              <a:rPr lang="en-GB" smtClean="0"/>
              <a:t>‹#›</a:t>
            </a:fld>
            <a:endParaRPr lang="en-GB"/>
          </a:p>
        </p:txBody>
      </p:sp>
    </p:spTree>
    <p:extLst>
      <p:ext uri="{BB962C8B-B14F-4D97-AF65-F5344CB8AC3E}">
        <p14:creationId xmlns:p14="http://schemas.microsoft.com/office/powerpoint/2010/main" val="18538142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3C6C079-B4C2-4701-A8C3-3A4681F0A32F}" type="datetimeFigureOut">
              <a:rPr lang="en-GB" smtClean="0"/>
              <a:t>25/01/2023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AC8E84F-CE54-46B8-972D-6C9181E40C42}" type="slidenum">
              <a:rPr lang="en-GB" smtClean="0"/>
              <a:t>‹#›</a:t>
            </a:fld>
            <a:endParaRPr lang="en-GB"/>
          </a:p>
        </p:txBody>
      </p:sp>
    </p:spTree>
    <p:extLst>
      <p:ext uri="{BB962C8B-B14F-4D97-AF65-F5344CB8AC3E}">
        <p14:creationId xmlns:p14="http://schemas.microsoft.com/office/powerpoint/2010/main" val="14274267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3C6C079-B4C2-4701-A8C3-3A4681F0A32F}" type="datetimeFigureOut">
              <a:rPr lang="en-GB" smtClean="0"/>
              <a:t>25/01/2023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AC8E84F-CE54-46B8-972D-6C9181E40C42}" type="slidenum">
              <a:rPr lang="en-GB" smtClean="0"/>
              <a:t>‹#›</a:t>
            </a:fld>
            <a:endParaRPr lang="en-GB"/>
          </a:p>
        </p:txBody>
      </p:sp>
    </p:spTree>
    <p:extLst>
      <p:ext uri="{BB962C8B-B14F-4D97-AF65-F5344CB8AC3E}">
        <p14:creationId xmlns:p14="http://schemas.microsoft.com/office/powerpoint/2010/main" val="386097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23C6C079-B4C2-4701-A8C3-3A4681F0A32F}" type="datetimeFigureOut">
              <a:rPr lang="en-GB" smtClean="0"/>
              <a:t>25/01/2023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AC8E84F-CE54-46B8-972D-6C9181E40C42}" type="slidenum">
              <a:rPr lang="en-GB" smtClean="0"/>
              <a:t>‹#›</a:t>
            </a:fld>
            <a:endParaRPr lang="en-GB"/>
          </a:p>
        </p:txBody>
      </p:sp>
    </p:spTree>
    <p:extLst>
      <p:ext uri="{BB962C8B-B14F-4D97-AF65-F5344CB8AC3E}">
        <p14:creationId xmlns:p14="http://schemas.microsoft.com/office/powerpoint/2010/main" val="38326264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23C6C079-B4C2-4701-A8C3-3A4681F0A32F}" type="datetimeFigureOut">
              <a:rPr lang="en-GB" smtClean="0"/>
              <a:t>25/01/2023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AC8E84F-CE54-46B8-972D-6C9181E40C42}" type="slidenum">
              <a:rPr lang="en-GB" smtClean="0"/>
              <a:t>‹#›</a:t>
            </a:fld>
            <a:endParaRPr lang="en-GB"/>
          </a:p>
        </p:txBody>
      </p:sp>
    </p:spTree>
    <p:extLst>
      <p:ext uri="{BB962C8B-B14F-4D97-AF65-F5344CB8AC3E}">
        <p14:creationId xmlns:p14="http://schemas.microsoft.com/office/powerpoint/2010/main" val="36002734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23C6C079-B4C2-4701-A8C3-3A4681F0A32F}" type="datetimeFigureOut">
              <a:rPr lang="en-GB" smtClean="0"/>
              <a:t>25/01/2023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AC8E84F-CE54-46B8-972D-6C9181E40C42}" type="slidenum">
              <a:rPr lang="en-GB" smtClean="0"/>
              <a:t>‹#›</a:t>
            </a:fld>
            <a:endParaRPr lang="en-GB"/>
          </a:p>
        </p:txBody>
      </p:sp>
    </p:spTree>
    <p:extLst>
      <p:ext uri="{BB962C8B-B14F-4D97-AF65-F5344CB8AC3E}">
        <p14:creationId xmlns:p14="http://schemas.microsoft.com/office/powerpoint/2010/main" val="21517660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3C6C079-B4C2-4701-A8C3-3A4681F0A32F}" type="datetimeFigureOut">
              <a:rPr lang="en-GB" smtClean="0"/>
              <a:t>25/01/2023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AC8E84F-CE54-46B8-972D-6C9181E40C42}" type="slidenum">
              <a:rPr lang="en-GB" smtClean="0"/>
              <a:t>‹#›</a:t>
            </a:fld>
            <a:endParaRPr lang="en-GB"/>
          </a:p>
        </p:txBody>
      </p:sp>
    </p:spTree>
    <p:extLst>
      <p:ext uri="{BB962C8B-B14F-4D97-AF65-F5344CB8AC3E}">
        <p14:creationId xmlns:p14="http://schemas.microsoft.com/office/powerpoint/2010/main" val="12718487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3C6C079-B4C2-4701-A8C3-3A4681F0A32F}" type="datetimeFigureOut">
              <a:rPr lang="en-GB" smtClean="0"/>
              <a:t>25/01/2023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AC8E84F-CE54-46B8-972D-6C9181E40C42}" type="slidenum">
              <a:rPr lang="en-GB" smtClean="0"/>
              <a:t>‹#›</a:t>
            </a:fld>
            <a:endParaRPr lang="en-GB"/>
          </a:p>
        </p:txBody>
      </p:sp>
    </p:spTree>
    <p:extLst>
      <p:ext uri="{BB962C8B-B14F-4D97-AF65-F5344CB8AC3E}">
        <p14:creationId xmlns:p14="http://schemas.microsoft.com/office/powerpoint/2010/main" val="26913110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3C6C079-B4C2-4701-A8C3-3A4681F0A32F}" type="datetimeFigureOut">
              <a:rPr lang="en-GB" smtClean="0"/>
              <a:t>25/01/2023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AC8E84F-CE54-46B8-972D-6C9181E40C42}" type="slidenum">
              <a:rPr lang="en-GB" smtClean="0"/>
              <a:t>‹#›</a:t>
            </a:fld>
            <a:endParaRPr lang="en-GB"/>
          </a:p>
        </p:txBody>
      </p:sp>
    </p:spTree>
    <p:extLst>
      <p:ext uri="{BB962C8B-B14F-4D97-AF65-F5344CB8AC3E}">
        <p14:creationId xmlns:p14="http://schemas.microsoft.com/office/powerpoint/2010/main" val="32502894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3C6C079-B4C2-4701-A8C3-3A4681F0A32F}" type="datetimeFigureOut">
              <a:rPr lang="en-GB" smtClean="0"/>
              <a:t>25/01/2023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AC8E84F-CE54-46B8-972D-6C9181E40C42}" type="slidenum">
              <a:rPr lang="en-GB" smtClean="0"/>
              <a:t>‹#›</a:t>
            </a:fld>
            <a:endParaRPr lang="en-GB"/>
          </a:p>
        </p:txBody>
      </p:sp>
    </p:spTree>
    <p:extLst>
      <p:ext uri="{BB962C8B-B14F-4D97-AF65-F5344CB8AC3E}">
        <p14:creationId xmlns:p14="http://schemas.microsoft.com/office/powerpoint/2010/main" val="20852991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3C6C079-B4C2-4701-A8C3-3A4681F0A32F}" type="datetimeFigureOut">
              <a:rPr lang="en-GB" smtClean="0"/>
              <a:t>25/01/2023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AC8E84F-CE54-46B8-972D-6C9181E40C42}" type="slidenum">
              <a:rPr lang="en-GB" smtClean="0"/>
              <a:t>‹#›</a:t>
            </a:fld>
            <a:endParaRPr lang="en-GB"/>
          </a:p>
        </p:txBody>
      </p:sp>
    </p:spTree>
    <p:extLst>
      <p:ext uri="{BB962C8B-B14F-4D97-AF65-F5344CB8AC3E}">
        <p14:creationId xmlns:p14="http://schemas.microsoft.com/office/powerpoint/2010/main" val="3585314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3C6C079-B4C2-4701-A8C3-3A4681F0A32F}" type="datetimeFigureOut">
              <a:rPr lang="en-GB" smtClean="0"/>
              <a:t>25/01/2023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AC8E84F-CE54-46B8-972D-6C9181E40C42}" type="slidenum">
              <a:rPr lang="en-GB" smtClean="0"/>
              <a:t>‹#›</a:t>
            </a:fld>
            <a:endParaRPr lang="en-GB"/>
          </a:p>
        </p:txBody>
      </p:sp>
    </p:spTree>
    <p:extLst>
      <p:ext uri="{BB962C8B-B14F-4D97-AF65-F5344CB8AC3E}">
        <p14:creationId xmlns:p14="http://schemas.microsoft.com/office/powerpoint/2010/main" val="377291313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589E1C97-FE2E-483A-BD9D-E1C562131ECE}"/>
              </a:ext>
            </a:extLst>
          </p:cNvPr>
          <p:cNvPicPr>
            <a:picLocks noChangeAspect="1"/>
          </p:cNvPicPr>
          <p:nvPr/>
        </p:nvPicPr>
        <p:blipFill>
          <a:blip r:embed="rId2"/>
          <a:stretch>
            <a:fillRect/>
          </a:stretch>
        </p:blipFill>
        <p:spPr>
          <a:xfrm>
            <a:off x="9160915" y="94488"/>
            <a:ext cx="2876338" cy="950484"/>
          </a:xfrm>
          <a:prstGeom prst="rect">
            <a:avLst/>
          </a:prstGeom>
        </p:spPr>
      </p:pic>
      <p:pic>
        <p:nvPicPr>
          <p:cNvPr id="10" name="Picture 9">
            <a:extLst>
              <a:ext uri="{FF2B5EF4-FFF2-40B4-BE49-F238E27FC236}">
                <a16:creationId xmlns:a16="http://schemas.microsoft.com/office/drawing/2014/main" id="{1EAE0574-75A5-4F90-96A7-18ED9EB8BEC8}"/>
              </a:ext>
            </a:extLst>
          </p:cNvPr>
          <p:cNvPicPr>
            <a:picLocks noChangeAspect="1"/>
          </p:cNvPicPr>
          <p:nvPr/>
        </p:nvPicPr>
        <p:blipFill>
          <a:blip r:embed="rId3"/>
          <a:stretch>
            <a:fillRect/>
          </a:stretch>
        </p:blipFill>
        <p:spPr>
          <a:xfrm>
            <a:off x="654131" y="39068"/>
            <a:ext cx="2038382" cy="295971"/>
          </a:xfrm>
          <a:prstGeom prst="rect">
            <a:avLst/>
          </a:prstGeom>
        </p:spPr>
      </p:pic>
      <p:pic>
        <p:nvPicPr>
          <p:cNvPr id="11" name="Picture 10">
            <a:extLst>
              <a:ext uri="{FF2B5EF4-FFF2-40B4-BE49-F238E27FC236}">
                <a16:creationId xmlns:a16="http://schemas.microsoft.com/office/drawing/2014/main" id="{21012F66-E5A6-44E8-90CF-FF00B61CDC08}"/>
              </a:ext>
            </a:extLst>
          </p:cNvPr>
          <p:cNvPicPr>
            <a:picLocks noChangeAspect="1"/>
          </p:cNvPicPr>
          <p:nvPr/>
        </p:nvPicPr>
        <p:blipFill>
          <a:blip r:embed="rId4"/>
          <a:stretch>
            <a:fillRect/>
          </a:stretch>
        </p:blipFill>
        <p:spPr>
          <a:xfrm>
            <a:off x="300801" y="301685"/>
            <a:ext cx="2702463" cy="814755"/>
          </a:xfrm>
          <a:prstGeom prst="rect">
            <a:avLst/>
          </a:prstGeom>
        </p:spPr>
      </p:pic>
      <p:pic>
        <p:nvPicPr>
          <p:cNvPr id="16" name="Picture 15">
            <a:extLst>
              <a:ext uri="{FF2B5EF4-FFF2-40B4-BE49-F238E27FC236}">
                <a16:creationId xmlns:a16="http://schemas.microsoft.com/office/drawing/2014/main" id="{3B087CB4-068C-42B0-A80B-426A9D97ED82}"/>
              </a:ext>
            </a:extLst>
          </p:cNvPr>
          <p:cNvPicPr>
            <a:picLocks noChangeAspect="1"/>
          </p:cNvPicPr>
          <p:nvPr/>
        </p:nvPicPr>
        <p:blipFill>
          <a:blip r:embed="rId5"/>
          <a:stretch>
            <a:fillRect/>
          </a:stretch>
        </p:blipFill>
        <p:spPr>
          <a:xfrm>
            <a:off x="3565528" y="134163"/>
            <a:ext cx="658767" cy="871133"/>
          </a:xfrm>
          <a:prstGeom prst="rect">
            <a:avLst/>
          </a:prstGeom>
        </p:spPr>
      </p:pic>
      <p:pic>
        <p:nvPicPr>
          <p:cNvPr id="21" name="Picture 20">
            <a:extLst>
              <a:ext uri="{FF2B5EF4-FFF2-40B4-BE49-F238E27FC236}">
                <a16:creationId xmlns:a16="http://schemas.microsoft.com/office/drawing/2014/main" id="{25903170-EF2F-4228-A113-7D5031511D38}"/>
              </a:ext>
            </a:extLst>
          </p:cNvPr>
          <p:cNvPicPr>
            <a:picLocks noChangeAspect="1"/>
          </p:cNvPicPr>
          <p:nvPr/>
        </p:nvPicPr>
        <p:blipFill>
          <a:blip r:embed="rId5"/>
          <a:stretch>
            <a:fillRect/>
          </a:stretch>
        </p:blipFill>
        <p:spPr>
          <a:xfrm flipH="1">
            <a:off x="8187832" y="250083"/>
            <a:ext cx="601111" cy="794890"/>
          </a:xfrm>
          <a:prstGeom prst="rect">
            <a:avLst/>
          </a:prstGeom>
        </p:spPr>
      </p:pic>
      <p:pic>
        <p:nvPicPr>
          <p:cNvPr id="18" name="Picture 17">
            <a:extLst>
              <a:ext uri="{FF2B5EF4-FFF2-40B4-BE49-F238E27FC236}">
                <a16:creationId xmlns:a16="http://schemas.microsoft.com/office/drawing/2014/main" id="{44C89321-D84D-47BE-994F-E28F4F0DCE19}"/>
              </a:ext>
            </a:extLst>
          </p:cNvPr>
          <p:cNvPicPr>
            <a:picLocks noChangeAspect="1"/>
          </p:cNvPicPr>
          <p:nvPr/>
        </p:nvPicPr>
        <p:blipFill>
          <a:blip r:embed="rId6"/>
          <a:stretch>
            <a:fillRect/>
          </a:stretch>
        </p:blipFill>
        <p:spPr>
          <a:xfrm>
            <a:off x="3569829" y="-27005"/>
            <a:ext cx="5219114" cy="1239151"/>
          </a:xfrm>
          <a:prstGeom prst="rect">
            <a:avLst/>
          </a:prstGeom>
        </p:spPr>
      </p:pic>
      <p:graphicFrame>
        <p:nvGraphicFramePr>
          <p:cNvPr id="24" name="Table 23">
            <a:extLst>
              <a:ext uri="{FF2B5EF4-FFF2-40B4-BE49-F238E27FC236}">
                <a16:creationId xmlns:a16="http://schemas.microsoft.com/office/drawing/2014/main" id="{3A572700-2AC1-401C-83E2-57FDEFC95B08}"/>
              </a:ext>
            </a:extLst>
          </p:cNvPr>
          <p:cNvGraphicFramePr>
            <a:graphicFrameLocks noGrp="1"/>
          </p:cNvGraphicFramePr>
          <p:nvPr>
            <p:extLst>
              <p:ext uri="{D42A27DB-BD31-4B8C-83A1-F6EECF244321}">
                <p14:modId xmlns:p14="http://schemas.microsoft.com/office/powerpoint/2010/main" val="3342935598"/>
              </p:ext>
            </p:extLst>
          </p:nvPr>
        </p:nvGraphicFramePr>
        <p:xfrm>
          <a:off x="0" y="1206140"/>
          <a:ext cx="12192000" cy="5623618"/>
        </p:xfrm>
        <a:graphic>
          <a:graphicData uri="http://schemas.openxmlformats.org/drawingml/2006/table">
            <a:tbl>
              <a:tblPr firstRow="1" bandRow="1">
                <a:effectLst>
                  <a:outerShdw blurRad="50800" dist="38100" dir="18900000" algn="bl" rotWithShape="0">
                    <a:prstClr val="black">
                      <a:alpha val="40000"/>
                    </a:prstClr>
                  </a:outerShdw>
                </a:effectLst>
                <a:tableStyleId>{5940675A-B579-460E-94D1-54222C63F5DA}</a:tableStyleId>
              </a:tblPr>
              <a:tblGrid>
                <a:gridCol w="1219200">
                  <a:extLst>
                    <a:ext uri="{9D8B030D-6E8A-4147-A177-3AD203B41FA5}">
                      <a16:colId xmlns:a16="http://schemas.microsoft.com/office/drawing/2014/main" val="508478604"/>
                    </a:ext>
                  </a:extLst>
                </a:gridCol>
                <a:gridCol w="1219200">
                  <a:extLst>
                    <a:ext uri="{9D8B030D-6E8A-4147-A177-3AD203B41FA5}">
                      <a16:colId xmlns:a16="http://schemas.microsoft.com/office/drawing/2014/main" val="1392645262"/>
                    </a:ext>
                  </a:extLst>
                </a:gridCol>
                <a:gridCol w="1219200">
                  <a:extLst>
                    <a:ext uri="{9D8B030D-6E8A-4147-A177-3AD203B41FA5}">
                      <a16:colId xmlns:a16="http://schemas.microsoft.com/office/drawing/2014/main" val="3603519482"/>
                    </a:ext>
                  </a:extLst>
                </a:gridCol>
                <a:gridCol w="1219200">
                  <a:extLst>
                    <a:ext uri="{9D8B030D-6E8A-4147-A177-3AD203B41FA5}">
                      <a16:colId xmlns:a16="http://schemas.microsoft.com/office/drawing/2014/main" val="1106853645"/>
                    </a:ext>
                  </a:extLst>
                </a:gridCol>
                <a:gridCol w="1219200">
                  <a:extLst>
                    <a:ext uri="{9D8B030D-6E8A-4147-A177-3AD203B41FA5}">
                      <a16:colId xmlns:a16="http://schemas.microsoft.com/office/drawing/2014/main" val="3658856377"/>
                    </a:ext>
                  </a:extLst>
                </a:gridCol>
                <a:gridCol w="1219200">
                  <a:extLst>
                    <a:ext uri="{9D8B030D-6E8A-4147-A177-3AD203B41FA5}">
                      <a16:colId xmlns:a16="http://schemas.microsoft.com/office/drawing/2014/main" val="428568383"/>
                    </a:ext>
                  </a:extLst>
                </a:gridCol>
                <a:gridCol w="1219200">
                  <a:extLst>
                    <a:ext uri="{9D8B030D-6E8A-4147-A177-3AD203B41FA5}">
                      <a16:colId xmlns:a16="http://schemas.microsoft.com/office/drawing/2014/main" val="786648130"/>
                    </a:ext>
                  </a:extLst>
                </a:gridCol>
                <a:gridCol w="1219200">
                  <a:extLst>
                    <a:ext uri="{9D8B030D-6E8A-4147-A177-3AD203B41FA5}">
                      <a16:colId xmlns:a16="http://schemas.microsoft.com/office/drawing/2014/main" val="1837744943"/>
                    </a:ext>
                  </a:extLst>
                </a:gridCol>
                <a:gridCol w="1219200">
                  <a:extLst>
                    <a:ext uri="{9D8B030D-6E8A-4147-A177-3AD203B41FA5}">
                      <a16:colId xmlns:a16="http://schemas.microsoft.com/office/drawing/2014/main" val="1936812274"/>
                    </a:ext>
                  </a:extLst>
                </a:gridCol>
                <a:gridCol w="1219200">
                  <a:extLst>
                    <a:ext uri="{9D8B030D-6E8A-4147-A177-3AD203B41FA5}">
                      <a16:colId xmlns:a16="http://schemas.microsoft.com/office/drawing/2014/main" val="2262468652"/>
                    </a:ext>
                  </a:extLst>
                </a:gridCol>
              </a:tblGrid>
              <a:tr h="523048">
                <a:tc>
                  <a:txBody>
                    <a:bodyPr/>
                    <a:lstStyle/>
                    <a:p>
                      <a:pPr algn="ctr"/>
                      <a:r>
                        <a:rPr lang="en-GB" sz="500" dirty="0"/>
                        <a:t>Plan a 16 mark exam question</a:t>
                      </a:r>
                    </a:p>
                  </a:txBody>
                  <a:tcPr/>
                </a:tc>
                <a:tc>
                  <a:txBody>
                    <a:bodyPr/>
                    <a:lstStyle/>
                    <a:p>
                      <a:pPr algn="ctr"/>
                      <a:r>
                        <a:rPr lang="en-GB" sz="500" dirty="0"/>
                        <a:t>Create a revision diagram to how the power of the Anglo Saxon monarchy and the duties of the people.</a:t>
                      </a:r>
                    </a:p>
                  </a:txBody>
                  <a:tcPr/>
                </a:tc>
                <a:tc>
                  <a:txBody>
                    <a:bodyPr/>
                    <a:lstStyle/>
                    <a:p>
                      <a:pPr algn="ctr"/>
                      <a:r>
                        <a:rPr lang="en-GB" sz="500" dirty="0"/>
                        <a:t>Put together a short biography of </a:t>
                      </a:r>
                      <a:r>
                        <a:rPr lang="en-GB" sz="500" dirty="0" err="1"/>
                        <a:t>Waltheof</a:t>
                      </a:r>
                      <a:r>
                        <a:rPr lang="en-GB" sz="500" dirty="0"/>
                        <a:t>, including his earldoms, his relationship with William and his involvement in the rebellion against William. Was William justified in his punishment?</a:t>
                      </a:r>
                    </a:p>
                  </a:txBody>
                  <a:tcPr/>
                </a:tc>
                <a:tc>
                  <a:txBody>
                    <a:bodyPr/>
                    <a:lstStyle/>
                    <a:p>
                      <a:pPr algn="ctr"/>
                      <a:r>
                        <a:rPr lang="en-GB" sz="500" dirty="0"/>
                        <a:t>Explain why William established the Marcher earldoms.</a:t>
                      </a:r>
                    </a:p>
                    <a:p>
                      <a:pPr marL="171450" indent="-171450" algn="ctr">
                        <a:buFont typeface="Arial" panose="020B0604020202020204" pitchFamily="34" charset="0"/>
                        <a:buChar char="•"/>
                      </a:pPr>
                      <a:r>
                        <a:rPr lang="en-GB" sz="500" dirty="0"/>
                        <a:t>Full power of the law</a:t>
                      </a:r>
                    </a:p>
                    <a:p>
                      <a:pPr marL="171450" indent="-171450" algn="ctr">
                        <a:buFont typeface="Arial" panose="020B0604020202020204" pitchFamily="34" charset="0"/>
                        <a:buChar char="•"/>
                      </a:pPr>
                      <a:r>
                        <a:rPr lang="en-GB" sz="500" dirty="0"/>
                        <a:t>Right to build castles</a:t>
                      </a:r>
                    </a:p>
                    <a:p>
                      <a:pPr marL="0" indent="0" algn="ctr">
                        <a:buFont typeface="Arial" panose="020B0604020202020204" pitchFamily="34" charset="0"/>
                        <a:buNone/>
                      </a:pPr>
                      <a:r>
                        <a:rPr lang="en-GB" sz="500" dirty="0"/>
                        <a:t>You must use information of your own</a:t>
                      </a:r>
                    </a:p>
                  </a:txBody>
                  <a:tcPr/>
                </a:tc>
                <a:tc>
                  <a:txBody>
                    <a:bodyPr/>
                    <a:lstStyle/>
                    <a:p>
                      <a:pPr algn="ctr"/>
                      <a:r>
                        <a:rPr lang="en-GB" sz="500" dirty="0"/>
                        <a:t>Make a mind map about the 4 contenders to the throne. </a:t>
                      </a:r>
                    </a:p>
                  </a:txBody>
                  <a:tcPr/>
                </a:tc>
                <a:tc>
                  <a:txBody>
                    <a:bodyPr/>
                    <a:lstStyle/>
                    <a:p>
                      <a:pPr algn="ctr"/>
                      <a:r>
                        <a:rPr lang="en-GB" sz="500" dirty="0"/>
                        <a:t>Gimme 5 – five facts about the Revolt of the Earls</a:t>
                      </a:r>
                    </a:p>
                    <a:p>
                      <a:pPr algn="ctr"/>
                      <a:r>
                        <a:rPr lang="en-GB" sz="500" dirty="0"/>
                        <a:t>Once you have come with five of your own, use your book to add five more detailed ones. </a:t>
                      </a:r>
                    </a:p>
                  </a:txBody>
                  <a:tcPr/>
                </a:tc>
                <a:tc>
                  <a:txBody>
                    <a:bodyPr/>
                    <a:lstStyle/>
                    <a:p>
                      <a:pPr algn="ctr"/>
                      <a:r>
                        <a:rPr lang="en-GB" sz="500" dirty="0"/>
                        <a:t>‘The Harrying of the North showed that William was worried about losing control of England’.  How far do you agree with this statement?</a:t>
                      </a:r>
                    </a:p>
                  </a:txBody>
                  <a:tcPr/>
                </a:tc>
                <a:tc>
                  <a:txBody>
                    <a:bodyPr/>
                    <a:lstStyle/>
                    <a:p>
                      <a:pPr algn="ctr"/>
                      <a:r>
                        <a:rPr lang="en-GB" sz="500" b="1" dirty="0"/>
                        <a:t>If the points to consider are:</a:t>
                      </a:r>
                    </a:p>
                    <a:p>
                      <a:pPr marL="171450" indent="-171450" algn="l">
                        <a:buFont typeface="Arial" panose="020B0604020202020204" pitchFamily="34" charset="0"/>
                        <a:buChar char="•"/>
                      </a:pPr>
                      <a:r>
                        <a:rPr lang="en-GB" sz="500" dirty="0"/>
                        <a:t>Destruction of rebel areas in Yorkshire</a:t>
                      </a:r>
                    </a:p>
                    <a:p>
                      <a:pPr marL="171450" indent="-171450" algn="l">
                        <a:buFont typeface="Arial" panose="020B0604020202020204" pitchFamily="34" charset="0"/>
                        <a:buChar char="•"/>
                      </a:pPr>
                      <a:r>
                        <a:rPr lang="en-GB" sz="500" dirty="0"/>
                        <a:t>Destroying food supplies</a:t>
                      </a:r>
                    </a:p>
                    <a:p>
                      <a:pPr algn="ctr"/>
                      <a:r>
                        <a:rPr lang="en-GB" sz="500" b="1" dirty="0"/>
                        <a:t>WHAT IS THE QUESTION?</a:t>
                      </a:r>
                    </a:p>
                  </a:txBody>
                  <a:tcPr/>
                </a:tc>
                <a:tc>
                  <a:txBody>
                    <a:bodyPr/>
                    <a:lstStyle/>
                    <a:p>
                      <a:pPr algn="ctr"/>
                      <a:r>
                        <a:rPr lang="en-GB" sz="500" dirty="0"/>
                        <a:t>Create a glossary of key terms, names and events for the Anglo Saxon and Norman  topics. </a:t>
                      </a:r>
                    </a:p>
                  </a:txBody>
                  <a:tcPr/>
                </a:tc>
                <a:tc>
                  <a:txBody>
                    <a:bodyPr/>
                    <a:lstStyle/>
                    <a:p>
                      <a:pPr algn="ctr"/>
                      <a:r>
                        <a:rPr lang="en-GB" sz="500" dirty="0"/>
                        <a:t>Explain why Bishop </a:t>
                      </a:r>
                      <a:r>
                        <a:rPr lang="en-GB" sz="500" dirty="0" err="1"/>
                        <a:t>Odo</a:t>
                      </a:r>
                      <a:r>
                        <a:rPr lang="en-GB" sz="500" dirty="0"/>
                        <a:t> lost power in 1082</a:t>
                      </a:r>
                    </a:p>
                    <a:p>
                      <a:pPr marL="171450" indent="-171450" algn="l">
                        <a:buFont typeface="Arial" panose="020B0604020202020204" pitchFamily="34" charset="0"/>
                        <a:buChar char="•"/>
                      </a:pPr>
                      <a:r>
                        <a:rPr lang="en-GB" sz="500" dirty="0"/>
                        <a:t>Tenant in chief</a:t>
                      </a:r>
                    </a:p>
                    <a:p>
                      <a:pPr marL="171450" indent="-171450" algn="l">
                        <a:buFont typeface="Arial" panose="020B0604020202020204" pitchFamily="34" charset="0"/>
                        <a:buChar char="•"/>
                      </a:pPr>
                      <a:r>
                        <a:rPr lang="en-GB" sz="500" dirty="0"/>
                        <a:t>The Church</a:t>
                      </a:r>
                    </a:p>
                    <a:p>
                      <a:pPr algn="ctr"/>
                      <a:r>
                        <a:rPr lang="en-GB" sz="500" dirty="0"/>
                        <a:t>You must use information of your own.</a:t>
                      </a:r>
                    </a:p>
                  </a:txBody>
                  <a:tcPr/>
                </a:tc>
                <a:extLst>
                  <a:ext uri="{0D108BD9-81ED-4DB2-BD59-A6C34878D82A}">
                    <a16:rowId xmlns:a16="http://schemas.microsoft.com/office/drawing/2014/main" val="3310909383"/>
                  </a:ext>
                </a:extLst>
              </a:tr>
              <a:tr h="419568">
                <a:tc>
                  <a:txBody>
                    <a:bodyPr/>
                    <a:lstStyle/>
                    <a:p>
                      <a:pPr algn="ctr"/>
                      <a:r>
                        <a:rPr lang="en-GB" sz="500" dirty="0"/>
                        <a:t>Create revision cards about on the rebellions against William. </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500" dirty="0"/>
                        <a:t>Gimme’ 5 – draw around your hand and list 5 facts from any topic in Weimar Germany</a:t>
                      </a:r>
                    </a:p>
                  </a:txBody>
                  <a:tcPr/>
                </a:tc>
                <a:tc>
                  <a:txBody>
                    <a:bodyPr/>
                    <a:lstStyle/>
                    <a:p>
                      <a:pPr algn="ctr"/>
                      <a:r>
                        <a:rPr lang="en-GB" sz="500" dirty="0"/>
                        <a:t>Revision Task of your choice!</a:t>
                      </a:r>
                    </a:p>
                    <a:p>
                      <a:pPr algn="ctr"/>
                      <a:r>
                        <a:rPr lang="en-GB" sz="500" dirty="0"/>
                        <a:t>Pick a topic you feel you need to revise. </a:t>
                      </a:r>
                    </a:p>
                  </a:txBody>
                  <a:tcPr/>
                </a:tc>
                <a:tc>
                  <a:txBody>
                    <a:bodyPr/>
                    <a:lstStyle/>
                    <a:p>
                      <a:pPr algn="ctr"/>
                      <a:r>
                        <a:rPr lang="en-GB" sz="500" dirty="0"/>
                        <a:t>Write a 6 o’clock news report explaining to the British public why you think the majority of Norman barons didn’t support </a:t>
                      </a:r>
                      <a:r>
                        <a:rPr lang="en-GB" sz="500" dirty="0" err="1"/>
                        <a:t>Odo</a:t>
                      </a:r>
                      <a:r>
                        <a:rPr lang="en-GB" sz="500" dirty="0"/>
                        <a:t>. </a:t>
                      </a:r>
                    </a:p>
                  </a:txBody>
                  <a:tcPr/>
                </a:tc>
                <a:tc>
                  <a:txBody>
                    <a:bodyPr/>
                    <a:lstStyle/>
                    <a:p>
                      <a:pPr algn="ctr"/>
                      <a:r>
                        <a:rPr lang="en-GB" sz="500" b="1" dirty="0"/>
                        <a:t>If the points to consider are:</a:t>
                      </a:r>
                    </a:p>
                    <a:p>
                      <a:pPr algn="ctr"/>
                      <a:r>
                        <a:rPr lang="en-GB" sz="500" dirty="0"/>
                        <a:t>military power</a:t>
                      </a:r>
                    </a:p>
                    <a:p>
                      <a:pPr algn="ctr"/>
                      <a:r>
                        <a:rPr lang="en-GB" sz="500" dirty="0"/>
                        <a:t>political power</a:t>
                      </a:r>
                    </a:p>
                    <a:p>
                      <a:pPr algn="ctr"/>
                      <a:r>
                        <a:rPr lang="en-GB" sz="500" b="1" dirty="0"/>
                        <a:t>WHAT IS THE QUESTION?</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500" dirty="0"/>
                        <a:t>What was the </a:t>
                      </a:r>
                      <a:r>
                        <a:rPr lang="en-GB" sz="500" dirty="0" err="1"/>
                        <a:t>Doomsay</a:t>
                      </a:r>
                      <a:r>
                        <a:rPr lang="en-GB" sz="500" dirty="0"/>
                        <a:t> book and why was it significant?</a:t>
                      </a:r>
                    </a:p>
                  </a:txBody>
                  <a:tcPr/>
                </a:tc>
                <a:tc>
                  <a:txBody>
                    <a:bodyPr/>
                    <a:lstStyle/>
                    <a:p>
                      <a:pPr algn="ctr"/>
                      <a:r>
                        <a:rPr lang="en-GB" sz="500" dirty="0"/>
                        <a:t>Create a fact file for Lanfranc. </a:t>
                      </a:r>
                    </a:p>
                    <a:p>
                      <a:pPr algn="ctr"/>
                      <a:r>
                        <a:rPr lang="en-GB" sz="500" dirty="0"/>
                        <a:t>Why was he important to William?</a:t>
                      </a:r>
                    </a:p>
                  </a:txBody>
                  <a:tcPr/>
                </a:tc>
                <a:tc>
                  <a:txBody>
                    <a:bodyPr/>
                    <a:lstStyle/>
                    <a:p>
                      <a:pPr algn="ctr"/>
                      <a:r>
                        <a:rPr lang="en-GB" sz="500" dirty="0"/>
                        <a:t>Create a family tree for the Godwin's. How did they link to the king?</a:t>
                      </a:r>
                    </a:p>
                  </a:txBody>
                  <a:tcPr/>
                </a:tc>
                <a:tc>
                  <a:txBody>
                    <a:bodyPr/>
                    <a:lstStyle/>
                    <a:p>
                      <a:pPr algn="ctr"/>
                      <a:r>
                        <a:rPr lang="en-GB" sz="500" dirty="0"/>
                        <a:t>Create revision cards with details about Williams Knights and Harold's House carls. </a:t>
                      </a:r>
                    </a:p>
                  </a:txBody>
                  <a:tcPr/>
                </a:tc>
                <a:tc>
                  <a:txBody>
                    <a:bodyPr/>
                    <a:lstStyle/>
                    <a:p>
                      <a:pPr algn="ctr"/>
                      <a:r>
                        <a:rPr lang="en-GB" sz="500" dirty="0"/>
                        <a:t>Test yourself on your knowledge or Anglo Saxon England.</a:t>
                      </a:r>
                    </a:p>
                  </a:txBody>
                  <a:tcPr/>
                </a:tc>
                <a:extLst>
                  <a:ext uri="{0D108BD9-81ED-4DB2-BD59-A6C34878D82A}">
                    <a16:rowId xmlns:a16="http://schemas.microsoft.com/office/drawing/2014/main" val="414408068"/>
                  </a:ext>
                </a:extLst>
              </a:tr>
              <a:tr h="595694">
                <a:tc>
                  <a:txBody>
                    <a:bodyPr/>
                    <a:lstStyle/>
                    <a:p>
                      <a:pPr algn="ctr"/>
                      <a:r>
                        <a:rPr lang="en-GB" sz="500" dirty="0"/>
                        <a:t>Gimme 5 – five facts about the revolt of Edwin and </a:t>
                      </a:r>
                      <a:r>
                        <a:rPr lang="en-GB" sz="500" dirty="0" err="1"/>
                        <a:t>Morcar</a:t>
                      </a:r>
                      <a:r>
                        <a:rPr lang="en-GB" sz="500" dirty="0"/>
                        <a:t>.</a:t>
                      </a:r>
                    </a:p>
                    <a:p>
                      <a:pPr algn="ctr"/>
                      <a:r>
                        <a:rPr lang="en-GB" sz="500" dirty="0"/>
                        <a:t>Once you have come with five of your own, use your book to add five more detailed ones. </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500" dirty="0"/>
                        <a:t>Create a brief guide about how to answer a 16 mark exam question.</a:t>
                      </a:r>
                    </a:p>
                  </a:txBody>
                  <a:tcPr/>
                </a:tc>
                <a:tc>
                  <a:txBody>
                    <a:bodyPr/>
                    <a:lstStyle/>
                    <a:p>
                      <a:pPr algn="ctr"/>
                      <a:r>
                        <a:rPr lang="en-GB" sz="500" dirty="0"/>
                        <a:t>Create top trump cards for the key people in AS&amp;N England.</a:t>
                      </a:r>
                    </a:p>
                  </a:txBody>
                  <a:tcPr/>
                </a:tc>
                <a:tc>
                  <a:txBody>
                    <a:bodyPr/>
                    <a:lstStyle/>
                    <a:p>
                      <a:pPr algn="ctr"/>
                      <a:r>
                        <a:rPr lang="en-GB" sz="500" dirty="0"/>
                        <a:t>‘It was changes in landholding that did the most to secure Norman control of England. ’How far do you agree? Explain your answer.  </a:t>
                      </a:r>
                    </a:p>
                    <a:p>
                      <a:pPr marL="171450" indent="-171450" algn="l">
                        <a:buFont typeface="Arial" panose="020B0604020202020204" pitchFamily="34" charset="0"/>
                        <a:buChar char="•"/>
                      </a:pPr>
                      <a:r>
                        <a:rPr lang="en-GB" sz="500" dirty="0"/>
                        <a:t>Feudalism</a:t>
                      </a:r>
                    </a:p>
                    <a:p>
                      <a:pPr marL="171450" indent="-171450" algn="l">
                        <a:buFont typeface="Arial" panose="020B0604020202020204" pitchFamily="34" charset="0"/>
                        <a:buChar char="•"/>
                      </a:pPr>
                      <a:r>
                        <a:rPr lang="en-GB" sz="500" dirty="0"/>
                        <a:t>Ownership of land</a:t>
                      </a:r>
                    </a:p>
                  </a:txBody>
                  <a:tcPr/>
                </a:tc>
                <a:tc>
                  <a:txBody>
                    <a:bodyPr/>
                    <a:lstStyle/>
                    <a:p>
                      <a:pPr algn="ctr"/>
                      <a:r>
                        <a:rPr lang="en-GB" sz="500" dirty="0"/>
                        <a:t>Go online and find  a site featuring the whole Bayeux Tapestry. Pick one scene from the Battle of Hastings. Print it off and annotate to show the Normans and the Saxons as well as any key details. </a:t>
                      </a:r>
                    </a:p>
                  </a:txBody>
                  <a:tcPr/>
                </a:tc>
                <a:tc>
                  <a:txBody>
                    <a:bodyPr/>
                    <a:lstStyle/>
                    <a:p>
                      <a:pPr algn="ctr"/>
                      <a:r>
                        <a:rPr lang="en-GB" sz="500" dirty="0"/>
                        <a:t>Outline the strengths </a:t>
                      </a:r>
                      <a:r>
                        <a:rPr lang="en-GB" sz="500"/>
                        <a:t>and weaknesses  </a:t>
                      </a:r>
                      <a:r>
                        <a:rPr lang="en-GB" sz="500" dirty="0"/>
                        <a:t>of Williams position </a:t>
                      </a:r>
                      <a:r>
                        <a:rPr lang="en-GB" sz="500"/>
                        <a:t>by Christmas 1066.</a:t>
                      </a:r>
                      <a:endParaRPr lang="en-GB" sz="500" dirty="0"/>
                    </a:p>
                  </a:txBody>
                  <a:tcPr/>
                </a:tc>
                <a:tc>
                  <a:txBody>
                    <a:bodyPr/>
                    <a:lstStyle/>
                    <a:p>
                      <a:pPr algn="ctr"/>
                      <a:r>
                        <a:rPr lang="en-GB" sz="500" dirty="0"/>
                        <a:t>Create a flow chart to show Lanfranc changed the church. </a:t>
                      </a:r>
                    </a:p>
                  </a:txBody>
                  <a:tcPr/>
                </a:tc>
                <a:tc>
                  <a:txBody>
                    <a:bodyPr/>
                    <a:lstStyle/>
                    <a:p>
                      <a:pPr algn="ctr"/>
                      <a:r>
                        <a:rPr lang="en-GB" sz="500" dirty="0"/>
                        <a:t>Write an obituary for William I. List his achievements and his problems, and invent quotes about him from those who knew him (or claimed too!)</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500" dirty="0"/>
                        <a:t>Create a board game about the Battle of Hastings – use your imagination and try to include as much SFD as you can. </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500" dirty="0"/>
                        <a:t>Gimme 5 – five facts about the changes to government by the Normans.</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500" dirty="0"/>
                        <a:t>Once you have come with five of your own, use your book to add five more detailed ones.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500" dirty="0"/>
                    </a:p>
                  </a:txBody>
                  <a:tcPr/>
                </a:tc>
                <a:extLst>
                  <a:ext uri="{0D108BD9-81ED-4DB2-BD59-A6C34878D82A}">
                    <a16:rowId xmlns:a16="http://schemas.microsoft.com/office/drawing/2014/main" val="7993324"/>
                  </a:ext>
                </a:extLst>
              </a:tr>
              <a:tr h="37775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500" dirty="0"/>
                        <a:t>Create a ‘Big Picture’ timeline of AS&amp;N</a:t>
                      </a:r>
                    </a:p>
                  </a:txBody>
                  <a:tcPr/>
                </a:tc>
                <a:tc>
                  <a:txBody>
                    <a:bodyPr/>
                    <a:lstStyle/>
                    <a:p>
                      <a:pPr algn="ctr"/>
                      <a:r>
                        <a:rPr lang="en-GB" sz="500" dirty="0"/>
                        <a:t>Create a leaflet promoting the benefits of living in a Marcher Earldom. </a:t>
                      </a:r>
                    </a:p>
                  </a:txBody>
                  <a:tcPr/>
                </a:tc>
                <a:tc>
                  <a:txBody>
                    <a:bodyPr/>
                    <a:lstStyle/>
                    <a:p>
                      <a:pPr algn="ctr"/>
                      <a:r>
                        <a:rPr lang="en-GB" sz="500" dirty="0"/>
                        <a:t>Create a newspaper front page for the uprising against Tostig. What happened? What was the outcome? Do you think it was fair?</a:t>
                      </a:r>
                    </a:p>
                  </a:txBody>
                  <a:tcPr/>
                </a:tc>
                <a:tc>
                  <a:txBody>
                    <a:bodyPr/>
                    <a:lstStyle/>
                    <a:p>
                      <a:pPr algn="ctr"/>
                      <a:r>
                        <a:rPr lang="en-GB" sz="500" dirty="0"/>
                        <a:t>Create a Motte and Bailey castle out of </a:t>
                      </a:r>
                      <a:r>
                        <a:rPr lang="en-GB" sz="500" dirty="0" err="1"/>
                        <a:t>lego</a:t>
                      </a:r>
                      <a:r>
                        <a:rPr lang="en-GB" sz="500" dirty="0"/>
                        <a:t>, cake, card – the options are endless.</a:t>
                      </a:r>
                    </a:p>
                  </a:txBody>
                  <a:tcPr/>
                </a:tc>
                <a:tc>
                  <a:txBody>
                    <a:bodyPr/>
                    <a:lstStyle/>
                    <a:p>
                      <a:pPr algn="ctr"/>
                      <a:r>
                        <a:rPr lang="en-GB" sz="500" dirty="0"/>
                        <a:t>Write a brief news report about the Harrying of the North</a:t>
                      </a:r>
                    </a:p>
                  </a:txBody>
                  <a:tcPr/>
                </a:tc>
                <a:tc>
                  <a:txBody>
                    <a:bodyPr/>
                    <a:lstStyle/>
                    <a:p>
                      <a:pPr algn="ctr"/>
                      <a:r>
                        <a:rPr lang="en-GB" sz="500" dirty="0"/>
                        <a:t>Outline three key characteristics of William I’s personality that help explain the success of the Norman conquest. </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500" dirty="0"/>
                        <a:t>Complete an exam question on Anglo Saxon and Norman (Ask me if you need one!)</a:t>
                      </a:r>
                    </a:p>
                  </a:txBody>
                  <a:tcPr/>
                </a:tc>
                <a:tc>
                  <a:txBody>
                    <a:bodyPr/>
                    <a:lstStyle/>
                    <a:p>
                      <a:pPr algn="ctr"/>
                      <a:r>
                        <a:rPr lang="en-GB" sz="500" dirty="0"/>
                        <a:t>PEE paragraph – how was William Rufus able to get </a:t>
                      </a:r>
                      <a:r>
                        <a:rPr lang="en-GB" sz="500" dirty="0" err="1"/>
                        <a:t>Odo</a:t>
                      </a:r>
                      <a:r>
                        <a:rPr lang="en-GB" sz="500" dirty="0"/>
                        <a:t> to surrender, even though he was in a strong castle? </a:t>
                      </a:r>
                    </a:p>
                  </a:txBody>
                  <a:tcPr/>
                </a:tc>
                <a:tc>
                  <a:txBody>
                    <a:bodyPr/>
                    <a:lstStyle/>
                    <a:p>
                      <a:pPr algn="ctr"/>
                      <a:r>
                        <a:rPr lang="en-GB" sz="500" dirty="0"/>
                        <a:t>Who were the Sherriff and what was the demesne?</a:t>
                      </a:r>
                    </a:p>
                    <a:p>
                      <a:pPr algn="ctr"/>
                      <a:r>
                        <a:rPr lang="en-GB" sz="500" dirty="0"/>
                        <a:t>Describe both. </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500" dirty="0"/>
                        <a:t>Create three revision cards: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500" dirty="0" err="1"/>
                        <a:t>Odo</a:t>
                      </a:r>
                      <a:r>
                        <a:rPr lang="en-GB" sz="500" dirty="0"/>
                        <a:t> and the conquest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500" dirty="0" err="1"/>
                        <a:t>Odo</a:t>
                      </a:r>
                      <a:r>
                        <a:rPr lang="en-GB" sz="500" dirty="0"/>
                        <a:t> and power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500" dirty="0" err="1"/>
                        <a:t>Odo</a:t>
                      </a:r>
                      <a:r>
                        <a:rPr lang="en-GB" sz="500" dirty="0"/>
                        <a:t> in trouble</a:t>
                      </a:r>
                    </a:p>
                  </a:txBody>
                  <a:tcPr/>
                </a:tc>
                <a:extLst>
                  <a:ext uri="{0D108BD9-81ED-4DB2-BD59-A6C34878D82A}">
                    <a16:rowId xmlns:a16="http://schemas.microsoft.com/office/drawing/2014/main" val="3539086217"/>
                  </a:ext>
                </a:extLst>
              </a:tr>
              <a:tr h="668340">
                <a:tc>
                  <a:txBody>
                    <a:bodyPr/>
                    <a:lstStyle/>
                    <a:p>
                      <a:pPr algn="ctr"/>
                      <a:r>
                        <a:rPr lang="en-GB" sz="500" dirty="0"/>
                        <a:t>How did William maintain royal power. Make notes/cards under these headings:</a:t>
                      </a:r>
                    </a:p>
                    <a:p>
                      <a:pPr algn="ctr"/>
                      <a:r>
                        <a:rPr lang="en-GB" sz="500" dirty="0"/>
                        <a:t> Successor</a:t>
                      </a:r>
                    </a:p>
                    <a:p>
                      <a:pPr algn="ctr"/>
                      <a:r>
                        <a:rPr lang="en-GB" sz="500" dirty="0"/>
                        <a:t>Ceremonies</a:t>
                      </a:r>
                    </a:p>
                    <a:p>
                      <a:pPr algn="ctr"/>
                      <a:r>
                        <a:rPr lang="en-GB" sz="500" dirty="0"/>
                        <a:t>Coinage</a:t>
                      </a:r>
                    </a:p>
                    <a:p>
                      <a:pPr algn="ctr"/>
                      <a:r>
                        <a:rPr lang="en-GB" sz="500" dirty="0"/>
                        <a:t>Oath taking . </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500" dirty="0"/>
                        <a:t>Create a job advert for a tenant in chief. You must include their importance in the following roles:</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500" dirty="0"/>
                        <a:t>Military</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500" dirty="0"/>
                        <a:t>Social</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500" dirty="0"/>
                        <a:t>Economic</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500" dirty="0"/>
                        <a:t>Political</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500" dirty="0"/>
                    </a:p>
                  </a:txBody>
                  <a:tcPr/>
                </a:tc>
                <a:tc>
                  <a:txBody>
                    <a:bodyPr/>
                    <a:lstStyle/>
                    <a:p>
                      <a:pPr algn="ctr"/>
                      <a:r>
                        <a:rPr lang="en-GB" sz="500" dirty="0"/>
                        <a:t>Create a quiz – 10 questions around topics you are unsure of</a:t>
                      </a:r>
                    </a:p>
                  </a:txBody>
                  <a:tcPr/>
                </a:tc>
                <a:tc>
                  <a:txBody>
                    <a:bodyPr/>
                    <a:lstStyle/>
                    <a:p>
                      <a:pPr algn="ctr"/>
                      <a:r>
                        <a:rPr lang="en-GB" sz="500" dirty="0"/>
                        <a:t>Make a flip learning resource about the Norman aristocracy. You must include:</a:t>
                      </a:r>
                    </a:p>
                    <a:p>
                      <a:pPr algn="ctr"/>
                      <a:r>
                        <a:rPr lang="en-GB" sz="500" dirty="0"/>
                        <a:t>Culture – Christian, attitudes to English, </a:t>
                      </a:r>
                      <a:r>
                        <a:rPr lang="en-GB" sz="500" dirty="0" err="1"/>
                        <a:t>landhold</a:t>
                      </a:r>
                      <a:r>
                        <a:rPr lang="en-GB" sz="500" dirty="0"/>
                        <a:t> changes</a:t>
                      </a:r>
                    </a:p>
                    <a:p>
                      <a:pPr algn="ctr"/>
                      <a:r>
                        <a:rPr lang="en-GB" sz="500" dirty="0"/>
                        <a:t>Language </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500" dirty="0"/>
                        <a:t>Explain why the earls revolted in 1075?</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500" dirty="0"/>
                        <a:t>Loss of land</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500" dirty="0"/>
                        <a:t>Loss of privileges</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500" dirty="0"/>
                        <a:t>You must use information of your own</a:t>
                      </a:r>
                    </a:p>
                  </a:txBody>
                  <a:tcPr/>
                </a:tc>
                <a:tc>
                  <a:txBody>
                    <a:bodyPr/>
                    <a:lstStyle/>
                    <a:p>
                      <a:pPr algn="ctr"/>
                      <a:r>
                        <a:rPr lang="en-GB" sz="500" dirty="0"/>
                        <a:t>Create a mind map with SFD  about the key battles in Anglo Saxon and Norman England. You must include:</a:t>
                      </a:r>
                    </a:p>
                    <a:p>
                      <a:pPr algn="ctr"/>
                      <a:r>
                        <a:rPr lang="en-GB" sz="500" dirty="0"/>
                        <a:t>Gate Fulford</a:t>
                      </a:r>
                    </a:p>
                    <a:p>
                      <a:pPr algn="ctr"/>
                      <a:r>
                        <a:rPr lang="en-GB" sz="500" dirty="0"/>
                        <a:t>Stamford Bridge</a:t>
                      </a:r>
                    </a:p>
                    <a:p>
                      <a:pPr algn="ctr"/>
                      <a:r>
                        <a:rPr lang="en-GB" sz="500" dirty="0"/>
                        <a:t>Hastings</a:t>
                      </a:r>
                    </a:p>
                  </a:txBody>
                  <a:tcPr/>
                </a:tc>
                <a:tc>
                  <a:txBody>
                    <a:bodyPr/>
                    <a:lstStyle/>
                    <a:p>
                      <a:pPr algn="ctr"/>
                      <a:r>
                        <a:rPr lang="en-GB" sz="500" dirty="0"/>
                        <a:t>Explain what each of the following was:</a:t>
                      </a:r>
                    </a:p>
                    <a:p>
                      <a:pPr algn="ctr"/>
                      <a:r>
                        <a:rPr lang="en-GB" sz="500" dirty="0"/>
                        <a:t>Geld tax</a:t>
                      </a:r>
                    </a:p>
                    <a:p>
                      <a:pPr algn="ctr"/>
                      <a:r>
                        <a:rPr lang="en-GB" sz="500" dirty="0"/>
                        <a:t>Burh</a:t>
                      </a:r>
                    </a:p>
                    <a:p>
                      <a:pPr algn="ctr"/>
                      <a:r>
                        <a:rPr lang="en-GB" sz="500" dirty="0" err="1"/>
                        <a:t>Fryd</a:t>
                      </a:r>
                      <a:endParaRPr lang="en-GB" sz="500" dirty="0"/>
                    </a:p>
                    <a:p>
                      <a:pPr algn="ctr"/>
                      <a:r>
                        <a:rPr lang="en-GB" sz="500" dirty="0"/>
                        <a:t>Shire Reeve</a:t>
                      </a:r>
                    </a:p>
                  </a:txBody>
                  <a:tcPr/>
                </a:tc>
                <a:tc>
                  <a:txBody>
                    <a:bodyPr/>
                    <a:lstStyle/>
                    <a:p>
                      <a:pPr algn="ctr"/>
                      <a:r>
                        <a:rPr lang="en-GB" sz="500" dirty="0"/>
                        <a:t>Create a brief profile for each of the contenders to the throne.</a:t>
                      </a:r>
                    </a:p>
                  </a:txBody>
                  <a:tcPr/>
                </a:tc>
                <a:tc>
                  <a:txBody>
                    <a:bodyPr/>
                    <a:lstStyle/>
                    <a:p>
                      <a:pPr algn="ctr"/>
                      <a:r>
                        <a:rPr lang="en-GB" sz="500" dirty="0"/>
                        <a:t>‘Of all the changes the Normans made in England the most important was to the Church. ’How far do you agree? </a:t>
                      </a:r>
                    </a:p>
                    <a:p>
                      <a:pPr algn="ctr"/>
                      <a:r>
                        <a:rPr lang="en-GB" sz="500" dirty="0"/>
                        <a:t>Lanfranc</a:t>
                      </a:r>
                    </a:p>
                    <a:p>
                      <a:pPr algn="ctr"/>
                      <a:r>
                        <a:rPr lang="en-GB" sz="500" dirty="0"/>
                        <a:t>Feudal System</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500" dirty="0"/>
                        <a:t>Develop a comparison chart that identifies change and continuity between AS and Norman England under William . Consider: the power of the king, landholdings, church influence, towns, villages and the military. </a:t>
                      </a:r>
                    </a:p>
                  </a:txBody>
                  <a:tcPr/>
                </a:tc>
                <a:extLst>
                  <a:ext uri="{0D108BD9-81ED-4DB2-BD59-A6C34878D82A}">
                    <a16:rowId xmlns:a16="http://schemas.microsoft.com/office/drawing/2014/main" val="2746556635"/>
                  </a:ext>
                </a:extLst>
              </a:tr>
              <a:tr h="584399">
                <a:tc>
                  <a:txBody>
                    <a:bodyPr/>
                    <a:lstStyle/>
                    <a:p>
                      <a:pPr algn="ctr"/>
                      <a:r>
                        <a:rPr lang="en-GB" sz="500" dirty="0"/>
                        <a:t>Create a flow chart that details Norman changes o society that made resistance less likely. </a:t>
                      </a:r>
                    </a:p>
                  </a:txBody>
                  <a:tcPr/>
                </a:tc>
                <a:tc>
                  <a:txBody>
                    <a:bodyPr/>
                    <a:lstStyle/>
                    <a:p>
                      <a:pPr algn="ctr"/>
                      <a:r>
                        <a:rPr lang="en-GB" sz="500" dirty="0"/>
                        <a:t>Draw a table. In one side write STIGAND and in the other LANFRANC.</a:t>
                      </a:r>
                    </a:p>
                    <a:p>
                      <a:pPr algn="ctr"/>
                      <a:endParaRPr lang="en-GB" sz="500" dirty="0"/>
                    </a:p>
                    <a:p>
                      <a:pPr algn="ctr"/>
                      <a:r>
                        <a:rPr lang="en-GB" sz="500" dirty="0"/>
                        <a:t>Compare the roles of both men .</a:t>
                      </a:r>
                    </a:p>
                  </a:txBody>
                  <a:tcPr/>
                </a:tc>
                <a:tc>
                  <a:txBody>
                    <a:bodyPr/>
                    <a:lstStyle/>
                    <a:p>
                      <a:pPr algn="ctr"/>
                      <a:r>
                        <a:rPr lang="en-GB" sz="500" dirty="0"/>
                        <a:t>Explain why William Rufus was able to defeat the rebellion of 1088</a:t>
                      </a:r>
                    </a:p>
                    <a:p>
                      <a:pPr marL="171450" indent="-171450" algn="l">
                        <a:buFont typeface="Arial" panose="020B0604020202020204" pitchFamily="34" charset="0"/>
                        <a:buChar char="•"/>
                      </a:pPr>
                      <a:r>
                        <a:rPr lang="en-GB" sz="500" dirty="0"/>
                        <a:t>Bishop </a:t>
                      </a:r>
                      <a:r>
                        <a:rPr lang="en-GB" sz="500" dirty="0" err="1"/>
                        <a:t>Odo</a:t>
                      </a:r>
                      <a:endParaRPr lang="en-GB" sz="500" dirty="0"/>
                    </a:p>
                    <a:p>
                      <a:pPr marL="171450" indent="-171450" algn="l">
                        <a:buFont typeface="Arial" panose="020B0604020202020204" pitchFamily="34" charset="0"/>
                        <a:buChar char="•"/>
                      </a:pPr>
                      <a:r>
                        <a:rPr lang="en-GB" sz="500" dirty="0"/>
                        <a:t>The Church of England</a:t>
                      </a:r>
                    </a:p>
                    <a:p>
                      <a:pPr algn="ctr"/>
                      <a:r>
                        <a:rPr lang="en-GB" sz="500" dirty="0"/>
                        <a:t>You must use information of your own.</a:t>
                      </a:r>
                    </a:p>
                  </a:txBody>
                  <a:tcPr/>
                </a:tc>
                <a:tc>
                  <a:txBody>
                    <a:bodyPr/>
                    <a:lstStyle/>
                    <a:p>
                      <a:pPr algn="ctr"/>
                      <a:r>
                        <a:rPr lang="en-GB" sz="500" dirty="0"/>
                        <a:t>Draw and annotate a diagram of the feudal system. </a:t>
                      </a:r>
                    </a:p>
                  </a:txBody>
                  <a:tcPr/>
                </a:tc>
                <a:tc>
                  <a:txBody>
                    <a:bodyPr/>
                    <a:lstStyle/>
                    <a:p>
                      <a:pPr algn="ctr"/>
                      <a:r>
                        <a:rPr lang="en-GB" sz="500" dirty="0"/>
                        <a:t>Create a concept map for the reasons for Williams victory. Include: </a:t>
                      </a:r>
                    </a:p>
                    <a:p>
                      <a:pPr algn="ctr"/>
                      <a:r>
                        <a:rPr lang="en-GB" sz="500" dirty="0"/>
                        <a:t>Tactics</a:t>
                      </a:r>
                    </a:p>
                    <a:p>
                      <a:pPr algn="ctr"/>
                      <a:r>
                        <a:rPr lang="en-GB" sz="500" dirty="0"/>
                        <a:t>Luck</a:t>
                      </a:r>
                    </a:p>
                    <a:p>
                      <a:pPr algn="ctr"/>
                      <a:r>
                        <a:rPr lang="en-GB" sz="500" dirty="0"/>
                        <a:t>Leadership (William and Harold)</a:t>
                      </a:r>
                    </a:p>
                    <a:p>
                      <a:pPr algn="ctr"/>
                      <a:r>
                        <a:rPr lang="en-GB" sz="500" dirty="0"/>
                        <a:t>Skill</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500" dirty="0"/>
                        <a:t>Create a storyboard for a short film about the Revolt of the Earls.</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500" dirty="0"/>
                        <a:t>Include: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500" dirty="0"/>
                        <a:t>The plotting</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500" dirty="0"/>
                        <a:t>The plan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500" dirty="0"/>
                        <a:t>The outcome</a:t>
                      </a:r>
                    </a:p>
                  </a:txBody>
                  <a:tcPr/>
                </a:tc>
                <a:tc>
                  <a:txBody>
                    <a:bodyPr/>
                    <a:lstStyle/>
                    <a:p>
                      <a:pPr algn="ctr"/>
                      <a:r>
                        <a:rPr lang="en-GB" sz="500" dirty="0"/>
                        <a:t>Describe 2 features of Norman sheriffs</a:t>
                      </a:r>
                    </a:p>
                  </a:txBody>
                  <a:tcPr/>
                </a:tc>
                <a:tc>
                  <a:txBody>
                    <a:bodyPr/>
                    <a:lstStyle/>
                    <a:p>
                      <a:pPr algn="ctr"/>
                      <a:r>
                        <a:rPr lang="en-GB" sz="500" dirty="0"/>
                        <a:t>Gimme 5 – five facts about the revolt of Hereward the Wake and Ely.</a:t>
                      </a:r>
                    </a:p>
                    <a:p>
                      <a:pPr algn="ctr"/>
                      <a:r>
                        <a:rPr lang="en-GB" sz="500" dirty="0"/>
                        <a:t>Once you have come with five of your own, use your book to add five more detailed ones. </a:t>
                      </a:r>
                    </a:p>
                    <a:p>
                      <a:pPr algn="ctr"/>
                      <a:endParaRPr lang="en-GB" sz="500"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500" dirty="0"/>
                        <a:t>‘Of all the changes the Normans made in England, the most important was the change to the Church’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500" dirty="0"/>
                        <a:t>Create a plan for this 16 mark exam question. </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500" dirty="0"/>
                        <a:t>Test yourself on your knowledge of the Norman Conquest.</a:t>
                      </a:r>
                    </a:p>
                    <a:p>
                      <a:pPr algn="ctr"/>
                      <a:endParaRPr lang="en-GB" sz="500" dirty="0"/>
                    </a:p>
                  </a:txBody>
                  <a:tcPr/>
                </a:tc>
                <a:extLst>
                  <a:ext uri="{0D108BD9-81ED-4DB2-BD59-A6C34878D82A}">
                    <a16:rowId xmlns:a16="http://schemas.microsoft.com/office/drawing/2014/main" val="1979462570"/>
                  </a:ext>
                </a:extLst>
              </a:tr>
              <a:tr h="584399">
                <a:tc>
                  <a:txBody>
                    <a:bodyPr/>
                    <a:lstStyle/>
                    <a:p>
                      <a:pPr algn="ctr"/>
                      <a:r>
                        <a:rPr lang="en-GB" sz="500" dirty="0"/>
                        <a:t>Create a quiz – 10 questions around topics you are unsure of</a:t>
                      </a:r>
                    </a:p>
                  </a:txBody>
                  <a:tcPr/>
                </a:tc>
                <a:tc>
                  <a:txBody>
                    <a:bodyPr/>
                    <a:lstStyle/>
                    <a:p>
                      <a:pPr algn="ctr"/>
                      <a:r>
                        <a:rPr lang="en-GB" sz="500" dirty="0"/>
                        <a:t>Gimme 5 – five facts about the Rebellion in the North</a:t>
                      </a:r>
                    </a:p>
                    <a:p>
                      <a:pPr algn="ctr"/>
                      <a:r>
                        <a:rPr lang="en-GB" sz="500" dirty="0"/>
                        <a:t>Once you have come with five of your own, use your book to add five more detailed ones. </a:t>
                      </a:r>
                    </a:p>
                    <a:p>
                      <a:pPr algn="ctr"/>
                      <a:endParaRPr lang="en-GB" sz="500" dirty="0"/>
                    </a:p>
                  </a:txBody>
                  <a:tcPr/>
                </a:tc>
                <a:tc>
                  <a:txBody>
                    <a:bodyPr/>
                    <a:lstStyle/>
                    <a:p>
                      <a:pPr algn="ctr"/>
                      <a:r>
                        <a:rPr lang="en-GB" sz="500" dirty="0"/>
                        <a:t>Describe 2 features of Harold’s claim to the throne</a:t>
                      </a:r>
                    </a:p>
                  </a:txBody>
                  <a:tcPr/>
                </a:tc>
                <a:tc>
                  <a:txBody>
                    <a:bodyPr/>
                    <a:lstStyle/>
                    <a:p>
                      <a:pPr algn="ctr"/>
                      <a:r>
                        <a:rPr lang="en-GB" sz="500" dirty="0"/>
                        <a:t>Describe two features of the rebellion against William Rufus 1088. </a:t>
                      </a:r>
                    </a:p>
                  </a:txBody>
                  <a:tcPr/>
                </a:tc>
                <a:tc>
                  <a:txBody>
                    <a:bodyPr/>
                    <a:lstStyle/>
                    <a:p>
                      <a:pPr algn="ctr"/>
                      <a:r>
                        <a:rPr lang="en-GB" sz="500" dirty="0"/>
                        <a:t>Create a brief guide about how to answer a 12 mark exam question.</a:t>
                      </a:r>
                    </a:p>
                  </a:txBody>
                  <a:tcPr/>
                </a:tc>
                <a:tc>
                  <a:txBody>
                    <a:bodyPr/>
                    <a:lstStyle/>
                    <a:p>
                      <a:pPr algn="ctr"/>
                      <a:r>
                        <a:rPr lang="en-GB" sz="500" dirty="0"/>
                        <a:t>‘William’s strategy for ruling England had failed by 1070.’ How far do you agree? </a:t>
                      </a:r>
                    </a:p>
                    <a:p>
                      <a:pPr marL="171450" indent="-171450" algn="l">
                        <a:buFont typeface="Arial" panose="020B0604020202020204" pitchFamily="34" charset="0"/>
                        <a:buChar char="•"/>
                      </a:pPr>
                      <a:r>
                        <a:rPr lang="en-GB" sz="500" dirty="0"/>
                        <a:t>The submission of the earls</a:t>
                      </a:r>
                    </a:p>
                    <a:p>
                      <a:pPr marL="171450" indent="-171450" algn="l">
                        <a:buFont typeface="Arial" panose="020B0604020202020204" pitchFamily="34" charset="0"/>
                        <a:buChar char="•"/>
                      </a:pPr>
                      <a:r>
                        <a:rPr lang="en-GB" sz="500" dirty="0"/>
                        <a:t>The Harrying of the North</a:t>
                      </a:r>
                    </a:p>
                    <a:p>
                      <a:pPr algn="ctr"/>
                      <a:endParaRPr lang="en-GB" sz="500" dirty="0"/>
                    </a:p>
                  </a:txBody>
                  <a:tcPr/>
                </a:tc>
                <a:tc>
                  <a:txBody>
                    <a:bodyPr/>
                    <a:lstStyle/>
                    <a:p>
                      <a:pPr algn="ctr"/>
                      <a:r>
                        <a:rPr lang="en-GB" sz="500" dirty="0"/>
                        <a:t>How did landownership change AS to Normans?</a:t>
                      </a:r>
                    </a:p>
                    <a:p>
                      <a:pPr algn="ctr"/>
                      <a:r>
                        <a:rPr lang="en-GB" sz="500" dirty="0"/>
                        <a:t>Include: Forfeits, earldoms, land grabs </a:t>
                      </a:r>
                    </a:p>
                    <a:p>
                      <a:pPr algn="ctr"/>
                      <a:r>
                        <a:rPr lang="en-GB" sz="500" dirty="0"/>
                        <a:t>Norman landholdings – changes for peasants. </a:t>
                      </a:r>
                    </a:p>
                  </a:txBody>
                  <a:tcPr/>
                </a:tc>
                <a:tc>
                  <a:txBody>
                    <a:bodyPr/>
                    <a:lstStyle/>
                    <a:p>
                      <a:pPr algn="ctr"/>
                      <a:r>
                        <a:rPr lang="en-GB" sz="500" dirty="0"/>
                        <a:t>Describe 2 features of the Anglo-Saxon social structure</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500" dirty="0"/>
                        <a:t>Create a brief guide about how to answer a 4 mark exam ‘describe two features’ question</a:t>
                      </a:r>
                    </a:p>
                  </a:txBody>
                  <a:tcPr/>
                </a:tc>
                <a:tc>
                  <a:txBody>
                    <a:bodyPr/>
                    <a:lstStyle/>
                    <a:p>
                      <a:pPr algn="ctr"/>
                      <a:r>
                        <a:rPr lang="en-GB" sz="500" dirty="0"/>
                        <a:t>Revision Task of your choice!</a:t>
                      </a:r>
                    </a:p>
                    <a:p>
                      <a:pPr algn="ctr"/>
                      <a:r>
                        <a:rPr lang="en-GB" sz="500" dirty="0"/>
                        <a:t>Pick a topic you feel you need to revise.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500" dirty="0"/>
                    </a:p>
                  </a:txBody>
                  <a:tcPr/>
                </a:tc>
                <a:extLst>
                  <a:ext uri="{0D108BD9-81ED-4DB2-BD59-A6C34878D82A}">
                    <a16:rowId xmlns:a16="http://schemas.microsoft.com/office/drawing/2014/main" val="2099263907"/>
                  </a:ext>
                </a:extLst>
              </a:tr>
              <a:tr h="584399">
                <a:tc>
                  <a:txBody>
                    <a:bodyPr/>
                    <a:lstStyle/>
                    <a:p>
                      <a:pPr algn="ctr"/>
                      <a:r>
                        <a:rPr lang="en-GB" sz="500" dirty="0"/>
                        <a:t>‘The main significance of the Domesday Book was financial.  How far do you agree with this statement?</a:t>
                      </a:r>
                    </a:p>
                    <a:p>
                      <a:pPr marL="171450" indent="-171450" algn="l">
                        <a:buFont typeface="Arial" panose="020B0604020202020204" pitchFamily="34" charset="0"/>
                        <a:buChar char="•"/>
                      </a:pPr>
                      <a:r>
                        <a:rPr lang="en-GB" sz="500" dirty="0"/>
                        <a:t>Invasion threats</a:t>
                      </a:r>
                    </a:p>
                    <a:p>
                      <a:pPr marL="171450" indent="-171450" algn="l">
                        <a:buFont typeface="Arial" panose="020B0604020202020204" pitchFamily="34" charset="0"/>
                        <a:buChar char="•"/>
                      </a:pPr>
                      <a:r>
                        <a:rPr lang="en-GB" sz="500" dirty="0"/>
                        <a:t>The geld tax</a:t>
                      </a:r>
                    </a:p>
                  </a:txBody>
                  <a:tcPr/>
                </a:tc>
                <a:tc>
                  <a:txBody>
                    <a:bodyPr/>
                    <a:lstStyle/>
                    <a:p>
                      <a:pPr algn="ctr"/>
                      <a:r>
                        <a:rPr lang="en-GB" sz="500" dirty="0"/>
                        <a:t>Make a cheat sheet for the Norman Conquest</a:t>
                      </a:r>
                    </a:p>
                    <a:p>
                      <a:pPr algn="ctr"/>
                      <a:endParaRPr lang="en-GB" sz="500" dirty="0"/>
                    </a:p>
                  </a:txBody>
                  <a:tcPr/>
                </a:tc>
                <a:tc>
                  <a:txBody>
                    <a:bodyPr/>
                    <a:lstStyle/>
                    <a:p>
                      <a:pPr algn="ctr"/>
                      <a:r>
                        <a:rPr lang="en-GB" sz="500" dirty="0"/>
                        <a:t>Create a timeline about the challenges to Williams’ rule.</a:t>
                      </a:r>
                    </a:p>
                  </a:txBody>
                  <a:tcPr/>
                </a:tc>
                <a:tc>
                  <a:txBody>
                    <a:bodyPr/>
                    <a:lstStyle/>
                    <a:p>
                      <a:pPr algn="ctr"/>
                      <a:r>
                        <a:rPr lang="en-GB" sz="500" dirty="0"/>
                        <a:t>Describe 2 features of the Norman aristocracy</a:t>
                      </a:r>
                    </a:p>
                  </a:txBody>
                  <a:tcPr/>
                </a:tc>
                <a:tc>
                  <a:txBody>
                    <a:bodyPr/>
                    <a:lstStyle/>
                    <a:p>
                      <a:pPr algn="ctr"/>
                      <a:r>
                        <a:rPr lang="en-GB" sz="500" dirty="0"/>
                        <a:t>Gimme’ 5 – draw around your hand and list 5 facts from any topic in AS&amp;N</a:t>
                      </a:r>
                    </a:p>
                  </a:txBody>
                  <a:tcPr/>
                </a:tc>
                <a:tc>
                  <a:txBody>
                    <a:bodyPr/>
                    <a:lstStyle/>
                    <a:p>
                      <a:pPr algn="ctr"/>
                      <a:r>
                        <a:rPr lang="en-GB" sz="500" dirty="0"/>
                        <a:t>Create a storyboard about a topic of Anglo Saxon and Normans that you feel you need revision on.</a:t>
                      </a:r>
                    </a:p>
                  </a:txBody>
                  <a:tcPr/>
                </a:tc>
                <a:tc>
                  <a:txBody>
                    <a:bodyPr/>
                    <a:lstStyle/>
                    <a:p>
                      <a:pPr algn="ctr"/>
                      <a:r>
                        <a:rPr lang="en-GB" sz="500" dirty="0"/>
                        <a:t>Explain why there was a succession crisis after the death of Edward the Confessor. </a:t>
                      </a:r>
                    </a:p>
                    <a:p>
                      <a:pPr algn="ctr"/>
                      <a:endParaRPr lang="en-GB" sz="500" dirty="0"/>
                    </a:p>
                    <a:p>
                      <a:pPr algn="ctr"/>
                      <a:r>
                        <a:rPr lang="en-GB" sz="500" dirty="0"/>
                        <a:t>Create a plan for this 12 mark </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400" dirty="0"/>
                        <a:t>Write a mini 1 minute speech as Harold Godwinson about his claim to the throne.</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500" dirty="0"/>
                    </a:p>
                  </a:txBody>
                  <a:tcPr/>
                </a:tc>
                <a:tc>
                  <a:txBody>
                    <a:bodyPr/>
                    <a:lstStyle/>
                    <a:p>
                      <a:pPr algn="ctr"/>
                      <a:r>
                        <a:rPr lang="en-GB" sz="500" dirty="0"/>
                        <a:t>Describe two features of the Revolt of the Earls. </a:t>
                      </a:r>
                    </a:p>
                  </a:txBody>
                  <a:tcPr/>
                </a:tc>
                <a:tc>
                  <a:txBody>
                    <a:bodyPr/>
                    <a:lstStyle/>
                    <a:p>
                      <a:pPr algn="ctr"/>
                      <a:r>
                        <a:rPr lang="en-GB" sz="500" dirty="0"/>
                        <a:t>Plan a ‘how to’ revise guide for Anglo Saxon and Normans. </a:t>
                      </a:r>
                    </a:p>
                  </a:txBody>
                  <a:tcPr/>
                </a:tc>
                <a:extLst>
                  <a:ext uri="{0D108BD9-81ED-4DB2-BD59-A6C34878D82A}">
                    <a16:rowId xmlns:a16="http://schemas.microsoft.com/office/drawing/2014/main" val="4287851785"/>
                  </a:ext>
                </a:extLst>
              </a:tr>
              <a:tr h="58439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500" dirty="0"/>
                        <a:t>Write a mini 1 minute speech as William of Normandy about his claim to the throne.</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500" dirty="0"/>
                    </a:p>
                  </a:txBody>
                  <a:tcPr/>
                </a:tc>
                <a:tc>
                  <a:txBody>
                    <a:bodyPr/>
                    <a:lstStyle/>
                    <a:p>
                      <a:pPr algn="ctr"/>
                      <a:r>
                        <a:rPr lang="en-GB" sz="500" dirty="0"/>
                        <a:t>Draw two pyramids. Recreate the social structure of both AS and Norman England. Note down similarities and differences. </a:t>
                      </a:r>
                    </a:p>
                  </a:txBody>
                  <a:tcPr/>
                </a:tc>
                <a:tc>
                  <a:txBody>
                    <a:bodyPr/>
                    <a:lstStyle/>
                    <a:p>
                      <a:pPr algn="ctr"/>
                      <a:r>
                        <a:rPr lang="en-GB" sz="500" dirty="0"/>
                        <a:t>Create a revision poster for a topic of your choice. </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400" dirty="0"/>
                        <a:t>Make a cheat sheet for changes the Normans made to English governance.</a:t>
                      </a:r>
                    </a:p>
                    <a:p>
                      <a:pPr algn="ctr"/>
                      <a:endParaRPr lang="en-GB" sz="500" dirty="0"/>
                    </a:p>
                  </a:txBody>
                  <a:tcPr/>
                </a:tc>
                <a:tc>
                  <a:txBody>
                    <a:bodyPr/>
                    <a:lstStyle/>
                    <a:p>
                      <a:pPr algn="ctr"/>
                      <a:r>
                        <a:rPr lang="en-GB" sz="500" dirty="0"/>
                        <a:t>Dual Coding - Create a comic strip about the Battle of Hastings. Describe each image</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500" dirty="0"/>
                        <a:t>Revision Task of your choice!</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500" dirty="0"/>
                        <a:t>Pick a topic you feel you need to revise.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500" dirty="0"/>
                    </a:p>
                  </a:txBody>
                  <a:tcPr/>
                </a:tc>
                <a:tc>
                  <a:txBody>
                    <a:bodyPr/>
                    <a:lstStyle/>
                    <a:p>
                      <a:pPr algn="ctr"/>
                      <a:r>
                        <a:rPr lang="en-GB" sz="500" dirty="0"/>
                        <a:t>List and RAG rate your knowledge of Anglo Saxon and Normans. </a:t>
                      </a:r>
                    </a:p>
                  </a:txBody>
                  <a:tcPr/>
                </a:tc>
                <a:tc>
                  <a:txBody>
                    <a:bodyPr/>
                    <a:lstStyle/>
                    <a:p>
                      <a:pPr algn="ctr"/>
                      <a:r>
                        <a:rPr lang="en-GB" sz="500" dirty="0"/>
                        <a:t>Explain why William established the feudal system</a:t>
                      </a:r>
                    </a:p>
                    <a:p>
                      <a:pPr marL="171450" indent="-171450" algn="l">
                        <a:buFont typeface="Arial" panose="020B0604020202020204" pitchFamily="34" charset="0"/>
                        <a:buChar char="•"/>
                      </a:pPr>
                      <a:r>
                        <a:rPr lang="en-GB" sz="500" dirty="0"/>
                        <a:t>Tenants in chief</a:t>
                      </a:r>
                    </a:p>
                    <a:p>
                      <a:pPr marL="171450" indent="-171450" algn="l">
                        <a:buFont typeface="Arial" panose="020B0604020202020204" pitchFamily="34" charset="0"/>
                        <a:buChar char="•"/>
                      </a:pPr>
                      <a:r>
                        <a:rPr lang="en-GB" sz="500" dirty="0"/>
                        <a:t>Homage</a:t>
                      </a:r>
                    </a:p>
                    <a:p>
                      <a:pPr algn="ctr"/>
                      <a:r>
                        <a:rPr lang="en-GB" sz="500" dirty="0"/>
                        <a:t>You must use information of your own</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500" dirty="0"/>
                        <a:t>Make revision notes on your weakest area in Anglo Saxons and Normans</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500" dirty="0"/>
                        <a:t>‘The main consequence of Anglo-Saxon resistance 1068-70 was an increase in Norman control of England’ How far do you agree?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500" dirty="0"/>
                        <a:t>Hereward the Wake</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500" dirty="0"/>
                        <a:t>The Harrying of the North</a:t>
                      </a:r>
                    </a:p>
                  </a:txBody>
                  <a:tcPr/>
                </a:tc>
                <a:extLst>
                  <a:ext uri="{0D108BD9-81ED-4DB2-BD59-A6C34878D82A}">
                    <a16:rowId xmlns:a16="http://schemas.microsoft.com/office/drawing/2014/main" val="1001270935"/>
                  </a:ext>
                </a:extLst>
              </a:tr>
              <a:tr h="595694">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500" dirty="0"/>
                        <a:t>Describe 2 features of tenants in chief</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400" dirty="0"/>
                        <a:t>Make a cheat sheet the roles of the Anglo Saxons and structure of society. </a:t>
                      </a:r>
                    </a:p>
                    <a:p>
                      <a:pPr algn="ctr"/>
                      <a:endParaRPr lang="en-GB" sz="500" dirty="0"/>
                    </a:p>
                  </a:txBody>
                  <a:tcPr/>
                </a:tc>
                <a:tc>
                  <a:txBody>
                    <a:bodyPr/>
                    <a:lstStyle/>
                    <a:p>
                      <a:pPr algn="ctr"/>
                      <a:r>
                        <a:rPr lang="en-GB" sz="500" dirty="0"/>
                        <a:t>Explain why changes in land ownership made resistance to Norman control less likely after 1071.</a:t>
                      </a:r>
                    </a:p>
                    <a:p>
                      <a:pPr algn="ctr"/>
                      <a:r>
                        <a:rPr lang="en-GB" sz="500" dirty="0"/>
                        <a:t>Tenants in chief</a:t>
                      </a:r>
                    </a:p>
                    <a:p>
                      <a:pPr algn="ctr"/>
                      <a:r>
                        <a:rPr lang="en-GB" sz="500" dirty="0" err="1"/>
                        <a:t>Thegns</a:t>
                      </a:r>
                      <a:endParaRPr lang="en-GB" sz="500"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500" dirty="0"/>
                        <a:t>Make flashcards of key individuals in Anglo Saxons and Normans, </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500" dirty="0"/>
                        <a:t>Write a mini 1 minute speech as Edgar </a:t>
                      </a:r>
                      <a:r>
                        <a:rPr lang="en-GB" sz="500" dirty="0" err="1"/>
                        <a:t>Aethling</a:t>
                      </a:r>
                      <a:r>
                        <a:rPr lang="en-GB" sz="500" dirty="0"/>
                        <a:t> about his claim to the throne.</a:t>
                      </a:r>
                    </a:p>
                  </a:txBody>
                  <a:tcPr/>
                </a:tc>
                <a:tc>
                  <a:txBody>
                    <a:bodyPr/>
                    <a:lstStyle/>
                    <a:p>
                      <a:pPr algn="ctr"/>
                      <a:r>
                        <a:rPr lang="en-GB" sz="500" dirty="0"/>
                        <a:t>Colour code this sheet using the KT on the top left side of this sheet. </a:t>
                      </a:r>
                    </a:p>
                  </a:txBody>
                  <a:tcPr/>
                </a:tc>
                <a:tc>
                  <a:txBody>
                    <a:bodyPr/>
                    <a:lstStyle/>
                    <a:p>
                      <a:pPr algn="ctr"/>
                      <a:r>
                        <a:rPr lang="en-GB" sz="500" dirty="0"/>
                        <a:t>Create a revision poster about the Normanisation of the Church.</a:t>
                      </a:r>
                    </a:p>
                  </a:txBody>
                  <a:tcPr/>
                </a:tc>
                <a:tc>
                  <a:txBody>
                    <a:bodyPr/>
                    <a:lstStyle/>
                    <a:p>
                      <a:pPr algn="ctr"/>
                      <a:r>
                        <a:rPr lang="en-GB" sz="500" dirty="0"/>
                        <a:t>Gimme 5 – five facts about </a:t>
                      </a:r>
                      <a:r>
                        <a:rPr lang="en-GB" sz="500" dirty="0" err="1"/>
                        <a:t>Harolds</a:t>
                      </a:r>
                      <a:r>
                        <a:rPr lang="en-GB" sz="500" dirty="0"/>
                        <a:t> embassy to </a:t>
                      </a:r>
                      <a:r>
                        <a:rPr lang="en-GB" sz="500" dirty="0" err="1"/>
                        <a:t>Normady</a:t>
                      </a:r>
                      <a:r>
                        <a:rPr lang="en-GB" sz="500" dirty="0"/>
                        <a:t>.</a:t>
                      </a:r>
                    </a:p>
                    <a:p>
                      <a:pPr algn="ctr"/>
                      <a:r>
                        <a:rPr lang="en-GB" sz="500" dirty="0"/>
                        <a:t>Once you have come with five of your own, use your book to add five more detailed ones. </a:t>
                      </a:r>
                    </a:p>
                    <a:p>
                      <a:pPr algn="ctr"/>
                      <a:endParaRPr lang="en-GB" sz="500" dirty="0"/>
                    </a:p>
                    <a:p>
                      <a:pPr algn="ctr"/>
                      <a:endParaRPr lang="en-GB" sz="500"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500" dirty="0"/>
                        <a:t>Write a mini 1 minute speech as Harald Hardrada about his claim to the throne.</a:t>
                      </a:r>
                    </a:p>
                    <a:p>
                      <a:pPr algn="ctr"/>
                      <a:endParaRPr lang="en-GB" sz="500"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500" dirty="0"/>
                        <a:t>If these are the points to consider:</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500" dirty="0"/>
                        <a:t>Financial significance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500" dirty="0"/>
                        <a:t>Military significance</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500" dirty="0"/>
                        <a:t>WHAT’S THE QUESTION?</a:t>
                      </a:r>
                    </a:p>
                  </a:txBody>
                  <a:tcPr/>
                </a:tc>
                <a:extLst>
                  <a:ext uri="{0D108BD9-81ED-4DB2-BD59-A6C34878D82A}">
                    <a16:rowId xmlns:a16="http://schemas.microsoft.com/office/drawing/2014/main" val="3742971972"/>
                  </a:ext>
                </a:extLst>
              </a:tr>
            </a:tbl>
          </a:graphicData>
        </a:graphic>
      </p:graphicFrame>
    </p:spTree>
    <p:extLst>
      <p:ext uri="{BB962C8B-B14F-4D97-AF65-F5344CB8AC3E}">
        <p14:creationId xmlns:p14="http://schemas.microsoft.com/office/powerpoint/2010/main" val="117833866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0C91110BFB70D48A866BCD1DF60B5A5" ma:contentTypeVersion="22" ma:contentTypeDescription="Create a new document." ma:contentTypeScope="" ma:versionID="e1fdbe3f76f614060a1395b8ae0e5736">
  <xsd:schema xmlns:xsd="http://www.w3.org/2001/XMLSchema" xmlns:xs="http://www.w3.org/2001/XMLSchema" xmlns:p="http://schemas.microsoft.com/office/2006/metadata/properties" xmlns:ns2="23878cce-4ba3-47c9-bba2-802d2d604774" xmlns:ns3="eaff1878-c271-4814-910b-972278de832e" targetNamespace="http://schemas.microsoft.com/office/2006/metadata/properties" ma:root="true" ma:fieldsID="23a295f230513cb079d655cc6e43ad3b" ns2:_="" ns3:_="">
    <xsd:import namespace="23878cce-4ba3-47c9-bba2-802d2d604774"/>
    <xsd:import namespace="eaff1878-c271-4814-910b-972278de832e"/>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DateTaken" minOccurs="0"/>
                <xsd:element ref="ns3:MediaServiceAutoTags" minOccurs="0"/>
                <xsd:element ref="ns3:MediaServiceLocation" minOccurs="0"/>
                <xsd:element ref="ns3:MediaServiceOCR" minOccurs="0"/>
                <xsd:element ref="ns3:MediaServiceGenerationTime" minOccurs="0"/>
                <xsd:element ref="ns3:MediaServiceEventHashCode" minOccurs="0"/>
                <xsd:element ref="ns3:MediaServiceAutoKeyPoints" minOccurs="0"/>
                <xsd:element ref="ns3:MediaServiceKeyPoints" minOccurs="0"/>
                <xsd:element ref="ns3:MediaLengthInSeconds" minOccurs="0"/>
                <xsd:element ref="ns3:lcf76f155ced4ddcb4097134ff3c332f" minOccurs="0"/>
                <xsd:element ref="ns2:TaxCatchAll" minOccurs="0"/>
                <xsd:element ref="ns3:Date" minOccurs="0"/>
                <xsd:element ref="ns3:MediaServiceObjectDetectorVersions" minOccurs="0"/>
                <xsd:element ref="ns3:Modifiedby" minOccurs="0"/>
                <xsd:element ref="ns3:MediaServiceSearchProperties" minOccurs="0"/>
                <xsd:element ref="ns3:MediaServiceBillingMetadata" minOccurs="0"/>
                <xsd:element ref="ns3:PaulaAtkins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3878cce-4ba3-47c9-bba2-802d2d604774"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TaxCatchAll" ma:index="23" nillable="true" ma:displayName="Taxonomy Catch All Column" ma:hidden="true" ma:list="{96417306-d510-43d4-862c-b4d4c662753b}" ma:internalName="TaxCatchAll" ma:showField="CatchAllData" ma:web="23878cce-4ba3-47c9-bba2-802d2d604774">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eaff1878-c271-4814-910b-972278de832e" elementFormDefault="qualified">
    <xsd:import namespace="http://schemas.microsoft.com/office/2006/documentManagement/types"/>
    <xsd:import namespace="http://schemas.microsoft.com/office/infopath/2007/PartnerControls"/>
    <xsd:element name="MediaServiceMetadata" ma:index="10" nillable="true" ma:displayName="MediaServiceMetadata" ma:description="" ma:hidden="true" ma:internalName="MediaServiceMetadata" ma:readOnly="true">
      <xsd:simpleType>
        <xsd:restriction base="dms:Note"/>
      </xsd:simpleType>
    </xsd:element>
    <xsd:element name="MediaServiceFastMetadata" ma:index="11" nillable="true" ma:displayName="MediaServiceFastMetadata" ma:description="" ma:hidden="true" ma:internalName="MediaServiceFastMetadata" ma:readOnly="true">
      <xsd:simpleType>
        <xsd:restriction base="dms:Note"/>
      </xsd:simpleType>
    </xsd:element>
    <xsd:element name="MediaServiceDateTaken" ma:index="12" nillable="true" ma:displayName="MediaServiceDateTaken" ma:description="" ma:hidden="true" ma:internalName="MediaServiceDateTaken" ma:readOnly="true">
      <xsd:simpleType>
        <xsd:restriction base="dms:Text"/>
      </xsd:simpleType>
    </xsd:element>
    <xsd:element name="MediaServiceAutoTags" ma:index="13" nillable="true" ma:displayName="MediaServiceAutoTags" ma:description="" ma:internalName="MediaServiceAutoTags" ma:readOnly="true">
      <xsd:simpleType>
        <xsd:restriction base="dms:Text"/>
      </xsd:simpleType>
    </xsd:element>
    <xsd:element name="MediaServiceLocation" ma:index="14" nillable="true" ma:displayName="MediaServiceLocation" ma:description="" ma:internalName="MediaServiceLocation" ma:readOnly="true">
      <xsd:simpleType>
        <xsd:restriction base="dms:Text"/>
      </xsd:simpleType>
    </xsd:element>
    <xsd:element name="MediaServiceOCR" ma:index="15" nillable="true" ma:displayName="MediaServiceOCR"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f30fa040-9788-47ed-9fec-a80fd1955dc9" ma:termSetId="09814cd3-568e-fe90-9814-8d621ff8fb84" ma:anchorId="fba54fb3-c3e1-fe81-a776-ca4b69148c4d" ma:open="true" ma:isKeyword="false">
      <xsd:complexType>
        <xsd:sequence>
          <xsd:element ref="pc:Terms" minOccurs="0" maxOccurs="1"/>
        </xsd:sequence>
      </xsd:complexType>
    </xsd:element>
    <xsd:element name="Date" ma:index="24" nillable="true" ma:displayName="Date" ma:format="DateTime" ma:internalName="Date">
      <xsd:simpleType>
        <xsd:restriction base="dms:DateTime"/>
      </xsd:simpleType>
    </xsd:element>
    <xsd:element name="MediaServiceObjectDetectorVersions" ma:index="25" nillable="true" ma:displayName="MediaServiceObjectDetectorVersions" ma:description="" ma:hidden="true" ma:indexed="true" ma:internalName="MediaServiceObjectDetectorVersions" ma:readOnly="true">
      <xsd:simpleType>
        <xsd:restriction base="dms:Text"/>
      </xsd:simpleType>
    </xsd:element>
    <xsd:element name="Modifiedby" ma:index="26" nillable="true" ma:displayName="Modified by" ma:format="Dropdown" ma:list="UserInfo" ma:SharePointGroup="0" ma:internalName="Modifiedby">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MediaServiceSearchProperties" ma:index="27" nillable="true" ma:displayName="MediaServiceSearchProperties" ma:hidden="true" ma:internalName="MediaServiceSearchProperties" ma:readOnly="true">
      <xsd:simpleType>
        <xsd:restriction base="dms:Note"/>
      </xsd:simpleType>
    </xsd:element>
    <xsd:element name="MediaServiceBillingMetadata" ma:index="28" nillable="true" ma:displayName="MediaServiceBillingMetadata" ma:hidden="true" ma:internalName="MediaServiceBillingMetadata" ma:readOnly="true">
      <xsd:simpleType>
        <xsd:restriction base="dms:Note"/>
      </xsd:simpleType>
    </xsd:element>
    <xsd:element name="PaulaAtkinson" ma:index="29" nillable="true" ma:displayName="Paula Atkinson" ma:format="Dropdown" ma:internalName="PaulaAtkinson">
      <xsd:simpleType>
        <xsd:restriction base="dms:Text">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Modifiedby xmlns="eaff1878-c271-4814-910b-972278de832e">
      <UserInfo>
        <DisplayName/>
        <AccountId xsi:nil="true"/>
        <AccountType/>
      </UserInfo>
    </Modifiedby>
    <Date xmlns="eaff1878-c271-4814-910b-972278de832e" xsi:nil="true"/>
    <PaulaAtkinson xmlns="eaff1878-c271-4814-910b-972278de832e" xsi:nil="true"/>
    <lcf76f155ced4ddcb4097134ff3c332f xmlns="eaff1878-c271-4814-910b-972278de832e">
      <Terms xmlns="http://schemas.microsoft.com/office/infopath/2007/PartnerControls"/>
    </lcf76f155ced4ddcb4097134ff3c332f>
    <TaxCatchAll xmlns="23878cce-4ba3-47c9-bba2-802d2d604774" xsi:nil="true"/>
  </documentManagement>
</p:properties>
</file>

<file path=customXml/itemProps1.xml><?xml version="1.0" encoding="utf-8"?>
<ds:datastoreItem xmlns:ds="http://schemas.openxmlformats.org/officeDocument/2006/customXml" ds:itemID="{F1BC9AA8-882E-48D1-B4DB-547211339044}"/>
</file>

<file path=customXml/itemProps2.xml><?xml version="1.0" encoding="utf-8"?>
<ds:datastoreItem xmlns:ds="http://schemas.openxmlformats.org/officeDocument/2006/customXml" ds:itemID="{C6B5184F-700B-4AE1-8CEF-C03244D179A7}"/>
</file>

<file path=customXml/itemProps3.xml><?xml version="1.0" encoding="utf-8"?>
<ds:datastoreItem xmlns:ds="http://schemas.openxmlformats.org/officeDocument/2006/customXml" ds:itemID="{2F2F9AF5-15DC-4D74-84DF-D1C538CDC2E6}"/>
</file>

<file path=docProps/app.xml><?xml version="1.0" encoding="utf-8"?>
<Properties xmlns="http://schemas.openxmlformats.org/officeDocument/2006/extended-properties" xmlns:vt="http://schemas.openxmlformats.org/officeDocument/2006/docPropsVTypes">
  <TotalTime>481</TotalTime>
  <Words>1833</Words>
  <Application>Microsoft Office PowerPoint</Application>
  <PresentationFormat>Widescreen</PresentationFormat>
  <Paragraphs>182</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Company>Delta Academies Trust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Helen Wright</dc:creator>
  <cp:lastModifiedBy>Helen Wright</cp:lastModifiedBy>
  <cp:revision>52</cp:revision>
  <cp:lastPrinted>2020-01-29T13:15:59Z</cp:lastPrinted>
  <dcterms:created xsi:type="dcterms:W3CDTF">2020-01-29T11:50:15Z</dcterms:created>
  <dcterms:modified xsi:type="dcterms:W3CDTF">2023-01-25T08:14:04Z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0x01010050C91110BFB70D48A866BCD1DF60B5A5</vt:lpwstr>
  </property>
  <property fmtid="{D5CDD505-2E9C-101B-9397-08002B2CF9AE}" pid="3" name="Order">
    <vt:r8>6000</vt:r8>
  </property>
  <property fmtid="{D5CDD505-2E9C-101B-9397-08002B2CF9AE}" pid="4" name="xd_Signature">
    <vt:bool>false</vt:bool>
  </property>
  <property fmtid="{D5CDD505-2E9C-101B-9397-08002B2CF9AE}" pid="5" name="xd_ProgID">
    <vt:lpwstr/>
  </property>
  <property fmtid="{D5CDD505-2E9C-101B-9397-08002B2CF9AE}" pid="6" name="_ExtendedDescription">
    <vt:lpwstr/>
  </property>
  <property fmtid="{D5CDD505-2E9C-101B-9397-08002B2CF9AE}" pid="7" name="TriggerFlowInfo">
    <vt:lpwstr/>
  </property>
  <property fmtid="{D5CDD505-2E9C-101B-9397-08002B2CF9AE}" pid="8" name="_SourceUrl">
    <vt:lpwstr/>
  </property>
  <property fmtid="{D5CDD505-2E9C-101B-9397-08002B2CF9AE}" pid="9" name="_SharedFileIndex">
    <vt:lpwstr/>
  </property>
  <property fmtid="{D5CDD505-2E9C-101B-9397-08002B2CF9AE}" pid="10" name="ComplianceAssetId">
    <vt:lpwstr/>
  </property>
  <property fmtid="{D5CDD505-2E9C-101B-9397-08002B2CF9AE}" pid="11" name="TemplateUrl">
    <vt:lpwstr/>
  </property>
</Properties>
</file>