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3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076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594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883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7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095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54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018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792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29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21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A76E2E-6339-4B46-BDF8-388CECE6D692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57DA3A-CFEF-45C6-9B31-A159C0E38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8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BA4AAAF-FB19-3B83-E810-86AC87EBC651}"/>
              </a:ext>
            </a:extLst>
          </p:cNvPr>
          <p:cNvSpPr txBox="1"/>
          <p:nvPr/>
        </p:nvSpPr>
        <p:spPr>
          <a:xfrm>
            <a:off x="226167" y="899268"/>
            <a:ext cx="3713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 dirty="0" err="1">
                <a:latin typeface="Corbel" panose="020B0503020204020204" pitchFamily="34" charset="0"/>
              </a:rPr>
              <a:t>What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will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the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assessment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look</a:t>
            </a:r>
            <a:r>
              <a:rPr lang="ca-ES" sz="1600" b="1" dirty="0">
                <a:latin typeface="Corbel" panose="020B0503020204020204" pitchFamily="34" charset="0"/>
              </a:rPr>
              <a:t> </a:t>
            </a:r>
            <a:r>
              <a:rPr lang="ca-ES" sz="1600" b="1" dirty="0" err="1">
                <a:latin typeface="Corbel" panose="020B0503020204020204" pitchFamily="34" charset="0"/>
              </a:rPr>
              <a:t>like</a:t>
            </a:r>
            <a:r>
              <a:rPr lang="ca-ES" sz="1600" b="1" dirty="0">
                <a:latin typeface="Corbel" panose="020B0503020204020204" pitchFamily="34" charset="0"/>
              </a:rPr>
              <a:t>?</a:t>
            </a:r>
          </a:p>
          <a:p>
            <a:endParaRPr lang="ca-ES" sz="1600" dirty="0">
              <a:latin typeface="Corbel" panose="020B0503020204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12651A0-D031-D524-BCB6-084D79FEE5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171388"/>
              </p:ext>
            </p:extLst>
          </p:nvPr>
        </p:nvGraphicFramePr>
        <p:xfrm>
          <a:off x="226167" y="1226740"/>
          <a:ext cx="4862457" cy="2339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649">
                  <a:extLst>
                    <a:ext uri="{9D8B030D-6E8A-4147-A177-3AD203B41FA5}">
                      <a16:colId xmlns:a16="http://schemas.microsoft.com/office/drawing/2014/main" val="477702492"/>
                    </a:ext>
                  </a:extLst>
                </a:gridCol>
                <a:gridCol w="2205923">
                  <a:extLst>
                    <a:ext uri="{9D8B030D-6E8A-4147-A177-3AD203B41FA5}">
                      <a16:colId xmlns:a16="http://schemas.microsoft.com/office/drawing/2014/main" val="3867688102"/>
                    </a:ext>
                  </a:extLst>
                </a:gridCol>
                <a:gridCol w="2249885">
                  <a:extLst>
                    <a:ext uri="{9D8B030D-6E8A-4147-A177-3AD203B41FA5}">
                      <a16:colId xmlns:a16="http://schemas.microsoft.com/office/drawing/2014/main" val="3539218669"/>
                    </a:ext>
                  </a:extLst>
                </a:gridCol>
              </a:tblGrid>
              <a:tr h="913086">
                <a:tc>
                  <a:txBody>
                    <a:bodyPr/>
                    <a:lstStyle/>
                    <a:p>
                      <a:pPr algn="ctr"/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Listening</a:t>
                      </a:r>
                      <a:endParaRPr lang="en-GB" sz="1100" b="1" dirty="0">
                        <a:latin typeface="Corbel" panose="020B0503020204020204" pitchFamily="34" charset="0"/>
                      </a:endParaRPr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Dictation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Your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teacher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is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going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to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say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sentences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have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to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write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them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down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</a:t>
                      </a:r>
                      <a:r>
                        <a:rPr lang="en-GB" sz="1100" dirty="0">
                          <a:latin typeface="Corbel" panose="020B0503020204020204" pitchFamily="34" charset="0"/>
                        </a:rPr>
                        <a:t> Pay attention with the spellings.</a:t>
                      </a:r>
                      <a:endParaRPr lang="ca-ES" sz="11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Comprehension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hear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audio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things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to do in a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neighbourhood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,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have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to fill a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grid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with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key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information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English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1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785932"/>
                  </a:ext>
                </a:extLst>
              </a:tr>
              <a:tr h="757912">
                <a:tc>
                  <a:txBody>
                    <a:bodyPr/>
                    <a:lstStyle/>
                    <a:p>
                      <a:pPr algn="ctr"/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Reading</a:t>
                      </a:r>
                      <a:endParaRPr lang="en-GB" sz="1100" b="1" dirty="0">
                        <a:latin typeface="Corbel" panose="020B0503020204020204" pitchFamily="34" charset="0"/>
                      </a:endParaRPr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Comprehension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Answer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texts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Both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answers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be in </a:t>
                      </a:r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English</a:t>
                      </a:r>
                      <a:r>
                        <a:rPr lang="ca-ES" sz="1100" b="1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100" b="1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Vocabulary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Multiple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choice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questions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vocabulary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understanding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key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expressions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Spanish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1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099370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ca-ES" sz="1100" b="1" dirty="0" err="1">
                          <a:latin typeface="Corbel" panose="020B0503020204020204" pitchFamily="34" charset="0"/>
                        </a:rPr>
                        <a:t>Writing</a:t>
                      </a:r>
                      <a:endParaRPr lang="en-GB" sz="1100" b="1" dirty="0">
                        <a:latin typeface="Corbel" panose="020B0503020204020204" pitchFamily="34" charset="0"/>
                      </a:endParaRPr>
                    </a:p>
                  </a:txBody>
                  <a:tcPr vert="vert270"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Write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a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paragraph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about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what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can do in a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neighbourhood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be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given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suggestions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you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be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expected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to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use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activities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with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the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verbs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go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, play,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visit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and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do as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well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 as places in </a:t>
                      </a:r>
                      <a:r>
                        <a:rPr lang="ca-ES" sz="1100" dirty="0" err="1">
                          <a:latin typeface="Corbel" panose="020B0503020204020204" pitchFamily="34" charset="0"/>
                        </a:rPr>
                        <a:t>town</a:t>
                      </a:r>
                      <a:r>
                        <a:rPr lang="ca-ES" sz="1100" dirty="0">
                          <a:latin typeface="Corbel" panose="020B0503020204020204" pitchFamily="34" charset="0"/>
                        </a:rPr>
                        <a:t>.</a:t>
                      </a:r>
                      <a:endParaRPr lang="en-GB" sz="1100" dirty="0">
                        <a:latin typeface="Corbel" panose="020B0503020204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orbel" panose="020B0503020204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044867"/>
                  </a:ext>
                </a:extLst>
              </a:tr>
            </a:tbl>
          </a:graphicData>
        </a:graphic>
      </p:graphicFrame>
      <p:sp>
        <p:nvSpPr>
          <p:cNvPr id="9" name="Text Box 3">
            <a:extLst>
              <a:ext uri="{FF2B5EF4-FFF2-40B4-BE49-F238E27FC236}">
                <a16:creationId xmlns:a16="http://schemas.microsoft.com/office/drawing/2014/main" id="{360D0045-3311-2331-628F-C12F1196D0EB}"/>
              </a:ext>
            </a:extLst>
          </p:cNvPr>
          <p:cNvSpPr txBox="1"/>
          <p:nvPr/>
        </p:nvSpPr>
        <p:spPr>
          <a:xfrm>
            <a:off x="226168" y="3898772"/>
            <a:ext cx="4862456" cy="262421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340" indent="-22860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b="1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revise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Write down some sentences in Spanish using the sentence builder and try to translate them without looking at it.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Write some sentences in English using the sentence builder and try to translate them without looking at it.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Memorise the vocabulary of a column of the sentence builder for 2/3 minutes and try to write down as many words or expressions as you can.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400" b="1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Extended writing</a:t>
            </a:r>
            <a:r>
              <a:rPr lang="en-GB" sz="1400" dirty="0">
                <a:effectLst/>
                <a:latin typeface="Corbel" panose="020B0503020204020204" pitchFamily="34" charset="0"/>
                <a:ea typeface="Times New Roman" panose="02020603050405020304" pitchFamily="18" charset="0"/>
              </a:rPr>
              <a:t>. Write a text that covers these topics using the sentence builders and then try to replicate it without looking.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36F6E0-9C9A-58E5-4432-835EEE7A1D6D}"/>
              </a:ext>
            </a:extLst>
          </p:cNvPr>
          <p:cNvSpPr txBox="1"/>
          <p:nvPr/>
        </p:nvSpPr>
        <p:spPr>
          <a:xfrm>
            <a:off x="226167" y="158740"/>
            <a:ext cx="4862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Year 9. Autumn</a:t>
            </a:r>
          </a:p>
          <a:p>
            <a:r>
              <a:rPr lang="en-GB" b="1" dirty="0"/>
              <a:t>Formal Assessment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6E84CA2-C5D6-A9C1-E0A6-6D101C607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590" y="297000"/>
            <a:ext cx="4642765" cy="622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30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A1F7D-8B9E-AFD7-A282-0D84105A5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98" y="233047"/>
            <a:ext cx="8543925" cy="528953"/>
          </a:xfrm>
        </p:spPr>
        <p:txBody>
          <a:bodyPr>
            <a:normAutofit/>
          </a:bodyPr>
          <a:lstStyle/>
          <a:p>
            <a:r>
              <a:rPr lang="ca-ES" sz="2000" dirty="0" err="1">
                <a:latin typeface="Corbel" panose="020B0503020204020204" pitchFamily="34" charset="0"/>
              </a:rPr>
              <a:t>Activities</a:t>
            </a:r>
            <a:r>
              <a:rPr lang="ca-ES" sz="2000" dirty="0">
                <a:latin typeface="Corbel" panose="020B0503020204020204" pitchFamily="34" charset="0"/>
              </a:rPr>
              <a:t> to </a:t>
            </a:r>
            <a:r>
              <a:rPr lang="ca-ES" sz="2000" dirty="0" err="1">
                <a:latin typeface="Corbel" panose="020B0503020204020204" pitchFamily="34" charset="0"/>
              </a:rPr>
              <a:t>practice</a:t>
            </a:r>
            <a:endParaRPr lang="en-GB" sz="2000" dirty="0">
              <a:latin typeface="Corbel" panose="020B0503020204020204" pitchFamily="34" charset="0"/>
            </a:endParaRPr>
          </a:p>
        </p:txBody>
      </p:sp>
      <p:pic>
        <p:nvPicPr>
          <p:cNvPr id="4" name="Picture 3" descr="A white paper with black text&#10;&#10;AI-generated content may be incorrect.">
            <a:extLst>
              <a:ext uri="{FF2B5EF4-FFF2-40B4-BE49-F238E27FC236}">
                <a16:creationId xmlns:a16="http://schemas.microsoft.com/office/drawing/2014/main" id="{CE39BAAE-45F5-7FDA-CA55-8181A30EF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56" y="3609109"/>
            <a:ext cx="6655259" cy="2829838"/>
          </a:xfrm>
          <a:prstGeom prst="rect">
            <a:avLst/>
          </a:prstGeom>
        </p:spPr>
      </p:pic>
      <p:pic>
        <p:nvPicPr>
          <p:cNvPr id="6" name="Picture 5" descr="A paper with text on it&#10;&#10;AI-generated content may be incorrect.">
            <a:extLst>
              <a:ext uri="{FF2B5EF4-FFF2-40B4-BE49-F238E27FC236}">
                <a16:creationId xmlns:a16="http://schemas.microsoft.com/office/drawing/2014/main" id="{7A2B8B61-4D9B-2688-A264-864B48527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086" y="688201"/>
            <a:ext cx="2289175" cy="2651760"/>
          </a:xfrm>
          <a:prstGeom prst="rect">
            <a:avLst/>
          </a:prstGeom>
        </p:spPr>
      </p:pic>
      <p:pic>
        <p:nvPicPr>
          <p:cNvPr id="7" name="Picture 6" descr="A table with a list of sports items&#10;&#10;AI-generated content may be incorrect.">
            <a:extLst>
              <a:ext uri="{FF2B5EF4-FFF2-40B4-BE49-F238E27FC236}">
                <a16:creationId xmlns:a16="http://schemas.microsoft.com/office/drawing/2014/main" id="{0189B536-1C4C-A4AB-A746-850A0FD175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04" y="895432"/>
            <a:ext cx="3224495" cy="2407718"/>
          </a:xfrm>
          <a:prstGeom prst="rect">
            <a:avLst/>
          </a:prstGeom>
        </p:spPr>
      </p:pic>
      <p:pic>
        <p:nvPicPr>
          <p:cNvPr id="8" name="Picture 7" descr="A close-up of a paper&#10;&#10;AI-generated content may be incorrect.">
            <a:extLst>
              <a:ext uri="{FF2B5EF4-FFF2-40B4-BE49-F238E27FC236}">
                <a16:creationId xmlns:a16="http://schemas.microsoft.com/office/drawing/2014/main" id="{CDCF1D44-6BBC-F9F3-B2DD-9907639817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/>
          <a:stretch>
            <a:fillRect/>
          </a:stretch>
        </p:blipFill>
        <p:spPr bwMode="auto">
          <a:xfrm>
            <a:off x="5994399" y="1031148"/>
            <a:ext cx="3589259" cy="21362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2D0B5D12-ED30-236A-008B-2CBBBBDB97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2020" y="3861343"/>
            <a:ext cx="2095500" cy="232537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Translate the following expressions into English: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 barrio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 </a:t>
            </a: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 </a:t>
            </a: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gusta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suelo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jugar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hacer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100" dirty="0" err="1">
                <a:effectLst/>
                <a:latin typeface="Corbel" panose="020B05030202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visitar</a:t>
            </a:r>
            <a:endParaRPr lang="en-GB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DF755E-05FC-A017-C8F8-422E1C8AA404}"/>
              </a:ext>
            </a:extLst>
          </p:cNvPr>
          <p:cNvSpPr txBox="1"/>
          <p:nvPr/>
        </p:nvSpPr>
        <p:spPr>
          <a:xfrm>
            <a:off x="5994399" y="620395"/>
            <a:ext cx="3373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b="1" dirty="0" err="1">
                <a:latin typeface="Corbel" panose="020B0503020204020204" pitchFamily="34" charset="0"/>
              </a:rPr>
              <a:t>Separate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the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sentences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and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translate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them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into</a:t>
            </a:r>
            <a:r>
              <a:rPr lang="ca-ES" sz="1200" b="1" dirty="0">
                <a:latin typeface="Corbel" panose="020B0503020204020204" pitchFamily="34" charset="0"/>
              </a:rPr>
              <a:t> </a:t>
            </a:r>
            <a:r>
              <a:rPr lang="ca-ES" sz="1200" b="1" dirty="0" err="1">
                <a:latin typeface="Corbel" panose="020B0503020204020204" pitchFamily="34" charset="0"/>
              </a:rPr>
              <a:t>English</a:t>
            </a:r>
            <a:r>
              <a:rPr lang="ca-ES" sz="1200" b="1" dirty="0">
                <a:latin typeface="Corbel" panose="020B0503020204020204" pitchFamily="34" charset="0"/>
              </a:rPr>
              <a:t>.</a:t>
            </a:r>
            <a:endParaRPr lang="en-GB" sz="1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280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3878cce-4ba3-47c9-bba2-802d2d604774"/>
    <Date xmlns="eaff1878-c271-4814-910b-972278de832e" xsi:nil="true"/>
    <Modifiedby xmlns="eaff1878-c271-4814-910b-972278de832e">
      <UserInfo>
        <DisplayName/>
        <AccountId xsi:nil="true"/>
        <AccountType/>
      </UserInfo>
    </Modifiedby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3" ma:contentTypeDescription="Create a new document." ma:contentTypeScope="" ma:versionID="99dfbdcfd10b43a13152705fdfec7803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fcc1c0c27593a2985589c5e23e0efbba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D9E3F0-9665-4A9A-9F82-CF4524021559}">
  <ds:schemaRefs>
    <ds:schemaRef ds:uri="http://schemas.microsoft.com/office/2006/metadata/properties"/>
    <ds:schemaRef ds:uri="http://schemas.microsoft.com/office/infopath/2007/PartnerControls"/>
    <ds:schemaRef ds:uri="23878cce-4ba3-47c9-bba2-802d2d604774"/>
    <ds:schemaRef ds:uri="eaff1878-c271-4814-910b-972278de832e"/>
  </ds:schemaRefs>
</ds:datastoreItem>
</file>

<file path=customXml/itemProps2.xml><?xml version="1.0" encoding="utf-8"?>
<ds:datastoreItem xmlns:ds="http://schemas.openxmlformats.org/officeDocument/2006/customXml" ds:itemID="{35C24AB1-4165-4DD3-A98A-7AF3552042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B2F1E3-4FCB-45D9-8102-34E031D6FE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878cce-4ba3-47c9-bba2-802d2d604774"/>
    <ds:schemaRef ds:uri="eaff1878-c271-4814-910b-972278de83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275</Words>
  <Application>Microsoft Office PowerPoint</Application>
  <PresentationFormat>A4 Paper (210x297 mm)</PresentationFormat>
  <Paragraphs>30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Corbel</vt:lpstr>
      <vt:lpstr>Times New Roman</vt:lpstr>
      <vt:lpstr>Office Theme</vt:lpstr>
      <vt:lpstr>PowerPoint Presentation</vt:lpstr>
      <vt:lpstr>Activities to practice</vt:lpstr>
    </vt:vector>
  </TitlesOfParts>
  <Company>iet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Xenia Fons</dc:creator>
  <cp:lastModifiedBy>Paul Forster</cp:lastModifiedBy>
  <cp:revision>1</cp:revision>
  <dcterms:created xsi:type="dcterms:W3CDTF">2026-10-16T11:56:37Z</dcterms:created>
  <dcterms:modified xsi:type="dcterms:W3CDTF">2026-10-20T14:57:56Z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</Properties>
</file>