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30"/>
  </p:notesMasterIdLst>
  <p:sldIdLst>
    <p:sldId id="387" r:id="rId6"/>
    <p:sldId id="388" r:id="rId7"/>
    <p:sldId id="354" r:id="rId8"/>
    <p:sldId id="404" r:id="rId9"/>
    <p:sldId id="391" r:id="rId10"/>
    <p:sldId id="355" r:id="rId11"/>
    <p:sldId id="353" r:id="rId12"/>
    <p:sldId id="390" r:id="rId13"/>
    <p:sldId id="392" r:id="rId14"/>
    <p:sldId id="406" r:id="rId15"/>
    <p:sldId id="407" r:id="rId16"/>
    <p:sldId id="405" r:id="rId17"/>
    <p:sldId id="288" r:id="rId18"/>
    <p:sldId id="396" r:id="rId19"/>
    <p:sldId id="410" r:id="rId20"/>
    <p:sldId id="409" r:id="rId21"/>
    <p:sldId id="408" r:id="rId22"/>
    <p:sldId id="398" r:id="rId23"/>
    <p:sldId id="412" r:id="rId24"/>
    <p:sldId id="411" r:id="rId25"/>
    <p:sldId id="294" r:id="rId26"/>
    <p:sldId id="413" r:id="rId27"/>
    <p:sldId id="414" r:id="rId28"/>
    <p:sldId id="415" r:id="rId29"/>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7D713B-A1F1-2776-F5AB-9C58C79B1730}" v="1" dt="2025-06-04T22:11:00.6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79" autoAdjust="0"/>
    <p:restoredTop sz="94660"/>
  </p:normalViewPr>
  <p:slideViewPr>
    <p:cSldViewPr snapToGrid="0">
      <p:cViewPr varScale="1">
        <p:scale>
          <a:sx n="79" d="100"/>
          <a:sy n="79" d="100"/>
        </p:scale>
        <p:origin x="100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20LouisCraighill" userId="S::20louiscraighill@southaxholme-iet.co.uk::eee794df-266e-403e-8dcd-228958f14f75" providerId="AD" clId="Web-{0C7D713B-A1F1-2776-F5AB-9C58C79B1730}"/>
    <pc:docChg chg="sldOrd">
      <pc:chgData name="20LouisCraighill" userId="S::20louiscraighill@southaxholme-iet.co.uk::eee794df-266e-403e-8dcd-228958f14f75" providerId="AD" clId="Web-{0C7D713B-A1F1-2776-F5AB-9C58C79B1730}" dt="2025-06-04T22:11:00.611" v="0"/>
      <pc:docMkLst>
        <pc:docMk/>
      </pc:docMkLst>
      <pc:sldChg chg="ord">
        <pc:chgData name="20LouisCraighill" userId="S::20louiscraighill@southaxholme-iet.co.uk::eee794df-266e-403e-8dcd-228958f14f75" providerId="AD" clId="Web-{0C7D713B-A1F1-2776-F5AB-9C58C79B1730}" dt="2025-06-04T22:11:00.611" v="0"/>
        <pc:sldMkLst>
          <pc:docMk/>
          <pc:sldMk cId="2668139025" sldId="4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9B7B4A9D-29EA-41BA-8E22-861F5829ABF8}" type="datetimeFigureOut">
              <a:rPr lang="en-GB" smtClean="0"/>
              <a:t>04/06/2025</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902DC56-6B9D-49CB-B81C-9E6ED8EAA63C}" type="slidenum">
              <a:rPr lang="en-GB" smtClean="0"/>
              <a:t>‹#›</a:t>
            </a:fld>
            <a:endParaRPr lang="en-GB"/>
          </a:p>
        </p:txBody>
      </p:sp>
    </p:spTree>
    <p:extLst>
      <p:ext uri="{BB962C8B-B14F-4D97-AF65-F5344CB8AC3E}">
        <p14:creationId xmlns:p14="http://schemas.microsoft.com/office/powerpoint/2010/main" val="23463267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667D2-EBC3-8575-8445-E52D540A13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13FB90-AFF4-7B8B-7FB8-89CB70EFBD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336AA6-20C0-35EE-D241-0A814FC04500}"/>
              </a:ext>
            </a:extLst>
          </p:cNvPr>
          <p:cNvSpPr>
            <a:spLocks noGrp="1"/>
          </p:cNvSpPr>
          <p:nvPr>
            <p:ph type="body" idx="1"/>
          </p:nvPr>
        </p:nvSpPr>
        <p:spPr/>
        <p:txBody>
          <a:bodyPr/>
          <a:lstStyle/>
          <a:p>
            <a:r>
              <a:rPr lang="en-GB" dirty="0"/>
              <a:t>American West clipart - &lt;a </a:t>
            </a:r>
            <a:r>
              <a:rPr lang="en-GB" dirty="0" err="1"/>
              <a:t>href</a:t>
            </a:r>
            <a:r>
              <a:rPr lang="en-GB" dirty="0"/>
              <a:t>="https://www.flaticon.com/free-icons/cowboy" title="cowboy icons"&gt;Cowboy icons created by </a:t>
            </a:r>
            <a:r>
              <a:rPr lang="en-GB" dirty="0" err="1"/>
              <a:t>Freepik</a:t>
            </a:r>
            <a:r>
              <a:rPr lang="en-GB" dirty="0"/>
              <a:t> - </a:t>
            </a:r>
            <a:r>
              <a:rPr lang="en-GB" dirty="0" err="1"/>
              <a:t>Flaticon</a:t>
            </a:r>
            <a:r>
              <a:rPr lang="en-GB" dirty="0"/>
              <a:t>&lt;/a&gt;</a:t>
            </a:r>
          </a:p>
        </p:txBody>
      </p:sp>
      <p:sp>
        <p:nvSpPr>
          <p:cNvPr id="4" name="Slide Number Placeholder 3">
            <a:extLst>
              <a:ext uri="{FF2B5EF4-FFF2-40B4-BE49-F238E27FC236}">
                <a16:creationId xmlns:a16="http://schemas.microsoft.com/office/drawing/2014/main" id="{24F674F1-01D0-D0C3-4C19-E2D8AC5D7C7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848FAB-A88E-44AD-8C11-F72FE170E878}"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5123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F5587-80D9-A8BB-985B-F16039E6A3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0BBCB7-CC0D-DA41-8B71-6B311CAF99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D68397-A35E-8241-AA50-B9C2926EEC30}"/>
              </a:ext>
            </a:extLst>
          </p:cNvPr>
          <p:cNvSpPr>
            <a:spLocks noGrp="1"/>
          </p:cNvSpPr>
          <p:nvPr>
            <p:ph type="body" idx="1"/>
          </p:nvPr>
        </p:nvSpPr>
        <p:spPr/>
        <p:txBody>
          <a:bodyPr/>
          <a:lstStyle/>
          <a:p>
            <a:r>
              <a:rPr lang="en-GB" dirty="0"/>
              <a:t>American West clipart - &lt;a </a:t>
            </a:r>
            <a:r>
              <a:rPr lang="en-GB" dirty="0" err="1"/>
              <a:t>href</a:t>
            </a:r>
            <a:r>
              <a:rPr lang="en-GB" dirty="0"/>
              <a:t>="https://www.flaticon.com/free-icons/cowboy" title="cowboy icons"&gt;Cowboy icons created by </a:t>
            </a:r>
            <a:r>
              <a:rPr lang="en-GB" dirty="0" err="1"/>
              <a:t>Freepik</a:t>
            </a:r>
            <a:r>
              <a:rPr lang="en-GB" dirty="0"/>
              <a:t> - </a:t>
            </a:r>
            <a:r>
              <a:rPr lang="en-GB" dirty="0" err="1"/>
              <a:t>Flaticon</a:t>
            </a:r>
            <a:r>
              <a:rPr lang="en-GB" dirty="0"/>
              <a:t>&lt;/a&gt;</a:t>
            </a:r>
          </a:p>
        </p:txBody>
      </p:sp>
      <p:sp>
        <p:nvSpPr>
          <p:cNvPr id="4" name="Slide Number Placeholder 3">
            <a:extLst>
              <a:ext uri="{FF2B5EF4-FFF2-40B4-BE49-F238E27FC236}">
                <a16:creationId xmlns:a16="http://schemas.microsoft.com/office/drawing/2014/main" id="{1BA3D290-D838-35BD-D9BD-E4FB88D05A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848FAB-A88E-44AD-8C11-F72FE170E878}"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59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516782-CE76-96A4-E0CD-D3CAC4465B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B6474-67E6-07C8-2298-3304B91171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7D21BF-1FC2-12B4-A210-8F3D94D68789}"/>
              </a:ext>
            </a:extLst>
          </p:cNvPr>
          <p:cNvSpPr>
            <a:spLocks noGrp="1"/>
          </p:cNvSpPr>
          <p:nvPr>
            <p:ph type="body" idx="1"/>
          </p:nvPr>
        </p:nvSpPr>
        <p:spPr/>
        <p:txBody>
          <a:bodyPr/>
          <a:lstStyle/>
          <a:p>
            <a:r>
              <a:rPr lang="en-GB" dirty="0"/>
              <a:t>Cowboy clipart - &lt;a </a:t>
            </a:r>
            <a:r>
              <a:rPr lang="en-GB" dirty="0" err="1"/>
              <a:t>href</a:t>
            </a:r>
            <a:r>
              <a:rPr lang="en-GB" dirty="0"/>
              <a:t>="https://www.flaticon.com/free-icons/horse-riding" title="horse riding icons"&gt;Horse riding icons created by </a:t>
            </a:r>
            <a:r>
              <a:rPr lang="en-GB" dirty="0" err="1"/>
              <a:t>smalllikeart</a:t>
            </a:r>
            <a:r>
              <a:rPr lang="en-GB" dirty="0"/>
              <a:t> - </a:t>
            </a:r>
            <a:r>
              <a:rPr lang="en-GB" dirty="0" err="1"/>
              <a:t>Flaticon</a:t>
            </a:r>
            <a:r>
              <a:rPr lang="en-GB" dirty="0"/>
              <a:t>&lt;/a&gt;</a:t>
            </a:r>
          </a:p>
        </p:txBody>
      </p:sp>
      <p:sp>
        <p:nvSpPr>
          <p:cNvPr id="4" name="Slide Number Placeholder 3">
            <a:extLst>
              <a:ext uri="{FF2B5EF4-FFF2-40B4-BE49-F238E27FC236}">
                <a16:creationId xmlns:a16="http://schemas.microsoft.com/office/drawing/2014/main" id="{2E8B6BC3-3FC7-2C3E-98E7-3E7BA06DDB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848FAB-A88E-44AD-8C11-F72FE170E878}"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970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06CB1-F4E0-53E8-B616-1F21EE1A55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9B01E8-2243-A0FA-B793-88FEBCC469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770B7D-BE29-CC3B-A331-2F3C178566CB}"/>
              </a:ext>
            </a:extLst>
          </p:cNvPr>
          <p:cNvSpPr>
            <a:spLocks noGrp="1"/>
          </p:cNvSpPr>
          <p:nvPr>
            <p:ph type="body" idx="1"/>
          </p:nvPr>
        </p:nvSpPr>
        <p:spPr/>
        <p:txBody>
          <a:bodyPr/>
          <a:lstStyle/>
          <a:p>
            <a:r>
              <a:rPr lang="en-GB" dirty="0"/>
              <a:t>Cowboy clipart - &lt;a </a:t>
            </a:r>
            <a:r>
              <a:rPr lang="en-GB" dirty="0" err="1"/>
              <a:t>href</a:t>
            </a:r>
            <a:r>
              <a:rPr lang="en-GB" dirty="0"/>
              <a:t>="https://www.flaticon.com/free-icons/horse-riding" title="horse riding icons"&gt;Horse riding icons created by </a:t>
            </a:r>
            <a:r>
              <a:rPr lang="en-GB" dirty="0" err="1"/>
              <a:t>smalllikeart</a:t>
            </a:r>
            <a:r>
              <a:rPr lang="en-GB" dirty="0"/>
              <a:t> - </a:t>
            </a:r>
            <a:r>
              <a:rPr lang="en-GB" dirty="0" err="1"/>
              <a:t>Flaticon</a:t>
            </a:r>
            <a:r>
              <a:rPr lang="en-GB" dirty="0"/>
              <a:t>&lt;/a&gt;</a:t>
            </a:r>
          </a:p>
        </p:txBody>
      </p:sp>
      <p:sp>
        <p:nvSpPr>
          <p:cNvPr id="4" name="Slide Number Placeholder 3">
            <a:extLst>
              <a:ext uri="{FF2B5EF4-FFF2-40B4-BE49-F238E27FC236}">
                <a16:creationId xmlns:a16="http://schemas.microsoft.com/office/drawing/2014/main" id="{61AC162E-A376-0C18-DE5A-7673B63CE9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0848FAB-A88E-44AD-8C11-F72FE170E878}" type="slidenum">
              <a:rPr kumimoji="0" lang="en-GB" sz="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774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15471417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32114501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2997037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40469113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237683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21598840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3910283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120045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3161726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195942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4D6B0E8-1024-41B8-80FA-2205704DCC7E}" type="datetimeFigureOut">
              <a:rPr lang="en-GB" smtClean="0"/>
              <a:pPr/>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E7E541-3295-4703-90F0-D34A99AED7E1}" type="slidenum">
              <a:rPr lang="en-GB" smtClean="0"/>
              <a:pPr/>
              <a:t>‹#›</a:t>
            </a:fld>
            <a:endParaRPr lang="en-GB"/>
          </a:p>
        </p:txBody>
      </p:sp>
    </p:spTree>
    <p:extLst>
      <p:ext uri="{BB962C8B-B14F-4D97-AF65-F5344CB8AC3E}">
        <p14:creationId xmlns:p14="http://schemas.microsoft.com/office/powerpoint/2010/main" val="772057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AC0A46D-6606-43EA-A892-39B5079B01F2}"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1996697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C0A46D-6606-43EA-A892-39B5079B01F2}"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39486325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AC0A46D-6606-43EA-A892-39B5079B01F2}"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20091477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C0A46D-6606-43EA-A892-39B5079B01F2}"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15423261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C0A46D-6606-43EA-A892-39B5079B01F2}" type="datetimeFigureOut">
              <a:rPr lang="en-GB" smtClean="0"/>
              <a:t>04/06/2025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19221602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C0A46D-6606-43EA-A892-39B5079B01F2}" type="datetimeFigureOut">
              <a:rPr lang="en-GB" smtClean="0"/>
              <a:t>04/06/2025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3063123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C0A46D-6606-43EA-A892-39B5079B01F2}" type="datetimeFigureOut">
              <a:rPr lang="en-GB" smtClean="0"/>
              <a:t>04/06/2025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25401587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AC0A46D-6606-43EA-A892-39B5079B01F2}"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5959287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AC0A46D-6606-43EA-A892-39B5079B01F2}" type="datetimeFigureOut">
              <a:rPr lang="en-GB" smtClean="0"/>
              <a:t>04/06/2025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12684712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C0A46D-6606-43EA-A892-39B5079B01F2}"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15996559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C0A46D-6606-43EA-A892-39B5079B01F2}" type="datetimeFigureOut">
              <a:rPr lang="en-GB" smtClean="0"/>
              <a:t>04/06/2025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052857-906C-43E5-9326-CF00609D69AB}" type="slidenum">
              <a:rPr lang="en-GB" smtClean="0"/>
              <a:t>‹#›</a:t>
            </a:fld>
            <a:endParaRPr lang="en-GB"/>
          </a:p>
        </p:txBody>
      </p:sp>
    </p:spTree>
    <p:extLst>
      <p:ext uri="{BB962C8B-B14F-4D97-AF65-F5344CB8AC3E}">
        <p14:creationId xmlns:p14="http://schemas.microsoft.com/office/powerpoint/2010/main" val="3838740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20000"/>
            <a:lumOff val="80000"/>
            <a:alpha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D6B0E8-1024-41B8-80FA-2205704DCC7E}" type="datetimeFigureOut">
              <a:rPr lang="en-GB" smtClean="0"/>
              <a:pPr/>
              <a:t>04/06/2025</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E7E541-3295-4703-90F0-D34A99AED7E1}" type="slidenum">
              <a:rPr lang="en-GB" smtClean="0"/>
              <a:pPr/>
              <a:t>‹#›</a:t>
            </a:fld>
            <a:endParaRPr lang="en-GB"/>
          </a:p>
        </p:txBody>
      </p:sp>
      <p:sp>
        <p:nvSpPr>
          <p:cNvPr id="7" name="TextBox 6">
            <a:extLst>
              <a:ext uri="{FF2B5EF4-FFF2-40B4-BE49-F238E27FC236}">
                <a16:creationId xmlns:a16="http://schemas.microsoft.com/office/drawing/2014/main" id="{2E1B3619-48E8-47D0-93C9-28D0689FA9B6}"/>
              </a:ext>
            </a:extLst>
          </p:cNvPr>
          <p:cNvSpPr txBox="1"/>
          <p:nvPr userDrawn="1"/>
        </p:nvSpPr>
        <p:spPr>
          <a:xfrm>
            <a:off x="8192455" y="6334780"/>
            <a:ext cx="1954723" cy="523220"/>
          </a:xfrm>
          <a:prstGeom prst="rect">
            <a:avLst/>
          </a:prstGeom>
          <a:noFill/>
        </p:spPr>
        <p:txBody>
          <a:bodyPr wrap="square" rtlCol="0">
            <a:spAutoFit/>
          </a:bodyPr>
          <a:lstStyle/>
          <a:p>
            <a:r>
              <a:rPr lang="en-GB" sz="2800" b="1">
                <a:solidFill>
                  <a:srgbClr val="7B7FBC"/>
                </a:solidFill>
                <a:latin typeface="Corbel" panose="020B0503020204020204" pitchFamily="34" charset="0"/>
              </a:rPr>
              <a:t>R</a:t>
            </a:r>
            <a:r>
              <a:rPr lang="en-GB" sz="2800" b="1">
                <a:solidFill>
                  <a:srgbClr val="A2A5CF"/>
                </a:solidFill>
                <a:latin typeface="Corbel" panose="020B0503020204020204" pitchFamily="34" charset="0"/>
              </a:rPr>
              <a:t>eady</a:t>
            </a:r>
          </a:p>
        </p:txBody>
      </p:sp>
      <p:sp>
        <p:nvSpPr>
          <p:cNvPr id="8" name="TextBox 7">
            <a:extLst>
              <a:ext uri="{FF2B5EF4-FFF2-40B4-BE49-F238E27FC236}">
                <a16:creationId xmlns:a16="http://schemas.microsoft.com/office/drawing/2014/main" id="{0756C6C2-9E63-490C-A70B-84F3E2695BD7}"/>
              </a:ext>
            </a:extLst>
          </p:cNvPr>
          <p:cNvSpPr txBox="1"/>
          <p:nvPr userDrawn="1"/>
        </p:nvSpPr>
        <p:spPr>
          <a:xfrm>
            <a:off x="3861443" y="6334780"/>
            <a:ext cx="2802756" cy="523220"/>
          </a:xfrm>
          <a:prstGeom prst="rect">
            <a:avLst/>
          </a:prstGeom>
          <a:noFill/>
        </p:spPr>
        <p:txBody>
          <a:bodyPr wrap="square" rtlCol="0">
            <a:spAutoFit/>
          </a:bodyPr>
          <a:lstStyle/>
          <a:p>
            <a:r>
              <a:rPr lang="en-GB" sz="2800" b="1">
                <a:solidFill>
                  <a:srgbClr val="7B7FBC"/>
                </a:solidFill>
                <a:latin typeface="Corbel" panose="020B0503020204020204" pitchFamily="34" charset="0"/>
              </a:rPr>
              <a:t>R</a:t>
            </a:r>
            <a:r>
              <a:rPr lang="en-GB" sz="2800" b="1">
                <a:solidFill>
                  <a:srgbClr val="A2A5CF"/>
                </a:solidFill>
                <a:latin typeface="Corbel" panose="020B0503020204020204" pitchFamily="34" charset="0"/>
              </a:rPr>
              <a:t>espectful</a:t>
            </a:r>
          </a:p>
        </p:txBody>
      </p:sp>
      <p:sp>
        <p:nvSpPr>
          <p:cNvPr id="9" name="TextBox 8">
            <a:extLst>
              <a:ext uri="{FF2B5EF4-FFF2-40B4-BE49-F238E27FC236}">
                <a16:creationId xmlns:a16="http://schemas.microsoft.com/office/drawing/2014/main" id="{7918B9D5-A45B-49DC-AE52-488EA9D4EBB5}"/>
              </a:ext>
            </a:extLst>
          </p:cNvPr>
          <p:cNvSpPr txBox="1"/>
          <p:nvPr userDrawn="1"/>
        </p:nvSpPr>
        <p:spPr>
          <a:xfrm>
            <a:off x="6240633" y="6339098"/>
            <a:ext cx="2219357" cy="523220"/>
          </a:xfrm>
          <a:prstGeom prst="rect">
            <a:avLst/>
          </a:prstGeom>
          <a:noFill/>
        </p:spPr>
        <p:txBody>
          <a:bodyPr wrap="square" rtlCol="0">
            <a:spAutoFit/>
          </a:bodyPr>
          <a:lstStyle/>
          <a:p>
            <a:r>
              <a:rPr lang="en-GB" sz="2800" b="1">
                <a:solidFill>
                  <a:srgbClr val="7B7FBC"/>
                </a:solidFill>
                <a:latin typeface="Corbel" panose="020B0503020204020204" pitchFamily="34" charset="0"/>
              </a:rPr>
              <a:t>R</a:t>
            </a:r>
            <a:r>
              <a:rPr lang="en-GB" sz="2800" b="1">
                <a:solidFill>
                  <a:srgbClr val="A2A5CF"/>
                </a:solidFill>
                <a:latin typeface="Corbel" panose="020B0503020204020204" pitchFamily="34" charset="0"/>
              </a:rPr>
              <a:t>esilient</a:t>
            </a:r>
          </a:p>
        </p:txBody>
      </p:sp>
      <p:sp>
        <p:nvSpPr>
          <p:cNvPr id="10" name="TextBox 9">
            <a:extLst>
              <a:ext uri="{FF2B5EF4-FFF2-40B4-BE49-F238E27FC236}">
                <a16:creationId xmlns:a16="http://schemas.microsoft.com/office/drawing/2014/main" id="{253314FF-4912-4BF4-8539-087BEBADF006}"/>
              </a:ext>
            </a:extLst>
          </p:cNvPr>
          <p:cNvSpPr txBox="1"/>
          <p:nvPr userDrawn="1"/>
        </p:nvSpPr>
        <p:spPr>
          <a:xfrm>
            <a:off x="28227" y="6334780"/>
            <a:ext cx="4241879" cy="523220"/>
          </a:xfrm>
          <a:prstGeom prst="rect">
            <a:avLst/>
          </a:prstGeom>
          <a:noFill/>
        </p:spPr>
        <p:txBody>
          <a:bodyPr wrap="square" rtlCol="0">
            <a:spAutoFit/>
          </a:bodyPr>
          <a:lstStyle/>
          <a:p>
            <a:r>
              <a:rPr lang="en-GB" sz="2800" b="1">
                <a:solidFill>
                  <a:srgbClr val="7B7FBC"/>
                </a:solidFill>
                <a:latin typeface="Corbel" panose="020B0503020204020204" pitchFamily="34" charset="0"/>
              </a:rPr>
              <a:t>E</a:t>
            </a:r>
            <a:r>
              <a:rPr lang="en-GB" sz="2800" b="1">
                <a:solidFill>
                  <a:srgbClr val="A2A5CF"/>
                </a:solidFill>
                <a:latin typeface="Corbel" panose="020B0503020204020204" pitchFamily="34" charset="0"/>
              </a:rPr>
              <a:t>xpect </a:t>
            </a:r>
            <a:r>
              <a:rPr lang="en-GB" sz="2800" b="1">
                <a:solidFill>
                  <a:srgbClr val="7B7FBC"/>
                </a:solidFill>
                <a:latin typeface="Corbel" panose="020B0503020204020204" pitchFamily="34" charset="0"/>
              </a:rPr>
              <a:t>E</a:t>
            </a:r>
            <a:r>
              <a:rPr lang="en-GB" sz="2800" b="1">
                <a:solidFill>
                  <a:srgbClr val="A2A5CF"/>
                </a:solidFill>
                <a:latin typeface="Corbel" panose="020B0503020204020204" pitchFamily="34" charset="0"/>
              </a:rPr>
              <a:t>xcellence</a:t>
            </a:r>
          </a:p>
        </p:txBody>
      </p:sp>
    </p:spTree>
    <p:extLst>
      <p:ext uri="{BB962C8B-B14F-4D97-AF65-F5344CB8AC3E}">
        <p14:creationId xmlns:p14="http://schemas.microsoft.com/office/powerpoint/2010/main" val="27245479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0A46D-6606-43EA-A892-39B5079B01F2}" type="datetimeFigureOut">
              <a:rPr lang="en-GB" smtClean="0"/>
              <a:t>04/06/2025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052857-906C-43E5-9326-CF00609D69AB}" type="slidenum">
              <a:rPr lang="en-GB" smtClean="0"/>
              <a:t>‹#›</a:t>
            </a:fld>
            <a:endParaRPr lang="en-GB"/>
          </a:p>
        </p:txBody>
      </p:sp>
    </p:spTree>
    <p:extLst>
      <p:ext uri="{BB962C8B-B14F-4D97-AF65-F5344CB8AC3E}">
        <p14:creationId xmlns:p14="http://schemas.microsoft.com/office/powerpoint/2010/main" val="259204540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png"/><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3BF38-8000-EC75-BA5B-BA5C3350D939}"/>
              </a:ext>
            </a:extLst>
          </p:cNvPr>
          <p:cNvSpPr>
            <a:spLocks noGrp="1"/>
          </p:cNvSpPr>
          <p:nvPr>
            <p:ph type="title"/>
          </p:nvPr>
        </p:nvSpPr>
        <p:spPr/>
        <p:txBody>
          <a:bodyPr/>
          <a:lstStyle/>
          <a:p>
            <a:endParaRPr lang="en-GB"/>
          </a:p>
        </p:txBody>
      </p:sp>
      <p:sp>
        <p:nvSpPr>
          <p:cNvPr id="22" name="Rectangle 21">
            <a:extLst>
              <a:ext uri="{FF2B5EF4-FFF2-40B4-BE49-F238E27FC236}">
                <a16:creationId xmlns:a16="http://schemas.microsoft.com/office/drawing/2014/main" id="{D4B8477B-FF4D-3065-2B9A-940F0C4DC4B8}"/>
              </a:ext>
            </a:extLst>
          </p:cNvPr>
          <p:cNvSpPr/>
          <p:nvPr/>
        </p:nvSpPr>
        <p:spPr>
          <a:xfrm>
            <a:off x="-8967" y="418051"/>
            <a:ext cx="11921912" cy="770964"/>
          </a:xfrm>
          <a:prstGeom prst="rect">
            <a:avLst/>
          </a:prstGeom>
          <a:gradFill flip="none" rotWithShape="1">
            <a:gsLst>
              <a:gs pos="0">
                <a:srgbClr val="FFC000"/>
              </a:gs>
              <a:gs pos="81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AADD8366-9E2B-53AB-DBE4-F59EFDDEF39C}"/>
              </a:ext>
            </a:extLst>
          </p:cNvPr>
          <p:cNvSpPr txBox="1"/>
          <p:nvPr/>
        </p:nvSpPr>
        <p:spPr>
          <a:xfrm>
            <a:off x="350902" y="409229"/>
            <a:ext cx="10077581"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1" i="0" u="none" strike="noStrike" kern="0" cap="none" spc="0" normalizeH="0" baseline="0" noProof="0" dirty="0">
                <a:ln>
                  <a:noFill/>
                </a:ln>
                <a:solidFill>
                  <a:prstClr val="black"/>
                </a:solidFill>
                <a:effectLst/>
                <a:uLnTx/>
                <a:uFillTx/>
              </a:rPr>
              <a:t>Paper 2 – American West</a:t>
            </a:r>
            <a:endParaRPr kumimoji="0" lang="en-GB" sz="4400" b="0" i="0" u="none" strike="noStrike" kern="0" cap="none" spc="0" normalizeH="0" baseline="0" noProof="0" dirty="0">
              <a:ln>
                <a:noFill/>
              </a:ln>
              <a:solidFill>
                <a:prstClr val="black"/>
              </a:solidFill>
              <a:effectLst/>
              <a:uLnTx/>
              <a:uFillTx/>
            </a:endParaRPr>
          </a:p>
        </p:txBody>
      </p:sp>
      <p:sp>
        <p:nvSpPr>
          <p:cNvPr id="4" name="Rectangle 3">
            <a:extLst>
              <a:ext uri="{FF2B5EF4-FFF2-40B4-BE49-F238E27FC236}">
                <a16:creationId xmlns:a16="http://schemas.microsoft.com/office/drawing/2014/main" id="{CA14B7D3-7100-81E5-1FA3-9616CD2AB584}"/>
              </a:ext>
            </a:extLst>
          </p:cNvPr>
          <p:cNvSpPr/>
          <p:nvPr/>
        </p:nvSpPr>
        <p:spPr>
          <a:xfrm>
            <a:off x="350902" y="1081969"/>
            <a:ext cx="11472797" cy="5480756"/>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902F69EC-F432-402C-AB82-6476CFCEE380}"/>
              </a:ext>
            </a:extLst>
          </p:cNvPr>
          <p:cNvSpPr/>
          <p:nvPr/>
        </p:nvSpPr>
        <p:spPr>
          <a:xfrm>
            <a:off x="4467225" y="1180612"/>
            <a:ext cx="7229056" cy="735041"/>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rPr>
              <a:t>You will have roughly </a:t>
            </a:r>
            <a:r>
              <a:rPr lang="en-GB" sz="2400" b="1" dirty="0">
                <a:solidFill>
                  <a:schemeClr val="bg1"/>
                </a:solidFill>
              </a:rPr>
              <a:t>55 minutes </a:t>
            </a:r>
            <a:r>
              <a:rPr lang="en-GB" sz="2400" dirty="0">
                <a:solidFill>
                  <a:schemeClr val="bg1"/>
                </a:solidFill>
              </a:rPr>
              <a:t>to complete</a:t>
            </a:r>
          </a:p>
          <a:p>
            <a:r>
              <a:rPr lang="en-GB" sz="2400" dirty="0">
                <a:solidFill>
                  <a:schemeClr val="bg1"/>
                </a:solidFill>
              </a:rPr>
              <a:t> your American West paper</a:t>
            </a:r>
          </a:p>
        </p:txBody>
      </p:sp>
      <p:sp>
        <p:nvSpPr>
          <p:cNvPr id="6" name="Rectangle 5">
            <a:extLst>
              <a:ext uri="{FF2B5EF4-FFF2-40B4-BE49-F238E27FC236}">
                <a16:creationId xmlns:a16="http://schemas.microsoft.com/office/drawing/2014/main" id="{36BF67D6-4BE9-8647-BE90-15FBFAF28DFC}"/>
              </a:ext>
            </a:extLst>
          </p:cNvPr>
          <p:cNvSpPr/>
          <p:nvPr/>
        </p:nvSpPr>
        <p:spPr>
          <a:xfrm>
            <a:off x="4475391" y="2507287"/>
            <a:ext cx="7229054" cy="4743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rPr>
              <a:t>You will complete a total of </a:t>
            </a:r>
            <a:r>
              <a:rPr lang="en-GB" sz="2400" b="1" dirty="0">
                <a:solidFill>
                  <a:schemeClr val="bg1"/>
                </a:solidFill>
              </a:rPr>
              <a:t>3 different question types:</a:t>
            </a:r>
          </a:p>
        </p:txBody>
      </p:sp>
      <p:sp>
        <p:nvSpPr>
          <p:cNvPr id="7" name="Rectangle 6">
            <a:extLst>
              <a:ext uri="{FF2B5EF4-FFF2-40B4-BE49-F238E27FC236}">
                <a16:creationId xmlns:a16="http://schemas.microsoft.com/office/drawing/2014/main" id="{90EED0C5-DFE3-F3C4-4C96-03446415695A}"/>
              </a:ext>
            </a:extLst>
          </p:cNvPr>
          <p:cNvSpPr/>
          <p:nvPr/>
        </p:nvSpPr>
        <p:spPr>
          <a:xfrm>
            <a:off x="4467223" y="1974320"/>
            <a:ext cx="7229055" cy="4743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rPr>
              <a:t>There are </a:t>
            </a:r>
            <a:r>
              <a:rPr lang="en-GB" sz="2400" b="1" dirty="0">
                <a:solidFill>
                  <a:schemeClr val="bg1"/>
                </a:solidFill>
              </a:rPr>
              <a:t>32 marks </a:t>
            </a:r>
            <a:r>
              <a:rPr lang="en-GB" sz="2400" dirty="0">
                <a:solidFill>
                  <a:schemeClr val="bg1"/>
                </a:solidFill>
              </a:rPr>
              <a:t>available for this paper.</a:t>
            </a:r>
          </a:p>
        </p:txBody>
      </p:sp>
      <p:sp>
        <p:nvSpPr>
          <p:cNvPr id="8" name="Rectangle 7">
            <a:extLst>
              <a:ext uri="{FF2B5EF4-FFF2-40B4-BE49-F238E27FC236}">
                <a16:creationId xmlns:a16="http://schemas.microsoft.com/office/drawing/2014/main" id="{1DD34980-1088-FE42-84C5-DED45C693B4A}"/>
              </a:ext>
            </a:extLst>
          </p:cNvPr>
          <p:cNvSpPr/>
          <p:nvPr/>
        </p:nvSpPr>
        <p:spPr>
          <a:xfrm>
            <a:off x="4464245" y="5089985"/>
            <a:ext cx="7356474" cy="1152651"/>
          </a:xfrm>
          <a:prstGeom prst="rect">
            <a:avLst/>
          </a:prstGeom>
          <a:gradFill flip="none" rotWithShape="1">
            <a:gsLst>
              <a:gs pos="0">
                <a:srgbClr val="FFC000"/>
              </a:gs>
              <a:gs pos="81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1BFA51D8-C235-B814-D6D1-E5D21CED70D4}"/>
              </a:ext>
            </a:extLst>
          </p:cNvPr>
          <p:cNvSpPr/>
          <p:nvPr/>
        </p:nvSpPr>
        <p:spPr>
          <a:xfrm>
            <a:off x="5303345" y="5085882"/>
            <a:ext cx="6517373" cy="11567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b="1" dirty="0">
                <a:solidFill>
                  <a:srgbClr val="C00000"/>
                </a:solidFill>
              </a:rPr>
              <a:t>NOTE: </a:t>
            </a:r>
            <a:r>
              <a:rPr lang="en-GB" sz="2400" dirty="0">
                <a:solidFill>
                  <a:schemeClr val="tx1"/>
                </a:solidFill>
              </a:rPr>
              <a:t>You will complete your American West exam during the time sitting as your British Depth Study exam.  </a:t>
            </a:r>
            <a:r>
              <a:rPr lang="en-GB" sz="2400" b="1" dirty="0">
                <a:solidFill>
                  <a:srgbClr val="C00000"/>
                </a:solidFill>
              </a:rPr>
              <a:t>Total time: 1h 55mins</a:t>
            </a:r>
            <a:r>
              <a:rPr lang="en-GB" sz="2400" dirty="0">
                <a:solidFill>
                  <a:schemeClr val="tx1"/>
                </a:solidFill>
              </a:rPr>
              <a:t>.</a:t>
            </a:r>
          </a:p>
        </p:txBody>
      </p:sp>
      <p:pic>
        <p:nvPicPr>
          <p:cNvPr id="10" name="Picture 9">
            <a:extLst>
              <a:ext uri="{FF2B5EF4-FFF2-40B4-BE49-F238E27FC236}">
                <a16:creationId xmlns:a16="http://schemas.microsoft.com/office/drawing/2014/main" id="{4D38802D-E6E3-3017-0ADA-A439D6A5BFE0}"/>
              </a:ext>
            </a:extLst>
          </p:cNvPr>
          <p:cNvPicPr>
            <a:picLocks noChangeAspect="1"/>
          </p:cNvPicPr>
          <p:nvPr/>
        </p:nvPicPr>
        <p:blipFill rotWithShape="1">
          <a:blip r:embed="rId2"/>
          <a:srcRect l="45193" t="17187" r="28791" b="24102"/>
          <a:stretch/>
        </p:blipFill>
        <p:spPr>
          <a:xfrm>
            <a:off x="409274" y="1185705"/>
            <a:ext cx="3946864" cy="5310345"/>
          </a:xfrm>
          <a:prstGeom prst="rect">
            <a:avLst/>
          </a:prstGeom>
        </p:spPr>
      </p:pic>
      <p:sp>
        <p:nvSpPr>
          <p:cNvPr id="11" name="Rectangle 10">
            <a:extLst>
              <a:ext uri="{FF2B5EF4-FFF2-40B4-BE49-F238E27FC236}">
                <a16:creationId xmlns:a16="http://schemas.microsoft.com/office/drawing/2014/main" id="{79F9C955-0B60-8DFA-CED7-53619DF7DB55}"/>
              </a:ext>
            </a:extLst>
          </p:cNvPr>
          <p:cNvSpPr/>
          <p:nvPr/>
        </p:nvSpPr>
        <p:spPr>
          <a:xfrm>
            <a:off x="6486827" y="3040254"/>
            <a:ext cx="5209449" cy="570721"/>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bg1"/>
                </a:solidFill>
              </a:rPr>
              <a:t>Consequence</a:t>
            </a:r>
          </a:p>
        </p:txBody>
      </p:sp>
      <p:sp>
        <p:nvSpPr>
          <p:cNvPr id="12" name="Rectangle 11">
            <a:extLst>
              <a:ext uri="{FF2B5EF4-FFF2-40B4-BE49-F238E27FC236}">
                <a16:creationId xmlns:a16="http://schemas.microsoft.com/office/drawing/2014/main" id="{E471D90A-BAAB-F50E-D67C-D571458363EF}"/>
              </a:ext>
            </a:extLst>
          </p:cNvPr>
          <p:cNvSpPr/>
          <p:nvPr/>
        </p:nvSpPr>
        <p:spPr>
          <a:xfrm>
            <a:off x="6487513" y="3669642"/>
            <a:ext cx="5216932" cy="570721"/>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bg1"/>
                </a:solidFill>
              </a:rPr>
              <a:t>Narrative Account</a:t>
            </a:r>
          </a:p>
        </p:txBody>
      </p:sp>
      <p:sp>
        <p:nvSpPr>
          <p:cNvPr id="13" name="Rectangle 12">
            <a:extLst>
              <a:ext uri="{FF2B5EF4-FFF2-40B4-BE49-F238E27FC236}">
                <a16:creationId xmlns:a16="http://schemas.microsoft.com/office/drawing/2014/main" id="{5FB3DFF1-9FB8-FCCA-51D8-DABB7AAF5E38}"/>
              </a:ext>
            </a:extLst>
          </p:cNvPr>
          <p:cNvSpPr/>
          <p:nvPr/>
        </p:nvSpPr>
        <p:spPr>
          <a:xfrm>
            <a:off x="6486827" y="4299032"/>
            <a:ext cx="5209450" cy="570721"/>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bg1"/>
                </a:solidFill>
              </a:rPr>
              <a:t>Importance</a:t>
            </a:r>
          </a:p>
        </p:txBody>
      </p:sp>
      <p:sp>
        <p:nvSpPr>
          <p:cNvPr id="14" name="Rectangle 13">
            <a:extLst>
              <a:ext uri="{FF2B5EF4-FFF2-40B4-BE49-F238E27FC236}">
                <a16:creationId xmlns:a16="http://schemas.microsoft.com/office/drawing/2014/main" id="{E8FF64B0-49C6-6760-EE7A-B42FB7A71DA1}"/>
              </a:ext>
            </a:extLst>
          </p:cNvPr>
          <p:cNvSpPr/>
          <p:nvPr/>
        </p:nvSpPr>
        <p:spPr>
          <a:xfrm>
            <a:off x="6092587" y="3029591"/>
            <a:ext cx="318198" cy="568709"/>
          </a:xfrm>
          <a:prstGeom prst="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rPr>
              <a:t>1</a:t>
            </a:r>
          </a:p>
        </p:txBody>
      </p:sp>
      <p:sp>
        <p:nvSpPr>
          <p:cNvPr id="15" name="Rectangle 14">
            <a:extLst>
              <a:ext uri="{FF2B5EF4-FFF2-40B4-BE49-F238E27FC236}">
                <a16:creationId xmlns:a16="http://schemas.microsoft.com/office/drawing/2014/main" id="{97D8F5EA-6EAB-467D-3936-E7D8BC516EB1}"/>
              </a:ext>
            </a:extLst>
          </p:cNvPr>
          <p:cNvSpPr/>
          <p:nvPr/>
        </p:nvSpPr>
        <p:spPr>
          <a:xfrm>
            <a:off x="6092587" y="3669423"/>
            <a:ext cx="318198" cy="568709"/>
          </a:xfrm>
          <a:prstGeom prst="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rPr>
              <a:t>2</a:t>
            </a:r>
          </a:p>
        </p:txBody>
      </p:sp>
      <p:sp>
        <p:nvSpPr>
          <p:cNvPr id="16" name="Rectangle 15">
            <a:extLst>
              <a:ext uri="{FF2B5EF4-FFF2-40B4-BE49-F238E27FC236}">
                <a16:creationId xmlns:a16="http://schemas.microsoft.com/office/drawing/2014/main" id="{BBAEE782-E0C1-F46B-3E67-D1F9410E8B27}"/>
              </a:ext>
            </a:extLst>
          </p:cNvPr>
          <p:cNvSpPr/>
          <p:nvPr/>
        </p:nvSpPr>
        <p:spPr>
          <a:xfrm>
            <a:off x="6096000" y="4296942"/>
            <a:ext cx="318198" cy="568709"/>
          </a:xfrm>
          <a:prstGeom prst="rect">
            <a:avLst/>
          </a:prstGeom>
          <a:solidFill>
            <a:schemeClr val="accent5">
              <a:lumMod val="75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bg1"/>
                </a:solidFill>
              </a:rPr>
              <a:t>3</a:t>
            </a:r>
          </a:p>
        </p:txBody>
      </p:sp>
      <p:pic>
        <p:nvPicPr>
          <p:cNvPr id="17" name="Picture 16">
            <a:extLst>
              <a:ext uri="{FF2B5EF4-FFF2-40B4-BE49-F238E27FC236}">
                <a16:creationId xmlns:a16="http://schemas.microsoft.com/office/drawing/2014/main" id="{9AB01F3D-F73D-CD0C-C08A-43EA117E9E6D}"/>
              </a:ext>
            </a:extLst>
          </p:cNvPr>
          <p:cNvPicPr>
            <a:picLocks noChangeAspect="1"/>
          </p:cNvPicPr>
          <p:nvPr/>
        </p:nvPicPr>
        <p:blipFill rotWithShape="1">
          <a:blip r:embed="rId3"/>
          <a:srcRect l="3515" t="3896" r="3125" b="4001"/>
          <a:stretch/>
        </p:blipFill>
        <p:spPr>
          <a:xfrm>
            <a:off x="3860330" y="4954511"/>
            <a:ext cx="1443016" cy="1423598"/>
          </a:xfrm>
          <a:prstGeom prst="rect">
            <a:avLst/>
          </a:prstGeom>
        </p:spPr>
      </p:pic>
      <p:pic>
        <p:nvPicPr>
          <p:cNvPr id="18" name="Picture 17">
            <a:extLst>
              <a:ext uri="{FF2B5EF4-FFF2-40B4-BE49-F238E27FC236}">
                <a16:creationId xmlns:a16="http://schemas.microsoft.com/office/drawing/2014/main" id="{A7532AFC-F748-18A0-D754-2E675477FCDE}"/>
              </a:ext>
            </a:extLst>
          </p:cNvPr>
          <p:cNvPicPr>
            <a:picLocks noChangeAspect="1"/>
          </p:cNvPicPr>
          <p:nvPr/>
        </p:nvPicPr>
        <p:blipFill>
          <a:blip r:embed="rId4"/>
          <a:stretch>
            <a:fillRect/>
          </a:stretch>
        </p:blipFill>
        <p:spPr>
          <a:xfrm>
            <a:off x="4484450" y="3039578"/>
            <a:ext cx="1513337" cy="1830175"/>
          </a:xfrm>
          <a:prstGeom prst="rect">
            <a:avLst/>
          </a:prstGeom>
        </p:spPr>
      </p:pic>
    </p:spTree>
    <p:extLst>
      <p:ext uri="{BB962C8B-B14F-4D97-AF65-F5344CB8AC3E}">
        <p14:creationId xmlns:p14="http://schemas.microsoft.com/office/powerpoint/2010/main" val="2393377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Effect transition="in" filter="fade">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p:cTn id="58" dur="500" fill="hold"/>
                                        <p:tgtEl>
                                          <p:spTgt spid="9"/>
                                        </p:tgtEl>
                                        <p:attrNameLst>
                                          <p:attrName>ppt_w</p:attrName>
                                        </p:attrNameLst>
                                      </p:cBhvr>
                                      <p:tavLst>
                                        <p:tav tm="0">
                                          <p:val>
                                            <p:fltVal val="0"/>
                                          </p:val>
                                        </p:tav>
                                        <p:tav tm="100000">
                                          <p:val>
                                            <p:strVal val="#ppt_w"/>
                                          </p:val>
                                        </p:tav>
                                      </p:tavLst>
                                    </p:anim>
                                    <p:anim calcmode="lin" valueType="num">
                                      <p:cBhvr>
                                        <p:cTn id="59" dur="500" fill="hold"/>
                                        <p:tgtEl>
                                          <p:spTgt spid="9"/>
                                        </p:tgtEl>
                                        <p:attrNameLst>
                                          <p:attrName>ppt_h</p:attrName>
                                        </p:attrNameLst>
                                      </p:cBhvr>
                                      <p:tavLst>
                                        <p:tav tm="0">
                                          <p:val>
                                            <p:fltVal val="0"/>
                                          </p:val>
                                        </p:tav>
                                        <p:tav tm="100000">
                                          <p:val>
                                            <p:strVal val="#ppt_h"/>
                                          </p:val>
                                        </p:tav>
                                      </p:tavLst>
                                    </p:anim>
                                    <p:animEffect transition="in" filter="fade">
                                      <p:cBhvr>
                                        <p:cTn id="60" dur="500"/>
                                        <p:tgtEl>
                                          <p:spTgt spid="9"/>
                                        </p:tgtEl>
                                      </p:cBhvr>
                                    </p:animEffect>
                                  </p:childTnLst>
                                </p:cTn>
                              </p:par>
                              <p:par>
                                <p:cTn id="61" presetID="53" presetClass="entr" presetSubtype="16"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500" fill="hold"/>
                                        <p:tgtEl>
                                          <p:spTgt spid="17"/>
                                        </p:tgtEl>
                                        <p:attrNameLst>
                                          <p:attrName>ppt_w</p:attrName>
                                        </p:attrNameLst>
                                      </p:cBhvr>
                                      <p:tavLst>
                                        <p:tav tm="0">
                                          <p:val>
                                            <p:fltVal val="0"/>
                                          </p:val>
                                        </p:tav>
                                        <p:tav tm="100000">
                                          <p:val>
                                            <p:strVal val="#ppt_w"/>
                                          </p:val>
                                        </p:tav>
                                      </p:tavLst>
                                    </p:anim>
                                    <p:anim calcmode="lin" valueType="num">
                                      <p:cBhvr>
                                        <p:cTn id="64" dur="500" fill="hold"/>
                                        <p:tgtEl>
                                          <p:spTgt spid="17"/>
                                        </p:tgtEl>
                                        <p:attrNameLst>
                                          <p:attrName>ppt_h</p:attrName>
                                        </p:attrNameLst>
                                      </p:cBhvr>
                                      <p:tavLst>
                                        <p:tav tm="0">
                                          <p:val>
                                            <p:fltVal val="0"/>
                                          </p:val>
                                        </p:tav>
                                        <p:tav tm="100000">
                                          <p:val>
                                            <p:strVal val="#ppt_h"/>
                                          </p:val>
                                        </p:tav>
                                      </p:tavLst>
                                    </p:anim>
                                    <p:animEffect transition="in" filter="fade">
                                      <p:cBhvr>
                                        <p:cTn id="6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1" grpId="0" animBg="1"/>
      <p:bldP spid="12" grpId="0" animBg="1"/>
      <p:bldP spid="13" grpId="0" animBg="1"/>
      <p:bldP spid="14" grpId="0" animBg="1"/>
      <p:bldP spid="15" grpId="0" animBg="1"/>
      <p:bldP spid="1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9711BBD-94D0-0E16-EAF8-359EBDC9700D}"/>
              </a:ext>
            </a:extLst>
          </p:cNvPr>
          <p:cNvSpPr/>
          <p:nvPr/>
        </p:nvSpPr>
        <p:spPr>
          <a:xfrm>
            <a:off x="558206" y="564877"/>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622482FB-9520-D995-1C15-A6E8CDECB73F}"/>
              </a:ext>
            </a:extLst>
          </p:cNvPr>
          <p:cNvSpPr/>
          <p:nvPr/>
        </p:nvSpPr>
        <p:spPr>
          <a:xfrm>
            <a:off x="2484977" y="260181"/>
            <a:ext cx="9347795"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Explain </a:t>
            </a: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 consequence of… [2 x 4 = 8 marks]</a:t>
            </a:r>
          </a:p>
        </p:txBody>
      </p:sp>
      <p:sp>
        <p:nvSpPr>
          <p:cNvPr id="27" name="Rectangle 26">
            <a:extLst>
              <a:ext uri="{FF2B5EF4-FFF2-40B4-BE49-F238E27FC236}">
                <a16:creationId xmlns:a16="http://schemas.microsoft.com/office/drawing/2014/main" id="{09249CD2-1692-DBB6-24C4-6ED9252B214E}"/>
              </a:ext>
            </a:extLst>
          </p:cNvPr>
          <p:cNvSpPr/>
          <p:nvPr/>
        </p:nvSpPr>
        <p:spPr>
          <a:xfrm>
            <a:off x="245224" y="260181"/>
            <a:ext cx="2146927"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a:t>
            </a:r>
          </a:p>
        </p:txBody>
      </p:sp>
      <p:sp>
        <p:nvSpPr>
          <p:cNvPr id="28" name="Rectangle 27">
            <a:extLst>
              <a:ext uri="{FF2B5EF4-FFF2-40B4-BE49-F238E27FC236}">
                <a16:creationId xmlns:a16="http://schemas.microsoft.com/office/drawing/2014/main" id="{7A9601C7-DBB7-AB40-EF4D-4C2BB9DDEFF8}"/>
              </a:ext>
            </a:extLst>
          </p:cNvPr>
          <p:cNvSpPr/>
          <p:nvPr/>
        </p:nvSpPr>
        <p:spPr>
          <a:xfrm>
            <a:off x="245007" y="1033131"/>
            <a:ext cx="2143641"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black"/>
                </a:solidFill>
                <a:effectLst/>
                <a:uLnTx/>
                <a:uFillTx/>
                <a:latin typeface="Calibri" panose="020F0502020204030204"/>
                <a:ea typeface="+mn-ea"/>
                <a:cs typeface="+mn-cs"/>
              </a:rPr>
              <a:t>Example:</a:t>
            </a:r>
          </a:p>
        </p:txBody>
      </p:sp>
      <p:sp>
        <p:nvSpPr>
          <p:cNvPr id="29" name="Rectangle 28">
            <a:extLst>
              <a:ext uri="{FF2B5EF4-FFF2-40B4-BE49-F238E27FC236}">
                <a16:creationId xmlns:a16="http://schemas.microsoft.com/office/drawing/2014/main" id="{9437E2AD-98D8-C409-FC18-9654775D3ACE}"/>
              </a:ext>
            </a:extLst>
          </p:cNvPr>
          <p:cNvSpPr/>
          <p:nvPr/>
        </p:nvSpPr>
        <p:spPr>
          <a:xfrm>
            <a:off x="253429" y="1893926"/>
            <a:ext cx="2143641" cy="816862"/>
          </a:xfrm>
          <a:custGeom>
            <a:avLst/>
            <a:gdLst>
              <a:gd name="connsiteX0" fmla="*/ 0 w 2143641"/>
              <a:gd name="connsiteY0" fmla="*/ 0 h 816862"/>
              <a:gd name="connsiteX1" fmla="*/ 493037 w 2143641"/>
              <a:gd name="connsiteY1" fmla="*/ 0 h 816862"/>
              <a:gd name="connsiteX2" fmla="*/ 1071821 w 2143641"/>
              <a:gd name="connsiteY2" fmla="*/ 0 h 816862"/>
              <a:gd name="connsiteX3" fmla="*/ 1607731 w 2143641"/>
              <a:gd name="connsiteY3" fmla="*/ 0 h 816862"/>
              <a:gd name="connsiteX4" fmla="*/ 2143641 w 2143641"/>
              <a:gd name="connsiteY4" fmla="*/ 0 h 816862"/>
              <a:gd name="connsiteX5" fmla="*/ 2143641 w 2143641"/>
              <a:gd name="connsiteY5" fmla="*/ 383925 h 816862"/>
              <a:gd name="connsiteX6" fmla="*/ 2143641 w 2143641"/>
              <a:gd name="connsiteY6" fmla="*/ 816862 h 816862"/>
              <a:gd name="connsiteX7" fmla="*/ 1586294 w 2143641"/>
              <a:gd name="connsiteY7" fmla="*/ 816862 h 816862"/>
              <a:gd name="connsiteX8" fmla="*/ 1071821 w 2143641"/>
              <a:gd name="connsiteY8" fmla="*/ 816862 h 816862"/>
              <a:gd name="connsiteX9" fmla="*/ 557347 w 2143641"/>
              <a:gd name="connsiteY9" fmla="*/ 816862 h 816862"/>
              <a:gd name="connsiteX10" fmla="*/ 0 w 2143641"/>
              <a:gd name="connsiteY10" fmla="*/ 816862 h 816862"/>
              <a:gd name="connsiteX11" fmla="*/ 0 w 2143641"/>
              <a:gd name="connsiteY11" fmla="*/ 408431 h 816862"/>
              <a:gd name="connsiteX12" fmla="*/ 0 w 2143641"/>
              <a:gd name="connsiteY12" fmla="*/ 0 h 816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43641" h="816862" fill="none" extrusionOk="0">
                <a:moveTo>
                  <a:pt x="0" y="0"/>
                </a:moveTo>
                <a:cubicBezTo>
                  <a:pt x="136628" y="917"/>
                  <a:pt x="253299" y="-4440"/>
                  <a:pt x="493037" y="0"/>
                </a:cubicBezTo>
                <a:cubicBezTo>
                  <a:pt x="732775" y="4440"/>
                  <a:pt x="788832" y="13201"/>
                  <a:pt x="1071821" y="0"/>
                </a:cubicBezTo>
                <a:cubicBezTo>
                  <a:pt x="1354810" y="-13201"/>
                  <a:pt x="1382409" y="-2257"/>
                  <a:pt x="1607731" y="0"/>
                </a:cubicBezTo>
                <a:cubicBezTo>
                  <a:pt x="1833053" y="2257"/>
                  <a:pt x="2027020" y="-19284"/>
                  <a:pt x="2143641" y="0"/>
                </a:cubicBezTo>
                <a:cubicBezTo>
                  <a:pt x="2133558" y="125766"/>
                  <a:pt x="2144060" y="279321"/>
                  <a:pt x="2143641" y="383925"/>
                </a:cubicBezTo>
                <a:cubicBezTo>
                  <a:pt x="2143222" y="488529"/>
                  <a:pt x="2156969" y="706261"/>
                  <a:pt x="2143641" y="816862"/>
                </a:cubicBezTo>
                <a:cubicBezTo>
                  <a:pt x="1980657" y="800411"/>
                  <a:pt x="1827187" y="802238"/>
                  <a:pt x="1586294" y="816862"/>
                </a:cubicBezTo>
                <a:cubicBezTo>
                  <a:pt x="1345401" y="831486"/>
                  <a:pt x="1308271" y="808618"/>
                  <a:pt x="1071821" y="816862"/>
                </a:cubicBezTo>
                <a:cubicBezTo>
                  <a:pt x="835371" y="825106"/>
                  <a:pt x="717956" y="836037"/>
                  <a:pt x="557347" y="816862"/>
                </a:cubicBezTo>
                <a:cubicBezTo>
                  <a:pt x="396738" y="797687"/>
                  <a:pt x="261715" y="828719"/>
                  <a:pt x="0" y="816862"/>
                </a:cubicBezTo>
                <a:cubicBezTo>
                  <a:pt x="7154" y="701667"/>
                  <a:pt x="8853" y="609665"/>
                  <a:pt x="0" y="408431"/>
                </a:cubicBezTo>
                <a:cubicBezTo>
                  <a:pt x="-8853" y="207197"/>
                  <a:pt x="-7137" y="165624"/>
                  <a:pt x="0" y="0"/>
                </a:cubicBezTo>
                <a:close/>
              </a:path>
              <a:path w="2143641" h="816862" stroke="0" extrusionOk="0">
                <a:moveTo>
                  <a:pt x="0" y="0"/>
                </a:moveTo>
                <a:cubicBezTo>
                  <a:pt x="107016" y="-4188"/>
                  <a:pt x="311004" y="4283"/>
                  <a:pt x="514474" y="0"/>
                </a:cubicBezTo>
                <a:cubicBezTo>
                  <a:pt x="717944" y="-4283"/>
                  <a:pt x="821897" y="3071"/>
                  <a:pt x="1093257" y="0"/>
                </a:cubicBezTo>
                <a:cubicBezTo>
                  <a:pt x="1364617" y="-3071"/>
                  <a:pt x="1413800" y="-26327"/>
                  <a:pt x="1672040" y="0"/>
                </a:cubicBezTo>
                <a:cubicBezTo>
                  <a:pt x="1930280" y="26327"/>
                  <a:pt x="1969485" y="-15612"/>
                  <a:pt x="2143641" y="0"/>
                </a:cubicBezTo>
                <a:cubicBezTo>
                  <a:pt x="2158874" y="155066"/>
                  <a:pt x="2148267" y="253515"/>
                  <a:pt x="2143641" y="424768"/>
                </a:cubicBezTo>
                <a:cubicBezTo>
                  <a:pt x="2139015" y="596021"/>
                  <a:pt x="2149862" y="711591"/>
                  <a:pt x="2143641" y="816862"/>
                </a:cubicBezTo>
                <a:cubicBezTo>
                  <a:pt x="1943765" y="792411"/>
                  <a:pt x="1859433" y="796984"/>
                  <a:pt x="1629167" y="816862"/>
                </a:cubicBezTo>
                <a:cubicBezTo>
                  <a:pt x="1398901" y="836740"/>
                  <a:pt x="1261442" y="793964"/>
                  <a:pt x="1050384" y="816862"/>
                </a:cubicBezTo>
                <a:cubicBezTo>
                  <a:pt x="839326" y="839760"/>
                  <a:pt x="728047" y="797547"/>
                  <a:pt x="557347" y="816862"/>
                </a:cubicBezTo>
                <a:cubicBezTo>
                  <a:pt x="386647" y="836177"/>
                  <a:pt x="155791" y="806219"/>
                  <a:pt x="0" y="816862"/>
                </a:cubicBezTo>
                <a:cubicBezTo>
                  <a:pt x="14469" y="685651"/>
                  <a:pt x="11285" y="519528"/>
                  <a:pt x="0" y="432937"/>
                </a:cubicBezTo>
                <a:cubicBezTo>
                  <a:pt x="-11285" y="346347"/>
                  <a:pt x="13762" y="174724"/>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You just need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one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consequence.</a:t>
            </a:r>
          </a:p>
        </p:txBody>
      </p:sp>
      <p:sp>
        <p:nvSpPr>
          <p:cNvPr id="30" name="Rectangle 29">
            <a:extLst>
              <a:ext uri="{FF2B5EF4-FFF2-40B4-BE49-F238E27FC236}">
                <a16:creationId xmlns:a16="http://schemas.microsoft.com/office/drawing/2014/main" id="{F016ADE9-D58C-2616-BAD1-3ADD19455AE6}"/>
              </a:ext>
            </a:extLst>
          </p:cNvPr>
          <p:cNvSpPr/>
          <p:nvPr/>
        </p:nvSpPr>
        <p:spPr>
          <a:xfrm>
            <a:off x="2481257" y="1104966"/>
            <a:ext cx="6990660" cy="4795430"/>
          </a:xfrm>
          <a:prstGeom prst="rect">
            <a:avLst/>
          </a:prstGeom>
          <a:solidFill>
            <a:sysClr val="window" lastClr="FFFFFF"/>
          </a:solidFill>
          <a:ln w="19050" cap="flat" cmpd="sng" algn="ctr">
            <a:solidFill>
              <a:sysClr val="window" lastClr="FFFFFF">
                <a:lumMod val="65000"/>
              </a:sysClr>
            </a:solid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1a.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Explain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consequence of the Gold Rush (1849) for migration to the American West.</a:t>
            </a:r>
            <a:r>
              <a:rPr kumimoji="0" lang="en-GB" sz="1600" b="0"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GB" sz="1400" b="1"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GB" sz="18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[4] </a:t>
            </a:r>
            <a:r>
              <a:rPr kumimoji="0" lang="en-GB" sz="1600" b="0" i="0" u="none" strike="noStrike" kern="0" cap="none" spc="0" normalizeH="0" baseline="0" noProof="0" dirty="0">
                <a:ln>
                  <a:noFill/>
                </a:ln>
                <a:solidFill>
                  <a:prstClr val="white">
                    <a:lumMod val="6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kumimoji="0" lang="en-GB" sz="1400" b="0" i="0" u="none" strike="noStrike" kern="0" cap="none" spc="0" normalizeH="0" baseline="0" noProof="0" dirty="0">
              <a:ln>
                <a:noFill/>
              </a:ln>
              <a:solidFill>
                <a:prstClr val="white">
                  <a:lumMod val="65000"/>
                </a:prstClr>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1b.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Explain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consequence of the Homestead Act (1862).   </a:t>
            </a:r>
            <a:r>
              <a:rPr kumimoji="0" lang="en-GB" sz="18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[4] </a:t>
            </a:r>
            <a:r>
              <a:rPr kumimoji="0" lang="en-GB" sz="1600" b="0" i="0" u="none" strike="noStrike" kern="0" cap="none" spc="0" normalizeH="0" baseline="0" noProof="0" dirty="0">
                <a:ln>
                  <a:noFill/>
                </a:ln>
                <a:solidFill>
                  <a:prstClr val="white">
                    <a:lumMod val="6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kumimoji="0" lang="en-GB" sz="1400" b="0" i="0" u="none" strike="noStrike" kern="0" cap="none" spc="0" normalizeH="0" baseline="0" noProof="0" dirty="0">
              <a:ln>
                <a:noFill/>
              </a:ln>
              <a:solidFill>
                <a:prstClr val="white">
                  <a:lumMod val="65000"/>
                </a:prstClr>
              </a:solidFill>
              <a:effectLst/>
              <a:uLnTx/>
              <a:uFillTx/>
              <a:latin typeface="Calibri" panose="020F0502020204030204"/>
              <a:ea typeface="+mn-ea"/>
              <a:cs typeface="+mn-cs"/>
            </a:endParaRPr>
          </a:p>
        </p:txBody>
      </p:sp>
      <p:cxnSp>
        <p:nvCxnSpPr>
          <p:cNvPr id="31" name="Straight Arrow Connector 30">
            <a:extLst>
              <a:ext uri="{FF2B5EF4-FFF2-40B4-BE49-F238E27FC236}">
                <a16:creationId xmlns:a16="http://schemas.microsoft.com/office/drawing/2014/main" id="{B0701DBB-01E3-3584-402C-080FB15F9676}"/>
              </a:ext>
            </a:extLst>
          </p:cNvPr>
          <p:cNvCxnSpPr>
            <a:cxnSpLocks/>
            <a:stCxn id="29" idx="3"/>
          </p:cNvCxnSpPr>
          <p:nvPr/>
        </p:nvCxnSpPr>
        <p:spPr>
          <a:xfrm flipV="1">
            <a:off x="2397070" y="1405995"/>
            <a:ext cx="1574828" cy="896362"/>
          </a:xfrm>
          <a:prstGeom prst="straightConnector1">
            <a:avLst/>
          </a:prstGeom>
          <a:noFill/>
          <a:ln w="28575" cap="flat" cmpd="sng" algn="ctr">
            <a:solidFill>
              <a:srgbClr val="4472C4">
                <a:lumMod val="75000"/>
              </a:srgbClr>
            </a:solidFill>
            <a:prstDash val="solid"/>
            <a:miter lim="800000"/>
            <a:tailEnd type="triangle"/>
          </a:ln>
          <a:effectLst/>
        </p:spPr>
      </p:cxnSp>
      <p:sp>
        <p:nvSpPr>
          <p:cNvPr id="32" name="Rectangle 31">
            <a:extLst>
              <a:ext uri="{FF2B5EF4-FFF2-40B4-BE49-F238E27FC236}">
                <a16:creationId xmlns:a16="http://schemas.microsoft.com/office/drawing/2014/main" id="{1344C44C-42A1-05CF-AB89-94BDC87E6CBC}"/>
              </a:ext>
            </a:extLst>
          </p:cNvPr>
          <p:cNvSpPr/>
          <p:nvPr/>
        </p:nvSpPr>
        <p:spPr>
          <a:xfrm>
            <a:off x="9564526" y="1112544"/>
            <a:ext cx="2327300" cy="1616064"/>
          </a:xfrm>
          <a:custGeom>
            <a:avLst/>
            <a:gdLst>
              <a:gd name="connsiteX0" fmla="*/ 0 w 2327300"/>
              <a:gd name="connsiteY0" fmla="*/ 0 h 1616064"/>
              <a:gd name="connsiteX1" fmla="*/ 581825 w 2327300"/>
              <a:gd name="connsiteY1" fmla="*/ 0 h 1616064"/>
              <a:gd name="connsiteX2" fmla="*/ 1117104 w 2327300"/>
              <a:gd name="connsiteY2" fmla="*/ 0 h 1616064"/>
              <a:gd name="connsiteX3" fmla="*/ 1629110 w 2327300"/>
              <a:gd name="connsiteY3" fmla="*/ 0 h 1616064"/>
              <a:gd name="connsiteX4" fmla="*/ 2327300 w 2327300"/>
              <a:gd name="connsiteY4" fmla="*/ 0 h 1616064"/>
              <a:gd name="connsiteX5" fmla="*/ 2327300 w 2327300"/>
              <a:gd name="connsiteY5" fmla="*/ 554849 h 1616064"/>
              <a:gd name="connsiteX6" fmla="*/ 2327300 w 2327300"/>
              <a:gd name="connsiteY6" fmla="*/ 1125858 h 1616064"/>
              <a:gd name="connsiteX7" fmla="*/ 2327300 w 2327300"/>
              <a:gd name="connsiteY7" fmla="*/ 1616064 h 1616064"/>
              <a:gd name="connsiteX8" fmla="*/ 1768748 w 2327300"/>
              <a:gd name="connsiteY8" fmla="*/ 1616064 h 1616064"/>
              <a:gd name="connsiteX9" fmla="*/ 1186923 w 2327300"/>
              <a:gd name="connsiteY9" fmla="*/ 1616064 h 1616064"/>
              <a:gd name="connsiteX10" fmla="*/ 558552 w 2327300"/>
              <a:gd name="connsiteY10" fmla="*/ 1616064 h 1616064"/>
              <a:gd name="connsiteX11" fmla="*/ 0 w 2327300"/>
              <a:gd name="connsiteY11" fmla="*/ 1616064 h 1616064"/>
              <a:gd name="connsiteX12" fmla="*/ 0 w 2327300"/>
              <a:gd name="connsiteY12" fmla="*/ 1045055 h 1616064"/>
              <a:gd name="connsiteX13" fmla="*/ 0 w 2327300"/>
              <a:gd name="connsiteY13" fmla="*/ 506367 h 1616064"/>
              <a:gd name="connsiteX14" fmla="*/ 0 w 2327300"/>
              <a:gd name="connsiteY14" fmla="*/ 0 h 1616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27300" h="1616064" fill="none" extrusionOk="0">
                <a:moveTo>
                  <a:pt x="0" y="0"/>
                </a:moveTo>
                <a:cubicBezTo>
                  <a:pt x="200645" y="-20489"/>
                  <a:pt x="353905" y="-10072"/>
                  <a:pt x="581825" y="0"/>
                </a:cubicBezTo>
                <a:cubicBezTo>
                  <a:pt x="809745" y="10072"/>
                  <a:pt x="891106" y="-11042"/>
                  <a:pt x="1117104" y="0"/>
                </a:cubicBezTo>
                <a:cubicBezTo>
                  <a:pt x="1343102" y="11042"/>
                  <a:pt x="1424850" y="-20107"/>
                  <a:pt x="1629110" y="0"/>
                </a:cubicBezTo>
                <a:cubicBezTo>
                  <a:pt x="1833370" y="20107"/>
                  <a:pt x="2070269" y="-17691"/>
                  <a:pt x="2327300" y="0"/>
                </a:cubicBezTo>
                <a:cubicBezTo>
                  <a:pt x="2300899" y="141502"/>
                  <a:pt x="2336477" y="364352"/>
                  <a:pt x="2327300" y="554849"/>
                </a:cubicBezTo>
                <a:cubicBezTo>
                  <a:pt x="2318123" y="745346"/>
                  <a:pt x="2349268" y="861808"/>
                  <a:pt x="2327300" y="1125858"/>
                </a:cubicBezTo>
                <a:cubicBezTo>
                  <a:pt x="2305332" y="1389908"/>
                  <a:pt x="2346979" y="1436018"/>
                  <a:pt x="2327300" y="1616064"/>
                </a:cubicBezTo>
                <a:cubicBezTo>
                  <a:pt x="2053541" y="1597132"/>
                  <a:pt x="2012706" y="1607283"/>
                  <a:pt x="1768748" y="1616064"/>
                </a:cubicBezTo>
                <a:cubicBezTo>
                  <a:pt x="1524790" y="1624845"/>
                  <a:pt x="1379512" y="1622465"/>
                  <a:pt x="1186923" y="1616064"/>
                </a:cubicBezTo>
                <a:cubicBezTo>
                  <a:pt x="994335" y="1609663"/>
                  <a:pt x="684799" y="1612162"/>
                  <a:pt x="558552" y="1616064"/>
                </a:cubicBezTo>
                <a:cubicBezTo>
                  <a:pt x="432305" y="1619966"/>
                  <a:pt x="182373" y="1605455"/>
                  <a:pt x="0" y="1616064"/>
                </a:cubicBezTo>
                <a:cubicBezTo>
                  <a:pt x="-17847" y="1392746"/>
                  <a:pt x="20521" y="1177683"/>
                  <a:pt x="0" y="1045055"/>
                </a:cubicBezTo>
                <a:cubicBezTo>
                  <a:pt x="-20521" y="912427"/>
                  <a:pt x="6785" y="689827"/>
                  <a:pt x="0" y="506367"/>
                </a:cubicBezTo>
                <a:cubicBezTo>
                  <a:pt x="-6785" y="322907"/>
                  <a:pt x="-19169" y="123491"/>
                  <a:pt x="0" y="0"/>
                </a:cubicBezTo>
                <a:close/>
              </a:path>
              <a:path w="2327300" h="1616064" stroke="0" extrusionOk="0">
                <a:moveTo>
                  <a:pt x="0" y="0"/>
                </a:moveTo>
                <a:cubicBezTo>
                  <a:pt x="139859" y="-4953"/>
                  <a:pt x="414807" y="-1380"/>
                  <a:pt x="558552" y="0"/>
                </a:cubicBezTo>
                <a:cubicBezTo>
                  <a:pt x="702297" y="1380"/>
                  <a:pt x="989743" y="14446"/>
                  <a:pt x="1186923" y="0"/>
                </a:cubicBezTo>
                <a:cubicBezTo>
                  <a:pt x="1384103" y="-14446"/>
                  <a:pt x="1540688" y="21077"/>
                  <a:pt x="1815294" y="0"/>
                </a:cubicBezTo>
                <a:cubicBezTo>
                  <a:pt x="2089900" y="-21077"/>
                  <a:pt x="2217283" y="-5735"/>
                  <a:pt x="2327300" y="0"/>
                </a:cubicBezTo>
                <a:cubicBezTo>
                  <a:pt x="2351666" y="130411"/>
                  <a:pt x="2325297" y="376528"/>
                  <a:pt x="2327300" y="571009"/>
                </a:cubicBezTo>
                <a:cubicBezTo>
                  <a:pt x="2329303" y="765490"/>
                  <a:pt x="2323629" y="940229"/>
                  <a:pt x="2327300" y="1093537"/>
                </a:cubicBezTo>
                <a:cubicBezTo>
                  <a:pt x="2330971" y="1246845"/>
                  <a:pt x="2314020" y="1504914"/>
                  <a:pt x="2327300" y="1616064"/>
                </a:cubicBezTo>
                <a:cubicBezTo>
                  <a:pt x="2157187" y="1632218"/>
                  <a:pt x="1956549" y="1599109"/>
                  <a:pt x="1792021" y="1616064"/>
                </a:cubicBezTo>
                <a:cubicBezTo>
                  <a:pt x="1627493" y="1633019"/>
                  <a:pt x="1423816" y="1593772"/>
                  <a:pt x="1256742" y="1616064"/>
                </a:cubicBezTo>
                <a:cubicBezTo>
                  <a:pt x="1089668" y="1638356"/>
                  <a:pt x="902737" y="1636637"/>
                  <a:pt x="674917" y="1616064"/>
                </a:cubicBezTo>
                <a:cubicBezTo>
                  <a:pt x="447098" y="1595491"/>
                  <a:pt x="219711" y="1640892"/>
                  <a:pt x="0" y="1616064"/>
                </a:cubicBezTo>
                <a:cubicBezTo>
                  <a:pt x="7858" y="1355711"/>
                  <a:pt x="-9365" y="1251998"/>
                  <a:pt x="0" y="1045055"/>
                </a:cubicBezTo>
                <a:cubicBezTo>
                  <a:pt x="9365" y="838112"/>
                  <a:pt x="-13991" y="657861"/>
                  <a:pt x="0" y="538688"/>
                </a:cubicBezTo>
                <a:cubicBezTo>
                  <a:pt x="13991" y="419515"/>
                  <a:pt x="-8431" y="244787"/>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 consequence is what happens as a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result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of something – what happens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afterwards</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cxnSp>
        <p:nvCxnSpPr>
          <p:cNvPr id="33" name="Straight Arrow Connector 32">
            <a:extLst>
              <a:ext uri="{FF2B5EF4-FFF2-40B4-BE49-F238E27FC236}">
                <a16:creationId xmlns:a16="http://schemas.microsoft.com/office/drawing/2014/main" id="{BBA9406E-D2A1-2578-0A16-B9C73116C38C}"/>
              </a:ext>
            </a:extLst>
          </p:cNvPr>
          <p:cNvCxnSpPr>
            <a:cxnSpLocks/>
          </p:cNvCxnSpPr>
          <p:nvPr/>
        </p:nvCxnSpPr>
        <p:spPr>
          <a:xfrm flipV="1">
            <a:off x="2380300" y="2837700"/>
            <a:ext cx="421310" cy="437142"/>
          </a:xfrm>
          <a:prstGeom prst="straightConnector1">
            <a:avLst/>
          </a:prstGeom>
          <a:noFill/>
          <a:ln w="28575" cap="flat" cmpd="sng" algn="ctr">
            <a:solidFill>
              <a:srgbClr val="4472C4">
                <a:lumMod val="75000"/>
              </a:srgbClr>
            </a:solidFill>
            <a:prstDash val="solid"/>
            <a:miter lim="800000"/>
            <a:tailEnd type="triangle"/>
          </a:ln>
          <a:effectLst/>
        </p:spPr>
      </p:cxnSp>
      <p:sp>
        <p:nvSpPr>
          <p:cNvPr id="34" name="Rectangle 33">
            <a:extLst>
              <a:ext uri="{FF2B5EF4-FFF2-40B4-BE49-F238E27FC236}">
                <a16:creationId xmlns:a16="http://schemas.microsoft.com/office/drawing/2014/main" id="{2AB240BA-117D-40E6-0DAA-D1E8EBF24D13}"/>
              </a:ext>
            </a:extLst>
          </p:cNvPr>
          <p:cNvSpPr/>
          <p:nvPr/>
        </p:nvSpPr>
        <p:spPr>
          <a:xfrm>
            <a:off x="258982" y="2837700"/>
            <a:ext cx="2121318" cy="1646729"/>
          </a:xfrm>
          <a:custGeom>
            <a:avLst/>
            <a:gdLst>
              <a:gd name="connsiteX0" fmla="*/ 0 w 2121318"/>
              <a:gd name="connsiteY0" fmla="*/ 0 h 1646729"/>
              <a:gd name="connsiteX1" fmla="*/ 530330 w 2121318"/>
              <a:gd name="connsiteY1" fmla="*/ 0 h 1646729"/>
              <a:gd name="connsiteX2" fmla="*/ 1018233 w 2121318"/>
              <a:gd name="connsiteY2" fmla="*/ 0 h 1646729"/>
              <a:gd name="connsiteX3" fmla="*/ 1484923 w 2121318"/>
              <a:gd name="connsiteY3" fmla="*/ 0 h 1646729"/>
              <a:gd name="connsiteX4" fmla="*/ 2121318 w 2121318"/>
              <a:gd name="connsiteY4" fmla="*/ 0 h 1646729"/>
              <a:gd name="connsiteX5" fmla="*/ 2121318 w 2121318"/>
              <a:gd name="connsiteY5" fmla="*/ 565377 h 1646729"/>
              <a:gd name="connsiteX6" fmla="*/ 2121318 w 2121318"/>
              <a:gd name="connsiteY6" fmla="*/ 1147221 h 1646729"/>
              <a:gd name="connsiteX7" fmla="*/ 2121318 w 2121318"/>
              <a:gd name="connsiteY7" fmla="*/ 1646729 h 1646729"/>
              <a:gd name="connsiteX8" fmla="*/ 1612202 w 2121318"/>
              <a:gd name="connsiteY8" fmla="*/ 1646729 h 1646729"/>
              <a:gd name="connsiteX9" fmla="*/ 1081872 w 2121318"/>
              <a:gd name="connsiteY9" fmla="*/ 1646729 h 1646729"/>
              <a:gd name="connsiteX10" fmla="*/ 509116 w 2121318"/>
              <a:gd name="connsiteY10" fmla="*/ 1646729 h 1646729"/>
              <a:gd name="connsiteX11" fmla="*/ 0 w 2121318"/>
              <a:gd name="connsiteY11" fmla="*/ 1646729 h 1646729"/>
              <a:gd name="connsiteX12" fmla="*/ 0 w 2121318"/>
              <a:gd name="connsiteY12" fmla="*/ 1064885 h 1646729"/>
              <a:gd name="connsiteX13" fmla="*/ 0 w 2121318"/>
              <a:gd name="connsiteY13" fmla="*/ 515975 h 1646729"/>
              <a:gd name="connsiteX14" fmla="*/ 0 w 2121318"/>
              <a:gd name="connsiteY14" fmla="*/ 0 h 16467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21318" h="1646729" fill="none" extrusionOk="0">
                <a:moveTo>
                  <a:pt x="0" y="0"/>
                </a:moveTo>
                <a:cubicBezTo>
                  <a:pt x="149117" y="-4390"/>
                  <a:pt x="368160" y="5183"/>
                  <a:pt x="530330" y="0"/>
                </a:cubicBezTo>
                <a:cubicBezTo>
                  <a:pt x="692500" y="-5183"/>
                  <a:pt x="886219" y="-11031"/>
                  <a:pt x="1018233" y="0"/>
                </a:cubicBezTo>
                <a:cubicBezTo>
                  <a:pt x="1150247" y="11031"/>
                  <a:pt x="1273597" y="-22961"/>
                  <a:pt x="1484923" y="0"/>
                </a:cubicBezTo>
                <a:cubicBezTo>
                  <a:pt x="1696249" y="22961"/>
                  <a:pt x="1956814" y="18201"/>
                  <a:pt x="2121318" y="0"/>
                </a:cubicBezTo>
                <a:cubicBezTo>
                  <a:pt x="2120350" y="236309"/>
                  <a:pt x="2117195" y="336283"/>
                  <a:pt x="2121318" y="565377"/>
                </a:cubicBezTo>
                <a:cubicBezTo>
                  <a:pt x="2125441" y="794471"/>
                  <a:pt x="2107094" y="880806"/>
                  <a:pt x="2121318" y="1147221"/>
                </a:cubicBezTo>
                <a:cubicBezTo>
                  <a:pt x="2135542" y="1413636"/>
                  <a:pt x="2117143" y="1498840"/>
                  <a:pt x="2121318" y="1646729"/>
                </a:cubicBezTo>
                <a:cubicBezTo>
                  <a:pt x="1954839" y="1630786"/>
                  <a:pt x="1759450" y="1641467"/>
                  <a:pt x="1612202" y="1646729"/>
                </a:cubicBezTo>
                <a:cubicBezTo>
                  <a:pt x="1464954" y="1651991"/>
                  <a:pt x="1190910" y="1638044"/>
                  <a:pt x="1081872" y="1646729"/>
                </a:cubicBezTo>
                <a:cubicBezTo>
                  <a:pt x="972834" y="1655415"/>
                  <a:pt x="765763" y="1623241"/>
                  <a:pt x="509116" y="1646729"/>
                </a:cubicBezTo>
                <a:cubicBezTo>
                  <a:pt x="252469" y="1670217"/>
                  <a:pt x="214480" y="1632322"/>
                  <a:pt x="0" y="1646729"/>
                </a:cubicBezTo>
                <a:cubicBezTo>
                  <a:pt x="8446" y="1376904"/>
                  <a:pt x="10064" y="1339698"/>
                  <a:pt x="0" y="1064885"/>
                </a:cubicBezTo>
                <a:cubicBezTo>
                  <a:pt x="-10064" y="790072"/>
                  <a:pt x="-23165" y="644215"/>
                  <a:pt x="0" y="515975"/>
                </a:cubicBezTo>
                <a:cubicBezTo>
                  <a:pt x="23165" y="387735"/>
                  <a:pt x="-12019" y="154663"/>
                  <a:pt x="0" y="0"/>
                </a:cubicBezTo>
                <a:close/>
              </a:path>
              <a:path w="2121318" h="1646729" stroke="0" extrusionOk="0">
                <a:moveTo>
                  <a:pt x="0" y="0"/>
                </a:moveTo>
                <a:cubicBezTo>
                  <a:pt x="253531" y="16388"/>
                  <a:pt x="326991" y="5858"/>
                  <a:pt x="509116" y="0"/>
                </a:cubicBezTo>
                <a:cubicBezTo>
                  <a:pt x="691241" y="-5858"/>
                  <a:pt x="813702" y="3096"/>
                  <a:pt x="1081872" y="0"/>
                </a:cubicBezTo>
                <a:cubicBezTo>
                  <a:pt x="1350042" y="-3096"/>
                  <a:pt x="1434867" y="-18316"/>
                  <a:pt x="1654628" y="0"/>
                </a:cubicBezTo>
                <a:cubicBezTo>
                  <a:pt x="1874389" y="18316"/>
                  <a:pt x="2024049" y="5157"/>
                  <a:pt x="2121318" y="0"/>
                </a:cubicBezTo>
                <a:cubicBezTo>
                  <a:pt x="2145862" y="235377"/>
                  <a:pt x="2102049" y="334322"/>
                  <a:pt x="2121318" y="581844"/>
                </a:cubicBezTo>
                <a:cubicBezTo>
                  <a:pt x="2140587" y="829366"/>
                  <a:pt x="2107792" y="910435"/>
                  <a:pt x="2121318" y="1114287"/>
                </a:cubicBezTo>
                <a:cubicBezTo>
                  <a:pt x="2134844" y="1318139"/>
                  <a:pt x="2138119" y="1471492"/>
                  <a:pt x="2121318" y="1646729"/>
                </a:cubicBezTo>
                <a:cubicBezTo>
                  <a:pt x="2006220" y="1646832"/>
                  <a:pt x="1736880" y="1652368"/>
                  <a:pt x="1633415" y="1646729"/>
                </a:cubicBezTo>
                <a:cubicBezTo>
                  <a:pt x="1529950" y="1641090"/>
                  <a:pt x="1324524" y="1655604"/>
                  <a:pt x="1145512" y="1646729"/>
                </a:cubicBezTo>
                <a:cubicBezTo>
                  <a:pt x="966500" y="1637854"/>
                  <a:pt x="847213" y="1649426"/>
                  <a:pt x="615182" y="1646729"/>
                </a:cubicBezTo>
                <a:cubicBezTo>
                  <a:pt x="383151" y="1644033"/>
                  <a:pt x="248114" y="1671047"/>
                  <a:pt x="0" y="1646729"/>
                </a:cubicBezTo>
                <a:cubicBezTo>
                  <a:pt x="-4937" y="1450959"/>
                  <a:pt x="25968" y="1322876"/>
                  <a:pt x="0" y="1064885"/>
                </a:cubicBezTo>
                <a:cubicBezTo>
                  <a:pt x="-25968" y="806894"/>
                  <a:pt x="-9246" y="799301"/>
                  <a:pt x="0" y="548910"/>
                </a:cubicBezTo>
                <a:cubicBezTo>
                  <a:pt x="9246" y="298519"/>
                  <a:pt x="-27069" y="243196"/>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paper provides you with enough space to explain the consequence.</a:t>
            </a:r>
          </a:p>
        </p:txBody>
      </p:sp>
      <p:pic>
        <p:nvPicPr>
          <p:cNvPr id="35" name="Picture 34">
            <a:extLst>
              <a:ext uri="{FF2B5EF4-FFF2-40B4-BE49-F238E27FC236}">
                <a16:creationId xmlns:a16="http://schemas.microsoft.com/office/drawing/2014/main" id="{D587273D-27D1-76F2-3A68-86D455B8F6F1}"/>
              </a:ext>
            </a:extLst>
          </p:cNvPr>
          <p:cNvPicPr>
            <a:picLocks noChangeAspect="1"/>
          </p:cNvPicPr>
          <p:nvPr/>
        </p:nvPicPr>
        <p:blipFill>
          <a:blip r:embed="rId2"/>
          <a:stretch>
            <a:fillRect/>
          </a:stretch>
        </p:blipFill>
        <p:spPr>
          <a:xfrm>
            <a:off x="24364" y="4373127"/>
            <a:ext cx="1786288" cy="1786288"/>
          </a:xfrm>
          <a:prstGeom prst="rect">
            <a:avLst/>
          </a:prstGeom>
        </p:spPr>
      </p:pic>
      <p:sp>
        <p:nvSpPr>
          <p:cNvPr id="36" name="Rectangle 35">
            <a:extLst>
              <a:ext uri="{FF2B5EF4-FFF2-40B4-BE49-F238E27FC236}">
                <a16:creationId xmlns:a16="http://schemas.microsoft.com/office/drawing/2014/main" id="{C0E139D3-8FF8-B711-4915-C627630A2C7E}"/>
              </a:ext>
            </a:extLst>
          </p:cNvPr>
          <p:cNvSpPr/>
          <p:nvPr/>
        </p:nvSpPr>
        <p:spPr>
          <a:xfrm>
            <a:off x="2490224" y="4689268"/>
            <a:ext cx="9342548" cy="770964"/>
          </a:xfrm>
          <a:prstGeom prst="rect">
            <a:avLst/>
          </a:prstGeom>
          <a:gradFill flip="none" rotWithShape="1">
            <a:gsLst>
              <a:gs pos="0">
                <a:srgbClr val="FFC000"/>
              </a:gs>
              <a:gs pos="81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pic>
        <p:nvPicPr>
          <p:cNvPr id="37" name="Picture 36">
            <a:extLst>
              <a:ext uri="{FF2B5EF4-FFF2-40B4-BE49-F238E27FC236}">
                <a16:creationId xmlns:a16="http://schemas.microsoft.com/office/drawing/2014/main" id="{12CF142C-27BF-3DB2-CE9C-A010A9F7E4FF}"/>
              </a:ext>
            </a:extLst>
          </p:cNvPr>
          <p:cNvPicPr>
            <a:picLocks noChangeAspect="1"/>
          </p:cNvPicPr>
          <p:nvPr/>
        </p:nvPicPr>
        <p:blipFill rotWithShape="1">
          <a:blip r:embed="rId3"/>
          <a:srcRect l="3515" t="3896" r="3125" b="4001"/>
          <a:stretch/>
        </p:blipFill>
        <p:spPr>
          <a:xfrm>
            <a:off x="2145736" y="4521293"/>
            <a:ext cx="1112825" cy="1097850"/>
          </a:xfrm>
          <a:prstGeom prst="rect">
            <a:avLst/>
          </a:prstGeom>
        </p:spPr>
      </p:pic>
      <p:sp>
        <p:nvSpPr>
          <p:cNvPr id="38" name="Rectangle 37">
            <a:extLst>
              <a:ext uri="{FF2B5EF4-FFF2-40B4-BE49-F238E27FC236}">
                <a16:creationId xmlns:a16="http://schemas.microsoft.com/office/drawing/2014/main" id="{959A9F12-E6EA-10B6-EA87-D8C2F0C17636}"/>
              </a:ext>
            </a:extLst>
          </p:cNvPr>
          <p:cNvSpPr/>
          <p:nvPr/>
        </p:nvSpPr>
        <p:spPr>
          <a:xfrm>
            <a:off x="9556104" y="2935236"/>
            <a:ext cx="2327300" cy="2965159"/>
          </a:xfrm>
          <a:custGeom>
            <a:avLst/>
            <a:gdLst>
              <a:gd name="connsiteX0" fmla="*/ 0 w 2327300"/>
              <a:gd name="connsiteY0" fmla="*/ 0 h 2965159"/>
              <a:gd name="connsiteX1" fmla="*/ 558552 w 2327300"/>
              <a:gd name="connsiteY1" fmla="*/ 0 h 2965159"/>
              <a:gd name="connsiteX2" fmla="*/ 1140377 w 2327300"/>
              <a:gd name="connsiteY2" fmla="*/ 0 h 2965159"/>
              <a:gd name="connsiteX3" fmla="*/ 1698929 w 2327300"/>
              <a:gd name="connsiteY3" fmla="*/ 0 h 2965159"/>
              <a:gd name="connsiteX4" fmla="*/ 2327300 w 2327300"/>
              <a:gd name="connsiteY4" fmla="*/ 0 h 2965159"/>
              <a:gd name="connsiteX5" fmla="*/ 2327300 w 2327300"/>
              <a:gd name="connsiteY5" fmla="*/ 622683 h 2965159"/>
              <a:gd name="connsiteX6" fmla="*/ 2327300 w 2327300"/>
              <a:gd name="connsiteY6" fmla="*/ 1215715 h 2965159"/>
              <a:gd name="connsiteX7" fmla="*/ 2327300 w 2327300"/>
              <a:gd name="connsiteY7" fmla="*/ 1779095 h 2965159"/>
              <a:gd name="connsiteX8" fmla="*/ 2327300 w 2327300"/>
              <a:gd name="connsiteY8" fmla="*/ 2431430 h 2965159"/>
              <a:gd name="connsiteX9" fmla="*/ 2327300 w 2327300"/>
              <a:gd name="connsiteY9" fmla="*/ 2965159 h 2965159"/>
              <a:gd name="connsiteX10" fmla="*/ 1745475 w 2327300"/>
              <a:gd name="connsiteY10" fmla="*/ 2965159 h 2965159"/>
              <a:gd name="connsiteX11" fmla="*/ 1140377 w 2327300"/>
              <a:gd name="connsiteY11" fmla="*/ 2965159 h 2965159"/>
              <a:gd name="connsiteX12" fmla="*/ 628371 w 2327300"/>
              <a:gd name="connsiteY12" fmla="*/ 2965159 h 2965159"/>
              <a:gd name="connsiteX13" fmla="*/ 0 w 2327300"/>
              <a:gd name="connsiteY13" fmla="*/ 2965159 h 2965159"/>
              <a:gd name="connsiteX14" fmla="*/ 0 w 2327300"/>
              <a:gd name="connsiteY14" fmla="*/ 2461082 h 2965159"/>
              <a:gd name="connsiteX15" fmla="*/ 0 w 2327300"/>
              <a:gd name="connsiteY15" fmla="*/ 1838399 h 2965159"/>
              <a:gd name="connsiteX16" fmla="*/ 0 w 2327300"/>
              <a:gd name="connsiteY16" fmla="*/ 1245367 h 2965159"/>
              <a:gd name="connsiteX17" fmla="*/ 0 w 2327300"/>
              <a:gd name="connsiteY17" fmla="*/ 652335 h 2965159"/>
              <a:gd name="connsiteX18" fmla="*/ 0 w 2327300"/>
              <a:gd name="connsiteY18" fmla="*/ 0 h 29651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327300" h="2965159" fill="none" extrusionOk="0">
                <a:moveTo>
                  <a:pt x="0" y="0"/>
                </a:moveTo>
                <a:cubicBezTo>
                  <a:pt x="196738" y="2284"/>
                  <a:pt x="297359" y="24690"/>
                  <a:pt x="558552" y="0"/>
                </a:cubicBezTo>
                <a:cubicBezTo>
                  <a:pt x="819745" y="-24690"/>
                  <a:pt x="862862" y="-4690"/>
                  <a:pt x="1140377" y="0"/>
                </a:cubicBezTo>
                <a:cubicBezTo>
                  <a:pt x="1417892" y="4690"/>
                  <a:pt x="1517017" y="-25337"/>
                  <a:pt x="1698929" y="0"/>
                </a:cubicBezTo>
                <a:cubicBezTo>
                  <a:pt x="1880841" y="25337"/>
                  <a:pt x="2051322" y="3521"/>
                  <a:pt x="2327300" y="0"/>
                </a:cubicBezTo>
                <a:cubicBezTo>
                  <a:pt x="2343407" y="132007"/>
                  <a:pt x="2351471" y="353841"/>
                  <a:pt x="2327300" y="622683"/>
                </a:cubicBezTo>
                <a:cubicBezTo>
                  <a:pt x="2303129" y="891525"/>
                  <a:pt x="2311194" y="1041133"/>
                  <a:pt x="2327300" y="1215715"/>
                </a:cubicBezTo>
                <a:cubicBezTo>
                  <a:pt x="2343406" y="1390297"/>
                  <a:pt x="2330896" y="1614215"/>
                  <a:pt x="2327300" y="1779095"/>
                </a:cubicBezTo>
                <a:cubicBezTo>
                  <a:pt x="2323704" y="1943975"/>
                  <a:pt x="2338220" y="2198486"/>
                  <a:pt x="2327300" y="2431430"/>
                </a:cubicBezTo>
                <a:cubicBezTo>
                  <a:pt x="2316380" y="2664374"/>
                  <a:pt x="2335873" y="2827848"/>
                  <a:pt x="2327300" y="2965159"/>
                </a:cubicBezTo>
                <a:cubicBezTo>
                  <a:pt x="2038278" y="2981870"/>
                  <a:pt x="1864094" y="2947405"/>
                  <a:pt x="1745475" y="2965159"/>
                </a:cubicBezTo>
                <a:cubicBezTo>
                  <a:pt x="1626856" y="2982913"/>
                  <a:pt x="1306264" y="2943179"/>
                  <a:pt x="1140377" y="2965159"/>
                </a:cubicBezTo>
                <a:cubicBezTo>
                  <a:pt x="974490" y="2987139"/>
                  <a:pt x="776177" y="2946881"/>
                  <a:pt x="628371" y="2965159"/>
                </a:cubicBezTo>
                <a:cubicBezTo>
                  <a:pt x="480565" y="2983437"/>
                  <a:pt x="131502" y="2961415"/>
                  <a:pt x="0" y="2965159"/>
                </a:cubicBezTo>
                <a:cubicBezTo>
                  <a:pt x="21989" y="2834724"/>
                  <a:pt x="-6945" y="2645083"/>
                  <a:pt x="0" y="2461082"/>
                </a:cubicBezTo>
                <a:cubicBezTo>
                  <a:pt x="6945" y="2277081"/>
                  <a:pt x="18660" y="2087338"/>
                  <a:pt x="0" y="1838399"/>
                </a:cubicBezTo>
                <a:cubicBezTo>
                  <a:pt x="-18660" y="1589460"/>
                  <a:pt x="-25586" y="1399747"/>
                  <a:pt x="0" y="1245367"/>
                </a:cubicBezTo>
                <a:cubicBezTo>
                  <a:pt x="25586" y="1090987"/>
                  <a:pt x="23926" y="776628"/>
                  <a:pt x="0" y="652335"/>
                </a:cubicBezTo>
                <a:cubicBezTo>
                  <a:pt x="-23926" y="528042"/>
                  <a:pt x="16402" y="167670"/>
                  <a:pt x="0" y="0"/>
                </a:cubicBezTo>
                <a:close/>
              </a:path>
              <a:path w="2327300" h="2965159" stroke="0" extrusionOk="0">
                <a:moveTo>
                  <a:pt x="0" y="0"/>
                </a:moveTo>
                <a:cubicBezTo>
                  <a:pt x="139859" y="-4953"/>
                  <a:pt x="414807" y="-1380"/>
                  <a:pt x="558552" y="0"/>
                </a:cubicBezTo>
                <a:cubicBezTo>
                  <a:pt x="702297" y="1380"/>
                  <a:pt x="989743" y="14446"/>
                  <a:pt x="1186923" y="0"/>
                </a:cubicBezTo>
                <a:cubicBezTo>
                  <a:pt x="1384103" y="-14446"/>
                  <a:pt x="1540688" y="21077"/>
                  <a:pt x="1815294" y="0"/>
                </a:cubicBezTo>
                <a:cubicBezTo>
                  <a:pt x="2089900" y="-21077"/>
                  <a:pt x="2217283" y="-5735"/>
                  <a:pt x="2327300" y="0"/>
                </a:cubicBezTo>
                <a:cubicBezTo>
                  <a:pt x="2320297" y="179894"/>
                  <a:pt x="2342221" y="426532"/>
                  <a:pt x="2327300" y="652335"/>
                </a:cubicBezTo>
                <a:cubicBezTo>
                  <a:pt x="2312379" y="878139"/>
                  <a:pt x="2310838" y="1058686"/>
                  <a:pt x="2327300" y="1215715"/>
                </a:cubicBezTo>
                <a:cubicBezTo>
                  <a:pt x="2343762" y="1372744"/>
                  <a:pt x="2319216" y="1627941"/>
                  <a:pt x="2327300" y="1779095"/>
                </a:cubicBezTo>
                <a:cubicBezTo>
                  <a:pt x="2335384" y="1930249"/>
                  <a:pt x="2325146" y="2140543"/>
                  <a:pt x="2327300" y="2312824"/>
                </a:cubicBezTo>
                <a:cubicBezTo>
                  <a:pt x="2329454" y="2485105"/>
                  <a:pt x="2343461" y="2822112"/>
                  <a:pt x="2327300" y="2965159"/>
                </a:cubicBezTo>
                <a:cubicBezTo>
                  <a:pt x="2089692" y="2950656"/>
                  <a:pt x="1915166" y="2991550"/>
                  <a:pt x="1768748" y="2965159"/>
                </a:cubicBezTo>
                <a:cubicBezTo>
                  <a:pt x="1622330" y="2938768"/>
                  <a:pt x="1461392" y="2977187"/>
                  <a:pt x="1256742" y="2965159"/>
                </a:cubicBezTo>
                <a:cubicBezTo>
                  <a:pt x="1052092" y="2953131"/>
                  <a:pt x="807519" y="2941263"/>
                  <a:pt x="628371" y="2965159"/>
                </a:cubicBezTo>
                <a:cubicBezTo>
                  <a:pt x="449223" y="2989055"/>
                  <a:pt x="137529" y="2960811"/>
                  <a:pt x="0" y="2965159"/>
                </a:cubicBezTo>
                <a:cubicBezTo>
                  <a:pt x="-15822" y="2803652"/>
                  <a:pt x="-5121" y="2563526"/>
                  <a:pt x="0" y="2431430"/>
                </a:cubicBezTo>
                <a:cubicBezTo>
                  <a:pt x="5121" y="2299334"/>
                  <a:pt x="6401" y="2080809"/>
                  <a:pt x="0" y="1838399"/>
                </a:cubicBezTo>
                <a:cubicBezTo>
                  <a:pt x="-6401" y="1595989"/>
                  <a:pt x="6535" y="1475249"/>
                  <a:pt x="0" y="1245367"/>
                </a:cubicBezTo>
                <a:cubicBezTo>
                  <a:pt x="-6535" y="1015485"/>
                  <a:pt x="-17733" y="826332"/>
                  <a:pt x="0" y="681987"/>
                </a:cubicBezTo>
                <a:cubicBezTo>
                  <a:pt x="17733" y="537642"/>
                  <a:pt x="-24010" y="143713"/>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Think:</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What was the Gold Rush? </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What was the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short-term</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and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long-term</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impact of it for migration to the American West?</a:t>
            </a:r>
          </a:p>
        </p:txBody>
      </p:sp>
      <p:sp>
        <p:nvSpPr>
          <p:cNvPr id="39" name="Arrow: Down 38">
            <a:extLst>
              <a:ext uri="{FF2B5EF4-FFF2-40B4-BE49-F238E27FC236}">
                <a16:creationId xmlns:a16="http://schemas.microsoft.com/office/drawing/2014/main" id="{DBFA65C3-7986-EA30-2196-B88DCCB4272B}"/>
              </a:ext>
            </a:extLst>
          </p:cNvPr>
          <p:cNvSpPr/>
          <p:nvPr/>
        </p:nvSpPr>
        <p:spPr>
          <a:xfrm>
            <a:off x="11189860" y="2524071"/>
            <a:ext cx="329488" cy="750771"/>
          </a:xfrm>
          <a:custGeom>
            <a:avLst/>
            <a:gdLst>
              <a:gd name="connsiteX0" fmla="*/ 0 w 329488"/>
              <a:gd name="connsiteY0" fmla="*/ 586027 h 750771"/>
              <a:gd name="connsiteX1" fmla="*/ 82372 w 329488"/>
              <a:gd name="connsiteY1" fmla="*/ 586027 h 750771"/>
              <a:gd name="connsiteX2" fmla="*/ 82372 w 329488"/>
              <a:gd name="connsiteY2" fmla="*/ 0 h 750771"/>
              <a:gd name="connsiteX3" fmla="*/ 247116 w 329488"/>
              <a:gd name="connsiteY3" fmla="*/ 0 h 750771"/>
              <a:gd name="connsiteX4" fmla="*/ 247116 w 329488"/>
              <a:gd name="connsiteY4" fmla="*/ 586027 h 750771"/>
              <a:gd name="connsiteX5" fmla="*/ 329488 w 329488"/>
              <a:gd name="connsiteY5" fmla="*/ 586027 h 750771"/>
              <a:gd name="connsiteX6" fmla="*/ 164744 w 329488"/>
              <a:gd name="connsiteY6" fmla="*/ 750771 h 750771"/>
              <a:gd name="connsiteX7" fmla="*/ 0 w 329488"/>
              <a:gd name="connsiteY7" fmla="*/ 586027 h 750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9488" h="750771" fill="none" extrusionOk="0">
                <a:moveTo>
                  <a:pt x="0" y="586027"/>
                </a:moveTo>
                <a:cubicBezTo>
                  <a:pt x="32936" y="587603"/>
                  <a:pt x="54955" y="582790"/>
                  <a:pt x="82372" y="586027"/>
                </a:cubicBezTo>
                <a:cubicBezTo>
                  <a:pt x="108683" y="512480"/>
                  <a:pt x="116418" y="224821"/>
                  <a:pt x="82372" y="0"/>
                </a:cubicBezTo>
                <a:cubicBezTo>
                  <a:pt x="155484" y="14396"/>
                  <a:pt x="171676" y="4075"/>
                  <a:pt x="247116" y="0"/>
                </a:cubicBezTo>
                <a:cubicBezTo>
                  <a:pt x="248078" y="155096"/>
                  <a:pt x="259722" y="483652"/>
                  <a:pt x="247116" y="586027"/>
                </a:cubicBezTo>
                <a:cubicBezTo>
                  <a:pt x="270392" y="591612"/>
                  <a:pt x="303821" y="588690"/>
                  <a:pt x="329488" y="586027"/>
                </a:cubicBezTo>
                <a:cubicBezTo>
                  <a:pt x="255221" y="669904"/>
                  <a:pt x="184398" y="730995"/>
                  <a:pt x="164744" y="750771"/>
                </a:cubicBezTo>
                <a:cubicBezTo>
                  <a:pt x="120197" y="696851"/>
                  <a:pt x="60724" y="650297"/>
                  <a:pt x="0" y="586027"/>
                </a:cubicBezTo>
                <a:close/>
              </a:path>
              <a:path w="329488" h="750771" stroke="0" extrusionOk="0">
                <a:moveTo>
                  <a:pt x="0" y="586027"/>
                </a:moveTo>
                <a:cubicBezTo>
                  <a:pt x="11950" y="593331"/>
                  <a:pt x="73149" y="588087"/>
                  <a:pt x="82372" y="586027"/>
                </a:cubicBezTo>
                <a:cubicBezTo>
                  <a:pt x="49394" y="303044"/>
                  <a:pt x="113278" y="119237"/>
                  <a:pt x="82372" y="0"/>
                </a:cubicBezTo>
                <a:cubicBezTo>
                  <a:pt x="143192" y="-6690"/>
                  <a:pt x="202768" y="-6660"/>
                  <a:pt x="247116" y="0"/>
                </a:cubicBezTo>
                <a:cubicBezTo>
                  <a:pt x="276334" y="207960"/>
                  <a:pt x="262354" y="440277"/>
                  <a:pt x="247116" y="586027"/>
                </a:cubicBezTo>
                <a:cubicBezTo>
                  <a:pt x="278203" y="591093"/>
                  <a:pt x="292283" y="587478"/>
                  <a:pt x="329488" y="586027"/>
                </a:cubicBezTo>
                <a:cubicBezTo>
                  <a:pt x="244740" y="661953"/>
                  <a:pt x="212451" y="717829"/>
                  <a:pt x="164744" y="750771"/>
                </a:cubicBezTo>
                <a:cubicBezTo>
                  <a:pt x="149753" y="709953"/>
                  <a:pt x="52815" y="620516"/>
                  <a:pt x="0" y="586027"/>
                </a:cubicBezTo>
                <a:close/>
              </a:path>
            </a:pathLst>
          </a:custGeom>
          <a:solidFill>
            <a:srgbClr val="5B9BD5">
              <a:lumMod val="50000"/>
            </a:srgbClr>
          </a:solidFill>
          <a:ln w="19050" cap="flat" cmpd="sng" algn="ctr">
            <a:solidFill>
              <a:sysClr val="windowText" lastClr="000000"/>
            </a:solidFill>
            <a:prstDash val="solid"/>
            <a:miter lim="800000"/>
            <a:extLst>
              <a:ext uri="{C807C97D-BFC1-408E-A445-0C87EB9F89A2}">
                <ask:lineSketchStyleProps xmlns:ask="http://schemas.microsoft.com/office/drawing/2018/sketchyshapes" sd="1363887920">
                  <a:prstGeom prst="downArrow">
                    <a:avLst/>
                  </a:prstGeom>
                  <ask:type>
                    <ask:lineSketchCurved/>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0" name="Rectangle 39">
            <a:extLst>
              <a:ext uri="{FF2B5EF4-FFF2-40B4-BE49-F238E27FC236}">
                <a16:creationId xmlns:a16="http://schemas.microsoft.com/office/drawing/2014/main" id="{D3A47E6F-0524-CB10-B366-3A24B657644A}"/>
              </a:ext>
            </a:extLst>
          </p:cNvPr>
          <p:cNvSpPr/>
          <p:nvPr/>
        </p:nvSpPr>
        <p:spPr>
          <a:xfrm>
            <a:off x="3286826" y="4689268"/>
            <a:ext cx="4948338" cy="770964"/>
          </a:xfrm>
          <a:prstGeom prst="rect">
            <a:avLst/>
          </a:prstGeom>
          <a:no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You have </a:t>
            </a:r>
            <a:r>
              <a:rPr kumimoji="0" lang="en-GB" sz="2400" b="1" i="0" u="sng" strike="noStrike" kern="0" cap="none" spc="0" normalizeH="0" baseline="0" noProof="0" dirty="0">
                <a:ln>
                  <a:noFill/>
                </a:ln>
                <a:solidFill>
                  <a:srgbClr val="5B9BD5">
                    <a:lumMod val="50000"/>
                  </a:srgbClr>
                </a:solidFill>
                <a:effectLst/>
                <a:uLnTx/>
                <a:uFillTx/>
                <a:latin typeface="Calibri" panose="020F0502020204030204"/>
                <a:ea typeface="+mn-ea"/>
                <a:cs typeface="+mn-cs"/>
              </a:rPr>
              <a:t>two</a:t>
            </a:r>
            <a:r>
              <a:rPr kumimoji="0" lang="en-GB" sz="24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 different consequence questions to answer.</a:t>
            </a:r>
            <a:endParaRPr kumimoji="0" lang="en-GB" sz="2400" b="0" i="0" u="none" strike="noStrike" kern="0" cap="none" spc="0" normalizeH="0" baseline="0" noProof="0" dirty="0">
              <a:ln>
                <a:noFill/>
              </a:ln>
              <a:solidFill>
                <a:srgbClr val="5B9BD5">
                  <a:lumMod val="50000"/>
                </a:srgbClr>
              </a:solidFill>
              <a:effectLst/>
              <a:uLnTx/>
              <a:uFillTx/>
              <a:latin typeface="Calibri" panose="020F0502020204030204"/>
              <a:ea typeface="+mn-ea"/>
              <a:cs typeface="+mn-cs"/>
            </a:endParaRPr>
          </a:p>
        </p:txBody>
      </p:sp>
      <p:cxnSp>
        <p:nvCxnSpPr>
          <p:cNvPr id="41" name="Straight Arrow Connector 40">
            <a:extLst>
              <a:ext uri="{FF2B5EF4-FFF2-40B4-BE49-F238E27FC236}">
                <a16:creationId xmlns:a16="http://schemas.microsoft.com/office/drawing/2014/main" id="{12884C7E-A44C-7C0E-00AB-D89CF0B4BCAB}"/>
              </a:ext>
            </a:extLst>
          </p:cNvPr>
          <p:cNvCxnSpPr>
            <a:cxnSpLocks/>
          </p:cNvCxnSpPr>
          <p:nvPr/>
        </p:nvCxnSpPr>
        <p:spPr>
          <a:xfrm>
            <a:off x="2380300" y="4032678"/>
            <a:ext cx="405808" cy="6483"/>
          </a:xfrm>
          <a:prstGeom prst="straightConnector1">
            <a:avLst/>
          </a:prstGeom>
          <a:noFill/>
          <a:ln w="28575" cap="flat" cmpd="sng" algn="ctr">
            <a:solidFill>
              <a:srgbClr val="4472C4">
                <a:lumMod val="75000"/>
              </a:srgbClr>
            </a:solidFill>
            <a:prstDash val="solid"/>
            <a:miter lim="800000"/>
            <a:tailEnd type="triangle"/>
          </a:ln>
          <a:effectLst/>
        </p:spPr>
      </p:cxnSp>
    </p:spTree>
    <p:extLst>
      <p:ext uri="{BB962C8B-B14F-4D97-AF65-F5344CB8AC3E}">
        <p14:creationId xmlns:p14="http://schemas.microsoft.com/office/powerpoint/2010/main" val="232616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 calcmode="lin" valueType="num">
                                      <p:cBhvr>
                                        <p:cTn id="24" dur="500" fill="hold"/>
                                        <p:tgtEl>
                                          <p:spTgt spid="38"/>
                                        </p:tgtEl>
                                        <p:attrNameLst>
                                          <p:attrName>ppt_w</p:attrName>
                                        </p:attrNameLst>
                                      </p:cBhvr>
                                      <p:tavLst>
                                        <p:tav tm="0">
                                          <p:val>
                                            <p:fltVal val="0"/>
                                          </p:val>
                                        </p:tav>
                                        <p:tav tm="100000">
                                          <p:val>
                                            <p:strVal val="#ppt_w"/>
                                          </p:val>
                                        </p:tav>
                                      </p:tavLst>
                                    </p:anim>
                                    <p:anim calcmode="lin" valueType="num">
                                      <p:cBhvr>
                                        <p:cTn id="25" dur="500" fill="hold"/>
                                        <p:tgtEl>
                                          <p:spTgt spid="38"/>
                                        </p:tgtEl>
                                        <p:attrNameLst>
                                          <p:attrName>ppt_h</p:attrName>
                                        </p:attrNameLst>
                                      </p:cBhvr>
                                      <p:tavLst>
                                        <p:tav tm="0">
                                          <p:val>
                                            <p:fltVal val="0"/>
                                          </p:val>
                                        </p:tav>
                                        <p:tav tm="100000">
                                          <p:val>
                                            <p:strVal val="#ppt_h"/>
                                          </p:val>
                                        </p:tav>
                                      </p:tavLst>
                                    </p:anim>
                                    <p:animEffect transition="in" filter="fade">
                                      <p:cBhvr>
                                        <p:cTn id="26" dur="500"/>
                                        <p:tgtEl>
                                          <p:spTgt spid="3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par>
                                <p:cTn id="34" presetID="53" presetClass="entr" presetSubtype="16" fill="hold" nodeType="withEffect">
                                  <p:stCondLst>
                                    <p:cond delay="0"/>
                                  </p:stCondLst>
                                  <p:childTnLst>
                                    <p:set>
                                      <p:cBhvr>
                                        <p:cTn id="35" dur="1" fill="hold">
                                          <p:stCondLst>
                                            <p:cond delay="0"/>
                                          </p:stCondLst>
                                        </p:cTn>
                                        <p:tgtEl>
                                          <p:spTgt spid="33"/>
                                        </p:tgtEl>
                                        <p:attrNameLst>
                                          <p:attrName>style.visibility</p:attrName>
                                        </p:attrNameLst>
                                      </p:cBhvr>
                                      <p:to>
                                        <p:strVal val="visible"/>
                                      </p:to>
                                    </p:set>
                                    <p:anim calcmode="lin" valueType="num">
                                      <p:cBhvr>
                                        <p:cTn id="36" dur="500" fill="hold"/>
                                        <p:tgtEl>
                                          <p:spTgt spid="33"/>
                                        </p:tgtEl>
                                        <p:attrNameLst>
                                          <p:attrName>ppt_w</p:attrName>
                                        </p:attrNameLst>
                                      </p:cBhvr>
                                      <p:tavLst>
                                        <p:tav tm="0">
                                          <p:val>
                                            <p:fltVal val="0"/>
                                          </p:val>
                                        </p:tav>
                                        <p:tav tm="100000">
                                          <p:val>
                                            <p:strVal val="#ppt_w"/>
                                          </p:val>
                                        </p:tav>
                                      </p:tavLst>
                                    </p:anim>
                                    <p:anim calcmode="lin" valueType="num">
                                      <p:cBhvr>
                                        <p:cTn id="37" dur="500" fill="hold"/>
                                        <p:tgtEl>
                                          <p:spTgt spid="33"/>
                                        </p:tgtEl>
                                        <p:attrNameLst>
                                          <p:attrName>ppt_h</p:attrName>
                                        </p:attrNameLst>
                                      </p:cBhvr>
                                      <p:tavLst>
                                        <p:tav tm="0">
                                          <p:val>
                                            <p:fltVal val="0"/>
                                          </p:val>
                                        </p:tav>
                                        <p:tav tm="100000">
                                          <p:val>
                                            <p:strVal val="#ppt_h"/>
                                          </p:val>
                                        </p:tav>
                                      </p:tavLst>
                                    </p:anim>
                                    <p:animEffect transition="in" filter="fade">
                                      <p:cBhvr>
                                        <p:cTn id="38" dur="500"/>
                                        <p:tgtEl>
                                          <p:spTgt spid="33"/>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0-#ppt_w/2"/>
                                          </p:val>
                                        </p:tav>
                                        <p:tav tm="100000">
                                          <p:val>
                                            <p:strVal val="#ppt_x"/>
                                          </p:val>
                                        </p:tav>
                                      </p:tavLst>
                                    </p:anim>
                                    <p:anim calcmode="lin" valueType="num">
                                      <p:cBhvr additive="base">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0-#ppt_w/2"/>
                                          </p:val>
                                        </p:tav>
                                        <p:tav tm="100000">
                                          <p:val>
                                            <p:strVal val="#ppt_x"/>
                                          </p:val>
                                        </p:tav>
                                      </p:tavLst>
                                    </p:anim>
                                    <p:anim calcmode="lin" valueType="num">
                                      <p:cBhvr additive="base">
                                        <p:cTn id="48" dur="500" fill="hold"/>
                                        <p:tgtEl>
                                          <p:spTgt spid="40"/>
                                        </p:tgtEl>
                                        <p:attrNameLst>
                                          <p:attrName>ppt_y</p:attrName>
                                        </p:attrNameLst>
                                      </p:cBhvr>
                                      <p:tavLst>
                                        <p:tav tm="0">
                                          <p:val>
                                            <p:strVal val="#ppt_y"/>
                                          </p:val>
                                        </p:tav>
                                        <p:tav tm="100000">
                                          <p:val>
                                            <p:strVal val="#ppt_y"/>
                                          </p:val>
                                        </p:tav>
                                      </p:tavLst>
                                    </p:anim>
                                  </p:childTnLst>
                                </p:cTn>
                              </p:par>
                              <p:par>
                                <p:cTn id="49" presetID="53" presetClass="entr" presetSubtype="16"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anim calcmode="lin" valueType="num">
                                      <p:cBhvr>
                                        <p:cTn id="51" dur="500" fill="hold"/>
                                        <p:tgtEl>
                                          <p:spTgt spid="41"/>
                                        </p:tgtEl>
                                        <p:attrNameLst>
                                          <p:attrName>ppt_w</p:attrName>
                                        </p:attrNameLst>
                                      </p:cBhvr>
                                      <p:tavLst>
                                        <p:tav tm="0">
                                          <p:val>
                                            <p:fltVal val="0"/>
                                          </p:val>
                                        </p:tav>
                                        <p:tav tm="100000">
                                          <p:val>
                                            <p:strVal val="#ppt_w"/>
                                          </p:val>
                                        </p:tav>
                                      </p:tavLst>
                                    </p:anim>
                                    <p:anim calcmode="lin" valueType="num">
                                      <p:cBhvr>
                                        <p:cTn id="52" dur="500" fill="hold"/>
                                        <p:tgtEl>
                                          <p:spTgt spid="41"/>
                                        </p:tgtEl>
                                        <p:attrNameLst>
                                          <p:attrName>ppt_h</p:attrName>
                                        </p:attrNameLst>
                                      </p:cBhvr>
                                      <p:tavLst>
                                        <p:tav tm="0">
                                          <p:val>
                                            <p:fltVal val="0"/>
                                          </p:val>
                                        </p:tav>
                                        <p:tav tm="100000">
                                          <p:val>
                                            <p:strVal val="#ppt_h"/>
                                          </p:val>
                                        </p:tav>
                                      </p:tavLst>
                                    </p:anim>
                                    <p:animEffect transition="in" filter="fade">
                                      <p:cBhvr>
                                        <p:cTn id="53" dur="500"/>
                                        <p:tgtEl>
                                          <p:spTgt spid="41"/>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500" fill="hold"/>
                                        <p:tgtEl>
                                          <p:spTgt spid="39"/>
                                        </p:tgtEl>
                                        <p:attrNameLst>
                                          <p:attrName>ppt_w</p:attrName>
                                        </p:attrNameLst>
                                      </p:cBhvr>
                                      <p:tavLst>
                                        <p:tav tm="0">
                                          <p:val>
                                            <p:fltVal val="0"/>
                                          </p:val>
                                        </p:tav>
                                        <p:tav tm="100000">
                                          <p:val>
                                            <p:strVal val="#ppt_w"/>
                                          </p:val>
                                        </p:tav>
                                      </p:tavLst>
                                    </p:anim>
                                    <p:anim calcmode="lin" valueType="num">
                                      <p:cBhvr>
                                        <p:cTn id="57" dur="500" fill="hold"/>
                                        <p:tgtEl>
                                          <p:spTgt spid="39"/>
                                        </p:tgtEl>
                                        <p:attrNameLst>
                                          <p:attrName>ppt_h</p:attrName>
                                        </p:attrNameLst>
                                      </p:cBhvr>
                                      <p:tavLst>
                                        <p:tav tm="0">
                                          <p:val>
                                            <p:fltVal val="0"/>
                                          </p:val>
                                        </p:tav>
                                        <p:tav tm="100000">
                                          <p:val>
                                            <p:strVal val="#ppt_h"/>
                                          </p:val>
                                        </p:tav>
                                      </p:tavLst>
                                    </p:anim>
                                    <p:animEffect transition="in" filter="fade">
                                      <p:cBhvr>
                                        <p:cTn id="58" dur="500"/>
                                        <p:tgtEl>
                                          <p:spTgt spid="39"/>
                                        </p:tgtEl>
                                      </p:cBhvr>
                                    </p:animEffect>
                                  </p:childTnLst>
                                </p:cTn>
                              </p:par>
                              <p:par>
                                <p:cTn id="59" presetID="2" presetClass="entr" presetSubtype="8"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0-#ppt_w/2"/>
                                          </p:val>
                                        </p:tav>
                                        <p:tav tm="100000">
                                          <p:val>
                                            <p:strVal val="#ppt_x"/>
                                          </p:val>
                                        </p:tav>
                                      </p:tavLst>
                                    </p:anim>
                                    <p:anim calcmode="lin" valueType="num">
                                      <p:cBhvr additive="base">
                                        <p:cTn id="62"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2" grpId="0" animBg="1"/>
      <p:bldP spid="34" grpId="0" animBg="1"/>
      <p:bldP spid="36" grpId="0" animBg="1"/>
      <p:bldP spid="38" grpId="0" animBg="1"/>
      <p:bldP spid="39" grpId="0" animBg="1"/>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7062D-F946-A687-91EC-FC0432FFE61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04DDE899-72A6-1E22-5927-E6A614CDEF59}"/>
              </a:ext>
            </a:extLst>
          </p:cNvPr>
          <p:cNvSpPr/>
          <p:nvPr/>
        </p:nvSpPr>
        <p:spPr>
          <a:xfrm>
            <a:off x="567173" y="1265269"/>
            <a:ext cx="10799778" cy="4902225"/>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86DA1917-F8D2-A3BF-524B-1C5FB2E9F417}"/>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38E52DD0-3908-0589-CF2A-6974161A98C1}"/>
              </a:ext>
            </a:extLst>
          </p:cNvPr>
          <p:cNvSpPr/>
          <p:nvPr/>
        </p:nvSpPr>
        <p:spPr>
          <a:xfrm>
            <a:off x="0" y="257213"/>
            <a:ext cx="12200967" cy="615586"/>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96C52FCA-669D-9E10-7070-5EA27FF91ED2}"/>
              </a:ext>
            </a:extLst>
          </p:cNvPr>
          <p:cNvSpPr/>
          <p:nvPr/>
        </p:nvSpPr>
        <p:spPr>
          <a:xfrm>
            <a:off x="257392" y="933011"/>
            <a:ext cx="2620030" cy="717872"/>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Question 1:</a:t>
            </a:r>
          </a:p>
        </p:txBody>
      </p:sp>
      <p:sp>
        <p:nvSpPr>
          <p:cNvPr id="2" name="TextBox 1">
            <a:extLst>
              <a:ext uri="{FF2B5EF4-FFF2-40B4-BE49-F238E27FC236}">
                <a16:creationId xmlns:a16="http://schemas.microsoft.com/office/drawing/2014/main" id="{CAD557F9-CD07-84E9-EE2A-1A6E456FE6FD}"/>
              </a:ext>
            </a:extLst>
          </p:cNvPr>
          <p:cNvSpPr txBox="1"/>
          <p:nvPr/>
        </p:nvSpPr>
        <p:spPr>
          <a:xfrm>
            <a:off x="281115" y="246013"/>
            <a:ext cx="113076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Question 1a &amp; 1b: </a:t>
            </a:r>
            <a:r>
              <a:rPr kumimoji="0" lang="en-GB" sz="36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The ‘Consequence’ Question</a:t>
            </a:r>
          </a:p>
        </p:txBody>
      </p:sp>
      <p:sp>
        <p:nvSpPr>
          <p:cNvPr id="3" name="Rectangle 2">
            <a:extLst>
              <a:ext uri="{FF2B5EF4-FFF2-40B4-BE49-F238E27FC236}">
                <a16:creationId xmlns:a16="http://schemas.microsoft.com/office/drawing/2014/main" id="{2D87EA8D-1329-039A-EBA6-9C7D01BD5E54}"/>
              </a:ext>
            </a:extLst>
          </p:cNvPr>
          <p:cNvSpPr/>
          <p:nvPr/>
        </p:nvSpPr>
        <p:spPr>
          <a:xfrm>
            <a:off x="2561958" y="969513"/>
            <a:ext cx="8853975" cy="717872"/>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If you are ever unsure what to write....</a:t>
            </a:r>
          </a:p>
        </p:txBody>
      </p:sp>
      <p:sp>
        <p:nvSpPr>
          <p:cNvPr id="10" name="TextBox 9">
            <a:extLst>
              <a:ext uri="{FF2B5EF4-FFF2-40B4-BE49-F238E27FC236}">
                <a16:creationId xmlns:a16="http://schemas.microsoft.com/office/drawing/2014/main" id="{18BE109F-9E56-7E04-72CA-CC206BC3BC84}"/>
              </a:ext>
            </a:extLst>
          </p:cNvPr>
          <p:cNvSpPr txBox="1"/>
          <p:nvPr/>
        </p:nvSpPr>
        <p:spPr>
          <a:xfrm rot="21343189">
            <a:off x="7138826" y="2244493"/>
            <a:ext cx="4343489" cy="3785652"/>
          </a:xfrm>
          <a:custGeom>
            <a:avLst/>
            <a:gdLst>
              <a:gd name="connsiteX0" fmla="*/ 0 w 4343489"/>
              <a:gd name="connsiteY0" fmla="*/ 0 h 3785652"/>
              <a:gd name="connsiteX1" fmla="*/ 586371 w 4343489"/>
              <a:gd name="connsiteY1" fmla="*/ 0 h 3785652"/>
              <a:gd name="connsiteX2" fmla="*/ 1216177 w 4343489"/>
              <a:gd name="connsiteY2" fmla="*/ 0 h 3785652"/>
              <a:gd name="connsiteX3" fmla="*/ 1672243 w 4343489"/>
              <a:gd name="connsiteY3" fmla="*/ 0 h 3785652"/>
              <a:gd name="connsiteX4" fmla="*/ 2128310 w 4343489"/>
              <a:gd name="connsiteY4" fmla="*/ 0 h 3785652"/>
              <a:gd name="connsiteX5" fmla="*/ 2714681 w 4343489"/>
              <a:gd name="connsiteY5" fmla="*/ 0 h 3785652"/>
              <a:gd name="connsiteX6" fmla="*/ 3127312 w 4343489"/>
              <a:gd name="connsiteY6" fmla="*/ 0 h 3785652"/>
              <a:gd name="connsiteX7" fmla="*/ 3539944 w 4343489"/>
              <a:gd name="connsiteY7" fmla="*/ 0 h 3785652"/>
              <a:gd name="connsiteX8" fmla="*/ 4343489 w 4343489"/>
              <a:gd name="connsiteY8" fmla="*/ 0 h 3785652"/>
              <a:gd name="connsiteX9" fmla="*/ 4343489 w 4343489"/>
              <a:gd name="connsiteY9" fmla="*/ 578664 h 3785652"/>
              <a:gd name="connsiteX10" fmla="*/ 4343489 w 4343489"/>
              <a:gd name="connsiteY10" fmla="*/ 1195184 h 3785652"/>
              <a:gd name="connsiteX11" fmla="*/ 4343489 w 4343489"/>
              <a:gd name="connsiteY11" fmla="*/ 1698135 h 3785652"/>
              <a:gd name="connsiteX12" fmla="*/ 4343489 w 4343489"/>
              <a:gd name="connsiteY12" fmla="*/ 2163230 h 3785652"/>
              <a:gd name="connsiteX13" fmla="*/ 4343489 w 4343489"/>
              <a:gd name="connsiteY13" fmla="*/ 2779750 h 3785652"/>
              <a:gd name="connsiteX14" fmla="*/ 4343489 w 4343489"/>
              <a:gd name="connsiteY14" fmla="*/ 3206988 h 3785652"/>
              <a:gd name="connsiteX15" fmla="*/ 4343489 w 4343489"/>
              <a:gd name="connsiteY15" fmla="*/ 3785652 h 3785652"/>
              <a:gd name="connsiteX16" fmla="*/ 3887423 w 4343489"/>
              <a:gd name="connsiteY16" fmla="*/ 3785652 h 3785652"/>
              <a:gd name="connsiteX17" fmla="*/ 3257617 w 4343489"/>
              <a:gd name="connsiteY17" fmla="*/ 3785652 h 3785652"/>
              <a:gd name="connsiteX18" fmla="*/ 2671246 w 4343489"/>
              <a:gd name="connsiteY18" fmla="*/ 3785652 h 3785652"/>
              <a:gd name="connsiteX19" fmla="*/ 2171745 w 4343489"/>
              <a:gd name="connsiteY19" fmla="*/ 3785652 h 3785652"/>
              <a:gd name="connsiteX20" fmla="*/ 1628808 w 4343489"/>
              <a:gd name="connsiteY20" fmla="*/ 3785652 h 3785652"/>
              <a:gd name="connsiteX21" fmla="*/ 999002 w 4343489"/>
              <a:gd name="connsiteY21" fmla="*/ 3785652 h 3785652"/>
              <a:gd name="connsiteX22" fmla="*/ 542936 w 4343489"/>
              <a:gd name="connsiteY22" fmla="*/ 3785652 h 3785652"/>
              <a:gd name="connsiteX23" fmla="*/ 0 w 4343489"/>
              <a:gd name="connsiteY23" fmla="*/ 3785652 h 3785652"/>
              <a:gd name="connsiteX24" fmla="*/ 0 w 4343489"/>
              <a:gd name="connsiteY24" fmla="*/ 3358414 h 3785652"/>
              <a:gd name="connsiteX25" fmla="*/ 0 w 4343489"/>
              <a:gd name="connsiteY25" fmla="*/ 2931176 h 3785652"/>
              <a:gd name="connsiteX26" fmla="*/ 0 w 4343489"/>
              <a:gd name="connsiteY26" fmla="*/ 2503938 h 3785652"/>
              <a:gd name="connsiteX27" fmla="*/ 0 w 4343489"/>
              <a:gd name="connsiteY27" fmla="*/ 2076701 h 3785652"/>
              <a:gd name="connsiteX28" fmla="*/ 0 w 4343489"/>
              <a:gd name="connsiteY28" fmla="*/ 1498037 h 3785652"/>
              <a:gd name="connsiteX29" fmla="*/ 0 w 4343489"/>
              <a:gd name="connsiteY29" fmla="*/ 1070799 h 3785652"/>
              <a:gd name="connsiteX30" fmla="*/ 0 w 4343489"/>
              <a:gd name="connsiteY30" fmla="*/ 0 h 378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3489" h="3785652" fill="none" extrusionOk="0">
                <a:moveTo>
                  <a:pt x="0" y="0"/>
                </a:moveTo>
                <a:cubicBezTo>
                  <a:pt x="216150" y="-4285"/>
                  <a:pt x="423113" y="28918"/>
                  <a:pt x="586371" y="0"/>
                </a:cubicBezTo>
                <a:cubicBezTo>
                  <a:pt x="749629" y="-28918"/>
                  <a:pt x="1011483" y="58693"/>
                  <a:pt x="1216177" y="0"/>
                </a:cubicBezTo>
                <a:cubicBezTo>
                  <a:pt x="1420871" y="-58693"/>
                  <a:pt x="1473107" y="7033"/>
                  <a:pt x="1672243" y="0"/>
                </a:cubicBezTo>
                <a:cubicBezTo>
                  <a:pt x="1871379" y="-7033"/>
                  <a:pt x="2025432" y="51640"/>
                  <a:pt x="2128310" y="0"/>
                </a:cubicBezTo>
                <a:cubicBezTo>
                  <a:pt x="2231188" y="-51640"/>
                  <a:pt x="2505136" y="5758"/>
                  <a:pt x="2714681" y="0"/>
                </a:cubicBezTo>
                <a:cubicBezTo>
                  <a:pt x="2924226" y="-5758"/>
                  <a:pt x="3010511" y="36331"/>
                  <a:pt x="3127312" y="0"/>
                </a:cubicBezTo>
                <a:cubicBezTo>
                  <a:pt x="3244113" y="-36331"/>
                  <a:pt x="3360594" y="3543"/>
                  <a:pt x="3539944" y="0"/>
                </a:cubicBezTo>
                <a:cubicBezTo>
                  <a:pt x="3719294" y="-3543"/>
                  <a:pt x="4159900" y="75538"/>
                  <a:pt x="4343489" y="0"/>
                </a:cubicBezTo>
                <a:cubicBezTo>
                  <a:pt x="4353504" y="173129"/>
                  <a:pt x="4302938" y="394727"/>
                  <a:pt x="4343489" y="578664"/>
                </a:cubicBezTo>
                <a:cubicBezTo>
                  <a:pt x="4384040" y="762601"/>
                  <a:pt x="4306927" y="989873"/>
                  <a:pt x="4343489" y="1195184"/>
                </a:cubicBezTo>
                <a:cubicBezTo>
                  <a:pt x="4380051" y="1400495"/>
                  <a:pt x="4339203" y="1475779"/>
                  <a:pt x="4343489" y="1698135"/>
                </a:cubicBezTo>
                <a:cubicBezTo>
                  <a:pt x="4347775" y="1920491"/>
                  <a:pt x="4312296" y="1966721"/>
                  <a:pt x="4343489" y="2163230"/>
                </a:cubicBezTo>
                <a:cubicBezTo>
                  <a:pt x="4374682" y="2359739"/>
                  <a:pt x="4340034" y="2482488"/>
                  <a:pt x="4343489" y="2779750"/>
                </a:cubicBezTo>
                <a:cubicBezTo>
                  <a:pt x="4346944" y="3077012"/>
                  <a:pt x="4329481" y="3066241"/>
                  <a:pt x="4343489" y="3206988"/>
                </a:cubicBezTo>
                <a:cubicBezTo>
                  <a:pt x="4357497" y="3347735"/>
                  <a:pt x="4324349" y="3662271"/>
                  <a:pt x="4343489" y="3785652"/>
                </a:cubicBezTo>
                <a:cubicBezTo>
                  <a:pt x="4195937" y="3797047"/>
                  <a:pt x="4045537" y="3765266"/>
                  <a:pt x="3887423" y="3785652"/>
                </a:cubicBezTo>
                <a:cubicBezTo>
                  <a:pt x="3729309" y="3806038"/>
                  <a:pt x="3438647" y="3758921"/>
                  <a:pt x="3257617" y="3785652"/>
                </a:cubicBezTo>
                <a:cubicBezTo>
                  <a:pt x="3076587" y="3812383"/>
                  <a:pt x="2940306" y="3741630"/>
                  <a:pt x="2671246" y="3785652"/>
                </a:cubicBezTo>
                <a:cubicBezTo>
                  <a:pt x="2402186" y="3829674"/>
                  <a:pt x="2276679" y="3745625"/>
                  <a:pt x="2171745" y="3785652"/>
                </a:cubicBezTo>
                <a:cubicBezTo>
                  <a:pt x="2066811" y="3825679"/>
                  <a:pt x="1786139" y="3760321"/>
                  <a:pt x="1628808" y="3785652"/>
                </a:cubicBezTo>
                <a:cubicBezTo>
                  <a:pt x="1471477" y="3810983"/>
                  <a:pt x="1245826" y="3766510"/>
                  <a:pt x="999002" y="3785652"/>
                </a:cubicBezTo>
                <a:cubicBezTo>
                  <a:pt x="752178" y="3804794"/>
                  <a:pt x="691947" y="3740245"/>
                  <a:pt x="542936" y="3785652"/>
                </a:cubicBezTo>
                <a:cubicBezTo>
                  <a:pt x="393925" y="3831059"/>
                  <a:pt x="216300" y="3751760"/>
                  <a:pt x="0" y="3785652"/>
                </a:cubicBezTo>
                <a:cubicBezTo>
                  <a:pt x="-49692" y="3634235"/>
                  <a:pt x="12691" y="3477244"/>
                  <a:pt x="0" y="3358414"/>
                </a:cubicBezTo>
                <a:cubicBezTo>
                  <a:pt x="-12691" y="3239584"/>
                  <a:pt x="45820" y="3043271"/>
                  <a:pt x="0" y="2931176"/>
                </a:cubicBezTo>
                <a:cubicBezTo>
                  <a:pt x="-45820" y="2819081"/>
                  <a:pt x="47471" y="2598683"/>
                  <a:pt x="0" y="2503938"/>
                </a:cubicBezTo>
                <a:cubicBezTo>
                  <a:pt x="-47471" y="2409193"/>
                  <a:pt x="34727" y="2169757"/>
                  <a:pt x="0" y="2076701"/>
                </a:cubicBezTo>
                <a:cubicBezTo>
                  <a:pt x="-34727" y="1983645"/>
                  <a:pt x="22660" y="1672616"/>
                  <a:pt x="0" y="1498037"/>
                </a:cubicBezTo>
                <a:cubicBezTo>
                  <a:pt x="-22660" y="1323458"/>
                  <a:pt x="273" y="1191849"/>
                  <a:pt x="0" y="1070799"/>
                </a:cubicBezTo>
                <a:cubicBezTo>
                  <a:pt x="-273" y="949749"/>
                  <a:pt x="11869" y="261152"/>
                  <a:pt x="0" y="0"/>
                </a:cubicBezTo>
                <a:close/>
              </a:path>
              <a:path w="4343489" h="3785652" stroke="0" extrusionOk="0">
                <a:moveTo>
                  <a:pt x="0" y="0"/>
                </a:moveTo>
                <a:cubicBezTo>
                  <a:pt x="142797" y="-3262"/>
                  <a:pt x="305245" y="11819"/>
                  <a:pt x="542936" y="0"/>
                </a:cubicBezTo>
                <a:cubicBezTo>
                  <a:pt x="780627" y="-11819"/>
                  <a:pt x="836959" y="41873"/>
                  <a:pt x="999002" y="0"/>
                </a:cubicBezTo>
                <a:cubicBezTo>
                  <a:pt x="1161045" y="-41873"/>
                  <a:pt x="1343331" y="52816"/>
                  <a:pt x="1498504" y="0"/>
                </a:cubicBezTo>
                <a:cubicBezTo>
                  <a:pt x="1653677" y="-52816"/>
                  <a:pt x="1876371" y="58078"/>
                  <a:pt x="1998005" y="0"/>
                </a:cubicBezTo>
                <a:cubicBezTo>
                  <a:pt x="2119639" y="-58078"/>
                  <a:pt x="2324796" y="56943"/>
                  <a:pt x="2584376" y="0"/>
                </a:cubicBezTo>
                <a:cubicBezTo>
                  <a:pt x="2843956" y="-56943"/>
                  <a:pt x="2813061" y="33837"/>
                  <a:pt x="2997007" y="0"/>
                </a:cubicBezTo>
                <a:cubicBezTo>
                  <a:pt x="3180953" y="-33837"/>
                  <a:pt x="3278440" y="16980"/>
                  <a:pt x="3539944" y="0"/>
                </a:cubicBezTo>
                <a:cubicBezTo>
                  <a:pt x="3801448" y="-16980"/>
                  <a:pt x="4180678" y="54197"/>
                  <a:pt x="4343489" y="0"/>
                </a:cubicBezTo>
                <a:cubicBezTo>
                  <a:pt x="4382586" y="260425"/>
                  <a:pt x="4272028" y="448527"/>
                  <a:pt x="4343489" y="616520"/>
                </a:cubicBezTo>
                <a:cubicBezTo>
                  <a:pt x="4414950" y="784513"/>
                  <a:pt x="4322876" y="946059"/>
                  <a:pt x="4343489" y="1119471"/>
                </a:cubicBezTo>
                <a:cubicBezTo>
                  <a:pt x="4364102" y="1292883"/>
                  <a:pt x="4336268" y="1416780"/>
                  <a:pt x="4343489" y="1584566"/>
                </a:cubicBezTo>
                <a:cubicBezTo>
                  <a:pt x="4350710" y="1752353"/>
                  <a:pt x="4291438" y="1931021"/>
                  <a:pt x="4343489" y="2087517"/>
                </a:cubicBezTo>
                <a:cubicBezTo>
                  <a:pt x="4395540" y="2244013"/>
                  <a:pt x="4318827" y="2501791"/>
                  <a:pt x="4343489" y="2628324"/>
                </a:cubicBezTo>
                <a:cubicBezTo>
                  <a:pt x="4368151" y="2754857"/>
                  <a:pt x="4342271" y="3001689"/>
                  <a:pt x="4343489" y="3169132"/>
                </a:cubicBezTo>
                <a:cubicBezTo>
                  <a:pt x="4344707" y="3336575"/>
                  <a:pt x="4324927" y="3616383"/>
                  <a:pt x="4343489" y="3785652"/>
                </a:cubicBezTo>
                <a:cubicBezTo>
                  <a:pt x="4110792" y="3802870"/>
                  <a:pt x="3969412" y="3735431"/>
                  <a:pt x="3800553" y="3785652"/>
                </a:cubicBezTo>
                <a:cubicBezTo>
                  <a:pt x="3631694" y="3835873"/>
                  <a:pt x="3548906" y="3750562"/>
                  <a:pt x="3301052" y="3785652"/>
                </a:cubicBezTo>
                <a:cubicBezTo>
                  <a:pt x="3053198" y="3820742"/>
                  <a:pt x="2891854" y="3740343"/>
                  <a:pt x="2714681" y="3785652"/>
                </a:cubicBezTo>
                <a:cubicBezTo>
                  <a:pt x="2537508" y="3830961"/>
                  <a:pt x="2382579" y="3759545"/>
                  <a:pt x="2084875" y="3785652"/>
                </a:cubicBezTo>
                <a:cubicBezTo>
                  <a:pt x="1787171" y="3811759"/>
                  <a:pt x="1787364" y="3779873"/>
                  <a:pt x="1672243" y="3785652"/>
                </a:cubicBezTo>
                <a:cubicBezTo>
                  <a:pt x="1557122" y="3791431"/>
                  <a:pt x="1271200" y="3743267"/>
                  <a:pt x="1042437" y="3785652"/>
                </a:cubicBezTo>
                <a:cubicBezTo>
                  <a:pt x="813674" y="3828037"/>
                  <a:pt x="477332" y="3665393"/>
                  <a:pt x="0" y="3785652"/>
                </a:cubicBezTo>
                <a:cubicBezTo>
                  <a:pt x="-41046" y="3524108"/>
                  <a:pt x="60814" y="3369324"/>
                  <a:pt x="0" y="3244845"/>
                </a:cubicBezTo>
                <a:cubicBezTo>
                  <a:pt x="-60814" y="3120366"/>
                  <a:pt x="2238" y="2964348"/>
                  <a:pt x="0" y="2779750"/>
                </a:cubicBezTo>
                <a:cubicBezTo>
                  <a:pt x="-2238" y="2595152"/>
                  <a:pt x="17240" y="2418440"/>
                  <a:pt x="0" y="2276799"/>
                </a:cubicBezTo>
                <a:cubicBezTo>
                  <a:pt x="-17240" y="2135158"/>
                  <a:pt x="38014" y="1934977"/>
                  <a:pt x="0" y="1811705"/>
                </a:cubicBezTo>
                <a:cubicBezTo>
                  <a:pt x="-38014" y="1688433"/>
                  <a:pt x="21234" y="1379213"/>
                  <a:pt x="0" y="1195184"/>
                </a:cubicBezTo>
                <a:cubicBezTo>
                  <a:pt x="-21234" y="1011155"/>
                  <a:pt x="27734" y="841832"/>
                  <a:pt x="0" y="730090"/>
                </a:cubicBezTo>
                <a:cubicBezTo>
                  <a:pt x="-27734" y="618348"/>
                  <a:pt x="42602" y="313751"/>
                  <a:pt x="0" y="0"/>
                </a:cubicBezTo>
                <a:close/>
              </a:path>
            </a:pathLst>
          </a:custGeom>
          <a:solidFill>
            <a:srgbClr val="A2DDFD"/>
          </a:solidFill>
          <a:ln w="19050">
            <a:solidFill>
              <a:schemeClr val="tx1">
                <a:lumMod val="85000"/>
                <a:lumOff val="15000"/>
              </a:schemeClr>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If you are unsure of the event in the question, use the following answers;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514350" marR="0" lvl="0" indent="-514350" algn="l" defTabSz="914400" rtl="0" eaLnBrk="1" fontAlgn="auto" latinLnBrk="0" hangingPunct="1">
              <a:lnSpc>
                <a:spcPct val="100000"/>
              </a:lnSpc>
              <a:spcBef>
                <a:spcPts val="0"/>
              </a:spcBef>
              <a:spcAft>
                <a:spcPts val="0"/>
              </a:spcAft>
              <a:buClrTx/>
              <a:buSzTx/>
              <a:buFontTx/>
              <a:buAutoNum type="arabicParen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Change to Plains Indians way of life</a:t>
            </a:r>
          </a:p>
          <a:p>
            <a:pPr marL="514350" marR="0" lvl="0" indent="-514350" algn="l" defTabSz="914400" rtl="0" eaLnBrk="1" fontAlgn="auto" latinLnBrk="0" hangingPunct="1">
              <a:lnSpc>
                <a:spcPct val="100000"/>
              </a:lnSpc>
              <a:spcBef>
                <a:spcPts val="0"/>
              </a:spcBef>
              <a:spcAft>
                <a:spcPts val="0"/>
              </a:spcAft>
              <a:buClrTx/>
              <a:buSzTx/>
              <a:buFontTx/>
              <a:buAutoNum type="arabicParenR"/>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Increase in migration</a:t>
            </a:r>
          </a:p>
          <a:p>
            <a:pPr marL="514350" marR="0" lvl="0" indent="-514350" algn="l" defTabSz="914400" rtl="0" eaLnBrk="1" fontAlgn="auto" latinLnBrk="0" hangingPunct="1">
              <a:lnSpc>
                <a:spcPct val="100000"/>
              </a:lnSpc>
              <a:spcBef>
                <a:spcPts val="0"/>
              </a:spcBef>
              <a:spcAft>
                <a:spcPts val="0"/>
              </a:spcAft>
              <a:buClrTx/>
              <a:buSzTx/>
              <a:buFontTx/>
              <a:buAutoNum type="arabicParenR"/>
              <a:tabLst/>
              <a:defRPr/>
            </a:pPr>
            <a:endPar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NEVER leave this question blank</a:t>
            </a:r>
          </a:p>
        </p:txBody>
      </p:sp>
      <p:pic>
        <p:nvPicPr>
          <p:cNvPr id="8" name="Picture 7">
            <a:extLst>
              <a:ext uri="{FF2B5EF4-FFF2-40B4-BE49-F238E27FC236}">
                <a16:creationId xmlns:a16="http://schemas.microsoft.com/office/drawing/2014/main" id="{61C4A296-B8EE-D27F-205D-20560B82A52C}"/>
              </a:ext>
            </a:extLst>
          </p:cNvPr>
          <p:cNvPicPr>
            <a:picLocks noChangeAspect="1"/>
          </p:cNvPicPr>
          <p:nvPr/>
        </p:nvPicPr>
        <p:blipFill>
          <a:blip r:embed="rId3"/>
          <a:stretch>
            <a:fillRect/>
          </a:stretch>
        </p:blipFill>
        <p:spPr>
          <a:xfrm>
            <a:off x="101053" y="3310473"/>
            <a:ext cx="1592139" cy="3429000"/>
          </a:xfrm>
          <a:prstGeom prst="rect">
            <a:avLst/>
          </a:prstGeom>
        </p:spPr>
      </p:pic>
      <p:pic>
        <p:nvPicPr>
          <p:cNvPr id="6" name="Picture 5">
            <a:extLst>
              <a:ext uri="{FF2B5EF4-FFF2-40B4-BE49-F238E27FC236}">
                <a16:creationId xmlns:a16="http://schemas.microsoft.com/office/drawing/2014/main" id="{0D41940E-55D4-4E8C-E32E-45E9A69CAFF3}"/>
              </a:ext>
            </a:extLst>
          </p:cNvPr>
          <p:cNvPicPr>
            <a:picLocks noChangeAspect="1"/>
          </p:cNvPicPr>
          <p:nvPr/>
        </p:nvPicPr>
        <p:blipFill>
          <a:blip r:embed="rId4"/>
          <a:stretch>
            <a:fillRect/>
          </a:stretch>
        </p:blipFill>
        <p:spPr>
          <a:xfrm>
            <a:off x="10348645" y="196282"/>
            <a:ext cx="1584026" cy="1559146"/>
          </a:xfrm>
          <a:prstGeom prst="rect">
            <a:avLst/>
          </a:prstGeom>
        </p:spPr>
      </p:pic>
      <p:sp>
        <p:nvSpPr>
          <p:cNvPr id="12" name="TextBox 11">
            <a:extLst>
              <a:ext uri="{FF2B5EF4-FFF2-40B4-BE49-F238E27FC236}">
                <a16:creationId xmlns:a16="http://schemas.microsoft.com/office/drawing/2014/main" id="{DF3502B2-179F-E687-D3CF-01FB89C85D64}"/>
              </a:ext>
            </a:extLst>
          </p:cNvPr>
          <p:cNvSpPr txBox="1"/>
          <p:nvPr/>
        </p:nvSpPr>
        <p:spPr>
          <a:xfrm>
            <a:off x="1993098" y="1908452"/>
            <a:ext cx="4441371" cy="4524315"/>
          </a:xfrm>
          <a:prstGeom prst="rect">
            <a:avLst/>
          </a:prstGeom>
          <a:noFill/>
          <a:ln w="28575">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One consequence of …… was that Plains Indians way of life was taken away from them.  They were forced to live a more ‘white American’ way of life, by moving onto reservations and farming land.  This went against their beliefs in land being sacred, and took away their ability to be nomadic and hunt buffalo to survive on the Great Plains.</a:t>
            </a:r>
          </a:p>
        </p:txBody>
      </p:sp>
      <p:pic>
        <p:nvPicPr>
          <p:cNvPr id="7" name="Picture 6">
            <a:extLst>
              <a:ext uri="{FF2B5EF4-FFF2-40B4-BE49-F238E27FC236}">
                <a16:creationId xmlns:a16="http://schemas.microsoft.com/office/drawing/2014/main" id="{EA5D02C4-4623-D2F3-8F43-8F372670E52F}"/>
              </a:ext>
            </a:extLst>
          </p:cNvPr>
          <p:cNvPicPr>
            <a:picLocks noChangeAspect="1"/>
          </p:cNvPicPr>
          <p:nvPr/>
        </p:nvPicPr>
        <p:blipFill>
          <a:blip r:embed="rId5"/>
          <a:stretch>
            <a:fillRect/>
          </a:stretch>
        </p:blipFill>
        <p:spPr>
          <a:xfrm>
            <a:off x="1908880" y="1867020"/>
            <a:ext cx="4810161" cy="4632732"/>
          </a:xfrm>
          <a:prstGeom prst="rect">
            <a:avLst/>
          </a:prstGeom>
        </p:spPr>
      </p:pic>
    </p:spTree>
    <p:extLst>
      <p:ext uri="{BB962C8B-B14F-4D97-AF65-F5344CB8AC3E}">
        <p14:creationId xmlns:p14="http://schemas.microsoft.com/office/powerpoint/2010/main" val="333245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0DCA8-E48B-E64C-260F-822815F9137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0BDA855F-0414-2C68-44D5-F4BF9D438DEF}"/>
              </a:ext>
            </a:extLst>
          </p:cNvPr>
          <p:cNvSpPr/>
          <p:nvPr/>
        </p:nvSpPr>
        <p:spPr>
          <a:xfrm>
            <a:off x="567173" y="1265269"/>
            <a:ext cx="10799778" cy="4902225"/>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D5577724-E2B7-FB75-BAFB-6696083E5D7E}"/>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B7A88877-3F54-C534-3999-A6BBE87FC3E3}"/>
              </a:ext>
            </a:extLst>
          </p:cNvPr>
          <p:cNvSpPr/>
          <p:nvPr/>
        </p:nvSpPr>
        <p:spPr>
          <a:xfrm>
            <a:off x="0" y="257213"/>
            <a:ext cx="12200967" cy="615586"/>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4" name="Rectangle 43">
            <a:extLst>
              <a:ext uri="{FF2B5EF4-FFF2-40B4-BE49-F238E27FC236}">
                <a16:creationId xmlns:a16="http://schemas.microsoft.com/office/drawing/2014/main" id="{57D664A9-E710-E2B6-9C67-19ECCB5B5750}"/>
              </a:ext>
            </a:extLst>
          </p:cNvPr>
          <p:cNvSpPr/>
          <p:nvPr/>
        </p:nvSpPr>
        <p:spPr>
          <a:xfrm>
            <a:off x="257392" y="933011"/>
            <a:ext cx="2620030" cy="717872"/>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Calibri" panose="020F0502020204030204"/>
                <a:ea typeface="+mn-ea"/>
                <a:cs typeface="+mn-cs"/>
              </a:rPr>
              <a:t>Question 1:</a:t>
            </a:r>
          </a:p>
        </p:txBody>
      </p:sp>
      <p:sp>
        <p:nvSpPr>
          <p:cNvPr id="2" name="TextBox 1">
            <a:extLst>
              <a:ext uri="{FF2B5EF4-FFF2-40B4-BE49-F238E27FC236}">
                <a16:creationId xmlns:a16="http://schemas.microsoft.com/office/drawing/2014/main" id="{C3B00BEC-B47F-6178-7B2E-5B2F621054AC}"/>
              </a:ext>
            </a:extLst>
          </p:cNvPr>
          <p:cNvSpPr txBox="1"/>
          <p:nvPr/>
        </p:nvSpPr>
        <p:spPr>
          <a:xfrm>
            <a:off x="281115" y="246013"/>
            <a:ext cx="113076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Question 1a &amp; 1b: </a:t>
            </a:r>
            <a:r>
              <a:rPr kumimoji="0" lang="en-GB" sz="36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The ‘Consequence’ Question</a:t>
            </a:r>
          </a:p>
        </p:txBody>
      </p:sp>
      <p:sp>
        <p:nvSpPr>
          <p:cNvPr id="3" name="Rectangle 2">
            <a:extLst>
              <a:ext uri="{FF2B5EF4-FFF2-40B4-BE49-F238E27FC236}">
                <a16:creationId xmlns:a16="http://schemas.microsoft.com/office/drawing/2014/main" id="{FFE12536-ED28-7ED9-69E4-EE5EF297206E}"/>
              </a:ext>
            </a:extLst>
          </p:cNvPr>
          <p:cNvSpPr/>
          <p:nvPr/>
        </p:nvSpPr>
        <p:spPr>
          <a:xfrm>
            <a:off x="2561958" y="969513"/>
            <a:ext cx="8853975" cy="717872"/>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rPr>
              <a:t>Two minutes</a:t>
            </a:r>
            <a:r>
              <a:rPr kumimoji="0" lang="en-GB" sz="3200" b="0" i="0" u="none" strike="noStrike" kern="1200" cap="none" spc="0" normalizeH="0" noProof="0" dirty="0">
                <a:ln>
                  <a:noFill/>
                </a:ln>
                <a:solidFill>
                  <a:prstClr val="black"/>
                </a:solidFill>
                <a:effectLst/>
                <a:uLnTx/>
                <a:uFillTx/>
                <a:latin typeface="Calibri" panose="020F0502020204030204"/>
                <a:ea typeface="+mn-ea"/>
                <a:cs typeface="+mn-cs"/>
              </a:rPr>
              <a:t> to have a go at filling in the table...</a:t>
            </a:r>
            <a:endParaRPr kumimoji="0" lang="en-GB"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228C79E3-841F-4BF9-8120-3BC0C9435D89}"/>
              </a:ext>
            </a:extLst>
          </p:cNvPr>
          <p:cNvPicPr>
            <a:picLocks noChangeAspect="1"/>
          </p:cNvPicPr>
          <p:nvPr/>
        </p:nvPicPr>
        <p:blipFill>
          <a:blip r:embed="rId3"/>
          <a:stretch>
            <a:fillRect/>
          </a:stretch>
        </p:blipFill>
        <p:spPr>
          <a:xfrm>
            <a:off x="101053" y="3310473"/>
            <a:ext cx="1592139" cy="3429000"/>
          </a:xfrm>
          <a:prstGeom prst="rect">
            <a:avLst/>
          </a:prstGeom>
        </p:spPr>
      </p:pic>
      <p:pic>
        <p:nvPicPr>
          <p:cNvPr id="6" name="Picture 5">
            <a:extLst>
              <a:ext uri="{FF2B5EF4-FFF2-40B4-BE49-F238E27FC236}">
                <a16:creationId xmlns:a16="http://schemas.microsoft.com/office/drawing/2014/main" id="{C2A34F5D-77E9-22EB-7D47-E7F3AE5B7393}"/>
              </a:ext>
            </a:extLst>
          </p:cNvPr>
          <p:cNvPicPr>
            <a:picLocks noChangeAspect="1"/>
          </p:cNvPicPr>
          <p:nvPr/>
        </p:nvPicPr>
        <p:blipFill>
          <a:blip r:embed="rId4"/>
          <a:stretch>
            <a:fillRect/>
          </a:stretch>
        </p:blipFill>
        <p:spPr>
          <a:xfrm>
            <a:off x="10348645" y="196282"/>
            <a:ext cx="1584026" cy="1559146"/>
          </a:xfrm>
          <a:prstGeom prst="rect">
            <a:avLst/>
          </a:prstGeom>
        </p:spPr>
      </p:pic>
      <p:pic>
        <p:nvPicPr>
          <p:cNvPr id="12" name="Picture 11" descr="A black and white flag&#10;&#10;AI-generated content may be incorrect.">
            <a:extLst>
              <a:ext uri="{FF2B5EF4-FFF2-40B4-BE49-F238E27FC236}">
                <a16:creationId xmlns:a16="http://schemas.microsoft.com/office/drawing/2014/main" id="{7465B9C7-CC18-FE6F-CAE6-4D9A02C8AF5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23541" y="1889886"/>
            <a:ext cx="8699063" cy="4587566"/>
          </a:xfrm>
          <a:prstGeom prst="rect">
            <a:avLst/>
          </a:prstGeom>
        </p:spPr>
      </p:pic>
      <p:sp>
        <p:nvSpPr>
          <p:cNvPr id="13" name="TextBox 12">
            <a:extLst>
              <a:ext uri="{FF2B5EF4-FFF2-40B4-BE49-F238E27FC236}">
                <a16:creationId xmlns:a16="http://schemas.microsoft.com/office/drawing/2014/main" id="{5540FFA8-A653-FDA6-A7D4-91E747609E34}"/>
              </a:ext>
            </a:extLst>
          </p:cNvPr>
          <p:cNvSpPr txBox="1"/>
          <p:nvPr/>
        </p:nvSpPr>
        <p:spPr>
          <a:xfrm rot="21343189">
            <a:off x="1702619" y="1955282"/>
            <a:ext cx="4343489" cy="4154984"/>
          </a:xfrm>
          <a:custGeom>
            <a:avLst/>
            <a:gdLst>
              <a:gd name="connsiteX0" fmla="*/ 0 w 4343489"/>
              <a:gd name="connsiteY0" fmla="*/ 0 h 4154984"/>
              <a:gd name="connsiteX1" fmla="*/ 586371 w 4343489"/>
              <a:gd name="connsiteY1" fmla="*/ 0 h 4154984"/>
              <a:gd name="connsiteX2" fmla="*/ 1216177 w 4343489"/>
              <a:gd name="connsiteY2" fmla="*/ 0 h 4154984"/>
              <a:gd name="connsiteX3" fmla="*/ 1672243 w 4343489"/>
              <a:gd name="connsiteY3" fmla="*/ 0 h 4154984"/>
              <a:gd name="connsiteX4" fmla="*/ 2128310 w 4343489"/>
              <a:gd name="connsiteY4" fmla="*/ 0 h 4154984"/>
              <a:gd name="connsiteX5" fmla="*/ 2714681 w 4343489"/>
              <a:gd name="connsiteY5" fmla="*/ 0 h 4154984"/>
              <a:gd name="connsiteX6" fmla="*/ 3127312 w 4343489"/>
              <a:gd name="connsiteY6" fmla="*/ 0 h 4154984"/>
              <a:gd name="connsiteX7" fmla="*/ 3539944 w 4343489"/>
              <a:gd name="connsiteY7" fmla="*/ 0 h 4154984"/>
              <a:gd name="connsiteX8" fmla="*/ 4343489 w 4343489"/>
              <a:gd name="connsiteY8" fmla="*/ 0 h 4154984"/>
              <a:gd name="connsiteX9" fmla="*/ 4343489 w 4343489"/>
              <a:gd name="connsiteY9" fmla="*/ 635119 h 4154984"/>
              <a:gd name="connsiteX10" fmla="*/ 4343489 w 4343489"/>
              <a:gd name="connsiteY10" fmla="*/ 1311788 h 4154984"/>
              <a:gd name="connsiteX11" fmla="*/ 4343489 w 4343489"/>
              <a:gd name="connsiteY11" fmla="*/ 1863807 h 4154984"/>
              <a:gd name="connsiteX12" fmla="*/ 4343489 w 4343489"/>
              <a:gd name="connsiteY12" fmla="*/ 2374277 h 4154984"/>
              <a:gd name="connsiteX13" fmla="*/ 4343489 w 4343489"/>
              <a:gd name="connsiteY13" fmla="*/ 3050945 h 4154984"/>
              <a:gd name="connsiteX14" fmla="*/ 4343489 w 4343489"/>
              <a:gd name="connsiteY14" fmla="*/ 3519865 h 4154984"/>
              <a:gd name="connsiteX15" fmla="*/ 4343489 w 4343489"/>
              <a:gd name="connsiteY15" fmla="*/ 4154984 h 4154984"/>
              <a:gd name="connsiteX16" fmla="*/ 3887423 w 4343489"/>
              <a:gd name="connsiteY16" fmla="*/ 4154984 h 4154984"/>
              <a:gd name="connsiteX17" fmla="*/ 3257617 w 4343489"/>
              <a:gd name="connsiteY17" fmla="*/ 4154984 h 4154984"/>
              <a:gd name="connsiteX18" fmla="*/ 2671246 w 4343489"/>
              <a:gd name="connsiteY18" fmla="*/ 4154984 h 4154984"/>
              <a:gd name="connsiteX19" fmla="*/ 2171745 w 4343489"/>
              <a:gd name="connsiteY19" fmla="*/ 4154984 h 4154984"/>
              <a:gd name="connsiteX20" fmla="*/ 1628808 w 4343489"/>
              <a:gd name="connsiteY20" fmla="*/ 4154984 h 4154984"/>
              <a:gd name="connsiteX21" fmla="*/ 999002 w 4343489"/>
              <a:gd name="connsiteY21" fmla="*/ 4154984 h 4154984"/>
              <a:gd name="connsiteX22" fmla="*/ 542936 w 4343489"/>
              <a:gd name="connsiteY22" fmla="*/ 4154984 h 4154984"/>
              <a:gd name="connsiteX23" fmla="*/ 0 w 4343489"/>
              <a:gd name="connsiteY23" fmla="*/ 4154984 h 4154984"/>
              <a:gd name="connsiteX24" fmla="*/ 0 w 4343489"/>
              <a:gd name="connsiteY24" fmla="*/ 3686064 h 4154984"/>
              <a:gd name="connsiteX25" fmla="*/ 0 w 4343489"/>
              <a:gd name="connsiteY25" fmla="*/ 3217145 h 4154984"/>
              <a:gd name="connsiteX26" fmla="*/ 0 w 4343489"/>
              <a:gd name="connsiteY26" fmla="*/ 2748225 h 4154984"/>
              <a:gd name="connsiteX27" fmla="*/ 0 w 4343489"/>
              <a:gd name="connsiteY27" fmla="*/ 2279306 h 4154984"/>
              <a:gd name="connsiteX28" fmla="*/ 0 w 4343489"/>
              <a:gd name="connsiteY28" fmla="*/ 1644187 h 4154984"/>
              <a:gd name="connsiteX29" fmla="*/ 0 w 4343489"/>
              <a:gd name="connsiteY29" fmla="*/ 1175267 h 4154984"/>
              <a:gd name="connsiteX30" fmla="*/ 0 w 4343489"/>
              <a:gd name="connsiteY30" fmla="*/ 0 h 415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343489" h="4154984" fill="none" extrusionOk="0">
                <a:moveTo>
                  <a:pt x="0" y="0"/>
                </a:moveTo>
                <a:cubicBezTo>
                  <a:pt x="216150" y="-4285"/>
                  <a:pt x="423113" y="28918"/>
                  <a:pt x="586371" y="0"/>
                </a:cubicBezTo>
                <a:cubicBezTo>
                  <a:pt x="749629" y="-28918"/>
                  <a:pt x="1011483" y="58693"/>
                  <a:pt x="1216177" y="0"/>
                </a:cubicBezTo>
                <a:cubicBezTo>
                  <a:pt x="1420871" y="-58693"/>
                  <a:pt x="1473107" y="7033"/>
                  <a:pt x="1672243" y="0"/>
                </a:cubicBezTo>
                <a:cubicBezTo>
                  <a:pt x="1871379" y="-7033"/>
                  <a:pt x="2025432" y="51640"/>
                  <a:pt x="2128310" y="0"/>
                </a:cubicBezTo>
                <a:cubicBezTo>
                  <a:pt x="2231188" y="-51640"/>
                  <a:pt x="2505136" y="5758"/>
                  <a:pt x="2714681" y="0"/>
                </a:cubicBezTo>
                <a:cubicBezTo>
                  <a:pt x="2924226" y="-5758"/>
                  <a:pt x="3010511" y="36331"/>
                  <a:pt x="3127312" y="0"/>
                </a:cubicBezTo>
                <a:cubicBezTo>
                  <a:pt x="3244113" y="-36331"/>
                  <a:pt x="3360594" y="3543"/>
                  <a:pt x="3539944" y="0"/>
                </a:cubicBezTo>
                <a:cubicBezTo>
                  <a:pt x="3719294" y="-3543"/>
                  <a:pt x="4159900" y="75538"/>
                  <a:pt x="4343489" y="0"/>
                </a:cubicBezTo>
                <a:cubicBezTo>
                  <a:pt x="4363597" y="248107"/>
                  <a:pt x="4272289" y="326254"/>
                  <a:pt x="4343489" y="635119"/>
                </a:cubicBezTo>
                <a:cubicBezTo>
                  <a:pt x="4414689" y="943984"/>
                  <a:pt x="4316867" y="1094419"/>
                  <a:pt x="4343489" y="1311788"/>
                </a:cubicBezTo>
                <a:cubicBezTo>
                  <a:pt x="4370111" y="1529157"/>
                  <a:pt x="4320125" y="1644268"/>
                  <a:pt x="4343489" y="1863807"/>
                </a:cubicBezTo>
                <a:cubicBezTo>
                  <a:pt x="4366853" y="2083346"/>
                  <a:pt x="4330821" y="2234891"/>
                  <a:pt x="4343489" y="2374277"/>
                </a:cubicBezTo>
                <a:cubicBezTo>
                  <a:pt x="4356157" y="2513663"/>
                  <a:pt x="4308943" y="2725973"/>
                  <a:pt x="4343489" y="3050945"/>
                </a:cubicBezTo>
                <a:cubicBezTo>
                  <a:pt x="4378035" y="3375917"/>
                  <a:pt x="4317151" y="3377402"/>
                  <a:pt x="4343489" y="3519865"/>
                </a:cubicBezTo>
                <a:cubicBezTo>
                  <a:pt x="4369827" y="3662328"/>
                  <a:pt x="4295555" y="3945884"/>
                  <a:pt x="4343489" y="4154984"/>
                </a:cubicBezTo>
                <a:cubicBezTo>
                  <a:pt x="4195937" y="4166379"/>
                  <a:pt x="4045537" y="4134598"/>
                  <a:pt x="3887423" y="4154984"/>
                </a:cubicBezTo>
                <a:cubicBezTo>
                  <a:pt x="3729309" y="4175370"/>
                  <a:pt x="3438647" y="4128253"/>
                  <a:pt x="3257617" y="4154984"/>
                </a:cubicBezTo>
                <a:cubicBezTo>
                  <a:pt x="3076587" y="4181715"/>
                  <a:pt x="2940306" y="4110962"/>
                  <a:pt x="2671246" y="4154984"/>
                </a:cubicBezTo>
                <a:cubicBezTo>
                  <a:pt x="2402186" y="4199006"/>
                  <a:pt x="2276679" y="4114957"/>
                  <a:pt x="2171745" y="4154984"/>
                </a:cubicBezTo>
                <a:cubicBezTo>
                  <a:pt x="2066811" y="4195011"/>
                  <a:pt x="1786139" y="4129653"/>
                  <a:pt x="1628808" y="4154984"/>
                </a:cubicBezTo>
                <a:cubicBezTo>
                  <a:pt x="1471477" y="4180315"/>
                  <a:pt x="1245826" y="4135842"/>
                  <a:pt x="999002" y="4154984"/>
                </a:cubicBezTo>
                <a:cubicBezTo>
                  <a:pt x="752178" y="4174126"/>
                  <a:pt x="691947" y="4109577"/>
                  <a:pt x="542936" y="4154984"/>
                </a:cubicBezTo>
                <a:cubicBezTo>
                  <a:pt x="393925" y="4200391"/>
                  <a:pt x="216300" y="4121092"/>
                  <a:pt x="0" y="4154984"/>
                </a:cubicBezTo>
                <a:cubicBezTo>
                  <a:pt x="-21058" y="4050961"/>
                  <a:pt x="42127" y="3819385"/>
                  <a:pt x="0" y="3686064"/>
                </a:cubicBezTo>
                <a:cubicBezTo>
                  <a:pt x="-42127" y="3552743"/>
                  <a:pt x="22175" y="3403816"/>
                  <a:pt x="0" y="3217145"/>
                </a:cubicBezTo>
                <a:cubicBezTo>
                  <a:pt x="-22175" y="3030474"/>
                  <a:pt x="41102" y="2960161"/>
                  <a:pt x="0" y="2748225"/>
                </a:cubicBezTo>
                <a:cubicBezTo>
                  <a:pt x="-41102" y="2536289"/>
                  <a:pt x="26951" y="2399506"/>
                  <a:pt x="0" y="2279306"/>
                </a:cubicBezTo>
                <a:cubicBezTo>
                  <a:pt x="-26951" y="2159106"/>
                  <a:pt x="2380" y="1926112"/>
                  <a:pt x="0" y="1644187"/>
                </a:cubicBezTo>
                <a:cubicBezTo>
                  <a:pt x="-2380" y="1362262"/>
                  <a:pt x="34633" y="1367138"/>
                  <a:pt x="0" y="1175267"/>
                </a:cubicBezTo>
                <a:cubicBezTo>
                  <a:pt x="-34633" y="983396"/>
                  <a:pt x="2986" y="297111"/>
                  <a:pt x="0" y="0"/>
                </a:cubicBezTo>
                <a:close/>
              </a:path>
              <a:path w="4343489" h="4154984" stroke="0" extrusionOk="0">
                <a:moveTo>
                  <a:pt x="0" y="0"/>
                </a:moveTo>
                <a:cubicBezTo>
                  <a:pt x="142797" y="-3262"/>
                  <a:pt x="305245" y="11819"/>
                  <a:pt x="542936" y="0"/>
                </a:cubicBezTo>
                <a:cubicBezTo>
                  <a:pt x="780627" y="-11819"/>
                  <a:pt x="836959" y="41873"/>
                  <a:pt x="999002" y="0"/>
                </a:cubicBezTo>
                <a:cubicBezTo>
                  <a:pt x="1161045" y="-41873"/>
                  <a:pt x="1343331" y="52816"/>
                  <a:pt x="1498504" y="0"/>
                </a:cubicBezTo>
                <a:cubicBezTo>
                  <a:pt x="1653677" y="-52816"/>
                  <a:pt x="1876371" y="58078"/>
                  <a:pt x="1998005" y="0"/>
                </a:cubicBezTo>
                <a:cubicBezTo>
                  <a:pt x="2119639" y="-58078"/>
                  <a:pt x="2324796" y="56943"/>
                  <a:pt x="2584376" y="0"/>
                </a:cubicBezTo>
                <a:cubicBezTo>
                  <a:pt x="2843956" y="-56943"/>
                  <a:pt x="2813061" y="33837"/>
                  <a:pt x="2997007" y="0"/>
                </a:cubicBezTo>
                <a:cubicBezTo>
                  <a:pt x="3180953" y="-33837"/>
                  <a:pt x="3278440" y="16980"/>
                  <a:pt x="3539944" y="0"/>
                </a:cubicBezTo>
                <a:cubicBezTo>
                  <a:pt x="3801448" y="-16980"/>
                  <a:pt x="4180678" y="54197"/>
                  <a:pt x="4343489" y="0"/>
                </a:cubicBezTo>
                <a:cubicBezTo>
                  <a:pt x="4375349" y="279167"/>
                  <a:pt x="4269952" y="418872"/>
                  <a:pt x="4343489" y="676669"/>
                </a:cubicBezTo>
                <a:cubicBezTo>
                  <a:pt x="4417026" y="934466"/>
                  <a:pt x="4327748" y="1052445"/>
                  <a:pt x="4343489" y="1228688"/>
                </a:cubicBezTo>
                <a:cubicBezTo>
                  <a:pt x="4359230" y="1404931"/>
                  <a:pt x="4290535" y="1540775"/>
                  <a:pt x="4343489" y="1739158"/>
                </a:cubicBezTo>
                <a:cubicBezTo>
                  <a:pt x="4396443" y="1937541"/>
                  <a:pt x="4343345" y="2122844"/>
                  <a:pt x="4343489" y="2291177"/>
                </a:cubicBezTo>
                <a:cubicBezTo>
                  <a:pt x="4343633" y="2459510"/>
                  <a:pt x="4318520" y="2755474"/>
                  <a:pt x="4343489" y="2884746"/>
                </a:cubicBezTo>
                <a:cubicBezTo>
                  <a:pt x="4368458" y="3014018"/>
                  <a:pt x="4320401" y="3212638"/>
                  <a:pt x="4343489" y="3478315"/>
                </a:cubicBezTo>
                <a:cubicBezTo>
                  <a:pt x="4366577" y="3743992"/>
                  <a:pt x="4331796" y="3851088"/>
                  <a:pt x="4343489" y="4154984"/>
                </a:cubicBezTo>
                <a:cubicBezTo>
                  <a:pt x="4110792" y="4172202"/>
                  <a:pt x="3969412" y="4104763"/>
                  <a:pt x="3800553" y="4154984"/>
                </a:cubicBezTo>
                <a:cubicBezTo>
                  <a:pt x="3631694" y="4205205"/>
                  <a:pt x="3548906" y="4119894"/>
                  <a:pt x="3301052" y="4154984"/>
                </a:cubicBezTo>
                <a:cubicBezTo>
                  <a:pt x="3053198" y="4190074"/>
                  <a:pt x="2891854" y="4109675"/>
                  <a:pt x="2714681" y="4154984"/>
                </a:cubicBezTo>
                <a:cubicBezTo>
                  <a:pt x="2537508" y="4200293"/>
                  <a:pt x="2382579" y="4128877"/>
                  <a:pt x="2084875" y="4154984"/>
                </a:cubicBezTo>
                <a:cubicBezTo>
                  <a:pt x="1787171" y="4181091"/>
                  <a:pt x="1787364" y="4149205"/>
                  <a:pt x="1672243" y="4154984"/>
                </a:cubicBezTo>
                <a:cubicBezTo>
                  <a:pt x="1557122" y="4160763"/>
                  <a:pt x="1271200" y="4112599"/>
                  <a:pt x="1042437" y="4154984"/>
                </a:cubicBezTo>
                <a:cubicBezTo>
                  <a:pt x="813674" y="4197369"/>
                  <a:pt x="477332" y="4034725"/>
                  <a:pt x="0" y="4154984"/>
                </a:cubicBezTo>
                <a:cubicBezTo>
                  <a:pt x="-61959" y="4005581"/>
                  <a:pt x="39393" y="3767736"/>
                  <a:pt x="0" y="3561415"/>
                </a:cubicBezTo>
                <a:cubicBezTo>
                  <a:pt x="-39393" y="3355094"/>
                  <a:pt x="9652" y="3274417"/>
                  <a:pt x="0" y="3050945"/>
                </a:cubicBezTo>
                <a:cubicBezTo>
                  <a:pt x="-9652" y="2827473"/>
                  <a:pt x="35218" y="2774659"/>
                  <a:pt x="0" y="2498926"/>
                </a:cubicBezTo>
                <a:cubicBezTo>
                  <a:pt x="-35218" y="2223193"/>
                  <a:pt x="38020" y="2226123"/>
                  <a:pt x="0" y="1988457"/>
                </a:cubicBezTo>
                <a:cubicBezTo>
                  <a:pt x="-38020" y="1750791"/>
                  <a:pt x="43020" y="1564803"/>
                  <a:pt x="0" y="1311788"/>
                </a:cubicBezTo>
                <a:cubicBezTo>
                  <a:pt x="-43020" y="1058773"/>
                  <a:pt x="26979" y="995623"/>
                  <a:pt x="0" y="801318"/>
                </a:cubicBezTo>
                <a:cubicBezTo>
                  <a:pt x="-26979" y="607013"/>
                  <a:pt x="27885" y="332185"/>
                  <a:pt x="0" y="0"/>
                </a:cubicBezTo>
                <a:close/>
              </a:path>
            </a:pathLst>
          </a:custGeom>
          <a:solidFill>
            <a:srgbClr val="A2DDFD"/>
          </a:solidFill>
          <a:ln w="19050">
            <a:solidFill>
              <a:schemeClr val="tx1">
                <a:lumMod val="85000"/>
                <a:lumOff val="15000"/>
              </a:schemeClr>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fontAlgn="base"/>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Trade and Intercourse Act – 1834 –</a:t>
            </a:r>
            <a:r>
              <a:rPr kumimoji="0" lang="en-GB" sz="24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a:t>
            </a:r>
          </a:p>
          <a:p>
            <a:pPr marL="285750" indent="-285750" fontAlgn="base">
              <a:buFont typeface="Arial" panose="020B0604020202020204" pitchFamily="34" charset="0"/>
              <a:buChar char="•"/>
            </a:pPr>
            <a:r>
              <a:rPr lang="en-GB" dirty="0"/>
              <a:t>After the Indian Removal Act, the American government wanted to create a visible and physical border between Indian Territory and the Americans. This line between the two sides was known as the </a:t>
            </a:r>
            <a:r>
              <a:rPr lang="en-GB" b="1" dirty="0"/>
              <a:t>Permanent Indian Frontier</a:t>
            </a:r>
            <a:r>
              <a:rPr lang="en-GB" dirty="0"/>
              <a:t>.</a:t>
            </a:r>
            <a:r>
              <a:rPr lang="en-US" dirty="0"/>
              <a:t>​</a:t>
            </a:r>
          </a:p>
          <a:p>
            <a:pPr marL="285750" indent="-285750" fontAlgn="base">
              <a:buFont typeface="Arial" panose="020B0604020202020204" pitchFamily="34" charset="0"/>
              <a:buChar char="•"/>
            </a:pPr>
            <a:r>
              <a:rPr lang="en-GB" dirty="0"/>
              <a:t>To show this, American </a:t>
            </a:r>
            <a:r>
              <a:rPr lang="en-GB" b="1" dirty="0"/>
              <a:t>troops </a:t>
            </a:r>
            <a:r>
              <a:rPr lang="en-GB" dirty="0"/>
              <a:t>built a </a:t>
            </a:r>
            <a:r>
              <a:rPr lang="en-GB" b="1" dirty="0"/>
              <a:t>military road </a:t>
            </a:r>
            <a:r>
              <a:rPr lang="en-GB" dirty="0"/>
              <a:t>and began to build </a:t>
            </a:r>
            <a:r>
              <a:rPr lang="en-GB" b="1" dirty="0"/>
              <a:t>forts</a:t>
            </a:r>
            <a:r>
              <a:rPr lang="en-GB" dirty="0"/>
              <a:t> along the border. </a:t>
            </a:r>
            <a:r>
              <a:rPr lang="en-US" dirty="0"/>
              <a:t>​</a:t>
            </a:r>
          </a:p>
          <a:p>
            <a:pPr marL="285750" indent="-285750" fontAlgn="base">
              <a:buFont typeface="Arial" panose="020B0604020202020204" pitchFamily="34" charset="0"/>
              <a:buChar char="•"/>
            </a:pPr>
            <a:r>
              <a:rPr lang="en-GB" dirty="0"/>
              <a:t>This law actually </a:t>
            </a:r>
            <a:r>
              <a:rPr lang="en-GB" b="1" dirty="0"/>
              <a:t>banned</a:t>
            </a:r>
            <a:r>
              <a:rPr lang="en-GB" dirty="0"/>
              <a:t> any Americans from settling on any land beyond the Indian Territory. </a:t>
            </a:r>
            <a:endParaRPr lang="en-US" dirty="0"/>
          </a:p>
        </p:txBody>
      </p:sp>
      <p:sp>
        <p:nvSpPr>
          <p:cNvPr id="14" name="TextBox 13">
            <a:extLst>
              <a:ext uri="{FF2B5EF4-FFF2-40B4-BE49-F238E27FC236}">
                <a16:creationId xmlns:a16="http://schemas.microsoft.com/office/drawing/2014/main" id="{9B7C02E2-324C-FFAE-F903-C06DE4158D0C}"/>
              </a:ext>
            </a:extLst>
          </p:cNvPr>
          <p:cNvSpPr txBox="1"/>
          <p:nvPr/>
        </p:nvSpPr>
        <p:spPr>
          <a:xfrm rot="1002944">
            <a:off x="6497949" y="2435568"/>
            <a:ext cx="4846056" cy="3693319"/>
          </a:xfrm>
          <a:custGeom>
            <a:avLst/>
            <a:gdLst>
              <a:gd name="connsiteX0" fmla="*/ 0 w 4846056"/>
              <a:gd name="connsiteY0" fmla="*/ 0 h 3693319"/>
              <a:gd name="connsiteX1" fmla="*/ 441530 w 4846056"/>
              <a:gd name="connsiteY1" fmla="*/ 0 h 3693319"/>
              <a:gd name="connsiteX2" fmla="*/ 883059 w 4846056"/>
              <a:gd name="connsiteY2" fmla="*/ 0 h 3693319"/>
              <a:gd name="connsiteX3" fmla="*/ 1469970 w 4846056"/>
              <a:gd name="connsiteY3" fmla="*/ 0 h 3693319"/>
              <a:gd name="connsiteX4" fmla="*/ 1863039 w 4846056"/>
              <a:gd name="connsiteY4" fmla="*/ 0 h 3693319"/>
              <a:gd name="connsiteX5" fmla="*/ 2256108 w 4846056"/>
              <a:gd name="connsiteY5" fmla="*/ 0 h 3693319"/>
              <a:gd name="connsiteX6" fmla="*/ 2891480 w 4846056"/>
              <a:gd name="connsiteY6" fmla="*/ 0 h 3693319"/>
              <a:gd name="connsiteX7" fmla="*/ 3478391 w 4846056"/>
              <a:gd name="connsiteY7" fmla="*/ 0 h 3693319"/>
              <a:gd name="connsiteX8" fmla="*/ 4016842 w 4846056"/>
              <a:gd name="connsiteY8" fmla="*/ 0 h 3693319"/>
              <a:gd name="connsiteX9" fmla="*/ 4846056 w 4846056"/>
              <a:gd name="connsiteY9" fmla="*/ 0 h 3693319"/>
              <a:gd name="connsiteX10" fmla="*/ 4846056 w 4846056"/>
              <a:gd name="connsiteY10" fmla="*/ 453751 h 3693319"/>
              <a:gd name="connsiteX11" fmla="*/ 4846056 w 4846056"/>
              <a:gd name="connsiteY11" fmla="*/ 1055234 h 3693319"/>
              <a:gd name="connsiteX12" fmla="*/ 4846056 w 4846056"/>
              <a:gd name="connsiteY12" fmla="*/ 1472051 h 3693319"/>
              <a:gd name="connsiteX13" fmla="*/ 4846056 w 4846056"/>
              <a:gd name="connsiteY13" fmla="*/ 1925802 h 3693319"/>
              <a:gd name="connsiteX14" fmla="*/ 4846056 w 4846056"/>
              <a:gd name="connsiteY14" fmla="*/ 2379553 h 3693319"/>
              <a:gd name="connsiteX15" fmla="*/ 4846056 w 4846056"/>
              <a:gd name="connsiteY15" fmla="*/ 2981036 h 3693319"/>
              <a:gd name="connsiteX16" fmla="*/ 4846056 w 4846056"/>
              <a:gd name="connsiteY16" fmla="*/ 3693319 h 3693319"/>
              <a:gd name="connsiteX17" fmla="*/ 4452987 w 4846056"/>
              <a:gd name="connsiteY17" fmla="*/ 3693319 h 3693319"/>
              <a:gd name="connsiteX18" fmla="*/ 3914536 w 4846056"/>
              <a:gd name="connsiteY18" fmla="*/ 3693319 h 3693319"/>
              <a:gd name="connsiteX19" fmla="*/ 3279165 w 4846056"/>
              <a:gd name="connsiteY19" fmla="*/ 3693319 h 3693319"/>
              <a:gd name="connsiteX20" fmla="*/ 2837635 w 4846056"/>
              <a:gd name="connsiteY20" fmla="*/ 3693319 h 3693319"/>
              <a:gd name="connsiteX21" fmla="*/ 2202263 w 4846056"/>
              <a:gd name="connsiteY21" fmla="*/ 3693319 h 3693319"/>
              <a:gd name="connsiteX22" fmla="*/ 1809194 w 4846056"/>
              <a:gd name="connsiteY22" fmla="*/ 3693319 h 3693319"/>
              <a:gd name="connsiteX23" fmla="*/ 1222283 w 4846056"/>
              <a:gd name="connsiteY23" fmla="*/ 3693319 h 3693319"/>
              <a:gd name="connsiteX24" fmla="*/ 683832 w 4846056"/>
              <a:gd name="connsiteY24" fmla="*/ 3693319 h 3693319"/>
              <a:gd name="connsiteX25" fmla="*/ 0 w 4846056"/>
              <a:gd name="connsiteY25" fmla="*/ 3693319 h 3693319"/>
              <a:gd name="connsiteX26" fmla="*/ 0 w 4846056"/>
              <a:gd name="connsiteY26" fmla="*/ 3239568 h 3693319"/>
              <a:gd name="connsiteX27" fmla="*/ 0 w 4846056"/>
              <a:gd name="connsiteY27" fmla="*/ 2822751 h 3693319"/>
              <a:gd name="connsiteX28" fmla="*/ 0 w 4846056"/>
              <a:gd name="connsiteY28" fmla="*/ 2221268 h 3693319"/>
              <a:gd name="connsiteX29" fmla="*/ 0 w 4846056"/>
              <a:gd name="connsiteY29" fmla="*/ 1619784 h 3693319"/>
              <a:gd name="connsiteX30" fmla="*/ 0 w 4846056"/>
              <a:gd name="connsiteY30" fmla="*/ 1018301 h 3693319"/>
              <a:gd name="connsiteX31" fmla="*/ 0 w 4846056"/>
              <a:gd name="connsiteY31" fmla="*/ 527617 h 3693319"/>
              <a:gd name="connsiteX32" fmla="*/ 0 w 4846056"/>
              <a:gd name="connsiteY32" fmla="*/ 0 h 3693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46056" h="3693319" fill="none" extrusionOk="0">
                <a:moveTo>
                  <a:pt x="0" y="0"/>
                </a:moveTo>
                <a:cubicBezTo>
                  <a:pt x="128876" y="-23224"/>
                  <a:pt x="300841" y="6224"/>
                  <a:pt x="441530" y="0"/>
                </a:cubicBezTo>
                <a:cubicBezTo>
                  <a:pt x="582219" y="-6224"/>
                  <a:pt x="699598" y="36030"/>
                  <a:pt x="883059" y="0"/>
                </a:cubicBezTo>
                <a:cubicBezTo>
                  <a:pt x="1066520" y="-36030"/>
                  <a:pt x="1186955" y="29862"/>
                  <a:pt x="1469970" y="0"/>
                </a:cubicBezTo>
                <a:cubicBezTo>
                  <a:pt x="1752985" y="-29862"/>
                  <a:pt x="1704904" y="38755"/>
                  <a:pt x="1863039" y="0"/>
                </a:cubicBezTo>
                <a:cubicBezTo>
                  <a:pt x="2021174" y="-38755"/>
                  <a:pt x="2160004" y="15377"/>
                  <a:pt x="2256108" y="0"/>
                </a:cubicBezTo>
                <a:cubicBezTo>
                  <a:pt x="2352212" y="-15377"/>
                  <a:pt x="2748764" y="53279"/>
                  <a:pt x="2891480" y="0"/>
                </a:cubicBezTo>
                <a:cubicBezTo>
                  <a:pt x="3034196" y="-53279"/>
                  <a:pt x="3292660" y="66000"/>
                  <a:pt x="3478391" y="0"/>
                </a:cubicBezTo>
                <a:cubicBezTo>
                  <a:pt x="3664122" y="-66000"/>
                  <a:pt x="3863168" y="24386"/>
                  <a:pt x="4016842" y="0"/>
                </a:cubicBezTo>
                <a:cubicBezTo>
                  <a:pt x="4170516" y="-24386"/>
                  <a:pt x="4497943" y="7561"/>
                  <a:pt x="4846056" y="0"/>
                </a:cubicBezTo>
                <a:cubicBezTo>
                  <a:pt x="4853359" y="98385"/>
                  <a:pt x="4839649" y="341721"/>
                  <a:pt x="4846056" y="453751"/>
                </a:cubicBezTo>
                <a:cubicBezTo>
                  <a:pt x="4852463" y="565781"/>
                  <a:pt x="4830086" y="922716"/>
                  <a:pt x="4846056" y="1055234"/>
                </a:cubicBezTo>
                <a:cubicBezTo>
                  <a:pt x="4862026" y="1187752"/>
                  <a:pt x="4820857" y="1279563"/>
                  <a:pt x="4846056" y="1472051"/>
                </a:cubicBezTo>
                <a:cubicBezTo>
                  <a:pt x="4871255" y="1664539"/>
                  <a:pt x="4810594" y="1749963"/>
                  <a:pt x="4846056" y="1925802"/>
                </a:cubicBezTo>
                <a:cubicBezTo>
                  <a:pt x="4881518" y="2101641"/>
                  <a:pt x="4831603" y="2273248"/>
                  <a:pt x="4846056" y="2379553"/>
                </a:cubicBezTo>
                <a:cubicBezTo>
                  <a:pt x="4860509" y="2485858"/>
                  <a:pt x="4801113" y="2722693"/>
                  <a:pt x="4846056" y="2981036"/>
                </a:cubicBezTo>
                <a:cubicBezTo>
                  <a:pt x="4890999" y="3239379"/>
                  <a:pt x="4842664" y="3483818"/>
                  <a:pt x="4846056" y="3693319"/>
                </a:cubicBezTo>
                <a:cubicBezTo>
                  <a:pt x="4665483" y="3731610"/>
                  <a:pt x="4568965" y="3652151"/>
                  <a:pt x="4452987" y="3693319"/>
                </a:cubicBezTo>
                <a:cubicBezTo>
                  <a:pt x="4337009" y="3734487"/>
                  <a:pt x="4180512" y="3665506"/>
                  <a:pt x="3914536" y="3693319"/>
                </a:cubicBezTo>
                <a:cubicBezTo>
                  <a:pt x="3648560" y="3721132"/>
                  <a:pt x="3419766" y="3688375"/>
                  <a:pt x="3279165" y="3693319"/>
                </a:cubicBezTo>
                <a:cubicBezTo>
                  <a:pt x="3138564" y="3698263"/>
                  <a:pt x="2934298" y="3668726"/>
                  <a:pt x="2837635" y="3693319"/>
                </a:cubicBezTo>
                <a:cubicBezTo>
                  <a:pt x="2740972" y="3717912"/>
                  <a:pt x="2439982" y="3625776"/>
                  <a:pt x="2202263" y="3693319"/>
                </a:cubicBezTo>
                <a:cubicBezTo>
                  <a:pt x="1964544" y="3760862"/>
                  <a:pt x="1975376" y="3687711"/>
                  <a:pt x="1809194" y="3693319"/>
                </a:cubicBezTo>
                <a:cubicBezTo>
                  <a:pt x="1643012" y="3698927"/>
                  <a:pt x="1407007" y="3654167"/>
                  <a:pt x="1222283" y="3693319"/>
                </a:cubicBezTo>
                <a:cubicBezTo>
                  <a:pt x="1037559" y="3732471"/>
                  <a:pt x="835333" y="3669818"/>
                  <a:pt x="683832" y="3693319"/>
                </a:cubicBezTo>
                <a:cubicBezTo>
                  <a:pt x="532331" y="3716820"/>
                  <a:pt x="247169" y="3656313"/>
                  <a:pt x="0" y="3693319"/>
                </a:cubicBezTo>
                <a:cubicBezTo>
                  <a:pt x="-21395" y="3548126"/>
                  <a:pt x="5452" y="3449637"/>
                  <a:pt x="0" y="3239568"/>
                </a:cubicBezTo>
                <a:cubicBezTo>
                  <a:pt x="-5452" y="3029499"/>
                  <a:pt x="43227" y="2957094"/>
                  <a:pt x="0" y="2822751"/>
                </a:cubicBezTo>
                <a:cubicBezTo>
                  <a:pt x="-43227" y="2688408"/>
                  <a:pt x="5316" y="2488214"/>
                  <a:pt x="0" y="2221268"/>
                </a:cubicBezTo>
                <a:cubicBezTo>
                  <a:pt x="-5316" y="1954322"/>
                  <a:pt x="34058" y="1879005"/>
                  <a:pt x="0" y="1619784"/>
                </a:cubicBezTo>
                <a:cubicBezTo>
                  <a:pt x="-34058" y="1360563"/>
                  <a:pt x="50950" y="1249020"/>
                  <a:pt x="0" y="1018301"/>
                </a:cubicBezTo>
                <a:cubicBezTo>
                  <a:pt x="-50950" y="787582"/>
                  <a:pt x="39455" y="753730"/>
                  <a:pt x="0" y="527617"/>
                </a:cubicBezTo>
                <a:cubicBezTo>
                  <a:pt x="-39455" y="301504"/>
                  <a:pt x="7913" y="256923"/>
                  <a:pt x="0" y="0"/>
                </a:cubicBezTo>
                <a:close/>
              </a:path>
              <a:path w="4846056" h="3693319" stroke="0" extrusionOk="0">
                <a:moveTo>
                  <a:pt x="0" y="0"/>
                </a:moveTo>
                <a:cubicBezTo>
                  <a:pt x="264720" y="-58196"/>
                  <a:pt x="426593" y="10412"/>
                  <a:pt x="538451" y="0"/>
                </a:cubicBezTo>
                <a:cubicBezTo>
                  <a:pt x="650309" y="-10412"/>
                  <a:pt x="771919" y="4258"/>
                  <a:pt x="979980" y="0"/>
                </a:cubicBezTo>
                <a:cubicBezTo>
                  <a:pt x="1188041" y="-4258"/>
                  <a:pt x="1337177" y="54890"/>
                  <a:pt x="1469970" y="0"/>
                </a:cubicBezTo>
                <a:cubicBezTo>
                  <a:pt x="1602763" y="-54890"/>
                  <a:pt x="1802390" y="25680"/>
                  <a:pt x="1959960" y="0"/>
                </a:cubicBezTo>
                <a:cubicBezTo>
                  <a:pt x="2117530" y="-25680"/>
                  <a:pt x="2322106" y="59608"/>
                  <a:pt x="2546872" y="0"/>
                </a:cubicBezTo>
                <a:cubicBezTo>
                  <a:pt x="2771638" y="-59608"/>
                  <a:pt x="2777140" y="43393"/>
                  <a:pt x="2939941" y="0"/>
                </a:cubicBezTo>
                <a:cubicBezTo>
                  <a:pt x="3102742" y="-43393"/>
                  <a:pt x="3215582" y="48892"/>
                  <a:pt x="3478391" y="0"/>
                </a:cubicBezTo>
                <a:cubicBezTo>
                  <a:pt x="3741200" y="-48892"/>
                  <a:pt x="3834707" y="53468"/>
                  <a:pt x="3968381" y="0"/>
                </a:cubicBezTo>
                <a:cubicBezTo>
                  <a:pt x="4102055" y="-53468"/>
                  <a:pt x="4555133" y="42097"/>
                  <a:pt x="4846056" y="0"/>
                </a:cubicBezTo>
                <a:cubicBezTo>
                  <a:pt x="4861969" y="93297"/>
                  <a:pt x="4803461" y="312406"/>
                  <a:pt x="4846056" y="416817"/>
                </a:cubicBezTo>
                <a:cubicBezTo>
                  <a:pt x="4888651" y="521228"/>
                  <a:pt x="4826301" y="647997"/>
                  <a:pt x="4846056" y="870568"/>
                </a:cubicBezTo>
                <a:cubicBezTo>
                  <a:pt x="4865811" y="1093139"/>
                  <a:pt x="4795783" y="1253550"/>
                  <a:pt x="4846056" y="1361252"/>
                </a:cubicBezTo>
                <a:cubicBezTo>
                  <a:pt x="4896329" y="1468954"/>
                  <a:pt x="4813640" y="1710062"/>
                  <a:pt x="4846056" y="1888869"/>
                </a:cubicBezTo>
                <a:cubicBezTo>
                  <a:pt x="4878472" y="2067676"/>
                  <a:pt x="4807615" y="2199919"/>
                  <a:pt x="4846056" y="2416486"/>
                </a:cubicBezTo>
                <a:cubicBezTo>
                  <a:pt x="4884497" y="2633053"/>
                  <a:pt x="4796443" y="2707247"/>
                  <a:pt x="4846056" y="2944103"/>
                </a:cubicBezTo>
                <a:cubicBezTo>
                  <a:pt x="4895669" y="3180959"/>
                  <a:pt x="4794272" y="3444611"/>
                  <a:pt x="4846056" y="3693319"/>
                </a:cubicBezTo>
                <a:cubicBezTo>
                  <a:pt x="4647404" y="3756336"/>
                  <a:pt x="4521693" y="3654612"/>
                  <a:pt x="4210684" y="3693319"/>
                </a:cubicBezTo>
                <a:cubicBezTo>
                  <a:pt x="3899675" y="3732026"/>
                  <a:pt x="3830794" y="3632316"/>
                  <a:pt x="3623773" y="3693319"/>
                </a:cubicBezTo>
                <a:cubicBezTo>
                  <a:pt x="3416752" y="3754322"/>
                  <a:pt x="3302403" y="3665595"/>
                  <a:pt x="2988401" y="3693319"/>
                </a:cubicBezTo>
                <a:cubicBezTo>
                  <a:pt x="2674399" y="3721043"/>
                  <a:pt x="2757934" y="3671226"/>
                  <a:pt x="2595332" y="3693319"/>
                </a:cubicBezTo>
                <a:cubicBezTo>
                  <a:pt x="2432730" y="3715412"/>
                  <a:pt x="2183233" y="3651208"/>
                  <a:pt x="1959960" y="3693319"/>
                </a:cubicBezTo>
                <a:cubicBezTo>
                  <a:pt x="1736687" y="3735430"/>
                  <a:pt x="1566712" y="3660826"/>
                  <a:pt x="1324589" y="3693319"/>
                </a:cubicBezTo>
                <a:cubicBezTo>
                  <a:pt x="1082466" y="3725812"/>
                  <a:pt x="972990" y="3647484"/>
                  <a:pt x="786138" y="3693319"/>
                </a:cubicBezTo>
                <a:cubicBezTo>
                  <a:pt x="599286" y="3739154"/>
                  <a:pt x="384449" y="3634320"/>
                  <a:pt x="0" y="3693319"/>
                </a:cubicBezTo>
                <a:cubicBezTo>
                  <a:pt x="-39966" y="3549713"/>
                  <a:pt x="17523" y="3354382"/>
                  <a:pt x="0" y="3239568"/>
                </a:cubicBezTo>
                <a:cubicBezTo>
                  <a:pt x="-17523" y="3124754"/>
                  <a:pt x="24474" y="2961178"/>
                  <a:pt x="0" y="2785818"/>
                </a:cubicBezTo>
                <a:cubicBezTo>
                  <a:pt x="-24474" y="2610458"/>
                  <a:pt x="60895" y="2401919"/>
                  <a:pt x="0" y="2184334"/>
                </a:cubicBezTo>
                <a:cubicBezTo>
                  <a:pt x="-60895" y="1966749"/>
                  <a:pt x="36667" y="1855547"/>
                  <a:pt x="0" y="1730584"/>
                </a:cubicBezTo>
                <a:cubicBezTo>
                  <a:pt x="-36667" y="1605621"/>
                  <a:pt x="34349" y="1379370"/>
                  <a:pt x="0" y="1202967"/>
                </a:cubicBezTo>
                <a:cubicBezTo>
                  <a:pt x="-34349" y="1026564"/>
                  <a:pt x="1483" y="829331"/>
                  <a:pt x="0" y="638417"/>
                </a:cubicBezTo>
                <a:cubicBezTo>
                  <a:pt x="-1483" y="447503"/>
                  <a:pt x="61199" y="248017"/>
                  <a:pt x="0" y="0"/>
                </a:cubicBezTo>
                <a:close/>
              </a:path>
            </a:pathLst>
          </a:custGeom>
          <a:solidFill>
            <a:srgbClr val="A2DDFD"/>
          </a:solidFill>
          <a:ln w="19050">
            <a:solidFill>
              <a:schemeClr val="tx1">
                <a:lumMod val="85000"/>
                <a:lumOff val="15000"/>
              </a:schemeClr>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fontAlgn="base"/>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Great Die up 1886</a:t>
            </a:r>
            <a:r>
              <a:rPr kumimoji="0" lang="en-GB" sz="24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87</a:t>
            </a:r>
            <a:r>
              <a:rPr kumimoji="0" lang="en-GB" sz="2400" b="0" i="0" u="none" strike="noStrike" kern="1200" cap="none" spc="0" normalizeH="0" noProof="0" dirty="0">
                <a:ln>
                  <a:noFill/>
                </a:ln>
                <a:solidFill>
                  <a:prstClr val="black"/>
                </a:solidFill>
                <a:effectLst/>
                <a:uLnTx/>
                <a:uFillTx/>
                <a:latin typeface="Comic Sans MS" panose="030F0702030302020204" pitchFamily="66" charset="0"/>
                <a:ea typeface="+mn-ea"/>
                <a:cs typeface="+mn-cs"/>
              </a:rPr>
              <a:t> </a:t>
            </a:r>
          </a:p>
          <a:p>
            <a:pPr marL="285750" indent="-285750" fontAlgn="base">
              <a:buFont typeface="Arial" panose="020B0604020202020204" pitchFamily="34" charset="0"/>
              <a:buChar char="•"/>
            </a:pPr>
            <a:r>
              <a:rPr lang="en-GB" sz="1600" dirty="0"/>
              <a:t>The winter of 1886 into 1887 was very harsh with temperatures falling to -55 degrees. </a:t>
            </a:r>
          </a:p>
          <a:p>
            <a:pPr marL="285750" indent="-285750" fontAlgn="base">
              <a:buFont typeface="Arial" panose="020B0604020202020204" pitchFamily="34" charset="0"/>
              <a:buChar char="•"/>
            </a:pPr>
            <a:r>
              <a:rPr lang="en-GB" sz="1600" dirty="0"/>
              <a:t>At least 15% of the open range cattle died which led to thousands of lost cattle.  </a:t>
            </a:r>
          </a:p>
          <a:p>
            <a:pPr marL="285750" indent="-285750" fontAlgn="base">
              <a:buFont typeface="Arial" panose="020B0604020202020204" pitchFamily="34" charset="0"/>
              <a:buChar char="•"/>
            </a:pPr>
            <a:r>
              <a:rPr lang="en-GB" sz="1600" dirty="0"/>
              <a:t>Many cattlemen and their ranches became bankrupt.  </a:t>
            </a:r>
          </a:p>
          <a:p>
            <a:pPr marL="285750" indent="-285750" fontAlgn="base">
              <a:buFont typeface="Arial" panose="020B0604020202020204" pitchFamily="34" charset="0"/>
              <a:buChar char="•"/>
            </a:pPr>
            <a:r>
              <a:rPr lang="en-GB" sz="1600" b="1" dirty="0"/>
              <a:t>The only way for cattle ranches to survive was to end ranching on the huge areas of the open range. Cattleman began to develop much smaller ranches. </a:t>
            </a:r>
            <a:endParaRPr lang="en-GB" sz="1600" dirty="0"/>
          </a:p>
          <a:p>
            <a:pPr marL="285750" indent="-285750" fontAlgn="base">
              <a:buFont typeface="Arial" panose="020B0604020202020204" pitchFamily="34" charset="0"/>
              <a:buChar char="•"/>
            </a:pPr>
            <a:r>
              <a:rPr lang="en-GB" sz="1600" dirty="0"/>
              <a:t>It meant that there was much </a:t>
            </a:r>
            <a:r>
              <a:rPr lang="en-GB" sz="1600" b="1" dirty="0"/>
              <a:t>less demand </a:t>
            </a:r>
            <a:r>
              <a:rPr lang="en-GB" sz="1600" dirty="0"/>
              <a:t>for the cowboys. Those that remained were just employed as basic </a:t>
            </a:r>
            <a:r>
              <a:rPr lang="en-GB" sz="1600" b="1" dirty="0"/>
              <a:t>ranch hands </a:t>
            </a:r>
            <a:r>
              <a:rPr lang="en-GB" sz="1600" dirty="0"/>
              <a:t>during parts of the year and many had to seek other employment. </a:t>
            </a:r>
          </a:p>
          <a:p>
            <a:pPr marL="285750" indent="-285750" fontAlgn="base">
              <a:buFont typeface="Arial" panose="020B0604020202020204" pitchFamily="34" charset="0"/>
              <a:buChar char="•"/>
            </a:pPr>
            <a:endParaRPr lang="en-US" dirty="0"/>
          </a:p>
        </p:txBody>
      </p:sp>
      <p:sp>
        <p:nvSpPr>
          <p:cNvPr id="15" name="TextBox 14">
            <a:extLst>
              <a:ext uri="{FF2B5EF4-FFF2-40B4-BE49-F238E27FC236}">
                <a16:creationId xmlns:a16="http://schemas.microsoft.com/office/drawing/2014/main" id="{026D8015-DCDC-059E-163E-49DC71B2F9BF}"/>
              </a:ext>
            </a:extLst>
          </p:cNvPr>
          <p:cNvSpPr txBox="1"/>
          <p:nvPr/>
        </p:nvSpPr>
        <p:spPr>
          <a:xfrm>
            <a:off x="3217411" y="2063004"/>
            <a:ext cx="5703566" cy="3939540"/>
          </a:xfrm>
          <a:custGeom>
            <a:avLst/>
            <a:gdLst>
              <a:gd name="connsiteX0" fmla="*/ 0 w 5703566"/>
              <a:gd name="connsiteY0" fmla="*/ 0 h 3939540"/>
              <a:gd name="connsiteX1" fmla="*/ 570357 w 5703566"/>
              <a:gd name="connsiteY1" fmla="*/ 0 h 3939540"/>
              <a:gd name="connsiteX2" fmla="*/ 969606 w 5703566"/>
              <a:gd name="connsiteY2" fmla="*/ 0 h 3939540"/>
              <a:gd name="connsiteX3" fmla="*/ 1368856 w 5703566"/>
              <a:gd name="connsiteY3" fmla="*/ 0 h 3939540"/>
              <a:gd name="connsiteX4" fmla="*/ 2053284 w 5703566"/>
              <a:gd name="connsiteY4" fmla="*/ 0 h 3939540"/>
              <a:gd name="connsiteX5" fmla="*/ 2680676 w 5703566"/>
              <a:gd name="connsiteY5" fmla="*/ 0 h 3939540"/>
              <a:gd name="connsiteX6" fmla="*/ 3251033 w 5703566"/>
              <a:gd name="connsiteY6" fmla="*/ 0 h 3939540"/>
              <a:gd name="connsiteX7" fmla="*/ 3650282 w 5703566"/>
              <a:gd name="connsiteY7" fmla="*/ 0 h 3939540"/>
              <a:gd name="connsiteX8" fmla="*/ 4106568 w 5703566"/>
              <a:gd name="connsiteY8" fmla="*/ 0 h 3939540"/>
              <a:gd name="connsiteX9" fmla="*/ 4790995 w 5703566"/>
              <a:gd name="connsiteY9" fmla="*/ 0 h 3939540"/>
              <a:gd name="connsiteX10" fmla="*/ 5703566 w 5703566"/>
              <a:gd name="connsiteY10" fmla="*/ 0 h 3939540"/>
              <a:gd name="connsiteX11" fmla="*/ 5703566 w 5703566"/>
              <a:gd name="connsiteY11" fmla="*/ 602187 h 3939540"/>
              <a:gd name="connsiteX12" fmla="*/ 5703566 w 5703566"/>
              <a:gd name="connsiteY12" fmla="*/ 1086187 h 3939540"/>
              <a:gd name="connsiteX13" fmla="*/ 5703566 w 5703566"/>
              <a:gd name="connsiteY13" fmla="*/ 1727770 h 3939540"/>
              <a:gd name="connsiteX14" fmla="*/ 5703566 w 5703566"/>
              <a:gd name="connsiteY14" fmla="*/ 2211770 h 3939540"/>
              <a:gd name="connsiteX15" fmla="*/ 5703566 w 5703566"/>
              <a:gd name="connsiteY15" fmla="*/ 2656376 h 3939540"/>
              <a:gd name="connsiteX16" fmla="*/ 5703566 w 5703566"/>
              <a:gd name="connsiteY16" fmla="*/ 3179772 h 3939540"/>
              <a:gd name="connsiteX17" fmla="*/ 5703566 w 5703566"/>
              <a:gd name="connsiteY17" fmla="*/ 3939540 h 3939540"/>
              <a:gd name="connsiteX18" fmla="*/ 5190245 w 5703566"/>
              <a:gd name="connsiteY18" fmla="*/ 3939540 h 3939540"/>
              <a:gd name="connsiteX19" fmla="*/ 4505817 w 5703566"/>
              <a:gd name="connsiteY19" fmla="*/ 3939540 h 3939540"/>
              <a:gd name="connsiteX20" fmla="*/ 4106568 w 5703566"/>
              <a:gd name="connsiteY20" fmla="*/ 3939540 h 3939540"/>
              <a:gd name="connsiteX21" fmla="*/ 3479175 w 5703566"/>
              <a:gd name="connsiteY21" fmla="*/ 3939540 h 3939540"/>
              <a:gd name="connsiteX22" fmla="*/ 2908819 w 5703566"/>
              <a:gd name="connsiteY22" fmla="*/ 3939540 h 3939540"/>
              <a:gd name="connsiteX23" fmla="*/ 2281426 w 5703566"/>
              <a:gd name="connsiteY23" fmla="*/ 3939540 h 3939540"/>
              <a:gd name="connsiteX24" fmla="*/ 1825141 w 5703566"/>
              <a:gd name="connsiteY24" fmla="*/ 3939540 h 3939540"/>
              <a:gd name="connsiteX25" fmla="*/ 1140713 w 5703566"/>
              <a:gd name="connsiteY25" fmla="*/ 3939540 h 3939540"/>
              <a:gd name="connsiteX26" fmla="*/ 570357 w 5703566"/>
              <a:gd name="connsiteY26" fmla="*/ 3939540 h 3939540"/>
              <a:gd name="connsiteX27" fmla="*/ 0 w 5703566"/>
              <a:gd name="connsiteY27" fmla="*/ 3939540 h 3939540"/>
              <a:gd name="connsiteX28" fmla="*/ 0 w 5703566"/>
              <a:gd name="connsiteY28" fmla="*/ 3376749 h 3939540"/>
              <a:gd name="connsiteX29" fmla="*/ 0 w 5703566"/>
              <a:gd name="connsiteY29" fmla="*/ 2853353 h 3939540"/>
              <a:gd name="connsiteX30" fmla="*/ 0 w 5703566"/>
              <a:gd name="connsiteY30" fmla="*/ 2251166 h 3939540"/>
              <a:gd name="connsiteX31" fmla="*/ 0 w 5703566"/>
              <a:gd name="connsiteY31" fmla="*/ 1688374 h 3939540"/>
              <a:gd name="connsiteX32" fmla="*/ 0 w 5703566"/>
              <a:gd name="connsiteY32" fmla="*/ 1204374 h 3939540"/>
              <a:gd name="connsiteX33" fmla="*/ 0 w 5703566"/>
              <a:gd name="connsiteY33" fmla="*/ 759768 h 3939540"/>
              <a:gd name="connsiteX34" fmla="*/ 0 w 5703566"/>
              <a:gd name="connsiteY34" fmla="*/ 0 h 393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703566" h="3939540" fill="none" extrusionOk="0">
                <a:moveTo>
                  <a:pt x="0" y="0"/>
                </a:moveTo>
                <a:cubicBezTo>
                  <a:pt x="158406" y="-43116"/>
                  <a:pt x="420240" y="52719"/>
                  <a:pt x="570357" y="0"/>
                </a:cubicBezTo>
                <a:cubicBezTo>
                  <a:pt x="720474" y="-52719"/>
                  <a:pt x="784327" y="47908"/>
                  <a:pt x="969606" y="0"/>
                </a:cubicBezTo>
                <a:cubicBezTo>
                  <a:pt x="1154885" y="-47908"/>
                  <a:pt x="1200632" y="28744"/>
                  <a:pt x="1368856" y="0"/>
                </a:cubicBezTo>
                <a:cubicBezTo>
                  <a:pt x="1537080" y="-28744"/>
                  <a:pt x="1757427" y="67916"/>
                  <a:pt x="2053284" y="0"/>
                </a:cubicBezTo>
                <a:cubicBezTo>
                  <a:pt x="2349141" y="-67916"/>
                  <a:pt x="2399745" y="26733"/>
                  <a:pt x="2680676" y="0"/>
                </a:cubicBezTo>
                <a:cubicBezTo>
                  <a:pt x="2961607" y="-26733"/>
                  <a:pt x="3081368" y="8241"/>
                  <a:pt x="3251033" y="0"/>
                </a:cubicBezTo>
                <a:cubicBezTo>
                  <a:pt x="3420698" y="-8241"/>
                  <a:pt x="3462875" y="28301"/>
                  <a:pt x="3650282" y="0"/>
                </a:cubicBezTo>
                <a:cubicBezTo>
                  <a:pt x="3837689" y="-28301"/>
                  <a:pt x="3945605" y="1942"/>
                  <a:pt x="4106568" y="0"/>
                </a:cubicBezTo>
                <a:cubicBezTo>
                  <a:pt x="4267531" y="-1942"/>
                  <a:pt x="4590392" y="32732"/>
                  <a:pt x="4790995" y="0"/>
                </a:cubicBezTo>
                <a:cubicBezTo>
                  <a:pt x="4991598" y="-32732"/>
                  <a:pt x="5282377" y="16910"/>
                  <a:pt x="5703566" y="0"/>
                </a:cubicBezTo>
                <a:cubicBezTo>
                  <a:pt x="5711653" y="207668"/>
                  <a:pt x="5660722" y="375640"/>
                  <a:pt x="5703566" y="602187"/>
                </a:cubicBezTo>
                <a:cubicBezTo>
                  <a:pt x="5746410" y="828734"/>
                  <a:pt x="5666200" y="861818"/>
                  <a:pt x="5703566" y="1086187"/>
                </a:cubicBezTo>
                <a:cubicBezTo>
                  <a:pt x="5740932" y="1310556"/>
                  <a:pt x="5652232" y="1436351"/>
                  <a:pt x="5703566" y="1727770"/>
                </a:cubicBezTo>
                <a:cubicBezTo>
                  <a:pt x="5754900" y="2019189"/>
                  <a:pt x="5702446" y="2004492"/>
                  <a:pt x="5703566" y="2211770"/>
                </a:cubicBezTo>
                <a:cubicBezTo>
                  <a:pt x="5704686" y="2419048"/>
                  <a:pt x="5671194" y="2450905"/>
                  <a:pt x="5703566" y="2656376"/>
                </a:cubicBezTo>
                <a:cubicBezTo>
                  <a:pt x="5735938" y="2861847"/>
                  <a:pt x="5666955" y="2936492"/>
                  <a:pt x="5703566" y="3179772"/>
                </a:cubicBezTo>
                <a:cubicBezTo>
                  <a:pt x="5740177" y="3423052"/>
                  <a:pt x="5633163" y="3672766"/>
                  <a:pt x="5703566" y="3939540"/>
                </a:cubicBezTo>
                <a:cubicBezTo>
                  <a:pt x="5558011" y="3998046"/>
                  <a:pt x="5334519" y="3920780"/>
                  <a:pt x="5190245" y="3939540"/>
                </a:cubicBezTo>
                <a:cubicBezTo>
                  <a:pt x="5045971" y="3958300"/>
                  <a:pt x="4689044" y="3858786"/>
                  <a:pt x="4505817" y="3939540"/>
                </a:cubicBezTo>
                <a:cubicBezTo>
                  <a:pt x="4322590" y="4020294"/>
                  <a:pt x="4191271" y="3931506"/>
                  <a:pt x="4106568" y="3939540"/>
                </a:cubicBezTo>
                <a:cubicBezTo>
                  <a:pt x="4021865" y="3947574"/>
                  <a:pt x="3650706" y="3938343"/>
                  <a:pt x="3479175" y="3939540"/>
                </a:cubicBezTo>
                <a:cubicBezTo>
                  <a:pt x="3307644" y="3940737"/>
                  <a:pt x="3163514" y="3897586"/>
                  <a:pt x="2908819" y="3939540"/>
                </a:cubicBezTo>
                <a:cubicBezTo>
                  <a:pt x="2654124" y="3981494"/>
                  <a:pt x="2450403" y="3925284"/>
                  <a:pt x="2281426" y="3939540"/>
                </a:cubicBezTo>
                <a:cubicBezTo>
                  <a:pt x="2112449" y="3953796"/>
                  <a:pt x="2046242" y="3903574"/>
                  <a:pt x="1825141" y="3939540"/>
                </a:cubicBezTo>
                <a:cubicBezTo>
                  <a:pt x="1604040" y="3975506"/>
                  <a:pt x="1399710" y="3917125"/>
                  <a:pt x="1140713" y="3939540"/>
                </a:cubicBezTo>
                <a:cubicBezTo>
                  <a:pt x="881716" y="3961955"/>
                  <a:pt x="722183" y="3896470"/>
                  <a:pt x="570357" y="3939540"/>
                </a:cubicBezTo>
                <a:cubicBezTo>
                  <a:pt x="418531" y="3982610"/>
                  <a:pt x="237418" y="3925265"/>
                  <a:pt x="0" y="3939540"/>
                </a:cubicBezTo>
                <a:cubicBezTo>
                  <a:pt x="-58534" y="3812902"/>
                  <a:pt x="61230" y="3503079"/>
                  <a:pt x="0" y="3376749"/>
                </a:cubicBezTo>
                <a:cubicBezTo>
                  <a:pt x="-61230" y="3250419"/>
                  <a:pt x="43674" y="3075983"/>
                  <a:pt x="0" y="2853353"/>
                </a:cubicBezTo>
                <a:cubicBezTo>
                  <a:pt x="-43674" y="2630723"/>
                  <a:pt x="26777" y="2373366"/>
                  <a:pt x="0" y="2251166"/>
                </a:cubicBezTo>
                <a:cubicBezTo>
                  <a:pt x="-26777" y="2128966"/>
                  <a:pt x="25950" y="1913660"/>
                  <a:pt x="0" y="1688374"/>
                </a:cubicBezTo>
                <a:cubicBezTo>
                  <a:pt x="-25950" y="1463088"/>
                  <a:pt x="16551" y="1371402"/>
                  <a:pt x="0" y="1204374"/>
                </a:cubicBezTo>
                <a:cubicBezTo>
                  <a:pt x="-16551" y="1037346"/>
                  <a:pt x="15297" y="899956"/>
                  <a:pt x="0" y="759768"/>
                </a:cubicBezTo>
                <a:cubicBezTo>
                  <a:pt x="-15297" y="619580"/>
                  <a:pt x="42677" y="164621"/>
                  <a:pt x="0" y="0"/>
                </a:cubicBezTo>
                <a:close/>
              </a:path>
              <a:path w="5703566" h="3939540" stroke="0" extrusionOk="0">
                <a:moveTo>
                  <a:pt x="0" y="0"/>
                </a:moveTo>
                <a:cubicBezTo>
                  <a:pt x="271192" y="-48008"/>
                  <a:pt x="374025" y="55256"/>
                  <a:pt x="570357" y="0"/>
                </a:cubicBezTo>
                <a:cubicBezTo>
                  <a:pt x="766689" y="-55256"/>
                  <a:pt x="882034" y="10336"/>
                  <a:pt x="1026642" y="0"/>
                </a:cubicBezTo>
                <a:cubicBezTo>
                  <a:pt x="1171250" y="-10336"/>
                  <a:pt x="1359908" y="49325"/>
                  <a:pt x="1539963" y="0"/>
                </a:cubicBezTo>
                <a:cubicBezTo>
                  <a:pt x="1720018" y="-49325"/>
                  <a:pt x="1801959" y="18123"/>
                  <a:pt x="2053284" y="0"/>
                </a:cubicBezTo>
                <a:cubicBezTo>
                  <a:pt x="2304609" y="-18123"/>
                  <a:pt x="2518459" y="32187"/>
                  <a:pt x="2680676" y="0"/>
                </a:cubicBezTo>
                <a:cubicBezTo>
                  <a:pt x="2842893" y="-32187"/>
                  <a:pt x="2998300" y="35003"/>
                  <a:pt x="3079926" y="0"/>
                </a:cubicBezTo>
                <a:cubicBezTo>
                  <a:pt x="3161552" y="-35003"/>
                  <a:pt x="3473677" y="28920"/>
                  <a:pt x="3650282" y="0"/>
                </a:cubicBezTo>
                <a:cubicBezTo>
                  <a:pt x="3826887" y="-28920"/>
                  <a:pt x="3908699" y="41295"/>
                  <a:pt x="4163603" y="0"/>
                </a:cubicBezTo>
                <a:cubicBezTo>
                  <a:pt x="4418507" y="-41295"/>
                  <a:pt x="4559271" y="15819"/>
                  <a:pt x="4848031" y="0"/>
                </a:cubicBezTo>
                <a:cubicBezTo>
                  <a:pt x="5136791" y="-15819"/>
                  <a:pt x="5519243" y="49597"/>
                  <a:pt x="5703566" y="0"/>
                </a:cubicBezTo>
                <a:cubicBezTo>
                  <a:pt x="5744506" y="278258"/>
                  <a:pt x="5673927" y="290649"/>
                  <a:pt x="5703566" y="562791"/>
                </a:cubicBezTo>
                <a:cubicBezTo>
                  <a:pt x="5733205" y="834933"/>
                  <a:pt x="5668212" y="907093"/>
                  <a:pt x="5703566" y="1086187"/>
                </a:cubicBezTo>
                <a:cubicBezTo>
                  <a:pt x="5738920" y="1265281"/>
                  <a:pt x="5656367" y="1418887"/>
                  <a:pt x="5703566" y="1648979"/>
                </a:cubicBezTo>
                <a:cubicBezTo>
                  <a:pt x="5750765" y="1879071"/>
                  <a:pt x="5675916" y="1961410"/>
                  <a:pt x="5703566" y="2211770"/>
                </a:cubicBezTo>
                <a:cubicBezTo>
                  <a:pt x="5731216" y="2462130"/>
                  <a:pt x="5693261" y="2572101"/>
                  <a:pt x="5703566" y="2774562"/>
                </a:cubicBezTo>
                <a:cubicBezTo>
                  <a:pt x="5713871" y="2977023"/>
                  <a:pt x="5697229" y="3214716"/>
                  <a:pt x="5703566" y="3337353"/>
                </a:cubicBezTo>
                <a:cubicBezTo>
                  <a:pt x="5709903" y="3459990"/>
                  <a:pt x="5646283" y="3657598"/>
                  <a:pt x="5703566" y="3939540"/>
                </a:cubicBezTo>
                <a:cubicBezTo>
                  <a:pt x="5454540" y="4006843"/>
                  <a:pt x="5337605" y="3896125"/>
                  <a:pt x="5019138" y="3939540"/>
                </a:cubicBezTo>
                <a:cubicBezTo>
                  <a:pt x="4700671" y="3982955"/>
                  <a:pt x="4606037" y="3929417"/>
                  <a:pt x="4334710" y="3939540"/>
                </a:cubicBezTo>
                <a:cubicBezTo>
                  <a:pt x="4063383" y="3949663"/>
                  <a:pt x="4022333" y="3932642"/>
                  <a:pt x="3935461" y="3939540"/>
                </a:cubicBezTo>
                <a:cubicBezTo>
                  <a:pt x="3848589" y="3946438"/>
                  <a:pt x="3444120" y="3869467"/>
                  <a:pt x="3251033" y="3939540"/>
                </a:cubicBezTo>
                <a:cubicBezTo>
                  <a:pt x="3057946" y="4009613"/>
                  <a:pt x="2790956" y="3873352"/>
                  <a:pt x="2566605" y="3939540"/>
                </a:cubicBezTo>
                <a:cubicBezTo>
                  <a:pt x="2342254" y="4005728"/>
                  <a:pt x="2205411" y="3903412"/>
                  <a:pt x="1996248" y="3939540"/>
                </a:cubicBezTo>
                <a:cubicBezTo>
                  <a:pt x="1787085" y="3975668"/>
                  <a:pt x="1559257" y="3915711"/>
                  <a:pt x="1368856" y="3939540"/>
                </a:cubicBezTo>
                <a:cubicBezTo>
                  <a:pt x="1178455" y="3963369"/>
                  <a:pt x="1048397" y="3935093"/>
                  <a:pt x="912571" y="3939540"/>
                </a:cubicBezTo>
                <a:cubicBezTo>
                  <a:pt x="776745" y="3943987"/>
                  <a:pt x="338674" y="3926014"/>
                  <a:pt x="0" y="3939540"/>
                </a:cubicBezTo>
                <a:cubicBezTo>
                  <a:pt x="-51773" y="3801330"/>
                  <a:pt x="40457" y="3695145"/>
                  <a:pt x="0" y="3455539"/>
                </a:cubicBezTo>
                <a:cubicBezTo>
                  <a:pt x="-40457" y="3215933"/>
                  <a:pt x="33037" y="3082447"/>
                  <a:pt x="0" y="2971539"/>
                </a:cubicBezTo>
                <a:cubicBezTo>
                  <a:pt x="-33037" y="2860631"/>
                  <a:pt x="29503" y="2687984"/>
                  <a:pt x="0" y="2408747"/>
                </a:cubicBezTo>
                <a:cubicBezTo>
                  <a:pt x="-29503" y="2129510"/>
                  <a:pt x="17353" y="2050335"/>
                  <a:pt x="0" y="1806560"/>
                </a:cubicBezTo>
                <a:cubicBezTo>
                  <a:pt x="-17353" y="1562785"/>
                  <a:pt x="60268" y="1370444"/>
                  <a:pt x="0" y="1243769"/>
                </a:cubicBezTo>
                <a:cubicBezTo>
                  <a:pt x="-60268" y="1117094"/>
                  <a:pt x="291" y="888412"/>
                  <a:pt x="0" y="759768"/>
                </a:cubicBezTo>
                <a:cubicBezTo>
                  <a:pt x="-291" y="631124"/>
                  <a:pt x="13872" y="160072"/>
                  <a:pt x="0" y="0"/>
                </a:cubicBezTo>
                <a:close/>
              </a:path>
            </a:pathLst>
          </a:custGeom>
          <a:solidFill>
            <a:srgbClr val="A2DDFD"/>
          </a:solidFill>
          <a:ln w="19050">
            <a:solidFill>
              <a:schemeClr val="tx1">
                <a:lumMod val="85000"/>
                <a:lumOff val="15000"/>
              </a:schemeClr>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fontAlgn="base"/>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Extermination of the buffalo</a:t>
            </a:r>
            <a:endParaRPr kumimoji="0" lang="en-GB" sz="2400" b="0" i="0" u="none" strike="noStrike" kern="1200" cap="none" spc="0" normalizeH="0" noProof="0" dirty="0">
              <a:ln>
                <a:noFill/>
              </a:ln>
              <a:solidFill>
                <a:prstClr val="black"/>
              </a:solidFill>
              <a:effectLst/>
              <a:uLnTx/>
              <a:uFillTx/>
              <a:latin typeface="Comic Sans MS" panose="030F0702030302020204" pitchFamily="66" charset="0"/>
              <a:ea typeface="+mn-ea"/>
              <a:cs typeface="+mn-cs"/>
            </a:endParaRPr>
          </a:p>
          <a:p>
            <a:pPr marL="285750" indent="-285750" fontAlgn="base">
              <a:buFont typeface="Arial" panose="020B0604020202020204" pitchFamily="34" charset="0"/>
              <a:buChar char="•"/>
            </a:pPr>
            <a:r>
              <a:rPr lang="en-GB" sz="1600" dirty="0"/>
              <a:t>The loss of the buffalo shattered the Plain’s Indian way of life. This forced some to attempt to ‘assimilate’ by </a:t>
            </a:r>
            <a:r>
              <a:rPr lang="en-GB" sz="1600" b="1" dirty="0"/>
              <a:t>cattle ranching </a:t>
            </a:r>
            <a:r>
              <a:rPr lang="en-GB" sz="1600" dirty="0"/>
              <a:t>or </a:t>
            </a:r>
            <a:r>
              <a:rPr lang="en-GB" sz="1600" b="1" dirty="0"/>
              <a:t>farming crops</a:t>
            </a:r>
            <a:r>
              <a:rPr lang="en-GB" sz="1600" dirty="0"/>
              <a:t>.</a:t>
            </a:r>
            <a:endParaRPr lang="en-US" sz="1600" dirty="0"/>
          </a:p>
          <a:p>
            <a:pPr marL="285750" indent="-285750" fontAlgn="base">
              <a:buFont typeface="Arial" panose="020B0604020202020204" pitchFamily="34" charset="0"/>
              <a:buChar char="•"/>
            </a:pPr>
            <a:r>
              <a:rPr lang="en-GB" sz="1600" dirty="0"/>
              <a:t>The government reduced the </a:t>
            </a:r>
            <a:r>
              <a:rPr lang="en-GB" sz="1600" b="1" dirty="0"/>
              <a:t>food rations </a:t>
            </a:r>
            <a:r>
              <a:rPr lang="en-GB" sz="1600" dirty="0"/>
              <a:t>given to the Plains Indians. With no buffalo or food, this led to in </a:t>
            </a:r>
            <a:r>
              <a:rPr lang="en-GB" sz="1600" b="1" dirty="0"/>
              <a:t>starvation</a:t>
            </a:r>
            <a:r>
              <a:rPr lang="en-GB" sz="1600" dirty="0"/>
              <a:t>. Many died as a result.</a:t>
            </a:r>
            <a:r>
              <a:rPr lang="en-US" sz="1600" dirty="0"/>
              <a:t>​</a:t>
            </a:r>
          </a:p>
          <a:p>
            <a:pPr marL="285750" indent="-285750" fontAlgn="base">
              <a:buFont typeface="Arial" panose="020B0604020202020204" pitchFamily="34" charset="0"/>
              <a:buChar char="•"/>
            </a:pPr>
            <a:r>
              <a:rPr lang="en-GB" sz="1600" dirty="0"/>
              <a:t>With no buffalo, the Plains Indians had </a:t>
            </a:r>
            <a:r>
              <a:rPr lang="en-GB" sz="1600" b="1" dirty="0"/>
              <a:t>no choice </a:t>
            </a:r>
            <a:r>
              <a:rPr lang="en-GB" sz="1600" dirty="0"/>
              <a:t>but to stay on the reservations. They lost their </a:t>
            </a:r>
            <a:r>
              <a:rPr lang="en-GB" sz="1600" b="1" dirty="0"/>
              <a:t>independence</a:t>
            </a:r>
            <a:r>
              <a:rPr lang="en-GB" sz="1600" dirty="0"/>
              <a:t> as they now depended on the US government for food, money and property.</a:t>
            </a:r>
          </a:p>
          <a:p>
            <a:pPr marL="285750" indent="-285750" fontAlgn="base">
              <a:buFont typeface="Arial" panose="020B0604020202020204" pitchFamily="34" charset="0"/>
              <a:buChar char="•"/>
            </a:pPr>
            <a:r>
              <a:rPr lang="en-GB" sz="1600" dirty="0"/>
              <a:t>The government benefitted from the extermination of the buffalo at it allowed them to </a:t>
            </a:r>
            <a:r>
              <a:rPr lang="en-GB" sz="1600" b="1" dirty="0"/>
              <a:t>build</a:t>
            </a:r>
            <a:r>
              <a:rPr lang="en-GB" sz="1600" dirty="0"/>
              <a:t> even more in the West. For example, it was able to develop the railroads without the buffalo potentially causing harm to workers</a:t>
            </a:r>
            <a:r>
              <a:rPr lang="en-GB" dirty="0"/>
              <a:t>.</a:t>
            </a:r>
            <a:endParaRPr lang="en-US" sz="1600" dirty="0"/>
          </a:p>
        </p:txBody>
      </p:sp>
    </p:spTree>
    <p:extLst>
      <p:ext uri="{BB962C8B-B14F-4D97-AF65-F5344CB8AC3E}">
        <p14:creationId xmlns:p14="http://schemas.microsoft.com/office/powerpoint/2010/main" val="2444587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66ADD48-5AF8-A983-A216-33D6AD1C626F}"/>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AD07BF26-4F01-3022-EE01-14F277C5A585}"/>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F38948AB-BE29-49D2-DBF2-913E315F7389}"/>
              </a:ext>
            </a:extLst>
          </p:cNvPr>
          <p:cNvSpPr/>
          <p:nvPr/>
        </p:nvSpPr>
        <p:spPr>
          <a:xfrm>
            <a:off x="0" y="257213"/>
            <a:ext cx="12200967" cy="598497"/>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B99DB524-BB90-0D6A-739B-4AA37B1359B8}"/>
              </a:ext>
            </a:extLst>
          </p:cNvPr>
          <p:cNvSpPr/>
          <p:nvPr/>
        </p:nvSpPr>
        <p:spPr>
          <a:xfrm>
            <a:off x="2650365" y="904992"/>
            <a:ext cx="9273774"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prstClr val="black"/>
                </a:solidFill>
                <a:effectLst/>
                <a:uLnTx/>
                <a:uFillTx/>
                <a:latin typeface="Calibri" panose="020F0502020204030204"/>
                <a:ea typeface="+mn-ea"/>
                <a:cs typeface="+mn-cs"/>
              </a:rPr>
              <a:t>Write a narrative account analysing the… [8] </a:t>
            </a:r>
          </a:p>
        </p:txBody>
      </p:sp>
      <p:sp>
        <p:nvSpPr>
          <p:cNvPr id="29" name="Rectangle 28">
            <a:extLst>
              <a:ext uri="{FF2B5EF4-FFF2-40B4-BE49-F238E27FC236}">
                <a16:creationId xmlns:a16="http://schemas.microsoft.com/office/drawing/2014/main" id="{792E4542-D00E-5400-CB21-E63946558B2F}"/>
              </a:ext>
            </a:extLst>
          </p:cNvPr>
          <p:cNvSpPr/>
          <p:nvPr/>
        </p:nvSpPr>
        <p:spPr>
          <a:xfrm>
            <a:off x="245101" y="904992"/>
            <a:ext cx="2351612"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 2:</a:t>
            </a:r>
          </a:p>
        </p:txBody>
      </p:sp>
      <p:sp>
        <p:nvSpPr>
          <p:cNvPr id="30" name="Rectangle 29">
            <a:extLst>
              <a:ext uri="{FF2B5EF4-FFF2-40B4-BE49-F238E27FC236}">
                <a16:creationId xmlns:a16="http://schemas.microsoft.com/office/drawing/2014/main" id="{358422E5-40A0-1095-674B-F901883F36AB}"/>
              </a:ext>
            </a:extLst>
          </p:cNvPr>
          <p:cNvSpPr/>
          <p:nvPr/>
        </p:nvSpPr>
        <p:spPr>
          <a:xfrm>
            <a:off x="245102" y="1668688"/>
            <a:ext cx="2351612" cy="489296"/>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Example:</a:t>
            </a:r>
          </a:p>
        </p:txBody>
      </p:sp>
      <p:sp>
        <p:nvSpPr>
          <p:cNvPr id="31" name="Rectangle 30">
            <a:extLst>
              <a:ext uri="{FF2B5EF4-FFF2-40B4-BE49-F238E27FC236}">
                <a16:creationId xmlns:a16="http://schemas.microsoft.com/office/drawing/2014/main" id="{E40EAD5A-2846-517E-C5D2-8F070D42FE6C}"/>
              </a:ext>
            </a:extLst>
          </p:cNvPr>
          <p:cNvSpPr/>
          <p:nvPr/>
        </p:nvSpPr>
        <p:spPr>
          <a:xfrm>
            <a:off x="6631557" y="1706082"/>
            <a:ext cx="2777617" cy="336533"/>
          </a:xfrm>
          <a:prstGeom prst="rect">
            <a:avLst/>
          </a:prstGeom>
          <a:solidFill>
            <a:srgbClr val="FFFF00">
              <a:alpha val="41961"/>
            </a:srgbClr>
          </a:solidFill>
          <a:ln w="12700" cap="flat" cmpd="sng" algn="ctr">
            <a:solidFill>
              <a:srgbClr val="5B9BD5">
                <a:shade val="50000"/>
              </a:srgbClr>
            </a:solidFill>
            <a:prstDash val="solid"/>
            <a:miter lim="800000"/>
          </a:ln>
          <a:effectLst>
            <a:softEdge rad="3175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2" name="TextBox 31">
            <a:extLst>
              <a:ext uri="{FF2B5EF4-FFF2-40B4-BE49-F238E27FC236}">
                <a16:creationId xmlns:a16="http://schemas.microsoft.com/office/drawing/2014/main" id="{8790FB76-E662-C487-0CB1-0C6627262E40}"/>
              </a:ext>
            </a:extLst>
          </p:cNvPr>
          <p:cNvSpPr txBox="1"/>
          <p:nvPr/>
        </p:nvSpPr>
        <p:spPr>
          <a:xfrm>
            <a:off x="281115" y="246013"/>
            <a:ext cx="11307698"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black"/>
                </a:solidFill>
                <a:effectLst/>
                <a:uLnTx/>
                <a:uFillTx/>
              </a:rPr>
              <a:t>Question 2: </a:t>
            </a:r>
            <a:r>
              <a:rPr kumimoji="0" lang="en-GB" sz="3600" b="1" i="0" u="none" strike="noStrike" kern="0" cap="none" spc="0" normalizeH="0" baseline="0" noProof="0" dirty="0">
                <a:ln>
                  <a:noFill/>
                </a:ln>
                <a:solidFill>
                  <a:srgbClr val="5B9BD5">
                    <a:lumMod val="50000"/>
                  </a:srgbClr>
                </a:solidFill>
                <a:effectLst/>
                <a:uLnTx/>
                <a:uFillTx/>
              </a:rPr>
              <a:t>The ‘Narrative Account’ Question</a:t>
            </a:r>
          </a:p>
        </p:txBody>
      </p:sp>
      <p:sp>
        <p:nvSpPr>
          <p:cNvPr id="33" name="Rectangle: Rounded Corners 32">
            <a:extLst>
              <a:ext uri="{FF2B5EF4-FFF2-40B4-BE49-F238E27FC236}">
                <a16:creationId xmlns:a16="http://schemas.microsoft.com/office/drawing/2014/main" id="{823794C1-E17B-AB11-C999-01480237D70D}"/>
              </a:ext>
            </a:extLst>
          </p:cNvPr>
          <p:cNvSpPr/>
          <p:nvPr/>
        </p:nvSpPr>
        <p:spPr>
          <a:xfrm>
            <a:off x="2656011" y="1671644"/>
            <a:ext cx="9294385" cy="1916563"/>
          </a:xfrm>
          <a:prstGeom prst="roundRect">
            <a:avLst>
              <a:gd name="adj" fmla="val 3207"/>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34" name="TextBox 33">
            <a:extLst>
              <a:ext uri="{FF2B5EF4-FFF2-40B4-BE49-F238E27FC236}">
                <a16:creationId xmlns:a16="http://schemas.microsoft.com/office/drawing/2014/main" id="{435E138F-6A45-1AD1-8BF3-E06B3BC4F99E}"/>
              </a:ext>
            </a:extLst>
          </p:cNvPr>
          <p:cNvSpPr txBox="1"/>
          <p:nvPr/>
        </p:nvSpPr>
        <p:spPr>
          <a:xfrm>
            <a:off x="2721957" y="1685020"/>
            <a:ext cx="9162492" cy="369332"/>
          </a:xfrm>
          <a:prstGeom prst="rect">
            <a:avLst/>
          </a:prstGeom>
          <a:solidFill>
            <a:srgbClr val="FFFFFF"/>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rPr>
              <a:t>2</a:t>
            </a:r>
            <a:r>
              <a:rPr kumimoji="0" lang="en-GB" sz="1800" b="0" i="0" u="none" strike="noStrike" kern="0" cap="none" spc="0" normalizeH="0" baseline="0" noProof="0" dirty="0">
                <a:ln>
                  <a:noFill/>
                </a:ln>
                <a:solidFill>
                  <a:prstClr val="black"/>
                </a:solidFill>
                <a:effectLst/>
                <a:uLnTx/>
                <a:uFillTx/>
              </a:rPr>
              <a:t>   Write a narrative account analysing the growth of the cattle industry between 1861–c.1870s</a:t>
            </a:r>
          </a:p>
        </p:txBody>
      </p:sp>
      <p:sp>
        <p:nvSpPr>
          <p:cNvPr id="35" name="Rectangle 34">
            <a:extLst>
              <a:ext uri="{FF2B5EF4-FFF2-40B4-BE49-F238E27FC236}">
                <a16:creationId xmlns:a16="http://schemas.microsoft.com/office/drawing/2014/main" id="{D9B13F89-0AD3-7A0D-0F9C-81B8517B6712}"/>
              </a:ext>
            </a:extLst>
          </p:cNvPr>
          <p:cNvSpPr/>
          <p:nvPr/>
        </p:nvSpPr>
        <p:spPr>
          <a:xfrm>
            <a:off x="7857560" y="2140904"/>
            <a:ext cx="2647837" cy="1323276"/>
          </a:xfrm>
          <a:custGeom>
            <a:avLst/>
            <a:gdLst>
              <a:gd name="connsiteX0" fmla="*/ 0 w 2647837"/>
              <a:gd name="connsiteY0" fmla="*/ 0 h 1323276"/>
              <a:gd name="connsiteX1" fmla="*/ 609003 w 2647837"/>
              <a:gd name="connsiteY1" fmla="*/ 0 h 1323276"/>
              <a:gd name="connsiteX2" fmla="*/ 1323919 w 2647837"/>
              <a:gd name="connsiteY2" fmla="*/ 0 h 1323276"/>
              <a:gd name="connsiteX3" fmla="*/ 1985878 w 2647837"/>
              <a:gd name="connsiteY3" fmla="*/ 0 h 1323276"/>
              <a:gd name="connsiteX4" fmla="*/ 2647837 w 2647837"/>
              <a:gd name="connsiteY4" fmla="*/ 0 h 1323276"/>
              <a:gd name="connsiteX5" fmla="*/ 2647837 w 2647837"/>
              <a:gd name="connsiteY5" fmla="*/ 621940 h 1323276"/>
              <a:gd name="connsiteX6" fmla="*/ 2647837 w 2647837"/>
              <a:gd name="connsiteY6" fmla="*/ 1323276 h 1323276"/>
              <a:gd name="connsiteX7" fmla="*/ 1959399 w 2647837"/>
              <a:gd name="connsiteY7" fmla="*/ 1323276 h 1323276"/>
              <a:gd name="connsiteX8" fmla="*/ 1323919 w 2647837"/>
              <a:gd name="connsiteY8" fmla="*/ 1323276 h 1323276"/>
              <a:gd name="connsiteX9" fmla="*/ 688438 w 2647837"/>
              <a:gd name="connsiteY9" fmla="*/ 1323276 h 1323276"/>
              <a:gd name="connsiteX10" fmla="*/ 0 w 2647837"/>
              <a:gd name="connsiteY10" fmla="*/ 1323276 h 1323276"/>
              <a:gd name="connsiteX11" fmla="*/ 0 w 2647837"/>
              <a:gd name="connsiteY11" fmla="*/ 661638 h 1323276"/>
              <a:gd name="connsiteX12" fmla="*/ 0 w 2647837"/>
              <a:gd name="connsiteY12" fmla="*/ 0 h 1323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647837" h="1323276" fill="none" extrusionOk="0">
                <a:moveTo>
                  <a:pt x="0" y="0"/>
                </a:moveTo>
                <a:cubicBezTo>
                  <a:pt x="207249" y="-21311"/>
                  <a:pt x="442917" y="-21649"/>
                  <a:pt x="609003" y="0"/>
                </a:cubicBezTo>
                <a:cubicBezTo>
                  <a:pt x="775089" y="21649"/>
                  <a:pt x="1174391" y="-402"/>
                  <a:pt x="1323919" y="0"/>
                </a:cubicBezTo>
                <a:cubicBezTo>
                  <a:pt x="1473447" y="402"/>
                  <a:pt x="1684256" y="-31714"/>
                  <a:pt x="1985878" y="0"/>
                </a:cubicBezTo>
                <a:cubicBezTo>
                  <a:pt x="2287500" y="31714"/>
                  <a:pt x="2484192" y="7564"/>
                  <a:pt x="2647837" y="0"/>
                </a:cubicBezTo>
                <a:cubicBezTo>
                  <a:pt x="2619932" y="149502"/>
                  <a:pt x="2622346" y="404608"/>
                  <a:pt x="2647837" y="621940"/>
                </a:cubicBezTo>
                <a:cubicBezTo>
                  <a:pt x="2673328" y="839272"/>
                  <a:pt x="2666778" y="1021620"/>
                  <a:pt x="2647837" y="1323276"/>
                </a:cubicBezTo>
                <a:cubicBezTo>
                  <a:pt x="2504395" y="1295033"/>
                  <a:pt x="2173797" y="1339023"/>
                  <a:pt x="1959399" y="1323276"/>
                </a:cubicBezTo>
                <a:cubicBezTo>
                  <a:pt x="1745001" y="1307529"/>
                  <a:pt x="1552829" y="1305715"/>
                  <a:pt x="1323919" y="1323276"/>
                </a:cubicBezTo>
                <a:cubicBezTo>
                  <a:pt x="1095009" y="1340837"/>
                  <a:pt x="964204" y="1312244"/>
                  <a:pt x="688438" y="1323276"/>
                </a:cubicBezTo>
                <a:cubicBezTo>
                  <a:pt x="412672" y="1334308"/>
                  <a:pt x="154941" y="1319076"/>
                  <a:pt x="0" y="1323276"/>
                </a:cubicBezTo>
                <a:cubicBezTo>
                  <a:pt x="14257" y="1097075"/>
                  <a:pt x="-5333" y="934496"/>
                  <a:pt x="0" y="661638"/>
                </a:cubicBezTo>
                <a:cubicBezTo>
                  <a:pt x="5333" y="388780"/>
                  <a:pt x="31518" y="228944"/>
                  <a:pt x="0" y="0"/>
                </a:cubicBezTo>
                <a:close/>
              </a:path>
              <a:path w="2647837" h="1323276" stroke="0" extrusionOk="0">
                <a:moveTo>
                  <a:pt x="0" y="0"/>
                </a:moveTo>
                <a:cubicBezTo>
                  <a:pt x="277655" y="-16419"/>
                  <a:pt x="391592" y="-18375"/>
                  <a:pt x="635481" y="0"/>
                </a:cubicBezTo>
                <a:cubicBezTo>
                  <a:pt x="879370" y="18375"/>
                  <a:pt x="1081806" y="31011"/>
                  <a:pt x="1350397" y="0"/>
                </a:cubicBezTo>
                <a:cubicBezTo>
                  <a:pt x="1618988" y="-31011"/>
                  <a:pt x="1796766" y="7324"/>
                  <a:pt x="2065313" y="0"/>
                </a:cubicBezTo>
                <a:cubicBezTo>
                  <a:pt x="2333860" y="-7324"/>
                  <a:pt x="2367199" y="-13335"/>
                  <a:pt x="2647837" y="0"/>
                </a:cubicBezTo>
                <a:cubicBezTo>
                  <a:pt x="2678383" y="205965"/>
                  <a:pt x="2681922" y="441378"/>
                  <a:pt x="2647837" y="688104"/>
                </a:cubicBezTo>
                <a:cubicBezTo>
                  <a:pt x="2613752" y="934830"/>
                  <a:pt x="2623020" y="1053172"/>
                  <a:pt x="2647837" y="1323276"/>
                </a:cubicBezTo>
                <a:cubicBezTo>
                  <a:pt x="2396497" y="1294200"/>
                  <a:pt x="2204678" y="1343007"/>
                  <a:pt x="2012356" y="1323276"/>
                </a:cubicBezTo>
                <a:cubicBezTo>
                  <a:pt x="1820034" y="1303545"/>
                  <a:pt x="1462951" y="1316589"/>
                  <a:pt x="1297440" y="1323276"/>
                </a:cubicBezTo>
                <a:cubicBezTo>
                  <a:pt x="1131929" y="1329963"/>
                  <a:pt x="886040" y="1332858"/>
                  <a:pt x="688438" y="1323276"/>
                </a:cubicBezTo>
                <a:cubicBezTo>
                  <a:pt x="490836" y="1313694"/>
                  <a:pt x="332555" y="1319069"/>
                  <a:pt x="0" y="1323276"/>
                </a:cubicBezTo>
                <a:cubicBezTo>
                  <a:pt x="1692" y="1193988"/>
                  <a:pt x="-26284" y="992267"/>
                  <a:pt x="0" y="701336"/>
                </a:cubicBezTo>
                <a:cubicBezTo>
                  <a:pt x="26284" y="410405"/>
                  <a:pt x="-29012" y="251296"/>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Analysis: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This means being able to explain how one event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led to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another. </a:t>
            </a:r>
          </a:p>
        </p:txBody>
      </p:sp>
      <p:cxnSp>
        <p:nvCxnSpPr>
          <p:cNvPr id="36" name="Straight Arrow Connector 35">
            <a:extLst>
              <a:ext uri="{FF2B5EF4-FFF2-40B4-BE49-F238E27FC236}">
                <a16:creationId xmlns:a16="http://schemas.microsoft.com/office/drawing/2014/main" id="{7CA83B63-FFAF-CE57-9BC4-D2BC638D4CBA}"/>
              </a:ext>
            </a:extLst>
          </p:cNvPr>
          <p:cNvCxnSpPr>
            <a:cxnSpLocks/>
          </p:cNvCxnSpPr>
          <p:nvPr/>
        </p:nvCxnSpPr>
        <p:spPr>
          <a:xfrm flipH="1" flipV="1">
            <a:off x="5861718" y="1981800"/>
            <a:ext cx="2026470" cy="355011"/>
          </a:xfrm>
          <a:prstGeom prst="straightConnector1">
            <a:avLst/>
          </a:prstGeom>
          <a:noFill/>
          <a:ln w="28575" cap="flat" cmpd="sng" algn="ctr">
            <a:solidFill>
              <a:srgbClr val="4472C4">
                <a:lumMod val="75000"/>
              </a:srgbClr>
            </a:solidFill>
            <a:prstDash val="solid"/>
            <a:miter lim="800000"/>
            <a:tailEnd type="triangle"/>
          </a:ln>
          <a:effectLst/>
        </p:spPr>
      </p:cxnSp>
      <p:sp>
        <p:nvSpPr>
          <p:cNvPr id="37" name="Rectangle: Rounded Corners 36">
            <a:extLst>
              <a:ext uri="{FF2B5EF4-FFF2-40B4-BE49-F238E27FC236}">
                <a16:creationId xmlns:a16="http://schemas.microsoft.com/office/drawing/2014/main" id="{E5893C7A-3183-7FE5-B8A2-EEAA5CC901B6}"/>
              </a:ext>
            </a:extLst>
          </p:cNvPr>
          <p:cNvSpPr/>
          <p:nvPr/>
        </p:nvSpPr>
        <p:spPr>
          <a:xfrm>
            <a:off x="3010521" y="2169527"/>
            <a:ext cx="4370033" cy="1275805"/>
          </a:xfrm>
          <a:prstGeom prst="roundRect">
            <a:avLst>
              <a:gd name="adj" fmla="val 7734"/>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38" name="TextBox 37">
            <a:extLst>
              <a:ext uri="{FF2B5EF4-FFF2-40B4-BE49-F238E27FC236}">
                <a16:creationId xmlns:a16="http://schemas.microsoft.com/office/drawing/2014/main" id="{E5670378-CD8D-3C67-5581-DD02A57309A6}"/>
              </a:ext>
            </a:extLst>
          </p:cNvPr>
          <p:cNvSpPr txBox="1"/>
          <p:nvPr/>
        </p:nvSpPr>
        <p:spPr>
          <a:xfrm>
            <a:off x="3066227" y="2213571"/>
            <a:ext cx="4304463" cy="1200329"/>
          </a:xfrm>
          <a:prstGeom prst="rect">
            <a:avLst/>
          </a:prstGeom>
          <a:solidFill>
            <a:srgbClr val="FFFFFF"/>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rPr>
              <a:t>You </a:t>
            </a:r>
            <a:r>
              <a:rPr kumimoji="0" lang="en-GB" sz="1800" b="1" i="0" u="none" strike="noStrike" kern="0" cap="none" spc="0" normalizeH="0" baseline="0" noProof="0" dirty="0">
                <a:ln>
                  <a:noFill/>
                </a:ln>
                <a:solidFill>
                  <a:prstClr val="black"/>
                </a:solidFill>
                <a:effectLst/>
                <a:uLnTx/>
                <a:uFillTx/>
              </a:rPr>
              <a:t>may</a:t>
            </a:r>
            <a:r>
              <a:rPr kumimoji="0" lang="en-GB" sz="1800" b="0" i="0" u="none" strike="noStrike" kern="0" cap="none" spc="0" normalizeH="0" baseline="0" noProof="0" dirty="0">
                <a:ln>
                  <a:noFill/>
                </a:ln>
                <a:solidFill>
                  <a:prstClr val="black"/>
                </a:solidFill>
                <a:effectLst/>
                <a:uLnTx/>
                <a:uFillTx/>
              </a:rPr>
              <a:t> use the following in your answer:</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prstClr val="black"/>
                </a:solidFill>
                <a:effectLst/>
                <a:uLnTx/>
                <a:uFillTx/>
              </a:rPr>
              <a:t>The American Civil War (1861-65)</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prstClr val="black"/>
                </a:solidFill>
                <a:effectLst/>
                <a:uLnTx/>
                <a:uFillTx/>
              </a:rPr>
              <a:t>Abilene</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rPr>
              <a:t>You </a:t>
            </a:r>
            <a:r>
              <a:rPr kumimoji="0" lang="en-GB" sz="1800" b="1" i="0" u="none" strike="noStrike" kern="0" cap="none" spc="0" normalizeH="0" baseline="0" noProof="0" dirty="0">
                <a:ln>
                  <a:noFill/>
                </a:ln>
                <a:solidFill>
                  <a:prstClr val="black"/>
                </a:solidFill>
                <a:effectLst/>
                <a:uLnTx/>
                <a:uFillTx/>
              </a:rPr>
              <a:t>must</a:t>
            </a:r>
            <a:r>
              <a:rPr kumimoji="0" lang="en-GB" sz="1800" b="0" i="0" u="none" strike="noStrike" kern="0" cap="none" spc="0" normalizeH="0" baseline="0" noProof="0" dirty="0">
                <a:ln>
                  <a:noFill/>
                </a:ln>
                <a:solidFill>
                  <a:prstClr val="black"/>
                </a:solidFill>
                <a:effectLst/>
                <a:uLnTx/>
                <a:uFillTx/>
              </a:rPr>
              <a:t> also use information of your own.</a:t>
            </a:r>
          </a:p>
        </p:txBody>
      </p:sp>
      <p:sp>
        <p:nvSpPr>
          <p:cNvPr id="39" name="Rectangle: Rounded Corners 38">
            <a:extLst>
              <a:ext uri="{FF2B5EF4-FFF2-40B4-BE49-F238E27FC236}">
                <a16:creationId xmlns:a16="http://schemas.microsoft.com/office/drawing/2014/main" id="{7D16B977-5F06-21F6-30C4-ED4FC0AF9A28}"/>
              </a:ext>
            </a:extLst>
          </p:cNvPr>
          <p:cNvSpPr/>
          <p:nvPr/>
        </p:nvSpPr>
        <p:spPr>
          <a:xfrm>
            <a:off x="5479136" y="1738039"/>
            <a:ext cx="911512" cy="288613"/>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0" name="Rectangle: Rounded Corners 39">
            <a:extLst>
              <a:ext uri="{FF2B5EF4-FFF2-40B4-BE49-F238E27FC236}">
                <a16:creationId xmlns:a16="http://schemas.microsoft.com/office/drawing/2014/main" id="{964DBD48-B77B-1B1C-A761-EE9472CFDD8B}"/>
              </a:ext>
            </a:extLst>
          </p:cNvPr>
          <p:cNvSpPr/>
          <p:nvPr/>
        </p:nvSpPr>
        <p:spPr>
          <a:xfrm>
            <a:off x="6751157" y="1725379"/>
            <a:ext cx="2717313" cy="288613"/>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FBBF47A5-C30D-3E11-B008-2D9129DFBA42}"/>
              </a:ext>
            </a:extLst>
          </p:cNvPr>
          <p:cNvSpPr/>
          <p:nvPr/>
        </p:nvSpPr>
        <p:spPr>
          <a:xfrm>
            <a:off x="5573697" y="3663740"/>
            <a:ext cx="2118635" cy="976991"/>
          </a:xfrm>
          <a:custGeom>
            <a:avLst/>
            <a:gdLst>
              <a:gd name="connsiteX0" fmla="*/ 0 w 2118635"/>
              <a:gd name="connsiteY0" fmla="*/ 0 h 976991"/>
              <a:gd name="connsiteX1" fmla="*/ 487286 w 2118635"/>
              <a:gd name="connsiteY1" fmla="*/ 0 h 976991"/>
              <a:gd name="connsiteX2" fmla="*/ 1059318 w 2118635"/>
              <a:gd name="connsiteY2" fmla="*/ 0 h 976991"/>
              <a:gd name="connsiteX3" fmla="*/ 1588976 w 2118635"/>
              <a:gd name="connsiteY3" fmla="*/ 0 h 976991"/>
              <a:gd name="connsiteX4" fmla="*/ 2118635 w 2118635"/>
              <a:gd name="connsiteY4" fmla="*/ 0 h 976991"/>
              <a:gd name="connsiteX5" fmla="*/ 2118635 w 2118635"/>
              <a:gd name="connsiteY5" fmla="*/ 459186 h 976991"/>
              <a:gd name="connsiteX6" fmla="*/ 2118635 w 2118635"/>
              <a:gd name="connsiteY6" fmla="*/ 976991 h 976991"/>
              <a:gd name="connsiteX7" fmla="*/ 1567790 w 2118635"/>
              <a:gd name="connsiteY7" fmla="*/ 976991 h 976991"/>
              <a:gd name="connsiteX8" fmla="*/ 1059318 w 2118635"/>
              <a:gd name="connsiteY8" fmla="*/ 976991 h 976991"/>
              <a:gd name="connsiteX9" fmla="*/ 550845 w 2118635"/>
              <a:gd name="connsiteY9" fmla="*/ 976991 h 976991"/>
              <a:gd name="connsiteX10" fmla="*/ 0 w 2118635"/>
              <a:gd name="connsiteY10" fmla="*/ 976991 h 976991"/>
              <a:gd name="connsiteX11" fmla="*/ 0 w 2118635"/>
              <a:gd name="connsiteY11" fmla="*/ 488496 h 976991"/>
              <a:gd name="connsiteX12" fmla="*/ 0 w 2118635"/>
              <a:gd name="connsiteY12" fmla="*/ 0 h 97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18635" h="976991" fill="none" extrusionOk="0">
                <a:moveTo>
                  <a:pt x="0" y="0"/>
                </a:moveTo>
                <a:cubicBezTo>
                  <a:pt x="207297" y="1906"/>
                  <a:pt x="248623" y="-6350"/>
                  <a:pt x="487286" y="0"/>
                </a:cubicBezTo>
                <a:cubicBezTo>
                  <a:pt x="725949" y="6350"/>
                  <a:pt x="937864" y="-19296"/>
                  <a:pt x="1059318" y="0"/>
                </a:cubicBezTo>
                <a:cubicBezTo>
                  <a:pt x="1180772" y="19296"/>
                  <a:pt x="1470540" y="-2322"/>
                  <a:pt x="1588976" y="0"/>
                </a:cubicBezTo>
                <a:cubicBezTo>
                  <a:pt x="1707412" y="2322"/>
                  <a:pt x="1886623" y="-1132"/>
                  <a:pt x="2118635" y="0"/>
                </a:cubicBezTo>
                <a:cubicBezTo>
                  <a:pt x="2140376" y="190208"/>
                  <a:pt x="2137152" y="358312"/>
                  <a:pt x="2118635" y="459186"/>
                </a:cubicBezTo>
                <a:cubicBezTo>
                  <a:pt x="2100118" y="560060"/>
                  <a:pt x="2105674" y="774890"/>
                  <a:pt x="2118635" y="976991"/>
                </a:cubicBezTo>
                <a:cubicBezTo>
                  <a:pt x="1937750" y="977431"/>
                  <a:pt x="1787432" y="971768"/>
                  <a:pt x="1567790" y="976991"/>
                </a:cubicBezTo>
                <a:cubicBezTo>
                  <a:pt x="1348148" y="982214"/>
                  <a:pt x="1229851" y="973425"/>
                  <a:pt x="1059318" y="976991"/>
                </a:cubicBezTo>
                <a:cubicBezTo>
                  <a:pt x="888785" y="980557"/>
                  <a:pt x="710593" y="957712"/>
                  <a:pt x="550845" y="976991"/>
                </a:cubicBezTo>
                <a:cubicBezTo>
                  <a:pt x="391097" y="996270"/>
                  <a:pt x="138545" y="977736"/>
                  <a:pt x="0" y="976991"/>
                </a:cubicBezTo>
                <a:cubicBezTo>
                  <a:pt x="-7583" y="866622"/>
                  <a:pt x="13202" y="653935"/>
                  <a:pt x="0" y="488496"/>
                </a:cubicBezTo>
                <a:cubicBezTo>
                  <a:pt x="-13202" y="323057"/>
                  <a:pt x="16939" y="223603"/>
                  <a:pt x="0" y="0"/>
                </a:cubicBezTo>
                <a:close/>
              </a:path>
              <a:path w="2118635" h="976991" stroke="0" extrusionOk="0">
                <a:moveTo>
                  <a:pt x="0" y="0"/>
                </a:moveTo>
                <a:cubicBezTo>
                  <a:pt x="101769" y="-6169"/>
                  <a:pt x="345051" y="-19016"/>
                  <a:pt x="508472" y="0"/>
                </a:cubicBezTo>
                <a:cubicBezTo>
                  <a:pt x="671893" y="19016"/>
                  <a:pt x="842077" y="9360"/>
                  <a:pt x="1080504" y="0"/>
                </a:cubicBezTo>
                <a:cubicBezTo>
                  <a:pt x="1318931" y="-9360"/>
                  <a:pt x="1493328" y="-12229"/>
                  <a:pt x="1652535" y="0"/>
                </a:cubicBezTo>
                <a:cubicBezTo>
                  <a:pt x="1811742" y="12229"/>
                  <a:pt x="2024487" y="6897"/>
                  <a:pt x="2118635" y="0"/>
                </a:cubicBezTo>
                <a:cubicBezTo>
                  <a:pt x="2141163" y="103037"/>
                  <a:pt x="2137047" y="352951"/>
                  <a:pt x="2118635" y="508035"/>
                </a:cubicBezTo>
                <a:cubicBezTo>
                  <a:pt x="2100223" y="663120"/>
                  <a:pt x="2096307" y="836838"/>
                  <a:pt x="2118635" y="976991"/>
                </a:cubicBezTo>
                <a:cubicBezTo>
                  <a:pt x="1945147" y="979911"/>
                  <a:pt x="1838106" y="961037"/>
                  <a:pt x="1610163" y="976991"/>
                </a:cubicBezTo>
                <a:cubicBezTo>
                  <a:pt x="1382220" y="992945"/>
                  <a:pt x="1282180" y="993720"/>
                  <a:pt x="1038131" y="976991"/>
                </a:cubicBezTo>
                <a:cubicBezTo>
                  <a:pt x="794082" y="960262"/>
                  <a:pt x="785226" y="995960"/>
                  <a:pt x="550845" y="976991"/>
                </a:cubicBezTo>
                <a:cubicBezTo>
                  <a:pt x="316464" y="958022"/>
                  <a:pt x="137944" y="995938"/>
                  <a:pt x="0" y="976991"/>
                </a:cubicBezTo>
                <a:cubicBezTo>
                  <a:pt x="-3184" y="777383"/>
                  <a:pt x="6412" y="687048"/>
                  <a:pt x="0" y="517805"/>
                </a:cubicBezTo>
                <a:cubicBezTo>
                  <a:pt x="-6412" y="348562"/>
                  <a:pt x="-3785" y="118282"/>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Focus: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Stick to the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topic</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you have been given.</a:t>
            </a:r>
          </a:p>
        </p:txBody>
      </p:sp>
      <p:cxnSp>
        <p:nvCxnSpPr>
          <p:cNvPr id="42" name="Straight Arrow Connector 41">
            <a:extLst>
              <a:ext uri="{FF2B5EF4-FFF2-40B4-BE49-F238E27FC236}">
                <a16:creationId xmlns:a16="http://schemas.microsoft.com/office/drawing/2014/main" id="{68F3C487-BFBF-DE64-BB74-E835EE9F45D2}"/>
              </a:ext>
            </a:extLst>
          </p:cNvPr>
          <p:cNvCxnSpPr>
            <a:cxnSpLocks/>
          </p:cNvCxnSpPr>
          <p:nvPr/>
        </p:nvCxnSpPr>
        <p:spPr>
          <a:xfrm flipV="1">
            <a:off x="7293827" y="2073649"/>
            <a:ext cx="155464" cy="1583168"/>
          </a:xfrm>
          <a:prstGeom prst="straightConnector1">
            <a:avLst/>
          </a:prstGeom>
          <a:noFill/>
          <a:ln w="28575" cap="flat" cmpd="sng" algn="ctr">
            <a:solidFill>
              <a:srgbClr val="4472C4">
                <a:lumMod val="75000"/>
              </a:srgbClr>
            </a:solidFill>
            <a:prstDash val="solid"/>
            <a:miter lim="800000"/>
            <a:tailEnd type="triangle"/>
          </a:ln>
          <a:effectLst/>
        </p:spPr>
      </p:cxnSp>
      <p:sp>
        <p:nvSpPr>
          <p:cNvPr id="43" name="Rectangle 42">
            <a:extLst>
              <a:ext uri="{FF2B5EF4-FFF2-40B4-BE49-F238E27FC236}">
                <a16:creationId xmlns:a16="http://schemas.microsoft.com/office/drawing/2014/main" id="{6698B2C1-374E-2419-3961-22E6F70F3198}"/>
              </a:ext>
            </a:extLst>
          </p:cNvPr>
          <p:cNvSpPr/>
          <p:nvPr/>
        </p:nvSpPr>
        <p:spPr>
          <a:xfrm>
            <a:off x="302539" y="2352378"/>
            <a:ext cx="2261957" cy="1424497"/>
          </a:xfrm>
          <a:custGeom>
            <a:avLst/>
            <a:gdLst>
              <a:gd name="connsiteX0" fmla="*/ 0 w 2261957"/>
              <a:gd name="connsiteY0" fmla="*/ 0 h 1424497"/>
              <a:gd name="connsiteX1" fmla="*/ 565489 w 2261957"/>
              <a:gd name="connsiteY1" fmla="*/ 0 h 1424497"/>
              <a:gd name="connsiteX2" fmla="*/ 1085739 w 2261957"/>
              <a:gd name="connsiteY2" fmla="*/ 0 h 1424497"/>
              <a:gd name="connsiteX3" fmla="*/ 1583370 w 2261957"/>
              <a:gd name="connsiteY3" fmla="*/ 0 h 1424497"/>
              <a:gd name="connsiteX4" fmla="*/ 2261957 w 2261957"/>
              <a:gd name="connsiteY4" fmla="*/ 0 h 1424497"/>
              <a:gd name="connsiteX5" fmla="*/ 2261957 w 2261957"/>
              <a:gd name="connsiteY5" fmla="*/ 489077 h 1424497"/>
              <a:gd name="connsiteX6" fmla="*/ 2261957 w 2261957"/>
              <a:gd name="connsiteY6" fmla="*/ 992400 h 1424497"/>
              <a:gd name="connsiteX7" fmla="*/ 2261957 w 2261957"/>
              <a:gd name="connsiteY7" fmla="*/ 1424497 h 1424497"/>
              <a:gd name="connsiteX8" fmla="*/ 1719087 w 2261957"/>
              <a:gd name="connsiteY8" fmla="*/ 1424497 h 1424497"/>
              <a:gd name="connsiteX9" fmla="*/ 1153598 w 2261957"/>
              <a:gd name="connsiteY9" fmla="*/ 1424497 h 1424497"/>
              <a:gd name="connsiteX10" fmla="*/ 542870 w 2261957"/>
              <a:gd name="connsiteY10" fmla="*/ 1424497 h 1424497"/>
              <a:gd name="connsiteX11" fmla="*/ 0 w 2261957"/>
              <a:gd name="connsiteY11" fmla="*/ 1424497 h 1424497"/>
              <a:gd name="connsiteX12" fmla="*/ 0 w 2261957"/>
              <a:gd name="connsiteY12" fmla="*/ 921175 h 1424497"/>
              <a:gd name="connsiteX13" fmla="*/ 0 w 2261957"/>
              <a:gd name="connsiteY13" fmla="*/ 446342 h 1424497"/>
              <a:gd name="connsiteX14" fmla="*/ 0 w 2261957"/>
              <a:gd name="connsiteY14" fmla="*/ 0 h 1424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61957" h="1424497" fill="none" extrusionOk="0">
                <a:moveTo>
                  <a:pt x="0" y="0"/>
                </a:moveTo>
                <a:cubicBezTo>
                  <a:pt x="183433" y="-480"/>
                  <a:pt x="304207" y="-10254"/>
                  <a:pt x="565489" y="0"/>
                </a:cubicBezTo>
                <a:cubicBezTo>
                  <a:pt x="826771" y="10254"/>
                  <a:pt x="951222" y="23633"/>
                  <a:pt x="1085739" y="0"/>
                </a:cubicBezTo>
                <a:cubicBezTo>
                  <a:pt x="1220256" y="-23633"/>
                  <a:pt x="1413026" y="9517"/>
                  <a:pt x="1583370" y="0"/>
                </a:cubicBezTo>
                <a:cubicBezTo>
                  <a:pt x="1753714" y="-9517"/>
                  <a:pt x="2052374" y="9378"/>
                  <a:pt x="2261957" y="0"/>
                </a:cubicBezTo>
                <a:cubicBezTo>
                  <a:pt x="2264361" y="188914"/>
                  <a:pt x="2243534" y="312518"/>
                  <a:pt x="2261957" y="489077"/>
                </a:cubicBezTo>
                <a:cubicBezTo>
                  <a:pt x="2280380" y="665636"/>
                  <a:pt x="2280966" y="792501"/>
                  <a:pt x="2261957" y="992400"/>
                </a:cubicBezTo>
                <a:cubicBezTo>
                  <a:pt x="2242948" y="1192299"/>
                  <a:pt x="2283527" y="1215343"/>
                  <a:pt x="2261957" y="1424497"/>
                </a:cubicBezTo>
                <a:cubicBezTo>
                  <a:pt x="2148731" y="1403401"/>
                  <a:pt x="1899756" y="1445879"/>
                  <a:pt x="1719087" y="1424497"/>
                </a:cubicBezTo>
                <a:cubicBezTo>
                  <a:pt x="1538418" y="1403116"/>
                  <a:pt x="1348301" y="1440120"/>
                  <a:pt x="1153598" y="1424497"/>
                </a:cubicBezTo>
                <a:cubicBezTo>
                  <a:pt x="958895" y="1408874"/>
                  <a:pt x="717382" y="1396311"/>
                  <a:pt x="542870" y="1424497"/>
                </a:cubicBezTo>
                <a:cubicBezTo>
                  <a:pt x="368358" y="1452683"/>
                  <a:pt x="153142" y="1413716"/>
                  <a:pt x="0" y="1424497"/>
                </a:cubicBezTo>
                <a:cubicBezTo>
                  <a:pt x="-5758" y="1307146"/>
                  <a:pt x="-23107" y="1026171"/>
                  <a:pt x="0" y="921175"/>
                </a:cubicBezTo>
                <a:cubicBezTo>
                  <a:pt x="23107" y="816179"/>
                  <a:pt x="20220" y="614389"/>
                  <a:pt x="0" y="446342"/>
                </a:cubicBezTo>
                <a:cubicBezTo>
                  <a:pt x="-20220" y="278295"/>
                  <a:pt x="8861" y="164871"/>
                  <a:pt x="0" y="0"/>
                </a:cubicBezTo>
                <a:close/>
              </a:path>
              <a:path w="2261957" h="1424497"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72075" y="102181"/>
                  <a:pt x="2244038" y="286930"/>
                  <a:pt x="2261957" y="503322"/>
                </a:cubicBezTo>
                <a:cubicBezTo>
                  <a:pt x="2279876" y="719714"/>
                  <a:pt x="2271265" y="860308"/>
                  <a:pt x="2261957" y="963910"/>
                </a:cubicBezTo>
                <a:cubicBezTo>
                  <a:pt x="2252649" y="1067512"/>
                  <a:pt x="2263006" y="1275229"/>
                  <a:pt x="2261957" y="1424497"/>
                </a:cubicBezTo>
                <a:cubicBezTo>
                  <a:pt x="2068687" y="1427654"/>
                  <a:pt x="1909503" y="1401829"/>
                  <a:pt x="1741707" y="1424497"/>
                </a:cubicBezTo>
                <a:cubicBezTo>
                  <a:pt x="1573911" y="1447166"/>
                  <a:pt x="1425756" y="1448318"/>
                  <a:pt x="1221457" y="1424497"/>
                </a:cubicBezTo>
                <a:cubicBezTo>
                  <a:pt x="1017158" y="1400677"/>
                  <a:pt x="921787" y="1419691"/>
                  <a:pt x="655968" y="1424497"/>
                </a:cubicBezTo>
                <a:cubicBezTo>
                  <a:pt x="390149" y="1429303"/>
                  <a:pt x="213228" y="1438017"/>
                  <a:pt x="0" y="1424497"/>
                </a:cubicBezTo>
                <a:cubicBezTo>
                  <a:pt x="3322" y="1194813"/>
                  <a:pt x="-9577" y="1164024"/>
                  <a:pt x="0" y="921175"/>
                </a:cubicBezTo>
                <a:cubicBezTo>
                  <a:pt x="9577" y="678326"/>
                  <a:pt x="-8959" y="616726"/>
                  <a:pt x="0" y="474832"/>
                </a:cubicBezTo>
                <a:cubicBezTo>
                  <a:pt x="8959" y="332938"/>
                  <a:pt x="-6605" y="219930"/>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Bullet Points: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They just act as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hints</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about what you could write about.</a:t>
            </a:r>
          </a:p>
        </p:txBody>
      </p:sp>
      <p:cxnSp>
        <p:nvCxnSpPr>
          <p:cNvPr id="44" name="Straight Arrow Connector 43">
            <a:extLst>
              <a:ext uri="{FF2B5EF4-FFF2-40B4-BE49-F238E27FC236}">
                <a16:creationId xmlns:a16="http://schemas.microsoft.com/office/drawing/2014/main" id="{83FEC341-E882-33E1-6FC6-F8733534662C}"/>
              </a:ext>
            </a:extLst>
          </p:cNvPr>
          <p:cNvCxnSpPr>
            <a:cxnSpLocks/>
          </p:cNvCxnSpPr>
          <p:nvPr/>
        </p:nvCxnSpPr>
        <p:spPr>
          <a:xfrm flipV="1">
            <a:off x="2543910" y="2686749"/>
            <a:ext cx="581734" cy="249156"/>
          </a:xfrm>
          <a:prstGeom prst="straightConnector1">
            <a:avLst/>
          </a:prstGeom>
          <a:noFill/>
          <a:ln w="28575" cap="flat" cmpd="sng" algn="ctr">
            <a:solidFill>
              <a:srgbClr val="4472C4">
                <a:lumMod val="75000"/>
              </a:srgbClr>
            </a:solidFill>
            <a:prstDash val="solid"/>
            <a:miter lim="800000"/>
            <a:tailEnd type="triangle"/>
          </a:ln>
          <a:effectLst/>
        </p:spPr>
      </p:cxnSp>
      <p:sp>
        <p:nvSpPr>
          <p:cNvPr id="45" name="Rectangle 44">
            <a:extLst>
              <a:ext uri="{FF2B5EF4-FFF2-40B4-BE49-F238E27FC236}">
                <a16:creationId xmlns:a16="http://schemas.microsoft.com/office/drawing/2014/main" id="{15F93989-C95A-85B2-592E-F00FFAE78849}"/>
              </a:ext>
            </a:extLst>
          </p:cNvPr>
          <p:cNvSpPr/>
          <p:nvPr/>
        </p:nvSpPr>
        <p:spPr>
          <a:xfrm>
            <a:off x="2684770" y="3657519"/>
            <a:ext cx="2762148" cy="1424497"/>
          </a:xfrm>
          <a:custGeom>
            <a:avLst/>
            <a:gdLst>
              <a:gd name="connsiteX0" fmla="*/ 0 w 2762148"/>
              <a:gd name="connsiteY0" fmla="*/ 0 h 1424497"/>
              <a:gd name="connsiteX1" fmla="*/ 690537 w 2762148"/>
              <a:gd name="connsiteY1" fmla="*/ 0 h 1424497"/>
              <a:gd name="connsiteX2" fmla="*/ 1325831 w 2762148"/>
              <a:gd name="connsiteY2" fmla="*/ 0 h 1424497"/>
              <a:gd name="connsiteX3" fmla="*/ 1933504 w 2762148"/>
              <a:gd name="connsiteY3" fmla="*/ 0 h 1424497"/>
              <a:gd name="connsiteX4" fmla="*/ 2762148 w 2762148"/>
              <a:gd name="connsiteY4" fmla="*/ 0 h 1424497"/>
              <a:gd name="connsiteX5" fmla="*/ 2762148 w 2762148"/>
              <a:gd name="connsiteY5" fmla="*/ 489077 h 1424497"/>
              <a:gd name="connsiteX6" fmla="*/ 2762148 w 2762148"/>
              <a:gd name="connsiteY6" fmla="*/ 992400 h 1424497"/>
              <a:gd name="connsiteX7" fmla="*/ 2762148 w 2762148"/>
              <a:gd name="connsiteY7" fmla="*/ 1424497 h 1424497"/>
              <a:gd name="connsiteX8" fmla="*/ 2099232 w 2762148"/>
              <a:gd name="connsiteY8" fmla="*/ 1424497 h 1424497"/>
              <a:gd name="connsiteX9" fmla="*/ 1408695 w 2762148"/>
              <a:gd name="connsiteY9" fmla="*/ 1424497 h 1424497"/>
              <a:gd name="connsiteX10" fmla="*/ 662916 w 2762148"/>
              <a:gd name="connsiteY10" fmla="*/ 1424497 h 1424497"/>
              <a:gd name="connsiteX11" fmla="*/ 0 w 2762148"/>
              <a:gd name="connsiteY11" fmla="*/ 1424497 h 1424497"/>
              <a:gd name="connsiteX12" fmla="*/ 0 w 2762148"/>
              <a:gd name="connsiteY12" fmla="*/ 921175 h 1424497"/>
              <a:gd name="connsiteX13" fmla="*/ 0 w 2762148"/>
              <a:gd name="connsiteY13" fmla="*/ 446342 h 1424497"/>
              <a:gd name="connsiteX14" fmla="*/ 0 w 2762148"/>
              <a:gd name="connsiteY14" fmla="*/ 0 h 14244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62148" h="1424497" fill="none" extrusionOk="0">
                <a:moveTo>
                  <a:pt x="0" y="0"/>
                </a:moveTo>
                <a:cubicBezTo>
                  <a:pt x="312756" y="12752"/>
                  <a:pt x="413872" y="16804"/>
                  <a:pt x="690537" y="0"/>
                </a:cubicBezTo>
                <a:cubicBezTo>
                  <a:pt x="967202" y="-16804"/>
                  <a:pt x="1158685" y="-31308"/>
                  <a:pt x="1325831" y="0"/>
                </a:cubicBezTo>
                <a:cubicBezTo>
                  <a:pt x="1492977" y="31308"/>
                  <a:pt x="1724625" y="-28424"/>
                  <a:pt x="1933504" y="0"/>
                </a:cubicBezTo>
                <a:cubicBezTo>
                  <a:pt x="2142383" y="28424"/>
                  <a:pt x="2549815" y="8676"/>
                  <a:pt x="2762148" y="0"/>
                </a:cubicBezTo>
                <a:cubicBezTo>
                  <a:pt x="2764552" y="188914"/>
                  <a:pt x="2743725" y="312518"/>
                  <a:pt x="2762148" y="489077"/>
                </a:cubicBezTo>
                <a:cubicBezTo>
                  <a:pt x="2780571" y="665636"/>
                  <a:pt x="2781157" y="792501"/>
                  <a:pt x="2762148" y="992400"/>
                </a:cubicBezTo>
                <a:cubicBezTo>
                  <a:pt x="2743139" y="1192299"/>
                  <a:pt x="2783718" y="1215343"/>
                  <a:pt x="2762148" y="1424497"/>
                </a:cubicBezTo>
                <a:cubicBezTo>
                  <a:pt x="2624301" y="1397572"/>
                  <a:pt x="2294139" y="1393815"/>
                  <a:pt x="2099232" y="1424497"/>
                </a:cubicBezTo>
                <a:cubicBezTo>
                  <a:pt x="1904325" y="1455179"/>
                  <a:pt x="1745624" y="1453953"/>
                  <a:pt x="1408695" y="1424497"/>
                </a:cubicBezTo>
                <a:cubicBezTo>
                  <a:pt x="1071766" y="1395041"/>
                  <a:pt x="947536" y="1416044"/>
                  <a:pt x="662916" y="1424497"/>
                </a:cubicBezTo>
                <a:cubicBezTo>
                  <a:pt x="378296" y="1432950"/>
                  <a:pt x="306770" y="1453876"/>
                  <a:pt x="0" y="1424497"/>
                </a:cubicBezTo>
                <a:cubicBezTo>
                  <a:pt x="-5758" y="1307146"/>
                  <a:pt x="-23107" y="1026171"/>
                  <a:pt x="0" y="921175"/>
                </a:cubicBezTo>
                <a:cubicBezTo>
                  <a:pt x="23107" y="816179"/>
                  <a:pt x="20220" y="614389"/>
                  <a:pt x="0" y="446342"/>
                </a:cubicBezTo>
                <a:cubicBezTo>
                  <a:pt x="-20220" y="278295"/>
                  <a:pt x="8861" y="164871"/>
                  <a:pt x="0" y="0"/>
                </a:cubicBezTo>
                <a:close/>
              </a:path>
              <a:path w="2762148" h="1424497" stroke="0" extrusionOk="0">
                <a:moveTo>
                  <a:pt x="0" y="0"/>
                </a:moveTo>
                <a:cubicBezTo>
                  <a:pt x="146620" y="-6592"/>
                  <a:pt x="432558" y="30794"/>
                  <a:pt x="662916" y="0"/>
                </a:cubicBezTo>
                <a:cubicBezTo>
                  <a:pt x="893274" y="-30794"/>
                  <a:pt x="1160649" y="-18721"/>
                  <a:pt x="1408695" y="0"/>
                </a:cubicBezTo>
                <a:cubicBezTo>
                  <a:pt x="1656741" y="18721"/>
                  <a:pt x="1787167" y="-17168"/>
                  <a:pt x="2154475" y="0"/>
                </a:cubicBezTo>
                <a:cubicBezTo>
                  <a:pt x="2521783" y="17168"/>
                  <a:pt x="2519942" y="-10810"/>
                  <a:pt x="2762148" y="0"/>
                </a:cubicBezTo>
                <a:cubicBezTo>
                  <a:pt x="2772266" y="102181"/>
                  <a:pt x="2744229" y="286930"/>
                  <a:pt x="2762148" y="503322"/>
                </a:cubicBezTo>
                <a:cubicBezTo>
                  <a:pt x="2780067" y="719714"/>
                  <a:pt x="2771456" y="860308"/>
                  <a:pt x="2762148" y="963910"/>
                </a:cubicBezTo>
                <a:cubicBezTo>
                  <a:pt x="2752840" y="1067512"/>
                  <a:pt x="2763197" y="1275229"/>
                  <a:pt x="2762148" y="1424497"/>
                </a:cubicBezTo>
                <a:cubicBezTo>
                  <a:pt x="2535210" y="1449342"/>
                  <a:pt x="2278600" y="1426389"/>
                  <a:pt x="2126854" y="1424497"/>
                </a:cubicBezTo>
                <a:cubicBezTo>
                  <a:pt x="1975108" y="1422605"/>
                  <a:pt x="1645426" y="1409258"/>
                  <a:pt x="1491560" y="1424497"/>
                </a:cubicBezTo>
                <a:cubicBezTo>
                  <a:pt x="1337694" y="1439736"/>
                  <a:pt x="1001168" y="1409215"/>
                  <a:pt x="801023" y="1424497"/>
                </a:cubicBezTo>
                <a:cubicBezTo>
                  <a:pt x="600878" y="1439779"/>
                  <a:pt x="338215" y="1458155"/>
                  <a:pt x="0" y="1424497"/>
                </a:cubicBezTo>
                <a:cubicBezTo>
                  <a:pt x="3322" y="1194813"/>
                  <a:pt x="-9577" y="1164024"/>
                  <a:pt x="0" y="921175"/>
                </a:cubicBezTo>
                <a:cubicBezTo>
                  <a:pt x="9577" y="678326"/>
                  <a:pt x="-8959" y="616726"/>
                  <a:pt x="0" y="474832"/>
                </a:cubicBezTo>
                <a:cubicBezTo>
                  <a:pt x="8959" y="332938"/>
                  <a:pt x="-6605" y="219930"/>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Must: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You cannot achieve high marks without including events of your own.</a:t>
            </a:r>
          </a:p>
        </p:txBody>
      </p:sp>
      <p:cxnSp>
        <p:nvCxnSpPr>
          <p:cNvPr id="46" name="Straight Arrow Connector 45">
            <a:extLst>
              <a:ext uri="{FF2B5EF4-FFF2-40B4-BE49-F238E27FC236}">
                <a16:creationId xmlns:a16="http://schemas.microsoft.com/office/drawing/2014/main" id="{CD186D89-32A4-07D5-7E99-2B9D9124378B}"/>
              </a:ext>
            </a:extLst>
          </p:cNvPr>
          <p:cNvCxnSpPr>
            <a:cxnSpLocks/>
          </p:cNvCxnSpPr>
          <p:nvPr/>
        </p:nvCxnSpPr>
        <p:spPr>
          <a:xfrm flipV="1">
            <a:off x="3346984" y="3333750"/>
            <a:ext cx="310616" cy="329990"/>
          </a:xfrm>
          <a:prstGeom prst="straightConnector1">
            <a:avLst/>
          </a:prstGeom>
          <a:noFill/>
          <a:ln w="28575" cap="flat" cmpd="sng" algn="ctr">
            <a:solidFill>
              <a:srgbClr val="4472C4">
                <a:lumMod val="75000"/>
              </a:srgbClr>
            </a:solidFill>
            <a:prstDash val="solid"/>
            <a:miter lim="800000"/>
            <a:tailEnd type="triangle"/>
          </a:ln>
          <a:effectLst/>
        </p:spPr>
      </p:cxnSp>
      <p:sp>
        <p:nvSpPr>
          <p:cNvPr id="47" name="Arrow: Down 46">
            <a:extLst>
              <a:ext uri="{FF2B5EF4-FFF2-40B4-BE49-F238E27FC236}">
                <a16:creationId xmlns:a16="http://schemas.microsoft.com/office/drawing/2014/main" id="{E37C46CA-F9BC-A503-A6A3-5CE17A234734}"/>
              </a:ext>
            </a:extLst>
          </p:cNvPr>
          <p:cNvSpPr/>
          <p:nvPr/>
        </p:nvSpPr>
        <p:spPr>
          <a:xfrm>
            <a:off x="9468470" y="3201599"/>
            <a:ext cx="357111" cy="627382"/>
          </a:xfrm>
          <a:custGeom>
            <a:avLst/>
            <a:gdLst>
              <a:gd name="connsiteX0" fmla="*/ 0 w 357111"/>
              <a:gd name="connsiteY0" fmla="*/ 448827 h 627382"/>
              <a:gd name="connsiteX1" fmla="*/ 89278 w 357111"/>
              <a:gd name="connsiteY1" fmla="*/ 448827 h 627382"/>
              <a:gd name="connsiteX2" fmla="*/ 89278 w 357111"/>
              <a:gd name="connsiteY2" fmla="*/ 0 h 627382"/>
              <a:gd name="connsiteX3" fmla="*/ 267833 w 357111"/>
              <a:gd name="connsiteY3" fmla="*/ 0 h 627382"/>
              <a:gd name="connsiteX4" fmla="*/ 267833 w 357111"/>
              <a:gd name="connsiteY4" fmla="*/ 448827 h 627382"/>
              <a:gd name="connsiteX5" fmla="*/ 357111 w 357111"/>
              <a:gd name="connsiteY5" fmla="*/ 448827 h 627382"/>
              <a:gd name="connsiteX6" fmla="*/ 178556 w 357111"/>
              <a:gd name="connsiteY6" fmla="*/ 627382 h 627382"/>
              <a:gd name="connsiteX7" fmla="*/ 0 w 357111"/>
              <a:gd name="connsiteY7" fmla="*/ 448827 h 627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57111" h="627382" fill="none" extrusionOk="0">
                <a:moveTo>
                  <a:pt x="0" y="448827"/>
                </a:moveTo>
                <a:cubicBezTo>
                  <a:pt x="30897" y="445876"/>
                  <a:pt x="55757" y="447951"/>
                  <a:pt x="89278" y="448827"/>
                </a:cubicBezTo>
                <a:cubicBezTo>
                  <a:pt x="92449" y="239051"/>
                  <a:pt x="104345" y="146166"/>
                  <a:pt x="89278" y="0"/>
                </a:cubicBezTo>
                <a:cubicBezTo>
                  <a:pt x="136739" y="3981"/>
                  <a:pt x="218186" y="-2876"/>
                  <a:pt x="267833" y="0"/>
                </a:cubicBezTo>
                <a:cubicBezTo>
                  <a:pt x="276116" y="134858"/>
                  <a:pt x="263125" y="260793"/>
                  <a:pt x="267833" y="448827"/>
                </a:cubicBezTo>
                <a:cubicBezTo>
                  <a:pt x="307889" y="446438"/>
                  <a:pt x="334770" y="447042"/>
                  <a:pt x="357111" y="448827"/>
                </a:cubicBezTo>
                <a:cubicBezTo>
                  <a:pt x="283222" y="509810"/>
                  <a:pt x="242484" y="570991"/>
                  <a:pt x="178556" y="627382"/>
                </a:cubicBezTo>
                <a:cubicBezTo>
                  <a:pt x="101528" y="547771"/>
                  <a:pt x="44053" y="500299"/>
                  <a:pt x="0" y="448827"/>
                </a:cubicBezTo>
                <a:close/>
              </a:path>
              <a:path w="357111" h="627382" stroke="0" extrusionOk="0">
                <a:moveTo>
                  <a:pt x="0" y="448827"/>
                </a:moveTo>
                <a:cubicBezTo>
                  <a:pt x="33475" y="446501"/>
                  <a:pt x="65019" y="445439"/>
                  <a:pt x="89278" y="448827"/>
                </a:cubicBezTo>
                <a:cubicBezTo>
                  <a:pt x="102282" y="338908"/>
                  <a:pt x="92662" y="171975"/>
                  <a:pt x="89278" y="0"/>
                </a:cubicBezTo>
                <a:cubicBezTo>
                  <a:pt x="130082" y="-84"/>
                  <a:pt x="193261" y="-3407"/>
                  <a:pt x="267833" y="0"/>
                </a:cubicBezTo>
                <a:cubicBezTo>
                  <a:pt x="280131" y="100288"/>
                  <a:pt x="286460" y="322635"/>
                  <a:pt x="267833" y="448827"/>
                </a:cubicBezTo>
                <a:cubicBezTo>
                  <a:pt x="293524" y="451131"/>
                  <a:pt x="330683" y="447459"/>
                  <a:pt x="357111" y="448827"/>
                </a:cubicBezTo>
                <a:cubicBezTo>
                  <a:pt x="301089" y="509210"/>
                  <a:pt x="213304" y="575092"/>
                  <a:pt x="178556" y="627382"/>
                </a:cubicBezTo>
                <a:cubicBezTo>
                  <a:pt x="135077" y="576304"/>
                  <a:pt x="61365" y="502621"/>
                  <a:pt x="0" y="448827"/>
                </a:cubicBezTo>
                <a:close/>
              </a:path>
            </a:pathLst>
          </a:custGeom>
          <a:solidFill>
            <a:srgbClr val="FFFF00"/>
          </a:solidFill>
          <a:ln w="19050" cap="flat" cmpd="sng" algn="ctr">
            <a:solidFill>
              <a:sysClr val="windowText" lastClr="000000"/>
            </a:solidFill>
            <a:prstDash val="solid"/>
            <a:miter lim="800000"/>
            <a:extLst>
              <a:ext uri="{C807C97D-BFC1-408E-A445-0C87EB9F89A2}">
                <ask:lineSketchStyleProps xmlns:ask="http://schemas.microsoft.com/office/drawing/2018/sketchyshapes" sd="235578872">
                  <a:prstGeom prst="downArrow">
                    <a:avLst/>
                  </a:prstGeom>
                  <ask:type>
                    <ask:lineSketchFreehand/>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26692BBB-838F-3CC6-DD58-15BD80E003B7}"/>
              </a:ext>
            </a:extLst>
          </p:cNvPr>
          <p:cNvSpPr txBox="1"/>
          <p:nvPr/>
        </p:nvSpPr>
        <p:spPr>
          <a:xfrm rot="21370102">
            <a:off x="8217361" y="3823053"/>
            <a:ext cx="3084799" cy="2677656"/>
          </a:xfrm>
          <a:custGeom>
            <a:avLst/>
            <a:gdLst>
              <a:gd name="connsiteX0" fmla="*/ 0 w 3084799"/>
              <a:gd name="connsiteY0" fmla="*/ 0 h 2677656"/>
              <a:gd name="connsiteX1" fmla="*/ 575829 w 3084799"/>
              <a:gd name="connsiteY1" fmla="*/ 0 h 2677656"/>
              <a:gd name="connsiteX2" fmla="*/ 997418 w 3084799"/>
              <a:gd name="connsiteY2" fmla="*/ 0 h 2677656"/>
              <a:gd name="connsiteX3" fmla="*/ 1419008 w 3084799"/>
              <a:gd name="connsiteY3" fmla="*/ 0 h 2677656"/>
              <a:gd name="connsiteX4" fmla="*/ 1840597 w 3084799"/>
              <a:gd name="connsiteY4" fmla="*/ 0 h 2677656"/>
              <a:gd name="connsiteX5" fmla="*/ 2416426 w 3084799"/>
              <a:gd name="connsiteY5" fmla="*/ 0 h 2677656"/>
              <a:gd name="connsiteX6" fmla="*/ 3084799 w 3084799"/>
              <a:gd name="connsiteY6" fmla="*/ 0 h 2677656"/>
              <a:gd name="connsiteX7" fmla="*/ 3084799 w 3084799"/>
              <a:gd name="connsiteY7" fmla="*/ 562308 h 2677656"/>
              <a:gd name="connsiteX8" fmla="*/ 3084799 w 3084799"/>
              <a:gd name="connsiteY8" fmla="*/ 1017509 h 2677656"/>
              <a:gd name="connsiteX9" fmla="*/ 3084799 w 3084799"/>
              <a:gd name="connsiteY9" fmla="*/ 1472711 h 2677656"/>
              <a:gd name="connsiteX10" fmla="*/ 3084799 w 3084799"/>
              <a:gd name="connsiteY10" fmla="*/ 1927912 h 2677656"/>
              <a:gd name="connsiteX11" fmla="*/ 3084799 w 3084799"/>
              <a:gd name="connsiteY11" fmla="*/ 2677656 h 2677656"/>
              <a:gd name="connsiteX12" fmla="*/ 2601514 w 3084799"/>
              <a:gd name="connsiteY12" fmla="*/ 2677656 h 2677656"/>
              <a:gd name="connsiteX13" fmla="*/ 2087381 w 3084799"/>
              <a:gd name="connsiteY13" fmla="*/ 2677656 h 2677656"/>
              <a:gd name="connsiteX14" fmla="*/ 1511552 w 3084799"/>
              <a:gd name="connsiteY14" fmla="*/ 2677656 h 2677656"/>
              <a:gd name="connsiteX15" fmla="*/ 1089962 w 3084799"/>
              <a:gd name="connsiteY15" fmla="*/ 2677656 h 2677656"/>
              <a:gd name="connsiteX16" fmla="*/ 668373 w 3084799"/>
              <a:gd name="connsiteY16" fmla="*/ 2677656 h 2677656"/>
              <a:gd name="connsiteX17" fmla="*/ 0 w 3084799"/>
              <a:gd name="connsiteY17" fmla="*/ 2677656 h 2677656"/>
              <a:gd name="connsiteX18" fmla="*/ 0 w 3084799"/>
              <a:gd name="connsiteY18" fmla="*/ 2088572 h 2677656"/>
              <a:gd name="connsiteX19" fmla="*/ 0 w 3084799"/>
              <a:gd name="connsiteY19" fmla="*/ 1553040 h 2677656"/>
              <a:gd name="connsiteX20" fmla="*/ 0 w 3084799"/>
              <a:gd name="connsiteY20" fmla="*/ 990733 h 2677656"/>
              <a:gd name="connsiteX21" fmla="*/ 0 w 3084799"/>
              <a:gd name="connsiteY21" fmla="*/ 0 h 2677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84799" h="2677656" fill="none" extrusionOk="0">
                <a:moveTo>
                  <a:pt x="0" y="0"/>
                </a:moveTo>
                <a:cubicBezTo>
                  <a:pt x="239976" y="-9116"/>
                  <a:pt x="385039" y="23632"/>
                  <a:pt x="575829" y="0"/>
                </a:cubicBezTo>
                <a:cubicBezTo>
                  <a:pt x="766619" y="-23632"/>
                  <a:pt x="787125" y="44474"/>
                  <a:pt x="997418" y="0"/>
                </a:cubicBezTo>
                <a:cubicBezTo>
                  <a:pt x="1207711" y="-44474"/>
                  <a:pt x="1243174" y="15463"/>
                  <a:pt x="1419008" y="0"/>
                </a:cubicBezTo>
                <a:cubicBezTo>
                  <a:pt x="1594842" y="-15463"/>
                  <a:pt x="1738831" y="599"/>
                  <a:pt x="1840597" y="0"/>
                </a:cubicBezTo>
                <a:cubicBezTo>
                  <a:pt x="1942363" y="-599"/>
                  <a:pt x="2255889" y="12155"/>
                  <a:pt x="2416426" y="0"/>
                </a:cubicBezTo>
                <a:cubicBezTo>
                  <a:pt x="2576963" y="-12155"/>
                  <a:pt x="2767175" y="76523"/>
                  <a:pt x="3084799" y="0"/>
                </a:cubicBezTo>
                <a:cubicBezTo>
                  <a:pt x="3150259" y="152372"/>
                  <a:pt x="3049148" y="392112"/>
                  <a:pt x="3084799" y="562308"/>
                </a:cubicBezTo>
                <a:cubicBezTo>
                  <a:pt x="3120450" y="732504"/>
                  <a:pt x="3039460" y="798540"/>
                  <a:pt x="3084799" y="1017509"/>
                </a:cubicBezTo>
                <a:cubicBezTo>
                  <a:pt x="3130138" y="1236478"/>
                  <a:pt x="3083253" y="1306281"/>
                  <a:pt x="3084799" y="1472711"/>
                </a:cubicBezTo>
                <a:cubicBezTo>
                  <a:pt x="3086345" y="1639141"/>
                  <a:pt x="3039107" y="1794681"/>
                  <a:pt x="3084799" y="1927912"/>
                </a:cubicBezTo>
                <a:cubicBezTo>
                  <a:pt x="3130491" y="2061143"/>
                  <a:pt x="3063874" y="2523145"/>
                  <a:pt x="3084799" y="2677656"/>
                </a:cubicBezTo>
                <a:cubicBezTo>
                  <a:pt x="2856298" y="2705271"/>
                  <a:pt x="2701025" y="2634147"/>
                  <a:pt x="2601514" y="2677656"/>
                </a:cubicBezTo>
                <a:cubicBezTo>
                  <a:pt x="2502004" y="2721165"/>
                  <a:pt x="2204894" y="2658480"/>
                  <a:pt x="2087381" y="2677656"/>
                </a:cubicBezTo>
                <a:cubicBezTo>
                  <a:pt x="1969868" y="2696832"/>
                  <a:pt x="1798477" y="2649944"/>
                  <a:pt x="1511552" y="2677656"/>
                </a:cubicBezTo>
                <a:cubicBezTo>
                  <a:pt x="1224627" y="2705368"/>
                  <a:pt x="1283182" y="2652397"/>
                  <a:pt x="1089962" y="2677656"/>
                </a:cubicBezTo>
                <a:cubicBezTo>
                  <a:pt x="896742" y="2702915"/>
                  <a:pt x="774032" y="2653094"/>
                  <a:pt x="668373" y="2677656"/>
                </a:cubicBezTo>
                <a:cubicBezTo>
                  <a:pt x="562714" y="2702218"/>
                  <a:pt x="275072" y="2613563"/>
                  <a:pt x="0" y="2677656"/>
                </a:cubicBezTo>
                <a:cubicBezTo>
                  <a:pt x="-64470" y="2405278"/>
                  <a:pt x="46185" y="2236355"/>
                  <a:pt x="0" y="2088572"/>
                </a:cubicBezTo>
                <a:cubicBezTo>
                  <a:pt x="-46185" y="1940789"/>
                  <a:pt x="41095" y="1792013"/>
                  <a:pt x="0" y="1553040"/>
                </a:cubicBezTo>
                <a:cubicBezTo>
                  <a:pt x="-41095" y="1314067"/>
                  <a:pt x="51841" y="1240444"/>
                  <a:pt x="0" y="990733"/>
                </a:cubicBezTo>
                <a:cubicBezTo>
                  <a:pt x="-51841" y="741022"/>
                  <a:pt x="3351" y="360623"/>
                  <a:pt x="0" y="0"/>
                </a:cubicBezTo>
                <a:close/>
              </a:path>
              <a:path w="3084799" h="2677656" stroke="0" extrusionOk="0">
                <a:moveTo>
                  <a:pt x="0" y="0"/>
                </a:moveTo>
                <a:cubicBezTo>
                  <a:pt x="182631" y="-56474"/>
                  <a:pt x="383454" y="1801"/>
                  <a:pt x="514133" y="0"/>
                </a:cubicBezTo>
                <a:cubicBezTo>
                  <a:pt x="644812" y="-1801"/>
                  <a:pt x="766298" y="4919"/>
                  <a:pt x="966570" y="0"/>
                </a:cubicBezTo>
                <a:cubicBezTo>
                  <a:pt x="1166842" y="-4919"/>
                  <a:pt x="1328696" y="54841"/>
                  <a:pt x="1449856" y="0"/>
                </a:cubicBezTo>
                <a:cubicBezTo>
                  <a:pt x="1571016" y="-54841"/>
                  <a:pt x="1826998" y="24628"/>
                  <a:pt x="1933141" y="0"/>
                </a:cubicBezTo>
                <a:cubicBezTo>
                  <a:pt x="2039285" y="-24628"/>
                  <a:pt x="2276145" y="2595"/>
                  <a:pt x="2478122" y="0"/>
                </a:cubicBezTo>
                <a:cubicBezTo>
                  <a:pt x="2680099" y="-2595"/>
                  <a:pt x="2809701" y="41230"/>
                  <a:pt x="3084799" y="0"/>
                </a:cubicBezTo>
                <a:cubicBezTo>
                  <a:pt x="3144348" y="134044"/>
                  <a:pt x="3057014" y="327038"/>
                  <a:pt x="3084799" y="535531"/>
                </a:cubicBezTo>
                <a:cubicBezTo>
                  <a:pt x="3112584" y="744024"/>
                  <a:pt x="3071263" y="823871"/>
                  <a:pt x="3084799" y="1044286"/>
                </a:cubicBezTo>
                <a:cubicBezTo>
                  <a:pt x="3098335" y="1264702"/>
                  <a:pt x="3058305" y="1348108"/>
                  <a:pt x="3084799" y="1526264"/>
                </a:cubicBezTo>
                <a:cubicBezTo>
                  <a:pt x="3111293" y="1704420"/>
                  <a:pt x="3038825" y="1915651"/>
                  <a:pt x="3084799" y="2035019"/>
                </a:cubicBezTo>
                <a:cubicBezTo>
                  <a:pt x="3130773" y="2154388"/>
                  <a:pt x="3046100" y="2431361"/>
                  <a:pt x="3084799" y="2677656"/>
                </a:cubicBezTo>
                <a:cubicBezTo>
                  <a:pt x="2955823" y="2695183"/>
                  <a:pt x="2801354" y="2671144"/>
                  <a:pt x="2601514" y="2677656"/>
                </a:cubicBezTo>
                <a:cubicBezTo>
                  <a:pt x="2401675" y="2684168"/>
                  <a:pt x="2194602" y="2626287"/>
                  <a:pt x="2087381" y="2677656"/>
                </a:cubicBezTo>
                <a:cubicBezTo>
                  <a:pt x="1980160" y="2729025"/>
                  <a:pt x="1823608" y="2665609"/>
                  <a:pt x="1634943" y="2677656"/>
                </a:cubicBezTo>
                <a:cubicBezTo>
                  <a:pt x="1446278" y="2689703"/>
                  <a:pt x="1331429" y="2666708"/>
                  <a:pt x="1120810" y="2677656"/>
                </a:cubicBezTo>
                <a:cubicBezTo>
                  <a:pt x="910191" y="2688604"/>
                  <a:pt x="879916" y="2638220"/>
                  <a:pt x="668373" y="2677656"/>
                </a:cubicBezTo>
                <a:cubicBezTo>
                  <a:pt x="456830" y="2717092"/>
                  <a:pt x="322487" y="2672742"/>
                  <a:pt x="0" y="2677656"/>
                </a:cubicBezTo>
                <a:cubicBezTo>
                  <a:pt x="-30671" y="2541339"/>
                  <a:pt x="6127" y="2361899"/>
                  <a:pt x="0" y="2115348"/>
                </a:cubicBezTo>
                <a:cubicBezTo>
                  <a:pt x="-6127" y="1868797"/>
                  <a:pt x="24202" y="1808425"/>
                  <a:pt x="0" y="1526264"/>
                </a:cubicBezTo>
                <a:cubicBezTo>
                  <a:pt x="-24202" y="1244103"/>
                  <a:pt x="32550" y="1176823"/>
                  <a:pt x="0" y="1044286"/>
                </a:cubicBezTo>
                <a:cubicBezTo>
                  <a:pt x="-32550" y="911749"/>
                  <a:pt x="18601" y="785508"/>
                  <a:pt x="0" y="562308"/>
                </a:cubicBezTo>
                <a:cubicBezTo>
                  <a:pt x="-18601" y="339108"/>
                  <a:pt x="44061" y="167643"/>
                  <a:pt x="0" y="0"/>
                </a:cubicBezTo>
                <a:close/>
              </a:path>
            </a:pathLst>
          </a:custGeom>
          <a:solidFill>
            <a:srgbClr val="FFC000">
              <a:lumMod val="40000"/>
              <a:lumOff val="60000"/>
            </a:srgbClr>
          </a:solidFill>
          <a:ln w="19050">
            <a:solidFill>
              <a:sysClr val="windowText" lastClr="000000">
                <a:lumMod val="85000"/>
                <a:lumOff val="15000"/>
              </a:sysClr>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black"/>
                </a:solidFill>
                <a:effectLst/>
                <a:uLnTx/>
                <a:uFillTx/>
              </a:rPr>
              <a:t>Useful terms: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To begin with…</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Without this…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This led to…</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A turning point…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This caused…</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400" b="0" i="0" u="none" strike="noStrike" kern="0" cap="none" spc="0" normalizeH="0" baseline="0" noProof="0" dirty="0">
                <a:ln>
                  <a:noFill/>
                </a:ln>
                <a:solidFill>
                  <a:prstClr val="black"/>
                </a:solidFill>
                <a:effectLst/>
                <a:uLnTx/>
                <a:uFillTx/>
              </a:rPr>
              <a:t>Ultimately…</a:t>
            </a:r>
          </a:p>
        </p:txBody>
      </p:sp>
      <p:sp>
        <p:nvSpPr>
          <p:cNvPr id="49" name="Rectangle 48">
            <a:extLst>
              <a:ext uri="{FF2B5EF4-FFF2-40B4-BE49-F238E27FC236}">
                <a16:creationId xmlns:a16="http://schemas.microsoft.com/office/drawing/2014/main" id="{F3E6EE63-1CB3-615F-4CB3-CB8F50DE1EB9}"/>
              </a:ext>
            </a:extLst>
          </p:cNvPr>
          <p:cNvSpPr/>
          <p:nvPr/>
        </p:nvSpPr>
        <p:spPr>
          <a:xfrm>
            <a:off x="2684770" y="5229755"/>
            <a:ext cx="3978827" cy="1253937"/>
          </a:xfrm>
          <a:custGeom>
            <a:avLst/>
            <a:gdLst>
              <a:gd name="connsiteX0" fmla="*/ 0 w 3978827"/>
              <a:gd name="connsiteY0" fmla="*/ 0 h 1253937"/>
              <a:gd name="connsiteX1" fmla="*/ 623350 w 3978827"/>
              <a:gd name="connsiteY1" fmla="*/ 0 h 1253937"/>
              <a:gd name="connsiteX2" fmla="*/ 1366064 w 3978827"/>
              <a:gd name="connsiteY2" fmla="*/ 0 h 1253937"/>
              <a:gd name="connsiteX3" fmla="*/ 2068990 w 3978827"/>
              <a:gd name="connsiteY3" fmla="*/ 0 h 1253937"/>
              <a:gd name="connsiteX4" fmla="*/ 2732128 w 3978827"/>
              <a:gd name="connsiteY4" fmla="*/ 0 h 1253937"/>
              <a:gd name="connsiteX5" fmla="*/ 3355477 w 3978827"/>
              <a:gd name="connsiteY5" fmla="*/ 0 h 1253937"/>
              <a:gd name="connsiteX6" fmla="*/ 3978827 w 3978827"/>
              <a:gd name="connsiteY6" fmla="*/ 0 h 1253937"/>
              <a:gd name="connsiteX7" fmla="*/ 3978827 w 3978827"/>
              <a:gd name="connsiteY7" fmla="*/ 639508 h 1253937"/>
              <a:gd name="connsiteX8" fmla="*/ 3978827 w 3978827"/>
              <a:gd name="connsiteY8" fmla="*/ 1253937 h 1253937"/>
              <a:gd name="connsiteX9" fmla="*/ 3355477 w 3978827"/>
              <a:gd name="connsiteY9" fmla="*/ 1253937 h 1253937"/>
              <a:gd name="connsiteX10" fmla="*/ 2612763 w 3978827"/>
              <a:gd name="connsiteY10" fmla="*/ 1253937 h 1253937"/>
              <a:gd name="connsiteX11" fmla="*/ 2029202 w 3978827"/>
              <a:gd name="connsiteY11" fmla="*/ 1253937 h 1253937"/>
              <a:gd name="connsiteX12" fmla="*/ 1445640 w 3978827"/>
              <a:gd name="connsiteY12" fmla="*/ 1253937 h 1253937"/>
              <a:gd name="connsiteX13" fmla="*/ 742714 w 3978827"/>
              <a:gd name="connsiteY13" fmla="*/ 1253937 h 1253937"/>
              <a:gd name="connsiteX14" fmla="*/ 0 w 3978827"/>
              <a:gd name="connsiteY14" fmla="*/ 1253937 h 1253937"/>
              <a:gd name="connsiteX15" fmla="*/ 0 w 3978827"/>
              <a:gd name="connsiteY15" fmla="*/ 614429 h 1253937"/>
              <a:gd name="connsiteX16" fmla="*/ 0 w 3978827"/>
              <a:gd name="connsiteY16" fmla="*/ 0 h 1253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978827" h="1253937" fill="none" extrusionOk="0">
                <a:moveTo>
                  <a:pt x="0" y="0"/>
                </a:moveTo>
                <a:cubicBezTo>
                  <a:pt x="183149" y="1870"/>
                  <a:pt x="385228" y="-11404"/>
                  <a:pt x="623350" y="0"/>
                </a:cubicBezTo>
                <a:cubicBezTo>
                  <a:pt x="861472" y="11404"/>
                  <a:pt x="1083657" y="35959"/>
                  <a:pt x="1366064" y="0"/>
                </a:cubicBezTo>
                <a:cubicBezTo>
                  <a:pt x="1648471" y="-35959"/>
                  <a:pt x="1830139" y="-2642"/>
                  <a:pt x="2068990" y="0"/>
                </a:cubicBezTo>
                <a:cubicBezTo>
                  <a:pt x="2307841" y="2642"/>
                  <a:pt x="2404879" y="-18164"/>
                  <a:pt x="2732128" y="0"/>
                </a:cubicBezTo>
                <a:cubicBezTo>
                  <a:pt x="3059377" y="18164"/>
                  <a:pt x="3130300" y="-8123"/>
                  <a:pt x="3355477" y="0"/>
                </a:cubicBezTo>
                <a:cubicBezTo>
                  <a:pt x="3580654" y="8123"/>
                  <a:pt x="3750706" y="-5893"/>
                  <a:pt x="3978827" y="0"/>
                </a:cubicBezTo>
                <a:cubicBezTo>
                  <a:pt x="3998174" y="130075"/>
                  <a:pt x="3992085" y="509426"/>
                  <a:pt x="3978827" y="639508"/>
                </a:cubicBezTo>
                <a:cubicBezTo>
                  <a:pt x="3965569" y="769590"/>
                  <a:pt x="3973646" y="963402"/>
                  <a:pt x="3978827" y="1253937"/>
                </a:cubicBezTo>
                <a:cubicBezTo>
                  <a:pt x="3806079" y="1252013"/>
                  <a:pt x="3647713" y="1234692"/>
                  <a:pt x="3355477" y="1253937"/>
                </a:cubicBezTo>
                <a:cubicBezTo>
                  <a:pt x="3063241" y="1273183"/>
                  <a:pt x="2815117" y="1288467"/>
                  <a:pt x="2612763" y="1253937"/>
                </a:cubicBezTo>
                <a:cubicBezTo>
                  <a:pt x="2410409" y="1219407"/>
                  <a:pt x="2230822" y="1249091"/>
                  <a:pt x="2029202" y="1253937"/>
                </a:cubicBezTo>
                <a:cubicBezTo>
                  <a:pt x="1827582" y="1258783"/>
                  <a:pt x="1604048" y="1276982"/>
                  <a:pt x="1445640" y="1253937"/>
                </a:cubicBezTo>
                <a:cubicBezTo>
                  <a:pt x="1287232" y="1230892"/>
                  <a:pt x="914859" y="1282063"/>
                  <a:pt x="742714" y="1253937"/>
                </a:cubicBezTo>
                <a:cubicBezTo>
                  <a:pt x="570569" y="1225811"/>
                  <a:pt x="300715" y="1237061"/>
                  <a:pt x="0" y="1253937"/>
                </a:cubicBezTo>
                <a:cubicBezTo>
                  <a:pt x="15090" y="1032150"/>
                  <a:pt x="450" y="849397"/>
                  <a:pt x="0" y="614429"/>
                </a:cubicBezTo>
                <a:cubicBezTo>
                  <a:pt x="-450" y="379461"/>
                  <a:pt x="25810" y="228080"/>
                  <a:pt x="0" y="0"/>
                </a:cubicBezTo>
                <a:close/>
              </a:path>
              <a:path w="3978827" h="1253937" stroke="0" extrusionOk="0">
                <a:moveTo>
                  <a:pt x="0" y="0"/>
                </a:moveTo>
                <a:cubicBezTo>
                  <a:pt x="216528" y="24927"/>
                  <a:pt x="461454" y="-25217"/>
                  <a:pt x="623350" y="0"/>
                </a:cubicBezTo>
                <a:cubicBezTo>
                  <a:pt x="785246" y="25217"/>
                  <a:pt x="1109621" y="13889"/>
                  <a:pt x="1366064" y="0"/>
                </a:cubicBezTo>
                <a:cubicBezTo>
                  <a:pt x="1622507" y="-13889"/>
                  <a:pt x="1945217" y="9680"/>
                  <a:pt x="2108778" y="0"/>
                </a:cubicBezTo>
                <a:cubicBezTo>
                  <a:pt x="2272339" y="-9680"/>
                  <a:pt x="2486291" y="-1226"/>
                  <a:pt x="2652551" y="0"/>
                </a:cubicBezTo>
                <a:cubicBezTo>
                  <a:pt x="2818811" y="1226"/>
                  <a:pt x="3235825" y="29557"/>
                  <a:pt x="3395266" y="0"/>
                </a:cubicBezTo>
                <a:cubicBezTo>
                  <a:pt x="3554708" y="-29557"/>
                  <a:pt x="3742116" y="28095"/>
                  <a:pt x="3978827" y="0"/>
                </a:cubicBezTo>
                <a:cubicBezTo>
                  <a:pt x="3984372" y="142080"/>
                  <a:pt x="3965643" y="407188"/>
                  <a:pt x="3978827" y="639508"/>
                </a:cubicBezTo>
                <a:cubicBezTo>
                  <a:pt x="3992011" y="871828"/>
                  <a:pt x="3960745" y="1066962"/>
                  <a:pt x="3978827" y="1253937"/>
                </a:cubicBezTo>
                <a:cubicBezTo>
                  <a:pt x="3648868" y="1284266"/>
                  <a:pt x="3505253" y="1276557"/>
                  <a:pt x="3315689" y="1253937"/>
                </a:cubicBezTo>
                <a:cubicBezTo>
                  <a:pt x="3126125" y="1231317"/>
                  <a:pt x="2948676" y="1250831"/>
                  <a:pt x="2652551" y="1253937"/>
                </a:cubicBezTo>
                <a:cubicBezTo>
                  <a:pt x="2356426" y="1257043"/>
                  <a:pt x="2336029" y="1237872"/>
                  <a:pt x="2108778" y="1253937"/>
                </a:cubicBezTo>
                <a:cubicBezTo>
                  <a:pt x="1881527" y="1270002"/>
                  <a:pt x="1716502" y="1257360"/>
                  <a:pt x="1366064" y="1253937"/>
                </a:cubicBezTo>
                <a:cubicBezTo>
                  <a:pt x="1015626" y="1250514"/>
                  <a:pt x="999946" y="1252578"/>
                  <a:pt x="782503" y="1253937"/>
                </a:cubicBezTo>
                <a:cubicBezTo>
                  <a:pt x="565060" y="1255296"/>
                  <a:pt x="360119" y="1222394"/>
                  <a:pt x="0" y="1253937"/>
                </a:cubicBezTo>
                <a:cubicBezTo>
                  <a:pt x="19312" y="1094513"/>
                  <a:pt x="199" y="896783"/>
                  <a:pt x="0" y="626969"/>
                </a:cubicBezTo>
                <a:cubicBezTo>
                  <a:pt x="-199" y="357155"/>
                  <a:pt x="4943" y="145103"/>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Structure: </a:t>
            </a: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Try to make your answer having a beginning, middle and an end.</a:t>
            </a:r>
          </a:p>
        </p:txBody>
      </p:sp>
      <p:pic>
        <p:nvPicPr>
          <p:cNvPr id="50" name="Picture 49">
            <a:extLst>
              <a:ext uri="{FF2B5EF4-FFF2-40B4-BE49-F238E27FC236}">
                <a16:creationId xmlns:a16="http://schemas.microsoft.com/office/drawing/2014/main" id="{7F311B70-4CF5-647B-B42E-04F467CF879D}"/>
              </a:ext>
            </a:extLst>
          </p:cNvPr>
          <p:cNvPicPr>
            <a:picLocks noChangeAspect="1"/>
          </p:cNvPicPr>
          <p:nvPr/>
        </p:nvPicPr>
        <p:blipFill rotWithShape="1">
          <a:blip r:embed="rId2"/>
          <a:srcRect l="13655" r="8071"/>
          <a:stretch/>
        </p:blipFill>
        <p:spPr>
          <a:xfrm>
            <a:off x="245101" y="3922096"/>
            <a:ext cx="2151648" cy="3021959"/>
          </a:xfrm>
          <a:prstGeom prst="rect">
            <a:avLst/>
          </a:prstGeom>
        </p:spPr>
      </p:pic>
    </p:spTree>
    <p:extLst>
      <p:ext uri="{BB962C8B-B14F-4D97-AF65-F5344CB8AC3E}">
        <p14:creationId xmlns:p14="http://schemas.microsoft.com/office/powerpoint/2010/main" val="806953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ppt_x"/>
                                          </p:val>
                                        </p:tav>
                                        <p:tav tm="100000">
                                          <p:val>
                                            <p:strVal val="#ppt_x"/>
                                          </p:val>
                                        </p:tav>
                                      </p:tavLst>
                                    </p:anim>
                                    <p:anim calcmode="lin" valueType="num">
                                      <p:cBhvr additive="base">
                                        <p:cTn id="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B8B22C-989B-4CE4-F707-8B3CA5137600}"/>
            </a:ext>
          </a:extLst>
        </p:cNvPr>
        <p:cNvGrpSpPr/>
        <p:nvPr/>
      </p:nvGrpSpPr>
      <p:grpSpPr>
        <a:xfrm>
          <a:off x="0" y="0"/>
          <a:ext cx="0" cy="0"/>
          <a:chOff x="0" y="0"/>
          <a:chExt cx="0" cy="0"/>
        </a:xfrm>
      </p:grpSpPr>
      <p:pic>
        <p:nvPicPr>
          <p:cNvPr id="25" name="Picture 6" descr="Seamless pattern with hand drawn icons on the theme of law and crimes,  black contour on white background — Stock Photo © Zagory #96363188">
            <a:extLst>
              <a:ext uri="{FF2B5EF4-FFF2-40B4-BE49-F238E27FC236}">
                <a16:creationId xmlns:a16="http://schemas.microsoft.com/office/drawing/2014/main" id="{07C02880-7F60-3AFE-72D7-49E7B1152698}"/>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089374" y="-468"/>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Seamless pattern with hand drawn icons on the theme of law and crimes,  black contour on white background — Stock Photo © Zagory #96363188">
            <a:extLst>
              <a:ext uri="{FF2B5EF4-FFF2-40B4-BE49-F238E27FC236}">
                <a16:creationId xmlns:a16="http://schemas.microsoft.com/office/drawing/2014/main" id="{CBAA155C-FBC8-5E6F-7344-2CBAAD824D8A}"/>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9B5C256B-ECB8-89F2-539C-BB3C44949235}"/>
              </a:ext>
            </a:extLst>
          </p:cNvPr>
          <p:cNvSpPr/>
          <p:nvPr/>
        </p:nvSpPr>
        <p:spPr>
          <a:xfrm>
            <a:off x="567173" y="1265269"/>
            <a:ext cx="10799778" cy="4902225"/>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FD9C2E70-0177-458F-54DB-24B0B51A4828}"/>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E3BBE333-F3CD-5328-675E-4BB021775F0A}"/>
              </a:ext>
            </a:extLst>
          </p:cNvPr>
          <p:cNvSpPr/>
          <p:nvPr/>
        </p:nvSpPr>
        <p:spPr>
          <a:xfrm>
            <a:off x="0" y="257213"/>
            <a:ext cx="12200967" cy="598497"/>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4021071B-E5F2-627B-9819-0F27AA6C3EE6}"/>
              </a:ext>
            </a:extLst>
          </p:cNvPr>
          <p:cNvSpPr/>
          <p:nvPr/>
        </p:nvSpPr>
        <p:spPr>
          <a:xfrm>
            <a:off x="2650365" y="904992"/>
            <a:ext cx="9273774" cy="717872"/>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really simple terms....</a:t>
            </a:r>
          </a:p>
        </p:txBody>
      </p:sp>
      <p:sp>
        <p:nvSpPr>
          <p:cNvPr id="44" name="Rectangle 43">
            <a:extLst>
              <a:ext uri="{FF2B5EF4-FFF2-40B4-BE49-F238E27FC236}">
                <a16:creationId xmlns:a16="http://schemas.microsoft.com/office/drawing/2014/main" id="{BCDC6BC8-3D88-5BD5-26AF-8CD21ABE05D6}"/>
              </a:ext>
            </a:extLst>
          </p:cNvPr>
          <p:cNvSpPr/>
          <p:nvPr/>
        </p:nvSpPr>
        <p:spPr>
          <a:xfrm>
            <a:off x="245101" y="904992"/>
            <a:ext cx="2351612" cy="717872"/>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Question 2:</a:t>
            </a:r>
          </a:p>
        </p:txBody>
      </p:sp>
      <p:sp>
        <p:nvSpPr>
          <p:cNvPr id="2" name="TextBox 1">
            <a:extLst>
              <a:ext uri="{FF2B5EF4-FFF2-40B4-BE49-F238E27FC236}">
                <a16:creationId xmlns:a16="http://schemas.microsoft.com/office/drawing/2014/main" id="{7CD8840F-B0B3-004E-AE38-EC30E3FFF035}"/>
              </a:ext>
            </a:extLst>
          </p:cNvPr>
          <p:cNvSpPr txBox="1"/>
          <p:nvPr/>
        </p:nvSpPr>
        <p:spPr>
          <a:xfrm>
            <a:off x="281115" y="246013"/>
            <a:ext cx="1130769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Calibri" panose="020F0502020204030204"/>
                <a:ea typeface="+mn-ea"/>
                <a:cs typeface="+mn-cs"/>
              </a:rPr>
              <a:t>Question 2: </a:t>
            </a:r>
            <a:r>
              <a:rPr kumimoji="0" lang="en-GB" sz="3600" b="1" i="0" u="none" strike="noStrike" kern="1200" cap="none" spc="0" normalizeH="0" baseline="0" noProof="0" dirty="0">
                <a:ln>
                  <a:noFill/>
                </a:ln>
                <a:solidFill>
                  <a:srgbClr val="5B9BD5">
                    <a:lumMod val="50000"/>
                  </a:srgbClr>
                </a:solidFill>
                <a:effectLst/>
                <a:uLnTx/>
                <a:uFillTx/>
                <a:latin typeface="Calibri" panose="020F0502020204030204"/>
                <a:ea typeface="+mn-ea"/>
                <a:cs typeface="+mn-cs"/>
              </a:rPr>
              <a:t>The ‘Narrative Account’ Question</a:t>
            </a:r>
          </a:p>
        </p:txBody>
      </p:sp>
      <p:sp>
        <p:nvSpPr>
          <p:cNvPr id="23" name="Rectangle 22">
            <a:extLst>
              <a:ext uri="{FF2B5EF4-FFF2-40B4-BE49-F238E27FC236}">
                <a16:creationId xmlns:a16="http://schemas.microsoft.com/office/drawing/2014/main" id="{45627983-C492-BE45-607E-4AC0E15096A4}"/>
              </a:ext>
            </a:extLst>
          </p:cNvPr>
          <p:cNvSpPr/>
          <p:nvPr/>
        </p:nvSpPr>
        <p:spPr>
          <a:xfrm>
            <a:off x="383875" y="1785117"/>
            <a:ext cx="2261957" cy="711669"/>
          </a:xfrm>
          <a:custGeom>
            <a:avLst/>
            <a:gdLst>
              <a:gd name="connsiteX0" fmla="*/ 0 w 2261957"/>
              <a:gd name="connsiteY0" fmla="*/ 0 h 711669"/>
              <a:gd name="connsiteX1" fmla="*/ 520250 w 2261957"/>
              <a:gd name="connsiteY1" fmla="*/ 0 h 711669"/>
              <a:gd name="connsiteX2" fmla="*/ 1130979 w 2261957"/>
              <a:gd name="connsiteY2" fmla="*/ 0 h 711669"/>
              <a:gd name="connsiteX3" fmla="*/ 1696468 w 2261957"/>
              <a:gd name="connsiteY3" fmla="*/ 0 h 711669"/>
              <a:gd name="connsiteX4" fmla="*/ 2261957 w 2261957"/>
              <a:gd name="connsiteY4" fmla="*/ 0 h 711669"/>
              <a:gd name="connsiteX5" fmla="*/ 2261957 w 2261957"/>
              <a:gd name="connsiteY5" fmla="*/ 334484 h 711669"/>
              <a:gd name="connsiteX6" fmla="*/ 2261957 w 2261957"/>
              <a:gd name="connsiteY6" fmla="*/ 711669 h 711669"/>
              <a:gd name="connsiteX7" fmla="*/ 1673848 w 2261957"/>
              <a:gd name="connsiteY7" fmla="*/ 711669 h 711669"/>
              <a:gd name="connsiteX8" fmla="*/ 1130979 w 2261957"/>
              <a:gd name="connsiteY8" fmla="*/ 711669 h 711669"/>
              <a:gd name="connsiteX9" fmla="*/ 588109 w 2261957"/>
              <a:gd name="connsiteY9" fmla="*/ 711669 h 711669"/>
              <a:gd name="connsiteX10" fmla="*/ 0 w 2261957"/>
              <a:gd name="connsiteY10" fmla="*/ 711669 h 711669"/>
              <a:gd name="connsiteX11" fmla="*/ 0 w 2261957"/>
              <a:gd name="connsiteY11" fmla="*/ 355835 h 711669"/>
              <a:gd name="connsiteX12" fmla="*/ 0 w 2261957"/>
              <a:gd name="connsiteY12" fmla="*/ 0 h 711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9"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8640" y="566651"/>
                  <a:pt x="2261957" y="711669"/>
                </a:cubicBezTo>
                <a:cubicBezTo>
                  <a:pt x="2035423" y="712273"/>
                  <a:pt x="1870311" y="725571"/>
                  <a:pt x="1673848" y="711669"/>
                </a:cubicBezTo>
                <a:cubicBezTo>
                  <a:pt x="1477385" y="697767"/>
                  <a:pt x="1266842" y="729626"/>
                  <a:pt x="1130979" y="711669"/>
                </a:cubicBezTo>
                <a:cubicBezTo>
                  <a:pt x="995116" y="693712"/>
                  <a:pt x="757038" y="720731"/>
                  <a:pt x="588109" y="711669"/>
                </a:cubicBezTo>
                <a:cubicBezTo>
                  <a:pt x="419180" y="702608"/>
                  <a:pt x="173750" y="739385"/>
                  <a:pt x="0" y="711669"/>
                </a:cubicBezTo>
                <a:cubicBezTo>
                  <a:pt x="14536" y="533985"/>
                  <a:pt x="12761" y="477764"/>
                  <a:pt x="0" y="355835"/>
                </a:cubicBezTo>
                <a:cubicBezTo>
                  <a:pt x="-12761" y="233906"/>
                  <a:pt x="-10274" y="147777"/>
                  <a:pt x="0" y="0"/>
                </a:cubicBezTo>
                <a:close/>
              </a:path>
              <a:path w="2261957" h="711669"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8595" y="116813"/>
                  <a:pt x="2258503" y="229373"/>
                  <a:pt x="2261957" y="370068"/>
                </a:cubicBezTo>
                <a:cubicBezTo>
                  <a:pt x="2265411" y="510763"/>
                  <a:pt x="2275318" y="565451"/>
                  <a:pt x="2261957" y="711669"/>
                </a:cubicBezTo>
                <a:cubicBezTo>
                  <a:pt x="2123661" y="723463"/>
                  <a:pt x="1902607" y="734890"/>
                  <a:pt x="1719087" y="711669"/>
                </a:cubicBezTo>
                <a:cubicBezTo>
                  <a:pt x="1535567" y="688449"/>
                  <a:pt x="1329725" y="702567"/>
                  <a:pt x="1108359" y="711669"/>
                </a:cubicBezTo>
                <a:cubicBezTo>
                  <a:pt x="886993" y="720771"/>
                  <a:pt x="792408" y="735490"/>
                  <a:pt x="588109" y="711669"/>
                </a:cubicBezTo>
                <a:cubicBezTo>
                  <a:pt x="383810" y="687849"/>
                  <a:pt x="222961" y="696233"/>
                  <a:pt x="0" y="711669"/>
                </a:cubicBezTo>
                <a:cubicBezTo>
                  <a:pt x="-14519" y="552368"/>
                  <a:pt x="1354" y="518273"/>
                  <a:pt x="0" y="377185"/>
                </a:cubicBezTo>
                <a:cubicBezTo>
                  <a:pt x="-1354" y="236097"/>
                  <a:pt x="-12390" y="168880"/>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Identify the first event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54" name="Arrow: Down 53">
            <a:extLst>
              <a:ext uri="{FF2B5EF4-FFF2-40B4-BE49-F238E27FC236}">
                <a16:creationId xmlns:a16="http://schemas.microsoft.com/office/drawing/2014/main" id="{4741D099-E677-FCCA-FA4F-4EF6F9F57327}"/>
              </a:ext>
            </a:extLst>
          </p:cNvPr>
          <p:cNvSpPr/>
          <p:nvPr/>
        </p:nvSpPr>
        <p:spPr>
          <a:xfrm rot="16200000">
            <a:off x="2688854" y="1704464"/>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246AA4CE-31A3-A6C5-E8D5-ACE0D72B32B7}"/>
              </a:ext>
            </a:extLst>
          </p:cNvPr>
          <p:cNvPicPr>
            <a:picLocks noChangeAspect="1"/>
          </p:cNvPicPr>
          <p:nvPr/>
        </p:nvPicPr>
        <p:blipFill rotWithShape="1">
          <a:blip r:embed="rId5"/>
          <a:srcRect l="13655" r="8071"/>
          <a:stretch/>
        </p:blipFill>
        <p:spPr>
          <a:xfrm>
            <a:off x="245101" y="3922096"/>
            <a:ext cx="2151648" cy="3021959"/>
          </a:xfrm>
          <a:prstGeom prst="rect">
            <a:avLst/>
          </a:prstGeom>
        </p:spPr>
      </p:pic>
      <p:sp>
        <p:nvSpPr>
          <p:cNvPr id="3" name="Rectangle 2">
            <a:extLst>
              <a:ext uri="{FF2B5EF4-FFF2-40B4-BE49-F238E27FC236}">
                <a16:creationId xmlns:a16="http://schemas.microsoft.com/office/drawing/2014/main" id="{F155AFE5-66BD-99FA-49D6-219A6303851F}"/>
              </a:ext>
            </a:extLst>
          </p:cNvPr>
          <p:cNvSpPr/>
          <p:nvPr/>
        </p:nvSpPr>
        <p:spPr>
          <a:xfrm>
            <a:off x="3388290" y="1773164"/>
            <a:ext cx="2261957" cy="711668"/>
          </a:xfrm>
          <a:custGeom>
            <a:avLst/>
            <a:gdLst>
              <a:gd name="connsiteX0" fmla="*/ 0 w 2261957"/>
              <a:gd name="connsiteY0" fmla="*/ 0 h 711668"/>
              <a:gd name="connsiteX1" fmla="*/ 520250 w 2261957"/>
              <a:gd name="connsiteY1" fmla="*/ 0 h 711668"/>
              <a:gd name="connsiteX2" fmla="*/ 1130979 w 2261957"/>
              <a:gd name="connsiteY2" fmla="*/ 0 h 711668"/>
              <a:gd name="connsiteX3" fmla="*/ 1696468 w 2261957"/>
              <a:gd name="connsiteY3" fmla="*/ 0 h 711668"/>
              <a:gd name="connsiteX4" fmla="*/ 2261957 w 2261957"/>
              <a:gd name="connsiteY4" fmla="*/ 0 h 711668"/>
              <a:gd name="connsiteX5" fmla="*/ 2261957 w 2261957"/>
              <a:gd name="connsiteY5" fmla="*/ 334484 h 711668"/>
              <a:gd name="connsiteX6" fmla="*/ 2261957 w 2261957"/>
              <a:gd name="connsiteY6" fmla="*/ 711668 h 711668"/>
              <a:gd name="connsiteX7" fmla="*/ 1673848 w 2261957"/>
              <a:gd name="connsiteY7" fmla="*/ 711668 h 711668"/>
              <a:gd name="connsiteX8" fmla="*/ 1130979 w 2261957"/>
              <a:gd name="connsiteY8" fmla="*/ 711668 h 711668"/>
              <a:gd name="connsiteX9" fmla="*/ 588109 w 2261957"/>
              <a:gd name="connsiteY9" fmla="*/ 711668 h 711668"/>
              <a:gd name="connsiteX10" fmla="*/ 0 w 2261957"/>
              <a:gd name="connsiteY10" fmla="*/ 711668 h 711668"/>
              <a:gd name="connsiteX11" fmla="*/ 0 w 2261957"/>
              <a:gd name="connsiteY11" fmla="*/ 355834 h 711668"/>
              <a:gd name="connsiteX12" fmla="*/ 0 w 2261957"/>
              <a:gd name="connsiteY12" fmla="*/ 0 h 711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8"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0714" y="572105"/>
                  <a:pt x="2261957" y="711668"/>
                </a:cubicBezTo>
                <a:cubicBezTo>
                  <a:pt x="2035423" y="712272"/>
                  <a:pt x="1870311" y="725570"/>
                  <a:pt x="1673848" y="711668"/>
                </a:cubicBezTo>
                <a:cubicBezTo>
                  <a:pt x="1477385" y="697766"/>
                  <a:pt x="1266842" y="729625"/>
                  <a:pt x="1130979" y="711668"/>
                </a:cubicBezTo>
                <a:cubicBezTo>
                  <a:pt x="995116" y="693711"/>
                  <a:pt x="757038" y="720730"/>
                  <a:pt x="588109" y="711668"/>
                </a:cubicBezTo>
                <a:cubicBezTo>
                  <a:pt x="419180" y="702607"/>
                  <a:pt x="173750" y="739384"/>
                  <a:pt x="0" y="711668"/>
                </a:cubicBezTo>
                <a:cubicBezTo>
                  <a:pt x="14536" y="533984"/>
                  <a:pt x="12761" y="477763"/>
                  <a:pt x="0" y="355834"/>
                </a:cubicBezTo>
                <a:cubicBezTo>
                  <a:pt x="-12761" y="233905"/>
                  <a:pt x="-3001" y="146381"/>
                  <a:pt x="0" y="0"/>
                </a:cubicBezTo>
                <a:close/>
              </a:path>
              <a:path w="2261957" h="711668"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5894" y="124554"/>
                  <a:pt x="2253815" y="234500"/>
                  <a:pt x="2261957" y="370067"/>
                </a:cubicBezTo>
                <a:cubicBezTo>
                  <a:pt x="2270099" y="505634"/>
                  <a:pt x="2275318" y="565450"/>
                  <a:pt x="2261957" y="711668"/>
                </a:cubicBezTo>
                <a:cubicBezTo>
                  <a:pt x="2123661" y="723462"/>
                  <a:pt x="1902607" y="734889"/>
                  <a:pt x="1719087" y="711668"/>
                </a:cubicBezTo>
                <a:cubicBezTo>
                  <a:pt x="1535567" y="688448"/>
                  <a:pt x="1329725" y="702566"/>
                  <a:pt x="1108359" y="711668"/>
                </a:cubicBezTo>
                <a:cubicBezTo>
                  <a:pt x="886993" y="720770"/>
                  <a:pt x="792408" y="735489"/>
                  <a:pt x="588109" y="711668"/>
                </a:cubicBezTo>
                <a:cubicBezTo>
                  <a:pt x="383810" y="687848"/>
                  <a:pt x="222961" y="696232"/>
                  <a:pt x="0" y="711668"/>
                </a:cubicBezTo>
                <a:cubicBezTo>
                  <a:pt x="-14519" y="552367"/>
                  <a:pt x="1354" y="518272"/>
                  <a:pt x="0" y="377184"/>
                </a:cubicBezTo>
                <a:cubicBezTo>
                  <a:pt x="-1354" y="236096"/>
                  <a:pt x="-8273" y="16340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Give some detail about the event </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5" name="Arrow: Down 4">
            <a:extLst>
              <a:ext uri="{FF2B5EF4-FFF2-40B4-BE49-F238E27FC236}">
                <a16:creationId xmlns:a16="http://schemas.microsoft.com/office/drawing/2014/main" id="{51B96305-A824-3A46-95BF-20973ECD3970}"/>
              </a:ext>
            </a:extLst>
          </p:cNvPr>
          <p:cNvSpPr/>
          <p:nvPr/>
        </p:nvSpPr>
        <p:spPr>
          <a:xfrm rot="16200000">
            <a:off x="5700221" y="1686881"/>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917359B-CAE4-52D3-E4DC-8F78126CFA4E}"/>
              </a:ext>
            </a:extLst>
          </p:cNvPr>
          <p:cNvSpPr/>
          <p:nvPr/>
        </p:nvSpPr>
        <p:spPr>
          <a:xfrm>
            <a:off x="6508435" y="1823699"/>
            <a:ext cx="4509053" cy="1203675"/>
          </a:xfrm>
          <a:custGeom>
            <a:avLst/>
            <a:gdLst>
              <a:gd name="connsiteX0" fmla="*/ 0 w 4509053"/>
              <a:gd name="connsiteY0" fmla="*/ 0 h 1203675"/>
              <a:gd name="connsiteX1" fmla="*/ 599060 w 4509053"/>
              <a:gd name="connsiteY1" fmla="*/ 0 h 1203675"/>
              <a:gd name="connsiteX2" fmla="*/ 1243210 w 4509053"/>
              <a:gd name="connsiteY2" fmla="*/ 0 h 1203675"/>
              <a:gd name="connsiteX3" fmla="*/ 1842270 w 4509053"/>
              <a:gd name="connsiteY3" fmla="*/ 0 h 1203675"/>
              <a:gd name="connsiteX4" fmla="*/ 2576602 w 4509053"/>
              <a:gd name="connsiteY4" fmla="*/ 0 h 1203675"/>
              <a:gd name="connsiteX5" fmla="*/ 3265843 w 4509053"/>
              <a:gd name="connsiteY5" fmla="*/ 0 h 1203675"/>
              <a:gd name="connsiteX6" fmla="*/ 3819812 w 4509053"/>
              <a:gd name="connsiteY6" fmla="*/ 0 h 1203675"/>
              <a:gd name="connsiteX7" fmla="*/ 4509053 w 4509053"/>
              <a:gd name="connsiteY7" fmla="*/ 0 h 1203675"/>
              <a:gd name="connsiteX8" fmla="*/ 4509053 w 4509053"/>
              <a:gd name="connsiteY8" fmla="*/ 589801 h 1203675"/>
              <a:gd name="connsiteX9" fmla="*/ 4509053 w 4509053"/>
              <a:gd name="connsiteY9" fmla="*/ 1203675 h 1203675"/>
              <a:gd name="connsiteX10" fmla="*/ 3864903 w 4509053"/>
              <a:gd name="connsiteY10" fmla="*/ 1203675 h 1203675"/>
              <a:gd name="connsiteX11" fmla="*/ 3175662 w 4509053"/>
              <a:gd name="connsiteY11" fmla="*/ 1203675 h 1203675"/>
              <a:gd name="connsiteX12" fmla="*/ 2666783 w 4509053"/>
              <a:gd name="connsiteY12" fmla="*/ 1203675 h 1203675"/>
              <a:gd name="connsiteX13" fmla="*/ 1977542 w 4509053"/>
              <a:gd name="connsiteY13" fmla="*/ 1203675 h 1203675"/>
              <a:gd name="connsiteX14" fmla="*/ 1468663 w 4509053"/>
              <a:gd name="connsiteY14" fmla="*/ 1203675 h 1203675"/>
              <a:gd name="connsiteX15" fmla="*/ 779422 w 4509053"/>
              <a:gd name="connsiteY15" fmla="*/ 1203675 h 1203675"/>
              <a:gd name="connsiteX16" fmla="*/ 0 w 4509053"/>
              <a:gd name="connsiteY16" fmla="*/ 1203675 h 1203675"/>
              <a:gd name="connsiteX17" fmla="*/ 0 w 4509053"/>
              <a:gd name="connsiteY17" fmla="*/ 613874 h 1203675"/>
              <a:gd name="connsiteX18" fmla="*/ 0 w 4509053"/>
              <a:gd name="connsiteY18" fmla="*/ 0 h 120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509053" h="1203675" fill="none" extrusionOk="0">
                <a:moveTo>
                  <a:pt x="0" y="0"/>
                </a:moveTo>
                <a:cubicBezTo>
                  <a:pt x="220300" y="6785"/>
                  <a:pt x="415325" y="-22581"/>
                  <a:pt x="599060" y="0"/>
                </a:cubicBezTo>
                <a:cubicBezTo>
                  <a:pt x="782795" y="22581"/>
                  <a:pt x="1064851" y="26277"/>
                  <a:pt x="1243210" y="0"/>
                </a:cubicBezTo>
                <a:cubicBezTo>
                  <a:pt x="1421569" y="-26277"/>
                  <a:pt x="1668178" y="-16800"/>
                  <a:pt x="1842270" y="0"/>
                </a:cubicBezTo>
                <a:cubicBezTo>
                  <a:pt x="2016362" y="16800"/>
                  <a:pt x="2285378" y="6971"/>
                  <a:pt x="2576602" y="0"/>
                </a:cubicBezTo>
                <a:cubicBezTo>
                  <a:pt x="2867826" y="-6971"/>
                  <a:pt x="3067244" y="-11080"/>
                  <a:pt x="3265843" y="0"/>
                </a:cubicBezTo>
                <a:cubicBezTo>
                  <a:pt x="3464442" y="11080"/>
                  <a:pt x="3567220" y="6076"/>
                  <a:pt x="3819812" y="0"/>
                </a:cubicBezTo>
                <a:cubicBezTo>
                  <a:pt x="4072404" y="-6076"/>
                  <a:pt x="4170618" y="-10011"/>
                  <a:pt x="4509053" y="0"/>
                </a:cubicBezTo>
                <a:cubicBezTo>
                  <a:pt x="4530878" y="152039"/>
                  <a:pt x="4511820" y="374623"/>
                  <a:pt x="4509053" y="589801"/>
                </a:cubicBezTo>
                <a:cubicBezTo>
                  <a:pt x="4506286" y="804979"/>
                  <a:pt x="4515899" y="1043661"/>
                  <a:pt x="4509053" y="1203675"/>
                </a:cubicBezTo>
                <a:cubicBezTo>
                  <a:pt x="4285074" y="1202953"/>
                  <a:pt x="4108940" y="1200330"/>
                  <a:pt x="3864903" y="1203675"/>
                </a:cubicBezTo>
                <a:cubicBezTo>
                  <a:pt x="3620866" y="1207021"/>
                  <a:pt x="3348195" y="1228605"/>
                  <a:pt x="3175662" y="1203675"/>
                </a:cubicBezTo>
                <a:cubicBezTo>
                  <a:pt x="3003129" y="1178745"/>
                  <a:pt x="2772671" y="1225067"/>
                  <a:pt x="2666783" y="1203675"/>
                </a:cubicBezTo>
                <a:cubicBezTo>
                  <a:pt x="2560895" y="1182283"/>
                  <a:pt x="2268101" y="1177215"/>
                  <a:pt x="1977542" y="1203675"/>
                </a:cubicBezTo>
                <a:cubicBezTo>
                  <a:pt x="1686983" y="1230135"/>
                  <a:pt x="1574999" y="1225003"/>
                  <a:pt x="1468663" y="1203675"/>
                </a:cubicBezTo>
                <a:cubicBezTo>
                  <a:pt x="1362327" y="1182347"/>
                  <a:pt x="943295" y="1231325"/>
                  <a:pt x="779422" y="1203675"/>
                </a:cubicBezTo>
                <a:cubicBezTo>
                  <a:pt x="615549" y="1176025"/>
                  <a:pt x="359950" y="1226040"/>
                  <a:pt x="0" y="1203675"/>
                </a:cubicBezTo>
                <a:cubicBezTo>
                  <a:pt x="18695" y="952978"/>
                  <a:pt x="970" y="811715"/>
                  <a:pt x="0" y="613874"/>
                </a:cubicBezTo>
                <a:cubicBezTo>
                  <a:pt x="-970" y="416033"/>
                  <a:pt x="-26023" y="209685"/>
                  <a:pt x="0" y="0"/>
                </a:cubicBezTo>
                <a:close/>
              </a:path>
              <a:path w="4509053" h="1203675" stroke="0" extrusionOk="0">
                <a:moveTo>
                  <a:pt x="0" y="0"/>
                </a:moveTo>
                <a:cubicBezTo>
                  <a:pt x="163126" y="-16538"/>
                  <a:pt x="420980" y="2696"/>
                  <a:pt x="599060" y="0"/>
                </a:cubicBezTo>
                <a:cubicBezTo>
                  <a:pt x="777140" y="-2696"/>
                  <a:pt x="1053723" y="12849"/>
                  <a:pt x="1333391" y="0"/>
                </a:cubicBezTo>
                <a:cubicBezTo>
                  <a:pt x="1613059" y="-12849"/>
                  <a:pt x="1761445" y="18341"/>
                  <a:pt x="2067723" y="0"/>
                </a:cubicBezTo>
                <a:cubicBezTo>
                  <a:pt x="2374001" y="-18341"/>
                  <a:pt x="2412865" y="9051"/>
                  <a:pt x="2576602" y="0"/>
                </a:cubicBezTo>
                <a:cubicBezTo>
                  <a:pt x="2740339" y="-9051"/>
                  <a:pt x="3106951" y="4466"/>
                  <a:pt x="3310933" y="0"/>
                </a:cubicBezTo>
                <a:cubicBezTo>
                  <a:pt x="3514915" y="-4466"/>
                  <a:pt x="3784088" y="28543"/>
                  <a:pt x="3909993" y="0"/>
                </a:cubicBezTo>
                <a:cubicBezTo>
                  <a:pt x="4035898" y="-28543"/>
                  <a:pt x="4379886" y="4065"/>
                  <a:pt x="4509053" y="0"/>
                </a:cubicBezTo>
                <a:cubicBezTo>
                  <a:pt x="4507428" y="215480"/>
                  <a:pt x="4534944" y="321735"/>
                  <a:pt x="4509053" y="613874"/>
                </a:cubicBezTo>
                <a:cubicBezTo>
                  <a:pt x="4483162" y="906013"/>
                  <a:pt x="4490695" y="922637"/>
                  <a:pt x="4509053" y="1203675"/>
                </a:cubicBezTo>
                <a:cubicBezTo>
                  <a:pt x="4303567" y="1190471"/>
                  <a:pt x="4069781" y="1196269"/>
                  <a:pt x="3909993" y="1203675"/>
                </a:cubicBezTo>
                <a:cubicBezTo>
                  <a:pt x="3750205" y="1211081"/>
                  <a:pt x="3517368" y="1210467"/>
                  <a:pt x="3401114" y="1203675"/>
                </a:cubicBezTo>
                <a:cubicBezTo>
                  <a:pt x="3284860" y="1196883"/>
                  <a:pt x="2861789" y="1218044"/>
                  <a:pt x="2666783" y="1203675"/>
                </a:cubicBezTo>
                <a:cubicBezTo>
                  <a:pt x="2471777" y="1189306"/>
                  <a:pt x="2357695" y="1214349"/>
                  <a:pt x="2112813" y="1203675"/>
                </a:cubicBezTo>
                <a:cubicBezTo>
                  <a:pt x="1867931" y="1193002"/>
                  <a:pt x="1814837" y="1179724"/>
                  <a:pt x="1558844" y="1203675"/>
                </a:cubicBezTo>
                <a:cubicBezTo>
                  <a:pt x="1302851" y="1227626"/>
                  <a:pt x="1150306" y="1189042"/>
                  <a:pt x="914694" y="1203675"/>
                </a:cubicBezTo>
                <a:cubicBezTo>
                  <a:pt x="679082" y="1218309"/>
                  <a:pt x="448826" y="1188018"/>
                  <a:pt x="0" y="1203675"/>
                </a:cubicBezTo>
                <a:cubicBezTo>
                  <a:pt x="19163" y="984904"/>
                  <a:pt x="-10450" y="859577"/>
                  <a:pt x="0" y="601838"/>
                </a:cubicBezTo>
                <a:cubicBezTo>
                  <a:pt x="10450" y="344099"/>
                  <a:pt x="-21077" y="142684"/>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was the result of the event?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a result, this led to etc...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14" name="Rectangle 13">
            <a:extLst>
              <a:ext uri="{FF2B5EF4-FFF2-40B4-BE49-F238E27FC236}">
                <a16:creationId xmlns:a16="http://schemas.microsoft.com/office/drawing/2014/main" id="{6009F571-E3BF-3B6F-DC82-2A512F30DEBC}"/>
              </a:ext>
            </a:extLst>
          </p:cNvPr>
          <p:cNvSpPr/>
          <p:nvPr/>
        </p:nvSpPr>
        <p:spPr>
          <a:xfrm>
            <a:off x="367981" y="3226676"/>
            <a:ext cx="2261957" cy="711669"/>
          </a:xfrm>
          <a:custGeom>
            <a:avLst/>
            <a:gdLst>
              <a:gd name="connsiteX0" fmla="*/ 0 w 2261957"/>
              <a:gd name="connsiteY0" fmla="*/ 0 h 711669"/>
              <a:gd name="connsiteX1" fmla="*/ 520250 w 2261957"/>
              <a:gd name="connsiteY1" fmla="*/ 0 h 711669"/>
              <a:gd name="connsiteX2" fmla="*/ 1130979 w 2261957"/>
              <a:gd name="connsiteY2" fmla="*/ 0 h 711669"/>
              <a:gd name="connsiteX3" fmla="*/ 1696468 w 2261957"/>
              <a:gd name="connsiteY3" fmla="*/ 0 h 711669"/>
              <a:gd name="connsiteX4" fmla="*/ 2261957 w 2261957"/>
              <a:gd name="connsiteY4" fmla="*/ 0 h 711669"/>
              <a:gd name="connsiteX5" fmla="*/ 2261957 w 2261957"/>
              <a:gd name="connsiteY5" fmla="*/ 334484 h 711669"/>
              <a:gd name="connsiteX6" fmla="*/ 2261957 w 2261957"/>
              <a:gd name="connsiteY6" fmla="*/ 711669 h 711669"/>
              <a:gd name="connsiteX7" fmla="*/ 1673848 w 2261957"/>
              <a:gd name="connsiteY7" fmla="*/ 711669 h 711669"/>
              <a:gd name="connsiteX8" fmla="*/ 1130979 w 2261957"/>
              <a:gd name="connsiteY8" fmla="*/ 711669 h 711669"/>
              <a:gd name="connsiteX9" fmla="*/ 588109 w 2261957"/>
              <a:gd name="connsiteY9" fmla="*/ 711669 h 711669"/>
              <a:gd name="connsiteX10" fmla="*/ 0 w 2261957"/>
              <a:gd name="connsiteY10" fmla="*/ 711669 h 711669"/>
              <a:gd name="connsiteX11" fmla="*/ 0 w 2261957"/>
              <a:gd name="connsiteY11" fmla="*/ 355835 h 711669"/>
              <a:gd name="connsiteX12" fmla="*/ 0 w 2261957"/>
              <a:gd name="connsiteY12" fmla="*/ 0 h 711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9"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8640" y="566651"/>
                  <a:pt x="2261957" y="711669"/>
                </a:cubicBezTo>
                <a:cubicBezTo>
                  <a:pt x="2035423" y="712273"/>
                  <a:pt x="1870311" y="725571"/>
                  <a:pt x="1673848" y="711669"/>
                </a:cubicBezTo>
                <a:cubicBezTo>
                  <a:pt x="1477385" y="697767"/>
                  <a:pt x="1266842" y="729626"/>
                  <a:pt x="1130979" y="711669"/>
                </a:cubicBezTo>
                <a:cubicBezTo>
                  <a:pt x="995116" y="693712"/>
                  <a:pt x="757038" y="720731"/>
                  <a:pt x="588109" y="711669"/>
                </a:cubicBezTo>
                <a:cubicBezTo>
                  <a:pt x="419180" y="702608"/>
                  <a:pt x="173750" y="739385"/>
                  <a:pt x="0" y="711669"/>
                </a:cubicBezTo>
                <a:cubicBezTo>
                  <a:pt x="14536" y="533985"/>
                  <a:pt x="12761" y="477764"/>
                  <a:pt x="0" y="355835"/>
                </a:cubicBezTo>
                <a:cubicBezTo>
                  <a:pt x="-12761" y="233906"/>
                  <a:pt x="-10274" y="147777"/>
                  <a:pt x="0" y="0"/>
                </a:cubicBezTo>
                <a:close/>
              </a:path>
              <a:path w="2261957" h="711669"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8595" y="116813"/>
                  <a:pt x="2258503" y="229373"/>
                  <a:pt x="2261957" y="370068"/>
                </a:cubicBezTo>
                <a:cubicBezTo>
                  <a:pt x="2265411" y="510763"/>
                  <a:pt x="2275318" y="565451"/>
                  <a:pt x="2261957" y="711669"/>
                </a:cubicBezTo>
                <a:cubicBezTo>
                  <a:pt x="2123661" y="723463"/>
                  <a:pt x="1902607" y="734890"/>
                  <a:pt x="1719087" y="711669"/>
                </a:cubicBezTo>
                <a:cubicBezTo>
                  <a:pt x="1535567" y="688449"/>
                  <a:pt x="1329725" y="702567"/>
                  <a:pt x="1108359" y="711669"/>
                </a:cubicBezTo>
                <a:cubicBezTo>
                  <a:pt x="886993" y="720771"/>
                  <a:pt x="792408" y="735490"/>
                  <a:pt x="588109" y="711669"/>
                </a:cubicBezTo>
                <a:cubicBezTo>
                  <a:pt x="383810" y="687849"/>
                  <a:pt x="222961" y="696233"/>
                  <a:pt x="0" y="711669"/>
                </a:cubicBezTo>
                <a:cubicBezTo>
                  <a:pt x="-14519" y="552368"/>
                  <a:pt x="1354" y="518273"/>
                  <a:pt x="0" y="377185"/>
                </a:cubicBezTo>
                <a:cubicBezTo>
                  <a:pt x="-1354" y="236097"/>
                  <a:pt x="-12390" y="168880"/>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Identify the second event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15" name="Arrow: Down 14">
            <a:extLst>
              <a:ext uri="{FF2B5EF4-FFF2-40B4-BE49-F238E27FC236}">
                <a16:creationId xmlns:a16="http://schemas.microsoft.com/office/drawing/2014/main" id="{7A117EEB-6780-1E2C-4710-83D1B6DD5C63}"/>
              </a:ext>
            </a:extLst>
          </p:cNvPr>
          <p:cNvSpPr/>
          <p:nvPr/>
        </p:nvSpPr>
        <p:spPr>
          <a:xfrm rot="16200000">
            <a:off x="2672960" y="3146023"/>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E8E1E7C4-FCBC-3E6C-1BE9-0A6D2BA14A13}"/>
              </a:ext>
            </a:extLst>
          </p:cNvPr>
          <p:cNvSpPr/>
          <p:nvPr/>
        </p:nvSpPr>
        <p:spPr>
          <a:xfrm>
            <a:off x="3372396" y="3214723"/>
            <a:ext cx="2261957" cy="711668"/>
          </a:xfrm>
          <a:custGeom>
            <a:avLst/>
            <a:gdLst>
              <a:gd name="connsiteX0" fmla="*/ 0 w 2261957"/>
              <a:gd name="connsiteY0" fmla="*/ 0 h 711668"/>
              <a:gd name="connsiteX1" fmla="*/ 520250 w 2261957"/>
              <a:gd name="connsiteY1" fmla="*/ 0 h 711668"/>
              <a:gd name="connsiteX2" fmla="*/ 1130979 w 2261957"/>
              <a:gd name="connsiteY2" fmla="*/ 0 h 711668"/>
              <a:gd name="connsiteX3" fmla="*/ 1696468 w 2261957"/>
              <a:gd name="connsiteY3" fmla="*/ 0 h 711668"/>
              <a:gd name="connsiteX4" fmla="*/ 2261957 w 2261957"/>
              <a:gd name="connsiteY4" fmla="*/ 0 h 711668"/>
              <a:gd name="connsiteX5" fmla="*/ 2261957 w 2261957"/>
              <a:gd name="connsiteY5" fmla="*/ 334484 h 711668"/>
              <a:gd name="connsiteX6" fmla="*/ 2261957 w 2261957"/>
              <a:gd name="connsiteY6" fmla="*/ 711668 h 711668"/>
              <a:gd name="connsiteX7" fmla="*/ 1673848 w 2261957"/>
              <a:gd name="connsiteY7" fmla="*/ 711668 h 711668"/>
              <a:gd name="connsiteX8" fmla="*/ 1130979 w 2261957"/>
              <a:gd name="connsiteY8" fmla="*/ 711668 h 711668"/>
              <a:gd name="connsiteX9" fmla="*/ 588109 w 2261957"/>
              <a:gd name="connsiteY9" fmla="*/ 711668 h 711668"/>
              <a:gd name="connsiteX10" fmla="*/ 0 w 2261957"/>
              <a:gd name="connsiteY10" fmla="*/ 711668 h 711668"/>
              <a:gd name="connsiteX11" fmla="*/ 0 w 2261957"/>
              <a:gd name="connsiteY11" fmla="*/ 355834 h 711668"/>
              <a:gd name="connsiteX12" fmla="*/ 0 w 2261957"/>
              <a:gd name="connsiteY12" fmla="*/ 0 h 711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8"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0714" y="572105"/>
                  <a:pt x="2261957" y="711668"/>
                </a:cubicBezTo>
                <a:cubicBezTo>
                  <a:pt x="2035423" y="712272"/>
                  <a:pt x="1870311" y="725570"/>
                  <a:pt x="1673848" y="711668"/>
                </a:cubicBezTo>
                <a:cubicBezTo>
                  <a:pt x="1477385" y="697766"/>
                  <a:pt x="1266842" y="729625"/>
                  <a:pt x="1130979" y="711668"/>
                </a:cubicBezTo>
                <a:cubicBezTo>
                  <a:pt x="995116" y="693711"/>
                  <a:pt x="757038" y="720730"/>
                  <a:pt x="588109" y="711668"/>
                </a:cubicBezTo>
                <a:cubicBezTo>
                  <a:pt x="419180" y="702607"/>
                  <a:pt x="173750" y="739384"/>
                  <a:pt x="0" y="711668"/>
                </a:cubicBezTo>
                <a:cubicBezTo>
                  <a:pt x="14536" y="533984"/>
                  <a:pt x="12761" y="477763"/>
                  <a:pt x="0" y="355834"/>
                </a:cubicBezTo>
                <a:cubicBezTo>
                  <a:pt x="-12761" y="233905"/>
                  <a:pt x="-3001" y="146381"/>
                  <a:pt x="0" y="0"/>
                </a:cubicBezTo>
                <a:close/>
              </a:path>
              <a:path w="2261957" h="711668"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5894" y="124554"/>
                  <a:pt x="2253815" y="234500"/>
                  <a:pt x="2261957" y="370067"/>
                </a:cubicBezTo>
                <a:cubicBezTo>
                  <a:pt x="2270099" y="505634"/>
                  <a:pt x="2275318" y="565450"/>
                  <a:pt x="2261957" y="711668"/>
                </a:cubicBezTo>
                <a:cubicBezTo>
                  <a:pt x="2123661" y="723462"/>
                  <a:pt x="1902607" y="734889"/>
                  <a:pt x="1719087" y="711668"/>
                </a:cubicBezTo>
                <a:cubicBezTo>
                  <a:pt x="1535567" y="688448"/>
                  <a:pt x="1329725" y="702566"/>
                  <a:pt x="1108359" y="711668"/>
                </a:cubicBezTo>
                <a:cubicBezTo>
                  <a:pt x="886993" y="720770"/>
                  <a:pt x="792408" y="735489"/>
                  <a:pt x="588109" y="711668"/>
                </a:cubicBezTo>
                <a:cubicBezTo>
                  <a:pt x="383810" y="687848"/>
                  <a:pt x="222961" y="696232"/>
                  <a:pt x="0" y="711668"/>
                </a:cubicBezTo>
                <a:cubicBezTo>
                  <a:pt x="-14519" y="552367"/>
                  <a:pt x="1354" y="518272"/>
                  <a:pt x="0" y="377184"/>
                </a:cubicBezTo>
                <a:cubicBezTo>
                  <a:pt x="-1354" y="236096"/>
                  <a:pt x="-8273" y="16340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Give some detail about the event </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22" name="Arrow: Down 21">
            <a:extLst>
              <a:ext uri="{FF2B5EF4-FFF2-40B4-BE49-F238E27FC236}">
                <a16:creationId xmlns:a16="http://schemas.microsoft.com/office/drawing/2014/main" id="{337551E8-AFFA-A7B8-D312-89FDC0F2CC12}"/>
              </a:ext>
            </a:extLst>
          </p:cNvPr>
          <p:cNvSpPr/>
          <p:nvPr/>
        </p:nvSpPr>
        <p:spPr>
          <a:xfrm rot="16200000">
            <a:off x="5684327" y="3128440"/>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25D76940-A933-BAF7-2E64-01A3A55E131C}"/>
              </a:ext>
            </a:extLst>
          </p:cNvPr>
          <p:cNvSpPr/>
          <p:nvPr/>
        </p:nvSpPr>
        <p:spPr>
          <a:xfrm>
            <a:off x="6492541" y="3265258"/>
            <a:ext cx="4509053" cy="1203675"/>
          </a:xfrm>
          <a:custGeom>
            <a:avLst/>
            <a:gdLst>
              <a:gd name="connsiteX0" fmla="*/ 0 w 4509053"/>
              <a:gd name="connsiteY0" fmla="*/ 0 h 1203675"/>
              <a:gd name="connsiteX1" fmla="*/ 599060 w 4509053"/>
              <a:gd name="connsiteY1" fmla="*/ 0 h 1203675"/>
              <a:gd name="connsiteX2" fmla="*/ 1243210 w 4509053"/>
              <a:gd name="connsiteY2" fmla="*/ 0 h 1203675"/>
              <a:gd name="connsiteX3" fmla="*/ 1842270 w 4509053"/>
              <a:gd name="connsiteY3" fmla="*/ 0 h 1203675"/>
              <a:gd name="connsiteX4" fmla="*/ 2576602 w 4509053"/>
              <a:gd name="connsiteY4" fmla="*/ 0 h 1203675"/>
              <a:gd name="connsiteX5" fmla="*/ 3265843 w 4509053"/>
              <a:gd name="connsiteY5" fmla="*/ 0 h 1203675"/>
              <a:gd name="connsiteX6" fmla="*/ 3819812 w 4509053"/>
              <a:gd name="connsiteY6" fmla="*/ 0 h 1203675"/>
              <a:gd name="connsiteX7" fmla="*/ 4509053 w 4509053"/>
              <a:gd name="connsiteY7" fmla="*/ 0 h 1203675"/>
              <a:gd name="connsiteX8" fmla="*/ 4509053 w 4509053"/>
              <a:gd name="connsiteY8" fmla="*/ 589801 h 1203675"/>
              <a:gd name="connsiteX9" fmla="*/ 4509053 w 4509053"/>
              <a:gd name="connsiteY9" fmla="*/ 1203675 h 1203675"/>
              <a:gd name="connsiteX10" fmla="*/ 3864903 w 4509053"/>
              <a:gd name="connsiteY10" fmla="*/ 1203675 h 1203675"/>
              <a:gd name="connsiteX11" fmla="*/ 3175662 w 4509053"/>
              <a:gd name="connsiteY11" fmla="*/ 1203675 h 1203675"/>
              <a:gd name="connsiteX12" fmla="*/ 2666783 w 4509053"/>
              <a:gd name="connsiteY12" fmla="*/ 1203675 h 1203675"/>
              <a:gd name="connsiteX13" fmla="*/ 1977542 w 4509053"/>
              <a:gd name="connsiteY13" fmla="*/ 1203675 h 1203675"/>
              <a:gd name="connsiteX14" fmla="*/ 1468663 w 4509053"/>
              <a:gd name="connsiteY14" fmla="*/ 1203675 h 1203675"/>
              <a:gd name="connsiteX15" fmla="*/ 779422 w 4509053"/>
              <a:gd name="connsiteY15" fmla="*/ 1203675 h 1203675"/>
              <a:gd name="connsiteX16" fmla="*/ 0 w 4509053"/>
              <a:gd name="connsiteY16" fmla="*/ 1203675 h 1203675"/>
              <a:gd name="connsiteX17" fmla="*/ 0 w 4509053"/>
              <a:gd name="connsiteY17" fmla="*/ 613874 h 1203675"/>
              <a:gd name="connsiteX18" fmla="*/ 0 w 4509053"/>
              <a:gd name="connsiteY18" fmla="*/ 0 h 1203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509053" h="1203675" fill="none" extrusionOk="0">
                <a:moveTo>
                  <a:pt x="0" y="0"/>
                </a:moveTo>
                <a:cubicBezTo>
                  <a:pt x="220300" y="6785"/>
                  <a:pt x="415325" y="-22581"/>
                  <a:pt x="599060" y="0"/>
                </a:cubicBezTo>
                <a:cubicBezTo>
                  <a:pt x="782795" y="22581"/>
                  <a:pt x="1064851" y="26277"/>
                  <a:pt x="1243210" y="0"/>
                </a:cubicBezTo>
                <a:cubicBezTo>
                  <a:pt x="1421569" y="-26277"/>
                  <a:pt x="1668178" y="-16800"/>
                  <a:pt x="1842270" y="0"/>
                </a:cubicBezTo>
                <a:cubicBezTo>
                  <a:pt x="2016362" y="16800"/>
                  <a:pt x="2285378" y="6971"/>
                  <a:pt x="2576602" y="0"/>
                </a:cubicBezTo>
                <a:cubicBezTo>
                  <a:pt x="2867826" y="-6971"/>
                  <a:pt x="3067244" y="-11080"/>
                  <a:pt x="3265843" y="0"/>
                </a:cubicBezTo>
                <a:cubicBezTo>
                  <a:pt x="3464442" y="11080"/>
                  <a:pt x="3567220" y="6076"/>
                  <a:pt x="3819812" y="0"/>
                </a:cubicBezTo>
                <a:cubicBezTo>
                  <a:pt x="4072404" y="-6076"/>
                  <a:pt x="4170618" y="-10011"/>
                  <a:pt x="4509053" y="0"/>
                </a:cubicBezTo>
                <a:cubicBezTo>
                  <a:pt x="4530878" y="152039"/>
                  <a:pt x="4511820" y="374623"/>
                  <a:pt x="4509053" y="589801"/>
                </a:cubicBezTo>
                <a:cubicBezTo>
                  <a:pt x="4506286" y="804979"/>
                  <a:pt x="4515899" y="1043661"/>
                  <a:pt x="4509053" y="1203675"/>
                </a:cubicBezTo>
                <a:cubicBezTo>
                  <a:pt x="4285074" y="1202953"/>
                  <a:pt x="4108940" y="1200330"/>
                  <a:pt x="3864903" y="1203675"/>
                </a:cubicBezTo>
                <a:cubicBezTo>
                  <a:pt x="3620866" y="1207021"/>
                  <a:pt x="3348195" y="1228605"/>
                  <a:pt x="3175662" y="1203675"/>
                </a:cubicBezTo>
                <a:cubicBezTo>
                  <a:pt x="3003129" y="1178745"/>
                  <a:pt x="2772671" y="1225067"/>
                  <a:pt x="2666783" y="1203675"/>
                </a:cubicBezTo>
                <a:cubicBezTo>
                  <a:pt x="2560895" y="1182283"/>
                  <a:pt x="2268101" y="1177215"/>
                  <a:pt x="1977542" y="1203675"/>
                </a:cubicBezTo>
                <a:cubicBezTo>
                  <a:pt x="1686983" y="1230135"/>
                  <a:pt x="1574999" y="1225003"/>
                  <a:pt x="1468663" y="1203675"/>
                </a:cubicBezTo>
                <a:cubicBezTo>
                  <a:pt x="1362327" y="1182347"/>
                  <a:pt x="943295" y="1231325"/>
                  <a:pt x="779422" y="1203675"/>
                </a:cubicBezTo>
                <a:cubicBezTo>
                  <a:pt x="615549" y="1176025"/>
                  <a:pt x="359950" y="1226040"/>
                  <a:pt x="0" y="1203675"/>
                </a:cubicBezTo>
                <a:cubicBezTo>
                  <a:pt x="18695" y="952978"/>
                  <a:pt x="970" y="811715"/>
                  <a:pt x="0" y="613874"/>
                </a:cubicBezTo>
                <a:cubicBezTo>
                  <a:pt x="-970" y="416033"/>
                  <a:pt x="-26023" y="209685"/>
                  <a:pt x="0" y="0"/>
                </a:cubicBezTo>
                <a:close/>
              </a:path>
              <a:path w="4509053" h="1203675" stroke="0" extrusionOk="0">
                <a:moveTo>
                  <a:pt x="0" y="0"/>
                </a:moveTo>
                <a:cubicBezTo>
                  <a:pt x="163126" y="-16538"/>
                  <a:pt x="420980" y="2696"/>
                  <a:pt x="599060" y="0"/>
                </a:cubicBezTo>
                <a:cubicBezTo>
                  <a:pt x="777140" y="-2696"/>
                  <a:pt x="1053723" y="12849"/>
                  <a:pt x="1333391" y="0"/>
                </a:cubicBezTo>
                <a:cubicBezTo>
                  <a:pt x="1613059" y="-12849"/>
                  <a:pt x="1761445" y="18341"/>
                  <a:pt x="2067723" y="0"/>
                </a:cubicBezTo>
                <a:cubicBezTo>
                  <a:pt x="2374001" y="-18341"/>
                  <a:pt x="2412865" y="9051"/>
                  <a:pt x="2576602" y="0"/>
                </a:cubicBezTo>
                <a:cubicBezTo>
                  <a:pt x="2740339" y="-9051"/>
                  <a:pt x="3106951" y="4466"/>
                  <a:pt x="3310933" y="0"/>
                </a:cubicBezTo>
                <a:cubicBezTo>
                  <a:pt x="3514915" y="-4466"/>
                  <a:pt x="3784088" y="28543"/>
                  <a:pt x="3909993" y="0"/>
                </a:cubicBezTo>
                <a:cubicBezTo>
                  <a:pt x="4035898" y="-28543"/>
                  <a:pt x="4379886" y="4065"/>
                  <a:pt x="4509053" y="0"/>
                </a:cubicBezTo>
                <a:cubicBezTo>
                  <a:pt x="4507428" y="215480"/>
                  <a:pt x="4534944" y="321735"/>
                  <a:pt x="4509053" y="613874"/>
                </a:cubicBezTo>
                <a:cubicBezTo>
                  <a:pt x="4483162" y="906013"/>
                  <a:pt x="4490695" y="922637"/>
                  <a:pt x="4509053" y="1203675"/>
                </a:cubicBezTo>
                <a:cubicBezTo>
                  <a:pt x="4303567" y="1190471"/>
                  <a:pt x="4069781" y="1196269"/>
                  <a:pt x="3909993" y="1203675"/>
                </a:cubicBezTo>
                <a:cubicBezTo>
                  <a:pt x="3750205" y="1211081"/>
                  <a:pt x="3517368" y="1210467"/>
                  <a:pt x="3401114" y="1203675"/>
                </a:cubicBezTo>
                <a:cubicBezTo>
                  <a:pt x="3284860" y="1196883"/>
                  <a:pt x="2861789" y="1218044"/>
                  <a:pt x="2666783" y="1203675"/>
                </a:cubicBezTo>
                <a:cubicBezTo>
                  <a:pt x="2471777" y="1189306"/>
                  <a:pt x="2357695" y="1214349"/>
                  <a:pt x="2112813" y="1203675"/>
                </a:cubicBezTo>
                <a:cubicBezTo>
                  <a:pt x="1867931" y="1193002"/>
                  <a:pt x="1814837" y="1179724"/>
                  <a:pt x="1558844" y="1203675"/>
                </a:cubicBezTo>
                <a:cubicBezTo>
                  <a:pt x="1302851" y="1227626"/>
                  <a:pt x="1150306" y="1189042"/>
                  <a:pt x="914694" y="1203675"/>
                </a:cubicBezTo>
                <a:cubicBezTo>
                  <a:pt x="679082" y="1218309"/>
                  <a:pt x="448826" y="1188018"/>
                  <a:pt x="0" y="1203675"/>
                </a:cubicBezTo>
                <a:cubicBezTo>
                  <a:pt x="19163" y="984904"/>
                  <a:pt x="-10450" y="859577"/>
                  <a:pt x="0" y="601838"/>
                </a:cubicBezTo>
                <a:cubicBezTo>
                  <a:pt x="10450" y="344099"/>
                  <a:pt x="-21077" y="142684"/>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was the result of the event?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a result, this led to etc...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28" name="Rectangle 27">
            <a:extLst>
              <a:ext uri="{FF2B5EF4-FFF2-40B4-BE49-F238E27FC236}">
                <a16:creationId xmlns:a16="http://schemas.microsoft.com/office/drawing/2014/main" id="{1E3BAA98-CA08-1F59-9D7D-C63F10F089E2}"/>
              </a:ext>
            </a:extLst>
          </p:cNvPr>
          <p:cNvSpPr/>
          <p:nvPr/>
        </p:nvSpPr>
        <p:spPr>
          <a:xfrm>
            <a:off x="1844284" y="4950404"/>
            <a:ext cx="2261957" cy="711669"/>
          </a:xfrm>
          <a:custGeom>
            <a:avLst/>
            <a:gdLst>
              <a:gd name="connsiteX0" fmla="*/ 0 w 2261957"/>
              <a:gd name="connsiteY0" fmla="*/ 0 h 711669"/>
              <a:gd name="connsiteX1" fmla="*/ 520250 w 2261957"/>
              <a:gd name="connsiteY1" fmla="*/ 0 h 711669"/>
              <a:gd name="connsiteX2" fmla="*/ 1130979 w 2261957"/>
              <a:gd name="connsiteY2" fmla="*/ 0 h 711669"/>
              <a:gd name="connsiteX3" fmla="*/ 1696468 w 2261957"/>
              <a:gd name="connsiteY3" fmla="*/ 0 h 711669"/>
              <a:gd name="connsiteX4" fmla="*/ 2261957 w 2261957"/>
              <a:gd name="connsiteY4" fmla="*/ 0 h 711669"/>
              <a:gd name="connsiteX5" fmla="*/ 2261957 w 2261957"/>
              <a:gd name="connsiteY5" fmla="*/ 334484 h 711669"/>
              <a:gd name="connsiteX6" fmla="*/ 2261957 w 2261957"/>
              <a:gd name="connsiteY6" fmla="*/ 711669 h 711669"/>
              <a:gd name="connsiteX7" fmla="*/ 1673848 w 2261957"/>
              <a:gd name="connsiteY7" fmla="*/ 711669 h 711669"/>
              <a:gd name="connsiteX8" fmla="*/ 1130979 w 2261957"/>
              <a:gd name="connsiteY8" fmla="*/ 711669 h 711669"/>
              <a:gd name="connsiteX9" fmla="*/ 588109 w 2261957"/>
              <a:gd name="connsiteY9" fmla="*/ 711669 h 711669"/>
              <a:gd name="connsiteX10" fmla="*/ 0 w 2261957"/>
              <a:gd name="connsiteY10" fmla="*/ 711669 h 711669"/>
              <a:gd name="connsiteX11" fmla="*/ 0 w 2261957"/>
              <a:gd name="connsiteY11" fmla="*/ 355835 h 711669"/>
              <a:gd name="connsiteX12" fmla="*/ 0 w 2261957"/>
              <a:gd name="connsiteY12" fmla="*/ 0 h 7116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9"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8640" y="566651"/>
                  <a:pt x="2261957" y="711669"/>
                </a:cubicBezTo>
                <a:cubicBezTo>
                  <a:pt x="2035423" y="712273"/>
                  <a:pt x="1870311" y="725571"/>
                  <a:pt x="1673848" y="711669"/>
                </a:cubicBezTo>
                <a:cubicBezTo>
                  <a:pt x="1477385" y="697767"/>
                  <a:pt x="1266842" y="729626"/>
                  <a:pt x="1130979" y="711669"/>
                </a:cubicBezTo>
                <a:cubicBezTo>
                  <a:pt x="995116" y="693712"/>
                  <a:pt x="757038" y="720731"/>
                  <a:pt x="588109" y="711669"/>
                </a:cubicBezTo>
                <a:cubicBezTo>
                  <a:pt x="419180" y="702608"/>
                  <a:pt x="173750" y="739385"/>
                  <a:pt x="0" y="711669"/>
                </a:cubicBezTo>
                <a:cubicBezTo>
                  <a:pt x="14536" y="533985"/>
                  <a:pt x="12761" y="477764"/>
                  <a:pt x="0" y="355835"/>
                </a:cubicBezTo>
                <a:cubicBezTo>
                  <a:pt x="-12761" y="233906"/>
                  <a:pt x="-10274" y="147777"/>
                  <a:pt x="0" y="0"/>
                </a:cubicBezTo>
                <a:close/>
              </a:path>
              <a:path w="2261957" h="711669"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8595" y="116813"/>
                  <a:pt x="2258503" y="229373"/>
                  <a:pt x="2261957" y="370068"/>
                </a:cubicBezTo>
                <a:cubicBezTo>
                  <a:pt x="2265411" y="510763"/>
                  <a:pt x="2275318" y="565451"/>
                  <a:pt x="2261957" y="711669"/>
                </a:cubicBezTo>
                <a:cubicBezTo>
                  <a:pt x="2123661" y="723463"/>
                  <a:pt x="1902607" y="734890"/>
                  <a:pt x="1719087" y="711669"/>
                </a:cubicBezTo>
                <a:cubicBezTo>
                  <a:pt x="1535567" y="688449"/>
                  <a:pt x="1329725" y="702567"/>
                  <a:pt x="1108359" y="711669"/>
                </a:cubicBezTo>
                <a:cubicBezTo>
                  <a:pt x="886993" y="720771"/>
                  <a:pt x="792408" y="735490"/>
                  <a:pt x="588109" y="711669"/>
                </a:cubicBezTo>
                <a:cubicBezTo>
                  <a:pt x="383810" y="687849"/>
                  <a:pt x="222961" y="696233"/>
                  <a:pt x="0" y="711669"/>
                </a:cubicBezTo>
                <a:cubicBezTo>
                  <a:pt x="-14519" y="552368"/>
                  <a:pt x="1354" y="518273"/>
                  <a:pt x="0" y="377185"/>
                </a:cubicBezTo>
                <a:cubicBezTo>
                  <a:pt x="-1354" y="236097"/>
                  <a:pt x="-12390" y="168880"/>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Identify the third event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29" name="Arrow: Down 28">
            <a:extLst>
              <a:ext uri="{FF2B5EF4-FFF2-40B4-BE49-F238E27FC236}">
                <a16:creationId xmlns:a16="http://schemas.microsoft.com/office/drawing/2014/main" id="{27FD6B21-09B5-6024-4B01-826D2D515FFC}"/>
              </a:ext>
            </a:extLst>
          </p:cNvPr>
          <p:cNvSpPr/>
          <p:nvPr/>
        </p:nvSpPr>
        <p:spPr>
          <a:xfrm rot="16200000">
            <a:off x="4310191" y="4794103"/>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BC495A1E-C78A-E054-48D4-CE94C6E7656F}"/>
              </a:ext>
            </a:extLst>
          </p:cNvPr>
          <p:cNvSpPr/>
          <p:nvPr/>
        </p:nvSpPr>
        <p:spPr>
          <a:xfrm>
            <a:off x="4988620" y="4886253"/>
            <a:ext cx="2261957" cy="711668"/>
          </a:xfrm>
          <a:custGeom>
            <a:avLst/>
            <a:gdLst>
              <a:gd name="connsiteX0" fmla="*/ 0 w 2261957"/>
              <a:gd name="connsiteY0" fmla="*/ 0 h 711668"/>
              <a:gd name="connsiteX1" fmla="*/ 520250 w 2261957"/>
              <a:gd name="connsiteY1" fmla="*/ 0 h 711668"/>
              <a:gd name="connsiteX2" fmla="*/ 1130979 w 2261957"/>
              <a:gd name="connsiteY2" fmla="*/ 0 h 711668"/>
              <a:gd name="connsiteX3" fmla="*/ 1696468 w 2261957"/>
              <a:gd name="connsiteY3" fmla="*/ 0 h 711668"/>
              <a:gd name="connsiteX4" fmla="*/ 2261957 w 2261957"/>
              <a:gd name="connsiteY4" fmla="*/ 0 h 711668"/>
              <a:gd name="connsiteX5" fmla="*/ 2261957 w 2261957"/>
              <a:gd name="connsiteY5" fmla="*/ 334484 h 711668"/>
              <a:gd name="connsiteX6" fmla="*/ 2261957 w 2261957"/>
              <a:gd name="connsiteY6" fmla="*/ 711668 h 711668"/>
              <a:gd name="connsiteX7" fmla="*/ 1673848 w 2261957"/>
              <a:gd name="connsiteY7" fmla="*/ 711668 h 711668"/>
              <a:gd name="connsiteX8" fmla="*/ 1130979 w 2261957"/>
              <a:gd name="connsiteY8" fmla="*/ 711668 h 711668"/>
              <a:gd name="connsiteX9" fmla="*/ 588109 w 2261957"/>
              <a:gd name="connsiteY9" fmla="*/ 711668 h 711668"/>
              <a:gd name="connsiteX10" fmla="*/ 0 w 2261957"/>
              <a:gd name="connsiteY10" fmla="*/ 711668 h 711668"/>
              <a:gd name="connsiteX11" fmla="*/ 0 w 2261957"/>
              <a:gd name="connsiteY11" fmla="*/ 355834 h 711668"/>
              <a:gd name="connsiteX12" fmla="*/ 0 w 2261957"/>
              <a:gd name="connsiteY12" fmla="*/ 0 h 711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711668"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9633" y="143626"/>
                  <a:pt x="2250805" y="215457"/>
                  <a:pt x="2261957" y="334484"/>
                </a:cubicBezTo>
                <a:cubicBezTo>
                  <a:pt x="2273109" y="453511"/>
                  <a:pt x="2250714" y="572105"/>
                  <a:pt x="2261957" y="711668"/>
                </a:cubicBezTo>
                <a:cubicBezTo>
                  <a:pt x="2035423" y="712272"/>
                  <a:pt x="1870311" y="725570"/>
                  <a:pt x="1673848" y="711668"/>
                </a:cubicBezTo>
                <a:cubicBezTo>
                  <a:pt x="1477385" y="697766"/>
                  <a:pt x="1266842" y="729625"/>
                  <a:pt x="1130979" y="711668"/>
                </a:cubicBezTo>
                <a:cubicBezTo>
                  <a:pt x="995116" y="693711"/>
                  <a:pt x="757038" y="720730"/>
                  <a:pt x="588109" y="711668"/>
                </a:cubicBezTo>
                <a:cubicBezTo>
                  <a:pt x="419180" y="702607"/>
                  <a:pt x="173750" y="739384"/>
                  <a:pt x="0" y="711668"/>
                </a:cubicBezTo>
                <a:cubicBezTo>
                  <a:pt x="14536" y="533984"/>
                  <a:pt x="12761" y="477763"/>
                  <a:pt x="0" y="355834"/>
                </a:cubicBezTo>
                <a:cubicBezTo>
                  <a:pt x="-12761" y="233905"/>
                  <a:pt x="-3001" y="146381"/>
                  <a:pt x="0" y="0"/>
                </a:cubicBezTo>
                <a:close/>
              </a:path>
              <a:path w="2261957" h="711668"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55894" y="124554"/>
                  <a:pt x="2253815" y="234500"/>
                  <a:pt x="2261957" y="370067"/>
                </a:cubicBezTo>
                <a:cubicBezTo>
                  <a:pt x="2270099" y="505634"/>
                  <a:pt x="2275318" y="565450"/>
                  <a:pt x="2261957" y="711668"/>
                </a:cubicBezTo>
                <a:cubicBezTo>
                  <a:pt x="2123661" y="723462"/>
                  <a:pt x="1902607" y="734889"/>
                  <a:pt x="1719087" y="711668"/>
                </a:cubicBezTo>
                <a:cubicBezTo>
                  <a:pt x="1535567" y="688448"/>
                  <a:pt x="1329725" y="702566"/>
                  <a:pt x="1108359" y="711668"/>
                </a:cubicBezTo>
                <a:cubicBezTo>
                  <a:pt x="886993" y="720770"/>
                  <a:pt x="792408" y="735489"/>
                  <a:pt x="588109" y="711668"/>
                </a:cubicBezTo>
                <a:cubicBezTo>
                  <a:pt x="383810" y="687848"/>
                  <a:pt x="222961" y="696232"/>
                  <a:pt x="0" y="711668"/>
                </a:cubicBezTo>
                <a:cubicBezTo>
                  <a:pt x="-14519" y="552367"/>
                  <a:pt x="1354" y="518272"/>
                  <a:pt x="0" y="377184"/>
                </a:cubicBezTo>
                <a:cubicBezTo>
                  <a:pt x="-1354" y="236096"/>
                  <a:pt x="-8273" y="16340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Give some detail about the event </a:t>
            </a:r>
            <a:endPar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31" name="Arrow: Down 30">
            <a:extLst>
              <a:ext uri="{FF2B5EF4-FFF2-40B4-BE49-F238E27FC236}">
                <a16:creationId xmlns:a16="http://schemas.microsoft.com/office/drawing/2014/main" id="{FBE922FA-3551-475A-9D1F-03CC71170650}"/>
              </a:ext>
            </a:extLst>
          </p:cNvPr>
          <p:cNvSpPr/>
          <p:nvPr/>
        </p:nvSpPr>
        <p:spPr>
          <a:xfrm rot="16200000">
            <a:off x="7400672" y="4881727"/>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F29B2C13-66B7-8142-3C6A-ACF432CE1D89}"/>
              </a:ext>
            </a:extLst>
          </p:cNvPr>
          <p:cNvSpPr/>
          <p:nvPr/>
        </p:nvSpPr>
        <p:spPr>
          <a:xfrm>
            <a:off x="8258447" y="4669768"/>
            <a:ext cx="3491821" cy="1469643"/>
          </a:xfrm>
          <a:custGeom>
            <a:avLst/>
            <a:gdLst>
              <a:gd name="connsiteX0" fmla="*/ 0 w 3491821"/>
              <a:gd name="connsiteY0" fmla="*/ 0 h 1469643"/>
              <a:gd name="connsiteX1" fmla="*/ 663446 w 3491821"/>
              <a:gd name="connsiteY1" fmla="*/ 0 h 1469643"/>
              <a:gd name="connsiteX2" fmla="*/ 1431647 w 3491821"/>
              <a:gd name="connsiteY2" fmla="*/ 0 h 1469643"/>
              <a:gd name="connsiteX3" fmla="*/ 2164929 w 3491821"/>
              <a:gd name="connsiteY3" fmla="*/ 0 h 1469643"/>
              <a:gd name="connsiteX4" fmla="*/ 2863293 w 3491821"/>
              <a:gd name="connsiteY4" fmla="*/ 0 h 1469643"/>
              <a:gd name="connsiteX5" fmla="*/ 3491821 w 3491821"/>
              <a:gd name="connsiteY5" fmla="*/ 0 h 1469643"/>
              <a:gd name="connsiteX6" fmla="*/ 3491821 w 3491821"/>
              <a:gd name="connsiteY6" fmla="*/ 519274 h 1469643"/>
              <a:gd name="connsiteX7" fmla="*/ 3491821 w 3491821"/>
              <a:gd name="connsiteY7" fmla="*/ 994458 h 1469643"/>
              <a:gd name="connsiteX8" fmla="*/ 3491821 w 3491821"/>
              <a:gd name="connsiteY8" fmla="*/ 1469643 h 1469643"/>
              <a:gd name="connsiteX9" fmla="*/ 2828375 w 3491821"/>
              <a:gd name="connsiteY9" fmla="*/ 1469643 h 1469643"/>
              <a:gd name="connsiteX10" fmla="*/ 2060174 w 3491821"/>
              <a:gd name="connsiteY10" fmla="*/ 1469643 h 1469643"/>
              <a:gd name="connsiteX11" fmla="*/ 1431647 w 3491821"/>
              <a:gd name="connsiteY11" fmla="*/ 1469643 h 1469643"/>
              <a:gd name="connsiteX12" fmla="*/ 803119 w 3491821"/>
              <a:gd name="connsiteY12" fmla="*/ 1469643 h 1469643"/>
              <a:gd name="connsiteX13" fmla="*/ 0 w 3491821"/>
              <a:gd name="connsiteY13" fmla="*/ 1469643 h 1469643"/>
              <a:gd name="connsiteX14" fmla="*/ 0 w 3491821"/>
              <a:gd name="connsiteY14" fmla="*/ 1023851 h 1469643"/>
              <a:gd name="connsiteX15" fmla="*/ 0 w 3491821"/>
              <a:gd name="connsiteY15" fmla="*/ 504577 h 1469643"/>
              <a:gd name="connsiteX16" fmla="*/ 0 w 3491821"/>
              <a:gd name="connsiteY16" fmla="*/ 0 h 146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1821" h="1469643" fill="none" extrusionOk="0">
                <a:moveTo>
                  <a:pt x="0" y="0"/>
                </a:moveTo>
                <a:cubicBezTo>
                  <a:pt x="194368" y="-24007"/>
                  <a:pt x="483934" y="12864"/>
                  <a:pt x="663446" y="0"/>
                </a:cubicBezTo>
                <a:cubicBezTo>
                  <a:pt x="842958" y="-12864"/>
                  <a:pt x="1233348" y="-655"/>
                  <a:pt x="1431647" y="0"/>
                </a:cubicBezTo>
                <a:cubicBezTo>
                  <a:pt x="1629946" y="655"/>
                  <a:pt x="1935344" y="-1249"/>
                  <a:pt x="2164929" y="0"/>
                </a:cubicBezTo>
                <a:cubicBezTo>
                  <a:pt x="2394514" y="1249"/>
                  <a:pt x="2700967" y="-23072"/>
                  <a:pt x="2863293" y="0"/>
                </a:cubicBezTo>
                <a:cubicBezTo>
                  <a:pt x="3025619" y="23072"/>
                  <a:pt x="3291029" y="16395"/>
                  <a:pt x="3491821" y="0"/>
                </a:cubicBezTo>
                <a:cubicBezTo>
                  <a:pt x="3488668" y="114453"/>
                  <a:pt x="3480903" y="304821"/>
                  <a:pt x="3491821" y="519274"/>
                </a:cubicBezTo>
                <a:cubicBezTo>
                  <a:pt x="3502739" y="733727"/>
                  <a:pt x="3476307" y="878409"/>
                  <a:pt x="3491821" y="994458"/>
                </a:cubicBezTo>
                <a:cubicBezTo>
                  <a:pt x="3507335" y="1110507"/>
                  <a:pt x="3494935" y="1248015"/>
                  <a:pt x="3491821" y="1469643"/>
                </a:cubicBezTo>
                <a:cubicBezTo>
                  <a:pt x="3205645" y="1494435"/>
                  <a:pt x="3015095" y="1444025"/>
                  <a:pt x="2828375" y="1469643"/>
                </a:cubicBezTo>
                <a:cubicBezTo>
                  <a:pt x="2641655" y="1495261"/>
                  <a:pt x="2216748" y="1466703"/>
                  <a:pt x="2060174" y="1469643"/>
                </a:cubicBezTo>
                <a:cubicBezTo>
                  <a:pt x="1903600" y="1472583"/>
                  <a:pt x="1655279" y="1484202"/>
                  <a:pt x="1431647" y="1469643"/>
                </a:cubicBezTo>
                <a:cubicBezTo>
                  <a:pt x="1208015" y="1455084"/>
                  <a:pt x="935453" y="1476791"/>
                  <a:pt x="803119" y="1469643"/>
                </a:cubicBezTo>
                <a:cubicBezTo>
                  <a:pt x="670785" y="1462495"/>
                  <a:pt x="257872" y="1434551"/>
                  <a:pt x="0" y="1469643"/>
                </a:cubicBezTo>
                <a:cubicBezTo>
                  <a:pt x="1846" y="1334130"/>
                  <a:pt x="-9641" y="1168040"/>
                  <a:pt x="0" y="1023851"/>
                </a:cubicBezTo>
                <a:cubicBezTo>
                  <a:pt x="9641" y="879662"/>
                  <a:pt x="15243" y="690068"/>
                  <a:pt x="0" y="504577"/>
                </a:cubicBezTo>
                <a:cubicBezTo>
                  <a:pt x="-15243" y="319086"/>
                  <a:pt x="20396" y="127629"/>
                  <a:pt x="0" y="0"/>
                </a:cubicBezTo>
                <a:close/>
              </a:path>
              <a:path w="3491821" h="1469643" stroke="0" extrusionOk="0">
                <a:moveTo>
                  <a:pt x="0" y="0"/>
                </a:moveTo>
                <a:cubicBezTo>
                  <a:pt x="142730" y="-8070"/>
                  <a:pt x="520537" y="6957"/>
                  <a:pt x="663446" y="0"/>
                </a:cubicBezTo>
                <a:cubicBezTo>
                  <a:pt x="806355" y="-6957"/>
                  <a:pt x="1173538" y="28585"/>
                  <a:pt x="1431647" y="0"/>
                </a:cubicBezTo>
                <a:cubicBezTo>
                  <a:pt x="1689756" y="-28585"/>
                  <a:pt x="1842257" y="-23503"/>
                  <a:pt x="2199847" y="0"/>
                </a:cubicBezTo>
                <a:cubicBezTo>
                  <a:pt x="2557437" y="23503"/>
                  <a:pt x="2654700" y="13554"/>
                  <a:pt x="2793457" y="0"/>
                </a:cubicBezTo>
                <a:cubicBezTo>
                  <a:pt x="2932214" y="-13554"/>
                  <a:pt x="3237658" y="9229"/>
                  <a:pt x="3491821" y="0"/>
                </a:cubicBezTo>
                <a:cubicBezTo>
                  <a:pt x="3509767" y="109239"/>
                  <a:pt x="3503054" y="251904"/>
                  <a:pt x="3491821" y="475185"/>
                </a:cubicBezTo>
                <a:cubicBezTo>
                  <a:pt x="3480588" y="698466"/>
                  <a:pt x="3478273" y="785642"/>
                  <a:pt x="3491821" y="950369"/>
                </a:cubicBezTo>
                <a:cubicBezTo>
                  <a:pt x="3505369" y="1115096"/>
                  <a:pt x="3490048" y="1365216"/>
                  <a:pt x="3491821" y="1469643"/>
                </a:cubicBezTo>
                <a:cubicBezTo>
                  <a:pt x="3327593" y="1497937"/>
                  <a:pt x="2993742" y="1493408"/>
                  <a:pt x="2793457" y="1469643"/>
                </a:cubicBezTo>
                <a:cubicBezTo>
                  <a:pt x="2593172" y="1445878"/>
                  <a:pt x="2367939" y="1435637"/>
                  <a:pt x="2095093" y="1469643"/>
                </a:cubicBezTo>
                <a:cubicBezTo>
                  <a:pt x="1822247" y="1503649"/>
                  <a:pt x="1777158" y="1479999"/>
                  <a:pt x="1501483" y="1469643"/>
                </a:cubicBezTo>
                <a:cubicBezTo>
                  <a:pt x="1225808" y="1459288"/>
                  <a:pt x="1067446" y="1466369"/>
                  <a:pt x="733282" y="1469643"/>
                </a:cubicBezTo>
                <a:cubicBezTo>
                  <a:pt x="399118" y="1472917"/>
                  <a:pt x="261047" y="1475723"/>
                  <a:pt x="0" y="1469643"/>
                </a:cubicBezTo>
                <a:cubicBezTo>
                  <a:pt x="4010" y="1240941"/>
                  <a:pt x="21336" y="1210554"/>
                  <a:pt x="0" y="1009155"/>
                </a:cubicBezTo>
                <a:cubicBezTo>
                  <a:pt x="-21336" y="807756"/>
                  <a:pt x="-9996" y="719232"/>
                  <a:pt x="0" y="519274"/>
                </a:cubicBezTo>
                <a:cubicBezTo>
                  <a:pt x="9996" y="319316"/>
                  <a:pt x="-19469" y="199785"/>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What was the result of the event?  Overall outcome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a result, this led to etc... </a:t>
            </a: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Tree>
    <p:extLst>
      <p:ext uri="{BB962C8B-B14F-4D97-AF65-F5344CB8AC3E}">
        <p14:creationId xmlns:p14="http://schemas.microsoft.com/office/powerpoint/2010/main" val="1318172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down)">
                                      <p:cBhvr>
                                        <p:cTn id="12" dur="500"/>
                                        <p:tgtEl>
                                          <p:spTgt spid="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down)">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arn(inVertical)">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down)">
                                      <p:cBhvr>
                                        <p:cTn id="47" dur="500"/>
                                        <p:tgtEl>
                                          <p:spTgt spid="22"/>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barn(inVertical)">
                                      <p:cBhvr>
                                        <p:cTn id="52" dur="500"/>
                                        <p:tgtEl>
                                          <p:spTgt spid="27"/>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barn(inVertical)">
                                      <p:cBhvr>
                                        <p:cTn id="57" dur="500"/>
                                        <p:tgtEl>
                                          <p:spTgt spid="2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down)">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barn(inVertical)">
                                      <p:cBhvr>
                                        <p:cTn id="67" dur="500"/>
                                        <p:tgtEl>
                                          <p:spTgt spid="30"/>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down)">
                                      <p:cBhvr>
                                        <p:cTn id="72" dur="500"/>
                                        <p:tgtEl>
                                          <p:spTgt spid="31"/>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barn(inVertical)">
                                      <p:cBhvr>
                                        <p:cTn id="7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4" grpId="0" animBg="1"/>
      <p:bldP spid="3" grpId="0" animBg="1"/>
      <p:bldP spid="5" grpId="0" animBg="1"/>
      <p:bldP spid="13" grpId="0" animBg="1"/>
      <p:bldP spid="14" grpId="0" animBg="1"/>
      <p:bldP spid="15" grpId="0" animBg="1"/>
      <p:bldP spid="16" grpId="0" animBg="1"/>
      <p:bldP spid="22" grpId="0" animBg="1"/>
      <p:bldP spid="27" grpId="0" animBg="1"/>
      <p:bldP spid="28" grpId="0" animBg="1"/>
      <p:bldP spid="29" grpId="0" animBg="1"/>
      <p:bldP spid="30" grpId="0" animBg="1"/>
      <p:bldP spid="31"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F0549F-6DAC-3B93-B477-27D73C360AB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5917D2F-71BE-4ABC-B204-CD151095E617}"/>
              </a:ext>
            </a:extLst>
          </p:cNvPr>
          <p:cNvSpPr/>
          <p:nvPr/>
        </p:nvSpPr>
        <p:spPr>
          <a:xfrm>
            <a:off x="567173" y="1265269"/>
            <a:ext cx="10799778" cy="4902225"/>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CBA0CBEB-E767-68B5-F946-5AE958B3BE27}"/>
              </a:ext>
            </a:extLst>
          </p:cNvPr>
          <p:cNvSpPr/>
          <p:nvPr/>
        </p:nvSpPr>
        <p:spPr>
          <a:xfrm>
            <a:off x="154739" y="126444"/>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891AF13A-F57A-C1A6-8D1E-A88232462A87}"/>
              </a:ext>
            </a:extLst>
          </p:cNvPr>
          <p:cNvSpPr/>
          <p:nvPr/>
        </p:nvSpPr>
        <p:spPr>
          <a:xfrm>
            <a:off x="272394" y="279654"/>
            <a:ext cx="11614805" cy="492168"/>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In really simple terms....</a:t>
            </a:r>
          </a:p>
        </p:txBody>
      </p:sp>
      <p:sp>
        <p:nvSpPr>
          <p:cNvPr id="23" name="Rectangle 22">
            <a:extLst>
              <a:ext uri="{FF2B5EF4-FFF2-40B4-BE49-F238E27FC236}">
                <a16:creationId xmlns:a16="http://schemas.microsoft.com/office/drawing/2014/main" id="{96F1E466-3DEE-7E57-BBB6-4FF58867B38A}"/>
              </a:ext>
            </a:extLst>
          </p:cNvPr>
          <p:cNvSpPr/>
          <p:nvPr/>
        </p:nvSpPr>
        <p:spPr>
          <a:xfrm>
            <a:off x="324600" y="909434"/>
            <a:ext cx="2261957" cy="1305180"/>
          </a:xfrm>
          <a:custGeom>
            <a:avLst/>
            <a:gdLst>
              <a:gd name="connsiteX0" fmla="*/ 0 w 2261957"/>
              <a:gd name="connsiteY0" fmla="*/ 0 h 1305180"/>
              <a:gd name="connsiteX1" fmla="*/ 520250 w 2261957"/>
              <a:gd name="connsiteY1" fmla="*/ 0 h 1305180"/>
              <a:gd name="connsiteX2" fmla="*/ 1130979 w 2261957"/>
              <a:gd name="connsiteY2" fmla="*/ 0 h 1305180"/>
              <a:gd name="connsiteX3" fmla="*/ 1696468 w 2261957"/>
              <a:gd name="connsiteY3" fmla="*/ 0 h 1305180"/>
              <a:gd name="connsiteX4" fmla="*/ 2261957 w 2261957"/>
              <a:gd name="connsiteY4" fmla="*/ 0 h 1305180"/>
              <a:gd name="connsiteX5" fmla="*/ 2261957 w 2261957"/>
              <a:gd name="connsiteY5" fmla="*/ 613435 h 1305180"/>
              <a:gd name="connsiteX6" fmla="*/ 2261957 w 2261957"/>
              <a:gd name="connsiteY6" fmla="*/ 1305180 h 1305180"/>
              <a:gd name="connsiteX7" fmla="*/ 1673848 w 2261957"/>
              <a:gd name="connsiteY7" fmla="*/ 1305180 h 1305180"/>
              <a:gd name="connsiteX8" fmla="*/ 1130979 w 2261957"/>
              <a:gd name="connsiteY8" fmla="*/ 1305180 h 1305180"/>
              <a:gd name="connsiteX9" fmla="*/ 588109 w 2261957"/>
              <a:gd name="connsiteY9" fmla="*/ 1305180 h 1305180"/>
              <a:gd name="connsiteX10" fmla="*/ 0 w 2261957"/>
              <a:gd name="connsiteY10" fmla="*/ 1305180 h 1305180"/>
              <a:gd name="connsiteX11" fmla="*/ 0 w 2261957"/>
              <a:gd name="connsiteY11" fmla="*/ 652590 h 1305180"/>
              <a:gd name="connsiteX12" fmla="*/ 0 w 2261957"/>
              <a:gd name="connsiteY12" fmla="*/ 0 h 1305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1305180"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0887" y="236666"/>
                  <a:pt x="2244869" y="452091"/>
                  <a:pt x="2261957" y="613435"/>
                </a:cubicBezTo>
                <a:cubicBezTo>
                  <a:pt x="2279045" y="774780"/>
                  <a:pt x="2277074" y="1129629"/>
                  <a:pt x="2261957" y="1305180"/>
                </a:cubicBezTo>
                <a:cubicBezTo>
                  <a:pt x="2035423" y="1305784"/>
                  <a:pt x="1870311" y="1319082"/>
                  <a:pt x="1673848" y="1305180"/>
                </a:cubicBezTo>
                <a:cubicBezTo>
                  <a:pt x="1477385" y="1291278"/>
                  <a:pt x="1266842" y="1323137"/>
                  <a:pt x="1130979" y="1305180"/>
                </a:cubicBezTo>
                <a:cubicBezTo>
                  <a:pt x="995116" y="1287223"/>
                  <a:pt x="757038" y="1314242"/>
                  <a:pt x="588109" y="1305180"/>
                </a:cubicBezTo>
                <a:cubicBezTo>
                  <a:pt x="419180" y="1296119"/>
                  <a:pt x="173750" y="1332896"/>
                  <a:pt x="0" y="1305180"/>
                </a:cubicBezTo>
                <a:cubicBezTo>
                  <a:pt x="14327" y="1106659"/>
                  <a:pt x="-32307" y="818952"/>
                  <a:pt x="0" y="652590"/>
                </a:cubicBezTo>
                <a:cubicBezTo>
                  <a:pt x="32307" y="486228"/>
                  <a:pt x="-13320" y="287936"/>
                  <a:pt x="0" y="0"/>
                </a:cubicBezTo>
                <a:close/>
              </a:path>
              <a:path w="2261957" h="1305180"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63875" y="285888"/>
                  <a:pt x="2260323" y="527320"/>
                  <a:pt x="2261957" y="678694"/>
                </a:cubicBezTo>
                <a:cubicBezTo>
                  <a:pt x="2263591" y="830068"/>
                  <a:pt x="2272695" y="1007352"/>
                  <a:pt x="2261957" y="1305180"/>
                </a:cubicBezTo>
                <a:cubicBezTo>
                  <a:pt x="2123661" y="1316974"/>
                  <a:pt x="1902607" y="1328401"/>
                  <a:pt x="1719087" y="1305180"/>
                </a:cubicBezTo>
                <a:cubicBezTo>
                  <a:pt x="1535567" y="1281960"/>
                  <a:pt x="1329725" y="1296078"/>
                  <a:pt x="1108359" y="1305180"/>
                </a:cubicBezTo>
                <a:cubicBezTo>
                  <a:pt x="886993" y="1314282"/>
                  <a:pt x="792408" y="1329001"/>
                  <a:pt x="588109" y="1305180"/>
                </a:cubicBezTo>
                <a:cubicBezTo>
                  <a:pt x="383810" y="1281360"/>
                  <a:pt x="222961" y="1289744"/>
                  <a:pt x="0" y="1305180"/>
                </a:cubicBezTo>
                <a:cubicBezTo>
                  <a:pt x="21481" y="1134984"/>
                  <a:pt x="-2830" y="881309"/>
                  <a:pt x="0" y="691745"/>
                </a:cubicBezTo>
                <a:cubicBezTo>
                  <a:pt x="2830" y="502181"/>
                  <a:pt x="-30630" y="257906"/>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The government attempted to separate Plains Indians with the Indian Removal Act in 1830</a:t>
            </a: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t>
            </a:r>
          </a:p>
        </p:txBody>
      </p:sp>
      <p:sp>
        <p:nvSpPr>
          <p:cNvPr id="54" name="Arrow: Down 53">
            <a:extLst>
              <a:ext uri="{FF2B5EF4-FFF2-40B4-BE49-F238E27FC236}">
                <a16:creationId xmlns:a16="http://schemas.microsoft.com/office/drawing/2014/main" id="{FEF865CB-78EF-0001-47E6-ED117692288F}"/>
              </a:ext>
            </a:extLst>
          </p:cNvPr>
          <p:cNvSpPr/>
          <p:nvPr/>
        </p:nvSpPr>
        <p:spPr>
          <a:xfrm rot="16200000">
            <a:off x="2595970" y="1003282"/>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61EC0732-7B8F-1EAB-19CF-490B550BCBFA}"/>
              </a:ext>
            </a:extLst>
          </p:cNvPr>
          <p:cNvSpPr/>
          <p:nvPr/>
        </p:nvSpPr>
        <p:spPr>
          <a:xfrm>
            <a:off x="3364170" y="905669"/>
            <a:ext cx="3666549" cy="1384737"/>
          </a:xfrm>
          <a:custGeom>
            <a:avLst/>
            <a:gdLst>
              <a:gd name="connsiteX0" fmla="*/ 0 w 3666549"/>
              <a:gd name="connsiteY0" fmla="*/ 0 h 1384737"/>
              <a:gd name="connsiteX1" fmla="*/ 574426 w 3666549"/>
              <a:gd name="connsiteY1" fmla="*/ 0 h 1384737"/>
              <a:gd name="connsiteX2" fmla="*/ 1258848 w 3666549"/>
              <a:gd name="connsiteY2" fmla="*/ 0 h 1384737"/>
              <a:gd name="connsiteX3" fmla="*/ 1906605 w 3666549"/>
              <a:gd name="connsiteY3" fmla="*/ 0 h 1384737"/>
              <a:gd name="connsiteX4" fmla="*/ 2517697 w 3666549"/>
              <a:gd name="connsiteY4" fmla="*/ 0 h 1384737"/>
              <a:gd name="connsiteX5" fmla="*/ 3092123 w 3666549"/>
              <a:gd name="connsiteY5" fmla="*/ 0 h 1384737"/>
              <a:gd name="connsiteX6" fmla="*/ 3666549 w 3666549"/>
              <a:gd name="connsiteY6" fmla="*/ 0 h 1384737"/>
              <a:gd name="connsiteX7" fmla="*/ 3666549 w 3666549"/>
              <a:gd name="connsiteY7" fmla="*/ 706216 h 1384737"/>
              <a:gd name="connsiteX8" fmla="*/ 3666549 w 3666549"/>
              <a:gd name="connsiteY8" fmla="*/ 1384737 h 1384737"/>
              <a:gd name="connsiteX9" fmla="*/ 3092123 w 3666549"/>
              <a:gd name="connsiteY9" fmla="*/ 1384737 h 1384737"/>
              <a:gd name="connsiteX10" fmla="*/ 2407701 w 3666549"/>
              <a:gd name="connsiteY10" fmla="*/ 1384737 h 1384737"/>
              <a:gd name="connsiteX11" fmla="*/ 1869940 w 3666549"/>
              <a:gd name="connsiteY11" fmla="*/ 1384737 h 1384737"/>
              <a:gd name="connsiteX12" fmla="*/ 1332179 w 3666549"/>
              <a:gd name="connsiteY12" fmla="*/ 1384737 h 1384737"/>
              <a:gd name="connsiteX13" fmla="*/ 684422 w 3666549"/>
              <a:gd name="connsiteY13" fmla="*/ 1384737 h 1384737"/>
              <a:gd name="connsiteX14" fmla="*/ 0 w 3666549"/>
              <a:gd name="connsiteY14" fmla="*/ 1384737 h 1384737"/>
              <a:gd name="connsiteX15" fmla="*/ 0 w 3666549"/>
              <a:gd name="connsiteY15" fmla="*/ 678521 h 1384737"/>
              <a:gd name="connsiteX16" fmla="*/ 0 w 3666549"/>
              <a:gd name="connsiteY16" fmla="*/ 0 h 1384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66549" h="1384737" fill="none" extrusionOk="0">
                <a:moveTo>
                  <a:pt x="0" y="0"/>
                </a:moveTo>
                <a:cubicBezTo>
                  <a:pt x="136932" y="3314"/>
                  <a:pt x="418245" y="-13953"/>
                  <a:pt x="574426" y="0"/>
                </a:cubicBezTo>
                <a:cubicBezTo>
                  <a:pt x="730607" y="13953"/>
                  <a:pt x="1032561" y="-12835"/>
                  <a:pt x="1258848" y="0"/>
                </a:cubicBezTo>
                <a:cubicBezTo>
                  <a:pt x="1485135" y="12835"/>
                  <a:pt x="1586268" y="-30708"/>
                  <a:pt x="1906605" y="0"/>
                </a:cubicBezTo>
                <a:cubicBezTo>
                  <a:pt x="2226942" y="30708"/>
                  <a:pt x="2261046" y="-21356"/>
                  <a:pt x="2517697" y="0"/>
                </a:cubicBezTo>
                <a:cubicBezTo>
                  <a:pt x="2774348" y="21356"/>
                  <a:pt x="2866846" y="23780"/>
                  <a:pt x="3092123" y="0"/>
                </a:cubicBezTo>
                <a:cubicBezTo>
                  <a:pt x="3317400" y="-23780"/>
                  <a:pt x="3379754" y="8915"/>
                  <a:pt x="3666549" y="0"/>
                </a:cubicBezTo>
                <a:cubicBezTo>
                  <a:pt x="3694357" y="272947"/>
                  <a:pt x="3684494" y="370806"/>
                  <a:pt x="3666549" y="706216"/>
                </a:cubicBezTo>
                <a:cubicBezTo>
                  <a:pt x="3648604" y="1041626"/>
                  <a:pt x="3681854" y="1163041"/>
                  <a:pt x="3666549" y="1384737"/>
                </a:cubicBezTo>
                <a:cubicBezTo>
                  <a:pt x="3524829" y="1358483"/>
                  <a:pt x="3245453" y="1388106"/>
                  <a:pt x="3092123" y="1384737"/>
                </a:cubicBezTo>
                <a:cubicBezTo>
                  <a:pt x="2938793" y="1381368"/>
                  <a:pt x="2630011" y="1364996"/>
                  <a:pt x="2407701" y="1384737"/>
                </a:cubicBezTo>
                <a:cubicBezTo>
                  <a:pt x="2185391" y="1404478"/>
                  <a:pt x="2006190" y="1375894"/>
                  <a:pt x="1869940" y="1384737"/>
                </a:cubicBezTo>
                <a:cubicBezTo>
                  <a:pt x="1733690" y="1393580"/>
                  <a:pt x="1530199" y="1386533"/>
                  <a:pt x="1332179" y="1384737"/>
                </a:cubicBezTo>
                <a:cubicBezTo>
                  <a:pt x="1134159" y="1382941"/>
                  <a:pt x="915816" y="1398307"/>
                  <a:pt x="684422" y="1384737"/>
                </a:cubicBezTo>
                <a:cubicBezTo>
                  <a:pt x="453028" y="1371167"/>
                  <a:pt x="146457" y="1390958"/>
                  <a:pt x="0" y="1384737"/>
                </a:cubicBezTo>
                <a:cubicBezTo>
                  <a:pt x="21137" y="1079403"/>
                  <a:pt x="7820" y="893534"/>
                  <a:pt x="0" y="678521"/>
                </a:cubicBezTo>
                <a:cubicBezTo>
                  <a:pt x="-7820" y="463508"/>
                  <a:pt x="-16236" y="331682"/>
                  <a:pt x="0" y="0"/>
                </a:cubicBezTo>
                <a:close/>
              </a:path>
              <a:path w="3666549" h="1384737" stroke="0" extrusionOk="0">
                <a:moveTo>
                  <a:pt x="0" y="0"/>
                </a:moveTo>
                <a:cubicBezTo>
                  <a:pt x="201411" y="-10630"/>
                  <a:pt x="457832" y="-11479"/>
                  <a:pt x="574426" y="0"/>
                </a:cubicBezTo>
                <a:cubicBezTo>
                  <a:pt x="691020" y="11479"/>
                  <a:pt x="1053008" y="-25867"/>
                  <a:pt x="1258848" y="0"/>
                </a:cubicBezTo>
                <a:cubicBezTo>
                  <a:pt x="1464688" y="25867"/>
                  <a:pt x="1715669" y="-12665"/>
                  <a:pt x="1943271" y="0"/>
                </a:cubicBezTo>
                <a:cubicBezTo>
                  <a:pt x="2170873" y="12665"/>
                  <a:pt x="2248258" y="-6420"/>
                  <a:pt x="2444366" y="0"/>
                </a:cubicBezTo>
                <a:cubicBezTo>
                  <a:pt x="2640475" y="6420"/>
                  <a:pt x="2989213" y="-20012"/>
                  <a:pt x="3128788" y="0"/>
                </a:cubicBezTo>
                <a:cubicBezTo>
                  <a:pt x="3268363" y="20012"/>
                  <a:pt x="3426729" y="-16680"/>
                  <a:pt x="3666549" y="0"/>
                </a:cubicBezTo>
                <a:cubicBezTo>
                  <a:pt x="3673632" y="303501"/>
                  <a:pt x="3679340" y="563554"/>
                  <a:pt x="3666549" y="706216"/>
                </a:cubicBezTo>
                <a:cubicBezTo>
                  <a:pt x="3653758" y="848878"/>
                  <a:pt x="3657048" y="1092526"/>
                  <a:pt x="3666549" y="1384737"/>
                </a:cubicBezTo>
                <a:cubicBezTo>
                  <a:pt x="3389251" y="1386717"/>
                  <a:pt x="3261763" y="1379090"/>
                  <a:pt x="3055458" y="1384737"/>
                </a:cubicBezTo>
                <a:cubicBezTo>
                  <a:pt x="2849153" y="1390384"/>
                  <a:pt x="2603928" y="1395773"/>
                  <a:pt x="2444366" y="1384737"/>
                </a:cubicBezTo>
                <a:cubicBezTo>
                  <a:pt x="2284804" y="1373701"/>
                  <a:pt x="2153067" y="1374988"/>
                  <a:pt x="1943271" y="1384737"/>
                </a:cubicBezTo>
                <a:cubicBezTo>
                  <a:pt x="1733476" y="1394486"/>
                  <a:pt x="1512089" y="1366128"/>
                  <a:pt x="1258848" y="1384737"/>
                </a:cubicBezTo>
                <a:cubicBezTo>
                  <a:pt x="1005607" y="1403346"/>
                  <a:pt x="856305" y="1369726"/>
                  <a:pt x="721088" y="1384737"/>
                </a:cubicBezTo>
                <a:cubicBezTo>
                  <a:pt x="585871" y="1399748"/>
                  <a:pt x="300882" y="1363545"/>
                  <a:pt x="0" y="1384737"/>
                </a:cubicBezTo>
                <a:cubicBezTo>
                  <a:pt x="4619" y="1242540"/>
                  <a:pt x="-107" y="943944"/>
                  <a:pt x="0" y="692369"/>
                </a:cubicBezTo>
                <a:cubicBezTo>
                  <a:pt x="107" y="440794"/>
                  <a:pt x="-32079" y="293253"/>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Established the Permanent Indian Frontier. This led to 46,000 Natives moving west into the newly established Indian Territory which was further west</a:t>
            </a:r>
          </a:p>
        </p:txBody>
      </p:sp>
      <p:sp>
        <p:nvSpPr>
          <p:cNvPr id="5" name="Arrow: Down 4">
            <a:extLst>
              <a:ext uri="{FF2B5EF4-FFF2-40B4-BE49-F238E27FC236}">
                <a16:creationId xmlns:a16="http://schemas.microsoft.com/office/drawing/2014/main" id="{1BD35132-5600-F713-3FA6-98FD4E230143}"/>
              </a:ext>
            </a:extLst>
          </p:cNvPr>
          <p:cNvSpPr/>
          <p:nvPr/>
        </p:nvSpPr>
        <p:spPr>
          <a:xfrm rot="16200000">
            <a:off x="7087319" y="1036578"/>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FEEDD79F-7E99-4D8E-3D44-2C6966682D3B}"/>
              </a:ext>
            </a:extLst>
          </p:cNvPr>
          <p:cNvSpPr/>
          <p:nvPr/>
        </p:nvSpPr>
        <p:spPr>
          <a:xfrm>
            <a:off x="7879639" y="879595"/>
            <a:ext cx="3987761" cy="1469643"/>
          </a:xfrm>
          <a:custGeom>
            <a:avLst/>
            <a:gdLst>
              <a:gd name="connsiteX0" fmla="*/ 0 w 3987761"/>
              <a:gd name="connsiteY0" fmla="*/ 0 h 1469643"/>
              <a:gd name="connsiteX1" fmla="*/ 624749 w 3987761"/>
              <a:gd name="connsiteY1" fmla="*/ 0 h 1469643"/>
              <a:gd name="connsiteX2" fmla="*/ 1289376 w 3987761"/>
              <a:gd name="connsiteY2" fmla="*/ 0 h 1469643"/>
              <a:gd name="connsiteX3" fmla="*/ 1914125 w 3987761"/>
              <a:gd name="connsiteY3" fmla="*/ 0 h 1469643"/>
              <a:gd name="connsiteX4" fmla="*/ 2658507 w 3987761"/>
              <a:gd name="connsiteY4" fmla="*/ 0 h 1469643"/>
              <a:gd name="connsiteX5" fmla="*/ 3363012 w 3987761"/>
              <a:gd name="connsiteY5" fmla="*/ 0 h 1469643"/>
              <a:gd name="connsiteX6" fmla="*/ 3987761 w 3987761"/>
              <a:gd name="connsiteY6" fmla="*/ 0 h 1469643"/>
              <a:gd name="connsiteX7" fmla="*/ 3987761 w 3987761"/>
              <a:gd name="connsiteY7" fmla="*/ 489881 h 1469643"/>
              <a:gd name="connsiteX8" fmla="*/ 3987761 w 3987761"/>
              <a:gd name="connsiteY8" fmla="*/ 1009155 h 1469643"/>
              <a:gd name="connsiteX9" fmla="*/ 3987761 w 3987761"/>
              <a:gd name="connsiteY9" fmla="*/ 1469643 h 1469643"/>
              <a:gd name="connsiteX10" fmla="*/ 3323134 w 3987761"/>
              <a:gd name="connsiteY10" fmla="*/ 1469643 h 1469643"/>
              <a:gd name="connsiteX11" fmla="*/ 2618630 w 3987761"/>
              <a:gd name="connsiteY11" fmla="*/ 1469643 h 1469643"/>
              <a:gd name="connsiteX12" fmla="*/ 2073636 w 3987761"/>
              <a:gd name="connsiteY12" fmla="*/ 1469643 h 1469643"/>
              <a:gd name="connsiteX13" fmla="*/ 1369131 w 3987761"/>
              <a:gd name="connsiteY13" fmla="*/ 1469643 h 1469643"/>
              <a:gd name="connsiteX14" fmla="*/ 824137 w 3987761"/>
              <a:gd name="connsiteY14" fmla="*/ 1469643 h 1469643"/>
              <a:gd name="connsiteX15" fmla="*/ 0 w 3987761"/>
              <a:gd name="connsiteY15" fmla="*/ 1469643 h 1469643"/>
              <a:gd name="connsiteX16" fmla="*/ 0 w 3987761"/>
              <a:gd name="connsiteY16" fmla="*/ 994458 h 1469643"/>
              <a:gd name="connsiteX17" fmla="*/ 0 w 3987761"/>
              <a:gd name="connsiteY17" fmla="*/ 504577 h 1469643"/>
              <a:gd name="connsiteX18" fmla="*/ 0 w 3987761"/>
              <a:gd name="connsiteY18" fmla="*/ 0 h 146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987761" h="1469643" fill="none" extrusionOk="0">
                <a:moveTo>
                  <a:pt x="0" y="0"/>
                </a:moveTo>
                <a:cubicBezTo>
                  <a:pt x="214861" y="-11380"/>
                  <a:pt x="426394" y="-21671"/>
                  <a:pt x="624749" y="0"/>
                </a:cubicBezTo>
                <a:cubicBezTo>
                  <a:pt x="823104" y="21671"/>
                  <a:pt x="1050098" y="-19388"/>
                  <a:pt x="1289376" y="0"/>
                </a:cubicBezTo>
                <a:cubicBezTo>
                  <a:pt x="1528654" y="19388"/>
                  <a:pt x="1644568" y="14240"/>
                  <a:pt x="1914125" y="0"/>
                </a:cubicBezTo>
                <a:cubicBezTo>
                  <a:pt x="2183682" y="-14240"/>
                  <a:pt x="2373154" y="15491"/>
                  <a:pt x="2658507" y="0"/>
                </a:cubicBezTo>
                <a:cubicBezTo>
                  <a:pt x="2943860" y="-15491"/>
                  <a:pt x="3044125" y="-28544"/>
                  <a:pt x="3363012" y="0"/>
                </a:cubicBezTo>
                <a:cubicBezTo>
                  <a:pt x="3681900" y="28544"/>
                  <a:pt x="3744079" y="-30055"/>
                  <a:pt x="3987761" y="0"/>
                </a:cubicBezTo>
                <a:cubicBezTo>
                  <a:pt x="3988915" y="164474"/>
                  <a:pt x="3975282" y="278943"/>
                  <a:pt x="3987761" y="489881"/>
                </a:cubicBezTo>
                <a:cubicBezTo>
                  <a:pt x="4000240" y="700819"/>
                  <a:pt x="3967864" y="777477"/>
                  <a:pt x="3987761" y="1009155"/>
                </a:cubicBezTo>
                <a:cubicBezTo>
                  <a:pt x="4007658" y="1240833"/>
                  <a:pt x="3989951" y="1357580"/>
                  <a:pt x="3987761" y="1469643"/>
                </a:cubicBezTo>
                <a:cubicBezTo>
                  <a:pt x="3670350" y="1455362"/>
                  <a:pt x="3470724" y="1458848"/>
                  <a:pt x="3323134" y="1469643"/>
                </a:cubicBezTo>
                <a:cubicBezTo>
                  <a:pt x="3175544" y="1480438"/>
                  <a:pt x="2783447" y="1479005"/>
                  <a:pt x="2618630" y="1469643"/>
                </a:cubicBezTo>
                <a:cubicBezTo>
                  <a:pt x="2453813" y="1460281"/>
                  <a:pt x="2217615" y="1477326"/>
                  <a:pt x="2073636" y="1469643"/>
                </a:cubicBezTo>
                <a:cubicBezTo>
                  <a:pt x="1929657" y="1461960"/>
                  <a:pt x="1606834" y="1482093"/>
                  <a:pt x="1369131" y="1469643"/>
                </a:cubicBezTo>
                <a:cubicBezTo>
                  <a:pt x="1131429" y="1457193"/>
                  <a:pt x="1023560" y="1488251"/>
                  <a:pt x="824137" y="1469643"/>
                </a:cubicBezTo>
                <a:cubicBezTo>
                  <a:pt x="624714" y="1451035"/>
                  <a:pt x="243472" y="1488504"/>
                  <a:pt x="0" y="1469643"/>
                </a:cubicBezTo>
                <a:cubicBezTo>
                  <a:pt x="-15932" y="1301179"/>
                  <a:pt x="19638" y="1182116"/>
                  <a:pt x="0" y="994458"/>
                </a:cubicBezTo>
                <a:cubicBezTo>
                  <a:pt x="-19638" y="806801"/>
                  <a:pt x="-7517" y="724064"/>
                  <a:pt x="0" y="504577"/>
                </a:cubicBezTo>
                <a:cubicBezTo>
                  <a:pt x="7517" y="285090"/>
                  <a:pt x="19679" y="248759"/>
                  <a:pt x="0" y="0"/>
                </a:cubicBezTo>
                <a:close/>
              </a:path>
              <a:path w="3987761" h="1469643" stroke="0" extrusionOk="0">
                <a:moveTo>
                  <a:pt x="0" y="0"/>
                </a:moveTo>
                <a:cubicBezTo>
                  <a:pt x="259063" y="4560"/>
                  <a:pt x="390490" y="21143"/>
                  <a:pt x="624749" y="0"/>
                </a:cubicBezTo>
                <a:cubicBezTo>
                  <a:pt x="859008" y="-21143"/>
                  <a:pt x="1158763" y="31648"/>
                  <a:pt x="1369131" y="0"/>
                </a:cubicBezTo>
                <a:cubicBezTo>
                  <a:pt x="1579499" y="-31648"/>
                  <a:pt x="1782686" y="6"/>
                  <a:pt x="2113513" y="0"/>
                </a:cubicBezTo>
                <a:cubicBezTo>
                  <a:pt x="2444340" y="-6"/>
                  <a:pt x="2467892" y="17736"/>
                  <a:pt x="2658507" y="0"/>
                </a:cubicBezTo>
                <a:cubicBezTo>
                  <a:pt x="2849122" y="-17736"/>
                  <a:pt x="3066165" y="19171"/>
                  <a:pt x="3402889" y="0"/>
                </a:cubicBezTo>
                <a:cubicBezTo>
                  <a:pt x="3739613" y="-19171"/>
                  <a:pt x="3713755" y="-15330"/>
                  <a:pt x="3987761" y="0"/>
                </a:cubicBezTo>
                <a:cubicBezTo>
                  <a:pt x="4005967" y="141967"/>
                  <a:pt x="3978286" y="351775"/>
                  <a:pt x="3987761" y="504577"/>
                </a:cubicBezTo>
                <a:cubicBezTo>
                  <a:pt x="3997236" y="657379"/>
                  <a:pt x="3990143" y="809437"/>
                  <a:pt x="3987761" y="965066"/>
                </a:cubicBezTo>
                <a:cubicBezTo>
                  <a:pt x="3985379" y="1120695"/>
                  <a:pt x="4002615" y="1353777"/>
                  <a:pt x="3987761" y="1469643"/>
                </a:cubicBezTo>
                <a:cubicBezTo>
                  <a:pt x="3825496" y="1487608"/>
                  <a:pt x="3561604" y="1455721"/>
                  <a:pt x="3363012" y="1469643"/>
                </a:cubicBezTo>
                <a:cubicBezTo>
                  <a:pt x="3164420" y="1483565"/>
                  <a:pt x="3060915" y="1487439"/>
                  <a:pt x="2818018" y="1469643"/>
                </a:cubicBezTo>
                <a:cubicBezTo>
                  <a:pt x="2575121" y="1451847"/>
                  <a:pt x="2401729" y="1487087"/>
                  <a:pt x="2073636" y="1469643"/>
                </a:cubicBezTo>
                <a:cubicBezTo>
                  <a:pt x="1745543" y="1452199"/>
                  <a:pt x="1685788" y="1466416"/>
                  <a:pt x="1488764" y="1469643"/>
                </a:cubicBezTo>
                <a:cubicBezTo>
                  <a:pt x="1291740" y="1472870"/>
                  <a:pt x="1144435" y="1464809"/>
                  <a:pt x="903892" y="1469643"/>
                </a:cubicBezTo>
                <a:cubicBezTo>
                  <a:pt x="663349" y="1474477"/>
                  <a:pt x="432818" y="1438701"/>
                  <a:pt x="0" y="1469643"/>
                </a:cubicBezTo>
                <a:cubicBezTo>
                  <a:pt x="22355" y="1296804"/>
                  <a:pt x="-19469" y="1150154"/>
                  <a:pt x="0" y="950369"/>
                </a:cubicBezTo>
                <a:cubicBezTo>
                  <a:pt x="19469" y="750584"/>
                  <a:pt x="16012" y="688311"/>
                  <a:pt x="0" y="475185"/>
                </a:cubicBezTo>
                <a:cubicBezTo>
                  <a:pt x="-16012" y="262059"/>
                  <a:pt x="-14246" y="23363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This resulted in the deaths of many Plains Indians along the routes which became known as the trail of tears. </a:t>
            </a:r>
          </a:p>
        </p:txBody>
      </p:sp>
      <p:sp>
        <p:nvSpPr>
          <p:cNvPr id="6" name="Rectangle 5">
            <a:extLst>
              <a:ext uri="{FF2B5EF4-FFF2-40B4-BE49-F238E27FC236}">
                <a16:creationId xmlns:a16="http://schemas.microsoft.com/office/drawing/2014/main" id="{FA29293A-3F98-7FEB-312C-46B7E951AACA}"/>
              </a:ext>
            </a:extLst>
          </p:cNvPr>
          <p:cNvSpPr/>
          <p:nvPr/>
        </p:nvSpPr>
        <p:spPr>
          <a:xfrm>
            <a:off x="348720" y="2864356"/>
            <a:ext cx="2261957" cy="1305180"/>
          </a:xfrm>
          <a:custGeom>
            <a:avLst/>
            <a:gdLst>
              <a:gd name="connsiteX0" fmla="*/ 0 w 2261957"/>
              <a:gd name="connsiteY0" fmla="*/ 0 h 1305180"/>
              <a:gd name="connsiteX1" fmla="*/ 520250 w 2261957"/>
              <a:gd name="connsiteY1" fmla="*/ 0 h 1305180"/>
              <a:gd name="connsiteX2" fmla="*/ 1130979 w 2261957"/>
              <a:gd name="connsiteY2" fmla="*/ 0 h 1305180"/>
              <a:gd name="connsiteX3" fmla="*/ 1696468 w 2261957"/>
              <a:gd name="connsiteY3" fmla="*/ 0 h 1305180"/>
              <a:gd name="connsiteX4" fmla="*/ 2261957 w 2261957"/>
              <a:gd name="connsiteY4" fmla="*/ 0 h 1305180"/>
              <a:gd name="connsiteX5" fmla="*/ 2261957 w 2261957"/>
              <a:gd name="connsiteY5" fmla="*/ 613435 h 1305180"/>
              <a:gd name="connsiteX6" fmla="*/ 2261957 w 2261957"/>
              <a:gd name="connsiteY6" fmla="*/ 1305180 h 1305180"/>
              <a:gd name="connsiteX7" fmla="*/ 1673848 w 2261957"/>
              <a:gd name="connsiteY7" fmla="*/ 1305180 h 1305180"/>
              <a:gd name="connsiteX8" fmla="*/ 1130979 w 2261957"/>
              <a:gd name="connsiteY8" fmla="*/ 1305180 h 1305180"/>
              <a:gd name="connsiteX9" fmla="*/ 588109 w 2261957"/>
              <a:gd name="connsiteY9" fmla="*/ 1305180 h 1305180"/>
              <a:gd name="connsiteX10" fmla="*/ 0 w 2261957"/>
              <a:gd name="connsiteY10" fmla="*/ 1305180 h 1305180"/>
              <a:gd name="connsiteX11" fmla="*/ 0 w 2261957"/>
              <a:gd name="connsiteY11" fmla="*/ 652590 h 1305180"/>
              <a:gd name="connsiteX12" fmla="*/ 0 w 2261957"/>
              <a:gd name="connsiteY12" fmla="*/ 0 h 1305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1305180"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0887" y="236666"/>
                  <a:pt x="2244869" y="452091"/>
                  <a:pt x="2261957" y="613435"/>
                </a:cubicBezTo>
                <a:cubicBezTo>
                  <a:pt x="2279045" y="774780"/>
                  <a:pt x="2277074" y="1129629"/>
                  <a:pt x="2261957" y="1305180"/>
                </a:cubicBezTo>
                <a:cubicBezTo>
                  <a:pt x="2035423" y="1305784"/>
                  <a:pt x="1870311" y="1319082"/>
                  <a:pt x="1673848" y="1305180"/>
                </a:cubicBezTo>
                <a:cubicBezTo>
                  <a:pt x="1477385" y="1291278"/>
                  <a:pt x="1266842" y="1323137"/>
                  <a:pt x="1130979" y="1305180"/>
                </a:cubicBezTo>
                <a:cubicBezTo>
                  <a:pt x="995116" y="1287223"/>
                  <a:pt x="757038" y="1314242"/>
                  <a:pt x="588109" y="1305180"/>
                </a:cubicBezTo>
                <a:cubicBezTo>
                  <a:pt x="419180" y="1296119"/>
                  <a:pt x="173750" y="1332896"/>
                  <a:pt x="0" y="1305180"/>
                </a:cubicBezTo>
                <a:cubicBezTo>
                  <a:pt x="14327" y="1106659"/>
                  <a:pt x="-32307" y="818952"/>
                  <a:pt x="0" y="652590"/>
                </a:cubicBezTo>
                <a:cubicBezTo>
                  <a:pt x="32307" y="486228"/>
                  <a:pt x="-13320" y="287936"/>
                  <a:pt x="0" y="0"/>
                </a:cubicBezTo>
                <a:close/>
              </a:path>
              <a:path w="2261957" h="1305180"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63875" y="285888"/>
                  <a:pt x="2260323" y="527320"/>
                  <a:pt x="2261957" y="678694"/>
                </a:cubicBezTo>
                <a:cubicBezTo>
                  <a:pt x="2263591" y="830068"/>
                  <a:pt x="2272695" y="1007352"/>
                  <a:pt x="2261957" y="1305180"/>
                </a:cubicBezTo>
                <a:cubicBezTo>
                  <a:pt x="2123661" y="1316974"/>
                  <a:pt x="1902607" y="1328401"/>
                  <a:pt x="1719087" y="1305180"/>
                </a:cubicBezTo>
                <a:cubicBezTo>
                  <a:pt x="1535567" y="1281960"/>
                  <a:pt x="1329725" y="1296078"/>
                  <a:pt x="1108359" y="1305180"/>
                </a:cubicBezTo>
                <a:cubicBezTo>
                  <a:pt x="886993" y="1314282"/>
                  <a:pt x="792408" y="1329001"/>
                  <a:pt x="588109" y="1305180"/>
                </a:cubicBezTo>
                <a:cubicBezTo>
                  <a:pt x="383810" y="1281360"/>
                  <a:pt x="222961" y="1289744"/>
                  <a:pt x="0" y="1305180"/>
                </a:cubicBezTo>
                <a:cubicBezTo>
                  <a:pt x="21481" y="1134984"/>
                  <a:pt x="-2830" y="881309"/>
                  <a:pt x="0" y="691745"/>
                </a:cubicBezTo>
                <a:cubicBezTo>
                  <a:pt x="2830" y="502181"/>
                  <a:pt x="-30630" y="257906"/>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The government’s policy started to shift following the discovery of gold in California in 1848</a:t>
            </a:r>
            <a:endPar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Arrow: Down 6">
            <a:extLst>
              <a:ext uri="{FF2B5EF4-FFF2-40B4-BE49-F238E27FC236}">
                <a16:creationId xmlns:a16="http://schemas.microsoft.com/office/drawing/2014/main" id="{AFCBC2F3-0AF4-52F3-8A0D-F176F4F836EF}"/>
              </a:ext>
            </a:extLst>
          </p:cNvPr>
          <p:cNvSpPr/>
          <p:nvPr/>
        </p:nvSpPr>
        <p:spPr>
          <a:xfrm rot="16200000">
            <a:off x="2620090" y="2958204"/>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0CBFD247-5F2C-1F6A-21AD-B3F13D421B98}"/>
              </a:ext>
            </a:extLst>
          </p:cNvPr>
          <p:cNvSpPr/>
          <p:nvPr/>
        </p:nvSpPr>
        <p:spPr>
          <a:xfrm>
            <a:off x="3388290" y="2860591"/>
            <a:ext cx="3666549" cy="1384737"/>
          </a:xfrm>
          <a:custGeom>
            <a:avLst/>
            <a:gdLst>
              <a:gd name="connsiteX0" fmla="*/ 0 w 3666549"/>
              <a:gd name="connsiteY0" fmla="*/ 0 h 1384737"/>
              <a:gd name="connsiteX1" fmla="*/ 574426 w 3666549"/>
              <a:gd name="connsiteY1" fmla="*/ 0 h 1384737"/>
              <a:gd name="connsiteX2" fmla="*/ 1258848 w 3666549"/>
              <a:gd name="connsiteY2" fmla="*/ 0 h 1384737"/>
              <a:gd name="connsiteX3" fmla="*/ 1906605 w 3666549"/>
              <a:gd name="connsiteY3" fmla="*/ 0 h 1384737"/>
              <a:gd name="connsiteX4" fmla="*/ 2517697 w 3666549"/>
              <a:gd name="connsiteY4" fmla="*/ 0 h 1384737"/>
              <a:gd name="connsiteX5" fmla="*/ 3092123 w 3666549"/>
              <a:gd name="connsiteY5" fmla="*/ 0 h 1384737"/>
              <a:gd name="connsiteX6" fmla="*/ 3666549 w 3666549"/>
              <a:gd name="connsiteY6" fmla="*/ 0 h 1384737"/>
              <a:gd name="connsiteX7" fmla="*/ 3666549 w 3666549"/>
              <a:gd name="connsiteY7" fmla="*/ 706216 h 1384737"/>
              <a:gd name="connsiteX8" fmla="*/ 3666549 w 3666549"/>
              <a:gd name="connsiteY8" fmla="*/ 1384737 h 1384737"/>
              <a:gd name="connsiteX9" fmla="*/ 3092123 w 3666549"/>
              <a:gd name="connsiteY9" fmla="*/ 1384737 h 1384737"/>
              <a:gd name="connsiteX10" fmla="*/ 2407701 w 3666549"/>
              <a:gd name="connsiteY10" fmla="*/ 1384737 h 1384737"/>
              <a:gd name="connsiteX11" fmla="*/ 1869940 w 3666549"/>
              <a:gd name="connsiteY11" fmla="*/ 1384737 h 1384737"/>
              <a:gd name="connsiteX12" fmla="*/ 1332179 w 3666549"/>
              <a:gd name="connsiteY12" fmla="*/ 1384737 h 1384737"/>
              <a:gd name="connsiteX13" fmla="*/ 684422 w 3666549"/>
              <a:gd name="connsiteY13" fmla="*/ 1384737 h 1384737"/>
              <a:gd name="connsiteX14" fmla="*/ 0 w 3666549"/>
              <a:gd name="connsiteY14" fmla="*/ 1384737 h 1384737"/>
              <a:gd name="connsiteX15" fmla="*/ 0 w 3666549"/>
              <a:gd name="connsiteY15" fmla="*/ 678521 h 1384737"/>
              <a:gd name="connsiteX16" fmla="*/ 0 w 3666549"/>
              <a:gd name="connsiteY16" fmla="*/ 0 h 1384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66549" h="1384737" fill="none" extrusionOk="0">
                <a:moveTo>
                  <a:pt x="0" y="0"/>
                </a:moveTo>
                <a:cubicBezTo>
                  <a:pt x="136932" y="3314"/>
                  <a:pt x="418245" y="-13953"/>
                  <a:pt x="574426" y="0"/>
                </a:cubicBezTo>
                <a:cubicBezTo>
                  <a:pt x="730607" y="13953"/>
                  <a:pt x="1032561" y="-12835"/>
                  <a:pt x="1258848" y="0"/>
                </a:cubicBezTo>
                <a:cubicBezTo>
                  <a:pt x="1485135" y="12835"/>
                  <a:pt x="1586268" y="-30708"/>
                  <a:pt x="1906605" y="0"/>
                </a:cubicBezTo>
                <a:cubicBezTo>
                  <a:pt x="2226942" y="30708"/>
                  <a:pt x="2261046" y="-21356"/>
                  <a:pt x="2517697" y="0"/>
                </a:cubicBezTo>
                <a:cubicBezTo>
                  <a:pt x="2774348" y="21356"/>
                  <a:pt x="2866846" y="23780"/>
                  <a:pt x="3092123" y="0"/>
                </a:cubicBezTo>
                <a:cubicBezTo>
                  <a:pt x="3317400" y="-23780"/>
                  <a:pt x="3379754" y="8915"/>
                  <a:pt x="3666549" y="0"/>
                </a:cubicBezTo>
                <a:cubicBezTo>
                  <a:pt x="3694357" y="272947"/>
                  <a:pt x="3684494" y="370806"/>
                  <a:pt x="3666549" y="706216"/>
                </a:cubicBezTo>
                <a:cubicBezTo>
                  <a:pt x="3648604" y="1041626"/>
                  <a:pt x="3681854" y="1163041"/>
                  <a:pt x="3666549" y="1384737"/>
                </a:cubicBezTo>
                <a:cubicBezTo>
                  <a:pt x="3524829" y="1358483"/>
                  <a:pt x="3245453" y="1388106"/>
                  <a:pt x="3092123" y="1384737"/>
                </a:cubicBezTo>
                <a:cubicBezTo>
                  <a:pt x="2938793" y="1381368"/>
                  <a:pt x="2630011" y="1364996"/>
                  <a:pt x="2407701" y="1384737"/>
                </a:cubicBezTo>
                <a:cubicBezTo>
                  <a:pt x="2185391" y="1404478"/>
                  <a:pt x="2006190" y="1375894"/>
                  <a:pt x="1869940" y="1384737"/>
                </a:cubicBezTo>
                <a:cubicBezTo>
                  <a:pt x="1733690" y="1393580"/>
                  <a:pt x="1530199" y="1386533"/>
                  <a:pt x="1332179" y="1384737"/>
                </a:cubicBezTo>
                <a:cubicBezTo>
                  <a:pt x="1134159" y="1382941"/>
                  <a:pt x="915816" y="1398307"/>
                  <a:pt x="684422" y="1384737"/>
                </a:cubicBezTo>
                <a:cubicBezTo>
                  <a:pt x="453028" y="1371167"/>
                  <a:pt x="146457" y="1390958"/>
                  <a:pt x="0" y="1384737"/>
                </a:cubicBezTo>
                <a:cubicBezTo>
                  <a:pt x="21137" y="1079403"/>
                  <a:pt x="7820" y="893534"/>
                  <a:pt x="0" y="678521"/>
                </a:cubicBezTo>
                <a:cubicBezTo>
                  <a:pt x="-7820" y="463508"/>
                  <a:pt x="-16236" y="331682"/>
                  <a:pt x="0" y="0"/>
                </a:cubicBezTo>
                <a:close/>
              </a:path>
              <a:path w="3666549" h="1384737" stroke="0" extrusionOk="0">
                <a:moveTo>
                  <a:pt x="0" y="0"/>
                </a:moveTo>
                <a:cubicBezTo>
                  <a:pt x="201411" y="-10630"/>
                  <a:pt x="457832" y="-11479"/>
                  <a:pt x="574426" y="0"/>
                </a:cubicBezTo>
                <a:cubicBezTo>
                  <a:pt x="691020" y="11479"/>
                  <a:pt x="1053008" y="-25867"/>
                  <a:pt x="1258848" y="0"/>
                </a:cubicBezTo>
                <a:cubicBezTo>
                  <a:pt x="1464688" y="25867"/>
                  <a:pt x="1715669" y="-12665"/>
                  <a:pt x="1943271" y="0"/>
                </a:cubicBezTo>
                <a:cubicBezTo>
                  <a:pt x="2170873" y="12665"/>
                  <a:pt x="2248258" y="-6420"/>
                  <a:pt x="2444366" y="0"/>
                </a:cubicBezTo>
                <a:cubicBezTo>
                  <a:pt x="2640475" y="6420"/>
                  <a:pt x="2989213" y="-20012"/>
                  <a:pt x="3128788" y="0"/>
                </a:cubicBezTo>
                <a:cubicBezTo>
                  <a:pt x="3268363" y="20012"/>
                  <a:pt x="3426729" y="-16680"/>
                  <a:pt x="3666549" y="0"/>
                </a:cubicBezTo>
                <a:cubicBezTo>
                  <a:pt x="3673632" y="303501"/>
                  <a:pt x="3679340" y="563554"/>
                  <a:pt x="3666549" y="706216"/>
                </a:cubicBezTo>
                <a:cubicBezTo>
                  <a:pt x="3653758" y="848878"/>
                  <a:pt x="3657048" y="1092526"/>
                  <a:pt x="3666549" y="1384737"/>
                </a:cubicBezTo>
                <a:cubicBezTo>
                  <a:pt x="3389251" y="1386717"/>
                  <a:pt x="3261763" y="1379090"/>
                  <a:pt x="3055458" y="1384737"/>
                </a:cubicBezTo>
                <a:cubicBezTo>
                  <a:pt x="2849153" y="1390384"/>
                  <a:pt x="2603928" y="1395773"/>
                  <a:pt x="2444366" y="1384737"/>
                </a:cubicBezTo>
                <a:cubicBezTo>
                  <a:pt x="2284804" y="1373701"/>
                  <a:pt x="2153067" y="1374988"/>
                  <a:pt x="1943271" y="1384737"/>
                </a:cubicBezTo>
                <a:cubicBezTo>
                  <a:pt x="1733476" y="1394486"/>
                  <a:pt x="1512089" y="1366128"/>
                  <a:pt x="1258848" y="1384737"/>
                </a:cubicBezTo>
                <a:cubicBezTo>
                  <a:pt x="1005607" y="1403346"/>
                  <a:pt x="856305" y="1369726"/>
                  <a:pt x="721088" y="1384737"/>
                </a:cubicBezTo>
                <a:cubicBezTo>
                  <a:pt x="585871" y="1399748"/>
                  <a:pt x="300882" y="1363545"/>
                  <a:pt x="0" y="1384737"/>
                </a:cubicBezTo>
                <a:cubicBezTo>
                  <a:pt x="4619" y="1242540"/>
                  <a:pt x="-107" y="943944"/>
                  <a:pt x="0" y="692369"/>
                </a:cubicBezTo>
                <a:cubicBezTo>
                  <a:pt x="107" y="440794"/>
                  <a:pt x="-32079" y="293253"/>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government encouraged white Americans to make the journey West, which would go through Indian territory. As a result the government put in place the Indian Appropriations Act (1851)</a:t>
            </a:r>
          </a:p>
        </p:txBody>
      </p:sp>
      <p:sp>
        <p:nvSpPr>
          <p:cNvPr id="11" name="Arrow: Down 10">
            <a:extLst>
              <a:ext uri="{FF2B5EF4-FFF2-40B4-BE49-F238E27FC236}">
                <a16:creationId xmlns:a16="http://schemas.microsoft.com/office/drawing/2014/main" id="{2CE00991-1380-C49B-1F40-01BCBDDD56E1}"/>
              </a:ext>
            </a:extLst>
          </p:cNvPr>
          <p:cNvSpPr/>
          <p:nvPr/>
        </p:nvSpPr>
        <p:spPr>
          <a:xfrm rot="16200000">
            <a:off x="7111439" y="2991500"/>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F560D54D-A312-F55E-F5A5-40D2453A79AE}"/>
              </a:ext>
            </a:extLst>
          </p:cNvPr>
          <p:cNvSpPr/>
          <p:nvPr/>
        </p:nvSpPr>
        <p:spPr>
          <a:xfrm>
            <a:off x="7903759" y="2834517"/>
            <a:ext cx="3987761" cy="1469643"/>
          </a:xfrm>
          <a:custGeom>
            <a:avLst/>
            <a:gdLst>
              <a:gd name="connsiteX0" fmla="*/ 0 w 3987761"/>
              <a:gd name="connsiteY0" fmla="*/ 0 h 1469643"/>
              <a:gd name="connsiteX1" fmla="*/ 624749 w 3987761"/>
              <a:gd name="connsiteY1" fmla="*/ 0 h 1469643"/>
              <a:gd name="connsiteX2" fmla="*/ 1289376 w 3987761"/>
              <a:gd name="connsiteY2" fmla="*/ 0 h 1469643"/>
              <a:gd name="connsiteX3" fmla="*/ 1914125 w 3987761"/>
              <a:gd name="connsiteY3" fmla="*/ 0 h 1469643"/>
              <a:gd name="connsiteX4" fmla="*/ 2658507 w 3987761"/>
              <a:gd name="connsiteY4" fmla="*/ 0 h 1469643"/>
              <a:gd name="connsiteX5" fmla="*/ 3363012 w 3987761"/>
              <a:gd name="connsiteY5" fmla="*/ 0 h 1469643"/>
              <a:gd name="connsiteX6" fmla="*/ 3987761 w 3987761"/>
              <a:gd name="connsiteY6" fmla="*/ 0 h 1469643"/>
              <a:gd name="connsiteX7" fmla="*/ 3987761 w 3987761"/>
              <a:gd name="connsiteY7" fmla="*/ 489881 h 1469643"/>
              <a:gd name="connsiteX8" fmla="*/ 3987761 w 3987761"/>
              <a:gd name="connsiteY8" fmla="*/ 1009155 h 1469643"/>
              <a:gd name="connsiteX9" fmla="*/ 3987761 w 3987761"/>
              <a:gd name="connsiteY9" fmla="*/ 1469643 h 1469643"/>
              <a:gd name="connsiteX10" fmla="*/ 3323134 w 3987761"/>
              <a:gd name="connsiteY10" fmla="*/ 1469643 h 1469643"/>
              <a:gd name="connsiteX11" fmla="*/ 2618630 w 3987761"/>
              <a:gd name="connsiteY11" fmla="*/ 1469643 h 1469643"/>
              <a:gd name="connsiteX12" fmla="*/ 2073636 w 3987761"/>
              <a:gd name="connsiteY12" fmla="*/ 1469643 h 1469643"/>
              <a:gd name="connsiteX13" fmla="*/ 1369131 w 3987761"/>
              <a:gd name="connsiteY13" fmla="*/ 1469643 h 1469643"/>
              <a:gd name="connsiteX14" fmla="*/ 824137 w 3987761"/>
              <a:gd name="connsiteY14" fmla="*/ 1469643 h 1469643"/>
              <a:gd name="connsiteX15" fmla="*/ 0 w 3987761"/>
              <a:gd name="connsiteY15" fmla="*/ 1469643 h 1469643"/>
              <a:gd name="connsiteX16" fmla="*/ 0 w 3987761"/>
              <a:gd name="connsiteY16" fmla="*/ 994458 h 1469643"/>
              <a:gd name="connsiteX17" fmla="*/ 0 w 3987761"/>
              <a:gd name="connsiteY17" fmla="*/ 504577 h 1469643"/>
              <a:gd name="connsiteX18" fmla="*/ 0 w 3987761"/>
              <a:gd name="connsiteY18" fmla="*/ 0 h 146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987761" h="1469643" fill="none" extrusionOk="0">
                <a:moveTo>
                  <a:pt x="0" y="0"/>
                </a:moveTo>
                <a:cubicBezTo>
                  <a:pt x="214861" y="-11380"/>
                  <a:pt x="426394" y="-21671"/>
                  <a:pt x="624749" y="0"/>
                </a:cubicBezTo>
                <a:cubicBezTo>
                  <a:pt x="823104" y="21671"/>
                  <a:pt x="1050098" y="-19388"/>
                  <a:pt x="1289376" y="0"/>
                </a:cubicBezTo>
                <a:cubicBezTo>
                  <a:pt x="1528654" y="19388"/>
                  <a:pt x="1644568" y="14240"/>
                  <a:pt x="1914125" y="0"/>
                </a:cubicBezTo>
                <a:cubicBezTo>
                  <a:pt x="2183682" y="-14240"/>
                  <a:pt x="2373154" y="15491"/>
                  <a:pt x="2658507" y="0"/>
                </a:cubicBezTo>
                <a:cubicBezTo>
                  <a:pt x="2943860" y="-15491"/>
                  <a:pt x="3044125" y="-28544"/>
                  <a:pt x="3363012" y="0"/>
                </a:cubicBezTo>
                <a:cubicBezTo>
                  <a:pt x="3681900" y="28544"/>
                  <a:pt x="3744079" y="-30055"/>
                  <a:pt x="3987761" y="0"/>
                </a:cubicBezTo>
                <a:cubicBezTo>
                  <a:pt x="3988915" y="164474"/>
                  <a:pt x="3975282" y="278943"/>
                  <a:pt x="3987761" y="489881"/>
                </a:cubicBezTo>
                <a:cubicBezTo>
                  <a:pt x="4000240" y="700819"/>
                  <a:pt x="3967864" y="777477"/>
                  <a:pt x="3987761" y="1009155"/>
                </a:cubicBezTo>
                <a:cubicBezTo>
                  <a:pt x="4007658" y="1240833"/>
                  <a:pt x="3989951" y="1357580"/>
                  <a:pt x="3987761" y="1469643"/>
                </a:cubicBezTo>
                <a:cubicBezTo>
                  <a:pt x="3670350" y="1455362"/>
                  <a:pt x="3470724" y="1458848"/>
                  <a:pt x="3323134" y="1469643"/>
                </a:cubicBezTo>
                <a:cubicBezTo>
                  <a:pt x="3175544" y="1480438"/>
                  <a:pt x="2783447" y="1479005"/>
                  <a:pt x="2618630" y="1469643"/>
                </a:cubicBezTo>
                <a:cubicBezTo>
                  <a:pt x="2453813" y="1460281"/>
                  <a:pt x="2217615" y="1477326"/>
                  <a:pt x="2073636" y="1469643"/>
                </a:cubicBezTo>
                <a:cubicBezTo>
                  <a:pt x="1929657" y="1461960"/>
                  <a:pt x="1606834" y="1482093"/>
                  <a:pt x="1369131" y="1469643"/>
                </a:cubicBezTo>
                <a:cubicBezTo>
                  <a:pt x="1131429" y="1457193"/>
                  <a:pt x="1023560" y="1488251"/>
                  <a:pt x="824137" y="1469643"/>
                </a:cubicBezTo>
                <a:cubicBezTo>
                  <a:pt x="624714" y="1451035"/>
                  <a:pt x="243472" y="1488504"/>
                  <a:pt x="0" y="1469643"/>
                </a:cubicBezTo>
                <a:cubicBezTo>
                  <a:pt x="-15932" y="1301179"/>
                  <a:pt x="19638" y="1182116"/>
                  <a:pt x="0" y="994458"/>
                </a:cubicBezTo>
                <a:cubicBezTo>
                  <a:pt x="-19638" y="806801"/>
                  <a:pt x="-7517" y="724064"/>
                  <a:pt x="0" y="504577"/>
                </a:cubicBezTo>
                <a:cubicBezTo>
                  <a:pt x="7517" y="285090"/>
                  <a:pt x="19679" y="248759"/>
                  <a:pt x="0" y="0"/>
                </a:cubicBezTo>
                <a:close/>
              </a:path>
              <a:path w="3987761" h="1469643" stroke="0" extrusionOk="0">
                <a:moveTo>
                  <a:pt x="0" y="0"/>
                </a:moveTo>
                <a:cubicBezTo>
                  <a:pt x="259063" y="4560"/>
                  <a:pt x="390490" y="21143"/>
                  <a:pt x="624749" y="0"/>
                </a:cubicBezTo>
                <a:cubicBezTo>
                  <a:pt x="859008" y="-21143"/>
                  <a:pt x="1158763" y="31648"/>
                  <a:pt x="1369131" y="0"/>
                </a:cubicBezTo>
                <a:cubicBezTo>
                  <a:pt x="1579499" y="-31648"/>
                  <a:pt x="1782686" y="6"/>
                  <a:pt x="2113513" y="0"/>
                </a:cubicBezTo>
                <a:cubicBezTo>
                  <a:pt x="2444340" y="-6"/>
                  <a:pt x="2467892" y="17736"/>
                  <a:pt x="2658507" y="0"/>
                </a:cubicBezTo>
                <a:cubicBezTo>
                  <a:pt x="2849122" y="-17736"/>
                  <a:pt x="3066165" y="19171"/>
                  <a:pt x="3402889" y="0"/>
                </a:cubicBezTo>
                <a:cubicBezTo>
                  <a:pt x="3739613" y="-19171"/>
                  <a:pt x="3713755" y="-15330"/>
                  <a:pt x="3987761" y="0"/>
                </a:cubicBezTo>
                <a:cubicBezTo>
                  <a:pt x="4005967" y="141967"/>
                  <a:pt x="3978286" y="351775"/>
                  <a:pt x="3987761" y="504577"/>
                </a:cubicBezTo>
                <a:cubicBezTo>
                  <a:pt x="3997236" y="657379"/>
                  <a:pt x="3990143" y="809437"/>
                  <a:pt x="3987761" y="965066"/>
                </a:cubicBezTo>
                <a:cubicBezTo>
                  <a:pt x="3985379" y="1120695"/>
                  <a:pt x="4002615" y="1353777"/>
                  <a:pt x="3987761" y="1469643"/>
                </a:cubicBezTo>
                <a:cubicBezTo>
                  <a:pt x="3825496" y="1487608"/>
                  <a:pt x="3561604" y="1455721"/>
                  <a:pt x="3363012" y="1469643"/>
                </a:cubicBezTo>
                <a:cubicBezTo>
                  <a:pt x="3164420" y="1483565"/>
                  <a:pt x="3060915" y="1487439"/>
                  <a:pt x="2818018" y="1469643"/>
                </a:cubicBezTo>
                <a:cubicBezTo>
                  <a:pt x="2575121" y="1451847"/>
                  <a:pt x="2401729" y="1487087"/>
                  <a:pt x="2073636" y="1469643"/>
                </a:cubicBezTo>
                <a:cubicBezTo>
                  <a:pt x="1745543" y="1452199"/>
                  <a:pt x="1685788" y="1466416"/>
                  <a:pt x="1488764" y="1469643"/>
                </a:cubicBezTo>
                <a:cubicBezTo>
                  <a:pt x="1291740" y="1472870"/>
                  <a:pt x="1144435" y="1464809"/>
                  <a:pt x="903892" y="1469643"/>
                </a:cubicBezTo>
                <a:cubicBezTo>
                  <a:pt x="663349" y="1474477"/>
                  <a:pt x="432818" y="1438701"/>
                  <a:pt x="0" y="1469643"/>
                </a:cubicBezTo>
                <a:cubicBezTo>
                  <a:pt x="22355" y="1296804"/>
                  <a:pt x="-19469" y="1150154"/>
                  <a:pt x="0" y="950369"/>
                </a:cubicBezTo>
                <a:cubicBezTo>
                  <a:pt x="19469" y="750584"/>
                  <a:pt x="16012" y="688311"/>
                  <a:pt x="0" y="475185"/>
                </a:cubicBezTo>
                <a:cubicBezTo>
                  <a:pt x="-16012" y="262059"/>
                  <a:pt x="-14246" y="23363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Led to a reduction of the nomadic lifestyle of the Plains Indians who were placed on the reservations.</a:t>
            </a:r>
          </a:p>
        </p:txBody>
      </p:sp>
      <p:sp>
        <p:nvSpPr>
          <p:cNvPr id="17" name="Rectangle 16">
            <a:extLst>
              <a:ext uri="{FF2B5EF4-FFF2-40B4-BE49-F238E27FC236}">
                <a16:creationId xmlns:a16="http://schemas.microsoft.com/office/drawing/2014/main" id="{B2E0E2F4-5767-D95B-076D-A0B208AB3D64}"/>
              </a:ext>
            </a:extLst>
          </p:cNvPr>
          <p:cNvSpPr/>
          <p:nvPr/>
        </p:nvSpPr>
        <p:spPr>
          <a:xfrm>
            <a:off x="372840" y="4764940"/>
            <a:ext cx="2261957" cy="1305180"/>
          </a:xfrm>
          <a:custGeom>
            <a:avLst/>
            <a:gdLst>
              <a:gd name="connsiteX0" fmla="*/ 0 w 2261957"/>
              <a:gd name="connsiteY0" fmla="*/ 0 h 1305180"/>
              <a:gd name="connsiteX1" fmla="*/ 520250 w 2261957"/>
              <a:gd name="connsiteY1" fmla="*/ 0 h 1305180"/>
              <a:gd name="connsiteX2" fmla="*/ 1130979 w 2261957"/>
              <a:gd name="connsiteY2" fmla="*/ 0 h 1305180"/>
              <a:gd name="connsiteX3" fmla="*/ 1696468 w 2261957"/>
              <a:gd name="connsiteY3" fmla="*/ 0 h 1305180"/>
              <a:gd name="connsiteX4" fmla="*/ 2261957 w 2261957"/>
              <a:gd name="connsiteY4" fmla="*/ 0 h 1305180"/>
              <a:gd name="connsiteX5" fmla="*/ 2261957 w 2261957"/>
              <a:gd name="connsiteY5" fmla="*/ 613435 h 1305180"/>
              <a:gd name="connsiteX6" fmla="*/ 2261957 w 2261957"/>
              <a:gd name="connsiteY6" fmla="*/ 1305180 h 1305180"/>
              <a:gd name="connsiteX7" fmla="*/ 1673848 w 2261957"/>
              <a:gd name="connsiteY7" fmla="*/ 1305180 h 1305180"/>
              <a:gd name="connsiteX8" fmla="*/ 1130979 w 2261957"/>
              <a:gd name="connsiteY8" fmla="*/ 1305180 h 1305180"/>
              <a:gd name="connsiteX9" fmla="*/ 588109 w 2261957"/>
              <a:gd name="connsiteY9" fmla="*/ 1305180 h 1305180"/>
              <a:gd name="connsiteX10" fmla="*/ 0 w 2261957"/>
              <a:gd name="connsiteY10" fmla="*/ 1305180 h 1305180"/>
              <a:gd name="connsiteX11" fmla="*/ 0 w 2261957"/>
              <a:gd name="connsiteY11" fmla="*/ 652590 h 1305180"/>
              <a:gd name="connsiteX12" fmla="*/ 0 w 2261957"/>
              <a:gd name="connsiteY12" fmla="*/ 0 h 1305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261957" h="1305180" fill="none" extrusionOk="0">
                <a:moveTo>
                  <a:pt x="0" y="0"/>
                </a:moveTo>
                <a:cubicBezTo>
                  <a:pt x="194353" y="6431"/>
                  <a:pt x="314039" y="-1111"/>
                  <a:pt x="520250" y="0"/>
                </a:cubicBezTo>
                <a:cubicBezTo>
                  <a:pt x="726461" y="1111"/>
                  <a:pt x="825976" y="10033"/>
                  <a:pt x="1130979" y="0"/>
                </a:cubicBezTo>
                <a:cubicBezTo>
                  <a:pt x="1435982" y="-10033"/>
                  <a:pt x="1435186" y="-10254"/>
                  <a:pt x="1696468" y="0"/>
                </a:cubicBezTo>
                <a:cubicBezTo>
                  <a:pt x="1957750" y="10254"/>
                  <a:pt x="2017345" y="8524"/>
                  <a:pt x="2261957" y="0"/>
                </a:cubicBezTo>
                <a:cubicBezTo>
                  <a:pt x="2240887" y="236666"/>
                  <a:pt x="2244869" y="452091"/>
                  <a:pt x="2261957" y="613435"/>
                </a:cubicBezTo>
                <a:cubicBezTo>
                  <a:pt x="2279045" y="774780"/>
                  <a:pt x="2277074" y="1129629"/>
                  <a:pt x="2261957" y="1305180"/>
                </a:cubicBezTo>
                <a:cubicBezTo>
                  <a:pt x="2035423" y="1305784"/>
                  <a:pt x="1870311" y="1319082"/>
                  <a:pt x="1673848" y="1305180"/>
                </a:cubicBezTo>
                <a:cubicBezTo>
                  <a:pt x="1477385" y="1291278"/>
                  <a:pt x="1266842" y="1323137"/>
                  <a:pt x="1130979" y="1305180"/>
                </a:cubicBezTo>
                <a:cubicBezTo>
                  <a:pt x="995116" y="1287223"/>
                  <a:pt x="757038" y="1314242"/>
                  <a:pt x="588109" y="1305180"/>
                </a:cubicBezTo>
                <a:cubicBezTo>
                  <a:pt x="419180" y="1296119"/>
                  <a:pt x="173750" y="1332896"/>
                  <a:pt x="0" y="1305180"/>
                </a:cubicBezTo>
                <a:cubicBezTo>
                  <a:pt x="14327" y="1106659"/>
                  <a:pt x="-32307" y="818952"/>
                  <a:pt x="0" y="652590"/>
                </a:cubicBezTo>
                <a:cubicBezTo>
                  <a:pt x="32307" y="486228"/>
                  <a:pt x="-13320" y="287936"/>
                  <a:pt x="0" y="0"/>
                </a:cubicBezTo>
                <a:close/>
              </a:path>
              <a:path w="2261957" h="1305180" stroke="0" extrusionOk="0">
                <a:moveTo>
                  <a:pt x="0" y="0"/>
                </a:moveTo>
                <a:cubicBezTo>
                  <a:pt x="236744" y="-20068"/>
                  <a:pt x="366684" y="-8396"/>
                  <a:pt x="542870" y="0"/>
                </a:cubicBezTo>
                <a:cubicBezTo>
                  <a:pt x="719056" y="8396"/>
                  <a:pt x="998085" y="-18654"/>
                  <a:pt x="1153598" y="0"/>
                </a:cubicBezTo>
                <a:cubicBezTo>
                  <a:pt x="1309111" y="18654"/>
                  <a:pt x="1463619" y="-15481"/>
                  <a:pt x="1764326" y="0"/>
                </a:cubicBezTo>
                <a:cubicBezTo>
                  <a:pt x="2065033" y="15481"/>
                  <a:pt x="2043237" y="-16329"/>
                  <a:pt x="2261957" y="0"/>
                </a:cubicBezTo>
                <a:cubicBezTo>
                  <a:pt x="2263875" y="285888"/>
                  <a:pt x="2260323" y="527320"/>
                  <a:pt x="2261957" y="678694"/>
                </a:cubicBezTo>
                <a:cubicBezTo>
                  <a:pt x="2263591" y="830068"/>
                  <a:pt x="2272695" y="1007352"/>
                  <a:pt x="2261957" y="1305180"/>
                </a:cubicBezTo>
                <a:cubicBezTo>
                  <a:pt x="2123661" y="1316974"/>
                  <a:pt x="1902607" y="1328401"/>
                  <a:pt x="1719087" y="1305180"/>
                </a:cubicBezTo>
                <a:cubicBezTo>
                  <a:pt x="1535567" y="1281960"/>
                  <a:pt x="1329725" y="1296078"/>
                  <a:pt x="1108359" y="1305180"/>
                </a:cubicBezTo>
                <a:cubicBezTo>
                  <a:pt x="886993" y="1314282"/>
                  <a:pt x="792408" y="1329001"/>
                  <a:pt x="588109" y="1305180"/>
                </a:cubicBezTo>
                <a:cubicBezTo>
                  <a:pt x="383810" y="1281360"/>
                  <a:pt x="222961" y="1289744"/>
                  <a:pt x="0" y="1305180"/>
                </a:cubicBezTo>
                <a:cubicBezTo>
                  <a:pt x="21481" y="1134984"/>
                  <a:pt x="-2830" y="881309"/>
                  <a:pt x="0" y="691745"/>
                </a:cubicBezTo>
                <a:cubicBezTo>
                  <a:pt x="2830" y="502181"/>
                  <a:pt x="-30630" y="257906"/>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Furthermore, in 1851 the government created the Fort Laramie Treaty to protect white settlers using trails such as the Oregon Trail</a:t>
            </a:r>
            <a:endParaRPr kumimoji="0" lang="en-GB" sz="1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9" name="Arrow: Down 18">
            <a:extLst>
              <a:ext uri="{FF2B5EF4-FFF2-40B4-BE49-F238E27FC236}">
                <a16:creationId xmlns:a16="http://schemas.microsoft.com/office/drawing/2014/main" id="{B83A9AE7-1383-13DA-CF6B-B4B404140110}"/>
              </a:ext>
            </a:extLst>
          </p:cNvPr>
          <p:cNvSpPr/>
          <p:nvPr/>
        </p:nvSpPr>
        <p:spPr>
          <a:xfrm rot="16200000">
            <a:off x="2644210" y="4858788"/>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CC5B7296-E7F2-79FF-CD4E-8253AE439D81}"/>
              </a:ext>
            </a:extLst>
          </p:cNvPr>
          <p:cNvSpPr/>
          <p:nvPr/>
        </p:nvSpPr>
        <p:spPr>
          <a:xfrm>
            <a:off x="3412410" y="4761175"/>
            <a:ext cx="3666549" cy="1384737"/>
          </a:xfrm>
          <a:custGeom>
            <a:avLst/>
            <a:gdLst>
              <a:gd name="connsiteX0" fmla="*/ 0 w 3666549"/>
              <a:gd name="connsiteY0" fmla="*/ 0 h 1384737"/>
              <a:gd name="connsiteX1" fmla="*/ 574426 w 3666549"/>
              <a:gd name="connsiteY1" fmla="*/ 0 h 1384737"/>
              <a:gd name="connsiteX2" fmla="*/ 1258848 w 3666549"/>
              <a:gd name="connsiteY2" fmla="*/ 0 h 1384737"/>
              <a:gd name="connsiteX3" fmla="*/ 1906605 w 3666549"/>
              <a:gd name="connsiteY3" fmla="*/ 0 h 1384737"/>
              <a:gd name="connsiteX4" fmla="*/ 2517697 w 3666549"/>
              <a:gd name="connsiteY4" fmla="*/ 0 h 1384737"/>
              <a:gd name="connsiteX5" fmla="*/ 3092123 w 3666549"/>
              <a:gd name="connsiteY5" fmla="*/ 0 h 1384737"/>
              <a:gd name="connsiteX6" fmla="*/ 3666549 w 3666549"/>
              <a:gd name="connsiteY6" fmla="*/ 0 h 1384737"/>
              <a:gd name="connsiteX7" fmla="*/ 3666549 w 3666549"/>
              <a:gd name="connsiteY7" fmla="*/ 706216 h 1384737"/>
              <a:gd name="connsiteX8" fmla="*/ 3666549 w 3666549"/>
              <a:gd name="connsiteY8" fmla="*/ 1384737 h 1384737"/>
              <a:gd name="connsiteX9" fmla="*/ 3092123 w 3666549"/>
              <a:gd name="connsiteY9" fmla="*/ 1384737 h 1384737"/>
              <a:gd name="connsiteX10" fmla="*/ 2407701 w 3666549"/>
              <a:gd name="connsiteY10" fmla="*/ 1384737 h 1384737"/>
              <a:gd name="connsiteX11" fmla="*/ 1869940 w 3666549"/>
              <a:gd name="connsiteY11" fmla="*/ 1384737 h 1384737"/>
              <a:gd name="connsiteX12" fmla="*/ 1332179 w 3666549"/>
              <a:gd name="connsiteY12" fmla="*/ 1384737 h 1384737"/>
              <a:gd name="connsiteX13" fmla="*/ 684422 w 3666549"/>
              <a:gd name="connsiteY13" fmla="*/ 1384737 h 1384737"/>
              <a:gd name="connsiteX14" fmla="*/ 0 w 3666549"/>
              <a:gd name="connsiteY14" fmla="*/ 1384737 h 1384737"/>
              <a:gd name="connsiteX15" fmla="*/ 0 w 3666549"/>
              <a:gd name="connsiteY15" fmla="*/ 678521 h 1384737"/>
              <a:gd name="connsiteX16" fmla="*/ 0 w 3666549"/>
              <a:gd name="connsiteY16" fmla="*/ 0 h 13847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66549" h="1384737" fill="none" extrusionOk="0">
                <a:moveTo>
                  <a:pt x="0" y="0"/>
                </a:moveTo>
                <a:cubicBezTo>
                  <a:pt x="136932" y="3314"/>
                  <a:pt x="418245" y="-13953"/>
                  <a:pt x="574426" y="0"/>
                </a:cubicBezTo>
                <a:cubicBezTo>
                  <a:pt x="730607" y="13953"/>
                  <a:pt x="1032561" y="-12835"/>
                  <a:pt x="1258848" y="0"/>
                </a:cubicBezTo>
                <a:cubicBezTo>
                  <a:pt x="1485135" y="12835"/>
                  <a:pt x="1586268" y="-30708"/>
                  <a:pt x="1906605" y="0"/>
                </a:cubicBezTo>
                <a:cubicBezTo>
                  <a:pt x="2226942" y="30708"/>
                  <a:pt x="2261046" y="-21356"/>
                  <a:pt x="2517697" y="0"/>
                </a:cubicBezTo>
                <a:cubicBezTo>
                  <a:pt x="2774348" y="21356"/>
                  <a:pt x="2866846" y="23780"/>
                  <a:pt x="3092123" y="0"/>
                </a:cubicBezTo>
                <a:cubicBezTo>
                  <a:pt x="3317400" y="-23780"/>
                  <a:pt x="3379754" y="8915"/>
                  <a:pt x="3666549" y="0"/>
                </a:cubicBezTo>
                <a:cubicBezTo>
                  <a:pt x="3694357" y="272947"/>
                  <a:pt x="3684494" y="370806"/>
                  <a:pt x="3666549" y="706216"/>
                </a:cubicBezTo>
                <a:cubicBezTo>
                  <a:pt x="3648604" y="1041626"/>
                  <a:pt x="3681854" y="1163041"/>
                  <a:pt x="3666549" y="1384737"/>
                </a:cubicBezTo>
                <a:cubicBezTo>
                  <a:pt x="3524829" y="1358483"/>
                  <a:pt x="3245453" y="1388106"/>
                  <a:pt x="3092123" y="1384737"/>
                </a:cubicBezTo>
                <a:cubicBezTo>
                  <a:pt x="2938793" y="1381368"/>
                  <a:pt x="2630011" y="1364996"/>
                  <a:pt x="2407701" y="1384737"/>
                </a:cubicBezTo>
                <a:cubicBezTo>
                  <a:pt x="2185391" y="1404478"/>
                  <a:pt x="2006190" y="1375894"/>
                  <a:pt x="1869940" y="1384737"/>
                </a:cubicBezTo>
                <a:cubicBezTo>
                  <a:pt x="1733690" y="1393580"/>
                  <a:pt x="1530199" y="1386533"/>
                  <a:pt x="1332179" y="1384737"/>
                </a:cubicBezTo>
                <a:cubicBezTo>
                  <a:pt x="1134159" y="1382941"/>
                  <a:pt x="915816" y="1398307"/>
                  <a:pt x="684422" y="1384737"/>
                </a:cubicBezTo>
                <a:cubicBezTo>
                  <a:pt x="453028" y="1371167"/>
                  <a:pt x="146457" y="1390958"/>
                  <a:pt x="0" y="1384737"/>
                </a:cubicBezTo>
                <a:cubicBezTo>
                  <a:pt x="21137" y="1079403"/>
                  <a:pt x="7820" y="893534"/>
                  <a:pt x="0" y="678521"/>
                </a:cubicBezTo>
                <a:cubicBezTo>
                  <a:pt x="-7820" y="463508"/>
                  <a:pt x="-16236" y="331682"/>
                  <a:pt x="0" y="0"/>
                </a:cubicBezTo>
                <a:close/>
              </a:path>
              <a:path w="3666549" h="1384737" stroke="0" extrusionOk="0">
                <a:moveTo>
                  <a:pt x="0" y="0"/>
                </a:moveTo>
                <a:cubicBezTo>
                  <a:pt x="201411" y="-10630"/>
                  <a:pt x="457832" y="-11479"/>
                  <a:pt x="574426" y="0"/>
                </a:cubicBezTo>
                <a:cubicBezTo>
                  <a:pt x="691020" y="11479"/>
                  <a:pt x="1053008" y="-25867"/>
                  <a:pt x="1258848" y="0"/>
                </a:cubicBezTo>
                <a:cubicBezTo>
                  <a:pt x="1464688" y="25867"/>
                  <a:pt x="1715669" y="-12665"/>
                  <a:pt x="1943271" y="0"/>
                </a:cubicBezTo>
                <a:cubicBezTo>
                  <a:pt x="2170873" y="12665"/>
                  <a:pt x="2248258" y="-6420"/>
                  <a:pt x="2444366" y="0"/>
                </a:cubicBezTo>
                <a:cubicBezTo>
                  <a:pt x="2640475" y="6420"/>
                  <a:pt x="2989213" y="-20012"/>
                  <a:pt x="3128788" y="0"/>
                </a:cubicBezTo>
                <a:cubicBezTo>
                  <a:pt x="3268363" y="20012"/>
                  <a:pt x="3426729" y="-16680"/>
                  <a:pt x="3666549" y="0"/>
                </a:cubicBezTo>
                <a:cubicBezTo>
                  <a:pt x="3673632" y="303501"/>
                  <a:pt x="3679340" y="563554"/>
                  <a:pt x="3666549" y="706216"/>
                </a:cubicBezTo>
                <a:cubicBezTo>
                  <a:pt x="3653758" y="848878"/>
                  <a:pt x="3657048" y="1092526"/>
                  <a:pt x="3666549" y="1384737"/>
                </a:cubicBezTo>
                <a:cubicBezTo>
                  <a:pt x="3389251" y="1386717"/>
                  <a:pt x="3261763" y="1379090"/>
                  <a:pt x="3055458" y="1384737"/>
                </a:cubicBezTo>
                <a:cubicBezTo>
                  <a:pt x="2849153" y="1390384"/>
                  <a:pt x="2603928" y="1395773"/>
                  <a:pt x="2444366" y="1384737"/>
                </a:cubicBezTo>
                <a:cubicBezTo>
                  <a:pt x="2284804" y="1373701"/>
                  <a:pt x="2153067" y="1374988"/>
                  <a:pt x="1943271" y="1384737"/>
                </a:cubicBezTo>
                <a:cubicBezTo>
                  <a:pt x="1733476" y="1394486"/>
                  <a:pt x="1512089" y="1366128"/>
                  <a:pt x="1258848" y="1384737"/>
                </a:cubicBezTo>
                <a:cubicBezTo>
                  <a:pt x="1005607" y="1403346"/>
                  <a:pt x="856305" y="1369726"/>
                  <a:pt x="721088" y="1384737"/>
                </a:cubicBezTo>
                <a:cubicBezTo>
                  <a:pt x="585871" y="1399748"/>
                  <a:pt x="300882" y="1363545"/>
                  <a:pt x="0" y="1384737"/>
                </a:cubicBezTo>
                <a:cubicBezTo>
                  <a:pt x="4619" y="1242540"/>
                  <a:pt x="-107" y="943944"/>
                  <a:pt x="0" y="692369"/>
                </a:cubicBezTo>
                <a:cubicBezTo>
                  <a:pt x="107" y="440794"/>
                  <a:pt x="-32079" y="293253"/>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This showed very little regard to the needs of the Indians and meant that migrants would be able to travel safely along the trails through Indian land. </a:t>
            </a:r>
          </a:p>
        </p:txBody>
      </p:sp>
      <p:sp>
        <p:nvSpPr>
          <p:cNvPr id="21" name="Arrow: Down 20">
            <a:extLst>
              <a:ext uri="{FF2B5EF4-FFF2-40B4-BE49-F238E27FC236}">
                <a16:creationId xmlns:a16="http://schemas.microsoft.com/office/drawing/2014/main" id="{585684C6-ED06-B864-EE82-B3128FC59683}"/>
              </a:ext>
            </a:extLst>
          </p:cNvPr>
          <p:cNvSpPr/>
          <p:nvPr/>
        </p:nvSpPr>
        <p:spPr>
          <a:xfrm rot="16200000">
            <a:off x="7135559" y="4892084"/>
            <a:ext cx="711667" cy="872973"/>
          </a:xfrm>
          <a:custGeom>
            <a:avLst/>
            <a:gdLst>
              <a:gd name="connsiteX0" fmla="*/ 0 w 711667"/>
              <a:gd name="connsiteY0" fmla="*/ 517140 h 872973"/>
              <a:gd name="connsiteX1" fmla="*/ 177917 w 711667"/>
              <a:gd name="connsiteY1" fmla="*/ 517140 h 872973"/>
              <a:gd name="connsiteX2" fmla="*/ 177917 w 711667"/>
              <a:gd name="connsiteY2" fmla="*/ 0 h 872973"/>
              <a:gd name="connsiteX3" fmla="*/ 533750 w 711667"/>
              <a:gd name="connsiteY3" fmla="*/ 0 h 872973"/>
              <a:gd name="connsiteX4" fmla="*/ 533750 w 711667"/>
              <a:gd name="connsiteY4" fmla="*/ 517140 h 872973"/>
              <a:gd name="connsiteX5" fmla="*/ 711667 w 711667"/>
              <a:gd name="connsiteY5" fmla="*/ 517140 h 872973"/>
              <a:gd name="connsiteX6" fmla="*/ 355834 w 711667"/>
              <a:gd name="connsiteY6" fmla="*/ 872973 h 872973"/>
              <a:gd name="connsiteX7" fmla="*/ 0 w 711667"/>
              <a:gd name="connsiteY7" fmla="*/ 517140 h 8729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11667" h="872973" fill="none" extrusionOk="0">
                <a:moveTo>
                  <a:pt x="0" y="517140"/>
                </a:moveTo>
                <a:cubicBezTo>
                  <a:pt x="73610" y="511737"/>
                  <a:pt x="130160" y="510988"/>
                  <a:pt x="177917" y="517140"/>
                </a:cubicBezTo>
                <a:cubicBezTo>
                  <a:pt x="164533" y="353048"/>
                  <a:pt x="168626" y="234441"/>
                  <a:pt x="177917" y="0"/>
                </a:cubicBezTo>
                <a:cubicBezTo>
                  <a:pt x="261564" y="17637"/>
                  <a:pt x="400754" y="7391"/>
                  <a:pt x="533750" y="0"/>
                </a:cubicBezTo>
                <a:cubicBezTo>
                  <a:pt x="525381" y="201622"/>
                  <a:pt x="526304" y="350311"/>
                  <a:pt x="533750" y="517140"/>
                </a:cubicBezTo>
                <a:cubicBezTo>
                  <a:pt x="596273" y="520366"/>
                  <a:pt x="633788" y="519805"/>
                  <a:pt x="711667" y="517140"/>
                </a:cubicBezTo>
                <a:cubicBezTo>
                  <a:pt x="548666" y="689600"/>
                  <a:pt x="467724" y="737652"/>
                  <a:pt x="355834" y="872973"/>
                </a:cubicBezTo>
                <a:cubicBezTo>
                  <a:pt x="204976" y="739819"/>
                  <a:pt x="141786" y="665756"/>
                  <a:pt x="0" y="517140"/>
                </a:cubicBezTo>
                <a:close/>
              </a:path>
              <a:path w="711667" h="872973" stroke="0" extrusionOk="0">
                <a:moveTo>
                  <a:pt x="0" y="517140"/>
                </a:moveTo>
                <a:cubicBezTo>
                  <a:pt x="74999" y="524820"/>
                  <a:pt x="90594" y="517448"/>
                  <a:pt x="177917" y="517140"/>
                </a:cubicBezTo>
                <a:cubicBezTo>
                  <a:pt x="196636" y="389643"/>
                  <a:pt x="164416" y="220486"/>
                  <a:pt x="177917" y="0"/>
                </a:cubicBezTo>
                <a:cubicBezTo>
                  <a:pt x="270519" y="-6292"/>
                  <a:pt x="445079" y="5926"/>
                  <a:pt x="533750" y="0"/>
                </a:cubicBezTo>
                <a:cubicBezTo>
                  <a:pt x="548035" y="215614"/>
                  <a:pt x="527377" y="270161"/>
                  <a:pt x="533750" y="517140"/>
                </a:cubicBezTo>
                <a:cubicBezTo>
                  <a:pt x="616984" y="522744"/>
                  <a:pt x="672276" y="522226"/>
                  <a:pt x="711667" y="517140"/>
                </a:cubicBezTo>
                <a:cubicBezTo>
                  <a:pt x="605282" y="618625"/>
                  <a:pt x="444936" y="793737"/>
                  <a:pt x="355834" y="872973"/>
                </a:cubicBezTo>
                <a:cubicBezTo>
                  <a:pt x="204071" y="711360"/>
                  <a:pt x="154748" y="645124"/>
                  <a:pt x="0" y="517140"/>
                </a:cubicBezTo>
                <a:close/>
              </a:path>
            </a:pathLst>
          </a:custGeom>
          <a:solidFill>
            <a:srgbClr val="FFFF00"/>
          </a:solidFill>
          <a:ln w="19050">
            <a:solidFill>
              <a:schemeClr val="tx1"/>
            </a:solidFill>
            <a:extLst>
              <a:ext uri="{C807C97D-BFC1-408E-A445-0C87EB9F89A2}">
                <ask:lineSketchStyleProps xmlns:ask="http://schemas.microsoft.com/office/drawing/2018/sketchyshapes" sd="235578872">
                  <a:prstGeom prst="downArrow">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3D35F55-7020-D69C-4011-BB81DE6BEFB6}"/>
              </a:ext>
            </a:extLst>
          </p:cNvPr>
          <p:cNvSpPr/>
          <p:nvPr/>
        </p:nvSpPr>
        <p:spPr>
          <a:xfrm>
            <a:off x="7927879" y="4735101"/>
            <a:ext cx="3987761" cy="1469643"/>
          </a:xfrm>
          <a:custGeom>
            <a:avLst/>
            <a:gdLst>
              <a:gd name="connsiteX0" fmla="*/ 0 w 3987761"/>
              <a:gd name="connsiteY0" fmla="*/ 0 h 1469643"/>
              <a:gd name="connsiteX1" fmla="*/ 624749 w 3987761"/>
              <a:gd name="connsiteY1" fmla="*/ 0 h 1469643"/>
              <a:gd name="connsiteX2" fmla="*/ 1289376 w 3987761"/>
              <a:gd name="connsiteY2" fmla="*/ 0 h 1469643"/>
              <a:gd name="connsiteX3" fmla="*/ 1914125 w 3987761"/>
              <a:gd name="connsiteY3" fmla="*/ 0 h 1469643"/>
              <a:gd name="connsiteX4" fmla="*/ 2658507 w 3987761"/>
              <a:gd name="connsiteY4" fmla="*/ 0 h 1469643"/>
              <a:gd name="connsiteX5" fmla="*/ 3363012 w 3987761"/>
              <a:gd name="connsiteY5" fmla="*/ 0 h 1469643"/>
              <a:gd name="connsiteX6" fmla="*/ 3987761 w 3987761"/>
              <a:gd name="connsiteY6" fmla="*/ 0 h 1469643"/>
              <a:gd name="connsiteX7" fmla="*/ 3987761 w 3987761"/>
              <a:gd name="connsiteY7" fmla="*/ 489881 h 1469643"/>
              <a:gd name="connsiteX8" fmla="*/ 3987761 w 3987761"/>
              <a:gd name="connsiteY8" fmla="*/ 1009155 h 1469643"/>
              <a:gd name="connsiteX9" fmla="*/ 3987761 w 3987761"/>
              <a:gd name="connsiteY9" fmla="*/ 1469643 h 1469643"/>
              <a:gd name="connsiteX10" fmla="*/ 3323134 w 3987761"/>
              <a:gd name="connsiteY10" fmla="*/ 1469643 h 1469643"/>
              <a:gd name="connsiteX11" fmla="*/ 2618630 w 3987761"/>
              <a:gd name="connsiteY11" fmla="*/ 1469643 h 1469643"/>
              <a:gd name="connsiteX12" fmla="*/ 2073636 w 3987761"/>
              <a:gd name="connsiteY12" fmla="*/ 1469643 h 1469643"/>
              <a:gd name="connsiteX13" fmla="*/ 1369131 w 3987761"/>
              <a:gd name="connsiteY13" fmla="*/ 1469643 h 1469643"/>
              <a:gd name="connsiteX14" fmla="*/ 824137 w 3987761"/>
              <a:gd name="connsiteY14" fmla="*/ 1469643 h 1469643"/>
              <a:gd name="connsiteX15" fmla="*/ 0 w 3987761"/>
              <a:gd name="connsiteY15" fmla="*/ 1469643 h 1469643"/>
              <a:gd name="connsiteX16" fmla="*/ 0 w 3987761"/>
              <a:gd name="connsiteY16" fmla="*/ 994458 h 1469643"/>
              <a:gd name="connsiteX17" fmla="*/ 0 w 3987761"/>
              <a:gd name="connsiteY17" fmla="*/ 504577 h 1469643"/>
              <a:gd name="connsiteX18" fmla="*/ 0 w 3987761"/>
              <a:gd name="connsiteY18" fmla="*/ 0 h 146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987761" h="1469643" fill="none" extrusionOk="0">
                <a:moveTo>
                  <a:pt x="0" y="0"/>
                </a:moveTo>
                <a:cubicBezTo>
                  <a:pt x="214861" y="-11380"/>
                  <a:pt x="426394" y="-21671"/>
                  <a:pt x="624749" y="0"/>
                </a:cubicBezTo>
                <a:cubicBezTo>
                  <a:pt x="823104" y="21671"/>
                  <a:pt x="1050098" y="-19388"/>
                  <a:pt x="1289376" y="0"/>
                </a:cubicBezTo>
                <a:cubicBezTo>
                  <a:pt x="1528654" y="19388"/>
                  <a:pt x="1644568" y="14240"/>
                  <a:pt x="1914125" y="0"/>
                </a:cubicBezTo>
                <a:cubicBezTo>
                  <a:pt x="2183682" y="-14240"/>
                  <a:pt x="2373154" y="15491"/>
                  <a:pt x="2658507" y="0"/>
                </a:cubicBezTo>
                <a:cubicBezTo>
                  <a:pt x="2943860" y="-15491"/>
                  <a:pt x="3044125" y="-28544"/>
                  <a:pt x="3363012" y="0"/>
                </a:cubicBezTo>
                <a:cubicBezTo>
                  <a:pt x="3681900" y="28544"/>
                  <a:pt x="3744079" y="-30055"/>
                  <a:pt x="3987761" y="0"/>
                </a:cubicBezTo>
                <a:cubicBezTo>
                  <a:pt x="3988915" y="164474"/>
                  <a:pt x="3975282" y="278943"/>
                  <a:pt x="3987761" y="489881"/>
                </a:cubicBezTo>
                <a:cubicBezTo>
                  <a:pt x="4000240" y="700819"/>
                  <a:pt x="3967864" y="777477"/>
                  <a:pt x="3987761" y="1009155"/>
                </a:cubicBezTo>
                <a:cubicBezTo>
                  <a:pt x="4007658" y="1240833"/>
                  <a:pt x="3989951" y="1357580"/>
                  <a:pt x="3987761" y="1469643"/>
                </a:cubicBezTo>
                <a:cubicBezTo>
                  <a:pt x="3670350" y="1455362"/>
                  <a:pt x="3470724" y="1458848"/>
                  <a:pt x="3323134" y="1469643"/>
                </a:cubicBezTo>
                <a:cubicBezTo>
                  <a:pt x="3175544" y="1480438"/>
                  <a:pt x="2783447" y="1479005"/>
                  <a:pt x="2618630" y="1469643"/>
                </a:cubicBezTo>
                <a:cubicBezTo>
                  <a:pt x="2453813" y="1460281"/>
                  <a:pt x="2217615" y="1477326"/>
                  <a:pt x="2073636" y="1469643"/>
                </a:cubicBezTo>
                <a:cubicBezTo>
                  <a:pt x="1929657" y="1461960"/>
                  <a:pt x="1606834" y="1482093"/>
                  <a:pt x="1369131" y="1469643"/>
                </a:cubicBezTo>
                <a:cubicBezTo>
                  <a:pt x="1131429" y="1457193"/>
                  <a:pt x="1023560" y="1488251"/>
                  <a:pt x="824137" y="1469643"/>
                </a:cubicBezTo>
                <a:cubicBezTo>
                  <a:pt x="624714" y="1451035"/>
                  <a:pt x="243472" y="1488504"/>
                  <a:pt x="0" y="1469643"/>
                </a:cubicBezTo>
                <a:cubicBezTo>
                  <a:pt x="-15932" y="1301179"/>
                  <a:pt x="19638" y="1182116"/>
                  <a:pt x="0" y="994458"/>
                </a:cubicBezTo>
                <a:cubicBezTo>
                  <a:pt x="-19638" y="806801"/>
                  <a:pt x="-7517" y="724064"/>
                  <a:pt x="0" y="504577"/>
                </a:cubicBezTo>
                <a:cubicBezTo>
                  <a:pt x="7517" y="285090"/>
                  <a:pt x="19679" y="248759"/>
                  <a:pt x="0" y="0"/>
                </a:cubicBezTo>
                <a:close/>
              </a:path>
              <a:path w="3987761" h="1469643" stroke="0" extrusionOk="0">
                <a:moveTo>
                  <a:pt x="0" y="0"/>
                </a:moveTo>
                <a:cubicBezTo>
                  <a:pt x="259063" y="4560"/>
                  <a:pt x="390490" y="21143"/>
                  <a:pt x="624749" y="0"/>
                </a:cubicBezTo>
                <a:cubicBezTo>
                  <a:pt x="859008" y="-21143"/>
                  <a:pt x="1158763" y="31648"/>
                  <a:pt x="1369131" y="0"/>
                </a:cubicBezTo>
                <a:cubicBezTo>
                  <a:pt x="1579499" y="-31648"/>
                  <a:pt x="1782686" y="6"/>
                  <a:pt x="2113513" y="0"/>
                </a:cubicBezTo>
                <a:cubicBezTo>
                  <a:pt x="2444340" y="-6"/>
                  <a:pt x="2467892" y="17736"/>
                  <a:pt x="2658507" y="0"/>
                </a:cubicBezTo>
                <a:cubicBezTo>
                  <a:pt x="2849122" y="-17736"/>
                  <a:pt x="3066165" y="19171"/>
                  <a:pt x="3402889" y="0"/>
                </a:cubicBezTo>
                <a:cubicBezTo>
                  <a:pt x="3739613" y="-19171"/>
                  <a:pt x="3713755" y="-15330"/>
                  <a:pt x="3987761" y="0"/>
                </a:cubicBezTo>
                <a:cubicBezTo>
                  <a:pt x="4005967" y="141967"/>
                  <a:pt x="3978286" y="351775"/>
                  <a:pt x="3987761" y="504577"/>
                </a:cubicBezTo>
                <a:cubicBezTo>
                  <a:pt x="3997236" y="657379"/>
                  <a:pt x="3990143" y="809437"/>
                  <a:pt x="3987761" y="965066"/>
                </a:cubicBezTo>
                <a:cubicBezTo>
                  <a:pt x="3985379" y="1120695"/>
                  <a:pt x="4002615" y="1353777"/>
                  <a:pt x="3987761" y="1469643"/>
                </a:cubicBezTo>
                <a:cubicBezTo>
                  <a:pt x="3825496" y="1487608"/>
                  <a:pt x="3561604" y="1455721"/>
                  <a:pt x="3363012" y="1469643"/>
                </a:cubicBezTo>
                <a:cubicBezTo>
                  <a:pt x="3164420" y="1483565"/>
                  <a:pt x="3060915" y="1487439"/>
                  <a:pt x="2818018" y="1469643"/>
                </a:cubicBezTo>
                <a:cubicBezTo>
                  <a:pt x="2575121" y="1451847"/>
                  <a:pt x="2401729" y="1487087"/>
                  <a:pt x="2073636" y="1469643"/>
                </a:cubicBezTo>
                <a:cubicBezTo>
                  <a:pt x="1745543" y="1452199"/>
                  <a:pt x="1685788" y="1466416"/>
                  <a:pt x="1488764" y="1469643"/>
                </a:cubicBezTo>
                <a:cubicBezTo>
                  <a:pt x="1291740" y="1472870"/>
                  <a:pt x="1144435" y="1464809"/>
                  <a:pt x="903892" y="1469643"/>
                </a:cubicBezTo>
                <a:cubicBezTo>
                  <a:pt x="663349" y="1474477"/>
                  <a:pt x="432818" y="1438701"/>
                  <a:pt x="0" y="1469643"/>
                </a:cubicBezTo>
                <a:cubicBezTo>
                  <a:pt x="22355" y="1296804"/>
                  <a:pt x="-19469" y="1150154"/>
                  <a:pt x="0" y="950369"/>
                </a:cubicBezTo>
                <a:cubicBezTo>
                  <a:pt x="19469" y="750584"/>
                  <a:pt x="16012" y="688311"/>
                  <a:pt x="0" y="475185"/>
                </a:cubicBezTo>
                <a:cubicBezTo>
                  <a:pt x="-16012" y="262059"/>
                  <a:pt x="-14246" y="233639"/>
                  <a:pt x="0" y="0"/>
                </a:cubicBezTo>
                <a:close/>
              </a:path>
            </a:pathLst>
          </a:custGeom>
          <a:solidFill>
            <a:schemeClr val="accent4">
              <a:lumMod val="20000"/>
              <a:lumOff val="80000"/>
            </a:schemeClr>
          </a:solidFill>
          <a:ln w="19050">
            <a:solidFill>
              <a:schemeClr val="accent5">
                <a:lumMod val="75000"/>
              </a:schemeClr>
            </a:solidFill>
            <a:extLst>
              <a:ext uri="{C807C97D-BFC1-408E-A445-0C87EB9F89A2}">
                <ask:lineSketchStyleProps xmlns:ask="http://schemas.microsoft.com/office/drawing/2018/sketchyshapes" sd="2087329747">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5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As a result, increased migration from the east whilst at the same time meaning the Indians now had a relationship which enabled the government to increase their control over them</a:t>
            </a:r>
          </a:p>
        </p:txBody>
      </p:sp>
    </p:spTree>
    <p:extLst>
      <p:ext uri="{BB962C8B-B14F-4D97-AF65-F5344CB8AC3E}">
        <p14:creationId xmlns:p14="http://schemas.microsoft.com/office/powerpoint/2010/main" val="2446500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wipe(down)">
                                      <p:cBhvr>
                                        <p:cTn id="12" dur="500"/>
                                        <p:tgtEl>
                                          <p:spTgt spid="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down)">
                                      <p:cBhvr>
                                        <p:cTn id="37" dur="5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barn(inVertic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barn(inVertical)">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barn(inVertical)">
                                      <p:cBhvr>
                                        <p:cTn id="57" dur="500"/>
                                        <p:tgtEl>
                                          <p:spTgt spid="17"/>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wipe(down)">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barn(inVertical)">
                                      <p:cBhvr>
                                        <p:cTn id="67" dur="500"/>
                                        <p:tgtEl>
                                          <p:spTgt spid="20"/>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down)">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barn(inVertical)">
                                      <p:cBhvr>
                                        <p:cTn id="7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4" grpId="0" animBg="1"/>
      <p:bldP spid="3" grpId="0" animBg="1"/>
      <p:bldP spid="5" grpId="0" animBg="1"/>
      <p:bldP spid="13" grpId="0" animBg="1"/>
      <p:bldP spid="6" grpId="0" animBg="1"/>
      <p:bldP spid="7" grpId="0" animBg="1"/>
      <p:bldP spid="10" grpId="0" animBg="1"/>
      <p:bldP spid="11" grpId="0" animBg="1"/>
      <p:bldP spid="12" grpId="0" animBg="1"/>
      <p:bldP spid="17" grpId="0" animBg="1"/>
      <p:bldP spid="19" grpId="0" animBg="1"/>
      <p:bldP spid="20" grpId="0" animBg="1"/>
      <p:bldP spid="21" grpId="0" animBg="1"/>
      <p:bldP spid="3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6" descr="Seamless pattern with hand drawn icons on the theme of law and crimes,  black contour on white background — Stock Photo © Zagory #96363188">
            <a:extLst>
              <a:ext uri="{FF2B5EF4-FFF2-40B4-BE49-F238E27FC236}">
                <a16:creationId xmlns:a16="http://schemas.microsoft.com/office/drawing/2014/main" id="{3A35FB2D-CDCF-047B-DCDD-F8058519AF9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Seamless pattern with hand drawn icons on the theme of law and crimes,  black contour on white background — Stock Photo © Zagory #96363188">
            <a:extLst>
              <a:ext uri="{FF2B5EF4-FFF2-40B4-BE49-F238E27FC236}">
                <a16:creationId xmlns:a16="http://schemas.microsoft.com/office/drawing/2014/main" id="{4D89372D-9EBE-45C6-7CE0-2732CDE44CB3}"/>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485D51CD-CABE-5B00-07D0-E53160426F45}"/>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C68A016E-EE24-ADE5-472C-ECF7A570AB82}"/>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ectangle 29">
            <a:extLst>
              <a:ext uri="{FF2B5EF4-FFF2-40B4-BE49-F238E27FC236}">
                <a16:creationId xmlns:a16="http://schemas.microsoft.com/office/drawing/2014/main" id="{D6D8E142-43AD-9B16-CBEB-B73CD555DF29}"/>
              </a:ext>
            </a:extLst>
          </p:cNvPr>
          <p:cNvSpPr/>
          <p:nvPr/>
        </p:nvSpPr>
        <p:spPr>
          <a:xfrm>
            <a:off x="0" y="257213"/>
            <a:ext cx="12200967" cy="598497"/>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1" name="Rectangle 30">
            <a:extLst>
              <a:ext uri="{FF2B5EF4-FFF2-40B4-BE49-F238E27FC236}">
                <a16:creationId xmlns:a16="http://schemas.microsoft.com/office/drawing/2014/main" id="{EF083139-09A4-ED90-8809-FA7E3C3192C7}"/>
              </a:ext>
            </a:extLst>
          </p:cNvPr>
          <p:cNvSpPr/>
          <p:nvPr/>
        </p:nvSpPr>
        <p:spPr>
          <a:xfrm>
            <a:off x="2559483" y="904992"/>
            <a:ext cx="9364656"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0" i="0" u="none" strike="noStrike" kern="0" cap="none" spc="0" normalizeH="0" baseline="0" noProof="0" dirty="0">
                <a:ln>
                  <a:noFill/>
                </a:ln>
                <a:solidFill>
                  <a:prstClr val="black"/>
                </a:solidFill>
                <a:effectLst/>
                <a:uLnTx/>
                <a:uFillTx/>
                <a:latin typeface="Calibri" panose="020F0502020204030204"/>
                <a:ea typeface="+mn-ea"/>
                <a:cs typeface="+mn-cs"/>
              </a:rPr>
              <a:t>Explain the importance of… [8 x 2 = 16 marks] </a:t>
            </a:r>
          </a:p>
        </p:txBody>
      </p:sp>
      <p:sp>
        <p:nvSpPr>
          <p:cNvPr id="32" name="Rectangle 31">
            <a:extLst>
              <a:ext uri="{FF2B5EF4-FFF2-40B4-BE49-F238E27FC236}">
                <a16:creationId xmlns:a16="http://schemas.microsoft.com/office/drawing/2014/main" id="{9204057A-3C2F-F147-85CE-BDAABE41EACE}"/>
              </a:ext>
            </a:extLst>
          </p:cNvPr>
          <p:cNvSpPr/>
          <p:nvPr/>
        </p:nvSpPr>
        <p:spPr>
          <a:xfrm>
            <a:off x="245101" y="906333"/>
            <a:ext cx="2230646"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 3:</a:t>
            </a:r>
          </a:p>
        </p:txBody>
      </p:sp>
      <p:sp>
        <p:nvSpPr>
          <p:cNvPr id="33" name="Rectangle 32">
            <a:extLst>
              <a:ext uri="{FF2B5EF4-FFF2-40B4-BE49-F238E27FC236}">
                <a16:creationId xmlns:a16="http://schemas.microsoft.com/office/drawing/2014/main" id="{C049C98D-7985-3C3A-63E6-1AB2F1B4BFDA}"/>
              </a:ext>
            </a:extLst>
          </p:cNvPr>
          <p:cNvSpPr/>
          <p:nvPr/>
        </p:nvSpPr>
        <p:spPr>
          <a:xfrm>
            <a:off x="245102" y="1668688"/>
            <a:ext cx="2230645" cy="489296"/>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Example:</a:t>
            </a:r>
          </a:p>
        </p:txBody>
      </p:sp>
      <p:sp>
        <p:nvSpPr>
          <p:cNvPr id="34" name="TextBox 33">
            <a:extLst>
              <a:ext uri="{FF2B5EF4-FFF2-40B4-BE49-F238E27FC236}">
                <a16:creationId xmlns:a16="http://schemas.microsoft.com/office/drawing/2014/main" id="{3ADD6862-BCB1-D5F0-051E-3C3C0BF48581}"/>
              </a:ext>
            </a:extLst>
          </p:cNvPr>
          <p:cNvSpPr txBox="1"/>
          <p:nvPr/>
        </p:nvSpPr>
        <p:spPr>
          <a:xfrm>
            <a:off x="281115" y="246013"/>
            <a:ext cx="11307698"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black"/>
                </a:solidFill>
                <a:effectLst/>
                <a:uLnTx/>
                <a:uFillTx/>
              </a:rPr>
              <a:t>Question 3: </a:t>
            </a:r>
            <a:r>
              <a:rPr kumimoji="0" lang="en-GB" sz="3600" b="1" i="0" u="none" strike="noStrike" kern="0" cap="none" spc="0" normalizeH="0" baseline="0" noProof="0" dirty="0">
                <a:ln>
                  <a:noFill/>
                </a:ln>
                <a:solidFill>
                  <a:srgbClr val="5B9BD5">
                    <a:lumMod val="50000"/>
                  </a:srgbClr>
                </a:solidFill>
                <a:effectLst/>
                <a:uLnTx/>
                <a:uFillTx/>
              </a:rPr>
              <a:t>The ‘Importance’ Question</a:t>
            </a:r>
          </a:p>
        </p:txBody>
      </p:sp>
      <p:sp>
        <p:nvSpPr>
          <p:cNvPr id="35" name="Rectangle: Rounded Corners 34">
            <a:extLst>
              <a:ext uri="{FF2B5EF4-FFF2-40B4-BE49-F238E27FC236}">
                <a16:creationId xmlns:a16="http://schemas.microsoft.com/office/drawing/2014/main" id="{4E70201C-5204-2069-2A8F-EE07B218A58F}"/>
              </a:ext>
            </a:extLst>
          </p:cNvPr>
          <p:cNvSpPr/>
          <p:nvPr/>
        </p:nvSpPr>
        <p:spPr>
          <a:xfrm>
            <a:off x="2559484" y="1671643"/>
            <a:ext cx="6763347" cy="2901460"/>
          </a:xfrm>
          <a:prstGeom prst="roundRect">
            <a:avLst>
              <a:gd name="adj" fmla="val 3207"/>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36" name="Rectangle: Rounded Corners 35">
            <a:extLst>
              <a:ext uri="{FF2B5EF4-FFF2-40B4-BE49-F238E27FC236}">
                <a16:creationId xmlns:a16="http://schemas.microsoft.com/office/drawing/2014/main" id="{395E4E2A-528E-9577-D8DF-F579FFCA1C96}"/>
              </a:ext>
            </a:extLst>
          </p:cNvPr>
          <p:cNvSpPr/>
          <p:nvPr/>
        </p:nvSpPr>
        <p:spPr>
          <a:xfrm>
            <a:off x="3733157" y="1752572"/>
            <a:ext cx="486418" cy="288613"/>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cxnSp>
        <p:nvCxnSpPr>
          <p:cNvPr id="37" name="Straight Arrow Connector 36">
            <a:extLst>
              <a:ext uri="{FF2B5EF4-FFF2-40B4-BE49-F238E27FC236}">
                <a16:creationId xmlns:a16="http://schemas.microsoft.com/office/drawing/2014/main" id="{A22D42FD-0AE5-528D-8226-6F4326D1485B}"/>
              </a:ext>
            </a:extLst>
          </p:cNvPr>
          <p:cNvCxnSpPr>
            <a:cxnSpLocks/>
          </p:cNvCxnSpPr>
          <p:nvPr/>
        </p:nvCxnSpPr>
        <p:spPr>
          <a:xfrm flipH="1">
            <a:off x="6096000" y="1913336"/>
            <a:ext cx="3388195" cy="0"/>
          </a:xfrm>
          <a:prstGeom prst="straightConnector1">
            <a:avLst/>
          </a:prstGeom>
          <a:noFill/>
          <a:ln w="28575" cap="flat" cmpd="sng" algn="ctr">
            <a:solidFill>
              <a:srgbClr val="4472C4">
                <a:lumMod val="75000"/>
              </a:srgbClr>
            </a:solidFill>
            <a:prstDash val="solid"/>
            <a:miter lim="800000"/>
            <a:tailEnd type="triangle"/>
          </a:ln>
          <a:effectLst/>
        </p:spPr>
      </p:cxnSp>
      <p:sp>
        <p:nvSpPr>
          <p:cNvPr id="38" name="TextBox 37">
            <a:extLst>
              <a:ext uri="{FF2B5EF4-FFF2-40B4-BE49-F238E27FC236}">
                <a16:creationId xmlns:a16="http://schemas.microsoft.com/office/drawing/2014/main" id="{FAF92989-625E-F577-E417-4DED464F96A1}"/>
              </a:ext>
            </a:extLst>
          </p:cNvPr>
          <p:cNvSpPr txBox="1"/>
          <p:nvPr/>
        </p:nvSpPr>
        <p:spPr>
          <a:xfrm>
            <a:off x="2637112" y="1709644"/>
            <a:ext cx="6685719" cy="266226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rPr>
              <a:t>3. </a:t>
            </a:r>
            <a:r>
              <a:rPr kumimoji="0" lang="en-GB" sz="2000" b="0" i="0" u="none" strike="noStrike" kern="0" cap="none" spc="0" normalizeH="0" baseline="0" noProof="0" dirty="0">
                <a:ln>
                  <a:noFill/>
                </a:ln>
                <a:solidFill>
                  <a:prstClr val="black"/>
                </a:solidFill>
                <a:effectLst/>
                <a:uLnTx/>
                <a:uFillTx/>
              </a:rPr>
              <a:t>Explain </a:t>
            </a:r>
            <a:r>
              <a:rPr kumimoji="0" lang="en-GB" sz="2000" b="1" i="0" u="none" strike="noStrike" kern="0" cap="none" spc="0" normalizeH="0" baseline="0" noProof="0" dirty="0">
                <a:ln>
                  <a:noFill/>
                </a:ln>
                <a:solidFill>
                  <a:prstClr val="black"/>
                </a:solidFill>
                <a:effectLst/>
                <a:uLnTx/>
                <a:uFillTx/>
              </a:rPr>
              <a:t>two</a:t>
            </a:r>
            <a:r>
              <a:rPr kumimoji="0" lang="en-GB" sz="2000" b="0" i="0" u="none" strike="noStrike" kern="0" cap="none" spc="0" normalizeH="0" baseline="0" noProof="0" dirty="0">
                <a:ln>
                  <a:noFill/>
                </a:ln>
                <a:solidFill>
                  <a:prstClr val="black"/>
                </a:solidFill>
                <a:effectLst/>
                <a:uLnTx/>
                <a:uFillTx/>
              </a:rPr>
              <a:t> of the following:</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100" b="0" i="0" u="none" strike="noStrike" kern="0" cap="none" spc="0" normalizeH="0" baseline="0" noProof="0" dirty="0">
                <a:ln>
                  <a:noFill/>
                </a:ln>
                <a:solidFill>
                  <a:prstClr val="black"/>
                </a:solidFill>
                <a:effectLst/>
                <a:uLnTx/>
                <a:uFillTx/>
              </a:rPr>
              <a:t>Explain the importance of the Second Indian Appropriations Act (1871) for the development of the West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100" b="0" i="0" u="none" strike="noStrike" kern="0" cap="none" spc="0" normalizeH="0" baseline="0" noProof="0" dirty="0">
                <a:ln>
                  <a:noFill/>
                </a:ln>
                <a:solidFill>
                  <a:prstClr val="black"/>
                </a:solidFill>
                <a:effectLst/>
                <a:uLnTx/>
                <a:uFillTx/>
              </a:rPr>
              <a:t>Explain the importance of John Iliff for the growth of the cattle industry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100" b="0" i="0" u="none" strike="noStrike" kern="0" cap="none" spc="0" normalizeH="0" baseline="0" noProof="0" dirty="0">
                <a:ln>
                  <a:noFill/>
                </a:ln>
                <a:solidFill>
                  <a:prstClr val="black"/>
                </a:solidFill>
                <a:effectLst/>
                <a:uLnTx/>
                <a:uFillTx/>
              </a:rPr>
              <a:t>Explain the importance of Wounded Knee Massacre for the way of life of Plains Indians</a:t>
            </a:r>
          </a:p>
        </p:txBody>
      </p:sp>
      <p:sp>
        <p:nvSpPr>
          <p:cNvPr id="39" name="Rectangle 38">
            <a:extLst>
              <a:ext uri="{FF2B5EF4-FFF2-40B4-BE49-F238E27FC236}">
                <a16:creationId xmlns:a16="http://schemas.microsoft.com/office/drawing/2014/main" id="{79F12564-D968-90D1-B7B6-AB41E31DA7DD}"/>
              </a:ext>
            </a:extLst>
          </p:cNvPr>
          <p:cNvSpPr/>
          <p:nvPr/>
        </p:nvSpPr>
        <p:spPr>
          <a:xfrm>
            <a:off x="9458925" y="1707620"/>
            <a:ext cx="2437000" cy="1269347"/>
          </a:xfrm>
          <a:custGeom>
            <a:avLst/>
            <a:gdLst>
              <a:gd name="connsiteX0" fmla="*/ 0 w 2437000"/>
              <a:gd name="connsiteY0" fmla="*/ 0 h 1269347"/>
              <a:gd name="connsiteX1" fmla="*/ 560510 w 2437000"/>
              <a:gd name="connsiteY1" fmla="*/ 0 h 1269347"/>
              <a:gd name="connsiteX2" fmla="*/ 1218500 w 2437000"/>
              <a:gd name="connsiteY2" fmla="*/ 0 h 1269347"/>
              <a:gd name="connsiteX3" fmla="*/ 1827750 w 2437000"/>
              <a:gd name="connsiteY3" fmla="*/ 0 h 1269347"/>
              <a:gd name="connsiteX4" fmla="*/ 2437000 w 2437000"/>
              <a:gd name="connsiteY4" fmla="*/ 0 h 1269347"/>
              <a:gd name="connsiteX5" fmla="*/ 2437000 w 2437000"/>
              <a:gd name="connsiteY5" fmla="*/ 596593 h 1269347"/>
              <a:gd name="connsiteX6" fmla="*/ 2437000 w 2437000"/>
              <a:gd name="connsiteY6" fmla="*/ 1269347 h 1269347"/>
              <a:gd name="connsiteX7" fmla="*/ 1803380 w 2437000"/>
              <a:gd name="connsiteY7" fmla="*/ 1269347 h 1269347"/>
              <a:gd name="connsiteX8" fmla="*/ 1218500 w 2437000"/>
              <a:gd name="connsiteY8" fmla="*/ 1269347 h 1269347"/>
              <a:gd name="connsiteX9" fmla="*/ 633620 w 2437000"/>
              <a:gd name="connsiteY9" fmla="*/ 1269347 h 1269347"/>
              <a:gd name="connsiteX10" fmla="*/ 0 w 2437000"/>
              <a:gd name="connsiteY10" fmla="*/ 1269347 h 1269347"/>
              <a:gd name="connsiteX11" fmla="*/ 0 w 2437000"/>
              <a:gd name="connsiteY11" fmla="*/ 634674 h 1269347"/>
              <a:gd name="connsiteX12" fmla="*/ 0 w 2437000"/>
              <a:gd name="connsiteY12" fmla="*/ 0 h 1269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37000" h="1269347" fill="none" extrusionOk="0">
                <a:moveTo>
                  <a:pt x="0" y="0"/>
                </a:moveTo>
                <a:cubicBezTo>
                  <a:pt x="155227" y="-17951"/>
                  <a:pt x="443229" y="27596"/>
                  <a:pt x="560510" y="0"/>
                </a:cubicBezTo>
                <a:cubicBezTo>
                  <a:pt x="677791" y="-27596"/>
                  <a:pt x="958188" y="30319"/>
                  <a:pt x="1218500" y="0"/>
                </a:cubicBezTo>
                <a:cubicBezTo>
                  <a:pt x="1478812" y="-30319"/>
                  <a:pt x="1653636" y="8185"/>
                  <a:pt x="1827750" y="0"/>
                </a:cubicBezTo>
                <a:cubicBezTo>
                  <a:pt x="2001864" y="-8185"/>
                  <a:pt x="2250967" y="-5043"/>
                  <a:pt x="2437000" y="0"/>
                </a:cubicBezTo>
                <a:cubicBezTo>
                  <a:pt x="2446050" y="262589"/>
                  <a:pt x="2465700" y="466301"/>
                  <a:pt x="2437000" y="596593"/>
                </a:cubicBezTo>
                <a:cubicBezTo>
                  <a:pt x="2408300" y="726885"/>
                  <a:pt x="2448054" y="1074707"/>
                  <a:pt x="2437000" y="1269347"/>
                </a:cubicBezTo>
                <a:cubicBezTo>
                  <a:pt x="2206381" y="1287914"/>
                  <a:pt x="2047919" y="1261796"/>
                  <a:pt x="1803380" y="1269347"/>
                </a:cubicBezTo>
                <a:cubicBezTo>
                  <a:pt x="1558841" y="1276898"/>
                  <a:pt x="1419625" y="1293636"/>
                  <a:pt x="1218500" y="1269347"/>
                </a:cubicBezTo>
                <a:cubicBezTo>
                  <a:pt x="1017375" y="1245058"/>
                  <a:pt x="753935" y="1274527"/>
                  <a:pt x="633620" y="1269347"/>
                </a:cubicBezTo>
                <a:cubicBezTo>
                  <a:pt x="513305" y="1264167"/>
                  <a:pt x="224850" y="1272179"/>
                  <a:pt x="0" y="1269347"/>
                </a:cubicBezTo>
                <a:cubicBezTo>
                  <a:pt x="-11546" y="967350"/>
                  <a:pt x="-24226" y="906043"/>
                  <a:pt x="0" y="634674"/>
                </a:cubicBezTo>
                <a:cubicBezTo>
                  <a:pt x="24226" y="363305"/>
                  <a:pt x="17037" y="167112"/>
                  <a:pt x="0" y="0"/>
                </a:cubicBezTo>
                <a:close/>
              </a:path>
              <a:path w="2437000" h="1269347" stroke="0" extrusionOk="0">
                <a:moveTo>
                  <a:pt x="0" y="0"/>
                </a:moveTo>
                <a:cubicBezTo>
                  <a:pt x="234654" y="13463"/>
                  <a:pt x="332157" y="12793"/>
                  <a:pt x="584880" y="0"/>
                </a:cubicBezTo>
                <a:cubicBezTo>
                  <a:pt x="837603" y="-12793"/>
                  <a:pt x="941462" y="-2817"/>
                  <a:pt x="1242870" y="0"/>
                </a:cubicBezTo>
                <a:cubicBezTo>
                  <a:pt x="1544278" y="2817"/>
                  <a:pt x="1645621" y="17769"/>
                  <a:pt x="1900860" y="0"/>
                </a:cubicBezTo>
                <a:cubicBezTo>
                  <a:pt x="2156099" y="-17769"/>
                  <a:pt x="2293034" y="-21261"/>
                  <a:pt x="2437000" y="0"/>
                </a:cubicBezTo>
                <a:cubicBezTo>
                  <a:pt x="2452327" y="317142"/>
                  <a:pt x="2465989" y="336061"/>
                  <a:pt x="2437000" y="660060"/>
                </a:cubicBezTo>
                <a:cubicBezTo>
                  <a:pt x="2408011" y="984059"/>
                  <a:pt x="2429444" y="1043950"/>
                  <a:pt x="2437000" y="1269347"/>
                </a:cubicBezTo>
                <a:cubicBezTo>
                  <a:pt x="2169478" y="1291324"/>
                  <a:pt x="1994806" y="1240471"/>
                  <a:pt x="1852120" y="1269347"/>
                </a:cubicBezTo>
                <a:cubicBezTo>
                  <a:pt x="1709434" y="1298223"/>
                  <a:pt x="1369400" y="1281569"/>
                  <a:pt x="1194130" y="1269347"/>
                </a:cubicBezTo>
                <a:cubicBezTo>
                  <a:pt x="1018860" y="1257126"/>
                  <a:pt x="848015" y="1247772"/>
                  <a:pt x="633620" y="1269347"/>
                </a:cubicBezTo>
                <a:cubicBezTo>
                  <a:pt x="419225" y="1290923"/>
                  <a:pt x="207689" y="1271935"/>
                  <a:pt x="0" y="1269347"/>
                </a:cubicBezTo>
                <a:cubicBezTo>
                  <a:pt x="4200" y="1051112"/>
                  <a:pt x="4807" y="969500"/>
                  <a:pt x="0" y="672754"/>
                </a:cubicBezTo>
                <a:cubicBezTo>
                  <a:pt x="-4807" y="376008"/>
                  <a:pt x="14089" y="324994"/>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Choice: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You can pick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two</a:t>
            </a:r>
            <a:r>
              <a:rPr kumimoji="0" lang="en-GB" sz="2000" b="0"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questions from the three options.</a:t>
            </a:r>
          </a:p>
        </p:txBody>
      </p:sp>
      <p:sp>
        <p:nvSpPr>
          <p:cNvPr id="40" name="Rectangle 39">
            <a:extLst>
              <a:ext uri="{FF2B5EF4-FFF2-40B4-BE49-F238E27FC236}">
                <a16:creationId xmlns:a16="http://schemas.microsoft.com/office/drawing/2014/main" id="{BF37F29F-1537-A845-5499-403B55841DAB}"/>
              </a:ext>
            </a:extLst>
          </p:cNvPr>
          <p:cNvSpPr/>
          <p:nvPr/>
        </p:nvSpPr>
        <p:spPr>
          <a:xfrm>
            <a:off x="238183" y="2211678"/>
            <a:ext cx="2237563" cy="2524971"/>
          </a:xfrm>
          <a:prstGeom prst="rect">
            <a:avLst/>
          </a:prstGeom>
          <a:gradFill flip="none" rotWithShape="1">
            <a:gsLst>
              <a:gs pos="0">
                <a:srgbClr val="FFC000"/>
              </a:gs>
              <a:gs pos="81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13EBFC87-D91A-7E53-9B9D-EE697D50CE31}"/>
              </a:ext>
            </a:extLst>
          </p:cNvPr>
          <p:cNvSpPr txBox="1"/>
          <p:nvPr/>
        </p:nvSpPr>
        <p:spPr>
          <a:xfrm>
            <a:off x="296075" y="2281059"/>
            <a:ext cx="2088790" cy="249299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rPr>
              <a:t>TOP TIP:</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Carefully read through all three options before making a choice about your two answers.</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600" b="0" i="0" u="none" strike="noStrike" kern="0" cap="none" spc="0" normalizeH="0" baseline="0" noProof="0" dirty="0">
              <a:ln>
                <a:noFill/>
              </a:ln>
              <a:solidFill>
                <a:prstClr val="black"/>
              </a:solidFill>
              <a:effectLst/>
              <a:uLnTx/>
              <a:uFillTx/>
            </a:endParaRPr>
          </a:p>
        </p:txBody>
      </p:sp>
      <p:sp>
        <p:nvSpPr>
          <p:cNvPr id="43" name="Rectangle: Rounded Corners 42">
            <a:extLst>
              <a:ext uri="{FF2B5EF4-FFF2-40B4-BE49-F238E27FC236}">
                <a16:creationId xmlns:a16="http://schemas.microsoft.com/office/drawing/2014/main" id="{0655D197-CC16-738C-D53F-181FD68EDB33}"/>
              </a:ext>
            </a:extLst>
          </p:cNvPr>
          <p:cNvSpPr/>
          <p:nvPr/>
        </p:nvSpPr>
        <p:spPr>
          <a:xfrm>
            <a:off x="4215154" y="3049029"/>
            <a:ext cx="1315093" cy="288613"/>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4" name="Rectangle: Rounded Corners 43">
            <a:extLst>
              <a:ext uri="{FF2B5EF4-FFF2-40B4-BE49-F238E27FC236}">
                <a16:creationId xmlns:a16="http://schemas.microsoft.com/office/drawing/2014/main" id="{059986C0-FB33-528D-149A-D85E3382D49A}"/>
              </a:ext>
            </a:extLst>
          </p:cNvPr>
          <p:cNvSpPr/>
          <p:nvPr/>
        </p:nvSpPr>
        <p:spPr>
          <a:xfrm>
            <a:off x="4207287" y="3685958"/>
            <a:ext cx="1315093" cy="288613"/>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5" name="Rectangle 44">
            <a:extLst>
              <a:ext uri="{FF2B5EF4-FFF2-40B4-BE49-F238E27FC236}">
                <a16:creationId xmlns:a16="http://schemas.microsoft.com/office/drawing/2014/main" id="{852833F1-9EDA-B499-F62E-66D443A7502C}"/>
              </a:ext>
            </a:extLst>
          </p:cNvPr>
          <p:cNvSpPr/>
          <p:nvPr/>
        </p:nvSpPr>
        <p:spPr>
          <a:xfrm>
            <a:off x="9458925" y="3103879"/>
            <a:ext cx="2437000" cy="1452773"/>
          </a:xfrm>
          <a:custGeom>
            <a:avLst/>
            <a:gdLst>
              <a:gd name="connsiteX0" fmla="*/ 0 w 2437000"/>
              <a:gd name="connsiteY0" fmla="*/ 0 h 1452773"/>
              <a:gd name="connsiteX1" fmla="*/ 609250 w 2437000"/>
              <a:gd name="connsiteY1" fmla="*/ 0 h 1452773"/>
              <a:gd name="connsiteX2" fmla="*/ 1169760 w 2437000"/>
              <a:gd name="connsiteY2" fmla="*/ 0 h 1452773"/>
              <a:gd name="connsiteX3" fmla="*/ 1705900 w 2437000"/>
              <a:gd name="connsiteY3" fmla="*/ 0 h 1452773"/>
              <a:gd name="connsiteX4" fmla="*/ 2437000 w 2437000"/>
              <a:gd name="connsiteY4" fmla="*/ 0 h 1452773"/>
              <a:gd name="connsiteX5" fmla="*/ 2437000 w 2437000"/>
              <a:gd name="connsiteY5" fmla="*/ 498785 h 1452773"/>
              <a:gd name="connsiteX6" fmla="*/ 2437000 w 2437000"/>
              <a:gd name="connsiteY6" fmla="*/ 1012099 h 1452773"/>
              <a:gd name="connsiteX7" fmla="*/ 2437000 w 2437000"/>
              <a:gd name="connsiteY7" fmla="*/ 1452773 h 1452773"/>
              <a:gd name="connsiteX8" fmla="*/ 1852120 w 2437000"/>
              <a:gd name="connsiteY8" fmla="*/ 1452773 h 1452773"/>
              <a:gd name="connsiteX9" fmla="*/ 1242870 w 2437000"/>
              <a:gd name="connsiteY9" fmla="*/ 1452773 h 1452773"/>
              <a:gd name="connsiteX10" fmla="*/ 584880 w 2437000"/>
              <a:gd name="connsiteY10" fmla="*/ 1452773 h 1452773"/>
              <a:gd name="connsiteX11" fmla="*/ 0 w 2437000"/>
              <a:gd name="connsiteY11" fmla="*/ 1452773 h 1452773"/>
              <a:gd name="connsiteX12" fmla="*/ 0 w 2437000"/>
              <a:gd name="connsiteY12" fmla="*/ 939460 h 1452773"/>
              <a:gd name="connsiteX13" fmla="*/ 0 w 2437000"/>
              <a:gd name="connsiteY13" fmla="*/ 455202 h 1452773"/>
              <a:gd name="connsiteX14" fmla="*/ 0 w 2437000"/>
              <a:gd name="connsiteY14" fmla="*/ 0 h 1452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37000" h="1452773" fill="none" extrusionOk="0">
                <a:moveTo>
                  <a:pt x="0" y="0"/>
                </a:moveTo>
                <a:cubicBezTo>
                  <a:pt x="193549" y="29373"/>
                  <a:pt x="435136" y="8185"/>
                  <a:pt x="609250" y="0"/>
                </a:cubicBezTo>
                <a:cubicBezTo>
                  <a:pt x="783364" y="-8185"/>
                  <a:pt x="971067" y="-169"/>
                  <a:pt x="1169760" y="0"/>
                </a:cubicBezTo>
                <a:cubicBezTo>
                  <a:pt x="1368453" y="169"/>
                  <a:pt x="1569345" y="-22013"/>
                  <a:pt x="1705900" y="0"/>
                </a:cubicBezTo>
                <a:cubicBezTo>
                  <a:pt x="1842455" y="22013"/>
                  <a:pt x="2147630" y="-33541"/>
                  <a:pt x="2437000" y="0"/>
                </a:cubicBezTo>
                <a:cubicBezTo>
                  <a:pt x="2433249" y="103847"/>
                  <a:pt x="2451447" y="350520"/>
                  <a:pt x="2437000" y="498785"/>
                </a:cubicBezTo>
                <a:cubicBezTo>
                  <a:pt x="2422553" y="647051"/>
                  <a:pt x="2433508" y="889761"/>
                  <a:pt x="2437000" y="1012099"/>
                </a:cubicBezTo>
                <a:cubicBezTo>
                  <a:pt x="2440492" y="1134437"/>
                  <a:pt x="2451292" y="1303047"/>
                  <a:pt x="2437000" y="1452773"/>
                </a:cubicBezTo>
                <a:cubicBezTo>
                  <a:pt x="2249937" y="1477107"/>
                  <a:pt x="1995501" y="1453168"/>
                  <a:pt x="1852120" y="1452773"/>
                </a:cubicBezTo>
                <a:cubicBezTo>
                  <a:pt x="1708739" y="1452378"/>
                  <a:pt x="1442004" y="1475466"/>
                  <a:pt x="1242870" y="1452773"/>
                </a:cubicBezTo>
                <a:cubicBezTo>
                  <a:pt x="1043736" y="1430081"/>
                  <a:pt x="811091" y="1433264"/>
                  <a:pt x="584880" y="1452773"/>
                </a:cubicBezTo>
                <a:cubicBezTo>
                  <a:pt x="358669" y="1472283"/>
                  <a:pt x="230252" y="1470216"/>
                  <a:pt x="0" y="1452773"/>
                </a:cubicBezTo>
                <a:cubicBezTo>
                  <a:pt x="-21715" y="1323566"/>
                  <a:pt x="16119" y="1073344"/>
                  <a:pt x="0" y="939460"/>
                </a:cubicBezTo>
                <a:cubicBezTo>
                  <a:pt x="-16119" y="805576"/>
                  <a:pt x="19852" y="607111"/>
                  <a:pt x="0" y="455202"/>
                </a:cubicBezTo>
                <a:cubicBezTo>
                  <a:pt x="-19852" y="303293"/>
                  <a:pt x="16319" y="122553"/>
                  <a:pt x="0" y="0"/>
                </a:cubicBezTo>
                <a:close/>
              </a:path>
              <a:path w="2437000" h="1452773" stroke="0" extrusionOk="0">
                <a:moveTo>
                  <a:pt x="0" y="0"/>
                </a:moveTo>
                <a:cubicBezTo>
                  <a:pt x="234654" y="13463"/>
                  <a:pt x="332157" y="12793"/>
                  <a:pt x="584880" y="0"/>
                </a:cubicBezTo>
                <a:cubicBezTo>
                  <a:pt x="837603" y="-12793"/>
                  <a:pt x="941462" y="-2817"/>
                  <a:pt x="1242870" y="0"/>
                </a:cubicBezTo>
                <a:cubicBezTo>
                  <a:pt x="1544278" y="2817"/>
                  <a:pt x="1645621" y="17769"/>
                  <a:pt x="1900860" y="0"/>
                </a:cubicBezTo>
                <a:cubicBezTo>
                  <a:pt x="2156099" y="-17769"/>
                  <a:pt x="2293034" y="-21261"/>
                  <a:pt x="2437000" y="0"/>
                </a:cubicBezTo>
                <a:cubicBezTo>
                  <a:pt x="2424531" y="217517"/>
                  <a:pt x="2459593" y="353607"/>
                  <a:pt x="2437000" y="513313"/>
                </a:cubicBezTo>
                <a:cubicBezTo>
                  <a:pt x="2414407" y="673019"/>
                  <a:pt x="2421099" y="880174"/>
                  <a:pt x="2437000" y="983043"/>
                </a:cubicBezTo>
                <a:cubicBezTo>
                  <a:pt x="2452902" y="1085912"/>
                  <a:pt x="2418951" y="1347944"/>
                  <a:pt x="2437000" y="1452773"/>
                </a:cubicBezTo>
                <a:cubicBezTo>
                  <a:pt x="2189228" y="1433598"/>
                  <a:pt x="2101418" y="1464995"/>
                  <a:pt x="1876490" y="1452773"/>
                </a:cubicBezTo>
                <a:cubicBezTo>
                  <a:pt x="1651562" y="1440552"/>
                  <a:pt x="1530375" y="1431198"/>
                  <a:pt x="1315980" y="1452773"/>
                </a:cubicBezTo>
                <a:cubicBezTo>
                  <a:pt x="1101585" y="1474349"/>
                  <a:pt x="909593" y="1480950"/>
                  <a:pt x="706730" y="1452773"/>
                </a:cubicBezTo>
                <a:cubicBezTo>
                  <a:pt x="503867" y="1424597"/>
                  <a:pt x="299903" y="1445077"/>
                  <a:pt x="0" y="1452773"/>
                </a:cubicBezTo>
                <a:cubicBezTo>
                  <a:pt x="15594" y="1290038"/>
                  <a:pt x="17800" y="1176771"/>
                  <a:pt x="0" y="939460"/>
                </a:cubicBezTo>
                <a:cubicBezTo>
                  <a:pt x="-17800" y="702149"/>
                  <a:pt x="-327" y="616909"/>
                  <a:pt x="0" y="484258"/>
                </a:cubicBezTo>
                <a:cubicBezTo>
                  <a:pt x="327" y="351607"/>
                  <a:pt x="5346" y="150710"/>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Focus: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Carefully read what the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focus</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of each question is about.</a:t>
            </a:r>
          </a:p>
        </p:txBody>
      </p:sp>
      <p:sp>
        <p:nvSpPr>
          <p:cNvPr id="46" name="Rectangle 45">
            <a:extLst>
              <a:ext uri="{FF2B5EF4-FFF2-40B4-BE49-F238E27FC236}">
                <a16:creationId xmlns:a16="http://schemas.microsoft.com/office/drawing/2014/main" id="{7F2ABA3F-F7B8-230A-C35C-26BBF9EB977E}"/>
              </a:ext>
            </a:extLst>
          </p:cNvPr>
          <p:cNvSpPr/>
          <p:nvPr/>
        </p:nvSpPr>
        <p:spPr>
          <a:xfrm>
            <a:off x="2559483" y="4631933"/>
            <a:ext cx="6763347" cy="1978600"/>
          </a:xfrm>
          <a:custGeom>
            <a:avLst/>
            <a:gdLst>
              <a:gd name="connsiteX0" fmla="*/ 0 w 6763347"/>
              <a:gd name="connsiteY0" fmla="*/ 0 h 1978600"/>
              <a:gd name="connsiteX1" fmla="*/ 811602 w 6763347"/>
              <a:gd name="connsiteY1" fmla="*/ 0 h 1978600"/>
              <a:gd name="connsiteX2" fmla="*/ 1623203 w 6763347"/>
              <a:gd name="connsiteY2" fmla="*/ 0 h 1978600"/>
              <a:gd name="connsiteX3" fmla="*/ 2164271 w 6763347"/>
              <a:gd name="connsiteY3" fmla="*/ 0 h 1978600"/>
              <a:gd name="connsiteX4" fmla="*/ 2840606 w 6763347"/>
              <a:gd name="connsiteY4" fmla="*/ 0 h 1978600"/>
              <a:gd name="connsiteX5" fmla="*/ 3652207 w 6763347"/>
              <a:gd name="connsiteY5" fmla="*/ 0 h 1978600"/>
              <a:gd name="connsiteX6" fmla="*/ 4260909 w 6763347"/>
              <a:gd name="connsiteY6" fmla="*/ 0 h 1978600"/>
              <a:gd name="connsiteX7" fmla="*/ 4801976 w 6763347"/>
              <a:gd name="connsiteY7" fmla="*/ 0 h 1978600"/>
              <a:gd name="connsiteX8" fmla="*/ 5613578 w 6763347"/>
              <a:gd name="connsiteY8" fmla="*/ 0 h 1978600"/>
              <a:gd name="connsiteX9" fmla="*/ 6154646 w 6763347"/>
              <a:gd name="connsiteY9" fmla="*/ 0 h 1978600"/>
              <a:gd name="connsiteX10" fmla="*/ 6763347 w 6763347"/>
              <a:gd name="connsiteY10" fmla="*/ 0 h 1978600"/>
              <a:gd name="connsiteX11" fmla="*/ 6763347 w 6763347"/>
              <a:gd name="connsiteY11" fmla="*/ 659533 h 1978600"/>
              <a:gd name="connsiteX12" fmla="*/ 6763347 w 6763347"/>
              <a:gd name="connsiteY12" fmla="*/ 1319067 h 1978600"/>
              <a:gd name="connsiteX13" fmla="*/ 6763347 w 6763347"/>
              <a:gd name="connsiteY13" fmla="*/ 1978600 h 1978600"/>
              <a:gd name="connsiteX14" fmla="*/ 6019379 w 6763347"/>
              <a:gd name="connsiteY14" fmla="*/ 1978600 h 1978600"/>
              <a:gd name="connsiteX15" fmla="*/ 5275411 w 6763347"/>
              <a:gd name="connsiteY15" fmla="*/ 1978600 h 1978600"/>
              <a:gd name="connsiteX16" fmla="*/ 4734343 w 6763347"/>
              <a:gd name="connsiteY16" fmla="*/ 1978600 h 1978600"/>
              <a:gd name="connsiteX17" fmla="*/ 3922741 w 6763347"/>
              <a:gd name="connsiteY17" fmla="*/ 1978600 h 1978600"/>
              <a:gd name="connsiteX18" fmla="*/ 3314040 w 6763347"/>
              <a:gd name="connsiteY18" fmla="*/ 1978600 h 1978600"/>
              <a:gd name="connsiteX19" fmla="*/ 2705339 w 6763347"/>
              <a:gd name="connsiteY19" fmla="*/ 1978600 h 1978600"/>
              <a:gd name="connsiteX20" fmla="*/ 2164271 w 6763347"/>
              <a:gd name="connsiteY20" fmla="*/ 1978600 h 1978600"/>
              <a:gd name="connsiteX21" fmla="*/ 1352669 w 6763347"/>
              <a:gd name="connsiteY21" fmla="*/ 1978600 h 1978600"/>
              <a:gd name="connsiteX22" fmla="*/ 743968 w 6763347"/>
              <a:gd name="connsiteY22" fmla="*/ 1978600 h 1978600"/>
              <a:gd name="connsiteX23" fmla="*/ 0 w 6763347"/>
              <a:gd name="connsiteY23" fmla="*/ 1978600 h 1978600"/>
              <a:gd name="connsiteX24" fmla="*/ 0 w 6763347"/>
              <a:gd name="connsiteY24" fmla="*/ 1338853 h 1978600"/>
              <a:gd name="connsiteX25" fmla="*/ 0 w 6763347"/>
              <a:gd name="connsiteY25" fmla="*/ 639747 h 1978600"/>
              <a:gd name="connsiteX26" fmla="*/ 0 w 6763347"/>
              <a:gd name="connsiteY26" fmla="*/ 0 h 197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763347" h="1978600" fill="none" extrusionOk="0">
                <a:moveTo>
                  <a:pt x="0" y="0"/>
                </a:moveTo>
                <a:cubicBezTo>
                  <a:pt x="249953" y="-11418"/>
                  <a:pt x="478186" y="-405"/>
                  <a:pt x="811602" y="0"/>
                </a:cubicBezTo>
                <a:cubicBezTo>
                  <a:pt x="1145018" y="405"/>
                  <a:pt x="1339505" y="34584"/>
                  <a:pt x="1623203" y="0"/>
                </a:cubicBezTo>
                <a:cubicBezTo>
                  <a:pt x="1906901" y="-34584"/>
                  <a:pt x="1983296" y="10682"/>
                  <a:pt x="2164271" y="0"/>
                </a:cubicBezTo>
                <a:cubicBezTo>
                  <a:pt x="2345246" y="-10682"/>
                  <a:pt x="2679935" y="-1016"/>
                  <a:pt x="2840606" y="0"/>
                </a:cubicBezTo>
                <a:cubicBezTo>
                  <a:pt x="3001277" y="1016"/>
                  <a:pt x="3452265" y="30829"/>
                  <a:pt x="3652207" y="0"/>
                </a:cubicBezTo>
                <a:cubicBezTo>
                  <a:pt x="3852149" y="-30829"/>
                  <a:pt x="4101774" y="-10870"/>
                  <a:pt x="4260909" y="0"/>
                </a:cubicBezTo>
                <a:cubicBezTo>
                  <a:pt x="4420044" y="10870"/>
                  <a:pt x="4570159" y="22350"/>
                  <a:pt x="4801976" y="0"/>
                </a:cubicBezTo>
                <a:cubicBezTo>
                  <a:pt x="5033793" y="-22350"/>
                  <a:pt x="5252292" y="14317"/>
                  <a:pt x="5613578" y="0"/>
                </a:cubicBezTo>
                <a:cubicBezTo>
                  <a:pt x="5974864" y="-14317"/>
                  <a:pt x="5924477" y="19923"/>
                  <a:pt x="6154646" y="0"/>
                </a:cubicBezTo>
                <a:cubicBezTo>
                  <a:pt x="6384815" y="-19923"/>
                  <a:pt x="6523350" y="-30090"/>
                  <a:pt x="6763347" y="0"/>
                </a:cubicBezTo>
                <a:cubicBezTo>
                  <a:pt x="6780701" y="133583"/>
                  <a:pt x="6746319" y="525411"/>
                  <a:pt x="6763347" y="659533"/>
                </a:cubicBezTo>
                <a:cubicBezTo>
                  <a:pt x="6780375" y="793655"/>
                  <a:pt x="6763596" y="1120820"/>
                  <a:pt x="6763347" y="1319067"/>
                </a:cubicBezTo>
                <a:cubicBezTo>
                  <a:pt x="6763098" y="1517314"/>
                  <a:pt x="6754314" y="1702503"/>
                  <a:pt x="6763347" y="1978600"/>
                </a:cubicBezTo>
                <a:cubicBezTo>
                  <a:pt x="6506369" y="2010904"/>
                  <a:pt x="6307038" y="1979970"/>
                  <a:pt x="6019379" y="1978600"/>
                </a:cubicBezTo>
                <a:cubicBezTo>
                  <a:pt x="5731720" y="1977230"/>
                  <a:pt x="5571251" y="1994842"/>
                  <a:pt x="5275411" y="1978600"/>
                </a:cubicBezTo>
                <a:cubicBezTo>
                  <a:pt x="4979571" y="1962358"/>
                  <a:pt x="4991172" y="1997570"/>
                  <a:pt x="4734343" y="1978600"/>
                </a:cubicBezTo>
                <a:cubicBezTo>
                  <a:pt x="4477514" y="1959630"/>
                  <a:pt x="4175666" y="2005421"/>
                  <a:pt x="3922741" y="1978600"/>
                </a:cubicBezTo>
                <a:cubicBezTo>
                  <a:pt x="3669816" y="1951779"/>
                  <a:pt x="3495922" y="1966926"/>
                  <a:pt x="3314040" y="1978600"/>
                </a:cubicBezTo>
                <a:cubicBezTo>
                  <a:pt x="3132158" y="1990274"/>
                  <a:pt x="2875737" y="1985661"/>
                  <a:pt x="2705339" y="1978600"/>
                </a:cubicBezTo>
                <a:cubicBezTo>
                  <a:pt x="2534941" y="1971539"/>
                  <a:pt x="2380603" y="1985994"/>
                  <a:pt x="2164271" y="1978600"/>
                </a:cubicBezTo>
                <a:cubicBezTo>
                  <a:pt x="1947939" y="1971206"/>
                  <a:pt x="1623264" y="1975931"/>
                  <a:pt x="1352669" y="1978600"/>
                </a:cubicBezTo>
                <a:cubicBezTo>
                  <a:pt x="1082074" y="1981269"/>
                  <a:pt x="936843" y="1966476"/>
                  <a:pt x="743968" y="1978600"/>
                </a:cubicBezTo>
                <a:cubicBezTo>
                  <a:pt x="551093" y="1990724"/>
                  <a:pt x="243451" y="1955241"/>
                  <a:pt x="0" y="1978600"/>
                </a:cubicBezTo>
                <a:cubicBezTo>
                  <a:pt x="-5012" y="1828455"/>
                  <a:pt x="12498" y="1599349"/>
                  <a:pt x="0" y="1338853"/>
                </a:cubicBezTo>
                <a:cubicBezTo>
                  <a:pt x="-12498" y="1078357"/>
                  <a:pt x="-3605" y="833423"/>
                  <a:pt x="0" y="639747"/>
                </a:cubicBezTo>
                <a:cubicBezTo>
                  <a:pt x="3605" y="446071"/>
                  <a:pt x="29830" y="169450"/>
                  <a:pt x="0" y="0"/>
                </a:cubicBezTo>
                <a:close/>
              </a:path>
              <a:path w="6763347" h="1978600" stroke="0" extrusionOk="0">
                <a:moveTo>
                  <a:pt x="0" y="0"/>
                </a:moveTo>
                <a:cubicBezTo>
                  <a:pt x="249589" y="-25676"/>
                  <a:pt x="358512" y="-16095"/>
                  <a:pt x="608701" y="0"/>
                </a:cubicBezTo>
                <a:cubicBezTo>
                  <a:pt x="858890" y="16095"/>
                  <a:pt x="1169588" y="-11795"/>
                  <a:pt x="1420303" y="0"/>
                </a:cubicBezTo>
                <a:cubicBezTo>
                  <a:pt x="1671018" y="11795"/>
                  <a:pt x="2041696" y="5845"/>
                  <a:pt x="2231905" y="0"/>
                </a:cubicBezTo>
                <a:cubicBezTo>
                  <a:pt x="2422114" y="-5845"/>
                  <a:pt x="2498449" y="19955"/>
                  <a:pt x="2705339" y="0"/>
                </a:cubicBezTo>
                <a:cubicBezTo>
                  <a:pt x="2912229" y="-19955"/>
                  <a:pt x="3281629" y="4168"/>
                  <a:pt x="3516940" y="0"/>
                </a:cubicBezTo>
                <a:cubicBezTo>
                  <a:pt x="3752251" y="-4168"/>
                  <a:pt x="3835397" y="-29300"/>
                  <a:pt x="4125642" y="0"/>
                </a:cubicBezTo>
                <a:cubicBezTo>
                  <a:pt x="4415887" y="29300"/>
                  <a:pt x="4612801" y="-23643"/>
                  <a:pt x="4869610" y="0"/>
                </a:cubicBezTo>
                <a:cubicBezTo>
                  <a:pt x="5126419" y="23643"/>
                  <a:pt x="5251559" y="34251"/>
                  <a:pt x="5613578" y="0"/>
                </a:cubicBezTo>
                <a:cubicBezTo>
                  <a:pt x="5975597" y="-34251"/>
                  <a:pt x="6255776" y="48817"/>
                  <a:pt x="6763347" y="0"/>
                </a:cubicBezTo>
                <a:cubicBezTo>
                  <a:pt x="6746092" y="155607"/>
                  <a:pt x="6740023" y="472944"/>
                  <a:pt x="6763347" y="639747"/>
                </a:cubicBezTo>
                <a:cubicBezTo>
                  <a:pt x="6786671" y="806550"/>
                  <a:pt x="6733203" y="1058137"/>
                  <a:pt x="6763347" y="1319067"/>
                </a:cubicBezTo>
                <a:cubicBezTo>
                  <a:pt x="6793491" y="1579997"/>
                  <a:pt x="6791685" y="1831822"/>
                  <a:pt x="6763347" y="1978600"/>
                </a:cubicBezTo>
                <a:cubicBezTo>
                  <a:pt x="6449571" y="1948046"/>
                  <a:pt x="6263499" y="1950892"/>
                  <a:pt x="6087012" y="1978600"/>
                </a:cubicBezTo>
                <a:cubicBezTo>
                  <a:pt x="5910526" y="2006308"/>
                  <a:pt x="5719225" y="1994259"/>
                  <a:pt x="5545945" y="1978600"/>
                </a:cubicBezTo>
                <a:cubicBezTo>
                  <a:pt x="5372665" y="1962941"/>
                  <a:pt x="5143615" y="1949646"/>
                  <a:pt x="4869610" y="1978600"/>
                </a:cubicBezTo>
                <a:cubicBezTo>
                  <a:pt x="4595606" y="2007554"/>
                  <a:pt x="4352868" y="2000550"/>
                  <a:pt x="4058008" y="1978600"/>
                </a:cubicBezTo>
                <a:cubicBezTo>
                  <a:pt x="3763148" y="1956650"/>
                  <a:pt x="3535133" y="2002949"/>
                  <a:pt x="3381674" y="1978600"/>
                </a:cubicBezTo>
                <a:cubicBezTo>
                  <a:pt x="3228215" y="1954251"/>
                  <a:pt x="2963916" y="1963849"/>
                  <a:pt x="2570072" y="1978600"/>
                </a:cubicBezTo>
                <a:cubicBezTo>
                  <a:pt x="2176228" y="1993351"/>
                  <a:pt x="2109747" y="1984949"/>
                  <a:pt x="1961371" y="1978600"/>
                </a:cubicBezTo>
                <a:cubicBezTo>
                  <a:pt x="1812995" y="1972251"/>
                  <a:pt x="1573703" y="1968418"/>
                  <a:pt x="1352669" y="1978600"/>
                </a:cubicBezTo>
                <a:cubicBezTo>
                  <a:pt x="1131635" y="1988782"/>
                  <a:pt x="897205" y="1943250"/>
                  <a:pt x="608701" y="1978600"/>
                </a:cubicBezTo>
                <a:cubicBezTo>
                  <a:pt x="320197" y="2013950"/>
                  <a:pt x="209137" y="1952377"/>
                  <a:pt x="0" y="1978600"/>
                </a:cubicBezTo>
                <a:cubicBezTo>
                  <a:pt x="-20566" y="1824309"/>
                  <a:pt x="-12094" y="1653689"/>
                  <a:pt x="0" y="1358639"/>
                </a:cubicBezTo>
                <a:cubicBezTo>
                  <a:pt x="12094" y="1063589"/>
                  <a:pt x="16350" y="888546"/>
                  <a:pt x="0" y="718891"/>
                </a:cubicBezTo>
                <a:cubicBezTo>
                  <a:pt x="-16350" y="549236"/>
                  <a:pt x="-16904" y="261708"/>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Importance: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By importance, the question is getting you to think about the following:</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Why was it a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turning point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What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difference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did it make?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What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impact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or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influence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did it have?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Why was it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significant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sp>
        <p:nvSpPr>
          <p:cNvPr id="47" name="Rectangle 46">
            <a:extLst>
              <a:ext uri="{FF2B5EF4-FFF2-40B4-BE49-F238E27FC236}">
                <a16:creationId xmlns:a16="http://schemas.microsoft.com/office/drawing/2014/main" id="{26C6B1B0-0B1C-C015-F214-C799A1E26B0A}"/>
              </a:ext>
            </a:extLst>
          </p:cNvPr>
          <p:cNvSpPr/>
          <p:nvPr/>
        </p:nvSpPr>
        <p:spPr>
          <a:xfrm>
            <a:off x="9458377" y="4626386"/>
            <a:ext cx="2437000" cy="489296"/>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Marks</a:t>
            </a:r>
          </a:p>
        </p:txBody>
      </p:sp>
      <p:sp>
        <p:nvSpPr>
          <p:cNvPr id="48" name="Rectangle 47">
            <a:extLst>
              <a:ext uri="{FF2B5EF4-FFF2-40B4-BE49-F238E27FC236}">
                <a16:creationId xmlns:a16="http://schemas.microsoft.com/office/drawing/2014/main" id="{CAFE9D6E-B64D-9058-305B-EE4E43FDA1BA}"/>
              </a:ext>
            </a:extLst>
          </p:cNvPr>
          <p:cNvSpPr/>
          <p:nvPr/>
        </p:nvSpPr>
        <p:spPr>
          <a:xfrm>
            <a:off x="9471772" y="5150380"/>
            <a:ext cx="2423605" cy="1460153"/>
          </a:xfrm>
          <a:custGeom>
            <a:avLst/>
            <a:gdLst>
              <a:gd name="connsiteX0" fmla="*/ 0 w 2423605"/>
              <a:gd name="connsiteY0" fmla="*/ 0 h 1460153"/>
              <a:gd name="connsiteX1" fmla="*/ 605901 w 2423605"/>
              <a:gd name="connsiteY1" fmla="*/ 0 h 1460153"/>
              <a:gd name="connsiteX2" fmla="*/ 1163330 w 2423605"/>
              <a:gd name="connsiteY2" fmla="*/ 0 h 1460153"/>
              <a:gd name="connsiteX3" fmla="*/ 1696524 w 2423605"/>
              <a:gd name="connsiteY3" fmla="*/ 0 h 1460153"/>
              <a:gd name="connsiteX4" fmla="*/ 2423605 w 2423605"/>
              <a:gd name="connsiteY4" fmla="*/ 0 h 1460153"/>
              <a:gd name="connsiteX5" fmla="*/ 2423605 w 2423605"/>
              <a:gd name="connsiteY5" fmla="*/ 501319 h 1460153"/>
              <a:gd name="connsiteX6" fmla="*/ 2423605 w 2423605"/>
              <a:gd name="connsiteY6" fmla="*/ 1017240 h 1460153"/>
              <a:gd name="connsiteX7" fmla="*/ 2423605 w 2423605"/>
              <a:gd name="connsiteY7" fmla="*/ 1460153 h 1460153"/>
              <a:gd name="connsiteX8" fmla="*/ 1841940 w 2423605"/>
              <a:gd name="connsiteY8" fmla="*/ 1460153 h 1460153"/>
              <a:gd name="connsiteX9" fmla="*/ 1236039 w 2423605"/>
              <a:gd name="connsiteY9" fmla="*/ 1460153 h 1460153"/>
              <a:gd name="connsiteX10" fmla="*/ 581665 w 2423605"/>
              <a:gd name="connsiteY10" fmla="*/ 1460153 h 1460153"/>
              <a:gd name="connsiteX11" fmla="*/ 0 w 2423605"/>
              <a:gd name="connsiteY11" fmla="*/ 1460153 h 1460153"/>
              <a:gd name="connsiteX12" fmla="*/ 0 w 2423605"/>
              <a:gd name="connsiteY12" fmla="*/ 944232 h 1460153"/>
              <a:gd name="connsiteX13" fmla="*/ 0 w 2423605"/>
              <a:gd name="connsiteY13" fmla="*/ 457515 h 1460153"/>
              <a:gd name="connsiteX14" fmla="*/ 0 w 2423605"/>
              <a:gd name="connsiteY14" fmla="*/ 0 h 1460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23605" h="1460153" fill="none" extrusionOk="0">
                <a:moveTo>
                  <a:pt x="0" y="0"/>
                </a:moveTo>
                <a:cubicBezTo>
                  <a:pt x="257027" y="-20534"/>
                  <a:pt x="411444" y="14917"/>
                  <a:pt x="605901" y="0"/>
                </a:cubicBezTo>
                <a:cubicBezTo>
                  <a:pt x="800358" y="-14917"/>
                  <a:pt x="933318" y="399"/>
                  <a:pt x="1163330" y="0"/>
                </a:cubicBezTo>
                <a:cubicBezTo>
                  <a:pt x="1393342" y="-399"/>
                  <a:pt x="1497312" y="3152"/>
                  <a:pt x="1696524" y="0"/>
                </a:cubicBezTo>
                <a:cubicBezTo>
                  <a:pt x="1895736" y="-3152"/>
                  <a:pt x="2078052" y="913"/>
                  <a:pt x="2423605" y="0"/>
                </a:cubicBezTo>
                <a:cubicBezTo>
                  <a:pt x="2410620" y="105624"/>
                  <a:pt x="2437422" y="281812"/>
                  <a:pt x="2423605" y="501319"/>
                </a:cubicBezTo>
                <a:cubicBezTo>
                  <a:pt x="2409788" y="720826"/>
                  <a:pt x="2416125" y="908429"/>
                  <a:pt x="2423605" y="1017240"/>
                </a:cubicBezTo>
                <a:cubicBezTo>
                  <a:pt x="2431085" y="1126051"/>
                  <a:pt x="2427509" y="1288099"/>
                  <a:pt x="2423605" y="1460153"/>
                </a:cubicBezTo>
                <a:cubicBezTo>
                  <a:pt x="2255227" y="1456850"/>
                  <a:pt x="2013929" y="1433489"/>
                  <a:pt x="1841940" y="1460153"/>
                </a:cubicBezTo>
                <a:cubicBezTo>
                  <a:pt x="1669951" y="1486817"/>
                  <a:pt x="1435004" y="1482984"/>
                  <a:pt x="1236039" y="1460153"/>
                </a:cubicBezTo>
                <a:cubicBezTo>
                  <a:pt x="1037074" y="1437322"/>
                  <a:pt x="847485" y="1462421"/>
                  <a:pt x="581665" y="1460153"/>
                </a:cubicBezTo>
                <a:cubicBezTo>
                  <a:pt x="315845" y="1457885"/>
                  <a:pt x="137775" y="1476312"/>
                  <a:pt x="0" y="1460153"/>
                </a:cubicBezTo>
                <a:cubicBezTo>
                  <a:pt x="19518" y="1301005"/>
                  <a:pt x="-24403" y="1159846"/>
                  <a:pt x="0" y="944232"/>
                </a:cubicBezTo>
                <a:cubicBezTo>
                  <a:pt x="24403" y="728618"/>
                  <a:pt x="-7841" y="684168"/>
                  <a:pt x="0" y="457515"/>
                </a:cubicBezTo>
                <a:cubicBezTo>
                  <a:pt x="7841" y="230862"/>
                  <a:pt x="-19398" y="95905"/>
                  <a:pt x="0" y="0"/>
                </a:cubicBezTo>
                <a:close/>
              </a:path>
              <a:path w="2423605" h="1460153" stroke="0" extrusionOk="0">
                <a:moveTo>
                  <a:pt x="0" y="0"/>
                </a:moveTo>
                <a:cubicBezTo>
                  <a:pt x="196447" y="14201"/>
                  <a:pt x="333791" y="14381"/>
                  <a:pt x="581665" y="0"/>
                </a:cubicBezTo>
                <a:cubicBezTo>
                  <a:pt x="829540" y="-14381"/>
                  <a:pt x="986216" y="25615"/>
                  <a:pt x="1236039" y="0"/>
                </a:cubicBezTo>
                <a:cubicBezTo>
                  <a:pt x="1485862" y="-25615"/>
                  <a:pt x="1687331" y="14729"/>
                  <a:pt x="1890412" y="0"/>
                </a:cubicBezTo>
                <a:cubicBezTo>
                  <a:pt x="2093493" y="-14729"/>
                  <a:pt x="2262232" y="-13340"/>
                  <a:pt x="2423605" y="0"/>
                </a:cubicBezTo>
                <a:cubicBezTo>
                  <a:pt x="2433799" y="212900"/>
                  <a:pt x="2437293" y="310371"/>
                  <a:pt x="2423605" y="515921"/>
                </a:cubicBezTo>
                <a:cubicBezTo>
                  <a:pt x="2409917" y="721471"/>
                  <a:pt x="2423910" y="796943"/>
                  <a:pt x="2423605" y="988037"/>
                </a:cubicBezTo>
                <a:cubicBezTo>
                  <a:pt x="2423300" y="1179131"/>
                  <a:pt x="2404457" y="1364383"/>
                  <a:pt x="2423605" y="1460153"/>
                </a:cubicBezTo>
                <a:cubicBezTo>
                  <a:pt x="2228950" y="1447950"/>
                  <a:pt x="2064351" y="1465727"/>
                  <a:pt x="1866176" y="1460153"/>
                </a:cubicBezTo>
                <a:cubicBezTo>
                  <a:pt x="1668001" y="1454579"/>
                  <a:pt x="1464277" y="1439312"/>
                  <a:pt x="1308747" y="1460153"/>
                </a:cubicBezTo>
                <a:cubicBezTo>
                  <a:pt x="1153217" y="1480994"/>
                  <a:pt x="923948" y="1460164"/>
                  <a:pt x="702845" y="1460153"/>
                </a:cubicBezTo>
                <a:cubicBezTo>
                  <a:pt x="481742" y="1460142"/>
                  <a:pt x="293167" y="1428824"/>
                  <a:pt x="0" y="1460153"/>
                </a:cubicBezTo>
                <a:cubicBezTo>
                  <a:pt x="21014" y="1241005"/>
                  <a:pt x="22321" y="1139803"/>
                  <a:pt x="0" y="944232"/>
                </a:cubicBezTo>
                <a:cubicBezTo>
                  <a:pt x="-22321" y="748661"/>
                  <a:pt x="-6714" y="641522"/>
                  <a:pt x="0" y="486718"/>
                </a:cubicBezTo>
                <a:cubicBezTo>
                  <a:pt x="6714" y="331914"/>
                  <a:pt x="-8593" y="167405"/>
                  <a:pt x="0" y="0"/>
                </a:cubicBezTo>
                <a:close/>
              </a:path>
            </a:pathLst>
          </a:custGeom>
          <a:solidFill>
            <a:srgbClr val="FFF2CB"/>
          </a:solidFill>
          <a:ln w="19050" cap="flat" cmpd="sng" algn="ctr">
            <a:no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4</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marks =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knowledge</a:t>
            </a:r>
            <a:endPar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4</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marks = Explanation of importance</a:t>
            </a:r>
          </a:p>
        </p:txBody>
      </p:sp>
      <p:pic>
        <p:nvPicPr>
          <p:cNvPr id="49" name="Picture 48">
            <a:extLst>
              <a:ext uri="{FF2B5EF4-FFF2-40B4-BE49-F238E27FC236}">
                <a16:creationId xmlns:a16="http://schemas.microsoft.com/office/drawing/2014/main" id="{CA78D932-A204-D4CB-EDAD-E64F33B6CC7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2555" y="4607138"/>
            <a:ext cx="1719299" cy="2250862"/>
          </a:xfrm>
          <a:prstGeom prst="rect">
            <a:avLst/>
          </a:prstGeom>
        </p:spPr>
      </p:pic>
      <p:sp>
        <p:nvSpPr>
          <p:cNvPr id="50" name="Rectangle: Rounded Corners 49">
            <a:extLst>
              <a:ext uri="{FF2B5EF4-FFF2-40B4-BE49-F238E27FC236}">
                <a16:creationId xmlns:a16="http://schemas.microsoft.com/office/drawing/2014/main" id="{7A461EC4-98AC-CB9F-C40B-D9BA090422A0}"/>
              </a:ext>
            </a:extLst>
          </p:cNvPr>
          <p:cNvSpPr/>
          <p:nvPr/>
        </p:nvSpPr>
        <p:spPr>
          <a:xfrm>
            <a:off x="4219575" y="2033552"/>
            <a:ext cx="1407103" cy="412862"/>
          </a:xfrm>
          <a:prstGeom prst="roundRect">
            <a:avLst/>
          </a:prstGeom>
          <a:solidFill>
            <a:srgbClr val="FFFF00">
              <a:alpha val="38824"/>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756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ppt_x"/>
                                          </p:val>
                                        </p:tav>
                                        <p:tav tm="100000">
                                          <p:val>
                                            <p:strVal val="#ppt_x"/>
                                          </p:val>
                                        </p:tav>
                                      </p:tavLst>
                                    </p:anim>
                                    <p:anim calcmode="lin" valueType="num">
                                      <p:cBhvr additive="base">
                                        <p:cTn id="12"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500" fill="hold"/>
                                        <p:tgtEl>
                                          <p:spTgt spid="45"/>
                                        </p:tgtEl>
                                        <p:attrNameLst>
                                          <p:attrName>ppt_x</p:attrName>
                                        </p:attrNameLst>
                                      </p:cBhvr>
                                      <p:tavLst>
                                        <p:tav tm="0">
                                          <p:val>
                                            <p:strVal val="#ppt_x"/>
                                          </p:val>
                                        </p:tav>
                                        <p:tav tm="100000">
                                          <p:val>
                                            <p:strVal val="#ppt_x"/>
                                          </p:val>
                                        </p:tav>
                                      </p:tavLst>
                                    </p:anim>
                                    <p:anim calcmode="lin" valueType="num">
                                      <p:cBhvr additive="base">
                                        <p:cTn id="18"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additive="base">
                                        <p:cTn id="23" dur="500" fill="hold"/>
                                        <p:tgtEl>
                                          <p:spTgt spid="46"/>
                                        </p:tgtEl>
                                        <p:attrNameLst>
                                          <p:attrName>ppt_x</p:attrName>
                                        </p:attrNameLst>
                                      </p:cBhvr>
                                      <p:tavLst>
                                        <p:tav tm="0">
                                          <p:val>
                                            <p:strVal val="#ppt_x"/>
                                          </p:val>
                                        </p:tav>
                                        <p:tav tm="100000">
                                          <p:val>
                                            <p:strVal val="#ppt_x"/>
                                          </p:val>
                                        </p:tav>
                                      </p:tavLst>
                                    </p:anim>
                                    <p:anim calcmode="lin" valueType="num">
                                      <p:cBhvr additive="base">
                                        <p:cTn id="2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additive="base">
                                        <p:cTn id="29" dur="500" fill="hold"/>
                                        <p:tgtEl>
                                          <p:spTgt spid="47"/>
                                        </p:tgtEl>
                                        <p:attrNameLst>
                                          <p:attrName>ppt_x</p:attrName>
                                        </p:attrNameLst>
                                      </p:cBhvr>
                                      <p:tavLst>
                                        <p:tav tm="0">
                                          <p:val>
                                            <p:strVal val="#ppt_x"/>
                                          </p:val>
                                        </p:tav>
                                        <p:tav tm="100000">
                                          <p:val>
                                            <p:strVal val="#ppt_x"/>
                                          </p:val>
                                        </p:tav>
                                      </p:tavLst>
                                    </p:anim>
                                    <p:anim calcmode="lin" valueType="num">
                                      <p:cBhvr additive="base">
                                        <p:cTn id="30" dur="500" fill="hold"/>
                                        <p:tgtEl>
                                          <p:spTgt spid="4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500" fill="hold"/>
                                        <p:tgtEl>
                                          <p:spTgt spid="48"/>
                                        </p:tgtEl>
                                        <p:attrNameLst>
                                          <p:attrName>ppt_x</p:attrName>
                                        </p:attrNameLst>
                                      </p:cBhvr>
                                      <p:tavLst>
                                        <p:tav tm="0">
                                          <p:val>
                                            <p:strVal val="#ppt_x"/>
                                          </p:val>
                                        </p:tav>
                                        <p:tav tm="100000">
                                          <p:val>
                                            <p:strVal val="#ppt_x"/>
                                          </p:val>
                                        </p:tav>
                                      </p:tavLst>
                                    </p:anim>
                                    <p:anim calcmode="lin" valueType="num">
                                      <p:cBhvr additive="base">
                                        <p:cTn id="34"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5" grpId="0" animBg="1"/>
      <p:bldP spid="46" grpId="0" animBg="1"/>
      <p:bldP spid="47" grpId="0" animBg="1"/>
      <p:bldP spid="4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298AD-9682-12AE-A5E2-3C8503112B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523161-3040-CAC0-67AD-7EB9DD382212}"/>
              </a:ext>
            </a:extLst>
          </p:cNvPr>
          <p:cNvSpPr>
            <a:spLocks noGrp="1"/>
          </p:cNvSpPr>
          <p:nvPr>
            <p:ph type="title"/>
          </p:nvPr>
        </p:nvSpPr>
        <p:spPr/>
        <p:txBody>
          <a:bodyPr/>
          <a:lstStyle/>
          <a:p>
            <a:endParaRPr lang="en-GB"/>
          </a:p>
        </p:txBody>
      </p:sp>
      <p:sp>
        <p:nvSpPr>
          <p:cNvPr id="5" name="Rectangle 4">
            <a:extLst>
              <a:ext uri="{FF2B5EF4-FFF2-40B4-BE49-F238E27FC236}">
                <a16:creationId xmlns:a16="http://schemas.microsoft.com/office/drawing/2014/main" id="{DE1227A4-59E6-FB8D-7725-6F5C05C9B4A1}"/>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6C7A663F-C859-BB55-72C2-B72E5B305294}"/>
              </a:ext>
            </a:extLst>
          </p:cNvPr>
          <p:cNvSpPr/>
          <p:nvPr/>
        </p:nvSpPr>
        <p:spPr>
          <a:xfrm>
            <a:off x="1" y="257213"/>
            <a:ext cx="11803534"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5353066-AAFF-9AA6-4B60-9E861F357EEF}"/>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4000" b="1" kern="0" dirty="0">
                <a:solidFill>
                  <a:prstClr val="black"/>
                </a:solidFill>
              </a:rPr>
              <a:t>Importance </a:t>
            </a:r>
            <a:r>
              <a:rPr kumimoji="0" lang="en-GB" sz="4000" b="1" i="0" u="none" strike="noStrike" kern="0" cap="none" spc="0" normalizeH="0" baseline="0" noProof="0" dirty="0">
                <a:ln>
                  <a:noFill/>
                </a:ln>
                <a:solidFill>
                  <a:prstClr val="black"/>
                </a:solidFill>
                <a:effectLst/>
                <a:uLnTx/>
                <a:uFillTx/>
              </a:rPr>
              <a:t>: </a:t>
            </a:r>
            <a:r>
              <a:rPr kumimoji="0" lang="en-GB" sz="3600" b="0" i="0" u="none" strike="noStrike" kern="0" cap="none" spc="0" normalizeH="0" baseline="0" noProof="0" dirty="0">
                <a:ln>
                  <a:noFill/>
                </a:ln>
                <a:solidFill>
                  <a:prstClr val="black"/>
                </a:solidFill>
                <a:effectLst/>
                <a:uLnTx/>
                <a:uFillTx/>
              </a:rPr>
              <a:t>Complete the 2</a:t>
            </a:r>
            <a:r>
              <a:rPr kumimoji="0" lang="en-GB" sz="3600" b="0" i="0" u="none" strike="noStrike" kern="0" cap="none" spc="0" normalizeH="0" baseline="30000" noProof="0" dirty="0">
                <a:ln>
                  <a:noFill/>
                </a:ln>
                <a:solidFill>
                  <a:prstClr val="black"/>
                </a:solidFill>
                <a:effectLst/>
                <a:uLnTx/>
                <a:uFillTx/>
              </a:rPr>
              <a:t>nd</a:t>
            </a:r>
            <a:r>
              <a:rPr kumimoji="0" lang="en-GB" sz="3600" b="0" i="0" u="none" strike="noStrike" kern="0" cap="none" spc="0" normalizeH="0" baseline="0" noProof="0" dirty="0">
                <a:ln>
                  <a:noFill/>
                </a:ln>
                <a:solidFill>
                  <a:prstClr val="black"/>
                </a:solidFill>
                <a:effectLst/>
                <a:uLnTx/>
                <a:uFillTx/>
              </a:rPr>
              <a:t> paragraph for importance</a:t>
            </a:r>
            <a:endParaRPr kumimoji="0" lang="en-GB" sz="4000" b="0" i="0" u="none" strike="noStrike" kern="0" cap="none" spc="0" normalizeH="0" baseline="0" noProof="0" dirty="0">
              <a:ln>
                <a:noFill/>
              </a:ln>
              <a:solidFill>
                <a:prstClr val="black"/>
              </a:solidFill>
              <a:effectLst/>
              <a:uLnTx/>
              <a:uFillTx/>
            </a:endParaRPr>
          </a:p>
        </p:txBody>
      </p:sp>
      <p:pic>
        <p:nvPicPr>
          <p:cNvPr id="26" name="Picture 25">
            <a:extLst>
              <a:ext uri="{FF2B5EF4-FFF2-40B4-BE49-F238E27FC236}">
                <a16:creationId xmlns:a16="http://schemas.microsoft.com/office/drawing/2014/main" id="{2770BF2F-3174-281D-19C6-27F0603984D4}"/>
              </a:ext>
            </a:extLst>
          </p:cNvPr>
          <p:cNvPicPr>
            <a:picLocks noChangeAspect="1"/>
          </p:cNvPicPr>
          <p:nvPr/>
        </p:nvPicPr>
        <p:blipFill>
          <a:blip r:embed="rId2"/>
          <a:stretch>
            <a:fillRect/>
          </a:stretch>
        </p:blipFill>
        <p:spPr>
          <a:xfrm>
            <a:off x="291061" y="4492764"/>
            <a:ext cx="2088293" cy="2088293"/>
          </a:xfrm>
          <a:prstGeom prst="rect">
            <a:avLst/>
          </a:prstGeom>
        </p:spPr>
      </p:pic>
      <p:pic>
        <p:nvPicPr>
          <p:cNvPr id="1026" name="Picture 2">
            <a:extLst>
              <a:ext uri="{FF2B5EF4-FFF2-40B4-BE49-F238E27FC236}">
                <a16:creationId xmlns:a16="http://schemas.microsoft.com/office/drawing/2014/main" id="{0942AC24-1AEB-3083-6D99-698252B8D7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2110" y="1273314"/>
            <a:ext cx="4762500" cy="32194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did the Cattle Industry Develop ...">
            <a:extLst>
              <a:ext uri="{FF2B5EF4-FFF2-40B4-BE49-F238E27FC236}">
                <a16:creationId xmlns:a16="http://schemas.microsoft.com/office/drawing/2014/main" id="{7B9B377E-2958-6CA7-2D69-9B79294532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2912" y="3852863"/>
            <a:ext cx="5568415" cy="251745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2C0E667-0953-719F-E2F8-7B455654B885}"/>
              </a:ext>
            </a:extLst>
          </p:cNvPr>
          <p:cNvPicPr>
            <a:picLocks noChangeAspect="1"/>
          </p:cNvPicPr>
          <p:nvPr/>
        </p:nvPicPr>
        <p:blipFill>
          <a:blip r:embed="rId5"/>
          <a:stretch>
            <a:fillRect/>
          </a:stretch>
        </p:blipFill>
        <p:spPr>
          <a:xfrm>
            <a:off x="7176975" y="1263838"/>
            <a:ext cx="4176649" cy="2790002"/>
          </a:xfrm>
          <a:prstGeom prst="rect">
            <a:avLst/>
          </a:prstGeom>
        </p:spPr>
      </p:pic>
    </p:spTree>
    <p:extLst>
      <p:ext uri="{BB962C8B-B14F-4D97-AF65-F5344CB8AC3E}">
        <p14:creationId xmlns:p14="http://schemas.microsoft.com/office/powerpoint/2010/main" val="40049083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BF277F-3BB7-C5E6-C193-550F2677FA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8861A9-2740-3C37-25B0-13E9F7394CAB}"/>
              </a:ext>
            </a:extLst>
          </p:cNvPr>
          <p:cNvSpPr>
            <a:spLocks noGrp="1"/>
          </p:cNvSpPr>
          <p:nvPr>
            <p:ph type="title"/>
          </p:nvPr>
        </p:nvSpPr>
        <p:spPr/>
        <p:txBody>
          <a:bodyPr/>
          <a:lstStyle/>
          <a:p>
            <a:endParaRPr lang="en-GB"/>
          </a:p>
        </p:txBody>
      </p:sp>
      <p:sp>
        <p:nvSpPr>
          <p:cNvPr id="5" name="Rectangle 4">
            <a:extLst>
              <a:ext uri="{FF2B5EF4-FFF2-40B4-BE49-F238E27FC236}">
                <a16:creationId xmlns:a16="http://schemas.microsoft.com/office/drawing/2014/main" id="{DC1B84B1-998B-85B0-3E45-E467A4B97099}"/>
              </a:ext>
            </a:extLst>
          </p:cNvPr>
          <p:cNvSpPr/>
          <p:nvPr/>
        </p:nvSpPr>
        <p:spPr>
          <a:xfrm>
            <a:off x="161365" y="143435"/>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093087C9-A292-39E6-210D-42734F10A9C0}"/>
              </a:ext>
            </a:extLst>
          </p:cNvPr>
          <p:cNvSpPr/>
          <p:nvPr/>
        </p:nvSpPr>
        <p:spPr>
          <a:xfrm>
            <a:off x="1" y="257213"/>
            <a:ext cx="11803534"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BFBF921-C071-A3E9-DDC1-B8C420E20713}"/>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4000" b="1" kern="0" dirty="0">
                <a:solidFill>
                  <a:prstClr val="black"/>
                </a:solidFill>
              </a:rPr>
              <a:t>Importance </a:t>
            </a:r>
            <a:r>
              <a:rPr kumimoji="0" lang="en-GB" sz="4000" b="1" i="0" u="none" strike="noStrike" kern="0" cap="none" spc="0" normalizeH="0" baseline="0" noProof="0" dirty="0">
                <a:ln>
                  <a:noFill/>
                </a:ln>
                <a:solidFill>
                  <a:prstClr val="black"/>
                </a:solidFill>
                <a:effectLst/>
                <a:uLnTx/>
                <a:uFillTx/>
              </a:rPr>
              <a:t>: </a:t>
            </a:r>
            <a:r>
              <a:rPr kumimoji="0" lang="en-GB" sz="3600" b="0" i="0" u="none" strike="noStrike" kern="0" cap="none" spc="0" normalizeH="0" baseline="0" noProof="0" dirty="0">
                <a:ln>
                  <a:noFill/>
                </a:ln>
                <a:solidFill>
                  <a:prstClr val="black"/>
                </a:solidFill>
                <a:effectLst/>
                <a:uLnTx/>
                <a:uFillTx/>
              </a:rPr>
              <a:t>Complete the 2</a:t>
            </a:r>
            <a:r>
              <a:rPr kumimoji="0" lang="en-GB" sz="3600" b="0" i="0" u="none" strike="noStrike" kern="0" cap="none" spc="0" normalizeH="0" baseline="30000" noProof="0" dirty="0">
                <a:ln>
                  <a:noFill/>
                </a:ln>
                <a:solidFill>
                  <a:prstClr val="black"/>
                </a:solidFill>
                <a:effectLst/>
                <a:uLnTx/>
                <a:uFillTx/>
              </a:rPr>
              <a:t>nd</a:t>
            </a:r>
            <a:r>
              <a:rPr kumimoji="0" lang="en-GB" sz="3600" b="0" i="0" u="none" strike="noStrike" kern="0" cap="none" spc="0" normalizeH="0" baseline="0" noProof="0" dirty="0">
                <a:ln>
                  <a:noFill/>
                </a:ln>
                <a:solidFill>
                  <a:prstClr val="black"/>
                </a:solidFill>
                <a:effectLst/>
                <a:uLnTx/>
                <a:uFillTx/>
              </a:rPr>
              <a:t> paragraph for importance</a:t>
            </a:r>
            <a:endParaRPr kumimoji="0" lang="en-GB" sz="4000" b="0" i="0" u="none" strike="noStrike" kern="0" cap="none" spc="0" normalizeH="0" baseline="0" noProof="0" dirty="0">
              <a:ln>
                <a:noFill/>
              </a:ln>
              <a:solidFill>
                <a:prstClr val="black"/>
              </a:solidFill>
              <a:effectLst/>
              <a:uLnTx/>
              <a:uFillTx/>
            </a:endParaRPr>
          </a:p>
        </p:txBody>
      </p:sp>
      <p:sp>
        <p:nvSpPr>
          <p:cNvPr id="9" name="TextBox 8">
            <a:extLst>
              <a:ext uri="{FF2B5EF4-FFF2-40B4-BE49-F238E27FC236}">
                <a16:creationId xmlns:a16="http://schemas.microsoft.com/office/drawing/2014/main" id="{16D4EAF2-E7CC-2FC7-6125-B7F634AC10D4}"/>
              </a:ext>
            </a:extLst>
          </p:cNvPr>
          <p:cNvSpPr txBox="1"/>
          <p:nvPr/>
        </p:nvSpPr>
        <p:spPr>
          <a:xfrm>
            <a:off x="553918" y="1197848"/>
            <a:ext cx="6867961" cy="5213735"/>
          </a:xfrm>
          <a:custGeom>
            <a:avLst/>
            <a:gdLst>
              <a:gd name="connsiteX0" fmla="*/ 0 w 6867961"/>
              <a:gd name="connsiteY0" fmla="*/ 0 h 5213735"/>
              <a:gd name="connsiteX1" fmla="*/ 641010 w 6867961"/>
              <a:gd name="connsiteY1" fmla="*/ 0 h 5213735"/>
              <a:gd name="connsiteX2" fmla="*/ 1007301 w 6867961"/>
              <a:gd name="connsiteY2" fmla="*/ 0 h 5213735"/>
              <a:gd name="connsiteX3" fmla="*/ 1373592 w 6867961"/>
              <a:gd name="connsiteY3" fmla="*/ 0 h 5213735"/>
              <a:gd name="connsiteX4" fmla="*/ 1877243 w 6867961"/>
              <a:gd name="connsiteY4" fmla="*/ 0 h 5213735"/>
              <a:gd name="connsiteX5" fmla="*/ 2243534 w 6867961"/>
              <a:gd name="connsiteY5" fmla="*/ 0 h 5213735"/>
              <a:gd name="connsiteX6" fmla="*/ 2884544 w 6867961"/>
              <a:gd name="connsiteY6" fmla="*/ 0 h 5213735"/>
              <a:gd name="connsiteX7" fmla="*/ 3319514 w 6867961"/>
              <a:gd name="connsiteY7" fmla="*/ 0 h 5213735"/>
              <a:gd name="connsiteX8" fmla="*/ 3960524 w 6867961"/>
              <a:gd name="connsiteY8" fmla="*/ 0 h 5213735"/>
              <a:gd name="connsiteX9" fmla="*/ 4532854 w 6867961"/>
              <a:gd name="connsiteY9" fmla="*/ 0 h 5213735"/>
              <a:gd name="connsiteX10" fmla="*/ 4899146 w 6867961"/>
              <a:gd name="connsiteY10" fmla="*/ 0 h 5213735"/>
              <a:gd name="connsiteX11" fmla="*/ 5402796 w 6867961"/>
              <a:gd name="connsiteY11" fmla="*/ 0 h 5213735"/>
              <a:gd name="connsiteX12" fmla="*/ 5769087 w 6867961"/>
              <a:gd name="connsiteY12" fmla="*/ 0 h 5213735"/>
              <a:gd name="connsiteX13" fmla="*/ 6135378 w 6867961"/>
              <a:gd name="connsiteY13" fmla="*/ 0 h 5213735"/>
              <a:gd name="connsiteX14" fmla="*/ 6867961 w 6867961"/>
              <a:gd name="connsiteY14" fmla="*/ 0 h 5213735"/>
              <a:gd name="connsiteX15" fmla="*/ 6867961 w 6867961"/>
              <a:gd name="connsiteY15" fmla="*/ 631441 h 5213735"/>
              <a:gd name="connsiteX16" fmla="*/ 6867961 w 6867961"/>
              <a:gd name="connsiteY16" fmla="*/ 1054333 h 5213735"/>
              <a:gd name="connsiteX17" fmla="*/ 6867961 w 6867961"/>
              <a:gd name="connsiteY17" fmla="*/ 1477225 h 5213735"/>
              <a:gd name="connsiteX18" fmla="*/ 6867961 w 6867961"/>
              <a:gd name="connsiteY18" fmla="*/ 1952254 h 5213735"/>
              <a:gd name="connsiteX19" fmla="*/ 6867961 w 6867961"/>
              <a:gd name="connsiteY19" fmla="*/ 2479421 h 5213735"/>
              <a:gd name="connsiteX20" fmla="*/ 6867961 w 6867961"/>
              <a:gd name="connsiteY20" fmla="*/ 3162999 h 5213735"/>
              <a:gd name="connsiteX21" fmla="*/ 6867961 w 6867961"/>
              <a:gd name="connsiteY21" fmla="*/ 3742303 h 5213735"/>
              <a:gd name="connsiteX22" fmla="*/ 6867961 w 6867961"/>
              <a:gd name="connsiteY22" fmla="*/ 4217332 h 5213735"/>
              <a:gd name="connsiteX23" fmla="*/ 6867961 w 6867961"/>
              <a:gd name="connsiteY23" fmla="*/ 5213735 h 5213735"/>
              <a:gd name="connsiteX24" fmla="*/ 6158272 w 6867961"/>
              <a:gd name="connsiteY24" fmla="*/ 5213735 h 5213735"/>
              <a:gd name="connsiteX25" fmla="*/ 5654621 w 6867961"/>
              <a:gd name="connsiteY25" fmla="*/ 5213735 h 5213735"/>
              <a:gd name="connsiteX26" fmla="*/ 5013612 w 6867961"/>
              <a:gd name="connsiteY26" fmla="*/ 5213735 h 5213735"/>
              <a:gd name="connsiteX27" fmla="*/ 4578641 w 6867961"/>
              <a:gd name="connsiteY27" fmla="*/ 5213735 h 5213735"/>
              <a:gd name="connsiteX28" fmla="*/ 3937631 w 6867961"/>
              <a:gd name="connsiteY28" fmla="*/ 5213735 h 5213735"/>
              <a:gd name="connsiteX29" fmla="*/ 3502660 w 6867961"/>
              <a:gd name="connsiteY29" fmla="*/ 5213735 h 5213735"/>
              <a:gd name="connsiteX30" fmla="*/ 2930330 w 6867961"/>
              <a:gd name="connsiteY30" fmla="*/ 5213735 h 5213735"/>
              <a:gd name="connsiteX31" fmla="*/ 2289320 w 6867961"/>
              <a:gd name="connsiteY31" fmla="*/ 5213735 h 5213735"/>
              <a:gd name="connsiteX32" fmla="*/ 1579631 w 6867961"/>
              <a:gd name="connsiteY32" fmla="*/ 5213735 h 5213735"/>
              <a:gd name="connsiteX33" fmla="*/ 938621 w 6867961"/>
              <a:gd name="connsiteY33" fmla="*/ 5213735 h 5213735"/>
              <a:gd name="connsiteX34" fmla="*/ 503650 w 6867961"/>
              <a:gd name="connsiteY34" fmla="*/ 5213735 h 5213735"/>
              <a:gd name="connsiteX35" fmla="*/ 0 w 6867961"/>
              <a:gd name="connsiteY35" fmla="*/ 5213735 h 5213735"/>
              <a:gd name="connsiteX36" fmla="*/ 0 w 6867961"/>
              <a:gd name="connsiteY36" fmla="*/ 4686568 h 5213735"/>
              <a:gd name="connsiteX37" fmla="*/ 0 w 6867961"/>
              <a:gd name="connsiteY37" fmla="*/ 4211539 h 5213735"/>
              <a:gd name="connsiteX38" fmla="*/ 0 w 6867961"/>
              <a:gd name="connsiteY38" fmla="*/ 3527961 h 5213735"/>
              <a:gd name="connsiteX39" fmla="*/ 0 w 6867961"/>
              <a:gd name="connsiteY39" fmla="*/ 3105069 h 5213735"/>
              <a:gd name="connsiteX40" fmla="*/ 0 w 6867961"/>
              <a:gd name="connsiteY40" fmla="*/ 2525765 h 5213735"/>
              <a:gd name="connsiteX41" fmla="*/ 0 w 6867961"/>
              <a:gd name="connsiteY41" fmla="*/ 1894324 h 5213735"/>
              <a:gd name="connsiteX42" fmla="*/ 0 w 6867961"/>
              <a:gd name="connsiteY42" fmla="*/ 1210745 h 5213735"/>
              <a:gd name="connsiteX43" fmla="*/ 0 w 6867961"/>
              <a:gd name="connsiteY43" fmla="*/ 631441 h 5213735"/>
              <a:gd name="connsiteX44" fmla="*/ 0 w 6867961"/>
              <a:gd name="connsiteY44" fmla="*/ 0 h 5213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867961" h="5213735" fill="none" extrusionOk="0">
                <a:moveTo>
                  <a:pt x="0" y="0"/>
                </a:moveTo>
                <a:cubicBezTo>
                  <a:pt x="261365" y="-26719"/>
                  <a:pt x="390105" y="26484"/>
                  <a:pt x="641010" y="0"/>
                </a:cubicBezTo>
                <a:cubicBezTo>
                  <a:pt x="891915" y="-26484"/>
                  <a:pt x="845125" y="19757"/>
                  <a:pt x="1007301" y="0"/>
                </a:cubicBezTo>
                <a:cubicBezTo>
                  <a:pt x="1169477" y="-19757"/>
                  <a:pt x="1224575" y="13071"/>
                  <a:pt x="1373592" y="0"/>
                </a:cubicBezTo>
                <a:cubicBezTo>
                  <a:pt x="1522609" y="-13071"/>
                  <a:pt x="1760453" y="56831"/>
                  <a:pt x="1877243" y="0"/>
                </a:cubicBezTo>
                <a:cubicBezTo>
                  <a:pt x="1994033" y="-56831"/>
                  <a:pt x="2123443" y="21655"/>
                  <a:pt x="2243534" y="0"/>
                </a:cubicBezTo>
                <a:cubicBezTo>
                  <a:pt x="2363625" y="-21655"/>
                  <a:pt x="2692600" y="20337"/>
                  <a:pt x="2884544" y="0"/>
                </a:cubicBezTo>
                <a:cubicBezTo>
                  <a:pt x="3076488" y="-20337"/>
                  <a:pt x="3138758" y="23751"/>
                  <a:pt x="3319514" y="0"/>
                </a:cubicBezTo>
                <a:cubicBezTo>
                  <a:pt x="3500270" y="-23751"/>
                  <a:pt x="3692250" y="36667"/>
                  <a:pt x="3960524" y="0"/>
                </a:cubicBezTo>
                <a:cubicBezTo>
                  <a:pt x="4228798" y="-36667"/>
                  <a:pt x="4404194" y="56437"/>
                  <a:pt x="4532854" y="0"/>
                </a:cubicBezTo>
                <a:cubicBezTo>
                  <a:pt x="4661514" y="-56437"/>
                  <a:pt x="4749175" y="33316"/>
                  <a:pt x="4899146" y="0"/>
                </a:cubicBezTo>
                <a:cubicBezTo>
                  <a:pt x="5049117" y="-33316"/>
                  <a:pt x="5158767" y="52688"/>
                  <a:pt x="5402796" y="0"/>
                </a:cubicBezTo>
                <a:cubicBezTo>
                  <a:pt x="5646825" y="-52688"/>
                  <a:pt x="5589699" y="34195"/>
                  <a:pt x="5769087" y="0"/>
                </a:cubicBezTo>
                <a:cubicBezTo>
                  <a:pt x="5948475" y="-34195"/>
                  <a:pt x="5976630" y="23890"/>
                  <a:pt x="6135378" y="0"/>
                </a:cubicBezTo>
                <a:cubicBezTo>
                  <a:pt x="6294126" y="-23890"/>
                  <a:pt x="6586915" y="50103"/>
                  <a:pt x="6867961" y="0"/>
                </a:cubicBezTo>
                <a:cubicBezTo>
                  <a:pt x="6887740" y="139384"/>
                  <a:pt x="6829366" y="390092"/>
                  <a:pt x="6867961" y="631441"/>
                </a:cubicBezTo>
                <a:cubicBezTo>
                  <a:pt x="6906556" y="872790"/>
                  <a:pt x="6839321" y="905698"/>
                  <a:pt x="6867961" y="1054333"/>
                </a:cubicBezTo>
                <a:cubicBezTo>
                  <a:pt x="6896601" y="1202968"/>
                  <a:pt x="6818008" y="1279160"/>
                  <a:pt x="6867961" y="1477225"/>
                </a:cubicBezTo>
                <a:cubicBezTo>
                  <a:pt x="6917914" y="1675290"/>
                  <a:pt x="6818665" y="1783555"/>
                  <a:pt x="6867961" y="1952254"/>
                </a:cubicBezTo>
                <a:cubicBezTo>
                  <a:pt x="6917257" y="2120953"/>
                  <a:pt x="6809504" y="2309980"/>
                  <a:pt x="6867961" y="2479421"/>
                </a:cubicBezTo>
                <a:cubicBezTo>
                  <a:pt x="6926418" y="2648862"/>
                  <a:pt x="6826485" y="2988512"/>
                  <a:pt x="6867961" y="3162999"/>
                </a:cubicBezTo>
                <a:cubicBezTo>
                  <a:pt x="6909437" y="3337486"/>
                  <a:pt x="6803753" y="3607559"/>
                  <a:pt x="6867961" y="3742303"/>
                </a:cubicBezTo>
                <a:cubicBezTo>
                  <a:pt x="6932169" y="3877047"/>
                  <a:pt x="6826596" y="4094165"/>
                  <a:pt x="6867961" y="4217332"/>
                </a:cubicBezTo>
                <a:cubicBezTo>
                  <a:pt x="6909326" y="4340499"/>
                  <a:pt x="6796091" y="5005752"/>
                  <a:pt x="6867961" y="5213735"/>
                </a:cubicBezTo>
                <a:cubicBezTo>
                  <a:pt x="6703137" y="5263681"/>
                  <a:pt x="6391527" y="5195438"/>
                  <a:pt x="6158272" y="5213735"/>
                </a:cubicBezTo>
                <a:cubicBezTo>
                  <a:pt x="5925017" y="5232032"/>
                  <a:pt x="5841678" y="5174216"/>
                  <a:pt x="5654621" y="5213735"/>
                </a:cubicBezTo>
                <a:cubicBezTo>
                  <a:pt x="5467564" y="5253254"/>
                  <a:pt x="5325962" y="5185240"/>
                  <a:pt x="5013612" y="5213735"/>
                </a:cubicBezTo>
                <a:cubicBezTo>
                  <a:pt x="4701262" y="5242230"/>
                  <a:pt x="4793563" y="5199542"/>
                  <a:pt x="4578641" y="5213735"/>
                </a:cubicBezTo>
                <a:cubicBezTo>
                  <a:pt x="4363719" y="5227928"/>
                  <a:pt x="4145591" y="5171735"/>
                  <a:pt x="3937631" y="5213735"/>
                </a:cubicBezTo>
                <a:cubicBezTo>
                  <a:pt x="3729671" y="5255735"/>
                  <a:pt x="3599640" y="5206902"/>
                  <a:pt x="3502660" y="5213735"/>
                </a:cubicBezTo>
                <a:cubicBezTo>
                  <a:pt x="3405680" y="5220568"/>
                  <a:pt x="3111604" y="5148490"/>
                  <a:pt x="2930330" y="5213735"/>
                </a:cubicBezTo>
                <a:cubicBezTo>
                  <a:pt x="2749056" y="5278980"/>
                  <a:pt x="2546486" y="5145428"/>
                  <a:pt x="2289320" y="5213735"/>
                </a:cubicBezTo>
                <a:cubicBezTo>
                  <a:pt x="2032154" y="5282042"/>
                  <a:pt x="1865547" y="5174375"/>
                  <a:pt x="1579631" y="5213735"/>
                </a:cubicBezTo>
                <a:cubicBezTo>
                  <a:pt x="1293715" y="5253095"/>
                  <a:pt x="1242256" y="5186417"/>
                  <a:pt x="938621" y="5213735"/>
                </a:cubicBezTo>
                <a:cubicBezTo>
                  <a:pt x="634986" y="5241053"/>
                  <a:pt x="613427" y="5200760"/>
                  <a:pt x="503650" y="5213735"/>
                </a:cubicBezTo>
                <a:cubicBezTo>
                  <a:pt x="393873" y="5226710"/>
                  <a:pt x="125549" y="5175590"/>
                  <a:pt x="0" y="5213735"/>
                </a:cubicBezTo>
                <a:cubicBezTo>
                  <a:pt x="-51712" y="5044910"/>
                  <a:pt x="29629" y="4941198"/>
                  <a:pt x="0" y="4686568"/>
                </a:cubicBezTo>
                <a:cubicBezTo>
                  <a:pt x="-29629" y="4431938"/>
                  <a:pt x="41810" y="4430787"/>
                  <a:pt x="0" y="4211539"/>
                </a:cubicBezTo>
                <a:cubicBezTo>
                  <a:pt x="-41810" y="3992291"/>
                  <a:pt x="15458" y="3768430"/>
                  <a:pt x="0" y="3527961"/>
                </a:cubicBezTo>
                <a:cubicBezTo>
                  <a:pt x="-15458" y="3287492"/>
                  <a:pt x="17795" y="3290235"/>
                  <a:pt x="0" y="3105069"/>
                </a:cubicBezTo>
                <a:cubicBezTo>
                  <a:pt x="-17795" y="2919903"/>
                  <a:pt x="5937" y="2702126"/>
                  <a:pt x="0" y="2525765"/>
                </a:cubicBezTo>
                <a:cubicBezTo>
                  <a:pt x="-5937" y="2349404"/>
                  <a:pt x="17377" y="2195368"/>
                  <a:pt x="0" y="1894324"/>
                </a:cubicBezTo>
                <a:cubicBezTo>
                  <a:pt x="-17377" y="1593280"/>
                  <a:pt x="19313" y="1367406"/>
                  <a:pt x="0" y="1210745"/>
                </a:cubicBezTo>
                <a:cubicBezTo>
                  <a:pt x="-19313" y="1054084"/>
                  <a:pt x="63555" y="841586"/>
                  <a:pt x="0" y="631441"/>
                </a:cubicBezTo>
                <a:cubicBezTo>
                  <a:pt x="-63555" y="421296"/>
                  <a:pt x="27206" y="273955"/>
                  <a:pt x="0" y="0"/>
                </a:cubicBezTo>
                <a:close/>
              </a:path>
              <a:path w="6867961" h="5213735" stroke="0" extrusionOk="0">
                <a:moveTo>
                  <a:pt x="0" y="0"/>
                </a:moveTo>
                <a:cubicBezTo>
                  <a:pt x="141443" y="-64786"/>
                  <a:pt x="385156" y="33077"/>
                  <a:pt x="572330" y="0"/>
                </a:cubicBezTo>
                <a:cubicBezTo>
                  <a:pt x="759504" y="-33077"/>
                  <a:pt x="885326" y="18546"/>
                  <a:pt x="1007301" y="0"/>
                </a:cubicBezTo>
                <a:cubicBezTo>
                  <a:pt x="1129276" y="-18546"/>
                  <a:pt x="1267446" y="33099"/>
                  <a:pt x="1510951" y="0"/>
                </a:cubicBezTo>
                <a:cubicBezTo>
                  <a:pt x="1754456" y="-33099"/>
                  <a:pt x="1778186" y="56371"/>
                  <a:pt x="2014602" y="0"/>
                </a:cubicBezTo>
                <a:cubicBezTo>
                  <a:pt x="2251018" y="-56371"/>
                  <a:pt x="2373480" y="33881"/>
                  <a:pt x="2655612" y="0"/>
                </a:cubicBezTo>
                <a:cubicBezTo>
                  <a:pt x="2937744" y="-33881"/>
                  <a:pt x="2938333" y="25858"/>
                  <a:pt x="3021903" y="0"/>
                </a:cubicBezTo>
                <a:cubicBezTo>
                  <a:pt x="3105473" y="-25858"/>
                  <a:pt x="3364296" y="41342"/>
                  <a:pt x="3594233" y="0"/>
                </a:cubicBezTo>
                <a:cubicBezTo>
                  <a:pt x="3824170" y="-41342"/>
                  <a:pt x="3927489" y="2552"/>
                  <a:pt x="4097883" y="0"/>
                </a:cubicBezTo>
                <a:cubicBezTo>
                  <a:pt x="4268277" y="-2552"/>
                  <a:pt x="4469506" y="78722"/>
                  <a:pt x="4807573" y="0"/>
                </a:cubicBezTo>
                <a:cubicBezTo>
                  <a:pt x="5145640" y="-78722"/>
                  <a:pt x="5081949" y="21980"/>
                  <a:pt x="5173864" y="0"/>
                </a:cubicBezTo>
                <a:cubicBezTo>
                  <a:pt x="5265779" y="-21980"/>
                  <a:pt x="5485223" y="68282"/>
                  <a:pt x="5746194" y="0"/>
                </a:cubicBezTo>
                <a:cubicBezTo>
                  <a:pt x="6007165" y="-68282"/>
                  <a:pt x="5995294" y="4873"/>
                  <a:pt x="6112485" y="0"/>
                </a:cubicBezTo>
                <a:cubicBezTo>
                  <a:pt x="6229676" y="-4873"/>
                  <a:pt x="6526714" y="29029"/>
                  <a:pt x="6867961" y="0"/>
                </a:cubicBezTo>
                <a:cubicBezTo>
                  <a:pt x="6924624" y="165070"/>
                  <a:pt x="6820786" y="386877"/>
                  <a:pt x="6867961" y="579304"/>
                </a:cubicBezTo>
                <a:cubicBezTo>
                  <a:pt x="6915136" y="771731"/>
                  <a:pt x="6837277" y="947875"/>
                  <a:pt x="6867961" y="1158608"/>
                </a:cubicBezTo>
                <a:cubicBezTo>
                  <a:pt x="6898645" y="1369341"/>
                  <a:pt x="6819052" y="1508281"/>
                  <a:pt x="6867961" y="1737912"/>
                </a:cubicBezTo>
                <a:cubicBezTo>
                  <a:pt x="6916870" y="1967543"/>
                  <a:pt x="6857282" y="2281966"/>
                  <a:pt x="6867961" y="2421490"/>
                </a:cubicBezTo>
                <a:cubicBezTo>
                  <a:pt x="6878640" y="2561014"/>
                  <a:pt x="6843556" y="2855568"/>
                  <a:pt x="6867961" y="3105069"/>
                </a:cubicBezTo>
                <a:cubicBezTo>
                  <a:pt x="6892366" y="3354570"/>
                  <a:pt x="6811895" y="3385710"/>
                  <a:pt x="6867961" y="3632235"/>
                </a:cubicBezTo>
                <a:cubicBezTo>
                  <a:pt x="6924027" y="3878760"/>
                  <a:pt x="6830480" y="4069811"/>
                  <a:pt x="6867961" y="4211539"/>
                </a:cubicBezTo>
                <a:cubicBezTo>
                  <a:pt x="6905442" y="4353267"/>
                  <a:pt x="6850597" y="4477180"/>
                  <a:pt x="6867961" y="4634431"/>
                </a:cubicBezTo>
                <a:cubicBezTo>
                  <a:pt x="6885325" y="4791682"/>
                  <a:pt x="6821404" y="5065095"/>
                  <a:pt x="6867961" y="5213735"/>
                </a:cubicBezTo>
                <a:cubicBezTo>
                  <a:pt x="6740942" y="5234135"/>
                  <a:pt x="6666020" y="5203959"/>
                  <a:pt x="6501670" y="5213735"/>
                </a:cubicBezTo>
                <a:cubicBezTo>
                  <a:pt x="6337320" y="5223511"/>
                  <a:pt x="6119919" y="5178850"/>
                  <a:pt x="5860660" y="5213735"/>
                </a:cubicBezTo>
                <a:cubicBezTo>
                  <a:pt x="5601401" y="5248620"/>
                  <a:pt x="5552163" y="5191164"/>
                  <a:pt x="5425689" y="5213735"/>
                </a:cubicBezTo>
                <a:cubicBezTo>
                  <a:pt x="5299215" y="5236306"/>
                  <a:pt x="4959397" y="5171518"/>
                  <a:pt x="4716000" y="5213735"/>
                </a:cubicBezTo>
                <a:cubicBezTo>
                  <a:pt x="4472603" y="5255952"/>
                  <a:pt x="4420590" y="5191902"/>
                  <a:pt x="4281029" y="5213735"/>
                </a:cubicBezTo>
                <a:cubicBezTo>
                  <a:pt x="4141468" y="5235568"/>
                  <a:pt x="4029017" y="5160916"/>
                  <a:pt x="3777379" y="5213735"/>
                </a:cubicBezTo>
                <a:cubicBezTo>
                  <a:pt x="3525741" y="5266554"/>
                  <a:pt x="3324445" y="5162875"/>
                  <a:pt x="3136369" y="5213735"/>
                </a:cubicBezTo>
                <a:cubicBezTo>
                  <a:pt x="2948293" y="5264595"/>
                  <a:pt x="2926096" y="5170338"/>
                  <a:pt x="2770078" y="5213735"/>
                </a:cubicBezTo>
                <a:cubicBezTo>
                  <a:pt x="2614060" y="5257132"/>
                  <a:pt x="2380830" y="5183839"/>
                  <a:pt x="2060388" y="5213735"/>
                </a:cubicBezTo>
                <a:cubicBezTo>
                  <a:pt x="1739946" y="5243631"/>
                  <a:pt x="1803942" y="5182241"/>
                  <a:pt x="1694097" y="5213735"/>
                </a:cubicBezTo>
                <a:cubicBezTo>
                  <a:pt x="1584252" y="5245229"/>
                  <a:pt x="1417652" y="5190846"/>
                  <a:pt x="1327806" y="5213735"/>
                </a:cubicBezTo>
                <a:cubicBezTo>
                  <a:pt x="1237960" y="5236624"/>
                  <a:pt x="1086590" y="5189674"/>
                  <a:pt x="961515" y="5213735"/>
                </a:cubicBezTo>
                <a:cubicBezTo>
                  <a:pt x="836440" y="5237796"/>
                  <a:pt x="355062" y="5203897"/>
                  <a:pt x="0" y="5213735"/>
                </a:cubicBezTo>
                <a:cubicBezTo>
                  <a:pt x="-21663" y="5049825"/>
                  <a:pt x="2138" y="4821508"/>
                  <a:pt x="0" y="4686568"/>
                </a:cubicBezTo>
                <a:cubicBezTo>
                  <a:pt x="-2138" y="4551628"/>
                  <a:pt x="29888" y="4362987"/>
                  <a:pt x="0" y="4107265"/>
                </a:cubicBezTo>
                <a:cubicBezTo>
                  <a:pt x="-29888" y="3851543"/>
                  <a:pt x="64573" y="3761235"/>
                  <a:pt x="0" y="3423686"/>
                </a:cubicBezTo>
                <a:cubicBezTo>
                  <a:pt x="-64573" y="3086137"/>
                  <a:pt x="36656" y="3166388"/>
                  <a:pt x="0" y="3000794"/>
                </a:cubicBezTo>
                <a:cubicBezTo>
                  <a:pt x="-36656" y="2835200"/>
                  <a:pt x="22789" y="2700687"/>
                  <a:pt x="0" y="2577902"/>
                </a:cubicBezTo>
                <a:cubicBezTo>
                  <a:pt x="-22789" y="2455117"/>
                  <a:pt x="45617" y="2260629"/>
                  <a:pt x="0" y="1946461"/>
                </a:cubicBezTo>
                <a:cubicBezTo>
                  <a:pt x="-45617" y="1632293"/>
                  <a:pt x="58777" y="1419578"/>
                  <a:pt x="0" y="1262882"/>
                </a:cubicBezTo>
                <a:cubicBezTo>
                  <a:pt x="-58777" y="1106186"/>
                  <a:pt x="5493" y="893347"/>
                  <a:pt x="0" y="631441"/>
                </a:cubicBezTo>
                <a:cubicBezTo>
                  <a:pt x="-5493" y="369535"/>
                  <a:pt x="20576" y="203944"/>
                  <a:pt x="0" y="0"/>
                </a:cubicBezTo>
                <a:close/>
              </a:path>
            </a:pathLst>
          </a:custGeom>
          <a:solidFill>
            <a:srgbClr val="A2DDFD"/>
          </a:solidFill>
          <a:ln w="28575">
            <a:solidFill>
              <a:schemeClr val="bg1"/>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lvl="0">
              <a:lnSpc>
                <a:spcPct val="90000"/>
              </a:lnSpc>
              <a:spcBef>
                <a:spcPts val="1000"/>
              </a:spcBef>
              <a:defRPr/>
            </a:pPr>
            <a:r>
              <a:rPr lang="en-GB" dirty="0">
                <a:solidFill>
                  <a:prstClr val="black"/>
                </a:solidFill>
                <a:latin typeface="Comic Sans MS" panose="030F0702030302020204" pitchFamily="66" charset="0"/>
              </a:rPr>
              <a:t>The government wanted reservations to control the Indians more easily.  They believed and hoped that reservation life would encourage Plains Indians to learn about farming, be taught about Christianity, and Plains Indian children could be taught to read and write English as well as be taught American traditions. </a:t>
            </a:r>
          </a:p>
          <a:p>
            <a:pPr lvl="0">
              <a:lnSpc>
                <a:spcPct val="90000"/>
              </a:lnSpc>
              <a:spcBef>
                <a:spcPts val="1000"/>
              </a:spcBef>
              <a:defRPr/>
            </a:pPr>
            <a:r>
              <a:rPr lang="en-GB" dirty="0">
                <a:solidFill>
                  <a:prstClr val="black"/>
                </a:solidFill>
                <a:latin typeface="Comic Sans MS" panose="030F0702030302020204" pitchFamily="66" charset="0"/>
              </a:rPr>
              <a:t>Relations between the Indians and Government were becoming increasingly hostile, even after Grants Peace policy. </a:t>
            </a:r>
          </a:p>
          <a:p>
            <a:pPr>
              <a:lnSpc>
                <a:spcPct val="90000"/>
              </a:lnSpc>
              <a:spcBef>
                <a:spcPts val="1000"/>
              </a:spcBef>
              <a:defRPr/>
            </a:pPr>
            <a:r>
              <a:rPr lang="en-GB" dirty="0">
                <a:solidFill>
                  <a:prstClr val="black"/>
                </a:solidFill>
                <a:latin typeface="Comic Sans MS" panose="030F0702030302020204" pitchFamily="66" charset="0"/>
              </a:rPr>
              <a:t>Under the Peace policy, </a:t>
            </a:r>
            <a:r>
              <a:rPr lang="en-GB" dirty="0">
                <a:solidFill>
                  <a:schemeClr val="bg1"/>
                </a:solidFill>
                <a:latin typeface="Comic Sans MS" panose="030F0702030302020204" pitchFamily="66" charset="0"/>
              </a:rPr>
              <a:t>President Grant appointed an American Indian, named Ely Parker as the main Commissioner of Indian Affairs.</a:t>
            </a:r>
          </a:p>
          <a:p>
            <a:pPr>
              <a:lnSpc>
                <a:spcPct val="90000"/>
              </a:lnSpc>
              <a:spcBef>
                <a:spcPts val="1000"/>
              </a:spcBef>
              <a:defRPr/>
            </a:pPr>
            <a:r>
              <a:rPr lang="en-GB" dirty="0">
                <a:solidFill>
                  <a:schemeClr val="bg1"/>
                </a:solidFill>
                <a:latin typeface="Comic Sans MS" panose="030F0702030302020204" pitchFamily="66" charset="0"/>
              </a:rPr>
              <a:t>Surprisingly, despite coming from American Indian descent, Ely Parker believed that the US Government should no longer try to negotiate with the Plains Indian tribes.  Instead he believed that they should be treated as ‘helpless and ignorant children’ and the government should decide for them what was best. As a result, a new law declared that the Plains Indian tribes would no longer be recognised as an independent nation or power. </a:t>
            </a:r>
          </a:p>
        </p:txBody>
      </p:sp>
      <p:sp>
        <p:nvSpPr>
          <p:cNvPr id="10" name="TextBox 9">
            <a:extLst>
              <a:ext uri="{FF2B5EF4-FFF2-40B4-BE49-F238E27FC236}">
                <a16:creationId xmlns:a16="http://schemas.microsoft.com/office/drawing/2014/main" id="{0EE46842-963A-8256-A51E-7F199240BF3C}"/>
              </a:ext>
            </a:extLst>
          </p:cNvPr>
          <p:cNvSpPr txBox="1"/>
          <p:nvPr/>
        </p:nvSpPr>
        <p:spPr>
          <a:xfrm>
            <a:off x="8039348" y="2204295"/>
            <a:ext cx="3373817" cy="3063403"/>
          </a:xfrm>
          <a:custGeom>
            <a:avLst/>
            <a:gdLst>
              <a:gd name="connsiteX0" fmla="*/ 0 w 3373817"/>
              <a:gd name="connsiteY0" fmla="*/ 0 h 3063403"/>
              <a:gd name="connsiteX1" fmla="*/ 528565 w 3373817"/>
              <a:gd name="connsiteY1" fmla="*/ 0 h 3063403"/>
              <a:gd name="connsiteX2" fmla="*/ 989653 w 3373817"/>
              <a:gd name="connsiteY2" fmla="*/ 0 h 3063403"/>
              <a:gd name="connsiteX3" fmla="*/ 1619432 w 3373817"/>
              <a:gd name="connsiteY3" fmla="*/ 0 h 3063403"/>
              <a:gd name="connsiteX4" fmla="*/ 2114259 w 3373817"/>
              <a:gd name="connsiteY4" fmla="*/ 0 h 3063403"/>
              <a:gd name="connsiteX5" fmla="*/ 2710300 w 3373817"/>
              <a:gd name="connsiteY5" fmla="*/ 0 h 3063403"/>
              <a:gd name="connsiteX6" fmla="*/ 3373817 w 3373817"/>
              <a:gd name="connsiteY6" fmla="*/ 0 h 3063403"/>
              <a:gd name="connsiteX7" fmla="*/ 3373817 w 3373817"/>
              <a:gd name="connsiteY7" fmla="*/ 571835 h 3063403"/>
              <a:gd name="connsiteX8" fmla="*/ 3373817 w 3373817"/>
              <a:gd name="connsiteY8" fmla="*/ 990500 h 3063403"/>
              <a:gd name="connsiteX9" fmla="*/ 3373817 w 3373817"/>
              <a:gd name="connsiteY9" fmla="*/ 1562336 h 3063403"/>
              <a:gd name="connsiteX10" fmla="*/ 3373817 w 3373817"/>
              <a:gd name="connsiteY10" fmla="*/ 2042269 h 3063403"/>
              <a:gd name="connsiteX11" fmla="*/ 3373817 w 3373817"/>
              <a:gd name="connsiteY11" fmla="*/ 2552836 h 3063403"/>
              <a:gd name="connsiteX12" fmla="*/ 3373817 w 3373817"/>
              <a:gd name="connsiteY12" fmla="*/ 3063403 h 3063403"/>
              <a:gd name="connsiteX13" fmla="*/ 2777776 w 3373817"/>
              <a:gd name="connsiteY13" fmla="*/ 3063403 h 3063403"/>
              <a:gd name="connsiteX14" fmla="*/ 2316688 w 3373817"/>
              <a:gd name="connsiteY14" fmla="*/ 3063403 h 3063403"/>
              <a:gd name="connsiteX15" fmla="*/ 1720647 w 3373817"/>
              <a:gd name="connsiteY15" fmla="*/ 3063403 h 3063403"/>
              <a:gd name="connsiteX16" fmla="*/ 1090867 w 3373817"/>
              <a:gd name="connsiteY16" fmla="*/ 3063403 h 3063403"/>
              <a:gd name="connsiteX17" fmla="*/ 494826 w 3373817"/>
              <a:gd name="connsiteY17" fmla="*/ 3063403 h 3063403"/>
              <a:gd name="connsiteX18" fmla="*/ 0 w 3373817"/>
              <a:gd name="connsiteY18" fmla="*/ 3063403 h 3063403"/>
              <a:gd name="connsiteX19" fmla="*/ 0 w 3373817"/>
              <a:gd name="connsiteY19" fmla="*/ 2522202 h 3063403"/>
              <a:gd name="connsiteX20" fmla="*/ 0 w 3373817"/>
              <a:gd name="connsiteY20" fmla="*/ 2103537 h 3063403"/>
              <a:gd name="connsiteX21" fmla="*/ 0 w 3373817"/>
              <a:gd name="connsiteY21" fmla="*/ 1684872 h 3063403"/>
              <a:gd name="connsiteX22" fmla="*/ 0 w 3373817"/>
              <a:gd name="connsiteY22" fmla="*/ 1204939 h 3063403"/>
              <a:gd name="connsiteX23" fmla="*/ 0 w 3373817"/>
              <a:gd name="connsiteY23" fmla="*/ 786273 h 3063403"/>
              <a:gd name="connsiteX24" fmla="*/ 0 w 3373817"/>
              <a:gd name="connsiteY24" fmla="*/ 0 h 30634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373817" h="3063403" fill="none" extrusionOk="0">
                <a:moveTo>
                  <a:pt x="0" y="0"/>
                </a:moveTo>
                <a:cubicBezTo>
                  <a:pt x="250103" y="-2113"/>
                  <a:pt x="331507" y="61623"/>
                  <a:pt x="528565" y="0"/>
                </a:cubicBezTo>
                <a:cubicBezTo>
                  <a:pt x="725624" y="-61623"/>
                  <a:pt x="833816" y="38040"/>
                  <a:pt x="989653" y="0"/>
                </a:cubicBezTo>
                <a:cubicBezTo>
                  <a:pt x="1145490" y="-38040"/>
                  <a:pt x="1402084" y="56098"/>
                  <a:pt x="1619432" y="0"/>
                </a:cubicBezTo>
                <a:cubicBezTo>
                  <a:pt x="1836780" y="-56098"/>
                  <a:pt x="1883480" y="48939"/>
                  <a:pt x="2114259" y="0"/>
                </a:cubicBezTo>
                <a:cubicBezTo>
                  <a:pt x="2345038" y="-48939"/>
                  <a:pt x="2499678" y="2371"/>
                  <a:pt x="2710300" y="0"/>
                </a:cubicBezTo>
                <a:cubicBezTo>
                  <a:pt x="2920922" y="-2371"/>
                  <a:pt x="3084718" y="46202"/>
                  <a:pt x="3373817" y="0"/>
                </a:cubicBezTo>
                <a:cubicBezTo>
                  <a:pt x="3413914" y="247553"/>
                  <a:pt x="3348027" y="375224"/>
                  <a:pt x="3373817" y="571835"/>
                </a:cubicBezTo>
                <a:cubicBezTo>
                  <a:pt x="3399607" y="768447"/>
                  <a:pt x="3340131" y="883501"/>
                  <a:pt x="3373817" y="990500"/>
                </a:cubicBezTo>
                <a:cubicBezTo>
                  <a:pt x="3407503" y="1097500"/>
                  <a:pt x="3338711" y="1310390"/>
                  <a:pt x="3373817" y="1562336"/>
                </a:cubicBezTo>
                <a:cubicBezTo>
                  <a:pt x="3408923" y="1814282"/>
                  <a:pt x="3339819" y="1847320"/>
                  <a:pt x="3373817" y="2042269"/>
                </a:cubicBezTo>
                <a:cubicBezTo>
                  <a:pt x="3407815" y="2237218"/>
                  <a:pt x="3345391" y="2415500"/>
                  <a:pt x="3373817" y="2552836"/>
                </a:cubicBezTo>
                <a:cubicBezTo>
                  <a:pt x="3402243" y="2690172"/>
                  <a:pt x="3329672" y="2922311"/>
                  <a:pt x="3373817" y="3063403"/>
                </a:cubicBezTo>
                <a:cubicBezTo>
                  <a:pt x="3165061" y="3102861"/>
                  <a:pt x="2992898" y="3003181"/>
                  <a:pt x="2777776" y="3063403"/>
                </a:cubicBezTo>
                <a:cubicBezTo>
                  <a:pt x="2562654" y="3123625"/>
                  <a:pt x="2445812" y="3059856"/>
                  <a:pt x="2316688" y="3063403"/>
                </a:cubicBezTo>
                <a:cubicBezTo>
                  <a:pt x="2187564" y="3066950"/>
                  <a:pt x="1902757" y="3036895"/>
                  <a:pt x="1720647" y="3063403"/>
                </a:cubicBezTo>
                <a:cubicBezTo>
                  <a:pt x="1538537" y="3089911"/>
                  <a:pt x="1351333" y="3053541"/>
                  <a:pt x="1090867" y="3063403"/>
                </a:cubicBezTo>
                <a:cubicBezTo>
                  <a:pt x="830401" y="3073265"/>
                  <a:pt x="765184" y="2994520"/>
                  <a:pt x="494826" y="3063403"/>
                </a:cubicBezTo>
                <a:cubicBezTo>
                  <a:pt x="224468" y="3132286"/>
                  <a:pt x="191259" y="3061430"/>
                  <a:pt x="0" y="3063403"/>
                </a:cubicBezTo>
                <a:cubicBezTo>
                  <a:pt x="-23156" y="2816733"/>
                  <a:pt x="203" y="2665617"/>
                  <a:pt x="0" y="2522202"/>
                </a:cubicBezTo>
                <a:cubicBezTo>
                  <a:pt x="-203" y="2378787"/>
                  <a:pt x="23064" y="2200907"/>
                  <a:pt x="0" y="2103537"/>
                </a:cubicBezTo>
                <a:cubicBezTo>
                  <a:pt x="-23064" y="2006168"/>
                  <a:pt x="15176" y="1811038"/>
                  <a:pt x="0" y="1684872"/>
                </a:cubicBezTo>
                <a:cubicBezTo>
                  <a:pt x="-15176" y="1558707"/>
                  <a:pt x="21032" y="1358094"/>
                  <a:pt x="0" y="1204939"/>
                </a:cubicBezTo>
                <a:cubicBezTo>
                  <a:pt x="-21032" y="1051784"/>
                  <a:pt x="4953" y="921676"/>
                  <a:pt x="0" y="786273"/>
                </a:cubicBezTo>
                <a:cubicBezTo>
                  <a:pt x="-4953" y="650870"/>
                  <a:pt x="64118" y="357404"/>
                  <a:pt x="0" y="0"/>
                </a:cubicBezTo>
                <a:close/>
              </a:path>
              <a:path w="3373817" h="3063403" stroke="0" extrusionOk="0">
                <a:moveTo>
                  <a:pt x="0" y="0"/>
                </a:moveTo>
                <a:cubicBezTo>
                  <a:pt x="204113" y="-35618"/>
                  <a:pt x="285572" y="52647"/>
                  <a:pt x="562303" y="0"/>
                </a:cubicBezTo>
                <a:cubicBezTo>
                  <a:pt x="839034" y="-52647"/>
                  <a:pt x="892272" y="5621"/>
                  <a:pt x="1057129" y="0"/>
                </a:cubicBezTo>
                <a:cubicBezTo>
                  <a:pt x="1221986" y="-5621"/>
                  <a:pt x="1373308" y="16294"/>
                  <a:pt x="1585694" y="0"/>
                </a:cubicBezTo>
                <a:cubicBezTo>
                  <a:pt x="1798080" y="-16294"/>
                  <a:pt x="1907722" y="11587"/>
                  <a:pt x="2114259" y="0"/>
                </a:cubicBezTo>
                <a:cubicBezTo>
                  <a:pt x="2320796" y="-11587"/>
                  <a:pt x="2498641" y="2749"/>
                  <a:pt x="2710300" y="0"/>
                </a:cubicBezTo>
                <a:cubicBezTo>
                  <a:pt x="2921959" y="-2749"/>
                  <a:pt x="3103795" y="27070"/>
                  <a:pt x="3373817" y="0"/>
                </a:cubicBezTo>
                <a:cubicBezTo>
                  <a:pt x="3427905" y="108585"/>
                  <a:pt x="3365490" y="388206"/>
                  <a:pt x="3373817" y="510567"/>
                </a:cubicBezTo>
                <a:cubicBezTo>
                  <a:pt x="3382144" y="632928"/>
                  <a:pt x="3357238" y="872433"/>
                  <a:pt x="3373817" y="990500"/>
                </a:cubicBezTo>
                <a:cubicBezTo>
                  <a:pt x="3390396" y="1108567"/>
                  <a:pt x="3335159" y="1331928"/>
                  <a:pt x="3373817" y="1439799"/>
                </a:cubicBezTo>
                <a:cubicBezTo>
                  <a:pt x="3412475" y="1547670"/>
                  <a:pt x="3370235" y="1725671"/>
                  <a:pt x="3373817" y="1919733"/>
                </a:cubicBezTo>
                <a:cubicBezTo>
                  <a:pt x="3377399" y="2113795"/>
                  <a:pt x="3332158" y="2171394"/>
                  <a:pt x="3373817" y="2369032"/>
                </a:cubicBezTo>
                <a:cubicBezTo>
                  <a:pt x="3415476" y="2566670"/>
                  <a:pt x="3313160" y="2882550"/>
                  <a:pt x="3373817" y="3063403"/>
                </a:cubicBezTo>
                <a:cubicBezTo>
                  <a:pt x="3208630" y="3113972"/>
                  <a:pt x="3057136" y="3047464"/>
                  <a:pt x="2811514" y="3063403"/>
                </a:cubicBezTo>
                <a:cubicBezTo>
                  <a:pt x="2565892" y="3079342"/>
                  <a:pt x="2444803" y="3020604"/>
                  <a:pt x="2316688" y="3063403"/>
                </a:cubicBezTo>
                <a:cubicBezTo>
                  <a:pt x="2188573" y="3106202"/>
                  <a:pt x="1868685" y="2996113"/>
                  <a:pt x="1754385" y="3063403"/>
                </a:cubicBezTo>
                <a:cubicBezTo>
                  <a:pt x="1640085" y="3130693"/>
                  <a:pt x="1485501" y="3029077"/>
                  <a:pt x="1259558" y="3063403"/>
                </a:cubicBezTo>
                <a:cubicBezTo>
                  <a:pt x="1033615" y="3097729"/>
                  <a:pt x="970885" y="3044920"/>
                  <a:pt x="730994" y="3063403"/>
                </a:cubicBezTo>
                <a:cubicBezTo>
                  <a:pt x="491103" y="3081886"/>
                  <a:pt x="147463" y="2998520"/>
                  <a:pt x="0" y="3063403"/>
                </a:cubicBezTo>
                <a:cubicBezTo>
                  <a:pt x="-49381" y="2812307"/>
                  <a:pt x="6599" y="2658902"/>
                  <a:pt x="0" y="2491568"/>
                </a:cubicBezTo>
                <a:cubicBezTo>
                  <a:pt x="-6599" y="2324234"/>
                  <a:pt x="20726" y="2153960"/>
                  <a:pt x="0" y="2042269"/>
                </a:cubicBezTo>
                <a:cubicBezTo>
                  <a:pt x="-20726" y="1930578"/>
                  <a:pt x="24372" y="1806235"/>
                  <a:pt x="0" y="1592970"/>
                </a:cubicBezTo>
                <a:cubicBezTo>
                  <a:pt x="-24372" y="1379705"/>
                  <a:pt x="42443" y="1291494"/>
                  <a:pt x="0" y="1174304"/>
                </a:cubicBezTo>
                <a:cubicBezTo>
                  <a:pt x="-42443" y="1057114"/>
                  <a:pt x="30226" y="880630"/>
                  <a:pt x="0" y="602469"/>
                </a:cubicBezTo>
                <a:cubicBezTo>
                  <a:pt x="-30226" y="324309"/>
                  <a:pt x="57414" y="270652"/>
                  <a:pt x="0" y="0"/>
                </a:cubicBezTo>
                <a:close/>
              </a:path>
            </a:pathLst>
          </a:custGeom>
          <a:ln>
            <a:extLst>
              <a:ext uri="{C807C97D-BFC1-408E-A445-0C87EB9F89A2}">
                <ask:lineSketchStyleProps xmlns:ask="http://schemas.microsoft.com/office/drawing/2018/sketchyshapes" sd="1647863092">
                  <a:prstGeom prst="rect">
                    <a:avLst/>
                  </a:prstGeom>
                  <ask:type>
                    <ask:lineSketchScribble/>
                  </ask:type>
                </ask:lineSketchStyleProps>
              </a:ext>
            </a:extLst>
          </a:ln>
        </p:spPr>
        <p:style>
          <a:lnRef idx="1">
            <a:schemeClr val="accent6"/>
          </a:lnRef>
          <a:fillRef idx="2">
            <a:schemeClr val="accent6"/>
          </a:fillRef>
          <a:effectRef idx="1">
            <a:schemeClr val="accent6"/>
          </a:effectRef>
          <a:fontRef idx="minor">
            <a:schemeClr val="dk1"/>
          </a:fontRef>
        </p:style>
        <p:txBody>
          <a:bodyPr wrap="square" rtlCol="0">
            <a:spAutoFit/>
          </a:bodyPr>
          <a:lstStyle/>
          <a:p>
            <a:pPr lvl="0" algn="ctr">
              <a:lnSpc>
                <a:spcPct val="90000"/>
              </a:lnSpc>
              <a:spcBef>
                <a:spcPts val="1000"/>
              </a:spcBef>
              <a:defRPr/>
            </a:pPr>
            <a:r>
              <a:rPr lang="en-GB" b="1" u="sng" dirty="0">
                <a:solidFill>
                  <a:sysClr val="windowText" lastClr="000000"/>
                </a:solidFill>
                <a:latin typeface="Comic Sans MS" panose="030F0702030302020204" pitchFamily="66" charset="0"/>
              </a:rPr>
              <a:t>Why was it important?</a:t>
            </a:r>
          </a:p>
          <a:p>
            <a:pPr lvl="0">
              <a:lnSpc>
                <a:spcPct val="90000"/>
              </a:lnSpc>
              <a:spcBef>
                <a:spcPts val="1000"/>
              </a:spcBef>
              <a:defRPr/>
            </a:pPr>
            <a:endParaRPr lang="en-GB" dirty="0">
              <a:solidFill>
                <a:sysClr val="windowText" lastClr="000000"/>
              </a:solidFill>
              <a:latin typeface="Comic Sans MS" panose="030F0702030302020204" pitchFamily="66" charset="0"/>
            </a:endParaRPr>
          </a:p>
          <a:p>
            <a:pPr lvl="0">
              <a:lnSpc>
                <a:spcPct val="90000"/>
              </a:lnSpc>
              <a:spcBef>
                <a:spcPts val="1000"/>
              </a:spcBef>
              <a:defRPr/>
            </a:pPr>
            <a:r>
              <a:rPr lang="en-GB" sz="2000" dirty="0">
                <a:solidFill>
                  <a:sysClr val="windowText" lastClr="000000"/>
                </a:solidFill>
                <a:latin typeface="Comic Sans MS" panose="030F0702030302020204" pitchFamily="66" charset="0"/>
              </a:rPr>
              <a:t>This made it even easier for the US government to do what it wanted with the Plains Indians and take even more of their land.  It seemed that President Grant’s Peace Policy had failed.</a:t>
            </a:r>
          </a:p>
        </p:txBody>
      </p:sp>
    </p:spTree>
    <p:extLst>
      <p:ext uri="{BB962C8B-B14F-4D97-AF65-F5344CB8AC3E}">
        <p14:creationId xmlns:p14="http://schemas.microsoft.com/office/powerpoint/2010/main" val="127319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A9DBA-82A0-B180-FB45-515A0AE4E8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AFB6A7-88B0-4708-87F3-36B9DD67E27A}"/>
              </a:ext>
            </a:extLst>
          </p:cNvPr>
          <p:cNvSpPr>
            <a:spLocks noGrp="1"/>
          </p:cNvSpPr>
          <p:nvPr>
            <p:ph type="title"/>
          </p:nvPr>
        </p:nvSpPr>
        <p:spPr/>
        <p:txBody>
          <a:bodyPr/>
          <a:lstStyle/>
          <a:p>
            <a:endParaRPr lang="en-GB"/>
          </a:p>
        </p:txBody>
      </p:sp>
      <p:sp>
        <p:nvSpPr>
          <p:cNvPr id="5" name="Rectangle 4">
            <a:extLst>
              <a:ext uri="{FF2B5EF4-FFF2-40B4-BE49-F238E27FC236}">
                <a16:creationId xmlns:a16="http://schemas.microsoft.com/office/drawing/2014/main" id="{145D917B-D87D-99D6-7B35-DEF728152B87}"/>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E5C7C32A-804A-AD56-5429-50647A5BBF88}"/>
              </a:ext>
            </a:extLst>
          </p:cNvPr>
          <p:cNvSpPr/>
          <p:nvPr/>
        </p:nvSpPr>
        <p:spPr>
          <a:xfrm>
            <a:off x="1" y="257213"/>
            <a:ext cx="11803534"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62CB1A44-9093-2553-3A5D-947CC7C204ED}"/>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4000" b="1" kern="0" dirty="0">
                <a:solidFill>
                  <a:prstClr val="black"/>
                </a:solidFill>
              </a:rPr>
              <a:t>Importance </a:t>
            </a:r>
            <a:r>
              <a:rPr kumimoji="0" lang="en-GB" sz="4000" b="1" i="0" u="none" strike="noStrike" kern="0" cap="none" spc="0" normalizeH="0" baseline="0" noProof="0" dirty="0">
                <a:ln>
                  <a:noFill/>
                </a:ln>
                <a:solidFill>
                  <a:prstClr val="black"/>
                </a:solidFill>
                <a:effectLst/>
                <a:uLnTx/>
                <a:uFillTx/>
              </a:rPr>
              <a:t>: </a:t>
            </a:r>
            <a:r>
              <a:rPr kumimoji="0" lang="en-GB" sz="3600" b="0" i="0" u="none" strike="noStrike" kern="0" cap="none" spc="0" normalizeH="0" baseline="0" noProof="0" dirty="0">
                <a:ln>
                  <a:noFill/>
                </a:ln>
                <a:solidFill>
                  <a:prstClr val="black"/>
                </a:solidFill>
                <a:effectLst/>
                <a:uLnTx/>
                <a:uFillTx/>
              </a:rPr>
              <a:t>Complete the 2</a:t>
            </a:r>
            <a:r>
              <a:rPr kumimoji="0" lang="en-GB" sz="3600" b="0" i="0" u="none" strike="noStrike" kern="0" cap="none" spc="0" normalizeH="0" baseline="30000" noProof="0" dirty="0">
                <a:ln>
                  <a:noFill/>
                </a:ln>
                <a:solidFill>
                  <a:prstClr val="black"/>
                </a:solidFill>
                <a:effectLst/>
                <a:uLnTx/>
                <a:uFillTx/>
              </a:rPr>
              <a:t>nd</a:t>
            </a:r>
            <a:r>
              <a:rPr kumimoji="0" lang="en-GB" sz="3600" b="0" i="0" u="none" strike="noStrike" kern="0" cap="none" spc="0" normalizeH="0" baseline="0" noProof="0" dirty="0">
                <a:ln>
                  <a:noFill/>
                </a:ln>
                <a:solidFill>
                  <a:prstClr val="black"/>
                </a:solidFill>
                <a:effectLst/>
                <a:uLnTx/>
                <a:uFillTx/>
              </a:rPr>
              <a:t> paragraph for importance</a:t>
            </a:r>
            <a:endParaRPr kumimoji="0" lang="en-GB" sz="4000" b="0" i="0" u="none" strike="noStrike" kern="0" cap="none" spc="0" normalizeH="0" baseline="0" noProof="0" dirty="0">
              <a:ln>
                <a:noFill/>
              </a:ln>
              <a:solidFill>
                <a:prstClr val="black"/>
              </a:solidFill>
              <a:effectLst/>
              <a:uLnTx/>
              <a:uFillTx/>
            </a:endParaRPr>
          </a:p>
        </p:txBody>
      </p:sp>
      <p:sp>
        <p:nvSpPr>
          <p:cNvPr id="9" name="TextBox 8">
            <a:extLst>
              <a:ext uri="{FF2B5EF4-FFF2-40B4-BE49-F238E27FC236}">
                <a16:creationId xmlns:a16="http://schemas.microsoft.com/office/drawing/2014/main" id="{D35863A0-1341-C00D-5382-C27129864341}"/>
              </a:ext>
            </a:extLst>
          </p:cNvPr>
          <p:cNvSpPr txBox="1"/>
          <p:nvPr/>
        </p:nvSpPr>
        <p:spPr>
          <a:xfrm>
            <a:off x="553919" y="1197848"/>
            <a:ext cx="4914900" cy="5170646"/>
          </a:xfrm>
          <a:custGeom>
            <a:avLst/>
            <a:gdLst>
              <a:gd name="connsiteX0" fmla="*/ 0 w 4914900"/>
              <a:gd name="connsiteY0" fmla="*/ 0 h 5170646"/>
              <a:gd name="connsiteX1" fmla="*/ 546100 w 4914900"/>
              <a:gd name="connsiteY1" fmla="*/ 0 h 5170646"/>
              <a:gd name="connsiteX2" fmla="*/ 1141349 w 4914900"/>
              <a:gd name="connsiteY2" fmla="*/ 0 h 5170646"/>
              <a:gd name="connsiteX3" fmla="*/ 1687449 w 4914900"/>
              <a:gd name="connsiteY3" fmla="*/ 0 h 5170646"/>
              <a:gd name="connsiteX4" fmla="*/ 2086102 w 4914900"/>
              <a:gd name="connsiteY4" fmla="*/ 0 h 5170646"/>
              <a:gd name="connsiteX5" fmla="*/ 2533904 w 4914900"/>
              <a:gd name="connsiteY5" fmla="*/ 0 h 5170646"/>
              <a:gd name="connsiteX6" fmla="*/ 3178302 w 4914900"/>
              <a:gd name="connsiteY6" fmla="*/ 0 h 5170646"/>
              <a:gd name="connsiteX7" fmla="*/ 3724402 w 4914900"/>
              <a:gd name="connsiteY7" fmla="*/ 0 h 5170646"/>
              <a:gd name="connsiteX8" fmla="*/ 4319651 w 4914900"/>
              <a:gd name="connsiteY8" fmla="*/ 0 h 5170646"/>
              <a:gd name="connsiteX9" fmla="*/ 4914900 w 4914900"/>
              <a:gd name="connsiteY9" fmla="*/ 0 h 5170646"/>
              <a:gd name="connsiteX10" fmla="*/ 4914900 w 4914900"/>
              <a:gd name="connsiteY10" fmla="*/ 419397 h 5170646"/>
              <a:gd name="connsiteX11" fmla="*/ 4914900 w 4914900"/>
              <a:gd name="connsiteY11" fmla="*/ 890500 h 5170646"/>
              <a:gd name="connsiteX12" fmla="*/ 4914900 w 4914900"/>
              <a:gd name="connsiteY12" fmla="*/ 1309897 h 5170646"/>
              <a:gd name="connsiteX13" fmla="*/ 4914900 w 4914900"/>
              <a:gd name="connsiteY13" fmla="*/ 1832707 h 5170646"/>
              <a:gd name="connsiteX14" fmla="*/ 4914900 w 4914900"/>
              <a:gd name="connsiteY14" fmla="*/ 2407223 h 5170646"/>
              <a:gd name="connsiteX15" fmla="*/ 4914900 w 4914900"/>
              <a:gd name="connsiteY15" fmla="*/ 2930033 h 5170646"/>
              <a:gd name="connsiteX16" fmla="*/ 4914900 w 4914900"/>
              <a:gd name="connsiteY16" fmla="*/ 3452842 h 5170646"/>
              <a:gd name="connsiteX17" fmla="*/ 4914900 w 4914900"/>
              <a:gd name="connsiteY17" fmla="*/ 3975652 h 5170646"/>
              <a:gd name="connsiteX18" fmla="*/ 4914900 w 4914900"/>
              <a:gd name="connsiteY18" fmla="*/ 4601875 h 5170646"/>
              <a:gd name="connsiteX19" fmla="*/ 4914900 w 4914900"/>
              <a:gd name="connsiteY19" fmla="*/ 5170646 h 5170646"/>
              <a:gd name="connsiteX20" fmla="*/ 4319651 w 4914900"/>
              <a:gd name="connsiteY20" fmla="*/ 5170646 h 5170646"/>
              <a:gd name="connsiteX21" fmla="*/ 3871849 w 4914900"/>
              <a:gd name="connsiteY21" fmla="*/ 5170646 h 5170646"/>
              <a:gd name="connsiteX22" fmla="*/ 3227451 w 4914900"/>
              <a:gd name="connsiteY22" fmla="*/ 5170646 h 5170646"/>
              <a:gd name="connsiteX23" fmla="*/ 2681351 w 4914900"/>
              <a:gd name="connsiteY23" fmla="*/ 5170646 h 5170646"/>
              <a:gd name="connsiteX24" fmla="*/ 2282698 w 4914900"/>
              <a:gd name="connsiteY24" fmla="*/ 5170646 h 5170646"/>
              <a:gd name="connsiteX25" fmla="*/ 1736598 w 4914900"/>
              <a:gd name="connsiteY25" fmla="*/ 5170646 h 5170646"/>
              <a:gd name="connsiteX26" fmla="*/ 1190498 w 4914900"/>
              <a:gd name="connsiteY26" fmla="*/ 5170646 h 5170646"/>
              <a:gd name="connsiteX27" fmla="*/ 693547 w 4914900"/>
              <a:gd name="connsiteY27" fmla="*/ 5170646 h 5170646"/>
              <a:gd name="connsiteX28" fmla="*/ 0 w 4914900"/>
              <a:gd name="connsiteY28" fmla="*/ 5170646 h 5170646"/>
              <a:gd name="connsiteX29" fmla="*/ 0 w 4914900"/>
              <a:gd name="connsiteY29" fmla="*/ 4544423 h 5170646"/>
              <a:gd name="connsiteX30" fmla="*/ 0 w 4914900"/>
              <a:gd name="connsiteY30" fmla="*/ 4125026 h 5170646"/>
              <a:gd name="connsiteX31" fmla="*/ 0 w 4914900"/>
              <a:gd name="connsiteY31" fmla="*/ 3705630 h 5170646"/>
              <a:gd name="connsiteX32" fmla="*/ 0 w 4914900"/>
              <a:gd name="connsiteY32" fmla="*/ 3079407 h 5170646"/>
              <a:gd name="connsiteX33" fmla="*/ 0 w 4914900"/>
              <a:gd name="connsiteY33" fmla="*/ 2608304 h 5170646"/>
              <a:gd name="connsiteX34" fmla="*/ 0 w 4914900"/>
              <a:gd name="connsiteY34" fmla="*/ 2033787 h 5170646"/>
              <a:gd name="connsiteX35" fmla="*/ 0 w 4914900"/>
              <a:gd name="connsiteY35" fmla="*/ 1459271 h 5170646"/>
              <a:gd name="connsiteX36" fmla="*/ 0 w 4914900"/>
              <a:gd name="connsiteY36" fmla="*/ 781342 h 5170646"/>
              <a:gd name="connsiteX37" fmla="*/ 0 w 4914900"/>
              <a:gd name="connsiteY37" fmla="*/ 0 h 51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914900" h="5170646" fill="none" extrusionOk="0">
                <a:moveTo>
                  <a:pt x="0" y="0"/>
                </a:moveTo>
                <a:cubicBezTo>
                  <a:pt x="256802" y="-24079"/>
                  <a:pt x="372455" y="17536"/>
                  <a:pt x="546100" y="0"/>
                </a:cubicBezTo>
                <a:cubicBezTo>
                  <a:pt x="719745" y="-17536"/>
                  <a:pt x="903316" y="18168"/>
                  <a:pt x="1141349" y="0"/>
                </a:cubicBezTo>
                <a:cubicBezTo>
                  <a:pt x="1379382" y="-18168"/>
                  <a:pt x="1478327" y="15251"/>
                  <a:pt x="1687449" y="0"/>
                </a:cubicBezTo>
                <a:cubicBezTo>
                  <a:pt x="1896571" y="-15251"/>
                  <a:pt x="1894389" y="37960"/>
                  <a:pt x="2086102" y="0"/>
                </a:cubicBezTo>
                <a:cubicBezTo>
                  <a:pt x="2277815" y="-37960"/>
                  <a:pt x="2356772" y="26496"/>
                  <a:pt x="2533904" y="0"/>
                </a:cubicBezTo>
                <a:cubicBezTo>
                  <a:pt x="2711036" y="-26496"/>
                  <a:pt x="2872891" y="65503"/>
                  <a:pt x="3178302" y="0"/>
                </a:cubicBezTo>
                <a:cubicBezTo>
                  <a:pt x="3483713" y="-65503"/>
                  <a:pt x="3554083" y="16986"/>
                  <a:pt x="3724402" y="0"/>
                </a:cubicBezTo>
                <a:cubicBezTo>
                  <a:pt x="3894721" y="-16986"/>
                  <a:pt x="4069952" y="54580"/>
                  <a:pt x="4319651" y="0"/>
                </a:cubicBezTo>
                <a:cubicBezTo>
                  <a:pt x="4569350" y="-54580"/>
                  <a:pt x="4670560" y="65672"/>
                  <a:pt x="4914900" y="0"/>
                </a:cubicBezTo>
                <a:cubicBezTo>
                  <a:pt x="4955418" y="192008"/>
                  <a:pt x="4896859" y="307505"/>
                  <a:pt x="4914900" y="419397"/>
                </a:cubicBezTo>
                <a:cubicBezTo>
                  <a:pt x="4932941" y="531289"/>
                  <a:pt x="4880537" y="736388"/>
                  <a:pt x="4914900" y="890500"/>
                </a:cubicBezTo>
                <a:cubicBezTo>
                  <a:pt x="4949263" y="1044612"/>
                  <a:pt x="4885250" y="1171077"/>
                  <a:pt x="4914900" y="1309897"/>
                </a:cubicBezTo>
                <a:cubicBezTo>
                  <a:pt x="4944550" y="1448717"/>
                  <a:pt x="4885089" y="1594872"/>
                  <a:pt x="4914900" y="1832707"/>
                </a:cubicBezTo>
                <a:cubicBezTo>
                  <a:pt x="4944711" y="2070542"/>
                  <a:pt x="4849399" y="2144405"/>
                  <a:pt x="4914900" y="2407223"/>
                </a:cubicBezTo>
                <a:cubicBezTo>
                  <a:pt x="4980401" y="2670041"/>
                  <a:pt x="4901970" y="2678830"/>
                  <a:pt x="4914900" y="2930033"/>
                </a:cubicBezTo>
                <a:cubicBezTo>
                  <a:pt x="4927830" y="3181236"/>
                  <a:pt x="4872743" y="3247338"/>
                  <a:pt x="4914900" y="3452842"/>
                </a:cubicBezTo>
                <a:cubicBezTo>
                  <a:pt x="4957057" y="3658346"/>
                  <a:pt x="4904281" y="3840227"/>
                  <a:pt x="4914900" y="3975652"/>
                </a:cubicBezTo>
                <a:cubicBezTo>
                  <a:pt x="4925519" y="4111077"/>
                  <a:pt x="4850997" y="4441739"/>
                  <a:pt x="4914900" y="4601875"/>
                </a:cubicBezTo>
                <a:cubicBezTo>
                  <a:pt x="4978803" y="4762011"/>
                  <a:pt x="4890293" y="5046124"/>
                  <a:pt x="4914900" y="5170646"/>
                </a:cubicBezTo>
                <a:cubicBezTo>
                  <a:pt x="4781312" y="5231235"/>
                  <a:pt x="4489919" y="5147327"/>
                  <a:pt x="4319651" y="5170646"/>
                </a:cubicBezTo>
                <a:cubicBezTo>
                  <a:pt x="4149383" y="5193965"/>
                  <a:pt x="4019724" y="5146760"/>
                  <a:pt x="3871849" y="5170646"/>
                </a:cubicBezTo>
                <a:cubicBezTo>
                  <a:pt x="3723974" y="5194532"/>
                  <a:pt x="3425605" y="5126883"/>
                  <a:pt x="3227451" y="5170646"/>
                </a:cubicBezTo>
                <a:cubicBezTo>
                  <a:pt x="3029297" y="5214409"/>
                  <a:pt x="2876457" y="5117343"/>
                  <a:pt x="2681351" y="5170646"/>
                </a:cubicBezTo>
                <a:cubicBezTo>
                  <a:pt x="2486245" y="5223949"/>
                  <a:pt x="2427283" y="5166857"/>
                  <a:pt x="2282698" y="5170646"/>
                </a:cubicBezTo>
                <a:cubicBezTo>
                  <a:pt x="2138113" y="5174435"/>
                  <a:pt x="1937687" y="5164521"/>
                  <a:pt x="1736598" y="5170646"/>
                </a:cubicBezTo>
                <a:cubicBezTo>
                  <a:pt x="1535509" y="5176771"/>
                  <a:pt x="1301343" y="5141142"/>
                  <a:pt x="1190498" y="5170646"/>
                </a:cubicBezTo>
                <a:cubicBezTo>
                  <a:pt x="1079653" y="5200150"/>
                  <a:pt x="803353" y="5150411"/>
                  <a:pt x="693547" y="5170646"/>
                </a:cubicBezTo>
                <a:cubicBezTo>
                  <a:pt x="583741" y="5190881"/>
                  <a:pt x="152931" y="5124667"/>
                  <a:pt x="0" y="5170646"/>
                </a:cubicBezTo>
                <a:cubicBezTo>
                  <a:pt x="-13063" y="5009916"/>
                  <a:pt x="19426" y="4820968"/>
                  <a:pt x="0" y="4544423"/>
                </a:cubicBezTo>
                <a:cubicBezTo>
                  <a:pt x="-19426" y="4267878"/>
                  <a:pt x="23656" y="4209990"/>
                  <a:pt x="0" y="4125026"/>
                </a:cubicBezTo>
                <a:cubicBezTo>
                  <a:pt x="-23656" y="4040062"/>
                  <a:pt x="19658" y="3832409"/>
                  <a:pt x="0" y="3705630"/>
                </a:cubicBezTo>
                <a:cubicBezTo>
                  <a:pt x="-19658" y="3578851"/>
                  <a:pt x="46325" y="3208969"/>
                  <a:pt x="0" y="3079407"/>
                </a:cubicBezTo>
                <a:cubicBezTo>
                  <a:pt x="-46325" y="2949845"/>
                  <a:pt x="9799" y="2804779"/>
                  <a:pt x="0" y="2608304"/>
                </a:cubicBezTo>
                <a:cubicBezTo>
                  <a:pt x="-9799" y="2411829"/>
                  <a:pt x="55832" y="2155495"/>
                  <a:pt x="0" y="2033787"/>
                </a:cubicBezTo>
                <a:cubicBezTo>
                  <a:pt x="-55832" y="1912079"/>
                  <a:pt x="39817" y="1605499"/>
                  <a:pt x="0" y="1459271"/>
                </a:cubicBezTo>
                <a:cubicBezTo>
                  <a:pt x="-39817" y="1313043"/>
                  <a:pt x="22489" y="951654"/>
                  <a:pt x="0" y="781342"/>
                </a:cubicBezTo>
                <a:cubicBezTo>
                  <a:pt x="-22489" y="611030"/>
                  <a:pt x="27533" y="331460"/>
                  <a:pt x="0" y="0"/>
                </a:cubicBezTo>
                <a:close/>
              </a:path>
              <a:path w="4914900" h="5170646" stroke="0" extrusionOk="0">
                <a:moveTo>
                  <a:pt x="0" y="0"/>
                </a:moveTo>
                <a:cubicBezTo>
                  <a:pt x="144447" y="-12773"/>
                  <a:pt x="278080" y="35657"/>
                  <a:pt x="546100" y="0"/>
                </a:cubicBezTo>
                <a:cubicBezTo>
                  <a:pt x="814120" y="-35657"/>
                  <a:pt x="818799" y="28252"/>
                  <a:pt x="993902" y="0"/>
                </a:cubicBezTo>
                <a:cubicBezTo>
                  <a:pt x="1169005" y="-28252"/>
                  <a:pt x="1323566" y="32224"/>
                  <a:pt x="1490853" y="0"/>
                </a:cubicBezTo>
                <a:cubicBezTo>
                  <a:pt x="1658140" y="-32224"/>
                  <a:pt x="1824694" y="54817"/>
                  <a:pt x="1987804" y="0"/>
                </a:cubicBezTo>
                <a:cubicBezTo>
                  <a:pt x="2150914" y="-54817"/>
                  <a:pt x="2364183" y="33373"/>
                  <a:pt x="2583053" y="0"/>
                </a:cubicBezTo>
                <a:cubicBezTo>
                  <a:pt x="2801923" y="-33373"/>
                  <a:pt x="2812371" y="5916"/>
                  <a:pt x="2981706" y="0"/>
                </a:cubicBezTo>
                <a:cubicBezTo>
                  <a:pt x="3151041" y="-5916"/>
                  <a:pt x="3309685" y="16006"/>
                  <a:pt x="3527806" y="0"/>
                </a:cubicBezTo>
                <a:cubicBezTo>
                  <a:pt x="3745927" y="-16006"/>
                  <a:pt x="3903455" y="38340"/>
                  <a:pt x="4024757" y="0"/>
                </a:cubicBezTo>
                <a:cubicBezTo>
                  <a:pt x="4146059" y="-38340"/>
                  <a:pt x="4722458" y="76738"/>
                  <a:pt x="4914900" y="0"/>
                </a:cubicBezTo>
                <a:cubicBezTo>
                  <a:pt x="4948052" y="201208"/>
                  <a:pt x="4907900" y="271733"/>
                  <a:pt x="4914900" y="419397"/>
                </a:cubicBezTo>
                <a:cubicBezTo>
                  <a:pt x="4921900" y="567061"/>
                  <a:pt x="4879848" y="714593"/>
                  <a:pt x="4914900" y="890500"/>
                </a:cubicBezTo>
                <a:cubicBezTo>
                  <a:pt x="4949952" y="1066407"/>
                  <a:pt x="4914472" y="1296564"/>
                  <a:pt x="4914900" y="1413310"/>
                </a:cubicBezTo>
                <a:cubicBezTo>
                  <a:pt x="4915328" y="1530056"/>
                  <a:pt x="4865892" y="1743601"/>
                  <a:pt x="4914900" y="1987826"/>
                </a:cubicBezTo>
                <a:cubicBezTo>
                  <a:pt x="4963908" y="2232051"/>
                  <a:pt x="4895022" y="2354542"/>
                  <a:pt x="4914900" y="2562342"/>
                </a:cubicBezTo>
                <a:cubicBezTo>
                  <a:pt x="4934778" y="2770142"/>
                  <a:pt x="4890929" y="2857948"/>
                  <a:pt x="4914900" y="3136859"/>
                </a:cubicBezTo>
                <a:cubicBezTo>
                  <a:pt x="4938871" y="3415770"/>
                  <a:pt x="4847370" y="3558029"/>
                  <a:pt x="4914900" y="3711375"/>
                </a:cubicBezTo>
                <a:cubicBezTo>
                  <a:pt x="4982430" y="3864721"/>
                  <a:pt x="4909723" y="4198766"/>
                  <a:pt x="4914900" y="4389304"/>
                </a:cubicBezTo>
                <a:cubicBezTo>
                  <a:pt x="4920077" y="4579842"/>
                  <a:pt x="4912823" y="4950863"/>
                  <a:pt x="4914900" y="5170646"/>
                </a:cubicBezTo>
                <a:cubicBezTo>
                  <a:pt x="4755434" y="5221090"/>
                  <a:pt x="4649851" y="5153760"/>
                  <a:pt x="4417949" y="5170646"/>
                </a:cubicBezTo>
                <a:cubicBezTo>
                  <a:pt x="4186047" y="5187532"/>
                  <a:pt x="4207547" y="5140862"/>
                  <a:pt x="4019296" y="5170646"/>
                </a:cubicBezTo>
                <a:cubicBezTo>
                  <a:pt x="3831045" y="5200430"/>
                  <a:pt x="3614934" y="5136415"/>
                  <a:pt x="3374898" y="5170646"/>
                </a:cubicBezTo>
                <a:cubicBezTo>
                  <a:pt x="3134862" y="5204877"/>
                  <a:pt x="2958172" y="5099029"/>
                  <a:pt x="2730500" y="5170646"/>
                </a:cubicBezTo>
                <a:cubicBezTo>
                  <a:pt x="2502828" y="5242263"/>
                  <a:pt x="2393215" y="5156235"/>
                  <a:pt x="2184400" y="5170646"/>
                </a:cubicBezTo>
                <a:cubicBezTo>
                  <a:pt x="1975585" y="5185057"/>
                  <a:pt x="1815192" y="5126159"/>
                  <a:pt x="1589151" y="5170646"/>
                </a:cubicBezTo>
                <a:cubicBezTo>
                  <a:pt x="1363110" y="5215133"/>
                  <a:pt x="1299839" y="5165454"/>
                  <a:pt x="1141349" y="5170646"/>
                </a:cubicBezTo>
                <a:cubicBezTo>
                  <a:pt x="982859" y="5175838"/>
                  <a:pt x="795898" y="5139480"/>
                  <a:pt x="496951" y="5170646"/>
                </a:cubicBezTo>
                <a:cubicBezTo>
                  <a:pt x="198004" y="5201812"/>
                  <a:pt x="108498" y="5140862"/>
                  <a:pt x="0" y="5170646"/>
                </a:cubicBezTo>
                <a:cubicBezTo>
                  <a:pt x="-20794" y="5013845"/>
                  <a:pt x="2485" y="4881651"/>
                  <a:pt x="0" y="4647836"/>
                </a:cubicBezTo>
                <a:cubicBezTo>
                  <a:pt x="-2485" y="4414021"/>
                  <a:pt x="9355" y="4317377"/>
                  <a:pt x="0" y="4073320"/>
                </a:cubicBezTo>
                <a:cubicBezTo>
                  <a:pt x="-9355" y="3829263"/>
                  <a:pt x="13945" y="3757200"/>
                  <a:pt x="0" y="3447097"/>
                </a:cubicBezTo>
                <a:cubicBezTo>
                  <a:pt x="-13945" y="3136994"/>
                  <a:pt x="50745" y="3083357"/>
                  <a:pt x="0" y="2872581"/>
                </a:cubicBezTo>
                <a:cubicBezTo>
                  <a:pt x="-50745" y="2661805"/>
                  <a:pt x="48751" y="2591909"/>
                  <a:pt x="0" y="2401478"/>
                </a:cubicBezTo>
                <a:cubicBezTo>
                  <a:pt x="-48751" y="2211047"/>
                  <a:pt x="2467" y="2082025"/>
                  <a:pt x="0" y="1775255"/>
                </a:cubicBezTo>
                <a:cubicBezTo>
                  <a:pt x="-2467" y="1468485"/>
                  <a:pt x="33335" y="1416605"/>
                  <a:pt x="0" y="1200739"/>
                </a:cubicBezTo>
                <a:cubicBezTo>
                  <a:pt x="-33335" y="984873"/>
                  <a:pt x="133" y="788328"/>
                  <a:pt x="0" y="677929"/>
                </a:cubicBezTo>
                <a:cubicBezTo>
                  <a:pt x="-133" y="567530"/>
                  <a:pt x="62598" y="214378"/>
                  <a:pt x="0" y="0"/>
                </a:cubicBezTo>
                <a:close/>
              </a:path>
            </a:pathLst>
          </a:custGeom>
          <a:solidFill>
            <a:srgbClr val="A2DDFD"/>
          </a:solidFill>
          <a:ln w="28575">
            <a:solidFill>
              <a:schemeClr val="bg1"/>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marL="342900" indent="-342900" fontAlgn="base">
              <a:buFont typeface="Arial" panose="020B0604020202020204" pitchFamily="34" charset="0"/>
              <a:buChar char="•"/>
            </a:pPr>
            <a:r>
              <a:rPr lang="en-GB" sz="2200" dirty="0">
                <a:solidFill>
                  <a:schemeClr val="bg1"/>
                </a:solidFill>
                <a:latin typeface="Comic Sans MS" panose="030F0702030302020204" pitchFamily="66" charset="0"/>
              </a:rPr>
              <a:t>John Iliff realised that there was great demand for beef from the gold prospectors as well as from the Indian tribes who were running low on food. </a:t>
            </a:r>
            <a:r>
              <a:rPr lang="en-US" sz="2200" dirty="0">
                <a:solidFill>
                  <a:schemeClr val="bg1"/>
                </a:solidFill>
                <a:latin typeface="Comic Sans MS" panose="030F0702030302020204" pitchFamily="66" charset="0"/>
              </a:rPr>
              <a:t>​</a:t>
            </a:r>
          </a:p>
          <a:p>
            <a:pPr marL="342900" indent="-342900" fontAlgn="base">
              <a:buFont typeface="Arial" panose="020B0604020202020204" pitchFamily="34" charset="0"/>
              <a:buChar char="•"/>
            </a:pPr>
            <a:r>
              <a:rPr lang="en-GB" sz="2200" dirty="0">
                <a:solidFill>
                  <a:schemeClr val="bg1"/>
                </a:solidFill>
                <a:latin typeface="Comic Sans MS" panose="030F0702030302020204" pitchFamily="66" charset="0"/>
              </a:rPr>
              <a:t>By 1870, Iliff had built up his own herd in the state of </a:t>
            </a:r>
            <a:r>
              <a:rPr lang="en-GB" sz="2200" b="1" dirty="0">
                <a:solidFill>
                  <a:schemeClr val="bg1"/>
                </a:solidFill>
                <a:latin typeface="Comic Sans MS" panose="030F0702030302020204" pitchFamily="66" charset="0"/>
              </a:rPr>
              <a:t>Colorado</a:t>
            </a:r>
            <a:r>
              <a:rPr lang="en-GB" sz="2200" dirty="0">
                <a:solidFill>
                  <a:schemeClr val="bg1"/>
                </a:solidFill>
                <a:latin typeface="Comic Sans MS" panose="030F0702030302020204" pitchFamily="66" charset="0"/>
              </a:rPr>
              <a:t> in a town called </a:t>
            </a:r>
            <a:r>
              <a:rPr lang="en-GB" sz="2200" b="1" dirty="0">
                <a:solidFill>
                  <a:schemeClr val="bg1"/>
                </a:solidFill>
                <a:latin typeface="Comic Sans MS" panose="030F0702030302020204" pitchFamily="66" charset="0"/>
              </a:rPr>
              <a:t>Denver</a:t>
            </a:r>
            <a:r>
              <a:rPr lang="en-GB" sz="2200" dirty="0">
                <a:solidFill>
                  <a:schemeClr val="bg1"/>
                </a:solidFill>
                <a:latin typeface="Comic Sans MS" panose="030F0702030302020204" pitchFamily="66" charset="0"/>
              </a:rPr>
              <a:t>. He had over 26,000 cattle over 16,000 acres of land. He became Denver’s first millionaire, selling beef to the </a:t>
            </a:r>
            <a:r>
              <a:rPr lang="en-GB" sz="2200" b="1" dirty="0">
                <a:solidFill>
                  <a:schemeClr val="bg1"/>
                </a:solidFill>
                <a:latin typeface="Comic Sans MS" panose="030F0702030302020204" pitchFamily="66" charset="0"/>
              </a:rPr>
              <a:t>mining towns</a:t>
            </a:r>
            <a:r>
              <a:rPr lang="en-GB" sz="2200" dirty="0">
                <a:solidFill>
                  <a:schemeClr val="bg1"/>
                </a:solidFill>
                <a:latin typeface="Comic Sans MS" panose="030F0702030302020204" pitchFamily="66" charset="0"/>
              </a:rPr>
              <a:t>, the teams building the </a:t>
            </a:r>
            <a:r>
              <a:rPr lang="en-GB" sz="2200" b="1" dirty="0">
                <a:solidFill>
                  <a:schemeClr val="bg1"/>
                </a:solidFill>
                <a:latin typeface="Comic Sans MS" panose="030F0702030302020204" pitchFamily="66" charset="0"/>
              </a:rPr>
              <a:t>railroad</a:t>
            </a:r>
            <a:r>
              <a:rPr lang="en-GB" sz="2200" dirty="0">
                <a:solidFill>
                  <a:schemeClr val="bg1"/>
                </a:solidFill>
                <a:latin typeface="Comic Sans MS" panose="030F0702030302020204" pitchFamily="66" charset="0"/>
              </a:rPr>
              <a:t> and to the </a:t>
            </a:r>
            <a:r>
              <a:rPr lang="en-GB" sz="2200" b="1" dirty="0">
                <a:solidFill>
                  <a:schemeClr val="bg1"/>
                </a:solidFill>
                <a:latin typeface="Comic Sans MS" panose="030F0702030302020204" pitchFamily="66" charset="0"/>
              </a:rPr>
              <a:t>government</a:t>
            </a:r>
            <a:r>
              <a:rPr lang="en-GB" sz="2200" dirty="0">
                <a:solidFill>
                  <a:schemeClr val="bg1"/>
                </a:solidFill>
                <a:latin typeface="Comic Sans MS" panose="030F0702030302020204" pitchFamily="66" charset="0"/>
              </a:rPr>
              <a:t> for Plains Indian Reservations. </a:t>
            </a:r>
            <a:r>
              <a:rPr lang="en-US" dirty="0"/>
              <a:t>​</a:t>
            </a:r>
          </a:p>
        </p:txBody>
      </p:sp>
      <p:sp>
        <p:nvSpPr>
          <p:cNvPr id="10" name="TextBox 9">
            <a:extLst>
              <a:ext uri="{FF2B5EF4-FFF2-40B4-BE49-F238E27FC236}">
                <a16:creationId xmlns:a16="http://schemas.microsoft.com/office/drawing/2014/main" id="{D861DAA8-3AD7-30A5-F7CD-F232F59E9A77}"/>
              </a:ext>
            </a:extLst>
          </p:cNvPr>
          <p:cNvSpPr txBox="1"/>
          <p:nvPr/>
        </p:nvSpPr>
        <p:spPr>
          <a:xfrm>
            <a:off x="6033247" y="1246690"/>
            <a:ext cx="5576994" cy="4843377"/>
          </a:xfrm>
          <a:custGeom>
            <a:avLst/>
            <a:gdLst>
              <a:gd name="connsiteX0" fmla="*/ 0 w 5576994"/>
              <a:gd name="connsiteY0" fmla="*/ 0 h 4843377"/>
              <a:gd name="connsiteX1" fmla="*/ 669239 w 5576994"/>
              <a:gd name="connsiteY1" fmla="*/ 0 h 4843377"/>
              <a:gd name="connsiteX2" fmla="*/ 1226939 w 5576994"/>
              <a:gd name="connsiteY2" fmla="*/ 0 h 4843377"/>
              <a:gd name="connsiteX3" fmla="*/ 1617328 w 5576994"/>
              <a:gd name="connsiteY3" fmla="*/ 0 h 4843377"/>
              <a:gd name="connsiteX4" fmla="*/ 2063488 w 5576994"/>
              <a:gd name="connsiteY4" fmla="*/ 0 h 4843377"/>
              <a:gd name="connsiteX5" fmla="*/ 2732727 w 5576994"/>
              <a:gd name="connsiteY5" fmla="*/ 0 h 4843377"/>
              <a:gd name="connsiteX6" fmla="*/ 3290426 w 5576994"/>
              <a:gd name="connsiteY6" fmla="*/ 0 h 4843377"/>
              <a:gd name="connsiteX7" fmla="*/ 3903896 w 5576994"/>
              <a:gd name="connsiteY7" fmla="*/ 0 h 4843377"/>
              <a:gd name="connsiteX8" fmla="*/ 4461595 w 5576994"/>
              <a:gd name="connsiteY8" fmla="*/ 0 h 4843377"/>
              <a:gd name="connsiteX9" fmla="*/ 4851985 w 5576994"/>
              <a:gd name="connsiteY9" fmla="*/ 0 h 4843377"/>
              <a:gd name="connsiteX10" fmla="*/ 5576994 w 5576994"/>
              <a:gd name="connsiteY10" fmla="*/ 0 h 4843377"/>
              <a:gd name="connsiteX11" fmla="*/ 5576994 w 5576994"/>
              <a:gd name="connsiteY11" fmla="*/ 489719 h 4843377"/>
              <a:gd name="connsiteX12" fmla="*/ 5576994 w 5576994"/>
              <a:gd name="connsiteY12" fmla="*/ 979438 h 4843377"/>
              <a:gd name="connsiteX13" fmla="*/ 5576994 w 5576994"/>
              <a:gd name="connsiteY13" fmla="*/ 1517591 h 4843377"/>
              <a:gd name="connsiteX14" fmla="*/ 5576994 w 5576994"/>
              <a:gd name="connsiteY14" fmla="*/ 2007311 h 4843377"/>
              <a:gd name="connsiteX15" fmla="*/ 5576994 w 5576994"/>
              <a:gd name="connsiteY15" fmla="*/ 2497030 h 4843377"/>
              <a:gd name="connsiteX16" fmla="*/ 5576994 w 5576994"/>
              <a:gd name="connsiteY16" fmla="*/ 2986749 h 4843377"/>
              <a:gd name="connsiteX17" fmla="*/ 5576994 w 5576994"/>
              <a:gd name="connsiteY17" fmla="*/ 3573336 h 4843377"/>
              <a:gd name="connsiteX18" fmla="*/ 5576994 w 5576994"/>
              <a:gd name="connsiteY18" fmla="*/ 4063055 h 4843377"/>
              <a:gd name="connsiteX19" fmla="*/ 5576994 w 5576994"/>
              <a:gd name="connsiteY19" fmla="*/ 4843377 h 4843377"/>
              <a:gd name="connsiteX20" fmla="*/ 5075065 w 5576994"/>
              <a:gd name="connsiteY20" fmla="*/ 4843377 h 4843377"/>
              <a:gd name="connsiteX21" fmla="*/ 4405825 w 5576994"/>
              <a:gd name="connsiteY21" fmla="*/ 4843377 h 4843377"/>
              <a:gd name="connsiteX22" fmla="*/ 3848126 w 5576994"/>
              <a:gd name="connsiteY22" fmla="*/ 4843377 h 4843377"/>
              <a:gd name="connsiteX23" fmla="*/ 3457736 w 5576994"/>
              <a:gd name="connsiteY23" fmla="*/ 4843377 h 4843377"/>
              <a:gd name="connsiteX24" fmla="*/ 2900037 w 5576994"/>
              <a:gd name="connsiteY24" fmla="*/ 4843377 h 4843377"/>
              <a:gd name="connsiteX25" fmla="*/ 2342337 w 5576994"/>
              <a:gd name="connsiteY25" fmla="*/ 4843377 h 4843377"/>
              <a:gd name="connsiteX26" fmla="*/ 1840408 w 5576994"/>
              <a:gd name="connsiteY26" fmla="*/ 4843377 h 4843377"/>
              <a:gd name="connsiteX27" fmla="*/ 1171169 w 5576994"/>
              <a:gd name="connsiteY27" fmla="*/ 4843377 h 4843377"/>
              <a:gd name="connsiteX28" fmla="*/ 557699 w 5576994"/>
              <a:gd name="connsiteY28" fmla="*/ 4843377 h 4843377"/>
              <a:gd name="connsiteX29" fmla="*/ 0 w 5576994"/>
              <a:gd name="connsiteY29" fmla="*/ 4843377 h 4843377"/>
              <a:gd name="connsiteX30" fmla="*/ 0 w 5576994"/>
              <a:gd name="connsiteY30" fmla="*/ 4402092 h 4843377"/>
              <a:gd name="connsiteX31" fmla="*/ 0 w 5576994"/>
              <a:gd name="connsiteY31" fmla="*/ 3815505 h 4843377"/>
              <a:gd name="connsiteX32" fmla="*/ 0 w 5576994"/>
              <a:gd name="connsiteY32" fmla="*/ 3374219 h 4843377"/>
              <a:gd name="connsiteX33" fmla="*/ 0 w 5576994"/>
              <a:gd name="connsiteY33" fmla="*/ 2836066 h 4843377"/>
              <a:gd name="connsiteX34" fmla="*/ 0 w 5576994"/>
              <a:gd name="connsiteY34" fmla="*/ 2297913 h 4843377"/>
              <a:gd name="connsiteX35" fmla="*/ 0 w 5576994"/>
              <a:gd name="connsiteY35" fmla="*/ 1662893 h 4843377"/>
              <a:gd name="connsiteX36" fmla="*/ 0 w 5576994"/>
              <a:gd name="connsiteY36" fmla="*/ 1221607 h 4843377"/>
              <a:gd name="connsiteX37" fmla="*/ 0 w 5576994"/>
              <a:gd name="connsiteY37" fmla="*/ 828756 h 4843377"/>
              <a:gd name="connsiteX38" fmla="*/ 0 w 5576994"/>
              <a:gd name="connsiteY38" fmla="*/ 0 h 484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576994" h="4843377" fill="none" extrusionOk="0">
                <a:moveTo>
                  <a:pt x="0" y="0"/>
                </a:moveTo>
                <a:cubicBezTo>
                  <a:pt x="252982" y="-6022"/>
                  <a:pt x="457970" y="55986"/>
                  <a:pt x="669239" y="0"/>
                </a:cubicBezTo>
                <a:cubicBezTo>
                  <a:pt x="880508" y="-55986"/>
                  <a:pt x="963206" y="15239"/>
                  <a:pt x="1226939" y="0"/>
                </a:cubicBezTo>
                <a:cubicBezTo>
                  <a:pt x="1490672" y="-15239"/>
                  <a:pt x="1481269" y="37701"/>
                  <a:pt x="1617328" y="0"/>
                </a:cubicBezTo>
                <a:cubicBezTo>
                  <a:pt x="1753387" y="-37701"/>
                  <a:pt x="1860784" y="11503"/>
                  <a:pt x="2063488" y="0"/>
                </a:cubicBezTo>
                <a:cubicBezTo>
                  <a:pt x="2266192" y="-11503"/>
                  <a:pt x="2413139" y="640"/>
                  <a:pt x="2732727" y="0"/>
                </a:cubicBezTo>
                <a:cubicBezTo>
                  <a:pt x="3052315" y="-640"/>
                  <a:pt x="3152569" y="11185"/>
                  <a:pt x="3290426" y="0"/>
                </a:cubicBezTo>
                <a:cubicBezTo>
                  <a:pt x="3428283" y="-11185"/>
                  <a:pt x="3693331" y="71252"/>
                  <a:pt x="3903896" y="0"/>
                </a:cubicBezTo>
                <a:cubicBezTo>
                  <a:pt x="4114461" y="-71252"/>
                  <a:pt x="4328970" y="10113"/>
                  <a:pt x="4461595" y="0"/>
                </a:cubicBezTo>
                <a:cubicBezTo>
                  <a:pt x="4594220" y="-10113"/>
                  <a:pt x="4672502" y="33360"/>
                  <a:pt x="4851985" y="0"/>
                </a:cubicBezTo>
                <a:cubicBezTo>
                  <a:pt x="5031468" y="-33360"/>
                  <a:pt x="5254507" y="67500"/>
                  <a:pt x="5576994" y="0"/>
                </a:cubicBezTo>
                <a:cubicBezTo>
                  <a:pt x="5611029" y="138959"/>
                  <a:pt x="5529909" y="313130"/>
                  <a:pt x="5576994" y="489719"/>
                </a:cubicBezTo>
                <a:cubicBezTo>
                  <a:pt x="5624079" y="666308"/>
                  <a:pt x="5538671" y="815525"/>
                  <a:pt x="5576994" y="979438"/>
                </a:cubicBezTo>
                <a:cubicBezTo>
                  <a:pt x="5615317" y="1143351"/>
                  <a:pt x="5535825" y="1400736"/>
                  <a:pt x="5576994" y="1517591"/>
                </a:cubicBezTo>
                <a:cubicBezTo>
                  <a:pt x="5618163" y="1634446"/>
                  <a:pt x="5531416" y="1827980"/>
                  <a:pt x="5576994" y="2007311"/>
                </a:cubicBezTo>
                <a:cubicBezTo>
                  <a:pt x="5622572" y="2186642"/>
                  <a:pt x="5564037" y="2367689"/>
                  <a:pt x="5576994" y="2497030"/>
                </a:cubicBezTo>
                <a:cubicBezTo>
                  <a:pt x="5589951" y="2626371"/>
                  <a:pt x="5549352" y="2821719"/>
                  <a:pt x="5576994" y="2986749"/>
                </a:cubicBezTo>
                <a:cubicBezTo>
                  <a:pt x="5604636" y="3151779"/>
                  <a:pt x="5539111" y="3357510"/>
                  <a:pt x="5576994" y="3573336"/>
                </a:cubicBezTo>
                <a:cubicBezTo>
                  <a:pt x="5614877" y="3789162"/>
                  <a:pt x="5540361" y="3831894"/>
                  <a:pt x="5576994" y="4063055"/>
                </a:cubicBezTo>
                <a:cubicBezTo>
                  <a:pt x="5613627" y="4294216"/>
                  <a:pt x="5484217" y="4541671"/>
                  <a:pt x="5576994" y="4843377"/>
                </a:cubicBezTo>
                <a:cubicBezTo>
                  <a:pt x="5401166" y="4881123"/>
                  <a:pt x="5286381" y="4796540"/>
                  <a:pt x="5075065" y="4843377"/>
                </a:cubicBezTo>
                <a:cubicBezTo>
                  <a:pt x="4863749" y="4890214"/>
                  <a:pt x="4579743" y="4822425"/>
                  <a:pt x="4405825" y="4843377"/>
                </a:cubicBezTo>
                <a:cubicBezTo>
                  <a:pt x="4231907" y="4864329"/>
                  <a:pt x="4094173" y="4825744"/>
                  <a:pt x="3848126" y="4843377"/>
                </a:cubicBezTo>
                <a:cubicBezTo>
                  <a:pt x="3602079" y="4861010"/>
                  <a:pt x="3611227" y="4829211"/>
                  <a:pt x="3457736" y="4843377"/>
                </a:cubicBezTo>
                <a:cubicBezTo>
                  <a:pt x="3304245" y="4857543"/>
                  <a:pt x="3127950" y="4838747"/>
                  <a:pt x="2900037" y="4843377"/>
                </a:cubicBezTo>
                <a:cubicBezTo>
                  <a:pt x="2672124" y="4848007"/>
                  <a:pt x="2499086" y="4826485"/>
                  <a:pt x="2342337" y="4843377"/>
                </a:cubicBezTo>
                <a:cubicBezTo>
                  <a:pt x="2185588" y="4860269"/>
                  <a:pt x="1995199" y="4794759"/>
                  <a:pt x="1840408" y="4843377"/>
                </a:cubicBezTo>
                <a:cubicBezTo>
                  <a:pt x="1685617" y="4891995"/>
                  <a:pt x="1375749" y="4835270"/>
                  <a:pt x="1171169" y="4843377"/>
                </a:cubicBezTo>
                <a:cubicBezTo>
                  <a:pt x="966589" y="4851484"/>
                  <a:pt x="713575" y="4836162"/>
                  <a:pt x="557699" y="4843377"/>
                </a:cubicBezTo>
                <a:cubicBezTo>
                  <a:pt x="401823" y="4850592"/>
                  <a:pt x="136120" y="4782043"/>
                  <a:pt x="0" y="4843377"/>
                </a:cubicBezTo>
                <a:cubicBezTo>
                  <a:pt x="-3239" y="4660201"/>
                  <a:pt x="37294" y="4599766"/>
                  <a:pt x="0" y="4402092"/>
                </a:cubicBezTo>
                <a:cubicBezTo>
                  <a:pt x="-37294" y="4204419"/>
                  <a:pt x="32090" y="4011730"/>
                  <a:pt x="0" y="3815505"/>
                </a:cubicBezTo>
                <a:cubicBezTo>
                  <a:pt x="-32090" y="3619280"/>
                  <a:pt x="40323" y="3542986"/>
                  <a:pt x="0" y="3374219"/>
                </a:cubicBezTo>
                <a:cubicBezTo>
                  <a:pt x="-40323" y="3205452"/>
                  <a:pt x="42801" y="2989521"/>
                  <a:pt x="0" y="2836066"/>
                </a:cubicBezTo>
                <a:cubicBezTo>
                  <a:pt x="-42801" y="2682611"/>
                  <a:pt x="25730" y="2555576"/>
                  <a:pt x="0" y="2297913"/>
                </a:cubicBezTo>
                <a:cubicBezTo>
                  <a:pt x="-25730" y="2040250"/>
                  <a:pt x="37287" y="1905369"/>
                  <a:pt x="0" y="1662893"/>
                </a:cubicBezTo>
                <a:cubicBezTo>
                  <a:pt x="-37287" y="1420417"/>
                  <a:pt x="33635" y="1337526"/>
                  <a:pt x="0" y="1221607"/>
                </a:cubicBezTo>
                <a:cubicBezTo>
                  <a:pt x="-33635" y="1105688"/>
                  <a:pt x="39355" y="947221"/>
                  <a:pt x="0" y="828756"/>
                </a:cubicBezTo>
                <a:cubicBezTo>
                  <a:pt x="-39355" y="710291"/>
                  <a:pt x="99214" y="366742"/>
                  <a:pt x="0" y="0"/>
                </a:cubicBezTo>
                <a:close/>
              </a:path>
              <a:path w="5576994" h="4843377" stroke="0" extrusionOk="0">
                <a:moveTo>
                  <a:pt x="0" y="0"/>
                </a:moveTo>
                <a:cubicBezTo>
                  <a:pt x="134901" y="-62510"/>
                  <a:pt x="335409" y="19239"/>
                  <a:pt x="557699" y="0"/>
                </a:cubicBezTo>
                <a:cubicBezTo>
                  <a:pt x="779989" y="-19239"/>
                  <a:pt x="861309" y="26860"/>
                  <a:pt x="1003859" y="0"/>
                </a:cubicBezTo>
                <a:cubicBezTo>
                  <a:pt x="1146409" y="-26860"/>
                  <a:pt x="1330691" y="48846"/>
                  <a:pt x="1505788" y="0"/>
                </a:cubicBezTo>
                <a:cubicBezTo>
                  <a:pt x="1680885" y="-48846"/>
                  <a:pt x="1761322" y="9264"/>
                  <a:pt x="2007718" y="0"/>
                </a:cubicBezTo>
                <a:cubicBezTo>
                  <a:pt x="2254114" y="-9264"/>
                  <a:pt x="2403195" y="6639"/>
                  <a:pt x="2621187" y="0"/>
                </a:cubicBezTo>
                <a:cubicBezTo>
                  <a:pt x="2839179" y="-6639"/>
                  <a:pt x="2883757" y="13431"/>
                  <a:pt x="3011577" y="0"/>
                </a:cubicBezTo>
                <a:cubicBezTo>
                  <a:pt x="3139397" y="-13431"/>
                  <a:pt x="3354076" y="43545"/>
                  <a:pt x="3569276" y="0"/>
                </a:cubicBezTo>
                <a:cubicBezTo>
                  <a:pt x="3784476" y="-43545"/>
                  <a:pt x="3823140" y="40126"/>
                  <a:pt x="4071206" y="0"/>
                </a:cubicBezTo>
                <a:cubicBezTo>
                  <a:pt x="4319272" y="-40126"/>
                  <a:pt x="4493153" y="9133"/>
                  <a:pt x="4740445" y="0"/>
                </a:cubicBezTo>
                <a:cubicBezTo>
                  <a:pt x="4987737" y="-9133"/>
                  <a:pt x="5316728" y="52214"/>
                  <a:pt x="5576994" y="0"/>
                </a:cubicBezTo>
                <a:cubicBezTo>
                  <a:pt x="5623764" y="202462"/>
                  <a:pt x="5567710" y="301364"/>
                  <a:pt x="5576994" y="538153"/>
                </a:cubicBezTo>
                <a:cubicBezTo>
                  <a:pt x="5586278" y="774942"/>
                  <a:pt x="5558335" y="791790"/>
                  <a:pt x="5576994" y="1027872"/>
                </a:cubicBezTo>
                <a:cubicBezTo>
                  <a:pt x="5595653" y="1263954"/>
                  <a:pt x="5520309" y="1307684"/>
                  <a:pt x="5576994" y="1566025"/>
                </a:cubicBezTo>
                <a:cubicBezTo>
                  <a:pt x="5633679" y="1824366"/>
                  <a:pt x="5537130" y="1887213"/>
                  <a:pt x="5576994" y="2104178"/>
                </a:cubicBezTo>
                <a:cubicBezTo>
                  <a:pt x="5616858" y="2321143"/>
                  <a:pt x="5564876" y="2500169"/>
                  <a:pt x="5576994" y="2642331"/>
                </a:cubicBezTo>
                <a:cubicBezTo>
                  <a:pt x="5589112" y="2784493"/>
                  <a:pt x="5565561" y="2979752"/>
                  <a:pt x="5576994" y="3180484"/>
                </a:cubicBezTo>
                <a:cubicBezTo>
                  <a:pt x="5588427" y="3381216"/>
                  <a:pt x="5532640" y="3551448"/>
                  <a:pt x="5576994" y="3815505"/>
                </a:cubicBezTo>
                <a:cubicBezTo>
                  <a:pt x="5621348" y="4079562"/>
                  <a:pt x="5564748" y="4348438"/>
                  <a:pt x="5576994" y="4843377"/>
                </a:cubicBezTo>
                <a:cubicBezTo>
                  <a:pt x="5384957" y="4880369"/>
                  <a:pt x="5213515" y="4819774"/>
                  <a:pt x="5075065" y="4843377"/>
                </a:cubicBezTo>
                <a:cubicBezTo>
                  <a:pt x="4936615" y="4866980"/>
                  <a:pt x="4826294" y="4801791"/>
                  <a:pt x="4684675" y="4843377"/>
                </a:cubicBezTo>
                <a:cubicBezTo>
                  <a:pt x="4543056" y="4884963"/>
                  <a:pt x="4300916" y="4840401"/>
                  <a:pt x="4015436" y="4843377"/>
                </a:cubicBezTo>
                <a:cubicBezTo>
                  <a:pt x="3729956" y="4846353"/>
                  <a:pt x="3503429" y="4817639"/>
                  <a:pt x="3346196" y="4843377"/>
                </a:cubicBezTo>
                <a:cubicBezTo>
                  <a:pt x="3188963" y="4869115"/>
                  <a:pt x="2968497" y="4841348"/>
                  <a:pt x="2788497" y="4843377"/>
                </a:cubicBezTo>
                <a:cubicBezTo>
                  <a:pt x="2608497" y="4845406"/>
                  <a:pt x="2385418" y="4809153"/>
                  <a:pt x="2175028" y="4843377"/>
                </a:cubicBezTo>
                <a:cubicBezTo>
                  <a:pt x="1964638" y="4877601"/>
                  <a:pt x="1934497" y="4823562"/>
                  <a:pt x="1728868" y="4843377"/>
                </a:cubicBezTo>
                <a:cubicBezTo>
                  <a:pt x="1523239" y="4863192"/>
                  <a:pt x="1363631" y="4788857"/>
                  <a:pt x="1059629" y="4843377"/>
                </a:cubicBezTo>
                <a:cubicBezTo>
                  <a:pt x="755627" y="4897897"/>
                  <a:pt x="766162" y="4801076"/>
                  <a:pt x="613469" y="4843377"/>
                </a:cubicBezTo>
                <a:cubicBezTo>
                  <a:pt x="460776" y="4885678"/>
                  <a:pt x="291723" y="4782891"/>
                  <a:pt x="0" y="4843377"/>
                </a:cubicBezTo>
                <a:cubicBezTo>
                  <a:pt x="-51854" y="4656928"/>
                  <a:pt x="18281" y="4429001"/>
                  <a:pt x="0" y="4256790"/>
                </a:cubicBezTo>
                <a:cubicBezTo>
                  <a:pt x="-18281" y="4084579"/>
                  <a:pt x="12622" y="3851247"/>
                  <a:pt x="0" y="3670203"/>
                </a:cubicBezTo>
                <a:cubicBezTo>
                  <a:pt x="-12622" y="3489159"/>
                  <a:pt x="51323" y="3382242"/>
                  <a:pt x="0" y="3132050"/>
                </a:cubicBezTo>
                <a:cubicBezTo>
                  <a:pt x="-51323" y="2881858"/>
                  <a:pt x="49807" y="2889369"/>
                  <a:pt x="0" y="2690765"/>
                </a:cubicBezTo>
                <a:cubicBezTo>
                  <a:pt x="-49807" y="2492162"/>
                  <a:pt x="38517" y="2239005"/>
                  <a:pt x="0" y="2104178"/>
                </a:cubicBezTo>
                <a:cubicBezTo>
                  <a:pt x="-38517" y="1969351"/>
                  <a:pt x="12747" y="1821939"/>
                  <a:pt x="0" y="1566025"/>
                </a:cubicBezTo>
                <a:cubicBezTo>
                  <a:pt x="-12747" y="1310111"/>
                  <a:pt x="21412" y="1281474"/>
                  <a:pt x="0" y="1076306"/>
                </a:cubicBezTo>
                <a:cubicBezTo>
                  <a:pt x="-21412" y="871138"/>
                  <a:pt x="40741" y="767946"/>
                  <a:pt x="0" y="586587"/>
                </a:cubicBezTo>
                <a:cubicBezTo>
                  <a:pt x="-40741" y="405228"/>
                  <a:pt x="68878" y="277380"/>
                  <a:pt x="0" y="0"/>
                </a:cubicBezTo>
                <a:close/>
              </a:path>
            </a:pathLst>
          </a:custGeom>
          <a:ln>
            <a:extLst>
              <a:ext uri="{C807C97D-BFC1-408E-A445-0C87EB9F89A2}">
                <ask:lineSketchStyleProps xmlns:ask="http://schemas.microsoft.com/office/drawing/2018/sketchyshapes" sd="1647863092">
                  <a:prstGeom prst="rect">
                    <a:avLst/>
                  </a:prstGeom>
                  <ask:type>
                    <ask:lineSketchScribble/>
                  </ask:type>
                </ask:lineSketchStyleProps>
              </a:ext>
            </a:extLst>
          </a:ln>
        </p:spPr>
        <p:style>
          <a:lnRef idx="1">
            <a:schemeClr val="accent6"/>
          </a:lnRef>
          <a:fillRef idx="2">
            <a:schemeClr val="accent6"/>
          </a:fillRef>
          <a:effectRef idx="1">
            <a:schemeClr val="accent6"/>
          </a:effectRef>
          <a:fontRef idx="minor">
            <a:schemeClr val="dk1"/>
          </a:fontRef>
        </p:style>
        <p:txBody>
          <a:bodyPr wrap="square" rtlCol="0">
            <a:spAutoFit/>
          </a:bodyPr>
          <a:lstStyle/>
          <a:p>
            <a:pPr lvl="0" algn="ctr">
              <a:lnSpc>
                <a:spcPct val="90000"/>
              </a:lnSpc>
              <a:spcBef>
                <a:spcPts val="1000"/>
              </a:spcBef>
              <a:defRPr/>
            </a:pPr>
            <a:r>
              <a:rPr lang="en-GB" b="1" u="sng" dirty="0">
                <a:solidFill>
                  <a:sysClr val="windowText" lastClr="000000"/>
                </a:solidFill>
                <a:latin typeface="Comic Sans MS" panose="030F0702030302020204" pitchFamily="66" charset="0"/>
              </a:rPr>
              <a:t>Why was it important?</a:t>
            </a:r>
          </a:p>
          <a:p>
            <a:pPr lvl="0">
              <a:lnSpc>
                <a:spcPct val="90000"/>
              </a:lnSpc>
              <a:spcBef>
                <a:spcPts val="1000"/>
              </a:spcBef>
              <a:defRPr/>
            </a:pPr>
            <a:endParaRPr lang="en-GB" dirty="0">
              <a:solidFill>
                <a:sysClr val="windowText" lastClr="000000"/>
              </a:solidFill>
              <a:latin typeface="Comic Sans MS" panose="030F0702030302020204" pitchFamily="66" charset="0"/>
            </a:endParaRPr>
          </a:p>
          <a:p>
            <a:pPr marL="342900" lvl="0" indent="-342900">
              <a:lnSpc>
                <a:spcPct val="90000"/>
              </a:lnSpc>
              <a:spcBef>
                <a:spcPts val="1000"/>
              </a:spcBef>
              <a:buFont typeface="Arial" panose="020B0604020202020204" pitchFamily="34" charset="0"/>
              <a:buChar char="•"/>
              <a:defRPr/>
            </a:pPr>
            <a:r>
              <a:rPr lang="en-GB" dirty="0">
                <a:solidFill>
                  <a:sysClr val="windowText" lastClr="000000"/>
                </a:solidFill>
                <a:latin typeface="Comic Sans MS" panose="030F0702030302020204" pitchFamily="66" charset="0"/>
              </a:rPr>
              <a:t>He was the first to raise cattle on the Great Plains rather than Texas. This led to large scale OPEN RANGE cattle industry where the cattle were not fenced off but allowed to roam free ​</a:t>
            </a:r>
          </a:p>
          <a:p>
            <a:pPr marL="342900" lvl="0" indent="-342900">
              <a:lnSpc>
                <a:spcPct val="90000"/>
              </a:lnSpc>
              <a:spcBef>
                <a:spcPts val="1000"/>
              </a:spcBef>
              <a:buFont typeface="Arial" panose="020B0604020202020204" pitchFamily="34" charset="0"/>
              <a:buChar char="•"/>
              <a:defRPr/>
            </a:pPr>
            <a:r>
              <a:rPr lang="en-GB" dirty="0">
                <a:solidFill>
                  <a:sysClr val="windowText" lastClr="000000"/>
                </a:solidFill>
                <a:latin typeface="Comic Sans MS" panose="030F0702030302020204" pitchFamily="66" charset="0"/>
              </a:rPr>
              <a:t>He won a contract with the government to supply a 7,000 Sioux reservation with beef.​</a:t>
            </a:r>
          </a:p>
          <a:p>
            <a:pPr marL="342900" lvl="0" indent="-342900">
              <a:lnSpc>
                <a:spcPct val="90000"/>
              </a:lnSpc>
              <a:spcBef>
                <a:spcPts val="1000"/>
              </a:spcBef>
              <a:buFont typeface="Arial" panose="020B0604020202020204" pitchFamily="34" charset="0"/>
              <a:buChar char="•"/>
              <a:defRPr/>
            </a:pPr>
            <a:r>
              <a:rPr lang="en-GB" dirty="0">
                <a:solidFill>
                  <a:sysClr val="windowText" lastClr="000000"/>
                </a:solidFill>
                <a:latin typeface="Comic Sans MS" panose="030F0702030302020204" pitchFamily="66" charset="0"/>
              </a:rPr>
              <a:t>He showed others that this could also be done and because of this the 1870s saw a ‘Beef Bonanza’. The men who dominated this industry were called CATTLE BARONS.  They made huge profits, had lots of investment and were able to sell meat cheaply.  These men were so powerful they also controlled local politics as well as lots of land. </a:t>
            </a:r>
          </a:p>
        </p:txBody>
      </p:sp>
    </p:spTree>
    <p:extLst>
      <p:ext uri="{BB962C8B-B14F-4D97-AF65-F5344CB8AC3E}">
        <p14:creationId xmlns:p14="http://schemas.microsoft.com/office/powerpoint/2010/main" val="844851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317A8-9AD4-0B5D-4650-96C0C445BA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53A9E29-E450-6B9D-7E81-AE33732AB745}"/>
              </a:ext>
            </a:extLst>
          </p:cNvPr>
          <p:cNvSpPr>
            <a:spLocks noGrp="1"/>
          </p:cNvSpPr>
          <p:nvPr>
            <p:ph type="title"/>
          </p:nvPr>
        </p:nvSpPr>
        <p:spPr/>
        <p:txBody>
          <a:bodyPr/>
          <a:lstStyle/>
          <a:p>
            <a:endParaRPr lang="en-GB"/>
          </a:p>
        </p:txBody>
      </p:sp>
      <p:sp>
        <p:nvSpPr>
          <p:cNvPr id="5" name="Rectangle 4">
            <a:extLst>
              <a:ext uri="{FF2B5EF4-FFF2-40B4-BE49-F238E27FC236}">
                <a16:creationId xmlns:a16="http://schemas.microsoft.com/office/drawing/2014/main" id="{41E4CBA0-5CC8-47B9-7CA9-68C727F97AE7}"/>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DB66B950-446F-1E6A-E3C2-5EF1551E4B9B}"/>
              </a:ext>
            </a:extLst>
          </p:cNvPr>
          <p:cNvSpPr/>
          <p:nvPr/>
        </p:nvSpPr>
        <p:spPr>
          <a:xfrm>
            <a:off x="1" y="257213"/>
            <a:ext cx="11803534"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3BCDA24D-5AD2-19F0-40E4-0BE40F16A0C3}"/>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4000" b="1" kern="0" dirty="0">
                <a:solidFill>
                  <a:prstClr val="black"/>
                </a:solidFill>
              </a:rPr>
              <a:t>Importance </a:t>
            </a:r>
            <a:r>
              <a:rPr kumimoji="0" lang="en-GB" sz="4000" b="1" i="0" u="none" strike="noStrike" kern="0" cap="none" spc="0" normalizeH="0" baseline="0" noProof="0" dirty="0">
                <a:ln>
                  <a:noFill/>
                </a:ln>
                <a:solidFill>
                  <a:prstClr val="black"/>
                </a:solidFill>
                <a:effectLst/>
                <a:uLnTx/>
                <a:uFillTx/>
              </a:rPr>
              <a:t>: </a:t>
            </a:r>
            <a:r>
              <a:rPr kumimoji="0" lang="en-GB" sz="3600" b="0" i="0" u="none" strike="noStrike" kern="0" cap="none" spc="0" normalizeH="0" baseline="0" noProof="0" dirty="0">
                <a:ln>
                  <a:noFill/>
                </a:ln>
                <a:solidFill>
                  <a:prstClr val="black"/>
                </a:solidFill>
                <a:effectLst/>
                <a:uLnTx/>
                <a:uFillTx/>
              </a:rPr>
              <a:t>Complete the 2</a:t>
            </a:r>
            <a:r>
              <a:rPr kumimoji="0" lang="en-GB" sz="3600" b="0" i="0" u="none" strike="noStrike" kern="0" cap="none" spc="0" normalizeH="0" baseline="30000" noProof="0" dirty="0">
                <a:ln>
                  <a:noFill/>
                </a:ln>
                <a:solidFill>
                  <a:prstClr val="black"/>
                </a:solidFill>
                <a:effectLst/>
                <a:uLnTx/>
                <a:uFillTx/>
              </a:rPr>
              <a:t>nd</a:t>
            </a:r>
            <a:r>
              <a:rPr kumimoji="0" lang="en-GB" sz="3600" b="0" i="0" u="none" strike="noStrike" kern="0" cap="none" spc="0" normalizeH="0" baseline="0" noProof="0" dirty="0">
                <a:ln>
                  <a:noFill/>
                </a:ln>
                <a:solidFill>
                  <a:prstClr val="black"/>
                </a:solidFill>
                <a:effectLst/>
                <a:uLnTx/>
                <a:uFillTx/>
              </a:rPr>
              <a:t> paragraph for importance</a:t>
            </a:r>
            <a:endParaRPr kumimoji="0" lang="en-GB" sz="4000" b="0" i="0" u="none" strike="noStrike" kern="0" cap="none" spc="0" normalizeH="0" baseline="0" noProof="0" dirty="0">
              <a:ln>
                <a:noFill/>
              </a:ln>
              <a:solidFill>
                <a:prstClr val="black"/>
              </a:solidFill>
              <a:effectLst/>
              <a:uLnTx/>
              <a:uFillTx/>
            </a:endParaRPr>
          </a:p>
        </p:txBody>
      </p:sp>
      <p:sp>
        <p:nvSpPr>
          <p:cNvPr id="9" name="TextBox 8">
            <a:extLst>
              <a:ext uri="{FF2B5EF4-FFF2-40B4-BE49-F238E27FC236}">
                <a16:creationId xmlns:a16="http://schemas.microsoft.com/office/drawing/2014/main" id="{E9ADCCD8-CDC6-8B5D-6515-D0CDD1AB9F52}"/>
              </a:ext>
            </a:extLst>
          </p:cNvPr>
          <p:cNvSpPr txBox="1"/>
          <p:nvPr/>
        </p:nvSpPr>
        <p:spPr>
          <a:xfrm>
            <a:off x="553919" y="1197848"/>
            <a:ext cx="4914900" cy="5099858"/>
          </a:xfrm>
          <a:custGeom>
            <a:avLst/>
            <a:gdLst>
              <a:gd name="connsiteX0" fmla="*/ 0 w 4914900"/>
              <a:gd name="connsiteY0" fmla="*/ 0 h 5099858"/>
              <a:gd name="connsiteX1" fmla="*/ 546100 w 4914900"/>
              <a:gd name="connsiteY1" fmla="*/ 0 h 5099858"/>
              <a:gd name="connsiteX2" fmla="*/ 1141349 w 4914900"/>
              <a:gd name="connsiteY2" fmla="*/ 0 h 5099858"/>
              <a:gd name="connsiteX3" fmla="*/ 1687449 w 4914900"/>
              <a:gd name="connsiteY3" fmla="*/ 0 h 5099858"/>
              <a:gd name="connsiteX4" fmla="*/ 2086102 w 4914900"/>
              <a:gd name="connsiteY4" fmla="*/ 0 h 5099858"/>
              <a:gd name="connsiteX5" fmla="*/ 2533904 w 4914900"/>
              <a:gd name="connsiteY5" fmla="*/ 0 h 5099858"/>
              <a:gd name="connsiteX6" fmla="*/ 3178302 w 4914900"/>
              <a:gd name="connsiteY6" fmla="*/ 0 h 5099858"/>
              <a:gd name="connsiteX7" fmla="*/ 3724402 w 4914900"/>
              <a:gd name="connsiteY7" fmla="*/ 0 h 5099858"/>
              <a:gd name="connsiteX8" fmla="*/ 4319651 w 4914900"/>
              <a:gd name="connsiteY8" fmla="*/ 0 h 5099858"/>
              <a:gd name="connsiteX9" fmla="*/ 4914900 w 4914900"/>
              <a:gd name="connsiteY9" fmla="*/ 0 h 5099858"/>
              <a:gd name="connsiteX10" fmla="*/ 4914900 w 4914900"/>
              <a:gd name="connsiteY10" fmla="*/ 413655 h 5099858"/>
              <a:gd name="connsiteX11" fmla="*/ 4914900 w 4914900"/>
              <a:gd name="connsiteY11" fmla="*/ 878309 h 5099858"/>
              <a:gd name="connsiteX12" fmla="*/ 4914900 w 4914900"/>
              <a:gd name="connsiteY12" fmla="*/ 1291964 h 5099858"/>
              <a:gd name="connsiteX13" fmla="*/ 4914900 w 4914900"/>
              <a:gd name="connsiteY13" fmla="*/ 1807616 h 5099858"/>
              <a:gd name="connsiteX14" fmla="*/ 4914900 w 4914900"/>
              <a:gd name="connsiteY14" fmla="*/ 2374267 h 5099858"/>
              <a:gd name="connsiteX15" fmla="*/ 4914900 w 4914900"/>
              <a:gd name="connsiteY15" fmla="*/ 2889920 h 5099858"/>
              <a:gd name="connsiteX16" fmla="*/ 4914900 w 4914900"/>
              <a:gd name="connsiteY16" fmla="*/ 3405572 h 5099858"/>
              <a:gd name="connsiteX17" fmla="*/ 4914900 w 4914900"/>
              <a:gd name="connsiteY17" fmla="*/ 3921224 h 5099858"/>
              <a:gd name="connsiteX18" fmla="*/ 4914900 w 4914900"/>
              <a:gd name="connsiteY18" fmla="*/ 4538874 h 5099858"/>
              <a:gd name="connsiteX19" fmla="*/ 4914900 w 4914900"/>
              <a:gd name="connsiteY19" fmla="*/ 5099858 h 5099858"/>
              <a:gd name="connsiteX20" fmla="*/ 4319651 w 4914900"/>
              <a:gd name="connsiteY20" fmla="*/ 5099858 h 5099858"/>
              <a:gd name="connsiteX21" fmla="*/ 3871849 w 4914900"/>
              <a:gd name="connsiteY21" fmla="*/ 5099858 h 5099858"/>
              <a:gd name="connsiteX22" fmla="*/ 3227451 w 4914900"/>
              <a:gd name="connsiteY22" fmla="*/ 5099858 h 5099858"/>
              <a:gd name="connsiteX23" fmla="*/ 2681351 w 4914900"/>
              <a:gd name="connsiteY23" fmla="*/ 5099858 h 5099858"/>
              <a:gd name="connsiteX24" fmla="*/ 2282698 w 4914900"/>
              <a:gd name="connsiteY24" fmla="*/ 5099858 h 5099858"/>
              <a:gd name="connsiteX25" fmla="*/ 1736598 w 4914900"/>
              <a:gd name="connsiteY25" fmla="*/ 5099858 h 5099858"/>
              <a:gd name="connsiteX26" fmla="*/ 1190498 w 4914900"/>
              <a:gd name="connsiteY26" fmla="*/ 5099858 h 5099858"/>
              <a:gd name="connsiteX27" fmla="*/ 693547 w 4914900"/>
              <a:gd name="connsiteY27" fmla="*/ 5099858 h 5099858"/>
              <a:gd name="connsiteX28" fmla="*/ 0 w 4914900"/>
              <a:gd name="connsiteY28" fmla="*/ 5099858 h 5099858"/>
              <a:gd name="connsiteX29" fmla="*/ 0 w 4914900"/>
              <a:gd name="connsiteY29" fmla="*/ 4482209 h 5099858"/>
              <a:gd name="connsiteX30" fmla="*/ 0 w 4914900"/>
              <a:gd name="connsiteY30" fmla="*/ 4068553 h 5099858"/>
              <a:gd name="connsiteX31" fmla="*/ 0 w 4914900"/>
              <a:gd name="connsiteY31" fmla="*/ 3654898 h 5099858"/>
              <a:gd name="connsiteX32" fmla="*/ 0 w 4914900"/>
              <a:gd name="connsiteY32" fmla="*/ 3037249 h 5099858"/>
              <a:gd name="connsiteX33" fmla="*/ 0 w 4914900"/>
              <a:gd name="connsiteY33" fmla="*/ 2572595 h 5099858"/>
              <a:gd name="connsiteX34" fmla="*/ 0 w 4914900"/>
              <a:gd name="connsiteY34" fmla="*/ 2005944 h 5099858"/>
              <a:gd name="connsiteX35" fmla="*/ 0 w 4914900"/>
              <a:gd name="connsiteY35" fmla="*/ 1439293 h 5099858"/>
              <a:gd name="connsiteX36" fmla="*/ 0 w 4914900"/>
              <a:gd name="connsiteY36" fmla="*/ 770645 h 5099858"/>
              <a:gd name="connsiteX37" fmla="*/ 0 w 4914900"/>
              <a:gd name="connsiteY37" fmla="*/ 0 h 5099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914900" h="5099858" fill="none" extrusionOk="0">
                <a:moveTo>
                  <a:pt x="0" y="0"/>
                </a:moveTo>
                <a:cubicBezTo>
                  <a:pt x="256802" y="-24079"/>
                  <a:pt x="372455" y="17536"/>
                  <a:pt x="546100" y="0"/>
                </a:cubicBezTo>
                <a:cubicBezTo>
                  <a:pt x="719745" y="-17536"/>
                  <a:pt x="903316" y="18168"/>
                  <a:pt x="1141349" y="0"/>
                </a:cubicBezTo>
                <a:cubicBezTo>
                  <a:pt x="1379382" y="-18168"/>
                  <a:pt x="1478327" y="15251"/>
                  <a:pt x="1687449" y="0"/>
                </a:cubicBezTo>
                <a:cubicBezTo>
                  <a:pt x="1896571" y="-15251"/>
                  <a:pt x="1894389" y="37960"/>
                  <a:pt x="2086102" y="0"/>
                </a:cubicBezTo>
                <a:cubicBezTo>
                  <a:pt x="2277815" y="-37960"/>
                  <a:pt x="2356772" y="26496"/>
                  <a:pt x="2533904" y="0"/>
                </a:cubicBezTo>
                <a:cubicBezTo>
                  <a:pt x="2711036" y="-26496"/>
                  <a:pt x="2872891" y="65503"/>
                  <a:pt x="3178302" y="0"/>
                </a:cubicBezTo>
                <a:cubicBezTo>
                  <a:pt x="3483713" y="-65503"/>
                  <a:pt x="3554083" y="16986"/>
                  <a:pt x="3724402" y="0"/>
                </a:cubicBezTo>
                <a:cubicBezTo>
                  <a:pt x="3894721" y="-16986"/>
                  <a:pt x="4069952" y="54580"/>
                  <a:pt x="4319651" y="0"/>
                </a:cubicBezTo>
                <a:cubicBezTo>
                  <a:pt x="4569350" y="-54580"/>
                  <a:pt x="4670560" y="65672"/>
                  <a:pt x="4914900" y="0"/>
                </a:cubicBezTo>
                <a:cubicBezTo>
                  <a:pt x="4921912" y="118935"/>
                  <a:pt x="4905345" y="231969"/>
                  <a:pt x="4914900" y="413655"/>
                </a:cubicBezTo>
                <a:cubicBezTo>
                  <a:pt x="4924455" y="595341"/>
                  <a:pt x="4887180" y="724696"/>
                  <a:pt x="4914900" y="878309"/>
                </a:cubicBezTo>
                <a:cubicBezTo>
                  <a:pt x="4942620" y="1031922"/>
                  <a:pt x="4901034" y="1106907"/>
                  <a:pt x="4914900" y="1291964"/>
                </a:cubicBezTo>
                <a:cubicBezTo>
                  <a:pt x="4928766" y="1477022"/>
                  <a:pt x="4912945" y="1573465"/>
                  <a:pt x="4914900" y="1807616"/>
                </a:cubicBezTo>
                <a:cubicBezTo>
                  <a:pt x="4916855" y="2041767"/>
                  <a:pt x="4903695" y="2099333"/>
                  <a:pt x="4914900" y="2374267"/>
                </a:cubicBezTo>
                <a:cubicBezTo>
                  <a:pt x="4926105" y="2649201"/>
                  <a:pt x="4862107" y="2651538"/>
                  <a:pt x="4914900" y="2889920"/>
                </a:cubicBezTo>
                <a:cubicBezTo>
                  <a:pt x="4967693" y="3128302"/>
                  <a:pt x="4871677" y="3156157"/>
                  <a:pt x="4914900" y="3405572"/>
                </a:cubicBezTo>
                <a:cubicBezTo>
                  <a:pt x="4958123" y="3654987"/>
                  <a:pt x="4868966" y="3714596"/>
                  <a:pt x="4914900" y="3921224"/>
                </a:cubicBezTo>
                <a:cubicBezTo>
                  <a:pt x="4960834" y="4127852"/>
                  <a:pt x="4861058" y="4380879"/>
                  <a:pt x="4914900" y="4538874"/>
                </a:cubicBezTo>
                <a:cubicBezTo>
                  <a:pt x="4968742" y="4696869"/>
                  <a:pt x="4850265" y="4924570"/>
                  <a:pt x="4914900" y="5099858"/>
                </a:cubicBezTo>
                <a:cubicBezTo>
                  <a:pt x="4781312" y="5160447"/>
                  <a:pt x="4489919" y="5076539"/>
                  <a:pt x="4319651" y="5099858"/>
                </a:cubicBezTo>
                <a:cubicBezTo>
                  <a:pt x="4149383" y="5123177"/>
                  <a:pt x="4019724" y="5075972"/>
                  <a:pt x="3871849" y="5099858"/>
                </a:cubicBezTo>
                <a:cubicBezTo>
                  <a:pt x="3723974" y="5123744"/>
                  <a:pt x="3425605" y="5056095"/>
                  <a:pt x="3227451" y="5099858"/>
                </a:cubicBezTo>
                <a:cubicBezTo>
                  <a:pt x="3029297" y="5143621"/>
                  <a:pt x="2876457" y="5046555"/>
                  <a:pt x="2681351" y="5099858"/>
                </a:cubicBezTo>
                <a:cubicBezTo>
                  <a:pt x="2486245" y="5153161"/>
                  <a:pt x="2427283" y="5096069"/>
                  <a:pt x="2282698" y="5099858"/>
                </a:cubicBezTo>
                <a:cubicBezTo>
                  <a:pt x="2138113" y="5103647"/>
                  <a:pt x="1937687" y="5093733"/>
                  <a:pt x="1736598" y="5099858"/>
                </a:cubicBezTo>
                <a:cubicBezTo>
                  <a:pt x="1535509" y="5105983"/>
                  <a:pt x="1301343" y="5070354"/>
                  <a:pt x="1190498" y="5099858"/>
                </a:cubicBezTo>
                <a:cubicBezTo>
                  <a:pt x="1079653" y="5129362"/>
                  <a:pt x="803353" y="5079623"/>
                  <a:pt x="693547" y="5099858"/>
                </a:cubicBezTo>
                <a:cubicBezTo>
                  <a:pt x="583741" y="5120093"/>
                  <a:pt x="152931" y="5053879"/>
                  <a:pt x="0" y="5099858"/>
                </a:cubicBezTo>
                <a:cubicBezTo>
                  <a:pt x="-13070" y="4955912"/>
                  <a:pt x="65762" y="4785481"/>
                  <a:pt x="0" y="4482209"/>
                </a:cubicBezTo>
                <a:cubicBezTo>
                  <a:pt x="-65762" y="4178937"/>
                  <a:pt x="919" y="4229182"/>
                  <a:pt x="0" y="4068553"/>
                </a:cubicBezTo>
                <a:cubicBezTo>
                  <a:pt x="-919" y="3907924"/>
                  <a:pt x="49465" y="3855796"/>
                  <a:pt x="0" y="3654898"/>
                </a:cubicBezTo>
                <a:cubicBezTo>
                  <a:pt x="-49465" y="3454000"/>
                  <a:pt x="22194" y="3266702"/>
                  <a:pt x="0" y="3037249"/>
                </a:cubicBezTo>
                <a:cubicBezTo>
                  <a:pt x="-22194" y="2807796"/>
                  <a:pt x="25874" y="2679246"/>
                  <a:pt x="0" y="2572595"/>
                </a:cubicBezTo>
                <a:cubicBezTo>
                  <a:pt x="-25874" y="2465944"/>
                  <a:pt x="25251" y="2129328"/>
                  <a:pt x="0" y="2005944"/>
                </a:cubicBezTo>
                <a:cubicBezTo>
                  <a:pt x="-25251" y="1882560"/>
                  <a:pt x="46859" y="1618091"/>
                  <a:pt x="0" y="1439293"/>
                </a:cubicBezTo>
                <a:cubicBezTo>
                  <a:pt x="-46859" y="1260495"/>
                  <a:pt x="19122" y="1024618"/>
                  <a:pt x="0" y="770645"/>
                </a:cubicBezTo>
                <a:cubicBezTo>
                  <a:pt x="-19122" y="516672"/>
                  <a:pt x="76777" y="358883"/>
                  <a:pt x="0" y="0"/>
                </a:cubicBezTo>
                <a:close/>
              </a:path>
              <a:path w="4914900" h="5099858" stroke="0" extrusionOk="0">
                <a:moveTo>
                  <a:pt x="0" y="0"/>
                </a:moveTo>
                <a:cubicBezTo>
                  <a:pt x="144447" y="-12773"/>
                  <a:pt x="278080" y="35657"/>
                  <a:pt x="546100" y="0"/>
                </a:cubicBezTo>
                <a:cubicBezTo>
                  <a:pt x="814120" y="-35657"/>
                  <a:pt x="818799" y="28252"/>
                  <a:pt x="993902" y="0"/>
                </a:cubicBezTo>
                <a:cubicBezTo>
                  <a:pt x="1169005" y="-28252"/>
                  <a:pt x="1323566" y="32224"/>
                  <a:pt x="1490853" y="0"/>
                </a:cubicBezTo>
                <a:cubicBezTo>
                  <a:pt x="1658140" y="-32224"/>
                  <a:pt x="1824694" y="54817"/>
                  <a:pt x="1987804" y="0"/>
                </a:cubicBezTo>
                <a:cubicBezTo>
                  <a:pt x="2150914" y="-54817"/>
                  <a:pt x="2364183" y="33373"/>
                  <a:pt x="2583053" y="0"/>
                </a:cubicBezTo>
                <a:cubicBezTo>
                  <a:pt x="2801923" y="-33373"/>
                  <a:pt x="2812371" y="5916"/>
                  <a:pt x="2981706" y="0"/>
                </a:cubicBezTo>
                <a:cubicBezTo>
                  <a:pt x="3151041" y="-5916"/>
                  <a:pt x="3309685" y="16006"/>
                  <a:pt x="3527806" y="0"/>
                </a:cubicBezTo>
                <a:cubicBezTo>
                  <a:pt x="3745927" y="-16006"/>
                  <a:pt x="3903455" y="38340"/>
                  <a:pt x="4024757" y="0"/>
                </a:cubicBezTo>
                <a:cubicBezTo>
                  <a:pt x="4146059" y="-38340"/>
                  <a:pt x="4722458" y="76738"/>
                  <a:pt x="4914900" y="0"/>
                </a:cubicBezTo>
                <a:cubicBezTo>
                  <a:pt x="4930355" y="173168"/>
                  <a:pt x="4893383" y="278392"/>
                  <a:pt x="4914900" y="413655"/>
                </a:cubicBezTo>
                <a:cubicBezTo>
                  <a:pt x="4936417" y="548919"/>
                  <a:pt x="4863720" y="691744"/>
                  <a:pt x="4914900" y="878309"/>
                </a:cubicBezTo>
                <a:cubicBezTo>
                  <a:pt x="4966080" y="1064874"/>
                  <a:pt x="4898246" y="1196522"/>
                  <a:pt x="4914900" y="1393961"/>
                </a:cubicBezTo>
                <a:cubicBezTo>
                  <a:pt x="4931554" y="1591400"/>
                  <a:pt x="4907500" y="1753033"/>
                  <a:pt x="4914900" y="1960612"/>
                </a:cubicBezTo>
                <a:cubicBezTo>
                  <a:pt x="4922300" y="2168191"/>
                  <a:pt x="4865212" y="2367458"/>
                  <a:pt x="4914900" y="2527263"/>
                </a:cubicBezTo>
                <a:cubicBezTo>
                  <a:pt x="4964588" y="2687068"/>
                  <a:pt x="4865106" y="2912518"/>
                  <a:pt x="4914900" y="3093914"/>
                </a:cubicBezTo>
                <a:cubicBezTo>
                  <a:pt x="4964694" y="3275310"/>
                  <a:pt x="4885880" y="3517785"/>
                  <a:pt x="4914900" y="3660565"/>
                </a:cubicBezTo>
                <a:cubicBezTo>
                  <a:pt x="4943920" y="3803345"/>
                  <a:pt x="4852180" y="4136967"/>
                  <a:pt x="4914900" y="4329213"/>
                </a:cubicBezTo>
                <a:cubicBezTo>
                  <a:pt x="4977620" y="4521459"/>
                  <a:pt x="4897536" y="4776062"/>
                  <a:pt x="4914900" y="5099858"/>
                </a:cubicBezTo>
                <a:cubicBezTo>
                  <a:pt x="4755434" y="5150302"/>
                  <a:pt x="4649851" y="5082972"/>
                  <a:pt x="4417949" y="5099858"/>
                </a:cubicBezTo>
                <a:cubicBezTo>
                  <a:pt x="4186047" y="5116744"/>
                  <a:pt x="4207547" y="5070074"/>
                  <a:pt x="4019296" y="5099858"/>
                </a:cubicBezTo>
                <a:cubicBezTo>
                  <a:pt x="3831045" y="5129642"/>
                  <a:pt x="3614934" y="5065627"/>
                  <a:pt x="3374898" y="5099858"/>
                </a:cubicBezTo>
                <a:cubicBezTo>
                  <a:pt x="3134862" y="5134089"/>
                  <a:pt x="2958172" y="5028241"/>
                  <a:pt x="2730500" y="5099858"/>
                </a:cubicBezTo>
                <a:cubicBezTo>
                  <a:pt x="2502828" y="5171475"/>
                  <a:pt x="2393215" y="5085447"/>
                  <a:pt x="2184400" y="5099858"/>
                </a:cubicBezTo>
                <a:cubicBezTo>
                  <a:pt x="1975585" y="5114269"/>
                  <a:pt x="1815192" y="5055371"/>
                  <a:pt x="1589151" y="5099858"/>
                </a:cubicBezTo>
                <a:cubicBezTo>
                  <a:pt x="1363110" y="5144345"/>
                  <a:pt x="1299839" y="5094666"/>
                  <a:pt x="1141349" y="5099858"/>
                </a:cubicBezTo>
                <a:cubicBezTo>
                  <a:pt x="982859" y="5105050"/>
                  <a:pt x="795898" y="5068692"/>
                  <a:pt x="496951" y="5099858"/>
                </a:cubicBezTo>
                <a:cubicBezTo>
                  <a:pt x="198004" y="5131024"/>
                  <a:pt x="108498" y="5070074"/>
                  <a:pt x="0" y="5099858"/>
                </a:cubicBezTo>
                <a:cubicBezTo>
                  <a:pt x="-12743" y="4896774"/>
                  <a:pt x="25043" y="4841740"/>
                  <a:pt x="0" y="4584206"/>
                </a:cubicBezTo>
                <a:cubicBezTo>
                  <a:pt x="-25043" y="4326672"/>
                  <a:pt x="62938" y="4183854"/>
                  <a:pt x="0" y="4017555"/>
                </a:cubicBezTo>
                <a:cubicBezTo>
                  <a:pt x="-62938" y="3851256"/>
                  <a:pt x="66781" y="3536247"/>
                  <a:pt x="0" y="3399905"/>
                </a:cubicBezTo>
                <a:cubicBezTo>
                  <a:pt x="-66781" y="3263563"/>
                  <a:pt x="49364" y="3082437"/>
                  <a:pt x="0" y="2833254"/>
                </a:cubicBezTo>
                <a:cubicBezTo>
                  <a:pt x="-49364" y="2584071"/>
                  <a:pt x="20642" y="2567511"/>
                  <a:pt x="0" y="2368601"/>
                </a:cubicBezTo>
                <a:cubicBezTo>
                  <a:pt x="-20642" y="2169691"/>
                  <a:pt x="26029" y="1912756"/>
                  <a:pt x="0" y="1750951"/>
                </a:cubicBezTo>
                <a:cubicBezTo>
                  <a:pt x="-26029" y="1589146"/>
                  <a:pt x="64141" y="1432175"/>
                  <a:pt x="0" y="1184300"/>
                </a:cubicBezTo>
                <a:cubicBezTo>
                  <a:pt x="-64141" y="936425"/>
                  <a:pt x="36095" y="803447"/>
                  <a:pt x="0" y="668648"/>
                </a:cubicBezTo>
                <a:cubicBezTo>
                  <a:pt x="-36095" y="533849"/>
                  <a:pt x="74539" y="272124"/>
                  <a:pt x="0" y="0"/>
                </a:cubicBezTo>
                <a:close/>
              </a:path>
            </a:pathLst>
          </a:custGeom>
          <a:solidFill>
            <a:srgbClr val="A2DDFD"/>
          </a:solidFill>
          <a:ln w="28575">
            <a:solidFill>
              <a:schemeClr val="bg1"/>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lvl="0">
              <a:lnSpc>
                <a:spcPct val="90000"/>
              </a:lnSpc>
              <a:spcBef>
                <a:spcPts val="1000"/>
              </a:spcBef>
              <a:defRPr/>
            </a:pPr>
            <a:r>
              <a:rPr lang="en-GB" dirty="0">
                <a:solidFill>
                  <a:prstClr val="black"/>
                </a:solidFill>
                <a:latin typeface="Comic Sans MS" panose="030F0702030302020204" pitchFamily="66" charset="0"/>
              </a:rPr>
              <a:t>The Ghost Dance (Plains Indians rejecting white ways of life and dancing a sacred dance) spread through reservations</a:t>
            </a:r>
          </a:p>
          <a:p>
            <a:pPr lvl="0">
              <a:lnSpc>
                <a:spcPct val="90000"/>
              </a:lnSpc>
              <a:spcBef>
                <a:spcPts val="1000"/>
              </a:spcBef>
              <a:defRPr/>
            </a:pPr>
            <a:endParaRPr lang="en-GB" dirty="0">
              <a:solidFill>
                <a:prstClr val="black"/>
              </a:solidFill>
              <a:latin typeface="Comic Sans MS" panose="030F0702030302020204" pitchFamily="66" charset="0"/>
            </a:endParaRPr>
          </a:p>
          <a:p>
            <a:pPr lvl="0">
              <a:lnSpc>
                <a:spcPct val="90000"/>
              </a:lnSpc>
              <a:spcBef>
                <a:spcPts val="1000"/>
              </a:spcBef>
              <a:defRPr/>
            </a:pPr>
            <a:r>
              <a:rPr lang="en-GB" dirty="0">
                <a:solidFill>
                  <a:prstClr val="black"/>
                </a:solidFill>
                <a:latin typeface="Comic Sans MS" panose="030F0702030302020204" pitchFamily="66" charset="0"/>
              </a:rPr>
              <a:t>President Harrison sent the army in to take control – killing Sitting Bull in the process</a:t>
            </a:r>
          </a:p>
          <a:p>
            <a:pPr lvl="0">
              <a:lnSpc>
                <a:spcPct val="90000"/>
              </a:lnSpc>
              <a:spcBef>
                <a:spcPts val="1000"/>
              </a:spcBef>
              <a:defRPr/>
            </a:pPr>
            <a:endParaRPr lang="en-GB" dirty="0">
              <a:solidFill>
                <a:prstClr val="black"/>
              </a:solidFill>
              <a:latin typeface="Comic Sans MS" panose="030F0702030302020204" pitchFamily="66" charset="0"/>
            </a:endParaRPr>
          </a:p>
          <a:p>
            <a:pPr lvl="0">
              <a:lnSpc>
                <a:spcPct val="90000"/>
              </a:lnSpc>
              <a:spcBef>
                <a:spcPts val="1000"/>
              </a:spcBef>
              <a:defRPr/>
            </a:pPr>
            <a:r>
              <a:rPr lang="en-GB" dirty="0">
                <a:solidFill>
                  <a:prstClr val="black"/>
                </a:solidFill>
                <a:latin typeface="Comic Sans MS" panose="030F0702030302020204" pitchFamily="66" charset="0"/>
              </a:rPr>
              <a:t>Sitting Bull’s followers fled south and joined the band of Big Foot (another refugee from a reservation).  The army caught up with them at Wounded Knee Creek</a:t>
            </a:r>
          </a:p>
          <a:p>
            <a:pPr lvl="0">
              <a:lnSpc>
                <a:spcPct val="90000"/>
              </a:lnSpc>
              <a:spcBef>
                <a:spcPts val="1000"/>
              </a:spcBef>
              <a:defRPr/>
            </a:pPr>
            <a:endParaRPr lang="en-GB" dirty="0">
              <a:solidFill>
                <a:prstClr val="black"/>
              </a:solidFill>
              <a:latin typeface="Comic Sans MS" panose="030F0702030302020204" pitchFamily="66" charset="0"/>
            </a:endParaRPr>
          </a:p>
          <a:p>
            <a:pPr lvl="0">
              <a:lnSpc>
                <a:spcPct val="90000"/>
              </a:lnSpc>
              <a:spcBef>
                <a:spcPts val="1000"/>
              </a:spcBef>
              <a:defRPr/>
            </a:pPr>
            <a:r>
              <a:rPr lang="en-GB" dirty="0">
                <a:solidFill>
                  <a:prstClr val="black"/>
                </a:solidFill>
                <a:latin typeface="Comic Sans MS" panose="030F0702030302020204" pitchFamily="66" charset="0"/>
              </a:rPr>
              <a:t>A Sioux warrior resisted arrest and others began to dance – in confusion the army opened fire – killing 250 Sioux in ten minutes (half the dead were women and children)</a:t>
            </a:r>
          </a:p>
        </p:txBody>
      </p:sp>
      <p:sp>
        <p:nvSpPr>
          <p:cNvPr id="10" name="TextBox 9">
            <a:extLst>
              <a:ext uri="{FF2B5EF4-FFF2-40B4-BE49-F238E27FC236}">
                <a16:creationId xmlns:a16="http://schemas.microsoft.com/office/drawing/2014/main" id="{02B946B2-FD24-64A3-F7CB-D87735B3B1B7}"/>
              </a:ext>
            </a:extLst>
          </p:cNvPr>
          <p:cNvSpPr txBox="1"/>
          <p:nvPr/>
        </p:nvSpPr>
        <p:spPr>
          <a:xfrm>
            <a:off x="6292277" y="1592938"/>
            <a:ext cx="4914900" cy="4150880"/>
          </a:xfrm>
          <a:custGeom>
            <a:avLst/>
            <a:gdLst>
              <a:gd name="connsiteX0" fmla="*/ 0 w 4914900"/>
              <a:gd name="connsiteY0" fmla="*/ 0 h 4150880"/>
              <a:gd name="connsiteX1" fmla="*/ 447802 w 4914900"/>
              <a:gd name="connsiteY1" fmla="*/ 0 h 4150880"/>
              <a:gd name="connsiteX2" fmla="*/ 895604 w 4914900"/>
              <a:gd name="connsiteY2" fmla="*/ 0 h 4150880"/>
              <a:gd name="connsiteX3" fmla="*/ 1490853 w 4914900"/>
              <a:gd name="connsiteY3" fmla="*/ 0 h 4150880"/>
              <a:gd name="connsiteX4" fmla="*/ 1889506 w 4914900"/>
              <a:gd name="connsiteY4" fmla="*/ 0 h 4150880"/>
              <a:gd name="connsiteX5" fmla="*/ 2288159 w 4914900"/>
              <a:gd name="connsiteY5" fmla="*/ 0 h 4150880"/>
              <a:gd name="connsiteX6" fmla="*/ 2932557 w 4914900"/>
              <a:gd name="connsiteY6" fmla="*/ 0 h 4150880"/>
              <a:gd name="connsiteX7" fmla="*/ 3527806 w 4914900"/>
              <a:gd name="connsiteY7" fmla="*/ 0 h 4150880"/>
              <a:gd name="connsiteX8" fmla="*/ 4073906 w 4914900"/>
              <a:gd name="connsiteY8" fmla="*/ 0 h 4150880"/>
              <a:gd name="connsiteX9" fmla="*/ 4914900 w 4914900"/>
              <a:gd name="connsiteY9" fmla="*/ 0 h 4150880"/>
              <a:gd name="connsiteX10" fmla="*/ 4914900 w 4914900"/>
              <a:gd name="connsiteY10" fmla="*/ 509965 h 4150880"/>
              <a:gd name="connsiteX11" fmla="*/ 4914900 w 4914900"/>
              <a:gd name="connsiteY11" fmla="*/ 1185966 h 4150880"/>
              <a:gd name="connsiteX12" fmla="*/ 4914900 w 4914900"/>
              <a:gd name="connsiteY12" fmla="*/ 1654422 h 4150880"/>
              <a:gd name="connsiteX13" fmla="*/ 4914900 w 4914900"/>
              <a:gd name="connsiteY13" fmla="*/ 2164387 h 4150880"/>
              <a:gd name="connsiteX14" fmla="*/ 4914900 w 4914900"/>
              <a:gd name="connsiteY14" fmla="*/ 2674353 h 4150880"/>
              <a:gd name="connsiteX15" fmla="*/ 4914900 w 4914900"/>
              <a:gd name="connsiteY15" fmla="*/ 3350353 h 4150880"/>
              <a:gd name="connsiteX16" fmla="*/ 4914900 w 4914900"/>
              <a:gd name="connsiteY16" fmla="*/ 4150880 h 4150880"/>
              <a:gd name="connsiteX17" fmla="*/ 4516247 w 4914900"/>
              <a:gd name="connsiteY17" fmla="*/ 4150880 h 4150880"/>
              <a:gd name="connsiteX18" fmla="*/ 3970147 w 4914900"/>
              <a:gd name="connsiteY18" fmla="*/ 4150880 h 4150880"/>
              <a:gd name="connsiteX19" fmla="*/ 3325749 w 4914900"/>
              <a:gd name="connsiteY19" fmla="*/ 4150880 h 4150880"/>
              <a:gd name="connsiteX20" fmla="*/ 2877947 w 4914900"/>
              <a:gd name="connsiteY20" fmla="*/ 4150880 h 4150880"/>
              <a:gd name="connsiteX21" fmla="*/ 2233549 w 4914900"/>
              <a:gd name="connsiteY21" fmla="*/ 4150880 h 4150880"/>
              <a:gd name="connsiteX22" fmla="*/ 1834896 w 4914900"/>
              <a:gd name="connsiteY22" fmla="*/ 4150880 h 4150880"/>
              <a:gd name="connsiteX23" fmla="*/ 1239647 w 4914900"/>
              <a:gd name="connsiteY23" fmla="*/ 4150880 h 4150880"/>
              <a:gd name="connsiteX24" fmla="*/ 693547 w 4914900"/>
              <a:gd name="connsiteY24" fmla="*/ 4150880 h 4150880"/>
              <a:gd name="connsiteX25" fmla="*/ 0 w 4914900"/>
              <a:gd name="connsiteY25" fmla="*/ 4150880 h 4150880"/>
              <a:gd name="connsiteX26" fmla="*/ 0 w 4914900"/>
              <a:gd name="connsiteY26" fmla="*/ 3640915 h 4150880"/>
              <a:gd name="connsiteX27" fmla="*/ 0 w 4914900"/>
              <a:gd name="connsiteY27" fmla="*/ 3172458 h 4150880"/>
              <a:gd name="connsiteX28" fmla="*/ 0 w 4914900"/>
              <a:gd name="connsiteY28" fmla="*/ 2496458 h 4150880"/>
              <a:gd name="connsiteX29" fmla="*/ 0 w 4914900"/>
              <a:gd name="connsiteY29" fmla="*/ 1820457 h 4150880"/>
              <a:gd name="connsiteX30" fmla="*/ 0 w 4914900"/>
              <a:gd name="connsiteY30" fmla="*/ 1144457 h 4150880"/>
              <a:gd name="connsiteX31" fmla="*/ 0 w 4914900"/>
              <a:gd name="connsiteY31" fmla="*/ 592983 h 4150880"/>
              <a:gd name="connsiteX32" fmla="*/ 0 w 4914900"/>
              <a:gd name="connsiteY32" fmla="*/ 0 h 4150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914900" h="4150880" fill="none" extrusionOk="0">
                <a:moveTo>
                  <a:pt x="0" y="0"/>
                </a:moveTo>
                <a:cubicBezTo>
                  <a:pt x="103530" y="-51230"/>
                  <a:pt x="309822" y="27233"/>
                  <a:pt x="447802" y="0"/>
                </a:cubicBezTo>
                <a:cubicBezTo>
                  <a:pt x="585782" y="-27233"/>
                  <a:pt x="760530" y="25388"/>
                  <a:pt x="895604" y="0"/>
                </a:cubicBezTo>
                <a:cubicBezTo>
                  <a:pt x="1030678" y="-25388"/>
                  <a:pt x="1238948" y="67502"/>
                  <a:pt x="1490853" y="0"/>
                </a:cubicBezTo>
                <a:cubicBezTo>
                  <a:pt x="1742758" y="-67502"/>
                  <a:pt x="1721101" y="46726"/>
                  <a:pt x="1889506" y="0"/>
                </a:cubicBezTo>
                <a:cubicBezTo>
                  <a:pt x="2057911" y="-46726"/>
                  <a:pt x="2172248" y="6893"/>
                  <a:pt x="2288159" y="0"/>
                </a:cubicBezTo>
                <a:cubicBezTo>
                  <a:pt x="2404070" y="-6893"/>
                  <a:pt x="2713417" y="45059"/>
                  <a:pt x="2932557" y="0"/>
                </a:cubicBezTo>
                <a:cubicBezTo>
                  <a:pt x="3151697" y="-45059"/>
                  <a:pt x="3289773" y="18168"/>
                  <a:pt x="3527806" y="0"/>
                </a:cubicBezTo>
                <a:cubicBezTo>
                  <a:pt x="3765839" y="-18168"/>
                  <a:pt x="3864784" y="15251"/>
                  <a:pt x="4073906" y="0"/>
                </a:cubicBezTo>
                <a:cubicBezTo>
                  <a:pt x="4283028" y="-15251"/>
                  <a:pt x="4700837" y="79245"/>
                  <a:pt x="4914900" y="0"/>
                </a:cubicBezTo>
                <a:cubicBezTo>
                  <a:pt x="4931903" y="137650"/>
                  <a:pt x="4899987" y="271742"/>
                  <a:pt x="4914900" y="509965"/>
                </a:cubicBezTo>
                <a:cubicBezTo>
                  <a:pt x="4929813" y="748189"/>
                  <a:pt x="4908203" y="979187"/>
                  <a:pt x="4914900" y="1185966"/>
                </a:cubicBezTo>
                <a:cubicBezTo>
                  <a:pt x="4921597" y="1392745"/>
                  <a:pt x="4875531" y="1507018"/>
                  <a:pt x="4914900" y="1654422"/>
                </a:cubicBezTo>
                <a:cubicBezTo>
                  <a:pt x="4954269" y="1801826"/>
                  <a:pt x="4888248" y="1961295"/>
                  <a:pt x="4914900" y="2164387"/>
                </a:cubicBezTo>
                <a:cubicBezTo>
                  <a:pt x="4941552" y="2367479"/>
                  <a:pt x="4854649" y="2439432"/>
                  <a:pt x="4914900" y="2674353"/>
                </a:cubicBezTo>
                <a:cubicBezTo>
                  <a:pt x="4975151" y="2909274"/>
                  <a:pt x="4891807" y="3117397"/>
                  <a:pt x="4914900" y="3350353"/>
                </a:cubicBezTo>
                <a:cubicBezTo>
                  <a:pt x="4937993" y="3583309"/>
                  <a:pt x="4859384" y="3924123"/>
                  <a:pt x="4914900" y="4150880"/>
                </a:cubicBezTo>
                <a:cubicBezTo>
                  <a:pt x="4726896" y="4160114"/>
                  <a:pt x="4636587" y="4146254"/>
                  <a:pt x="4516247" y="4150880"/>
                </a:cubicBezTo>
                <a:cubicBezTo>
                  <a:pt x="4395907" y="4155506"/>
                  <a:pt x="4151883" y="4086271"/>
                  <a:pt x="3970147" y="4150880"/>
                </a:cubicBezTo>
                <a:cubicBezTo>
                  <a:pt x="3788411" y="4215489"/>
                  <a:pt x="3510960" y="4106798"/>
                  <a:pt x="3325749" y="4150880"/>
                </a:cubicBezTo>
                <a:cubicBezTo>
                  <a:pt x="3140538" y="4194962"/>
                  <a:pt x="3093455" y="4139454"/>
                  <a:pt x="2877947" y="4150880"/>
                </a:cubicBezTo>
                <a:cubicBezTo>
                  <a:pt x="2662439" y="4162306"/>
                  <a:pt x="2392497" y="4116380"/>
                  <a:pt x="2233549" y="4150880"/>
                </a:cubicBezTo>
                <a:cubicBezTo>
                  <a:pt x="2074601" y="4185380"/>
                  <a:pt x="1929058" y="4114035"/>
                  <a:pt x="1834896" y="4150880"/>
                </a:cubicBezTo>
                <a:cubicBezTo>
                  <a:pt x="1740734" y="4187725"/>
                  <a:pt x="1407662" y="4116132"/>
                  <a:pt x="1239647" y="4150880"/>
                </a:cubicBezTo>
                <a:cubicBezTo>
                  <a:pt x="1071632" y="4185628"/>
                  <a:pt x="946731" y="4116476"/>
                  <a:pt x="693547" y="4150880"/>
                </a:cubicBezTo>
                <a:cubicBezTo>
                  <a:pt x="440363" y="4185284"/>
                  <a:pt x="340205" y="4145255"/>
                  <a:pt x="0" y="4150880"/>
                </a:cubicBezTo>
                <a:cubicBezTo>
                  <a:pt x="-40462" y="3997563"/>
                  <a:pt x="19216" y="3883689"/>
                  <a:pt x="0" y="3640915"/>
                </a:cubicBezTo>
                <a:cubicBezTo>
                  <a:pt x="-19216" y="3398141"/>
                  <a:pt x="36728" y="3287674"/>
                  <a:pt x="0" y="3172458"/>
                </a:cubicBezTo>
                <a:cubicBezTo>
                  <a:pt x="-36728" y="3057242"/>
                  <a:pt x="14178" y="2712290"/>
                  <a:pt x="0" y="2496458"/>
                </a:cubicBezTo>
                <a:cubicBezTo>
                  <a:pt x="-14178" y="2280626"/>
                  <a:pt x="56649" y="1987370"/>
                  <a:pt x="0" y="1820457"/>
                </a:cubicBezTo>
                <a:cubicBezTo>
                  <a:pt x="-56649" y="1653544"/>
                  <a:pt x="60722" y="1458007"/>
                  <a:pt x="0" y="1144457"/>
                </a:cubicBezTo>
                <a:cubicBezTo>
                  <a:pt x="-60722" y="830907"/>
                  <a:pt x="5285" y="865148"/>
                  <a:pt x="0" y="592983"/>
                </a:cubicBezTo>
                <a:cubicBezTo>
                  <a:pt x="-5285" y="320818"/>
                  <a:pt x="392" y="139000"/>
                  <a:pt x="0" y="0"/>
                </a:cubicBezTo>
                <a:close/>
              </a:path>
              <a:path w="4914900" h="4150880" stroke="0" extrusionOk="0">
                <a:moveTo>
                  <a:pt x="0" y="0"/>
                </a:moveTo>
                <a:cubicBezTo>
                  <a:pt x="144447" y="-12773"/>
                  <a:pt x="278080" y="35657"/>
                  <a:pt x="546100" y="0"/>
                </a:cubicBezTo>
                <a:cubicBezTo>
                  <a:pt x="814120" y="-35657"/>
                  <a:pt x="818799" y="28252"/>
                  <a:pt x="993902" y="0"/>
                </a:cubicBezTo>
                <a:cubicBezTo>
                  <a:pt x="1169005" y="-28252"/>
                  <a:pt x="1323566" y="32224"/>
                  <a:pt x="1490853" y="0"/>
                </a:cubicBezTo>
                <a:cubicBezTo>
                  <a:pt x="1658140" y="-32224"/>
                  <a:pt x="1824694" y="54817"/>
                  <a:pt x="1987804" y="0"/>
                </a:cubicBezTo>
                <a:cubicBezTo>
                  <a:pt x="2150914" y="-54817"/>
                  <a:pt x="2364183" y="33373"/>
                  <a:pt x="2583053" y="0"/>
                </a:cubicBezTo>
                <a:cubicBezTo>
                  <a:pt x="2801923" y="-33373"/>
                  <a:pt x="2812371" y="5916"/>
                  <a:pt x="2981706" y="0"/>
                </a:cubicBezTo>
                <a:cubicBezTo>
                  <a:pt x="3151041" y="-5916"/>
                  <a:pt x="3309685" y="16006"/>
                  <a:pt x="3527806" y="0"/>
                </a:cubicBezTo>
                <a:cubicBezTo>
                  <a:pt x="3745927" y="-16006"/>
                  <a:pt x="3903455" y="38340"/>
                  <a:pt x="4024757" y="0"/>
                </a:cubicBezTo>
                <a:cubicBezTo>
                  <a:pt x="4146059" y="-38340"/>
                  <a:pt x="4722458" y="76738"/>
                  <a:pt x="4914900" y="0"/>
                </a:cubicBezTo>
                <a:cubicBezTo>
                  <a:pt x="4926359" y="132342"/>
                  <a:pt x="4896134" y="358229"/>
                  <a:pt x="4914900" y="468456"/>
                </a:cubicBezTo>
                <a:cubicBezTo>
                  <a:pt x="4933666" y="578683"/>
                  <a:pt x="4872594" y="772376"/>
                  <a:pt x="4914900" y="978422"/>
                </a:cubicBezTo>
                <a:cubicBezTo>
                  <a:pt x="4957206" y="1184468"/>
                  <a:pt x="4852387" y="1291347"/>
                  <a:pt x="4914900" y="1529896"/>
                </a:cubicBezTo>
                <a:cubicBezTo>
                  <a:pt x="4977413" y="1768445"/>
                  <a:pt x="4906837" y="1901365"/>
                  <a:pt x="4914900" y="2122879"/>
                </a:cubicBezTo>
                <a:cubicBezTo>
                  <a:pt x="4922963" y="2344393"/>
                  <a:pt x="4865462" y="2494270"/>
                  <a:pt x="4914900" y="2715861"/>
                </a:cubicBezTo>
                <a:cubicBezTo>
                  <a:pt x="4964338" y="2937452"/>
                  <a:pt x="4889724" y="3068590"/>
                  <a:pt x="4914900" y="3308844"/>
                </a:cubicBezTo>
                <a:cubicBezTo>
                  <a:pt x="4940076" y="3549098"/>
                  <a:pt x="4892937" y="3812743"/>
                  <a:pt x="4914900" y="4150880"/>
                </a:cubicBezTo>
                <a:cubicBezTo>
                  <a:pt x="4643811" y="4226303"/>
                  <a:pt x="4444012" y="4075934"/>
                  <a:pt x="4270502" y="4150880"/>
                </a:cubicBezTo>
                <a:cubicBezTo>
                  <a:pt x="4096992" y="4225826"/>
                  <a:pt x="3938822" y="4106829"/>
                  <a:pt x="3675253" y="4150880"/>
                </a:cubicBezTo>
                <a:cubicBezTo>
                  <a:pt x="3411684" y="4194931"/>
                  <a:pt x="3199870" y="4097296"/>
                  <a:pt x="3030855" y="4150880"/>
                </a:cubicBezTo>
                <a:cubicBezTo>
                  <a:pt x="2861840" y="4204464"/>
                  <a:pt x="2820453" y="4121096"/>
                  <a:pt x="2632202" y="4150880"/>
                </a:cubicBezTo>
                <a:cubicBezTo>
                  <a:pt x="2443951" y="4180664"/>
                  <a:pt x="2227840" y="4116649"/>
                  <a:pt x="1987804" y="4150880"/>
                </a:cubicBezTo>
                <a:cubicBezTo>
                  <a:pt x="1747768" y="4185111"/>
                  <a:pt x="1571078" y="4079263"/>
                  <a:pt x="1343406" y="4150880"/>
                </a:cubicBezTo>
                <a:cubicBezTo>
                  <a:pt x="1115734" y="4222497"/>
                  <a:pt x="1006121" y="4136469"/>
                  <a:pt x="797306" y="4150880"/>
                </a:cubicBezTo>
                <a:cubicBezTo>
                  <a:pt x="588491" y="4165291"/>
                  <a:pt x="304697" y="4127364"/>
                  <a:pt x="0" y="4150880"/>
                </a:cubicBezTo>
                <a:cubicBezTo>
                  <a:pt x="-59717" y="3927527"/>
                  <a:pt x="26818" y="3845210"/>
                  <a:pt x="0" y="3640915"/>
                </a:cubicBezTo>
                <a:cubicBezTo>
                  <a:pt x="-26818" y="3436620"/>
                  <a:pt x="49265" y="3265126"/>
                  <a:pt x="0" y="3130949"/>
                </a:cubicBezTo>
                <a:cubicBezTo>
                  <a:pt x="-49265" y="2996772"/>
                  <a:pt x="26531" y="2751733"/>
                  <a:pt x="0" y="2454949"/>
                </a:cubicBezTo>
                <a:cubicBezTo>
                  <a:pt x="-26531" y="2158165"/>
                  <a:pt x="24239" y="2057777"/>
                  <a:pt x="0" y="1944984"/>
                </a:cubicBezTo>
                <a:cubicBezTo>
                  <a:pt x="-24239" y="1832191"/>
                  <a:pt x="13573" y="1644846"/>
                  <a:pt x="0" y="1352001"/>
                </a:cubicBezTo>
                <a:cubicBezTo>
                  <a:pt x="-13573" y="1059156"/>
                  <a:pt x="16136" y="987501"/>
                  <a:pt x="0" y="717509"/>
                </a:cubicBezTo>
                <a:cubicBezTo>
                  <a:pt x="-16136" y="447517"/>
                  <a:pt x="74514" y="169289"/>
                  <a:pt x="0" y="0"/>
                </a:cubicBezTo>
                <a:close/>
              </a:path>
            </a:pathLst>
          </a:custGeom>
          <a:ln>
            <a:extLst>
              <a:ext uri="{C807C97D-BFC1-408E-A445-0C87EB9F89A2}">
                <ask:lineSketchStyleProps xmlns:ask="http://schemas.microsoft.com/office/drawing/2018/sketchyshapes" sd="1647863092">
                  <a:prstGeom prst="rect">
                    <a:avLst/>
                  </a:prstGeom>
                  <ask:type>
                    <ask:lineSketchScribble/>
                  </ask:type>
                </ask:lineSketchStyleProps>
              </a:ext>
            </a:extLst>
          </a:ln>
        </p:spPr>
        <p:style>
          <a:lnRef idx="1">
            <a:schemeClr val="accent6"/>
          </a:lnRef>
          <a:fillRef idx="2">
            <a:schemeClr val="accent6"/>
          </a:fillRef>
          <a:effectRef idx="1">
            <a:schemeClr val="accent6"/>
          </a:effectRef>
          <a:fontRef idx="minor">
            <a:schemeClr val="dk1"/>
          </a:fontRef>
        </p:style>
        <p:txBody>
          <a:bodyPr wrap="square" rtlCol="0">
            <a:spAutoFit/>
          </a:bodyPr>
          <a:lstStyle/>
          <a:p>
            <a:pPr lvl="0" algn="ctr">
              <a:lnSpc>
                <a:spcPct val="90000"/>
              </a:lnSpc>
              <a:spcBef>
                <a:spcPts val="1000"/>
              </a:spcBef>
              <a:defRPr/>
            </a:pPr>
            <a:r>
              <a:rPr lang="en-GB" b="1" u="sng" dirty="0">
                <a:solidFill>
                  <a:sysClr val="windowText" lastClr="000000"/>
                </a:solidFill>
                <a:latin typeface="Comic Sans MS" panose="030F0702030302020204" pitchFamily="66" charset="0"/>
              </a:rPr>
              <a:t>Why was it important?</a:t>
            </a:r>
          </a:p>
          <a:p>
            <a:pPr lvl="0">
              <a:lnSpc>
                <a:spcPct val="90000"/>
              </a:lnSpc>
              <a:spcBef>
                <a:spcPts val="1000"/>
              </a:spcBef>
              <a:defRPr/>
            </a:pPr>
            <a:endParaRPr lang="en-GB" dirty="0">
              <a:solidFill>
                <a:sysClr val="windowText" lastClr="000000"/>
              </a:solidFill>
              <a:latin typeface="Comic Sans MS" panose="030F0702030302020204" pitchFamily="66" charset="0"/>
            </a:endParaRPr>
          </a:p>
          <a:p>
            <a:pPr lvl="0">
              <a:lnSpc>
                <a:spcPct val="90000"/>
              </a:lnSpc>
              <a:spcBef>
                <a:spcPts val="1000"/>
              </a:spcBef>
              <a:defRPr/>
            </a:pPr>
            <a:r>
              <a:rPr lang="en-GB" sz="2000" dirty="0">
                <a:solidFill>
                  <a:sysClr val="windowText" lastClr="000000"/>
                </a:solidFill>
                <a:latin typeface="Comic Sans MS" panose="030F0702030302020204" pitchFamily="66" charset="0"/>
              </a:rPr>
              <a:t>Public opinion of the massacre was actually quite positive – showing that white Americans thought Plains Indians should be killed if they could not be controlled</a:t>
            </a:r>
          </a:p>
          <a:p>
            <a:pPr lvl="0">
              <a:lnSpc>
                <a:spcPct val="90000"/>
              </a:lnSpc>
              <a:spcBef>
                <a:spcPts val="1000"/>
              </a:spcBef>
              <a:defRPr/>
            </a:pPr>
            <a:endParaRPr lang="en-GB" sz="2000" dirty="0">
              <a:solidFill>
                <a:sysClr val="windowText" lastClr="000000"/>
              </a:solidFill>
              <a:latin typeface="Comic Sans MS" panose="030F0702030302020204" pitchFamily="66" charset="0"/>
            </a:endParaRPr>
          </a:p>
          <a:p>
            <a:pPr lvl="0">
              <a:lnSpc>
                <a:spcPct val="90000"/>
              </a:lnSpc>
              <a:spcBef>
                <a:spcPts val="1000"/>
              </a:spcBef>
              <a:defRPr/>
            </a:pPr>
            <a:r>
              <a:rPr lang="en-GB" sz="2000" dirty="0">
                <a:solidFill>
                  <a:sysClr val="windowText" lastClr="000000"/>
                </a:solidFill>
                <a:latin typeface="Comic Sans MS" panose="030F0702030302020204" pitchFamily="66" charset="0"/>
              </a:rPr>
              <a:t>In 1890 the US census office announced that the Indian Frontier had ended: nowhere within the USA’s borders now belonged to any other nation or people</a:t>
            </a:r>
          </a:p>
        </p:txBody>
      </p:sp>
    </p:spTree>
    <p:extLst>
      <p:ext uri="{BB962C8B-B14F-4D97-AF65-F5344CB8AC3E}">
        <p14:creationId xmlns:p14="http://schemas.microsoft.com/office/powerpoint/2010/main" val="17014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FAF181F-FD8F-9FCB-3A01-BAEEBBD8897B}"/>
              </a:ext>
            </a:extLst>
          </p:cNvPr>
          <p:cNvSpPr>
            <a:spLocks noGrp="1"/>
          </p:cNvSpPr>
          <p:nvPr>
            <p:ph type="ctrTitle"/>
          </p:nvPr>
        </p:nvSpPr>
        <p:spPr/>
        <p:txBody>
          <a:bodyPr/>
          <a:lstStyle/>
          <a:p>
            <a:endParaRPr lang="en-GB"/>
          </a:p>
        </p:txBody>
      </p:sp>
      <p:sp>
        <p:nvSpPr>
          <p:cNvPr id="7" name="Subtitle 6">
            <a:extLst>
              <a:ext uri="{FF2B5EF4-FFF2-40B4-BE49-F238E27FC236}">
                <a16:creationId xmlns:a16="http://schemas.microsoft.com/office/drawing/2014/main" id="{C4A3C557-348B-7C1E-CAC0-67BA44C5DC84}"/>
              </a:ext>
            </a:extLst>
          </p:cNvPr>
          <p:cNvSpPr>
            <a:spLocks noGrp="1"/>
          </p:cNvSpPr>
          <p:nvPr>
            <p:ph type="subTitle" idx="1"/>
          </p:nvPr>
        </p:nvSpPr>
        <p:spPr/>
        <p:txBody>
          <a:bodyPr/>
          <a:lstStyle/>
          <a:p>
            <a:endParaRPr lang="en-GB"/>
          </a:p>
        </p:txBody>
      </p:sp>
      <p:sp>
        <p:nvSpPr>
          <p:cNvPr id="8" name="Rectangle 7">
            <a:extLst>
              <a:ext uri="{FF2B5EF4-FFF2-40B4-BE49-F238E27FC236}">
                <a16:creationId xmlns:a16="http://schemas.microsoft.com/office/drawing/2014/main" id="{1D5E3ABA-62BC-4FA1-430B-BEB190CB488A}"/>
              </a:ext>
            </a:extLst>
          </p:cNvPr>
          <p:cNvSpPr/>
          <p:nvPr/>
        </p:nvSpPr>
        <p:spPr>
          <a:xfrm>
            <a:off x="350902" y="1411701"/>
            <a:ext cx="11472797" cy="5151024"/>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22C13771-A2A7-D1F8-9695-37036BB99FC6}"/>
              </a:ext>
            </a:extLst>
          </p:cNvPr>
          <p:cNvSpPr/>
          <p:nvPr/>
        </p:nvSpPr>
        <p:spPr>
          <a:xfrm>
            <a:off x="143435" y="125506"/>
            <a:ext cx="11887200" cy="6571129"/>
          </a:xfrm>
          <a:custGeom>
            <a:avLst/>
            <a:gdLst>
              <a:gd name="connsiteX0" fmla="*/ 0 w 11887200"/>
              <a:gd name="connsiteY0" fmla="*/ 0 h 6571129"/>
              <a:gd name="connsiteX1" fmla="*/ 237744 w 11887200"/>
              <a:gd name="connsiteY1" fmla="*/ 0 h 6571129"/>
              <a:gd name="connsiteX2" fmla="*/ 594360 w 11887200"/>
              <a:gd name="connsiteY2" fmla="*/ 0 h 6571129"/>
              <a:gd name="connsiteX3" fmla="*/ 1069848 w 11887200"/>
              <a:gd name="connsiteY3" fmla="*/ 0 h 6571129"/>
              <a:gd name="connsiteX4" fmla="*/ 1307592 w 11887200"/>
              <a:gd name="connsiteY4" fmla="*/ 0 h 6571129"/>
              <a:gd name="connsiteX5" fmla="*/ 2020824 w 11887200"/>
              <a:gd name="connsiteY5" fmla="*/ 0 h 6571129"/>
              <a:gd name="connsiteX6" fmla="*/ 2258568 w 11887200"/>
              <a:gd name="connsiteY6" fmla="*/ 0 h 6571129"/>
              <a:gd name="connsiteX7" fmla="*/ 2496312 w 11887200"/>
              <a:gd name="connsiteY7" fmla="*/ 0 h 6571129"/>
              <a:gd name="connsiteX8" fmla="*/ 3209544 w 11887200"/>
              <a:gd name="connsiteY8" fmla="*/ 0 h 6571129"/>
              <a:gd name="connsiteX9" fmla="*/ 3566160 w 11887200"/>
              <a:gd name="connsiteY9" fmla="*/ 0 h 6571129"/>
              <a:gd name="connsiteX10" fmla="*/ 4279392 w 11887200"/>
              <a:gd name="connsiteY10" fmla="*/ 0 h 6571129"/>
              <a:gd name="connsiteX11" fmla="*/ 4992624 w 11887200"/>
              <a:gd name="connsiteY11" fmla="*/ 0 h 6571129"/>
              <a:gd name="connsiteX12" fmla="*/ 5468112 w 11887200"/>
              <a:gd name="connsiteY12" fmla="*/ 0 h 6571129"/>
              <a:gd name="connsiteX13" fmla="*/ 5824728 w 11887200"/>
              <a:gd name="connsiteY13" fmla="*/ 0 h 6571129"/>
              <a:gd name="connsiteX14" fmla="*/ 6300216 w 11887200"/>
              <a:gd name="connsiteY14" fmla="*/ 0 h 6571129"/>
              <a:gd name="connsiteX15" fmla="*/ 7132320 w 11887200"/>
              <a:gd name="connsiteY15" fmla="*/ 0 h 6571129"/>
              <a:gd name="connsiteX16" fmla="*/ 7607808 w 11887200"/>
              <a:gd name="connsiteY16" fmla="*/ 0 h 6571129"/>
              <a:gd name="connsiteX17" fmla="*/ 8202168 w 11887200"/>
              <a:gd name="connsiteY17" fmla="*/ 0 h 6571129"/>
              <a:gd name="connsiteX18" fmla="*/ 8915400 w 11887200"/>
              <a:gd name="connsiteY18" fmla="*/ 0 h 6571129"/>
              <a:gd name="connsiteX19" fmla="*/ 9509760 w 11887200"/>
              <a:gd name="connsiteY19" fmla="*/ 0 h 6571129"/>
              <a:gd name="connsiteX20" fmla="*/ 9866376 w 11887200"/>
              <a:gd name="connsiteY20" fmla="*/ 0 h 6571129"/>
              <a:gd name="connsiteX21" fmla="*/ 10698480 w 11887200"/>
              <a:gd name="connsiteY21" fmla="*/ 0 h 6571129"/>
              <a:gd name="connsiteX22" fmla="*/ 11887200 w 11887200"/>
              <a:gd name="connsiteY22" fmla="*/ 0 h 6571129"/>
              <a:gd name="connsiteX23" fmla="*/ 11887200 w 11887200"/>
              <a:gd name="connsiteY23" fmla="*/ 465953 h 6571129"/>
              <a:gd name="connsiteX24" fmla="*/ 11887200 w 11887200"/>
              <a:gd name="connsiteY24" fmla="*/ 931906 h 6571129"/>
              <a:gd name="connsiteX25" fmla="*/ 11887200 w 11887200"/>
              <a:gd name="connsiteY25" fmla="*/ 1529281 h 6571129"/>
              <a:gd name="connsiteX26" fmla="*/ 11887200 w 11887200"/>
              <a:gd name="connsiteY26" fmla="*/ 2258079 h 6571129"/>
              <a:gd name="connsiteX27" fmla="*/ 11887200 w 11887200"/>
              <a:gd name="connsiteY27" fmla="*/ 2789743 h 6571129"/>
              <a:gd name="connsiteX28" fmla="*/ 11887200 w 11887200"/>
              <a:gd name="connsiteY28" fmla="*/ 3189984 h 6571129"/>
              <a:gd name="connsiteX29" fmla="*/ 11887200 w 11887200"/>
              <a:gd name="connsiteY29" fmla="*/ 3721649 h 6571129"/>
              <a:gd name="connsiteX30" fmla="*/ 11887200 w 11887200"/>
              <a:gd name="connsiteY30" fmla="*/ 4187601 h 6571129"/>
              <a:gd name="connsiteX31" fmla="*/ 11887200 w 11887200"/>
              <a:gd name="connsiteY31" fmla="*/ 4784977 h 6571129"/>
              <a:gd name="connsiteX32" fmla="*/ 11887200 w 11887200"/>
              <a:gd name="connsiteY32" fmla="*/ 5250929 h 6571129"/>
              <a:gd name="connsiteX33" fmla="*/ 11887200 w 11887200"/>
              <a:gd name="connsiteY33" fmla="*/ 5651171 h 6571129"/>
              <a:gd name="connsiteX34" fmla="*/ 11887200 w 11887200"/>
              <a:gd name="connsiteY34" fmla="*/ 6051412 h 6571129"/>
              <a:gd name="connsiteX35" fmla="*/ 11887200 w 11887200"/>
              <a:gd name="connsiteY35" fmla="*/ 6571129 h 6571129"/>
              <a:gd name="connsiteX36" fmla="*/ 11411712 w 11887200"/>
              <a:gd name="connsiteY36" fmla="*/ 6571129 h 6571129"/>
              <a:gd name="connsiteX37" fmla="*/ 11173968 w 11887200"/>
              <a:gd name="connsiteY37" fmla="*/ 6571129 h 6571129"/>
              <a:gd name="connsiteX38" fmla="*/ 10817352 w 11887200"/>
              <a:gd name="connsiteY38" fmla="*/ 6571129 h 6571129"/>
              <a:gd name="connsiteX39" fmla="*/ 10579608 w 11887200"/>
              <a:gd name="connsiteY39" fmla="*/ 6571129 h 6571129"/>
              <a:gd name="connsiteX40" fmla="*/ 9747504 w 11887200"/>
              <a:gd name="connsiteY40" fmla="*/ 6571129 h 6571129"/>
              <a:gd name="connsiteX41" fmla="*/ 9153144 w 11887200"/>
              <a:gd name="connsiteY41" fmla="*/ 6571129 h 6571129"/>
              <a:gd name="connsiteX42" fmla="*/ 8321040 w 11887200"/>
              <a:gd name="connsiteY42" fmla="*/ 6571129 h 6571129"/>
              <a:gd name="connsiteX43" fmla="*/ 8083296 w 11887200"/>
              <a:gd name="connsiteY43" fmla="*/ 6571129 h 6571129"/>
              <a:gd name="connsiteX44" fmla="*/ 7370064 w 11887200"/>
              <a:gd name="connsiteY44" fmla="*/ 6571129 h 6571129"/>
              <a:gd name="connsiteX45" fmla="*/ 7132320 w 11887200"/>
              <a:gd name="connsiteY45" fmla="*/ 6571129 h 6571129"/>
              <a:gd name="connsiteX46" fmla="*/ 6300216 w 11887200"/>
              <a:gd name="connsiteY46" fmla="*/ 6571129 h 6571129"/>
              <a:gd name="connsiteX47" fmla="*/ 5586984 w 11887200"/>
              <a:gd name="connsiteY47" fmla="*/ 6571129 h 6571129"/>
              <a:gd name="connsiteX48" fmla="*/ 4992624 w 11887200"/>
              <a:gd name="connsiteY48" fmla="*/ 6571129 h 6571129"/>
              <a:gd name="connsiteX49" fmla="*/ 4160520 w 11887200"/>
              <a:gd name="connsiteY49" fmla="*/ 6571129 h 6571129"/>
              <a:gd name="connsiteX50" fmla="*/ 3922776 w 11887200"/>
              <a:gd name="connsiteY50" fmla="*/ 6571129 h 6571129"/>
              <a:gd name="connsiteX51" fmla="*/ 3209544 w 11887200"/>
              <a:gd name="connsiteY51" fmla="*/ 6571129 h 6571129"/>
              <a:gd name="connsiteX52" fmla="*/ 2852928 w 11887200"/>
              <a:gd name="connsiteY52" fmla="*/ 6571129 h 6571129"/>
              <a:gd name="connsiteX53" fmla="*/ 2139696 w 11887200"/>
              <a:gd name="connsiteY53" fmla="*/ 6571129 h 6571129"/>
              <a:gd name="connsiteX54" fmla="*/ 1901952 w 11887200"/>
              <a:gd name="connsiteY54" fmla="*/ 6571129 h 6571129"/>
              <a:gd name="connsiteX55" fmla="*/ 1545336 w 11887200"/>
              <a:gd name="connsiteY55" fmla="*/ 6571129 h 6571129"/>
              <a:gd name="connsiteX56" fmla="*/ 832104 w 11887200"/>
              <a:gd name="connsiteY56" fmla="*/ 6571129 h 6571129"/>
              <a:gd name="connsiteX57" fmla="*/ 0 w 11887200"/>
              <a:gd name="connsiteY57" fmla="*/ 6571129 h 6571129"/>
              <a:gd name="connsiteX58" fmla="*/ 0 w 11887200"/>
              <a:gd name="connsiteY58" fmla="*/ 5973754 h 6571129"/>
              <a:gd name="connsiteX59" fmla="*/ 0 w 11887200"/>
              <a:gd name="connsiteY59" fmla="*/ 5507801 h 6571129"/>
              <a:gd name="connsiteX60" fmla="*/ 0 w 11887200"/>
              <a:gd name="connsiteY60" fmla="*/ 4779003 h 6571129"/>
              <a:gd name="connsiteX61" fmla="*/ 0 w 11887200"/>
              <a:gd name="connsiteY61" fmla="*/ 4313050 h 6571129"/>
              <a:gd name="connsiteX62" fmla="*/ 0 w 11887200"/>
              <a:gd name="connsiteY62" fmla="*/ 3649963 h 6571129"/>
              <a:gd name="connsiteX63" fmla="*/ 0 w 11887200"/>
              <a:gd name="connsiteY63" fmla="*/ 2986877 h 6571129"/>
              <a:gd name="connsiteX64" fmla="*/ 0 w 11887200"/>
              <a:gd name="connsiteY64" fmla="*/ 2323790 h 6571129"/>
              <a:gd name="connsiteX65" fmla="*/ 0 w 11887200"/>
              <a:gd name="connsiteY65" fmla="*/ 1792126 h 6571129"/>
              <a:gd name="connsiteX66" fmla="*/ 0 w 11887200"/>
              <a:gd name="connsiteY66" fmla="*/ 1326173 h 6571129"/>
              <a:gd name="connsiteX67" fmla="*/ 0 w 11887200"/>
              <a:gd name="connsiteY67" fmla="*/ 728798 h 6571129"/>
              <a:gd name="connsiteX68" fmla="*/ 0 w 11887200"/>
              <a:gd name="connsiteY68"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11887200" h="6571129" extrusionOk="0">
                <a:moveTo>
                  <a:pt x="0" y="0"/>
                </a:moveTo>
                <a:cubicBezTo>
                  <a:pt x="92125" y="-6305"/>
                  <a:pt x="139458" y="4796"/>
                  <a:pt x="237744" y="0"/>
                </a:cubicBezTo>
                <a:cubicBezTo>
                  <a:pt x="336030" y="-4796"/>
                  <a:pt x="480894" y="17017"/>
                  <a:pt x="594360" y="0"/>
                </a:cubicBezTo>
                <a:cubicBezTo>
                  <a:pt x="707826" y="-17017"/>
                  <a:pt x="933904" y="35731"/>
                  <a:pt x="1069848" y="0"/>
                </a:cubicBezTo>
                <a:cubicBezTo>
                  <a:pt x="1205792" y="-35731"/>
                  <a:pt x="1237589" y="24848"/>
                  <a:pt x="1307592" y="0"/>
                </a:cubicBezTo>
                <a:cubicBezTo>
                  <a:pt x="1377595" y="-24848"/>
                  <a:pt x="1739110" y="21313"/>
                  <a:pt x="2020824" y="0"/>
                </a:cubicBezTo>
                <a:cubicBezTo>
                  <a:pt x="2302538" y="-21313"/>
                  <a:pt x="2161090" y="17065"/>
                  <a:pt x="2258568" y="0"/>
                </a:cubicBezTo>
                <a:cubicBezTo>
                  <a:pt x="2356046" y="-17065"/>
                  <a:pt x="2389932" y="20664"/>
                  <a:pt x="2496312" y="0"/>
                </a:cubicBezTo>
                <a:cubicBezTo>
                  <a:pt x="2602692" y="-20664"/>
                  <a:pt x="3033098" y="63851"/>
                  <a:pt x="3209544" y="0"/>
                </a:cubicBezTo>
                <a:cubicBezTo>
                  <a:pt x="3385990" y="-63851"/>
                  <a:pt x="3458687" y="31053"/>
                  <a:pt x="3566160" y="0"/>
                </a:cubicBezTo>
                <a:cubicBezTo>
                  <a:pt x="3673633" y="-31053"/>
                  <a:pt x="4013200" y="73263"/>
                  <a:pt x="4279392" y="0"/>
                </a:cubicBezTo>
                <a:cubicBezTo>
                  <a:pt x="4545584" y="-73263"/>
                  <a:pt x="4740637" y="46972"/>
                  <a:pt x="4992624" y="0"/>
                </a:cubicBezTo>
                <a:cubicBezTo>
                  <a:pt x="5244611" y="-46972"/>
                  <a:pt x="5285420" y="12574"/>
                  <a:pt x="5468112" y="0"/>
                </a:cubicBezTo>
                <a:cubicBezTo>
                  <a:pt x="5650804" y="-12574"/>
                  <a:pt x="5742519" y="30939"/>
                  <a:pt x="5824728" y="0"/>
                </a:cubicBezTo>
                <a:cubicBezTo>
                  <a:pt x="5906937" y="-30939"/>
                  <a:pt x="6161516" y="2445"/>
                  <a:pt x="6300216" y="0"/>
                </a:cubicBezTo>
                <a:cubicBezTo>
                  <a:pt x="6438916" y="-2445"/>
                  <a:pt x="6811759" y="10492"/>
                  <a:pt x="7132320" y="0"/>
                </a:cubicBezTo>
                <a:cubicBezTo>
                  <a:pt x="7452881" y="-10492"/>
                  <a:pt x="7461586" y="2149"/>
                  <a:pt x="7607808" y="0"/>
                </a:cubicBezTo>
                <a:cubicBezTo>
                  <a:pt x="7754030" y="-2149"/>
                  <a:pt x="7918411" y="4621"/>
                  <a:pt x="8202168" y="0"/>
                </a:cubicBezTo>
                <a:cubicBezTo>
                  <a:pt x="8485925" y="-4621"/>
                  <a:pt x="8671570" y="4326"/>
                  <a:pt x="8915400" y="0"/>
                </a:cubicBezTo>
                <a:cubicBezTo>
                  <a:pt x="9159230" y="-4326"/>
                  <a:pt x="9373628" y="29742"/>
                  <a:pt x="9509760" y="0"/>
                </a:cubicBezTo>
                <a:cubicBezTo>
                  <a:pt x="9645892" y="-29742"/>
                  <a:pt x="9708554" y="4787"/>
                  <a:pt x="9866376" y="0"/>
                </a:cubicBezTo>
                <a:cubicBezTo>
                  <a:pt x="10024198" y="-4787"/>
                  <a:pt x="10446278" y="23712"/>
                  <a:pt x="10698480" y="0"/>
                </a:cubicBezTo>
                <a:cubicBezTo>
                  <a:pt x="10950682" y="-23712"/>
                  <a:pt x="11541593" y="9894"/>
                  <a:pt x="11887200" y="0"/>
                </a:cubicBezTo>
                <a:cubicBezTo>
                  <a:pt x="11929943" y="175636"/>
                  <a:pt x="11870131" y="372367"/>
                  <a:pt x="11887200" y="465953"/>
                </a:cubicBezTo>
                <a:cubicBezTo>
                  <a:pt x="11904269" y="559539"/>
                  <a:pt x="11831963" y="827281"/>
                  <a:pt x="11887200" y="931906"/>
                </a:cubicBezTo>
                <a:cubicBezTo>
                  <a:pt x="11942437" y="1036531"/>
                  <a:pt x="11827316" y="1345182"/>
                  <a:pt x="11887200" y="1529281"/>
                </a:cubicBezTo>
                <a:cubicBezTo>
                  <a:pt x="11947084" y="1713381"/>
                  <a:pt x="11863066" y="1903803"/>
                  <a:pt x="11887200" y="2258079"/>
                </a:cubicBezTo>
                <a:cubicBezTo>
                  <a:pt x="11911334" y="2612355"/>
                  <a:pt x="11826277" y="2538230"/>
                  <a:pt x="11887200" y="2789743"/>
                </a:cubicBezTo>
                <a:cubicBezTo>
                  <a:pt x="11948123" y="3041256"/>
                  <a:pt x="11881765" y="3009371"/>
                  <a:pt x="11887200" y="3189984"/>
                </a:cubicBezTo>
                <a:cubicBezTo>
                  <a:pt x="11892635" y="3370597"/>
                  <a:pt x="11839739" y="3467690"/>
                  <a:pt x="11887200" y="3721649"/>
                </a:cubicBezTo>
                <a:cubicBezTo>
                  <a:pt x="11934661" y="3975609"/>
                  <a:pt x="11878948" y="4058092"/>
                  <a:pt x="11887200" y="4187601"/>
                </a:cubicBezTo>
                <a:cubicBezTo>
                  <a:pt x="11895452" y="4317110"/>
                  <a:pt x="11831220" y="4659051"/>
                  <a:pt x="11887200" y="4784977"/>
                </a:cubicBezTo>
                <a:cubicBezTo>
                  <a:pt x="11943180" y="4910903"/>
                  <a:pt x="11858865" y="5069334"/>
                  <a:pt x="11887200" y="5250929"/>
                </a:cubicBezTo>
                <a:cubicBezTo>
                  <a:pt x="11915535" y="5432524"/>
                  <a:pt x="11872874" y="5516889"/>
                  <a:pt x="11887200" y="5651171"/>
                </a:cubicBezTo>
                <a:cubicBezTo>
                  <a:pt x="11901526" y="5785453"/>
                  <a:pt x="11872512" y="5937551"/>
                  <a:pt x="11887200" y="6051412"/>
                </a:cubicBezTo>
                <a:cubicBezTo>
                  <a:pt x="11901888" y="6165273"/>
                  <a:pt x="11861460" y="6424668"/>
                  <a:pt x="11887200" y="6571129"/>
                </a:cubicBezTo>
                <a:cubicBezTo>
                  <a:pt x="11757138" y="6619263"/>
                  <a:pt x="11593624" y="6535095"/>
                  <a:pt x="11411712" y="6571129"/>
                </a:cubicBezTo>
                <a:cubicBezTo>
                  <a:pt x="11229800" y="6607163"/>
                  <a:pt x="11223426" y="6551343"/>
                  <a:pt x="11173968" y="6571129"/>
                </a:cubicBezTo>
                <a:cubicBezTo>
                  <a:pt x="11124510" y="6590915"/>
                  <a:pt x="10907710" y="6542084"/>
                  <a:pt x="10817352" y="6571129"/>
                </a:cubicBezTo>
                <a:cubicBezTo>
                  <a:pt x="10726994" y="6600174"/>
                  <a:pt x="10649559" y="6553635"/>
                  <a:pt x="10579608" y="6571129"/>
                </a:cubicBezTo>
                <a:cubicBezTo>
                  <a:pt x="10509657" y="6588623"/>
                  <a:pt x="10130456" y="6531496"/>
                  <a:pt x="9747504" y="6571129"/>
                </a:cubicBezTo>
                <a:cubicBezTo>
                  <a:pt x="9364552" y="6610762"/>
                  <a:pt x="9437928" y="6529756"/>
                  <a:pt x="9153144" y="6571129"/>
                </a:cubicBezTo>
                <a:cubicBezTo>
                  <a:pt x="8868360" y="6612502"/>
                  <a:pt x="8513147" y="6527192"/>
                  <a:pt x="8321040" y="6571129"/>
                </a:cubicBezTo>
                <a:cubicBezTo>
                  <a:pt x="8128933" y="6615066"/>
                  <a:pt x="8193549" y="6554208"/>
                  <a:pt x="8083296" y="6571129"/>
                </a:cubicBezTo>
                <a:cubicBezTo>
                  <a:pt x="7973043" y="6588050"/>
                  <a:pt x="7659042" y="6565940"/>
                  <a:pt x="7370064" y="6571129"/>
                </a:cubicBezTo>
                <a:cubicBezTo>
                  <a:pt x="7081086" y="6576318"/>
                  <a:pt x="7197203" y="6553849"/>
                  <a:pt x="7132320" y="6571129"/>
                </a:cubicBezTo>
                <a:cubicBezTo>
                  <a:pt x="7067437" y="6588409"/>
                  <a:pt x="6532625" y="6476140"/>
                  <a:pt x="6300216" y="6571129"/>
                </a:cubicBezTo>
                <a:cubicBezTo>
                  <a:pt x="6067807" y="6666118"/>
                  <a:pt x="5842263" y="6567109"/>
                  <a:pt x="5586984" y="6571129"/>
                </a:cubicBezTo>
                <a:cubicBezTo>
                  <a:pt x="5331705" y="6575149"/>
                  <a:pt x="5251167" y="6538376"/>
                  <a:pt x="4992624" y="6571129"/>
                </a:cubicBezTo>
                <a:cubicBezTo>
                  <a:pt x="4734081" y="6603882"/>
                  <a:pt x="4370211" y="6529181"/>
                  <a:pt x="4160520" y="6571129"/>
                </a:cubicBezTo>
                <a:cubicBezTo>
                  <a:pt x="3950829" y="6613077"/>
                  <a:pt x="4020736" y="6570257"/>
                  <a:pt x="3922776" y="6571129"/>
                </a:cubicBezTo>
                <a:cubicBezTo>
                  <a:pt x="3824816" y="6572001"/>
                  <a:pt x="3526416" y="6496499"/>
                  <a:pt x="3209544" y="6571129"/>
                </a:cubicBezTo>
                <a:cubicBezTo>
                  <a:pt x="2892672" y="6645759"/>
                  <a:pt x="2977078" y="6549117"/>
                  <a:pt x="2852928" y="6571129"/>
                </a:cubicBezTo>
                <a:cubicBezTo>
                  <a:pt x="2728778" y="6593141"/>
                  <a:pt x="2418999" y="6553919"/>
                  <a:pt x="2139696" y="6571129"/>
                </a:cubicBezTo>
                <a:cubicBezTo>
                  <a:pt x="1860393" y="6588339"/>
                  <a:pt x="1973543" y="6562163"/>
                  <a:pt x="1901952" y="6571129"/>
                </a:cubicBezTo>
                <a:cubicBezTo>
                  <a:pt x="1830361" y="6580095"/>
                  <a:pt x="1652287" y="6533279"/>
                  <a:pt x="1545336" y="6571129"/>
                </a:cubicBezTo>
                <a:cubicBezTo>
                  <a:pt x="1438385" y="6608979"/>
                  <a:pt x="1115630" y="6509620"/>
                  <a:pt x="832104" y="6571129"/>
                </a:cubicBezTo>
                <a:cubicBezTo>
                  <a:pt x="548578" y="6632638"/>
                  <a:pt x="168854" y="6514477"/>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no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43E18358-5702-CD74-58BE-12E56710F1DE}"/>
              </a:ext>
            </a:extLst>
          </p:cNvPr>
          <p:cNvSpPr/>
          <p:nvPr/>
        </p:nvSpPr>
        <p:spPr>
          <a:xfrm>
            <a:off x="-8967" y="418051"/>
            <a:ext cx="11921912" cy="770964"/>
          </a:xfrm>
          <a:prstGeom prst="rect">
            <a:avLst/>
          </a:prstGeom>
          <a:gradFill flip="none" rotWithShape="1">
            <a:gsLst>
              <a:gs pos="0">
                <a:srgbClr val="FFC000"/>
              </a:gs>
              <a:gs pos="81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F66C6C4C-8BAD-09EB-F1F4-40305E3E6748}"/>
              </a:ext>
            </a:extLst>
          </p:cNvPr>
          <p:cNvSpPr txBox="1"/>
          <p:nvPr/>
        </p:nvSpPr>
        <p:spPr>
          <a:xfrm>
            <a:off x="350902" y="409229"/>
            <a:ext cx="10077581" cy="76944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400" b="1" i="0" u="none" strike="noStrike" kern="0" cap="none" spc="0" normalizeH="0" baseline="0" noProof="0" dirty="0">
                <a:ln>
                  <a:noFill/>
                </a:ln>
                <a:solidFill>
                  <a:prstClr val="black"/>
                </a:solidFill>
                <a:effectLst/>
                <a:uLnTx/>
                <a:uFillTx/>
              </a:rPr>
              <a:t>Anglo-Saxon &amp; Norman England Exam</a:t>
            </a:r>
            <a:endParaRPr kumimoji="0" lang="en-GB" sz="4400" b="0" i="0" u="none" strike="noStrike" kern="0" cap="none" spc="0" normalizeH="0" baseline="0" noProof="0" dirty="0">
              <a:ln>
                <a:noFill/>
              </a:ln>
              <a:solidFill>
                <a:prstClr val="black"/>
              </a:solidFill>
              <a:effectLst/>
              <a:uLnTx/>
              <a:uFillTx/>
            </a:endParaRPr>
          </a:p>
        </p:txBody>
      </p:sp>
      <p:sp>
        <p:nvSpPr>
          <p:cNvPr id="12" name="Rectangle 11">
            <a:extLst>
              <a:ext uri="{FF2B5EF4-FFF2-40B4-BE49-F238E27FC236}">
                <a16:creationId xmlns:a16="http://schemas.microsoft.com/office/drawing/2014/main" id="{9493CFFD-0E28-A427-D38B-5732D8B7FF68}"/>
              </a:ext>
            </a:extLst>
          </p:cNvPr>
          <p:cNvSpPr/>
          <p:nvPr/>
        </p:nvSpPr>
        <p:spPr>
          <a:xfrm>
            <a:off x="4456144" y="1485342"/>
            <a:ext cx="7164672" cy="77736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You will have roughly </a:t>
            </a:r>
            <a:r>
              <a:rPr kumimoji="0" lang="en-GB" sz="2400" b="1" i="0" u="none" strike="noStrike" kern="0" cap="none" spc="0" normalizeH="0" baseline="0" noProof="0" dirty="0">
                <a:ln>
                  <a:noFill/>
                </a:ln>
                <a:solidFill>
                  <a:srgbClr val="C00000"/>
                </a:solidFill>
                <a:effectLst/>
                <a:uLnTx/>
                <a:uFillTx/>
                <a:latin typeface="Calibri" panose="020F0502020204030204"/>
                <a:ea typeface="+mn-ea"/>
                <a:cs typeface="+mn-cs"/>
              </a:rPr>
              <a:t>55 minutes</a:t>
            </a:r>
            <a:r>
              <a:rPr kumimoji="0" lang="en-GB" sz="2400" b="1" i="0" u="none" strike="noStrike" kern="0" cap="none" spc="0" normalizeH="0" baseline="0" noProof="0" dirty="0">
                <a:ln>
                  <a:noFill/>
                </a:ln>
                <a:solidFill>
                  <a:prstClr val="black"/>
                </a:solidFill>
                <a:effectLst/>
                <a:uLnTx/>
                <a:uFillTx/>
                <a:latin typeface="Calibri" panose="020F0502020204030204"/>
                <a:ea typeface="+mn-ea"/>
                <a:cs typeface="+mn-cs"/>
              </a:rPr>
              <a:t> </a:t>
            </a: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to complete the paper (longer with a concession)</a:t>
            </a:r>
          </a:p>
        </p:txBody>
      </p:sp>
      <p:sp>
        <p:nvSpPr>
          <p:cNvPr id="13" name="Rectangle: Rounded Corners 12">
            <a:extLst>
              <a:ext uri="{FF2B5EF4-FFF2-40B4-BE49-F238E27FC236}">
                <a16:creationId xmlns:a16="http://schemas.microsoft.com/office/drawing/2014/main" id="{0C6F2DDA-5D99-7DF3-E9D3-D9715AA64803}"/>
              </a:ext>
            </a:extLst>
          </p:cNvPr>
          <p:cNvSpPr/>
          <p:nvPr/>
        </p:nvSpPr>
        <p:spPr>
          <a:xfrm>
            <a:off x="486761" y="1481560"/>
            <a:ext cx="3860750" cy="4967211"/>
          </a:xfrm>
          <a:prstGeom prst="roundRect">
            <a:avLst>
              <a:gd name="adj" fmla="val 2604"/>
            </a:avLst>
          </a:prstGeom>
          <a:solidFill>
            <a:sysClr val="window" lastClr="FFFFFF"/>
          </a:solidFill>
          <a:ln w="19050" cap="flat" cmpd="sng" algn="ctr">
            <a:solidFill>
              <a:srgbClr val="E7E6E6">
                <a:lumMod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4" name="Rectangle: Rounded Corners 13">
            <a:extLst>
              <a:ext uri="{FF2B5EF4-FFF2-40B4-BE49-F238E27FC236}">
                <a16:creationId xmlns:a16="http://schemas.microsoft.com/office/drawing/2014/main" id="{4B9B75AE-3650-DE0F-29AD-3320EA441D5C}"/>
              </a:ext>
            </a:extLst>
          </p:cNvPr>
          <p:cNvSpPr/>
          <p:nvPr/>
        </p:nvSpPr>
        <p:spPr>
          <a:xfrm>
            <a:off x="635348" y="1660506"/>
            <a:ext cx="2050702" cy="249270"/>
          </a:xfrm>
          <a:prstGeom prst="roundRect">
            <a:avLst>
              <a:gd name="adj" fmla="val 29352"/>
            </a:avLst>
          </a:prstGeom>
          <a:solidFill>
            <a:sysClr val="window" lastClr="FFFFFF"/>
          </a:solidFill>
          <a:ln w="19050" cap="flat" cmpd="sng" algn="ctr">
            <a:solidFill>
              <a:srgbClr val="E7E6E6">
                <a:lumMod val="50000"/>
              </a:srgbClr>
            </a:solid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900" b="0" i="0" u="none" strike="noStrike" kern="0" cap="none" spc="0" normalizeH="0" baseline="0" noProof="0" dirty="0">
                <a:ln>
                  <a:noFill/>
                </a:ln>
                <a:solidFill>
                  <a:prstClr val="black"/>
                </a:solidFill>
                <a:effectLst/>
                <a:uLnTx/>
                <a:uFillTx/>
                <a:latin typeface="Calibri" panose="020F0502020204030204"/>
                <a:ea typeface="+mn-ea"/>
                <a:cs typeface="+mn-cs"/>
              </a:rPr>
              <a:t>Candidate surname</a:t>
            </a:r>
          </a:p>
        </p:txBody>
      </p:sp>
      <p:sp>
        <p:nvSpPr>
          <p:cNvPr id="15" name="Rectangle: Rounded Corners 14">
            <a:extLst>
              <a:ext uri="{FF2B5EF4-FFF2-40B4-BE49-F238E27FC236}">
                <a16:creationId xmlns:a16="http://schemas.microsoft.com/office/drawing/2014/main" id="{9479C914-7E57-5D90-5E9C-538F5AA960B1}"/>
              </a:ext>
            </a:extLst>
          </p:cNvPr>
          <p:cNvSpPr/>
          <p:nvPr/>
        </p:nvSpPr>
        <p:spPr>
          <a:xfrm>
            <a:off x="2821908" y="1660506"/>
            <a:ext cx="1399067" cy="249270"/>
          </a:xfrm>
          <a:prstGeom prst="roundRect">
            <a:avLst>
              <a:gd name="adj" fmla="val 29352"/>
            </a:avLst>
          </a:prstGeom>
          <a:solidFill>
            <a:sysClr val="window" lastClr="FFFFFF"/>
          </a:solidFill>
          <a:ln w="19050" cap="flat" cmpd="sng" algn="ctr">
            <a:solidFill>
              <a:srgbClr val="E7E6E6">
                <a:lumMod val="50000"/>
              </a:srgbClr>
            </a:solid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900" b="0" i="0" u="none" strike="noStrike" kern="0" cap="none" spc="0" normalizeH="0" baseline="0" noProof="0" dirty="0">
                <a:ln>
                  <a:noFill/>
                </a:ln>
                <a:solidFill>
                  <a:prstClr val="black"/>
                </a:solidFill>
                <a:effectLst/>
                <a:uLnTx/>
                <a:uFillTx/>
                <a:latin typeface="Calibri" panose="020F0502020204030204"/>
                <a:ea typeface="+mn-ea"/>
                <a:cs typeface="+mn-cs"/>
              </a:rPr>
              <a:t>Other names</a:t>
            </a:r>
          </a:p>
        </p:txBody>
      </p:sp>
      <p:sp>
        <p:nvSpPr>
          <p:cNvPr id="16" name="Rectangle: Rounded Corners 15">
            <a:extLst>
              <a:ext uri="{FF2B5EF4-FFF2-40B4-BE49-F238E27FC236}">
                <a16:creationId xmlns:a16="http://schemas.microsoft.com/office/drawing/2014/main" id="{E8CAE4CF-17B0-8661-C8FE-9FD61B3E33FA}"/>
              </a:ext>
            </a:extLst>
          </p:cNvPr>
          <p:cNvSpPr/>
          <p:nvPr/>
        </p:nvSpPr>
        <p:spPr>
          <a:xfrm>
            <a:off x="635348" y="2007827"/>
            <a:ext cx="1183927" cy="249270"/>
          </a:xfrm>
          <a:prstGeom prst="roundRect">
            <a:avLst>
              <a:gd name="adj" fmla="val 29352"/>
            </a:avLst>
          </a:prstGeom>
          <a:solidFill>
            <a:sysClr val="window" lastClr="FFFFFF"/>
          </a:solidFill>
          <a:ln w="19050" cap="flat" cmpd="sng" algn="ctr">
            <a:solidFill>
              <a:srgbClr val="E7E6E6">
                <a:lumMod val="50000"/>
              </a:srgbClr>
            </a:solid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a:ea typeface="+mn-ea"/>
                <a:cs typeface="+mn-cs"/>
              </a:rPr>
              <a:t>Centre Number</a:t>
            </a:r>
          </a:p>
        </p:txBody>
      </p:sp>
      <p:graphicFrame>
        <p:nvGraphicFramePr>
          <p:cNvPr id="17" name="Table 14">
            <a:extLst>
              <a:ext uri="{FF2B5EF4-FFF2-40B4-BE49-F238E27FC236}">
                <a16:creationId xmlns:a16="http://schemas.microsoft.com/office/drawing/2014/main" id="{BB69F98A-E670-6A6A-1404-CFBCEBB422A0}"/>
              </a:ext>
            </a:extLst>
          </p:cNvPr>
          <p:cNvGraphicFramePr>
            <a:graphicFrameLocks noGrp="1"/>
          </p:cNvGraphicFramePr>
          <p:nvPr>
            <p:extLst>
              <p:ext uri="{D42A27DB-BD31-4B8C-83A1-F6EECF244321}">
                <p14:modId xmlns:p14="http://schemas.microsoft.com/office/powerpoint/2010/main" val="1241838023"/>
              </p:ext>
            </p:extLst>
          </p:nvPr>
        </p:nvGraphicFramePr>
        <p:xfrm>
          <a:off x="635348" y="2310155"/>
          <a:ext cx="1183925" cy="274320"/>
        </p:xfrm>
        <a:graphic>
          <a:graphicData uri="http://schemas.openxmlformats.org/drawingml/2006/table">
            <a:tbl>
              <a:tblPr firstRow="1" bandRow="1"/>
              <a:tblGrid>
                <a:gridCol w="236785">
                  <a:extLst>
                    <a:ext uri="{9D8B030D-6E8A-4147-A177-3AD203B41FA5}">
                      <a16:colId xmlns:a16="http://schemas.microsoft.com/office/drawing/2014/main" val="3005738947"/>
                    </a:ext>
                  </a:extLst>
                </a:gridCol>
                <a:gridCol w="236785">
                  <a:extLst>
                    <a:ext uri="{9D8B030D-6E8A-4147-A177-3AD203B41FA5}">
                      <a16:colId xmlns:a16="http://schemas.microsoft.com/office/drawing/2014/main" val="3016087873"/>
                    </a:ext>
                  </a:extLst>
                </a:gridCol>
                <a:gridCol w="236785">
                  <a:extLst>
                    <a:ext uri="{9D8B030D-6E8A-4147-A177-3AD203B41FA5}">
                      <a16:colId xmlns:a16="http://schemas.microsoft.com/office/drawing/2014/main" val="2651452454"/>
                    </a:ext>
                  </a:extLst>
                </a:gridCol>
                <a:gridCol w="236785">
                  <a:extLst>
                    <a:ext uri="{9D8B030D-6E8A-4147-A177-3AD203B41FA5}">
                      <a16:colId xmlns:a16="http://schemas.microsoft.com/office/drawing/2014/main" val="3827046273"/>
                    </a:ext>
                  </a:extLst>
                </a:gridCol>
                <a:gridCol w="236785">
                  <a:extLst>
                    <a:ext uri="{9D8B030D-6E8A-4147-A177-3AD203B41FA5}">
                      <a16:colId xmlns:a16="http://schemas.microsoft.com/office/drawing/2014/main" val="198211712"/>
                    </a:ext>
                  </a:extLst>
                </a:gridCol>
              </a:tblGrid>
              <a:tr h="2492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553906834"/>
                  </a:ext>
                </a:extLst>
              </a:tr>
            </a:tbl>
          </a:graphicData>
        </a:graphic>
      </p:graphicFrame>
      <p:sp>
        <p:nvSpPr>
          <p:cNvPr id="18" name="Rectangle: Rounded Corners 17">
            <a:extLst>
              <a:ext uri="{FF2B5EF4-FFF2-40B4-BE49-F238E27FC236}">
                <a16:creationId xmlns:a16="http://schemas.microsoft.com/office/drawing/2014/main" id="{E03ABDA6-41E1-2B75-6530-2DE77DC2D344}"/>
              </a:ext>
            </a:extLst>
          </p:cNvPr>
          <p:cNvSpPr/>
          <p:nvPr/>
        </p:nvSpPr>
        <p:spPr>
          <a:xfrm>
            <a:off x="1903820" y="2007827"/>
            <a:ext cx="946485" cy="249270"/>
          </a:xfrm>
          <a:prstGeom prst="roundRect">
            <a:avLst>
              <a:gd name="adj" fmla="val 29352"/>
            </a:avLst>
          </a:prstGeom>
          <a:solidFill>
            <a:sysClr val="window" lastClr="FFFFFF"/>
          </a:solidFill>
          <a:ln w="19050" cap="flat" cmpd="sng" algn="ctr">
            <a:solidFill>
              <a:srgbClr val="E7E6E6">
                <a:lumMod val="50000"/>
              </a:srgbClr>
            </a:solid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700" b="0" i="0" u="none" strike="noStrike" kern="0" cap="none" spc="0" normalizeH="0" baseline="0" noProof="0" dirty="0">
                <a:ln>
                  <a:noFill/>
                </a:ln>
                <a:solidFill>
                  <a:prstClr val="black"/>
                </a:solidFill>
                <a:effectLst/>
                <a:uLnTx/>
                <a:uFillTx/>
                <a:latin typeface="Calibri" panose="020F0502020204030204"/>
                <a:ea typeface="+mn-ea"/>
                <a:cs typeface="+mn-cs"/>
              </a:rPr>
              <a:t>Candidate Number</a:t>
            </a:r>
          </a:p>
        </p:txBody>
      </p:sp>
      <p:graphicFrame>
        <p:nvGraphicFramePr>
          <p:cNvPr id="19" name="Table 14">
            <a:extLst>
              <a:ext uri="{FF2B5EF4-FFF2-40B4-BE49-F238E27FC236}">
                <a16:creationId xmlns:a16="http://schemas.microsoft.com/office/drawing/2014/main" id="{E59DAA43-F7E9-1132-3926-FCF35CC88F71}"/>
              </a:ext>
            </a:extLst>
          </p:cNvPr>
          <p:cNvGraphicFramePr>
            <a:graphicFrameLocks noGrp="1"/>
          </p:cNvGraphicFramePr>
          <p:nvPr>
            <p:extLst>
              <p:ext uri="{D42A27DB-BD31-4B8C-83A1-F6EECF244321}">
                <p14:modId xmlns:p14="http://schemas.microsoft.com/office/powerpoint/2010/main" val="934739781"/>
              </p:ext>
            </p:extLst>
          </p:nvPr>
        </p:nvGraphicFramePr>
        <p:xfrm>
          <a:off x="1903165" y="2308393"/>
          <a:ext cx="947140" cy="274320"/>
        </p:xfrm>
        <a:graphic>
          <a:graphicData uri="http://schemas.openxmlformats.org/drawingml/2006/table">
            <a:tbl>
              <a:tblPr firstRow="1" bandRow="1"/>
              <a:tblGrid>
                <a:gridCol w="236785">
                  <a:extLst>
                    <a:ext uri="{9D8B030D-6E8A-4147-A177-3AD203B41FA5}">
                      <a16:colId xmlns:a16="http://schemas.microsoft.com/office/drawing/2014/main" val="3005738947"/>
                    </a:ext>
                  </a:extLst>
                </a:gridCol>
                <a:gridCol w="236785">
                  <a:extLst>
                    <a:ext uri="{9D8B030D-6E8A-4147-A177-3AD203B41FA5}">
                      <a16:colId xmlns:a16="http://schemas.microsoft.com/office/drawing/2014/main" val="3016087873"/>
                    </a:ext>
                  </a:extLst>
                </a:gridCol>
                <a:gridCol w="236785">
                  <a:extLst>
                    <a:ext uri="{9D8B030D-6E8A-4147-A177-3AD203B41FA5}">
                      <a16:colId xmlns:a16="http://schemas.microsoft.com/office/drawing/2014/main" val="2651452454"/>
                    </a:ext>
                  </a:extLst>
                </a:gridCol>
                <a:gridCol w="236785">
                  <a:extLst>
                    <a:ext uri="{9D8B030D-6E8A-4147-A177-3AD203B41FA5}">
                      <a16:colId xmlns:a16="http://schemas.microsoft.com/office/drawing/2014/main" val="3827046273"/>
                    </a:ext>
                  </a:extLst>
                </a:gridCol>
              </a:tblGrid>
              <a:tr h="24927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endParaRPr lang="en-GB" sz="1200" dirty="0"/>
                    </a:p>
                  </a:txBody>
                  <a:tcPr>
                    <a:lnL w="19050" cap="flat" cmpd="sng" algn="ctr">
                      <a:solidFill>
                        <a:srgbClr val="E7E6E6">
                          <a:lumMod val="50000"/>
                        </a:srgbClr>
                      </a:solidFill>
                      <a:prstDash val="solid"/>
                      <a:round/>
                      <a:headEnd type="none" w="med" len="med"/>
                      <a:tailEnd type="none" w="med" len="med"/>
                    </a:lnL>
                    <a:lnR w="19050" cap="flat" cmpd="sng" algn="ctr">
                      <a:solidFill>
                        <a:srgbClr val="E7E6E6">
                          <a:lumMod val="50000"/>
                        </a:srgbClr>
                      </a:solidFill>
                      <a:prstDash val="solid"/>
                      <a:round/>
                      <a:headEnd type="none" w="med" len="med"/>
                      <a:tailEnd type="none" w="med" len="med"/>
                    </a:lnR>
                    <a:lnT w="19050" cap="flat" cmpd="sng" algn="ctr">
                      <a:solidFill>
                        <a:srgbClr val="E7E6E6">
                          <a:lumMod val="50000"/>
                        </a:srgbClr>
                      </a:solidFill>
                      <a:prstDash val="solid"/>
                      <a:round/>
                      <a:headEnd type="none" w="med" len="med"/>
                      <a:tailEnd type="none" w="med" len="med"/>
                    </a:lnT>
                    <a:lnB w="19050" cap="flat" cmpd="sng" algn="ctr">
                      <a:solidFill>
                        <a:srgbClr val="E7E6E6">
                          <a:lumMod val="50000"/>
                        </a:srgbClr>
                      </a:solidFill>
                      <a:prstDash val="solid"/>
                      <a:round/>
                      <a:headEnd type="none" w="med" len="med"/>
                      <a:tailEnd type="none" w="med" len="med"/>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553906834"/>
                  </a:ext>
                </a:extLst>
              </a:tr>
            </a:tbl>
          </a:graphicData>
        </a:graphic>
      </p:graphicFrame>
      <p:sp>
        <p:nvSpPr>
          <p:cNvPr id="20" name="Rectangle: Rounded Corners 19">
            <a:extLst>
              <a:ext uri="{FF2B5EF4-FFF2-40B4-BE49-F238E27FC236}">
                <a16:creationId xmlns:a16="http://schemas.microsoft.com/office/drawing/2014/main" id="{C834AFBD-B122-B137-A2EB-26DFA3898BCF}"/>
              </a:ext>
            </a:extLst>
          </p:cNvPr>
          <p:cNvSpPr/>
          <p:nvPr/>
        </p:nvSpPr>
        <p:spPr>
          <a:xfrm>
            <a:off x="635348" y="2617115"/>
            <a:ext cx="946485" cy="249270"/>
          </a:xfrm>
          <a:prstGeom prst="roundRect">
            <a:avLst>
              <a:gd name="adj" fmla="val 29352"/>
            </a:avLst>
          </a:prstGeom>
          <a:solidFill>
            <a:sysClr val="window" lastClr="FFFFFF"/>
          </a:solidFill>
          <a:ln w="19050" cap="flat" cmpd="sng" algn="ctr">
            <a:no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800" b="1" i="0" u="none" strike="noStrike" kern="0" cap="none" spc="0" normalizeH="0" baseline="0" noProof="0" dirty="0">
                <a:ln>
                  <a:noFill/>
                </a:ln>
                <a:solidFill>
                  <a:prstClr val="black"/>
                </a:solidFill>
                <a:effectLst/>
                <a:uLnTx/>
                <a:uFillTx/>
                <a:latin typeface="Calibri" panose="020F0502020204030204"/>
                <a:ea typeface="+mn-ea"/>
                <a:cs typeface="+mn-cs"/>
              </a:rPr>
              <a:t>Time</a:t>
            </a:r>
            <a:r>
              <a:rPr kumimoji="0" lang="en-GB" sz="800" b="0" i="0" u="none" strike="noStrike" kern="0" cap="none" spc="0" normalizeH="0" baseline="0" noProof="0" dirty="0">
                <a:ln>
                  <a:noFill/>
                </a:ln>
                <a:solidFill>
                  <a:prstClr val="black"/>
                </a:solidFill>
                <a:effectLst/>
                <a:uLnTx/>
                <a:uFillTx/>
                <a:latin typeface="Calibri" panose="020F0502020204030204"/>
                <a:ea typeface="+mn-ea"/>
                <a:cs typeface="+mn-cs"/>
              </a:rPr>
              <a:t> 55 minutes</a:t>
            </a:r>
          </a:p>
        </p:txBody>
      </p:sp>
      <p:sp>
        <p:nvSpPr>
          <p:cNvPr id="21" name="Rectangle: Rounded Corners 20">
            <a:extLst>
              <a:ext uri="{FF2B5EF4-FFF2-40B4-BE49-F238E27FC236}">
                <a16:creationId xmlns:a16="http://schemas.microsoft.com/office/drawing/2014/main" id="{51208CAC-70B9-370F-EF47-E9103D0DE014}"/>
              </a:ext>
            </a:extLst>
          </p:cNvPr>
          <p:cNvSpPr/>
          <p:nvPr/>
        </p:nvSpPr>
        <p:spPr>
          <a:xfrm>
            <a:off x="610318" y="2845129"/>
            <a:ext cx="3610657" cy="1097696"/>
          </a:xfrm>
          <a:prstGeom prst="roundRect">
            <a:avLst>
              <a:gd name="adj" fmla="val 9102"/>
            </a:avLst>
          </a:prstGeom>
          <a:solidFill>
            <a:sysClr val="window" lastClr="FFFFFF"/>
          </a:solidFill>
          <a:ln w="19050" cap="flat" cmpd="sng" algn="ctr">
            <a:solidFill>
              <a:srgbClr val="E7E6E6">
                <a:lumMod val="50000"/>
              </a:srgbClr>
            </a:solidFill>
            <a:prstDash val="solid"/>
            <a:miter lim="800000"/>
          </a:ln>
          <a:effectLst/>
        </p:spPr>
        <p:txBody>
          <a:bodyPr rtlCol="0" anchor="t"/>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7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22" name="Rectangle: Rounded Corners 21">
            <a:extLst>
              <a:ext uri="{FF2B5EF4-FFF2-40B4-BE49-F238E27FC236}">
                <a16:creationId xmlns:a16="http://schemas.microsoft.com/office/drawing/2014/main" id="{E497FBDF-E3BD-C850-C066-2DD89E304E0B}"/>
              </a:ext>
            </a:extLst>
          </p:cNvPr>
          <p:cNvSpPr/>
          <p:nvPr/>
        </p:nvSpPr>
        <p:spPr>
          <a:xfrm>
            <a:off x="481652" y="2875671"/>
            <a:ext cx="1253876" cy="243015"/>
          </a:xfrm>
          <a:prstGeom prst="roundRect">
            <a:avLst>
              <a:gd name="adj" fmla="val 29352"/>
            </a:avLst>
          </a:prstGeom>
          <a:noFill/>
          <a:ln w="190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History</a:t>
            </a:r>
            <a:endParaRPr kumimoji="0" lang="en-GB" sz="1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 name="Rectangle: Rounded Corners 22">
            <a:extLst>
              <a:ext uri="{FF2B5EF4-FFF2-40B4-BE49-F238E27FC236}">
                <a16:creationId xmlns:a16="http://schemas.microsoft.com/office/drawing/2014/main" id="{00D00077-C2A3-6ABF-1609-6412F83F4B0F}"/>
              </a:ext>
            </a:extLst>
          </p:cNvPr>
          <p:cNvSpPr/>
          <p:nvPr/>
        </p:nvSpPr>
        <p:spPr>
          <a:xfrm>
            <a:off x="610318" y="3154973"/>
            <a:ext cx="3610657" cy="243015"/>
          </a:xfrm>
          <a:prstGeom prst="roundRect">
            <a:avLst>
              <a:gd name="adj" fmla="val 0"/>
            </a:avLst>
          </a:prstGeom>
          <a:noFill/>
          <a:ln w="1905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PAPER 2: British Depth Study</a:t>
            </a:r>
            <a:endParaRPr kumimoji="0" lang="en-GB" sz="18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4" name="Rectangle: Rounded Corners 23">
            <a:extLst>
              <a:ext uri="{FF2B5EF4-FFF2-40B4-BE49-F238E27FC236}">
                <a16:creationId xmlns:a16="http://schemas.microsoft.com/office/drawing/2014/main" id="{84785824-4100-6354-5E4A-9CC544E6CFBB}"/>
              </a:ext>
            </a:extLst>
          </p:cNvPr>
          <p:cNvSpPr/>
          <p:nvPr/>
        </p:nvSpPr>
        <p:spPr>
          <a:xfrm>
            <a:off x="610318" y="3276686"/>
            <a:ext cx="3610657" cy="761759"/>
          </a:xfrm>
          <a:prstGeom prst="roundRect">
            <a:avLst>
              <a:gd name="adj" fmla="val 0"/>
            </a:avLst>
          </a:prstGeom>
          <a:noFill/>
          <a:ln w="1905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Option B1: Anglo-Saxon and Norman England, c.1060-88</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5" name="Rectangle: Rounded Corners 24">
            <a:extLst>
              <a:ext uri="{FF2B5EF4-FFF2-40B4-BE49-F238E27FC236}">
                <a16:creationId xmlns:a16="http://schemas.microsoft.com/office/drawing/2014/main" id="{D08757CD-92CB-96D8-7250-3EB4F85DCCA6}"/>
              </a:ext>
            </a:extLst>
          </p:cNvPr>
          <p:cNvSpPr/>
          <p:nvPr/>
        </p:nvSpPr>
        <p:spPr>
          <a:xfrm>
            <a:off x="610317" y="4064538"/>
            <a:ext cx="3610657" cy="1807860"/>
          </a:xfrm>
          <a:prstGeom prst="roundRect">
            <a:avLst>
              <a:gd name="adj" fmla="val 0"/>
            </a:avLst>
          </a:prstGeom>
          <a:noFill/>
          <a:ln w="1905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sng"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Instructions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Answer questions 1a, 1b and </a:t>
            </a:r>
            <a:r>
              <a:rPr kumimoji="0" lang="en-GB" sz="1400" b="1" i="1"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either</a:t>
            </a: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1c (</a:t>
            </a:r>
            <a:r>
              <a:rPr kumimoji="0" lang="en-GB" sz="1400" b="0" i="0" u="none" strike="noStrike" kern="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i</a:t>
            </a: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sz="1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or</a:t>
            </a: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1c (ii)</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400" b="1" i="0" u="sng"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total marks for the paper is </a:t>
            </a:r>
            <a:r>
              <a:rPr kumimoji="0" lang="en-GB" sz="1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32</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marks for each question are shown in brackets [ ].</a:t>
            </a:r>
          </a:p>
        </p:txBody>
      </p:sp>
      <p:pic>
        <p:nvPicPr>
          <p:cNvPr id="26" name="Picture 25">
            <a:extLst>
              <a:ext uri="{FF2B5EF4-FFF2-40B4-BE49-F238E27FC236}">
                <a16:creationId xmlns:a16="http://schemas.microsoft.com/office/drawing/2014/main" id="{7EC44FA8-811D-CEE8-A191-59F5F8CB68B5}"/>
              </a:ext>
            </a:extLst>
          </p:cNvPr>
          <p:cNvPicPr>
            <a:picLocks noChangeAspect="1"/>
          </p:cNvPicPr>
          <p:nvPr/>
        </p:nvPicPr>
        <p:blipFill>
          <a:blip r:embed="rId2"/>
          <a:stretch>
            <a:fillRect/>
          </a:stretch>
        </p:blipFill>
        <p:spPr>
          <a:xfrm>
            <a:off x="10094127" y="62521"/>
            <a:ext cx="1506552" cy="1506552"/>
          </a:xfrm>
          <a:prstGeom prst="rect">
            <a:avLst/>
          </a:prstGeom>
        </p:spPr>
      </p:pic>
      <p:sp>
        <p:nvSpPr>
          <p:cNvPr id="27" name="Rectangle 26">
            <a:extLst>
              <a:ext uri="{FF2B5EF4-FFF2-40B4-BE49-F238E27FC236}">
                <a16:creationId xmlns:a16="http://schemas.microsoft.com/office/drawing/2014/main" id="{22AA9499-8A33-ADE0-464E-93C24A62790E}"/>
              </a:ext>
            </a:extLst>
          </p:cNvPr>
          <p:cNvSpPr/>
          <p:nvPr/>
        </p:nvSpPr>
        <p:spPr>
          <a:xfrm>
            <a:off x="6401155" y="3390767"/>
            <a:ext cx="5209449" cy="570721"/>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‘Describe one feature of…’ 	[4]</a:t>
            </a:r>
          </a:p>
        </p:txBody>
      </p:sp>
      <p:sp>
        <p:nvSpPr>
          <p:cNvPr id="28" name="Rectangle 27">
            <a:extLst>
              <a:ext uri="{FF2B5EF4-FFF2-40B4-BE49-F238E27FC236}">
                <a16:creationId xmlns:a16="http://schemas.microsoft.com/office/drawing/2014/main" id="{68E0C4D4-C87C-3136-6962-B1580936138A}"/>
              </a:ext>
            </a:extLst>
          </p:cNvPr>
          <p:cNvSpPr/>
          <p:nvPr/>
        </p:nvSpPr>
        <p:spPr>
          <a:xfrm>
            <a:off x="6401841" y="4021085"/>
            <a:ext cx="5216932" cy="570721"/>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‘Explain why…’		         [12] </a:t>
            </a:r>
          </a:p>
        </p:txBody>
      </p:sp>
      <p:sp>
        <p:nvSpPr>
          <p:cNvPr id="29" name="Rectangle 28">
            <a:extLst>
              <a:ext uri="{FF2B5EF4-FFF2-40B4-BE49-F238E27FC236}">
                <a16:creationId xmlns:a16="http://schemas.microsoft.com/office/drawing/2014/main" id="{7EF72CA8-FA57-1C9A-837A-747C04329996}"/>
              </a:ext>
            </a:extLst>
          </p:cNvPr>
          <p:cNvSpPr/>
          <p:nvPr/>
        </p:nvSpPr>
        <p:spPr>
          <a:xfrm>
            <a:off x="6401155" y="4651405"/>
            <a:ext cx="5209450" cy="570721"/>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‘How far do you agree?’           [16] </a:t>
            </a:r>
          </a:p>
        </p:txBody>
      </p:sp>
      <p:sp>
        <p:nvSpPr>
          <p:cNvPr id="30" name="Rectangle 29">
            <a:extLst>
              <a:ext uri="{FF2B5EF4-FFF2-40B4-BE49-F238E27FC236}">
                <a16:creationId xmlns:a16="http://schemas.microsoft.com/office/drawing/2014/main" id="{E188FEAA-0236-1C30-D0DD-599C43BA3FA3}"/>
              </a:ext>
            </a:extLst>
          </p:cNvPr>
          <p:cNvSpPr/>
          <p:nvPr/>
        </p:nvSpPr>
        <p:spPr>
          <a:xfrm>
            <a:off x="5940187" y="3390767"/>
            <a:ext cx="384926" cy="568709"/>
          </a:xfrm>
          <a:prstGeom prst="rect">
            <a:avLst/>
          </a:prstGeom>
          <a:solidFill>
            <a:srgbClr val="4472C4">
              <a:lumMod val="75000"/>
            </a:srgbClr>
          </a:solidFill>
          <a:ln w="12700" cap="flat" cmpd="sng" algn="ctr">
            <a:solidFill>
              <a:srgbClr val="4472C4">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white"/>
                </a:solidFill>
                <a:effectLst/>
                <a:uLnTx/>
                <a:uFillTx/>
                <a:latin typeface="Calibri" panose="020F0502020204030204"/>
                <a:ea typeface="+mn-ea"/>
                <a:cs typeface="+mn-cs"/>
              </a:rPr>
              <a:t>1</a:t>
            </a:r>
          </a:p>
        </p:txBody>
      </p:sp>
      <p:sp>
        <p:nvSpPr>
          <p:cNvPr id="31" name="Rectangle 30">
            <a:extLst>
              <a:ext uri="{FF2B5EF4-FFF2-40B4-BE49-F238E27FC236}">
                <a16:creationId xmlns:a16="http://schemas.microsoft.com/office/drawing/2014/main" id="{37ED1E2B-CF87-3A2B-657E-72FAD7434431}"/>
              </a:ext>
            </a:extLst>
          </p:cNvPr>
          <p:cNvSpPr/>
          <p:nvPr/>
        </p:nvSpPr>
        <p:spPr>
          <a:xfrm>
            <a:off x="5940187" y="4021796"/>
            <a:ext cx="384926" cy="568709"/>
          </a:xfrm>
          <a:prstGeom prst="rect">
            <a:avLst/>
          </a:prstGeom>
          <a:solidFill>
            <a:srgbClr val="4472C4">
              <a:lumMod val="75000"/>
            </a:srgbClr>
          </a:solidFill>
          <a:ln w="12700" cap="flat" cmpd="sng" algn="ctr">
            <a:solidFill>
              <a:srgbClr val="4472C4">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white"/>
                </a:solidFill>
                <a:effectLst/>
                <a:uLnTx/>
                <a:uFillTx/>
                <a:latin typeface="Calibri" panose="020F0502020204030204"/>
                <a:ea typeface="+mn-ea"/>
                <a:cs typeface="+mn-cs"/>
              </a:rPr>
              <a:t>2</a:t>
            </a:r>
          </a:p>
        </p:txBody>
      </p:sp>
      <p:sp>
        <p:nvSpPr>
          <p:cNvPr id="32" name="Rectangle 31">
            <a:extLst>
              <a:ext uri="{FF2B5EF4-FFF2-40B4-BE49-F238E27FC236}">
                <a16:creationId xmlns:a16="http://schemas.microsoft.com/office/drawing/2014/main" id="{C369B839-26A0-0003-D0BD-45CC105A26B4}"/>
              </a:ext>
            </a:extLst>
          </p:cNvPr>
          <p:cNvSpPr/>
          <p:nvPr/>
        </p:nvSpPr>
        <p:spPr>
          <a:xfrm>
            <a:off x="5943600" y="4649315"/>
            <a:ext cx="384926" cy="568709"/>
          </a:xfrm>
          <a:prstGeom prst="rect">
            <a:avLst/>
          </a:prstGeom>
          <a:solidFill>
            <a:srgbClr val="4472C4">
              <a:lumMod val="75000"/>
            </a:srgbClr>
          </a:solidFill>
          <a:ln w="12700" cap="flat" cmpd="sng" algn="ctr">
            <a:solidFill>
              <a:srgbClr val="4472C4">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white"/>
                </a:solidFill>
                <a:effectLst/>
                <a:uLnTx/>
                <a:uFillTx/>
                <a:latin typeface="Calibri" panose="020F0502020204030204"/>
                <a:ea typeface="+mn-ea"/>
                <a:cs typeface="+mn-cs"/>
              </a:rPr>
              <a:t>3</a:t>
            </a:r>
          </a:p>
        </p:txBody>
      </p:sp>
      <p:sp>
        <p:nvSpPr>
          <p:cNvPr id="33" name="Rectangle 32">
            <a:extLst>
              <a:ext uri="{FF2B5EF4-FFF2-40B4-BE49-F238E27FC236}">
                <a16:creationId xmlns:a16="http://schemas.microsoft.com/office/drawing/2014/main" id="{D85E5176-C057-C9B1-E90A-E13BEB87069C}"/>
              </a:ext>
            </a:extLst>
          </p:cNvPr>
          <p:cNvSpPr/>
          <p:nvPr/>
        </p:nvSpPr>
        <p:spPr>
          <a:xfrm>
            <a:off x="4456304" y="2856870"/>
            <a:ext cx="7154301" cy="474300"/>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You will complete a total of </a:t>
            </a:r>
            <a:r>
              <a:rPr kumimoji="0" lang="en-GB" sz="2400" b="1" i="0" u="none" strike="noStrike" kern="0" cap="none" spc="0" normalizeH="0" baseline="0" noProof="0" dirty="0">
                <a:ln>
                  <a:noFill/>
                </a:ln>
                <a:solidFill>
                  <a:srgbClr val="4472C4">
                    <a:lumMod val="50000"/>
                  </a:srgbClr>
                </a:solidFill>
                <a:effectLst/>
                <a:uLnTx/>
                <a:uFillTx/>
                <a:latin typeface="Calibri" panose="020F0502020204030204"/>
                <a:ea typeface="+mn-ea"/>
                <a:cs typeface="+mn-cs"/>
              </a:rPr>
              <a:t>3 different question types</a:t>
            </a:r>
            <a:r>
              <a:rPr kumimoji="0" lang="en-GB" sz="2400" b="1" i="0" u="none" strike="noStrike" kern="0" cap="none" spc="0" normalizeH="0" baseline="0" noProof="0" dirty="0">
                <a:ln>
                  <a:noFill/>
                </a:ln>
                <a:solidFill>
                  <a:prstClr val="black"/>
                </a:solidFill>
                <a:effectLst/>
                <a:uLnTx/>
                <a:uFillTx/>
                <a:latin typeface="Calibri" panose="020F0502020204030204"/>
                <a:ea typeface="+mn-ea"/>
                <a:cs typeface="+mn-cs"/>
              </a:rPr>
              <a:t>:</a:t>
            </a:r>
          </a:p>
        </p:txBody>
      </p:sp>
      <p:sp>
        <p:nvSpPr>
          <p:cNvPr id="34" name="Rectangle 33">
            <a:extLst>
              <a:ext uri="{FF2B5EF4-FFF2-40B4-BE49-F238E27FC236}">
                <a16:creationId xmlns:a16="http://schemas.microsoft.com/office/drawing/2014/main" id="{C01C4B5F-B2B0-F224-FA5D-8CCC57A1EA5E}"/>
              </a:ext>
            </a:extLst>
          </p:cNvPr>
          <p:cNvSpPr/>
          <p:nvPr/>
        </p:nvSpPr>
        <p:spPr>
          <a:xfrm>
            <a:off x="4456144" y="2322973"/>
            <a:ext cx="7162630" cy="474300"/>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There are </a:t>
            </a:r>
            <a:r>
              <a:rPr kumimoji="0" lang="en-GB" sz="2400" b="1" i="0" u="none" strike="noStrike" kern="0" cap="none" spc="0" normalizeH="0" baseline="0" noProof="0" dirty="0">
                <a:ln>
                  <a:noFill/>
                </a:ln>
                <a:solidFill>
                  <a:srgbClr val="4472C4">
                    <a:lumMod val="50000"/>
                  </a:srgbClr>
                </a:solidFill>
                <a:effectLst/>
                <a:uLnTx/>
                <a:uFillTx/>
                <a:latin typeface="Calibri" panose="020F0502020204030204"/>
                <a:ea typeface="+mn-ea"/>
                <a:cs typeface="+mn-cs"/>
              </a:rPr>
              <a:t>32 marks </a:t>
            </a: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available for this paper.</a:t>
            </a:r>
          </a:p>
        </p:txBody>
      </p:sp>
      <p:sp>
        <p:nvSpPr>
          <p:cNvPr id="35" name="Rectangle 34">
            <a:extLst>
              <a:ext uri="{FF2B5EF4-FFF2-40B4-BE49-F238E27FC236}">
                <a16:creationId xmlns:a16="http://schemas.microsoft.com/office/drawing/2014/main" id="{C92D9970-E9AC-F9FA-14BF-E6241A74ADBA}"/>
              </a:ext>
            </a:extLst>
          </p:cNvPr>
          <p:cNvSpPr/>
          <p:nvPr/>
        </p:nvSpPr>
        <p:spPr>
          <a:xfrm>
            <a:off x="4456144" y="5354164"/>
            <a:ext cx="7367555" cy="1126784"/>
          </a:xfrm>
          <a:prstGeom prst="rect">
            <a:avLst/>
          </a:prstGeom>
          <a:gradFill flip="none" rotWithShape="1">
            <a:gsLst>
              <a:gs pos="0">
                <a:srgbClr val="FFC000"/>
              </a:gs>
              <a:gs pos="81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pic>
        <p:nvPicPr>
          <p:cNvPr id="36" name="Picture 35">
            <a:extLst>
              <a:ext uri="{FF2B5EF4-FFF2-40B4-BE49-F238E27FC236}">
                <a16:creationId xmlns:a16="http://schemas.microsoft.com/office/drawing/2014/main" id="{2DF1F21E-6D57-30BD-A6AA-AC2D8B550A60}"/>
              </a:ext>
            </a:extLst>
          </p:cNvPr>
          <p:cNvPicPr>
            <a:picLocks noChangeAspect="1"/>
          </p:cNvPicPr>
          <p:nvPr/>
        </p:nvPicPr>
        <p:blipFill rotWithShape="1">
          <a:blip r:embed="rId3"/>
          <a:srcRect l="9122" r="9771"/>
          <a:stretch/>
        </p:blipFill>
        <p:spPr>
          <a:xfrm>
            <a:off x="4456144" y="3381686"/>
            <a:ext cx="1434799" cy="1836338"/>
          </a:xfrm>
          <a:prstGeom prst="rect">
            <a:avLst/>
          </a:prstGeom>
        </p:spPr>
      </p:pic>
      <p:sp>
        <p:nvSpPr>
          <p:cNvPr id="37" name="Rectangle 36">
            <a:extLst>
              <a:ext uri="{FF2B5EF4-FFF2-40B4-BE49-F238E27FC236}">
                <a16:creationId xmlns:a16="http://schemas.microsoft.com/office/drawing/2014/main" id="{34BF4ECC-772B-296B-5322-967E1F81BF8C}"/>
              </a:ext>
            </a:extLst>
          </p:cNvPr>
          <p:cNvSpPr/>
          <p:nvPr/>
        </p:nvSpPr>
        <p:spPr>
          <a:xfrm>
            <a:off x="5525971" y="5285111"/>
            <a:ext cx="5937532" cy="1227559"/>
          </a:xfrm>
          <a:prstGeom prst="rect">
            <a:avLst/>
          </a:prstGeom>
          <a:no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srgbClr val="C00000"/>
                </a:solidFill>
                <a:effectLst/>
                <a:uLnTx/>
                <a:uFillTx/>
                <a:latin typeface="Calibri" panose="020F0502020204030204"/>
                <a:ea typeface="+mn-ea"/>
                <a:cs typeface="+mn-cs"/>
              </a:rPr>
              <a:t>NOTE: </a:t>
            </a: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You will complete this exam during the time sitting as your Period Study exam.  </a:t>
            </a:r>
            <a:r>
              <a:rPr kumimoji="0" lang="en-GB" sz="2400" b="1" i="0" u="none" strike="noStrike" kern="0" cap="none" spc="0" normalizeH="0" baseline="0" noProof="0" dirty="0">
                <a:ln>
                  <a:noFill/>
                </a:ln>
                <a:solidFill>
                  <a:srgbClr val="C00000"/>
                </a:solidFill>
                <a:effectLst/>
                <a:uLnTx/>
                <a:uFillTx/>
                <a:latin typeface="Calibri" panose="020F0502020204030204"/>
                <a:ea typeface="+mn-ea"/>
                <a:cs typeface="+mn-cs"/>
              </a:rPr>
              <a:t>Total time for both: 1h 50 mins</a:t>
            </a:r>
            <a:r>
              <a:rPr kumimoji="0" lang="en-GB" sz="24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pic>
        <p:nvPicPr>
          <p:cNvPr id="38" name="Picture 37">
            <a:extLst>
              <a:ext uri="{FF2B5EF4-FFF2-40B4-BE49-F238E27FC236}">
                <a16:creationId xmlns:a16="http://schemas.microsoft.com/office/drawing/2014/main" id="{9708D3D9-74CC-EEBA-2451-F23022FF69B6}"/>
              </a:ext>
            </a:extLst>
          </p:cNvPr>
          <p:cNvPicPr>
            <a:picLocks noChangeAspect="1"/>
          </p:cNvPicPr>
          <p:nvPr/>
        </p:nvPicPr>
        <p:blipFill rotWithShape="1">
          <a:blip r:embed="rId4"/>
          <a:srcRect l="3515" t="3896" r="3125" b="4001"/>
          <a:stretch/>
        </p:blipFill>
        <p:spPr>
          <a:xfrm>
            <a:off x="4061295" y="5205749"/>
            <a:ext cx="1443016" cy="1423598"/>
          </a:xfrm>
          <a:prstGeom prst="rect">
            <a:avLst/>
          </a:prstGeom>
        </p:spPr>
      </p:pic>
    </p:spTree>
    <p:extLst>
      <p:ext uri="{BB962C8B-B14F-4D97-AF65-F5344CB8AC3E}">
        <p14:creationId xmlns:p14="http://schemas.microsoft.com/office/powerpoint/2010/main" val="1324311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500" fill="hold"/>
                                        <p:tgtEl>
                                          <p:spTgt spid="34"/>
                                        </p:tgtEl>
                                        <p:attrNameLst>
                                          <p:attrName>ppt_w</p:attrName>
                                        </p:attrNameLst>
                                      </p:cBhvr>
                                      <p:tavLst>
                                        <p:tav tm="0">
                                          <p:val>
                                            <p:fltVal val="0"/>
                                          </p:val>
                                        </p:tav>
                                        <p:tav tm="100000">
                                          <p:val>
                                            <p:strVal val="#ppt_w"/>
                                          </p:val>
                                        </p:tav>
                                      </p:tavLst>
                                    </p:anim>
                                    <p:anim calcmode="lin" valueType="num">
                                      <p:cBhvr>
                                        <p:cTn id="15" dur="500" fill="hold"/>
                                        <p:tgtEl>
                                          <p:spTgt spid="34"/>
                                        </p:tgtEl>
                                        <p:attrNameLst>
                                          <p:attrName>ppt_h</p:attrName>
                                        </p:attrNameLst>
                                      </p:cBhvr>
                                      <p:tavLst>
                                        <p:tav tm="0">
                                          <p:val>
                                            <p:fltVal val="0"/>
                                          </p:val>
                                        </p:tav>
                                        <p:tav tm="100000">
                                          <p:val>
                                            <p:strVal val="#ppt_h"/>
                                          </p:val>
                                        </p:tav>
                                      </p:tavLst>
                                    </p:anim>
                                    <p:animEffect transition="in" filter="fade">
                                      <p:cBhvr>
                                        <p:cTn id="16" dur="5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p:cTn id="28" dur="500" fill="hold"/>
                                        <p:tgtEl>
                                          <p:spTgt spid="36"/>
                                        </p:tgtEl>
                                        <p:attrNameLst>
                                          <p:attrName>ppt_w</p:attrName>
                                        </p:attrNameLst>
                                      </p:cBhvr>
                                      <p:tavLst>
                                        <p:tav tm="0">
                                          <p:val>
                                            <p:fltVal val="0"/>
                                          </p:val>
                                        </p:tav>
                                        <p:tav tm="100000">
                                          <p:val>
                                            <p:strVal val="#ppt_w"/>
                                          </p:val>
                                        </p:tav>
                                      </p:tavLst>
                                    </p:anim>
                                    <p:anim calcmode="lin" valueType="num">
                                      <p:cBhvr>
                                        <p:cTn id="29" dur="500" fill="hold"/>
                                        <p:tgtEl>
                                          <p:spTgt spid="36"/>
                                        </p:tgtEl>
                                        <p:attrNameLst>
                                          <p:attrName>ppt_h</p:attrName>
                                        </p:attrNameLst>
                                      </p:cBhvr>
                                      <p:tavLst>
                                        <p:tav tm="0">
                                          <p:val>
                                            <p:fltVal val="0"/>
                                          </p:val>
                                        </p:tav>
                                        <p:tav tm="100000">
                                          <p:val>
                                            <p:strVal val="#ppt_h"/>
                                          </p:val>
                                        </p:tav>
                                      </p:tavLst>
                                    </p:anim>
                                    <p:animEffect transition="in" filter="fade">
                                      <p:cBhvr>
                                        <p:cTn id="30" dur="500"/>
                                        <p:tgtEl>
                                          <p:spTgt spid="36"/>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ppt_w</p:attrName>
                                        </p:attrNameLst>
                                      </p:cBhvr>
                                      <p:tavLst>
                                        <p:tav tm="0">
                                          <p:val>
                                            <p:fltVal val="0"/>
                                          </p:val>
                                        </p:tav>
                                        <p:tav tm="100000">
                                          <p:val>
                                            <p:strVal val="#ppt_w"/>
                                          </p:val>
                                        </p:tav>
                                      </p:tavLst>
                                    </p:anim>
                                    <p:anim calcmode="lin" valueType="num">
                                      <p:cBhvr>
                                        <p:cTn id="34" dur="500" fill="hold"/>
                                        <p:tgtEl>
                                          <p:spTgt spid="30"/>
                                        </p:tgtEl>
                                        <p:attrNameLst>
                                          <p:attrName>ppt_h</p:attrName>
                                        </p:attrNameLst>
                                      </p:cBhvr>
                                      <p:tavLst>
                                        <p:tav tm="0">
                                          <p:val>
                                            <p:fltVal val="0"/>
                                          </p:val>
                                        </p:tav>
                                        <p:tav tm="100000">
                                          <p:val>
                                            <p:strVal val="#ppt_h"/>
                                          </p:val>
                                        </p:tav>
                                      </p:tavLst>
                                    </p:anim>
                                    <p:animEffect transition="in" filter="fade">
                                      <p:cBhvr>
                                        <p:cTn id="35" dur="500"/>
                                        <p:tgtEl>
                                          <p:spTgt spid="30"/>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p:cTn id="45" dur="500" fill="hold"/>
                                        <p:tgtEl>
                                          <p:spTgt spid="31"/>
                                        </p:tgtEl>
                                        <p:attrNameLst>
                                          <p:attrName>ppt_w</p:attrName>
                                        </p:attrNameLst>
                                      </p:cBhvr>
                                      <p:tavLst>
                                        <p:tav tm="0">
                                          <p:val>
                                            <p:fltVal val="0"/>
                                          </p:val>
                                        </p:tav>
                                        <p:tav tm="100000">
                                          <p:val>
                                            <p:strVal val="#ppt_w"/>
                                          </p:val>
                                        </p:tav>
                                      </p:tavLst>
                                    </p:anim>
                                    <p:anim calcmode="lin" valueType="num">
                                      <p:cBhvr>
                                        <p:cTn id="46" dur="500" fill="hold"/>
                                        <p:tgtEl>
                                          <p:spTgt spid="31"/>
                                        </p:tgtEl>
                                        <p:attrNameLst>
                                          <p:attrName>ppt_h</p:attrName>
                                        </p:attrNameLst>
                                      </p:cBhvr>
                                      <p:tavLst>
                                        <p:tav tm="0">
                                          <p:val>
                                            <p:fltVal val="0"/>
                                          </p:val>
                                        </p:tav>
                                        <p:tav tm="100000">
                                          <p:val>
                                            <p:strVal val="#ppt_h"/>
                                          </p:val>
                                        </p:tav>
                                      </p:tavLst>
                                    </p:anim>
                                    <p:animEffect transition="in" filter="fade">
                                      <p:cBhvr>
                                        <p:cTn id="47" dur="500"/>
                                        <p:tgtEl>
                                          <p:spTgt spid="31"/>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p:cTn id="50" dur="500" fill="hold"/>
                                        <p:tgtEl>
                                          <p:spTgt spid="28"/>
                                        </p:tgtEl>
                                        <p:attrNameLst>
                                          <p:attrName>ppt_w</p:attrName>
                                        </p:attrNameLst>
                                      </p:cBhvr>
                                      <p:tavLst>
                                        <p:tav tm="0">
                                          <p:val>
                                            <p:fltVal val="0"/>
                                          </p:val>
                                        </p:tav>
                                        <p:tav tm="100000">
                                          <p:val>
                                            <p:strVal val="#ppt_w"/>
                                          </p:val>
                                        </p:tav>
                                      </p:tavLst>
                                    </p:anim>
                                    <p:anim calcmode="lin" valueType="num">
                                      <p:cBhvr>
                                        <p:cTn id="51" dur="500" fill="hold"/>
                                        <p:tgtEl>
                                          <p:spTgt spid="28"/>
                                        </p:tgtEl>
                                        <p:attrNameLst>
                                          <p:attrName>ppt_h</p:attrName>
                                        </p:attrNameLst>
                                      </p:cBhvr>
                                      <p:tavLst>
                                        <p:tav tm="0">
                                          <p:val>
                                            <p:fltVal val="0"/>
                                          </p:val>
                                        </p:tav>
                                        <p:tav tm="100000">
                                          <p:val>
                                            <p:strVal val="#ppt_h"/>
                                          </p:val>
                                        </p:tav>
                                      </p:tavLst>
                                    </p:anim>
                                    <p:animEffect transition="in" filter="fade">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animEffect transition="in" filter="fade">
                                      <p:cBhvr>
                                        <p:cTn id="59" dur="500"/>
                                        <p:tgtEl>
                                          <p:spTgt spid="32"/>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childTnLst>
                          </p:cTn>
                        </p:par>
                      </p:childTnLst>
                    </p:cTn>
                  </p:par>
                  <p:par>
                    <p:cTn id="65" fill="hold">
                      <p:stCondLst>
                        <p:cond delay="indefinite"/>
                      </p:stCondLst>
                      <p:childTnLst>
                        <p:par>
                          <p:cTn id="66" fill="hold">
                            <p:stCondLst>
                              <p:cond delay="0"/>
                            </p:stCondLst>
                            <p:childTnLst>
                              <p:par>
                                <p:cTn id="67" presetID="53" presetClass="entr" presetSubtype="16" fill="hold" nodeType="click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500" fill="hold"/>
                                        <p:tgtEl>
                                          <p:spTgt spid="38"/>
                                        </p:tgtEl>
                                        <p:attrNameLst>
                                          <p:attrName>ppt_w</p:attrName>
                                        </p:attrNameLst>
                                      </p:cBhvr>
                                      <p:tavLst>
                                        <p:tav tm="0">
                                          <p:val>
                                            <p:fltVal val="0"/>
                                          </p:val>
                                        </p:tav>
                                        <p:tav tm="100000">
                                          <p:val>
                                            <p:strVal val="#ppt_w"/>
                                          </p:val>
                                        </p:tav>
                                      </p:tavLst>
                                    </p:anim>
                                    <p:anim calcmode="lin" valueType="num">
                                      <p:cBhvr>
                                        <p:cTn id="70" dur="500" fill="hold"/>
                                        <p:tgtEl>
                                          <p:spTgt spid="38"/>
                                        </p:tgtEl>
                                        <p:attrNameLst>
                                          <p:attrName>ppt_h</p:attrName>
                                        </p:attrNameLst>
                                      </p:cBhvr>
                                      <p:tavLst>
                                        <p:tav tm="0">
                                          <p:val>
                                            <p:fltVal val="0"/>
                                          </p:val>
                                        </p:tav>
                                        <p:tav tm="100000">
                                          <p:val>
                                            <p:strVal val="#ppt_h"/>
                                          </p:val>
                                        </p:tav>
                                      </p:tavLst>
                                    </p:anim>
                                    <p:animEffect transition="in" filter="fade">
                                      <p:cBhvr>
                                        <p:cTn id="71" dur="500"/>
                                        <p:tgtEl>
                                          <p:spTgt spid="3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p:cTn id="74" dur="500" fill="hold"/>
                                        <p:tgtEl>
                                          <p:spTgt spid="37"/>
                                        </p:tgtEl>
                                        <p:attrNameLst>
                                          <p:attrName>ppt_w</p:attrName>
                                        </p:attrNameLst>
                                      </p:cBhvr>
                                      <p:tavLst>
                                        <p:tav tm="0">
                                          <p:val>
                                            <p:fltVal val="0"/>
                                          </p:val>
                                        </p:tav>
                                        <p:tav tm="100000">
                                          <p:val>
                                            <p:strVal val="#ppt_w"/>
                                          </p:val>
                                        </p:tav>
                                      </p:tavLst>
                                    </p:anim>
                                    <p:anim calcmode="lin" valueType="num">
                                      <p:cBhvr>
                                        <p:cTn id="75" dur="500" fill="hold"/>
                                        <p:tgtEl>
                                          <p:spTgt spid="37"/>
                                        </p:tgtEl>
                                        <p:attrNameLst>
                                          <p:attrName>ppt_h</p:attrName>
                                        </p:attrNameLst>
                                      </p:cBhvr>
                                      <p:tavLst>
                                        <p:tav tm="0">
                                          <p:val>
                                            <p:fltVal val="0"/>
                                          </p:val>
                                        </p:tav>
                                        <p:tav tm="100000">
                                          <p:val>
                                            <p:strVal val="#ppt_h"/>
                                          </p:val>
                                        </p:tav>
                                      </p:tavLst>
                                    </p:anim>
                                    <p:animEffect transition="in" filter="fade">
                                      <p:cBhvr>
                                        <p:cTn id="76" dur="500"/>
                                        <p:tgtEl>
                                          <p:spTgt spid="37"/>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5"/>
                                        </p:tgtEl>
                                        <p:attrNameLst>
                                          <p:attrName>style.visibility</p:attrName>
                                        </p:attrNameLst>
                                      </p:cBhvr>
                                      <p:to>
                                        <p:strVal val="visible"/>
                                      </p:to>
                                    </p:set>
                                    <p:anim calcmode="lin" valueType="num">
                                      <p:cBhvr>
                                        <p:cTn id="79" dur="500" fill="hold"/>
                                        <p:tgtEl>
                                          <p:spTgt spid="35"/>
                                        </p:tgtEl>
                                        <p:attrNameLst>
                                          <p:attrName>ppt_w</p:attrName>
                                        </p:attrNameLst>
                                      </p:cBhvr>
                                      <p:tavLst>
                                        <p:tav tm="0">
                                          <p:val>
                                            <p:fltVal val="0"/>
                                          </p:val>
                                        </p:tav>
                                        <p:tav tm="100000">
                                          <p:val>
                                            <p:strVal val="#ppt_w"/>
                                          </p:val>
                                        </p:tav>
                                      </p:tavLst>
                                    </p:anim>
                                    <p:anim calcmode="lin" valueType="num">
                                      <p:cBhvr>
                                        <p:cTn id="80" dur="500" fill="hold"/>
                                        <p:tgtEl>
                                          <p:spTgt spid="35"/>
                                        </p:tgtEl>
                                        <p:attrNameLst>
                                          <p:attrName>ppt_h</p:attrName>
                                        </p:attrNameLst>
                                      </p:cBhvr>
                                      <p:tavLst>
                                        <p:tav tm="0">
                                          <p:val>
                                            <p:fltVal val="0"/>
                                          </p:val>
                                        </p:tav>
                                        <p:tav tm="100000">
                                          <p:val>
                                            <p:strVal val="#ppt_h"/>
                                          </p:val>
                                        </p:tav>
                                      </p:tavLst>
                                    </p:anim>
                                    <p:animEffect transition="in" filter="fade">
                                      <p:cBhvr>
                                        <p:cTn id="8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737F808-F627-4BB1-EAF5-48E67D239C60}"/>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0E29D8F8-DECC-F29C-3E9A-B90E7CE0330E}"/>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1F08065D-9EB0-F966-E629-350037F9D92B}"/>
              </a:ext>
            </a:extLst>
          </p:cNvPr>
          <p:cNvSpPr/>
          <p:nvPr/>
        </p:nvSpPr>
        <p:spPr>
          <a:xfrm>
            <a:off x="0" y="257213"/>
            <a:ext cx="12200967"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830906DA-C7EF-BD8F-4472-D1A0C671476D}"/>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prstClr val="black"/>
                </a:solidFill>
                <a:effectLst/>
                <a:uLnTx/>
                <a:uFillTx/>
              </a:rPr>
              <a:t>QUESTION 1a &amp; 1b: </a:t>
            </a:r>
            <a:r>
              <a:rPr kumimoji="0" lang="en-GB" sz="4000" b="0" i="0" u="none" strike="noStrike" kern="0" cap="none" spc="0" normalizeH="0" baseline="0" noProof="0" dirty="0">
                <a:ln>
                  <a:noFill/>
                </a:ln>
                <a:solidFill>
                  <a:prstClr val="black"/>
                </a:solidFill>
                <a:effectLst/>
                <a:uLnTx/>
                <a:uFillTx/>
              </a:rPr>
              <a:t>Anglo-Saxon &amp; Norman England</a:t>
            </a:r>
          </a:p>
        </p:txBody>
      </p:sp>
      <p:sp>
        <p:nvSpPr>
          <p:cNvPr id="31" name="Rectangle 30">
            <a:extLst>
              <a:ext uri="{FF2B5EF4-FFF2-40B4-BE49-F238E27FC236}">
                <a16:creationId xmlns:a16="http://schemas.microsoft.com/office/drawing/2014/main" id="{F63033E6-0D46-106A-8708-DDB9E6217355}"/>
              </a:ext>
            </a:extLst>
          </p:cNvPr>
          <p:cNvSpPr/>
          <p:nvPr/>
        </p:nvSpPr>
        <p:spPr>
          <a:xfrm>
            <a:off x="2756091" y="1104433"/>
            <a:ext cx="9118780"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Describe </a:t>
            </a:r>
            <a:r>
              <a:rPr kumimoji="0" lang="en-GB" sz="3200" b="1" i="1"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 feature of … [2 x 2 marks = 4 marks]</a:t>
            </a:r>
          </a:p>
        </p:txBody>
      </p:sp>
      <p:sp>
        <p:nvSpPr>
          <p:cNvPr id="32" name="Rectangle 31">
            <a:extLst>
              <a:ext uri="{FF2B5EF4-FFF2-40B4-BE49-F238E27FC236}">
                <a16:creationId xmlns:a16="http://schemas.microsoft.com/office/drawing/2014/main" id="{32E6B190-10B9-DB10-08DC-EB7CAF5B70F8}"/>
              </a:ext>
            </a:extLst>
          </p:cNvPr>
          <p:cNvSpPr/>
          <p:nvPr/>
        </p:nvSpPr>
        <p:spPr>
          <a:xfrm>
            <a:off x="281115" y="1115048"/>
            <a:ext cx="2313611"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a:t>
            </a:r>
          </a:p>
        </p:txBody>
      </p:sp>
      <p:sp>
        <p:nvSpPr>
          <p:cNvPr id="33" name="Rectangle 32">
            <a:extLst>
              <a:ext uri="{FF2B5EF4-FFF2-40B4-BE49-F238E27FC236}">
                <a16:creationId xmlns:a16="http://schemas.microsoft.com/office/drawing/2014/main" id="{FF47BC7F-4BD7-D580-17DD-A424C5A565D2}"/>
              </a:ext>
            </a:extLst>
          </p:cNvPr>
          <p:cNvSpPr/>
          <p:nvPr/>
        </p:nvSpPr>
        <p:spPr>
          <a:xfrm>
            <a:off x="273826" y="1906432"/>
            <a:ext cx="2320048"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black"/>
                </a:solidFill>
                <a:effectLst/>
                <a:uLnTx/>
                <a:uFillTx/>
                <a:latin typeface="Calibri" panose="020F0502020204030204"/>
                <a:ea typeface="+mn-ea"/>
                <a:cs typeface="+mn-cs"/>
              </a:rPr>
              <a:t>Example:</a:t>
            </a:r>
          </a:p>
        </p:txBody>
      </p:sp>
      <p:cxnSp>
        <p:nvCxnSpPr>
          <p:cNvPr id="34" name="Straight Arrow Connector 33">
            <a:extLst>
              <a:ext uri="{FF2B5EF4-FFF2-40B4-BE49-F238E27FC236}">
                <a16:creationId xmlns:a16="http://schemas.microsoft.com/office/drawing/2014/main" id="{16FA653D-82AF-BA6E-F7AA-0F7E14766BBD}"/>
              </a:ext>
            </a:extLst>
          </p:cNvPr>
          <p:cNvCxnSpPr>
            <a:cxnSpLocks/>
          </p:cNvCxnSpPr>
          <p:nvPr/>
        </p:nvCxnSpPr>
        <p:spPr>
          <a:xfrm flipV="1">
            <a:off x="3259267" y="2195150"/>
            <a:ext cx="681711" cy="693884"/>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35" name="Straight Arrow Connector 34">
            <a:extLst>
              <a:ext uri="{FF2B5EF4-FFF2-40B4-BE49-F238E27FC236}">
                <a16:creationId xmlns:a16="http://schemas.microsoft.com/office/drawing/2014/main" id="{26C2B353-1D90-918E-B3C0-B56C0F2D88F2}"/>
              </a:ext>
            </a:extLst>
          </p:cNvPr>
          <p:cNvCxnSpPr>
            <a:cxnSpLocks/>
          </p:cNvCxnSpPr>
          <p:nvPr/>
        </p:nvCxnSpPr>
        <p:spPr>
          <a:xfrm flipV="1">
            <a:off x="3469302" y="2207299"/>
            <a:ext cx="1366106" cy="2232818"/>
          </a:xfrm>
          <a:prstGeom prst="straightConnector1">
            <a:avLst/>
          </a:prstGeom>
          <a:noFill/>
          <a:ln w="28575" cap="flat" cmpd="sng" algn="ctr">
            <a:solidFill>
              <a:srgbClr val="4472C4">
                <a:lumMod val="75000"/>
              </a:srgbClr>
            </a:solidFill>
            <a:prstDash val="solid"/>
            <a:miter lim="800000"/>
            <a:tailEnd type="triangle"/>
          </a:ln>
          <a:effectLst/>
        </p:spPr>
      </p:cxnSp>
      <p:sp>
        <p:nvSpPr>
          <p:cNvPr id="36" name="Rectangle 35">
            <a:extLst>
              <a:ext uri="{FF2B5EF4-FFF2-40B4-BE49-F238E27FC236}">
                <a16:creationId xmlns:a16="http://schemas.microsoft.com/office/drawing/2014/main" id="{82FB9F3D-2FEA-B4B9-787F-723C7BBFE5EF}"/>
              </a:ext>
            </a:extLst>
          </p:cNvPr>
          <p:cNvSpPr/>
          <p:nvPr/>
        </p:nvSpPr>
        <p:spPr>
          <a:xfrm>
            <a:off x="5967062" y="1928700"/>
            <a:ext cx="2465848" cy="309495"/>
          </a:xfrm>
          <a:prstGeom prst="rect">
            <a:avLst/>
          </a:prstGeom>
          <a:solidFill>
            <a:srgbClr val="FFFF00">
              <a:alpha val="50196"/>
            </a:srgbClr>
          </a:solidFill>
          <a:ln w="12700" cap="flat" cmpd="sng" algn="ctr">
            <a:solidFill>
              <a:srgbClr val="5B9BD5">
                <a:shade val="50000"/>
              </a:srgbClr>
            </a:solidFill>
            <a:prstDash val="solid"/>
            <a:miter lim="800000"/>
          </a:ln>
          <a:effectLst>
            <a:softEdge rad="3175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cxnSp>
        <p:nvCxnSpPr>
          <p:cNvPr id="37" name="Straight Arrow Connector 36">
            <a:extLst>
              <a:ext uri="{FF2B5EF4-FFF2-40B4-BE49-F238E27FC236}">
                <a16:creationId xmlns:a16="http://schemas.microsoft.com/office/drawing/2014/main" id="{956EFD86-0C84-064B-5668-E77692185ED1}"/>
              </a:ext>
            </a:extLst>
          </p:cNvPr>
          <p:cNvCxnSpPr>
            <a:cxnSpLocks/>
          </p:cNvCxnSpPr>
          <p:nvPr/>
        </p:nvCxnSpPr>
        <p:spPr>
          <a:xfrm flipH="1" flipV="1">
            <a:off x="7490502" y="2238195"/>
            <a:ext cx="2015472" cy="2249654"/>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38" name="Straight Arrow Connector 37">
            <a:extLst>
              <a:ext uri="{FF2B5EF4-FFF2-40B4-BE49-F238E27FC236}">
                <a16:creationId xmlns:a16="http://schemas.microsoft.com/office/drawing/2014/main" id="{A110EB71-1A13-6292-49DC-0DB2E25531F0}"/>
              </a:ext>
            </a:extLst>
          </p:cNvPr>
          <p:cNvCxnSpPr>
            <a:cxnSpLocks/>
          </p:cNvCxnSpPr>
          <p:nvPr/>
        </p:nvCxnSpPr>
        <p:spPr>
          <a:xfrm flipV="1">
            <a:off x="3449332" y="4652912"/>
            <a:ext cx="382726" cy="1126334"/>
          </a:xfrm>
          <a:prstGeom prst="straightConnector1">
            <a:avLst/>
          </a:prstGeom>
          <a:noFill/>
          <a:ln w="28575" cap="flat" cmpd="sng" algn="ctr">
            <a:solidFill>
              <a:srgbClr val="4472C4">
                <a:lumMod val="75000"/>
              </a:srgbClr>
            </a:solidFill>
            <a:prstDash val="solid"/>
            <a:miter lim="800000"/>
            <a:tailEnd type="triangle"/>
          </a:ln>
          <a:effectLst/>
        </p:spPr>
      </p:cxnSp>
      <p:sp>
        <p:nvSpPr>
          <p:cNvPr id="39" name="Rectangle: Rounded Corners 38">
            <a:extLst>
              <a:ext uri="{FF2B5EF4-FFF2-40B4-BE49-F238E27FC236}">
                <a16:creationId xmlns:a16="http://schemas.microsoft.com/office/drawing/2014/main" id="{4090B866-52A6-43D6-610A-393E6C36339B}"/>
              </a:ext>
            </a:extLst>
          </p:cNvPr>
          <p:cNvSpPr/>
          <p:nvPr/>
        </p:nvSpPr>
        <p:spPr>
          <a:xfrm>
            <a:off x="2741860" y="1889228"/>
            <a:ext cx="7095761" cy="4694355"/>
          </a:xfrm>
          <a:prstGeom prst="roundRect">
            <a:avLst>
              <a:gd name="adj" fmla="val 1420"/>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1a.</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Describe </a:t>
            </a: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one </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feature of the Battle of Gate Fulford. [2]</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white">
                    <a:lumMod val="7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1b.</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Describe </a:t>
            </a: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feature of the Battle of Stamford Bridge. [2]</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white">
                    <a:lumMod val="7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40" name="Rectangle 39">
            <a:extLst>
              <a:ext uri="{FF2B5EF4-FFF2-40B4-BE49-F238E27FC236}">
                <a16:creationId xmlns:a16="http://schemas.microsoft.com/office/drawing/2014/main" id="{55968C26-4819-994B-0238-5D303CDCE8B0}"/>
              </a:ext>
            </a:extLst>
          </p:cNvPr>
          <p:cNvSpPr/>
          <p:nvPr/>
        </p:nvSpPr>
        <p:spPr>
          <a:xfrm>
            <a:off x="9583138" y="1984460"/>
            <a:ext cx="2054086" cy="1685657"/>
          </a:xfrm>
          <a:custGeom>
            <a:avLst/>
            <a:gdLst>
              <a:gd name="connsiteX0" fmla="*/ 0 w 2054086"/>
              <a:gd name="connsiteY0" fmla="*/ 0 h 1685657"/>
              <a:gd name="connsiteX1" fmla="*/ 643614 w 2054086"/>
              <a:gd name="connsiteY1" fmla="*/ 0 h 1685657"/>
              <a:gd name="connsiteX2" fmla="*/ 1369391 w 2054086"/>
              <a:gd name="connsiteY2" fmla="*/ 0 h 1685657"/>
              <a:gd name="connsiteX3" fmla="*/ 2054086 w 2054086"/>
              <a:gd name="connsiteY3" fmla="*/ 0 h 1685657"/>
              <a:gd name="connsiteX4" fmla="*/ 2054086 w 2054086"/>
              <a:gd name="connsiteY4" fmla="*/ 528173 h 1685657"/>
              <a:gd name="connsiteX5" fmla="*/ 2054086 w 2054086"/>
              <a:gd name="connsiteY5" fmla="*/ 1073202 h 1685657"/>
              <a:gd name="connsiteX6" fmla="*/ 2054086 w 2054086"/>
              <a:gd name="connsiteY6" fmla="*/ 1685657 h 1685657"/>
              <a:gd name="connsiteX7" fmla="*/ 1348850 w 2054086"/>
              <a:gd name="connsiteY7" fmla="*/ 1685657 h 1685657"/>
              <a:gd name="connsiteX8" fmla="*/ 684695 w 2054086"/>
              <a:gd name="connsiteY8" fmla="*/ 1685657 h 1685657"/>
              <a:gd name="connsiteX9" fmla="*/ 0 w 2054086"/>
              <a:gd name="connsiteY9" fmla="*/ 1685657 h 1685657"/>
              <a:gd name="connsiteX10" fmla="*/ 0 w 2054086"/>
              <a:gd name="connsiteY10" fmla="*/ 1140628 h 1685657"/>
              <a:gd name="connsiteX11" fmla="*/ 0 w 2054086"/>
              <a:gd name="connsiteY11" fmla="*/ 578742 h 1685657"/>
              <a:gd name="connsiteX12" fmla="*/ 0 w 2054086"/>
              <a:gd name="connsiteY12" fmla="*/ 0 h 1685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54086" h="1685657" fill="none" extrusionOk="0">
                <a:moveTo>
                  <a:pt x="0" y="0"/>
                </a:moveTo>
                <a:cubicBezTo>
                  <a:pt x="168443" y="29181"/>
                  <a:pt x="365005" y="-25692"/>
                  <a:pt x="643614" y="0"/>
                </a:cubicBezTo>
                <a:cubicBezTo>
                  <a:pt x="922223" y="25692"/>
                  <a:pt x="1048247" y="23419"/>
                  <a:pt x="1369391" y="0"/>
                </a:cubicBezTo>
                <a:cubicBezTo>
                  <a:pt x="1690535" y="-23419"/>
                  <a:pt x="1720252" y="-5045"/>
                  <a:pt x="2054086" y="0"/>
                </a:cubicBezTo>
                <a:cubicBezTo>
                  <a:pt x="2055480" y="244822"/>
                  <a:pt x="2031970" y="330762"/>
                  <a:pt x="2054086" y="528173"/>
                </a:cubicBezTo>
                <a:cubicBezTo>
                  <a:pt x="2076202" y="725584"/>
                  <a:pt x="2027185" y="824472"/>
                  <a:pt x="2054086" y="1073202"/>
                </a:cubicBezTo>
                <a:cubicBezTo>
                  <a:pt x="2080987" y="1321932"/>
                  <a:pt x="2042431" y="1455119"/>
                  <a:pt x="2054086" y="1685657"/>
                </a:cubicBezTo>
                <a:cubicBezTo>
                  <a:pt x="1897205" y="1696694"/>
                  <a:pt x="1513426" y="1662884"/>
                  <a:pt x="1348850" y="1685657"/>
                </a:cubicBezTo>
                <a:cubicBezTo>
                  <a:pt x="1184274" y="1708430"/>
                  <a:pt x="970568" y="1693364"/>
                  <a:pt x="684695" y="1685657"/>
                </a:cubicBezTo>
                <a:cubicBezTo>
                  <a:pt x="398823" y="1677950"/>
                  <a:pt x="206219" y="1668288"/>
                  <a:pt x="0" y="1685657"/>
                </a:cubicBezTo>
                <a:cubicBezTo>
                  <a:pt x="23219" y="1499233"/>
                  <a:pt x="5156" y="1349736"/>
                  <a:pt x="0" y="1140628"/>
                </a:cubicBezTo>
                <a:cubicBezTo>
                  <a:pt x="-5156" y="931520"/>
                  <a:pt x="13593" y="727818"/>
                  <a:pt x="0" y="578742"/>
                </a:cubicBezTo>
                <a:cubicBezTo>
                  <a:pt x="-13593" y="429666"/>
                  <a:pt x="5934" y="147876"/>
                  <a:pt x="0" y="0"/>
                </a:cubicBezTo>
                <a:close/>
              </a:path>
              <a:path w="2054086" h="1685657" stroke="0" extrusionOk="0">
                <a:moveTo>
                  <a:pt x="0" y="0"/>
                </a:moveTo>
                <a:cubicBezTo>
                  <a:pt x="137456" y="-10111"/>
                  <a:pt x="372319" y="19318"/>
                  <a:pt x="664154" y="0"/>
                </a:cubicBezTo>
                <a:cubicBezTo>
                  <a:pt x="955989" y="-19318"/>
                  <a:pt x="1131064" y="33587"/>
                  <a:pt x="1389932" y="0"/>
                </a:cubicBezTo>
                <a:cubicBezTo>
                  <a:pt x="1648800" y="-33587"/>
                  <a:pt x="1851633" y="-6833"/>
                  <a:pt x="2054086" y="0"/>
                </a:cubicBezTo>
                <a:cubicBezTo>
                  <a:pt x="2065181" y="225219"/>
                  <a:pt x="2050689" y="368019"/>
                  <a:pt x="2054086" y="511316"/>
                </a:cubicBezTo>
                <a:cubicBezTo>
                  <a:pt x="2057483" y="654613"/>
                  <a:pt x="2077488" y="883036"/>
                  <a:pt x="2054086" y="1022632"/>
                </a:cubicBezTo>
                <a:cubicBezTo>
                  <a:pt x="2030684" y="1162228"/>
                  <a:pt x="2035117" y="1453256"/>
                  <a:pt x="2054086" y="1685657"/>
                </a:cubicBezTo>
                <a:cubicBezTo>
                  <a:pt x="1867255" y="1668600"/>
                  <a:pt x="1578931" y="1669754"/>
                  <a:pt x="1389932" y="1685657"/>
                </a:cubicBezTo>
                <a:cubicBezTo>
                  <a:pt x="1200933" y="1701560"/>
                  <a:pt x="982147" y="1705977"/>
                  <a:pt x="664154" y="1685657"/>
                </a:cubicBezTo>
                <a:cubicBezTo>
                  <a:pt x="346161" y="1665337"/>
                  <a:pt x="321854" y="1696132"/>
                  <a:pt x="0" y="1685657"/>
                </a:cubicBezTo>
                <a:cubicBezTo>
                  <a:pt x="26546" y="1452159"/>
                  <a:pt x="23856" y="1383266"/>
                  <a:pt x="0" y="1123771"/>
                </a:cubicBezTo>
                <a:cubicBezTo>
                  <a:pt x="-23856" y="864276"/>
                  <a:pt x="27587" y="711045"/>
                  <a:pt x="0" y="528173"/>
                </a:cubicBezTo>
                <a:cubicBezTo>
                  <a:pt x="-27587" y="345301"/>
                  <a:pt x="14565" y="231823"/>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Focus: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What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in particular</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do you know about </a:t>
            </a:r>
            <a:r>
              <a:rPr kumimoji="0" lang="en-GB" sz="2000" b="0" i="0" u="sng" strike="noStrike" kern="0" cap="none" spc="0" normalizeH="0" baseline="0" noProof="0" dirty="0">
                <a:ln>
                  <a:noFill/>
                </a:ln>
                <a:solidFill>
                  <a:prstClr val="black"/>
                </a:solidFill>
                <a:effectLst/>
                <a:uLnTx/>
                <a:uFillTx/>
                <a:latin typeface="Calibri" panose="020F0502020204030204"/>
                <a:ea typeface="+mn-ea"/>
                <a:cs typeface="+mn-cs"/>
              </a:rPr>
              <a:t>castles in Norman England</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endPar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0499EA73-776B-0940-8969-923F5B51D848}"/>
              </a:ext>
            </a:extLst>
          </p:cNvPr>
          <p:cNvSpPr/>
          <p:nvPr/>
        </p:nvSpPr>
        <p:spPr>
          <a:xfrm>
            <a:off x="281114" y="4304931"/>
            <a:ext cx="2339663" cy="1667243"/>
          </a:xfrm>
          <a:custGeom>
            <a:avLst/>
            <a:gdLst>
              <a:gd name="connsiteX0" fmla="*/ 0 w 2339663"/>
              <a:gd name="connsiteY0" fmla="*/ 0 h 1667243"/>
              <a:gd name="connsiteX1" fmla="*/ 584916 w 2339663"/>
              <a:gd name="connsiteY1" fmla="*/ 0 h 1667243"/>
              <a:gd name="connsiteX2" fmla="*/ 1123038 w 2339663"/>
              <a:gd name="connsiteY2" fmla="*/ 0 h 1667243"/>
              <a:gd name="connsiteX3" fmla="*/ 1637764 w 2339663"/>
              <a:gd name="connsiteY3" fmla="*/ 0 h 1667243"/>
              <a:gd name="connsiteX4" fmla="*/ 2339663 w 2339663"/>
              <a:gd name="connsiteY4" fmla="*/ 0 h 1667243"/>
              <a:gd name="connsiteX5" fmla="*/ 2339663 w 2339663"/>
              <a:gd name="connsiteY5" fmla="*/ 572420 h 1667243"/>
              <a:gd name="connsiteX6" fmla="*/ 2339663 w 2339663"/>
              <a:gd name="connsiteY6" fmla="*/ 1161513 h 1667243"/>
              <a:gd name="connsiteX7" fmla="*/ 2339663 w 2339663"/>
              <a:gd name="connsiteY7" fmla="*/ 1667243 h 1667243"/>
              <a:gd name="connsiteX8" fmla="*/ 1778144 w 2339663"/>
              <a:gd name="connsiteY8" fmla="*/ 1667243 h 1667243"/>
              <a:gd name="connsiteX9" fmla="*/ 1193228 w 2339663"/>
              <a:gd name="connsiteY9" fmla="*/ 1667243 h 1667243"/>
              <a:gd name="connsiteX10" fmla="*/ 561519 w 2339663"/>
              <a:gd name="connsiteY10" fmla="*/ 1667243 h 1667243"/>
              <a:gd name="connsiteX11" fmla="*/ 0 w 2339663"/>
              <a:gd name="connsiteY11" fmla="*/ 1667243 h 1667243"/>
              <a:gd name="connsiteX12" fmla="*/ 0 w 2339663"/>
              <a:gd name="connsiteY12" fmla="*/ 1078150 h 1667243"/>
              <a:gd name="connsiteX13" fmla="*/ 0 w 2339663"/>
              <a:gd name="connsiteY13" fmla="*/ 522403 h 1667243"/>
              <a:gd name="connsiteX14" fmla="*/ 0 w 2339663"/>
              <a:gd name="connsiteY14" fmla="*/ 0 h 166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39663" h="1667243" fill="none" extrusionOk="0">
                <a:moveTo>
                  <a:pt x="0" y="0"/>
                </a:moveTo>
                <a:cubicBezTo>
                  <a:pt x="124525" y="27079"/>
                  <a:pt x="360963" y="-28020"/>
                  <a:pt x="584916" y="0"/>
                </a:cubicBezTo>
                <a:cubicBezTo>
                  <a:pt x="808869" y="28020"/>
                  <a:pt x="922286" y="26903"/>
                  <a:pt x="1123038" y="0"/>
                </a:cubicBezTo>
                <a:cubicBezTo>
                  <a:pt x="1323790" y="-26903"/>
                  <a:pt x="1483342" y="-6568"/>
                  <a:pt x="1637764" y="0"/>
                </a:cubicBezTo>
                <a:cubicBezTo>
                  <a:pt x="1792186" y="6568"/>
                  <a:pt x="2130330" y="17469"/>
                  <a:pt x="2339663" y="0"/>
                </a:cubicBezTo>
                <a:cubicBezTo>
                  <a:pt x="2311066" y="260501"/>
                  <a:pt x="2315552" y="290274"/>
                  <a:pt x="2339663" y="572420"/>
                </a:cubicBezTo>
                <a:cubicBezTo>
                  <a:pt x="2363774" y="854566"/>
                  <a:pt x="2333006" y="954895"/>
                  <a:pt x="2339663" y="1161513"/>
                </a:cubicBezTo>
                <a:cubicBezTo>
                  <a:pt x="2346320" y="1368131"/>
                  <a:pt x="2335107" y="1423933"/>
                  <a:pt x="2339663" y="1667243"/>
                </a:cubicBezTo>
                <a:cubicBezTo>
                  <a:pt x="2059383" y="1690791"/>
                  <a:pt x="2012377" y="1693258"/>
                  <a:pt x="1778144" y="1667243"/>
                </a:cubicBezTo>
                <a:cubicBezTo>
                  <a:pt x="1543911" y="1641228"/>
                  <a:pt x="1389747" y="1688505"/>
                  <a:pt x="1193228" y="1667243"/>
                </a:cubicBezTo>
                <a:cubicBezTo>
                  <a:pt x="996709" y="1645981"/>
                  <a:pt x="844682" y="1657806"/>
                  <a:pt x="561519" y="1667243"/>
                </a:cubicBezTo>
                <a:cubicBezTo>
                  <a:pt x="278356" y="1676680"/>
                  <a:pt x="117112" y="1675989"/>
                  <a:pt x="0" y="1667243"/>
                </a:cubicBezTo>
                <a:cubicBezTo>
                  <a:pt x="27524" y="1447073"/>
                  <a:pt x="22259" y="1364482"/>
                  <a:pt x="0" y="1078150"/>
                </a:cubicBezTo>
                <a:cubicBezTo>
                  <a:pt x="-22259" y="791818"/>
                  <a:pt x="18195" y="791783"/>
                  <a:pt x="0" y="522403"/>
                </a:cubicBezTo>
                <a:cubicBezTo>
                  <a:pt x="-18195" y="253023"/>
                  <a:pt x="-20531" y="107477"/>
                  <a:pt x="0" y="0"/>
                </a:cubicBezTo>
                <a:close/>
              </a:path>
              <a:path w="2339663" h="1667243" stroke="0" extrusionOk="0">
                <a:moveTo>
                  <a:pt x="0" y="0"/>
                </a:moveTo>
                <a:cubicBezTo>
                  <a:pt x="155762" y="-23506"/>
                  <a:pt x="392457" y="-22703"/>
                  <a:pt x="561519" y="0"/>
                </a:cubicBezTo>
                <a:cubicBezTo>
                  <a:pt x="730581" y="22703"/>
                  <a:pt x="940020" y="-25557"/>
                  <a:pt x="1193228" y="0"/>
                </a:cubicBezTo>
                <a:cubicBezTo>
                  <a:pt x="1446436" y="25557"/>
                  <a:pt x="1674240" y="7621"/>
                  <a:pt x="1824937" y="0"/>
                </a:cubicBezTo>
                <a:cubicBezTo>
                  <a:pt x="1975634" y="-7621"/>
                  <a:pt x="2088140" y="-14435"/>
                  <a:pt x="2339663" y="0"/>
                </a:cubicBezTo>
                <a:cubicBezTo>
                  <a:pt x="2329580" y="247063"/>
                  <a:pt x="2311762" y="378455"/>
                  <a:pt x="2339663" y="589093"/>
                </a:cubicBezTo>
                <a:cubicBezTo>
                  <a:pt x="2367564" y="799731"/>
                  <a:pt x="2313069" y="876264"/>
                  <a:pt x="2339663" y="1128168"/>
                </a:cubicBezTo>
                <a:cubicBezTo>
                  <a:pt x="2366257" y="1380072"/>
                  <a:pt x="2349605" y="1433284"/>
                  <a:pt x="2339663" y="1667243"/>
                </a:cubicBezTo>
                <a:cubicBezTo>
                  <a:pt x="2132956" y="1692453"/>
                  <a:pt x="2010049" y="1656605"/>
                  <a:pt x="1801541" y="1667243"/>
                </a:cubicBezTo>
                <a:cubicBezTo>
                  <a:pt x="1593033" y="1677881"/>
                  <a:pt x="1514699" y="1665137"/>
                  <a:pt x="1263418" y="1667243"/>
                </a:cubicBezTo>
                <a:cubicBezTo>
                  <a:pt x="1012137" y="1669349"/>
                  <a:pt x="890590" y="1674978"/>
                  <a:pt x="678502" y="1667243"/>
                </a:cubicBezTo>
                <a:cubicBezTo>
                  <a:pt x="466414" y="1659508"/>
                  <a:pt x="237124" y="1665033"/>
                  <a:pt x="0" y="1667243"/>
                </a:cubicBezTo>
                <a:cubicBezTo>
                  <a:pt x="23471" y="1399827"/>
                  <a:pt x="3175" y="1240125"/>
                  <a:pt x="0" y="1078150"/>
                </a:cubicBezTo>
                <a:cubicBezTo>
                  <a:pt x="-3175" y="916175"/>
                  <a:pt x="-15382" y="800466"/>
                  <a:pt x="0" y="555748"/>
                </a:cubicBezTo>
                <a:cubicBezTo>
                  <a:pt x="15382" y="311030"/>
                  <a:pt x="-20136" y="136884"/>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Features: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 feature is like an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overall aspect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or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characteristic</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of something.</a:t>
            </a:r>
            <a:endPar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523F17B5-0FA1-9BF5-4A80-B2C40FB4B9A5}"/>
              </a:ext>
            </a:extLst>
          </p:cNvPr>
          <p:cNvSpPr/>
          <p:nvPr/>
        </p:nvSpPr>
        <p:spPr>
          <a:xfrm>
            <a:off x="302920" y="2803741"/>
            <a:ext cx="2339662" cy="1373083"/>
          </a:xfrm>
          <a:custGeom>
            <a:avLst/>
            <a:gdLst>
              <a:gd name="connsiteX0" fmla="*/ 0 w 2339662"/>
              <a:gd name="connsiteY0" fmla="*/ 0 h 1373083"/>
              <a:gd name="connsiteX1" fmla="*/ 538122 w 2339662"/>
              <a:gd name="connsiteY1" fmla="*/ 0 h 1373083"/>
              <a:gd name="connsiteX2" fmla="*/ 1169831 w 2339662"/>
              <a:gd name="connsiteY2" fmla="*/ 0 h 1373083"/>
              <a:gd name="connsiteX3" fmla="*/ 1754747 w 2339662"/>
              <a:gd name="connsiteY3" fmla="*/ 0 h 1373083"/>
              <a:gd name="connsiteX4" fmla="*/ 2339662 w 2339662"/>
              <a:gd name="connsiteY4" fmla="*/ 0 h 1373083"/>
              <a:gd name="connsiteX5" fmla="*/ 2339662 w 2339662"/>
              <a:gd name="connsiteY5" fmla="*/ 645349 h 1373083"/>
              <a:gd name="connsiteX6" fmla="*/ 2339662 w 2339662"/>
              <a:gd name="connsiteY6" fmla="*/ 1373083 h 1373083"/>
              <a:gd name="connsiteX7" fmla="*/ 1731350 w 2339662"/>
              <a:gd name="connsiteY7" fmla="*/ 1373083 h 1373083"/>
              <a:gd name="connsiteX8" fmla="*/ 1169831 w 2339662"/>
              <a:gd name="connsiteY8" fmla="*/ 1373083 h 1373083"/>
              <a:gd name="connsiteX9" fmla="*/ 608312 w 2339662"/>
              <a:gd name="connsiteY9" fmla="*/ 1373083 h 1373083"/>
              <a:gd name="connsiteX10" fmla="*/ 0 w 2339662"/>
              <a:gd name="connsiteY10" fmla="*/ 1373083 h 1373083"/>
              <a:gd name="connsiteX11" fmla="*/ 0 w 2339662"/>
              <a:gd name="connsiteY11" fmla="*/ 686542 h 1373083"/>
              <a:gd name="connsiteX12" fmla="*/ 0 w 2339662"/>
              <a:gd name="connsiteY12" fmla="*/ 0 h 1373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39662" h="1373083" fill="none" extrusionOk="0">
                <a:moveTo>
                  <a:pt x="0" y="0"/>
                </a:moveTo>
                <a:cubicBezTo>
                  <a:pt x="252818" y="1292"/>
                  <a:pt x="275734" y="16653"/>
                  <a:pt x="538122" y="0"/>
                </a:cubicBezTo>
                <a:cubicBezTo>
                  <a:pt x="800510" y="-16653"/>
                  <a:pt x="962066" y="5096"/>
                  <a:pt x="1169831" y="0"/>
                </a:cubicBezTo>
                <a:cubicBezTo>
                  <a:pt x="1377596" y="-5096"/>
                  <a:pt x="1530794" y="-28020"/>
                  <a:pt x="1754747" y="0"/>
                </a:cubicBezTo>
                <a:cubicBezTo>
                  <a:pt x="1978700" y="28020"/>
                  <a:pt x="2193588" y="-14043"/>
                  <a:pt x="2339662" y="0"/>
                </a:cubicBezTo>
                <a:cubicBezTo>
                  <a:pt x="2334727" y="265457"/>
                  <a:pt x="2331395" y="434096"/>
                  <a:pt x="2339662" y="645349"/>
                </a:cubicBezTo>
                <a:cubicBezTo>
                  <a:pt x="2347929" y="856602"/>
                  <a:pt x="2311508" y="1118441"/>
                  <a:pt x="2339662" y="1373083"/>
                </a:cubicBezTo>
                <a:cubicBezTo>
                  <a:pt x="2216165" y="1383420"/>
                  <a:pt x="1983581" y="1353303"/>
                  <a:pt x="1731350" y="1373083"/>
                </a:cubicBezTo>
                <a:cubicBezTo>
                  <a:pt x="1479119" y="1392863"/>
                  <a:pt x="1443298" y="1370823"/>
                  <a:pt x="1169831" y="1373083"/>
                </a:cubicBezTo>
                <a:cubicBezTo>
                  <a:pt x="896364" y="1375343"/>
                  <a:pt x="790596" y="1388656"/>
                  <a:pt x="608312" y="1373083"/>
                </a:cubicBezTo>
                <a:cubicBezTo>
                  <a:pt x="426028" y="1357510"/>
                  <a:pt x="282956" y="1349311"/>
                  <a:pt x="0" y="1373083"/>
                </a:cubicBezTo>
                <a:cubicBezTo>
                  <a:pt x="-31446" y="1094049"/>
                  <a:pt x="26649" y="870590"/>
                  <a:pt x="0" y="686542"/>
                </a:cubicBezTo>
                <a:cubicBezTo>
                  <a:pt x="-26649" y="502494"/>
                  <a:pt x="-27577" y="184180"/>
                  <a:pt x="0" y="0"/>
                </a:cubicBezTo>
                <a:close/>
              </a:path>
              <a:path w="2339662" h="1373083" stroke="0" extrusionOk="0">
                <a:moveTo>
                  <a:pt x="0" y="0"/>
                </a:moveTo>
                <a:cubicBezTo>
                  <a:pt x="155762" y="-23506"/>
                  <a:pt x="392457" y="-22703"/>
                  <a:pt x="561519" y="0"/>
                </a:cubicBezTo>
                <a:cubicBezTo>
                  <a:pt x="730581" y="22703"/>
                  <a:pt x="940020" y="-25557"/>
                  <a:pt x="1193228" y="0"/>
                </a:cubicBezTo>
                <a:cubicBezTo>
                  <a:pt x="1446436" y="25557"/>
                  <a:pt x="1678607" y="12350"/>
                  <a:pt x="1824936" y="0"/>
                </a:cubicBezTo>
                <a:cubicBezTo>
                  <a:pt x="1971265" y="-12350"/>
                  <a:pt x="2088139" y="-14435"/>
                  <a:pt x="2339662" y="0"/>
                </a:cubicBezTo>
                <a:cubicBezTo>
                  <a:pt x="2367022" y="348776"/>
                  <a:pt x="2332556" y="364477"/>
                  <a:pt x="2339662" y="714003"/>
                </a:cubicBezTo>
                <a:cubicBezTo>
                  <a:pt x="2346768" y="1063529"/>
                  <a:pt x="2320643" y="1201644"/>
                  <a:pt x="2339662" y="1373083"/>
                </a:cubicBezTo>
                <a:cubicBezTo>
                  <a:pt x="2173589" y="1370322"/>
                  <a:pt x="1965820" y="1377152"/>
                  <a:pt x="1778143" y="1373083"/>
                </a:cubicBezTo>
                <a:cubicBezTo>
                  <a:pt x="1590466" y="1369014"/>
                  <a:pt x="1415686" y="1374154"/>
                  <a:pt x="1146434" y="1373083"/>
                </a:cubicBezTo>
                <a:cubicBezTo>
                  <a:pt x="877182" y="1372012"/>
                  <a:pt x="851941" y="1365192"/>
                  <a:pt x="608312" y="1373083"/>
                </a:cubicBezTo>
                <a:cubicBezTo>
                  <a:pt x="364683" y="1380974"/>
                  <a:pt x="216477" y="1386461"/>
                  <a:pt x="0" y="1373083"/>
                </a:cubicBezTo>
                <a:cubicBezTo>
                  <a:pt x="31017" y="1072441"/>
                  <a:pt x="-14576" y="934668"/>
                  <a:pt x="0" y="727734"/>
                </a:cubicBezTo>
                <a:cubicBezTo>
                  <a:pt x="14576" y="520800"/>
                  <a:pt x="34310" y="191865"/>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Describe: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This means we are looking for some good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specific</a:t>
            </a:r>
            <a:r>
              <a:rPr kumimoji="0" lang="en-GB" sz="2000" b="0"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facts</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t>
            </a:r>
          </a:p>
        </p:txBody>
      </p:sp>
      <p:cxnSp>
        <p:nvCxnSpPr>
          <p:cNvPr id="43" name="Straight Arrow Connector 42">
            <a:extLst>
              <a:ext uri="{FF2B5EF4-FFF2-40B4-BE49-F238E27FC236}">
                <a16:creationId xmlns:a16="http://schemas.microsoft.com/office/drawing/2014/main" id="{3D3F92B7-54D8-77B4-D9BF-7C6AF2487C99}"/>
              </a:ext>
            </a:extLst>
          </p:cNvPr>
          <p:cNvCxnSpPr>
            <a:cxnSpLocks/>
          </p:cNvCxnSpPr>
          <p:nvPr/>
        </p:nvCxnSpPr>
        <p:spPr>
          <a:xfrm flipV="1">
            <a:off x="2631678" y="2265368"/>
            <a:ext cx="1597422" cy="849307"/>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44" name="Straight Arrow Connector 43">
            <a:extLst>
              <a:ext uri="{FF2B5EF4-FFF2-40B4-BE49-F238E27FC236}">
                <a16:creationId xmlns:a16="http://schemas.microsoft.com/office/drawing/2014/main" id="{E40B1109-3CB2-84F1-2EF5-BAFF061199E3}"/>
              </a:ext>
            </a:extLst>
          </p:cNvPr>
          <p:cNvCxnSpPr>
            <a:cxnSpLocks/>
          </p:cNvCxnSpPr>
          <p:nvPr/>
        </p:nvCxnSpPr>
        <p:spPr>
          <a:xfrm flipV="1">
            <a:off x="2567242" y="2285874"/>
            <a:ext cx="2250027" cy="2358441"/>
          </a:xfrm>
          <a:prstGeom prst="straightConnector1">
            <a:avLst/>
          </a:prstGeom>
          <a:noFill/>
          <a:ln w="28575" cap="flat" cmpd="sng" algn="ctr">
            <a:solidFill>
              <a:srgbClr val="4472C4">
                <a:lumMod val="75000"/>
              </a:srgbClr>
            </a:solidFill>
            <a:prstDash val="solid"/>
            <a:miter lim="800000"/>
            <a:tailEnd type="triangle"/>
          </a:ln>
          <a:effectLst/>
        </p:spPr>
      </p:cxnSp>
      <p:sp>
        <p:nvSpPr>
          <p:cNvPr id="45" name="Rectangle 44">
            <a:extLst>
              <a:ext uri="{FF2B5EF4-FFF2-40B4-BE49-F238E27FC236}">
                <a16:creationId xmlns:a16="http://schemas.microsoft.com/office/drawing/2014/main" id="{A6217A9E-A223-5E3D-E262-FA9D2A46AD94}"/>
              </a:ext>
            </a:extLst>
          </p:cNvPr>
          <p:cNvSpPr/>
          <p:nvPr/>
        </p:nvSpPr>
        <p:spPr>
          <a:xfrm>
            <a:off x="9936899" y="3733574"/>
            <a:ext cx="1946876" cy="1581376"/>
          </a:xfrm>
          <a:custGeom>
            <a:avLst/>
            <a:gdLst>
              <a:gd name="connsiteX0" fmla="*/ 0 w 1946876"/>
              <a:gd name="connsiteY0" fmla="*/ 0 h 1581376"/>
              <a:gd name="connsiteX1" fmla="*/ 610021 w 1946876"/>
              <a:gd name="connsiteY1" fmla="*/ 0 h 1581376"/>
              <a:gd name="connsiteX2" fmla="*/ 1297917 w 1946876"/>
              <a:gd name="connsiteY2" fmla="*/ 0 h 1581376"/>
              <a:gd name="connsiteX3" fmla="*/ 1946876 w 1946876"/>
              <a:gd name="connsiteY3" fmla="*/ 0 h 1581376"/>
              <a:gd name="connsiteX4" fmla="*/ 1946876 w 1946876"/>
              <a:gd name="connsiteY4" fmla="*/ 495498 h 1581376"/>
              <a:gd name="connsiteX5" fmla="*/ 1946876 w 1946876"/>
              <a:gd name="connsiteY5" fmla="*/ 1006809 h 1581376"/>
              <a:gd name="connsiteX6" fmla="*/ 1946876 w 1946876"/>
              <a:gd name="connsiteY6" fmla="*/ 1581376 h 1581376"/>
              <a:gd name="connsiteX7" fmla="*/ 1278449 w 1946876"/>
              <a:gd name="connsiteY7" fmla="*/ 1581376 h 1581376"/>
              <a:gd name="connsiteX8" fmla="*/ 648959 w 1946876"/>
              <a:gd name="connsiteY8" fmla="*/ 1581376 h 1581376"/>
              <a:gd name="connsiteX9" fmla="*/ 0 w 1946876"/>
              <a:gd name="connsiteY9" fmla="*/ 1581376 h 1581376"/>
              <a:gd name="connsiteX10" fmla="*/ 0 w 1946876"/>
              <a:gd name="connsiteY10" fmla="*/ 1070064 h 1581376"/>
              <a:gd name="connsiteX11" fmla="*/ 0 w 1946876"/>
              <a:gd name="connsiteY11" fmla="*/ 542939 h 1581376"/>
              <a:gd name="connsiteX12" fmla="*/ 0 w 1946876"/>
              <a:gd name="connsiteY12" fmla="*/ 0 h 15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46876" h="1581376" fill="none" extrusionOk="0">
                <a:moveTo>
                  <a:pt x="0" y="0"/>
                </a:moveTo>
                <a:cubicBezTo>
                  <a:pt x="192430" y="12470"/>
                  <a:pt x="396467" y="-1721"/>
                  <a:pt x="610021" y="0"/>
                </a:cubicBezTo>
                <a:cubicBezTo>
                  <a:pt x="823575" y="1721"/>
                  <a:pt x="1051562" y="-6617"/>
                  <a:pt x="1297917" y="0"/>
                </a:cubicBezTo>
                <a:cubicBezTo>
                  <a:pt x="1544272" y="6617"/>
                  <a:pt x="1739247" y="-3240"/>
                  <a:pt x="1946876" y="0"/>
                </a:cubicBezTo>
                <a:cubicBezTo>
                  <a:pt x="1941467" y="135866"/>
                  <a:pt x="1967949" y="351753"/>
                  <a:pt x="1946876" y="495498"/>
                </a:cubicBezTo>
                <a:cubicBezTo>
                  <a:pt x="1925803" y="639243"/>
                  <a:pt x="1943768" y="761805"/>
                  <a:pt x="1946876" y="1006809"/>
                </a:cubicBezTo>
                <a:cubicBezTo>
                  <a:pt x="1949984" y="1251813"/>
                  <a:pt x="1936172" y="1440857"/>
                  <a:pt x="1946876" y="1581376"/>
                </a:cubicBezTo>
                <a:cubicBezTo>
                  <a:pt x="1785100" y="1555532"/>
                  <a:pt x="1480837" y="1593207"/>
                  <a:pt x="1278449" y="1581376"/>
                </a:cubicBezTo>
                <a:cubicBezTo>
                  <a:pt x="1076061" y="1569545"/>
                  <a:pt x="835491" y="1596070"/>
                  <a:pt x="648959" y="1581376"/>
                </a:cubicBezTo>
                <a:cubicBezTo>
                  <a:pt x="462427" y="1566683"/>
                  <a:pt x="251187" y="1559030"/>
                  <a:pt x="0" y="1581376"/>
                </a:cubicBezTo>
                <a:cubicBezTo>
                  <a:pt x="-10817" y="1389126"/>
                  <a:pt x="2601" y="1211417"/>
                  <a:pt x="0" y="1070064"/>
                </a:cubicBezTo>
                <a:cubicBezTo>
                  <a:pt x="-2601" y="928711"/>
                  <a:pt x="-18857" y="715521"/>
                  <a:pt x="0" y="542939"/>
                </a:cubicBezTo>
                <a:cubicBezTo>
                  <a:pt x="18857" y="370357"/>
                  <a:pt x="-4711" y="206572"/>
                  <a:pt x="0" y="0"/>
                </a:cubicBezTo>
                <a:close/>
              </a:path>
              <a:path w="1946876" h="1581376" stroke="0" extrusionOk="0">
                <a:moveTo>
                  <a:pt x="0" y="0"/>
                </a:moveTo>
                <a:cubicBezTo>
                  <a:pt x="212326" y="-18645"/>
                  <a:pt x="458474" y="-26545"/>
                  <a:pt x="629490" y="0"/>
                </a:cubicBezTo>
                <a:cubicBezTo>
                  <a:pt x="800506" y="26545"/>
                  <a:pt x="1121614" y="-21282"/>
                  <a:pt x="1317386" y="0"/>
                </a:cubicBezTo>
                <a:cubicBezTo>
                  <a:pt x="1513158" y="21282"/>
                  <a:pt x="1668453" y="-11101"/>
                  <a:pt x="1946876" y="0"/>
                </a:cubicBezTo>
                <a:cubicBezTo>
                  <a:pt x="1932095" y="112167"/>
                  <a:pt x="1963693" y="358201"/>
                  <a:pt x="1946876" y="479684"/>
                </a:cubicBezTo>
                <a:cubicBezTo>
                  <a:pt x="1930059" y="601167"/>
                  <a:pt x="1962447" y="794481"/>
                  <a:pt x="1946876" y="959368"/>
                </a:cubicBezTo>
                <a:cubicBezTo>
                  <a:pt x="1931305" y="1124255"/>
                  <a:pt x="1967741" y="1289973"/>
                  <a:pt x="1946876" y="1581376"/>
                </a:cubicBezTo>
                <a:cubicBezTo>
                  <a:pt x="1637334" y="1580462"/>
                  <a:pt x="1579174" y="1566029"/>
                  <a:pt x="1317386" y="1581376"/>
                </a:cubicBezTo>
                <a:cubicBezTo>
                  <a:pt x="1055598" y="1596724"/>
                  <a:pt x="929899" y="1559159"/>
                  <a:pt x="629490" y="1581376"/>
                </a:cubicBezTo>
                <a:cubicBezTo>
                  <a:pt x="329081" y="1603593"/>
                  <a:pt x="303679" y="1577454"/>
                  <a:pt x="0" y="1581376"/>
                </a:cubicBezTo>
                <a:cubicBezTo>
                  <a:pt x="19555" y="1330096"/>
                  <a:pt x="-25209" y="1179744"/>
                  <a:pt x="0" y="1054251"/>
                </a:cubicBezTo>
                <a:cubicBezTo>
                  <a:pt x="25209" y="928759"/>
                  <a:pt x="8665" y="655925"/>
                  <a:pt x="0" y="495498"/>
                </a:cubicBezTo>
                <a:cubicBezTo>
                  <a:pt x="-8665" y="335071"/>
                  <a:pt x="-2899" y="128979"/>
                  <a:pt x="0" y="0"/>
                </a:cubicBezTo>
                <a:close/>
              </a:path>
            </a:pathLst>
          </a:custGeom>
          <a:solidFill>
            <a:srgbClr val="FFC000">
              <a:lumMod val="20000"/>
              <a:lumOff val="80000"/>
            </a:srgbClr>
          </a:solidFill>
          <a:ln w="19050" cap="flat" cmpd="sng" algn="ctr">
            <a:solidFill>
              <a:srgbClr val="4472C4">
                <a:lumMod val="75000"/>
              </a:srgbClr>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ED7D31">
                    <a:lumMod val="50000"/>
                  </a:srgbClr>
                </a:solidFill>
                <a:effectLst/>
                <a:uLnTx/>
                <a:uFillTx/>
                <a:latin typeface="Calibri" panose="020F0502020204030204"/>
                <a:ea typeface="+mn-ea"/>
                <a:cs typeface="+mn-cs"/>
              </a:rPr>
              <a:t>Two: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You are given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two different features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to describe.</a:t>
            </a:r>
            <a:endPar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endParaRPr>
          </a:p>
        </p:txBody>
      </p:sp>
      <p:cxnSp>
        <p:nvCxnSpPr>
          <p:cNvPr id="46" name="Straight Arrow Connector 45">
            <a:extLst>
              <a:ext uri="{FF2B5EF4-FFF2-40B4-BE49-F238E27FC236}">
                <a16:creationId xmlns:a16="http://schemas.microsoft.com/office/drawing/2014/main" id="{0A2F1C50-1DA5-B6FE-900D-6C99FFBE99A9}"/>
              </a:ext>
            </a:extLst>
          </p:cNvPr>
          <p:cNvCxnSpPr>
            <a:cxnSpLocks/>
            <a:stCxn id="40" idx="1"/>
          </p:cNvCxnSpPr>
          <p:nvPr/>
        </p:nvCxnSpPr>
        <p:spPr>
          <a:xfrm flipH="1" flipV="1">
            <a:off x="7849785" y="2360600"/>
            <a:ext cx="1733353" cy="466689"/>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47" name="Straight Arrow Connector 46">
            <a:extLst>
              <a:ext uri="{FF2B5EF4-FFF2-40B4-BE49-F238E27FC236}">
                <a16:creationId xmlns:a16="http://schemas.microsoft.com/office/drawing/2014/main" id="{6DFCC310-392E-6FDF-5AB4-A6F202AC44AC}"/>
              </a:ext>
            </a:extLst>
          </p:cNvPr>
          <p:cNvCxnSpPr>
            <a:cxnSpLocks/>
            <a:stCxn id="45" idx="1"/>
          </p:cNvCxnSpPr>
          <p:nvPr/>
        </p:nvCxnSpPr>
        <p:spPr>
          <a:xfrm flipH="1">
            <a:off x="9086850" y="4524262"/>
            <a:ext cx="850049" cy="3440"/>
          </a:xfrm>
          <a:prstGeom prst="straightConnector1">
            <a:avLst/>
          </a:prstGeom>
          <a:noFill/>
          <a:ln w="28575" cap="flat" cmpd="sng" algn="ctr">
            <a:solidFill>
              <a:srgbClr val="4472C4">
                <a:lumMod val="75000"/>
              </a:srgbClr>
            </a:solidFill>
            <a:prstDash val="solid"/>
            <a:miter lim="800000"/>
            <a:tailEnd type="triangle"/>
          </a:ln>
          <a:effectLst/>
        </p:spPr>
      </p:cxnSp>
      <p:pic>
        <p:nvPicPr>
          <p:cNvPr id="48" name="Picture 47">
            <a:extLst>
              <a:ext uri="{FF2B5EF4-FFF2-40B4-BE49-F238E27FC236}">
                <a16:creationId xmlns:a16="http://schemas.microsoft.com/office/drawing/2014/main" id="{1C88F511-2A05-309D-3BF4-CC59D954383D}"/>
              </a:ext>
            </a:extLst>
          </p:cNvPr>
          <p:cNvPicPr>
            <a:picLocks noChangeAspect="1"/>
          </p:cNvPicPr>
          <p:nvPr/>
        </p:nvPicPr>
        <p:blipFill rotWithShape="1">
          <a:blip r:embed="rId2"/>
          <a:srcRect t="6045" b="6055"/>
          <a:stretch/>
        </p:blipFill>
        <p:spPr>
          <a:xfrm flipH="1">
            <a:off x="10203506" y="5177109"/>
            <a:ext cx="1946877" cy="1711302"/>
          </a:xfrm>
          <a:prstGeom prst="rect">
            <a:avLst/>
          </a:prstGeom>
        </p:spPr>
      </p:pic>
    </p:spTree>
    <p:extLst>
      <p:ext uri="{BB962C8B-B14F-4D97-AF65-F5344CB8AC3E}">
        <p14:creationId xmlns:p14="http://schemas.microsoft.com/office/powerpoint/2010/main" val="265287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nodeType="with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p:cTn id="19" dur="500" fill="hold"/>
                                        <p:tgtEl>
                                          <p:spTgt spid="41"/>
                                        </p:tgtEl>
                                        <p:attrNameLst>
                                          <p:attrName>ppt_w</p:attrName>
                                        </p:attrNameLst>
                                      </p:cBhvr>
                                      <p:tavLst>
                                        <p:tav tm="0">
                                          <p:val>
                                            <p:fltVal val="0"/>
                                          </p:val>
                                        </p:tav>
                                        <p:tav tm="100000">
                                          <p:val>
                                            <p:strVal val="#ppt_w"/>
                                          </p:val>
                                        </p:tav>
                                      </p:tavLst>
                                    </p:anim>
                                    <p:anim calcmode="lin" valueType="num">
                                      <p:cBhvr>
                                        <p:cTn id="20" dur="500" fill="hold"/>
                                        <p:tgtEl>
                                          <p:spTgt spid="41"/>
                                        </p:tgtEl>
                                        <p:attrNameLst>
                                          <p:attrName>ppt_h</p:attrName>
                                        </p:attrNameLst>
                                      </p:cBhvr>
                                      <p:tavLst>
                                        <p:tav tm="0">
                                          <p:val>
                                            <p:fltVal val="0"/>
                                          </p:val>
                                        </p:tav>
                                        <p:tav tm="100000">
                                          <p:val>
                                            <p:strVal val="#ppt_h"/>
                                          </p:val>
                                        </p:tav>
                                      </p:tavLst>
                                    </p:anim>
                                    <p:animEffect transition="in" filter="fade">
                                      <p:cBhvr>
                                        <p:cTn id="21" dur="500"/>
                                        <p:tgtEl>
                                          <p:spTgt spid="41"/>
                                        </p:tgtEl>
                                      </p:cBhvr>
                                    </p:animEffect>
                                  </p:childTnLst>
                                </p:cTn>
                              </p:par>
                              <p:par>
                                <p:cTn id="22" presetID="53" presetClass="entr" presetSubtype="16"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p:cTn id="31" dur="500" fill="hold"/>
                                        <p:tgtEl>
                                          <p:spTgt spid="46"/>
                                        </p:tgtEl>
                                        <p:attrNameLst>
                                          <p:attrName>ppt_w</p:attrName>
                                        </p:attrNameLst>
                                      </p:cBhvr>
                                      <p:tavLst>
                                        <p:tav tm="0">
                                          <p:val>
                                            <p:fltVal val="0"/>
                                          </p:val>
                                        </p:tav>
                                        <p:tav tm="100000">
                                          <p:val>
                                            <p:strVal val="#ppt_w"/>
                                          </p:val>
                                        </p:tav>
                                      </p:tavLst>
                                    </p:anim>
                                    <p:anim calcmode="lin" valueType="num">
                                      <p:cBhvr>
                                        <p:cTn id="32" dur="500" fill="hold"/>
                                        <p:tgtEl>
                                          <p:spTgt spid="46"/>
                                        </p:tgtEl>
                                        <p:attrNameLst>
                                          <p:attrName>ppt_h</p:attrName>
                                        </p:attrNameLst>
                                      </p:cBhvr>
                                      <p:tavLst>
                                        <p:tav tm="0">
                                          <p:val>
                                            <p:fltVal val="0"/>
                                          </p:val>
                                        </p:tav>
                                        <p:tav tm="100000">
                                          <p:val>
                                            <p:strVal val="#ppt_h"/>
                                          </p:val>
                                        </p:tav>
                                      </p:tavLst>
                                    </p:anim>
                                    <p:animEffect transition="in" filter="fade">
                                      <p:cBhvr>
                                        <p:cTn id="33" dur="500"/>
                                        <p:tgtEl>
                                          <p:spTgt spid="46"/>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animEffect transition="in" filter="fade">
                                      <p:cBhvr>
                                        <p:cTn id="45" dur="500"/>
                                        <p:tgtEl>
                                          <p:spTgt spid="4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 calcmode="lin" valueType="num">
                                      <p:cBhvr>
                                        <p:cTn id="48" dur="500" fill="hold"/>
                                        <p:tgtEl>
                                          <p:spTgt spid="45"/>
                                        </p:tgtEl>
                                        <p:attrNameLst>
                                          <p:attrName>ppt_w</p:attrName>
                                        </p:attrNameLst>
                                      </p:cBhvr>
                                      <p:tavLst>
                                        <p:tav tm="0">
                                          <p:val>
                                            <p:fltVal val="0"/>
                                          </p:val>
                                        </p:tav>
                                        <p:tav tm="100000">
                                          <p:val>
                                            <p:strVal val="#ppt_w"/>
                                          </p:val>
                                        </p:tav>
                                      </p:tavLst>
                                    </p:anim>
                                    <p:anim calcmode="lin" valueType="num">
                                      <p:cBhvr>
                                        <p:cTn id="49" dur="500" fill="hold"/>
                                        <p:tgtEl>
                                          <p:spTgt spid="45"/>
                                        </p:tgtEl>
                                        <p:attrNameLst>
                                          <p:attrName>ppt_h</p:attrName>
                                        </p:attrNameLst>
                                      </p:cBhvr>
                                      <p:tavLst>
                                        <p:tav tm="0">
                                          <p:val>
                                            <p:fltVal val="0"/>
                                          </p:val>
                                        </p:tav>
                                        <p:tav tm="100000">
                                          <p:val>
                                            <p:strVal val="#ppt_h"/>
                                          </p:val>
                                        </p:tav>
                                      </p:tavLst>
                                    </p:anim>
                                    <p:animEffect transition="in" filter="fade">
                                      <p:cBhvr>
                                        <p:cTn id="5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2BFD-6607-E3C0-2B88-6304011CD1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24A2576-19BF-3EFB-7299-B41CBA4FA7B7}"/>
              </a:ext>
            </a:extLst>
          </p:cNvPr>
          <p:cNvSpPr>
            <a:spLocks noGrp="1"/>
          </p:cNvSpPr>
          <p:nvPr>
            <p:ph idx="1"/>
          </p:nvPr>
        </p:nvSpPr>
        <p:spPr/>
        <p:txBody>
          <a:bodyPr/>
          <a:lstStyle/>
          <a:p>
            <a:endParaRPr lang="en-GB"/>
          </a:p>
        </p:txBody>
      </p:sp>
      <p:pic>
        <p:nvPicPr>
          <p:cNvPr id="4" name="Picture 6" descr="Seamless pattern with hand drawn icons on the theme of law and crimes,  black contour on white background — Stock Photo © Zagory #96363188">
            <a:extLst>
              <a:ext uri="{FF2B5EF4-FFF2-40B4-BE49-F238E27FC236}">
                <a16:creationId xmlns:a16="http://schemas.microsoft.com/office/drawing/2014/main" id="{6C9FFF67-B09E-2D26-39C4-3E9338005595}"/>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7B8DAC9E-0725-A677-C1B1-BF5149FA2B4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4F535F3-7595-0A07-4897-88CED17E80B9}"/>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74FC647A-801F-8EA4-4158-202760A697E0}"/>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EE5A95F1-BB0A-4A8A-F039-E2DFC365A6B8}"/>
              </a:ext>
            </a:extLst>
          </p:cNvPr>
          <p:cNvSpPr/>
          <p:nvPr/>
        </p:nvSpPr>
        <p:spPr>
          <a:xfrm>
            <a:off x="0" y="257213"/>
            <a:ext cx="12200967"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567A619E-25EB-3AE8-C421-6EB724109702}"/>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prstClr val="black"/>
                </a:solidFill>
                <a:effectLst/>
                <a:uLnTx/>
                <a:uFillTx/>
              </a:rPr>
              <a:t>QUESTION1: Anglo-Saxon &amp; Norman England</a:t>
            </a:r>
            <a:endParaRPr kumimoji="0" lang="en-GB" sz="4000" b="0" i="0" u="none" strike="noStrike" kern="0" cap="none" spc="0" normalizeH="0" baseline="0" noProof="0" dirty="0">
              <a:ln>
                <a:noFill/>
              </a:ln>
              <a:solidFill>
                <a:prstClr val="black"/>
              </a:solidFill>
              <a:effectLst/>
              <a:uLnTx/>
              <a:uFillTx/>
            </a:endParaRPr>
          </a:p>
        </p:txBody>
      </p:sp>
      <p:sp>
        <p:nvSpPr>
          <p:cNvPr id="10" name="Rectangle 9">
            <a:extLst>
              <a:ext uri="{FF2B5EF4-FFF2-40B4-BE49-F238E27FC236}">
                <a16:creationId xmlns:a16="http://schemas.microsoft.com/office/drawing/2014/main" id="{33D466F2-84D4-C1FB-48FE-4AEA2C89AB7E}"/>
              </a:ext>
            </a:extLst>
          </p:cNvPr>
          <p:cNvSpPr/>
          <p:nvPr/>
        </p:nvSpPr>
        <p:spPr>
          <a:xfrm>
            <a:off x="3020895" y="1104433"/>
            <a:ext cx="8853975"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Describe </a:t>
            </a:r>
            <a:r>
              <a:rPr kumimoji="0" lang="en-GB" sz="3200" b="1" i="1"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 feature of … [2 x 2 marks = 4 marks]</a:t>
            </a:r>
          </a:p>
        </p:txBody>
      </p:sp>
      <p:sp>
        <p:nvSpPr>
          <p:cNvPr id="11" name="Rectangle 10">
            <a:extLst>
              <a:ext uri="{FF2B5EF4-FFF2-40B4-BE49-F238E27FC236}">
                <a16:creationId xmlns:a16="http://schemas.microsoft.com/office/drawing/2014/main" id="{C57CA364-C308-9CE6-A633-62161B9DE40F}"/>
              </a:ext>
            </a:extLst>
          </p:cNvPr>
          <p:cNvSpPr/>
          <p:nvPr/>
        </p:nvSpPr>
        <p:spPr>
          <a:xfrm>
            <a:off x="281115" y="1115048"/>
            <a:ext cx="2620030"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 1:</a:t>
            </a:r>
          </a:p>
        </p:txBody>
      </p:sp>
      <p:sp>
        <p:nvSpPr>
          <p:cNvPr id="12" name="Rectangle 11">
            <a:extLst>
              <a:ext uri="{FF2B5EF4-FFF2-40B4-BE49-F238E27FC236}">
                <a16:creationId xmlns:a16="http://schemas.microsoft.com/office/drawing/2014/main" id="{AC0CE9BA-CEAF-44FA-E8A0-30B82EE1A22B}"/>
              </a:ext>
            </a:extLst>
          </p:cNvPr>
          <p:cNvSpPr/>
          <p:nvPr/>
        </p:nvSpPr>
        <p:spPr>
          <a:xfrm>
            <a:off x="6665265" y="2391092"/>
            <a:ext cx="5207289" cy="707130"/>
          </a:xfrm>
          <a:custGeom>
            <a:avLst/>
            <a:gdLst>
              <a:gd name="connsiteX0" fmla="*/ 0 w 5207289"/>
              <a:gd name="connsiteY0" fmla="*/ 0 h 707130"/>
              <a:gd name="connsiteX1" fmla="*/ 702984 w 5207289"/>
              <a:gd name="connsiteY1" fmla="*/ 0 h 707130"/>
              <a:gd name="connsiteX2" fmla="*/ 1301822 w 5207289"/>
              <a:gd name="connsiteY2" fmla="*/ 0 h 707130"/>
              <a:gd name="connsiteX3" fmla="*/ 2056879 w 5207289"/>
              <a:gd name="connsiteY3" fmla="*/ 0 h 707130"/>
              <a:gd name="connsiteX4" fmla="*/ 2759863 w 5207289"/>
              <a:gd name="connsiteY4" fmla="*/ 0 h 707130"/>
              <a:gd name="connsiteX5" fmla="*/ 3306629 w 5207289"/>
              <a:gd name="connsiteY5" fmla="*/ 0 h 707130"/>
              <a:gd name="connsiteX6" fmla="*/ 3957540 w 5207289"/>
              <a:gd name="connsiteY6" fmla="*/ 0 h 707130"/>
              <a:gd name="connsiteX7" fmla="*/ 4556378 w 5207289"/>
              <a:gd name="connsiteY7" fmla="*/ 0 h 707130"/>
              <a:gd name="connsiteX8" fmla="*/ 5207289 w 5207289"/>
              <a:gd name="connsiteY8" fmla="*/ 0 h 707130"/>
              <a:gd name="connsiteX9" fmla="*/ 5207289 w 5207289"/>
              <a:gd name="connsiteY9" fmla="*/ 339422 h 707130"/>
              <a:gd name="connsiteX10" fmla="*/ 5207289 w 5207289"/>
              <a:gd name="connsiteY10" fmla="*/ 707130 h 707130"/>
              <a:gd name="connsiteX11" fmla="*/ 4452232 w 5207289"/>
              <a:gd name="connsiteY11" fmla="*/ 707130 h 707130"/>
              <a:gd name="connsiteX12" fmla="*/ 3749248 w 5207289"/>
              <a:gd name="connsiteY12" fmla="*/ 707130 h 707130"/>
              <a:gd name="connsiteX13" fmla="*/ 3254556 w 5207289"/>
              <a:gd name="connsiteY13" fmla="*/ 707130 h 707130"/>
              <a:gd name="connsiteX14" fmla="*/ 2551572 w 5207289"/>
              <a:gd name="connsiteY14" fmla="*/ 707130 h 707130"/>
              <a:gd name="connsiteX15" fmla="*/ 1952733 w 5207289"/>
              <a:gd name="connsiteY15" fmla="*/ 707130 h 707130"/>
              <a:gd name="connsiteX16" fmla="*/ 1353895 w 5207289"/>
              <a:gd name="connsiteY16" fmla="*/ 707130 h 707130"/>
              <a:gd name="connsiteX17" fmla="*/ 702984 w 5207289"/>
              <a:gd name="connsiteY17" fmla="*/ 707130 h 707130"/>
              <a:gd name="connsiteX18" fmla="*/ 0 w 5207289"/>
              <a:gd name="connsiteY18" fmla="*/ 707130 h 707130"/>
              <a:gd name="connsiteX19" fmla="*/ 0 w 5207289"/>
              <a:gd name="connsiteY19" fmla="*/ 374779 h 707130"/>
              <a:gd name="connsiteX20" fmla="*/ 0 w 5207289"/>
              <a:gd name="connsiteY20" fmla="*/ 0 h 707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207289" h="707130" fill="none" extrusionOk="0">
                <a:moveTo>
                  <a:pt x="0" y="0"/>
                </a:moveTo>
                <a:cubicBezTo>
                  <a:pt x="320444" y="24518"/>
                  <a:pt x="409735" y="-30497"/>
                  <a:pt x="702984" y="0"/>
                </a:cubicBezTo>
                <a:cubicBezTo>
                  <a:pt x="996233" y="30497"/>
                  <a:pt x="1135034" y="-2312"/>
                  <a:pt x="1301822" y="0"/>
                </a:cubicBezTo>
                <a:cubicBezTo>
                  <a:pt x="1468610" y="2312"/>
                  <a:pt x="1710416" y="-2257"/>
                  <a:pt x="2056879" y="0"/>
                </a:cubicBezTo>
                <a:cubicBezTo>
                  <a:pt x="2403342" y="2257"/>
                  <a:pt x="2430955" y="-5194"/>
                  <a:pt x="2759863" y="0"/>
                </a:cubicBezTo>
                <a:cubicBezTo>
                  <a:pt x="3088771" y="5194"/>
                  <a:pt x="3160055" y="26384"/>
                  <a:pt x="3306629" y="0"/>
                </a:cubicBezTo>
                <a:cubicBezTo>
                  <a:pt x="3453203" y="-26384"/>
                  <a:pt x="3743725" y="-31840"/>
                  <a:pt x="3957540" y="0"/>
                </a:cubicBezTo>
                <a:cubicBezTo>
                  <a:pt x="4171355" y="31840"/>
                  <a:pt x="4408745" y="27230"/>
                  <a:pt x="4556378" y="0"/>
                </a:cubicBezTo>
                <a:cubicBezTo>
                  <a:pt x="4704011" y="-27230"/>
                  <a:pt x="5053151" y="3229"/>
                  <a:pt x="5207289" y="0"/>
                </a:cubicBezTo>
                <a:cubicBezTo>
                  <a:pt x="5195828" y="141717"/>
                  <a:pt x="5199287" y="176138"/>
                  <a:pt x="5207289" y="339422"/>
                </a:cubicBezTo>
                <a:cubicBezTo>
                  <a:pt x="5215291" y="502706"/>
                  <a:pt x="5217513" y="569652"/>
                  <a:pt x="5207289" y="707130"/>
                </a:cubicBezTo>
                <a:cubicBezTo>
                  <a:pt x="4975034" y="682229"/>
                  <a:pt x="4689581" y="690394"/>
                  <a:pt x="4452232" y="707130"/>
                </a:cubicBezTo>
                <a:cubicBezTo>
                  <a:pt x="4214883" y="723866"/>
                  <a:pt x="3954677" y="685212"/>
                  <a:pt x="3749248" y="707130"/>
                </a:cubicBezTo>
                <a:cubicBezTo>
                  <a:pt x="3543819" y="729048"/>
                  <a:pt x="3488430" y="691939"/>
                  <a:pt x="3254556" y="707130"/>
                </a:cubicBezTo>
                <a:cubicBezTo>
                  <a:pt x="3020682" y="722321"/>
                  <a:pt x="2831511" y="740444"/>
                  <a:pt x="2551572" y="707130"/>
                </a:cubicBezTo>
                <a:cubicBezTo>
                  <a:pt x="2271633" y="673816"/>
                  <a:pt x="2132383" y="718272"/>
                  <a:pt x="1952733" y="707130"/>
                </a:cubicBezTo>
                <a:cubicBezTo>
                  <a:pt x="1773083" y="695988"/>
                  <a:pt x="1540538" y="723919"/>
                  <a:pt x="1353895" y="707130"/>
                </a:cubicBezTo>
                <a:cubicBezTo>
                  <a:pt x="1167252" y="690341"/>
                  <a:pt x="857455" y="676474"/>
                  <a:pt x="702984" y="707130"/>
                </a:cubicBezTo>
                <a:cubicBezTo>
                  <a:pt x="548513" y="737786"/>
                  <a:pt x="200108" y="693706"/>
                  <a:pt x="0" y="707130"/>
                </a:cubicBezTo>
                <a:cubicBezTo>
                  <a:pt x="-7722" y="566275"/>
                  <a:pt x="1936" y="457801"/>
                  <a:pt x="0" y="374779"/>
                </a:cubicBezTo>
                <a:cubicBezTo>
                  <a:pt x="-1936" y="291757"/>
                  <a:pt x="-2486" y="130150"/>
                  <a:pt x="0" y="0"/>
                </a:cubicBezTo>
                <a:close/>
              </a:path>
              <a:path w="5207289" h="707130" stroke="0" extrusionOk="0">
                <a:moveTo>
                  <a:pt x="0" y="0"/>
                </a:moveTo>
                <a:cubicBezTo>
                  <a:pt x="291194" y="-14204"/>
                  <a:pt x="419080" y="18640"/>
                  <a:pt x="598838" y="0"/>
                </a:cubicBezTo>
                <a:cubicBezTo>
                  <a:pt x="778596" y="-18640"/>
                  <a:pt x="996096" y="-23777"/>
                  <a:pt x="1353895" y="0"/>
                </a:cubicBezTo>
                <a:cubicBezTo>
                  <a:pt x="1711694" y="23777"/>
                  <a:pt x="1846567" y="-29706"/>
                  <a:pt x="2108952" y="0"/>
                </a:cubicBezTo>
                <a:cubicBezTo>
                  <a:pt x="2371337" y="29706"/>
                  <a:pt x="2459688" y="-8045"/>
                  <a:pt x="2603645" y="0"/>
                </a:cubicBezTo>
                <a:cubicBezTo>
                  <a:pt x="2747602" y="8045"/>
                  <a:pt x="3165058" y="31654"/>
                  <a:pt x="3358701" y="0"/>
                </a:cubicBezTo>
                <a:cubicBezTo>
                  <a:pt x="3552344" y="-31654"/>
                  <a:pt x="3752996" y="11949"/>
                  <a:pt x="3957540" y="0"/>
                </a:cubicBezTo>
                <a:cubicBezTo>
                  <a:pt x="4162084" y="-11949"/>
                  <a:pt x="4818018" y="52166"/>
                  <a:pt x="5207289" y="0"/>
                </a:cubicBezTo>
                <a:cubicBezTo>
                  <a:pt x="5205969" y="156632"/>
                  <a:pt x="5221368" y="207060"/>
                  <a:pt x="5207289" y="360636"/>
                </a:cubicBezTo>
                <a:cubicBezTo>
                  <a:pt x="5193210" y="514212"/>
                  <a:pt x="5207825" y="541526"/>
                  <a:pt x="5207289" y="707130"/>
                </a:cubicBezTo>
                <a:cubicBezTo>
                  <a:pt x="4926117" y="717056"/>
                  <a:pt x="4863332" y="701268"/>
                  <a:pt x="4608451" y="707130"/>
                </a:cubicBezTo>
                <a:cubicBezTo>
                  <a:pt x="4353570" y="712992"/>
                  <a:pt x="4335852" y="693624"/>
                  <a:pt x="4113758" y="707130"/>
                </a:cubicBezTo>
                <a:cubicBezTo>
                  <a:pt x="3891664" y="720636"/>
                  <a:pt x="3552590" y="731641"/>
                  <a:pt x="3358701" y="707130"/>
                </a:cubicBezTo>
                <a:cubicBezTo>
                  <a:pt x="3164812" y="682619"/>
                  <a:pt x="3034073" y="723733"/>
                  <a:pt x="2811936" y="707130"/>
                </a:cubicBezTo>
                <a:cubicBezTo>
                  <a:pt x="2589800" y="690527"/>
                  <a:pt x="2433792" y="696949"/>
                  <a:pt x="2265171" y="707130"/>
                </a:cubicBezTo>
                <a:cubicBezTo>
                  <a:pt x="2096550" y="717311"/>
                  <a:pt x="1893438" y="710667"/>
                  <a:pt x="1614260" y="707130"/>
                </a:cubicBezTo>
                <a:cubicBezTo>
                  <a:pt x="1335082" y="703593"/>
                  <a:pt x="1233658" y="735413"/>
                  <a:pt x="859203" y="707130"/>
                </a:cubicBezTo>
                <a:cubicBezTo>
                  <a:pt x="484748" y="678847"/>
                  <a:pt x="190163" y="724743"/>
                  <a:pt x="0" y="707130"/>
                </a:cubicBezTo>
                <a:cubicBezTo>
                  <a:pt x="-12664" y="621543"/>
                  <a:pt x="14190" y="428976"/>
                  <a:pt x="0" y="339422"/>
                </a:cubicBezTo>
                <a:cubicBezTo>
                  <a:pt x="-14190" y="249868"/>
                  <a:pt x="9021" y="121518"/>
                  <a:pt x="0" y="0"/>
                </a:cubicBezTo>
                <a:close/>
              </a:path>
            </a:pathLst>
          </a:custGeom>
          <a:solidFill>
            <a:srgbClr val="FFF2CB"/>
          </a:solidFill>
          <a:ln w="19050" cap="flat" cmpd="sng" algn="ctr">
            <a:no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Use the </a:t>
            </a:r>
            <a:r>
              <a:rPr kumimoji="0" lang="en-GB" sz="2000" b="0" i="0" u="sng" strike="noStrike" kern="0" cap="none" spc="0" normalizeH="0" baseline="0" noProof="0" dirty="0">
                <a:ln>
                  <a:noFill/>
                </a:ln>
                <a:solidFill>
                  <a:prstClr val="black"/>
                </a:solidFill>
                <a:effectLst/>
                <a:uLnTx/>
                <a:uFillTx/>
                <a:latin typeface="Calibri" panose="020F0502020204030204"/>
                <a:ea typeface="+mn-ea"/>
                <a:cs typeface="+mn-cs"/>
              </a:rPr>
              <a:t>wording of the question</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to make a start. This will help keep your </a:t>
            </a:r>
            <a:r>
              <a:rPr kumimoji="0" lang="en-GB" sz="2000" b="0" i="0" u="sng" strike="noStrike" kern="0" cap="none" spc="0" normalizeH="0" baseline="0" noProof="0" dirty="0">
                <a:ln>
                  <a:noFill/>
                </a:ln>
                <a:solidFill>
                  <a:prstClr val="black"/>
                </a:solidFill>
                <a:effectLst/>
                <a:uLnTx/>
                <a:uFillTx/>
                <a:latin typeface="Calibri" panose="020F0502020204030204"/>
                <a:ea typeface="+mn-ea"/>
                <a:cs typeface="+mn-cs"/>
              </a:rPr>
              <a:t>focus on the question</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sp>
        <p:nvSpPr>
          <p:cNvPr id="13" name="Rectangle 12">
            <a:extLst>
              <a:ext uri="{FF2B5EF4-FFF2-40B4-BE49-F238E27FC236}">
                <a16:creationId xmlns:a16="http://schemas.microsoft.com/office/drawing/2014/main" id="{7B5ADEAF-7813-099F-195E-B98ECB7ECF6B}"/>
              </a:ext>
            </a:extLst>
          </p:cNvPr>
          <p:cNvSpPr/>
          <p:nvPr/>
        </p:nvSpPr>
        <p:spPr>
          <a:xfrm>
            <a:off x="6665265" y="1907018"/>
            <a:ext cx="5214210" cy="480003"/>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black"/>
                </a:solidFill>
                <a:effectLst/>
                <a:uLnTx/>
                <a:uFillTx/>
                <a:latin typeface="Calibri" panose="020F0502020204030204"/>
                <a:ea typeface="+mn-ea"/>
                <a:cs typeface="+mn-cs"/>
              </a:rPr>
              <a:t>How do I start my answer?</a:t>
            </a:r>
          </a:p>
        </p:txBody>
      </p:sp>
      <p:sp>
        <p:nvSpPr>
          <p:cNvPr id="14" name="Rectangle 13">
            <a:extLst>
              <a:ext uri="{FF2B5EF4-FFF2-40B4-BE49-F238E27FC236}">
                <a16:creationId xmlns:a16="http://schemas.microsoft.com/office/drawing/2014/main" id="{6D098C28-8F76-3FAE-BCB0-4AE1838F471B}"/>
              </a:ext>
            </a:extLst>
          </p:cNvPr>
          <p:cNvSpPr/>
          <p:nvPr/>
        </p:nvSpPr>
        <p:spPr>
          <a:xfrm>
            <a:off x="6665265" y="3174907"/>
            <a:ext cx="5202919" cy="480003"/>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black"/>
                </a:solidFill>
                <a:effectLst/>
                <a:uLnTx/>
                <a:uFillTx/>
                <a:latin typeface="Calibri" panose="020F0502020204030204"/>
                <a:ea typeface="+mn-ea"/>
                <a:cs typeface="+mn-cs"/>
              </a:rPr>
              <a:t>How much do I need to write?</a:t>
            </a:r>
          </a:p>
        </p:txBody>
      </p:sp>
      <p:sp>
        <p:nvSpPr>
          <p:cNvPr id="15" name="Rectangle 14">
            <a:extLst>
              <a:ext uri="{FF2B5EF4-FFF2-40B4-BE49-F238E27FC236}">
                <a16:creationId xmlns:a16="http://schemas.microsoft.com/office/drawing/2014/main" id="{3F642985-D160-F024-2712-ED7DEF2BEB46}"/>
              </a:ext>
            </a:extLst>
          </p:cNvPr>
          <p:cNvSpPr/>
          <p:nvPr/>
        </p:nvSpPr>
        <p:spPr>
          <a:xfrm>
            <a:off x="6665265" y="3649202"/>
            <a:ext cx="5199560" cy="1077680"/>
          </a:xfrm>
          <a:custGeom>
            <a:avLst/>
            <a:gdLst>
              <a:gd name="connsiteX0" fmla="*/ 0 w 5199560"/>
              <a:gd name="connsiteY0" fmla="*/ 0 h 1077680"/>
              <a:gd name="connsiteX1" fmla="*/ 701941 w 5199560"/>
              <a:gd name="connsiteY1" fmla="*/ 0 h 1077680"/>
              <a:gd name="connsiteX2" fmla="*/ 1299890 w 5199560"/>
              <a:gd name="connsiteY2" fmla="*/ 0 h 1077680"/>
              <a:gd name="connsiteX3" fmla="*/ 2053826 w 5199560"/>
              <a:gd name="connsiteY3" fmla="*/ 0 h 1077680"/>
              <a:gd name="connsiteX4" fmla="*/ 2755767 w 5199560"/>
              <a:gd name="connsiteY4" fmla="*/ 0 h 1077680"/>
              <a:gd name="connsiteX5" fmla="*/ 3301721 w 5199560"/>
              <a:gd name="connsiteY5" fmla="*/ 0 h 1077680"/>
              <a:gd name="connsiteX6" fmla="*/ 3951666 w 5199560"/>
              <a:gd name="connsiteY6" fmla="*/ 0 h 1077680"/>
              <a:gd name="connsiteX7" fmla="*/ 4549615 w 5199560"/>
              <a:gd name="connsiteY7" fmla="*/ 0 h 1077680"/>
              <a:gd name="connsiteX8" fmla="*/ 5199560 w 5199560"/>
              <a:gd name="connsiteY8" fmla="*/ 0 h 1077680"/>
              <a:gd name="connsiteX9" fmla="*/ 5199560 w 5199560"/>
              <a:gd name="connsiteY9" fmla="*/ 517286 h 1077680"/>
              <a:gd name="connsiteX10" fmla="*/ 5199560 w 5199560"/>
              <a:gd name="connsiteY10" fmla="*/ 1077680 h 1077680"/>
              <a:gd name="connsiteX11" fmla="*/ 4445624 w 5199560"/>
              <a:gd name="connsiteY11" fmla="*/ 1077680 h 1077680"/>
              <a:gd name="connsiteX12" fmla="*/ 3743683 w 5199560"/>
              <a:gd name="connsiteY12" fmla="*/ 1077680 h 1077680"/>
              <a:gd name="connsiteX13" fmla="*/ 3249725 w 5199560"/>
              <a:gd name="connsiteY13" fmla="*/ 1077680 h 1077680"/>
              <a:gd name="connsiteX14" fmla="*/ 2547784 w 5199560"/>
              <a:gd name="connsiteY14" fmla="*/ 1077680 h 1077680"/>
              <a:gd name="connsiteX15" fmla="*/ 1949835 w 5199560"/>
              <a:gd name="connsiteY15" fmla="*/ 1077680 h 1077680"/>
              <a:gd name="connsiteX16" fmla="*/ 1351886 w 5199560"/>
              <a:gd name="connsiteY16" fmla="*/ 1077680 h 1077680"/>
              <a:gd name="connsiteX17" fmla="*/ 701941 w 5199560"/>
              <a:gd name="connsiteY17" fmla="*/ 1077680 h 1077680"/>
              <a:gd name="connsiteX18" fmla="*/ 0 w 5199560"/>
              <a:gd name="connsiteY18" fmla="*/ 1077680 h 1077680"/>
              <a:gd name="connsiteX19" fmla="*/ 0 w 5199560"/>
              <a:gd name="connsiteY19" fmla="*/ 571170 h 1077680"/>
              <a:gd name="connsiteX20" fmla="*/ 0 w 5199560"/>
              <a:gd name="connsiteY20" fmla="*/ 0 h 1077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199560" h="1077680" fill="none" extrusionOk="0">
                <a:moveTo>
                  <a:pt x="0" y="0"/>
                </a:moveTo>
                <a:cubicBezTo>
                  <a:pt x="347763" y="16315"/>
                  <a:pt x="404511" y="210"/>
                  <a:pt x="701941" y="0"/>
                </a:cubicBezTo>
                <a:cubicBezTo>
                  <a:pt x="999371" y="-210"/>
                  <a:pt x="1162350" y="-1231"/>
                  <a:pt x="1299890" y="0"/>
                </a:cubicBezTo>
                <a:cubicBezTo>
                  <a:pt x="1437430" y="1231"/>
                  <a:pt x="1698655" y="-23982"/>
                  <a:pt x="2053826" y="0"/>
                </a:cubicBezTo>
                <a:cubicBezTo>
                  <a:pt x="2408997" y="23982"/>
                  <a:pt x="2556263" y="-6094"/>
                  <a:pt x="2755767" y="0"/>
                </a:cubicBezTo>
                <a:cubicBezTo>
                  <a:pt x="2955271" y="6094"/>
                  <a:pt x="3125949" y="-23548"/>
                  <a:pt x="3301721" y="0"/>
                </a:cubicBezTo>
                <a:cubicBezTo>
                  <a:pt x="3477493" y="23548"/>
                  <a:pt x="3757919" y="-17342"/>
                  <a:pt x="3951666" y="0"/>
                </a:cubicBezTo>
                <a:cubicBezTo>
                  <a:pt x="4145414" y="17342"/>
                  <a:pt x="4421776" y="-17491"/>
                  <a:pt x="4549615" y="0"/>
                </a:cubicBezTo>
                <a:cubicBezTo>
                  <a:pt x="4677454" y="17491"/>
                  <a:pt x="4908301" y="-2679"/>
                  <a:pt x="5199560" y="0"/>
                </a:cubicBezTo>
                <a:cubicBezTo>
                  <a:pt x="5209713" y="241064"/>
                  <a:pt x="5203356" y="342796"/>
                  <a:pt x="5199560" y="517286"/>
                </a:cubicBezTo>
                <a:cubicBezTo>
                  <a:pt x="5195764" y="691776"/>
                  <a:pt x="5178399" y="957604"/>
                  <a:pt x="5199560" y="1077680"/>
                </a:cubicBezTo>
                <a:cubicBezTo>
                  <a:pt x="4858956" y="1054848"/>
                  <a:pt x="4748379" y="1052708"/>
                  <a:pt x="4445624" y="1077680"/>
                </a:cubicBezTo>
                <a:cubicBezTo>
                  <a:pt x="4142869" y="1102652"/>
                  <a:pt x="4044657" y="1044563"/>
                  <a:pt x="3743683" y="1077680"/>
                </a:cubicBezTo>
                <a:cubicBezTo>
                  <a:pt x="3442709" y="1110797"/>
                  <a:pt x="3456671" y="1053051"/>
                  <a:pt x="3249725" y="1077680"/>
                </a:cubicBezTo>
                <a:cubicBezTo>
                  <a:pt x="3042779" y="1102309"/>
                  <a:pt x="2789036" y="1051812"/>
                  <a:pt x="2547784" y="1077680"/>
                </a:cubicBezTo>
                <a:cubicBezTo>
                  <a:pt x="2306532" y="1103548"/>
                  <a:pt x="2089332" y="1056876"/>
                  <a:pt x="1949835" y="1077680"/>
                </a:cubicBezTo>
                <a:cubicBezTo>
                  <a:pt x="1810338" y="1098484"/>
                  <a:pt x="1639120" y="1092322"/>
                  <a:pt x="1351886" y="1077680"/>
                </a:cubicBezTo>
                <a:cubicBezTo>
                  <a:pt x="1064652" y="1063038"/>
                  <a:pt x="861013" y="1056114"/>
                  <a:pt x="701941" y="1077680"/>
                </a:cubicBezTo>
                <a:cubicBezTo>
                  <a:pt x="542870" y="1099246"/>
                  <a:pt x="338211" y="1050965"/>
                  <a:pt x="0" y="1077680"/>
                </a:cubicBezTo>
                <a:cubicBezTo>
                  <a:pt x="-11730" y="870584"/>
                  <a:pt x="12324" y="823133"/>
                  <a:pt x="0" y="571170"/>
                </a:cubicBezTo>
                <a:cubicBezTo>
                  <a:pt x="-12324" y="319207"/>
                  <a:pt x="25312" y="264009"/>
                  <a:pt x="0" y="0"/>
                </a:cubicBezTo>
                <a:close/>
              </a:path>
              <a:path w="5199560" h="1077680" stroke="0" extrusionOk="0">
                <a:moveTo>
                  <a:pt x="0" y="0"/>
                </a:moveTo>
                <a:cubicBezTo>
                  <a:pt x="280887" y="9427"/>
                  <a:pt x="428611" y="-21389"/>
                  <a:pt x="597949" y="0"/>
                </a:cubicBezTo>
                <a:cubicBezTo>
                  <a:pt x="767287" y="21389"/>
                  <a:pt x="1081682" y="29867"/>
                  <a:pt x="1351886" y="0"/>
                </a:cubicBezTo>
                <a:cubicBezTo>
                  <a:pt x="1622090" y="-29867"/>
                  <a:pt x="1868860" y="32757"/>
                  <a:pt x="2105822" y="0"/>
                </a:cubicBezTo>
                <a:cubicBezTo>
                  <a:pt x="2342784" y="-32757"/>
                  <a:pt x="2408255" y="20932"/>
                  <a:pt x="2599780" y="0"/>
                </a:cubicBezTo>
                <a:cubicBezTo>
                  <a:pt x="2791305" y="-20932"/>
                  <a:pt x="3112235" y="6494"/>
                  <a:pt x="3353716" y="0"/>
                </a:cubicBezTo>
                <a:cubicBezTo>
                  <a:pt x="3595197" y="-6494"/>
                  <a:pt x="3811151" y="8592"/>
                  <a:pt x="3951666" y="0"/>
                </a:cubicBezTo>
                <a:cubicBezTo>
                  <a:pt x="4092181" y="-8592"/>
                  <a:pt x="4628750" y="-40891"/>
                  <a:pt x="5199560" y="0"/>
                </a:cubicBezTo>
                <a:cubicBezTo>
                  <a:pt x="5181209" y="178788"/>
                  <a:pt x="5221724" y="360377"/>
                  <a:pt x="5199560" y="549617"/>
                </a:cubicBezTo>
                <a:cubicBezTo>
                  <a:pt x="5177396" y="738857"/>
                  <a:pt x="5181037" y="903942"/>
                  <a:pt x="5199560" y="1077680"/>
                </a:cubicBezTo>
                <a:cubicBezTo>
                  <a:pt x="4961216" y="1106148"/>
                  <a:pt x="4876376" y="1067285"/>
                  <a:pt x="4601611" y="1077680"/>
                </a:cubicBezTo>
                <a:cubicBezTo>
                  <a:pt x="4326846" y="1088075"/>
                  <a:pt x="4230379" y="1069323"/>
                  <a:pt x="4107652" y="1077680"/>
                </a:cubicBezTo>
                <a:cubicBezTo>
                  <a:pt x="3984925" y="1086037"/>
                  <a:pt x="3519237" y="1088822"/>
                  <a:pt x="3353716" y="1077680"/>
                </a:cubicBezTo>
                <a:cubicBezTo>
                  <a:pt x="3188195" y="1066538"/>
                  <a:pt x="3019436" y="1076926"/>
                  <a:pt x="2807762" y="1077680"/>
                </a:cubicBezTo>
                <a:cubicBezTo>
                  <a:pt x="2596088" y="1078434"/>
                  <a:pt x="2471007" y="1081378"/>
                  <a:pt x="2261809" y="1077680"/>
                </a:cubicBezTo>
                <a:cubicBezTo>
                  <a:pt x="2052611" y="1073982"/>
                  <a:pt x="1794894" y="1095552"/>
                  <a:pt x="1611864" y="1077680"/>
                </a:cubicBezTo>
                <a:cubicBezTo>
                  <a:pt x="1428835" y="1059808"/>
                  <a:pt x="1147150" y="1104440"/>
                  <a:pt x="857927" y="1077680"/>
                </a:cubicBezTo>
                <a:cubicBezTo>
                  <a:pt x="568704" y="1050920"/>
                  <a:pt x="403748" y="1071503"/>
                  <a:pt x="0" y="1077680"/>
                </a:cubicBezTo>
                <a:cubicBezTo>
                  <a:pt x="-4707" y="805495"/>
                  <a:pt x="7431" y="755975"/>
                  <a:pt x="0" y="517286"/>
                </a:cubicBezTo>
                <a:cubicBezTo>
                  <a:pt x="-7431" y="278597"/>
                  <a:pt x="-14444" y="120105"/>
                  <a:pt x="0" y="0"/>
                </a:cubicBezTo>
                <a:close/>
              </a:path>
            </a:pathLst>
          </a:custGeom>
          <a:solidFill>
            <a:srgbClr val="FFF2CB"/>
          </a:solidFill>
          <a:ln w="19050" cap="flat" cmpd="sng" algn="ctr">
            <a:no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exam paper gives you a set number of lines to use.  This </a:t>
            </a:r>
            <a:r>
              <a:rPr kumimoji="0" lang="en-GB" sz="2000" b="0" i="0" u="sng" strike="noStrike" kern="0" cap="none" spc="0" normalizeH="0" baseline="0" noProof="0" dirty="0">
                <a:ln>
                  <a:noFill/>
                </a:ln>
                <a:solidFill>
                  <a:prstClr val="black"/>
                </a:solidFill>
                <a:effectLst/>
                <a:uLnTx/>
                <a:uFillTx/>
                <a:latin typeface="Calibri" panose="020F0502020204030204"/>
                <a:ea typeface="+mn-ea"/>
                <a:cs typeface="+mn-cs"/>
              </a:rPr>
              <a:t>should be enough</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 remember that these are only 2-mark answers.</a:t>
            </a:r>
          </a:p>
        </p:txBody>
      </p:sp>
      <p:sp>
        <p:nvSpPr>
          <p:cNvPr id="16" name="Rectangle 15">
            <a:extLst>
              <a:ext uri="{FF2B5EF4-FFF2-40B4-BE49-F238E27FC236}">
                <a16:creationId xmlns:a16="http://schemas.microsoft.com/office/drawing/2014/main" id="{FE7E2738-B444-BEC5-A597-7B612286BC67}"/>
              </a:ext>
            </a:extLst>
          </p:cNvPr>
          <p:cNvSpPr/>
          <p:nvPr/>
        </p:nvSpPr>
        <p:spPr>
          <a:xfrm>
            <a:off x="6665265" y="4805393"/>
            <a:ext cx="5190172" cy="480003"/>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black"/>
                </a:solidFill>
                <a:effectLst/>
                <a:uLnTx/>
                <a:uFillTx/>
                <a:latin typeface="Calibri" panose="020F0502020204030204"/>
                <a:ea typeface="+mn-ea"/>
                <a:cs typeface="+mn-cs"/>
              </a:rPr>
              <a:t>What are the 2 marks awarded for?</a:t>
            </a:r>
          </a:p>
        </p:txBody>
      </p:sp>
      <p:sp>
        <p:nvSpPr>
          <p:cNvPr id="17" name="Rectangle 16">
            <a:extLst>
              <a:ext uri="{FF2B5EF4-FFF2-40B4-BE49-F238E27FC236}">
                <a16:creationId xmlns:a16="http://schemas.microsoft.com/office/drawing/2014/main" id="{603F566B-E852-0C5F-725C-E768D24D936F}"/>
              </a:ext>
            </a:extLst>
          </p:cNvPr>
          <p:cNvSpPr/>
          <p:nvPr/>
        </p:nvSpPr>
        <p:spPr>
          <a:xfrm>
            <a:off x="6665265" y="5285396"/>
            <a:ext cx="5190172" cy="1310785"/>
          </a:xfrm>
          <a:custGeom>
            <a:avLst/>
            <a:gdLst>
              <a:gd name="connsiteX0" fmla="*/ 0 w 5190172"/>
              <a:gd name="connsiteY0" fmla="*/ 0 h 1310785"/>
              <a:gd name="connsiteX1" fmla="*/ 700673 w 5190172"/>
              <a:gd name="connsiteY1" fmla="*/ 0 h 1310785"/>
              <a:gd name="connsiteX2" fmla="*/ 1297543 w 5190172"/>
              <a:gd name="connsiteY2" fmla="*/ 0 h 1310785"/>
              <a:gd name="connsiteX3" fmla="*/ 2050118 w 5190172"/>
              <a:gd name="connsiteY3" fmla="*/ 0 h 1310785"/>
              <a:gd name="connsiteX4" fmla="*/ 2750791 w 5190172"/>
              <a:gd name="connsiteY4" fmla="*/ 0 h 1310785"/>
              <a:gd name="connsiteX5" fmla="*/ 3295759 w 5190172"/>
              <a:gd name="connsiteY5" fmla="*/ 0 h 1310785"/>
              <a:gd name="connsiteX6" fmla="*/ 3944531 w 5190172"/>
              <a:gd name="connsiteY6" fmla="*/ 0 h 1310785"/>
              <a:gd name="connsiteX7" fmla="*/ 4541401 w 5190172"/>
              <a:gd name="connsiteY7" fmla="*/ 0 h 1310785"/>
              <a:gd name="connsiteX8" fmla="*/ 5190172 w 5190172"/>
              <a:gd name="connsiteY8" fmla="*/ 0 h 1310785"/>
              <a:gd name="connsiteX9" fmla="*/ 5190172 w 5190172"/>
              <a:gd name="connsiteY9" fmla="*/ 629177 h 1310785"/>
              <a:gd name="connsiteX10" fmla="*/ 5190172 w 5190172"/>
              <a:gd name="connsiteY10" fmla="*/ 1310785 h 1310785"/>
              <a:gd name="connsiteX11" fmla="*/ 4437597 w 5190172"/>
              <a:gd name="connsiteY11" fmla="*/ 1310785 h 1310785"/>
              <a:gd name="connsiteX12" fmla="*/ 3736924 w 5190172"/>
              <a:gd name="connsiteY12" fmla="*/ 1310785 h 1310785"/>
              <a:gd name="connsiteX13" fmla="*/ 3243858 w 5190172"/>
              <a:gd name="connsiteY13" fmla="*/ 1310785 h 1310785"/>
              <a:gd name="connsiteX14" fmla="*/ 2543184 w 5190172"/>
              <a:gd name="connsiteY14" fmla="*/ 1310785 h 1310785"/>
              <a:gd name="connsiteX15" fmla="*/ 1946315 w 5190172"/>
              <a:gd name="connsiteY15" fmla="*/ 1310785 h 1310785"/>
              <a:gd name="connsiteX16" fmla="*/ 1349445 w 5190172"/>
              <a:gd name="connsiteY16" fmla="*/ 1310785 h 1310785"/>
              <a:gd name="connsiteX17" fmla="*/ 700673 w 5190172"/>
              <a:gd name="connsiteY17" fmla="*/ 1310785 h 1310785"/>
              <a:gd name="connsiteX18" fmla="*/ 0 w 5190172"/>
              <a:gd name="connsiteY18" fmla="*/ 1310785 h 1310785"/>
              <a:gd name="connsiteX19" fmla="*/ 0 w 5190172"/>
              <a:gd name="connsiteY19" fmla="*/ 694716 h 1310785"/>
              <a:gd name="connsiteX20" fmla="*/ 0 w 5190172"/>
              <a:gd name="connsiteY20" fmla="*/ 0 h 1310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190172" h="1310785" fill="none" extrusionOk="0">
                <a:moveTo>
                  <a:pt x="0" y="0"/>
                </a:moveTo>
                <a:cubicBezTo>
                  <a:pt x="191512" y="16097"/>
                  <a:pt x="465088" y="21211"/>
                  <a:pt x="700673" y="0"/>
                </a:cubicBezTo>
                <a:cubicBezTo>
                  <a:pt x="936258" y="-21211"/>
                  <a:pt x="1016440" y="-17747"/>
                  <a:pt x="1297543" y="0"/>
                </a:cubicBezTo>
                <a:cubicBezTo>
                  <a:pt x="1578646" y="17747"/>
                  <a:pt x="1733616" y="-7049"/>
                  <a:pt x="2050118" y="0"/>
                </a:cubicBezTo>
                <a:cubicBezTo>
                  <a:pt x="2366620" y="7049"/>
                  <a:pt x="2581365" y="-26656"/>
                  <a:pt x="2750791" y="0"/>
                </a:cubicBezTo>
                <a:cubicBezTo>
                  <a:pt x="2920217" y="26656"/>
                  <a:pt x="3170862" y="20959"/>
                  <a:pt x="3295759" y="0"/>
                </a:cubicBezTo>
                <a:cubicBezTo>
                  <a:pt x="3420656" y="-20959"/>
                  <a:pt x="3768262" y="23993"/>
                  <a:pt x="3944531" y="0"/>
                </a:cubicBezTo>
                <a:cubicBezTo>
                  <a:pt x="4120800" y="-23993"/>
                  <a:pt x="4414469" y="-3004"/>
                  <a:pt x="4541401" y="0"/>
                </a:cubicBezTo>
                <a:cubicBezTo>
                  <a:pt x="4668333" y="3004"/>
                  <a:pt x="4969588" y="-10344"/>
                  <a:pt x="5190172" y="0"/>
                </a:cubicBezTo>
                <a:cubicBezTo>
                  <a:pt x="5210374" y="268207"/>
                  <a:pt x="5188833" y="406444"/>
                  <a:pt x="5190172" y="629177"/>
                </a:cubicBezTo>
                <a:cubicBezTo>
                  <a:pt x="5191511" y="851910"/>
                  <a:pt x="5173292" y="1102258"/>
                  <a:pt x="5190172" y="1310785"/>
                </a:cubicBezTo>
                <a:cubicBezTo>
                  <a:pt x="4853694" y="1342842"/>
                  <a:pt x="4729660" y="1284193"/>
                  <a:pt x="4437597" y="1310785"/>
                </a:cubicBezTo>
                <a:cubicBezTo>
                  <a:pt x="4145535" y="1337377"/>
                  <a:pt x="3969300" y="1322797"/>
                  <a:pt x="3736924" y="1310785"/>
                </a:cubicBezTo>
                <a:cubicBezTo>
                  <a:pt x="3504548" y="1298773"/>
                  <a:pt x="3444135" y="1312367"/>
                  <a:pt x="3243858" y="1310785"/>
                </a:cubicBezTo>
                <a:cubicBezTo>
                  <a:pt x="3043581" y="1309203"/>
                  <a:pt x="2717713" y="1300553"/>
                  <a:pt x="2543184" y="1310785"/>
                </a:cubicBezTo>
                <a:cubicBezTo>
                  <a:pt x="2368655" y="1321017"/>
                  <a:pt x="2106945" y="1331645"/>
                  <a:pt x="1946315" y="1310785"/>
                </a:cubicBezTo>
                <a:cubicBezTo>
                  <a:pt x="1785685" y="1289925"/>
                  <a:pt x="1641810" y="1340189"/>
                  <a:pt x="1349445" y="1310785"/>
                </a:cubicBezTo>
                <a:cubicBezTo>
                  <a:pt x="1057080" y="1281382"/>
                  <a:pt x="854422" y="1290688"/>
                  <a:pt x="700673" y="1310785"/>
                </a:cubicBezTo>
                <a:cubicBezTo>
                  <a:pt x="546924" y="1330882"/>
                  <a:pt x="228974" y="1289585"/>
                  <a:pt x="0" y="1310785"/>
                </a:cubicBezTo>
                <a:cubicBezTo>
                  <a:pt x="-23739" y="1154421"/>
                  <a:pt x="-18179" y="830940"/>
                  <a:pt x="0" y="694716"/>
                </a:cubicBezTo>
                <a:cubicBezTo>
                  <a:pt x="18179" y="558492"/>
                  <a:pt x="-3071" y="335715"/>
                  <a:pt x="0" y="0"/>
                </a:cubicBezTo>
                <a:close/>
              </a:path>
              <a:path w="5190172" h="1310785" stroke="0" extrusionOk="0">
                <a:moveTo>
                  <a:pt x="0" y="0"/>
                </a:moveTo>
                <a:cubicBezTo>
                  <a:pt x="223518" y="3372"/>
                  <a:pt x="434308" y="25244"/>
                  <a:pt x="596870" y="0"/>
                </a:cubicBezTo>
                <a:cubicBezTo>
                  <a:pt x="759432" y="-25244"/>
                  <a:pt x="1032349" y="-2516"/>
                  <a:pt x="1349445" y="0"/>
                </a:cubicBezTo>
                <a:cubicBezTo>
                  <a:pt x="1666542" y="2516"/>
                  <a:pt x="1879165" y="6976"/>
                  <a:pt x="2102020" y="0"/>
                </a:cubicBezTo>
                <a:cubicBezTo>
                  <a:pt x="2324876" y="-6976"/>
                  <a:pt x="2423235" y="11133"/>
                  <a:pt x="2595086" y="0"/>
                </a:cubicBezTo>
                <a:cubicBezTo>
                  <a:pt x="2766937" y="-11133"/>
                  <a:pt x="3085190" y="4796"/>
                  <a:pt x="3347661" y="0"/>
                </a:cubicBezTo>
                <a:cubicBezTo>
                  <a:pt x="3610133" y="-4796"/>
                  <a:pt x="3714196" y="-23422"/>
                  <a:pt x="3944531" y="0"/>
                </a:cubicBezTo>
                <a:cubicBezTo>
                  <a:pt x="4174866" y="23422"/>
                  <a:pt x="4725570" y="52324"/>
                  <a:pt x="5190172" y="0"/>
                </a:cubicBezTo>
                <a:cubicBezTo>
                  <a:pt x="5181728" y="146601"/>
                  <a:pt x="5185216" y="506325"/>
                  <a:pt x="5190172" y="668500"/>
                </a:cubicBezTo>
                <a:cubicBezTo>
                  <a:pt x="5195128" y="830675"/>
                  <a:pt x="5160913" y="1151932"/>
                  <a:pt x="5190172" y="1310785"/>
                </a:cubicBezTo>
                <a:cubicBezTo>
                  <a:pt x="5064538" y="1290117"/>
                  <a:pt x="4814229" y="1291098"/>
                  <a:pt x="4593302" y="1310785"/>
                </a:cubicBezTo>
                <a:cubicBezTo>
                  <a:pt x="4372375" y="1330473"/>
                  <a:pt x="4271591" y="1328018"/>
                  <a:pt x="4100236" y="1310785"/>
                </a:cubicBezTo>
                <a:cubicBezTo>
                  <a:pt x="3928881" y="1293552"/>
                  <a:pt x="3524308" y="1318091"/>
                  <a:pt x="3347661" y="1310785"/>
                </a:cubicBezTo>
                <a:cubicBezTo>
                  <a:pt x="3171015" y="1303479"/>
                  <a:pt x="2989044" y="1333774"/>
                  <a:pt x="2802693" y="1310785"/>
                </a:cubicBezTo>
                <a:cubicBezTo>
                  <a:pt x="2616342" y="1287796"/>
                  <a:pt x="2523750" y="1284004"/>
                  <a:pt x="2257725" y="1310785"/>
                </a:cubicBezTo>
                <a:cubicBezTo>
                  <a:pt x="1991700" y="1337566"/>
                  <a:pt x="1749295" y="1311424"/>
                  <a:pt x="1608953" y="1310785"/>
                </a:cubicBezTo>
                <a:cubicBezTo>
                  <a:pt x="1468611" y="1310146"/>
                  <a:pt x="1041953" y="1335384"/>
                  <a:pt x="856378" y="1310785"/>
                </a:cubicBezTo>
                <a:cubicBezTo>
                  <a:pt x="670804" y="1286186"/>
                  <a:pt x="346792" y="1300973"/>
                  <a:pt x="0" y="1310785"/>
                </a:cubicBezTo>
                <a:cubicBezTo>
                  <a:pt x="27051" y="1157213"/>
                  <a:pt x="5147" y="838218"/>
                  <a:pt x="0" y="629177"/>
                </a:cubicBezTo>
                <a:cubicBezTo>
                  <a:pt x="-5147" y="420136"/>
                  <a:pt x="2130" y="158009"/>
                  <a:pt x="0" y="0"/>
                </a:cubicBezTo>
                <a:close/>
              </a:path>
            </a:pathLst>
          </a:custGeom>
          <a:solidFill>
            <a:srgbClr val="FFF2CB"/>
          </a:solidFill>
          <a:ln w="19050" cap="flat" cmpd="sng" algn="ctr">
            <a:no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mark is awarded for identifying                          an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accurate main feature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more mark is awarded for                           giving </a:t>
            </a:r>
            <a:r>
              <a:rPr kumimoji="0" lang="en-GB" sz="2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specific facts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to support this.</a:t>
            </a:r>
          </a:p>
        </p:txBody>
      </p:sp>
      <p:pic>
        <p:nvPicPr>
          <p:cNvPr id="18" name="Picture 17">
            <a:extLst>
              <a:ext uri="{FF2B5EF4-FFF2-40B4-BE49-F238E27FC236}">
                <a16:creationId xmlns:a16="http://schemas.microsoft.com/office/drawing/2014/main" id="{DACACBCD-5053-8B90-1C2C-084973AABF39}"/>
              </a:ext>
            </a:extLst>
          </p:cNvPr>
          <p:cNvPicPr>
            <a:picLocks noChangeAspect="1"/>
          </p:cNvPicPr>
          <p:nvPr/>
        </p:nvPicPr>
        <p:blipFill rotWithShape="1">
          <a:blip r:embed="rId4"/>
          <a:srcRect l="13867" r="13838"/>
          <a:stretch/>
        </p:blipFill>
        <p:spPr>
          <a:xfrm>
            <a:off x="10887076" y="5126780"/>
            <a:ext cx="1260348" cy="1743342"/>
          </a:xfrm>
          <a:prstGeom prst="rect">
            <a:avLst/>
          </a:prstGeom>
        </p:spPr>
      </p:pic>
      <p:sp>
        <p:nvSpPr>
          <p:cNvPr id="19" name="Rectangle: Rounded Corners 18">
            <a:extLst>
              <a:ext uri="{FF2B5EF4-FFF2-40B4-BE49-F238E27FC236}">
                <a16:creationId xmlns:a16="http://schemas.microsoft.com/office/drawing/2014/main" id="{D08981A1-938A-3734-4AE5-C20AEEF0514E}"/>
              </a:ext>
            </a:extLst>
          </p:cNvPr>
          <p:cNvSpPr/>
          <p:nvPr/>
        </p:nvSpPr>
        <p:spPr>
          <a:xfrm>
            <a:off x="298459" y="1898561"/>
            <a:ext cx="6222095" cy="4694355"/>
          </a:xfrm>
          <a:prstGeom prst="roundRect">
            <a:avLst>
              <a:gd name="adj" fmla="val 1420"/>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1a.</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Describe </a:t>
            </a: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one </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feature of castles in Norman England. [2]</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white">
                    <a:lumMod val="7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1b.</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Describe </a:t>
            </a:r>
            <a:r>
              <a:rPr kumimoji="0" lang="en-GB" sz="1800" b="1" i="0" u="none" strike="noStrike" kern="0" cap="none" spc="0" normalizeH="0" baseline="0" noProof="0" dirty="0">
                <a:ln>
                  <a:noFill/>
                </a:ln>
                <a:solidFill>
                  <a:prstClr val="black"/>
                </a:solidFill>
                <a:effectLst/>
                <a:uLnTx/>
                <a:uFillTx/>
                <a:latin typeface="Calibri" panose="020F0502020204030204"/>
                <a:ea typeface="+mn-ea"/>
                <a:cs typeface="+mn-cs"/>
              </a:rPr>
              <a:t>one</a:t>
            </a: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 feature of the Domesday Book. [2]</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white">
                    <a:lumMod val="75000"/>
                  </a:prstClr>
                </a:solidFill>
                <a:effectLst/>
                <a:uLnTx/>
                <a:uFillTx/>
                <a:latin typeface="Calibri" panose="020F0502020204030204"/>
                <a:ea typeface="+mn-ea"/>
                <a:cs typeface="+mn-cs"/>
              </a:rPr>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20" name="TextBox 19">
            <a:extLst>
              <a:ext uri="{FF2B5EF4-FFF2-40B4-BE49-F238E27FC236}">
                <a16:creationId xmlns:a16="http://schemas.microsoft.com/office/drawing/2014/main" id="{15115AAF-4E1A-CE36-F1D6-FB6A631E3120}"/>
              </a:ext>
            </a:extLst>
          </p:cNvPr>
          <p:cNvSpPr txBox="1"/>
          <p:nvPr/>
        </p:nvSpPr>
        <p:spPr>
          <a:xfrm>
            <a:off x="312525" y="2218789"/>
            <a:ext cx="5402197" cy="707886"/>
          </a:xfrm>
          <a:prstGeom prst="rect">
            <a:avLst/>
          </a:prstGeom>
          <a:noFill/>
        </p:spPr>
        <p:txBody>
          <a:bodyPr wrap="square" rtlCol="0">
            <a:spAutoFit/>
          </a:bodyPr>
          <a:lstStyle/>
          <a:p>
            <a:r>
              <a:rPr lang="en-GB" sz="2000" i="1" dirty="0">
                <a:solidFill>
                  <a:srgbClr val="4472C4">
                    <a:lumMod val="75000"/>
                  </a:srgbClr>
                </a:solidFill>
                <a:latin typeface="Comic Sans MS" panose="030F0702030302020204" pitchFamily="66" charset="0"/>
              </a:rPr>
              <a:t>One feature of castles in Norman England was…</a:t>
            </a:r>
          </a:p>
        </p:txBody>
      </p:sp>
      <p:sp>
        <p:nvSpPr>
          <p:cNvPr id="21" name="TextBox 20">
            <a:extLst>
              <a:ext uri="{FF2B5EF4-FFF2-40B4-BE49-F238E27FC236}">
                <a16:creationId xmlns:a16="http://schemas.microsoft.com/office/drawing/2014/main" id="{5907B059-EB8A-680A-DD0B-246E3DA9E94F}"/>
              </a:ext>
            </a:extLst>
          </p:cNvPr>
          <p:cNvSpPr txBox="1"/>
          <p:nvPr/>
        </p:nvSpPr>
        <p:spPr>
          <a:xfrm>
            <a:off x="330383" y="3109217"/>
            <a:ext cx="2163436" cy="400110"/>
          </a:xfrm>
          <a:prstGeom prst="rect">
            <a:avLst/>
          </a:prstGeom>
          <a:noFill/>
        </p:spPr>
        <p:txBody>
          <a:bodyPr wrap="square" rtlCol="0">
            <a:spAutoFit/>
          </a:bodyPr>
          <a:lstStyle/>
          <a:p>
            <a:r>
              <a:rPr lang="en-GB" sz="2000" i="1" dirty="0">
                <a:solidFill>
                  <a:srgbClr val="4472C4">
                    <a:lumMod val="75000"/>
                  </a:srgbClr>
                </a:solidFill>
                <a:latin typeface="Comic Sans MS" panose="030F0702030302020204" pitchFamily="66" charset="0"/>
              </a:rPr>
              <a:t>For example, …</a:t>
            </a:r>
          </a:p>
        </p:txBody>
      </p:sp>
      <p:sp>
        <p:nvSpPr>
          <p:cNvPr id="22" name="TextBox 21">
            <a:extLst>
              <a:ext uri="{FF2B5EF4-FFF2-40B4-BE49-F238E27FC236}">
                <a16:creationId xmlns:a16="http://schemas.microsoft.com/office/drawing/2014/main" id="{0E3CCA3F-205A-E5B0-AAE8-61469B2D9DDB}"/>
              </a:ext>
            </a:extLst>
          </p:cNvPr>
          <p:cNvSpPr txBox="1"/>
          <p:nvPr/>
        </p:nvSpPr>
        <p:spPr>
          <a:xfrm>
            <a:off x="319796" y="4599665"/>
            <a:ext cx="5402197" cy="400110"/>
          </a:xfrm>
          <a:prstGeom prst="rect">
            <a:avLst/>
          </a:prstGeom>
          <a:noFill/>
        </p:spPr>
        <p:txBody>
          <a:bodyPr wrap="square" rtlCol="0">
            <a:spAutoFit/>
          </a:bodyPr>
          <a:lstStyle/>
          <a:p>
            <a:r>
              <a:rPr lang="en-GB" sz="2000" i="1">
                <a:solidFill>
                  <a:srgbClr val="4472C4">
                    <a:lumMod val="75000"/>
                  </a:srgbClr>
                </a:solidFill>
                <a:latin typeface="Comic Sans MS" panose="030F0702030302020204" pitchFamily="66" charset="0"/>
              </a:rPr>
              <a:t>One </a:t>
            </a:r>
            <a:r>
              <a:rPr lang="en-GB" sz="2000" i="1" dirty="0">
                <a:solidFill>
                  <a:srgbClr val="4472C4">
                    <a:lumMod val="75000"/>
                  </a:srgbClr>
                </a:solidFill>
                <a:latin typeface="Comic Sans MS" panose="030F0702030302020204" pitchFamily="66" charset="0"/>
              </a:rPr>
              <a:t>feature of the Domesday Book was…</a:t>
            </a:r>
          </a:p>
        </p:txBody>
      </p:sp>
      <p:sp>
        <p:nvSpPr>
          <p:cNvPr id="23" name="TextBox 22">
            <a:extLst>
              <a:ext uri="{FF2B5EF4-FFF2-40B4-BE49-F238E27FC236}">
                <a16:creationId xmlns:a16="http://schemas.microsoft.com/office/drawing/2014/main" id="{F7205E6B-F6D4-0D5F-3CB2-31CB546940F6}"/>
              </a:ext>
            </a:extLst>
          </p:cNvPr>
          <p:cNvSpPr txBox="1"/>
          <p:nvPr/>
        </p:nvSpPr>
        <p:spPr>
          <a:xfrm>
            <a:off x="282503" y="5487951"/>
            <a:ext cx="5402197" cy="400110"/>
          </a:xfrm>
          <a:prstGeom prst="rect">
            <a:avLst/>
          </a:prstGeom>
          <a:noFill/>
        </p:spPr>
        <p:txBody>
          <a:bodyPr wrap="square" rtlCol="0">
            <a:spAutoFit/>
          </a:bodyPr>
          <a:lstStyle/>
          <a:p>
            <a:r>
              <a:rPr lang="en-GB" sz="2000" i="1" dirty="0">
                <a:solidFill>
                  <a:srgbClr val="4472C4">
                    <a:lumMod val="75000"/>
                  </a:srgbClr>
                </a:solidFill>
                <a:latin typeface="Comic Sans MS" panose="030F0702030302020204" pitchFamily="66" charset="0"/>
              </a:rPr>
              <a:t>For example,…</a:t>
            </a:r>
          </a:p>
        </p:txBody>
      </p:sp>
      <p:cxnSp>
        <p:nvCxnSpPr>
          <p:cNvPr id="24" name="Straight Arrow Connector 23">
            <a:extLst>
              <a:ext uri="{FF2B5EF4-FFF2-40B4-BE49-F238E27FC236}">
                <a16:creationId xmlns:a16="http://schemas.microsoft.com/office/drawing/2014/main" id="{2BFE36E0-93FE-4B25-ACFC-BDA029651AE6}"/>
              </a:ext>
            </a:extLst>
          </p:cNvPr>
          <p:cNvCxnSpPr>
            <a:cxnSpLocks/>
          </p:cNvCxnSpPr>
          <p:nvPr/>
        </p:nvCxnSpPr>
        <p:spPr>
          <a:xfrm flipH="1" flipV="1">
            <a:off x="5048250" y="2609850"/>
            <a:ext cx="1627060" cy="134807"/>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25" name="Straight Arrow Connector 24">
            <a:extLst>
              <a:ext uri="{FF2B5EF4-FFF2-40B4-BE49-F238E27FC236}">
                <a16:creationId xmlns:a16="http://schemas.microsoft.com/office/drawing/2014/main" id="{786D139F-EEE6-DDDB-7AB5-5FC1F1AA84D3}"/>
              </a:ext>
            </a:extLst>
          </p:cNvPr>
          <p:cNvCxnSpPr>
            <a:cxnSpLocks/>
          </p:cNvCxnSpPr>
          <p:nvPr/>
        </p:nvCxnSpPr>
        <p:spPr>
          <a:xfrm flipH="1" flipV="1">
            <a:off x="5214162" y="5028845"/>
            <a:ext cx="1473084" cy="545780"/>
          </a:xfrm>
          <a:prstGeom prst="straightConnector1">
            <a:avLst/>
          </a:prstGeom>
          <a:noFill/>
          <a:ln w="28575" cap="flat" cmpd="sng" algn="ctr">
            <a:solidFill>
              <a:srgbClr val="4472C4">
                <a:lumMod val="75000"/>
              </a:srgbClr>
            </a:solidFill>
            <a:prstDash val="solid"/>
            <a:miter lim="800000"/>
            <a:tailEnd type="triangle"/>
          </a:ln>
          <a:effectLst/>
        </p:spPr>
      </p:cxnSp>
      <p:cxnSp>
        <p:nvCxnSpPr>
          <p:cNvPr id="26" name="Straight Arrow Connector 25">
            <a:extLst>
              <a:ext uri="{FF2B5EF4-FFF2-40B4-BE49-F238E27FC236}">
                <a16:creationId xmlns:a16="http://schemas.microsoft.com/office/drawing/2014/main" id="{C23977B0-C203-D6B7-B276-7613ACD395E2}"/>
              </a:ext>
            </a:extLst>
          </p:cNvPr>
          <p:cNvCxnSpPr>
            <a:cxnSpLocks/>
          </p:cNvCxnSpPr>
          <p:nvPr/>
        </p:nvCxnSpPr>
        <p:spPr>
          <a:xfrm flipH="1" flipV="1">
            <a:off x="2143125" y="5838825"/>
            <a:ext cx="4538856" cy="244082"/>
          </a:xfrm>
          <a:prstGeom prst="straightConnector1">
            <a:avLst/>
          </a:prstGeom>
          <a:noFill/>
          <a:ln w="28575" cap="flat" cmpd="sng" algn="ctr">
            <a:solidFill>
              <a:srgbClr val="4472C4">
                <a:lumMod val="75000"/>
              </a:srgbClr>
            </a:solidFill>
            <a:prstDash val="solid"/>
            <a:miter lim="800000"/>
            <a:tailEnd type="triangle"/>
          </a:ln>
          <a:effectLst/>
        </p:spPr>
      </p:cxnSp>
      <p:pic>
        <p:nvPicPr>
          <p:cNvPr id="27" name="Picture 26">
            <a:extLst>
              <a:ext uri="{FF2B5EF4-FFF2-40B4-BE49-F238E27FC236}">
                <a16:creationId xmlns:a16="http://schemas.microsoft.com/office/drawing/2014/main" id="{A3208F27-13B1-D123-824D-B7E9815D9DB7}"/>
              </a:ext>
            </a:extLst>
          </p:cNvPr>
          <p:cNvPicPr>
            <a:picLocks noChangeAspect="1"/>
          </p:cNvPicPr>
          <p:nvPr/>
        </p:nvPicPr>
        <p:blipFill>
          <a:blip r:embed="rId5"/>
          <a:stretch>
            <a:fillRect/>
          </a:stretch>
        </p:blipFill>
        <p:spPr>
          <a:xfrm>
            <a:off x="935288" y="514859"/>
            <a:ext cx="10321423" cy="5828281"/>
          </a:xfrm>
          <a:prstGeom prst="rect">
            <a:avLst/>
          </a:prstGeom>
        </p:spPr>
      </p:pic>
    </p:spTree>
    <p:extLst>
      <p:ext uri="{BB962C8B-B14F-4D97-AF65-F5344CB8AC3E}">
        <p14:creationId xmlns:p14="http://schemas.microsoft.com/office/powerpoint/2010/main" val="244109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p:cTn id="41" dur="500" fill="hold"/>
                                        <p:tgtEl>
                                          <p:spTgt spid="15"/>
                                        </p:tgtEl>
                                        <p:attrNameLst>
                                          <p:attrName>ppt_w</p:attrName>
                                        </p:attrNameLst>
                                      </p:cBhvr>
                                      <p:tavLst>
                                        <p:tav tm="0">
                                          <p:val>
                                            <p:fltVal val="0"/>
                                          </p:val>
                                        </p:tav>
                                        <p:tav tm="100000">
                                          <p:val>
                                            <p:strVal val="#ppt_w"/>
                                          </p:val>
                                        </p:tav>
                                      </p:tavLst>
                                    </p:anim>
                                    <p:anim calcmode="lin" valueType="num">
                                      <p:cBhvr>
                                        <p:cTn id="42" dur="500" fill="hold"/>
                                        <p:tgtEl>
                                          <p:spTgt spid="15"/>
                                        </p:tgtEl>
                                        <p:attrNameLst>
                                          <p:attrName>ppt_h</p:attrName>
                                        </p:attrNameLst>
                                      </p:cBhvr>
                                      <p:tavLst>
                                        <p:tav tm="0">
                                          <p:val>
                                            <p:fltVal val="0"/>
                                          </p:val>
                                        </p:tav>
                                        <p:tav tm="100000">
                                          <p:val>
                                            <p:strVal val="#ppt_h"/>
                                          </p:val>
                                        </p:tav>
                                      </p:tavLst>
                                    </p:anim>
                                    <p:animEffect transition="in" filter="fade">
                                      <p:cBhvr>
                                        <p:cTn id="43" dur="5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Effect transition="in" filter="fade">
                                      <p:cBhvr>
                                        <p:cTn id="62" dur="500"/>
                                        <p:tgtEl>
                                          <p:spTgt spid="25"/>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p:cTn id="65" dur="500" fill="hold"/>
                                        <p:tgtEl>
                                          <p:spTgt spid="22"/>
                                        </p:tgtEl>
                                        <p:attrNameLst>
                                          <p:attrName>ppt_w</p:attrName>
                                        </p:attrNameLst>
                                      </p:cBhvr>
                                      <p:tavLst>
                                        <p:tav tm="0">
                                          <p:val>
                                            <p:fltVal val="0"/>
                                          </p:val>
                                        </p:tav>
                                        <p:tav tm="100000">
                                          <p:val>
                                            <p:strVal val="#ppt_w"/>
                                          </p:val>
                                        </p:tav>
                                      </p:tavLst>
                                    </p:anim>
                                    <p:anim calcmode="lin" valueType="num">
                                      <p:cBhvr>
                                        <p:cTn id="66" dur="500" fill="hold"/>
                                        <p:tgtEl>
                                          <p:spTgt spid="22"/>
                                        </p:tgtEl>
                                        <p:attrNameLst>
                                          <p:attrName>ppt_h</p:attrName>
                                        </p:attrNameLst>
                                      </p:cBhvr>
                                      <p:tavLst>
                                        <p:tav tm="0">
                                          <p:val>
                                            <p:fltVal val="0"/>
                                          </p:val>
                                        </p:tav>
                                        <p:tav tm="100000">
                                          <p:val>
                                            <p:strVal val="#ppt_h"/>
                                          </p:val>
                                        </p:tav>
                                      </p:tavLst>
                                    </p:anim>
                                    <p:animEffect transition="in" filter="fade">
                                      <p:cBhvr>
                                        <p:cTn id="67" dur="500"/>
                                        <p:tgtEl>
                                          <p:spTgt spid="22"/>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nodeType="clickEffect">
                                  <p:stCondLst>
                                    <p:cond delay="0"/>
                                  </p:stCondLst>
                                  <p:childTnLst>
                                    <p:set>
                                      <p:cBhvr>
                                        <p:cTn id="71" dur="1" fill="hold">
                                          <p:stCondLst>
                                            <p:cond delay="0"/>
                                          </p:stCondLst>
                                        </p:cTn>
                                        <p:tgtEl>
                                          <p:spTgt spid="26"/>
                                        </p:tgtEl>
                                        <p:attrNameLst>
                                          <p:attrName>style.visibility</p:attrName>
                                        </p:attrNameLst>
                                      </p:cBhvr>
                                      <p:to>
                                        <p:strVal val="visible"/>
                                      </p:to>
                                    </p:set>
                                    <p:anim calcmode="lin" valueType="num">
                                      <p:cBhvr>
                                        <p:cTn id="72" dur="500" fill="hold"/>
                                        <p:tgtEl>
                                          <p:spTgt spid="26"/>
                                        </p:tgtEl>
                                        <p:attrNameLst>
                                          <p:attrName>ppt_w</p:attrName>
                                        </p:attrNameLst>
                                      </p:cBhvr>
                                      <p:tavLst>
                                        <p:tav tm="0">
                                          <p:val>
                                            <p:fltVal val="0"/>
                                          </p:val>
                                        </p:tav>
                                        <p:tav tm="100000">
                                          <p:val>
                                            <p:strVal val="#ppt_w"/>
                                          </p:val>
                                        </p:tav>
                                      </p:tavLst>
                                    </p:anim>
                                    <p:anim calcmode="lin" valueType="num">
                                      <p:cBhvr>
                                        <p:cTn id="73" dur="500" fill="hold"/>
                                        <p:tgtEl>
                                          <p:spTgt spid="26"/>
                                        </p:tgtEl>
                                        <p:attrNameLst>
                                          <p:attrName>ppt_h</p:attrName>
                                        </p:attrNameLst>
                                      </p:cBhvr>
                                      <p:tavLst>
                                        <p:tav tm="0">
                                          <p:val>
                                            <p:fltVal val="0"/>
                                          </p:val>
                                        </p:tav>
                                        <p:tav tm="100000">
                                          <p:val>
                                            <p:strVal val="#ppt_h"/>
                                          </p:val>
                                        </p:tav>
                                      </p:tavLst>
                                    </p:anim>
                                    <p:animEffect transition="in" filter="fade">
                                      <p:cBhvr>
                                        <p:cTn id="74" dur="500"/>
                                        <p:tgtEl>
                                          <p:spTgt spid="2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p:cTn id="77" dur="500" fill="hold"/>
                                        <p:tgtEl>
                                          <p:spTgt spid="23"/>
                                        </p:tgtEl>
                                        <p:attrNameLst>
                                          <p:attrName>ppt_w</p:attrName>
                                        </p:attrNameLst>
                                      </p:cBhvr>
                                      <p:tavLst>
                                        <p:tav tm="0">
                                          <p:val>
                                            <p:fltVal val="0"/>
                                          </p:val>
                                        </p:tav>
                                        <p:tav tm="100000">
                                          <p:val>
                                            <p:strVal val="#ppt_w"/>
                                          </p:val>
                                        </p:tav>
                                      </p:tavLst>
                                    </p:anim>
                                    <p:anim calcmode="lin" valueType="num">
                                      <p:cBhvr>
                                        <p:cTn id="78" dur="500" fill="hold"/>
                                        <p:tgtEl>
                                          <p:spTgt spid="23"/>
                                        </p:tgtEl>
                                        <p:attrNameLst>
                                          <p:attrName>ppt_h</p:attrName>
                                        </p:attrNameLst>
                                      </p:cBhvr>
                                      <p:tavLst>
                                        <p:tav tm="0">
                                          <p:val>
                                            <p:fltVal val="0"/>
                                          </p:val>
                                        </p:tav>
                                        <p:tav tm="100000">
                                          <p:val>
                                            <p:strVal val="#ppt_h"/>
                                          </p:val>
                                        </p:tav>
                                      </p:tavLst>
                                    </p:anim>
                                    <p:animEffect transition="in" filter="fade">
                                      <p:cBhvr>
                                        <p:cTn id="79" dur="500"/>
                                        <p:tgtEl>
                                          <p:spTgt spid="23"/>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27"/>
                                        </p:tgtEl>
                                        <p:attrNameLst>
                                          <p:attrName>style.visibility</p:attrName>
                                        </p:attrNameLst>
                                      </p:cBhvr>
                                      <p:to>
                                        <p:strVal val="visible"/>
                                      </p:to>
                                    </p:set>
                                    <p:anim calcmode="lin" valueType="num">
                                      <p:cBhvr additive="base">
                                        <p:cTn id="84" dur="500" fill="hold"/>
                                        <p:tgtEl>
                                          <p:spTgt spid="27"/>
                                        </p:tgtEl>
                                        <p:attrNameLst>
                                          <p:attrName>ppt_x</p:attrName>
                                        </p:attrNameLst>
                                      </p:cBhvr>
                                      <p:tavLst>
                                        <p:tav tm="0">
                                          <p:val>
                                            <p:strVal val="#ppt_x"/>
                                          </p:val>
                                        </p:tav>
                                        <p:tav tm="100000">
                                          <p:val>
                                            <p:strVal val="#ppt_x"/>
                                          </p:val>
                                        </p:tav>
                                      </p:tavLst>
                                    </p:anim>
                                    <p:anim calcmode="lin" valueType="num">
                                      <p:cBhvr additive="base">
                                        <p:cTn id="8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20" grpId="0"/>
      <p:bldP spid="21" grpId="0"/>
      <p:bldP spid="22"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59CD0-6C1D-2209-99FB-2174283DB7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06E46-E27D-0BB4-5186-6DC3DA34885E}"/>
              </a:ext>
            </a:extLst>
          </p:cNvPr>
          <p:cNvSpPr>
            <a:spLocks noGrp="1"/>
          </p:cNvSpPr>
          <p:nvPr>
            <p:ph type="title"/>
          </p:nvPr>
        </p:nvSpPr>
        <p:spPr/>
        <p:txBody>
          <a:bodyPr/>
          <a:lstStyle/>
          <a:p>
            <a:endParaRPr lang="en-GB"/>
          </a:p>
        </p:txBody>
      </p:sp>
      <p:sp>
        <p:nvSpPr>
          <p:cNvPr id="5" name="Rectangle 4">
            <a:extLst>
              <a:ext uri="{FF2B5EF4-FFF2-40B4-BE49-F238E27FC236}">
                <a16:creationId xmlns:a16="http://schemas.microsoft.com/office/drawing/2014/main" id="{2F3D7701-8AF6-816D-FB3E-42134250BAD3}"/>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B5687D90-E2AC-6E47-9521-C27722C197B7}"/>
              </a:ext>
            </a:extLst>
          </p:cNvPr>
          <p:cNvSpPr/>
          <p:nvPr/>
        </p:nvSpPr>
        <p:spPr>
          <a:xfrm>
            <a:off x="1" y="257213"/>
            <a:ext cx="11803534"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16B3A247-863F-E391-0578-FCC88EC18413}"/>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GB" sz="4000" b="1" kern="0" dirty="0">
                <a:solidFill>
                  <a:prstClr val="black"/>
                </a:solidFill>
              </a:rPr>
              <a:t>Features  </a:t>
            </a:r>
            <a:r>
              <a:rPr kumimoji="0" lang="en-GB" sz="4000" b="1" i="0" u="none" strike="noStrike" kern="0" cap="none" spc="0" normalizeH="0" baseline="0" noProof="0" dirty="0">
                <a:ln>
                  <a:noFill/>
                </a:ln>
                <a:solidFill>
                  <a:prstClr val="black"/>
                </a:solidFill>
                <a:effectLst/>
                <a:uLnTx/>
                <a:uFillTx/>
              </a:rPr>
              <a:t>: </a:t>
            </a:r>
            <a:r>
              <a:rPr kumimoji="0" lang="en-GB" sz="3600" b="0" i="0" u="none" strike="noStrike" kern="0" cap="none" spc="0" normalizeH="0" baseline="0" noProof="0" dirty="0">
                <a:ln>
                  <a:noFill/>
                </a:ln>
                <a:solidFill>
                  <a:prstClr val="black"/>
                </a:solidFill>
                <a:effectLst/>
                <a:uLnTx/>
                <a:uFillTx/>
              </a:rPr>
              <a:t>Green Pen Upgrades...</a:t>
            </a:r>
            <a:endParaRPr kumimoji="0" lang="en-GB" sz="4000" b="0" i="0" u="none" strike="noStrike" kern="0" cap="none" spc="0" normalizeH="0" baseline="0" noProof="0" dirty="0">
              <a:ln>
                <a:noFill/>
              </a:ln>
              <a:solidFill>
                <a:prstClr val="black"/>
              </a:solidFill>
              <a:effectLst/>
              <a:uLnTx/>
              <a:uFillTx/>
            </a:endParaRPr>
          </a:p>
        </p:txBody>
      </p:sp>
      <p:sp>
        <p:nvSpPr>
          <p:cNvPr id="9" name="TextBox 8">
            <a:extLst>
              <a:ext uri="{FF2B5EF4-FFF2-40B4-BE49-F238E27FC236}">
                <a16:creationId xmlns:a16="http://schemas.microsoft.com/office/drawing/2014/main" id="{A64952C3-E5D7-FBB2-5904-BCE3E65E6F19}"/>
              </a:ext>
            </a:extLst>
          </p:cNvPr>
          <p:cNvSpPr txBox="1"/>
          <p:nvPr/>
        </p:nvSpPr>
        <p:spPr>
          <a:xfrm>
            <a:off x="388465" y="1209823"/>
            <a:ext cx="4914900" cy="5099858"/>
          </a:xfrm>
          <a:custGeom>
            <a:avLst/>
            <a:gdLst>
              <a:gd name="connsiteX0" fmla="*/ 0 w 4914900"/>
              <a:gd name="connsiteY0" fmla="*/ 0 h 5099858"/>
              <a:gd name="connsiteX1" fmla="*/ 546100 w 4914900"/>
              <a:gd name="connsiteY1" fmla="*/ 0 h 5099858"/>
              <a:gd name="connsiteX2" fmla="*/ 1141349 w 4914900"/>
              <a:gd name="connsiteY2" fmla="*/ 0 h 5099858"/>
              <a:gd name="connsiteX3" fmla="*/ 1687449 w 4914900"/>
              <a:gd name="connsiteY3" fmla="*/ 0 h 5099858"/>
              <a:gd name="connsiteX4" fmla="*/ 2086102 w 4914900"/>
              <a:gd name="connsiteY4" fmla="*/ 0 h 5099858"/>
              <a:gd name="connsiteX5" fmla="*/ 2533904 w 4914900"/>
              <a:gd name="connsiteY5" fmla="*/ 0 h 5099858"/>
              <a:gd name="connsiteX6" fmla="*/ 3178302 w 4914900"/>
              <a:gd name="connsiteY6" fmla="*/ 0 h 5099858"/>
              <a:gd name="connsiteX7" fmla="*/ 3724402 w 4914900"/>
              <a:gd name="connsiteY7" fmla="*/ 0 h 5099858"/>
              <a:gd name="connsiteX8" fmla="*/ 4319651 w 4914900"/>
              <a:gd name="connsiteY8" fmla="*/ 0 h 5099858"/>
              <a:gd name="connsiteX9" fmla="*/ 4914900 w 4914900"/>
              <a:gd name="connsiteY9" fmla="*/ 0 h 5099858"/>
              <a:gd name="connsiteX10" fmla="*/ 4914900 w 4914900"/>
              <a:gd name="connsiteY10" fmla="*/ 413655 h 5099858"/>
              <a:gd name="connsiteX11" fmla="*/ 4914900 w 4914900"/>
              <a:gd name="connsiteY11" fmla="*/ 878309 h 5099858"/>
              <a:gd name="connsiteX12" fmla="*/ 4914900 w 4914900"/>
              <a:gd name="connsiteY12" fmla="*/ 1291964 h 5099858"/>
              <a:gd name="connsiteX13" fmla="*/ 4914900 w 4914900"/>
              <a:gd name="connsiteY13" fmla="*/ 1807616 h 5099858"/>
              <a:gd name="connsiteX14" fmla="*/ 4914900 w 4914900"/>
              <a:gd name="connsiteY14" fmla="*/ 2374267 h 5099858"/>
              <a:gd name="connsiteX15" fmla="*/ 4914900 w 4914900"/>
              <a:gd name="connsiteY15" fmla="*/ 2889920 h 5099858"/>
              <a:gd name="connsiteX16" fmla="*/ 4914900 w 4914900"/>
              <a:gd name="connsiteY16" fmla="*/ 3405572 h 5099858"/>
              <a:gd name="connsiteX17" fmla="*/ 4914900 w 4914900"/>
              <a:gd name="connsiteY17" fmla="*/ 3921224 h 5099858"/>
              <a:gd name="connsiteX18" fmla="*/ 4914900 w 4914900"/>
              <a:gd name="connsiteY18" fmla="*/ 4538874 h 5099858"/>
              <a:gd name="connsiteX19" fmla="*/ 4914900 w 4914900"/>
              <a:gd name="connsiteY19" fmla="*/ 5099858 h 5099858"/>
              <a:gd name="connsiteX20" fmla="*/ 4319651 w 4914900"/>
              <a:gd name="connsiteY20" fmla="*/ 5099858 h 5099858"/>
              <a:gd name="connsiteX21" fmla="*/ 3871849 w 4914900"/>
              <a:gd name="connsiteY21" fmla="*/ 5099858 h 5099858"/>
              <a:gd name="connsiteX22" fmla="*/ 3227451 w 4914900"/>
              <a:gd name="connsiteY22" fmla="*/ 5099858 h 5099858"/>
              <a:gd name="connsiteX23" fmla="*/ 2681351 w 4914900"/>
              <a:gd name="connsiteY23" fmla="*/ 5099858 h 5099858"/>
              <a:gd name="connsiteX24" fmla="*/ 2282698 w 4914900"/>
              <a:gd name="connsiteY24" fmla="*/ 5099858 h 5099858"/>
              <a:gd name="connsiteX25" fmla="*/ 1736598 w 4914900"/>
              <a:gd name="connsiteY25" fmla="*/ 5099858 h 5099858"/>
              <a:gd name="connsiteX26" fmla="*/ 1190498 w 4914900"/>
              <a:gd name="connsiteY26" fmla="*/ 5099858 h 5099858"/>
              <a:gd name="connsiteX27" fmla="*/ 693547 w 4914900"/>
              <a:gd name="connsiteY27" fmla="*/ 5099858 h 5099858"/>
              <a:gd name="connsiteX28" fmla="*/ 0 w 4914900"/>
              <a:gd name="connsiteY28" fmla="*/ 5099858 h 5099858"/>
              <a:gd name="connsiteX29" fmla="*/ 0 w 4914900"/>
              <a:gd name="connsiteY29" fmla="*/ 4482209 h 5099858"/>
              <a:gd name="connsiteX30" fmla="*/ 0 w 4914900"/>
              <a:gd name="connsiteY30" fmla="*/ 4068553 h 5099858"/>
              <a:gd name="connsiteX31" fmla="*/ 0 w 4914900"/>
              <a:gd name="connsiteY31" fmla="*/ 3654898 h 5099858"/>
              <a:gd name="connsiteX32" fmla="*/ 0 w 4914900"/>
              <a:gd name="connsiteY32" fmla="*/ 3037249 h 5099858"/>
              <a:gd name="connsiteX33" fmla="*/ 0 w 4914900"/>
              <a:gd name="connsiteY33" fmla="*/ 2572595 h 5099858"/>
              <a:gd name="connsiteX34" fmla="*/ 0 w 4914900"/>
              <a:gd name="connsiteY34" fmla="*/ 2005944 h 5099858"/>
              <a:gd name="connsiteX35" fmla="*/ 0 w 4914900"/>
              <a:gd name="connsiteY35" fmla="*/ 1439293 h 5099858"/>
              <a:gd name="connsiteX36" fmla="*/ 0 w 4914900"/>
              <a:gd name="connsiteY36" fmla="*/ 770645 h 5099858"/>
              <a:gd name="connsiteX37" fmla="*/ 0 w 4914900"/>
              <a:gd name="connsiteY37" fmla="*/ 0 h 5099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4914900" h="5099858" fill="none" extrusionOk="0">
                <a:moveTo>
                  <a:pt x="0" y="0"/>
                </a:moveTo>
                <a:cubicBezTo>
                  <a:pt x="256802" y="-24079"/>
                  <a:pt x="372455" y="17536"/>
                  <a:pt x="546100" y="0"/>
                </a:cubicBezTo>
                <a:cubicBezTo>
                  <a:pt x="719745" y="-17536"/>
                  <a:pt x="903316" y="18168"/>
                  <a:pt x="1141349" y="0"/>
                </a:cubicBezTo>
                <a:cubicBezTo>
                  <a:pt x="1379382" y="-18168"/>
                  <a:pt x="1478327" y="15251"/>
                  <a:pt x="1687449" y="0"/>
                </a:cubicBezTo>
                <a:cubicBezTo>
                  <a:pt x="1896571" y="-15251"/>
                  <a:pt x="1894389" y="37960"/>
                  <a:pt x="2086102" y="0"/>
                </a:cubicBezTo>
                <a:cubicBezTo>
                  <a:pt x="2277815" y="-37960"/>
                  <a:pt x="2356772" y="26496"/>
                  <a:pt x="2533904" y="0"/>
                </a:cubicBezTo>
                <a:cubicBezTo>
                  <a:pt x="2711036" y="-26496"/>
                  <a:pt x="2872891" y="65503"/>
                  <a:pt x="3178302" y="0"/>
                </a:cubicBezTo>
                <a:cubicBezTo>
                  <a:pt x="3483713" y="-65503"/>
                  <a:pt x="3554083" y="16986"/>
                  <a:pt x="3724402" y="0"/>
                </a:cubicBezTo>
                <a:cubicBezTo>
                  <a:pt x="3894721" y="-16986"/>
                  <a:pt x="4069952" y="54580"/>
                  <a:pt x="4319651" y="0"/>
                </a:cubicBezTo>
                <a:cubicBezTo>
                  <a:pt x="4569350" y="-54580"/>
                  <a:pt x="4670560" y="65672"/>
                  <a:pt x="4914900" y="0"/>
                </a:cubicBezTo>
                <a:cubicBezTo>
                  <a:pt x="4921912" y="118935"/>
                  <a:pt x="4905345" y="231969"/>
                  <a:pt x="4914900" y="413655"/>
                </a:cubicBezTo>
                <a:cubicBezTo>
                  <a:pt x="4924455" y="595341"/>
                  <a:pt x="4887180" y="724696"/>
                  <a:pt x="4914900" y="878309"/>
                </a:cubicBezTo>
                <a:cubicBezTo>
                  <a:pt x="4942620" y="1031922"/>
                  <a:pt x="4901034" y="1106907"/>
                  <a:pt x="4914900" y="1291964"/>
                </a:cubicBezTo>
                <a:cubicBezTo>
                  <a:pt x="4928766" y="1477022"/>
                  <a:pt x="4912945" y="1573465"/>
                  <a:pt x="4914900" y="1807616"/>
                </a:cubicBezTo>
                <a:cubicBezTo>
                  <a:pt x="4916855" y="2041767"/>
                  <a:pt x="4903695" y="2099333"/>
                  <a:pt x="4914900" y="2374267"/>
                </a:cubicBezTo>
                <a:cubicBezTo>
                  <a:pt x="4926105" y="2649201"/>
                  <a:pt x="4862107" y="2651538"/>
                  <a:pt x="4914900" y="2889920"/>
                </a:cubicBezTo>
                <a:cubicBezTo>
                  <a:pt x="4967693" y="3128302"/>
                  <a:pt x="4871677" y="3156157"/>
                  <a:pt x="4914900" y="3405572"/>
                </a:cubicBezTo>
                <a:cubicBezTo>
                  <a:pt x="4958123" y="3654987"/>
                  <a:pt x="4868966" y="3714596"/>
                  <a:pt x="4914900" y="3921224"/>
                </a:cubicBezTo>
                <a:cubicBezTo>
                  <a:pt x="4960834" y="4127852"/>
                  <a:pt x="4861058" y="4380879"/>
                  <a:pt x="4914900" y="4538874"/>
                </a:cubicBezTo>
                <a:cubicBezTo>
                  <a:pt x="4968742" y="4696869"/>
                  <a:pt x="4850265" y="4924570"/>
                  <a:pt x="4914900" y="5099858"/>
                </a:cubicBezTo>
                <a:cubicBezTo>
                  <a:pt x="4781312" y="5160447"/>
                  <a:pt x="4489919" y="5076539"/>
                  <a:pt x="4319651" y="5099858"/>
                </a:cubicBezTo>
                <a:cubicBezTo>
                  <a:pt x="4149383" y="5123177"/>
                  <a:pt x="4019724" y="5075972"/>
                  <a:pt x="3871849" y="5099858"/>
                </a:cubicBezTo>
                <a:cubicBezTo>
                  <a:pt x="3723974" y="5123744"/>
                  <a:pt x="3425605" y="5056095"/>
                  <a:pt x="3227451" y="5099858"/>
                </a:cubicBezTo>
                <a:cubicBezTo>
                  <a:pt x="3029297" y="5143621"/>
                  <a:pt x="2876457" y="5046555"/>
                  <a:pt x="2681351" y="5099858"/>
                </a:cubicBezTo>
                <a:cubicBezTo>
                  <a:pt x="2486245" y="5153161"/>
                  <a:pt x="2427283" y="5096069"/>
                  <a:pt x="2282698" y="5099858"/>
                </a:cubicBezTo>
                <a:cubicBezTo>
                  <a:pt x="2138113" y="5103647"/>
                  <a:pt x="1937687" y="5093733"/>
                  <a:pt x="1736598" y="5099858"/>
                </a:cubicBezTo>
                <a:cubicBezTo>
                  <a:pt x="1535509" y="5105983"/>
                  <a:pt x="1301343" y="5070354"/>
                  <a:pt x="1190498" y="5099858"/>
                </a:cubicBezTo>
                <a:cubicBezTo>
                  <a:pt x="1079653" y="5129362"/>
                  <a:pt x="803353" y="5079623"/>
                  <a:pt x="693547" y="5099858"/>
                </a:cubicBezTo>
                <a:cubicBezTo>
                  <a:pt x="583741" y="5120093"/>
                  <a:pt x="152931" y="5053879"/>
                  <a:pt x="0" y="5099858"/>
                </a:cubicBezTo>
                <a:cubicBezTo>
                  <a:pt x="-13070" y="4955912"/>
                  <a:pt x="65762" y="4785481"/>
                  <a:pt x="0" y="4482209"/>
                </a:cubicBezTo>
                <a:cubicBezTo>
                  <a:pt x="-65762" y="4178937"/>
                  <a:pt x="919" y="4229182"/>
                  <a:pt x="0" y="4068553"/>
                </a:cubicBezTo>
                <a:cubicBezTo>
                  <a:pt x="-919" y="3907924"/>
                  <a:pt x="49465" y="3855796"/>
                  <a:pt x="0" y="3654898"/>
                </a:cubicBezTo>
                <a:cubicBezTo>
                  <a:pt x="-49465" y="3454000"/>
                  <a:pt x="22194" y="3266702"/>
                  <a:pt x="0" y="3037249"/>
                </a:cubicBezTo>
                <a:cubicBezTo>
                  <a:pt x="-22194" y="2807796"/>
                  <a:pt x="25874" y="2679246"/>
                  <a:pt x="0" y="2572595"/>
                </a:cubicBezTo>
                <a:cubicBezTo>
                  <a:pt x="-25874" y="2465944"/>
                  <a:pt x="25251" y="2129328"/>
                  <a:pt x="0" y="2005944"/>
                </a:cubicBezTo>
                <a:cubicBezTo>
                  <a:pt x="-25251" y="1882560"/>
                  <a:pt x="46859" y="1618091"/>
                  <a:pt x="0" y="1439293"/>
                </a:cubicBezTo>
                <a:cubicBezTo>
                  <a:pt x="-46859" y="1260495"/>
                  <a:pt x="19122" y="1024618"/>
                  <a:pt x="0" y="770645"/>
                </a:cubicBezTo>
                <a:cubicBezTo>
                  <a:pt x="-19122" y="516672"/>
                  <a:pt x="76777" y="358883"/>
                  <a:pt x="0" y="0"/>
                </a:cubicBezTo>
                <a:close/>
              </a:path>
              <a:path w="4914900" h="5099858" stroke="0" extrusionOk="0">
                <a:moveTo>
                  <a:pt x="0" y="0"/>
                </a:moveTo>
                <a:cubicBezTo>
                  <a:pt x="144447" y="-12773"/>
                  <a:pt x="278080" y="35657"/>
                  <a:pt x="546100" y="0"/>
                </a:cubicBezTo>
                <a:cubicBezTo>
                  <a:pt x="814120" y="-35657"/>
                  <a:pt x="818799" y="28252"/>
                  <a:pt x="993902" y="0"/>
                </a:cubicBezTo>
                <a:cubicBezTo>
                  <a:pt x="1169005" y="-28252"/>
                  <a:pt x="1323566" y="32224"/>
                  <a:pt x="1490853" y="0"/>
                </a:cubicBezTo>
                <a:cubicBezTo>
                  <a:pt x="1658140" y="-32224"/>
                  <a:pt x="1824694" y="54817"/>
                  <a:pt x="1987804" y="0"/>
                </a:cubicBezTo>
                <a:cubicBezTo>
                  <a:pt x="2150914" y="-54817"/>
                  <a:pt x="2364183" y="33373"/>
                  <a:pt x="2583053" y="0"/>
                </a:cubicBezTo>
                <a:cubicBezTo>
                  <a:pt x="2801923" y="-33373"/>
                  <a:pt x="2812371" y="5916"/>
                  <a:pt x="2981706" y="0"/>
                </a:cubicBezTo>
                <a:cubicBezTo>
                  <a:pt x="3151041" y="-5916"/>
                  <a:pt x="3309685" y="16006"/>
                  <a:pt x="3527806" y="0"/>
                </a:cubicBezTo>
                <a:cubicBezTo>
                  <a:pt x="3745927" y="-16006"/>
                  <a:pt x="3903455" y="38340"/>
                  <a:pt x="4024757" y="0"/>
                </a:cubicBezTo>
                <a:cubicBezTo>
                  <a:pt x="4146059" y="-38340"/>
                  <a:pt x="4722458" y="76738"/>
                  <a:pt x="4914900" y="0"/>
                </a:cubicBezTo>
                <a:cubicBezTo>
                  <a:pt x="4930355" y="173168"/>
                  <a:pt x="4893383" y="278392"/>
                  <a:pt x="4914900" y="413655"/>
                </a:cubicBezTo>
                <a:cubicBezTo>
                  <a:pt x="4936417" y="548919"/>
                  <a:pt x="4863720" y="691744"/>
                  <a:pt x="4914900" y="878309"/>
                </a:cubicBezTo>
                <a:cubicBezTo>
                  <a:pt x="4966080" y="1064874"/>
                  <a:pt x="4898246" y="1196522"/>
                  <a:pt x="4914900" y="1393961"/>
                </a:cubicBezTo>
                <a:cubicBezTo>
                  <a:pt x="4931554" y="1591400"/>
                  <a:pt x="4907500" y="1753033"/>
                  <a:pt x="4914900" y="1960612"/>
                </a:cubicBezTo>
                <a:cubicBezTo>
                  <a:pt x="4922300" y="2168191"/>
                  <a:pt x="4865212" y="2367458"/>
                  <a:pt x="4914900" y="2527263"/>
                </a:cubicBezTo>
                <a:cubicBezTo>
                  <a:pt x="4964588" y="2687068"/>
                  <a:pt x="4865106" y="2912518"/>
                  <a:pt x="4914900" y="3093914"/>
                </a:cubicBezTo>
                <a:cubicBezTo>
                  <a:pt x="4964694" y="3275310"/>
                  <a:pt x="4885880" y="3517785"/>
                  <a:pt x="4914900" y="3660565"/>
                </a:cubicBezTo>
                <a:cubicBezTo>
                  <a:pt x="4943920" y="3803345"/>
                  <a:pt x="4852180" y="4136967"/>
                  <a:pt x="4914900" y="4329213"/>
                </a:cubicBezTo>
                <a:cubicBezTo>
                  <a:pt x="4977620" y="4521459"/>
                  <a:pt x="4897536" y="4776062"/>
                  <a:pt x="4914900" y="5099858"/>
                </a:cubicBezTo>
                <a:cubicBezTo>
                  <a:pt x="4755434" y="5150302"/>
                  <a:pt x="4649851" y="5082972"/>
                  <a:pt x="4417949" y="5099858"/>
                </a:cubicBezTo>
                <a:cubicBezTo>
                  <a:pt x="4186047" y="5116744"/>
                  <a:pt x="4207547" y="5070074"/>
                  <a:pt x="4019296" y="5099858"/>
                </a:cubicBezTo>
                <a:cubicBezTo>
                  <a:pt x="3831045" y="5129642"/>
                  <a:pt x="3614934" y="5065627"/>
                  <a:pt x="3374898" y="5099858"/>
                </a:cubicBezTo>
                <a:cubicBezTo>
                  <a:pt x="3134862" y="5134089"/>
                  <a:pt x="2958172" y="5028241"/>
                  <a:pt x="2730500" y="5099858"/>
                </a:cubicBezTo>
                <a:cubicBezTo>
                  <a:pt x="2502828" y="5171475"/>
                  <a:pt x="2393215" y="5085447"/>
                  <a:pt x="2184400" y="5099858"/>
                </a:cubicBezTo>
                <a:cubicBezTo>
                  <a:pt x="1975585" y="5114269"/>
                  <a:pt x="1815192" y="5055371"/>
                  <a:pt x="1589151" y="5099858"/>
                </a:cubicBezTo>
                <a:cubicBezTo>
                  <a:pt x="1363110" y="5144345"/>
                  <a:pt x="1299839" y="5094666"/>
                  <a:pt x="1141349" y="5099858"/>
                </a:cubicBezTo>
                <a:cubicBezTo>
                  <a:pt x="982859" y="5105050"/>
                  <a:pt x="795898" y="5068692"/>
                  <a:pt x="496951" y="5099858"/>
                </a:cubicBezTo>
                <a:cubicBezTo>
                  <a:pt x="198004" y="5131024"/>
                  <a:pt x="108498" y="5070074"/>
                  <a:pt x="0" y="5099858"/>
                </a:cubicBezTo>
                <a:cubicBezTo>
                  <a:pt x="-12743" y="4896774"/>
                  <a:pt x="25043" y="4841740"/>
                  <a:pt x="0" y="4584206"/>
                </a:cubicBezTo>
                <a:cubicBezTo>
                  <a:pt x="-25043" y="4326672"/>
                  <a:pt x="62938" y="4183854"/>
                  <a:pt x="0" y="4017555"/>
                </a:cubicBezTo>
                <a:cubicBezTo>
                  <a:pt x="-62938" y="3851256"/>
                  <a:pt x="66781" y="3536247"/>
                  <a:pt x="0" y="3399905"/>
                </a:cubicBezTo>
                <a:cubicBezTo>
                  <a:pt x="-66781" y="3263563"/>
                  <a:pt x="49364" y="3082437"/>
                  <a:pt x="0" y="2833254"/>
                </a:cubicBezTo>
                <a:cubicBezTo>
                  <a:pt x="-49364" y="2584071"/>
                  <a:pt x="20642" y="2567511"/>
                  <a:pt x="0" y="2368601"/>
                </a:cubicBezTo>
                <a:cubicBezTo>
                  <a:pt x="-20642" y="2169691"/>
                  <a:pt x="26029" y="1912756"/>
                  <a:pt x="0" y="1750951"/>
                </a:cubicBezTo>
                <a:cubicBezTo>
                  <a:pt x="-26029" y="1589146"/>
                  <a:pt x="64141" y="1432175"/>
                  <a:pt x="0" y="1184300"/>
                </a:cubicBezTo>
                <a:cubicBezTo>
                  <a:pt x="-64141" y="936425"/>
                  <a:pt x="36095" y="803447"/>
                  <a:pt x="0" y="668648"/>
                </a:cubicBezTo>
                <a:cubicBezTo>
                  <a:pt x="-36095" y="533849"/>
                  <a:pt x="74539" y="272124"/>
                  <a:pt x="0" y="0"/>
                </a:cubicBezTo>
                <a:close/>
              </a:path>
            </a:pathLst>
          </a:custGeom>
          <a:solidFill>
            <a:srgbClr val="A2DDFD"/>
          </a:solidFill>
          <a:ln w="28575">
            <a:solidFill>
              <a:schemeClr val="bg1"/>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lvl="0" algn="ctr">
              <a:lnSpc>
                <a:spcPct val="90000"/>
              </a:lnSpc>
              <a:spcBef>
                <a:spcPts val="1000"/>
              </a:spcBef>
              <a:defRPr/>
            </a:pPr>
            <a:r>
              <a:rPr lang="en-GB" b="1" u="sng" dirty="0">
                <a:solidFill>
                  <a:prstClr val="black"/>
                </a:solidFill>
                <a:latin typeface="Comic Sans MS" panose="030F0702030302020204" pitchFamily="66" charset="0"/>
              </a:rPr>
              <a:t>Rebellions in the North</a:t>
            </a:r>
          </a:p>
          <a:p>
            <a:pPr lvl="0" algn="ctr">
              <a:lnSpc>
                <a:spcPct val="90000"/>
              </a:lnSpc>
              <a:spcBef>
                <a:spcPts val="1000"/>
              </a:spcBef>
              <a:defRPr/>
            </a:pPr>
            <a:endParaRPr lang="en-GB" b="1" u="sng"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King Sweyn of Norway sent a large fleet of ships and warriors to join the rebellion. </a:t>
            </a:r>
            <a:r>
              <a:rPr lang="en-GB" b="1" dirty="0">
                <a:solidFill>
                  <a:srgbClr val="7030A0"/>
                </a:solidFill>
                <a:latin typeface="Comic Sans MS" panose="030F0702030302020204" pitchFamily="66" charset="0"/>
              </a:rPr>
              <a:t>This army joined forces with Edgar the </a:t>
            </a:r>
            <a:r>
              <a:rPr lang="en-GB" b="1" dirty="0" err="1">
                <a:solidFill>
                  <a:srgbClr val="7030A0"/>
                </a:solidFill>
                <a:latin typeface="Comic Sans MS" panose="030F0702030302020204" pitchFamily="66" charset="0"/>
              </a:rPr>
              <a:t>Aethling</a:t>
            </a:r>
            <a:r>
              <a:rPr lang="en-GB" b="1" dirty="0">
                <a:solidFill>
                  <a:srgbClr val="7030A0"/>
                </a:solidFill>
                <a:latin typeface="Comic Sans MS" panose="030F0702030302020204" pitchFamily="66" charset="0"/>
              </a:rPr>
              <a:t> and the Northumbrian rebels</a:t>
            </a:r>
            <a:r>
              <a:rPr lang="en-GB" dirty="0">
                <a:solidFill>
                  <a:prstClr val="black"/>
                </a:solidFill>
                <a:latin typeface="Comic Sans MS" panose="030F0702030302020204" pitchFamily="66" charset="0"/>
              </a:rPr>
              <a:t>. </a:t>
            </a:r>
          </a:p>
          <a:p>
            <a:pPr marL="285750" lvl="0" indent="-285750">
              <a:lnSpc>
                <a:spcPct val="90000"/>
              </a:lnSpc>
              <a:spcBef>
                <a:spcPts val="1000"/>
              </a:spcBef>
              <a:buFont typeface="Arial" panose="020B0604020202020204" pitchFamily="34" charset="0"/>
              <a:buChar char="•"/>
              <a:defRPr/>
            </a:pPr>
            <a:endParaRPr lang="en-GB"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Anglo Saxon rebels murdered the Earl of Northumbria, Robert Cumin. </a:t>
            </a:r>
            <a:r>
              <a:rPr lang="en-GB" b="1" dirty="0">
                <a:solidFill>
                  <a:srgbClr val="7030A0"/>
                </a:solidFill>
                <a:latin typeface="Comic Sans MS" panose="030F0702030302020204" pitchFamily="66" charset="0"/>
              </a:rPr>
              <a:t>Williams anger over the death of his friend contributed to his Harrying of the North. </a:t>
            </a:r>
          </a:p>
          <a:p>
            <a:pPr marL="285750" lvl="0" indent="-285750">
              <a:lnSpc>
                <a:spcPct val="90000"/>
              </a:lnSpc>
              <a:spcBef>
                <a:spcPts val="1000"/>
              </a:spcBef>
              <a:buFont typeface="Arial" panose="020B0604020202020204" pitchFamily="34" charset="0"/>
              <a:buChar char="•"/>
              <a:defRPr/>
            </a:pPr>
            <a:endParaRPr lang="en-GB"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William responded quickly to the rebellion</a:t>
            </a:r>
            <a:r>
              <a:rPr lang="en-GB" dirty="0">
                <a:solidFill>
                  <a:prstClr val="black"/>
                </a:solidFill>
                <a:latin typeface="Comic Sans MS" panose="030F0702030302020204" pitchFamily="66" charset="0"/>
              </a:rPr>
              <a:t>. </a:t>
            </a:r>
            <a:r>
              <a:rPr lang="en-GB" b="1" dirty="0">
                <a:solidFill>
                  <a:srgbClr val="7030A0"/>
                </a:solidFill>
                <a:latin typeface="Comic Sans MS" panose="030F0702030302020204" pitchFamily="66" charset="0"/>
              </a:rPr>
              <a:t>He routed the rebels and laid waste to York. </a:t>
            </a:r>
          </a:p>
        </p:txBody>
      </p:sp>
      <p:sp>
        <p:nvSpPr>
          <p:cNvPr id="3" name="TextBox 2">
            <a:extLst>
              <a:ext uri="{FF2B5EF4-FFF2-40B4-BE49-F238E27FC236}">
                <a16:creationId xmlns:a16="http://schemas.microsoft.com/office/drawing/2014/main" id="{5737D8DD-E9FA-05CC-4ACF-924E23DAD9EB}"/>
              </a:ext>
            </a:extLst>
          </p:cNvPr>
          <p:cNvSpPr txBox="1"/>
          <p:nvPr/>
        </p:nvSpPr>
        <p:spPr>
          <a:xfrm>
            <a:off x="5984232" y="1209823"/>
            <a:ext cx="5598168" cy="5099858"/>
          </a:xfrm>
          <a:custGeom>
            <a:avLst/>
            <a:gdLst>
              <a:gd name="connsiteX0" fmla="*/ 0 w 5598168"/>
              <a:gd name="connsiteY0" fmla="*/ 0 h 5099858"/>
              <a:gd name="connsiteX1" fmla="*/ 671780 w 5598168"/>
              <a:gd name="connsiteY1" fmla="*/ 0 h 5099858"/>
              <a:gd name="connsiteX2" fmla="*/ 1231597 w 5598168"/>
              <a:gd name="connsiteY2" fmla="*/ 0 h 5099858"/>
              <a:gd name="connsiteX3" fmla="*/ 1623469 w 5598168"/>
              <a:gd name="connsiteY3" fmla="*/ 0 h 5099858"/>
              <a:gd name="connsiteX4" fmla="*/ 2071322 w 5598168"/>
              <a:gd name="connsiteY4" fmla="*/ 0 h 5099858"/>
              <a:gd name="connsiteX5" fmla="*/ 2743102 w 5598168"/>
              <a:gd name="connsiteY5" fmla="*/ 0 h 5099858"/>
              <a:gd name="connsiteX6" fmla="*/ 3302919 w 5598168"/>
              <a:gd name="connsiteY6" fmla="*/ 0 h 5099858"/>
              <a:gd name="connsiteX7" fmla="*/ 3918718 w 5598168"/>
              <a:gd name="connsiteY7" fmla="*/ 0 h 5099858"/>
              <a:gd name="connsiteX8" fmla="*/ 4478534 w 5598168"/>
              <a:gd name="connsiteY8" fmla="*/ 0 h 5099858"/>
              <a:gd name="connsiteX9" fmla="*/ 4870406 w 5598168"/>
              <a:gd name="connsiteY9" fmla="*/ 0 h 5099858"/>
              <a:gd name="connsiteX10" fmla="*/ 5598168 w 5598168"/>
              <a:gd name="connsiteY10" fmla="*/ 0 h 5099858"/>
              <a:gd name="connsiteX11" fmla="*/ 5598168 w 5598168"/>
              <a:gd name="connsiteY11" fmla="*/ 515652 h 5099858"/>
              <a:gd name="connsiteX12" fmla="*/ 5598168 w 5598168"/>
              <a:gd name="connsiteY12" fmla="*/ 1031305 h 5099858"/>
              <a:gd name="connsiteX13" fmla="*/ 5598168 w 5598168"/>
              <a:gd name="connsiteY13" fmla="*/ 1597956 h 5099858"/>
              <a:gd name="connsiteX14" fmla="*/ 5598168 w 5598168"/>
              <a:gd name="connsiteY14" fmla="*/ 2113608 h 5099858"/>
              <a:gd name="connsiteX15" fmla="*/ 5598168 w 5598168"/>
              <a:gd name="connsiteY15" fmla="*/ 2629260 h 5099858"/>
              <a:gd name="connsiteX16" fmla="*/ 5598168 w 5598168"/>
              <a:gd name="connsiteY16" fmla="*/ 3144912 h 5099858"/>
              <a:gd name="connsiteX17" fmla="*/ 5598168 w 5598168"/>
              <a:gd name="connsiteY17" fmla="*/ 3762562 h 5099858"/>
              <a:gd name="connsiteX18" fmla="*/ 5598168 w 5598168"/>
              <a:gd name="connsiteY18" fmla="*/ 4278214 h 5099858"/>
              <a:gd name="connsiteX19" fmla="*/ 5598168 w 5598168"/>
              <a:gd name="connsiteY19" fmla="*/ 5099858 h 5099858"/>
              <a:gd name="connsiteX20" fmla="*/ 5094333 w 5598168"/>
              <a:gd name="connsiteY20" fmla="*/ 5099858 h 5099858"/>
              <a:gd name="connsiteX21" fmla="*/ 4422553 w 5598168"/>
              <a:gd name="connsiteY21" fmla="*/ 5099858 h 5099858"/>
              <a:gd name="connsiteX22" fmla="*/ 3862736 w 5598168"/>
              <a:gd name="connsiteY22" fmla="*/ 5099858 h 5099858"/>
              <a:gd name="connsiteX23" fmla="*/ 3470864 w 5598168"/>
              <a:gd name="connsiteY23" fmla="*/ 5099858 h 5099858"/>
              <a:gd name="connsiteX24" fmla="*/ 2911047 w 5598168"/>
              <a:gd name="connsiteY24" fmla="*/ 5099858 h 5099858"/>
              <a:gd name="connsiteX25" fmla="*/ 2351231 w 5598168"/>
              <a:gd name="connsiteY25" fmla="*/ 5099858 h 5099858"/>
              <a:gd name="connsiteX26" fmla="*/ 1847395 w 5598168"/>
              <a:gd name="connsiteY26" fmla="*/ 5099858 h 5099858"/>
              <a:gd name="connsiteX27" fmla="*/ 1175615 w 5598168"/>
              <a:gd name="connsiteY27" fmla="*/ 5099858 h 5099858"/>
              <a:gd name="connsiteX28" fmla="*/ 559817 w 5598168"/>
              <a:gd name="connsiteY28" fmla="*/ 5099858 h 5099858"/>
              <a:gd name="connsiteX29" fmla="*/ 0 w 5598168"/>
              <a:gd name="connsiteY29" fmla="*/ 5099858 h 5099858"/>
              <a:gd name="connsiteX30" fmla="*/ 0 w 5598168"/>
              <a:gd name="connsiteY30" fmla="*/ 4635204 h 5099858"/>
              <a:gd name="connsiteX31" fmla="*/ 0 w 5598168"/>
              <a:gd name="connsiteY31" fmla="*/ 4017555 h 5099858"/>
              <a:gd name="connsiteX32" fmla="*/ 0 w 5598168"/>
              <a:gd name="connsiteY32" fmla="*/ 3552901 h 5099858"/>
              <a:gd name="connsiteX33" fmla="*/ 0 w 5598168"/>
              <a:gd name="connsiteY33" fmla="*/ 2986250 h 5099858"/>
              <a:gd name="connsiteX34" fmla="*/ 0 w 5598168"/>
              <a:gd name="connsiteY34" fmla="*/ 2419599 h 5099858"/>
              <a:gd name="connsiteX35" fmla="*/ 0 w 5598168"/>
              <a:gd name="connsiteY35" fmla="*/ 1750951 h 5099858"/>
              <a:gd name="connsiteX36" fmla="*/ 0 w 5598168"/>
              <a:gd name="connsiteY36" fmla="*/ 1286298 h 5099858"/>
              <a:gd name="connsiteX37" fmla="*/ 0 w 5598168"/>
              <a:gd name="connsiteY37" fmla="*/ 872642 h 5099858"/>
              <a:gd name="connsiteX38" fmla="*/ 0 w 5598168"/>
              <a:gd name="connsiteY38" fmla="*/ 0 h 5099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598168" h="5099858" fill="none" extrusionOk="0">
                <a:moveTo>
                  <a:pt x="0" y="0"/>
                </a:moveTo>
                <a:cubicBezTo>
                  <a:pt x="238111" y="-57879"/>
                  <a:pt x="462492" y="80068"/>
                  <a:pt x="671780" y="0"/>
                </a:cubicBezTo>
                <a:cubicBezTo>
                  <a:pt x="881068" y="-80068"/>
                  <a:pt x="965077" y="45659"/>
                  <a:pt x="1231597" y="0"/>
                </a:cubicBezTo>
                <a:cubicBezTo>
                  <a:pt x="1498117" y="-45659"/>
                  <a:pt x="1442561" y="12317"/>
                  <a:pt x="1623469" y="0"/>
                </a:cubicBezTo>
                <a:cubicBezTo>
                  <a:pt x="1804377" y="-12317"/>
                  <a:pt x="1966793" y="11391"/>
                  <a:pt x="2071322" y="0"/>
                </a:cubicBezTo>
                <a:cubicBezTo>
                  <a:pt x="2175851" y="-11391"/>
                  <a:pt x="2422897" y="3417"/>
                  <a:pt x="2743102" y="0"/>
                </a:cubicBezTo>
                <a:cubicBezTo>
                  <a:pt x="3063307" y="-3417"/>
                  <a:pt x="3048123" y="29205"/>
                  <a:pt x="3302919" y="0"/>
                </a:cubicBezTo>
                <a:cubicBezTo>
                  <a:pt x="3557715" y="-29205"/>
                  <a:pt x="3650222" y="40518"/>
                  <a:pt x="3918718" y="0"/>
                </a:cubicBezTo>
                <a:cubicBezTo>
                  <a:pt x="4187214" y="-40518"/>
                  <a:pt x="4286065" y="56620"/>
                  <a:pt x="4478534" y="0"/>
                </a:cubicBezTo>
                <a:cubicBezTo>
                  <a:pt x="4671003" y="-56620"/>
                  <a:pt x="4715360" y="21904"/>
                  <a:pt x="4870406" y="0"/>
                </a:cubicBezTo>
                <a:cubicBezTo>
                  <a:pt x="5025452" y="-21904"/>
                  <a:pt x="5310903" y="11043"/>
                  <a:pt x="5598168" y="0"/>
                </a:cubicBezTo>
                <a:cubicBezTo>
                  <a:pt x="5619096" y="113506"/>
                  <a:pt x="5555034" y="358187"/>
                  <a:pt x="5598168" y="515652"/>
                </a:cubicBezTo>
                <a:cubicBezTo>
                  <a:pt x="5641302" y="673117"/>
                  <a:pt x="5541930" y="796058"/>
                  <a:pt x="5598168" y="1031305"/>
                </a:cubicBezTo>
                <a:cubicBezTo>
                  <a:pt x="5654406" y="1266552"/>
                  <a:pt x="5586963" y="1323022"/>
                  <a:pt x="5598168" y="1597956"/>
                </a:cubicBezTo>
                <a:cubicBezTo>
                  <a:pt x="5609373" y="1872890"/>
                  <a:pt x="5545265" y="1878209"/>
                  <a:pt x="5598168" y="2113608"/>
                </a:cubicBezTo>
                <a:cubicBezTo>
                  <a:pt x="5651071" y="2349007"/>
                  <a:pt x="5554945" y="2379845"/>
                  <a:pt x="5598168" y="2629260"/>
                </a:cubicBezTo>
                <a:cubicBezTo>
                  <a:pt x="5641391" y="2878675"/>
                  <a:pt x="5552234" y="2938284"/>
                  <a:pt x="5598168" y="3144912"/>
                </a:cubicBezTo>
                <a:cubicBezTo>
                  <a:pt x="5644102" y="3351540"/>
                  <a:pt x="5544326" y="3604567"/>
                  <a:pt x="5598168" y="3762562"/>
                </a:cubicBezTo>
                <a:cubicBezTo>
                  <a:pt x="5652010" y="3920557"/>
                  <a:pt x="5552659" y="4078735"/>
                  <a:pt x="5598168" y="4278214"/>
                </a:cubicBezTo>
                <a:cubicBezTo>
                  <a:pt x="5643677" y="4477693"/>
                  <a:pt x="5512766" y="4827161"/>
                  <a:pt x="5598168" y="5099858"/>
                </a:cubicBezTo>
                <a:cubicBezTo>
                  <a:pt x="5409132" y="5106401"/>
                  <a:pt x="5239590" y="5046121"/>
                  <a:pt x="5094333" y="5099858"/>
                </a:cubicBezTo>
                <a:cubicBezTo>
                  <a:pt x="4949077" y="5153595"/>
                  <a:pt x="4670806" y="5042241"/>
                  <a:pt x="4422553" y="5099858"/>
                </a:cubicBezTo>
                <a:cubicBezTo>
                  <a:pt x="4174300" y="5157475"/>
                  <a:pt x="4004269" y="5069930"/>
                  <a:pt x="3862736" y="5099858"/>
                </a:cubicBezTo>
                <a:cubicBezTo>
                  <a:pt x="3721203" y="5129786"/>
                  <a:pt x="3632319" y="5062048"/>
                  <a:pt x="3470864" y="5099858"/>
                </a:cubicBezTo>
                <a:cubicBezTo>
                  <a:pt x="3309409" y="5137668"/>
                  <a:pt x="3099896" y="5047752"/>
                  <a:pt x="2911047" y="5099858"/>
                </a:cubicBezTo>
                <a:cubicBezTo>
                  <a:pt x="2722198" y="5151964"/>
                  <a:pt x="2530238" y="5086265"/>
                  <a:pt x="2351231" y="5099858"/>
                </a:cubicBezTo>
                <a:cubicBezTo>
                  <a:pt x="2172224" y="5113451"/>
                  <a:pt x="2073580" y="5060274"/>
                  <a:pt x="1847395" y="5099858"/>
                </a:cubicBezTo>
                <a:cubicBezTo>
                  <a:pt x="1621210" y="5139442"/>
                  <a:pt x="1429437" y="5091036"/>
                  <a:pt x="1175615" y="5099858"/>
                </a:cubicBezTo>
                <a:cubicBezTo>
                  <a:pt x="921793" y="5108680"/>
                  <a:pt x="777935" y="5072674"/>
                  <a:pt x="559817" y="5099858"/>
                </a:cubicBezTo>
                <a:cubicBezTo>
                  <a:pt x="341699" y="5127042"/>
                  <a:pt x="260320" y="5090816"/>
                  <a:pt x="0" y="5099858"/>
                </a:cubicBezTo>
                <a:cubicBezTo>
                  <a:pt x="-12565" y="4873629"/>
                  <a:pt x="32123" y="4826069"/>
                  <a:pt x="0" y="4635204"/>
                </a:cubicBezTo>
                <a:cubicBezTo>
                  <a:pt x="-32123" y="4444339"/>
                  <a:pt x="22194" y="4247008"/>
                  <a:pt x="0" y="4017555"/>
                </a:cubicBezTo>
                <a:cubicBezTo>
                  <a:pt x="-22194" y="3788102"/>
                  <a:pt x="25874" y="3659552"/>
                  <a:pt x="0" y="3552901"/>
                </a:cubicBezTo>
                <a:cubicBezTo>
                  <a:pt x="-25874" y="3446250"/>
                  <a:pt x="25251" y="3109634"/>
                  <a:pt x="0" y="2986250"/>
                </a:cubicBezTo>
                <a:cubicBezTo>
                  <a:pt x="-25251" y="2862866"/>
                  <a:pt x="46859" y="2598397"/>
                  <a:pt x="0" y="2419599"/>
                </a:cubicBezTo>
                <a:cubicBezTo>
                  <a:pt x="-46859" y="2240801"/>
                  <a:pt x="19122" y="2004924"/>
                  <a:pt x="0" y="1750951"/>
                </a:cubicBezTo>
                <a:cubicBezTo>
                  <a:pt x="-19122" y="1496978"/>
                  <a:pt x="16933" y="1381922"/>
                  <a:pt x="0" y="1286298"/>
                </a:cubicBezTo>
                <a:cubicBezTo>
                  <a:pt x="-16933" y="1190674"/>
                  <a:pt x="20549" y="1026401"/>
                  <a:pt x="0" y="872642"/>
                </a:cubicBezTo>
                <a:cubicBezTo>
                  <a:pt x="-20549" y="718883"/>
                  <a:pt x="18387" y="267037"/>
                  <a:pt x="0" y="0"/>
                </a:cubicBezTo>
                <a:close/>
              </a:path>
              <a:path w="5598168" h="5099858" stroke="0" extrusionOk="0">
                <a:moveTo>
                  <a:pt x="0" y="0"/>
                </a:moveTo>
                <a:cubicBezTo>
                  <a:pt x="150261" y="-61741"/>
                  <a:pt x="327364" y="29042"/>
                  <a:pt x="559817" y="0"/>
                </a:cubicBezTo>
                <a:cubicBezTo>
                  <a:pt x="792270" y="-29042"/>
                  <a:pt x="841194" y="24365"/>
                  <a:pt x="1007670" y="0"/>
                </a:cubicBezTo>
                <a:cubicBezTo>
                  <a:pt x="1174146" y="-24365"/>
                  <a:pt x="1374637" y="23199"/>
                  <a:pt x="1511505" y="0"/>
                </a:cubicBezTo>
                <a:cubicBezTo>
                  <a:pt x="1648373" y="-23199"/>
                  <a:pt x="1810380" y="31713"/>
                  <a:pt x="2015340" y="0"/>
                </a:cubicBezTo>
                <a:cubicBezTo>
                  <a:pt x="2220300" y="-31713"/>
                  <a:pt x="2498088" y="44501"/>
                  <a:pt x="2631139" y="0"/>
                </a:cubicBezTo>
                <a:cubicBezTo>
                  <a:pt x="2764190" y="-44501"/>
                  <a:pt x="2884401" y="16445"/>
                  <a:pt x="3023011" y="0"/>
                </a:cubicBezTo>
                <a:cubicBezTo>
                  <a:pt x="3161621" y="-16445"/>
                  <a:pt x="3437719" y="980"/>
                  <a:pt x="3582828" y="0"/>
                </a:cubicBezTo>
                <a:cubicBezTo>
                  <a:pt x="3727937" y="-980"/>
                  <a:pt x="3940747" y="58956"/>
                  <a:pt x="4086663" y="0"/>
                </a:cubicBezTo>
                <a:cubicBezTo>
                  <a:pt x="4232580" y="-58956"/>
                  <a:pt x="4496213" y="30462"/>
                  <a:pt x="4758443" y="0"/>
                </a:cubicBezTo>
                <a:cubicBezTo>
                  <a:pt x="5020673" y="-30462"/>
                  <a:pt x="5311311" y="49316"/>
                  <a:pt x="5598168" y="0"/>
                </a:cubicBezTo>
                <a:cubicBezTo>
                  <a:pt x="5611419" y="115397"/>
                  <a:pt x="5552471" y="299497"/>
                  <a:pt x="5598168" y="566651"/>
                </a:cubicBezTo>
                <a:cubicBezTo>
                  <a:pt x="5643865" y="833805"/>
                  <a:pt x="5581514" y="884864"/>
                  <a:pt x="5598168" y="1082303"/>
                </a:cubicBezTo>
                <a:cubicBezTo>
                  <a:pt x="5614822" y="1279742"/>
                  <a:pt x="5590768" y="1441375"/>
                  <a:pt x="5598168" y="1648954"/>
                </a:cubicBezTo>
                <a:cubicBezTo>
                  <a:pt x="5605568" y="1856533"/>
                  <a:pt x="5548480" y="2055800"/>
                  <a:pt x="5598168" y="2215605"/>
                </a:cubicBezTo>
                <a:cubicBezTo>
                  <a:pt x="5647856" y="2375410"/>
                  <a:pt x="5548374" y="2600860"/>
                  <a:pt x="5598168" y="2782256"/>
                </a:cubicBezTo>
                <a:cubicBezTo>
                  <a:pt x="5647962" y="2963652"/>
                  <a:pt x="5569148" y="3206127"/>
                  <a:pt x="5598168" y="3348907"/>
                </a:cubicBezTo>
                <a:cubicBezTo>
                  <a:pt x="5627188" y="3491687"/>
                  <a:pt x="5535448" y="3825309"/>
                  <a:pt x="5598168" y="4017555"/>
                </a:cubicBezTo>
                <a:cubicBezTo>
                  <a:pt x="5660888" y="4209801"/>
                  <a:pt x="5590658" y="4590211"/>
                  <a:pt x="5598168" y="5099858"/>
                </a:cubicBezTo>
                <a:cubicBezTo>
                  <a:pt x="5381495" y="5152910"/>
                  <a:pt x="5283807" y="5041046"/>
                  <a:pt x="5094333" y="5099858"/>
                </a:cubicBezTo>
                <a:cubicBezTo>
                  <a:pt x="4904859" y="5158670"/>
                  <a:pt x="4890894" y="5068559"/>
                  <a:pt x="4702461" y="5099858"/>
                </a:cubicBezTo>
                <a:cubicBezTo>
                  <a:pt x="4514028" y="5131157"/>
                  <a:pt x="4247191" y="5064579"/>
                  <a:pt x="4030681" y="5099858"/>
                </a:cubicBezTo>
                <a:cubicBezTo>
                  <a:pt x="3814171" y="5135137"/>
                  <a:pt x="3554767" y="5031422"/>
                  <a:pt x="3358901" y="5099858"/>
                </a:cubicBezTo>
                <a:cubicBezTo>
                  <a:pt x="3163035" y="5168294"/>
                  <a:pt x="3020577" y="5096974"/>
                  <a:pt x="2799084" y="5099858"/>
                </a:cubicBezTo>
                <a:cubicBezTo>
                  <a:pt x="2577591" y="5102742"/>
                  <a:pt x="2343616" y="5094622"/>
                  <a:pt x="2183286" y="5099858"/>
                </a:cubicBezTo>
                <a:cubicBezTo>
                  <a:pt x="2022956" y="5105094"/>
                  <a:pt x="1920432" y="5068208"/>
                  <a:pt x="1735432" y="5099858"/>
                </a:cubicBezTo>
                <a:cubicBezTo>
                  <a:pt x="1550432" y="5131508"/>
                  <a:pt x="1235219" y="5080314"/>
                  <a:pt x="1063652" y="5099858"/>
                </a:cubicBezTo>
                <a:cubicBezTo>
                  <a:pt x="892085" y="5119402"/>
                  <a:pt x="746716" y="5095517"/>
                  <a:pt x="615798" y="5099858"/>
                </a:cubicBezTo>
                <a:cubicBezTo>
                  <a:pt x="484880" y="5104199"/>
                  <a:pt x="240465" y="5031176"/>
                  <a:pt x="0" y="5099858"/>
                </a:cubicBezTo>
                <a:cubicBezTo>
                  <a:pt x="-64613" y="4829206"/>
                  <a:pt x="1690" y="4738150"/>
                  <a:pt x="0" y="4482209"/>
                </a:cubicBezTo>
                <a:cubicBezTo>
                  <a:pt x="-1690" y="4226268"/>
                  <a:pt x="66781" y="4000901"/>
                  <a:pt x="0" y="3864559"/>
                </a:cubicBezTo>
                <a:cubicBezTo>
                  <a:pt x="-66781" y="3728217"/>
                  <a:pt x="49364" y="3547091"/>
                  <a:pt x="0" y="3297908"/>
                </a:cubicBezTo>
                <a:cubicBezTo>
                  <a:pt x="-49364" y="3048725"/>
                  <a:pt x="17894" y="3038254"/>
                  <a:pt x="0" y="2833254"/>
                </a:cubicBezTo>
                <a:cubicBezTo>
                  <a:pt x="-17894" y="2628254"/>
                  <a:pt x="29293" y="2371104"/>
                  <a:pt x="0" y="2215605"/>
                </a:cubicBezTo>
                <a:cubicBezTo>
                  <a:pt x="-29293" y="2060106"/>
                  <a:pt x="64141" y="1896829"/>
                  <a:pt x="0" y="1648954"/>
                </a:cubicBezTo>
                <a:cubicBezTo>
                  <a:pt x="-64141" y="1401079"/>
                  <a:pt x="36095" y="1268101"/>
                  <a:pt x="0" y="1133302"/>
                </a:cubicBezTo>
                <a:cubicBezTo>
                  <a:pt x="-36095" y="998503"/>
                  <a:pt x="36784" y="750745"/>
                  <a:pt x="0" y="617649"/>
                </a:cubicBezTo>
                <a:cubicBezTo>
                  <a:pt x="-36784" y="484553"/>
                  <a:pt x="26988" y="180971"/>
                  <a:pt x="0" y="0"/>
                </a:cubicBezTo>
                <a:close/>
              </a:path>
            </a:pathLst>
          </a:custGeom>
          <a:solidFill>
            <a:srgbClr val="A2DDFD"/>
          </a:solidFill>
          <a:ln w="28575">
            <a:solidFill>
              <a:schemeClr val="bg1"/>
            </a:solidFill>
            <a:extLst>
              <a:ext uri="{C807C97D-BFC1-408E-A445-0C87EB9F89A2}">
                <ask:lineSketchStyleProps xmlns:ask="http://schemas.microsoft.com/office/drawing/2018/sketchyshapes" sd="1647863092">
                  <a:prstGeom prst="rect">
                    <a:avLst/>
                  </a:prstGeom>
                  <ask:type>
                    <ask:lineSketchScribble/>
                  </ask:type>
                </ask:lineSketchStyleProps>
              </a:ext>
            </a:extLst>
          </a:ln>
        </p:spPr>
        <p:txBody>
          <a:bodyPr wrap="square" rtlCol="0">
            <a:spAutoFit/>
          </a:bodyPr>
          <a:lstStyle/>
          <a:p>
            <a:pPr lvl="0" algn="ctr">
              <a:lnSpc>
                <a:spcPct val="90000"/>
              </a:lnSpc>
              <a:spcBef>
                <a:spcPts val="1000"/>
              </a:spcBef>
              <a:defRPr/>
            </a:pPr>
            <a:r>
              <a:rPr lang="en-GB" b="1" u="sng" dirty="0">
                <a:solidFill>
                  <a:prstClr val="black"/>
                </a:solidFill>
                <a:latin typeface="Comic Sans MS" panose="030F0702030302020204" pitchFamily="66" charset="0"/>
              </a:rPr>
              <a:t>The Norman Church</a:t>
            </a:r>
          </a:p>
          <a:p>
            <a:pPr lvl="0" algn="ctr">
              <a:lnSpc>
                <a:spcPct val="90000"/>
              </a:lnSpc>
              <a:spcBef>
                <a:spcPts val="1000"/>
              </a:spcBef>
              <a:defRPr/>
            </a:pPr>
            <a:endParaRPr lang="en-GB" b="1" u="sng"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The Normans went through a process of Normanising the church.</a:t>
            </a:r>
            <a:r>
              <a:rPr lang="en-GB" dirty="0">
                <a:solidFill>
                  <a:prstClr val="black"/>
                </a:solidFill>
                <a:latin typeface="Comic Sans MS" panose="030F0702030302020204" pitchFamily="66" charset="0"/>
              </a:rPr>
              <a:t> </a:t>
            </a:r>
            <a:r>
              <a:rPr lang="en-GB" b="1" dirty="0">
                <a:solidFill>
                  <a:srgbClr val="7030A0"/>
                </a:solidFill>
                <a:latin typeface="Comic Sans MS" panose="030F0702030302020204" pitchFamily="66" charset="0"/>
              </a:rPr>
              <a:t>Within 50 years of 1066, every English church, monastery and cathedral had been destroyed and rebuilt in the Norman style. </a:t>
            </a:r>
          </a:p>
          <a:p>
            <a:pPr marL="285750" lvl="0" indent="-285750">
              <a:lnSpc>
                <a:spcPct val="90000"/>
              </a:lnSpc>
              <a:spcBef>
                <a:spcPts val="1000"/>
              </a:spcBef>
              <a:buFont typeface="Arial" panose="020B0604020202020204" pitchFamily="34" charset="0"/>
              <a:buChar char="•"/>
              <a:defRPr/>
            </a:pPr>
            <a:endParaRPr lang="en-GB"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The Norman church enhanced the power of the king. </a:t>
            </a:r>
            <a:r>
              <a:rPr lang="en-GB" b="1" dirty="0">
                <a:solidFill>
                  <a:srgbClr val="7030A0"/>
                </a:solidFill>
                <a:latin typeface="Comic Sans MS" panose="030F0702030302020204" pitchFamily="66" charset="0"/>
              </a:rPr>
              <a:t>The king now gave final say on all decisions regarding the church. </a:t>
            </a:r>
          </a:p>
          <a:p>
            <a:pPr marL="285750" lvl="0" indent="-285750">
              <a:lnSpc>
                <a:spcPct val="90000"/>
              </a:lnSpc>
              <a:spcBef>
                <a:spcPts val="1000"/>
              </a:spcBef>
              <a:buFont typeface="Arial" panose="020B0604020202020204" pitchFamily="34" charset="0"/>
              <a:buChar char="•"/>
              <a:defRPr/>
            </a:pPr>
            <a:endParaRPr lang="en-GB" dirty="0">
              <a:solidFill>
                <a:prstClr val="black"/>
              </a:solidFill>
              <a:latin typeface="Comic Sans MS" panose="030F0702030302020204" pitchFamily="66" charset="0"/>
            </a:endParaRPr>
          </a:p>
          <a:p>
            <a:pPr marL="285750" lvl="0" indent="-285750">
              <a:lnSpc>
                <a:spcPct val="90000"/>
              </a:lnSpc>
              <a:spcBef>
                <a:spcPts val="1000"/>
              </a:spcBef>
              <a:buFont typeface="Arial" panose="020B0604020202020204" pitchFamily="34" charset="0"/>
              <a:buChar char="•"/>
              <a:defRPr/>
            </a:pPr>
            <a:r>
              <a:rPr lang="en-GB" b="1" dirty="0">
                <a:solidFill>
                  <a:srgbClr val="FF0000"/>
                </a:solidFill>
                <a:latin typeface="Comic Sans MS" panose="030F0702030302020204" pitchFamily="66" charset="0"/>
              </a:rPr>
              <a:t>William controlled </a:t>
            </a:r>
            <a:r>
              <a:rPr lang="en-GB" b="1" dirty="0" err="1">
                <a:solidFill>
                  <a:srgbClr val="FF0000"/>
                </a:solidFill>
                <a:latin typeface="Comic Sans MS" panose="030F0702030302020204" pitchFamily="66" charset="0"/>
              </a:rPr>
              <a:t>controlled</a:t>
            </a:r>
            <a:r>
              <a:rPr lang="en-GB" b="1" dirty="0">
                <a:solidFill>
                  <a:srgbClr val="FF0000"/>
                </a:solidFill>
                <a:latin typeface="Comic Sans MS" panose="030F0702030302020204" pitchFamily="66" charset="0"/>
              </a:rPr>
              <a:t> communication between church leaders and the pope in Rome. </a:t>
            </a:r>
            <a:r>
              <a:rPr lang="en-GB" b="1" dirty="0">
                <a:solidFill>
                  <a:srgbClr val="7030A0"/>
                </a:solidFill>
                <a:latin typeface="Comic Sans MS" panose="030F0702030302020204" pitchFamily="66" charset="0"/>
              </a:rPr>
              <a:t>He would not allow any attempts of the Pope to convince church leaders that they should obey the Pope instead of him, </a:t>
            </a:r>
          </a:p>
        </p:txBody>
      </p:sp>
    </p:spTree>
    <p:extLst>
      <p:ext uri="{BB962C8B-B14F-4D97-AF65-F5344CB8AC3E}">
        <p14:creationId xmlns:p14="http://schemas.microsoft.com/office/powerpoint/2010/main" val="344232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67F6-F49A-3F7D-EE4A-1B7A804290F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242878-2E7D-7000-C99D-C8F300264A2E}"/>
              </a:ext>
            </a:extLst>
          </p:cNvPr>
          <p:cNvSpPr>
            <a:spLocks noGrp="1"/>
          </p:cNvSpPr>
          <p:nvPr>
            <p:ph idx="1"/>
          </p:nvPr>
        </p:nvSpPr>
        <p:spPr/>
        <p:txBody>
          <a:bodyPr/>
          <a:lstStyle/>
          <a:p>
            <a:endParaRPr lang="en-GB"/>
          </a:p>
        </p:txBody>
      </p:sp>
      <p:sp>
        <p:nvSpPr>
          <p:cNvPr id="5" name="Rectangle 4">
            <a:extLst>
              <a:ext uri="{FF2B5EF4-FFF2-40B4-BE49-F238E27FC236}">
                <a16:creationId xmlns:a16="http://schemas.microsoft.com/office/drawing/2014/main" id="{1B811479-F635-06A1-C7CF-A6E0489762AC}"/>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CCCFEFDE-97DB-4E35-DB9B-AB469155BE09}"/>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525F7C0E-558A-043D-5E18-234C6AC2D143}"/>
              </a:ext>
            </a:extLst>
          </p:cNvPr>
          <p:cNvSpPr/>
          <p:nvPr/>
        </p:nvSpPr>
        <p:spPr>
          <a:xfrm>
            <a:off x="0" y="257213"/>
            <a:ext cx="12200967"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8FD5CFAE-7D12-BFFB-527F-37DDE180DBA7}"/>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prstClr val="black"/>
                </a:solidFill>
                <a:effectLst/>
                <a:uLnTx/>
                <a:uFillTx/>
              </a:rPr>
              <a:t>QUESTION TYPE 2: </a:t>
            </a:r>
            <a:r>
              <a:rPr kumimoji="0" lang="en-GB" sz="4000" b="0" i="0" u="none" strike="noStrike" kern="0" cap="none" spc="0" normalizeH="0" baseline="0" noProof="0" dirty="0">
                <a:ln>
                  <a:noFill/>
                </a:ln>
                <a:solidFill>
                  <a:prstClr val="black"/>
                </a:solidFill>
                <a:effectLst/>
                <a:uLnTx/>
                <a:uFillTx/>
              </a:rPr>
              <a:t>Anglo-Saxon England</a:t>
            </a:r>
          </a:p>
        </p:txBody>
      </p:sp>
      <p:sp>
        <p:nvSpPr>
          <p:cNvPr id="9" name="Rectangle 8">
            <a:extLst>
              <a:ext uri="{FF2B5EF4-FFF2-40B4-BE49-F238E27FC236}">
                <a16:creationId xmlns:a16="http://schemas.microsoft.com/office/drawing/2014/main" id="{116E92A4-6F9A-2879-E207-486C93C34F4C}"/>
              </a:ext>
            </a:extLst>
          </p:cNvPr>
          <p:cNvSpPr/>
          <p:nvPr/>
        </p:nvSpPr>
        <p:spPr>
          <a:xfrm>
            <a:off x="2822105" y="1111741"/>
            <a:ext cx="9052765" cy="717872"/>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srgbClr val="5B9BD5">
                    <a:lumMod val="50000"/>
                  </a:srgbClr>
                </a:solidFill>
                <a:effectLst/>
                <a:uLnTx/>
                <a:uFillTx/>
                <a:latin typeface="Calibri" panose="020F0502020204030204"/>
                <a:ea typeface="+mn-ea"/>
                <a:cs typeface="+mn-cs"/>
              </a:rPr>
              <a:t>Explain why… [12]</a:t>
            </a:r>
          </a:p>
        </p:txBody>
      </p:sp>
      <p:sp>
        <p:nvSpPr>
          <p:cNvPr id="10" name="Rectangle 9">
            <a:extLst>
              <a:ext uri="{FF2B5EF4-FFF2-40B4-BE49-F238E27FC236}">
                <a16:creationId xmlns:a16="http://schemas.microsoft.com/office/drawing/2014/main" id="{3A90A562-600D-8AD1-8D93-A58B2160ADED}"/>
              </a:ext>
            </a:extLst>
          </p:cNvPr>
          <p:cNvSpPr/>
          <p:nvPr/>
        </p:nvSpPr>
        <p:spPr>
          <a:xfrm>
            <a:off x="281115" y="1115048"/>
            <a:ext cx="2443035" cy="717872"/>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Question 2:</a:t>
            </a:r>
          </a:p>
        </p:txBody>
      </p:sp>
      <p:sp>
        <p:nvSpPr>
          <p:cNvPr id="11" name="Rectangle 10">
            <a:extLst>
              <a:ext uri="{FF2B5EF4-FFF2-40B4-BE49-F238E27FC236}">
                <a16:creationId xmlns:a16="http://schemas.microsoft.com/office/drawing/2014/main" id="{7BFB5641-F62E-5995-9C44-C8911A8C8CD1}"/>
              </a:ext>
            </a:extLst>
          </p:cNvPr>
          <p:cNvSpPr/>
          <p:nvPr/>
        </p:nvSpPr>
        <p:spPr>
          <a:xfrm>
            <a:off x="307908" y="1951471"/>
            <a:ext cx="2264252" cy="2118494"/>
          </a:xfrm>
          <a:custGeom>
            <a:avLst/>
            <a:gdLst>
              <a:gd name="connsiteX0" fmla="*/ 0 w 2264252"/>
              <a:gd name="connsiteY0" fmla="*/ 0 h 2118494"/>
              <a:gd name="connsiteX1" fmla="*/ 543420 w 2264252"/>
              <a:gd name="connsiteY1" fmla="*/ 0 h 2118494"/>
              <a:gd name="connsiteX2" fmla="*/ 1154769 w 2264252"/>
              <a:gd name="connsiteY2" fmla="*/ 0 h 2118494"/>
              <a:gd name="connsiteX3" fmla="*/ 1743474 w 2264252"/>
              <a:gd name="connsiteY3" fmla="*/ 0 h 2118494"/>
              <a:gd name="connsiteX4" fmla="*/ 2264252 w 2264252"/>
              <a:gd name="connsiteY4" fmla="*/ 0 h 2118494"/>
              <a:gd name="connsiteX5" fmla="*/ 2264252 w 2264252"/>
              <a:gd name="connsiteY5" fmla="*/ 508439 h 2118494"/>
              <a:gd name="connsiteX6" fmla="*/ 2264252 w 2264252"/>
              <a:gd name="connsiteY6" fmla="*/ 1016877 h 2118494"/>
              <a:gd name="connsiteX7" fmla="*/ 2264252 w 2264252"/>
              <a:gd name="connsiteY7" fmla="*/ 1525316 h 2118494"/>
              <a:gd name="connsiteX8" fmla="*/ 2264252 w 2264252"/>
              <a:gd name="connsiteY8" fmla="*/ 2118494 h 2118494"/>
              <a:gd name="connsiteX9" fmla="*/ 1720832 w 2264252"/>
              <a:gd name="connsiteY9" fmla="*/ 2118494 h 2118494"/>
              <a:gd name="connsiteX10" fmla="*/ 1109483 w 2264252"/>
              <a:gd name="connsiteY10" fmla="*/ 2118494 h 2118494"/>
              <a:gd name="connsiteX11" fmla="*/ 588706 w 2264252"/>
              <a:gd name="connsiteY11" fmla="*/ 2118494 h 2118494"/>
              <a:gd name="connsiteX12" fmla="*/ 0 w 2264252"/>
              <a:gd name="connsiteY12" fmla="*/ 2118494 h 2118494"/>
              <a:gd name="connsiteX13" fmla="*/ 0 w 2264252"/>
              <a:gd name="connsiteY13" fmla="*/ 1567686 h 2118494"/>
              <a:gd name="connsiteX14" fmla="*/ 0 w 2264252"/>
              <a:gd name="connsiteY14" fmla="*/ 1080432 h 2118494"/>
              <a:gd name="connsiteX15" fmla="*/ 0 w 2264252"/>
              <a:gd name="connsiteY15" fmla="*/ 508439 h 2118494"/>
              <a:gd name="connsiteX16" fmla="*/ 0 w 2264252"/>
              <a:gd name="connsiteY16" fmla="*/ 0 h 211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64252" h="2118494" fill="none" extrusionOk="0">
                <a:moveTo>
                  <a:pt x="0" y="0"/>
                </a:moveTo>
                <a:cubicBezTo>
                  <a:pt x="112361" y="-23391"/>
                  <a:pt x="380893" y="15665"/>
                  <a:pt x="543420" y="0"/>
                </a:cubicBezTo>
                <a:cubicBezTo>
                  <a:pt x="705947" y="-15665"/>
                  <a:pt x="941135" y="10028"/>
                  <a:pt x="1154769" y="0"/>
                </a:cubicBezTo>
                <a:cubicBezTo>
                  <a:pt x="1368403" y="-10028"/>
                  <a:pt x="1494082" y="29165"/>
                  <a:pt x="1743474" y="0"/>
                </a:cubicBezTo>
                <a:cubicBezTo>
                  <a:pt x="1992867" y="-29165"/>
                  <a:pt x="2144727" y="10604"/>
                  <a:pt x="2264252" y="0"/>
                </a:cubicBezTo>
                <a:cubicBezTo>
                  <a:pt x="2258685" y="112592"/>
                  <a:pt x="2279803" y="380618"/>
                  <a:pt x="2264252" y="508439"/>
                </a:cubicBezTo>
                <a:cubicBezTo>
                  <a:pt x="2248701" y="636260"/>
                  <a:pt x="2267256" y="841886"/>
                  <a:pt x="2264252" y="1016877"/>
                </a:cubicBezTo>
                <a:cubicBezTo>
                  <a:pt x="2261248" y="1191868"/>
                  <a:pt x="2266304" y="1323959"/>
                  <a:pt x="2264252" y="1525316"/>
                </a:cubicBezTo>
                <a:cubicBezTo>
                  <a:pt x="2262200" y="1726673"/>
                  <a:pt x="2245944" y="1864459"/>
                  <a:pt x="2264252" y="2118494"/>
                </a:cubicBezTo>
                <a:cubicBezTo>
                  <a:pt x="2131705" y="2137152"/>
                  <a:pt x="1887667" y="2115756"/>
                  <a:pt x="1720832" y="2118494"/>
                </a:cubicBezTo>
                <a:cubicBezTo>
                  <a:pt x="1553997" y="2121232"/>
                  <a:pt x="1318824" y="2118456"/>
                  <a:pt x="1109483" y="2118494"/>
                </a:cubicBezTo>
                <a:cubicBezTo>
                  <a:pt x="900142" y="2118532"/>
                  <a:pt x="751471" y="2129314"/>
                  <a:pt x="588706" y="2118494"/>
                </a:cubicBezTo>
                <a:cubicBezTo>
                  <a:pt x="425941" y="2107674"/>
                  <a:pt x="237350" y="2135930"/>
                  <a:pt x="0" y="2118494"/>
                </a:cubicBezTo>
                <a:cubicBezTo>
                  <a:pt x="19311" y="1864783"/>
                  <a:pt x="2700" y="1683782"/>
                  <a:pt x="0" y="1567686"/>
                </a:cubicBezTo>
                <a:cubicBezTo>
                  <a:pt x="-2700" y="1451590"/>
                  <a:pt x="19382" y="1195335"/>
                  <a:pt x="0" y="1080432"/>
                </a:cubicBezTo>
                <a:cubicBezTo>
                  <a:pt x="-19382" y="965529"/>
                  <a:pt x="-25655" y="756529"/>
                  <a:pt x="0" y="508439"/>
                </a:cubicBezTo>
                <a:cubicBezTo>
                  <a:pt x="25655" y="260349"/>
                  <a:pt x="-15833" y="145720"/>
                  <a:pt x="0" y="0"/>
                </a:cubicBezTo>
                <a:close/>
              </a:path>
              <a:path w="2264252" h="2118494" stroke="0" extrusionOk="0">
                <a:moveTo>
                  <a:pt x="0" y="0"/>
                </a:moveTo>
                <a:cubicBezTo>
                  <a:pt x="198240" y="14072"/>
                  <a:pt x="355247" y="-12854"/>
                  <a:pt x="543420" y="0"/>
                </a:cubicBezTo>
                <a:cubicBezTo>
                  <a:pt x="731593" y="12854"/>
                  <a:pt x="926162" y="-30250"/>
                  <a:pt x="1154769" y="0"/>
                </a:cubicBezTo>
                <a:cubicBezTo>
                  <a:pt x="1383376" y="30250"/>
                  <a:pt x="1598613" y="8498"/>
                  <a:pt x="1766117" y="0"/>
                </a:cubicBezTo>
                <a:cubicBezTo>
                  <a:pt x="1933621" y="-8498"/>
                  <a:pt x="2117985" y="-5193"/>
                  <a:pt x="2264252" y="0"/>
                </a:cubicBezTo>
                <a:cubicBezTo>
                  <a:pt x="2238079" y="170346"/>
                  <a:pt x="2277129" y="367468"/>
                  <a:pt x="2264252" y="571993"/>
                </a:cubicBezTo>
                <a:cubicBezTo>
                  <a:pt x="2251375" y="776518"/>
                  <a:pt x="2262974" y="875142"/>
                  <a:pt x="2264252" y="1080432"/>
                </a:cubicBezTo>
                <a:cubicBezTo>
                  <a:pt x="2265530" y="1285722"/>
                  <a:pt x="2258831" y="1431132"/>
                  <a:pt x="2264252" y="1588871"/>
                </a:cubicBezTo>
                <a:cubicBezTo>
                  <a:pt x="2269673" y="1746610"/>
                  <a:pt x="2274292" y="1856694"/>
                  <a:pt x="2264252" y="2118494"/>
                </a:cubicBezTo>
                <a:cubicBezTo>
                  <a:pt x="2021047" y="2108458"/>
                  <a:pt x="1951478" y="2145286"/>
                  <a:pt x="1698189" y="2118494"/>
                </a:cubicBezTo>
                <a:cubicBezTo>
                  <a:pt x="1444900" y="2091702"/>
                  <a:pt x="1290029" y="2135792"/>
                  <a:pt x="1132126" y="2118494"/>
                </a:cubicBezTo>
                <a:cubicBezTo>
                  <a:pt x="974223" y="2101196"/>
                  <a:pt x="769320" y="2108566"/>
                  <a:pt x="633991" y="2118494"/>
                </a:cubicBezTo>
                <a:cubicBezTo>
                  <a:pt x="498662" y="2128422"/>
                  <a:pt x="274621" y="2119540"/>
                  <a:pt x="0" y="2118494"/>
                </a:cubicBezTo>
                <a:cubicBezTo>
                  <a:pt x="-515" y="1951303"/>
                  <a:pt x="16558" y="1795582"/>
                  <a:pt x="0" y="1631240"/>
                </a:cubicBezTo>
                <a:cubicBezTo>
                  <a:pt x="-16558" y="1466898"/>
                  <a:pt x="26599" y="1223048"/>
                  <a:pt x="0" y="1080432"/>
                </a:cubicBezTo>
                <a:cubicBezTo>
                  <a:pt x="-26599" y="937816"/>
                  <a:pt x="18649" y="677176"/>
                  <a:pt x="0" y="550808"/>
                </a:cubicBezTo>
                <a:cubicBezTo>
                  <a:pt x="-18649" y="424440"/>
                  <a:pt x="-21305" y="225817"/>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focus is about </a:t>
            </a: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WHY</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the Anglo-Saxon monarchs had so much power </a:t>
            </a:r>
            <a:r>
              <a:rPr kumimoji="0" lang="en-GB" sz="2000" b="1" i="0" u="sng" strike="noStrike" kern="0" cap="none" spc="0" normalizeH="0" baseline="0" noProof="0" dirty="0">
                <a:ln>
                  <a:noFill/>
                </a:ln>
                <a:solidFill>
                  <a:prstClr val="black"/>
                </a:solidFill>
                <a:effectLst/>
                <a:uLnTx/>
                <a:uFillTx/>
                <a:latin typeface="Calibri" panose="020F0502020204030204"/>
                <a:ea typeface="+mn-ea"/>
                <a:cs typeface="+mn-cs"/>
              </a:rPr>
              <a:t>NOT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just what powers they had.</a:t>
            </a:r>
          </a:p>
        </p:txBody>
      </p:sp>
      <p:sp>
        <p:nvSpPr>
          <p:cNvPr id="12" name="Rectangle: Rounded Corners 11">
            <a:extLst>
              <a:ext uri="{FF2B5EF4-FFF2-40B4-BE49-F238E27FC236}">
                <a16:creationId xmlns:a16="http://schemas.microsoft.com/office/drawing/2014/main" id="{C68EA34A-3D81-1072-685E-7C349E0C9624}"/>
              </a:ext>
            </a:extLst>
          </p:cNvPr>
          <p:cNvSpPr/>
          <p:nvPr/>
        </p:nvSpPr>
        <p:spPr>
          <a:xfrm>
            <a:off x="2712642" y="1919791"/>
            <a:ext cx="6907199" cy="3242557"/>
          </a:xfrm>
          <a:prstGeom prst="roundRect">
            <a:avLst>
              <a:gd name="adj" fmla="val 3207"/>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3" name="TextBox 12">
            <a:extLst>
              <a:ext uri="{FF2B5EF4-FFF2-40B4-BE49-F238E27FC236}">
                <a16:creationId xmlns:a16="http://schemas.microsoft.com/office/drawing/2014/main" id="{CA5A46E3-FC9D-F99A-B28C-70D68D6E0FF4}"/>
              </a:ext>
            </a:extLst>
          </p:cNvPr>
          <p:cNvSpPr txBox="1"/>
          <p:nvPr/>
        </p:nvSpPr>
        <p:spPr>
          <a:xfrm>
            <a:off x="2893982" y="1978243"/>
            <a:ext cx="6553830"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rPr>
              <a:t>4.  </a:t>
            </a:r>
            <a:r>
              <a:rPr kumimoji="0" lang="en-GB" sz="2000" b="0" i="0" u="none" strike="noStrike" kern="0" cap="none" spc="0" normalizeH="0" baseline="0" noProof="0" dirty="0">
                <a:ln>
                  <a:noFill/>
                </a:ln>
                <a:solidFill>
                  <a:prstClr val="black"/>
                </a:solidFill>
                <a:effectLst/>
                <a:uLnTx/>
                <a:uFillTx/>
              </a:rPr>
              <a:t>Explain </a:t>
            </a:r>
            <a:r>
              <a:rPr kumimoji="0" lang="en-GB" sz="2000" b="1" i="1" u="none" strike="noStrike" kern="0" cap="none" spc="0" normalizeH="0" baseline="0" noProof="0" dirty="0">
                <a:ln>
                  <a:noFill/>
                </a:ln>
                <a:solidFill>
                  <a:prstClr val="black"/>
                </a:solidFill>
                <a:effectLst/>
                <a:uLnTx/>
                <a:uFillTx/>
              </a:rPr>
              <a:t>why</a:t>
            </a:r>
            <a:r>
              <a:rPr kumimoji="0" lang="en-GB" sz="2000" b="0" i="0" u="none" strike="noStrike" kern="0" cap="none" spc="0" normalizeH="0" baseline="0" noProof="0" dirty="0">
                <a:ln>
                  <a:noFill/>
                </a:ln>
                <a:solidFill>
                  <a:prstClr val="black"/>
                </a:solidFill>
                <a:effectLst/>
                <a:uLnTx/>
                <a:uFillTx/>
              </a:rPr>
              <a:t> Anglo-Saxon monarchs had so much power.		       </a:t>
            </a:r>
            <a:r>
              <a:rPr kumimoji="0" lang="en-GB" sz="2000" b="0" i="0" u="none" strike="noStrike" kern="0" cap="none" spc="0" normalizeH="0" baseline="0" noProof="0" dirty="0">
                <a:ln>
                  <a:noFill/>
                </a:ln>
                <a:solidFill>
                  <a:prstClr val="white">
                    <a:lumMod val="50000"/>
                  </a:prstClr>
                </a:solidFill>
                <a:effectLst/>
                <a:uLnTx/>
                <a:uFillTx/>
              </a:rPr>
              <a:t>[12]</a:t>
            </a:r>
          </a:p>
        </p:txBody>
      </p:sp>
      <p:sp>
        <p:nvSpPr>
          <p:cNvPr id="14" name="Rectangle: Rounded Corners 13">
            <a:extLst>
              <a:ext uri="{FF2B5EF4-FFF2-40B4-BE49-F238E27FC236}">
                <a16:creationId xmlns:a16="http://schemas.microsoft.com/office/drawing/2014/main" id="{FF53EA77-CA88-DD5C-3B4B-1137C02630AC}"/>
              </a:ext>
            </a:extLst>
          </p:cNvPr>
          <p:cNvSpPr/>
          <p:nvPr/>
        </p:nvSpPr>
        <p:spPr>
          <a:xfrm>
            <a:off x="3321132" y="2956617"/>
            <a:ext cx="5701659" cy="1968473"/>
          </a:xfrm>
          <a:prstGeom prst="roundRect">
            <a:avLst>
              <a:gd name="adj" fmla="val 6110"/>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5" name="TextBox 14">
            <a:extLst>
              <a:ext uri="{FF2B5EF4-FFF2-40B4-BE49-F238E27FC236}">
                <a16:creationId xmlns:a16="http://schemas.microsoft.com/office/drawing/2014/main" id="{2B05D713-278C-5B50-2172-FBA9C927A0F0}"/>
              </a:ext>
            </a:extLst>
          </p:cNvPr>
          <p:cNvSpPr txBox="1"/>
          <p:nvPr/>
        </p:nvSpPr>
        <p:spPr>
          <a:xfrm>
            <a:off x="3468521" y="3019086"/>
            <a:ext cx="5149586" cy="18158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may</a:t>
            </a:r>
            <a:r>
              <a:rPr kumimoji="0" lang="en-GB" sz="2000" b="0" i="0" u="none" strike="noStrike" kern="0" cap="none" spc="0" normalizeH="0" baseline="0" noProof="0" dirty="0">
                <a:ln>
                  <a:noFill/>
                </a:ln>
                <a:solidFill>
                  <a:prstClr val="black"/>
                </a:solidFill>
                <a:effectLst/>
                <a:uLnTx/>
                <a:uFillTx/>
              </a:rPr>
              <a:t> use the following in your answer:</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0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Landholding</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Law Making</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2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must</a:t>
            </a:r>
            <a:r>
              <a:rPr kumimoji="0" lang="en-GB" sz="2000" b="0" i="0" u="none" strike="noStrike" kern="0" cap="none" spc="0" normalizeH="0" baseline="0" noProof="0" dirty="0">
                <a:ln>
                  <a:noFill/>
                </a:ln>
                <a:solidFill>
                  <a:prstClr val="black"/>
                </a:solidFill>
                <a:effectLst/>
                <a:uLnTx/>
                <a:uFillTx/>
              </a:rPr>
              <a:t> also use information of your own.</a:t>
            </a:r>
          </a:p>
        </p:txBody>
      </p:sp>
      <p:cxnSp>
        <p:nvCxnSpPr>
          <p:cNvPr id="16" name="Straight Arrow Connector 15">
            <a:extLst>
              <a:ext uri="{FF2B5EF4-FFF2-40B4-BE49-F238E27FC236}">
                <a16:creationId xmlns:a16="http://schemas.microsoft.com/office/drawing/2014/main" id="{83EFAAC2-2D5F-8BC1-1500-99D7CEEE763D}"/>
              </a:ext>
            </a:extLst>
          </p:cNvPr>
          <p:cNvCxnSpPr>
            <a:cxnSpLocks/>
          </p:cNvCxnSpPr>
          <p:nvPr/>
        </p:nvCxnSpPr>
        <p:spPr>
          <a:xfrm flipV="1">
            <a:off x="2572159" y="2314575"/>
            <a:ext cx="1656941" cy="111495"/>
          </a:xfrm>
          <a:prstGeom prst="straightConnector1">
            <a:avLst/>
          </a:prstGeom>
          <a:noFill/>
          <a:ln w="38100" cap="flat" cmpd="sng" algn="ctr">
            <a:solidFill>
              <a:srgbClr val="4472C4">
                <a:lumMod val="75000"/>
              </a:srgbClr>
            </a:solidFill>
            <a:prstDash val="solid"/>
            <a:miter lim="800000"/>
            <a:tailEnd type="triangle"/>
          </a:ln>
          <a:effectLst/>
        </p:spPr>
      </p:cxnSp>
      <p:sp>
        <p:nvSpPr>
          <p:cNvPr id="17" name="Rectangle 16">
            <a:extLst>
              <a:ext uri="{FF2B5EF4-FFF2-40B4-BE49-F238E27FC236}">
                <a16:creationId xmlns:a16="http://schemas.microsoft.com/office/drawing/2014/main" id="{75B64DC3-CB10-A924-B7F4-B266B7D81F0C}"/>
              </a:ext>
            </a:extLst>
          </p:cNvPr>
          <p:cNvSpPr/>
          <p:nvPr/>
        </p:nvSpPr>
        <p:spPr>
          <a:xfrm>
            <a:off x="9293487" y="385628"/>
            <a:ext cx="2581383" cy="1334946"/>
          </a:xfrm>
          <a:custGeom>
            <a:avLst/>
            <a:gdLst>
              <a:gd name="connsiteX0" fmla="*/ 0 w 2581383"/>
              <a:gd name="connsiteY0" fmla="*/ 0 h 1334946"/>
              <a:gd name="connsiteX1" fmla="*/ 593718 w 2581383"/>
              <a:gd name="connsiteY1" fmla="*/ 0 h 1334946"/>
              <a:gd name="connsiteX2" fmla="*/ 1290692 w 2581383"/>
              <a:gd name="connsiteY2" fmla="*/ 0 h 1334946"/>
              <a:gd name="connsiteX3" fmla="*/ 1936037 w 2581383"/>
              <a:gd name="connsiteY3" fmla="*/ 0 h 1334946"/>
              <a:gd name="connsiteX4" fmla="*/ 2581383 w 2581383"/>
              <a:gd name="connsiteY4" fmla="*/ 0 h 1334946"/>
              <a:gd name="connsiteX5" fmla="*/ 2581383 w 2581383"/>
              <a:gd name="connsiteY5" fmla="*/ 627425 h 1334946"/>
              <a:gd name="connsiteX6" fmla="*/ 2581383 w 2581383"/>
              <a:gd name="connsiteY6" fmla="*/ 1334946 h 1334946"/>
              <a:gd name="connsiteX7" fmla="*/ 1910223 w 2581383"/>
              <a:gd name="connsiteY7" fmla="*/ 1334946 h 1334946"/>
              <a:gd name="connsiteX8" fmla="*/ 1290692 w 2581383"/>
              <a:gd name="connsiteY8" fmla="*/ 1334946 h 1334946"/>
              <a:gd name="connsiteX9" fmla="*/ 671160 w 2581383"/>
              <a:gd name="connsiteY9" fmla="*/ 1334946 h 1334946"/>
              <a:gd name="connsiteX10" fmla="*/ 0 w 2581383"/>
              <a:gd name="connsiteY10" fmla="*/ 1334946 h 1334946"/>
              <a:gd name="connsiteX11" fmla="*/ 0 w 2581383"/>
              <a:gd name="connsiteY11" fmla="*/ 667473 h 1334946"/>
              <a:gd name="connsiteX12" fmla="*/ 0 w 2581383"/>
              <a:gd name="connsiteY12"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581383" h="1334946" fill="none" extrusionOk="0">
                <a:moveTo>
                  <a:pt x="0" y="0"/>
                </a:moveTo>
                <a:cubicBezTo>
                  <a:pt x="221789" y="-22102"/>
                  <a:pt x="325828" y="20919"/>
                  <a:pt x="593718" y="0"/>
                </a:cubicBezTo>
                <a:cubicBezTo>
                  <a:pt x="861608" y="-20919"/>
                  <a:pt x="1090961" y="24422"/>
                  <a:pt x="1290692" y="0"/>
                </a:cubicBezTo>
                <a:cubicBezTo>
                  <a:pt x="1490423" y="-24422"/>
                  <a:pt x="1754570" y="-15718"/>
                  <a:pt x="1936037" y="0"/>
                </a:cubicBezTo>
                <a:cubicBezTo>
                  <a:pt x="2117504" y="15718"/>
                  <a:pt x="2301518" y="-18961"/>
                  <a:pt x="2581383" y="0"/>
                </a:cubicBezTo>
                <a:cubicBezTo>
                  <a:pt x="2556935" y="181503"/>
                  <a:pt x="2582187" y="382589"/>
                  <a:pt x="2581383" y="627425"/>
                </a:cubicBezTo>
                <a:cubicBezTo>
                  <a:pt x="2580579" y="872262"/>
                  <a:pt x="2576137" y="1139391"/>
                  <a:pt x="2581383" y="1334946"/>
                </a:cubicBezTo>
                <a:cubicBezTo>
                  <a:pt x="2383548" y="1355320"/>
                  <a:pt x="2213068" y="1312426"/>
                  <a:pt x="1910223" y="1334946"/>
                </a:cubicBezTo>
                <a:cubicBezTo>
                  <a:pt x="1607378" y="1357466"/>
                  <a:pt x="1595639" y="1356204"/>
                  <a:pt x="1290692" y="1334946"/>
                </a:cubicBezTo>
                <a:cubicBezTo>
                  <a:pt x="985745" y="1313688"/>
                  <a:pt x="907558" y="1320383"/>
                  <a:pt x="671160" y="1334946"/>
                </a:cubicBezTo>
                <a:cubicBezTo>
                  <a:pt x="434762" y="1349509"/>
                  <a:pt x="145067" y="1305071"/>
                  <a:pt x="0" y="1334946"/>
                </a:cubicBezTo>
                <a:cubicBezTo>
                  <a:pt x="5635" y="1039359"/>
                  <a:pt x="-6338" y="875386"/>
                  <a:pt x="0" y="667473"/>
                </a:cubicBezTo>
                <a:cubicBezTo>
                  <a:pt x="6338" y="459560"/>
                  <a:pt x="-30964" y="204519"/>
                  <a:pt x="0" y="0"/>
                </a:cubicBezTo>
                <a:close/>
              </a:path>
              <a:path w="2581383" h="1334946" stroke="0" extrusionOk="0">
                <a:moveTo>
                  <a:pt x="0" y="0"/>
                </a:moveTo>
                <a:cubicBezTo>
                  <a:pt x="257184" y="-28495"/>
                  <a:pt x="394058" y="19848"/>
                  <a:pt x="619532" y="0"/>
                </a:cubicBezTo>
                <a:cubicBezTo>
                  <a:pt x="845006" y="-19848"/>
                  <a:pt x="1025999" y="3563"/>
                  <a:pt x="1316505" y="0"/>
                </a:cubicBezTo>
                <a:cubicBezTo>
                  <a:pt x="1607011" y="-3563"/>
                  <a:pt x="1785820" y="-13741"/>
                  <a:pt x="2013479" y="0"/>
                </a:cubicBezTo>
                <a:cubicBezTo>
                  <a:pt x="2241138" y="13741"/>
                  <a:pt x="2326625" y="-8561"/>
                  <a:pt x="2581383" y="0"/>
                </a:cubicBezTo>
                <a:cubicBezTo>
                  <a:pt x="2611232" y="144053"/>
                  <a:pt x="2571391" y="371503"/>
                  <a:pt x="2581383" y="694172"/>
                </a:cubicBezTo>
                <a:cubicBezTo>
                  <a:pt x="2591375" y="1016841"/>
                  <a:pt x="2554753" y="1181967"/>
                  <a:pt x="2581383" y="1334946"/>
                </a:cubicBezTo>
                <a:cubicBezTo>
                  <a:pt x="2384536" y="1336202"/>
                  <a:pt x="2211027" y="1312220"/>
                  <a:pt x="1961851" y="1334946"/>
                </a:cubicBezTo>
                <a:cubicBezTo>
                  <a:pt x="1712675" y="1357672"/>
                  <a:pt x="1419632" y="1322651"/>
                  <a:pt x="1264878" y="1334946"/>
                </a:cubicBezTo>
                <a:cubicBezTo>
                  <a:pt x="1110124" y="1347241"/>
                  <a:pt x="831980" y="1346773"/>
                  <a:pt x="671160" y="1334946"/>
                </a:cubicBezTo>
                <a:cubicBezTo>
                  <a:pt x="510340" y="1323119"/>
                  <a:pt x="239214" y="1341141"/>
                  <a:pt x="0" y="1334946"/>
                </a:cubicBezTo>
                <a:cubicBezTo>
                  <a:pt x="-11954" y="1030609"/>
                  <a:pt x="-12022" y="992012"/>
                  <a:pt x="0" y="707521"/>
                </a:cubicBezTo>
                <a:cubicBezTo>
                  <a:pt x="12022" y="423030"/>
                  <a:pt x="2996" y="193438"/>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WHERE YOU GAIN MARKS FROM</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AO1:</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Knowledge [6]</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AO2: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Explanation [6]</a:t>
            </a:r>
          </a:p>
        </p:txBody>
      </p:sp>
      <p:sp>
        <p:nvSpPr>
          <p:cNvPr id="18" name="Rectangle 17">
            <a:extLst>
              <a:ext uri="{FF2B5EF4-FFF2-40B4-BE49-F238E27FC236}">
                <a16:creationId xmlns:a16="http://schemas.microsoft.com/office/drawing/2014/main" id="{7BF4FD1A-7021-E2FE-5789-6E207118C380}"/>
              </a:ext>
            </a:extLst>
          </p:cNvPr>
          <p:cNvSpPr/>
          <p:nvPr/>
        </p:nvSpPr>
        <p:spPr>
          <a:xfrm>
            <a:off x="9383149" y="2382037"/>
            <a:ext cx="2417117" cy="1628030"/>
          </a:xfrm>
          <a:custGeom>
            <a:avLst/>
            <a:gdLst>
              <a:gd name="connsiteX0" fmla="*/ 0 w 2417117"/>
              <a:gd name="connsiteY0" fmla="*/ 0 h 1628030"/>
              <a:gd name="connsiteX1" fmla="*/ 604279 w 2417117"/>
              <a:gd name="connsiteY1" fmla="*/ 0 h 1628030"/>
              <a:gd name="connsiteX2" fmla="*/ 1160216 w 2417117"/>
              <a:gd name="connsiteY2" fmla="*/ 0 h 1628030"/>
              <a:gd name="connsiteX3" fmla="*/ 1691982 w 2417117"/>
              <a:gd name="connsiteY3" fmla="*/ 0 h 1628030"/>
              <a:gd name="connsiteX4" fmla="*/ 2417117 w 2417117"/>
              <a:gd name="connsiteY4" fmla="*/ 0 h 1628030"/>
              <a:gd name="connsiteX5" fmla="*/ 2417117 w 2417117"/>
              <a:gd name="connsiteY5" fmla="*/ 558957 h 1628030"/>
              <a:gd name="connsiteX6" fmla="*/ 2417117 w 2417117"/>
              <a:gd name="connsiteY6" fmla="*/ 1134194 h 1628030"/>
              <a:gd name="connsiteX7" fmla="*/ 2417117 w 2417117"/>
              <a:gd name="connsiteY7" fmla="*/ 1628030 h 1628030"/>
              <a:gd name="connsiteX8" fmla="*/ 1837009 w 2417117"/>
              <a:gd name="connsiteY8" fmla="*/ 1628030 h 1628030"/>
              <a:gd name="connsiteX9" fmla="*/ 1232730 w 2417117"/>
              <a:gd name="connsiteY9" fmla="*/ 1628030 h 1628030"/>
              <a:gd name="connsiteX10" fmla="*/ 580108 w 2417117"/>
              <a:gd name="connsiteY10" fmla="*/ 1628030 h 1628030"/>
              <a:gd name="connsiteX11" fmla="*/ 0 w 2417117"/>
              <a:gd name="connsiteY11" fmla="*/ 1628030 h 1628030"/>
              <a:gd name="connsiteX12" fmla="*/ 0 w 2417117"/>
              <a:gd name="connsiteY12" fmla="*/ 1052793 h 1628030"/>
              <a:gd name="connsiteX13" fmla="*/ 0 w 2417117"/>
              <a:gd name="connsiteY13" fmla="*/ 510116 h 1628030"/>
              <a:gd name="connsiteX14" fmla="*/ 0 w 2417117"/>
              <a:gd name="connsiteY14" fmla="*/ 0 h 1628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17117" h="1628030" fill="none" extrusionOk="0">
                <a:moveTo>
                  <a:pt x="0" y="0"/>
                </a:moveTo>
                <a:cubicBezTo>
                  <a:pt x="130921" y="11483"/>
                  <a:pt x="327402" y="18924"/>
                  <a:pt x="604279" y="0"/>
                </a:cubicBezTo>
                <a:cubicBezTo>
                  <a:pt x="881156" y="-18924"/>
                  <a:pt x="933713" y="20407"/>
                  <a:pt x="1160216" y="0"/>
                </a:cubicBezTo>
                <a:cubicBezTo>
                  <a:pt x="1386719" y="-20407"/>
                  <a:pt x="1461129" y="-11129"/>
                  <a:pt x="1691982" y="0"/>
                </a:cubicBezTo>
                <a:cubicBezTo>
                  <a:pt x="1922835" y="11129"/>
                  <a:pt x="2073441" y="32430"/>
                  <a:pt x="2417117" y="0"/>
                </a:cubicBezTo>
                <a:cubicBezTo>
                  <a:pt x="2417506" y="142017"/>
                  <a:pt x="2392239" y="419160"/>
                  <a:pt x="2417117" y="558957"/>
                </a:cubicBezTo>
                <a:cubicBezTo>
                  <a:pt x="2441995" y="698754"/>
                  <a:pt x="2411323" y="930433"/>
                  <a:pt x="2417117" y="1134194"/>
                </a:cubicBezTo>
                <a:cubicBezTo>
                  <a:pt x="2422911" y="1337955"/>
                  <a:pt x="2432641" y="1445705"/>
                  <a:pt x="2417117" y="1628030"/>
                </a:cubicBezTo>
                <a:cubicBezTo>
                  <a:pt x="2137521" y="1625020"/>
                  <a:pt x="2052853" y="1632267"/>
                  <a:pt x="1837009" y="1628030"/>
                </a:cubicBezTo>
                <a:cubicBezTo>
                  <a:pt x="1621165" y="1623793"/>
                  <a:pt x="1381243" y="1629321"/>
                  <a:pt x="1232730" y="1628030"/>
                </a:cubicBezTo>
                <a:cubicBezTo>
                  <a:pt x="1084217" y="1626739"/>
                  <a:pt x="823522" y="1649938"/>
                  <a:pt x="580108" y="1628030"/>
                </a:cubicBezTo>
                <a:cubicBezTo>
                  <a:pt x="336694" y="1606122"/>
                  <a:pt x="171239" y="1654763"/>
                  <a:pt x="0" y="1628030"/>
                </a:cubicBezTo>
                <a:cubicBezTo>
                  <a:pt x="-14740" y="1380742"/>
                  <a:pt x="12753" y="1210713"/>
                  <a:pt x="0" y="1052793"/>
                </a:cubicBezTo>
                <a:cubicBezTo>
                  <a:pt x="-12753" y="894873"/>
                  <a:pt x="13109" y="718313"/>
                  <a:pt x="0" y="510116"/>
                </a:cubicBezTo>
                <a:cubicBezTo>
                  <a:pt x="-13109" y="301919"/>
                  <a:pt x="10854" y="110787"/>
                  <a:pt x="0" y="0"/>
                </a:cubicBezTo>
                <a:close/>
              </a:path>
              <a:path w="2417117" h="1628030" stroke="0" extrusionOk="0">
                <a:moveTo>
                  <a:pt x="0" y="0"/>
                </a:moveTo>
                <a:cubicBezTo>
                  <a:pt x="285251" y="-19522"/>
                  <a:pt x="433727" y="15956"/>
                  <a:pt x="580108" y="0"/>
                </a:cubicBezTo>
                <a:cubicBezTo>
                  <a:pt x="726489" y="-15956"/>
                  <a:pt x="1044995" y="-9440"/>
                  <a:pt x="1232730" y="0"/>
                </a:cubicBezTo>
                <a:cubicBezTo>
                  <a:pt x="1420465" y="9440"/>
                  <a:pt x="1630011" y="-14192"/>
                  <a:pt x="1885351" y="0"/>
                </a:cubicBezTo>
                <a:cubicBezTo>
                  <a:pt x="2140691" y="14192"/>
                  <a:pt x="2283799" y="5166"/>
                  <a:pt x="2417117" y="0"/>
                </a:cubicBezTo>
                <a:cubicBezTo>
                  <a:pt x="2422674" y="146171"/>
                  <a:pt x="2431358" y="306915"/>
                  <a:pt x="2417117" y="575237"/>
                </a:cubicBezTo>
                <a:cubicBezTo>
                  <a:pt x="2402876" y="843559"/>
                  <a:pt x="2395114" y="953948"/>
                  <a:pt x="2417117" y="1101634"/>
                </a:cubicBezTo>
                <a:cubicBezTo>
                  <a:pt x="2439120" y="1249320"/>
                  <a:pt x="2396621" y="1510446"/>
                  <a:pt x="2417117" y="1628030"/>
                </a:cubicBezTo>
                <a:cubicBezTo>
                  <a:pt x="2188235" y="1631843"/>
                  <a:pt x="2041360" y="1603242"/>
                  <a:pt x="1861180" y="1628030"/>
                </a:cubicBezTo>
                <a:cubicBezTo>
                  <a:pt x="1681000" y="1652818"/>
                  <a:pt x="1446838" y="1613647"/>
                  <a:pt x="1305243" y="1628030"/>
                </a:cubicBezTo>
                <a:cubicBezTo>
                  <a:pt x="1163648" y="1642413"/>
                  <a:pt x="854537" y="1612133"/>
                  <a:pt x="700964" y="1628030"/>
                </a:cubicBezTo>
                <a:cubicBezTo>
                  <a:pt x="547391" y="1643927"/>
                  <a:pt x="331753" y="1605838"/>
                  <a:pt x="0" y="1628030"/>
                </a:cubicBezTo>
                <a:cubicBezTo>
                  <a:pt x="315" y="1472219"/>
                  <a:pt x="-2037" y="1178274"/>
                  <a:pt x="0" y="1052793"/>
                </a:cubicBezTo>
                <a:cubicBezTo>
                  <a:pt x="2037" y="927312"/>
                  <a:pt x="-17773" y="690955"/>
                  <a:pt x="0" y="542677"/>
                </a:cubicBezTo>
                <a:cubicBezTo>
                  <a:pt x="17773" y="394399"/>
                  <a:pt x="-5155" y="14054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question gives you </a:t>
            </a: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hints</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about what you may wish to talk about in your first </a:t>
            </a: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two paragraphs</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sp>
        <p:nvSpPr>
          <p:cNvPr id="19" name="Rectangle 18">
            <a:extLst>
              <a:ext uri="{FF2B5EF4-FFF2-40B4-BE49-F238E27FC236}">
                <a16:creationId xmlns:a16="http://schemas.microsoft.com/office/drawing/2014/main" id="{22E54279-D5B7-5582-C4F1-B4CD544D38DD}"/>
              </a:ext>
            </a:extLst>
          </p:cNvPr>
          <p:cNvSpPr/>
          <p:nvPr/>
        </p:nvSpPr>
        <p:spPr>
          <a:xfrm>
            <a:off x="9383149" y="4266389"/>
            <a:ext cx="2417117" cy="1628030"/>
          </a:xfrm>
          <a:custGeom>
            <a:avLst/>
            <a:gdLst>
              <a:gd name="connsiteX0" fmla="*/ 0 w 2417117"/>
              <a:gd name="connsiteY0" fmla="*/ 0 h 1628030"/>
              <a:gd name="connsiteX1" fmla="*/ 604279 w 2417117"/>
              <a:gd name="connsiteY1" fmla="*/ 0 h 1628030"/>
              <a:gd name="connsiteX2" fmla="*/ 1160216 w 2417117"/>
              <a:gd name="connsiteY2" fmla="*/ 0 h 1628030"/>
              <a:gd name="connsiteX3" fmla="*/ 1691982 w 2417117"/>
              <a:gd name="connsiteY3" fmla="*/ 0 h 1628030"/>
              <a:gd name="connsiteX4" fmla="*/ 2417117 w 2417117"/>
              <a:gd name="connsiteY4" fmla="*/ 0 h 1628030"/>
              <a:gd name="connsiteX5" fmla="*/ 2417117 w 2417117"/>
              <a:gd name="connsiteY5" fmla="*/ 558957 h 1628030"/>
              <a:gd name="connsiteX6" fmla="*/ 2417117 w 2417117"/>
              <a:gd name="connsiteY6" fmla="*/ 1134194 h 1628030"/>
              <a:gd name="connsiteX7" fmla="*/ 2417117 w 2417117"/>
              <a:gd name="connsiteY7" fmla="*/ 1628030 h 1628030"/>
              <a:gd name="connsiteX8" fmla="*/ 1837009 w 2417117"/>
              <a:gd name="connsiteY8" fmla="*/ 1628030 h 1628030"/>
              <a:gd name="connsiteX9" fmla="*/ 1232730 w 2417117"/>
              <a:gd name="connsiteY9" fmla="*/ 1628030 h 1628030"/>
              <a:gd name="connsiteX10" fmla="*/ 580108 w 2417117"/>
              <a:gd name="connsiteY10" fmla="*/ 1628030 h 1628030"/>
              <a:gd name="connsiteX11" fmla="*/ 0 w 2417117"/>
              <a:gd name="connsiteY11" fmla="*/ 1628030 h 1628030"/>
              <a:gd name="connsiteX12" fmla="*/ 0 w 2417117"/>
              <a:gd name="connsiteY12" fmla="*/ 1052793 h 1628030"/>
              <a:gd name="connsiteX13" fmla="*/ 0 w 2417117"/>
              <a:gd name="connsiteY13" fmla="*/ 510116 h 1628030"/>
              <a:gd name="connsiteX14" fmla="*/ 0 w 2417117"/>
              <a:gd name="connsiteY14" fmla="*/ 0 h 1628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17117" h="1628030" fill="none" extrusionOk="0">
                <a:moveTo>
                  <a:pt x="0" y="0"/>
                </a:moveTo>
                <a:cubicBezTo>
                  <a:pt x="130921" y="11483"/>
                  <a:pt x="327402" y="18924"/>
                  <a:pt x="604279" y="0"/>
                </a:cubicBezTo>
                <a:cubicBezTo>
                  <a:pt x="881156" y="-18924"/>
                  <a:pt x="933713" y="20407"/>
                  <a:pt x="1160216" y="0"/>
                </a:cubicBezTo>
                <a:cubicBezTo>
                  <a:pt x="1386719" y="-20407"/>
                  <a:pt x="1461129" y="-11129"/>
                  <a:pt x="1691982" y="0"/>
                </a:cubicBezTo>
                <a:cubicBezTo>
                  <a:pt x="1922835" y="11129"/>
                  <a:pt x="2073441" y="32430"/>
                  <a:pt x="2417117" y="0"/>
                </a:cubicBezTo>
                <a:cubicBezTo>
                  <a:pt x="2417506" y="142017"/>
                  <a:pt x="2392239" y="419160"/>
                  <a:pt x="2417117" y="558957"/>
                </a:cubicBezTo>
                <a:cubicBezTo>
                  <a:pt x="2441995" y="698754"/>
                  <a:pt x="2411323" y="930433"/>
                  <a:pt x="2417117" y="1134194"/>
                </a:cubicBezTo>
                <a:cubicBezTo>
                  <a:pt x="2422911" y="1337955"/>
                  <a:pt x="2432641" y="1445705"/>
                  <a:pt x="2417117" y="1628030"/>
                </a:cubicBezTo>
                <a:cubicBezTo>
                  <a:pt x="2137521" y="1625020"/>
                  <a:pt x="2052853" y="1632267"/>
                  <a:pt x="1837009" y="1628030"/>
                </a:cubicBezTo>
                <a:cubicBezTo>
                  <a:pt x="1621165" y="1623793"/>
                  <a:pt x="1381243" y="1629321"/>
                  <a:pt x="1232730" y="1628030"/>
                </a:cubicBezTo>
                <a:cubicBezTo>
                  <a:pt x="1084217" y="1626739"/>
                  <a:pt x="823522" y="1649938"/>
                  <a:pt x="580108" y="1628030"/>
                </a:cubicBezTo>
                <a:cubicBezTo>
                  <a:pt x="336694" y="1606122"/>
                  <a:pt x="171239" y="1654763"/>
                  <a:pt x="0" y="1628030"/>
                </a:cubicBezTo>
                <a:cubicBezTo>
                  <a:pt x="-14740" y="1380742"/>
                  <a:pt x="12753" y="1210713"/>
                  <a:pt x="0" y="1052793"/>
                </a:cubicBezTo>
                <a:cubicBezTo>
                  <a:pt x="-12753" y="894873"/>
                  <a:pt x="13109" y="718313"/>
                  <a:pt x="0" y="510116"/>
                </a:cubicBezTo>
                <a:cubicBezTo>
                  <a:pt x="-13109" y="301919"/>
                  <a:pt x="10854" y="110787"/>
                  <a:pt x="0" y="0"/>
                </a:cubicBezTo>
                <a:close/>
              </a:path>
              <a:path w="2417117" h="1628030" stroke="0" extrusionOk="0">
                <a:moveTo>
                  <a:pt x="0" y="0"/>
                </a:moveTo>
                <a:cubicBezTo>
                  <a:pt x="285251" y="-19522"/>
                  <a:pt x="433727" y="15956"/>
                  <a:pt x="580108" y="0"/>
                </a:cubicBezTo>
                <a:cubicBezTo>
                  <a:pt x="726489" y="-15956"/>
                  <a:pt x="1044995" y="-9440"/>
                  <a:pt x="1232730" y="0"/>
                </a:cubicBezTo>
                <a:cubicBezTo>
                  <a:pt x="1420465" y="9440"/>
                  <a:pt x="1630011" y="-14192"/>
                  <a:pt x="1885351" y="0"/>
                </a:cubicBezTo>
                <a:cubicBezTo>
                  <a:pt x="2140691" y="14192"/>
                  <a:pt x="2283799" y="5166"/>
                  <a:pt x="2417117" y="0"/>
                </a:cubicBezTo>
                <a:cubicBezTo>
                  <a:pt x="2422674" y="146171"/>
                  <a:pt x="2431358" y="306915"/>
                  <a:pt x="2417117" y="575237"/>
                </a:cubicBezTo>
                <a:cubicBezTo>
                  <a:pt x="2402876" y="843559"/>
                  <a:pt x="2395114" y="953948"/>
                  <a:pt x="2417117" y="1101634"/>
                </a:cubicBezTo>
                <a:cubicBezTo>
                  <a:pt x="2439120" y="1249320"/>
                  <a:pt x="2396621" y="1510446"/>
                  <a:pt x="2417117" y="1628030"/>
                </a:cubicBezTo>
                <a:cubicBezTo>
                  <a:pt x="2188235" y="1631843"/>
                  <a:pt x="2041360" y="1603242"/>
                  <a:pt x="1861180" y="1628030"/>
                </a:cubicBezTo>
                <a:cubicBezTo>
                  <a:pt x="1681000" y="1652818"/>
                  <a:pt x="1446838" y="1613647"/>
                  <a:pt x="1305243" y="1628030"/>
                </a:cubicBezTo>
                <a:cubicBezTo>
                  <a:pt x="1163648" y="1642413"/>
                  <a:pt x="854537" y="1612133"/>
                  <a:pt x="700964" y="1628030"/>
                </a:cubicBezTo>
                <a:cubicBezTo>
                  <a:pt x="547391" y="1643927"/>
                  <a:pt x="331753" y="1605838"/>
                  <a:pt x="0" y="1628030"/>
                </a:cubicBezTo>
                <a:cubicBezTo>
                  <a:pt x="315" y="1472219"/>
                  <a:pt x="-2037" y="1178274"/>
                  <a:pt x="0" y="1052793"/>
                </a:cubicBezTo>
                <a:cubicBezTo>
                  <a:pt x="2037" y="927312"/>
                  <a:pt x="-17773" y="690955"/>
                  <a:pt x="0" y="542677"/>
                </a:cubicBezTo>
                <a:cubicBezTo>
                  <a:pt x="17773" y="394399"/>
                  <a:pt x="-5155" y="14054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However, </a:t>
            </a:r>
            <a:r>
              <a:rPr kumimoji="0" lang="en-GB" sz="2000" b="0" i="0" u="sng" strike="noStrike" kern="0" cap="none" spc="0" normalizeH="0" baseline="0" noProof="0" dirty="0">
                <a:ln>
                  <a:noFill/>
                </a:ln>
                <a:solidFill>
                  <a:prstClr val="black"/>
                </a:solidFill>
                <a:effectLst/>
                <a:uLnTx/>
                <a:uFillTx/>
                <a:latin typeface="Calibri" panose="020F0502020204030204"/>
                <a:ea typeface="+mn-ea"/>
                <a:cs typeface="+mn-cs"/>
              </a:rPr>
              <a:t>you do not need to use these</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Feel free to swap them and use your own ideas instead.</a:t>
            </a:r>
          </a:p>
        </p:txBody>
      </p:sp>
      <p:cxnSp>
        <p:nvCxnSpPr>
          <p:cNvPr id="20" name="Straight Arrow Connector 19">
            <a:extLst>
              <a:ext uri="{FF2B5EF4-FFF2-40B4-BE49-F238E27FC236}">
                <a16:creationId xmlns:a16="http://schemas.microsoft.com/office/drawing/2014/main" id="{325F6E26-AB19-C07F-A956-96E984FEB7BA}"/>
              </a:ext>
            </a:extLst>
          </p:cNvPr>
          <p:cNvCxnSpPr>
            <a:cxnSpLocks/>
            <a:stCxn id="18" idx="1"/>
          </p:cNvCxnSpPr>
          <p:nvPr/>
        </p:nvCxnSpPr>
        <p:spPr>
          <a:xfrm flipH="1">
            <a:off x="7010400" y="3196052"/>
            <a:ext cx="2372749" cy="623473"/>
          </a:xfrm>
          <a:prstGeom prst="straightConnector1">
            <a:avLst/>
          </a:prstGeom>
          <a:noFill/>
          <a:ln w="38100" cap="flat" cmpd="sng" algn="ctr">
            <a:solidFill>
              <a:srgbClr val="4472C4">
                <a:lumMod val="75000"/>
              </a:srgbClr>
            </a:solidFill>
            <a:prstDash val="solid"/>
            <a:miter lim="800000"/>
            <a:tailEnd type="triangle"/>
          </a:ln>
          <a:effectLst/>
        </p:spPr>
      </p:cxnSp>
      <p:cxnSp>
        <p:nvCxnSpPr>
          <p:cNvPr id="21" name="Straight Arrow Connector 20">
            <a:extLst>
              <a:ext uri="{FF2B5EF4-FFF2-40B4-BE49-F238E27FC236}">
                <a16:creationId xmlns:a16="http://schemas.microsoft.com/office/drawing/2014/main" id="{695D3FDF-CA03-885C-FC2D-A94B344E2826}"/>
              </a:ext>
            </a:extLst>
          </p:cNvPr>
          <p:cNvCxnSpPr>
            <a:cxnSpLocks/>
            <a:stCxn id="18" idx="2"/>
            <a:endCxn id="19" idx="0"/>
          </p:cNvCxnSpPr>
          <p:nvPr/>
        </p:nvCxnSpPr>
        <p:spPr>
          <a:xfrm>
            <a:off x="10591708" y="4010067"/>
            <a:ext cx="0" cy="256322"/>
          </a:xfrm>
          <a:prstGeom prst="straightConnector1">
            <a:avLst/>
          </a:prstGeom>
          <a:noFill/>
          <a:ln w="38100" cap="flat" cmpd="sng" algn="ctr">
            <a:solidFill>
              <a:srgbClr val="4472C4">
                <a:lumMod val="75000"/>
              </a:srgbClr>
            </a:solidFill>
            <a:prstDash val="solid"/>
            <a:miter lim="800000"/>
            <a:headEnd type="oval" w="med" len="med"/>
            <a:tailEnd type="oval" w="med" len="med"/>
          </a:ln>
          <a:effectLst/>
        </p:spPr>
      </p:cxnSp>
      <p:sp>
        <p:nvSpPr>
          <p:cNvPr id="22" name="Rectangle 21">
            <a:extLst>
              <a:ext uri="{FF2B5EF4-FFF2-40B4-BE49-F238E27FC236}">
                <a16:creationId xmlns:a16="http://schemas.microsoft.com/office/drawing/2014/main" id="{52C308FC-479A-8FFE-5D74-8FB015C88CDB}"/>
              </a:ext>
            </a:extLst>
          </p:cNvPr>
          <p:cNvSpPr/>
          <p:nvPr/>
        </p:nvSpPr>
        <p:spPr>
          <a:xfrm>
            <a:off x="2680637" y="5094934"/>
            <a:ext cx="2776494" cy="1428562"/>
          </a:xfrm>
          <a:custGeom>
            <a:avLst/>
            <a:gdLst>
              <a:gd name="connsiteX0" fmla="*/ 0 w 2776494"/>
              <a:gd name="connsiteY0" fmla="*/ 0 h 1428562"/>
              <a:gd name="connsiteX1" fmla="*/ 694124 w 2776494"/>
              <a:gd name="connsiteY1" fmla="*/ 0 h 1428562"/>
              <a:gd name="connsiteX2" fmla="*/ 1332717 w 2776494"/>
              <a:gd name="connsiteY2" fmla="*/ 0 h 1428562"/>
              <a:gd name="connsiteX3" fmla="*/ 1943546 w 2776494"/>
              <a:gd name="connsiteY3" fmla="*/ 0 h 1428562"/>
              <a:gd name="connsiteX4" fmla="*/ 2776494 w 2776494"/>
              <a:gd name="connsiteY4" fmla="*/ 0 h 1428562"/>
              <a:gd name="connsiteX5" fmla="*/ 2776494 w 2776494"/>
              <a:gd name="connsiteY5" fmla="*/ 490473 h 1428562"/>
              <a:gd name="connsiteX6" fmla="*/ 2776494 w 2776494"/>
              <a:gd name="connsiteY6" fmla="*/ 995232 h 1428562"/>
              <a:gd name="connsiteX7" fmla="*/ 2776494 w 2776494"/>
              <a:gd name="connsiteY7" fmla="*/ 1428562 h 1428562"/>
              <a:gd name="connsiteX8" fmla="*/ 2110135 w 2776494"/>
              <a:gd name="connsiteY8" fmla="*/ 1428562 h 1428562"/>
              <a:gd name="connsiteX9" fmla="*/ 1416012 w 2776494"/>
              <a:gd name="connsiteY9" fmla="*/ 1428562 h 1428562"/>
              <a:gd name="connsiteX10" fmla="*/ 666359 w 2776494"/>
              <a:gd name="connsiteY10" fmla="*/ 1428562 h 1428562"/>
              <a:gd name="connsiteX11" fmla="*/ 0 w 2776494"/>
              <a:gd name="connsiteY11" fmla="*/ 1428562 h 1428562"/>
              <a:gd name="connsiteX12" fmla="*/ 0 w 2776494"/>
              <a:gd name="connsiteY12" fmla="*/ 923803 h 1428562"/>
              <a:gd name="connsiteX13" fmla="*/ 0 w 2776494"/>
              <a:gd name="connsiteY13" fmla="*/ 447616 h 1428562"/>
              <a:gd name="connsiteX14" fmla="*/ 0 w 2776494"/>
              <a:gd name="connsiteY14" fmla="*/ 0 h 1428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776494" h="1428562" fill="none" extrusionOk="0">
                <a:moveTo>
                  <a:pt x="0" y="0"/>
                </a:moveTo>
                <a:cubicBezTo>
                  <a:pt x="244848" y="-6064"/>
                  <a:pt x="537011" y="-5420"/>
                  <a:pt x="694124" y="0"/>
                </a:cubicBezTo>
                <a:cubicBezTo>
                  <a:pt x="851237" y="5420"/>
                  <a:pt x="1154482" y="-8924"/>
                  <a:pt x="1332717" y="0"/>
                </a:cubicBezTo>
                <a:cubicBezTo>
                  <a:pt x="1510952" y="8924"/>
                  <a:pt x="1770218" y="6816"/>
                  <a:pt x="1943546" y="0"/>
                </a:cubicBezTo>
                <a:cubicBezTo>
                  <a:pt x="2116874" y="-6816"/>
                  <a:pt x="2475808" y="8075"/>
                  <a:pt x="2776494" y="0"/>
                </a:cubicBezTo>
                <a:cubicBezTo>
                  <a:pt x="2798044" y="190012"/>
                  <a:pt x="2776604" y="390181"/>
                  <a:pt x="2776494" y="490473"/>
                </a:cubicBezTo>
                <a:cubicBezTo>
                  <a:pt x="2776384" y="590765"/>
                  <a:pt x="2800815" y="890828"/>
                  <a:pt x="2776494" y="995232"/>
                </a:cubicBezTo>
                <a:cubicBezTo>
                  <a:pt x="2752173" y="1099636"/>
                  <a:pt x="2781797" y="1248012"/>
                  <a:pt x="2776494" y="1428562"/>
                </a:cubicBezTo>
                <a:cubicBezTo>
                  <a:pt x="2602997" y="1403128"/>
                  <a:pt x="2373512" y="1404254"/>
                  <a:pt x="2110135" y="1428562"/>
                </a:cubicBezTo>
                <a:cubicBezTo>
                  <a:pt x="1846758" y="1452870"/>
                  <a:pt x="1684753" y="1414233"/>
                  <a:pt x="1416012" y="1428562"/>
                </a:cubicBezTo>
                <a:cubicBezTo>
                  <a:pt x="1147271" y="1442891"/>
                  <a:pt x="830069" y="1434697"/>
                  <a:pt x="666359" y="1428562"/>
                </a:cubicBezTo>
                <a:cubicBezTo>
                  <a:pt x="502649" y="1422427"/>
                  <a:pt x="155828" y="1445904"/>
                  <a:pt x="0" y="1428562"/>
                </a:cubicBezTo>
                <a:cubicBezTo>
                  <a:pt x="-426" y="1277349"/>
                  <a:pt x="-7707" y="1156212"/>
                  <a:pt x="0" y="923803"/>
                </a:cubicBezTo>
                <a:cubicBezTo>
                  <a:pt x="7707" y="691394"/>
                  <a:pt x="5909" y="566550"/>
                  <a:pt x="0" y="447616"/>
                </a:cubicBezTo>
                <a:cubicBezTo>
                  <a:pt x="-5909" y="328682"/>
                  <a:pt x="12037" y="169154"/>
                  <a:pt x="0" y="0"/>
                </a:cubicBezTo>
                <a:close/>
              </a:path>
              <a:path w="2776494" h="1428562" stroke="0" extrusionOk="0">
                <a:moveTo>
                  <a:pt x="0" y="0"/>
                </a:moveTo>
                <a:cubicBezTo>
                  <a:pt x="317775" y="-32539"/>
                  <a:pt x="507265" y="1447"/>
                  <a:pt x="666359" y="0"/>
                </a:cubicBezTo>
                <a:cubicBezTo>
                  <a:pt x="825453" y="-1447"/>
                  <a:pt x="1057028" y="-1828"/>
                  <a:pt x="1416012" y="0"/>
                </a:cubicBezTo>
                <a:cubicBezTo>
                  <a:pt x="1774996" y="1828"/>
                  <a:pt x="1861271" y="-13621"/>
                  <a:pt x="2165665" y="0"/>
                </a:cubicBezTo>
                <a:cubicBezTo>
                  <a:pt x="2470059" y="13621"/>
                  <a:pt x="2555794" y="1885"/>
                  <a:pt x="2776494" y="0"/>
                </a:cubicBezTo>
                <a:cubicBezTo>
                  <a:pt x="2763440" y="252218"/>
                  <a:pt x="2764341" y="321448"/>
                  <a:pt x="2776494" y="504759"/>
                </a:cubicBezTo>
                <a:cubicBezTo>
                  <a:pt x="2788647" y="688070"/>
                  <a:pt x="2771625" y="748062"/>
                  <a:pt x="2776494" y="966660"/>
                </a:cubicBezTo>
                <a:cubicBezTo>
                  <a:pt x="2781363" y="1185258"/>
                  <a:pt x="2760807" y="1242537"/>
                  <a:pt x="2776494" y="1428562"/>
                </a:cubicBezTo>
                <a:cubicBezTo>
                  <a:pt x="2502220" y="1414469"/>
                  <a:pt x="2335869" y="1425500"/>
                  <a:pt x="2137900" y="1428562"/>
                </a:cubicBezTo>
                <a:cubicBezTo>
                  <a:pt x="1939931" y="1431624"/>
                  <a:pt x="1771043" y="1423175"/>
                  <a:pt x="1499307" y="1428562"/>
                </a:cubicBezTo>
                <a:cubicBezTo>
                  <a:pt x="1227571" y="1433949"/>
                  <a:pt x="1149640" y="1419021"/>
                  <a:pt x="805183" y="1428562"/>
                </a:cubicBezTo>
                <a:cubicBezTo>
                  <a:pt x="460726" y="1438103"/>
                  <a:pt x="261464" y="1424851"/>
                  <a:pt x="0" y="1428562"/>
                </a:cubicBezTo>
                <a:cubicBezTo>
                  <a:pt x="10987" y="1281166"/>
                  <a:pt x="-915" y="1151770"/>
                  <a:pt x="0" y="923803"/>
                </a:cubicBezTo>
                <a:cubicBezTo>
                  <a:pt x="915" y="695836"/>
                  <a:pt x="13716" y="671746"/>
                  <a:pt x="0" y="476187"/>
                </a:cubicBezTo>
                <a:cubicBezTo>
                  <a:pt x="-13716" y="280628"/>
                  <a:pt x="-23191" y="98358"/>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It also tells you to use another reason of your own.  This will form your </a:t>
            </a: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third paragraph</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a:t>
            </a:r>
          </a:p>
        </p:txBody>
      </p:sp>
      <p:cxnSp>
        <p:nvCxnSpPr>
          <p:cNvPr id="23" name="Straight Arrow Connector 22">
            <a:extLst>
              <a:ext uri="{FF2B5EF4-FFF2-40B4-BE49-F238E27FC236}">
                <a16:creationId xmlns:a16="http://schemas.microsoft.com/office/drawing/2014/main" id="{ED697CAF-EEAB-CE0C-F00D-ED919C85405E}"/>
              </a:ext>
            </a:extLst>
          </p:cNvPr>
          <p:cNvCxnSpPr>
            <a:cxnSpLocks/>
            <a:stCxn id="22" idx="0"/>
          </p:cNvCxnSpPr>
          <p:nvPr/>
        </p:nvCxnSpPr>
        <p:spPr>
          <a:xfrm flipV="1">
            <a:off x="4068884" y="4787302"/>
            <a:ext cx="160215" cy="307632"/>
          </a:xfrm>
          <a:prstGeom prst="straightConnector1">
            <a:avLst/>
          </a:prstGeom>
          <a:noFill/>
          <a:ln w="38100" cap="flat" cmpd="sng" algn="ctr">
            <a:solidFill>
              <a:srgbClr val="4472C4">
                <a:lumMod val="75000"/>
              </a:srgbClr>
            </a:solidFill>
            <a:prstDash val="solid"/>
            <a:miter lim="800000"/>
            <a:tailEnd type="triangle"/>
          </a:ln>
          <a:effectLst/>
        </p:spPr>
      </p:cxnSp>
      <p:sp>
        <p:nvSpPr>
          <p:cNvPr id="24" name="Rectangle 23">
            <a:extLst>
              <a:ext uri="{FF2B5EF4-FFF2-40B4-BE49-F238E27FC236}">
                <a16:creationId xmlns:a16="http://schemas.microsoft.com/office/drawing/2014/main" id="{A9B94218-6C04-BAAB-CA25-B1BC788150BE}"/>
              </a:ext>
            </a:extLst>
          </p:cNvPr>
          <p:cNvSpPr/>
          <p:nvPr/>
        </p:nvSpPr>
        <p:spPr>
          <a:xfrm>
            <a:off x="5838220" y="5092284"/>
            <a:ext cx="2193567" cy="1427618"/>
          </a:xfrm>
          <a:custGeom>
            <a:avLst/>
            <a:gdLst>
              <a:gd name="connsiteX0" fmla="*/ 0 w 2193567"/>
              <a:gd name="connsiteY0" fmla="*/ 0 h 1427618"/>
              <a:gd name="connsiteX1" fmla="*/ 548392 w 2193567"/>
              <a:gd name="connsiteY1" fmla="*/ 0 h 1427618"/>
              <a:gd name="connsiteX2" fmla="*/ 1052912 w 2193567"/>
              <a:gd name="connsiteY2" fmla="*/ 0 h 1427618"/>
              <a:gd name="connsiteX3" fmla="*/ 1535497 w 2193567"/>
              <a:gd name="connsiteY3" fmla="*/ 0 h 1427618"/>
              <a:gd name="connsiteX4" fmla="*/ 2193567 w 2193567"/>
              <a:gd name="connsiteY4" fmla="*/ 0 h 1427618"/>
              <a:gd name="connsiteX5" fmla="*/ 2193567 w 2193567"/>
              <a:gd name="connsiteY5" fmla="*/ 490149 h 1427618"/>
              <a:gd name="connsiteX6" fmla="*/ 2193567 w 2193567"/>
              <a:gd name="connsiteY6" fmla="*/ 994574 h 1427618"/>
              <a:gd name="connsiteX7" fmla="*/ 2193567 w 2193567"/>
              <a:gd name="connsiteY7" fmla="*/ 1427618 h 1427618"/>
              <a:gd name="connsiteX8" fmla="*/ 1667111 w 2193567"/>
              <a:gd name="connsiteY8" fmla="*/ 1427618 h 1427618"/>
              <a:gd name="connsiteX9" fmla="*/ 1118719 w 2193567"/>
              <a:gd name="connsiteY9" fmla="*/ 1427618 h 1427618"/>
              <a:gd name="connsiteX10" fmla="*/ 526456 w 2193567"/>
              <a:gd name="connsiteY10" fmla="*/ 1427618 h 1427618"/>
              <a:gd name="connsiteX11" fmla="*/ 0 w 2193567"/>
              <a:gd name="connsiteY11" fmla="*/ 1427618 h 1427618"/>
              <a:gd name="connsiteX12" fmla="*/ 0 w 2193567"/>
              <a:gd name="connsiteY12" fmla="*/ 923193 h 1427618"/>
              <a:gd name="connsiteX13" fmla="*/ 0 w 2193567"/>
              <a:gd name="connsiteY13" fmla="*/ 447320 h 1427618"/>
              <a:gd name="connsiteX14" fmla="*/ 0 w 2193567"/>
              <a:gd name="connsiteY14" fmla="*/ 0 h 1427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193567" h="1427618" fill="none" extrusionOk="0">
                <a:moveTo>
                  <a:pt x="0" y="0"/>
                </a:moveTo>
                <a:cubicBezTo>
                  <a:pt x="153652" y="25447"/>
                  <a:pt x="330165" y="-22899"/>
                  <a:pt x="548392" y="0"/>
                </a:cubicBezTo>
                <a:cubicBezTo>
                  <a:pt x="766619" y="22899"/>
                  <a:pt x="828146" y="-24357"/>
                  <a:pt x="1052912" y="0"/>
                </a:cubicBezTo>
                <a:cubicBezTo>
                  <a:pt x="1277678" y="24357"/>
                  <a:pt x="1394764" y="6031"/>
                  <a:pt x="1535497" y="0"/>
                </a:cubicBezTo>
                <a:cubicBezTo>
                  <a:pt x="1676231" y="-6031"/>
                  <a:pt x="1945378" y="-5043"/>
                  <a:pt x="2193567" y="0"/>
                </a:cubicBezTo>
                <a:cubicBezTo>
                  <a:pt x="2175062" y="106217"/>
                  <a:pt x="2172337" y="324227"/>
                  <a:pt x="2193567" y="490149"/>
                </a:cubicBezTo>
                <a:cubicBezTo>
                  <a:pt x="2214797" y="656071"/>
                  <a:pt x="2204946" y="786360"/>
                  <a:pt x="2193567" y="994574"/>
                </a:cubicBezTo>
                <a:cubicBezTo>
                  <a:pt x="2182188" y="1202789"/>
                  <a:pt x="2189025" y="1235373"/>
                  <a:pt x="2193567" y="1427618"/>
                </a:cubicBezTo>
                <a:cubicBezTo>
                  <a:pt x="1969618" y="1447908"/>
                  <a:pt x="1887810" y="1425637"/>
                  <a:pt x="1667111" y="1427618"/>
                </a:cubicBezTo>
                <a:cubicBezTo>
                  <a:pt x="1446412" y="1429599"/>
                  <a:pt x="1236584" y="1422613"/>
                  <a:pt x="1118719" y="1427618"/>
                </a:cubicBezTo>
                <a:cubicBezTo>
                  <a:pt x="1000854" y="1432623"/>
                  <a:pt x="748997" y="1423548"/>
                  <a:pt x="526456" y="1427618"/>
                </a:cubicBezTo>
                <a:cubicBezTo>
                  <a:pt x="303915" y="1431688"/>
                  <a:pt x="236546" y="1443814"/>
                  <a:pt x="0" y="1427618"/>
                </a:cubicBezTo>
                <a:cubicBezTo>
                  <a:pt x="22740" y="1301634"/>
                  <a:pt x="19032" y="1147496"/>
                  <a:pt x="0" y="923193"/>
                </a:cubicBezTo>
                <a:cubicBezTo>
                  <a:pt x="-19032" y="698891"/>
                  <a:pt x="2889" y="639041"/>
                  <a:pt x="0" y="447320"/>
                </a:cubicBezTo>
                <a:cubicBezTo>
                  <a:pt x="-2889" y="255599"/>
                  <a:pt x="-14581" y="186302"/>
                  <a:pt x="0" y="0"/>
                </a:cubicBezTo>
                <a:close/>
              </a:path>
              <a:path w="2193567" h="1427618" stroke="0" extrusionOk="0">
                <a:moveTo>
                  <a:pt x="0" y="0"/>
                </a:moveTo>
                <a:cubicBezTo>
                  <a:pt x="204704" y="20451"/>
                  <a:pt x="285802" y="16966"/>
                  <a:pt x="526456" y="0"/>
                </a:cubicBezTo>
                <a:cubicBezTo>
                  <a:pt x="767110" y="-16966"/>
                  <a:pt x="908938" y="16695"/>
                  <a:pt x="1118719" y="0"/>
                </a:cubicBezTo>
                <a:cubicBezTo>
                  <a:pt x="1328500" y="-16695"/>
                  <a:pt x="1506965" y="-13118"/>
                  <a:pt x="1710982" y="0"/>
                </a:cubicBezTo>
                <a:cubicBezTo>
                  <a:pt x="1914999" y="13118"/>
                  <a:pt x="1994499" y="1605"/>
                  <a:pt x="2193567" y="0"/>
                </a:cubicBezTo>
                <a:cubicBezTo>
                  <a:pt x="2174828" y="180364"/>
                  <a:pt x="2193784" y="366259"/>
                  <a:pt x="2193567" y="504425"/>
                </a:cubicBezTo>
                <a:cubicBezTo>
                  <a:pt x="2193350" y="642591"/>
                  <a:pt x="2205534" y="849004"/>
                  <a:pt x="2193567" y="966022"/>
                </a:cubicBezTo>
                <a:cubicBezTo>
                  <a:pt x="2181600" y="1083040"/>
                  <a:pt x="2186271" y="1250520"/>
                  <a:pt x="2193567" y="1427618"/>
                </a:cubicBezTo>
                <a:cubicBezTo>
                  <a:pt x="2062366" y="1441049"/>
                  <a:pt x="1911650" y="1415986"/>
                  <a:pt x="1689047" y="1427618"/>
                </a:cubicBezTo>
                <a:cubicBezTo>
                  <a:pt x="1466444" y="1439250"/>
                  <a:pt x="1307918" y="1421483"/>
                  <a:pt x="1184526" y="1427618"/>
                </a:cubicBezTo>
                <a:cubicBezTo>
                  <a:pt x="1061134" y="1433753"/>
                  <a:pt x="909676" y="1419387"/>
                  <a:pt x="636134" y="1427618"/>
                </a:cubicBezTo>
                <a:cubicBezTo>
                  <a:pt x="362592" y="1435849"/>
                  <a:pt x="264201" y="1408973"/>
                  <a:pt x="0" y="1427618"/>
                </a:cubicBezTo>
                <a:cubicBezTo>
                  <a:pt x="-229" y="1319965"/>
                  <a:pt x="17703" y="1147825"/>
                  <a:pt x="0" y="923193"/>
                </a:cubicBezTo>
                <a:cubicBezTo>
                  <a:pt x="-17703" y="698561"/>
                  <a:pt x="-19073" y="580514"/>
                  <a:pt x="0" y="475873"/>
                </a:cubicBezTo>
                <a:cubicBezTo>
                  <a:pt x="19073" y="371232"/>
                  <a:pt x="12074" y="112409"/>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In total, you should have </a:t>
            </a: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three main reasons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three paragraphs why.</a:t>
            </a:r>
          </a:p>
        </p:txBody>
      </p:sp>
      <p:cxnSp>
        <p:nvCxnSpPr>
          <p:cNvPr id="25" name="Straight Arrow Connector 24">
            <a:extLst>
              <a:ext uri="{FF2B5EF4-FFF2-40B4-BE49-F238E27FC236}">
                <a16:creationId xmlns:a16="http://schemas.microsoft.com/office/drawing/2014/main" id="{0B120271-7678-131B-321B-EAB22E98AB66}"/>
              </a:ext>
            </a:extLst>
          </p:cNvPr>
          <p:cNvCxnSpPr>
            <a:cxnSpLocks/>
            <a:stCxn id="22" idx="3"/>
            <a:endCxn id="24" idx="1"/>
          </p:cNvCxnSpPr>
          <p:nvPr/>
        </p:nvCxnSpPr>
        <p:spPr>
          <a:xfrm flipV="1">
            <a:off x="5457131" y="5806093"/>
            <a:ext cx="381089" cy="3122"/>
          </a:xfrm>
          <a:prstGeom prst="straightConnector1">
            <a:avLst/>
          </a:prstGeom>
          <a:noFill/>
          <a:ln w="38100" cap="flat" cmpd="sng" algn="ctr">
            <a:solidFill>
              <a:srgbClr val="4472C4">
                <a:lumMod val="75000"/>
              </a:srgbClr>
            </a:solidFill>
            <a:prstDash val="solid"/>
            <a:miter lim="800000"/>
            <a:headEnd type="oval" w="med" len="med"/>
            <a:tailEnd type="oval" w="med" len="med"/>
          </a:ln>
          <a:effectLst/>
        </p:spPr>
      </p:cxnSp>
      <p:pic>
        <p:nvPicPr>
          <p:cNvPr id="26" name="Picture 25">
            <a:extLst>
              <a:ext uri="{FF2B5EF4-FFF2-40B4-BE49-F238E27FC236}">
                <a16:creationId xmlns:a16="http://schemas.microsoft.com/office/drawing/2014/main" id="{365C359F-981A-3FC0-E6FF-820DFBD9116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086" y="4763675"/>
            <a:ext cx="1604789" cy="2100949"/>
          </a:xfrm>
          <a:prstGeom prst="rect">
            <a:avLst/>
          </a:prstGeom>
        </p:spPr>
      </p:pic>
    </p:spTree>
    <p:extLst>
      <p:ext uri="{BB962C8B-B14F-4D97-AF65-F5344CB8AC3E}">
        <p14:creationId xmlns:p14="http://schemas.microsoft.com/office/powerpoint/2010/main" val="279734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ppt_x"/>
                                          </p:val>
                                        </p:tav>
                                        <p:tav tm="100000">
                                          <p:val>
                                            <p:strVal val="#ppt_x"/>
                                          </p:val>
                                        </p:tav>
                                      </p:tavLst>
                                    </p:anim>
                                    <p:anim calcmode="lin" valueType="num">
                                      <p:cBhvr additive="base">
                                        <p:cTn id="3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500" fill="hold"/>
                                        <p:tgtEl>
                                          <p:spTgt spid="25"/>
                                        </p:tgtEl>
                                        <p:attrNameLst>
                                          <p:attrName>ppt_x</p:attrName>
                                        </p:attrNameLst>
                                      </p:cBhvr>
                                      <p:tavLst>
                                        <p:tav tm="0">
                                          <p:val>
                                            <p:strVal val="#ppt_x"/>
                                          </p:val>
                                        </p:tav>
                                        <p:tav tm="100000">
                                          <p:val>
                                            <p:strVal val="#ppt_x"/>
                                          </p:val>
                                        </p:tav>
                                      </p:tavLst>
                                    </p:anim>
                                    <p:anim calcmode="lin" valueType="num">
                                      <p:cBhvr additive="base">
                                        <p:cTn id="50" dur="5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500" fill="hold"/>
                                        <p:tgtEl>
                                          <p:spTgt spid="24"/>
                                        </p:tgtEl>
                                        <p:attrNameLst>
                                          <p:attrName>ppt_x</p:attrName>
                                        </p:attrNameLst>
                                      </p:cBhvr>
                                      <p:tavLst>
                                        <p:tav tm="0">
                                          <p:val>
                                            <p:strVal val="#ppt_x"/>
                                          </p:val>
                                        </p:tav>
                                        <p:tav tm="100000">
                                          <p:val>
                                            <p:strVal val="#ppt_x"/>
                                          </p:val>
                                        </p:tav>
                                      </p:tavLst>
                                    </p:anim>
                                    <p:anim calcmode="lin" valueType="num">
                                      <p:cBhvr additive="base">
                                        <p:cTn id="5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7" grpId="0" animBg="1"/>
      <p:bldP spid="18" grpId="0" animBg="1"/>
      <p:bldP spid="19" grpId="0" animBg="1"/>
      <p:bldP spid="22"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Seamless pattern with hand drawn icons on the theme of law and crimes,  black contour on white background — Stock Photo © Zagory #96363188">
            <a:extLst>
              <a:ext uri="{FF2B5EF4-FFF2-40B4-BE49-F238E27FC236}">
                <a16:creationId xmlns:a16="http://schemas.microsoft.com/office/drawing/2014/main" id="{A69BD14B-42DD-EFDA-DA57-66CEFAF6B22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ACCFCB0F-12BE-928D-2253-10333342C43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51BBBA22-810A-6BCE-19D6-058165ADE016}"/>
              </a:ext>
            </a:extLst>
          </p:cNvPr>
          <p:cNvSpPr/>
          <p:nvPr/>
        </p:nvSpPr>
        <p:spPr>
          <a:xfrm>
            <a:off x="567173" y="1265269"/>
            <a:ext cx="10799778" cy="4902225"/>
          </a:xfrm>
          <a:prstGeom prst="rect">
            <a:avLst/>
          </a:prstGeom>
          <a:solidFill>
            <a:schemeClr val="accent1">
              <a:lumMod val="40000"/>
              <a:lumOff val="60000"/>
              <a:alpha val="6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a:extLst>
              <a:ext uri="{FF2B5EF4-FFF2-40B4-BE49-F238E27FC236}">
                <a16:creationId xmlns:a16="http://schemas.microsoft.com/office/drawing/2014/main" id="{97DD2FC2-83FC-571F-06DB-5D307B26A1F0}"/>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5BF06233-2D4B-76DF-2407-DA28A9AF2BBD}"/>
              </a:ext>
            </a:extLst>
          </p:cNvPr>
          <p:cNvSpPr/>
          <p:nvPr/>
        </p:nvSpPr>
        <p:spPr>
          <a:xfrm>
            <a:off x="0" y="257213"/>
            <a:ext cx="12200967" cy="770964"/>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9E15CD23-877F-030F-6575-BA727A041A45}"/>
              </a:ext>
            </a:extLst>
          </p:cNvPr>
          <p:cNvSpPr txBox="1"/>
          <p:nvPr/>
        </p:nvSpPr>
        <p:spPr>
          <a:xfrm>
            <a:off x="330383" y="276943"/>
            <a:ext cx="11307698" cy="707886"/>
          </a:xfrm>
          <a:prstGeom prst="rect">
            <a:avLst/>
          </a:prstGeom>
          <a:noFill/>
        </p:spPr>
        <p:txBody>
          <a:bodyPr wrap="square" rtlCol="0">
            <a:spAutoFit/>
          </a:bodyPr>
          <a:lstStyle/>
          <a:p>
            <a:r>
              <a:rPr lang="en-GB" sz="4000" b="1" dirty="0"/>
              <a:t>QUESTION 2: The 12 Mark Structure</a:t>
            </a:r>
            <a:endParaRPr lang="en-GB" sz="4000" dirty="0"/>
          </a:p>
        </p:txBody>
      </p:sp>
      <p:sp>
        <p:nvSpPr>
          <p:cNvPr id="13" name="Rectangle: Rounded Corners 12">
            <a:extLst>
              <a:ext uri="{FF2B5EF4-FFF2-40B4-BE49-F238E27FC236}">
                <a16:creationId xmlns:a16="http://schemas.microsoft.com/office/drawing/2014/main" id="{4BB41E3B-CD3B-E34C-D7EA-6D90438F7988}"/>
              </a:ext>
            </a:extLst>
          </p:cNvPr>
          <p:cNvSpPr/>
          <p:nvPr/>
        </p:nvSpPr>
        <p:spPr>
          <a:xfrm>
            <a:off x="281114" y="1654725"/>
            <a:ext cx="4662361" cy="3201942"/>
          </a:xfrm>
          <a:prstGeom prst="roundRect">
            <a:avLst>
              <a:gd name="adj" fmla="val 3207"/>
            </a:avLst>
          </a:prstGeom>
          <a:solidFill>
            <a:schemeClr val="bg1"/>
          </a:solid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        </a:t>
            </a:r>
          </a:p>
        </p:txBody>
      </p:sp>
      <p:sp>
        <p:nvSpPr>
          <p:cNvPr id="14" name="TextBox 13">
            <a:extLst>
              <a:ext uri="{FF2B5EF4-FFF2-40B4-BE49-F238E27FC236}">
                <a16:creationId xmlns:a16="http://schemas.microsoft.com/office/drawing/2014/main" id="{5A86AF4E-5153-C5EC-3E34-39FE6CB4A577}"/>
              </a:ext>
            </a:extLst>
          </p:cNvPr>
          <p:cNvSpPr txBox="1"/>
          <p:nvPr/>
        </p:nvSpPr>
        <p:spPr>
          <a:xfrm>
            <a:off x="330384" y="1713176"/>
            <a:ext cx="4613091" cy="646331"/>
          </a:xfrm>
          <a:prstGeom prst="rect">
            <a:avLst/>
          </a:prstGeom>
          <a:noFill/>
        </p:spPr>
        <p:txBody>
          <a:bodyPr wrap="square" rtlCol="0">
            <a:spAutoFit/>
          </a:bodyPr>
          <a:lstStyle/>
          <a:p>
            <a:r>
              <a:rPr lang="en-GB" b="1" dirty="0"/>
              <a:t>4. </a:t>
            </a:r>
            <a:r>
              <a:rPr lang="en-GB" sz="1800" dirty="0"/>
              <a:t>Explain </a:t>
            </a:r>
            <a:r>
              <a:rPr lang="en-GB" sz="1800" b="1" i="1" dirty="0"/>
              <a:t>why</a:t>
            </a:r>
            <a:r>
              <a:rPr lang="en-GB" sz="1800" dirty="0"/>
              <a:t> Anglo-Saxon monarchs had so much power.</a:t>
            </a:r>
            <a:endParaRPr lang="en-GB" dirty="0">
              <a:solidFill>
                <a:schemeClr val="bg1">
                  <a:lumMod val="50000"/>
                </a:schemeClr>
              </a:solidFill>
            </a:endParaRPr>
          </a:p>
        </p:txBody>
      </p:sp>
      <p:sp>
        <p:nvSpPr>
          <p:cNvPr id="15" name="Rectangle: Rounded Corners 14">
            <a:extLst>
              <a:ext uri="{FF2B5EF4-FFF2-40B4-BE49-F238E27FC236}">
                <a16:creationId xmlns:a16="http://schemas.microsoft.com/office/drawing/2014/main" id="{7C28B171-7B1F-FE78-F587-3D1E06A1DB60}"/>
              </a:ext>
            </a:extLst>
          </p:cNvPr>
          <p:cNvSpPr/>
          <p:nvPr/>
        </p:nvSpPr>
        <p:spPr>
          <a:xfrm>
            <a:off x="462455" y="2659421"/>
            <a:ext cx="4287482" cy="1887821"/>
          </a:xfrm>
          <a:prstGeom prst="roundRect">
            <a:avLst>
              <a:gd name="adj" fmla="val 6110"/>
            </a:avLst>
          </a:prstGeom>
          <a:solidFill>
            <a:schemeClr val="bg1"/>
          </a:solidFill>
          <a:ln w="190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        </a:t>
            </a:r>
          </a:p>
        </p:txBody>
      </p:sp>
      <p:sp>
        <p:nvSpPr>
          <p:cNvPr id="16" name="TextBox 15">
            <a:extLst>
              <a:ext uri="{FF2B5EF4-FFF2-40B4-BE49-F238E27FC236}">
                <a16:creationId xmlns:a16="http://schemas.microsoft.com/office/drawing/2014/main" id="{E5F9DA8A-E079-EA2C-0BD3-6A0A009438C2}"/>
              </a:ext>
            </a:extLst>
          </p:cNvPr>
          <p:cNvSpPr txBox="1"/>
          <p:nvPr/>
        </p:nvSpPr>
        <p:spPr>
          <a:xfrm>
            <a:off x="462454" y="2769061"/>
            <a:ext cx="4287482" cy="1692771"/>
          </a:xfrm>
          <a:prstGeom prst="rect">
            <a:avLst/>
          </a:prstGeom>
          <a:noFill/>
        </p:spPr>
        <p:txBody>
          <a:bodyPr wrap="square" rtlCol="0">
            <a:spAutoFit/>
          </a:bodyPr>
          <a:lstStyle/>
          <a:p>
            <a:r>
              <a:rPr lang="en-GB" dirty="0"/>
              <a:t>You </a:t>
            </a:r>
            <a:r>
              <a:rPr lang="en-GB" b="1" dirty="0"/>
              <a:t>may</a:t>
            </a:r>
            <a:r>
              <a:rPr lang="en-GB" dirty="0"/>
              <a:t> use the following in your answer:</a:t>
            </a:r>
          </a:p>
          <a:p>
            <a:endParaRPr lang="en-GB" dirty="0"/>
          </a:p>
          <a:p>
            <a:pPr marL="285750" indent="-285750">
              <a:buFont typeface="Arial" panose="020B0604020202020204" pitchFamily="34" charset="0"/>
              <a:buChar char="•"/>
            </a:pPr>
            <a:r>
              <a:rPr lang="en-GB" sz="1800" dirty="0"/>
              <a:t>Landholding</a:t>
            </a:r>
          </a:p>
          <a:p>
            <a:pPr marL="285750" indent="-285750">
              <a:buFont typeface="Arial" panose="020B0604020202020204" pitchFamily="34" charset="0"/>
              <a:buChar char="•"/>
            </a:pPr>
            <a:r>
              <a:rPr lang="en-GB" dirty="0"/>
              <a:t>Law making</a:t>
            </a:r>
            <a:endParaRPr lang="en-GB" sz="1800" dirty="0"/>
          </a:p>
          <a:p>
            <a:endParaRPr lang="en-GB" sz="1100" dirty="0"/>
          </a:p>
          <a:p>
            <a:r>
              <a:rPr lang="en-GB" dirty="0"/>
              <a:t>You </a:t>
            </a:r>
            <a:r>
              <a:rPr lang="en-GB" b="1" dirty="0"/>
              <a:t>must</a:t>
            </a:r>
            <a:r>
              <a:rPr lang="en-GB" dirty="0"/>
              <a:t> also use information of your own.</a:t>
            </a:r>
            <a:endParaRPr lang="en-GB" sz="2000" dirty="0"/>
          </a:p>
        </p:txBody>
      </p:sp>
      <p:sp>
        <p:nvSpPr>
          <p:cNvPr id="17" name="Rectangle 16">
            <a:extLst>
              <a:ext uri="{FF2B5EF4-FFF2-40B4-BE49-F238E27FC236}">
                <a16:creationId xmlns:a16="http://schemas.microsoft.com/office/drawing/2014/main" id="{530B0B12-44B3-451C-7F77-3A7BF18D8228}"/>
              </a:ext>
            </a:extLst>
          </p:cNvPr>
          <p:cNvSpPr/>
          <p:nvPr/>
        </p:nvSpPr>
        <p:spPr>
          <a:xfrm>
            <a:off x="281114" y="1084942"/>
            <a:ext cx="11593756" cy="511219"/>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How to Structure – Use three P.E.E. paragraphs</a:t>
            </a:r>
          </a:p>
        </p:txBody>
      </p:sp>
      <p:sp>
        <p:nvSpPr>
          <p:cNvPr id="19" name="Rectangle 18">
            <a:extLst>
              <a:ext uri="{FF2B5EF4-FFF2-40B4-BE49-F238E27FC236}">
                <a16:creationId xmlns:a16="http://schemas.microsoft.com/office/drawing/2014/main" id="{FF8F3F8A-EC63-8540-F9D0-5D4E07F1F1EA}"/>
              </a:ext>
            </a:extLst>
          </p:cNvPr>
          <p:cNvSpPr/>
          <p:nvPr/>
        </p:nvSpPr>
        <p:spPr>
          <a:xfrm>
            <a:off x="5000814" y="2295524"/>
            <a:ext cx="6887699" cy="6609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i="1" dirty="0">
                <a:solidFill>
                  <a:schemeClr val="tx1"/>
                </a:solidFill>
                <a:latin typeface="Comic Sans MS" panose="030F0702030302020204" pitchFamily="66" charset="0"/>
              </a:rPr>
              <a:t>One reason why Anglo-Saxon monarchs had so much power was because…</a:t>
            </a:r>
          </a:p>
        </p:txBody>
      </p:sp>
      <p:sp>
        <p:nvSpPr>
          <p:cNvPr id="20" name="Rectangle 19">
            <a:extLst>
              <a:ext uri="{FF2B5EF4-FFF2-40B4-BE49-F238E27FC236}">
                <a16:creationId xmlns:a16="http://schemas.microsoft.com/office/drawing/2014/main" id="{F502A473-6D06-A1A0-BF14-E26F72FD8E01}"/>
              </a:ext>
            </a:extLst>
          </p:cNvPr>
          <p:cNvSpPr/>
          <p:nvPr/>
        </p:nvSpPr>
        <p:spPr>
          <a:xfrm>
            <a:off x="5000814" y="1689865"/>
            <a:ext cx="1609732" cy="605659"/>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Point:</a:t>
            </a:r>
          </a:p>
        </p:txBody>
      </p:sp>
      <p:sp>
        <p:nvSpPr>
          <p:cNvPr id="21" name="Rectangle 20">
            <a:extLst>
              <a:ext uri="{FF2B5EF4-FFF2-40B4-BE49-F238E27FC236}">
                <a16:creationId xmlns:a16="http://schemas.microsoft.com/office/drawing/2014/main" id="{CCBBDEF6-6F3C-5386-83CE-21B7E2412C0B}"/>
              </a:ext>
            </a:extLst>
          </p:cNvPr>
          <p:cNvSpPr/>
          <p:nvPr/>
        </p:nvSpPr>
        <p:spPr>
          <a:xfrm>
            <a:off x="6610546" y="1684192"/>
            <a:ext cx="5264324" cy="615733"/>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State what your first </a:t>
            </a:r>
            <a:r>
              <a:rPr lang="en-GB" b="1" dirty="0">
                <a:solidFill>
                  <a:schemeClr val="tx1"/>
                </a:solidFill>
              </a:rPr>
              <a:t>overall reason </a:t>
            </a:r>
            <a:r>
              <a:rPr lang="en-GB" dirty="0">
                <a:solidFill>
                  <a:schemeClr val="tx1"/>
                </a:solidFill>
              </a:rPr>
              <a:t>will be.  This can be just one sentence.</a:t>
            </a:r>
          </a:p>
        </p:txBody>
      </p:sp>
      <p:sp>
        <p:nvSpPr>
          <p:cNvPr id="22" name="Rectangle 21">
            <a:extLst>
              <a:ext uri="{FF2B5EF4-FFF2-40B4-BE49-F238E27FC236}">
                <a16:creationId xmlns:a16="http://schemas.microsoft.com/office/drawing/2014/main" id="{F565CDD5-651E-B2CF-D36F-F161BEC82FA3}"/>
              </a:ext>
            </a:extLst>
          </p:cNvPr>
          <p:cNvSpPr/>
          <p:nvPr/>
        </p:nvSpPr>
        <p:spPr>
          <a:xfrm>
            <a:off x="5000814" y="2999237"/>
            <a:ext cx="1623821" cy="977183"/>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Evidence:</a:t>
            </a:r>
          </a:p>
        </p:txBody>
      </p:sp>
      <p:sp>
        <p:nvSpPr>
          <p:cNvPr id="23" name="Rectangle 22">
            <a:extLst>
              <a:ext uri="{FF2B5EF4-FFF2-40B4-BE49-F238E27FC236}">
                <a16:creationId xmlns:a16="http://schemas.microsoft.com/office/drawing/2014/main" id="{46957183-F69A-F02F-93B4-FB91C6D02A6E}"/>
              </a:ext>
            </a:extLst>
          </p:cNvPr>
          <p:cNvSpPr/>
          <p:nvPr/>
        </p:nvSpPr>
        <p:spPr>
          <a:xfrm>
            <a:off x="5000814" y="4468229"/>
            <a:ext cx="1623821" cy="1399812"/>
          </a:xfrm>
          <a:prstGeom prst="rect">
            <a:avLst/>
          </a:prstGeom>
          <a:gradFill flip="none" rotWithShape="1">
            <a:gsLst>
              <a:gs pos="0">
                <a:srgbClr val="FFC000"/>
              </a:gs>
              <a:gs pos="75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b="1" dirty="0">
                <a:solidFill>
                  <a:schemeClr val="tx1"/>
                </a:solidFill>
              </a:rPr>
              <a:t>Explain:</a:t>
            </a:r>
          </a:p>
        </p:txBody>
      </p:sp>
      <p:sp>
        <p:nvSpPr>
          <p:cNvPr id="32" name="Rectangle 31">
            <a:extLst>
              <a:ext uri="{FF2B5EF4-FFF2-40B4-BE49-F238E27FC236}">
                <a16:creationId xmlns:a16="http://schemas.microsoft.com/office/drawing/2014/main" id="{E98D6309-AB12-312F-833F-954ABBEFFB78}"/>
              </a:ext>
            </a:extLst>
          </p:cNvPr>
          <p:cNvSpPr/>
          <p:nvPr/>
        </p:nvSpPr>
        <p:spPr>
          <a:xfrm>
            <a:off x="6624635" y="3005639"/>
            <a:ext cx="5250235" cy="977183"/>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Give facts about this reason to show your </a:t>
            </a:r>
            <a:r>
              <a:rPr lang="en-GB" b="1" dirty="0">
                <a:solidFill>
                  <a:schemeClr val="tx1"/>
                </a:solidFill>
              </a:rPr>
              <a:t>knowledge</a:t>
            </a:r>
            <a:r>
              <a:rPr lang="en-GB" dirty="0">
                <a:solidFill>
                  <a:schemeClr val="tx1"/>
                </a:solidFill>
              </a:rPr>
              <a:t>.  Use facts that are </a:t>
            </a:r>
            <a:r>
              <a:rPr lang="en-GB" b="1" dirty="0">
                <a:solidFill>
                  <a:schemeClr val="tx1"/>
                </a:solidFill>
              </a:rPr>
              <a:t>specific</a:t>
            </a:r>
            <a:r>
              <a:rPr lang="en-GB" dirty="0">
                <a:solidFill>
                  <a:schemeClr val="tx1"/>
                </a:solidFill>
              </a:rPr>
              <a:t> such as key terms, dates, events, names, statistics etc – </a:t>
            </a:r>
            <a:r>
              <a:rPr lang="en-GB" b="1" dirty="0">
                <a:solidFill>
                  <a:schemeClr val="tx1"/>
                </a:solidFill>
              </a:rPr>
              <a:t>show off your revision</a:t>
            </a:r>
            <a:r>
              <a:rPr lang="en-GB" dirty="0">
                <a:solidFill>
                  <a:schemeClr val="tx1"/>
                </a:solidFill>
              </a:rPr>
              <a:t>.</a:t>
            </a:r>
          </a:p>
        </p:txBody>
      </p:sp>
      <p:sp>
        <p:nvSpPr>
          <p:cNvPr id="33" name="Rectangle 32">
            <a:extLst>
              <a:ext uri="{FF2B5EF4-FFF2-40B4-BE49-F238E27FC236}">
                <a16:creationId xmlns:a16="http://schemas.microsoft.com/office/drawing/2014/main" id="{81618CAE-AD48-0ECE-D6B6-B462DC6CA5C3}"/>
              </a:ext>
            </a:extLst>
          </p:cNvPr>
          <p:cNvSpPr/>
          <p:nvPr/>
        </p:nvSpPr>
        <p:spPr>
          <a:xfrm>
            <a:off x="6624636" y="4464106"/>
            <a:ext cx="5249788" cy="140393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0975" indent="-180975">
              <a:buFont typeface="Arial" panose="020B0604020202020204" pitchFamily="34" charset="0"/>
              <a:buChar char="•"/>
            </a:pPr>
            <a:r>
              <a:rPr lang="en-GB" dirty="0">
                <a:solidFill>
                  <a:schemeClr val="tx1"/>
                </a:solidFill>
              </a:rPr>
              <a:t>Use these facts to </a:t>
            </a:r>
            <a:r>
              <a:rPr lang="en-GB" b="1" dirty="0">
                <a:solidFill>
                  <a:srgbClr val="C00000"/>
                </a:solidFill>
              </a:rPr>
              <a:t>EXPLAIN WHY </a:t>
            </a:r>
            <a:r>
              <a:rPr lang="en-GB" dirty="0">
                <a:solidFill>
                  <a:schemeClr val="tx1"/>
                </a:solidFill>
              </a:rPr>
              <a:t>the Anglo-Saxon monarchs had so much power.</a:t>
            </a:r>
          </a:p>
          <a:p>
            <a:pPr marL="180975" indent="-180975">
              <a:buFont typeface="Arial" panose="020B0604020202020204" pitchFamily="34" charset="0"/>
              <a:buChar char="•"/>
            </a:pPr>
            <a:r>
              <a:rPr lang="en-GB" dirty="0">
                <a:solidFill>
                  <a:schemeClr val="tx1"/>
                </a:solidFill>
              </a:rPr>
              <a:t>Expand your explanation as far as possible – even if you think this means stating the obvious.  </a:t>
            </a:r>
          </a:p>
          <a:p>
            <a:pPr marL="180975" indent="-180975">
              <a:buFont typeface="Arial" panose="020B0604020202020204" pitchFamily="34" charset="0"/>
              <a:buChar char="•"/>
            </a:pPr>
            <a:r>
              <a:rPr lang="en-GB" dirty="0">
                <a:solidFill>
                  <a:schemeClr val="tx1"/>
                </a:solidFill>
              </a:rPr>
              <a:t>This part of your paragraph should be the longest.</a:t>
            </a:r>
          </a:p>
        </p:txBody>
      </p:sp>
      <p:sp>
        <p:nvSpPr>
          <p:cNvPr id="34" name="Rectangle 33">
            <a:extLst>
              <a:ext uri="{FF2B5EF4-FFF2-40B4-BE49-F238E27FC236}">
                <a16:creationId xmlns:a16="http://schemas.microsoft.com/office/drawing/2014/main" id="{3C530176-17B9-9CE1-4438-631ACFB91231}"/>
              </a:ext>
            </a:extLst>
          </p:cNvPr>
          <p:cNvSpPr/>
          <p:nvPr/>
        </p:nvSpPr>
        <p:spPr>
          <a:xfrm>
            <a:off x="5000814" y="3976420"/>
            <a:ext cx="6873610" cy="441001"/>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i="1" dirty="0">
                <a:solidFill>
                  <a:schemeClr val="tx1"/>
                </a:solidFill>
                <a:latin typeface="Comic Sans MS" panose="030F0702030302020204" pitchFamily="66" charset="0"/>
              </a:rPr>
              <a:t>For example…</a:t>
            </a:r>
          </a:p>
        </p:txBody>
      </p:sp>
      <p:sp>
        <p:nvSpPr>
          <p:cNvPr id="39" name="Rectangle 38">
            <a:extLst>
              <a:ext uri="{FF2B5EF4-FFF2-40B4-BE49-F238E27FC236}">
                <a16:creationId xmlns:a16="http://schemas.microsoft.com/office/drawing/2014/main" id="{ED95EDE1-A47F-9184-A560-0F299DDA2075}"/>
              </a:ext>
            </a:extLst>
          </p:cNvPr>
          <p:cNvSpPr/>
          <p:nvPr/>
        </p:nvSpPr>
        <p:spPr>
          <a:xfrm>
            <a:off x="5000813" y="5853405"/>
            <a:ext cx="6873610" cy="727652"/>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i="1" dirty="0">
                <a:solidFill>
                  <a:schemeClr val="tx1"/>
                </a:solidFill>
                <a:latin typeface="Comic Sans MS" panose="030F0702030302020204" pitchFamily="66" charset="0"/>
              </a:rPr>
              <a:t>This meant that the Anglo-Saxon monarchs had great power </a:t>
            </a:r>
            <a:r>
              <a:rPr lang="en-GB" i="1" dirty="0">
                <a:solidFill>
                  <a:srgbClr val="C00000"/>
                </a:solidFill>
                <a:latin typeface="Comic Sans MS" panose="030F0702030302020204" pitchFamily="66" charset="0"/>
              </a:rPr>
              <a:t>because</a:t>
            </a:r>
            <a:r>
              <a:rPr lang="en-GB" i="1" dirty="0">
                <a:solidFill>
                  <a:schemeClr val="tx1"/>
                </a:solidFill>
                <a:latin typeface="Comic Sans MS" panose="030F0702030302020204" pitchFamily="66" charset="0"/>
              </a:rPr>
              <a:t>…</a:t>
            </a:r>
          </a:p>
        </p:txBody>
      </p:sp>
    </p:spTree>
    <p:extLst>
      <p:ext uri="{BB962C8B-B14F-4D97-AF65-F5344CB8AC3E}">
        <p14:creationId xmlns:p14="http://schemas.microsoft.com/office/powerpoint/2010/main" val="560905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F849F-5B5F-5AAA-B267-398250E4AD1F}"/>
            </a:ext>
          </a:extLst>
        </p:cNvPr>
        <p:cNvGrpSpPr/>
        <p:nvPr/>
      </p:nvGrpSpPr>
      <p:grpSpPr>
        <a:xfrm>
          <a:off x="0" y="0"/>
          <a:ext cx="0" cy="0"/>
          <a:chOff x="0" y="0"/>
          <a:chExt cx="0" cy="0"/>
        </a:xfrm>
      </p:grpSpPr>
      <p:pic>
        <p:nvPicPr>
          <p:cNvPr id="2" name="Picture 6" descr="Seamless pattern with hand drawn icons on the theme of law and crimes,  black contour on white background — Stock Photo © Zagory #96363188">
            <a:extLst>
              <a:ext uri="{FF2B5EF4-FFF2-40B4-BE49-F238E27FC236}">
                <a16:creationId xmlns:a16="http://schemas.microsoft.com/office/drawing/2014/main" id="{8ACEBC29-31CB-F7B8-277C-43F1BC214CB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6B469473-2B65-518A-7372-12F51898804F}"/>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DDE9A262-3B4D-5CC0-7CFF-38F7D40E10A3}"/>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846152D9-A80A-3115-997B-8F61A240F3CD}"/>
              </a:ext>
            </a:extLst>
          </p:cNvPr>
          <p:cNvSpPr/>
          <p:nvPr/>
        </p:nvSpPr>
        <p:spPr>
          <a:xfrm>
            <a:off x="-11110" y="159959"/>
            <a:ext cx="12200967" cy="1342987"/>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FC31A8BB-A376-A438-5E31-2884C8447EDB}"/>
              </a:ext>
            </a:extLst>
          </p:cNvPr>
          <p:cNvSpPr txBox="1"/>
          <p:nvPr/>
        </p:nvSpPr>
        <p:spPr>
          <a:xfrm>
            <a:off x="330383" y="276943"/>
            <a:ext cx="1130769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Explain why William ordered the creation of the Domesday Book in 1086. (12)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Geld Tax</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Land disputes</a:t>
            </a:r>
          </a:p>
        </p:txBody>
      </p:sp>
      <p:sp>
        <p:nvSpPr>
          <p:cNvPr id="6" name="TextBox 5">
            <a:extLst>
              <a:ext uri="{FF2B5EF4-FFF2-40B4-BE49-F238E27FC236}">
                <a16:creationId xmlns:a16="http://schemas.microsoft.com/office/drawing/2014/main" id="{C6825E7D-269C-AB62-1864-D0D17BB8E441}"/>
              </a:ext>
            </a:extLst>
          </p:cNvPr>
          <p:cNvSpPr txBox="1"/>
          <p:nvPr/>
        </p:nvSpPr>
        <p:spPr>
          <a:xfrm>
            <a:off x="172717" y="1370575"/>
            <a:ext cx="3797477" cy="5016758"/>
          </a:xfrm>
          <a:prstGeom prst="rect">
            <a:avLst/>
          </a:prstGeom>
          <a:solidFill>
            <a:schemeClr val="accent2">
              <a:lumMod val="20000"/>
              <a:lumOff val="80000"/>
            </a:schemeClr>
          </a:solidFill>
          <a:ln w="28575">
            <a:solidFill>
              <a:schemeClr val="tx1"/>
            </a:solidFill>
          </a:ln>
        </p:spPr>
        <p:txBody>
          <a:bodyPr wrap="square" rtlCol="0">
            <a:spAutoFit/>
          </a:bodyPr>
          <a:lstStyle/>
          <a:p>
            <a:r>
              <a:rPr lang="en-GB" sz="2000" b="1" dirty="0">
                <a:latin typeface="Comic Sans MS" panose="030F0702030302020204" pitchFamily="66" charset="0"/>
              </a:rPr>
              <a:t>Paragraph One: Financial reasons</a:t>
            </a:r>
          </a:p>
          <a:p>
            <a:endParaRPr lang="en-GB" sz="2000" b="1" dirty="0">
              <a:latin typeface="Comic Sans MS" panose="030F0702030302020204" pitchFamily="66" charset="0"/>
            </a:endParaRPr>
          </a:p>
          <a:p>
            <a:r>
              <a:rPr lang="en-GB" sz="2000" b="1" dirty="0">
                <a:latin typeface="Comic Sans MS" panose="030F0702030302020204" pitchFamily="66" charset="0"/>
              </a:rPr>
              <a:t>Many of William’s Tenants-in-Chief did not have to pay geld tax, something which William may have wanted to change</a:t>
            </a:r>
          </a:p>
          <a:p>
            <a:endParaRPr lang="en-GB" sz="2000" b="1" dirty="0">
              <a:latin typeface="Comic Sans MS" panose="030F0702030302020204" pitchFamily="66" charset="0"/>
            </a:endParaRPr>
          </a:p>
          <a:p>
            <a:r>
              <a:rPr lang="en-GB" sz="2000" b="1" dirty="0">
                <a:latin typeface="Comic Sans MS" panose="030F0702030302020204" pitchFamily="66" charset="0"/>
              </a:rPr>
              <a:t>The Domesday Book showed the holdings of each tenant-in-chief to work out the financial opportunities whenever they died or forfeited their land</a:t>
            </a:r>
          </a:p>
          <a:p>
            <a:endParaRPr lang="en-GB" sz="2000" b="1" dirty="0">
              <a:latin typeface="Comic Sans MS" panose="030F0702030302020204" pitchFamily="66" charset="0"/>
            </a:endParaRPr>
          </a:p>
        </p:txBody>
      </p:sp>
      <p:sp>
        <p:nvSpPr>
          <p:cNvPr id="9" name="TextBox 8">
            <a:extLst>
              <a:ext uri="{FF2B5EF4-FFF2-40B4-BE49-F238E27FC236}">
                <a16:creationId xmlns:a16="http://schemas.microsoft.com/office/drawing/2014/main" id="{86E94497-B55B-609F-3AAB-3B782EB0FF54}"/>
              </a:ext>
            </a:extLst>
          </p:cNvPr>
          <p:cNvSpPr txBox="1"/>
          <p:nvPr/>
        </p:nvSpPr>
        <p:spPr>
          <a:xfrm>
            <a:off x="4104686" y="1370575"/>
            <a:ext cx="4141463" cy="3139321"/>
          </a:xfrm>
          <a:prstGeom prst="rect">
            <a:avLst/>
          </a:prstGeom>
          <a:solidFill>
            <a:schemeClr val="accent5">
              <a:lumMod val="20000"/>
              <a:lumOff val="80000"/>
            </a:schemeClr>
          </a:solidFill>
          <a:ln w="28575">
            <a:solidFill>
              <a:schemeClr val="tx1"/>
            </a:solidFill>
          </a:ln>
        </p:spPr>
        <p:txBody>
          <a:bodyPr wrap="square" rtlCol="0">
            <a:spAutoFit/>
          </a:bodyPr>
          <a:lstStyle/>
          <a:p>
            <a:r>
              <a:rPr lang="en-GB" sz="2000" b="1" dirty="0">
                <a:latin typeface="Comic Sans MS" panose="030F0702030302020204" pitchFamily="66" charset="0"/>
              </a:rPr>
              <a:t>Paragraph Two: Legal reasons</a:t>
            </a:r>
          </a:p>
          <a:p>
            <a:endParaRPr lang="en-GB" sz="2000" b="1" dirty="0">
              <a:latin typeface="Comic Sans MS" panose="030F0702030302020204" pitchFamily="66" charset="0"/>
            </a:endParaRPr>
          </a:p>
          <a:p>
            <a:r>
              <a:rPr lang="en-GB" sz="2000" b="1" dirty="0">
                <a:latin typeface="Comic Sans MS" panose="030F0702030302020204" pitchFamily="66" charset="0"/>
              </a:rPr>
              <a:t>The survey were made as fairly as possible, with all key people having a say in who owned what</a:t>
            </a:r>
          </a:p>
          <a:p>
            <a:endParaRPr lang="en-GB" sz="2000" b="1" dirty="0">
              <a:latin typeface="Comic Sans MS" panose="030F0702030302020204" pitchFamily="66" charset="0"/>
            </a:endParaRPr>
          </a:p>
          <a:p>
            <a:r>
              <a:rPr lang="en-GB" sz="2000" b="1" dirty="0">
                <a:latin typeface="Comic Sans MS" panose="030F0702030302020204" pitchFamily="66" charset="0"/>
              </a:rPr>
              <a:t>The book had an important role in sorting out legal disputes over land</a:t>
            </a:r>
          </a:p>
          <a:p>
            <a:endParaRPr lang="en-GB" b="1" dirty="0">
              <a:solidFill>
                <a:srgbClr val="FF0000"/>
              </a:solidFill>
              <a:latin typeface="Comic Sans MS" panose="030F0702030302020204" pitchFamily="66" charset="0"/>
            </a:endParaRPr>
          </a:p>
        </p:txBody>
      </p:sp>
      <p:sp>
        <p:nvSpPr>
          <p:cNvPr id="13" name="TextBox 12">
            <a:extLst>
              <a:ext uri="{FF2B5EF4-FFF2-40B4-BE49-F238E27FC236}">
                <a16:creationId xmlns:a16="http://schemas.microsoft.com/office/drawing/2014/main" id="{C19469AB-1B32-7C6C-A894-D6ED2B8015BC}"/>
              </a:ext>
            </a:extLst>
          </p:cNvPr>
          <p:cNvSpPr txBox="1"/>
          <p:nvPr/>
        </p:nvSpPr>
        <p:spPr>
          <a:xfrm>
            <a:off x="8380641" y="1370575"/>
            <a:ext cx="3680948" cy="5016758"/>
          </a:xfrm>
          <a:prstGeom prst="rect">
            <a:avLst/>
          </a:prstGeom>
          <a:solidFill>
            <a:schemeClr val="accent6">
              <a:lumMod val="20000"/>
              <a:lumOff val="80000"/>
            </a:schemeClr>
          </a:solidFill>
          <a:ln w="28575">
            <a:solidFill>
              <a:schemeClr val="tx1"/>
            </a:solidFill>
          </a:ln>
        </p:spPr>
        <p:txBody>
          <a:bodyPr wrap="square" rtlCol="0">
            <a:spAutoFit/>
          </a:bodyPr>
          <a:lstStyle/>
          <a:p>
            <a:r>
              <a:rPr lang="en-GB" sz="2000" b="1" dirty="0">
                <a:latin typeface="Comic Sans MS" panose="030F0702030302020204" pitchFamily="66" charset="0"/>
              </a:rPr>
              <a:t>Paragraph Three: Military reasons</a:t>
            </a:r>
          </a:p>
          <a:p>
            <a:endParaRPr lang="en-GB" sz="2000" b="1" dirty="0">
              <a:latin typeface="Comic Sans MS" panose="030F0702030302020204" pitchFamily="66" charset="0"/>
            </a:endParaRPr>
          </a:p>
          <a:p>
            <a:r>
              <a:rPr lang="en-GB" sz="2000" b="1" dirty="0">
                <a:latin typeface="Comic Sans MS" panose="030F0702030302020204" pitchFamily="66" charset="0"/>
              </a:rPr>
              <a:t>There was an increased threat of Viking invasion in 1085 – leading to William bringing thousands of troops across from Normandy</a:t>
            </a:r>
          </a:p>
          <a:p>
            <a:endParaRPr lang="en-GB" sz="2000" b="1" dirty="0">
              <a:latin typeface="Comic Sans MS" panose="030F0702030302020204" pitchFamily="66" charset="0"/>
            </a:endParaRPr>
          </a:p>
          <a:p>
            <a:r>
              <a:rPr lang="en-GB" sz="2000" b="1" dirty="0">
                <a:latin typeface="Comic Sans MS" panose="030F0702030302020204" pitchFamily="66" charset="0"/>
              </a:rPr>
              <a:t>Although the Domesday Book did not record knight service – it would have shown how many soldiers each tenant-in-chief could provide</a:t>
            </a:r>
          </a:p>
        </p:txBody>
      </p:sp>
      <p:sp>
        <p:nvSpPr>
          <p:cNvPr id="14" name="TextBox 13">
            <a:extLst>
              <a:ext uri="{FF2B5EF4-FFF2-40B4-BE49-F238E27FC236}">
                <a16:creationId xmlns:a16="http://schemas.microsoft.com/office/drawing/2014/main" id="{51DB2C99-E4AB-CD0E-B800-5658FFDC8CC6}"/>
              </a:ext>
            </a:extLst>
          </p:cNvPr>
          <p:cNvSpPr txBox="1"/>
          <p:nvPr/>
        </p:nvSpPr>
        <p:spPr>
          <a:xfrm>
            <a:off x="4150297" y="4686257"/>
            <a:ext cx="4050241" cy="1569660"/>
          </a:xfrm>
          <a:prstGeom prst="rect">
            <a:avLst/>
          </a:prstGeom>
          <a:noFill/>
          <a:ln w="28575">
            <a:solidFill>
              <a:schemeClr val="tx1"/>
            </a:solidFill>
          </a:ln>
        </p:spPr>
        <p:txBody>
          <a:bodyPr wrap="square" rtlCol="0">
            <a:spAutoFit/>
          </a:bodyPr>
          <a:lstStyle/>
          <a:p>
            <a:r>
              <a:rPr lang="en-GB" sz="2400" b="1" dirty="0">
                <a:solidFill>
                  <a:srgbClr val="FF0000"/>
                </a:solidFill>
                <a:latin typeface="Comic Sans MS" panose="030F0702030302020204" pitchFamily="66" charset="0"/>
              </a:rPr>
              <a:t>In your workbook complete paragraph three on military reasons for the Domesday Book</a:t>
            </a:r>
          </a:p>
        </p:txBody>
      </p:sp>
    </p:spTree>
    <p:extLst>
      <p:ext uri="{BB962C8B-B14F-4D97-AF65-F5344CB8AC3E}">
        <p14:creationId xmlns:p14="http://schemas.microsoft.com/office/powerpoint/2010/main" val="442422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3" grpId="0" animBg="1"/>
      <p:bldP spid="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B65C8-F34D-EB05-821D-2F34DB254752}"/>
            </a:ext>
          </a:extLst>
        </p:cNvPr>
        <p:cNvGrpSpPr/>
        <p:nvPr/>
      </p:nvGrpSpPr>
      <p:grpSpPr>
        <a:xfrm>
          <a:off x="0" y="0"/>
          <a:ext cx="0" cy="0"/>
          <a:chOff x="0" y="0"/>
          <a:chExt cx="0" cy="0"/>
        </a:xfrm>
      </p:grpSpPr>
      <p:pic>
        <p:nvPicPr>
          <p:cNvPr id="2" name="Picture 6" descr="Seamless pattern with hand drawn icons on the theme of law and crimes,  black contour on white background — Stock Photo © Zagory #96363188">
            <a:extLst>
              <a:ext uri="{FF2B5EF4-FFF2-40B4-BE49-F238E27FC236}">
                <a16:creationId xmlns:a16="http://schemas.microsoft.com/office/drawing/2014/main" id="{11F32A08-8972-D7A7-8C85-E8EB77DA993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91D8A1E2-19C4-4A69-918A-A343AB91D4F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A25C07F6-448D-0771-D437-7A4A1B7E5532}"/>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12C03E23-D73F-A602-4221-9F7D3AAB6742}"/>
              </a:ext>
            </a:extLst>
          </p:cNvPr>
          <p:cNvSpPr/>
          <p:nvPr/>
        </p:nvSpPr>
        <p:spPr>
          <a:xfrm>
            <a:off x="-11110" y="159959"/>
            <a:ext cx="12200967" cy="1342987"/>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TextBox 11">
            <a:extLst>
              <a:ext uri="{FF2B5EF4-FFF2-40B4-BE49-F238E27FC236}">
                <a16:creationId xmlns:a16="http://schemas.microsoft.com/office/drawing/2014/main" id="{8329FE30-B72F-B887-05B5-4F1685763FE4}"/>
              </a:ext>
            </a:extLst>
          </p:cNvPr>
          <p:cNvSpPr txBox="1"/>
          <p:nvPr/>
        </p:nvSpPr>
        <p:spPr>
          <a:xfrm>
            <a:off x="330383" y="276943"/>
            <a:ext cx="1130769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Explain why there was a disputed succession following William’s death in 1088. (12)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Robert </a:t>
            </a:r>
            <a:r>
              <a:rPr kumimoji="0" lang="en-GB" sz="1800" b="1"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Curthouse</a:t>
            </a:r>
            <a:endPar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Bishop Odo</a:t>
            </a:r>
          </a:p>
        </p:txBody>
      </p:sp>
      <p:sp>
        <p:nvSpPr>
          <p:cNvPr id="3" name="TextBox 2">
            <a:extLst>
              <a:ext uri="{FF2B5EF4-FFF2-40B4-BE49-F238E27FC236}">
                <a16:creationId xmlns:a16="http://schemas.microsoft.com/office/drawing/2014/main" id="{2037E374-C1F9-69A9-D051-02FA0612497C}"/>
              </a:ext>
            </a:extLst>
          </p:cNvPr>
          <p:cNvSpPr txBox="1"/>
          <p:nvPr/>
        </p:nvSpPr>
        <p:spPr>
          <a:xfrm>
            <a:off x="172717" y="1659904"/>
            <a:ext cx="3797477" cy="5078313"/>
          </a:xfrm>
          <a:prstGeom prst="rect">
            <a:avLst/>
          </a:prstGeom>
          <a:solidFill>
            <a:schemeClr val="accent2">
              <a:lumMod val="20000"/>
              <a:lumOff val="80000"/>
            </a:schemeClr>
          </a:solidFill>
          <a:ln w="28575">
            <a:solidFill>
              <a:schemeClr val="tx1"/>
            </a:solidFill>
          </a:ln>
        </p:spPr>
        <p:txBody>
          <a:bodyPr wrap="square" rtlCol="0">
            <a:spAutoFit/>
          </a:bodyPr>
          <a:lstStyle/>
          <a:p>
            <a:r>
              <a:rPr lang="en-GB" b="1" dirty="0">
                <a:latin typeface="Comic Sans MS" panose="030F0702030302020204" pitchFamily="66" charset="0"/>
              </a:rPr>
              <a:t>Paragraph One: Robert </a:t>
            </a:r>
            <a:r>
              <a:rPr lang="en-GB" b="1" dirty="0" err="1">
                <a:latin typeface="Comic Sans MS" panose="030F0702030302020204" pitchFamily="66" charset="0"/>
              </a:rPr>
              <a:t>Curthouse</a:t>
            </a:r>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William I’s eldest son, Robert, was given the dukedom of Normandy but he also wanted control of England</a:t>
            </a:r>
          </a:p>
          <a:p>
            <a:endParaRPr lang="en-GB" b="1" dirty="0">
              <a:latin typeface="Comic Sans MS" panose="030F0702030302020204" pitchFamily="66" charset="0"/>
            </a:endParaRPr>
          </a:p>
          <a:p>
            <a:r>
              <a:rPr lang="en-GB" b="1" dirty="0">
                <a:latin typeface="Comic Sans MS" panose="030F0702030302020204" pitchFamily="66" charset="0"/>
              </a:rPr>
              <a:t>Norman custom was that the eldest son inherited all his father’s estate</a:t>
            </a:r>
          </a:p>
          <a:p>
            <a:endParaRPr lang="en-GB" b="1" dirty="0">
              <a:latin typeface="Comic Sans MS" panose="030F0702030302020204" pitchFamily="66" charset="0"/>
            </a:endParaRPr>
          </a:p>
          <a:p>
            <a:r>
              <a:rPr lang="en-GB" b="1" dirty="0">
                <a:latin typeface="Comic Sans MS" panose="030F0702030302020204" pitchFamily="66" charset="0"/>
              </a:rPr>
              <a:t>Barons also preferred Robert, as those with land in Normandy and England did not want to have to deal with demands from two different rulers</a:t>
            </a:r>
          </a:p>
          <a:p>
            <a:endParaRPr lang="en-GB" b="1" dirty="0">
              <a:latin typeface="Comic Sans MS" panose="030F0702030302020204" pitchFamily="66" charset="0"/>
            </a:endParaRPr>
          </a:p>
        </p:txBody>
      </p:sp>
      <p:sp>
        <p:nvSpPr>
          <p:cNvPr id="4" name="TextBox 3">
            <a:extLst>
              <a:ext uri="{FF2B5EF4-FFF2-40B4-BE49-F238E27FC236}">
                <a16:creationId xmlns:a16="http://schemas.microsoft.com/office/drawing/2014/main" id="{07C261B5-8D13-39F1-7771-5070A0EBE106}"/>
              </a:ext>
            </a:extLst>
          </p:cNvPr>
          <p:cNvSpPr txBox="1"/>
          <p:nvPr/>
        </p:nvSpPr>
        <p:spPr>
          <a:xfrm>
            <a:off x="4158620" y="1659904"/>
            <a:ext cx="3942374" cy="3693319"/>
          </a:xfrm>
          <a:prstGeom prst="rect">
            <a:avLst/>
          </a:prstGeom>
          <a:solidFill>
            <a:schemeClr val="accent5">
              <a:lumMod val="20000"/>
              <a:lumOff val="80000"/>
            </a:schemeClr>
          </a:solidFill>
          <a:ln w="28575">
            <a:solidFill>
              <a:schemeClr val="tx1"/>
            </a:solidFill>
          </a:ln>
        </p:spPr>
        <p:txBody>
          <a:bodyPr wrap="square" rtlCol="0">
            <a:spAutoFit/>
          </a:bodyPr>
          <a:lstStyle/>
          <a:p>
            <a:r>
              <a:rPr lang="en-GB" b="1" dirty="0">
                <a:latin typeface="Comic Sans MS" panose="030F0702030302020204" pitchFamily="66" charset="0"/>
              </a:rPr>
              <a:t>Paragraph Two: William Rufus</a:t>
            </a:r>
          </a:p>
          <a:p>
            <a:endParaRPr lang="en-GB" b="1" dirty="0">
              <a:latin typeface="Comic Sans MS" panose="030F0702030302020204" pitchFamily="66" charset="0"/>
            </a:endParaRPr>
          </a:p>
          <a:p>
            <a:r>
              <a:rPr lang="en-GB" b="1" dirty="0">
                <a:latin typeface="Comic Sans MS" panose="030F0702030302020204" pitchFamily="66" charset="0"/>
              </a:rPr>
              <a:t>William Rufus was selected to be the next King of England, which was also supported by Lanfranc</a:t>
            </a:r>
          </a:p>
          <a:p>
            <a:endParaRPr lang="en-GB" b="1" dirty="0">
              <a:latin typeface="Comic Sans MS" panose="030F0702030302020204" pitchFamily="66" charset="0"/>
            </a:endParaRPr>
          </a:p>
          <a:p>
            <a:r>
              <a:rPr lang="en-GB" b="1" dirty="0">
                <a:latin typeface="Comic Sans MS" panose="030F0702030302020204" pitchFamily="66" charset="0"/>
              </a:rPr>
              <a:t>William II was crowned in September 1087, and such was Lanfranc’s power that no other council or Witan was required to authorise this</a:t>
            </a:r>
          </a:p>
          <a:p>
            <a:endParaRPr lang="en-GB" b="1" dirty="0">
              <a:latin typeface="Comic Sans MS" panose="030F0702030302020204" pitchFamily="66" charset="0"/>
            </a:endParaRPr>
          </a:p>
          <a:p>
            <a:endParaRPr lang="en-GB" b="1" dirty="0">
              <a:solidFill>
                <a:srgbClr val="FF0000"/>
              </a:solidFill>
              <a:latin typeface="Comic Sans MS" panose="030F0702030302020204" pitchFamily="66" charset="0"/>
            </a:endParaRPr>
          </a:p>
        </p:txBody>
      </p:sp>
      <p:sp>
        <p:nvSpPr>
          <p:cNvPr id="7" name="TextBox 6">
            <a:extLst>
              <a:ext uri="{FF2B5EF4-FFF2-40B4-BE49-F238E27FC236}">
                <a16:creationId xmlns:a16="http://schemas.microsoft.com/office/drawing/2014/main" id="{0B6CF331-73B7-5286-D982-E54E7FB1AA97}"/>
              </a:ext>
            </a:extLst>
          </p:cNvPr>
          <p:cNvSpPr txBox="1"/>
          <p:nvPr/>
        </p:nvSpPr>
        <p:spPr>
          <a:xfrm>
            <a:off x="8289420" y="1536794"/>
            <a:ext cx="3797477" cy="3970318"/>
          </a:xfrm>
          <a:prstGeom prst="rect">
            <a:avLst/>
          </a:prstGeom>
          <a:solidFill>
            <a:schemeClr val="accent6">
              <a:lumMod val="20000"/>
              <a:lumOff val="80000"/>
            </a:schemeClr>
          </a:solidFill>
          <a:ln w="28575">
            <a:solidFill>
              <a:schemeClr val="tx1"/>
            </a:solidFill>
          </a:ln>
        </p:spPr>
        <p:txBody>
          <a:bodyPr wrap="square" rtlCol="0">
            <a:spAutoFit/>
          </a:bodyPr>
          <a:lstStyle/>
          <a:p>
            <a:r>
              <a:rPr lang="en-GB" b="1" dirty="0">
                <a:latin typeface="Comic Sans MS" panose="030F0702030302020204" pitchFamily="66" charset="0"/>
              </a:rPr>
              <a:t>Paragraph Three: Bishop </a:t>
            </a:r>
            <a:r>
              <a:rPr lang="en-GB" b="1" dirty="0" err="1">
                <a:latin typeface="Comic Sans MS" panose="030F0702030302020204" pitchFamily="66" charset="0"/>
              </a:rPr>
              <a:t>Odo</a:t>
            </a:r>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In 1087 </a:t>
            </a:r>
            <a:r>
              <a:rPr lang="en-GB" b="1" dirty="0" err="1">
                <a:latin typeface="Comic Sans MS" panose="030F0702030302020204" pitchFamily="66" charset="0"/>
              </a:rPr>
              <a:t>Odo</a:t>
            </a:r>
            <a:r>
              <a:rPr lang="en-GB" b="1" dirty="0">
                <a:latin typeface="Comic Sans MS" panose="030F0702030302020204" pitchFamily="66" charset="0"/>
              </a:rPr>
              <a:t> was released from prison, and led a rebellion against William II in 1088</a:t>
            </a:r>
          </a:p>
          <a:p>
            <a:endParaRPr lang="en-GB" b="1" dirty="0">
              <a:latin typeface="Comic Sans MS" panose="030F0702030302020204" pitchFamily="66" charset="0"/>
            </a:endParaRPr>
          </a:p>
          <a:p>
            <a:r>
              <a:rPr lang="en-GB" b="1" dirty="0" err="1">
                <a:latin typeface="Comic Sans MS" panose="030F0702030302020204" pitchFamily="66" charset="0"/>
              </a:rPr>
              <a:t>Odo</a:t>
            </a:r>
            <a:r>
              <a:rPr lang="en-GB" b="1" dirty="0">
                <a:latin typeface="Comic Sans MS" panose="030F0702030302020204" pitchFamily="66" charset="0"/>
              </a:rPr>
              <a:t> felt he would be able to gain more power with Robert as king</a:t>
            </a:r>
          </a:p>
          <a:p>
            <a:endParaRPr lang="en-GB" b="1" dirty="0">
              <a:latin typeface="Comic Sans MS" panose="030F0702030302020204" pitchFamily="66" charset="0"/>
            </a:endParaRPr>
          </a:p>
          <a:p>
            <a:r>
              <a:rPr lang="en-GB" b="1" dirty="0">
                <a:latin typeface="Comic Sans MS" panose="030F0702030302020204" pitchFamily="66" charset="0"/>
              </a:rPr>
              <a:t>The Norman aristocracy did not support </a:t>
            </a:r>
            <a:r>
              <a:rPr lang="en-GB" b="1" dirty="0" err="1">
                <a:latin typeface="Comic Sans MS" panose="030F0702030302020204" pitchFamily="66" charset="0"/>
              </a:rPr>
              <a:t>Odo</a:t>
            </a:r>
            <a:r>
              <a:rPr lang="en-GB" b="1" dirty="0">
                <a:latin typeface="Comic Sans MS" panose="030F0702030302020204" pitchFamily="66" charset="0"/>
              </a:rPr>
              <a:t>, and he was defeated by William II making him even more popular</a:t>
            </a:r>
          </a:p>
        </p:txBody>
      </p:sp>
      <p:sp>
        <p:nvSpPr>
          <p:cNvPr id="8" name="TextBox 7">
            <a:extLst>
              <a:ext uri="{FF2B5EF4-FFF2-40B4-BE49-F238E27FC236}">
                <a16:creationId xmlns:a16="http://schemas.microsoft.com/office/drawing/2014/main" id="{7E72FED8-DC20-C746-0C28-5A34863E8515}"/>
              </a:ext>
            </a:extLst>
          </p:cNvPr>
          <p:cNvSpPr txBox="1"/>
          <p:nvPr/>
        </p:nvSpPr>
        <p:spPr>
          <a:xfrm>
            <a:off x="4303517" y="5634247"/>
            <a:ext cx="7526533" cy="830997"/>
          </a:xfrm>
          <a:prstGeom prst="rect">
            <a:avLst/>
          </a:prstGeom>
          <a:noFill/>
          <a:ln w="28575">
            <a:solidFill>
              <a:schemeClr val="tx1"/>
            </a:solidFill>
          </a:ln>
        </p:spPr>
        <p:txBody>
          <a:bodyPr wrap="square" rtlCol="0">
            <a:spAutoFit/>
          </a:bodyPr>
          <a:lstStyle/>
          <a:p>
            <a:r>
              <a:rPr lang="en-GB" sz="2400" b="1" dirty="0">
                <a:solidFill>
                  <a:srgbClr val="FF0000"/>
                </a:solidFill>
                <a:latin typeface="Comic Sans MS" panose="030F0702030302020204" pitchFamily="66" charset="0"/>
              </a:rPr>
              <a:t>In your workbook complete the Evidence and Explanation section for each paragraph</a:t>
            </a:r>
          </a:p>
        </p:txBody>
      </p:sp>
    </p:spTree>
    <p:extLst>
      <p:ext uri="{BB962C8B-B14F-4D97-AF65-F5344CB8AC3E}">
        <p14:creationId xmlns:p14="http://schemas.microsoft.com/office/powerpoint/2010/main" val="2668139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F253D9-59D6-1379-78F2-6A25FC9D5EFC}"/>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C3420C12-D2C4-93E5-5CB1-4FDE0922B17B}"/>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5D319E75-EE65-20E8-F33D-12FCE58D3005}"/>
              </a:ext>
            </a:extLst>
          </p:cNvPr>
          <p:cNvSpPr/>
          <p:nvPr/>
        </p:nvSpPr>
        <p:spPr>
          <a:xfrm>
            <a:off x="-11110" y="244483"/>
            <a:ext cx="12200967"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4C5C55FA-F90B-43B7-67F1-CFF2727D0916}"/>
              </a:ext>
            </a:extLst>
          </p:cNvPr>
          <p:cNvSpPr txBox="1"/>
          <p:nvPr/>
        </p:nvSpPr>
        <p:spPr>
          <a:xfrm>
            <a:off x="330383" y="276943"/>
            <a:ext cx="11307698" cy="7078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4000" b="1" i="0" u="none" strike="noStrike" kern="0" cap="none" spc="0" normalizeH="0" baseline="0" noProof="0" dirty="0">
                <a:ln>
                  <a:noFill/>
                </a:ln>
                <a:solidFill>
                  <a:prstClr val="black"/>
                </a:solidFill>
                <a:effectLst/>
                <a:uLnTx/>
                <a:uFillTx/>
              </a:rPr>
              <a:t>QUESTION TYPE 3/4: </a:t>
            </a:r>
            <a:r>
              <a:rPr kumimoji="0" lang="en-GB" sz="4000" b="0" i="0" u="none" strike="noStrike" kern="0" cap="none" spc="0" normalizeH="0" baseline="0" noProof="0" dirty="0">
                <a:ln>
                  <a:noFill/>
                </a:ln>
                <a:solidFill>
                  <a:prstClr val="black"/>
                </a:solidFill>
                <a:effectLst/>
                <a:uLnTx/>
                <a:uFillTx/>
              </a:rPr>
              <a:t>Anglo-Saxon &amp; Norman England</a:t>
            </a:r>
          </a:p>
        </p:txBody>
      </p:sp>
      <p:sp>
        <p:nvSpPr>
          <p:cNvPr id="6" name="Rectangle 5">
            <a:extLst>
              <a:ext uri="{FF2B5EF4-FFF2-40B4-BE49-F238E27FC236}">
                <a16:creationId xmlns:a16="http://schemas.microsoft.com/office/drawing/2014/main" id="{6C2CD6CA-C9E7-EC9B-22BA-05A0CD9BD865}"/>
              </a:ext>
            </a:extLst>
          </p:cNvPr>
          <p:cNvSpPr/>
          <p:nvPr/>
        </p:nvSpPr>
        <p:spPr>
          <a:xfrm>
            <a:off x="3302214" y="1111741"/>
            <a:ext cx="5512216" cy="504773"/>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0" i="0" u="none" strike="noStrike" kern="0" cap="none" spc="0" normalizeH="0" baseline="0" noProof="0" dirty="0">
                <a:ln>
                  <a:noFill/>
                </a:ln>
                <a:solidFill>
                  <a:prstClr val="black"/>
                </a:solidFill>
                <a:effectLst/>
                <a:uLnTx/>
                <a:uFillTx/>
                <a:latin typeface="Calibri" panose="020F0502020204030204"/>
                <a:ea typeface="+mn-ea"/>
                <a:cs typeface="+mn-cs"/>
              </a:rPr>
              <a:t>How far do you agree…?   [16]</a:t>
            </a:r>
          </a:p>
        </p:txBody>
      </p:sp>
      <p:sp>
        <p:nvSpPr>
          <p:cNvPr id="7" name="Rectangle 6">
            <a:extLst>
              <a:ext uri="{FF2B5EF4-FFF2-40B4-BE49-F238E27FC236}">
                <a16:creationId xmlns:a16="http://schemas.microsoft.com/office/drawing/2014/main" id="{77D2738A-F772-7DAC-5F40-160D3D281196}"/>
              </a:ext>
            </a:extLst>
          </p:cNvPr>
          <p:cNvSpPr/>
          <p:nvPr/>
        </p:nvSpPr>
        <p:spPr>
          <a:xfrm>
            <a:off x="283330" y="1092211"/>
            <a:ext cx="2901348" cy="524303"/>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Question 3 or 4:</a:t>
            </a:r>
          </a:p>
        </p:txBody>
      </p:sp>
      <p:sp>
        <p:nvSpPr>
          <p:cNvPr id="9" name="Rectangle: Rounded Corners 8">
            <a:extLst>
              <a:ext uri="{FF2B5EF4-FFF2-40B4-BE49-F238E27FC236}">
                <a16:creationId xmlns:a16="http://schemas.microsoft.com/office/drawing/2014/main" id="{5620ED7B-0D59-A540-5C56-EC0F24B4A5C0}"/>
              </a:ext>
            </a:extLst>
          </p:cNvPr>
          <p:cNvSpPr/>
          <p:nvPr/>
        </p:nvSpPr>
        <p:spPr>
          <a:xfrm>
            <a:off x="3278976" y="2230748"/>
            <a:ext cx="5535454" cy="4370039"/>
          </a:xfrm>
          <a:prstGeom prst="roundRect">
            <a:avLst>
              <a:gd name="adj" fmla="val 3207"/>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0" name="TextBox 9">
            <a:extLst>
              <a:ext uri="{FF2B5EF4-FFF2-40B4-BE49-F238E27FC236}">
                <a16:creationId xmlns:a16="http://schemas.microsoft.com/office/drawing/2014/main" id="{479B4C21-F2B2-9AD8-BA36-EB64239F4DA7}"/>
              </a:ext>
            </a:extLst>
          </p:cNvPr>
          <p:cNvSpPr txBox="1"/>
          <p:nvPr/>
        </p:nvSpPr>
        <p:spPr>
          <a:xfrm>
            <a:off x="3335298" y="2285809"/>
            <a:ext cx="5122902" cy="163121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rPr>
              <a:t>3.  </a:t>
            </a:r>
            <a:r>
              <a:rPr kumimoji="0" lang="en-GB" sz="2000" b="0" i="0" u="none" strike="noStrike" kern="0" cap="none" spc="0" normalizeH="0" baseline="0" noProof="0" dirty="0">
                <a:ln>
                  <a:noFill/>
                </a:ln>
                <a:solidFill>
                  <a:prstClr val="black"/>
                </a:solidFill>
                <a:effectLst/>
                <a:uLnTx/>
                <a:uFillTx/>
              </a:rPr>
              <a:t>‘</a:t>
            </a:r>
            <a:r>
              <a:rPr kumimoji="0" lang="en-GB" sz="2000" b="0" i="1" u="none" strike="noStrike" kern="0" cap="none" spc="0" normalizeH="0" baseline="0" noProof="0" dirty="0">
                <a:ln>
                  <a:noFill/>
                </a:ln>
                <a:solidFill>
                  <a:prstClr val="black"/>
                </a:solidFill>
                <a:effectLst/>
                <a:uLnTx/>
                <a:uFillTx/>
              </a:rPr>
              <a:t>The main reason for William’s victory at the Battle of Hastings was the tactics used by the Normans</a:t>
            </a:r>
            <a:r>
              <a:rPr kumimoji="0" lang="en-GB" sz="2000" b="0" i="0" u="none" strike="noStrike" kern="0" cap="none" spc="0" normalizeH="0" baseline="0" noProof="0" dirty="0">
                <a:ln>
                  <a:noFill/>
                </a:ln>
                <a:solidFill>
                  <a:prstClr val="black"/>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000" b="0" i="0" u="none" strike="noStrike" kern="0" cap="none" spc="0" normalizeH="0" baseline="0" noProof="0" dirty="0">
              <a:ln>
                <a:noFill/>
              </a:ln>
              <a:solidFill>
                <a:prstClr val="white">
                  <a:lumMod val="50000"/>
                </a:prst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How far do you agree? Explain your answer.</a:t>
            </a:r>
          </a:p>
        </p:txBody>
      </p:sp>
      <p:sp>
        <p:nvSpPr>
          <p:cNvPr id="11" name="Rectangle: Rounded Corners 10">
            <a:extLst>
              <a:ext uri="{FF2B5EF4-FFF2-40B4-BE49-F238E27FC236}">
                <a16:creationId xmlns:a16="http://schemas.microsoft.com/office/drawing/2014/main" id="{625B4F77-BC2E-28EA-05F8-D5EBECE5FB4A}"/>
              </a:ext>
            </a:extLst>
          </p:cNvPr>
          <p:cNvSpPr/>
          <p:nvPr/>
        </p:nvSpPr>
        <p:spPr>
          <a:xfrm>
            <a:off x="3538972" y="4070553"/>
            <a:ext cx="4956981" cy="1968473"/>
          </a:xfrm>
          <a:prstGeom prst="roundRect">
            <a:avLst>
              <a:gd name="adj" fmla="val 6110"/>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2" name="TextBox 11">
            <a:extLst>
              <a:ext uri="{FF2B5EF4-FFF2-40B4-BE49-F238E27FC236}">
                <a16:creationId xmlns:a16="http://schemas.microsoft.com/office/drawing/2014/main" id="{6F1B2844-1982-8141-37CA-0FEC0D548365}"/>
              </a:ext>
            </a:extLst>
          </p:cNvPr>
          <p:cNvSpPr txBox="1"/>
          <p:nvPr/>
        </p:nvSpPr>
        <p:spPr>
          <a:xfrm>
            <a:off x="3620385" y="4143689"/>
            <a:ext cx="5149586" cy="181588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may</a:t>
            </a:r>
            <a:r>
              <a:rPr kumimoji="0" lang="en-GB" sz="2000" b="0" i="0" u="none" strike="noStrike" kern="0" cap="none" spc="0" normalizeH="0" baseline="0" noProof="0" dirty="0">
                <a:ln>
                  <a:noFill/>
                </a:ln>
                <a:solidFill>
                  <a:prstClr val="black"/>
                </a:solidFill>
                <a:effectLst/>
                <a:uLnTx/>
                <a:uFillTx/>
              </a:rPr>
              <a:t> use the following in your answer:</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0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Norman knights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The march from Stamford Bridge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2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must</a:t>
            </a:r>
            <a:r>
              <a:rPr kumimoji="0" lang="en-GB" sz="2000" b="0" i="0" u="none" strike="noStrike" kern="0" cap="none" spc="0" normalizeH="0" baseline="0" noProof="0" dirty="0">
                <a:ln>
                  <a:noFill/>
                </a:ln>
                <a:solidFill>
                  <a:prstClr val="black"/>
                </a:solidFill>
                <a:effectLst/>
                <a:uLnTx/>
                <a:uFillTx/>
              </a:rPr>
              <a:t> also use information of your own.</a:t>
            </a:r>
          </a:p>
        </p:txBody>
      </p:sp>
      <p:sp>
        <p:nvSpPr>
          <p:cNvPr id="22" name="Rectangle 21">
            <a:extLst>
              <a:ext uri="{FF2B5EF4-FFF2-40B4-BE49-F238E27FC236}">
                <a16:creationId xmlns:a16="http://schemas.microsoft.com/office/drawing/2014/main" id="{15355650-A969-E3F7-3E15-89BD67795B7A}"/>
              </a:ext>
            </a:extLst>
          </p:cNvPr>
          <p:cNvSpPr/>
          <p:nvPr/>
        </p:nvSpPr>
        <p:spPr>
          <a:xfrm>
            <a:off x="294974" y="1714021"/>
            <a:ext cx="2898839" cy="1334946"/>
          </a:xfrm>
          <a:custGeom>
            <a:avLst/>
            <a:gdLst>
              <a:gd name="connsiteX0" fmla="*/ 0 w 2898839"/>
              <a:gd name="connsiteY0" fmla="*/ 0 h 1334946"/>
              <a:gd name="connsiteX1" fmla="*/ 579768 w 2898839"/>
              <a:gd name="connsiteY1" fmla="*/ 0 h 1334946"/>
              <a:gd name="connsiteX2" fmla="*/ 1101559 w 2898839"/>
              <a:gd name="connsiteY2" fmla="*/ 0 h 1334946"/>
              <a:gd name="connsiteX3" fmla="*/ 1594361 w 2898839"/>
              <a:gd name="connsiteY3" fmla="*/ 0 h 1334946"/>
              <a:gd name="connsiteX4" fmla="*/ 2232106 w 2898839"/>
              <a:gd name="connsiteY4" fmla="*/ 0 h 1334946"/>
              <a:gd name="connsiteX5" fmla="*/ 2898839 w 2898839"/>
              <a:gd name="connsiteY5" fmla="*/ 0 h 1334946"/>
              <a:gd name="connsiteX6" fmla="*/ 2898839 w 2898839"/>
              <a:gd name="connsiteY6" fmla="*/ 667473 h 1334946"/>
              <a:gd name="connsiteX7" fmla="*/ 2898839 w 2898839"/>
              <a:gd name="connsiteY7" fmla="*/ 1334946 h 1334946"/>
              <a:gd name="connsiteX8" fmla="*/ 2348060 w 2898839"/>
              <a:gd name="connsiteY8" fmla="*/ 1334946 h 1334946"/>
              <a:gd name="connsiteX9" fmla="*/ 1768292 w 2898839"/>
              <a:gd name="connsiteY9" fmla="*/ 1334946 h 1334946"/>
              <a:gd name="connsiteX10" fmla="*/ 1130547 w 2898839"/>
              <a:gd name="connsiteY10" fmla="*/ 1334946 h 1334946"/>
              <a:gd name="connsiteX11" fmla="*/ 492803 w 2898839"/>
              <a:gd name="connsiteY11" fmla="*/ 1334946 h 1334946"/>
              <a:gd name="connsiteX12" fmla="*/ 0 w 2898839"/>
              <a:gd name="connsiteY12" fmla="*/ 1334946 h 1334946"/>
              <a:gd name="connsiteX13" fmla="*/ 0 w 2898839"/>
              <a:gd name="connsiteY13" fmla="*/ 694172 h 1334946"/>
              <a:gd name="connsiteX14" fmla="*/ 0 w 2898839"/>
              <a:gd name="connsiteY14"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98839" h="1334946" fill="none" extrusionOk="0">
                <a:moveTo>
                  <a:pt x="0" y="0"/>
                </a:moveTo>
                <a:cubicBezTo>
                  <a:pt x="196134" y="7475"/>
                  <a:pt x="296505" y="9770"/>
                  <a:pt x="579768" y="0"/>
                </a:cubicBezTo>
                <a:cubicBezTo>
                  <a:pt x="863031" y="-9770"/>
                  <a:pt x="984553" y="-520"/>
                  <a:pt x="1101559" y="0"/>
                </a:cubicBezTo>
                <a:cubicBezTo>
                  <a:pt x="1218565" y="520"/>
                  <a:pt x="1459240" y="14525"/>
                  <a:pt x="1594361" y="0"/>
                </a:cubicBezTo>
                <a:cubicBezTo>
                  <a:pt x="1729482" y="-14525"/>
                  <a:pt x="1967411" y="5098"/>
                  <a:pt x="2232106" y="0"/>
                </a:cubicBezTo>
                <a:cubicBezTo>
                  <a:pt x="2496802" y="-5098"/>
                  <a:pt x="2594440" y="31960"/>
                  <a:pt x="2898839" y="0"/>
                </a:cubicBezTo>
                <a:cubicBezTo>
                  <a:pt x="2921633" y="197983"/>
                  <a:pt x="2887334" y="413860"/>
                  <a:pt x="2898839" y="667473"/>
                </a:cubicBezTo>
                <a:cubicBezTo>
                  <a:pt x="2910344" y="921086"/>
                  <a:pt x="2906812" y="1135166"/>
                  <a:pt x="2898839" y="1334946"/>
                </a:cubicBezTo>
                <a:cubicBezTo>
                  <a:pt x="2759095" y="1360629"/>
                  <a:pt x="2602572" y="1310155"/>
                  <a:pt x="2348060" y="1334946"/>
                </a:cubicBezTo>
                <a:cubicBezTo>
                  <a:pt x="2093548" y="1359737"/>
                  <a:pt x="2000634" y="1346878"/>
                  <a:pt x="1768292" y="1334946"/>
                </a:cubicBezTo>
                <a:cubicBezTo>
                  <a:pt x="1535950" y="1323014"/>
                  <a:pt x="1268994" y="1340640"/>
                  <a:pt x="1130547" y="1334946"/>
                </a:cubicBezTo>
                <a:cubicBezTo>
                  <a:pt x="992101" y="1329252"/>
                  <a:pt x="667331" y="1314074"/>
                  <a:pt x="492803" y="1334946"/>
                </a:cubicBezTo>
                <a:cubicBezTo>
                  <a:pt x="318275" y="1355818"/>
                  <a:pt x="191335" y="1323112"/>
                  <a:pt x="0" y="1334946"/>
                </a:cubicBezTo>
                <a:cubicBezTo>
                  <a:pt x="-29183" y="1182617"/>
                  <a:pt x="2709" y="965182"/>
                  <a:pt x="0" y="694172"/>
                </a:cubicBezTo>
                <a:cubicBezTo>
                  <a:pt x="-2709" y="423162"/>
                  <a:pt x="6945" y="225393"/>
                  <a:pt x="0" y="0"/>
                </a:cubicBezTo>
                <a:close/>
              </a:path>
              <a:path w="2898839" h="1334946" stroke="0" extrusionOk="0">
                <a:moveTo>
                  <a:pt x="0" y="0"/>
                </a:moveTo>
                <a:cubicBezTo>
                  <a:pt x="125723" y="4903"/>
                  <a:pt x="283374" y="5309"/>
                  <a:pt x="550779" y="0"/>
                </a:cubicBezTo>
                <a:cubicBezTo>
                  <a:pt x="818184" y="-5309"/>
                  <a:pt x="1005119" y="-22434"/>
                  <a:pt x="1188524" y="0"/>
                </a:cubicBezTo>
                <a:cubicBezTo>
                  <a:pt x="1371930" y="22434"/>
                  <a:pt x="1522384" y="-29724"/>
                  <a:pt x="1826269" y="0"/>
                </a:cubicBezTo>
                <a:cubicBezTo>
                  <a:pt x="2130154" y="29724"/>
                  <a:pt x="2208228" y="12008"/>
                  <a:pt x="2319071" y="0"/>
                </a:cubicBezTo>
                <a:cubicBezTo>
                  <a:pt x="2429914" y="-12008"/>
                  <a:pt x="2686781" y="5543"/>
                  <a:pt x="2898839" y="0"/>
                </a:cubicBezTo>
                <a:cubicBezTo>
                  <a:pt x="2869851" y="223069"/>
                  <a:pt x="2888295" y="490050"/>
                  <a:pt x="2898839" y="654124"/>
                </a:cubicBezTo>
                <a:cubicBezTo>
                  <a:pt x="2909383" y="818198"/>
                  <a:pt x="2916026" y="1145247"/>
                  <a:pt x="2898839" y="1334946"/>
                </a:cubicBezTo>
                <a:cubicBezTo>
                  <a:pt x="2652084" y="1359878"/>
                  <a:pt x="2552665" y="1345794"/>
                  <a:pt x="2377048" y="1334946"/>
                </a:cubicBezTo>
                <a:cubicBezTo>
                  <a:pt x="2201431" y="1324098"/>
                  <a:pt x="2046738" y="1344487"/>
                  <a:pt x="1855257" y="1334946"/>
                </a:cubicBezTo>
                <a:cubicBezTo>
                  <a:pt x="1663776" y="1325405"/>
                  <a:pt x="1392073" y="1323148"/>
                  <a:pt x="1275489" y="1334946"/>
                </a:cubicBezTo>
                <a:cubicBezTo>
                  <a:pt x="1158905" y="1346744"/>
                  <a:pt x="924487" y="1319394"/>
                  <a:pt x="782687" y="1334946"/>
                </a:cubicBezTo>
                <a:cubicBezTo>
                  <a:pt x="640887" y="1350498"/>
                  <a:pt x="266008" y="1348442"/>
                  <a:pt x="0" y="1334946"/>
                </a:cubicBezTo>
                <a:cubicBezTo>
                  <a:pt x="17609" y="1110389"/>
                  <a:pt x="-5567" y="894779"/>
                  <a:pt x="0" y="694172"/>
                </a:cubicBezTo>
                <a:cubicBezTo>
                  <a:pt x="5567" y="493565"/>
                  <a:pt x="4761" y="33477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WHERE YOU GAIN MARKS FROM</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AO1:</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Knowledge [6]</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AO2: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Explanation [10]</a:t>
            </a:r>
          </a:p>
        </p:txBody>
      </p:sp>
      <p:sp>
        <p:nvSpPr>
          <p:cNvPr id="24" name="Rectangle 23">
            <a:extLst>
              <a:ext uri="{FF2B5EF4-FFF2-40B4-BE49-F238E27FC236}">
                <a16:creationId xmlns:a16="http://schemas.microsoft.com/office/drawing/2014/main" id="{6DC6F0D3-E192-84F6-2FD4-7EDB8FECDAE0}"/>
              </a:ext>
            </a:extLst>
          </p:cNvPr>
          <p:cNvSpPr/>
          <p:nvPr/>
        </p:nvSpPr>
        <p:spPr>
          <a:xfrm>
            <a:off x="294973" y="3107419"/>
            <a:ext cx="2898839" cy="1334946"/>
          </a:xfrm>
          <a:custGeom>
            <a:avLst/>
            <a:gdLst>
              <a:gd name="connsiteX0" fmla="*/ 0 w 2898839"/>
              <a:gd name="connsiteY0" fmla="*/ 0 h 1334946"/>
              <a:gd name="connsiteX1" fmla="*/ 579768 w 2898839"/>
              <a:gd name="connsiteY1" fmla="*/ 0 h 1334946"/>
              <a:gd name="connsiteX2" fmla="*/ 1101559 w 2898839"/>
              <a:gd name="connsiteY2" fmla="*/ 0 h 1334946"/>
              <a:gd name="connsiteX3" fmla="*/ 1594361 w 2898839"/>
              <a:gd name="connsiteY3" fmla="*/ 0 h 1334946"/>
              <a:gd name="connsiteX4" fmla="*/ 2232106 w 2898839"/>
              <a:gd name="connsiteY4" fmla="*/ 0 h 1334946"/>
              <a:gd name="connsiteX5" fmla="*/ 2898839 w 2898839"/>
              <a:gd name="connsiteY5" fmla="*/ 0 h 1334946"/>
              <a:gd name="connsiteX6" fmla="*/ 2898839 w 2898839"/>
              <a:gd name="connsiteY6" fmla="*/ 667473 h 1334946"/>
              <a:gd name="connsiteX7" fmla="*/ 2898839 w 2898839"/>
              <a:gd name="connsiteY7" fmla="*/ 1334946 h 1334946"/>
              <a:gd name="connsiteX8" fmla="*/ 2348060 w 2898839"/>
              <a:gd name="connsiteY8" fmla="*/ 1334946 h 1334946"/>
              <a:gd name="connsiteX9" fmla="*/ 1768292 w 2898839"/>
              <a:gd name="connsiteY9" fmla="*/ 1334946 h 1334946"/>
              <a:gd name="connsiteX10" fmla="*/ 1130547 w 2898839"/>
              <a:gd name="connsiteY10" fmla="*/ 1334946 h 1334946"/>
              <a:gd name="connsiteX11" fmla="*/ 492803 w 2898839"/>
              <a:gd name="connsiteY11" fmla="*/ 1334946 h 1334946"/>
              <a:gd name="connsiteX12" fmla="*/ 0 w 2898839"/>
              <a:gd name="connsiteY12" fmla="*/ 1334946 h 1334946"/>
              <a:gd name="connsiteX13" fmla="*/ 0 w 2898839"/>
              <a:gd name="connsiteY13" fmla="*/ 694172 h 1334946"/>
              <a:gd name="connsiteX14" fmla="*/ 0 w 2898839"/>
              <a:gd name="connsiteY14"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898839" h="1334946" fill="none" extrusionOk="0">
                <a:moveTo>
                  <a:pt x="0" y="0"/>
                </a:moveTo>
                <a:cubicBezTo>
                  <a:pt x="196134" y="7475"/>
                  <a:pt x="296505" y="9770"/>
                  <a:pt x="579768" y="0"/>
                </a:cubicBezTo>
                <a:cubicBezTo>
                  <a:pt x="863031" y="-9770"/>
                  <a:pt x="984553" y="-520"/>
                  <a:pt x="1101559" y="0"/>
                </a:cubicBezTo>
                <a:cubicBezTo>
                  <a:pt x="1218565" y="520"/>
                  <a:pt x="1459240" y="14525"/>
                  <a:pt x="1594361" y="0"/>
                </a:cubicBezTo>
                <a:cubicBezTo>
                  <a:pt x="1729482" y="-14525"/>
                  <a:pt x="1967411" y="5098"/>
                  <a:pt x="2232106" y="0"/>
                </a:cubicBezTo>
                <a:cubicBezTo>
                  <a:pt x="2496802" y="-5098"/>
                  <a:pt x="2594440" y="31960"/>
                  <a:pt x="2898839" y="0"/>
                </a:cubicBezTo>
                <a:cubicBezTo>
                  <a:pt x="2921633" y="197983"/>
                  <a:pt x="2887334" y="413860"/>
                  <a:pt x="2898839" y="667473"/>
                </a:cubicBezTo>
                <a:cubicBezTo>
                  <a:pt x="2910344" y="921086"/>
                  <a:pt x="2906812" y="1135166"/>
                  <a:pt x="2898839" y="1334946"/>
                </a:cubicBezTo>
                <a:cubicBezTo>
                  <a:pt x="2759095" y="1360629"/>
                  <a:pt x="2602572" y="1310155"/>
                  <a:pt x="2348060" y="1334946"/>
                </a:cubicBezTo>
                <a:cubicBezTo>
                  <a:pt x="2093548" y="1359737"/>
                  <a:pt x="2000634" y="1346878"/>
                  <a:pt x="1768292" y="1334946"/>
                </a:cubicBezTo>
                <a:cubicBezTo>
                  <a:pt x="1535950" y="1323014"/>
                  <a:pt x="1268994" y="1340640"/>
                  <a:pt x="1130547" y="1334946"/>
                </a:cubicBezTo>
                <a:cubicBezTo>
                  <a:pt x="992101" y="1329252"/>
                  <a:pt x="667331" y="1314074"/>
                  <a:pt x="492803" y="1334946"/>
                </a:cubicBezTo>
                <a:cubicBezTo>
                  <a:pt x="318275" y="1355818"/>
                  <a:pt x="191335" y="1323112"/>
                  <a:pt x="0" y="1334946"/>
                </a:cubicBezTo>
                <a:cubicBezTo>
                  <a:pt x="-29183" y="1182617"/>
                  <a:pt x="2709" y="965182"/>
                  <a:pt x="0" y="694172"/>
                </a:cubicBezTo>
                <a:cubicBezTo>
                  <a:pt x="-2709" y="423162"/>
                  <a:pt x="6945" y="225393"/>
                  <a:pt x="0" y="0"/>
                </a:cubicBezTo>
                <a:close/>
              </a:path>
              <a:path w="2898839" h="1334946" stroke="0" extrusionOk="0">
                <a:moveTo>
                  <a:pt x="0" y="0"/>
                </a:moveTo>
                <a:cubicBezTo>
                  <a:pt x="125723" y="4903"/>
                  <a:pt x="283374" y="5309"/>
                  <a:pt x="550779" y="0"/>
                </a:cubicBezTo>
                <a:cubicBezTo>
                  <a:pt x="818184" y="-5309"/>
                  <a:pt x="1005119" y="-22434"/>
                  <a:pt x="1188524" y="0"/>
                </a:cubicBezTo>
                <a:cubicBezTo>
                  <a:pt x="1371930" y="22434"/>
                  <a:pt x="1522384" y="-29724"/>
                  <a:pt x="1826269" y="0"/>
                </a:cubicBezTo>
                <a:cubicBezTo>
                  <a:pt x="2130154" y="29724"/>
                  <a:pt x="2208228" y="12008"/>
                  <a:pt x="2319071" y="0"/>
                </a:cubicBezTo>
                <a:cubicBezTo>
                  <a:pt x="2429914" y="-12008"/>
                  <a:pt x="2686781" y="5543"/>
                  <a:pt x="2898839" y="0"/>
                </a:cubicBezTo>
                <a:cubicBezTo>
                  <a:pt x="2869851" y="223069"/>
                  <a:pt x="2888295" y="490050"/>
                  <a:pt x="2898839" y="654124"/>
                </a:cubicBezTo>
                <a:cubicBezTo>
                  <a:pt x="2909383" y="818198"/>
                  <a:pt x="2916026" y="1145247"/>
                  <a:pt x="2898839" y="1334946"/>
                </a:cubicBezTo>
                <a:cubicBezTo>
                  <a:pt x="2652084" y="1359878"/>
                  <a:pt x="2552665" y="1345794"/>
                  <a:pt x="2377048" y="1334946"/>
                </a:cubicBezTo>
                <a:cubicBezTo>
                  <a:pt x="2201431" y="1324098"/>
                  <a:pt x="2046738" y="1344487"/>
                  <a:pt x="1855257" y="1334946"/>
                </a:cubicBezTo>
                <a:cubicBezTo>
                  <a:pt x="1663776" y="1325405"/>
                  <a:pt x="1392073" y="1323148"/>
                  <a:pt x="1275489" y="1334946"/>
                </a:cubicBezTo>
                <a:cubicBezTo>
                  <a:pt x="1158905" y="1346744"/>
                  <a:pt x="924487" y="1319394"/>
                  <a:pt x="782687" y="1334946"/>
                </a:cubicBezTo>
                <a:cubicBezTo>
                  <a:pt x="640887" y="1350498"/>
                  <a:pt x="266008" y="1348442"/>
                  <a:pt x="0" y="1334946"/>
                </a:cubicBezTo>
                <a:cubicBezTo>
                  <a:pt x="17609" y="1110389"/>
                  <a:pt x="-5567" y="894779"/>
                  <a:pt x="0" y="694172"/>
                </a:cubicBezTo>
                <a:cubicBezTo>
                  <a:pt x="5567" y="493565"/>
                  <a:pt x="4761" y="33477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YOU HAVE CHOICE</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exam paper allows you to pick from two 16-mark questions.</a:t>
            </a:r>
          </a:p>
        </p:txBody>
      </p:sp>
      <p:sp>
        <p:nvSpPr>
          <p:cNvPr id="27" name="Rectangle 26">
            <a:extLst>
              <a:ext uri="{FF2B5EF4-FFF2-40B4-BE49-F238E27FC236}">
                <a16:creationId xmlns:a16="http://schemas.microsoft.com/office/drawing/2014/main" id="{9959AC04-4DB7-63A6-4E96-7CC39E2293D1}"/>
              </a:ext>
            </a:extLst>
          </p:cNvPr>
          <p:cNvSpPr/>
          <p:nvPr/>
        </p:nvSpPr>
        <p:spPr>
          <a:xfrm>
            <a:off x="3302214" y="1678983"/>
            <a:ext cx="5512216" cy="489296"/>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Example:</a:t>
            </a:r>
          </a:p>
        </p:txBody>
      </p:sp>
      <p:sp>
        <p:nvSpPr>
          <p:cNvPr id="30" name="Rectangle 29">
            <a:extLst>
              <a:ext uri="{FF2B5EF4-FFF2-40B4-BE49-F238E27FC236}">
                <a16:creationId xmlns:a16="http://schemas.microsoft.com/office/drawing/2014/main" id="{D5196BF6-B200-0CA5-5DD0-6877F6A5A830}"/>
              </a:ext>
            </a:extLst>
          </p:cNvPr>
          <p:cNvSpPr/>
          <p:nvPr/>
        </p:nvSpPr>
        <p:spPr>
          <a:xfrm>
            <a:off x="1462549" y="4539872"/>
            <a:ext cx="1712514" cy="1334946"/>
          </a:xfrm>
          <a:custGeom>
            <a:avLst/>
            <a:gdLst>
              <a:gd name="connsiteX0" fmla="*/ 0 w 1712514"/>
              <a:gd name="connsiteY0" fmla="*/ 0 h 1334946"/>
              <a:gd name="connsiteX1" fmla="*/ 605088 w 1712514"/>
              <a:gd name="connsiteY1" fmla="*/ 0 h 1334946"/>
              <a:gd name="connsiteX2" fmla="*/ 1141676 w 1712514"/>
              <a:gd name="connsiteY2" fmla="*/ 0 h 1334946"/>
              <a:gd name="connsiteX3" fmla="*/ 1712514 w 1712514"/>
              <a:gd name="connsiteY3" fmla="*/ 0 h 1334946"/>
              <a:gd name="connsiteX4" fmla="*/ 1712514 w 1712514"/>
              <a:gd name="connsiteY4" fmla="*/ 694172 h 1334946"/>
              <a:gd name="connsiteX5" fmla="*/ 1712514 w 1712514"/>
              <a:gd name="connsiteY5" fmla="*/ 1334946 h 1334946"/>
              <a:gd name="connsiteX6" fmla="*/ 1107426 w 1712514"/>
              <a:gd name="connsiteY6" fmla="*/ 1334946 h 1334946"/>
              <a:gd name="connsiteX7" fmla="*/ 553713 w 1712514"/>
              <a:gd name="connsiteY7" fmla="*/ 1334946 h 1334946"/>
              <a:gd name="connsiteX8" fmla="*/ 0 w 1712514"/>
              <a:gd name="connsiteY8" fmla="*/ 1334946 h 1334946"/>
              <a:gd name="connsiteX9" fmla="*/ 0 w 1712514"/>
              <a:gd name="connsiteY9" fmla="*/ 680822 h 1334946"/>
              <a:gd name="connsiteX10" fmla="*/ 0 w 1712514"/>
              <a:gd name="connsiteY10"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12514" h="1334946" fill="none" extrusionOk="0">
                <a:moveTo>
                  <a:pt x="0" y="0"/>
                </a:moveTo>
                <a:cubicBezTo>
                  <a:pt x="289557" y="-5492"/>
                  <a:pt x="337303" y="11231"/>
                  <a:pt x="605088" y="0"/>
                </a:cubicBezTo>
                <a:cubicBezTo>
                  <a:pt x="872873" y="-11231"/>
                  <a:pt x="885775" y="-3034"/>
                  <a:pt x="1141676" y="0"/>
                </a:cubicBezTo>
                <a:cubicBezTo>
                  <a:pt x="1397577" y="3034"/>
                  <a:pt x="1453111" y="-19226"/>
                  <a:pt x="1712514" y="0"/>
                </a:cubicBezTo>
                <a:cubicBezTo>
                  <a:pt x="1729996" y="334979"/>
                  <a:pt x="1720860" y="371509"/>
                  <a:pt x="1712514" y="694172"/>
                </a:cubicBezTo>
                <a:cubicBezTo>
                  <a:pt x="1704168" y="1016835"/>
                  <a:pt x="1738583" y="1044032"/>
                  <a:pt x="1712514" y="1334946"/>
                </a:cubicBezTo>
                <a:cubicBezTo>
                  <a:pt x="1518410" y="1306820"/>
                  <a:pt x="1292412" y="1328718"/>
                  <a:pt x="1107426" y="1334946"/>
                </a:cubicBezTo>
                <a:cubicBezTo>
                  <a:pt x="922440" y="1341174"/>
                  <a:pt x="817693" y="1336554"/>
                  <a:pt x="553713" y="1334946"/>
                </a:cubicBezTo>
                <a:cubicBezTo>
                  <a:pt x="289733" y="1333338"/>
                  <a:pt x="120152" y="1350858"/>
                  <a:pt x="0" y="1334946"/>
                </a:cubicBezTo>
                <a:cubicBezTo>
                  <a:pt x="-10271" y="1068270"/>
                  <a:pt x="-31641" y="900376"/>
                  <a:pt x="0" y="680822"/>
                </a:cubicBezTo>
                <a:cubicBezTo>
                  <a:pt x="31641" y="461268"/>
                  <a:pt x="13701" y="242205"/>
                  <a:pt x="0" y="0"/>
                </a:cubicBezTo>
                <a:close/>
              </a:path>
              <a:path w="1712514" h="1334946" stroke="0" extrusionOk="0">
                <a:moveTo>
                  <a:pt x="0" y="0"/>
                </a:moveTo>
                <a:cubicBezTo>
                  <a:pt x="141172" y="-24342"/>
                  <a:pt x="414675" y="-3310"/>
                  <a:pt x="553713" y="0"/>
                </a:cubicBezTo>
                <a:cubicBezTo>
                  <a:pt x="692751" y="3310"/>
                  <a:pt x="919334" y="-17230"/>
                  <a:pt x="1158801" y="0"/>
                </a:cubicBezTo>
                <a:cubicBezTo>
                  <a:pt x="1398268" y="17230"/>
                  <a:pt x="1538885" y="26375"/>
                  <a:pt x="1712514" y="0"/>
                </a:cubicBezTo>
                <a:cubicBezTo>
                  <a:pt x="1737243" y="187176"/>
                  <a:pt x="1712966" y="438286"/>
                  <a:pt x="1712514" y="627425"/>
                </a:cubicBezTo>
                <a:cubicBezTo>
                  <a:pt x="1712062" y="816564"/>
                  <a:pt x="1735432" y="1023032"/>
                  <a:pt x="1712514" y="1334946"/>
                </a:cubicBezTo>
                <a:cubicBezTo>
                  <a:pt x="1580764" y="1339884"/>
                  <a:pt x="1396156" y="1316786"/>
                  <a:pt x="1158801" y="1334946"/>
                </a:cubicBezTo>
                <a:cubicBezTo>
                  <a:pt x="921446" y="1353106"/>
                  <a:pt x="743099" y="1337258"/>
                  <a:pt x="622213" y="1334946"/>
                </a:cubicBezTo>
                <a:cubicBezTo>
                  <a:pt x="501327" y="1332634"/>
                  <a:pt x="148723" y="1352227"/>
                  <a:pt x="0" y="1334946"/>
                </a:cubicBezTo>
                <a:cubicBezTo>
                  <a:pt x="9752" y="1189077"/>
                  <a:pt x="4006" y="873428"/>
                  <a:pt x="0" y="694172"/>
                </a:cubicBezTo>
                <a:cubicBezTo>
                  <a:pt x="-4006" y="514916"/>
                  <a:pt x="-4247" y="21065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600" b="1" i="0" u="none" strike="noStrike" kern="0" cap="none" spc="0" normalizeH="0" baseline="0" noProof="0" dirty="0">
                <a:ln>
                  <a:noFill/>
                </a:ln>
                <a:solidFill>
                  <a:srgbClr val="C00000"/>
                </a:solidFill>
                <a:effectLst/>
                <a:uLnTx/>
                <a:uFillTx/>
                <a:latin typeface="Calibri" panose="020F0502020204030204"/>
                <a:ea typeface="+mn-ea"/>
                <a:cs typeface="+mn-cs"/>
              </a:rPr>
              <a:t>READ BOTH OPTIONS BEFORE DECIDING WHICH QUESTION TO ANSWER</a:t>
            </a:r>
          </a:p>
        </p:txBody>
      </p:sp>
      <p:sp>
        <p:nvSpPr>
          <p:cNvPr id="33" name="Rectangle 32">
            <a:extLst>
              <a:ext uri="{FF2B5EF4-FFF2-40B4-BE49-F238E27FC236}">
                <a16:creationId xmlns:a16="http://schemas.microsoft.com/office/drawing/2014/main" id="{9DA97BBC-E838-BFB3-B2E6-606DF7BCB4F0}"/>
              </a:ext>
            </a:extLst>
          </p:cNvPr>
          <p:cNvSpPr/>
          <p:nvPr/>
        </p:nvSpPr>
        <p:spPr>
          <a:xfrm>
            <a:off x="8909156" y="1125887"/>
            <a:ext cx="3005762" cy="1891657"/>
          </a:xfrm>
          <a:custGeom>
            <a:avLst/>
            <a:gdLst>
              <a:gd name="connsiteX0" fmla="*/ 0 w 3005762"/>
              <a:gd name="connsiteY0" fmla="*/ 0 h 1891657"/>
              <a:gd name="connsiteX1" fmla="*/ 571095 w 3005762"/>
              <a:gd name="connsiteY1" fmla="*/ 0 h 1891657"/>
              <a:gd name="connsiteX2" fmla="*/ 1232362 w 3005762"/>
              <a:gd name="connsiteY2" fmla="*/ 0 h 1891657"/>
              <a:gd name="connsiteX3" fmla="*/ 1863572 w 3005762"/>
              <a:gd name="connsiteY3" fmla="*/ 0 h 1891657"/>
              <a:gd name="connsiteX4" fmla="*/ 2464725 w 3005762"/>
              <a:gd name="connsiteY4" fmla="*/ 0 h 1891657"/>
              <a:gd name="connsiteX5" fmla="*/ 3005762 w 3005762"/>
              <a:gd name="connsiteY5" fmla="*/ 0 h 1891657"/>
              <a:gd name="connsiteX6" fmla="*/ 3005762 w 3005762"/>
              <a:gd name="connsiteY6" fmla="*/ 668385 h 1891657"/>
              <a:gd name="connsiteX7" fmla="*/ 3005762 w 3005762"/>
              <a:gd name="connsiteY7" fmla="*/ 1280021 h 1891657"/>
              <a:gd name="connsiteX8" fmla="*/ 3005762 w 3005762"/>
              <a:gd name="connsiteY8" fmla="*/ 1891657 h 1891657"/>
              <a:gd name="connsiteX9" fmla="*/ 2434667 w 3005762"/>
              <a:gd name="connsiteY9" fmla="*/ 1891657 h 1891657"/>
              <a:gd name="connsiteX10" fmla="*/ 1773400 w 3005762"/>
              <a:gd name="connsiteY10" fmla="*/ 1891657 h 1891657"/>
              <a:gd name="connsiteX11" fmla="*/ 1232362 w 3005762"/>
              <a:gd name="connsiteY11" fmla="*/ 1891657 h 1891657"/>
              <a:gd name="connsiteX12" fmla="*/ 691325 w 3005762"/>
              <a:gd name="connsiteY12" fmla="*/ 1891657 h 1891657"/>
              <a:gd name="connsiteX13" fmla="*/ 0 w 3005762"/>
              <a:gd name="connsiteY13" fmla="*/ 1891657 h 1891657"/>
              <a:gd name="connsiteX14" fmla="*/ 0 w 3005762"/>
              <a:gd name="connsiteY14" fmla="*/ 1317854 h 1891657"/>
              <a:gd name="connsiteX15" fmla="*/ 0 w 3005762"/>
              <a:gd name="connsiteY15" fmla="*/ 649469 h 1891657"/>
              <a:gd name="connsiteX16" fmla="*/ 0 w 3005762"/>
              <a:gd name="connsiteY16" fmla="*/ 0 h 1891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005762" h="1891657" fill="none" extrusionOk="0">
                <a:moveTo>
                  <a:pt x="0" y="0"/>
                </a:moveTo>
                <a:cubicBezTo>
                  <a:pt x="205569" y="10051"/>
                  <a:pt x="406808" y="-21944"/>
                  <a:pt x="571095" y="0"/>
                </a:cubicBezTo>
                <a:cubicBezTo>
                  <a:pt x="735383" y="21944"/>
                  <a:pt x="1009647" y="11421"/>
                  <a:pt x="1232362" y="0"/>
                </a:cubicBezTo>
                <a:cubicBezTo>
                  <a:pt x="1455077" y="-11421"/>
                  <a:pt x="1610495" y="19647"/>
                  <a:pt x="1863572" y="0"/>
                </a:cubicBezTo>
                <a:cubicBezTo>
                  <a:pt x="2116649" y="-19647"/>
                  <a:pt x="2305987" y="26800"/>
                  <a:pt x="2464725" y="0"/>
                </a:cubicBezTo>
                <a:cubicBezTo>
                  <a:pt x="2623463" y="-26800"/>
                  <a:pt x="2792882" y="-9222"/>
                  <a:pt x="3005762" y="0"/>
                </a:cubicBezTo>
                <a:cubicBezTo>
                  <a:pt x="3004477" y="292905"/>
                  <a:pt x="2985656" y="341523"/>
                  <a:pt x="3005762" y="668385"/>
                </a:cubicBezTo>
                <a:cubicBezTo>
                  <a:pt x="3025868" y="995248"/>
                  <a:pt x="3018270" y="1005039"/>
                  <a:pt x="3005762" y="1280021"/>
                </a:cubicBezTo>
                <a:cubicBezTo>
                  <a:pt x="2993254" y="1555003"/>
                  <a:pt x="3008545" y="1732899"/>
                  <a:pt x="3005762" y="1891657"/>
                </a:cubicBezTo>
                <a:cubicBezTo>
                  <a:pt x="2723072" y="1898838"/>
                  <a:pt x="2656839" y="1867744"/>
                  <a:pt x="2434667" y="1891657"/>
                </a:cubicBezTo>
                <a:cubicBezTo>
                  <a:pt x="2212495" y="1915570"/>
                  <a:pt x="2080537" y="1875627"/>
                  <a:pt x="1773400" y="1891657"/>
                </a:cubicBezTo>
                <a:cubicBezTo>
                  <a:pt x="1466263" y="1907687"/>
                  <a:pt x="1463914" y="1908337"/>
                  <a:pt x="1232362" y="1891657"/>
                </a:cubicBezTo>
                <a:cubicBezTo>
                  <a:pt x="1000810" y="1874977"/>
                  <a:pt x="945219" y="1916150"/>
                  <a:pt x="691325" y="1891657"/>
                </a:cubicBezTo>
                <a:cubicBezTo>
                  <a:pt x="437431" y="1867164"/>
                  <a:pt x="296932" y="1881847"/>
                  <a:pt x="0" y="1891657"/>
                </a:cubicBezTo>
                <a:cubicBezTo>
                  <a:pt x="-22437" y="1642147"/>
                  <a:pt x="-5661" y="1445815"/>
                  <a:pt x="0" y="1317854"/>
                </a:cubicBezTo>
                <a:cubicBezTo>
                  <a:pt x="5661" y="1189893"/>
                  <a:pt x="32088" y="921420"/>
                  <a:pt x="0" y="649469"/>
                </a:cubicBezTo>
                <a:cubicBezTo>
                  <a:pt x="-32088" y="377518"/>
                  <a:pt x="-24567" y="302209"/>
                  <a:pt x="0" y="0"/>
                </a:cubicBezTo>
                <a:close/>
              </a:path>
              <a:path w="3005762" h="1891657" stroke="0" extrusionOk="0">
                <a:moveTo>
                  <a:pt x="0" y="0"/>
                </a:moveTo>
                <a:cubicBezTo>
                  <a:pt x="124710" y="-21975"/>
                  <a:pt x="301939" y="8438"/>
                  <a:pt x="571095" y="0"/>
                </a:cubicBezTo>
                <a:cubicBezTo>
                  <a:pt x="840251" y="-8438"/>
                  <a:pt x="1040194" y="16773"/>
                  <a:pt x="1232362" y="0"/>
                </a:cubicBezTo>
                <a:cubicBezTo>
                  <a:pt x="1424530" y="-16773"/>
                  <a:pt x="1580087" y="13687"/>
                  <a:pt x="1893630" y="0"/>
                </a:cubicBezTo>
                <a:cubicBezTo>
                  <a:pt x="2207173" y="-13687"/>
                  <a:pt x="2249764" y="8761"/>
                  <a:pt x="2404610" y="0"/>
                </a:cubicBezTo>
                <a:cubicBezTo>
                  <a:pt x="2559456" y="-8761"/>
                  <a:pt x="2807776" y="-13063"/>
                  <a:pt x="3005762" y="0"/>
                </a:cubicBezTo>
                <a:cubicBezTo>
                  <a:pt x="2976619" y="216036"/>
                  <a:pt x="2989548" y="370685"/>
                  <a:pt x="3005762" y="611636"/>
                </a:cubicBezTo>
                <a:cubicBezTo>
                  <a:pt x="3021976" y="852587"/>
                  <a:pt x="3021483" y="929362"/>
                  <a:pt x="3005762" y="1223272"/>
                </a:cubicBezTo>
                <a:cubicBezTo>
                  <a:pt x="2990041" y="1517182"/>
                  <a:pt x="2982715" y="1634002"/>
                  <a:pt x="3005762" y="1891657"/>
                </a:cubicBezTo>
                <a:cubicBezTo>
                  <a:pt x="2728915" y="1883592"/>
                  <a:pt x="2545553" y="1869270"/>
                  <a:pt x="2404610" y="1891657"/>
                </a:cubicBezTo>
                <a:cubicBezTo>
                  <a:pt x="2263667" y="1914044"/>
                  <a:pt x="2039081" y="1862144"/>
                  <a:pt x="1803457" y="1891657"/>
                </a:cubicBezTo>
                <a:cubicBezTo>
                  <a:pt x="1567833" y="1921170"/>
                  <a:pt x="1401075" y="1868079"/>
                  <a:pt x="1292478" y="1891657"/>
                </a:cubicBezTo>
                <a:cubicBezTo>
                  <a:pt x="1183881" y="1915235"/>
                  <a:pt x="915381" y="1917055"/>
                  <a:pt x="631210" y="1891657"/>
                </a:cubicBezTo>
                <a:cubicBezTo>
                  <a:pt x="347039" y="1866259"/>
                  <a:pt x="147082" y="1864575"/>
                  <a:pt x="0" y="1891657"/>
                </a:cubicBezTo>
                <a:cubicBezTo>
                  <a:pt x="-5314" y="1688151"/>
                  <a:pt x="-18508" y="1439513"/>
                  <a:pt x="0" y="1298938"/>
                </a:cubicBezTo>
                <a:cubicBezTo>
                  <a:pt x="18508" y="1158363"/>
                  <a:pt x="-10939" y="811410"/>
                  <a:pt x="0" y="668385"/>
                </a:cubicBezTo>
                <a:cubicBezTo>
                  <a:pt x="10939" y="525360"/>
                  <a:pt x="-26590" y="297537"/>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This is a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statement</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It is much like reading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someone’s opinion</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  You must think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how much you agree with this opinion.</a:t>
            </a:r>
          </a:p>
        </p:txBody>
      </p:sp>
      <p:cxnSp>
        <p:nvCxnSpPr>
          <p:cNvPr id="34" name="Straight Arrow Connector 33">
            <a:extLst>
              <a:ext uri="{FF2B5EF4-FFF2-40B4-BE49-F238E27FC236}">
                <a16:creationId xmlns:a16="http://schemas.microsoft.com/office/drawing/2014/main" id="{53A5E809-1192-9597-92A9-56E50E2277D4}"/>
              </a:ext>
            </a:extLst>
          </p:cNvPr>
          <p:cNvCxnSpPr>
            <a:cxnSpLocks/>
          </p:cNvCxnSpPr>
          <p:nvPr/>
        </p:nvCxnSpPr>
        <p:spPr>
          <a:xfrm flipH="1">
            <a:off x="8458200" y="2560725"/>
            <a:ext cx="450956" cy="0"/>
          </a:xfrm>
          <a:prstGeom prst="straightConnector1">
            <a:avLst/>
          </a:prstGeom>
          <a:noFill/>
          <a:ln w="38100" cap="flat" cmpd="sng" algn="ctr">
            <a:solidFill>
              <a:srgbClr val="4472C4">
                <a:lumMod val="75000"/>
              </a:srgbClr>
            </a:solidFill>
            <a:prstDash val="solid"/>
            <a:miter lim="800000"/>
            <a:tailEnd type="triangle"/>
          </a:ln>
          <a:effectLst/>
        </p:spPr>
      </p:cxnSp>
      <p:sp>
        <p:nvSpPr>
          <p:cNvPr id="35" name="Rectangle 34">
            <a:extLst>
              <a:ext uri="{FF2B5EF4-FFF2-40B4-BE49-F238E27FC236}">
                <a16:creationId xmlns:a16="http://schemas.microsoft.com/office/drawing/2014/main" id="{6BC518F1-97D7-3F6A-E6F3-0575AEF9C410}"/>
              </a:ext>
            </a:extLst>
          </p:cNvPr>
          <p:cNvSpPr/>
          <p:nvPr/>
        </p:nvSpPr>
        <p:spPr>
          <a:xfrm>
            <a:off x="8918343" y="3107419"/>
            <a:ext cx="3005762" cy="1334946"/>
          </a:xfrm>
          <a:custGeom>
            <a:avLst/>
            <a:gdLst>
              <a:gd name="connsiteX0" fmla="*/ 0 w 3005762"/>
              <a:gd name="connsiteY0" fmla="*/ 0 h 1334946"/>
              <a:gd name="connsiteX1" fmla="*/ 601152 w 3005762"/>
              <a:gd name="connsiteY1" fmla="*/ 0 h 1334946"/>
              <a:gd name="connsiteX2" fmla="*/ 1142190 w 3005762"/>
              <a:gd name="connsiteY2" fmla="*/ 0 h 1334946"/>
              <a:gd name="connsiteX3" fmla="*/ 1653169 w 3005762"/>
              <a:gd name="connsiteY3" fmla="*/ 0 h 1334946"/>
              <a:gd name="connsiteX4" fmla="*/ 2314437 w 3005762"/>
              <a:gd name="connsiteY4" fmla="*/ 0 h 1334946"/>
              <a:gd name="connsiteX5" fmla="*/ 3005762 w 3005762"/>
              <a:gd name="connsiteY5" fmla="*/ 0 h 1334946"/>
              <a:gd name="connsiteX6" fmla="*/ 3005762 w 3005762"/>
              <a:gd name="connsiteY6" fmla="*/ 667473 h 1334946"/>
              <a:gd name="connsiteX7" fmla="*/ 3005762 w 3005762"/>
              <a:gd name="connsiteY7" fmla="*/ 1334946 h 1334946"/>
              <a:gd name="connsiteX8" fmla="*/ 2434667 w 3005762"/>
              <a:gd name="connsiteY8" fmla="*/ 1334946 h 1334946"/>
              <a:gd name="connsiteX9" fmla="*/ 1833515 w 3005762"/>
              <a:gd name="connsiteY9" fmla="*/ 1334946 h 1334946"/>
              <a:gd name="connsiteX10" fmla="*/ 1172247 w 3005762"/>
              <a:gd name="connsiteY10" fmla="*/ 1334946 h 1334946"/>
              <a:gd name="connsiteX11" fmla="*/ 510980 w 3005762"/>
              <a:gd name="connsiteY11" fmla="*/ 1334946 h 1334946"/>
              <a:gd name="connsiteX12" fmla="*/ 0 w 3005762"/>
              <a:gd name="connsiteY12" fmla="*/ 1334946 h 1334946"/>
              <a:gd name="connsiteX13" fmla="*/ 0 w 3005762"/>
              <a:gd name="connsiteY13" fmla="*/ 694172 h 1334946"/>
              <a:gd name="connsiteX14" fmla="*/ 0 w 3005762"/>
              <a:gd name="connsiteY14"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005762" h="1334946" fill="none" extrusionOk="0">
                <a:moveTo>
                  <a:pt x="0" y="0"/>
                </a:moveTo>
                <a:cubicBezTo>
                  <a:pt x="229484" y="6253"/>
                  <a:pt x="316451" y="-16814"/>
                  <a:pt x="601152" y="0"/>
                </a:cubicBezTo>
                <a:cubicBezTo>
                  <a:pt x="885853" y="16814"/>
                  <a:pt x="888275" y="-20214"/>
                  <a:pt x="1142190" y="0"/>
                </a:cubicBezTo>
                <a:cubicBezTo>
                  <a:pt x="1396105" y="20214"/>
                  <a:pt x="1447781" y="10597"/>
                  <a:pt x="1653169" y="0"/>
                </a:cubicBezTo>
                <a:cubicBezTo>
                  <a:pt x="1858557" y="-10597"/>
                  <a:pt x="2089877" y="10911"/>
                  <a:pt x="2314437" y="0"/>
                </a:cubicBezTo>
                <a:cubicBezTo>
                  <a:pt x="2538997" y="-10911"/>
                  <a:pt x="2752082" y="-10160"/>
                  <a:pt x="3005762" y="0"/>
                </a:cubicBezTo>
                <a:cubicBezTo>
                  <a:pt x="3028556" y="197983"/>
                  <a:pt x="2994257" y="413860"/>
                  <a:pt x="3005762" y="667473"/>
                </a:cubicBezTo>
                <a:cubicBezTo>
                  <a:pt x="3017267" y="921086"/>
                  <a:pt x="3013735" y="1135166"/>
                  <a:pt x="3005762" y="1334946"/>
                </a:cubicBezTo>
                <a:cubicBezTo>
                  <a:pt x="2842628" y="1337187"/>
                  <a:pt x="2579552" y="1330066"/>
                  <a:pt x="2434667" y="1334946"/>
                </a:cubicBezTo>
                <a:cubicBezTo>
                  <a:pt x="2289782" y="1339826"/>
                  <a:pt x="1977125" y="1310301"/>
                  <a:pt x="1833515" y="1334946"/>
                </a:cubicBezTo>
                <a:cubicBezTo>
                  <a:pt x="1689905" y="1359591"/>
                  <a:pt x="1447239" y="1352304"/>
                  <a:pt x="1172247" y="1334946"/>
                </a:cubicBezTo>
                <a:cubicBezTo>
                  <a:pt x="897255" y="1317588"/>
                  <a:pt x="727590" y="1338083"/>
                  <a:pt x="510980" y="1334946"/>
                </a:cubicBezTo>
                <a:cubicBezTo>
                  <a:pt x="294370" y="1331809"/>
                  <a:pt x="210944" y="1334486"/>
                  <a:pt x="0" y="1334946"/>
                </a:cubicBezTo>
                <a:cubicBezTo>
                  <a:pt x="-29183" y="1182617"/>
                  <a:pt x="2709" y="965182"/>
                  <a:pt x="0" y="694172"/>
                </a:cubicBezTo>
                <a:cubicBezTo>
                  <a:pt x="-2709" y="423162"/>
                  <a:pt x="6945" y="225393"/>
                  <a:pt x="0" y="0"/>
                </a:cubicBezTo>
                <a:close/>
              </a:path>
              <a:path w="3005762" h="1334946" stroke="0" extrusionOk="0">
                <a:moveTo>
                  <a:pt x="0" y="0"/>
                </a:moveTo>
                <a:cubicBezTo>
                  <a:pt x="124710" y="-21975"/>
                  <a:pt x="301939" y="8438"/>
                  <a:pt x="571095" y="0"/>
                </a:cubicBezTo>
                <a:cubicBezTo>
                  <a:pt x="840251" y="-8438"/>
                  <a:pt x="1040194" y="16773"/>
                  <a:pt x="1232362" y="0"/>
                </a:cubicBezTo>
                <a:cubicBezTo>
                  <a:pt x="1424530" y="-16773"/>
                  <a:pt x="1580087" y="13687"/>
                  <a:pt x="1893630" y="0"/>
                </a:cubicBezTo>
                <a:cubicBezTo>
                  <a:pt x="2207173" y="-13687"/>
                  <a:pt x="2249764" y="8761"/>
                  <a:pt x="2404610" y="0"/>
                </a:cubicBezTo>
                <a:cubicBezTo>
                  <a:pt x="2559456" y="-8761"/>
                  <a:pt x="2807776" y="-13063"/>
                  <a:pt x="3005762" y="0"/>
                </a:cubicBezTo>
                <a:cubicBezTo>
                  <a:pt x="2976774" y="223069"/>
                  <a:pt x="2995218" y="490050"/>
                  <a:pt x="3005762" y="654124"/>
                </a:cubicBezTo>
                <a:cubicBezTo>
                  <a:pt x="3016306" y="818198"/>
                  <a:pt x="3022949" y="1145247"/>
                  <a:pt x="3005762" y="1334946"/>
                </a:cubicBezTo>
                <a:cubicBezTo>
                  <a:pt x="2826151" y="1346125"/>
                  <a:pt x="2686136" y="1331565"/>
                  <a:pt x="2464725" y="1334946"/>
                </a:cubicBezTo>
                <a:cubicBezTo>
                  <a:pt x="2243314" y="1338327"/>
                  <a:pt x="2074701" y="1310704"/>
                  <a:pt x="1923688" y="1334946"/>
                </a:cubicBezTo>
                <a:cubicBezTo>
                  <a:pt x="1772675" y="1359188"/>
                  <a:pt x="1558159" y="1305433"/>
                  <a:pt x="1322535" y="1334946"/>
                </a:cubicBezTo>
                <a:cubicBezTo>
                  <a:pt x="1086911" y="1364459"/>
                  <a:pt x="920153" y="1311368"/>
                  <a:pt x="811556" y="1334946"/>
                </a:cubicBezTo>
                <a:cubicBezTo>
                  <a:pt x="702959" y="1358524"/>
                  <a:pt x="184084" y="1358691"/>
                  <a:pt x="0" y="1334946"/>
                </a:cubicBezTo>
                <a:cubicBezTo>
                  <a:pt x="17609" y="1110389"/>
                  <a:pt x="-5567" y="894779"/>
                  <a:pt x="0" y="694172"/>
                </a:cubicBezTo>
                <a:cubicBezTo>
                  <a:pt x="5567" y="493565"/>
                  <a:pt x="4761" y="334775"/>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Like the 12-mark question, you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may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use the bullet points to help structure your first two paragraphs.</a:t>
            </a:r>
          </a:p>
        </p:txBody>
      </p:sp>
      <p:cxnSp>
        <p:nvCxnSpPr>
          <p:cNvPr id="36" name="Straight Arrow Connector 35">
            <a:extLst>
              <a:ext uri="{FF2B5EF4-FFF2-40B4-BE49-F238E27FC236}">
                <a16:creationId xmlns:a16="http://schemas.microsoft.com/office/drawing/2014/main" id="{324AE7BA-6987-3AFB-D262-3BDFA3211365}"/>
              </a:ext>
            </a:extLst>
          </p:cNvPr>
          <p:cNvCxnSpPr>
            <a:cxnSpLocks/>
          </p:cNvCxnSpPr>
          <p:nvPr/>
        </p:nvCxnSpPr>
        <p:spPr>
          <a:xfrm flipH="1">
            <a:off x="5676054" y="4260251"/>
            <a:ext cx="3233102" cy="622253"/>
          </a:xfrm>
          <a:prstGeom prst="straightConnector1">
            <a:avLst/>
          </a:prstGeom>
          <a:noFill/>
          <a:ln w="38100" cap="flat" cmpd="sng" algn="ctr">
            <a:solidFill>
              <a:srgbClr val="4472C4">
                <a:lumMod val="75000"/>
              </a:srgbClr>
            </a:solidFill>
            <a:prstDash val="solid"/>
            <a:miter lim="800000"/>
            <a:tailEnd type="triangle"/>
          </a:ln>
          <a:effectLst/>
        </p:spPr>
      </p:cxnSp>
      <p:sp>
        <p:nvSpPr>
          <p:cNvPr id="37" name="Rectangle 36">
            <a:extLst>
              <a:ext uri="{FF2B5EF4-FFF2-40B4-BE49-F238E27FC236}">
                <a16:creationId xmlns:a16="http://schemas.microsoft.com/office/drawing/2014/main" id="{B532421C-08CB-F17A-7EE4-BFA034F876C7}"/>
              </a:ext>
            </a:extLst>
          </p:cNvPr>
          <p:cNvSpPr/>
          <p:nvPr/>
        </p:nvSpPr>
        <p:spPr>
          <a:xfrm>
            <a:off x="8903040" y="4532239"/>
            <a:ext cx="3035408" cy="1342579"/>
          </a:xfrm>
          <a:custGeom>
            <a:avLst/>
            <a:gdLst>
              <a:gd name="connsiteX0" fmla="*/ 0 w 3035408"/>
              <a:gd name="connsiteY0" fmla="*/ 0 h 1342579"/>
              <a:gd name="connsiteX1" fmla="*/ 607082 w 3035408"/>
              <a:gd name="connsiteY1" fmla="*/ 0 h 1342579"/>
              <a:gd name="connsiteX2" fmla="*/ 1153455 w 3035408"/>
              <a:gd name="connsiteY2" fmla="*/ 0 h 1342579"/>
              <a:gd name="connsiteX3" fmla="*/ 1669474 w 3035408"/>
              <a:gd name="connsiteY3" fmla="*/ 0 h 1342579"/>
              <a:gd name="connsiteX4" fmla="*/ 2337264 w 3035408"/>
              <a:gd name="connsiteY4" fmla="*/ 0 h 1342579"/>
              <a:gd name="connsiteX5" fmla="*/ 3035408 w 3035408"/>
              <a:gd name="connsiteY5" fmla="*/ 0 h 1342579"/>
              <a:gd name="connsiteX6" fmla="*/ 3035408 w 3035408"/>
              <a:gd name="connsiteY6" fmla="*/ 671290 h 1342579"/>
              <a:gd name="connsiteX7" fmla="*/ 3035408 w 3035408"/>
              <a:gd name="connsiteY7" fmla="*/ 1342579 h 1342579"/>
              <a:gd name="connsiteX8" fmla="*/ 2458680 w 3035408"/>
              <a:gd name="connsiteY8" fmla="*/ 1342579 h 1342579"/>
              <a:gd name="connsiteX9" fmla="*/ 1851599 w 3035408"/>
              <a:gd name="connsiteY9" fmla="*/ 1342579 h 1342579"/>
              <a:gd name="connsiteX10" fmla="*/ 1183809 w 3035408"/>
              <a:gd name="connsiteY10" fmla="*/ 1342579 h 1342579"/>
              <a:gd name="connsiteX11" fmla="*/ 516019 w 3035408"/>
              <a:gd name="connsiteY11" fmla="*/ 1342579 h 1342579"/>
              <a:gd name="connsiteX12" fmla="*/ 0 w 3035408"/>
              <a:gd name="connsiteY12" fmla="*/ 1342579 h 1342579"/>
              <a:gd name="connsiteX13" fmla="*/ 0 w 3035408"/>
              <a:gd name="connsiteY13" fmla="*/ 698141 h 1342579"/>
              <a:gd name="connsiteX14" fmla="*/ 0 w 3035408"/>
              <a:gd name="connsiteY14" fmla="*/ 0 h 1342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035408" h="1342579" fill="none" extrusionOk="0">
                <a:moveTo>
                  <a:pt x="0" y="0"/>
                </a:moveTo>
                <a:cubicBezTo>
                  <a:pt x="200267" y="-10427"/>
                  <a:pt x="374186" y="2628"/>
                  <a:pt x="607082" y="0"/>
                </a:cubicBezTo>
                <a:cubicBezTo>
                  <a:pt x="839978" y="-2628"/>
                  <a:pt x="890172" y="13422"/>
                  <a:pt x="1153455" y="0"/>
                </a:cubicBezTo>
                <a:cubicBezTo>
                  <a:pt x="1416738" y="-13422"/>
                  <a:pt x="1503883" y="2066"/>
                  <a:pt x="1669474" y="0"/>
                </a:cubicBezTo>
                <a:cubicBezTo>
                  <a:pt x="1835065" y="-2066"/>
                  <a:pt x="2102503" y="27229"/>
                  <a:pt x="2337264" y="0"/>
                </a:cubicBezTo>
                <a:cubicBezTo>
                  <a:pt x="2572025" y="-27229"/>
                  <a:pt x="2821185" y="-4116"/>
                  <a:pt x="3035408" y="0"/>
                </a:cubicBezTo>
                <a:cubicBezTo>
                  <a:pt x="3007743" y="180270"/>
                  <a:pt x="3068422" y="525279"/>
                  <a:pt x="3035408" y="671290"/>
                </a:cubicBezTo>
                <a:cubicBezTo>
                  <a:pt x="3002395" y="817301"/>
                  <a:pt x="3006219" y="1114439"/>
                  <a:pt x="3035408" y="1342579"/>
                </a:cubicBezTo>
                <a:cubicBezTo>
                  <a:pt x="2816986" y="1364871"/>
                  <a:pt x="2720970" y="1355220"/>
                  <a:pt x="2458680" y="1342579"/>
                </a:cubicBezTo>
                <a:cubicBezTo>
                  <a:pt x="2196390" y="1329938"/>
                  <a:pt x="1999347" y="1360155"/>
                  <a:pt x="1851599" y="1342579"/>
                </a:cubicBezTo>
                <a:cubicBezTo>
                  <a:pt x="1703851" y="1325003"/>
                  <a:pt x="1381452" y="1328533"/>
                  <a:pt x="1183809" y="1342579"/>
                </a:cubicBezTo>
                <a:cubicBezTo>
                  <a:pt x="986166" y="1356626"/>
                  <a:pt x="820725" y="1373218"/>
                  <a:pt x="516019" y="1342579"/>
                </a:cubicBezTo>
                <a:cubicBezTo>
                  <a:pt x="211313" y="1311941"/>
                  <a:pt x="232738" y="1320499"/>
                  <a:pt x="0" y="1342579"/>
                </a:cubicBezTo>
                <a:cubicBezTo>
                  <a:pt x="-12101" y="1024000"/>
                  <a:pt x="-4707" y="888033"/>
                  <a:pt x="0" y="698141"/>
                </a:cubicBezTo>
                <a:cubicBezTo>
                  <a:pt x="4707" y="508249"/>
                  <a:pt x="-32069" y="148411"/>
                  <a:pt x="0" y="0"/>
                </a:cubicBezTo>
                <a:close/>
              </a:path>
              <a:path w="3035408" h="1342579" stroke="0" extrusionOk="0">
                <a:moveTo>
                  <a:pt x="0" y="0"/>
                </a:moveTo>
                <a:cubicBezTo>
                  <a:pt x="269920" y="-11199"/>
                  <a:pt x="335094" y="-12662"/>
                  <a:pt x="576728" y="0"/>
                </a:cubicBezTo>
                <a:cubicBezTo>
                  <a:pt x="818362" y="12662"/>
                  <a:pt x="1064261" y="11607"/>
                  <a:pt x="1244517" y="0"/>
                </a:cubicBezTo>
                <a:cubicBezTo>
                  <a:pt x="1424773" y="-11607"/>
                  <a:pt x="1629078" y="-888"/>
                  <a:pt x="1912307" y="0"/>
                </a:cubicBezTo>
                <a:cubicBezTo>
                  <a:pt x="2195536" y="888"/>
                  <a:pt x="2206017" y="-16597"/>
                  <a:pt x="2428326" y="0"/>
                </a:cubicBezTo>
                <a:cubicBezTo>
                  <a:pt x="2650635" y="16597"/>
                  <a:pt x="2806289" y="21673"/>
                  <a:pt x="3035408" y="0"/>
                </a:cubicBezTo>
                <a:cubicBezTo>
                  <a:pt x="3026584" y="174469"/>
                  <a:pt x="3026076" y="363345"/>
                  <a:pt x="3035408" y="657864"/>
                </a:cubicBezTo>
                <a:cubicBezTo>
                  <a:pt x="3044740" y="952383"/>
                  <a:pt x="3013380" y="1148856"/>
                  <a:pt x="3035408" y="1342579"/>
                </a:cubicBezTo>
                <a:cubicBezTo>
                  <a:pt x="2853445" y="1357029"/>
                  <a:pt x="2728627" y="1341713"/>
                  <a:pt x="2489035" y="1342579"/>
                </a:cubicBezTo>
                <a:cubicBezTo>
                  <a:pt x="2249443" y="1343445"/>
                  <a:pt x="2062574" y="1321483"/>
                  <a:pt x="1942661" y="1342579"/>
                </a:cubicBezTo>
                <a:cubicBezTo>
                  <a:pt x="1822748" y="1363675"/>
                  <a:pt x="1636562" y="1315872"/>
                  <a:pt x="1335580" y="1342579"/>
                </a:cubicBezTo>
                <a:cubicBezTo>
                  <a:pt x="1034598" y="1369286"/>
                  <a:pt x="972116" y="1337433"/>
                  <a:pt x="819560" y="1342579"/>
                </a:cubicBezTo>
                <a:cubicBezTo>
                  <a:pt x="667004" y="1347725"/>
                  <a:pt x="235583" y="1327586"/>
                  <a:pt x="0" y="1342579"/>
                </a:cubicBezTo>
                <a:cubicBezTo>
                  <a:pt x="-841" y="1102237"/>
                  <a:pt x="18066" y="914868"/>
                  <a:pt x="0" y="698141"/>
                </a:cubicBezTo>
                <a:cubicBezTo>
                  <a:pt x="-18066" y="481414"/>
                  <a:pt x="-23461" y="217148"/>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You then need to think of </a:t>
            </a:r>
            <a:r>
              <a:rPr kumimoji="0" lang="en-GB" sz="2000" b="1" i="0" u="none" strike="noStrike" kern="0" cap="none" spc="0" normalizeH="0" baseline="0" noProof="0" dirty="0">
                <a:ln>
                  <a:noFill/>
                </a:ln>
                <a:solidFill>
                  <a:srgbClr val="4472C4">
                    <a:lumMod val="75000"/>
                  </a:srgbClr>
                </a:solidFill>
                <a:effectLst/>
                <a:uLnTx/>
                <a:uFillTx/>
                <a:latin typeface="Calibri" panose="020F0502020204030204"/>
                <a:ea typeface="+mn-ea"/>
                <a:cs typeface="+mn-cs"/>
              </a:rPr>
              <a:t>another reasons </a:t>
            </a: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why William gained victory at the Battle of Hastings. </a:t>
            </a:r>
          </a:p>
        </p:txBody>
      </p:sp>
      <p:cxnSp>
        <p:nvCxnSpPr>
          <p:cNvPr id="38" name="Straight Arrow Connector 37">
            <a:extLst>
              <a:ext uri="{FF2B5EF4-FFF2-40B4-BE49-F238E27FC236}">
                <a16:creationId xmlns:a16="http://schemas.microsoft.com/office/drawing/2014/main" id="{26E87CA3-6CBF-0CD0-C09A-C6678BE173A9}"/>
              </a:ext>
            </a:extLst>
          </p:cNvPr>
          <p:cNvCxnSpPr>
            <a:cxnSpLocks/>
          </p:cNvCxnSpPr>
          <p:nvPr/>
        </p:nvCxnSpPr>
        <p:spPr>
          <a:xfrm flipH="1">
            <a:off x="8229600" y="5605334"/>
            <a:ext cx="673440" cy="189320"/>
          </a:xfrm>
          <a:prstGeom prst="straightConnector1">
            <a:avLst/>
          </a:prstGeom>
          <a:noFill/>
          <a:ln w="38100" cap="flat" cmpd="sng" algn="ctr">
            <a:solidFill>
              <a:srgbClr val="4472C4">
                <a:lumMod val="75000"/>
              </a:srgbClr>
            </a:solidFill>
            <a:prstDash val="solid"/>
            <a:miter lim="800000"/>
            <a:tailEnd type="triangle"/>
          </a:ln>
          <a:effectLst/>
        </p:spPr>
      </p:cxnSp>
      <p:pic>
        <p:nvPicPr>
          <p:cNvPr id="39" name="Picture 38">
            <a:extLst>
              <a:ext uri="{FF2B5EF4-FFF2-40B4-BE49-F238E27FC236}">
                <a16:creationId xmlns:a16="http://schemas.microsoft.com/office/drawing/2014/main" id="{D81BFC7C-73A9-CB51-6EFC-534F19E659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342" y="4762387"/>
            <a:ext cx="1604789" cy="2100949"/>
          </a:xfrm>
          <a:prstGeom prst="rect">
            <a:avLst/>
          </a:prstGeom>
        </p:spPr>
      </p:pic>
      <p:sp>
        <p:nvSpPr>
          <p:cNvPr id="40" name="Rectangle 39">
            <a:extLst>
              <a:ext uri="{FF2B5EF4-FFF2-40B4-BE49-F238E27FC236}">
                <a16:creationId xmlns:a16="http://schemas.microsoft.com/office/drawing/2014/main" id="{DDADDBA4-387E-5078-B485-A08E07488ED6}"/>
              </a:ext>
            </a:extLst>
          </p:cNvPr>
          <p:cNvSpPr/>
          <p:nvPr/>
        </p:nvSpPr>
        <p:spPr>
          <a:xfrm>
            <a:off x="8909156" y="5971006"/>
            <a:ext cx="3035408" cy="446310"/>
          </a:xfrm>
          <a:custGeom>
            <a:avLst/>
            <a:gdLst>
              <a:gd name="connsiteX0" fmla="*/ 0 w 3035408"/>
              <a:gd name="connsiteY0" fmla="*/ 0 h 446310"/>
              <a:gd name="connsiteX1" fmla="*/ 546373 w 3035408"/>
              <a:gd name="connsiteY1" fmla="*/ 0 h 446310"/>
              <a:gd name="connsiteX2" fmla="*/ 1214163 w 3035408"/>
              <a:gd name="connsiteY2" fmla="*/ 0 h 446310"/>
              <a:gd name="connsiteX3" fmla="*/ 1821245 w 3035408"/>
              <a:gd name="connsiteY3" fmla="*/ 0 h 446310"/>
              <a:gd name="connsiteX4" fmla="*/ 2367618 w 3035408"/>
              <a:gd name="connsiteY4" fmla="*/ 0 h 446310"/>
              <a:gd name="connsiteX5" fmla="*/ 3035408 w 3035408"/>
              <a:gd name="connsiteY5" fmla="*/ 0 h 446310"/>
              <a:gd name="connsiteX6" fmla="*/ 3035408 w 3035408"/>
              <a:gd name="connsiteY6" fmla="*/ 446310 h 446310"/>
              <a:gd name="connsiteX7" fmla="*/ 2397972 w 3035408"/>
              <a:gd name="connsiteY7" fmla="*/ 446310 h 446310"/>
              <a:gd name="connsiteX8" fmla="*/ 1821245 w 3035408"/>
              <a:gd name="connsiteY8" fmla="*/ 446310 h 446310"/>
              <a:gd name="connsiteX9" fmla="*/ 1244517 w 3035408"/>
              <a:gd name="connsiteY9" fmla="*/ 446310 h 446310"/>
              <a:gd name="connsiteX10" fmla="*/ 667790 w 3035408"/>
              <a:gd name="connsiteY10" fmla="*/ 446310 h 446310"/>
              <a:gd name="connsiteX11" fmla="*/ 0 w 3035408"/>
              <a:gd name="connsiteY11" fmla="*/ 446310 h 446310"/>
              <a:gd name="connsiteX12" fmla="*/ 0 w 3035408"/>
              <a:gd name="connsiteY12" fmla="*/ 0 h 446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035408" h="446310" fill="none" extrusionOk="0">
                <a:moveTo>
                  <a:pt x="0" y="0"/>
                </a:moveTo>
                <a:cubicBezTo>
                  <a:pt x="140562" y="10244"/>
                  <a:pt x="299297" y="-1102"/>
                  <a:pt x="546373" y="0"/>
                </a:cubicBezTo>
                <a:cubicBezTo>
                  <a:pt x="793449" y="1102"/>
                  <a:pt x="921249" y="5061"/>
                  <a:pt x="1214163" y="0"/>
                </a:cubicBezTo>
                <a:cubicBezTo>
                  <a:pt x="1507077" y="-5061"/>
                  <a:pt x="1588349" y="2628"/>
                  <a:pt x="1821245" y="0"/>
                </a:cubicBezTo>
                <a:cubicBezTo>
                  <a:pt x="2054141" y="-2628"/>
                  <a:pt x="2104335" y="13422"/>
                  <a:pt x="2367618" y="0"/>
                </a:cubicBezTo>
                <a:cubicBezTo>
                  <a:pt x="2630901" y="-13422"/>
                  <a:pt x="2767146" y="23012"/>
                  <a:pt x="3035408" y="0"/>
                </a:cubicBezTo>
                <a:cubicBezTo>
                  <a:pt x="3038618" y="139250"/>
                  <a:pt x="3013161" y="242271"/>
                  <a:pt x="3035408" y="446310"/>
                </a:cubicBezTo>
                <a:cubicBezTo>
                  <a:pt x="2811940" y="475585"/>
                  <a:pt x="2578885" y="417818"/>
                  <a:pt x="2397972" y="446310"/>
                </a:cubicBezTo>
                <a:cubicBezTo>
                  <a:pt x="2217059" y="474802"/>
                  <a:pt x="1980659" y="460521"/>
                  <a:pt x="1821245" y="446310"/>
                </a:cubicBezTo>
                <a:cubicBezTo>
                  <a:pt x="1661831" y="432099"/>
                  <a:pt x="1411228" y="474774"/>
                  <a:pt x="1244517" y="446310"/>
                </a:cubicBezTo>
                <a:cubicBezTo>
                  <a:pt x="1077806" y="417846"/>
                  <a:pt x="924584" y="456190"/>
                  <a:pt x="667790" y="446310"/>
                </a:cubicBezTo>
                <a:cubicBezTo>
                  <a:pt x="410996" y="436430"/>
                  <a:pt x="269698" y="421713"/>
                  <a:pt x="0" y="446310"/>
                </a:cubicBezTo>
                <a:cubicBezTo>
                  <a:pt x="14110" y="301752"/>
                  <a:pt x="-9" y="170740"/>
                  <a:pt x="0" y="0"/>
                </a:cubicBezTo>
                <a:close/>
              </a:path>
              <a:path w="3035408" h="446310" stroke="0" extrusionOk="0">
                <a:moveTo>
                  <a:pt x="0" y="0"/>
                </a:moveTo>
                <a:cubicBezTo>
                  <a:pt x="269920" y="-11199"/>
                  <a:pt x="335094" y="-12662"/>
                  <a:pt x="576728" y="0"/>
                </a:cubicBezTo>
                <a:cubicBezTo>
                  <a:pt x="818362" y="12662"/>
                  <a:pt x="1064261" y="11607"/>
                  <a:pt x="1244517" y="0"/>
                </a:cubicBezTo>
                <a:cubicBezTo>
                  <a:pt x="1424773" y="-11607"/>
                  <a:pt x="1629078" y="-888"/>
                  <a:pt x="1912307" y="0"/>
                </a:cubicBezTo>
                <a:cubicBezTo>
                  <a:pt x="2195536" y="888"/>
                  <a:pt x="2206017" y="-16597"/>
                  <a:pt x="2428326" y="0"/>
                </a:cubicBezTo>
                <a:cubicBezTo>
                  <a:pt x="2650635" y="16597"/>
                  <a:pt x="2806289" y="21673"/>
                  <a:pt x="3035408" y="0"/>
                </a:cubicBezTo>
                <a:cubicBezTo>
                  <a:pt x="3015866" y="134186"/>
                  <a:pt x="3021196" y="226995"/>
                  <a:pt x="3035408" y="446310"/>
                </a:cubicBezTo>
                <a:cubicBezTo>
                  <a:pt x="2775357" y="446266"/>
                  <a:pt x="2696751" y="422718"/>
                  <a:pt x="2458680" y="446310"/>
                </a:cubicBezTo>
                <a:cubicBezTo>
                  <a:pt x="2220609" y="469902"/>
                  <a:pt x="1976425" y="427228"/>
                  <a:pt x="1790891" y="446310"/>
                </a:cubicBezTo>
                <a:cubicBezTo>
                  <a:pt x="1605357" y="465392"/>
                  <a:pt x="1364430" y="425214"/>
                  <a:pt x="1244517" y="446310"/>
                </a:cubicBezTo>
                <a:cubicBezTo>
                  <a:pt x="1124604" y="467406"/>
                  <a:pt x="938418" y="419603"/>
                  <a:pt x="637436" y="446310"/>
                </a:cubicBezTo>
                <a:cubicBezTo>
                  <a:pt x="336454" y="473017"/>
                  <a:pt x="308976" y="444608"/>
                  <a:pt x="0" y="446310"/>
                </a:cubicBezTo>
                <a:cubicBezTo>
                  <a:pt x="14488" y="324261"/>
                  <a:pt x="-15478" y="172886"/>
                  <a:pt x="0" y="0"/>
                </a:cubicBezTo>
                <a:close/>
              </a:path>
            </a:pathLst>
          </a:custGeom>
          <a:solidFill>
            <a:srgbClr val="FFC000">
              <a:lumMod val="20000"/>
              <a:lumOff val="80000"/>
            </a:srgbClr>
          </a:solidFill>
          <a:ln w="19050" cap="flat" cmpd="sng" algn="ctr">
            <a:solidFill>
              <a:srgbClr val="C00000"/>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Form a balanced answer</a:t>
            </a:r>
            <a:endParaRPr kumimoji="0" lang="en-GB" sz="2000" b="0" i="0" u="none" strike="noStrike" kern="0" cap="none" spc="0" normalizeH="0" baseline="0" noProof="0" dirty="0">
              <a:ln>
                <a:noFill/>
              </a:ln>
              <a:solidFill>
                <a:srgbClr val="C00000"/>
              </a:solidFill>
              <a:effectLst/>
              <a:uLnTx/>
              <a:uFillTx/>
              <a:latin typeface="Calibri" panose="020F0502020204030204"/>
              <a:ea typeface="+mn-ea"/>
              <a:cs typeface="+mn-cs"/>
            </a:endParaRPr>
          </a:p>
        </p:txBody>
      </p:sp>
      <p:sp>
        <p:nvSpPr>
          <p:cNvPr id="41" name="Rectangle 40">
            <a:extLst>
              <a:ext uri="{FF2B5EF4-FFF2-40B4-BE49-F238E27FC236}">
                <a16:creationId xmlns:a16="http://schemas.microsoft.com/office/drawing/2014/main" id="{DBD909A2-B43F-9492-9B7E-20FE85B62502}"/>
              </a:ext>
            </a:extLst>
          </p:cNvPr>
          <p:cNvSpPr/>
          <p:nvPr/>
        </p:nvSpPr>
        <p:spPr>
          <a:xfrm>
            <a:off x="1554894" y="6155588"/>
            <a:ext cx="7215077" cy="360004"/>
          </a:xfrm>
          <a:custGeom>
            <a:avLst/>
            <a:gdLst>
              <a:gd name="connsiteX0" fmla="*/ 0 w 7215077"/>
              <a:gd name="connsiteY0" fmla="*/ 0 h 360004"/>
              <a:gd name="connsiteX1" fmla="*/ 583765 w 7215077"/>
              <a:gd name="connsiteY1" fmla="*/ 0 h 360004"/>
              <a:gd name="connsiteX2" fmla="*/ 1239681 w 7215077"/>
              <a:gd name="connsiteY2" fmla="*/ 0 h 360004"/>
              <a:gd name="connsiteX3" fmla="*/ 1823447 w 7215077"/>
              <a:gd name="connsiteY3" fmla="*/ 0 h 360004"/>
              <a:gd name="connsiteX4" fmla="*/ 2623664 w 7215077"/>
              <a:gd name="connsiteY4" fmla="*/ 0 h 360004"/>
              <a:gd name="connsiteX5" fmla="*/ 3135279 w 7215077"/>
              <a:gd name="connsiteY5" fmla="*/ 0 h 360004"/>
              <a:gd name="connsiteX6" fmla="*/ 3791195 w 7215077"/>
              <a:gd name="connsiteY6" fmla="*/ 0 h 360004"/>
              <a:gd name="connsiteX7" fmla="*/ 4591413 w 7215077"/>
              <a:gd name="connsiteY7" fmla="*/ 0 h 360004"/>
              <a:gd name="connsiteX8" fmla="*/ 5175178 w 7215077"/>
              <a:gd name="connsiteY8" fmla="*/ 0 h 360004"/>
              <a:gd name="connsiteX9" fmla="*/ 5686793 w 7215077"/>
              <a:gd name="connsiteY9" fmla="*/ 0 h 360004"/>
              <a:gd name="connsiteX10" fmla="*/ 6487010 w 7215077"/>
              <a:gd name="connsiteY10" fmla="*/ 0 h 360004"/>
              <a:gd name="connsiteX11" fmla="*/ 7215077 w 7215077"/>
              <a:gd name="connsiteY11" fmla="*/ 0 h 360004"/>
              <a:gd name="connsiteX12" fmla="*/ 7215077 w 7215077"/>
              <a:gd name="connsiteY12" fmla="*/ 360004 h 360004"/>
              <a:gd name="connsiteX13" fmla="*/ 6631312 w 7215077"/>
              <a:gd name="connsiteY13" fmla="*/ 360004 h 360004"/>
              <a:gd name="connsiteX14" fmla="*/ 6119697 w 7215077"/>
              <a:gd name="connsiteY14" fmla="*/ 360004 h 360004"/>
              <a:gd name="connsiteX15" fmla="*/ 5680233 w 7215077"/>
              <a:gd name="connsiteY15" fmla="*/ 360004 h 360004"/>
              <a:gd name="connsiteX16" fmla="*/ 5096468 w 7215077"/>
              <a:gd name="connsiteY16" fmla="*/ 360004 h 360004"/>
              <a:gd name="connsiteX17" fmla="*/ 4368401 w 7215077"/>
              <a:gd name="connsiteY17" fmla="*/ 360004 h 360004"/>
              <a:gd name="connsiteX18" fmla="*/ 3856787 w 7215077"/>
              <a:gd name="connsiteY18" fmla="*/ 360004 h 360004"/>
              <a:gd name="connsiteX19" fmla="*/ 3056569 w 7215077"/>
              <a:gd name="connsiteY19" fmla="*/ 360004 h 360004"/>
              <a:gd name="connsiteX20" fmla="*/ 2472804 w 7215077"/>
              <a:gd name="connsiteY20" fmla="*/ 360004 h 360004"/>
              <a:gd name="connsiteX21" fmla="*/ 1889038 w 7215077"/>
              <a:gd name="connsiteY21" fmla="*/ 360004 h 360004"/>
              <a:gd name="connsiteX22" fmla="*/ 1377424 w 7215077"/>
              <a:gd name="connsiteY22" fmla="*/ 360004 h 360004"/>
              <a:gd name="connsiteX23" fmla="*/ 577206 w 7215077"/>
              <a:gd name="connsiteY23" fmla="*/ 360004 h 360004"/>
              <a:gd name="connsiteX24" fmla="*/ 0 w 7215077"/>
              <a:gd name="connsiteY24" fmla="*/ 360004 h 360004"/>
              <a:gd name="connsiteX25" fmla="*/ 0 w 7215077"/>
              <a:gd name="connsiteY25" fmla="*/ 0 h 36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215077" h="360004" fill="none" extrusionOk="0">
                <a:moveTo>
                  <a:pt x="0" y="0"/>
                </a:moveTo>
                <a:cubicBezTo>
                  <a:pt x="177649" y="-664"/>
                  <a:pt x="314412" y="21875"/>
                  <a:pt x="583765" y="0"/>
                </a:cubicBezTo>
                <a:cubicBezTo>
                  <a:pt x="853118" y="-21875"/>
                  <a:pt x="1078141" y="-20367"/>
                  <a:pt x="1239681" y="0"/>
                </a:cubicBezTo>
                <a:cubicBezTo>
                  <a:pt x="1401221" y="20367"/>
                  <a:pt x="1567113" y="14853"/>
                  <a:pt x="1823447" y="0"/>
                </a:cubicBezTo>
                <a:cubicBezTo>
                  <a:pt x="2079781" y="-14853"/>
                  <a:pt x="2408542" y="37381"/>
                  <a:pt x="2623664" y="0"/>
                </a:cubicBezTo>
                <a:cubicBezTo>
                  <a:pt x="2838786" y="-37381"/>
                  <a:pt x="2998540" y="-6798"/>
                  <a:pt x="3135279" y="0"/>
                </a:cubicBezTo>
                <a:cubicBezTo>
                  <a:pt x="3272019" y="6798"/>
                  <a:pt x="3567334" y="-19710"/>
                  <a:pt x="3791195" y="0"/>
                </a:cubicBezTo>
                <a:cubicBezTo>
                  <a:pt x="4015056" y="19710"/>
                  <a:pt x="4262881" y="-13542"/>
                  <a:pt x="4591413" y="0"/>
                </a:cubicBezTo>
                <a:cubicBezTo>
                  <a:pt x="4919945" y="13542"/>
                  <a:pt x="4900950" y="-12074"/>
                  <a:pt x="5175178" y="0"/>
                </a:cubicBezTo>
                <a:cubicBezTo>
                  <a:pt x="5449407" y="12074"/>
                  <a:pt x="5457679" y="-14272"/>
                  <a:pt x="5686793" y="0"/>
                </a:cubicBezTo>
                <a:cubicBezTo>
                  <a:pt x="5915907" y="14272"/>
                  <a:pt x="6092273" y="39547"/>
                  <a:pt x="6487010" y="0"/>
                </a:cubicBezTo>
                <a:cubicBezTo>
                  <a:pt x="6881747" y="-39547"/>
                  <a:pt x="6860227" y="9722"/>
                  <a:pt x="7215077" y="0"/>
                </a:cubicBezTo>
                <a:cubicBezTo>
                  <a:pt x="7209379" y="145696"/>
                  <a:pt x="7223299" y="232286"/>
                  <a:pt x="7215077" y="360004"/>
                </a:cubicBezTo>
                <a:cubicBezTo>
                  <a:pt x="6960719" y="375107"/>
                  <a:pt x="6851404" y="354122"/>
                  <a:pt x="6631312" y="360004"/>
                </a:cubicBezTo>
                <a:cubicBezTo>
                  <a:pt x="6411221" y="365886"/>
                  <a:pt x="6270652" y="376674"/>
                  <a:pt x="6119697" y="360004"/>
                </a:cubicBezTo>
                <a:cubicBezTo>
                  <a:pt x="5968743" y="343334"/>
                  <a:pt x="5878732" y="346343"/>
                  <a:pt x="5680233" y="360004"/>
                </a:cubicBezTo>
                <a:cubicBezTo>
                  <a:pt x="5481734" y="373665"/>
                  <a:pt x="5337702" y="356851"/>
                  <a:pt x="5096468" y="360004"/>
                </a:cubicBezTo>
                <a:cubicBezTo>
                  <a:pt x="4855235" y="363157"/>
                  <a:pt x="4709134" y="382744"/>
                  <a:pt x="4368401" y="360004"/>
                </a:cubicBezTo>
                <a:cubicBezTo>
                  <a:pt x="4027668" y="337264"/>
                  <a:pt x="4090113" y="355192"/>
                  <a:pt x="3856787" y="360004"/>
                </a:cubicBezTo>
                <a:cubicBezTo>
                  <a:pt x="3623461" y="364816"/>
                  <a:pt x="3258856" y="345965"/>
                  <a:pt x="3056569" y="360004"/>
                </a:cubicBezTo>
                <a:cubicBezTo>
                  <a:pt x="2854282" y="374043"/>
                  <a:pt x="2752844" y="355720"/>
                  <a:pt x="2472804" y="360004"/>
                </a:cubicBezTo>
                <a:cubicBezTo>
                  <a:pt x="2192765" y="364288"/>
                  <a:pt x="2128126" y="337984"/>
                  <a:pt x="1889038" y="360004"/>
                </a:cubicBezTo>
                <a:cubicBezTo>
                  <a:pt x="1649950" y="382024"/>
                  <a:pt x="1512635" y="345396"/>
                  <a:pt x="1377424" y="360004"/>
                </a:cubicBezTo>
                <a:cubicBezTo>
                  <a:pt x="1242213" y="374612"/>
                  <a:pt x="944772" y="357053"/>
                  <a:pt x="577206" y="360004"/>
                </a:cubicBezTo>
                <a:cubicBezTo>
                  <a:pt x="209640" y="362955"/>
                  <a:pt x="157252" y="388515"/>
                  <a:pt x="0" y="360004"/>
                </a:cubicBezTo>
                <a:cubicBezTo>
                  <a:pt x="-14916" y="207629"/>
                  <a:pt x="6311" y="172626"/>
                  <a:pt x="0" y="0"/>
                </a:cubicBezTo>
                <a:close/>
              </a:path>
              <a:path w="7215077" h="360004" stroke="0" extrusionOk="0">
                <a:moveTo>
                  <a:pt x="0" y="0"/>
                </a:moveTo>
                <a:cubicBezTo>
                  <a:pt x="182276" y="-1304"/>
                  <a:pt x="360541" y="-16321"/>
                  <a:pt x="583765" y="0"/>
                </a:cubicBezTo>
                <a:cubicBezTo>
                  <a:pt x="806990" y="16321"/>
                  <a:pt x="1109145" y="1019"/>
                  <a:pt x="1383983" y="0"/>
                </a:cubicBezTo>
                <a:cubicBezTo>
                  <a:pt x="1658821" y="-1019"/>
                  <a:pt x="1806559" y="-22782"/>
                  <a:pt x="2184201" y="0"/>
                </a:cubicBezTo>
                <a:cubicBezTo>
                  <a:pt x="2561843" y="22782"/>
                  <a:pt x="2494722" y="-14595"/>
                  <a:pt x="2623664" y="0"/>
                </a:cubicBezTo>
                <a:cubicBezTo>
                  <a:pt x="2752606" y="14595"/>
                  <a:pt x="3039406" y="20225"/>
                  <a:pt x="3423882" y="0"/>
                </a:cubicBezTo>
                <a:cubicBezTo>
                  <a:pt x="3808358" y="-20225"/>
                  <a:pt x="3864987" y="-11296"/>
                  <a:pt x="4007647" y="0"/>
                </a:cubicBezTo>
                <a:cubicBezTo>
                  <a:pt x="4150308" y="11296"/>
                  <a:pt x="4422311" y="24359"/>
                  <a:pt x="4735714" y="0"/>
                </a:cubicBezTo>
                <a:cubicBezTo>
                  <a:pt x="5049117" y="-24359"/>
                  <a:pt x="5156086" y="6584"/>
                  <a:pt x="5463781" y="0"/>
                </a:cubicBezTo>
                <a:cubicBezTo>
                  <a:pt x="5771476" y="-6584"/>
                  <a:pt x="5867622" y="30762"/>
                  <a:pt x="6191848" y="0"/>
                </a:cubicBezTo>
                <a:cubicBezTo>
                  <a:pt x="6516074" y="-30762"/>
                  <a:pt x="6870684" y="25878"/>
                  <a:pt x="7215077" y="0"/>
                </a:cubicBezTo>
                <a:cubicBezTo>
                  <a:pt x="7200176" y="129339"/>
                  <a:pt x="7230358" y="259224"/>
                  <a:pt x="7215077" y="360004"/>
                </a:cubicBezTo>
                <a:cubicBezTo>
                  <a:pt x="7046588" y="339031"/>
                  <a:pt x="6943609" y="365109"/>
                  <a:pt x="6775613" y="360004"/>
                </a:cubicBezTo>
                <a:cubicBezTo>
                  <a:pt x="6607617" y="354899"/>
                  <a:pt x="6412130" y="354926"/>
                  <a:pt x="6263999" y="360004"/>
                </a:cubicBezTo>
                <a:cubicBezTo>
                  <a:pt x="6115868" y="365082"/>
                  <a:pt x="5875337" y="348235"/>
                  <a:pt x="5752384" y="360004"/>
                </a:cubicBezTo>
                <a:cubicBezTo>
                  <a:pt x="5629431" y="371773"/>
                  <a:pt x="5403103" y="375037"/>
                  <a:pt x="5096468" y="360004"/>
                </a:cubicBezTo>
                <a:cubicBezTo>
                  <a:pt x="4789833" y="344971"/>
                  <a:pt x="4506461" y="330706"/>
                  <a:pt x="4296250" y="360004"/>
                </a:cubicBezTo>
                <a:cubicBezTo>
                  <a:pt x="4086039" y="389302"/>
                  <a:pt x="3781936" y="359033"/>
                  <a:pt x="3640334" y="360004"/>
                </a:cubicBezTo>
                <a:cubicBezTo>
                  <a:pt x="3498732" y="360975"/>
                  <a:pt x="3135037" y="375908"/>
                  <a:pt x="2840117" y="360004"/>
                </a:cubicBezTo>
                <a:cubicBezTo>
                  <a:pt x="2545197" y="344100"/>
                  <a:pt x="2445826" y="378203"/>
                  <a:pt x="2256351" y="360004"/>
                </a:cubicBezTo>
                <a:cubicBezTo>
                  <a:pt x="2066876" y="341805"/>
                  <a:pt x="1829369" y="341903"/>
                  <a:pt x="1672586" y="360004"/>
                </a:cubicBezTo>
                <a:cubicBezTo>
                  <a:pt x="1515804" y="378105"/>
                  <a:pt x="1103785" y="392033"/>
                  <a:pt x="944519" y="360004"/>
                </a:cubicBezTo>
                <a:cubicBezTo>
                  <a:pt x="785253" y="327975"/>
                  <a:pt x="366583" y="329231"/>
                  <a:pt x="0" y="360004"/>
                </a:cubicBezTo>
                <a:cubicBezTo>
                  <a:pt x="-8384" y="239648"/>
                  <a:pt x="-16991" y="164580"/>
                  <a:pt x="0" y="0"/>
                </a:cubicBezTo>
                <a:close/>
              </a:path>
            </a:pathLst>
          </a:custGeom>
          <a:solidFill>
            <a:srgbClr val="FFC000">
              <a:lumMod val="20000"/>
              <a:lumOff val="80000"/>
            </a:srgbClr>
          </a:solidFill>
          <a:ln w="19050" cap="flat" cmpd="sng" algn="ctr">
            <a:solidFill>
              <a:srgbClr val="C00000"/>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rPr>
              <a:t>The two bullet points provide you with two sides of the argument</a:t>
            </a:r>
          </a:p>
        </p:txBody>
      </p:sp>
      <p:cxnSp>
        <p:nvCxnSpPr>
          <p:cNvPr id="42" name="Straight Arrow Connector 41">
            <a:extLst>
              <a:ext uri="{FF2B5EF4-FFF2-40B4-BE49-F238E27FC236}">
                <a16:creationId xmlns:a16="http://schemas.microsoft.com/office/drawing/2014/main" id="{C12D1D71-4981-35A7-2ACB-9D31834D51C7}"/>
              </a:ext>
            </a:extLst>
          </p:cNvPr>
          <p:cNvCxnSpPr>
            <a:cxnSpLocks/>
          </p:cNvCxnSpPr>
          <p:nvPr/>
        </p:nvCxnSpPr>
        <p:spPr>
          <a:xfrm flipV="1">
            <a:off x="3104358" y="5258682"/>
            <a:ext cx="664005" cy="919726"/>
          </a:xfrm>
          <a:prstGeom prst="straightConnector1">
            <a:avLst/>
          </a:prstGeom>
          <a:noFill/>
          <a:ln w="38100" cap="flat" cmpd="sng" algn="ctr">
            <a:solidFill>
              <a:srgbClr val="C00000"/>
            </a:solidFill>
            <a:prstDash val="solid"/>
            <a:miter lim="800000"/>
            <a:tailEnd type="triangle"/>
          </a:ln>
          <a:effectLst/>
        </p:spPr>
      </p:cxnSp>
    </p:spTree>
    <p:extLst>
      <p:ext uri="{BB962C8B-B14F-4D97-AF65-F5344CB8AC3E}">
        <p14:creationId xmlns:p14="http://schemas.microsoft.com/office/powerpoint/2010/main" val="320245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500" fill="hold"/>
                                        <p:tgtEl>
                                          <p:spTgt spid="38"/>
                                        </p:tgtEl>
                                        <p:attrNameLst>
                                          <p:attrName>ppt_x</p:attrName>
                                        </p:attrNameLst>
                                      </p:cBhvr>
                                      <p:tavLst>
                                        <p:tav tm="0">
                                          <p:val>
                                            <p:strVal val="#ppt_x"/>
                                          </p:val>
                                        </p:tav>
                                        <p:tav tm="100000">
                                          <p:val>
                                            <p:strVal val="#ppt_x"/>
                                          </p:val>
                                        </p:tav>
                                      </p:tavLst>
                                    </p:anim>
                                    <p:anim calcmode="lin" valueType="num">
                                      <p:cBhvr additive="base">
                                        <p:cTn id="36" dur="500" fill="hold"/>
                                        <p:tgtEl>
                                          <p:spTgt spid="3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 calcmode="lin" valueType="num">
                                      <p:cBhvr additive="base">
                                        <p:cTn id="39" dur="500" fill="hold"/>
                                        <p:tgtEl>
                                          <p:spTgt spid="37"/>
                                        </p:tgtEl>
                                        <p:attrNameLst>
                                          <p:attrName>ppt_x</p:attrName>
                                        </p:attrNameLst>
                                      </p:cBhvr>
                                      <p:tavLst>
                                        <p:tav tm="0">
                                          <p:val>
                                            <p:strVal val="#ppt_x"/>
                                          </p:val>
                                        </p:tav>
                                        <p:tav tm="100000">
                                          <p:val>
                                            <p:strVal val="#ppt_x"/>
                                          </p:val>
                                        </p:tav>
                                      </p:tavLst>
                                    </p:anim>
                                    <p:anim calcmode="lin" valueType="num">
                                      <p:cBhvr additive="base">
                                        <p:cTn id="4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500" fill="hold"/>
                                        <p:tgtEl>
                                          <p:spTgt spid="41"/>
                                        </p:tgtEl>
                                        <p:attrNameLst>
                                          <p:attrName>ppt_x</p:attrName>
                                        </p:attrNameLst>
                                      </p:cBhvr>
                                      <p:tavLst>
                                        <p:tav tm="0">
                                          <p:val>
                                            <p:strVal val="#ppt_x"/>
                                          </p:val>
                                        </p:tav>
                                        <p:tav tm="100000">
                                          <p:val>
                                            <p:strVal val="#ppt_x"/>
                                          </p:val>
                                        </p:tav>
                                      </p:tavLst>
                                    </p:anim>
                                    <p:anim calcmode="lin" valueType="num">
                                      <p:cBhvr additive="base">
                                        <p:cTn id="46" dur="5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ppt_x"/>
                                          </p:val>
                                        </p:tav>
                                        <p:tav tm="100000">
                                          <p:val>
                                            <p:strVal val="#ppt_x"/>
                                          </p:val>
                                        </p:tav>
                                      </p:tavLst>
                                    </p:anim>
                                    <p:anim calcmode="lin" valueType="num">
                                      <p:cBhvr additive="base">
                                        <p:cTn id="50" dur="500" fill="hold"/>
                                        <p:tgtEl>
                                          <p:spTgt spid="42"/>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500" fill="hold"/>
                                        <p:tgtEl>
                                          <p:spTgt spid="40"/>
                                        </p:tgtEl>
                                        <p:attrNameLst>
                                          <p:attrName>ppt_x</p:attrName>
                                        </p:attrNameLst>
                                      </p:cBhvr>
                                      <p:tavLst>
                                        <p:tav tm="0">
                                          <p:val>
                                            <p:strVal val="#ppt_x"/>
                                          </p:val>
                                        </p:tav>
                                        <p:tav tm="100000">
                                          <p:val>
                                            <p:strVal val="#ppt_x"/>
                                          </p:val>
                                        </p:tav>
                                      </p:tavLst>
                                    </p:anim>
                                    <p:anim calcmode="lin" valueType="num">
                                      <p:cBhvr additive="base">
                                        <p:cTn id="5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30" grpId="0" animBg="1"/>
      <p:bldP spid="33" grpId="0" animBg="1"/>
      <p:bldP spid="35" grpId="0" animBg="1"/>
      <p:bldP spid="37" grpId="0" animBg="1"/>
      <p:bldP spid="40" grpId="0" animBg="1"/>
      <p:bldP spid="4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2D203-3B05-17C2-BA80-A951DE764FB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BFB7BE-4B6E-8975-845D-9B2201DCF137}"/>
              </a:ext>
            </a:extLst>
          </p:cNvPr>
          <p:cNvSpPr>
            <a:spLocks noGrp="1"/>
          </p:cNvSpPr>
          <p:nvPr>
            <p:ph idx="1"/>
          </p:nvPr>
        </p:nvSpPr>
        <p:spPr/>
        <p:txBody>
          <a:bodyPr/>
          <a:lstStyle/>
          <a:p>
            <a:endParaRPr lang="en-GB"/>
          </a:p>
        </p:txBody>
      </p:sp>
      <p:pic>
        <p:nvPicPr>
          <p:cNvPr id="4" name="Picture 6" descr="Seamless pattern with hand drawn icons on the theme of law and crimes,  black contour on white background — Stock Photo © Zagory #96363188">
            <a:extLst>
              <a:ext uri="{FF2B5EF4-FFF2-40B4-BE49-F238E27FC236}">
                <a16:creationId xmlns:a16="http://schemas.microsoft.com/office/drawing/2014/main" id="{D555BD4E-4CF6-75F2-0707-23C1A1AB7259}"/>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AFE009FC-1529-1422-16E4-7680F23ACB9B}"/>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13EE472-0FE2-784A-17E3-C94A49AABE5E}"/>
              </a:ext>
            </a:extLst>
          </p:cNvPr>
          <p:cNvSpPr/>
          <p:nvPr/>
        </p:nvSpPr>
        <p:spPr>
          <a:xfrm>
            <a:off x="567173" y="1265269"/>
            <a:ext cx="10799778" cy="4902225"/>
          </a:xfrm>
          <a:prstGeom prst="rect">
            <a:avLst/>
          </a:prstGeom>
          <a:solidFill>
            <a:srgbClr val="5B9BD5">
              <a:lumMod val="40000"/>
              <a:lumOff val="60000"/>
              <a:alpha val="67843"/>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957C387-6E61-7226-6A85-22DF8049C8DC}"/>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rgbClr val="5B9BD5">
              <a:lumMod val="20000"/>
              <a:lumOff val="80000"/>
            </a:srgbClr>
          </a:solidFill>
          <a:ln w="28575" cap="flat" cmpd="sng" algn="ctr">
            <a:solidFill>
              <a:sysClr val="windowText" lastClr="000000">
                <a:lumMod val="95000"/>
                <a:lumOff val="5000"/>
              </a:sysClr>
            </a:solidFill>
            <a:prstDash val="solid"/>
            <a:miter lim="800000"/>
            <a:extLst>
              <a:ext uri="{C807C97D-BFC1-408E-A445-0C87EB9F89A2}">
                <ask:lineSketchStyleProps xmlns:ask="http://schemas.microsoft.com/office/drawing/2018/sketchyshapes" sd="3974395646">
                  <a:prstGeom prst="rect">
                    <a:avLst/>
                  </a:prstGeom>
                  <ask:type>
                    <ask:lineSketchScribble/>
                  </ask:type>
                </ask:lineSketchStyleProps>
              </a:ext>
            </a:extLst>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99361111-28DA-C59B-518C-D02AA6E311A9}"/>
              </a:ext>
            </a:extLst>
          </p:cNvPr>
          <p:cNvSpPr/>
          <p:nvPr/>
        </p:nvSpPr>
        <p:spPr>
          <a:xfrm>
            <a:off x="-11110" y="244483"/>
            <a:ext cx="12200967" cy="770964"/>
          </a:xfrm>
          <a:prstGeom prst="rect">
            <a:avLst/>
          </a:prstGeom>
          <a:gradFill flip="none" rotWithShape="1">
            <a:gsLst>
              <a:gs pos="0">
                <a:srgbClr val="FFC000"/>
              </a:gs>
              <a:gs pos="63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98AFFC38-09BA-5798-6B0B-C74983C80C0F}"/>
              </a:ext>
            </a:extLst>
          </p:cNvPr>
          <p:cNvSpPr txBox="1"/>
          <p:nvPr/>
        </p:nvSpPr>
        <p:spPr>
          <a:xfrm>
            <a:off x="330383" y="306799"/>
            <a:ext cx="11307698"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prstClr val="black"/>
                </a:solidFill>
                <a:effectLst/>
                <a:uLnTx/>
                <a:uFillTx/>
              </a:rPr>
              <a:t>QUESTION 3/4: </a:t>
            </a:r>
            <a:r>
              <a:rPr kumimoji="0" lang="en-GB" sz="3600" b="0" i="0" u="none" strike="noStrike" kern="0" cap="none" spc="0" normalizeH="0" baseline="0" noProof="0" dirty="0">
                <a:ln>
                  <a:noFill/>
                </a:ln>
                <a:solidFill>
                  <a:prstClr val="black"/>
                </a:solidFill>
                <a:effectLst/>
                <a:uLnTx/>
                <a:uFillTx/>
              </a:rPr>
              <a:t>Anglo-Saxon England</a:t>
            </a:r>
          </a:p>
        </p:txBody>
      </p:sp>
      <p:sp>
        <p:nvSpPr>
          <p:cNvPr id="10" name="Rectangle: Rounded Corners 9">
            <a:extLst>
              <a:ext uri="{FF2B5EF4-FFF2-40B4-BE49-F238E27FC236}">
                <a16:creationId xmlns:a16="http://schemas.microsoft.com/office/drawing/2014/main" id="{530CEE8B-4509-DA1B-C49C-918915D6A989}"/>
              </a:ext>
            </a:extLst>
          </p:cNvPr>
          <p:cNvSpPr/>
          <p:nvPr/>
        </p:nvSpPr>
        <p:spPr>
          <a:xfrm>
            <a:off x="311947" y="1709643"/>
            <a:ext cx="4479128" cy="4871414"/>
          </a:xfrm>
          <a:prstGeom prst="roundRect">
            <a:avLst>
              <a:gd name="adj" fmla="val 3207"/>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1" name="TextBox 10">
            <a:extLst>
              <a:ext uri="{FF2B5EF4-FFF2-40B4-BE49-F238E27FC236}">
                <a16:creationId xmlns:a16="http://schemas.microsoft.com/office/drawing/2014/main" id="{0CC49711-66F0-9983-9DF1-56312298D9BF}"/>
              </a:ext>
            </a:extLst>
          </p:cNvPr>
          <p:cNvSpPr txBox="1"/>
          <p:nvPr/>
        </p:nvSpPr>
        <p:spPr>
          <a:xfrm>
            <a:off x="392556" y="1754565"/>
            <a:ext cx="4112770" cy="193899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rPr>
              <a:t>3. </a:t>
            </a:r>
            <a:r>
              <a:rPr kumimoji="0" lang="en-GB" sz="2000" b="0" i="0" u="none" strike="noStrike" kern="0" cap="none" spc="0" normalizeH="0" baseline="0" noProof="0" dirty="0">
                <a:ln>
                  <a:noFill/>
                </a:ln>
                <a:solidFill>
                  <a:prstClr val="black"/>
                </a:solidFill>
                <a:effectLst/>
                <a:uLnTx/>
                <a:uFillTx/>
              </a:rPr>
              <a:t>‘</a:t>
            </a:r>
            <a:r>
              <a:rPr kumimoji="0" lang="en-GB" sz="2000" b="0" i="1" u="none" strike="noStrike" kern="0" cap="none" spc="0" normalizeH="0" baseline="0" noProof="0" dirty="0">
                <a:ln>
                  <a:noFill/>
                </a:ln>
                <a:solidFill>
                  <a:prstClr val="black"/>
                </a:solidFill>
                <a:effectLst/>
                <a:uLnTx/>
                <a:uFillTx/>
              </a:rPr>
              <a:t>The main reason for William’s victory at the Battle of Hastings was the tactics used by the Normans </a:t>
            </a:r>
            <a:r>
              <a:rPr kumimoji="0" lang="en-GB" sz="2000" b="0" i="0" u="none" strike="noStrike" kern="0" cap="none" spc="0" normalizeH="0" baseline="0" noProof="0" dirty="0">
                <a:ln>
                  <a:noFill/>
                </a:ln>
                <a:solidFill>
                  <a:prstClr val="black"/>
                </a:solidFill>
                <a:effectLst/>
                <a:uLnTx/>
                <a:uFillTx/>
              </a:rPr>
              <a:t>’.</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000" b="0" i="0" u="none" strike="noStrike" kern="0" cap="none" spc="0" normalizeH="0" baseline="0" noProof="0" dirty="0">
              <a:ln>
                <a:noFill/>
              </a:ln>
              <a:solidFill>
                <a:prstClr val="white">
                  <a:lumMod val="50000"/>
                </a:prstClr>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How far do you agree? Explain your answer.</a:t>
            </a:r>
          </a:p>
        </p:txBody>
      </p:sp>
      <p:sp>
        <p:nvSpPr>
          <p:cNvPr id="12" name="Rectangle: Rounded Corners 11">
            <a:extLst>
              <a:ext uri="{FF2B5EF4-FFF2-40B4-BE49-F238E27FC236}">
                <a16:creationId xmlns:a16="http://schemas.microsoft.com/office/drawing/2014/main" id="{BC327ABF-7A05-9CC8-5CC6-81C5748F23BD}"/>
              </a:ext>
            </a:extLst>
          </p:cNvPr>
          <p:cNvSpPr/>
          <p:nvPr/>
        </p:nvSpPr>
        <p:spPr>
          <a:xfrm>
            <a:off x="495126" y="3738728"/>
            <a:ext cx="4112770" cy="2572874"/>
          </a:xfrm>
          <a:prstGeom prst="roundRect">
            <a:avLst>
              <a:gd name="adj" fmla="val 6110"/>
            </a:avLst>
          </a:prstGeom>
          <a:solidFill>
            <a:sysClr val="window" lastClr="FFFFFF"/>
          </a:solidFill>
          <a:ln w="19050" cap="flat" cmpd="sng" algn="ctr">
            <a:solidFill>
              <a:srgbClr val="E7E6E6">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a:ln>
                  <a:noFill/>
                </a:ln>
                <a:solidFill>
                  <a:prstClr val="white"/>
                </a:solidFill>
                <a:effectLst/>
                <a:uLnTx/>
                <a:uFillTx/>
                <a:latin typeface="Calibri" panose="020F0502020204030204"/>
                <a:ea typeface="+mn-ea"/>
                <a:cs typeface="+mn-cs"/>
              </a:rPr>
              <a:t>        </a:t>
            </a:r>
          </a:p>
        </p:txBody>
      </p:sp>
      <p:sp>
        <p:nvSpPr>
          <p:cNvPr id="13" name="TextBox 12">
            <a:extLst>
              <a:ext uri="{FF2B5EF4-FFF2-40B4-BE49-F238E27FC236}">
                <a16:creationId xmlns:a16="http://schemas.microsoft.com/office/drawing/2014/main" id="{6FDCB95A-28DF-F8C0-15B2-0F7B5D828250}"/>
              </a:ext>
            </a:extLst>
          </p:cNvPr>
          <p:cNvSpPr txBox="1"/>
          <p:nvPr/>
        </p:nvSpPr>
        <p:spPr>
          <a:xfrm>
            <a:off x="529613" y="3774246"/>
            <a:ext cx="4078283" cy="2431435"/>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may</a:t>
            </a:r>
            <a:r>
              <a:rPr kumimoji="0" lang="en-GB" sz="2000" b="0" i="0" u="none" strike="noStrike" kern="0" cap="none" spc="0" normalizeH="0" baseline="0" noProof="0" dirty="0">
                <a:ln>
                  <a:noFill/>
                </a:ln>
                <a:solidFill>
                  <a:prstClr val="black"/>
                </a:solidFill>
                <a:effectLst/>
                <a:uLnTx/>
                <a:uFillTx/>
              </a:rPr>
              <a:t> use the following in your answer:</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000" b="0" i="0" u="none" strike="noStrike" kern="0" cap="none" spc="0" normalizeH="0" baseline="0" noProof="0" dirty="0">
              <a:ln>
                <a:noFill/>
              </a:ln>
              <a:solidFill>
                <a:prstClr val="black"/>
              </a:solidFill>
              <a:effectLst/>
              <a:uLnTx/>
              <a:uFillTx/>
            </a:endParaRP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Mounted Norman knights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000" b="0" i="0" u="none" strike="noStrike" kern="0" cap="none" spc="0" normalizeH="0" baseline="0" noProof="0" dirty="0">
                <a:ln>
                  <a:noFill/>
                </a:ln>
                <a:solidFill>
                  <a:prstClr val="black"/>
                </a:solidFill>
                <a:effectLst/>
                <a:uLnTx/>
                <a:uFillTx/>
              </a:rPr>
              <a:t>The march from Stamford Bridge</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200" b="0" i="0" u="none" strike="noStrike" kern="0" cap="none" spc="0" normalizeH="0" baseline="0" noProof="0" dirty="0">
              <a:ln>
                <a:noFill/>
              </a:ln>
              <a:solidFill>
                <a:prstClr val="black"/>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0" i="0" u="none" strike="noStrike" kern="0" cap="none" spc="0" normalizeH="0" baseline="0" noProof="0" dirty="0">
                <a:ln>
                  <a:noFill/>
                </a:ln>
                <a:solidFill>
                  <a:prstClr val="black"/>
                </a:solidFill>
                <a:effectLst/>
                <a:uLnTx/>
                <a:uFillTx/>
              </a:rPr>
              <a:t>You </a:t>
            </a:r>
            <a:r>
              <a:rPr kumimoji="0" lang="en-GB" sz="2000" b="1" i="0" u="none" strike="noStrike" kern="0" cap="none" spc="0" normalizeH="0" baseline="0" noProof="0" dirty="0">
                <a:ln>
                  <a:noFill/>
                </a:ln>
                <a:solidFill>
                  <a:prstClr val="black"/>
                </a:solidFill>
                <a:effectLst/>
                <a:uLnTx/>
                <a:uFillTx/>
              </a:rPr>
              <a:t>must</a:t>
            </a:r>
            <a:r>
              <a:rPr kumimoji="0" lang="en-GB" sz="2000" b="0" i="0" u="none" strike="noStrike" kern="0" cap="none" spc="0" normalizeH="0" baseline="0" noProof="0" dirty="0">
                <a:ln>
                  <a:noFill/>
                </a:ln>
                <a:solidFill>
                  <a:prstClr val="black"/>
                </a:solidFill>
                <a:effectLst/>
                <a:uLnTx/>
                <a:uFillTx/>
              </a:rPr>
              <a:t> also use information of your own.</a:t>
            </a:r>
          </a:p>
        </p:txBody>
      </p:sp>
      <p:sp>
        <p:nvSpPr>
          <p:cNvPr id="14" name="Rectangle 13">
            <a:extLst>
              <a:ext uri="{FF2B5EF4-FFF2-40B4-BE49-F238E27FC236}">
                <a16:creationId xmlns:a16="http://schemas.microsoft.com/office/drawing/2014/main" id="{036F2ADA-2E70-D2ED-D687-B9EE2A1675B1}"/>
              </a:ext>
            </a:extLst>
          </p:cNvPr>
          <p:cNvSpPr/>
          <p:nvPr/>
        </p:nvSpPr>
        <p:spPr>
          <a:xfrm>
            <a:off x="320587" y="1117897"/>
            <a:ext cx="11554284" cy="489296"/>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3200" b="1" i="0" u="none" strike="noStrike" kern="0" cap="none" spc="0" normalizeH="0" baseline="0" noProof="0" dirty="0">
                <a:ln>
                  <a:noFill/>
                </a:ln>
                <a:solidFill>
                  <a:prstClr val="black"/>
                </a:solidFill>
                <a:effectLst/>
                <a:uLnTx/>
                <a:uFillTx/>
                <a:latin typeface="Calibri" panose="020F0502020204030204"/>
                <a:ea typeface="+mn-ea"/>
                <a:cs typeface="+mn-cs"/>
              </a:rPr>
              <a:t>Structure</a:t>
            </a:r>
          </a:p>
        </p:txBody>
      </p:sp>
      <p:sp>
        <p:nvSpPr>
          <p:cNvPr id="15" name="Rectangle 14">
            <a:extLst>
              <a:ext uri="{FF2B5EF4-FFF2-40B4-BE49-F238E27FC236}">
                <a16:creationId xmlns:a16="http://schemas.microsoft.com/office/drawing/2014/main" id="{ABA2DCC6-13FB-D0AE-F6E1-ED73C8149707}"/>
              </a:ext>
            </a:extLst>
          </p:cNvPr>
          <p:cNvSpPr/>
          <p:nvPr/>
        </p:nvSpPr>
        <p:spPr>
          <a:xfrm>
            <a:off x="4863122" y="1709643"/>
            <a:ext cx="1866773" cy="605659"/>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Argument:</a:t>
            </a:r>
          </a:p>
        </p:txBody>
      </p:sp>
      <p:sp>
        <p:nvSpPr>
          <p:cNvPr id="16" name="Rectangle 15">
            <a:extLst>
              <a:ext uri="{FF2B5EF4-FFF2-40B4-BE49-F238E27FC236}">
                <a16:creationId xmlns:a16="http://schemas.microsoft.com/office/drawing/2014/main" id="{98EBAED1-9793-111E-B9A9-159B3175753B}"/>
              </a:ext>
            </a:extLst>
          </p:cNvPr>
          <p:cNvSpPr/>
          <p:nvPr/>
        </p:nvSpPr>
        <p:spPr>
          <a:xfrm>
            <a:off x="6677025" y="1703970"/>
            <a:ext cx="5207642" cy="615733"/>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State what your opinion is from the start.  Use this argument all the way through if possible.</a:t>
            </a:r>
          </a:p>
        </p:txBody>
      </p:sp>
      <p:sp>
        <p:nvSpPr>
          <p:cNvPr id="17" name="Rectangle 16">
            <a:extLst>
              <a:ext uri="{FF2B5EF4-FFF2-40B4-BE49-F238E27FC236}">
                <a16:creationId xmlns:a16="http://schemas.microsoft.com/office/drawing/2014/main" id="{1716BD89-A9D9-45ED-1437-D1532A4FAE19}"/>
              </a:ext>
            </a:extLst>
          </p:cNvPr>
          <p:cNvSpPr/>
          <p:nvPr/>
        </p:nvSpPr>
        <p:spPr>
          <a:xfrm>
            <a:off x="4871684" y="2315302"/>
            <a:ext cx="7003187" cy="660934"/>
          </a:xfrm>
          <a:prstGeom prst="rect">
            <a:avLst/>
          </a:prstGeom>
          <a:solidFill>
            <a:srgbClr val="70AD47">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1" u="none" strike="noStrike" kern="0" cap="none" spc="0" normalizeH="0" baseline="0" noProof="0" dirty="0">
                <a:ln>
                  <a:noFill/>
                </a:ln>
                <a:solidFill>
                  <a:prstClr val="black"/>
                </a:solidFill>
                <a:effectLst/>
                <a:uLnTx/>
                <a:uFillTx/>
                <a:latin typeface="Comic Sans MS" panose="030F0702030302020204" pitchFamily="66" charset="0"/>
                <a:ea typeface="+mn-ea"/>
                <a:cs typeface="+mn-cs"/>
              </a:rPr>
              <a:t>Overall, I agree, partly agree, disagree that the tactics used by the Normans was the main reason…</a:t>
            </a:r>
          </a:p>
        </p:txBody>
      </p:sp>
      <p:sp>
        <p:nvSpPr>
          <p:cNvPr id="18" name="Rectangle 17">
            <a:extLst>
              <a:ext uri="{FF2B5EF4-FFF2-40B4-BE49-F238E27FC236}">
                <a16:creationId xmlns:a16="http://schemas.microsoft.com/office/drawing/2014/main" id="{66609031-A2AF-A2A5-1174-DEE62246A962}"/>
              </a:ext>
            </a:extLst>
          </p:cNvPr>
          <p:cNvSpPr/>
          <p:nvPr/>
        </p:nvSpPr>
        <p:spPr>
          <a:xfrm>
            <a:off x="4871684" y="3061525"/>
            <a:ext cx="1866773" cy="605659"/>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Point:</a:t>
            </a:r>
          </a:p>
        </p:txBody>
      </p:sp>
      <p:sp>
        <p:nvSpPr>
          <p:cNvPr id="19" name="Rectangle 18">
            <a:extLst>
              <a:ext uri="{FF2B5EF4-FFF2-40B4-BE49-F238E27FC236}">
                <a16:creationId xmlns:a16="http://schemas.microsoft.com/office/drawing/2014/main" id="{BA8EE786-4FD5-A5C0-B30A-77BC7443B719}"/>
              </a:ext>
            </a:extLst>
          </p:cNvPr>
          <p:cNvSpPr/>
          <p:nvPr/>
        </p:nvSpPr>
        <p:spPr>
          <a:xfrm>
            <a:off x="6685587" y="3055852"/>
            <a:ext cx="5207642" cy="615733"/>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As the focus of the statement is about Norman tactics, your first paragraph should focus on this.</a:t>
            </a:r>
          </a:p>
        </p:txBody>
      </p:sp>
      <p:sp>
        <p:nvSpPr>
          <p:cNvPr id="20" name="Rectangle 19">
            <a:extLst>
              <a:ext uri="{FF2B5EF4-FFF2-40B4-BE49-F238E27FC236}">
                <a16:creationId xmlns:a16="http://schemas.microsoft.com/office/drawing/2014/main" id="{8262FAFF-8DBC-7BD9-FC85-AB4EB8B6AF56}"/>
              </a:ext>
            </a:extLst>
          </p:cNvPr>
          <p:cNvSpPr/>
          <p:nvPr/>
        </p:nvSpPr>
        <p:spPr>
          <a:xfrm>
            <a:off x="4863122" y="3718058"/>
            <a:ext cx="1866773" cy="605659"/>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Evidence:</a:t>
            </a:r>
          </a:p>
        </p:txBody>
      </p:sp>
      <p:sp>
        <p:nvSpPr>
          <p:cNvPr id="21" name="Rectangle 20">
            <a:extLst>
              <a:ext uri="{FF2B5EF4-FFF2-40B4-BE49-F238E27FC236}">
                <a16:creationId xmlns:a16="http://schemas.microsoft.com/office/drawing/2014/main" id="{9E69A0E7-8BDF-F675-55C8-EB946EAA96AB}"/>
              </a:ext>
            </a:extLst>
          </p:cNvPr>
          <p:cNvSpPr/>
          <p:nvPr/>
        </p:nvSpPr>
        <p:spPr>
          <a:xfrm>
            <a:off x="6677025" y="3712385"/>
            <a:ext cx="5207642" cy="615733"/>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Now show off your knowledge about the use of Norman tactics – use specific facts.</a:t>
            </a:r>
          </a:p>
        </p:txBody>
      </p:sp>
      <p:sp>
        <p:nvSpPr>
          <p:cNvPr id="22" name="Rectangle 21">
            <a:extLst>
              <a:ext uri="{FF2B5EF4-FFF2-40B4-BE49-F238E27FC236}">
                <a16:creationId xmlns:a16="http://schemas.microsoft.com/office/drawing/2014/main" id="{3ED3D459-C473-19A6-6C18-2A5E1BE00E3C}"/>
              </a:ext>
            </a:extLst>
          </p:cNvPr>
          <p:cNvSpPr/>
          <p:nvPr/>
        </p:nvSpPr>
        <p:spPr>
          <a:xfrm>
            <a:off x="4854482" y="4381032"/>
            <a:ext cx="1866773" cy="605659"/>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Explain:</a:t>
            </a:r>
          </a:p>
        </p:txBody>
      </p:sp>
      <p:sp>
        <p:nvSpPr>
          <p:cNvPr id="23" name="Rectangle 22">
            <a:extLst>
              <a:ext uri="{FF2B5EF4-FFF2-40B4-BE49-F238E27FC236}">
                <a16:creationId xmlns:a16="http://schemas.microsoft.com/office/drawing/2014/main" id="{970D8832-7FE5-813A-E82B-2D05ADEE1D2F}"/>
              </a:ext>
            </a:extLst>
          </p:cNvPr>
          <p:cNvSpPr/>
          <p:nvPr/>
        </p:nvSpPr>
        <p:spPr>
          <a:xfrm>
            <a:off x="6668385" y="4375359"/>
            <a:ext cx="5207642" cy="615733"/>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Explain why these Norman tactics resulted in William’s victory at the Battle of Hastings.</a:t>
            </a:r>
          </a:p>
        </p:txBody>
      </p:sp>
      <p:sp>
        <p:nvSpPr>
          <p:cNvPr id="24" name="Rectangle 23">
            <a:extLst>
              <a:ext uri="{FF2B5EF4-FFF2-40B4-BE49-F238E27FC236}">
                <a16:creationId xmlns:a16="http://schemas.microsoft.com/office/drawing/2014/main" id="{4345D1C2-78D2-9C52-CBB2-1E862E8B772E}"/>
              </a:ext>
            </a:extLst>
          </p:cNvPr>
          <p:cNvSpPr/>
          <p:nvPr/>
        </p:nvSpPr>
        <p:spPr>
          <a:xfrm>
            <a:off x="4855596" y="5039207"/>
            <a:ext cx="1866773" cy="1392451"/>
          </a:xfrm>
          <a:prstGeom prst="rect">
            <a:avLst/>
          </a:prstGeom>
          <a:gradFill flip="none" rotWithShape="1">
            <a:gsLst>
              <a:gs pos="0">
                <a:srgbClr val="FFC000"/>
              </a:gs>
              <a:gs pos="75000">
                <a:srgbClr val="FFC000">
                  <a:lumMod val="60000"/>
                  <a:lumOff val="40000"/>
                </a:srgbClr>
              </a:gs>
              <a:gs pos="100000">
                <a:sysClr val="window" lastClr="FFFFFF">
                  <a:lumMod val="0"/>
                  <a:lumOff val="100000"/>
                </a:sysClr>
              </a:gs>
            </a:gsLst>
            <a:lin ang="0" scaled="1"/>
            <a:tileRect/>
          </a:gra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alibri" panose="020F0502020204030204"/>
                <a:ea typeface="+mn-ea"/>
                <a:cs typeface="+mn-cs"/>
              </a:rPr>
              <a:t>Argue:</a:t>
            </a:r>
          </a:p>
        </p:txBody>
      </p:sp>
      <p:sp>
        <p:nvSpPr>
          <p:cNvPr id="25" name="Rectangle 24">
            <a:extLst>
              <a:ext uri="{FF2B5EF4-FFF2-40B4-BE49-F238E27FC236}">
                <a16:creationId xmlns:a16="http://schemas.microsoft.com/office/drawing/2014/main" id="{E2988DCE-D571-F2BE-2DC3-B53603C4604D}"/>
              </a:ext>
            </a:extLst>
          </p:cNvPr>
          <p:cNvSpPr/>
          <p:nvPr/>
        </p:nvSpPr>
        <p:spPr>
          <a:xfrm>
            <a:off x="6667229" y="5034169"/>
            <a:ext cx="5207642" cy="1397489"/>
          </a:xfrm>
          <a:prstGeom prst="rect">
            <a:avLst/>
          </a:prstGeom>
          <a:solidFill>
            <a:srgbClr val="5B9BD5">
              <a:lumMod val="60000"/>
              <a:lumOff val="40000"/>
            </a:srgbClr>
          </a:solidFill>
          <a:ln w="12700" cap="flat" cmpd="sng" algn="ctr">
            <a:noFill/>
            <a:prstDash val="solid"/>
            <a:miter lim="800000"/>
          </a:ln>
          <a:effectLst/>
        </p:spPr>
        <p:txBody>
          <a:bodyPr rtlCol="0" anchor="ct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At the end of each paragraph, aim to argue back to your point.</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Make sure you give an argument for and against the statement as well as arguing what your opinion of the statement is.</a:t>
            </a:r>
          </a:p>
        </p:txBody>
      </p:sp>
      <p:sp>
        <p:nvSpPr>
          <p:cNvPr id="26" name="Rectangle 25">
            <a:extLst>
              <a:ext uri="{FF2B5EF4-FFF2-40B4-BE49-F238E27FC236}">
                <a16:creationId xmlns:a16="http://schemas.microsoft.com/office/drawing/2014/main" id="{7F60262B-95A8-E5A4-2195-499FC5DE4107}"/>
              </a:ext>
            </a:extLst>
          </p:cNvPr>
          <p:cNvSpPr/>
          <p:nvPr/>
        </p:nvSpPr>
        <p:spPr>
          <a:xfrm>
            <a:off x="8326537" y="272247"/>
            <a:ext cx="3585894" cy="1334946"/>
          </a:xfrm>
          <a:custGeom>
            <a:avLst/>
            <a:gdLst>
              <a:gd name="connsiteX0" fmla="*/ 0 w 3585894"/>
              <a:gd name="connsiteY0" fmla="*/ 0 h 1334946"/>
              <a:gd name="connsiteX1" fmla="*/ 561790 w 3585894"/>
              <a:gd name="connsiteY1" fmla="*/ 0 h 1334946"/>
              <a:gd name="connsiteX2" fmla="*/ 1231157 w 3585894"/>
              <a:gd name="connsiteY2" fmla="*/ 0 h 1334946"/>
              <a:gd name="connsiteX3" fmla="*/ 1864665 w 3585894"/>
              <a:gd name="connsiteY3" fmla="*/ 0 h 1334946"/>
              <a:gd name="connsiteX4" fmla="*/ 2462314 w 3585894"/>
              <a:gd name="connsiteY4" fmla="*/ 0 h 1334946"/>
              <a:gd name="connsiteX5" fmla="*/ 3024104 w 3585894"/>
              <a:gd name="connsiteY5" fmla="*/ 0 h 1334946"/>
              <a:gd name="connsiteX6" fmla="*/ 3585894 w 3585894"/>
              <a:gd name="connsiteY6" fmla="*/ 0 h 1334946"/>
              <a:gd name="connsiteX7" fmla="*/ 3585894 w 3585894"/>
              <a:gd name="connsiteY7" fmla="*/ 680822 h 1334946"/>
              <a:gd name="connsiteX8" fmla="*/ 3585894 w 3585894"/>
              <a:gd name="connsiteY8" fmla="*/ 1334946 h 1334946"/>
              <a:gd name="connsiteX9" fmla="*/ 3024104 w 3585894"/>
              <a:gd name="connsiteY9" fmla="*/ 1334946 h 1334946"/>
              <a:gd name="connsiteX10" fmla="*/ 2354737 w 3585894"/>
              <a:gd name="connsiteY10" fmla="*/ 1334946 h 1334946"/>
              <a:gd name="connsiteX11" fmla="*/ 1828806 w 3585894"/>
              <a:gd name="connsiteY11" fmla="*/ 1334946 h 1334946"/>
              <a:gd name="connsiteX12" fmla="*/ 1302875 w 3585894"/>
              <a:gd name="connsiteY12" fmla="*/ 1334946 h 1334946"/>
              <a:gd name="connsiteX13" fmla="*/ 669367 w 3585894"/>
              <a:gd name="connsiteY13" fmla="*/ 1334946 h 1334946"/>
              <a:gd name="connsiteX14" fmla="*/ 0 w 3585894"/>
              <a:gd name="connsiteY14" fmla="*/ 1334946 h 1334946"/>
              <a:gd name="connsiteX15" fmla="*/ 0 w 3585894"/>
              <a:gd name="connsiteY15" fmla="*/ 654124 h 1334946"/>
              <a:gd name="connsiteX16" fmla="*/ 0 w 3585894"/>
              <a:gd name="connsiteY16" fmla="*/ 0 h 1334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585894" h="1334946" fill="none" extrusionOk="0">
                <a:moveTo>
                  <a:pt x="0" y="0"/>
                </a:moveTo>
                <a:cubicBezTo>
                  <a:pt x="189389" y="-2422"/>
                  <a:pt x="320354" y="3498"/>
                  <a:pt x="561790" y="0"/>
                </a:cubicBezTo>
                <a:cubicBezTo>
                  <a:pt x="803226" y="-3498"/>
                  <a:pt x="927203" y="-31985"/>
                  <a:pt x="1231157" y="0"/>
                </a:cubicBezTo>
                <a:cubicBezTo>
                  <a:pt x="1535111" y="31985"/>
                  <a:pt x="1559236" y="28603"/>
                  <a:pt x="1864665" y="0"/>
                </a:cubicBezTo>
                <a:cubicBezTo>
                  <a:pt x="2170094" y="-28603"/>
                  <a:pt x="2229893" y="-26525"/>
                  <a:pt x="2462314" y="0"/>
                </a:cubicBezTo>
                <a:cubicBezTo>
                  <a:pt x="2694735" y="26525"/>
                  <a:pt x="2896429" y="-10464"/>
                  <a:pt x="3024104" y="0"/>
                </a:cubicBezTo>
                <a:cubicBezTo>
                  <a:pt x="3151779" y="10464"/>
                  <a:pt x="3317793" y="-20752"/>
                  <a:pt x="3585894" y="0"/>
                </a:cubicBezTo>
                <a:cubicBezTo>
                  <a:pt x="3555839" y="272460"/>
                  <a:pt x="3584054" y="419554"/>
                  <a:pt x="3585894" y="680822"/>
                </a:cubicBezTo>
                <a:cubicBezTo>
                  <a:pt x="3587734" y="942090"/>
                  <a:pt x="3581093" y="1008418"/>
                  <a:pt x="3585894" y="1334946"/>
                </a:cubicBezTo>
                <a:cubicBezTo>
                  <a:pt x="3353472" y="1341671"/>
                  <a:pt x="3210516" y="1323307"/>
                  <a:pt x="3024104" y="1334946"/>
                </a:cubicBezTo>
                <a:cubicBezTo>
                  <a:pt x="2837692" y="1346586"/>
                  <a:pt x="2522033" y="1362961"/>
                  <a:pt x="2354737" y="1334946"/>
                </a:cubicBezTo>
                <a:cubicBezTo>
                  <a:pt x="2187441" y="1306931"/>
                  <a:pt x="2015588" y="1328233"/>
                  <a:pt x="1828806" y="1334946"/>
                </a:cubicBezTo>
                <a:cubicBezTo>
                  <a:pt x="1642024" y="1341659"/>
                  <a:pt x="1561274" y="1309554"/>
                  <a:pt x="1302875" y="1334946"/>
                </a:cubicBezTo>
                <a:cubicBezTo>
                  <a:pt x="1044476" y="1360338"/>
                  <a:pt x="843390" y="1328014"/>
                  <a:pt x="669367" y="1334946"/>
                </a:cubicBezTo>
                <a:cubicBezTo>
                  <a:pt x="495344" y="1341878"/>
                  <a:pt x="200524" y="1314176"/>
                  <a:pt x="0" y="1334946"/>
                </a:cubicBezTo>
                <a:cubicBezTo>
                  <a:pt x="29306" y="1127120"/>
                  <a:pt x="3736" y="825427"/>
                  <a:pt x="0" y="654124"/>
                </a:cubicBezTo>
                <a:cubicBezTo>
                  <a:pt x="-3736" y="482821"/>
                  <a:pt x="2283" y="233564"/>
                  <a:pt x="0" y="0"/>
                </a:cubicBezTo>
                <a:close/>
              </a:path>
              <a:path w="3585894" h="1334946" stroke="0" extrusionOk="0">
                <a:moveTo>
                  <a:pt x="0" y="0"/>
                </a:moveTo>
                <a:cubicBezTo>
                  <a:pt x="205118" y="-13311"/>
                  <a:pt x="377098" y="-17682"/>
                  <a:pt x="561790" y="0"/>
                </a:cubicBezTo>
                <a:cubicBezTo>
                  <a:pt x="746482" y="17682"/>
                  <a:pt x="958784" y="6472"/>
                  <a:pt x="1231157" y="0"/>
                </a:cubicBezTo>
                <a:cubicBezTo>
                  <a:pt x="1503530" y="-6472"/>
                  <a:pt x="1727740" y="-27322"/>
                  <a:pt x="1900524" y="0"/>
                </a:cubicBezTo>
                <a:cubicBezTo>
                  <a:pt x="2073308" y="27322"/>
                  <a:pt x="2147306" y="11658"/>
                  <a:pt x="2390596" y="0"/>
                </a:cubicBezTo>
                <a:cubicBezTo>
                  <a:pt x="2633886" y="-11658"/>
                  <a:pt x="2882922" y="13331"/>
                  <a:pt x="3059963" y="0"/>
                </a:cubicBezTo>
                <a:cubicBezTo>
                  <a:pt x="3237004" y="-13331"/>
                  <a:pt x="3328004" y="-16698"/>
                  <a:pt x="3585894" y="0"/>
                </a:cubicBezTo>
                <a:cubicBezTo>
                  <a:pt x="3584178" y="295109"/>
                  <a:pt x="3603081" y="491123"/>
                  <a:pt x="3585894" y="680822"/>
                </a:cubicBezTo>
                <a:cubicBezTo>
                  <a:pt x="3568707" y="870521"/>
                  <a:pt x="3617132" y="1050858"/>
                  <a:pt x="3585894" y="1334946"/>
                </a:cubicBezTo>
                <a:cubicBezTo>
                  <a:pt x="3423887" y="1324477"/>
                  <a:pt x="3159962" y="1340277"/>
                  <a:pt x="2988245" y="1334946"/>
                </a:cubicBezTo>
                <a:cubicBezTo>
                  <a:pt x="2816528" y="1329615"/>
                  <a:pt x="2550821" y="1305824"/>
                  <a:pt x="2390596" y="1334946"/>
                </a:cubicBezTo>
                <a:cubicBezTo>
                  <a:pt x="2230371" y="1364068"/>
                  <a:pt x="2143555" y="1355010"/>
                  <a:pt x="1900524" y="1334946"/>
                </a:cubicBezTo>
                <a:cubicBezTo>
                  <a:pt x="1657493" y="1314882"/>
                  <a:pt x="1432894" y="1322913"/>
                  <a:pt x="1231157" y="1334946"/>
                </a:cubicBezTo>
                <a:cubicBezTo>
                  <a:pt x="1029420" y="1346979"/>
                  <a:pt x="920165" y="1357790"/>
                  <a:pt x="705226" y="1334946"/>
                </a:cubicBezTo>
                <a:cubicBezTo>
                  <a:pt x="490287" y="1312102"/>
                  <a:pt x="221717" y="1317377"/>
                  <a:pt x="0" y="1334946"/>
                </a:cubicBezTo>
                <a:cubicBezTo>
                  <a:pt x="-29508" y="1060522"/>
                  <a:pt x="-16680" y="809085"/>
                  <a:pt x="0" y="667473"/>
                </a:cubicBezTo>
                <a:cubicBezTo>
                  <a:pt x="16680" y="525861"/>
                  <a:pt x="-20892" y="141562"/>
                  <a:pt x="0" y="0"/>
                </a:cubicBezTo>
                <a:close/>
              </a:path>
            </a:pathLst>
          </a:custGeom>
          <a:solidFill>
            <a:srgbClr val="FFC000">
              <a:lumMod val="20000"/>
              <a:lumOff val="80000"/>
            </a:srgbClr>
          </a:solidFill>
          <a:ln w="19050" cap="flat" cmpd="sng" algn="ctr">
            <a:solidFill>
              <a:srgbClr val="2F5597"/>
            </a:solidFill>
            <a:prstDash val="solid"/>
            <a:miter lim="800000"/>
            <a:extLst>
              <a:ext uri="{C807C97D-BFC1-408E-A445-0C87EB9F89A2}">
                <ask:lineSketchStyleProps xmlns:ask="http://schemas.microsoft.com/office/drawing/2018/sketchyshapes" sd="2087329747">
                  <a:prstGeom prst="rect">
                    <a:avLst/>
                  </a:prstGeom>
                  <ask:type>
                    <ask:lineSketchFreehand/>
                  </ask:type>
                </ask:lineSketchStyleProps>
              </a:ext>
            </a:extLst>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srgbClr val="C00000"/>
                </a:solidFill>
                <a:effectLst/>
                <a:uLnTx/>
                <a:uFillTx/>
                <a:latin typeface="Calibri" panose="020F0502020204030204"/>
                <a:ea typeface="+mn-ea"/>
                <a:cs typeface="+mn-cs"/>
              </a:rPr>
              <a:t>ARGUE YOUR CASE!</a:t>
            </a:r>
          </a:p>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0" u="none" strike="noStrike" kern="0" cap="none" spc="0" normalizeH="0" baseline="0" noProof="0" dirty="0">
                <a:ln>
                  <a:noFill/>
                </a:ln>
                <a:solidFill>
                  <a:prstClr val="black"/>
                </a:solidFill>
                <a:effectLst/>
                <a:uLnTx/>
                <a:uFillTx/>
                <a:latin typeface="Calibri" panose="020F0502020204030204"/>
                <a:ea typeface="+mn-ea"/>
                <a:cs typeface="+mn-cs"/>
              </a:rPr>
              <a:t>Make sure your opinion at the start is argued strongly all the way through – be convincing!</a:t>
            </a:r>
            <a:endParaRPr kumimoji="0" lang="en-GB" sz="20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41013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401F8F-7F6D-1B18-EC9C-A4E9EFF62B96}"/>
            </a:ext>
          </a:extLst>
        </p:cNvPr>
        <p:cNvGrpSpPr/>
        <p:nvPr/>
      </p:nvGrpSpPr>
      <p:grpSpPr>
        <a:xfrm>
          <a:off x="0" y="0"/>
          <a:ext cx="0" cy="0"/>
          <a:chOff x="0" y="0"/>
          <a:chExt cx="0" cy="0"/>
        </a:xfrm>
      </p:grpSpPr>
      <p:pic>
        <p:nvPicPr>
          <p:cNvPr id="2" name="Picture 6" descr="Seamless pattern with hand drawn icons on the theme of law and crimes,  black contour on white background — Stock Photo © Zagory #96363188">
            <a:extLst>
              <a:ext uri="{FF2B5EF4-FFF2-40B4-BE49-F238E27FC236}">
                <a16:creationId xmlns:a16="http://schemas.microsoft.com/office/drawing/2014/main" id="{DA4239A8-4D84-376A-BD86-70DFBD46871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AF94B3E9-D7C0-786E-A259-1EB3AE46A9C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1144FCDA-4AAD-D2A6-CD34-03285A02F254}"/>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3D235BD-F629-E90C-AFF6-F0D6A13F3A11}"/>
              </a:ext>
            </a:extLst>
          </p:cNvPr>
          <p:cNvSpPr/>
          <p:nvPr/>
        </p:nvSpPr>
        <p:spPr>
          <a:xfrm>
            <a:off x="-11110" y="159959"/>
            <a:ext cx="12200967" cy="1342987"/>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2822CD80-9E53-7454-5D45-0959A1FCE80F}"/>
              </a:ext>
            </a:extLst>
          </p:cNvPr>
          <p:cNvSpPr txBox="1"/>
          <p:nvPr/>
        </p:nvSpPr>
        <p:spPr>
          <a:xfrm>
            <a:off x="330383" y="276943"/>
            <a:ext cx="1130769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Norman conquest led to the transformation of English society’.  (16 marks)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How far do you agree?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Norman aristocracy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Tithings</a:t>
            </a:r>
          </a:p>
        </p:txBody>
      </p:sp>
      <p:sp>
        <p:nvSpPr>
          <p:cNvPr id="6" name="TextBox 5">
            <a:extLst>
              <a:ext uri="{FF2B5EF4-FFF2-40B4-BE49-F238E27FC236}">
                <a16:creationId xmlns:a16="http://schemas.microsoft.com/office/drawing/2014/main" id="{380ABC54-24C2-7452-E272-F02FEFAC974D}"/>
              </a:ext>
            </a:extLst>
          </p:cNvPr>
          <p:cNvSpPr txBox="1"/>
          <p:nvPr/>
        </p:nvSpPr>
        <p:spPr>
          <a:xfrm>
            <a:off x="207939" y="1662905"/>
            <a:ext cx="4913165" cy="4401205"/>
          </a:xfrm>
          <a:prstGeom prst="rect">
            <a:avLst/>
          </a:prstGeom>
          <a:solidFill>
            <a:schemeClr val="accent5">
              <a:lumMod val="20000"/>
              <a:lumOff val="80000"/>
            </a:schemeClr>
          </a:solidFill>
          <a:ln w="19050">
            <a:solidFill>
              <a:schemeClr val="tx1"/>
            </a:solidFill>
          </a:ln>
        </p:spPr>
        <p:txBody>
          <a:bodyPr wrap="square" rtlCol="0">
            <a:spAutoFit/>
          </a:bodyPr>
          <a:lstStyle/>
          <a:p>
            <a:r>
              <a:rPr lang="en-GB" sz="2000" b="1" dirty="0">
                <a:latin typeface="Comic Sans MS" panose="030F0702030302020204" pitchFamily="66" charset="0"/>
              </a:rPr>
              <a:t>Agree</a:t>
            </a:r>
          </a:p>
          <a:p>
            <a:endParaRPr lang="en-GB" sz="2000" b="1" dirty="0">
              <a:latin typeface="Comic Sans MS" panose="030F0702030302020204" pitchFamily="66" charset="0"/>
            </a:endParaRPr>
          </a:p>
          <a:p>
            <a:r>
              <a:rPr lang="en-GB" sz="2000" b="1" dirty="0">
                <a:latin typeface="Comic Sans MS" panose="030F0702030302020204" pitchFamily="66" charset="0"/>
              </a:rPr>
              <a:t>Tenant-in-chief effectively replaced earls.  William had greater control in his Feudal System – in terms of land they were allotted and services they provided</a:t>
            </a:r>
          </a:p>
          <a:p>
            <a:endParaRPr lang="en-GB" sz="2000" b="1" dirty="0">
              <a:latin typeface="Comic Sans MS" panose="030F0702030302020204" pitchFamily="66" charset="0"/>
            </a:endParaRPr>
          </a:p>
          <a:p>
            <a:r>
              <a:rPr lang="en-GB" sz="2000" b="1" dirty="0">
                <a:latin typeface="Comic Sans MS" panose="030F0702030302020204" pitchFamily="66" charset="0"/>
              </a:rPr>
              <a:t>Most </a:t>
            </a:r>
            <a:r>
              <a:rPr lang="en-GB" sz="2000" b="1" dirty="0" err="1">
                <a:latin typeface="Comic Sans MS" panose="030F0702030302020204" pitchFamily="66" charset="0"/>
              </a:rPr>
              <a:t>thegns</a:t>
            </a:r>
            <a:r>
              <a:rPr lang="en-GB" sz="2000" b="1" dirty="0">
                <a:latin typeface="Comic Sans MS" panose="030F0702030302020204" pitchFamily="66" charset="0"/>
              </a:rPr>
              <a:t> were replaced by knights (Normans that depended on their tenant-in-chief for land in return for knight service to the King).  The Feudal system made knights far less independent than </a:t>
            </a:r>
            <a:r>
              <a:rPr lang="en-GB" sz="2000" b="1" dirty="0" err="1">
                <a:latin typeface="Comic Sans MS" panose="030F0702030302020204" pitchFamily="66" charset="0"/>
              </a:rPr>
              <a:t>thegns</a:t>
            </a:r>
            <a:r>
              <a:rPr lang="en-GB" sz="2000" b="1" dirty="0">
                <a:latin typeface="Comic Sans MS" panose="030F0702030302020204" pitchFamily="66" charset="0"/>
              </a:rPr>
              <a:t> had been.</a:t>
            </a:r>
          </a:p>
        </p:txBody>
      </p:sp>
      <p:sp>
        <p:nvSpPr>
          <p:cNvPr id="9" name="TextBox 8">
            <a:extLst>
              <a:ext uri="{FF2B5EF4-FFF2-40B4-BE49-F238E27FC236}">
                <a16:creationId xmlns:a16="http://schemas.microsoft.com/office/drawing/2014/main" id="{B0378B31-241E-4B01-86B7-C3E4D2E78360}"/>
              </a:ext>
            </a:extLst>
          </p:cNvPr>
          <p:cNvSpPr txBox="1"/>
          <p:nvPr/>
        </p:nvSpPr>
        <p:spPr>
          <a:xfrm>
            <a:off x="5339522" y="1662905"/>
            <a:ext cx="3896382" cy="2554545"/>
          </a:xfrm>
          <a:prstGeom prst="rect">
            <a:avLst/>
          </a:prstGeom>
          <a:solidFill>
            <a:schemeClr val="accent6">
              <a:lumMod val="20000"/>
              <a:lumOff val="80000"/>
            </a:schemeClr>
          </a:solidFill>
          <a:ln w="19050">
            <a:solidFill>
              <a:schemeClr val="tx1"/>
            </a:solidFill>
          </a:ln>
        </p:spPr>
        <p:txBody>
          <a:bodyPr wrap="square" rtlCol="0">
            <a:spAutoFit/>
          </a:bodyPr>
          <a:lstStyle/>
          <a:p>
            <a:r>
              <a:rPr lang="en-GB" sz="2000" b="1" dirty="0">
                <a:latin typeface="Comic Sans MS" panose="030F0702030302020204" pitchFamily="66" charset="0"/>
              </a:rPr>
              <a:t>Disagree</a:t>
            </a:r>
          </a:p>
          <a:p>
            <a:endParaRPr lang="en-GB" sz="2000" b="1" dirty="0">
              <a:latin typeface="Comic Sans MS" panose="030F0702030302020204" pitchFamily="66" charset="0"/>
            </a:endParaRPr>
          </a:p>
          <a:p>
            <a:pPr lvl="0"/>
            <a:r>
              <a:rPr lang="en-GB" sz="2000" b="1" dirty="0">
                <a:latin typeface="Comic Sans MS" panose="030F0702030302020204" pitchFamily="66" charset="0"/>
              </a:rPr>
              <a:t>Some parts of society experienced more continuity than change.  For peasants in villages, life continued much as it would have before – dominated by agriculture</a:t>
            </a:r>
          </a:p>
        </p:txBody>
      </p:sp>
      <p:sp>
        <p:nvSpPr>
          <p:cNvPr id="13" name="TextBox 12">
            <a:extLst>
              <a:ext uri="{FF2B5EF4-FFF2-40B4-BE49-F238E27FC236}">
                <a16:creationId xmlns:a16="http://schemas.microsoft.com/office/drawing/2014/main" id="{A8C5CE39-0169-D144-1FFF-1613EB561575}"/>
              </a:ext>
            </a:extLst>
          </p:cNvPr>
          <p:cNvSpPr txBox="1"/>
          <p:nvPr/>
        </p:nvSpPr>
        <p:spPr>
          <a:xfrm>
            <a:off x="9561328" y="1662905"/>
            <a:ext cx="2313543" cy="3477875"/>
          </a:xfrm>
          <a:prstGeom prst="rect">
            <a:avLst/>
          </a:prstGeom>
          <a:noFill/>
          <a:ln w="28575">
            <a:solidFill>
              <a:schemeClr val="tx1"/>
            </a:solidFill>
          </a:ln>
        </p:spPr>
        <p:txBody>
          <a:bodyPr wrap="square" rtlCol="0">
            <a:spAutoFit/>
          </a:bodyPr>
          <a:lstStyle/>
          <a:p>
            <a:r>
              <a:rPr lang="en-GB" sz="2200" b="1" dirty="0">
                <a:solidFill>
                  <a:srgbClr val="FF0000"/>
                </a:solidFill>
                <a:latin typeface="Comic Sans MS" panose="030F0702030302020204" pitchFamily="66" charset="0"/>
              </a:rPr>
              <a:t>In your workbook complete the evidence for the disagree side and write a conclusion giving an overall judgement</a:t>
            </a:r>
          </a:p>
        </p:txBody>
      </p:sp>
    </p:spTree>
    <p:extLst>
      <p:ext uri="{BB962C8B-B14F-4D97-AF65-F5344CB8AC3E}">
        <p14:creationId xmlns:p14="http://schemas.microsoft.com/office/powerpoint/2010/main" val="45601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DB53C-E603-957D-C8A0-CCFEA384A71C}"/>
            </a:ext>
          </a:extLst>
        </p:cNvPr>
        <p:cNvGrpSpPr/>
        <p:nvPr/>
      </p:nvGrpSpPr>
      <p:grpSpPr>
        <a:xfrm>
          <a:off x="0" y="0"/>
          <a:ext cx="0" cy="0"/>
          <a:chOff x="0" y="0"/>
          <a:chExt cx="0" cy="0"/>
        </a:xfrm>
      </p:grpSpPr>
      <p:pic>
        <p:nvPicPr>
          <p:cNvPr id="2" name="Picture 6" descr="Seamless pattern with hand drawn icons on the theme of law and crimes,  black contour on white background — Stock Photo © Zagory #96363188">
            <a:extLst>
              <a:ext uri="{FF2B5EF4-FFF2-40B4-BE49-F238E27FC236}">
                <a16:creationId xmlns:a16="http://schemas.microsoft.com/office/drawing/2014/main" id="{22B6CB60-61CE-08E1-0072-7CA675760D2C}"/>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6102627" y="0"/>
            <a:ext cx="6102626" cy="68249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Seamless pattern with hand drawn icons on the theme of law and crimes,  black contour on white background — Stock Photo © Zagory #96363188">
            <a:extLst>
              <a:ext uri="{FF2B5EF4-FFF2-40B4-BE49-F238E27FC236}">
                <a16:creationId xmlns:a16="http://schemas.microsoft.com/office/drawing/2014/main" id="{7A742DA7-9B0F-B377-5E2F-5851C62889EA}"/>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artisticCutout numberOfShades="6"/>
                    </a14:imgEffect>
                  </a14:imgLayer>
                </a14:imgProps>
              </a:ext>
              <a:ext uri="{28A0092B-C50C-407E-A947-70E740481C1C}">
                <a14:useLocalDpi xmlns:a14="http://schemas.microsoft.com/office/drawing/2010/main" val="0"/>
              </a:ext>
            </a:extLst>
          </a:blip>
          <a:srcRect/>
          <a:stretch>
            <a:fillRect/>
          </a:stretch>
        </p:blipFill>
        <p:spPr bwMode="auto">
          <a:xfrm>
            <a:off x="1" y="0"/>
            <a:ext cx="6102626" cy="6824954"/>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7155AAAE-AFE8-E1C7-E648-B4C4CE85DA56}"/>
              </a:ext>
            </a:extLst>
          </p:cNvPr>
          <p:cNvSpPr/>
          <p:nvPr/>
        </p:nvSpPr>
        <p:spPr>
          <a:xfrm>
            <a:off x="161365" y="126912"/>
            <a:ext cx="11869270" cy="6571129"/>
          </a:xfrm>
          <a:custGeom>
            <a:avLst/>
            <a:gdLst>
              <a:gd name="connsiteX0" fmla="*/ 0 w 11869270"/>
              <a:gd name="connsiteY0" fmla="*/ 0 h 6571129"/>
              <a:gd name="connsiteX1" fmla="*/ 712156 w 11869270"/>
              <a:gd name="connsiteY1" fmla="*/ 0 h 6571129"/>
              <a:gd name="connsiteX2" fmla="*/ 1068234 w 11869270"/>
              <a:gd name="connsiteY2" fmla="*/ 0 h 6571129"/>
              <a:gd name="connsiteX3" fmla="*/ 1780391 w 11869270"/>
              <a:gd name="connsiteY3" fmla="*/ 0 h 6571129"/>
              <a:gd name="connsiteX4" fmla="*/ 2255161 w 11869270"/>
              <a:gd name="connsiteY4" fmla="*/ 0 h 6571129"/>
              <a:gd name="connsiteX5" fmla="*/ 2611239 w 11869270"/>
              <a:gd name="connsiteY5" fmla="*/ 0 h 6571129"/>
              <a:gd name="connsiteX6" fmla="*/ 2848625 w 11869270"/>
              <a:gd name="connsiteY6" fmla="*/ 0 h 6571129"/>
              <a:gd name="connsiteX7" fmla="*/ 3204703 w 11869270"/>
              <a:gd name="connsiteY7" fmla="*/ 0 h 6571129"/>
              <a:gd name="connsiteX8" fmla="*/ 3916859 w 11869270"/>
              <a:gd name="connsiteY8" fmla="*/ 0 h 6571129"/>
              <a:gd name="connsiteX9" fmla="*/ 4154245 w 11869270"/>
              <a:gd name="connsiteY9" fmla="*/ 0 h 6571129"/>
              <a:gd name="connsiteX10" fmla="*/ 4985093 w 11869270"/>
              <a:gd name="connsiteY10" fmla="*/ 0 h 6571129"/>
              <a:gd name="connsiteX11" fmla="*/ 5697250 w 11869270"/>
              <a:gd name="connsiteY11" fmla="*/ 0 h 6571129"/>
              <a:gd name="connsiteX12" fmla="*/ 6172020 w 11869270"/>
              <a:gd name="connsiteY12" fmla="*/ 0 h 6571129"/>
              <a:gd name="connsiteX13" fmla="*/ 6528099 w 11869270"/>
              <a:gd name="connsiteY13" fmla="*/ 0 h 6571129"/>
              <a:gd name="connsiteX14" fmla="*/ 7002869 w 11869270"/>
              <a:gd name="connsiteY14" fmla="*/ 0 h 6571129"/>
              <a:gd name="connsiteX15" fmla="*/ 7477640 w 11869270"/>
              <a:gd name="connsiteY15" fmla="*/ 0 h 6571129"/>
              <a:gd name="connsiteX16" fmla="*/ 7833718 w 11869270"/>
              <a:gd name="connsiteY16" fmla="*/ 0 h 6571129"/>
              <a:gd name="connsiteX17" fmla="*/ 8308489 w 11869270"/>
              <a:gd name="connsiteY17" fmla="*/ 0 h 6571129"/>
              <a:gd name="connsiteX18" fmla="*/ 9139338 w 11869270"/>
              <a:gd name="connsiteY18" fmla="*/ 0 h 6571129"/>
              <a:gd name="connsiteX19" fmla="*/ 9732801 w 11869270"/>
              <a:gd name="connsiteY19" fmla="*/ 0 h 6571129"/>
              <a:gd name="connsiteX20" fmla="*/ 10563650 w 11869270"/>
              <a:gd name="connsiteY20" fmla="*/ 0 h 6571129"/>
              <a:gd name="connsiteX21" fmla="*/ 11869270 w 11869270"/>
              <a:gd name="connsiteY21" fmla="*/ 0 h 6571129"/>
              <a:gd name="connsiteX22" fmla="*/ 11869270 w 11869270"/>
              <a:gd name="connsiteY22" fmla="*/ 465953 h 6571129"/>
              <a:gd name="connsiteX23" fmla="*/ 11869270 w 11869270"/>
              <a:gd name="connsiteY23" fmla="*/ 1194751 h 6571129"/>
              <a:gd name="connsiteX24" fmla="*/ 11869270 w 11869270"/>
              <a:gd name="connsiteY24" fmla="*/ 1857837 h 6571129"/>
              <a:gd name="connsiteX25" fmla="*/ 11869270 w 11869270"/>
              <a:gd name="connsiteY25" fmla="*/ 2455213 h 6571129"/>
              <a:gd name="connsiteX26" fmla="*/ 11869270 w 11869270"/>
              <a:gd name="connsiteY26" fmla="*/ 2986877 h 6571129"/>
              <a:gd name="connsiteX27" fmla="*/ 11869270 w 11869270"/>
              <a:gd name="connsiteY27" fmla="*/ 3452830 h 6571129"/>
              <a:gd name="connsiteX28" fmla="*/ 11869270 w 11869270"/>
              <a:gd name="connsiteY28" fmla="*/ 4115916 h 6571129"/>
              <a:gd name="connsiteX29" fmla="*/ 11869270 w 11869270"/>
              <a:gd name="connsiteY29" fmla="*/ 4516158 h 6571129"/>
              <a:gd name="connsiteX30" fmla="*/ 11869270 w 11869270"/>
              <a:gd name="connsiteY30" fmla="*/ 4982111 h 6571129"/>
              <a:gd name="connsiteX31" fmla="*/ 11869270 w 11869270"/>
              <a:gd name="connsiteY31" fmla="*/ 5513775 h 6571129"/>
              <a:gd name="connsiteX32" fmla="*/ 11869270 w 11869270"/>
              <a:gd name="connsiteY32" fmla="*/ 6045439 h 6571129"/>
              <a:gd name="connsiteX33" fmla="*/ 11869270 w 11869270"/>
              <a:gd name="connsiteY33" fmla="*/ 6571129 h 6571129"/>
              <a:gd name="connsiteX34" fmla="*/ 11275807 w 11869270"/>
              <a:gd name="connsiteY34" fmla="*/ 6571129 h 6571129"/>
              <a:gd name="connsiteX35" fmla="*/ 10563650 w 11869270"/>
              <a:gd name="connsiteY35" fmla="*/ 6571129 h 6571129"/>
              <a:gd name="connsiteX36" fmla="*/ 9732801 w 11869270"/>
              <a:gd name="connsiteY36" fmla="*/ 6571129 h 6571129"/>
              <a:gd name="connsiteX37" fmla="*/ 9258031 w 11869270"/>
              <a:gd name="connsiteY37" fmla="*/ 6571129 h 6571129"/>
              <a:gd name="connsiteX38" fmla="*/ 8545874 w 11869270"/>
              <a:gd name="connsiteY38" fmla="*/ 6571129 h 6571129"/>
              <a:gd name="connsiteX39" fmla="*/ 7952411 w 11869270"/>
              <a:gd name="connsiteY39" fmla="*/ 6571129 h 6571129"/>
              <a:gd name="connsiteX40" fmla="*/ 7121562 w 11869270"/>
              <a:gd name="connsiteY40" fmla="*/ 6571129 h 6571129"/>
              <a:gd name="connsiteX41" fmla="*/ 6884177 w 11869270"/>
              <a:gd name="connsiteY41" fmla="*/ 6571129 h 6571129"/>
              <a:gd name="connsiteX42" fmla="*/ 6528098 w 11869270"/>
              <a:gd name="connsiteY42" fmla="*/ 6571129 h 6571129"/>
              <a:gd name="connsiteX43" fmla="*/ 5934635 w 11869270"/>
              <a:gd name="connsiteY43" fmla="*/ 6571129 h 6571129"/>
              <a:gd name="connsiteX44" fmla="*/ 5578557 w 11869270"/>
              <a:gd name="connsiteY44" fmla="*/ 6571129 h 6571129"/>
              <a:gd name="connsiteX45" fmla="*/ 5222479 w 11869270"/>
              <a:gd name="connsiteY45" fmla="*/ 6571129 h 6571129"/>
              <a:gd name="connsiteX46" fmla="*/ 4629015 w 11869270"/>
              <a:gd name="connsiteY46" fmla="*/ 6571129 h 6571129"/>
              <a:gd name="connsiteX47" fmla="*/ 4272937 w 11869270"/>
              <a:gd name="connsiteY47" fmla="*/ 6571129 h 6571129"/>
              <a:gd name="connsiteX48" fmla="*/ 3442088 w 11869270"/>
              <a:gd name="connsiteY48" fmla="*/ 6571129 h 6571129"/>
              <a:gd name="connsiteX49" fmla="*/ 2848625 w 11869270"/>
              <a:gd name="connsiteY49" fmla="*/ 6571129 h 6571129"/>
              <a:gd name="connsiteX50" fmla="*/ 2017776 w 11869270"/>
              <a:gd name="connsiteY50" fmla="*/ 6571129 h 6571129"/>
              <a:gd name="connsiteX51" fmla="*/ 1424312 w 11869270"/>
              <a:gd name="connsiteY51" fmla="*/ 6571129 h 6571129"/>
              <a:gd name="connsiteX52" fmla="*/ 712156 w 11869270"/>
              <a:gd name="connsiteY52" fmla="*/ 6571129 h 6571129"/>
              <a:gd name="connsiteX53" fmla="*/ 0 w 11869270"/>
              <a:gd name="connsiteY53" fmla="*/ 6571129 h 6571129"/>
              <a:gd name="connsiteX54" fmla="*/ 0 w 11869270"/>
              <a:gd name="connsiteY54" fmla="*/ 5842331 h 6571129"/>
              <a:gd name="connsiteX55" fmla="*/ 0 w 11869270"/>
              <a:gd name="connsiteY55" fmla="*/ 5376378 h 6571129"/>
              <a:gd name="connsiteX56" fmla="*/ 0 w 11869270"/>
              <a:gd name="connsiteY56" fmla="*/ 4779003 h 6571129"/>
              <a:gd name="connsiteX57" fmla="*/ 0 w 11869270"/>
              <a:gd name="connsiteY57" fmla="*/ 4378761 h 6571129"/>
              <a:gd name="connsiteX58" fmla="*/ 0 w 11869270"/>
              <a:gd name="connsiteY58" fmla="*/ 3781386 h 6571129"/>
              <a:gd name="connsiteX59" fmla="*/ 0 w 11869270"/>
              <a:gd name="connsiteY59" fmla="*/ 3315433 h 6571129"/>
              <a:gd name="connsiteX60" fmla="*/ 0 w 11869270"/>
              <a:gd name="connsiteY60" fmla="*/ 2718058 h 6571129"/>
              <a:gd name="connsiteX61" fmla="*/ 0 w 11869270"/>
              <a:gd name="connsiteY61" fmla="*/ 2186394 h 6571129"/>
              <a:gd name="connsiteX62" fmla="*/ 0 w 11869270"/>
              <a:gd name="connsiteY62" fmla="*/ 1654730 h 6571129"/>
              <a:gd name="connsiteX63" fmla="*/ 0 w 11869270"/>
              <a:gd name="connsiteY63" fmla="*/ 1123066 h 6571129"/>
              <a:gd name="connsiteX64" fmla="*/ 0 w 11869270"/>
              <a:gd name="connsiteY64" fmla="*/ 722824 h 6571129"/>
              <a:gd name="connsiteX65" fmla="*/ 0 w 11869270"/>
              <a:gd name="connsiteY65" fmla="*/ 0 h 6571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11869270" h="6571129" fill="none" extrusionOk="0">
                <a:moveTo>
                  <a:pt x="0" y="0"/>
                </a:moveTo>
                <a:cubicBezTo>
                  <a:pt x="257436" y="-70347"/>
                  <a:pt x="518407" y="71858"/>
                  <a:pt x="712156" y="0"/>
                </a:cubicBezTo>
                <a:cubicBezTo>
                  <a:pt x="905905" y="-71858"/>
                  <a:pt x="961353" y="21885"/>
                  <a:pt x="1068234" y="0"/>
                </a:cubicBezTo>
                <a:cubicBezTo>
                  <a:pt x="1175115" y="-21885"/>
                  <a:pt x="1618953" y="14652"/>
                  <a:pt x="1780391" y="0"/>
                </a:cubicBezTo>
                <a:cubicBezTo>
                  <a:pt x="1941829" y="-14652"/>
                  <a:pt x="2045079" y="21244"/>
                  <a:pt x="2255161" y="0"/>
                </a:cubicBezTo>
                <a:cubicBezTo>
                  <a:pt x="2465243" y="-21244"/>
                  <a:pt x="2486981" y="25842"/>
                  <a:pt x="2611239" y="0"/>
                </a:cubicBezTo>
                <a:cubicBezTo>
                  <a:pt x="2735497" y="-25842"/>
                  <a:pt x="2761438" y="1735"/>
                  <a:pt x="2848625" y="0"/>
                </a:cubicBezTo>
                <a:cubicBezTo>
                  <a:pt x="2935812" y="-1735"/>
                  <a:pt x="3095065" y="30726"/>
                  <a:pt x="3204703" y="0"/>
                </a:cubicBezTo>
                <a:cubicBezTo>
                  <a:pt x="3314341" y="-30726"/>
                  <a:pt x="3767611" y="28689"/>
                  <a:pt x="3916859" y="0"/>
                </a:cubicBezTo>
                <a:cubicBezTo>
                  <a:pt x="4066107" y="-28689"/>
                  <a:pt x="4069264" y="3836"/>
                  <a:pt x="4154245" y="0"/>
                </a:cubicBezTo>
                <a:cubicBezTo>
                  <a:pt x="4239226" y="-3836"/>
                  <a:pt x="4814768" y="11010"/>
                  <a:pt x="4985093" y="0"/>
                </a:cubicBezTo>
                <a:cubicBezTo>
                  <a:pt x="5155418" y="-11010"/>
                  <a:pt x="5354635" y="25424"/>
                  <a:pt x="5697250" y="0"/>
                </a:cubicBezTo>
                <a:cubicBezTo>
                  <a:pt x="6039865" y="-25424"/>
                  <a:pt x="5968961" y="8334"/>
                  <a:pt x="6172020" y="0"/>
                </a:cubicBezTo>
                <a:cubicBezTo>
                  <a:pt x="6375079" y="-8334"/>
                  <a:pt x="6441930" y="1323"/>
                  <a:pt x="6528099" y="0"/>
                </a:cubicBezTo>
                <a:cubicBezTo>
                  <a:pt x="6614268" y="-1323"/>
                  <a:pt x="6820974" y="38865"/>
                  <a:pt x="7002869" y="0"/>
                </a:cubicBezTo>
                <a:cubicBezTo>
                  <a:pt x="7184764" y="-38865"/>
                  <a:pt x="7269631" y="15601"/>
                  <a:pt x="7477640" y="0"/>
                </a:cubicBezTo>
                <a:cubicBezTo>
                  <a:pt x="7685649" y="-15601"/>
                  <a:pt x="7669127" y="1142"/>
                  <a:pt x="7833718" y="0"/>
                </a:cubicBezTo>
                <a:cubicBezTo>
                  <a:pt x="7998309" y="-1142"/>
                  <a:pt x="8190375" y="35544"/>
                  <a:pt x="8308489" y="0"/>
                </a:cubicBezTo>
                <a:cubicBezTo>
                  <a:pt x="8426603" y="-35544"/>
                  <a:pt x="8945843" y="38679"/>
                  <a:pt x="9139338" y="0"/>
                </a:cubicBezTo>
                <a:cubicBezTo>
                  <a:pt x="9332833" y="-38679"/>
                  <a:pt x="9493219" y="15260"/>
                  <a:pt x="9732801" y="0"/>
                </a:cubicBezTo>
                <a:cubicBezTo>
                  <a:pt x="9972383" y="-15260"/>
                  <a:pt x="10301176" y="22836"/>
                  <a:pt x="10563650" y="0"/>
                </a:cubicBezTo>
                <a:cubicBezTo>
                  <a:pt x="10826124" y="-22836"/>
                  <a:pt x="11573621" y="150884"/>
                  <a:pt x="11869270" y="0"/>
                </a:cubicBezTo>
                <a:cubicBezTo>
                  <a:pt x="11920280" y="152042"/>
                  <a:pt x="11863914" y="315061"/>
                  <a:pt x="11869270" y="465953"/>
                </a:cubicBezTo>
                <a:cubicBezTo>
                  <a:pt x="11874626" y="616845"/>
                  <a:pt x="11831937" y="938179"/>
                  <a:pt x="11869270" y="1194751"/>
                </a:cubicBezTo>
                <a:cubicBezTo>
                  <a:pt x="11906603" y="1451323"/>
                  <a:pt x="11825872" y="1624224"/>
                  <a:pt x="11869270" y="1857837"/>
                </a:cubicBezTo>
                <a:cubicBezTo>
                  <a:pt x="11912668" y="2091450"/>
                  <a:pt x="11844929" y="2163446"/>
                  <a:pt x="11869270" y="2455213"/>
                </a:cubicBezTo>
                <a:cubicBezTo>
                  <a:pt x="11893611" y="2746980"/>
                  <a:pt x="11819629" y="2810551"/>
                  <a:pt x="11869270" y="2986877"/>
                </a:cubicBezTo>
                <a:cubicBezTo>
                  <a:pt x="11918911" y="3163203"/>
                  <a:pt x="11842938" y="3278054"/>
                  <a:pt x="11869270" y="3452830"/>
                </a:cubicBezTo>
                <a:cubicBezTo>
                  <a:pt x="11895602" y="3627606"/>
                  <a:pt x="11843667" y="3882741"/>
                  <a:pt x="11869270" y="4115916"/>
                </a:cubicBezTo>
                <a:cubicBezTo>
                  <a:pt x="11894873" y="4349091"/>
                  <a:pt x="11848923" y="4409947"/>
                  <a:pt x="11869270" y="4516158"/>
                </a:cubicBezTo>
                <a:cubicBezTo>
                  <a:pt x="11889617" y="4622369"/>
                  <a:pt x="11825763" y="4753158"/>
                  <a:pt x="11869270" y="4982111"/>
                </a:cubicBezTo>
                <a:cubicBezTo>
                  <a:pt x="11912777" y="5211064"/>
                  <a:pt x="11812373" y="5389655"/>
                  <a:pt x="11869270" y="5513775"/>
                </a:cubicBezTo>
                <a:cubicBezTo>
                  <a:pt x="11926167" y="5637895"/>
                  <a:pt x="11859994" y="5882670"/>
                  <a:pt x="11869270" y="6045439"/>
                </a:cubicBezTo>
                <a:cubicBezTo>
                  <a:pt x="11878546" y="6208208"/>
                  <a:pt x="11841843" y="6420993"/>
                  <a:pt x="11869270" y="6571129"/>
                </a:cubicBezTo>
                <a:cubicBezTo>
                  <a:pt x="11642028" y="6624320"/>
                  <a:pt x="11489849" y="6543117"/>
                  <a:pt x="11275807" y="6571129"/>
                </a:cubicBezTo>
                <a:cubicBezTo>
                  <a:pt x="11061765" y="6599141"/>
                  <a:pt x="10881859" y="6524093"/>
                  <a:pt x="10563650" y="6571129"/>
                </a:cubicBezTo>
                <a:cubicBezTo>
                  <a:pt x="10245441" y="6618165"/>
                  <a:pt x="9922044" y="6493757"/>
                  <a:pt x="9732801" y="6571129"/>
                </a:cubicBezTo>
                <a:cubicBezTo>
                  <a:pt x="9543558" y="6648501"/>
                  <a:pt x="9442350" y="6521845"/>
                  <a:pt x="9258031" y="6571129"/>
                </a:cubicBezTo>
                <a:cubicBezTo>
                  <a:pt x="9073712" y="6620413"/>
                  <a:pt x="8819623" y="6537179"/>
                  <a:pt x="8545874" y="6571129"/>
                </a:cubicBezTo>
                <a:cubicBezTo>
                  <a:pt x="8272125" y="6605079"/>
                  <a:pt x="8184771" y="6551873"/>
                  <a:pt x="7952411" y="6571129"/>
                </a:cubicBezTo>
                <a:cubicBezTo>
                  <a:pt x="7720051" y="6590385"/>
                  <a:pt x="7468286" y="6512233"/>
                  <a:pt x="7121562" y="6571129"/>
                </a:cubicBezTo>
                <a:cubicBezTo>
                  <a:pt x="6774838" y="6630025"/>
                  <a:pt x="6966790" y="6565779"/>
                  <a:pt x="6884177" y="6571129"/>
                </a:cubicBezTo>
                <a:cubicBezTo>
                  <a:pt x="6801565" y="6576479"/>
                  <a:pt x="6685356" y="6540355"/>
                  <a:pt x="6528098" y="6571129"/>
                </a:cubicBezTo>
                <a:cubicBezTo>
                  <a:pt x="6370840" y="6601903"/>
                  <a:pt x="6072148" y="6507943"/>
                  <a:pt x="5934635" y="6571129"/>
                </a:cubicBezTo>
                <a:cubicBezTo>
                  <a:pt x="5797122" y="6634315"/>
                  <a:pt x="5683017" y="6556726"/>
                  <a:pt x="5578557" y="6571129"/>
                </a:cubicBezTo>
                <a:cubicBezTo>
                  <a:pt x="5474097" y="6585532"/>
                  <a:pt x="5297015" y="6539145"/>
                  <a:pt x="5222479" y="6571129"/>
                </a:cubicBezTo>
                <a:cubicBezTo>
                  <a:pt x="5147943" y="6603113"/>
                  <a:pt x="4906336" y="6525054"/>
                  <a:pt x="4629015" y="6571129"/>
                </a:cubicBezTo>
                <a:cubicBezTo>
                  <a:pt x="4351694" y="6617204"/>
                  <a:pt x="4364523" y="6544645"/>
                  <a:pt x="4272937" y="6571129"/>
                </a:cubicBezTo>
                <a:cubicBezTo>
                  <a:pt x="4181351" y="6597613"/>
                  <a:pt x="3845969" y="6528706"/>
                  <a:pt x="3442088" y="6571129"/>
                </a:cubicBezTo>
                <a:cubicBezTo>
                  <a:pt x="3038207" y="6613552"/>
                  <a:pt x="3062235" y="6547241"/>
                  <a:pt x="2848625" y="6571129"/>
                </a:cubicBezTo>
                <a:cubicBezTo>
                  <a:pt x="2635015" y="6595017"/>
                  <a:pt x="2267493" y="6562749"/>
                  <a:pt x="2017776" y="6571129"/>
                </a:cubicBezTo>
                <a:cubicBezTo>
                  <a:pt x="1768059" y="6579509"/>
                  <a:pt x="1670299" y="6517201"/>
                  <a:pt x="1424312" y="6571129"/>
                </a:cubicBezTo>
                <a:cubicBezTo>
                  <a:pt x="1178325" y="6625057"/>
                  <a:pt x="983228" y="6554906"/>
                  <a:pt x="712156" y="6571129"/>
                </a:cubicBezTo>
                <a:cubicBezTo>
                  <a:pt x="441084" y="6587352"/>
                  <a:pt x="272058" y="6548148"/>
                  <a:pt x="0" y="6571129"/>
                </a:cubicBezTo>
                <a:cubicBezTo>
                  <a:pt x="-66521" y="6219123"/>
                  <a:pt x="40835" y="6126351"/>
                  <a:pt x="0" y="5842331"/>
                </a:cubicBezTo>
                <a:cubicBezTo>
                  <a:pt x="-40835" y="5558311"/>
                  <a:pt x="13958" y="5505117"/>
                  <a:pt x="0" y="5376378"/>
                </a:cubicBezTo>
                <a:cubicBezTo>
                  <a:pt x="-13958" y="5247639"/>
                  <a:pt x="8459" y="4994200"/>
                  <a:pt x="0" y="4779003"/>
                </a:cubicBezTo>
                <a:cubicBezTo>
                  <a:pt x="-8459" y="4563807"/>
                  <a:pt x="16516" y="4547119"/>
                  <a:pt x="0" y="4378761"/>
                </a:cubicBezTo>
                <a:cubicBezTo>
                  <a:pt x="-16516" y="4210403"/>
                  <a:pt x="2137" y="3949547"/>
                  <a:pt x="0" y="3781386"/>
                </a:cubicBezTo>
                <a:cubicBezTo>
                  <a:pt x="-2137" y="3613226"/>
                  <a:pt x="32754" y="3501366"/>
                  <a:pt x="0" y="3315433"/>
                </a:cubicBezTo>
                <a:cubicBezTo>
                  <a:pt x="-32754" y="3129500"/>
                  <a:pt x="69542" y="2918346"/>
                  <a:pt x="0" y="2718058"/>
                </a:cubicBezTo>
                <a:cubicBezTo>
                  <a:pt x="-69542" y="2517771"/>
                  <a:pt x="63582" y="2354631"/>
                  <a:pt x="0" y="2186394"/>
                </a:cubicBezTo>
                <a:cubicBezTo>
                  <a:pt x="-63582" y="2018157"/>
                  <a:pt x="56934" y="1801656"/>
                  <a:pt x="0" y="1654730"/>
                </a:cubicBezTo>
                <a:cubicBezTo>
                  <a:pt x="-56934" y="1507804"/>
                  <a:pt x="12608" y="1309357"/>
                  <a:pt x="0" y="1123066"/>
                </a:cubicBezTo>
                <a:cubicBezTo>
                  <a:pt x="-12608" y="936775"/>
                  <a:pt x="25151" y="809177"/>
                  <a:pt x="0" y="722824"/>
                </a:cubicBezTo>
                <a:cubicBezTo>
                  <a:pt x="-25151" y="636471"/>
                  <a:pt x="54246" y="292680"/>
                  <a:pt x="0" y="0"/>
                </a:cubicBezTo>
                <a:close/>
              </a:path>
              <a:path w="11869270" h="6571129" stroke="0" extrusionOk="0">
                <a:moveTo>
                  <a:pt x="0" y="0"/>
                </a:moveTo>
                <a:cubicBezTo>
                  <a:pt x="80693" y="-15700"/>
                  <a:pt x="165265" y="1589"/>
                  <a:pt x="237385" y="0"/>
                </a:cubicBezTo>
                <a:cubicBezTo>
                  <a:pt x="309505" y="-1589"/>
                  <a:pt x="445068" y="8852"/>
                  <a:pt x="593464" y="0"/>
                </a:cubicBezTo>
                <a:cubicBezTo>
                  <a:pt x="741860" y="-8852"/>
                  <a:pt x="958444" y="39410"/>
                  <a:pt x="1068234" y="0"/>
                </a:cubicBezTo>
                <a:cubicBezTo>
                  <a:pt x="1178024" y="-39410"/>
                  <a:pt x="1251545" y="12514"/>
                  <a:pt x="1305620" y="0"/>
                </a:cubicBezTo>
                <a:cubicBezTo>
                  <a:pt x="1359695" y="-12514"/>
                  <a:pt x="1865207" y="3843"/>
                  <a:pt x="2017776" y="0"/>
                </a:cubicBezTo>
                <a:cubicBezTo>
                  <a:pt x="2170345" y="-3843"/>
                  <a:pt x="2152696" y="16456"/>
                  <a:pt x="2255161" y="0"/>
                </a:cubicBezTo>
                <a:cubicBezTo>
                  <a:pt x="2357627" y="-16456"/>
                  <a:pt x="2439408" y="1705"/>
                  <a:pt x="2492547" y="0"/>
                </a:cubicBezTo>
                <a:cubicBezTo>
                  <a:pt x="2545686" y="-1705"/>
                  <a:pt x="2894549" y="34220"/>
                  <a:pt x="3204703" y="0"/>
                </a:cubicBezTo>
                <a:cubicBezTo>
                  <a:pt x="3514857" y="-34220"/>
                  <a:pt x="3472711" y="23335"/>
                  <a:pt x="3560781" y="0"/>
                </a:cubicBezTo>
                <a:cubicBezTo>
                  <a:pt x="3648851" y="-23335"/>
                  <a:pt x="4074791" y="77034"/>
                  <a:pt x="4272937" y="0"/>
                </a:cubicBezTo>
                <a:cubicBezTo>
                  <a:pt x="4471083" y="-77034"/>
                  <a:pt x="4630388" y="20915"/>
                  <a:pt x="4985093" y="0"/>
                </a:cubicBezTo>
                <a:cubicBezTo>
                  <a:pt x="5339798" y="-20915"/>
                  <a:pt x="5260318" y="17157"/>
                  <a:pt x="5459864" y="0"/>
                </a:cubicBezTo>
                <a:cubicBezTo>
                  <a:pt x="5659410" y="-17157"/>
                  <a:pt x="5709760" y="1259"/>
                  <a:pt x="5815942" y="0"/>
                </a:cubicBezTo>
                <a:cubicBezTo>
                  <a:pt x="5922124" y="-1259"/>
                  <a:pt x="6077508" y="52598"/>
                  <a:pt x="6290713" y="0"/>
                </a:cubicBezTo>
                <a:cubicBezTo>
                  <a:pt x="6503918" y="-52598"/>
                  <a:pt x="6834870" y="66007"/>
                  <a:pt x="7121562" y="0"/>
                </a:cubicBezTo>
                <a:cubicBezTo>
                  <a:pt x="7408254" y="-66007"/>
                  <a:pt x="7448704" y="39011"/>
                  <a:pt x="7596333" y="0"/>
                </a:cubicBezTo>
                <a:cubicBezTo>
                  <a:pt x="7743962" y="-39011"/>
                  <a:pt x="7995240" y="5679"/>
                  <a:pt x="8189796" y="0"/>
                </a:cubicBezTo>
                <a:cubicBezTo>
                  <a:pt x="8384352" y="-5679"/>
                  <a:pt x="8714189" y="13142"/>
                  <a:pt x="8901953" y="0"/>
                </a:cubicBezTo>
                <a:cubicBezTo>
                  <a:pt x="9089717" y="-13142"/>
                  <a:pt x="9372132" y="37338"/>
                  <a:pt x="9495416" y="0"/>
                </a:cubicBezTo>
                <a:cubicBezTo>
                  <a:pt x="9618700" y="-37338"/>
                  <a:pt x="9737192" y="39342"/>
                  <a:pt x="9851494" y="0"/>
                </a:cubicBezTo>
                <a:cubicBezTo>
                  <a:pt x="9965796" y="-39342"/>
                  <a:pt x="10283143" y="15721"/>
                  <a:pt x="10682343" y="0"/>
                </a:cubicBezTo>
                <a:cubicBezTo>
                  <a:pt x="11081543" y="-15721"/>
                  <a:pt x="11593475" y="19787"/>
                  <a:pt x="11869270" y="0"/>
                </a:cubicBezTo>
                <a:cubicBezTo>
                  <a:pt x="11912013" y="175636"/>
                  <a:pt x="11852201" y="372367"/>
                  <a:pt x="11869270" y="465953"/>
                </a:cubicBezTo>
                <a:cubicBezTo>
                  <a:pt x="11886339" y="559539"/>
                  <a:pt x="11814033" y="827281"/>
                  <a:pt x="11869270" y="931906"/>
                </a:cubicBezTo>
                <a:cubicBezTo>
                  <a:pt x="11924507" y="1036531"/>
                  <a:pt x="11809386" y="1345182"/>
                  <a:pt x="11869270" y="1529281"/>
                </a:cubicBezTo>
                <a:cubicBezTo>
                  <a:pt x="11929154" y="1713381"/>
                  <a:pt x="11845136" y="1903803"/>
                  <a:pt x="11869270" y="2258079"/>
                </a:cubicBezTo>
                <a:cubicBezTo>
                  <a:pt x="11893404" y="2612355"/>
                  <a:pt x="11808347" y="2538230"/>
                  <a:pt x="11869270" y="2789743"/>
                </a:cubicBezTo>
                <a:cubicBezTo>
                  <a:pt x="11930193" y="3041256"/>
                  <a:pt x="11863835" y="3009371"/>
                  <a:pt x="11869270" y="3189984"/>
                </a:cubicBezTo>
                <a:cubicBezTo>
                  <a:pt x="11874705" y="3370597"/>
                  <a:pt x="11821809" y="3467690"/>
                  <a:pt x="11869270" y="3721649"/>
                </a:cubicBezTo>
                <a:cubicBezTo>
                  <a:pt x="11916731" y="3975609"/>
                  <a:pt x="11861018" y="4058092"/>
                  <a:pt x="11869270" y="4187601"/>
                </a:cubicBezTo>
                <a:cubicBezTo>
                  <a:pt x="11877522" y="4317110"/>
                  <a:pt x="11813290" y="4659051"/>
                  <a:pt x="11869270" y="4784977"/>
                </a:cubicBezTo>
                <a:cubicBezTo>
                  <a:pt x="11925250" y="4910903"/>
                  <a:pt x="11840935" y="5069334"/>
                  <a:pt x="11869270" y="5250929"/>
                </a:cubicBezTo>
                <a:cubicBezTo>
                  <a:pt x="11897605" y="5432524"/>
                  <a:pt x="11854944" y="5516889"/>
                  <a:pt x="11869270" y="5651171"/>
                </a:cubicBezTo>
                <a:cubicBezTo>
                  <a:pt x="11883596" y="5785453"/>
                  <a:pt x="11854582" y="5937551"/>
                  <a:pt x="11869270" y="6051412"/>
                </a:cubicBezTo>
                <a:cubicBezTo>
                  <a:pt x="11883958" y="6165273"/>
                  <a:pt x="11843530" y="6424668"/>
                  <a:pt x="11869270" y="6571129"/>
                </a:cubicBezTo>
                <a:cubicBezTo>
                  <a:pt x="11746460" y="6615538"/>
                  <a:pt x="11537303" y="6550431"/>
                  <a:pt x="11394499" y="6571129"/>
                </a:cubicBezTo>
                <a:cubicBezTo>
                  <a:pt x="11251695" y="6591827"/>
                  <a:pt x="11212143" y="6553391"/>
                  <a:pt x="11157114" y="6571129"/>
                </a:cubicBezTo>
                <a:cubicBezTo>
                  <a:pt x="11102085" y="6588867"/>
                  <a:pt x="10905418" y="6547794"/>
                  <a:pt x="10801036" y="6571129"/>
                </a:cubicBezTo>
                <a:cubicBezTo>
                  <a:pt x="10696654" y="6594464"/>
                  <a:pt x="10654025" y="6549912"/>
                  <a:pt x="10563650" y="6571129"/>
                </a:cubicBezTo>
                <a:cubicBezTo>
                  <a:pt x="10473275" y="6592346"/>
                  <a:pt x="9976988" y="6560212"/>
                  <a:pt x="9732801" y="6571129"/>
                </a:cubicBezTo>
                <a:cubicBezTo>
                  <a:pt x="9488614" y="6582046"/>
                  <a:pt x="9373688" y="6536945"/>
                  <a:pt x="9139338" y="6571129"/>
                </a:cubicBezTo>
                <a:cubicBezTo>
                  <a:pt x="8904988" y="6605313"/>
                  <a:pt x="8632036" y="6534190"/>
                  <a:pt x="8308489" y="6571129"/>
                </a:cubicBezTo>
                <a:cubicBezTo>
                  <a:pt x="7984942" y="6608068"/>
                  <a:pt x="8182439" y="6568127"/>
                  <a:pt x="8071104" y="6571129"/>
                </a:cubicBezTo>
                <a:cubicBezTo>
                  <a:pt x="7959769" y="6574131"/>
                  <a:pt x="7558465" y="6518085"/>
                  <a:pt x="7358947" y="6571129"/>
                </a:cubicBezTo>
                <a:cubicBezTo>
                  <a:pt x="7159429" y="6624173"/>
                  <a:pt x="7237335" y="6563173"/>
                  <a:pt x="7121562" y="6571129"/>
                </a:cubicBezTo>
                <a:cubicBezTo>
                  <a:pt x="7005789" y="6579085"/>
                  <a:pt x="6663107" y="6539913"/>
                  <a:pt x="6290713" y="6571129"/>
                </a:cubicBezTo>
                <a:cubicBezTo>
                  <a:pt x="5918319" y="6602345"/>
                  <a:pt x="5795907" y="6567455"/>
                  <a:pt x="5578557" y="6571129"/>
                </a:cubicBezTo>
                <a:cubicBezTo>
                  <a:pt x="5361207" y="6574803"/>
                  <a:pt x="5125464" y="6547373"/>
                  <a:pt x="4985093" y="6571129"/>
                </a:cubicBezTo>
                <a:cubicBezTo>
                  <a:pt x="4844722" y="6594885"/>
                  <a:pt x="4543190" y="6487841"/>
                  <a:pt x="4154244" y="6571129"/>
                </a:cubicBezTo>
                <a:cubicBezTo>
                  <a:pt x="3765298" y="6654417"/>
                  <a:pt x="3970313" y="6561029"/>
                  <a:pt x="3916859" y="6571129"/>
                </a:cubicBezTo>
                <a:cubicBezTo>
                  <a:pt x="3863406" y="6581229"/>
                  <a:pt x="3438448" y="6552236"/>
                  <a:pt x="3204703" y="6571129"/>
                </a:cubicBezTo>
                <a:cubicBezTo>
                  <a:pt x="2970958" y="6590022"/>
                  <a:pt x="2955623" y="6531890"/>
                  <a:pt x="2848625" y="6571129"/>
                </a:cubicBezTo>
                <a:cubicBezTo>
                  <a:pt x="2741627" y="6610368"/>
                  <a:pt x="2301196" y="6493941"/>
                  <a:pt x="2136469" y="6571129"/>
                </a:cubicBezTo>
                <a:cubicBezTo>
                  <a:pt x="1971742" y="6648317"/>
                  <a:pt x="1987952" y="6556985"/>
                  <a:pt x="1899083" y="6571129"/>
                </a:cubicBezTo>
                <a:cubicBezTo>
                  <a:pt x="1810214" y="6585273"/>
                  <a:pt x="1693396" y="6528748"/>
                  <a:pt x="1543005" y="6571129"/>
                </a:cubicBezTo>
                <a:cubicBezTo>
                  <a:pt x="1392614" y="6613510"/>
                  <a:pt x="1143262" y="6501178"/>
                  <a:pt x="830849" y="6571129"/>
                </a:cubicBezTo>
                <a:cubicBezTo>
                  <a:pt x="518436" y="6641080"/>
                  <a:pt x="407693" y="6554319"/>
                  <a:pt x="0" y="6571129"/>
                </a:cubicBezTo>
                <a:cubicBezTo>
                  <a:pt x="-63524" y="6417048"/>
                  <a:pt x="68781" y="6131720"/>
                  <a:pt x="0" y="5973754"/>
                </a:cubicBezTo>
                <a:cubicBezTo>
                  <a:pt x="-68781" y="5815789"/>
                  <a:pt x="27983" y="5633456"/>
                  <a:pt x="0" y="5507801"/>
                </a:cubicBezTo>
                <a:cubicBezTo>
                  <a:pt x="-27983" y="5382146"/>
                  <a:pt x="82067" y="5026601"/>
                  <a:pt x="0" y="4779003"/>
                </a:cubicBezTo>
                <a:cubicBezTo>
                  <a:pt x="-82067" y="4531405"/>
                  <a:pt x="30916" y="4412232"/>
                  <a:pt x="0" y="4313050"/>
                </a:cubicBezTo>
                <a:cubicBezTo>
                  <a:pt x="-30916" y="4213868"/>
                  <a:pt x="67628" y="3930620"/>
                  <a:pt x="0" y="3649963"/>
                </a:cubicBezTo>
                <a:cubicBezTo>
                  <a:pt x="-67628" y="3369306"/>
                  <a:pt x="46460" y="3124697"/>
                  <a:pt x="0" y="2986877"/>
                </a:cubicBezTo>
                <a:cubicBezTo>
                  <a:pt x="-46460" y="2849057"/>
                  <a:pt x="66599" y="2546819"/>
                  <a:pt x="0" y="2323790"/>
                </a:cubicBezTo>
                <a:cubicBezTo>
                  <a:pt x="-66599" y="2100761"/>
                  <a:pt x="38510" y="1976304"/>
                  <a:pt x="0" y="1792126"/>
                </a:cubicBezTo>
                <a:cubicBezTo>
                  <a:pt x="-38510" y="1607948"/>
                  <a:pt x="29100" y="1528260"/>
                  <a:pt x="0" y="1326173"/>
                </a:cubicBezTo>
                <a:cubicBezTo>
                  <a:pt x="-29100" y="1124086"/>
                  <a:pt x="65577" y="867098"/>
                  <a:pt x="0" y="728798"/>
                </a:cubicBezTo>
                <a:cubicBezTo>
                  <a:pt x="-65577" y="590498"/>
                  <a:pt x="32235" y="316828"/>
                  <a:pt x="0" y="0"/>
                </a:cubicBezTo>
                <a:close/>
              </a:path>
            </a:pathLst>
          </a:custGeom>
          <a:solidFill>
            <a:schemeClr val="accent1">
              <a:lumMod val="20000"/>
              <a:lumOff val="80000"/>
            </a:schemeClr>
          </a:solidFill>
          <a:ln w="28575">
            <a:solidFill>
              <a:schemeClr val="tx1">
                <a:lumMod val="95000"/>
                <a:lumOff val="5000"/>
              </a:schemeClr>
            </a:solidFill>
            <a:extLst>
              <a:ext uri="{C807C97D-BFC1-408E-A445-0C87EB9F89A2}">
                <ask:lineSketchStyleProps xmlns:ask="http://schemas.microsoft.com/office/drawing/2018/sketchyshapes" sd="3974395646">
                  <a:prstGeom prst="rect">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15EDAC6-3414-058A-4264-9FE598AAD560}"/>
              </a:ext>
            </a:extLst>
          </p:cNvPr>
          <p:cNvSpPr/>
          <p:nvPr/>
        </p:nvSpPr>
        <p:spPr>
          <a:xfrm>
            <a:off x="-11110" y="159959"/>
            <a:ext cx="12200967" cy="1342987"/>
          </a:xfrm>
          <a:prstGeom prst="rect">
            <a:avLst/>
          </a:prstGeom>
          <a:gradFill flip="none" rotWithShape="1">
            <a:gsLst>
              <a:gs pos="0">
                <a:srgbClr val="FFC000"/>
              </a:gs>
              <a:gs pos="63000">
                <a:schemeClr val="accent4">
                  <a:lumMod val="60000"/>
                  <a:lumOff val="40000"/>
                </a:schemeClr>
              </a:gs>
              <a:gs pos="100000">
                <a:schemeClr val="bg1">
                  <a:lumMod val="0"/>
                  <a:lumOff val="10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6572C54C-AEC7-3811-97E1-A4BE7005668A}"/>
              </a:ext>
            </a:extLst>
          </p:cNvPr>
          <p:cNvSpPr txBox="1"/>
          <p:nvPr/>
        </p:nvSpPr>
        <p:spPr>
          <a:xfrm>
            <a:off x="330383" y="276943"/>
            <a:ext cx="11307698"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‘The Danish invasion fleet was the greatest threat to William between 1068-71’.  (16 marks)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How far do you agree?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King Sweyn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Northern Rebellion</a:t>
            </a:r>
          </a:p>
        </p:txBody>
      </p:sp>
      <p:sp>
        <p:nvSpPr>
          <p:cNvPr id="13" name="TextBox 12">
            <a:extLst>
              <a:ext uri="{FF2B5EF4-FFF2-40B4-BE49-F238E27FC236}">
                <a16:creationId xmlns:a16="http://schemas.microsoft.com/office/drawing/2014/main" id="{D0E2D6EF-3EAD-BC23-D2EB-2184DBE5528E}"/>
              </a:ext>
            </a:extLst>
          </p:cNvPr>
          <p:cNvSpPr txBox="1"/>
          <p:nvPr/>
        </p:nvSpPr>
        <p:spPr>
          <a:xfrm>
            <a:off x="9561328" y="1662905"/>
            <a:ext cx="2313543" cy="3477875"/>
          </a:xfrm>
          <a:prstGeom prst="rect">
            <a:avLst/>
          </a:prstGeom>
          <a:noFill/>
          <a:ln w="28575">
            <a:solidFill>
              <a:schemeClr val="tx1"/>
            </a:solidFill>
          </a:ln>
        </p:spPr>
        <p:txBody>
          <a:bodyPr wrap="square" rtlCol="0">
            <a:spAutoFit/>
          </a:bodyPr>
          <a:lstStyle/>
          <a:p>
            <a:r>
              <a:rPr lang="en-GB" sz="2200" b="1" dirty="0">
                <a:solidFill>
                  <a:srgbClr val="FF0000"/>
                </a:solidFill>
                <a:latin typeface="Comic Sans MS" panose="030F0702030302020204" pitchFamily="66" charset="0"/>
              </a:rPr>
              <a:t>In your workbook complete the evidence for the disagree side and write a conclusion giving an overall judgement</a:t>
            </a:r>
          </a:p>
        </p:txBody>
      </p:sp>
      <p:pic>
        <p:nvPicPr>
          <p:cNvPr id="3" name="Picture 2">
            <a:extLst>
              <a:ext uri="{FF2B5EF4-FFF2-40B4-BE49-F238E27FC236}">
                <a16:creationId xmlns:a16="http://schemas.microsoft.com/office/drawing/2014/main" id="{CADBCC55-F765-FB3E-35EA-F7F8FF24BBBE}"/>
              </a:ext>
            </a:extLst>
          </p:cNvPr>
          <p:cNvPicPr>
            <a:picLocks noChangeAspect="1"/>
          </p:cNvPicPr>
          <p:nvPr/>
        </p:nvPicPr>
        <p:blipFill>
          <a:blip r:embed="rId4"/>
          <a:stretch>
            <a:fillRect/>
          </a:stretch>
        </p:blipFill>
        <p:spPr>
          <a:xfrm>
            <a:off x="456773" y="1629858"/>
            <a:ext cx="9104555" cy="4505334"/>
          </a:xfrm>
          <a:prstGeom prst="rect">
            <a:avLst/>
          </a:prstGeom>
        </p:spPr>
      </p:pic>
    </p:spTree>
    <p:extLst>
      <p:ext uri="{BB962C8B-B14F-4D97-AF65-F5344CB8AC3E}">
        <p14:creationId xmlns:p14="http://schemas.microsoft.com/office/powerpoint/2010/main" val="162598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PaulaAtkinson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2" ma:contentTypeDescription="Create a new document." ma:contentTypeScope="" ma:versionID="e1fdbe3f76f614060a1395b8ae0e5736">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23a295f230513cb079d655cc6e43ad3b"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D816CBA-CA72-40E5-A379-04D009276D18}">
  <ds:schemaRefs>
    <ds:schemaRef ds:uri="http://purl.org/dc/elements/1.1/"/>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purl.org/dc/terms/"/>
    <ds:schemaRef ds:uri="eaff1878-c271-4814-910b-972278de832e"/>
    <ds:schemaRef ds:uri="23878cce-4ba3-47c9-bba2-802d2d604774"/>
    <ds:schemaRef ds:uri="http://purl.org/dc/dcmitype/"/>
  </ds:schemaRefs>
</ds:datastoreItem>
</file>

<file path=customXml/itemProps2.xml><?xml version="1.0" encoding="utf-8"?>
<ds:datastoreItem xmlns:ds="http://schemas.openxmlformats.org/officeDocument/2006/customXml" ds:itemID="{B0EC21D5-4E96-439E-A843-ADFF4F594CA2}">
  <ds:schemaRefs>
    <ds:schemaRef ds:uri="http://schemas.microsoft.com/sharepoint/v3/contenttype/forms"/>
  </ds:schemaRefs>
</ds:datastoreItem>
</file>

<file path=customXml/itemProps3.xml><?xml version="1.0" encoding="utf-8"?>
<ds:datastoreItem xmlns:ds="http://schemas.openxmlformats.org/officeDocument/2006/customXml" ds:itemID="{12177AFB-8ECD-4790-8960-98A05605094E}"/>
</file>

<file path=docProps/app.xml><?xml version="1.0" encoding="utf-8"?>
<Properties xmlns="http://schemas.openxmlformats.org/officeDocument/2006/extended-properties" xmlns:vt="http://schemas.openxmlformats.org/officeDocument/2006/docPropsVTypes">
  <TotalTime>3219</TotalTime>
  <Words>4039</Words>
  <Application>Microsoft Office PowerPoint</Application>
  <PresentationFormat>Widescreen</PresentationFormat>
  <Paragraphs>387</Paragraphs>
  <Slides>24</Slides>
  <Notes>4</Notes>
  <HiddenSlides>0</HiddenSlides>
  <MMClips>0</MMClips>
  <ScaleCrop>false</ScaleCrop>
  <HeadingPairs>
    <vt:vector size="4" baseType="variant">
      <vt:variant>
        <vt:lpstr>Theme</vt:lpstr>
      </vt:variant>
      <vt:variant>
        <vt:i4>2</vt:i4>
      </vt:variant>
      <vt:variant>
        <vt:lpstr>Slide Titles</vt:lpstr>
      </vt:variant>
      <vt:variant>
        <vt:i4>24</vt:i4>
      </vt:variant>
    </vt:vector>
  </HeadingPairs>
  <TitlesOfParts>
    <vt:vector size="26" baseType="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and annotate the interpretation below to work out what the American foreign policy was for years 1865-1890.</dc:title>
  <dc:creator>Helen Wright</dc:creator>
  <cp:lastModifiedBy>Helen Wright</cp:lastModifiedBy>
  <cp:revision>63</cp:revision>
  <cp:lastPrinted>2025-05-07T10:55:34Z</cp:lastPrinted>
  <dcterms:created xsi:type="dcterms:W3CDTF">2022-09-06T13:39:31Z</dcterms:created>
  <dcterms:modified xsi:type="dcterms:W3CDTF">2025-06-04T22:11:00Z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MediaServiceImageTags">
    <vt:lpwstr/>
  </property>
</Properties>
</file>