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 id="262" r:id="rId3"/>
    <p:sldId id="259" r:id="rId4"/>
    <p:sldId id="261"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75" d="100"/>
          <a:sy n="75" d="100"/>
        </p:scale>
        <p:origin x="114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430103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4128902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879921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CFAD22-A2CB-403A-B473-F935A043C64B}" type="datetimeFigureOut">
              <a:rPr lang="en-GB" smtClean="0"/>
              <a:t>24/11/2019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3205446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CFAD22-A2CB-403A-B473-F935A043C64B}" type="datetimeFigureOut">
              <a:rPr lang="en-GB" smtClean="0"/>
              <a:t>24/11/2019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3528479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CFAD22-A2CB-403A-B473-F935A043C64B}" type="datetimeFigureOut">
              <a:rPr lang="en-GB" smtClean="0"/>
              <a:t>24/11/2019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906361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CFAD22-A2CB-403A-B473-F935A043C64B}" type="datetimeFigureOut">
              <a:rPr lang="en-GB" smtClean="0"/>
              <a:t>24/11/2019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512732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CFAD22-A2CB-403A-B473-F935A043C64B}" type="datetimeFigureOut">
              <a:rPr lang="en-GB" smtClean="0"/>
              <a:t>24/11/2019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3078897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CFAD22-A2CB-403A-B473-F935A043C64B}" type="datetimeFigureOut">
              <a:rPr lang="en-GB" smtClean="0"/>
              <a:t>24/11/2019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137550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975766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24/11/2019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1522076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CFAD22-A2CB-403A-B473-F935A043C64B}" type="datetimeFigureOut">
              <a:rPr lang="en-GB" smtClean="0"/>
              <a:t>24/11/2019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30CDF4-F642-4685-AC4D-0743AFCB1E7B}" type="slidenum">
              <a:rPr lang="en-GB" smtClean="0"/>
              <a:t>‹#›</a:t>
            </a:fld>
            <a:endParaRPr lang="en-GB"/>
          </a:p>
        </p:txBody>
      </p:sp>
    </p:spTree>
    <p:extLst>
      <p:ext uri="{BB962C8B-B14F-4D97-AF65-F5344CB8AC3E}">
        <p14:creationId xmlns:p14="http://schemas.microsoft.com/office/powerpoint/2010/main" val="2856104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microsoft.com/office/2007/relationships/hdphoto" Target="../media/hdphoto1.wdp"/><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1 - Section B – 12 mark</a:t>
            </a:r>
          </a:p>
        </p:txBody>
      </p:sp>
      <p:pic>
        <p:nvPicPr>
          <p:cNvPr id="10" name="Picture 9"/>
          <p:cNvPicPr>
            <a:picLocks noChangeAspect="1"/>
          </p:cNvPicPr>
          <p:nvPr/>
        </p:nvPicPr>
        <p:blipFill>
          <a:blip r:embed="rId2"/>
          <a:stretch>
            <a:fillRect/>
          </a:stretch>
        </p:blipFill>
        <p:spPr>
          <a:xfrm>
            <a:off x="0" y="0"/>
            <a:ext cx="2138212" cy="570189"/>
          </a:xfrm>
          <a:prstGeom prst="rect">
            <a:avLst/>
          </a:prstGeom>
        </p:spPr>
      </p:pic>
      <p:sp>
        <p:nvSpPr>
          <p:cNvPr id="4" name="Rectangle 3">
            <a:extLst>
              <a:ext uri="{FF2B5EF4-FFF2-40B4-BE49-F238E27FC236}">
                <a16:creationId xmlns:a16="http://schemas.microsoft.com/office/drawing/2014/main" id="{D5686894-0ADE-4F1B-9DF5-86D25845777B}"/>
              </a:ext>
            </a:extLst>
          </p:cNvPr>
          <p:cNvSpPr/>
          <p:nvPr/>
        </p:nvSpPr>
        <p:spPr>
          <a:xfrm>
            <a:off x="76194" y="599403"/>
            <a:ext cx="8991609" cy="861774"/>
          </a:xfrm>
          <a:prstGeom prst="rect">
            <a:avLst/>
          </a:prstGeom>
          <a:ln>
            <a:solidFill>
              <a:schemeClr val="tx1"/>
            </a:solidFill>
          </a:ln>
        </p:spPr>
        <p:txBody>
          <a:bodyPr wrap="square">
            <a:spAutoFit/>
          </a:bodyPr>
          <a:lstStyle/>
          <a:p>
            <a:r>
              <a:rPr lang="en-GB" sz="1000" b="1" dirty="0">
                <a:latin typeface="Comic Sans MS" panose="030F0702030302020204" pitchFamily="66" charset="0"/>
              </a:rPr>
              <a:t>Explain why William I changed law and order after the Norman Conquest. </a:t>
            </a:r>
          </a:p>
          <a:p>
            <a:r>
              <a:rPr lang="en-GB" sz="1000" b="1" dirty="0">
                <a:latin typeface="Comic Sans MS" panose="030F0702030302020204" pitchFamily="66" charset="0"/>
              </a:rPr>
              <a:t>You may use the following in your answer:</a:t>
            </a:r>
          </a:p>
          <a:p>
            <a:pPr marL="171450" indent="-171450">
              <a:buFont typeface="Arial" panose="020B0604020202020204" pitchFamily="34" charset="0"/>
              <a:buChar char="•"/>
            </a:pPr>
            <a:r>
              <a:rPr lang="en-GB" sz="1000" b="1" dirty="0">
                <a:latin typeface="Comic Sans MS" panose="030F0702030302020204" pitchFamily="66" charset="0"/>
              </a:rPr>
              <a:t>Forest Laws </a:t>
            </a:r>
          </a:p>
          <a:p>
            <a:pPr marL="171450" indent="-171450">
              <a:buFont typeface="Arial" panose="020B0604020202020204" pitchFamily="34" charset="0"/>
              <a:buChar char="•"/>
            </a:pPr>
            <a:r>
              <a:rPr lang="en-GB" sz="1000" b="1" dirty="0">
                <a:latin typeface="Comic Sans MS" panose="030F0702030302020204" pitchFamily="66" charset="0"/>
              </a:rPr>
              <a:t>Murdrum fine</a:t>
            </a:r>
          </a:p>
          <a:p>
            <a:r>
              <a:rPr lang="en-GB" sz="1000" b="1" dirty="0">
                <a:latin typeface="Comic Sans MS" panose="030F0702030302020204" pitchFamily="66" charset="0"/>
              </a:rPr>
              <a:t>You must also use information of your own.	12 marks</a:t>
            </a:r>
          </a:p>
        </p:txBody>
      </p:sp>
      <p:sp>
        <p:nvSpPr>
          <p:cNvPr id="17" name="TextBox 16">
            <a:extLst>
              <a:ext uri="{FF2B5EF4-FFF2-40B4-BE49-F238E27FC236}">
                <a16:creationId xmlns:a16="http://schemas.microsoft.com/office/drawing/2014/main" id="{D40FC55E-B81D-48B0-BF69-90FE623CC9EC}"/>
              </a:ext>
            </a:extLst>
          </p:cNvPr>
          <p:cNvSpPr txBox="1"/>
          <p:nvPr/>
        </p:nvSpPr>
        <p:spPr>
          <a:xfrm>
            <a:off x="4572000" y="1552264"/>
            <a:ext cx="4436036" cy="307777"/>
          </a:xfrm>
          <a:prstGeom prst="rect">
            <a:avLst/>
          </a:prstGeom>
          <a:noFill/>
          <a:ln>
            <a:solidFill>
              <a:schemeClr val="tx1"/>
            </a:solidFill>
          </a:ln>
        </p:spPr>
        <p:txBody>
          <a:bodyPr wrap="square" rtlCol="0">
            <a:spAutoFit/>
          </a:bodyPr>
          <a:lstStyle/>
          <a:p>
            <a:pPr algn="ctr"/>
            <a:r>
              <a:rPr lang="en-GB" sz="1400" b="1" dirty="0">
                <a:latin typeface="Comic Sans MS" panose="030F0702030302020204" pitchFamily="66" charset="0"/>
              </a:rPr>
              <a:t>We do</a:t>
            </a:r>
          </a:p>
        </p:txBody>
      </p:sp>
      <p:sp>
        <p:nvSpPr>
          <p:cNvPr id="20" name="TextBox 19">
            <a:extLst>
              <a:ext uri="{FF2B5EF4-FFF2-40B4-BE49-F238E27FC236}">
                <a16:creationId xmlns:a16="http://schemas.microsoft.com/office/drawing/2014/main" id="{0D2D992D-2931-47C9-9908-B5088E02B25E}"/>
              </a:ext>
            </a:extLst>
          </p:cNvPr>
          <p:cNvSpPr txBox="1"/>
          <p:nvPr/>
        </p:nvSpPr>
        <p:spPr>
          <a:xfrm>
            <a:off x="4567929" y="3877665"/>
            <a:ext cx="4436036" cy="307777"/>
          </a:xfrm>
          <a:prstGeom prst="rect">
            <a:avLst/>
          </a:prstGeom>
          <a:noFill/>
          <a:ln>
            <a:solidFill>
              <a:schemeClr val="tx1"/>
            </a:solidFill>
          </a:ln>
        </p:spPr>
        <p:txBody>
          <a:bodyPr wrap="square" rtlCol="0">
            <a:spAutoFit/>
          </a:bodyPr>
          <a:lstStyle/>
          <a:p>
            <a:pPr algn="ctr"/>
            <a:r>
              <a:rPr lang="en-GB" sz="1400" b="1" dirty="0">
                <a:latin typeface="Comic Sans MS" panose="030F0702030302020204" pitchFamily="66" charset="0"/>
              </a:rPr>
              <a:t>You do</a:t>
            </a:r>
          </a:p>
        </p:txBody>
      </p:sp>
      <p:pic>
        <p:nvPicPr>
          <p:cNvPr id="23" name="Picture 22" descr="A picture containing light&#10;&#10;Description automatically generated">
            <a:extLst>
              <a:ext uri="{FF2B5EF4-FFF2-40B4-BE49-F238E27FC236}">
                <a16:creationId xmlns:a16="http://schemas.microsoft.com/office/drawing/2014/main" id="{1641D01D-26A4-4711-A23C-AF6926D8D3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643412">
            <a:off x="4759276" y="842438"/>
            <a:ext cx="485787" cy="485787"/>
          </a:xfrm>
          <a:prstGeom prst="rect">
            <a:avLst/>
          </a:prstGeom>
        </p:spPr>
      </p:pic>
      <p:pic>
        <p:nvPicPr>
          <p:cNvPr id="25" name="Picture 24" descr="A picture containing light&#10;&#10;Description automatically generated">
            <a:extLst>
              <a:ext uri="{FF2B5EF4-FFF2-40B4-BE49-F238E27FC236}">
                <a16:creationId xmlns:a16="http://schemas.microsoft.com/office/drawing/2014/main" id="{A3537591-23F2-4728-A7D0-8845BCF6B1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99830">
            <a:off x="8275106" y="771039"/>
            <a:ext cx="485787" cy="485787"/>
          </a:xfrm>
          <a:prstGeom prst="rect">
            <a:avLst/>
          </a:prstGeom>
        </p:spPr>
      </p:pic>
      <p:sp>
        <p:nvSpPr>
          <p:cNvPr id="16" name="TextBox 15">
            <a:extLst>
              <a:ext uri="{FF2B5EF4-FFF2-40B4-BE49-F238E27FC236}">
                <a16:creationId xmlns:a16="http://schemas.microsoft.com/office/drawing/2014/main" id="{D51C567F-BED6-4F94-917B-5C9CC08B1991}"/>
              </a:ext>
            </a:extLst>
          </p:cNvPr>
          <p:cNvSpPr txBox="1"/>
          <p:nvPr/>
        </p:nvSpPr>
        <p:spPr>
          <a:xfrm>
            <a:off x="49059" y="3877665"/>
            <a:ext cx="4436036" cy="307777"/>
          </a:xfrm>
          <a:prstGeom prst="rect">
            <a:avLst/>
          </a:prstGeom>
          <a:noFill/>
          <a:ln>
            <a:solidFill>
              <a:schemeClr val="tx1"/>
            </a:solidFill>
          </a:ln>
        </p:spPr>
        <p:txBody>
          <a:bodyPr wrap="square" rtlCol="0">
            <a:spAutoFit/>
          </a:bodyPr>
          <a:lstStyle/>
          <a:p>
            <a:pPr algn="ctr"/>
            <a:r>
              <a:rPr lang="en-GB" sz="1400" b="1" dirty="0">
                <a:latin typeface="Comic Sans MS" panose="030F0702030302020204" pitchFamily="66" charset="0"/>
              </a:rPr>
              <a:t>We do</a:t>
            </a:r>
          </a:p>
        </p:txBody>
      </p:sp>
      <p:sp>
        <p:nvSpPr>
          <p:cNvPr id="2" name="Rectangle 1">
            <a:extLst>
              <a:ext uri="{FF2B5EF4-FFF2-40B4-BE49-F238E27FC236}">
                <a16:creationId xmlns:a16="http://schemas.microsoft.com/office/drawing/2014/main" id="{C062F6CE-B617-4B99-989D-F975E688E5A3}"/>
              </a:ext>
            </a:extLst>
          </p:cNvPr>
          <p:cNvSpPr/>
          <p:nvPr/>
        </p:nvSpPr>
        <p:spPr>
          <a:xfrm>
            <a:off x="76194" y="5293438"/>
            <a:ext cx="4402830" cy="1546577"/>
          </a:xfrm>
          <a:prstGeom prst="rect">
            <a:avLst/>
          </a:prstGeom>
        </p:spPr>
        <p:txBody>
          <a:bodyPr wrap="square">
            <a:spAutoFit/>
          </a:bodyPr>
          <a:lstStyle/>
          <a:p>
            <a:pPr algn="just"/>
            <a:r>
              <a:rPr lang="en-GB" sz="1050" dirty="0">
                <a:latin typeface="Comic Sans MS" panose="030F0702030302020204" pitchFamily="66" charset="0"/>
              </a:rPr>
              <a:t>After the victory in 1066, William introduced new sets of laws in England.  For example, his Forest Laws gave him royal control over huge areas of the countryside and prevented the peasants or serfs from using this land. What had been ‘common land’ was now strictly controlled by the king.  Anyone ‘poaching’ could now be punished with a corporal punishment such as castration or even hung.  William did this to show his power and another reason was to have full access to the animals and resources of the forests for his own pleasure therefore explaining why he changed law and order. </a:t>
            </a:r>
          </a:p>
        </p:txBody>
      </p:sp>
      <p:sp>
        <p:nvSpPr>
          <p:cNvPr id="3" name="TextBox 2">
            <a:extLst>
              <a:ext uri="{FF2B5EF4-FFF2-40B4-BE49-F238E27FC236}">
                <a16:creationId xmlns:a16="http://schemas.microsoft.com/office/drawing/2014/main" id="{18B3C377-B4D3-4552-B025-548C8C8C088F}"/>
              </a:ext>
            </a:extLst>
          </p:cNvPr>
          <p:cNvSpPr txBox="1"/>
          <p:nvPr/>
        </p:nvSpPr>
        <p:spPr>
          <a:xfrm>
            <a:off x="76194" y="4185442"/>
            <a:ext cx="1347136" cy="1107996"/>
          </a:xfrm>
          <a:prstGeom prst="rect">
            <a:avLst/>
          </a:prstGeom>
          <a:noFill/>
        </p:spPr>
        <p:txBody>
          <a:bodyPr wrap="square" rtlCol="0">
            <a:spAutoFit/>
          </a:bodyPr>
          <a:lstStyle/>
          <a:p>
            <a:r>
              <a:rPr lang="en-GB" sz="1100" b="1" u="sng" dirty="0">
                <a:latin typeface="Comic Sans MS" panose="030F0702030302020204" pitchFamily="66" charset="0"/>
              </a:rPr>
              <a:t>Highlight:</a:t>
            </a:r>
          </a:p>
          <a:p>
            <a:pPr marL="285750" indent="-285750">
              <a:buFont typeface="Arial" panose="020B0604020202020204" pitchFamily="34" charset="0"/>
              <a:buChar char="•"/>
            </a:pPr>
            <a:r>
              <a:rPr lang="en-GB" sz="1100" dirty="0">
                <a:latin typeface="Comic Sans MS" panose="030F0702030302020204" pitchFamily="66" charset="0"/>
              </a:rPr>
              <a:t>Point </a:t>
            </a:r>
          </a:p>
          <a:p>
            <a:pPr marL="285750" indent="-285750">
              <a:buFont typeface="Arial" panose="020B0604020202020204" pitchFamily="34" charset="0"/>
              <a:buChar char="•"/>
            </a:pPr>
            <a:r>
              <a:rPr lang="en-GB" sz="1100" dirty="0">
                <a:latin typeface="Comic Sans MS" panose="030F0702030302020204" pitchFamily="66" charset="0"/>
              </a:rPr>
              <a:t>Evidence </a:t>
            </a:r>
          </a:p>
          <a:p>
            <a:pPr marL="285750" indent="-285750">
              <a:buFont typeface="Arial" panose="020B0604020202020204" pitchFamily="34" charset="0"/>
              <a:buChar char="•"/>
            </a:pPr>
            <a:r>
              <a:rPr lang="en-GB" sz="1100" dirty="0">
                <a:latin typeface="Comic Sans MS" panose="030F0702030302020204" pitchFamily="66" charset="0"/>
              </a:rPr>
              <a:t>Explanation </a:t>
            </a:r>
          </a:p>
          <a:p>
            <a:pPr marL="285750" indent="-285750">
              <a:buFont typeface="Arial" panose="020B0604020202020204" pitchFamily="34" charset="0"/>
              <a:buChar char="•"/>
            </a:pPr>
            <a:r>
              <a:rPr lang="en-GB" sz="1100" dirty="0">
                <a:latin typeface="Comic Sans MS" panose="030F0702030302020204" pitchFamily="66" charset="0"/>
              </a:rPr>
              <a:t>Link back to the question </a:t>
            </a:r>
            <a:endParaRPr lang="en-GB" sz="1200" dirty="0">
              <a:latin typeface="Comic Sans MS" panose="030F0702030302020204" pitchFamily="66" charset="0"/>
            </a:endParaRPr>
          </a:p>
        </p:txBody>
      </p:sp>
      <p:pic>
        <p:nvPicPr>
          <p:cNvPr id="26" name="Picture 8" descr="Image result for PEEL">
            <a:extLst>
              <a:ext uri="{FF2B5EF4-FFF2-40B4-BE49-F238E27FC236}">
                <a16:creationId xmlns:a16="http://schemas.microsoft.com/office/drawing/2014/main" id="{18517A33-E1B3-46B0-A3C4-4E07F7C83A5B}"/>
              </a:ext>
            </a:extLst>
          </p:cNvPr>
          <p:cNvPicPr>
            <a:picLocks noChangeAspect="1" noChangeArrowheads="1"/>
          </p:cNvPicPr>
          <p:nvPr/>
        </p:nvPicPr>
        <p:blipFill>
          <a:blip r:embed="rId4" cstate="print">
            <a:clrChange>
              <a:clrFrom>
                <a:srgbClr val="F5F0F1"/>
              </a:clrFrom>
              <a:clrTo>
                <a:srgbClr val="F5F0F1">
                  <a:alpha val="0"/>
                </a:srgbClr>
              </a:clrTo>
            </a:clrChange>
            <a:extLst>
              <a:ext uri="{BEBA8EAE-BF5A-486C-A8C5-ECC9F3942E4B}">
                <a14:imgProps xmlns:a14="http://schemas.microsoft.com/office/drawing/2010/main">
                  <a14:imgLayer r:embed="rId5">
                    <a14:imgEffect>
                      <a14:backgroundRemoval t="1630" b="100000" l="9939" r="89755">
                        <a14:backgroundMark x1="17431" y1="76630" x2="57187" y2="97283"/>
                        <a14:backgroundMark x1="75076" y1="96467" x2="75076" y2="96467"/>
                        <a14:backgroundMark x1="57645" y1="94837" x2="57645" y2="94837"/>
                        <a14:backgroundMark x1="52905" y1="89674" x2="52905" y2="89674"/>
                      </a14:backgroundRemoval>
                    </a14:imgEffect>
                  </a14:imgLayer>
                </a14:imgProps>
              </a:ext>
              <a:ext uri="{28A0092B-C50C-407E-A947-70E740481C1C}">
                <a14:useLocalDpi xmlns:a14="http://schemas.microsoft.com/office/drawing/2010/main" val="0"/>
              </a:ext>
            </a:extLst>
          </a:blip>
          <a:srcRect/>
          <a:stretch>
            <a:fillRect/>
          </a:stretch>
        </p:blipFill>
        <p:spPr bwMode="auto">
          <a:xfrm rot="21248609">
            <a:off x="1744013" y="4232110"/>
            <a:ext cx="1907062" cy="1073087"/>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a:extLst>
              <a:ext uri="{FF2B5EF4-FFF2-40B4-BE49-F238E27FC236}">
                <a16:creationId xmlns:a16="http://schemas.microsoft.com/office/drawing/2014/main" id="{AA387140-9AB5-41F0-A2C7-9E3822504BCF}"/>
              </a:ext>
            </a:extLst>
          </p:cNvPr>
          <p:cNvSpPr/>
          <p:nvPr/>
        </p:nvSpPr>
        <p:spPr>
          <a:xfrm>
            <a:off x="4567929" y="1932224"/>
            <a:ext cx="4402830" cy="1869743"/>
          </a:xfrm>
          <a:prstGeom prst="rect">
            <a:avLst/>
          </a:prstGeom>
        </p:spPr>
        <p:txBody>
          <a:bodyPr wrap="square">
            <a:spAutoFit/>
          </a:bodyPr>
          <a:lstStyle/>
          <a:p>
            <a:pPr algn="just"/>
            <a:r>
              <a:rPr lang="en-GB" sz="1050" dirty="0">
                <a:latin typeface="Comic Sans MS" panose="030F0702030302020204" pitchFamily="66" charset="0"/>
              </a:rPr>
              <a:t>Another reason why William was keen to change law and order was to allow them to be more centralised around him. </a:t>
            </a:r>
          </a:p>
          <a:p>
            <a:pPr algn="just"/>
            <a:r>
              <a:rPr lang="en-GB" sz="1050" dirty="0">
                <a:latin typeface="Comic Sans MS" panose="030F0702030302020204" pitchFamily="66" charset="0"/>
              </a:rPr>
              <a:t>For example ________________________________________ ______________________________________________________________________________________________________________________________________________________</a:t>
            </a:r>
          </a:p>
          <a:p>
            <a:pPr algn="just"/>
            <a:r>
              <a:rPr lang="en-GB" sz="1050" dirty="0">
                <a:latin typeface="Comic Sans MS" panose="030F0702030302020204" pitchFamily="66" charset="0"/>
              </a:rPr>
              <a:t>This explains why William changed law and order because ________________________________________________________________________________________________________________________________________________________________________________________________________</a:t>
            </a:r>
          </a:p>
        </p:txBody>
      </p:sp>
      <p:sp>
        <p:nvSpPr>
          <p:cNvPr id="28" name="Rectangle 27">
            <a:extLst>
              <a:ext uri="{FF2B5EF4-FFF2-40B4-BE49-F238E27FC236}">
                <a16:creationId xmlns:a16="http://schemas.microsoft.com/office/drawing/2014/main" id="{4BA30EB4-2112-44CA-9560-D7FE7FBDFDDA}"/>
              </a:ext>
            </a:extLst>
          </p:cNvPr>
          <p:cNvSpPr/>
          <p:nvPr/>
        </p:nvSpPr>
        <p:spPr>
          <a:xfrm>
            <a:off x="4512458" y="4290277"/>
            <a:ext cx="4402830" cy="2354491"/>
          </a:xfrm>
          <a:prstGeom prst="rect">
            <a:avLst/>
          </a:prstGeom>
        </p:spPr>
        <p:txBody>
          <a:bodyPr wrap="square">
            <a:spAutoFit/>
          </a:bodyPr>
          <a:lstStyle/>
          <a:p>
            <a:pPr algn="just"/>
            <a:r>
              <a:rPr lang="en-GB" sz="1050" dirty="0">
                <a:latin typeface="Comic Sans MS" panose="030F0702030302020204" pitchFamily="66" charset="0"/>
              </a:rPr>
              <a:t>A final reason why William changed law and order after the Norman Conquest was _______________________________________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pic>
        <p:nvPicPr>
          <p:cNvPr id="29" name="Picture 16" descr="Image result for WRITING PEN">
            <a:extLst>
              <a:ext uri="{FF2B5EF4-FFF2-40B4-BE49-F238E27FC236}">
                <a16:creationId xmlns:a16="http://schemas.microsoft.com/office/drawing/2014/main" id="{4E3FCE35-500E-483F-AD3C-A9FE79D5C59A}"/>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40408" b="21527"/>
          <a:stretch/>
        </p:blipFill>
        <p:spPr bwMode="auto">
          <a:xfrm>
            <a:off x="3883343" y="813685"/>
            <a:ext cx="576341" cy="68534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Image result for why why why">
            <a:extLst>
              <a:ext uri="{FF2B5EF4-FFF2-40B4-BE49-F238E27FC236}">
                <a16:creationId xmlns:a16="http://schemas.microsoft.com/office/drawing/2014/main" id="{9B58EAAA-240F-4AE7-ABCE-9A542972CC5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009114">
            <a:off x="7567047" y="955506"/>
            <a:ext cx="595670" cy="27325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4" descr="Image result for why why why">
            <a:extLst>
              <a:ext uri="{FF2B5EF4-FFF2-40B4-BE49-F238E27FC236}">
                <a16:creationId xmlns:a16="http://schemas.microsoft.com/office/drawing/2014/main" id="{99B65B71-173C-40F0-9289-F876CE1B944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0310452">
            <a:off x="5434035" y="792173"/>
            <a:ext cx="633440" cy="290582"/>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 descr="Image result for why why why">
            <a:extLst>
              <a:ext uri="{FF2B5EF4-FFF2-40B4-BE49-F238E27FC236}">
                <a16:creationId xmlns:a16="http://schemas.microsoft.com/office/drawing/2014/main" id="{C016ECCF-61E1-44F0-AF46-22FDAD34DB63}"/>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624341">
            <a:off x="6162659" y="750950"/>
            <a:ext cx="1254719" cy="575586"/>
          </a:xfrm>
          <a:prstGeom prst="rect">
            <a:avLst/>
          </a:prstGeom>
          <a:noFill/>
          <a:extLst>
            <a:ext uri="{909E8E84-426E-40DD-AFC4-6F175D3DCCD1}">
              <a14:hiddenFill xmlns:a14="http://schemas.microsoft.com/office/drawing/2010/main">
                <a:solidFill>
                  <a:srgbClr val="FFFFFF"/>
                </a:solidFill>
              </a14:hiddenFill>
            </a:ext>
          </a:extLst>
        </p:spPr>
      </p:pic>
      <p:sp>
        <p:nvSpPr>
          <p:cNvPr id="33" name="Freeform 18">
            <a:extLst>
              <a:ext uri="{FF2B5EF4-FFF2-40B4-BE49-F238E27FC236}">
                <a16:creationId xmlns:a16="http://schemas.microsoft.com/office/drawing/2014/main" id="{C8BF217E-1E1A-4768-9F6C-23997B2B6998}"/>
              </a:ext>
            </a:extLst>
          </p:cNvPr>
          <p:cNvSpPr/>
          <p:nvPr/>
        </p:nvSpPr>
        <p:spPr>
          <a:xfrm>
            <a:off x="128253" y="1527707"/>
            <a:ext cx="4349082" cy="2274260"/>
          </a:xfrm>
          <a:custGeom>
            <a:avLst/>
            <a:gdLst>
              <a:gd name="connsiteX0" fmla="*/ 5991225 w 6305550"/>
              <a:gd name="connsiteY0" fmla="*/ 2905125 h 3000375"/>
              <a:gd name="connsiteX1" fmla="*/ 5295900 w 6305550"/>
              <a:gd name="connsiteY1" fmla="*/ 2838450 h 3000375"/>
              <a:gd name="connsiteX2" fmla="*/ 5057775 w 6305550"/>
              <a:gd name="connsiteY2" fmla="*/ 2933700 h 3000375"/>
              <a:gd name="connsiteX3" fmla="*/ 4714875 w 6305550"/>
              <a:gd name="connsiteY3" fmla="*/ 2867025 h 3000375"/>
              <a:gd name="connsiteX4" fmla="*/ 4457700 w 6305550"/>
              <a:gd name="connsiteY4" fmla="*/ 2962275 h 3000375"/>
              <a:gd name="connsiteX5" fmla="*/ 3905250 w 6305550"/>
              <a:gd name="connsiteY5" fmla="*/ 2847975 h 3000375"/>
              <a:gd name="connsiteX6" fmla="*/ 3476625 w 6305550"/>
              <a:gd name="connsiteY6" fmla="*/ 2971800 h 3000375"/>
              <a:gd name="connsiteX7" fmla="*/ 2609850 w 6305550"/>
              <a:gd name="connsiteY7" fmla="*/ 2876550 h 3000375"/>
              <a:gd name="connsiteX8" fmla="*/ 2038350 w 6305550"/>
              <a:gd name="connsiteY8" fmla="*/ 2981325 h 3000375"/>
              <a:gd name="connsiteX9" fmla="*/ 1914525 w 6305550"/>
              <a:gd name="connsiteY9" fmla="*/ 2819400 h 3000375"/>
              <a:gd name="connsiteX10" fmla="*/ 1190625 w 6305550"/>
              <a:gd name="connsiteY10" fmla="*/ 2962275 h 3000375"/>
              <a:gd name="connsiteX11" fmla="*/ 1304925 w 6305550"/>
              <a:gd name="connsiteY11" fmla="*/ 2828925 h 3000375"/>
              <a:gd name="connsiteX12" fmla="*/ 819150 w 6305550"/>
              <a:gd name="connsiteY12" fmla="*/ 3000375 h 3000375"/>
              <a:gd name="connsiteX13" fmla="*/ 733425 w 6305550"/>
              <a:gd name="connsiteY13" fmla="*/ 2790825 h 3000375"/>
              <a:gd name="connsiteX14" fmla="*/ 266700 w 6305550"/>
              <a:gd name="connsiteY14" fmla="*/ 2943225 h 3000375"/>
              <a:gd name="connsiteX15" fmla="*/ 142875 w 6305550"/>
              <a:gd name="connsiteY15" fmla="*/ 2324100 h 3000375"/>
              <a:gd name="connsiteX16" fmla="*/ 314325 w 6305550"/>
              <a:gd name="connsiteY16" fmla="*/ 1476375 h 3000375"/>
              <a:gd name="connsiteX17" fmla="*/ 0 w 6305550"/>
              <a:gd name="connsiteY17" fmla="*/ 847725 h 3000375"/>
              <a:gd name="connsiteX18" fmla="*/ 257175 w 6305550"/>
              <a:gd name="connsiteY18" fmla="*/ 152400 h 3000375"/>
              <a:gd name="connsiteX19" fmla="*/ 876300 w 6305550"/>
              <a:gd name="connsiteY19" fmla="*/ 152400 h 3000375"/>
              <a:gd name="connsiteX20" fmla="*/ 1247775 w 6305550"/>
              <a:gd name="connsiteY20" fmla="*/ 238125 h 3000375"/>
              <a:gd name="connsiteX21" fmla="*/ 1704975 w 6305550"/>
              <a:gd name="connsiteY21" fmla="*/ 76200 h 3000375"/>
              <a:gd name="connsiteX22" fmla="*/ 2295525 w 6305550"/>
              <a:gd name="connsiteY22" fmla="*/ 190500 h 3000375"/>
              <a:gd name="connsiteX23" fmla="*/ 2924175 w 6305550"/>
              <a:gd name="connsiteY23" fmla="*/ 85725 h 3000375"/>
              <a:gd name="connsiteX24" fmla="*/ 3667125 w 6305550"/>
              <a:gd name="connsiteY24" fmla="*/ 190500 h 3000375"/>
              <a:gd name="connsiteX25" fmla="*/ 4695825 w 6305550"/>
              <a:gd name="connsiteY25" fmla="*/ 0 h 3000375"/>
              <a:gd name="connsiteX26" fmla="*/ 5334000 w 6305550"/>
              <a:gd name="connsiteY26" fmla="*/ 47625 h 3000375"/>
              <a:gd name="connsiteX27" fmla="*/ 6057900 w 6305550"/>
              <a:gd name="connsiteY27" fmla="*/ 95250 h 3000375"/>
              <a:gd name="connsiteX28" fmla="*/ 6229350 w 6305550"/>
              <a:gd name="connsiteY28" fmla="*/ 571500 h 3000375"/>
              <a:gd name="connsiteX29" fmla="*/ 6086475 w 6305550"/>
              <a:gd name="connsiteY29" fmla="*/ 1066800 h 3000375"/>
              <a:gd name="connsiteX30" fmla="*/ 6305550 w 6305550"/>
              <a:gd name="connsiteY30" fmla="*/ 1371600 h 3000375"/>
              <a:gd name="connsiteX31" fmla="*/ 6076950 w 6305550"/>
              <a:gd name="connsiteY31" fmla="*/ 1819275 h 3000375"/>
              <a:gd name="connsiteX32" fmla="*/ 6076950 w 6305550"/>
              <a:gd name="connsiteY32" fmla="*/ 2085975 h 3000375"/>
              <a:gd name="connsiteX33" fmla="*/ 6134100 w 6305550"/>
              <a:gd name="connsiteY33" fmla="*/ 2362200 h 3000375"/>
              <a:gd name="connsiteX34" fmla="*/ 6153150 w 6305550"/>
              <a:gd name="connsiteY34" fmla="*/ 2447925 h 3000375"/>
              <a:gd name="connsiteX35" fmla="*/ 6162675 w 6305550"/>
              <a:gd name="connsiteY35" fmla="*/ 2476500 h 3000375"/>
              <a:gd name="connsiteX36" fmla="*/ 6172200 w 6305550"/>
              <a:gd name="connsiteY36" fmla="*/ 2486025 h 3000375"/>
              <a:gd name="connsiteX37" fmla="*/ 6029325 w 6305550"/>
              <a:gd name="connsiteY37" fmla="*/ 2781300 h 3000375"/>
              <a:gd name="connsiteX38" fmla="*/ 5991225 w 6305550"/>
              <a:gd name="connsiteY38" fmla="*/ 2905125 h 3000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305550" h="3000375">
                <a:moveTo>
                  <a:pt x="5991225" y="2905125"/>
                </a:moveTo>
                <a:lnTo>
                  <a:pt x="5295900" y="2838450"/>
                </a:lnTo>
                <a:lnTo>
                  <a:pt x="5057775" y="2933700"/>
                </a:lnTo>
                <a:lnTo>
                  <a:pt x="4714875" y="2867025"/>
                </a:lnTo>
                <a:lnTo>
                  <a:pt x="4457700" y="2962275"/>
                </a:lnTo>
                <a:lnTo>
                  <a:pt x="3905250" y="2847975"/>
                </a:lnTo>
                <a:lnTo>
                  <a:pt x="3476625" y="2971800"/>
                </a:lnTo>
                <a:lnTo>
                  <a:pt x="2609850" y="2876550"/>
                </a:lnTo>
                <a:lnTo>
                  <a:pt x="2038350" y="2981325"/>
                </a:lnTo>
                <a:lnTo>
                  <a:pt x="1914525" y="2819400"/>
                </a:lnTo>
                <a:lnTo>
                  <a:pt x="1190625" y="2962275"/>
                </a:lnTo>
                <a:lnTo>
                  <a:pt x="1304925" y="2828925"/>
                </a:lnTo>
                <a:lnTo>
                  <a:pt x="819150" y="3000375"/>
                </a:lnTo>
                <a:lnTo>
                  <a:pt x="733425" y="2790825"/>
                </a:lnTo>
                <a:lnTo>
                  <a:pt x="266700" y="2943225"/>
                </a:lnTo>
                <a:lnTo>
                  <a:pt x="142875" y="2324100"/>
                </a:lnTo>
                <a:lnTo>
                  <a:pt x="314325" y="1476375"/>
                </a:lnTo>
                <a:lnTo>
                  <a:pt x="0" y="847725"/>
                </a:lnTo>
                <a:lnTo>
                  <a:pt x="257175" y="152400"/>
                </a:lnTo>
                <a:lnTo>
                  <a:pt x="876300" y="152400"/>
                </a:lnTo>
                <a:lnTo>
                  <a:pt x="1247775" y="238125"/>
                </a:lnTo>
                <a:lnTo>
                  <a:pt x="1704975" y="76200"/>
                </a:lnTo>
                <a:lnTo>
                  <a:pt x="2295525" y="190500"/>
                </a:lnTo>
                <a:lnTo>
                  <a:pt x="2924175" y="85725"/>
                </a:lnTo>
                <a:lnTo>
                  <a:pt x="3667125" y="190500"/>
                </a:lnTo>
                <a:lnTo>
                  <a:pt x="4695825" y="0"/>
                </a:lnTo>
                <a:lnTo>
                  <a:pt x="5334000" y="47625"/>
                </a:lnTo>
                <a:lnTo>
                  <a:pt x="6057900" y="95250"/>
                </a:lnTo>
                <a:lnTo>
                  <a:pt x="6229350" y="571500"/>
                </a:lnTo>
                <a:lnTo>
                  <a:pt x="6086475" y="1066800"/>
                </a:lnTo>
                <a:lnTo>
                  <a:pt x="6305550" y="1371600"/>
                </a:lnTo>
                <a:lnTo>
                  <a:pt x="6076950" y="1819275"/>
                </a:lnTo>
                <a:lnTo>
                  <a:pt x="6076950" y="2085975"/>
                </a:lnTo>
                <a:lnTo>
                  <a:pt x="6134100" y="2362200"/>
                </a:lnTo>
                <a:cubicBezTo>
                  <a:pt x="6140450" y="2390775"/>
                  <a:pt x="6146050" y="2419527"/>
                  <a:pt x="6153150" y="2447925"/>
                </a:cubicBezTo>
                <a:cubicBezTo>
                  <a:pt x="6155585" y="2457665"/>
                  <a:pt x="6158185" y="2467520"/>
                  <a:pt x="6162675" y="2476500"/>
                </a:cubicBezTo>
                <a:cubicBezTo>
                  <a:pt x="6164683" y="2480516"/>
                  <a:pt x="6169025" y="2482850"/>
                  <a:pt x="6172200" y="2486025"/>
                </a:cubicBezTo>
                <a:lnTo>
                  <a:pt x="6029325" y="2781300"/>
                </a:lnTo>
                <a:lnTo>
                  <a:pt x="5991225" y="2905125"/>
                </a:lnTo>
                <a:close/>
              </a:path>
            </a:pathLst>
          </a:custGeom>
          <a:solidFill>
            <a:srgbClr val="FFFF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B4EC26EF-ABEE-41C2-8368-83FA24231D56}"/>
              </a:ext>
            </a:extLst>
          </p:cNvPr>
          <p:cNvPicPr>
            <a:picLocks noChangeAspect="1"/>
          </p:cNvPicPr>
          <p:nvPr/>
        </p:nvPicPr>
        <p:blipFill>
          <a:blip r:embed="rId10"/>
          <a:stretch>
            <a:fillRect/>
          </a:stretch>
        </p:blipFill>
        <p:spPr>
          <a:xfrm>
            <a:off x="426785" y="1768954"/>
            <a:ext cx="4050550" cy="1761646"/>
          </a:xfrm>
          <a:prstGeom prst="rect">
            <a:avLst/>
          </a:prstGeom>
        </p:spPr>
      </p:pic>
    </p:spTree>
    <p:extLst>
      <p:ext uri="{BB962C8B-B14F-4D97-AF65-F5344CB8AC3E}">
        <p14:creationId xmlns:p14="http://schemas.microsoft.com/office/powerpoint/2010/main" val="3434599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1 - Section B – 16 mark</a:t>
            </a:r>
          </a:p>
        </p:txBody>
      </p:sp>
      <p:pic>
        <p:nvPicPr>
          <p:cNvPr id="10" name="Picture 9"/>
          <p:cNvPicPr>
            <a:picLocks noChangeAspect="1"/>
          </p:cNvPicPr>
          <p:nvPr/>
        </p:nvPicPr>
        <p:blipFill>
          <a:blip r:embed="rId2"/>
          <a:stretch>
            <a:fillRect/>
          </a:stretch>
        </p:blipFill>
        <p:spPr>
          <a:xfrm>
            <a:off x="0" y="0"/>
            <a:ext cx="2138212" cy="570189"/>
          </a:xfrm>
          <a:prstGeom prst="rect">
            <a:avLst/>
          </a:prstGeom>
        </p:spPr>
      </p:pic>
      <p:sp>
        <p:nvSpPr>
          <p:cNvPr id="4" name="Rectangle 3">
            <a:extLst>
              <a:ext uri="{FF2B5EF4-FFF2-40B4-BE49-F238E27FC236}">
                <a16:creationId xmlns:a16="http://schemas.microsoft.com/office/drawing/2014/main" id="{D5686894-0ADE-4F1B-9DF5-86D25845777B}"/>
              </a:ext>
            </a:extLst>
          </p:cNvPr>
          <p:cNvSpPr/>
          <p:nvPr/>
        </p:nvSpPr>
        <p:spPr>
          <a:xfrm>
            <a:off x="76194" y="599403"/>
            <a:ext cx="8991609" cy="861774"/>
          </a:xfrm>
          <a:prstGeom prst="rect">
            <a:avLst/>
          </a:prstGeom>
          <a:ln>
            <a:solidFill>
              <a:schemeClr val="tx1"/>
            </a:solidFill>
          </a:ln>
        </p:spPr>
        <p:txBody>
          <a:bodyPr wrap="square">
            <a:spAutoFit/>
          </a:bodyPr>
          <a:lstStyle/>
          <a:p>
            <a:r>
              <a:rPr lang="en-GB" sz="1000" b="1" dirty="0">
                <a:latin typeface="Comic Sans MS" panose="030F0702030302020204" pitchFamily="66" charset="0"/>
              </a:rPr>
              <a:t>Government law and order saw considerable change after the Norman conquest’</a:t>
            </a:r>
            <a:r>
              <a:rPr lang="en-GB" sz="1000" dirty="0">
                <a:latin typeface="Comic Sans MS" panose="030F0702030302020204" pitchFamily="66" charset="0"/>
              </a:rPr>
              <a:t>.  How far do you agree?  </a:t>
            </a:r>
          </a:p>
          <a:p>
            <a:r>
              <a:rPr lang="en-GB" sz="1000" dirty="0">
                <a:latin typeface="Comic Sans MS" panose="030F0702030302020204" pitchFamily="66" charset="0"/>
              </a:rPr>
              <a:t>You may use the following in your answer:  </a:t>
            </a:r>
          </a:p>
          <a:p>
            <a:pPr marL="285750" indent="-285750">
              <a:buFont typeface="Arial" panose="020B0604020202020204" pitchFamily="34" charset="0"/>
              <a:buChar char="•"/>
            </a:pPr>
            <a:r>
              <a:rPr lang="en-GB" sz="1000" dirty="0">
                <a:latin typeface="Comic Sans MS" panose="030F0702030302020204" pitchFamily="66" charset="0"/>
              </a:rPr>
              <a:t>Forest Laws</a:t>
            </a:r>
          </a:p>
          <a:p>
            <a:pPr marL="285750" indent="-285750">
              <a:buFont typeface="Arial" panose="020B0604020202020204" pitchFamily="34" charset="0"/>
              <a:buChar char="•"/>
            </a:pPr>
            <a:r>
              <a:rPr lang="en-GB" sz="1000" dirty="0">
                <a:latin typeface="Comic Sans MS" panose="030F0702030302020204" pitchFamily="66" charset="0"/>
              </a:rPr>
              <a:t>Tithings</a:t>
            </a:r>
          </a:p>
          <a:p>
            <a:r>
              <a:rPr lang="en-GB" sz="1000" dirty="0">
                <a:latin typeface="Comic Sans MS" panose="030F0702030302020204" pitchFamily="66" charset="0"/>
              </a:rPr>
              <a:t>You must also use information of your own.</a:t>
            </a:r>
          </a:p>
        </p:txBody>
      </p:sp>
      <p:graphicFrame>
        <p:nvGraphicFramePr>
          <p:cNvPr id="12" name="Table 9">
            <a:extLst>
              <a:ext uri="{FF2B5EF4-FFF2-40B4-BE49-F238E27FC236}">
                <a16:creationId xmlns:a16="http://schemas.microsoft.com/office/drawing/2014/main" id="{62E36E7D-C314-4C85-BADE-0619C41D4FEE}"/>
              </a:ext>
            </a:extLst>
          </p:cNvPr>
          <p:cNvGraphicFramePr>
            <a:graphicFrameLocks noGrp="1"/>
          </p:cNvGraphicFramePr>
          <p:nvPr>
            <p:extLst>
              <p:ext uri="{D42A27DB-BD31-4B8C-83A1-F6EECF244321}">
                <p14:modId xmlns:p14="http://schemas.microsoft.com/office/powerpoint/2010/main" val="2344564901"/>
              </p:ext>
            </p:extLst>
          </p:nvPr>
        </p:nvGraphicFramePr>
        <p:xfrm>
          <a:off x="130275" y="1830509"/>
          <a:ext cx="4264302" cy="2127458"/>
        </p:xfrm>
        <a:graphic>
          <a:graphicData uri="http://schemas.openxmlformats.org/drawingml/2006/table">
            <a:tbl>
              <a:tblPr firstRow="1" bandRow="1">
                <a:tableStyleId>{5940675A-B579-460E-94D1-54222C63F5DA}</a:tableStyleId>
              </a:tblPr>
              <a:tblGrid>
                <a:gridCol w="1479436">
                  <a:extLst>
                    <a:ext uri="{9D8B030D-6E8A-4147-A177-3AD203B41FA5}">
                      <a16:colId xmlns:a16="http://schemas.microsoft.com/office/drawing/2014/main" val="1940969397"/>
                    </a:ext>
                  </a:extLst>
                </a:gridCol>
                <a:gridCol w="1521571">
                  <a:extLst>
                    <a:ext uri="{9D8B030D-6E8A-4147-A177-3AD203B41FA5}">
                      <a16:colId xmlns:a16="http://schemas.microsoft.com/office/drawing/2014/main" val="1513779627"/>
                    </a:ext>
                  </a:extLst>
                </a:gridCol>
                <a:gridCol w="1263295">
                  <a:extLst>
                    <a:ext uri="{9D8B030D-6E8A-4147-A177-3AD203B41FA5}">
                      <a16:colId xmlns:a16="http://schemas.microsoft.com/office/drawing/2014/main" val="292432846"/>
                    </a:ext>
                  </a:extLst>
                </a:gridCol>
              </a:tblGrid>
              <a:tr h="670968">
                <a:tc>
                  <a:txBody>
                    <a:bodyPr/>
                    <a:lstStyle/>
                    <a:p>
                      <a:pPr algn="ctr"/>
                      <a:r>
                        <a:rPr lang="en-GB" sz="700" dirty="0"/>
                        <a:t>The king established areas of the countryside which were no longer common land. </a:t>
                      </a:r>
                    </a:p>
                  </a:txBody>
                  <a:tcPr/>
                </a:tc>
                <a:tc>
                  <a:txBody>
                    <a:bodyPr/>
                    <a:lstStyle/>
                    <a:p>
                      <a:pPr algn="ctr"/>
                      <a:r>
                        <a:rPr lang="en-GB" sz="700" dirty="0"/>
                        <a:t>While the methods of punishments themselves largely stayed the same, there was a huge increase in the number of them</a:t>
                      </a:r>
                    </a:p>
                  </a:txBody>
                  <a:tcPr/>
                </a:tc>
                <a:tc>
                  <a:txBody>
                    <a:bodyPr/>
                    <a:lstStyle/>
                    <a:p>
                      <a:pPr algn="ctr"/>
                      <a:r>
                        <a:rPr lang="en-GB" sz="700" dirty="0"/>
                        <a:t>The ‘hundred’ and the use of the ‘hue and cry’ were kept the same for the same reason.</a:t>
                      </a:r>
                    </a:p>
                  </a:txBody>
                  <a:tcPr/>
                </a:tc>
                <a:extLst>
                  <a:ext uri="{0D108BD9-81ED-4DB2-BD59-A6C34878D82A}">
                    <a16:rowId xmlns:a16="http://schemas.microsoft.com/office/drawing/2014/main" val="2933613791"/>
                  </a:ext>
                </a:extLst>
              </a:tr>
              <a:tr h="900078">
                <a:tc>
                  <a:txBody>
                    <a:bodyPr/>
                    <a:lstStyle/>
                    <a:p>
                      <a:pPr algn="ctr"/>
                      <a:r>
                        <a:rPr lang="en-GB" sz="700" dirty="0"/>
                        <a:t>The Normans saw tithings as a very effective way to maintain order in the villages</a:t>
                      </a:r>
                    </a:p>
                  </a:txBody>
                  <a:tcPr/>
                </a:tc>
                <a:tc>
                  <a:txBody>
                    <a:bodyPr/>
                    <a:lstStyle/>
                    <a:p>
                      <a:pPr algn="ctr"/>
                      <a:r>
                        <a:rPr lang="en-GB" sz="700" dirty="0"/>
                        <a:t>The Forest Laws even created a new crime called poaching.  If caught, again deterrent for other ordinary people would be as severe as blinding or castration.	</a:t>
                      </a:r>
                    </a:p>
                  </a:txBody>
                  <a:tcPr/>
                </a:tc>
                <a:tc>
                  <a:txBody>
                    <a:bodyPr/>
                    <a:lstStyle/>
                    <a:p>
                      <a:pPr algn="ctr"/>
                      <a:r>
                        <a:rPr lang="en-GB" sz="700" dirty="0"/>
                        <a:t> The use of the feudal system and building castles in most parts of England played a huge role in the government taking further control over law and order.</a:t>
                      </a:r>
                    </a:p>
                    <a:p>
                      <a:pPr algn="ctr"/>
                      <a:endParaRPr lang="en-GB" sz="700" dirty="0"/>
                    </a:p>
                  </a:txBody>
                  <a:tcPr/>
                </a:tc>
                <a:extLst>
                  <a:ext uri="{0D108BD9-81ED-4DB2-BD59-A6C34878D82A}">
                    <a16:rowId xmlns:a16="http://schemas.microsoft.com/office/drawing/2014/main" val="2207153018"/>
                  </a:ext>
                </a:extLst>
              </a:tr>
              <a:tr h="556412">
                <a:tc>
                  <a:txBody>
                    <a:bodyPr/>
                    <a:lstStyle/>
                    <a:p>
                      <a:pPr algn="ctr"/>
                      <a:r>
                        <a:rPr lang="en-GB" sz="700" dirty="0"/>
                        <a:t>The Anglo-Saxon Wergild was replaced with the Murdrum Fine</a:t>
                      </a:r>
                    </a:p>
                  </a:txBody>
                  <a:tcPr/>
                </a:tc>
                <a:tc>
                  <a:txBody>
                    <a:bodyPr/>
                    <a:lstStyle/>
                    <a:p>
                      <a:pPr algn="ctr"/>
                      <a:r>
                        <a:rPr lang="en-GB" sz="700" dirty="0"/>
                        <a:t>Published in On the Fabric of the Human Body. He paved the way for others, such as Sydenham, to challenge and disprove them.</a:t>
                      </a:r>
                    </a:p>
                  </a:txBody>
                  <a:tcPr/>
                </a:tc>
                <a:tc>
                  <a:txBody>
                    <a:bodyPr/>
                    <a:lstStyle/>
                    <a:p>
                      <a:pPr algn="ctr"/>
                      <a:r>
                        <a:rPr lang="en-GB" sz="700" dirty="0"/>
                        <a:t>Banned peasants from using vast areas of land for hunting and collecting wood</a:t>
                      </a:r>
                    </a:p>
                  </a:txBody>
                  <a:tcPr/>
                </a:tc>
                <a:extLst>
                  <a:ext uri="{0D108BD9-81ED-4DB2-BD59-A6C34878D82A}">
                    <a16:rowId xmlns:a16="http://schemas.microsoft.com/office/drawing/2014/main" val="4263106947"/>
                  </a:ext>
                </a:extLst>
              </a:tr>
            </a:tbl>
          </a:graphicData>
        </a:graphic>
      </p:graphicFrame>
      <p:sp>
        <p:nvSpPr>
          <p:cNvPr id="13" name="TextBox 12">
            <a:extLst>
              <a:ext uri="{FF2B5EF4-FFF2-40B4-BE49-F238E27FC236}">
                <a16:creationId xmlns:a16="http://schemas.microsoft.com/office/drawing/2014/main" id="{370A4E03-844D-4F4D-A469-BB57F99E650D}"/>
              </a:ext>
            </a:extLst>
          </p:cNvPr>
          <p:cNvSpPr txBox="1"/>
          <p:nvPr/>
        </p:nvSpPr>
        <p:spPr>
          <a:xfrm>
            <a:off x="130275" y="1461177"/>
            <a:ext cx="4264301" cy="369332"/>
          </a:xfrm>
          <a:prstGeom prst="rect">
            <a:avLst/>
          </a:prstGeom>
          <a:noFill/>
        </p:spPr>
        <p:txBody>
          <a:bodyPr wrap="square" rtlCol="0">
            <a:spAutoFit/>
          </a:bodyPr>
          <a:lstStyle/>
          <a:p>
            <a:pPr algn="ctr"/>
            <a:r>
              <a:rPr lang="en-GB" sz="900" b="1" dirty="0"/>
              <a:t>Key arguments:</a:t>
            </a:r>
          </a:p>
          <a:p>
            <a:r>
              <a:rPr lang="en-GB" sz="900" b="1" dirty="0"/>
              <a:t> Agree – Forest Laws &amp; Punishments     Disagree-Collective Responsibility </a:t>
            </a:r>
            <a:endParaRPr lang="en-GB" sz="1100" b="1" dirty="0"/>
          </a:p>
        </p:txBody>
      </p:sp>
      <p:pic>
        <p:nvPicPr>
          <p:cNvPr id="8" name="Picture 7">
            <a:extLst>
              <a:ext uri="{FF2B5EF4-FFF2-40B4-BE49-F238E27FC236}">
                <a16:creationId xmlns:a16="http://schemas.microsoft.com/office/drawing/2014/main" id="{57403AE2-290F-4561-B5E7-F5239970AFA1}"/>
              </a:ext>
            </a:extLst>
          </p:cNvPr>
          <p:cNvPicPr>
            <a:picLocks noChangeAspect="1"/>
          </p:cNvPicPr>
          <p:nvPr/>
        </p:nvPicPr>
        <p:blipFill>
          <a:blip r:embed="rId3"/>
          <a:stretch>
            <a:fillRect/>
          </a:stretch>
        </p:blipFill>
        <p:spPr>
          <a:xfrm>
            <a:off x="67571" y="4090176"/>
            <a:ext cx="4327008" cy="2767824"/>
          </a:xfrm>
          <a:prstGeom prst="rect">
            <a:avLst/>
          </a:prstGeom>
        </p:spPr>
      </p:pic>
      <p:sp>
        <p:nvSpPr>
          <p:cNvPr id="19" name="TextBox 18">
            <a:extLst>
              <a:ext uri="{FF2B5EF4-FFF2-40B4-BE49-F238E27FC236}">
                <a16:creationId xmlns:a16="http://schemas.microsoft.com/office/drawing/2014/main" id="{5829827E-56A5-4B81-BC1C-65AFA8FA62E8}"/>
              </a:ext>
            </a:extLst>
          </p:cNvPr>
          <p:cNvSpPr txBox="1"/>
          <p:nvPr/>
        </p:nvSpPr>
        <p:spPr>
          <a:xfrm>
            <a:off x="4448657" y="1552264"/>
            <a:ext cx="4565068" cy="2308324"/>
          </a:xfrm>
          <a:prstGeom prst="rect">
            <a:avLst/>
          </a:prstGeom>
          <a:noFill/>
        </p:spPr>
        <p:txBody>
          <a:bodyPr wrap="square" rtlCol="0">
            <a:spAutoFit/>
          </a:bodyPr>
          <a:lstStyle/>
          <a:p>
            <a:pPr algn="ctr"/>
            <a:r>
              <a:rPr lang="en-GB" sz="900" b="1" u="sng" dirty="0">
                <a:solidFill>
                  <a:srgbClr val="FFC000"/>
                </a:solidFill>
                <a:latin typeface="+mj-lt"/>
              </a:rPr>
              <a:t>‘</a:t>
            </a:r>
          </a:p>
          <a:p>
            <a:pPr algn="ctr"/>
            <a:endParaRPr lang="en-GB" sz="900" dirty="0">
              <a:latin typeface="+mj-lt"/>
            </a:endParaRPr>
          </a:p>
          <a:p>
            <a:r>
              <a:rPr lang="en-GB" sz="900" dirty="0">
                <a:latin typeface="+mj-lt"/>
              </a:rPr>
              <a:t>Another factor that saw significant change was the use of punishments. While the methods themselves largely stayed the same, there was a huge increase in the number of them.  For example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17" name="TextBox 16">
            <a:extLst>
              <a:ext uri="{FF2B5EF4-FFF2-40B4-BE49-F238E27FC236}">
                <a16:creationId xmlns:a16="http://schemas.microsoft.com/office/drawing/2014/main" id="{D40FC55E-B81D-48B0-BF69-90FE623CC9EC}"/>
              </a:ext>
            </a:extLst>
          </p:cNvPr>
          <p:cNvSpPr txBox="1"/>
          <p:nvPr/>
        </p:nvSpPr>
        <p:spPr>
          <a:xfrm>
            <a:off x="4572000" y="1552264"/>
            <a:ext cx="4436036" cy="261610"/>
          </a:xfrm>
          <a:prstGeom prst="rect">
            <a:avLst/>
          </a:prstGeom>
          <a:noFill/>
          <a:ln>
            <a:solidFill>
              <a:schemeClr val="tx1"/>
            </a:solidFill>
          </a:ln>
        </p:spPr>
        <p:txBody>
          <a:bodyPr wrap="square" rtlCol="0">
            <a:spAutoFit/>
          </a:bodyPr>
          <a:lstStyle/>
          <a:p>
            <a:pPr algn="ctr"/>
            <a:r>
              <a:rPr lang="en-GB" sz="1100" b="1" dirty="0"/>
              <a:t>We do</a:t>
            </a:r>
          </a:p>
        </p:txBody>
      </p:sp>
      <p:sp>
        <p:nvSpPr>
          <p:cNvPr id="20" name="TextBox 19">
            <a:extLst>
              <a:ext uri="{FF2B5EF4-FFF2-40B4-BE49-F238E27FC236}">
                <a16:creationId xmlns:a16="http://schemas.microsoft.com/office/drawing/2014/main" id="{0D2D992D-2931-47C9-9908-B5088E02B25E}"/>
              </a:ext>
            </a:extLst>
          </p:cNvPr>
          <p:cNvSpPr txBox="1"/>
          <p:nvPr/>
        </p:nvSpPr>
        <p:spPr>
          <a:xfrm>
            <a:off x="4513173" y="3900749"/>
            <a:ext cx="4436036" cy="261610"/>
          </a:xfrm>
          <a:prstGeom prst="rect">
            <a:avLst/>
          </a:prstGeom>
          <a:noFill/>
          <a:ln>
            <a:solidFill>
              <a:schemeClr val="tx1"/>
            </a:solidFill>
          </a:ln>
        </p:spPr>
        <p:txBody>
          <a:bodyPr wrap="square" rtlCol="0">
            <a:spAutoFit/>
          </a:bodyPr>
          <a:lstStyle/>
          <a:p>
            <a:pPr algn="ctr"/>
            <a:r>
              <a:rPr lang="en-GB" sz="1100" b="1" dirty="0"/>
              <a:t>You do</a:t>
            </a:r>
          </a:p>
        </p:txBody>
      </p:sp>
      <p:sp>
        <p:nvSpPr>
          <p:cNvPr id="21" name="TextBox 20">
            <a:extLst>
              <a:ext uri="{FF2B5EF4-FFF2-40B4-BE49-F238E27FC236}">
                <a16:creationId xmlns:a16="http://schemas.microsoft.com/office/drawing/2014/main" id="{98929B6F-AA1B-411B-9D72-6667386613E6}"/>
              </a:ext>
            </a:extLst>
          </p:cNvPr>
          <p:cNvSpPr txBox="1"/>
          <p:nvPr/>
        </p:nvSpPr>
        <p:spPr>
          <a:xfrm>
            <a:off x="4438897" y="3934405"/>
            <a:ext cx="4565068" cy="2862322"/>
          </a:xfrm>
          <a:prstGeom prst="rect">
            <a:avLst/>
          </a:prstGeom>
          <a:noFill/>
        </p:spPr>
        <p:txBody>
          <a:bodyPr wrap="square" rtlCol="0">
            <a:spAutoFit/>
          </a:bodyPr>
          <a:lstStyle/>
          <a:p>
            <a:pPr algn="ctr"/>
            <a:r>
              <a:rPr lang="en-GB" sz="900" b="1" u="sng" dirty="0">
                <a:solidFill>
                  <a:srgbClr val="FFC000"/>
                </a:solidFill>
                <a:latin typeface="+mj-lt"/>
              </a:rPr>
              <a:t>‘</a:t>
            </a:r>
          </a:p>
          <a:p>
            <a:pPr algn="ctr"/>
            <a:endParaRPr lang="en-GB" sz="900" dirty="0">
              <a:latin typeface="+mj-lt"/>
            </a:endParaRPr>
          </a:p>
          <a:p>
            <a:r>
              <a:rPr lang="en-GB" sz="900" dirty="0">
                <a:latin typeface="+mj-lt"/>
              </a:rPr>
              <a:t>However, there was some continuity after 1066. _____________________________________ ____________________________________________________________________________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sz="900" dirty="0">
              <a:latin typeface="+mj-lt"/>
            </a:endParaRPr>
          </a:p>
          <a:p>
            <a:r>
              <a:rPr lang="en-GB" sz="900" dirty="0">
                <a:latin typeface="+mj-lt"/>
              </a:rPr>
              <a:t>Overall ______________________________________________________________________ ________________________________________________________________________________________________________________________________________________________</a:t>
            </a:r>
          </a:p>
        </p:txBody>
      </p:sp>
      <p:pic>
        <p:nvPicPr>
          <p:cNvPr id="22" name="Picture 21" descr="A picture containing light&#10;&#10;Description automatically generated">
            <a:extLst>
              <a:ext uri="{FF2B5EF4-FFF2-40B4-BE49-F238E27FC236}">
                <a16:creationId xmlns:a16="http://schemas.microsoft.com/office/drawing/2014/main" id="{E44C8220-FB4F-48EC-BB15-B5393E49C6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13814">
            <a:off x="6379875" y="771041"/>
            <a:ext cx="485787" cy="485787"/>
          </a:xfrm>
          <a:prstGeom prst="rect">
            <a:avLst/>
          </a:prstGeom>
        </p:spPr>
      </p:pic>
      <p:pic>
        <p:nvPicPr>
          <p:cNvPr id="23" name="Picture 22" descr="A picture containing light&#10;&#10;Description automatically generated">
            <a:extLst>
              <a:ext uri="{FF2B5EF4-FFF2-40B4-BE49-F238E27FC236}">
                <a16:creationId xmlns:a16="http://schemas.microsoft.com/office/drawing/2014/main" id="{1641D01D-26A4-4711-A23C-AF6926D8D3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643412">
            <a:off x="7031332" y="720563"/>
            <a:ext cx="485787" cy="485787"/>
          </a:xfrm>
          <a:prstGeom prst="rect">
            <a:avLst/>
          </a:prstGeom>
        </p:spPr>
      </p:pic>
      <p:pic>
        <p:nvPicPr>
          <p:cNvPr id="24" name="Picture 23" descr="A picture containing light&#10;&#10;Description automatically generated">
            <a:extLst>
              <a:ext uri="{FF2B5EF4-FFF2-40B4-BE49-F238E27FC236}">
                <a16:creationId xmlns:a16="http://schemas.microsoft.com/office/drawing/2014/main" id="{6E45597F-40EC-4432-8B6F-3DD35B5E9F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313814">
            <a:off x="7682790" y="838330"/>
            <a:ext cx="485787" cy="485787"/>
          </a:xfrm>
          <a:prstGeom prst="rect">
            <a:avLst/>
          </a:prstGeom>
        </p:spPr>
      </p:pic>
      <p:pic>
        <p:nvPicPr>
          <p:cNvPr id="25" name="Picture 24" descr="A picture containing light&#10;&#10;Description automatically generated">
            <a:extLst>
              <a:ext uri="{FF2B5EF4-FFF2-40B4-BE49-F238E27FC236}">
                <a16:creationId xmlns:a16="http://schemas.microsoft.com/office/drawing/2014/main" id="{A3537591-23F2-4728-A7D0-8845BCF6B1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643412">
            <a:off x="8275106" y="771039"/>
            <a:ext cx="485787" cy="485787"/>
          </a:xfrm>
          <a:prstGeom prst="rect">
            <a:avLst/>
          </a:prstGeom>
        </p:spPr>
      </p:pic>
      <p:sp>
        <p:nvSpPr>
          <p:cNvPr id="26" name="TextBox 25">
            <a:extLst>
              <a:ext uri="{FF2B5EF4-FFF2-40B4-BE49-F238E27FC236}">
                <a16:creationId xmlns:a16="http://schemas.microsoft.com/office/drawing/2014/main" id="{A983E2FF-1AD3-44F5-9836-7795470B8171}"/>
              </a:ext>
            </a:extLst>
          </p:cNvPr>
          <p:cNvSpPr txBox="1"/>
          <p:nvPr/>
        </p:nvSpPr>
        <p:spPr>
          <a:xfrm>
            <a:off x="281430" y="4090176"/>
            <a:ext cx="2766570" cy="261610"/>
          </a:xfrm>
          <a:prstGeom prst="rect">
            <a:avLst/>
          </a:prstGeom>
          <a:solidFill>
            <a:schemeClr val="bg1"/>
          </a:solidFill>
          <a:ln>
            <a:solidFill>
              <a:schemeClr val="tx1"/>
            </a:solidFill>
          </a:ln>
        </p:spPr>
        <p:txBody>
          <a:bodyPr wrap="square" rtlCol="0">
            <a:spAutoFit/>
          </a:bodyPr>
          <a:lstStyle/>
          <a:p>
            <a:pPr algn="ctr"/>
            <a:r>
              <a:rPr lang="en-GB" sz="1100" b="1" dirty="0"/>
              <a:t>We do</a:t>
            </a:r>
          </a:p>
        </p:txBody>
      </p:sp>
    </p:spTree>
    <p:extLst>
      <p:ext uri="{BB962C8B-B14F-4D97-AF65-F5344CB8AC3E}">
        <p14:creationId xmlns:p14="http://schemas.microsoft.com/office/powerpoint/2010/main" val="3065285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1 - Section A - Thematic Study: Whitechapel</a:t>
            </a:r>
          </a:p>
        </p:txBody>
      </p:sp>
      <p:sp>
        <p:nvSpPr>
          <p:cNvPr id="7" name="TextBox 6"/>
          <p:cNvSpPr txBox="1"/>
          <p:nvPr/>
        </p:nvSpPr>
        <p:spPr>
          <a:xfrm>
            <a:off x="76196" y="3208402"/>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A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9" name="TextBox 8"/>
          <p:cNvSpPr txBox="1"/>
          <p:nvPr/>
        </p:nvSpPr>
        <p:spPr>
          <a:xfrm>
            <a:off x="4512322" y="2572900"/>
            <a:ext cx="4261449" cy="737894"/>
          </a:xfrm>
          <a:prstGeom prst="rect">
            <a:avLst/>
          </a:prstGeom>
          <a:noFill/>
        </p:spPr>
        <p:txBody>
          <a:bodyPr wrap="square" rtlCol="0">
            <a:spAutoFit/>
          </a:bodyPr>
          <a:lstStyle/>
          <a:p>
            <a:pPr>
              <a:lnSpc>
                <a:spcPct val="150000"/>
              </a:lnSpc>
            </a:pPr>
            <a:endParaRPr lang="en-GB" sz="900" dirty="0">
              <a:latin typeface="Comic Sans MS" panose="030F0702030302020204" pitchFamily="66" charset="0"/>
            </a:endParaRPr>
          </a:p>
          <a:p>
            <a:pPr algn="ctr">
              <a:lnSpc>
                <a:spcPct val="150000"/>
              </a:lnSpc>
            </a:pPr>
            <a:r>
              <a:rPr lang="en-GB" sz="1000" b="1" dirty="0">
                <a:latin typeface="Calibri" panose="020F0502020204030204" pitchFamily="34" charset="0"/>
                <a:cs typeface="Calibri" panose="020F0502020204030204" pitchFamily="34" charset="0"/>
              </a:rPr>
              <a:t>How could you follow up source B to find out more about the methods used in police hunt for the Whitechapel murderer in 1888? (4 marks)</a:t>
            </a:r>
            <a:endParaRPr lang="en-GB" sz="900"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a:stretch>
            <a:fillRect/>
          </a:stretch>
        </p:blipFill>
        <p:spPr>
          <a:xfrm>
            <a:off x="0" y="0"/>
            <a:ext cx="2138212" cy="570189"/>
          </a:xfrm>
          <a:prstGeom prst="rect">
            <a:avLst/>
          </a:prstGeom>
        </p:spPr>
      </p:pic>
      <p:sp>
        <p:nvSpPr>
          <p:cNvPr id="2" name="Rectangle 1">
            <a:extLst>
              <a:ext uri="{FF2B5EF4-FFF2-40B4-BE49-F238E27FC236}">
                <a16:creationId xmlns:a16="http://schemas.microsoft.com/office/drawing/2014/main" id="{0F8A10CA-3562-47FF-A039-2F19066E3DFE}"/>
              </a:ext>
            </a:extLst>
          </p:cNvPr>
          <p:cNvSpPr/>
          <p:nvPr/>
        </p:nvSpPr>
        <p:spPr>
          <a:xfrm>
            <a:off x="76196" y="2653307"/>
            <a:ext cx="4261449" cy="577081"/>
          </a:xfrm>
          <a:prstGeom prst="rect">
            <a:avLst/>
          </a:prstGeom>
        </p:spPr>
        <p:txBody>
          <a:bodyPr wrap="square">
            <a:spAutoFit/>
          </a:bodyPr>
          <a:lstStyle/>
          <a:p>
            <a:pPr algn="ctr"/>
            <a:r>
              <a:rPr lang="en-GB" sz="1050" b="1" dirty="0"/>
              <a:t>How useful are Sources A and B for an enquiry into the methods used in the police hunt for the Whitechapel murderer in 1888? (8 marks) </a:t>
            </a:r>
          </a:p>
          <a:p>
            <a:pPr algn="ctr"/>
            <a:r>
              <a:rPr lang="en-GB" sz="1050" b="1" u="sng" dirty="0"/>
              <a:t>Remember COP</a:t>
            </a:r>
          </a:p>
        </p:txBody>
      </p:sp>
      <p:sp>
        <p:nvSpPr>
          <p:cNvPr id="18" name="TextBox 17">
            <a:extLst>
              <a:ext uri="{FF2B5EF4-FFF2-40B4-BE49-F238E27FC236}">
                <a16:creationId xmlns:a16="http://schemas.microsoft.com/office/drawing/2014/main" id="{F9138869-F00C-46EB-B89F-1A66E2972E00}"/>
              </a:ext>
            </a:extLst>
          </p:cNvPr>
          <p:cNvSpPr txBox="1"/>
          <p:nvPr/>
        </p:nvSpPr>
        <p:spPr>
          <a:xfrm>
            <a:off x="76195" y="4939773"/>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B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12" name="Rectangle 11">
            <a:extLst>
              <a:ext uri="{FF2B5EF4-FFF2-40B4-BE49-F238E27FC236}">
                <a16:creationId xmlns:a16="http://schemas.microsoft.com/office/drawing/2014/main" id="{0E0B2B62-5CFA-49E4-AC16-1018FA0DB9C0}"/>
              </a:ext>
            </a:extLst>
          </p:cNvPr>
          <p:cNvSpPr/>
          <p:nvPr/>
        </p:nvSpPr>
        <p:spPr>
          <a:xfrm>
            <a:off x="126183" y="1291945"/>
            <a:ext cx="4445817" cy="133882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n-GB" sz="900" dirty="0"/>
              <a:t>The double stupidity of weakening his  detective force and strengthening his  ordinary police force from reserves and the military destroys two safeguards of a community. It deprives it of a specially trained force of men with brain power  specially adapted for detective work and it takes away the old community constable, to be replaced by a man with a few years’ military service, but with not other  qualification for serving the public. Nothing has indeed been more  characteristic of the hunt for the  Whitechapel murderer than the lack of  local knowledge displayed by the police. They seem to know little of the dark  alleyways of the neighbourhood and still less of the bad characters who swarm through the streets. </a:t>
            </a:r>
          </a:p>
        </p:txBody>
      </p:sp>
      <p:sp>
        <p:nvSpPr>
          <p:cNvPr id="13" name="Rectangle 12">
            <a:extLst>
              <a:ext uri="{FF2B5EF4-FFF2-40B4-BE49-F238E27FC236}">
                <a16:creationId xmlns:a16="http://schemas.microsoft.com/office/drawing/2014/main" id="{D5E87E32-2372-4573-B655-1903A4295E76}"/>
              </a:ext>
            </a:extLst>
          </p:cNvPr>
          <p:cNvSpPr/>
          <p:nvPr/>
        </p:nvSpPr>
        <p:spPr>
          <a:xfrm>
            <a:off x="129587" y="691781"/>
            <a:ext cx="4442413" cy="553998"/>
          </a:xfrm>
          <a:prstGeom prst="rect">
            <a:avLst/>
          </a:prstGeom>
          <a:solidFill>
            <a:schemeClr val="bg1">
              <a:lumMod val="85000"/>
            </a:schemeClr>
          </a:solidFill>
          <a:ln>
            <a:solidFill>
              <a:schemeClr val="tx1"/>
            </a:solidFill>
          </a:ln>
        </p:spPr>
        <p:txBody>
          <a:bodyPr wrap="square">
            <a:spAutoFit/>
          </a:bodyPr>
          <a:lstStyle/>
          <a:p>
            <a:pPr algn="ctr"/>
            <a:r>
              <a:rPr lang="en-GB" sz="1000" b="1" dirty="0"/>
              <a:t>SOURCE A </a:t>
            </a:r>
          </a:p>
          <a:p>
            <a:pPr algn="ctr"/>
            <a:r>
              <a:rPr lang="en-GB" sz="1000" b="1" dirty="0"/>
              <a:t>From a report in the East London Advertiser newspaper, published 15 September 1888. </a:t>
            </a:r>
          </a:p>
        </p:txBody>
      </p:sp>
      <p:sp>
        <p:nvSpPr>
          <p:cNvPr id="3" name="Rectangle 2">
            <a:extLst>
              <a:ext uri="{FF2B5EF4-FFF2-40B4-BE49-F238E27FC236}">
                <a16:creationId xmlns:a16="http://schemas.microsoft.com/office/drawing/2014/main" id="{17A61E8E-901E-4665-A470-21BF41B20627}"/>
              </a:ext>
            </a:extLst>
          </p:cNvPr>
          <p:cNvSpPr/>
          <p:nvPr/>
        </p:nvSpPr>
        <p:spPr>
          <a:xfrm>
            <a:off x="4420139" y="3391971"/>
            <a:ext cx="4543792" cy="3016210"/>
          </a:xfrm>
          <a:prstGeom prst="rect">
            <a:avLst/>
          </a:prstGeom>
        </p:spPr>
        <p:txBody>
          <a:bodyPr wrap="square">
            <a:spAutoFit/>
          </a:bodyPr>
          <a:lstStyle/>
          <a:p>
            <a:r>
              <a:rPr lang="en-GB" sz="1000" dirty="0">
                <a:latin typeface="Comic Sans MS" panose="030F0702030302020204" pitchFamily="66" charset="0"/>
              </a:rPr>
              <a:t>Detail in source B that I would follow up: 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Question I would ask: </a:t>
            </a:r>
          </a:p>
          <a:p>
            <a:r>
              <a:rPr lang="en-GB" sz="1000" dirty="0">
                <a:latin typeface="Comic Sans MS" panose="030F0702030302020204" pitchFamily="66" charset="0"/>
              </a:rPr>
              <a:t>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What type of source I could use: __________________________________________________________________________________________________________________________________________________________________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How this might help answer my question:</a:t>
            </a:r>
          </a:p>
          <a:p>
            <a:r>
              <a:rPr lang="en-GB" sz="1000" dirty="0">
                <a:latin typeface="Comic Sans MS" panose="030F0702030302020204" pitchFamily="66" charset="0"/>
              </a:rPr>
              <a:t>__________________________________________________________________________________________________________________________________________________________________</a:t>
            </a:r>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30B0BC78-22C5-465E-B932-C52DB6EDE15F}"/>
              </a:ext>
            </a:extLst>
          </p:cNvPr>
          <p:cNvPicPr>
            <a:picLocks noChangeAspect="1"/>
          </p:cNvPicPr>
          <p:nvPr/>
        </p:nvPicPr>
        <p:blipFill>
          <a:blip r:embed="rId3"/>
          <a:stretch>
            <a:fillRect/>
          </a:stretch>
        </p:blipFill>
        <p:spPr>
          <a:xfrm>
            <a:off x="5120736" y="671935"/>
            <a:ext cx="3603048" cy="1981372"/>
          </a:xfrm>
          <a:prstGeom prst="rect">
            <a:avLst/>
          </a:prstGeom>
          <a:ln>
            <a:solidFill>
              <a:schemeClr val="tx1"/>
            </a:solidFill>
          </a:ln>
        </p:spPr>
      </p:pic>
    </p:spTree>
    <p:extLst>
      <p:ext uri="{BB962C8B-B14F-4D97-AF65-F5344CB8AC3E}">
        <p14:creationId xmlns:p14="http://schemas.microsoft.com/office/powerpoint/2010/main" val="4209671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1 - Section A - Thematic Study: Whitechapel</a:t>
            </a:r>
          </a:p>
        </p:txBody>
      </p:sp>
      <p:sp>
        <p:nvSpPr>
          <p:cNvPr id="7" name="TextBox 6"/>
          <p:cNvSpPr txBox="1"/>
          <p:nvPr/>
        </p:nvSpPr>
        <p:spPr>
          <a:xfrm>
            <a:off x="76196" y="3208402"/>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A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9" name="TextBox 8"/>
          <p:cNvSpPr txBox="1"/>
          <p:nvPr/>
        </p:nvSpPr>
        <p:spPr>
          <a:xfrm>
            <a:off x="4420139" y="2420667"/>
            <a:ext cx="4261449" cy="737894"/>
          </a:xfrm>
          <a:prstGeom prst="rect">
            <a:avLst/>
          </a:prstGeom>
          <a:noFill/>
        </p:spPr>
        <p:txBody>
          <a:bodyPr wrap="square" rtlCol="0">
            <a:spAutoFit/>
          </a:bodyPr>
          <a:lstStyle/>
          <a:p>
            <a:pPr>
              <a:lnSpc>
                <a:spcPct val="150000"/>
              </a:lnSpc>
            </a:pPr>
            <a:endParaRPr lang="en-GB" sz="900" dirty="0">
              <a:latin typeface="Comic Sans MS" panose="030F0702030302020204" pitchFamily="66" charset="0"/>
            </a:endParaRPr>
          </a:p>
          <a:p>
            <a:pPr algn="ctr">
              <a:lnSpc>
                <a:spcPct val="150000"/>
              </a:lnSpc>
            </a:pPr>
            <a:r>
              <a:rPr lang="en-GB" sz="1000" b="1" dirty="0">
                <a:latin typeface="Calibri" panose="020F0502020204030204" pitchFamily="34" charset="0"/>
                <a:cs typeface="Calibri" panose="020F0502020204030204" pitchFamily="34" charset="0"/>
              </a:rPr>
              <a:t>How could you follow up </a:t>
            </a:r>
            <a:r>
              <a:rPr lang="en-GB" sz="1000" b="1" u="sng" dirty="0">
                <a:latin typeface="Calibri" panose="020F0502020204030204" pitchFamily="34" charset="0"/>
                <a:cs typeface="Calibri" panose="020F0502020204030204" pitchFamily="34" charset="0"/>
              </a:rPr>
              <a:t>source A </a:t>
            </a:r>
            <a:r>
              <a:rPr lang="en-GB" sz="1000" b="1" dirty="0">
                <a:latin typeface="Calibri" panose="020F0502020204030204" pitchFamily="34" charset="0"/>
                <a:cs typeface="Calibri" panose="020F0502020204030204" pitchFamily="34" charset="0"/>
              </a:rPr>
              <a:t>to find out more about the effectiveness of policing in the Whitechapel area? (4 marks)</a:t>
            </a:r>
            <a:endParaRPr lang="en-GB" sz="900"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a:stretch>
            <a:fillRect/>
          </a:stretch>
        </p:blipFill>
        <p:spPr>
          <a:xfrm>
            <a:off x="0" y="0"/>
            <a:ext cx="2138212" cy="570189"/>
          </a:xfrm>
          <a:prstGeom prst="rect">
            <a:avLst/>
          </a:prstGeom>
        </p:spPr>
      </p:pic>
      <p:sp>
        <p:nvSpPr>
          <p:cNvPr id="2" name="Rectangle 1">
            <a:extLst>
              <a:ext uri="{FF2B5EF4-FFF2-40B4-BE49-F238E27FC236}">
                <a16:creationId xmlns:a16="http://schemas.microsoft.com/office/drawing/2014/main" id="{0F8A10CA-3562-47FF-A039-2F19066E3DFE}"/>
              </a:ext>
            </a:extLst>
          </p:cNvPr>
          <p:cNvSpPr/>
          <p:nvPr/>
        </p:nvSpPr>
        <p:spPr>
          <a:xfrm>
            <a:off x="76196" y="2653307"/>
            <a:ext cx="4261449" cy="577081"/>
          </a:xfrm>
          <a:prstGeom prst="rect">
            <a:avLst/>
          </a:prstGeom>
        </p:spPr>
        <p:txBody>
          <a:bodyPr wrap="square">
            <a:spAutoFit/>
          </a:bodyPr>
          <a:lstStyle/>
          <a:p>
            <a:pPr algn="ctr"/>
            <a:r>
              <a:rPr lang="en-GB" sz="1050" b="1" dirty="0"/>
              <a:t>How useful are Sources A and B for an enquiry into the effectiveness of policing in Whitechapel? (8 marks) </a:t>
            </a:r>
          </a:p>
          <a:p>
            <a:pPr algn="ctr"/>
            <a:r>
              <a:rPr lang="en-GB" sz="1050" b="1" u="sng" dirty="0"/>
              <a:t>Remember COP</a:t>
            </a:r>
          </a:p>
        </p:txBody>
      </p:sp>
      <p:sp>
        <p:nvSpPr>
          <p:cNvPr id="18" name="TextBox 17">
            <a:extLst>
              <a:ext uri="{FF2B5EF4-FFF2-40B4-BE49-F238E27FC236}">
                <a16:creationId xmlns:a16="http://schemas.microsoft.com/office/drawing/2014/main" id="{F9138869-F00C-46EB-B89F-1A66E2972E00}"/>
              </a:ext>
            </a:extLst>
          </p:cNvPr>
          <p:cNvSpPr txBox="1"/>
          <p:nvPr/>
        </p:nvSpPr>
        <p:spPr>
          <a:xfrm>
            <a:off x="76195" y="4939773"/>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B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3" name="Rectangle 2">
            <a:extLst>
              <a:ext uri="{FF2B5EF4-FFF2-40B4-BE49-F238E27FC236}">
                <a16:creationId xmlns:a16="http://schemas.microsoft.com/office/drawing/2014/main" id="{17A61E8E-901E-4665-A470-21BF41B20627}"/>
              </a:ext>
            </a:extLst>
          </p:cNvPr>
          <p:cNvSpPr/>
          <p:nvPr/>
        </p:nvSpPr>
        <p:spPr>
          <a:xfrm>
            <a:off x="4420139" y="3391971"/>
            <a:ext cx="4543792" cy="3016210"/>
          </a:xfrm>
          <a:prstGeom prst="rect">
            <a:avLst/>
          </a:prstGeom>
        </p:spPr>
        <p:txBody>
          <a:bodyPr wrap="square">
            <a:spAutoFit/>
          </a:bodyPr>
          <a:lstStyle/>
          <a:p>
            <a:r>
              <a:rPr lang="en-GB" sz="1000" dirty="0">
                <a:latin typeface="Comic Sans MS" panose="030F0702030302020204" pitchFamily="66" charset="0"/>
              </a:rPr>
              <a:t>Detail in source A that I would follow up: 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Question I would ask: </a:t>
            </a:r>
          </a:p>
          <a:p>
            <a:r>
              <a:rPr lang="en-GB" sz="1000" dirty="0">
                <a:latin typeface="Comic Sans MS" panose="030F0702030302020204" pitchFamily="66" charset="0"/>
              </a:rPr>
              <a:t>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What type of source I could use: __________________________________________________________________________________________________________________________________________________________________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How this might help answer my question:</a:t>
            </a:r>
          </a:p>
          <a:p>
            <a:r>
              <a:rPr lang="en-GB" sz="1000" dirty="0">
                <a:latin typeface="Comic Sans MS" panose="030F0702030302020204" pitchFamily="66" charset="0"/>
              </a:rPr>
              <a:t>__________________________________________________________________________________________________________________________________________________________________</a:t>
            </a:r>
            <a:endParaRPr lang="en-GB" sz="1400" dirty="0">
              <a:latin typeface="Comic Sans MS" panose="030F0702030302020204" pitchFamily="66" charset="0"/>
            </a:endParaRPr>
          </a:p>
        </p:txBody>
      </p:sp>
      <p:pic>
        <p:nvPicPr>
          <p:cNvPr id="14" name="Picture 13">
            <a:extLst>
              <a:ext uri="{FF2B5EF4-FFF2-40B4-BE49-F238E27FC236}">
                <a16:creationId xmlns:a16="http://schemas.microsoft.com/office/drawing/2014/main" id="{B6AA35B6-CC04-4DEB-B937-7EB843E730C7}"/>
              </a:ext>
            </a:extLst>
          </p:cNvPr>
          <p:cNvPicPr>
            <a:picLocks noChangeAspect="1"/>
          </p:cNvPicPr>
          <p:nvPr/>
        </p:nvPicPr>
        <p:blipFill>
          <a:blip r:embed="rId3"/>
          <a:stretch>
            <a:fillRect/>
          </a:stretch>
        </p:blipFill>
        <p:spPr>
          <a:xfrm>
            <a:off x="548986" y="645824"/>
            <a:ext cx="3839568" cy="1927076"/>
          </a:xfrm>
          <a:prstGeom prst="rect">
            <a:avLst/>
          </a:prstGeom>
          <a:ln>
            <a:solidFill>
              <a:schemeClr val="tx1"/>
            </a:solidFill>
          </a:ln>
        </p:spPr>
      </p:pic>
      <p:pic>
        <p:nvPicPr>
          <p:cNvPr id="15" name="Picture 14">
            <a:extLst>
              <a:ext uri="{FF2B5EF4-FFF2-40B4-BE49-F238E27FC236}">
                <a16:creationId xmlns:a16="http://schemas.microsoft.com/office/drawing/2014/main" id="{6AFFB3EC-D400-40E6-A5EC-65C14BA0B222}"/>
              </a:ext>
            </a:extLst>
          </p:cNvPr>
          <p:cNvPicPr>
            <a:picLocks noChangeAspect="1"/>
          </p:cNvPicPr>
          <p:nvPr/>
        </p:nvPicPr>
        <p:blipFill>
          <a:blip r:embed="rId4"/>
          <a:stretch>
            <a:fillRect/>
          </a:stretch>
        </p:blipFill>
        <p:spPr>
          <a:xfrm>
            <a:off x="4755448" y="684266"/>
            <a:ext cx="3839565" cy="1863146"/>
          </a:xfrm>
          <a:prstGeom prst="rect">
            <a:avLst/>
          </a:prstGeom>
          <a:ln>
            <a:solidFill>
              <a:schemeClr val="tx1"/>
            </a:solidFill>
          </a:ln>
        </p:spPr>
      </p:pic>
    </p:spTree>
    <p:extLst>
      <p:ext uri="{BB962C8B-B14F-4D97-AF65-F5344CB8AC3E}">
        <p14:creationId xmlns:p14="http://schemas.microsoft.com/office/powerpoint/2010/main" val="23425122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Props1.xml><?xml version="1.0" encoding="utf-8"?>
<ds:datastoreItem xmlns:ds="http://schemas.openxmlformats.org/officeDocument/2006/customXml" ds:itemID="{B49772F2-ADAD-482B-A1C7-9BA3AD631EA2}"/>
</file>

<file path=customXml/itemProps2.xml><?xml version="1.0" encoding="utf-8"?>
<ds:datastoreItem xmlns:ds="http://schemas.openxmlformats.org/officeDocument/2006/customXml" ds:itemID="{E244C7DF-0648-4A74-904B-474078B212D4}"/>
</file>

<file path=customXml/itemProps3.xml><?xml version="1.0" encoding="utf-8"?>
<ds:datastoreItem xmlns:ds="http://schemas.openxmlformats.org/officeDocument/2006/customXml" ds:itemID="{42336784-EBCF-4D43-BBE2-10078381340A}"/>
</file>

<file path=docProps/app.xml><?xml version="1.0" encoding="utf-8"?>
<Properties xmlns="http://schemas.openxmlformats.org/officeDocument/2006/extended-properties" xmlns:vt="http://schemas.openxmlformats.org/officeDocument/2006/docPropsVTypes">
  <Template>Office Theme</Template>
  <TotalTime>179</TotalTime>
  <Words>979</Words>
  <Application>Microsoft Office PowerPoint</Application>
  <PresentationFormat>On-screen Show (4:3)</PresentationFormat>
  <Paragraphs>90</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vector>
  </TitlesOfParts>
  <Company>Delta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Fae Austin</dc:creator>
  <cp:lastModifiedBy>Helen Wright</cp:lastModifiedBy>
  <cp:revision>21</cp:revision>
  <dcterms:created xsi:type="dcterms:W3CDTF">2019-11-19T09:59:59Z</dcterms:created>
  <dcterms:modified xsi:type="dcterms:W3CDTF">2019-11-24T18:43:08Z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660000</vt:r8>
  </property>
  <property fmtid="{D5CDD505-2E9C-101B-9397-08002B2CF9AE}" pid="4" name="_ExtendedDescription">
    <vt:lpwstr/>
  </property>
  <property fmtid="{D5CDD505-2E9C-101B-9397-08002B2CF9AE}" pid="5" name="TriggerFlowInfo">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xd_Signature">
    <vt:bool>false</vt:bool>
  </property>
  <property fmtid="{D5CDD505-2E9C-101B-9397-08002B2CF9AE}" pid="10" name="xd_ProgID">
    <vt:lpwstr/>
  </property>
  <property fmtid="{D5CDD505-2E9C-101B-9397-08002B2CF9AE}" pid="11" name="TemplateUrl">
    <vt:lpwstr/>
  </property>
</Properties>
</file>