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62" r:id="rId8"/>
    <p:sldId id="259" r:id="rId9"/>
    <p:sldId id="261" r:id="rId10"/>
    <p:sldId id="260"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2B1A7C-C86B-77CC-6EDA-BAB43C2A268B}" v="2" dt="2024-01-26T14:46:56.7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66" d="100"/>
          <a:sy n="66" d="100"/>
        </p:scale>
        <p:origin x="141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Wright" userId="S::hwright@southaxholme-iet.co.uk::8eb6ddd0-d624-424a-81d0-76730a5cdcef" providerId="AD" clId="Web-{432B1A7C-C86B-77CC-6EDA-BAB43C2A268B}"/>
    <pc:docChg chg="modSld">
      <pc:chgData name="Helen Wright" userId="S::hwright@southaxholme-iet.co.uk::8eb6ddd0-d624-424a-81d0-76730a5cdcef" providerId="AD" clId="Web-{432B1A7C-C86B-77CC-6EDA-BAB43C2A268B}" dt="2024-01-26T14:46:56.782" v="1"/>
      <pc:docMkLst>
        <pc:docMk/>
      </pc:docMkLst>
      <pc:sldChg chg="delSp">
        <pc:chgData name="Helen Wright" userId="S::hwright@southaxholme-iet.co.uk::8eb6ddd0-d624-424a-81d0-76730a5cdcef" providerId="AD" clId="Web-{432B1A7C-C86B-77CC-6EDA-BAB43C2A268B}" dt="2024-01-26T14:46:52.750" v="0"/>
        <pc:sldMkLst>
          <pc:docMk/>
          <pc:sldMk cId="4157155123" sldId="256"/>
        </pc:sldMkLst>
        <pc:picChg chg="del">
          <ac:chgData name="Helen Wright" userId="S::hwright@southaxholme-iet.co.uk::8eb6ddd0-d624-424a-81d0-76730a5cdcef" providerId="AD" clId="Web-{432B1A7C-C86B-77CC-6EDA-BAB43C2A268B}" dt="2024-01-26T14:46:52.750" v="0"/>
          <ac:picMkLst>
            <pc:docMk/>
            <pc:sldMk cId="4157155123" sldId="256"/>
            <ac:picMk id="10" creationId="{00000000-0000-0000-0000-000000000000}"/>
          </ac:picMkLst>
        </pc:picChg>
      </pc:sldChg>
      <pc:sldChg chg="delSp">
        <pc:chgData name="Helen Wright" userId="S::hwright@southaxholme-iet.co.uk::8eb6ddd0-d624-424a-81d0-76730a5cdcef" providerId="AD" clId="Web-{432B1A7C-C86B-77CC-6EDA-BAB43C2A268B}" dt="2024-01-26T14:46:56.782" v="1"/>
        <pc:sldMkLst>
          <pc:docMk/>
          <pc:sldMk cId="2855509885" sldId="257"/>
        </pc:sldMkLst>
        <pc:picChg chg="del">
          <ac:chgData name="Helen Wright" userId="S::hwright@southaxholme-iet.co.uk::8eb6ddd0-d624-424a-81d0-76730a5cdcef" providerId="AD" clId="Web-{432B1A7C-C86B-77CC-6EDA-BAB43C2A268B}" dt="2024-01-26T14:46:56.782" v="1"/>
          <ac:picMkLst>
            <pc:docMk/>
            <pc:sldMk cId="2855509885" sldId="257"/>
            <ac:picMk id="10"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430103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4128902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CFAD22-A2CB-403A-B473-F935A043C64B}"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879921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CFAD22-A2CB-403A-B473-F935A043C64B}"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205446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CFAD22-A2CB-403A-B473-F935A043C64B}" type="datetimeFigureOut">
              <a:rPr lang="en-GB" smtClean="0"/>
              <a:t>26/01/2024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528479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CFAD22-A2CB-403A-B473-F935A043C64B}" type="datetimeFigureOut">
              <a:rPr lang="en-GB" smtClean="0"/>
              <a:t>26/01/2024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90636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CFAD22-A2CB-403A-B473-F935A043C64B}" type="datetimeFigureOut">
              <a:rPr lang="en-GB" smtClean="0"/>
              <a:t>26/01/2024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512732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3078897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6CFAD22-A2CB-403A-B473-F935A043C64B}" type="datetimeFigureOut">
              <a:rPr lang="en-GB" smtClean="0"/>
              <a:t>26/01/2024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2137550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975766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CFAD22-A2CB-403A-B473-F935A043C64B}" type="datetimeFigureOut">
              <a:rPr lang="en-GB" smtClean="0"/>
              <a:t>26/01/2024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30CDF4-F642-4685-AC4D-0743AFCB1E7B}" type="slidenum">
              <a:rPr lang="en-GB" smtClean="0"/>
              <a:t>‹#›</a:t>
            </a:fld>
            <a:endParaRPr lang="en-GB"/>
          </a:p>
        </p:txBody>
      </p:sp>
    </p:spTree>
    <p:extLst>
      <p:ext uri="{BB962C8B-B14F-4D97-AF65-F5344CB8AC3E}">
        <p14:creationId xmlns:p14="http://schemas.microsoft.com/office/powerpoint/2010/main" val="1522076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CFAD22-A2CB-403A-B473-F935A043C64B}" type="datetimeFigureOut">
              <a:rPr lang="en-GB" smtClean="0"/>
              <a:t>26/01/2024</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30CDF4-F642-4685-AC4D-0743AFCB1E7B}" type="slidenum">
              <a:rPr lang="en-GB" smtClean="0"/>
              <a:t>‹#›</a:t>
            </a:fld>
            <a:endParaRPr lang="en-GB"/>
          </a:p>
        </p:txBody>
      </p:sp>
    </p:spTree>
    <p:extLst>
      <p:ext uri="{BB962C8B-B14F-4D97-AF65-F5344CB8AC3E}">
        <p14:creationId xmlns:p14="http://schemas.microsoft.com/office/powerpoint/2010/main" val="2856104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3, Interpretation questions</a:t>
            </a:r>
          </a:p>
        </p:txBody>
      </p:sp>
      <p:pic>
        <p:nvPicPr>
          <p:cNvPr id="4" name="Picture 3"/>
          <p:cNvPicPr>
            <a:picLocks noChangeAspect="1"/>
          </p:cNvPicPr>
          <p:nvPr/>
        </p:nvPicPr>
        <p:blipFill rotWithShape="1">
          <a:blip r:embed="rId2"/>
          <a:srcRect t="21725" b="7241"/>
          <a:stretch/>
        </p:blipFill>
        <p:spPr>
          <a:xfrm>
            <a:off x="914398" y="651295"/>
            <a:ext cx="2671673" cy="1423358"/>
          </a:xfrm>
          <a:prstGeom prst="rect">
            <a:avLst/>
          </a:prstGeom>
        </p:spPr>
      </p:pic>
      <p:pic>
        <p:nvPicPr>
          <p:cNvPr id="6" name="Picture 5"/>
          <p:cNvPicPr>
            <a:picLocks noChangeAspect="1"/>
          </p:cNvPicPr>
          <p:nvPr/>
        </p:nvPicPr>
        <p:blipFill rotWithShape="1">
          <a:blip r:embed="rId3"/>
          <a:srcRect t="22162" b="9563"/>
          <a:stretch/>
        </p:blipFill>
        <p:spPr>
          <a:xfrm>
            <a:off x="5512278" y="651295"/>
            <a:ext cx="2570671" cy="1316349"/>
          </a:xfrm>
          <a:prstGeom prst="rect">
            <a:avLst/>
          </a:prstGeom>
        </p:spPr>
      </p:pic>
      <p:pic>
        <p:nvPicPr>
          <p:cNvPr id="5" name="Picture 4"/>
          <p:cNvPicPr>
            <a:picLocks noChangeAspect="1"/>
          </p:cNvPicPr>
          <p:nvPr/>
        </p:nvPicPr>
        <p:blipFill rotWithShape="1">
          <a:blip r:embed="rId4"/>
          <a:srcRect t="22162" b="61168"/>
          <a:stretch/>
        </p:blipFill>
        <p:spPr>
          <a:xfrm>
            <a:off x="489593" y="3134167"/>
            <a:ext cx="2683370" cy="335502"/>
          </a:xfrm>
          <a:prstGeom prst="rect">
            <a:avLst/>
          </a:prstGeom>
        </p:spPr>
      </p:pic>
      <p:sp>
        <p:nvSpPr>
          <p:cNvPr id="7" name="TextBox 6"/>
          <p:cNvSpPr txBox="1"/>
          <p:nvPr/>
        </p:nvSpPr>
        <p:spPr>
          <a:xfrm>
            <a:off x="267417" y="2035834"/>
            <a:ext cx="4261449" cy="1061829"/>
          </a:xfrm>
          <a:prstGeom prst="rect">
            <a:avLst/>
          </a:prstGeom>
          <a:noFill/>
        </p:spPr>
        <p:txBody>
          <a:bodyPr wrap="square" rtlCol="0">
            <a:spAutoFit/>
          </a:bodyPr>
          <a:lstStyle/>
          <a:p>
            <a:pPr>
              <a:lnSpc>
                <a:spcPct val="150000"/>
              </a:lnSpc>
            </a:pPr>
            <a:r>
              <a:rPr lang="en-GB" sz="1050" dirty="0">
                <a:latin typeface="Comic Sans MS" panose="030F0702030302020204" pitchFamily="66" charset="0"/>
              </a:rPr>
              <a:t>Interpretation 1 suggests____________________________, for example when it says_____________________________.</a:t>
            </a:r>
          </a:p>
          <a:p>
            <a:pPr>
              <a:lnSpc>
                <a:spcPct val="150000"/>
              </a:lnSpc>
            </a:pPr>
            <a:r>
              <a:rPr lang="en-GB" sz="1050" dirty="0">
                <a:latin typeface="Comic Sans MS" panose="030F0702030302020204" pitchFamily="66" charset="0"/>
              </a:rPr>
              <a:t>However Interpretation 2 suggests _____________________ which is clear when it says ___________________________ .</a:t>
            </a:r>
          </a:p>
        </p:txBody>
      </p:sp>
      <p:sp>
        <p:nvSpPr>
          <p:cNvPr id="8" name="TextBox 7"/>
          <p:cNvSpPr txBox="1"/>
          <p:nvPr/>
        </p:nvSpPr>
        <p:spPr>
          <a:xfrm>
            <a:off x="119509" y="4741652"/>
            <a:ext cx="4261449" cy="1546577"/>
          </a:xfrm>
          <a:prstGeom prst="rect">
            <a:avLst/>
          </a:prstGeom>
          <a:noFill/>
        </p:spPr>
        <p:txBody>
          <a:bodyPr wrap="square" rtlCol="0">
            <a:spAutoFit/>
          </a:bodyPr>
          <a:lstStyle/>
          <a:p>
            <a:pPr>
              <a:lnSpc>
                <a:spcPct val="150000"/>
              </a:lnSpc>
            </a:pPr>
            <a:r>
              <a:rPr lang="en-GB" sz="1050" dirty="0">
                <a:latin typeface="Comic Sans MS" panose="030F0702030302020204" pitchFamily="66" charset="0"/>
              </a:rPr>
              <a:t>Interpretations 1 and 2 may be different as they may have focussed on different sources when doing their research.</a:t>
            </a:r>
          </a:p>
          <a:p>
            <a:pPr>
              <a:lnSpc>
                <a:spcPct val="150000"/>
              </a:lnSpc>
            </a:pPr>
            <a:r>
              <a:rPr lang="en-GB" sz="1050" dirty="0">
                <a:latin typeface="Comic Sans MS" panose="030F0702030302020204" pitchFamily="66" charset="0"/>
              </a:rPr>
              <a:t>For example, interpretation 1 __________________________</a:t>
            </a:r>
          </a:p>
          <a:p>
            <a:pPr>
              <a:lnSpc>
                <a:spcPct val="150000"/>
              </a:lnSpc>
            </a:pPr>
            <a:r>
              <a:rPr lang="en-GB" sz="1050" dirty="0">
                <a:latin typeface="Comic Sans MS" panose="030F0702030302020204" pitchFamily="66" charset="0"/>
              </a:rPr>
              <a:t>________________________________________________</a:t>
            </a:r>
          </a:p>
          <a:p>
            <a:pPr>
              <a:lnSpc>
                <a:spcPct val="150000"/>
              </a:lnSpc>
            </a:pPr>
            <a:r>
              <a:rPr lang="en-GB" sz="1050" dirty="0">
                <a:latin typeface="Comic Sans MS" panose="030F0702030302020204" pitchFamily="66" charset="0"/>
              </a:rPr>
              <a:t>________________________________________________</a:t>
            </a:r>
          </a:p>
          <a:p>
            <a:pPr>
              <a:lnSpc>
                <a:spcPct val="150000"/>
              </a:lnSpc>
            </a:pPr>
            <a:r>
              <a:rPr lang="en-GB" sz="1050" dirty="0">
                <a:latin typeface="Comic Sans MS" panose="030F0702030302020204" pitchFamily="66" charset="0"/>
              </a:rPr>
              <a:t>_______________________________________________ .</a:t>
            </a:r>
          </a:p>
        </p:txBody>
      </p:sp>
      <p:sp>
        <p:nvSpPr>
          <p:cNvPr id="9" name="TextBox 8"/>
          <p:cNvSpPr txBox="1"/>
          <p:nvPr/>
        </p:nvSpPr>
        <p:spPr>
          <a:xfrm>
            <a:off x="4666888" y="2073873"/>
            <a:ext cx="4261449" cy="4339650"/>
          </a:xfrm>
          <a:prstGeom prst="rect">
            <a:avLst/>
          </a:prstGeom>
          <a:noFill/>
        </p:spPr>
        <p:txBody>
          <a:bodyPr wrap="square" rtlCol="0">
            <a:spAutoFit/>
          </a:bodyPr>
          <a:lstStyle/>
          <a:p>
            <a:pPr>
              <a:lnSpc>
                <a:spcPct val="150000"/>
              </a:lnSpc>
            </a:pPr>
            <a:r>
              <a:rPr lang="en-GB" sz="800" dirty="0">
                <a:latin typeface="Comic Sans MS" panose="030F0702030302020204" pitchFamily="66" charset="0"/>
              </a:rPr>
              <a:t>Interpretation 1 suggests__________________________________________, for example when it says___________________________________________. This is valid because I know that 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endParaRPr lang="en-GB" sz="800" dirty="0">
              <a:latin typeface="Comic Sans MS" panose="030F0702030302020204" pitchFamily="66" charset="0"/>
            </a:endParaRPr>
          </a:p>
          <a:p>
            <a:pPr>
              <a:lnSpc>
                <a:spcPct val="150000"/>
              </a:lnSpc>
            </a:pPr>
            <a:r>
              <a:rPr lang="en-GB" sz="800" b="1" dirty="0">
                <a:latin typeface="Comic Sans MS" panose="030F0702030302020204" pitchFamily="66" charset="0"/>
              </a:rPr>
              <a:t>However</a:t>
            </a:r>
            <a:r>
              <a:rPr lang="en-GB" sz="800" dirty="0">
                <a:latin typeface="Comic Sans MS" panose="030F0702030302020204" pitchFamily="66" charset="0"/>
              </a:rPr>
              <a:t>, Interpretation 2 suggests ___________________________________ which is clear when it says __________________________________________. </a:t>
            </a:r>
            <a:r>
              <a:rPr lang="en-GB" sz="800" b="1" dirty="0">
                <a:latin typeface="Comic Sans MS" panose="030F0702030302020204" pitchFamily="66" charset="0"/>
              </a:rPr>
              <a:t>This challenges the view given in Interpretation 1</a:t>
            </a:r>
            <a:r>
              <a:rPr lang="en-GB" sz="800" dirty="0">
                <a:latin typeface="Comic Sans MS" panose="030F0702030302020204" pitchFamily="66" charset="0"/>
              </a:rPr>
              <a:t>. Interpretation 2 is valid because I know that 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b="1" dirty="0">
                <a:latin typeface="Comic Sans MS" panose="030F0702030302020204" pitchFamily="66" charset="0"/>
              </a:rPr>
              <a:t>Therefore this leads me to question Interpretation 1. </a:t>
            </a:r>
          </a:p>
          <a:p>
            <a:pPr>
              <a:lnSpc>
                <a:spcPct val="150000"/>
              </a:lnSpc>
            </a:pPr>
            <a:endParaRPr lang="en-GB" sz="800" dirty="0">
              <a:latin typeface="Comic Sans MS" panose="030F0702030302020204" pitchFamily="66" charset="0"/>
            </a:endParaRPr>
          </a:p>
          <a:p>
            <a:pPr>
              <a:lnSpc>
                <a:spcPct val="150000"/>
              </a:lnSpc>
            </a:pPr>
            <a:r>
              <a:rPr lang="en-GB" sz="800" dirty="0">
                <a:latin typeface="Comic Sans MS" panose="030F0702030302020204" pitchFamily="66" charset="0"/>
              </a:rPr>
              <a:t>Overall 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p:txBody>
      </p:sp>
      <p:sp>
        <p:nvSpPr>
          <p:cNvPr id="12" name="TextBox 11"/>
          <p:cNvSpPr txBox="1"/>
          <p:nvPr/>
        </p:nvSpPr>
        <p:spPr>
          <a:xfrm>
            <a:off x="517585" y="620875"/>
            <a:ext cx="461986" cy="369332"/>
          </a:xfrm>
          <a:prstGeom prst="rect">
            <a:avLst/>
          </a:prstGeom>
          <a:noFill/>
        </p:spPr>
        <p:txBody>
          <a:bodyPr wrap="none" rtlCol="0">
            <a:spAutoFit/>
          </a:bodyPr>
          <a:lstStyle/>
          <a:p>
            <a:r>
              <a:rPr lang="en-GB" dirty="0">
                <a:latin typeface="Comic Sans MS" panose="030F0702030302020204" pitchFamily="66" charset="0"/>
              </a:rPr>
              <a:t>3b</a:t>
            </a:r>
          </a:p>
        </p:txBody>
      </p:sp>
      <p:sp>
        <p:nvSpPr>
          <p:cNvPr id="13" name="TextBox 12"/>
          <p:cNvSpPr txBox="1"/>
          <p:nvPr/>
        </p:nvSpPr>
        <p:spPr>
          <a:xfrm>
            <a:off x="45241" y="3179729"/>
            <a:ext cx="444352" cy="369332"/>
          </a:xfrm>
          <a:prstGeom prst="rect">
            <a:avLst/>
          </a:prstGeom>
          <a:noFill/>
        </p:spPr>
        <p:txBody>
          <a:bodyPr wrap="none" rtlCol="0">
            <a:spAutoFit/>
          </a:bodyPr>
          <a:lstStyle/>
          <a:p>
            <a:r>
              <a:rPr lang="en-GB" dirty="0">
                <a:latin typeface="Comic Sans MS" panose="030F0702030302020204" pitchFamily="66" charset="0"/>
              </a:rPr>
              <a:t>3c</a:t>
            </a:r>
          </a:p>
        </p:txBody>
      </p:sp>
      <p:sp>
        <p:nvSpPr>
          <p:cNvPr id="14" name="TextBox 13"/>
          <p:cNvSpPr txBox="1"/>
          <p:nvPr/>
        </p:nvSpPr>
        <p:spPr>
          <a:xfrm>
            <a:off x="4965940" y="628180"/>
            <a:ext cx="461986" cy="369332"/>
          </a:xfrm>
          <a:prstGeom prst="rect">
            <a:avLst/>
          </a:prstGeom>
          <a:noFill/>
        </p:spPr>
        <p:txBody>
          <a:bodyPr wrap="none" rtlCol="0">
            <a:spAutoFit/>
          </a:bodyPr>
          <a:lstStyle/>
          <a:p>
            <a:r>
              <a:rPr lang="en-GB" dirty="0">
                <a:latin typeface="Comic Sans MS" panose="030F0702030302020204" pitchFamily="66" charset="0"/>
              </a:rPr>
              <a:t>3d</a:t>
            </a:r>
          </a:p>
        </p:txBody>
      </p:sp>
      <p:pic>
        <p:nvPicPr>
          <p:cNvPr id="15" name="Picture 14"/>
          <p:cNvPicPr>
            <a:picLocks noChangeAspect="1"/>
          </p:cNvPicPr>
          <p:nvPr/>
        </p:nvPicPr>
        <p:blipFill rotWithShape="1">
          <a:blip r:embed="rId5"/>
          <a:srcRect t="37800" b="7364"/>
          <a:stretch/>
        </p:blipFill>
        <p:spPr>
          <a:xfrm>
            <a:off x="489593" y="3472532"/>
            <a:ext cx="2683370" cy="1103572"/>
          </a:xfrm>
          <a:prstGeom prst="rect">
            <a:avLst/>
          </a:prstGeom>
        </p:spPr>
      </p:pic>
    </p:spTree>
    <p:extLst>
      <p:ext uri="{BB962C8B-B14F-4D97-AF65-F5344CB8AC3E}">
        <p14:creationId xmlns:p14="http://schemas.microsoft.com/office/powerpoint/2010/main" val="4157155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3, Interpretation questions</a:t>
            </a:r>
          </a:p>
        </p:txBody>
      </p:sp>
      <p:sp>
        <p:nvSpPr>
          <p:cNvPr id="7" name="TextBox 6"/>
          <p:cNvSpPr txBox="1"/>
          <p:nvPr/>
        </p:nvSpPr>
        <p:spPr>
          <a:xfrm>
            <a:off x="267417" y="2035834"/>
            <a:ext cx="4261449" cy="1061829"/>
          </a:xfrm>
          <a:prstGeom prst="rect">
            <a:avLst/>
          </a:prstGeom>
          <a:noFill/>
        </p:spPr>
        <p:txBody>
          <a:bodyPr wrap="square" rtlCol="0">
            <a:spAutoFit/>
          </a:bodyPr>
          <a:lstStyle/>
          <a:p>
            <a:pPr>
              <a:lnSpc>
                <a:spcPct val="150000"/>
              </a:lnSpc>
            </a:pPr>
            <a:r>
              <a:rPr lang="en-GB" sz="1050" dirty="0">
                <a:latin typeface="Comic Sans MS" panose="030F0702030302020204" pitchFamily="66" charset="0"/>
              </a:rPr>
              <a:t>Interpretation 1 suggests____________________________, for example when it says_____________________________.</a:t>
            </a:r>
          </a:p>
          <a:p>
            <a:pPr>
              <a:lnSpc>
                <a:spcPct val="150000"/>
              </a:lnSpc>
            </a:pPr>
            <a:r>
              <a:rPr lang="en-GB" sz="1050" dirty="0">
                <a:latin typeface="Comic Sans MS" panose="030F0702030302020204" pitchFamily="66" charset="0"/>
              </a:rPr>
              <a:t>However Interpretation 2 suggests _____________________ which is clear when it says ___________________________ .</a:t>
            </a:r>
          </a:p>
        </p:txBody>
      </p:sp>
      <p:sp>
        <p:nvSpPr>
          <p:cNvPr id="8" name="TextBox 7"/>
          <p:cNvSpPr txBox="1"/>
          <p:nvPr/>
        </p:nvSpPr>
        <p:spPr>
          <a:xfrm>
            <a:off x="119509" y="4741652"/>
            <a:ext cx="4261449" cy="1546577"/>
          </a:xfrm>
          <a:prstGeom prst="rect">
            <a:avLst/>
          </a:prstGeom>
          <a:noFill/>
        </p:spPr>
        <p:txBody>
          <a:bodyPr wrap="square" rtlCol="0">
            <a:spAutoFit/>
          </a:bodyPr>
          <a:lstStyle/>
          <a:p>
            <a:pPr>
              <a:lnSpc>
                <a:spcPct val="150000"/>
              </a:lnSpc>
            </a:pPr>
            <a:r>
              <a:rPr lang="en-GB" sz="1050" dirty="0">
                <a:latin typeface="Comic Sans MS" panose="030F0702030302020204" pitchFamily="66" charset="0"/>
              </a:rPr>
              <a:t>Interpretations 1 and 2 may be different as they may have focussed on different sources when doing their research.</a:t>
            </a:r>
          </a:p>
          <a:p>
            <a:pPr>
              <a:lnSpc>
                <a:spcPct val="150000"/>
              </a:lnSpc>
            </a:pPr>
            <a:r>
              <a:rPr lang="en-GB" sz="1050" dirty="0">
                <a:latin typeface="Comic Sans MS" panose="030F0702030302020204" pitchFamily="66" charset="0"/>
              </a:rPr>
              <a:t>For example, interpretation 1 __________________________</a:t>
            </a:r>
          </a:p>
          <a:p>
            <a:pPr>
              <a:lnSpc>
                <a:spcPct val="150000"/>
              </a:lnSpc>
            </a:pPr>
            <a:r>
              <a:rPr lang="en-GB" sz="1050" dirty="0">
                <a:latin typeface="Comic Sans MS" panose="030F0702030302020204" pitchFamily="66" charset="0"/>
              </a:rPr>
              <a:t>________________________________________________</a:t>
            </a:r>
          </a:p>
          <a:p>
            <a:pPr>
              <a:lnSpc>
                <a:spcPct val="150000"/>
              </a:lnSpc>
            </a:pPr>
            <a:r>
              <a:rPr lang="en-GB" sz="1050" dirty="0">
                <a:latin typeface="Comic Sans MS" panose="030F0702030302020204" pitchFamily="66" charset="0"/>
              </a:rPr>
              <a:t>________________________________________________</a:t>
            </a:r>
          </a:p>
          <a:p>
            <a:pPr>
              <a:lnSpc>
                <a:spcPct val="150000"/>
              </a:lnSpc>
            </a:pPr>
            <a:r>
              <a:rPr lang="en-GB" sz="1050" dirty="0">
                <a:latin typeface="Comic Sans MS" panose="030F0702030302020204" pitchFamily="66" charset="0"/>
              </a:rPr>
              <a:t>_______________________________________________ .</a:t>
            </a:r>
          </a:p>
        </p:txBody>
      </p:sp>
      <p:sp>
        <p:nvSpPr>
          <p:cNvPr id="12" name="TextBox 11"/>
          <p:cNvSpPr txBox="1"/>
          <p:nvPr/>
        </p:nvSpPr>
        <p:spPr>
          <a:xfrm>
            <a:off x="517585" y="620875"/>
            <a:ext cx="461986" cy="369332"/>
          </a:xfrm>
          <a:prstGeom prst="rect">
            <a:avLst/>
          </a:prstGeom>
          <a:noFill/>
        </p:spPr>
        <p:txBody>
          <a:bodyPr wrap="none" rtlCol="0">
            <a:spAutoFit/>
          </a:bodyPr>
          <a:lstStyle/>
          <a:p>
            <a:r>
              <a:rPr lang="en-GB" dirty="0">
                <a:latin typeface="Comic Sans MS" panose="030F0702030302020204" pitchFamily="66" charset="0"/>
              </a:rPr>
              <a:t>3b</a:t>
            </a:r>
          </a:p>
        </p:txBody>
      </p:sp>
      <p:sp>
        <p:nvSpPr>
          <p:cNvPr id="13" name="TextBox 12"/>
          <p:cNvSpPr txBox="1"/>
          <p:nvPr/>
        </p:nvSpPr>
        <p:spPr>
          <a:xfrm>
            <a:off x="530998" y="3179729"/>
            <a:ext cx="444352" cy="369332"/>
          </a:xfrm>
          <a:prstGeom prst="rect">
            <a:avLst/>
          </a:prstGeom>
          <a:noFill/>
        </p:spPr>
        <p:txBody>
          <a:bodyPr wrap="none" rtlCol="0">
            <a:spAutoFit/>
          </a:bodyPr>
          <a:lstStyle/>
          <a:p>
            <a:r>
              <a:rPr lang="en-GB" dirty="0">
                <a:latin typeface="Comic Sans MS" panose="030F0702030302020204" pitchFamily="66" charset="0"/>
              </a:rPr>
              <a:t>3c</a:t>
            </a:r>
          </a:p>
        </p:txBody>
      </p:sp>
      <p:sp>
        <p:nvSpPr>
          <p:cNvPr id="14" name="TextBox 13"/>
          <p:cNvSpPr txBox="1"/>
          <p:nvPr/>
        </p:nvSpPr>
        <p:spPr>
          <a:xfrm>
            <a:off x="4965940" y="628180"/>
            <a:ext cx="461986" cy="369332"/>
          </a:xfrm>
          <a:prstGeom prst="rect">
            <a:avLst/>
          </a:prstGeom>
          <a:noFill/>
        </p:spPr>
        <p:txBody>
          <a:bodyPr wrap="none" rtlCol="0">
            <a:spAutoFit/>
          </a:bodyPr>
          <a:lstStyle/>
          <a:p>
            <a:r>
              <a:rPr lang="en-GB" dirty="0">
                <a:latin typeface="Comic Sans MS" panose="030F0702030302020204" pitchFamily="66" charset="0"/>
              </a:rPr>
              <a:t>3d</a:t>
            </a:r>
          </a:p>
        </p:txBody>
      </p:sp>
      <p:pic>
        <p:nvPicPr>
          <p:cNvPr id="15" name="Picture 14"/>
          <p:cNvPicPr>
            <a:picLocks noChangeAspect="1"/>
          </p:cNvPicPr>
          <p:nvPr/>
        </p:nvPicPr>
        <p:blipFill rotWithShape="1">
          <a:blip r:embed="rId2"/>
          <a:srcRect t="22205" b="65321"/>
          <a:stretch/>
        </p:blipFill>
        <p:spPr>
          <a:xfrm>
            <a:off x="859424" y="3293950"/>
            <a:ext cx="2780397" cy="260134"/>
          </a:xfrm>
          <a:prstGeom prst="rect">
            <a:avLst/>
          </a:prstGeom>
        </p:spPr>
      </p:pic>
      <p:pic>
        <p:nvPicPr>
          <p:cNvPr id="16" name="Picture 15"/>
          <p:cNvPicPr>
            <a:picLocks noChangeAspect="1"/>
          </p:cNvPicPr>
          <p:nvPr/>
        </p:nvPicPr>
        <p:blipFill rotWithShape="1">
          <a:blip r:embed="rId3"/>
          <a:srcRect t="21786" b="9293"/>
          <a:stretch/>
        </p:blipFill>
        <p:spPr>
          <a:xfrm>
            <a:off x="859424" y="644950"/>
            <a:ext cx="2732495" cy="1412451"/>
          </a:xfrm>
          <a:prstGeom prst="rect">
            <a:avLst/>
          </a:prstGeom>
        </p:spPr>
      </p:pic>
      <p:pic>
        <p:nvPicPr>
          <p:cNvPr id="17" name="Picture 16"/>
          <p:cNvPicPr>
            <a:picLocks noChangeAspect="1"/>
          </p:cNvPicPr>
          <p:nvPr/>
        </p:nvPicPr>
        <p:blipFill rotWithShape="1">
          <a:blip r:embed="rId4"/>
          <a:srcRect t="21116" b="7951"/>
          <a:stretch/>
        </p:blipFill>
        <p:spPr>
          <a:xfrm>
            <a:off x="5621412" y="648898"/>
            <a:ext cx="2893823" cy="1539517"/>
          </a:xfrm>
          <a:prstGeom prst="rect">
            <a:avLst/>
          </a:prstGeom>
        </p:spPr>
      </p:pic>
      <p:pic>
        <p:nvPicPr>
          <p:cNvPr id="2" name="Picture 1"/>
          <p:cNvPicPr>
            <a:picLocks noChangeAspect="1"/>
          </p:cNvPicPr>
          <p:nvPr/>
        </p:nvPicPr>
        <p:blipFill rotWithShape="1">
          <a:blip r:embed="rId5"/>
          <a:srcRect t="43838" b="6861"/>
          <a:stretch/>
        </p:blipFill>
        <p:spPr>
          <a:xfrm>
            <a:off x="859424" y="3549061"/>
            <a:ext cx="2780397" cy="1028079"/>
          </a:xfrm>
          <a:prstGeom prst="rect">
            <a:avLst/>
          </a:prstGeom>
        </p:spPr>
      </p:pic>
      <p:sp>
        <p:nvSpPr>
          <p:cNvPr id="18" name="TextBox 17"/>
          <p:cNvSpPr txBox="1"/>
          <p:nvPr/>
        </p:nvSpPr>
        <p:spPr>
          <a:xfrm>
            <a:off x="4666888" y="2073873"/>
            <a:ext cx="4261449" cy="4339650"/>
          </a:xfrm>
          <a:prstGeom prst="rect">
            <a:avLst/>
          </a:prstGeom>
          <a:noFill/>
        </p:spPr>
        <p:txBody>
          <a:bodyPr wrap="square" rtlCol="0">
            <a:spAutoFit/>
          </a:bodyPr>
          <a:lstStyle/>
          <a:p>
            <a:pPr>
              <a:lnSpc>
                <a:spcPct val="150000"/>
              </a:lnSpc>
            </a:pPr>
            <a:r>
              <a:rPr lang="en-GB" sz="800" dirty="0">
                <a:latin typeface="Comic Sans MS" panose="030F0702030302020204" pitchFamily="66" charset="0"/>
              </a:rPr>
              <a:t>Interpretation 1 suggests__________________________________________, for example when it says___________________________________________. This is valid because I know that 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endParaRPr lang="en-GB" sz="800" dirty="0">
              <a:latin typeface="Comic Sans MS" panose="030F0702030302020204" pitchFamily="66" charset="0"/>
            </a:endParaRPr>
          </a:p>
          <a:p>
            <a:pPr>
              <a:lnSpc>
                <a:spcPct val="150000"/>
              </a:lnSpc>
            </a:pPr>
            <a:r>
              <a:rPr lang="en-GB" sz="800" b="1" dirty="0">
                <a:latin typeface="Comic Sans MS" panose="030F0702030302020204" pitchFamily="66" charset="0"/>
              </a:rPr>
              <a:t>However</a:t>
            </a:r>
            <a:r>
              <a:rPr lang="en-GB" sz="800" dirty="0">
                <a:latin typeface="Comic Sans MS" panose="030F0702030302020204" pitchFamily="66" charset="0"/>
              </a:rPr>
              <a:t>, Interpretation 2 suggests ___________________________________ which is clear when it says __________________________________________. </a:t>
            </a:r>
            <a:r>
              <a:rPr lang="en-GB" sz="800" b="1" dirty="0">
                <a:latin typeface="Comic Sans MS" panose="030F0702030302020204" pitchFamily="66" charset="0"/>
              </a:rPr>
              <a:t>This challenges the view given in Interpretation 1</a:t>
            </a:r>
            <a:r>
              <a:rPr lang="en-GB" sz="800" dirty="0">
                <a:latin typeface="Comic Sans MS" panose="030F0702030302020204" pitchFamily="66" charset="0"/>
              </a:rPr>
              <a:t>. Interpretation 2 is valid because I know that 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b="1" dirty="0">
                <a:latin typeface="Comic Sans MS" panose="030F0702030302020204" pitchFamily="66" charset="0"/>
              </a:rPr>
              <a:t>Therefore this leads me to question Interpretation 1. </a:t>
            </a:r>
          </a:p>
          <a:p>
            <a:pPr>
              <a:lnSpc>
                <a:spcPct val="150000"/>
              </a:lnSpc>
            </a:pPr>
            <a:endParaRPr lang="en-GB" sz="800" dirty="0">
              <a:latin typeface="Comic Sans MS" panose="030F0702030302020204" pitchFamily="66" charset="0"/>
            </a:endParaRPr>
          </a:p>
          <a:p>
            <a:pPr>
              <a:lnSpc>
                <a:spcPct val="150000"/>
              </a:lnSpc>
            </a:pPr>
            <a:r>
              <a:rPr lang="en-GB" sz="800" dirty="0">
                <a:latin typeface="Comic Sans MS" panose="030F0702030302020204" pitchFamily="66" charset="0"/>
              </a:rPr>
              <a:t>Overall 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p:txBody>
      </p:sp>
    </p:spTree>
    <p:extLst>
      <p:ext uri="{BB962C8B-B14F-4D97-AF65-F5344CB8AC3E}">
        <p14:creationId xmlns:p14="http://schemas.microsoft.com/office/powerpoint/2010/main" val="2855509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FB0B5E-45F4-401E-9EE3-E98611EB7FE4}"/>
              </a:ext>
            </a:extLst>
          </p:cNvPr>
          <p:cNvSpPr/>
          <p:nvPr/>
        </p:nvSpPr>
        <p:spPr>
          <a:xfrm>
            <a:off x="3903785" y="4292047"/>
            <a:ext cx="4572000" cy="2123658"/>
          </a:xfrm>
          <a:prstGeom prst="rect">
            <a:avLst/>
          </a:prstGeom>
        </p:spPr>
        <p:txBody>
          <a:bodyPr>
            <a:spAutoFit/>
          </a:bodyPr>
          <a:lstStyle/>
          <a:p>
            <a:pPr algn="just"/>
            <a:r>
              <a:rPr lang="en-GB" sz="1200" dirty="0">
                <a:latin typeface="Arial Black" panose="020B0A04020102020204" pitchFamily="34" charset="0"/>
              </a:rPr>
              <a:t>‘Savage Attack Upon A Policeman’ </a:t>
            </a:r>
            <a:r>
              <a:rPr lang="en-GB" sz="1200" dirty="0"/>
              <a:t>John Harris, Jane Reynolds and Alfred Lindsey were charged in committing a murderous assault on Dennis Mortimer, a police constable.  Constable Mortimer heard loud cried of ‘Stop him!’ and as he tackled Harris, a mob of young  ruffians collected around him and  commenced pelting him with stones and hitting him with sticks.  Mortimer made strenuous efforts to protect himself, but on drawing his truncheon, according to a witness, the female, Reynolds wrenched it from his hand and struck him on the side of the head with it, and another girl also hit him about his head.  The prisoner and his gang made their escape, leaving the constable  unconscious.</a:t>
            </a:r>
          </a:p>
        </p:txBody>
      </p:sp>
      <p:sp>
        <p:nvSpPr>
          <p:cNvPr id="10" name="Rectangle 9">
            <a:extLst>
              <a:ext uri="{FF2B5EF4-FFF2-40B4-BE49-F238E27FC236}">
                <a16:creationId xmlns:a16="http://schemas.microsoft.com/office/drawing/2014/main" id="{8EC9E4C8-7D64-4318-805C-BCAE452B5B8F}"/>
              </a:ext>
            </a:extLst>
          </p:cNvPr>
          <p:cNvSpPr/>
          <p:nvPr/>
        </p:nvSpPr>
        <p:spPr>
          <a:xfrm>
            <a:off x="3903785" y="3645716"/>
            <a:ext cx="4572000" cy="646331"/>
          </a:xfrm>
          <a:prstGeom prst="rect">
            <a:avLst/>
          </a:prstGeom>
          <a:solidFill>
            <a:schemeClr val="bg1">
              <a:lumMod val="85000"/>
            </a:schemeClr>
          </a:solidFill>
        </p:spPr>
        <p:txBody>
          <a:bodyPr>
            <a:spAutoFit/>
          </a:bodyPr>
          <a:lstStyle/>
          <a:p>
            <a:pPr algn="ctr"/>
            <a:r>
              <a:rPr lang="en-GB" sz="1200" b="1" dirty="0"/>
              <a:t>SOURCE B </a:t>
            </a:r>
          </a:p>
          <a:p>
            <a:pPr algn="ctr"/>
            <a:r>
              <a:rPr lang="en-GB" sz="1200" b="1" dirty="0"/>
              <a:t>A story published in The Illustrated Police News , 2nd June 1883, about a gang </a:t>
            </a:r>
          </a:p>
        </p:txBody>
      </p:sp>
      <p:sp>
        <p:nvSpPr>
          <p:cNvPr id="2" name="Rectangle 1">
            <a:extLst>
              <a:ext uri="{FF2B5EF4-FFF2-40B4-BE49-F238E27FC236}">
                <a16:creationId xmlns:a16="http://schemas.microsoft.com/office/drawing/2014/main" id="{67FE2C33-D751-4917-BA2B-4DF03FF30D44}"/>
              </a:ext>
            </a:extLst>
          </p:cNvPr>
          <p:cNvSpPr/>
          <p:nvPr/>
        </p:nvSpPr>
        <p:spPr>
          <a:xfrm>
            <a:off x="4013983" y="1633964"/>
            <a:ext cx="4572000" cy="1785104"/>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just"/>
            <a:r>
              <a:rPr lang="en-GB" sz="1100" dirty="0"/>
              <a:t>The double stupidity of weakening his  detective force and strengthening his  ordinary police force from reserves and the military destroys two safeguards of a community. It deprives it of a specially trained force of men with brain power  specially adapted for detective work and it takes away the old community constable, to be replaced by a man with a few years’ military service, but with not other  qualification for serving the public. Nothing has indeed been more  characteristic of the hunt for the  Whitechapel murderer than the lack of  local knowledge displayed by the police. They seem to know little of the dark  alleyways of the neighbourhood and still less of the bad characters who swarm through the streets. </a:t>
            </a:r>
          </a:p>
        </p:txBody>
      </p:sp>
      <p:sp>
        <p:nvSpPr>
          <p:cNvPr id="5" name="Rectangle 4">
            <a:extLst>
              <a:ext uri="{FF2B5EF4-FFF2-40B4-BE49-F238E27FC236}">
                <a16:creationId xmlns:a16="http://schemas.microsoft.com/office/drawing/2014/main" id="{74EBC1B2-50FB-4054-8287-CD46C77F9118}"/>
              </a:ext>
            </a:extLst>
          </p:cNvPr>
          <p:cNvSpPr/>
          <p:nvPr/>
        </p:nvSpPr>
        <p:spPr>
          <a:xfrm>
            <a:off x="4013983" y="934257"/>
            <a:ext cx="4572000" cy="646331"/>
          </a:xfrm>
          <a:prstGeom prst="rect">
            <a:avLst/>
          </a:prstGeom>
          <a:solidFill>
            <a:schemeClr val="bg1">
              <a:lumMod val="85000"/>
            </a:schemeClr>
          </a:solidFill>
          <a:ln>
            <a:solidFill>
              <a:schemeClr val="tx1"/>
            </a:solidFill>
          </a:ln>
        </p:spPr>
        <p:txBody>
          <a:bodyPr>
            <a:spAutoFit/>
          </a:bodyPr>
          <a:lstStyle/>
          <a:p>
            <a:pPr algn="ctr"/>
            <a:r>
              <a:rPr lang="en-GB" sz="1200" b="1" dirty="0"/>
              <a:t>SOURCE A </a:t>
            </a:r>
          </a:p>
          <a:p>
            <a:pPr algn="ctr"/>
            <a:r>
              <a:rPr lang="en-GB" sz="1200" b="1" dirty="0"/>
              <a:t>From a report in the East London Advertiser newspaper, published 15 September 1888. </a:t>
            </a:r>
          </a:p>
        </p:txBody>
      </p:sp>
      <p:sp>
        <p:nvSpPr>
          <p:cNvPr id="3" name="Rectangle 2">
            <a:extLst>
              <a:ext uri="{FF2B5EF4-FFF2-40B4-BE49-F238E27FC236}">
                <a16:creationId xmlns:a16="http://schemas.microsoft.com/office/drawing/2014/main" id="{C23227FF-8B84-49FE-92F6-F0D71854A0BD}"/>
              </a:ext>
            </a:extLst>
          </p:cNvPr>
          <p:cNvSpPr/>
          <p:nvPr/>
        </p:nvSpPr>
        <p:spPr>
          <a:xfrm>
            <a:off x="253219" y="1422996"/>
            <a:ext cx="3650566" cy="5324535"/>
          </a:xfrm>
          <a:prstGeom prst="rect">
            <a:avLst/>
          </a:prstGeom>
        </p:spPr>
        <p:txBody>
          <a:bodyPr wrap="square">
            <a:spAutoFit/>
          </a:bodyPr>
          <a:lstStyle/>
          <a:p>
            <a:r>
              <a:rPr lang="en-GB" sz="1400" dirty="0"/>
              <a:t>DETAIL IN SOURCE B THAT I WOULD FOLLOW UP The local police were replaced by men with a few years’ military service, but with no local experience </a:t>
            </a:r>
          </a:p>
          <a:p>
            <a:r>
              <a:rPr lang="en-GB" sz="1400" dirty="0"/>
              <a:t> </a:t>
            </a:r>
          </a:p>
          <a:p>
            <a:r>
              <a:rPr lang="en-GB" sz="1400" dirty="0"/>
              <a:t>QUESTION I WOULD ASK What proportion of the men assigned to the Ripper investigation had strong knowledge of the local community? </a:t>
            </a:r>
          </a:p>
          <a:p>
            <a:r>
              <a:rPr lang="en-GB" sz="1400" dirty="0"/>
              <a:t> </a:t>
            </a:r>
          </a:p>
          <a:p>
            <a:r>
              <a:rPr lang="en-GB" sz="1400" dirty="0"/>
              <a:t>WHAT TYPE OF SOURCE I COULD USE Metropolitan Police records stored by Scotland Yard, showing the reports of, and beats patrolled by, H division officers, and the service history of the officers </a:t>
            </a:r>
          </a:p>
          <a:p>
            <a:r>
              <a:rPr lang="en-GB" sz="1400" dirty="0"/>
              <a:t> </a:t>
            </a:r>
          </a:p>
          <a:p>
            <a:r>
              <a:rPr lang="en-GB" sz="1400" dirty="0"/>
              <a:t>HOW THIS MIGHT HELP ANSWER MY QUESTION If the most of the reports of daily activity, particularly beat reports, were from </a:t>
            </a:r>
            <a:r>
              <a:rPr lang="en-GB" sz="1400" dirty="0" err="1"/>
              <a:t>longserving</a:t>
            </a:r>
            <a:r>
              <a:rPr lang="en-GB" sz="1400" dirty="0"/>
              <a:t> men in H Division this would show that the investigation was being carried out by men with local knowledge, but if many reports were from men recently recruited from the army, it would show up the weakness suggested in Source A. </a:t>
            </a:r>
          </a:p>
          <a:p>
            <a:r>
              <a:rPr lang="en-GB" dirty="0"/>
              <a:t> </a:t>
            </a:r>
          </a:p>
        </p:txBody>
      </p:sp>
    </p:spTree>
    <p:extLst>
      <p:ext uri="{BB962C8B-B14F-4D97-AF65-F5344CB8AC3E}">
        <p14:creationId xmlns:p14="http://schemas.microsoft.com/office/powerpoint/2010/main" val="34975102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F679E0-5207-4480-B617-43843030E667}"/>
              </a:ext>
            </a:extLst>
          </p:cNvPr>
          <p:cNvSpPr/>
          <p:nvPr/>
        </p:nvSpPr>
        <p:spPr>
          <a:xfrm>
            <a:off x="2286000" y="335846"/>
            <a:ext cx="4572000" cy="1938992"/>
          </a:xfrm>
          <a:prstGeom prst="rect">
            <a:avLst/>
          </a:prstGeom>
        </p:spPr>
        <p:txBody>
          <a:bodyPr>
            <a:spAutoFit/>
          </a:bodyPr>
          <a:lstStyle/>
          <a:p>
            <a:r>
              <a:rPr lang="en-GB" sz="1000" dirty="0"/>
              <a:t>The Whitechapel Union is a model workhouse that is to say, it is the very purpose of the Poor Law made into stone and brick.  The men are not allowed to smoke in it, the young women never taste tea, and the old ones may not have a cup during the long afternoons, only at half past six morning and night, when they also receive a small hunch of bread with butter scraped over the surface, which is so dear to their hearts as well as their stomachs.  The young people never go out, never see a visitor, and the old ones only get one holiday in the month.  Then the aged poor people may be seen skipping like lambs outside the doors of this prison, while they jabber to their friends and relations.  A little gruel morning and night, meat twice a week, that is the food of the grown up people, seasoned with hard work and prison discipline.  What shall we say of the women, or man, hurt by misfortune, who must come there to die in the street?  Why should old people be punished for their existence? </a:t>
            </a:r>
          </a:p>
        </p:txBody>
      </p:sp>
      <p:pic>
        <p:nvPicPr>
          <p:cNvPr id="6" name="Picture 5">
            <a:extLst>
              <a:ext uri="{FF2B5EF4-FFF2-40B4-BE49-F238E27FC236}">
                <a16:creationId xmlns:a16="http://schemas.microsoft.com/office/drawing/2014/main" id="{E6AB3FC1-E5AA-412C-B910-1F22773D9CBC}"/>
              </a:ext>
            </a:extLst>
          </p:cNvPr>
          <p:cNvPicPr>
            <a:picLocks noChangeAspect="1"/>
          </p:cNvPicPr>
          <p:nvPr/>
        </p:nvPicPr>
        <p:blipFill>
          <a:blip r:embed="rId2"/>
          <a:stretch>
            <a:fillRect/>
          </a:stretch>
        </p:blipFill>
        <p:spPr>
          <a:xfrm>
            <a:off x="849395" y="2598252"/>
            <a:ext cx="3127519" cy="2213040"/>
          </a:xfrm>
          <a:prstGeom prst="rect">
            <a:avLst/>
          </a:prstGeom>
          <a:ln>
            <a:solidFill>
              <a:schemeClr val="tx1"/>
            </a:solidFill>
          </a:ln>
        </p:spPr>
      </p:pic>
      <p:pic>
        <p:nvPicPr>
          <p:cNvPr id="7" name="Picture 6">
            <a:extLst>
              <a:ext uri="{FF2B5EF4-FFF2-40B4-BE49-F238E27FC236}">
                <a16:creationId xmlns:a16="http://schemas.microsoft.com/office/drawing/2014/main" id="{CFFCFDCF-6510-4EA1-B828-5AEA51ED0739}"/>
              </a:ext>
            </a:extLst>
          </p:cNvPr>
          <p:cNvPicPr>
            <a:picLocks noChangeAspect="1"/>
          </p:cNvPicPr>
          <p:nvPr/>
        </p:nvPicPr>
        <p:blipFill>
          <a:blip r:embed="rId3"/>
          <a:stretch>
            <a:fillRect/>
          </a:stretch>
        </p:blipFill>
        <p:spPr>
          <a:xfrm>
            <a:off x="4169611" y="2688248"/>
            <a:ext cx="3319761" cy="2028989"/>
          </a:xfrm>
          <a:prstGeom prst="rect">
            <a:avLst/>
          </a:prstGeom>
          <a:ln>
            <a:solidFill>
              <a:schemeClr val="tx1"/>
            </a:solidFill>
          </a:ln>
        </p:spPr>
      </p:pic>
    </p:spTree>
    <p:extLst>
      <p:ext uri="{BB962C8B-B14F-4D97-AF65-F5344CB8AC3E}">
        <p14:creationId xmlns:p14="http://schemas.microsoft.com/office/powerpoint/2010/main" val="3057013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512322" y="2572900"/>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source B to find out more about the methods used in police hunt for the Whitechapel murderer in 1888?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methods used in the police hunt for the Whitechapel murderer in 1888?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12" name="Rectangle 11">
            <a:extLst>
              <a:ext uri="{FF2B5EF4-FFF2-40B4-BE49-F238E27FC236}">
                <a16:creationId xmlns:a16="http://schemas.microsoft.com/office/drawing/2014/main" id="{0E0B2B62-5CFA-49E4-AC16-1018FA0DB9C0}"/>
              </a:ext>
            </a:extLst>
          </p:cNvPr>
          <p:cNvSpPr/>
          <p:nvPr/>
        </p:nvSpPr>
        <p:spPr>
          <a:xfrm>
            <a:off x="126183" y="1291945"/>
            <a:ext cx="4445817" cy="133882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n-GB" sz="900" dirty="0"/>
              <a:t>The double stupidity of weakening his  detective force and strengthening his  ordinary police force from reserves and the military destroys two safeguards of a community. It deprives it of a specially trained force of men with brain power  specially adapted for detective work and it takes away the old community constable, to be replaced by a man with a few years’ military service, but with not other  qualification for serving the public. Nothing has indeed been more  characteristic of the hunt for the  Whitechapel murderer than the lack of  local knowledge displayed by the police. They seem to know little of the dark  alleyways of the neighbourhood and still less of the bad characters who swarm through the streets. </a:t>
            </a:r>
          </a:p>
        </p:txBody>
      </p:sp>
      <p:sp>
        <p:nvSpPr>
          <p:cNvPr id="13" name="Rectangle 12">
            <a:extLst>
              <a:ext uri="{FF2B5EF4-FFF2-40B4-BE49-F238E27FC236}">
                <a16:creationId xmlns:a16="http://schemas.microsoft.com/office/drawing/2014/main" id="{D5E87E32-2372-4573-B655-1903A4295E76}"/>
              </a:ext>
            </a:extLst>
          </p:cNvPr>
          <p:cNvSpPr/>
          <p:nvPr/>
        </p:nvSpPr>
        <p:spPr>
          <a:xfrm>
            <a:off x="129587" y="691781"/>
            <a:ext cx="4442413" cy="553998"/>
          </a:xfrm>
          <a:prstGeom prst="rect">
            <a:avLst/>
          </a:prstGeom>
          <a:solidFill>
            <a:schemeClr val="bg1">
              <a:lumMod val="85000"/>
            </a:schemeClr>
          </a:solidFill>
          <a:ln>
            <a:solidFill>
              <a:schemeClr val="tx1"/>
            </a:solidFill>
          </a:ln>
        </p:spPr>
        <p:txBody>
          <a:bodyPr wrap="square">
            <a:spAutoFit/>
          </a:bodyPr>
          <a:lstStyle/>
          <a:p>
            <a:pPr algn="ctr"/>
            <a:r>
              <a:rPr lang="en-GB" sz="1000" b="1" dirty="0"/>
              <a:t>SOURCE A </a:t>
            </a:r>
          </a:p>
          <a:p>
            <a:pPr algn="ctr"/>
            <a:r>
              <a:rPr lang="en-GB" sz="1000" b="1" dirty="0"/>
              <a:t>From a report in the East London Advertiser newspaper, published 15 September 1888. </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B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8" name="Picture 7">
            <a:extLst>
              <a:ext uri="{FF2B5EF4-FFF2-40B4-BE49-F238E27FC236}">
                <a16:creationId xmlns:a16="http://schemas.microsoft.com/office/drawing/2014/main" id="{30B0BC78-22C5-465E-B932-C52DB6EDE15F}"/>
              </a:ext>
            </a:extLst>
          </p:cNvPr>
          <p:cNvPicPr>
            <a:picLocks noChangeAspect="1"/>
          </p:cNvPicPr>
          <p:nvPr/>
        </p:nvPicPr>
        <p:blipFill>
          <a:blip r:embed="rId3"/>
          <a:stretch>
            <a:fillRect/>
          </a:stretch>
        </p:blipFill>
        <p:spPr>
          <a:xfrm>
            <a:off x="5120736" y="671935"/>
            <a:ext cx="3603048" cy="1981372"/>
          </a:xfrm>
          <a:prstGeom prst="rect">
            <a:avLst/>
          </a:prstGeom>
          <a:ln>
            <a:solidFill>
              <a:schemeClr val="tx1"/>
            </a:solidFill>
          </a:ln>
        </p:spPr>
      </p:pic>
    </p:spTree>
    <p:extLst>
      <p:ext uri="{BB962C8B-B14F-4D97-AF65-F5344CB8AC3E}">
        <p14:creationId xmlns:p14="http://schemas.microsoft.com/office/powerpoint/2010/main" val="42096717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1 - Section A - Thematic Study: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420139" y="2420667"/>
            <a:ext cx="4261449" cy="737894"/>
          </a:xfrm>
          <a:prstGeom prst="rect">
            <a:avLst/>
          </a:prstGeom>
          <a:noFill/>
        </p:spPr>
        <p:txBody>
          <a:bodyPr wrap="square" rtlCol="0">
            <a:spAutoFit/>
          </a:bodyPr>
          <a:lstStyle/>
          <a:p>
            <a:pPr>
              <a:lnSpc>
                <a:spcPct val="150000"/>
              </a:lnSpc>
            </a:pPr>
            <a:endParaRPr lang="en-GB" sz="900" dirty="0">
              <a:latin typeface="Comic Sans MS" panose="030F0702030302020204" pitchFamily="66" charset="0"/>
            </a:endParaRPr>
          </a:p>
          <a:p>
            <a:pPr algn="ctr">
              <a:lnSpc>
                <a:spcPct val="150000"/>
              </a:lnSpc>
            </a:pPr>
            <a:r>
              <a:rPr lang="en-GB" sz="1000" b="1" dirty="0">
                <a:latin typeface="Calibri" panose="020F0502020204030204" pitchFamily="34" charset="0"/>
                <a:cs typeface="Calibri" panose="020F0502020204030204" pitchFamily="34" charset="0"/>
              </a:rPr>
              <a:t>How could you follow up </a:t>
            </a:r>
            <a:r>
              <a:rPr lang="en-GB" sz="1000" b="1" u="sng" dirty="0">
                <a:latin typeface="Calibri" panose="020F0502020204030204" pitchFamily="34" charset="0"/>
                <a:cs typeface="Calibri" panose="020F0502020204030204" pitchFamily="34" charset="0"/>
              </a:rPr>
              <a:t>source A </a:t>
            </a:r>
            <a:r>
              <a:rPr lang="en-GB" sz="1000" b="1" dirty="0">
                <a:latin typeface="Calibri" panose="020F0502020204030204" pitchFamily="34" charset="0"/>
                <a:cs typeface="Calibri" panose="020F0502020204030204" pitchFamily="34" charset="0"/>
              </a:rPr>
              <a:t>to find out more about the effectiveness of policing in the Whitechapel area? (4 marks)</a:t>
            </a:r>
            <a:endParaRPr lang="en-GB" sz="900"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effectiveness of policing in Whitechapel?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3" name="Rectangle 2">
            <a:extLst>
              <a:ext uri="{FF2B5EF4-FFF2-40B4-BE49-F238E27FC236}">
                <a16:creationId xmlns:a16="http://schemas.microsoft.com/office/drawing/2014/main" id="{17A61E8E-901E-4665-A470-21BF41B20627}"/>
              </a:ext>
            </a:extLst>
          </p:cNvPr>
          <p:cNvSpPr/>
          <p:nvPr/>
        </p:nvSpPr>
        <p:spPr>
          <a:xfrm>
            <a:off x="4420139" y="3391971"/>
            <a:ext cx="4543792" cy="3016210"/>
          </a:xfrm>
          <a:prstGeom prst="rect">
            <a:avLst/>
          </a:prstGeom>
        </p:spPr>
        <p:txBody>
          <a:bodyPr wrap="square">
            <a:spAutoFit/>
          </a:bodyPr>
          <a:lstStyle/>
          <a:p>
            <a:r>
              <a:rPr lang="en-GB" sz="1000" dirty="0">
                <a:latin typeface="Comic Sans MS" panose="030F0702030302020204" pitchFamily="66" charset="0"/>
              </a:rPr>
              <a:t>Detail in source A that I would follow up: 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Question I would ask: </a:t>
            </a:r>
          </a:p>
          <a:p>
            <a:r>
              <a:rPr lang="en-GB" sz="1000" dirty="0">
                <a:latin typeface="Comic Sans MS" panose="030F0702030302020204" pitchFamily="66" charset="0"/>
              </a:rPr>
              <a:t>______________________________________________________ 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What type of source I could use: __________________________________________________________________________________________________________________________________________________________________</a:t>
            </a:r>
          </a:p>
          <a:p>
            <a:endParaRPr lang="en-GB" sz="1000" dirty="0">
              <a:latin typeface="Comic Sans MS" panose="030F0702030302020204" pitchFamily="66" charset="0"/>
            </a:endParaRPr>
          </a:p>
          <a:p>
            <a:r>
              <a:rPr lang="en-GB" sz="1000" dirty="0">
                <a:latin typeface="Comic Sans MS" panose="030F0702030302020204" pitchFamily="66" charset="0"/>
              </a:rPr>
              <a:t>How this might help answer my question:</a:t>
            </a:r>
          </a:p>
          <a:p>
            <a:r>
              <a:rPr lang="en-GB" sz="1000" dirty="0">
                <a:latin typeface="Comic Sans MS" panose="030F0702030302020204" pitchFamily="66" charset="0"/>
              </a:rPr>
              <a:t>__________________________________________________________________________________________________________________________________________________________________</a:t>
            </a:r>
            <a:endParaRPr lang="en-GB" sz="1400" dirty="0">
              <a:latin typeface="Comic Sans MS" panose="030F0702030302020204" pitchFamily="66" charset="0"/>
            </a:endParaRPr>
          </a:p>
        </p:txBody>
      </p:sp>
      <p:pic>
        <p:nvPicPr>
          <p:cNvPr id="14" name="Picture 13">
            <a:extLst>
              <a:ext uri="{FF2B5EF4-FFF2-40B4-BE49-F238E27FC236}">
                <a16:creationId xmlns:a16="http://schemas.microsoft.com/office/drawing/2014/main" id="{B6AA35B6-CC04-4DEB-B937-7EB843E730C7}"/>
              </a:ext>
            </a:extLst>
          </p:cNvPr>
          <p:cNvPicPr>
            <a:picLocks noChangeAspect="1"/>
          </p:cNvPicPr>
          <p:nvPr/>
        </p:nvPicPr>
        <p:blipFill>
          <a:blip r:embed="rId3"/>
          <a:stretch>
            <a:fillRect/>
          </a:stretch>
        </p:blipFill>
        <p:spPr>
          <a:xfrm>
            <a:off x="548986" y="645824"/>
            <a:ext cx="3839568" cy="1927076"/>
          </a:xfrm>
          <a:prstGeom prst="rect">
            <a:avLst/>
          </a:prstGeom>
          <a:ln>
            <a:solidFill>
              <a:schemeClr val="tx1"/>
            </a:solidFill>
          </a:ln>
        </p:spPr>
      </p:pic>
      <p:pic>
        <p:nvPicPr>
          <p:cNvPr id="15" name="Picture 14">
            <a:extLst>
              <a:ext uri="{FF2B5EF4-FFF2-40B4-BE49-F238E27FC236}">
                <a16:creationId xmlns:a16="http://schemas.microsoft.com/office/drawing/2014/main" id="{6AFFB3EC-D400-40E6-A5EC-65C14BA0B222}"/>
              </a:ext>
            </a:extLst>
          </p:cNvPr>
          <p:cNvPicPr>
            <a:picLocks noChangeAspect="1"/>
          </p:cNvPicPr>
          <p:nvPr/>
        </p:nvPicPr>
        <p:blipFill>
          <a:blip r:embed="rId4"/>
          <a:stretch>
            <a:fillRect/>
          </a:stretch>
        </p:blipFill>
        <p:spPr>
          <a:xfrm>
            <a:off x="4755448" y="684266"/>
            <a:ext cx="3839565" cy="1863146"/>
          </a:xfrm>
          <a:prstGeom prst="rect">
            <a:avLst/>
          </a:prstGeom>
          <a:ln>
            <a:solidFill>
              <a:schemeClr val="tx1"/>
            </a:solidFill>
          </a:ln>
        </p:spPr>
      </p:pic>
    </p:spTree>
    <p:extLst>
      <p:ext uri="{BB962C8B-B14F-4D97-AF65-F5344CB8AC3E}">
        <p14:creationId xmlns:p14="http://schemas.microsoft.com/office/powerpoint/2010/main" val="2342512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0"/>
            <a:ext cx="9144000" cy="570189"/>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Comic Sans MS" panose="030F0702030302020204" pitchFamily="66" charset="0"/>
              </a:rPr>
              <a:t>Paper 2, Whitechapel</a:t>
            </a:r>
          </a:p>
        </p:txBody>
      </p:sp>
      <p:sp>
        <p:nvSpPr>
          <p:cNvPr id="7" name="TextBox 6"/>
          <p:cNvSpPr txBox="1"/>
          <p:nvPr/>
        </p:nvSpPr>
        <p:spPr>
          <a:xfrm>
            <a:off x="76196" y="3208402"/>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A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9" name="TextBox 8"/>
          <p:cNvSpPr txBox="1"/>
          <p:nvPr/>
        </p:nvSpPr>
        <p:spPr>
          <a:xfrm>
            <a:off x="4382767" y="2489982"/>
            <a:ext cx="4261449" cy="2841868"/>
          </a:xfrm>
          <a:prstGeom prst="rect">
            <a:avLst/>
          </a:prstGeom>
          <a:noFill/>
        </p:spPr>
        <p:txBody>
          <a:bodyPr wrap="square" rtlCol="0">
            <a:spAutoFit/>
          </a:bodyPr>
          <a:lstStyle/>
          <a:p>
            <a:pPr>
              <a:lnSpc>
                <a:spcPct val="150000"/>
              </a:lnSpc>
            </a:pPr>
            <a:endParaRPr lang="en-GB" sz="800" dirty="0">
              <a:latin typeface="Comic Sans MS" panose="030F0702030302020204" pitchFamily="66" charset="0"/>
            </a:endParaRPr>
          </a:p>
          <a:p>
            <a:pPr>
              <a:lnSpc>
                <a:spcPct val="150000"/>
              </a:lnSpc>
            </a:pPr>
            <a:r>
              <a:rPr lang="en-GB" sz="800" b="1" dirty="0">
                <a:latin typeface="Comic Sans MS" panose="030F0702030302020204" pitchFamily="66" charset="0"/>
              </a:rPr>
              <a:t>However</a:t>
            </a:r>
            <a:r>
              <a:rPr lang="en-GB" sz="800" dirty="0">
                <a:latin typeface="Comic Sans MS" panose="030F0702030302020204" pitchFamily="66" charset="0"/>
              </a:rPr>
              <a:t>, Interpretation 2 suggests ___________________________________ which is clear when it says __________________________________________. </a:t>
            </a:r>
            <a:r>
              <a:rPr lang="en-GB" sz="800" b="1" dirty="0">
                <a:latin typeface="Comic Sans MS" panose="030F0702030302020204" pitchFamily="66" charset="0"/>
              </a:rPr>
              <a:t>This challenges the view given in Interpretation 1</a:t>
            </a:r>
            <a:r>
              <a:rPr lang="en-GB" sz="800" dirty="0">
                <a:latin typeface="Comic Sans MS" panose="030F0702030302020204" pitchFamily="66" charset="0"/>
              </a:rPr>
              <a:t>. Interpretation 2 is valid because I know that 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b="1" dirty="0">
                <a:latin typeface="Comic Sans MS" panose="030F0702030302020204" pitchFamily="66" charset="0"/>
              </a:rPr>
              <a:t>Therefore this leads me to question Interpretation 1. </a:t>
            </a:r>
          </a:p>
          <a:p>
            <a:pPr>
              <a:lnSpc>
                <a:spcPct val="150000"/>
              </a:lnSpc>
            </a:pPr>
            <a:endParaRPr lang="en-GB" sz="800" dirty="0">
              <a:latin typeface="Comic Sans MS" panose="030F0702030302020204" pitchFamily="66" charset="0"/>
            </a:endParaRPr>
          </a:p>
          <a:p>
            <a:pPr>
              <a:lnSpc>
                <a:spcPct val="150000"/>
              </a:lnSpc>
            </a:pPr>
            <a:r>
              <a:rPr lang="en-GB" sz="800" dirty="0">
                <a:latin typeface="Comic Sans MS" panose="030F0702030302020204" pitchFamily="66" charset="0"/>
              </a:rPr>
              <a:t>Overall 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a:p>
            <a:pPr>
              <a:lnSpc>
                <a:spcPct val="150000"/>
              </a:lnSpc>
            </a:pPr>
            <a:r>
              <a:rPr lang="en-GB" sz="800" dirty="0">
                <a:latin typeface="Comic Sans MS" panose="030F0702030302020204" pitchFamily="66" charset="0"/>
              </a:rPr>
              <a:t>______________________________________________________________.</a:t>
            </a:r>
          </a:p>
        </p:txBody>
      </p:sp>
      <p:pic>
        <p:nvPicPr>
          <p:cNvPr id="10" name="Picture 9"/>
          <p:cNvPicPr>
            <a:picLocks noChangeAspect="1"/>
          </p:cNvPicPr>
          <p:nvPr/>
        </p:nvPicPr>
        <p:blipFill>
          <a:blip r:embed="rId2"/>
          <a:stretch>
            <a:fillRect/>
          </a:stretch>
        </p:blipFill>
        <p:spPr>
          <a:xfrm>
            <a:off x="0" y="0"/>
            <a:ext cx="2138212" cy="570189"/>
          </a:xfrm>
          <a:prstGeom prst="rect">
            <a:avLst/>
          </a:prstGeom>
        </p:spPr>
      </p:pic>
      <p:pic>
        <p:nvPicPr>
          <p:cNvPr id="16" name="Picture 15">
            <a:extLst>
              <a:ext uri="{FF2B5EF4-FFF2-40B4-BE49-F238E27FC236}">
                <a16:creationId xmlns:a16="http://schemas.microsoft.com/office/drawing/2014/main" id="{DCC0FC7F-7E25-4C6C-903B-CD81AE887F93}"/>
              </a:ext>
            </a:extLst>
          </p:cNvPr>
          <p:cNvPicPr>
            <a:picLocks noChangeAspect="1"/>
          </p:cNvPicPr>
          <p:nvPr/>
        </p:nvPicPr>
        <p:blipFill>
          <a:blip r:embed="rId3"/>
          <a:stretch>
            <a:fillRect/>
          </a:stretch>
        </p:blipFill>
        <p:spPr>
          <a:xfrm>
            <a:off x="96374" y="702088"/>
            <a:ext cx="2091861" cy="1787894"/>
          </a:xfrm>
          <a:prstGeom prst="rect">
            <a:avLst/>
          </a:prstGeom>
        </p:spPr>
      </p:pic>
      <p:pic>
        <p:nvPicPr>
          <p:cNvPr id="17" name="Picture 16">
            <a:extLst>
              <a:ext uri="{FF2B5EF4-FFF2-40B4-BE49-F238E27FC236}">
                <a16:creationId xmlns:a16="http://schemas.microsoft.com/office/drawing/2014/main" id="{C0D7D679-871F-41A9-9DEF-998141C3659D}"/>
              </a:ext>
            </a:extLst>
          </p:cNvPr>
          <p:cNvPicPr>
            <a:picLocks noChangeAspect="1"/>
          </p:cNvPicPr>
          <p:nvPr/>
        </p:nvPicPr>
        <p:blipFill>
          <a:blip r:embed="rId4"/>
          <a:stretch>
            <a:fillRect/>
          </a:stretch>
        </p:blipFill>
        <p:spPr>
          <a:xfrm>
            <a:off x="2270729" y="702088"/>
            <a:ext cx="1907331" cy="1947053"/>
          </a:xfrm>
          <a:prstGeom prst="rect">
            <a:avLst/>
          </a:prstGeom>
        </p:spPr>
      </p:pic>
      <p:sp>
        <p:nvSpPr>
          <p:cNvPr id="2" name="Rectangle 1">
            <a:extLst>
              <a:ext uri="{FF2B5EF4-FFF2-40B4-BE49-F238E27FC236}">
                <a16:creationId xmlns:a16="http://schemas.microsoft.com/office/drawing/2014/main" id="{0F8A10CA-3562-47FF-A039-2F19066E3DFE}"/>
              </a:ext>
            </a:extLst>
          </p:cNvPr>
          <p:cNvSpPr/>
          <p:nvPr/>
        </p:nvSpPr>
        <p:spPr>
          <a:xfrm>
            <a:off x="76196" y="2653307"/>
            <a:ext cx="4261449" cy="577081"/>
          </a:xfrm>
          <a:prstGeom prst="rect">
            <a:avLst/>
          </a:prstGeom>
        </p:spPr>
        <p:txBody>
          <a:bodyPr wrap="square">
            <a:spAutoFit/>
          </a:bodyPr>
          <a:lstStyle/>
          <a:p>
            <a:pPr algn="ctr"/>
            <a:r>
              <a:rPr lang="en-GB" sz="1050" b="1" dirty="0"/>
              <a:t>How useful are Sources A and B for an enquiry into the methods used in the police hunt for the Whitechapel murderer in 1888? (8 marks) </a:t>
            </a:r>
          </a:p>
          <a:p>
            <a:pPr algn="ctr"/>
            <a:r>
              <a:rPr lang="en-GB" sz="1050" b="1" u="sng" dirty="0"/>
              <a:t>Remember COP</a:t>
            </a:r>
          </a:p>
        </p:txBody>
      </p:sp>
      <p:sp>
        <p:nvSpPr>
          <p:cNvPr id="18" name="TextBox 17">
            <a:extLst>
              <a:ext uri="{FF2B5EF4-FFF2-40B4-BE49-F238E27FC236}">
                <a16:creationId xmlns:a16="http://schemas.microsoft.com/office/drawing/2014/main" id="{F9138869-F00C-46EB-B89F-1A66E2972E00}"/>
              </a:ext>
            </a:extLst>
          </p:cNvPr>
          <p:cNvSpPr txBox="1"/>
          <p:nvPr/>
        </p:nvSpPr>
        <p:spPr>
          <a:xfrm>
            <a:off x="76195" y="4939773"/>
            <a:ext cx="4261449" cy="1731371"/>
          </a:xfrm>
          <a:prstGeom prst="rect">
            <a:avLst/>
          </a:prstGeom>
          <a:noFill/>
        </p:spPr>
        <p:txBody>
          <a:bodyPr wrap="square" rtlCol="0">
            <a:spAutoFit/>
          </a:bodyPr>
          <a:lstStyle/>
          <a:p>
            <a:pPr>
              <a:lnSpc>
                <a:spcPct val="150000"/>
              </a:lnSpc>
            </a:pPr>
            <a:r>
              <a:rPr lang="en-GB" sz="900" dirty="0">
                <a:latin typeface="Comic Sans MS" panose="030F0702030302020204" pitchFamily="66" charset="0"/>
              </a:rPr>
              <a:t>Source B is useful because ____________________________________ _________________________________________________________</a:t>
            </a:r>
          </a:p>
          <a:p>
            <a:pPr>
              <a:lnSpc>
                <a:spcPct val="150000"/>
              </a:lnSpc>
            </a:pPr>
            <a:r>
              <a:rPr lang="en-GB" sz="900" dirty="0">
                <a:latin typeface="Comic Sans MS" panose="030F0702030302020204" pitchFamily="66" charset="0"/>
              </a:rPr>
              <a:t>This supports my own knowledge because __________________________ __________________________________________________________________________________________________________________</a:t>
            </a:r>
          </a:p>
          <a:p>
            <a:pPr>
              <a:lnSpc>
                <a:spcPct val="150000"/>
              </a:lnSpc>
            </a:pPr>
            <a:r>
              <a:rPr lang="en-GB" sz="900" dirty="0">
                <a:latin typeface="Comic Sans MS" panose="030F0702030302020204" pitchFamily="66" charset="0"/>
              </a:rPr>
              <a:t>The provenance of the source further supports its utility as ___________ __________________________________________________________________________________________________________________</a:t>
            </a:r>
          </a:p>
        </p:txBody>
      </p:sp>
      <p:sp>
        <p:nvSpPr>
          <p:cNvPr id="20" name="Rectangle 19">
            <a:extLst>
              <a:ext uri="{FF2B5EF4-FFF2-40B4-BE49-F238E27FC236}">
                <a16:creationId xmlns:a16="http://schemas.microsoft.com/office/drawing/2014/main" id="{A21E2958-5383-43D7-BFF7-2D0ED9EDB978}"/>
              </a:ext>
            </a:extLst>
          </p:cNvPr>
          <p:cNvSpPr/>
          <p:nvPr/>
        </p:nvSpPr>
        <p:spPr>
          <a:xfrm>
            <a:off x="4382768" y="1222485"/>
            <a:ext cx="4572000" cy="1477328"/>
          </a:xfrm>
          <a:prstGeom prst="rect">
            <a:avLst/>
          </a:prstGeom>
        </p:spPr>
        <p:txBody>
          <a:bodyPr>
            <a:spAutoFit/>
          </a:bodyPr>
          <a:lstStyle/>
          <a:p>
            <a:pPr algn="just"/>
            <a:r>
              <a:rPr lang="en-GB" sz="1000" dirty="0">
                <a:latin typeface="Arial Black" panose="020B0A04020102020204" pitchFamily="34" charset="0"/>
              </a:rPr>
              <a:t>‘Savage Attack Upon A Policeman’ </a:t>
            </a:r>
            <a:r>
              <a:rPr lang="en-GB" sz="1000" dirty="0"/>
              <a:t>John Harris, Jane Reynolds and Alfred Lindsey were charged in committing a murderous assault on Dennis Mortimer, a police constable.  Constable Mortimer heard loud cried of ‘Stop him!’ and as he tackled Harris, a mob of young  ruffians collected around him and  commenced pelting him with stones and hitting him with sticks.  Mortimer made strenuous efforts to protect himself, but on drawing his truncheon, according to a witness, the female, Reynolds wrenched it from his hand and struck him on the side of the head with it, and another girl also hit him about his head.  The prisoner and his gang made their escape, leaving the constable  unconscious.</a:t>
            </a:r>
          </a:p>
        </p:txBody>
      </p:sp>
      <p:sp>
        <p:nvSpPr>
          <p:cNvPr id="21" name="Rectangle 20">
            <a:extLst>
              <a:ext uri="{FF2B5EF4-FFF2-40B4-BE49-F238E27FC236}">
                <a16:creationId xmlns:a16="http://schemas.microsoft.com/office/drawing/2014/main" id="{CD2850A5-8E94-4130-AD91-22A183BF7E05}"/>
              </a:ext>
            </a:extLst>
          </p:cNvPr>
          <p:cNvSpPr/>
          <p:nvPr/>
        </p:nvSpPr>
        <p:spPr>
          <a:xfrm>
            <a:off x="4382768" y="731362"/>
            <a:ext cx="4572000" cy="415498"/>
          </a:xfrm>
          <a:prstGeom prst="rect">
            <a:avLst/>
          </a:prstGeom>
          <a:solidFill>
            <a:schemeClr val="bg1">
              <a:lumMod val="85000"/>
            </a:schemeClr>
          </a:solidFill>
        </p:spPr>
        <p:txBody>
          <a:bodyPr>
            <a:spAutoFit/>
          </a:bodyPr>
          <a:lstStyle/>
          <a:p>
            <a:pPr algn="ctr"/>
            <a:r>
              <a:rPr lang="en-GB" sz="1050" b="1" dirty="0"/>
              <a:t>SOURCE B </a:t>
            </a:r>
          </a:p>
          <a:p>
            <a:pPr algn="ctr"/>
            <a:r>
              <a:rPr lang="en-GB" sz="1050" b="1" dirty="0"/>
              <a:t>A story published in The Illustrated Police News , 2nd June 1883, about a gang </a:t>
            </a:r>
          </a:p>
        </p:txBody>
      </p:sp>
    </p:spTree>
    <p:extLst>
      <p:ext uri="{BB962C8B-B14F-4D97-AF65-F5344CB8AC3E}">
        <p14:creationId xmlns:p14="http://schemas.microsoft.com/office/powerpoint/2010/main" val="14343293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A4F871-3100-4126-BDC9-92D958A0FB7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C5B34C81-1E0D-4722-B557-FA1CCA12D140}">
  <ds:schemaRefs>
    <ds:schemaRef ds:uri="http://schemas.microsoft.com/sharepoint/v3/contenttype/forms"/>
  </ds:schemaRefs>
</ds:datastoreItem>
</file>

<file path=customXml/itemProps3.xml><?xml version="1.0" encoding="utf-8"?>
<ds:datastoreItem xmlns:ds="http://schemas.openxmlformats.org/officeDocument/2006/customXml" ds:itemID="{F0B79A27-3F23-44A7-BA8B-AF8D92719706}"/>
</file>

<file path=docProps/app.xml><?xml version="1.0" encoding="utf-8"?>
<Properties xmlns="http://schemas.openxmlformats.org/officeDocument/2006/extended-properties" xmlns:vt="http://schemas.openxmlformats.org/officeDocument/2006/docPropsVTypes">
  <Template>Office Theme</Template>
  <TotalTime>85</TotalTime>
  <Words>1668</Words>
  <Application>Microsoft Office PowerPoint</Application>
  <PresentationFormat>On-screen Show (4:3)</PresentationFormat>
  <Paragraphs>140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Delta Academies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Fae Austin</dc:creator>
  <cp:lastModifiedBy>Helen Wright</cp:lastModifiedBy>
  <cp:revision>13</cp:revision>
  <dcterms:created xsi:type="dcterms:W3CDTF">2019-11-19T09:59:59Z</dcterms:created>
  <dcterms:modified xsi:type="dcterms:W3CDTF">2024-01-26T14:47:03Z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660400</vt:r8>
  </property>
  <property fmtid="{D5CDD505-2E9C-101B-9397-08002B2CF9AE}" pid="4" name="_ExtendedDescription">
    <vt:lpwstr/>
  </property>
  <property fmtid="{D5CDD505-2E9C-101B-9397-08002B2CF9AE}" pid="5" name="TriggerFlowInfo">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xd_Signature">
    <vt:bool>false</vt:bool>
  </property>
  <property fmtid="{D5CDD505-2E9C-101B-9397-08002B2CF9AE}" pid="10" name="xd_ProgID">
    <vt:lpwstr/>
  </property>
  <property fmtid="{D5CDD505-2E9C-101B-9397-08002B2CF9AE}" pid="11" name="TemplateUrl">
    <vt:lpwstr/>
  </property>
</Properties>
</file>