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1.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theme/theme22.xml" ContentType="application/vnd.openxmlformats-officedocument.theme+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theme/theme23.xml" ContentType="application/vnd.openxmlformats-officedocument.theme+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24.xml" ContentType="application/vnd.openxmlformats-officedocument.theme+xml"/>
  <Override PartName="/ppt/theme/theme2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2" r:id="rId6"/>
    <p:sldMasterId id="2147483708" r:id="rId7"/>
    <p:sldMasterId id="2147483720" r:id="rId8"/>
    <p:sldMasterId id="2147483732" r:id="rId9"/>
    <p:sldMasterId id="2147483744" r:id="rId10"/>
    <p:sldMasterId id="2147483756" r:id="rId11"/>
    <p:sldMasterId id="2147483768" r:id="rId12"/>
    <p:sldMasterId id="2147483780" r:id="rId13"/>
    <p:sldMasterId id="2147483792" r:id="rId14"/>
    <p:sldMasterId id="2147483804" r:id="rId15"/>
    <p:sldMasterId id="2147483816" r:id="rId16"/>
    <p:sldMasterId id="2147483828" r:id="rId17"/>
    <p:sldMasterId id="2147483840" r:id="rId18"/>
    <p:sldMasterId id="2147483866" r:id="rId19"/>
    <p:sldMasterId id="2147483878" r:id="rId20"/>
    <p:sldMasterId id="2147483890" r:id="rId21"/>
    <p:sldMasterId id="2147483902" r:id="rId22"/>
    <p:sldMasterId id="2147483914" r:id="rId23"/>
    <p:sldMasterId id="2147483926" r:id="rId24"/>
    <p:sldMasterId id="2147483938" r:id="rId25"/>
    <p:sldMasterId id="2147483950" r:id="rId26"/>
    <p:sldMasterId id="2147483962" r:id="rId27"/>
  </p:sldMasterIdLst>
  <p:notesMasterIdLst>
    <p:notesMasterId r:id="rId213"/>
  </p:notesMasterIdLst>
  <p:sldIdLst>
    <p:sldId id="600" r:id="rId28"/>
    <p:sldId id="257" r:id="rId29"/>
    <p:sldId id="599" r:id="rId30"/>
    <p:sldId id="297" r:id="rId31"/>
    <p:sldId id="369" r:id="rId32"/>
    <p:sldId id="371" r:id="rId33"/>
    <p:sldId id="372" r:id="rId34"/>
    <p:sldId id="374" r:id="rId35"/>
    <p:sldId id="260" r:id="rId36"/>
    <p:sldId id="601" r:id="rId37"/>
    <p:sldId id="603" r:id="rId38"/>
    <p:sldId id="602" r:id="rId39"/>
    <p:sldId id="264" r:id="rId40"/>
    <p:sldId id="404" r:id="rId41"/>
    <p:sldId id="405" r:id="rId42"/>
    <p:sldId id="406" r:id="rId43"/>
    <p:sldId id="407" r:id="rId44"/>
    <p:sldId id="298" r:id="rId45"/>
    <p:sldId id="402" r:id="rId46"/>
    <p:sldId id="263" r:id="rId47"/>
    <p:sldId id="299" r:id="rId48"/>
    <p:sldId id="265" r:id="rId49"/>
    <p:sldId id="268" r:id="rId50"/>
    <p:sldId id="269" r:id="rId51"/>
    <p:sldId id="266" r:id="rId52"/>
    <p:sldId id="550" r:id="rId53"/>
    <p:sldId id="579" r:id="rId54"/>
    <p:sldId id="577" r:id="rId55"/>
    <p:sldId id="540" r:id="rId56"/>
    <p:sldId id="300" r:id="rId57"/>
    <p:sldId id="294" r:id="rId58"/>
    <p:sldId id="270" r:id="rId59"/>
    <p:sldId id="274" r:id="rId60"/>
    <p:sldId id="271" r:id="rId61"/>
    <p:sldId id="552" r:id="rId62"/>
    <p:sldId id="576" r:id="rId63"/>
    <p:sldId id="578" r:id="rId64"/>
    <p:sldId id="541" r:id="rId65"/>
    <p:sldId id="272" r:id="rId66"/>
    <p:sldId id="464" r:id="rId67"/>
    <p:sldId id="301" r:id="rId68"/>
    <p:sldId id="473" r:id="rId69"/>
    <p:sldId id="556" r:id="rId70"/>
    <p:sldId id="580" r:id="rId71"/>
    <p:sldId id="581" r:id="rId72"/>
    <p:sldId id="583" r:id="rId73"/>
    <p:sldId id="542" r:id="rId74"/>
    <p:sldId id="472" r:id="rId75"/>
    <p:sldId id="303" r:id="rId76"/>
    <p:sldId id="432" r:id="rId77"/>
    <p:sldId id="273" r:id="rId78"/>
    <p:sldId id="412" r:id="rId79"/>
    <p:sldId id="434" r:id="rId80"/>
    <p:sldId id="435" r:id="rId81"/>
    <p:sldId id="436" r:id="rId82"/>
    <p:sldId id="306" r:id="rId83"/>
    <p:sldId id="307" r:id="rId84"/>
    <p:sldId id="308" r:id="rId85"/>
    <p:sldId id="474" r:id="rId86"/>
    <p:sldId id="475" r:id="rId87"/>
    <p:sldId id="554" r:id="rId88"/>
    <p:sldId id="582" r:id="rId89"/>
    <p:sldId id="585" r:id="rId90"/>
    <p:sldId id="543" r:id="rId91"/>
    <p:sldId id="309" r:id="rId92"/>
    <p:sldId id="310" r:id="rId93"/>
    <p:sldId id="476" r:id="rId94"/>
    <p:sldId id="558" r:id="rId95"/>
    <p:sldId id="584" r:id="rId96"/>
    <p:sldId id="586" r:id="rId97"/>
    <p:sldId id="544" r:id="rId98"/>
    <p:sldId id="311" r:id="rId99"/>
    <p:sldId id="312" r:id="rId100"/>
    <p:sldId id="304" r:id="rId101"/>
    <p:sldId id="305" r:id="rId102"/>
    <p:sldId id="314" r:id="rId103"/>
    <p:sldId id="315" r:id="rId104"/>
    <p:sldId id="313" r:id="rId105"/>
    <p:sldId id="316" r:id="rId106"/>
    <p:sldId id="465" r:id="rId107"/>
    <p:sldId id="318" r:id="rId108"/>
    <p:sldId id="321" r:id="rId109"/>
    <p:sldId id="409" r:id="rId110"/>
    <p:sldId id="322" r:id="rId111"/>
    <p:sldId id="319" r:id="rId112"/>
    <p:sldId id="323" r:id="rId113"/>
    <p:sldId id="325" r:id="rId114"/>
    <p:sldId id="478" r:id="rId115"/>
    <p:sldId id="560" r:id="rId116"/>
    <p:sldId id="587" r:id="rId117"/>
    <p:sldId id="588" r:id="rId118"/>
    <p:sldId id="545" r:id="rId119"/>
    <p:sldId id="326" r:id="rId120"/>
    <p:sldId id="328" r:id="rId121"/>
    <p:sldId id="329" r:id="rId122"/>
    <p:sldId id="330" r:id="rId123"/>
    <p:sldId id="331" r:id="rId124"/>
    <p:sldId id="562" r:id="rId125"/>
    <p:sldId id="589" r:id="rId126"/>
    <p:sldId id="590" r:id="rId127"/>
    <p:sldId id="546" r:id="rId128"/>
    <p:sldId id="332" r:id="rId129"/>
    <p:sldId id="333" r:id="rId130"/>
    <p:sldId id="334" r:id="rId131"/>
    <p:sldId id="335" r:id="rId132"/>
    <p:sldId id="336" r:id="rId133"/>
    <p:sldId id="413" r:id="rId134"/>
    <p:sldId id="466" r:id="rId135"/>
    <p:sldId id="337" r:id="rId136"/>
    <p:sldId id="339" r:id="rId137"/>
    <p:sldId id="414" r:id="rId138"/>
    <p:sldId id="469" r:id="rId139"/>
    <p:sldId id="470" r:id="rId140"/>
    <p:sldId id="340" r:id="rId141"/>
    <p:sldId id="564" r:id="rId142"/>
    <p:sldId id="591" r:id="rId143"/>
    <p:sldId id="592" r:id="rId144"/>
    <p:sldId id="348" r:id="rId145"/>
    <p:sldId id="343" r:id="rId146"/>
    <p:sldId id="346" r:id="rId147"/>
    <p:sldId id="345" r:id="rId148"/>
    <p:sldId id="352" r:id="rId149"/>
    <p:sldId id="347" r:id="rId150"/>
    <p:sldId id="415" r:id="rId151"/>
    <p:sldId id="416" r:id="rId152"/>
    <p:sldId id="351" r:id="rId153"/>
    <p:sldId id="350" r:id="rId154"/>
    <p:sldId id="566" r:id="rId155"/>
    <p:sldId id="593" r:id="rId156"/>
    <p:sldId id="594" r:id="rId157"/>
    <p:sldId id="547" r:id="rId158"/>
    <p:sldId id="467" r:id="rId159"/>
    <p:sldId id="357" r:id="rId160"/>
    <p:sldId id="358" r:id="rId161"/>
    <p:sldId id="568" r:id="rId162"/>
    <p:sldId id="595" r:id="rId163"/>
    <p:sldId id="596" r:id="rId164"/>
    <p:sldId id="548" r:id="rId165"/>
    <p:sldId id="362" r:id="rId166"/>
    <p:sldId id="363" r:id="rId167"/>
    <p:sldId id="364" r:id="rId168"/>
    <p:sldId id="365" r:id="rId169"/>
    <p:sldId id="366" r:id="rId170"/>
    <p:sldId id="367" r:id="rId171"/>
    <p:sldId id="417" r:id="rId172"/>
    <p:sldId id="418" r:id="rId173"/>
    <p:sldId id="468" r:id="rId174"/>
    <p:sldId id="479" r:id="rId175"/>
    <p:sldId id="570" r:id="rId176"/>
    <p:sldId id="597" r:id="rId177"/>
    <p:sldId id="598" r:id="rId178"/>
    <p:sldId id="549" r:id="rId179"/>
    <p:sldId id="420" r:id="rId180"/>
    <p:sldId id="419" r:id="rId181"/>
    <p:sldId id="422" r:id="rId182"/>
    <p:sldId id="428" r:id="rId183"/>
    <p:sldId id="429" r:id="rId184"/>
    <p:sldId id="471" r:id="rId185"/>
    <p:sldId id="437" r:id="rId186"/>
    <p:sldId id="438" r:id="rId187"/>
    <p:sldId id="439" r:id="rId188"/>
    <p:sldId id="440" r:id="rId189"/>
    <p:sldId id="441" r:id="rId190"/>
    <p:sldId id="442" r:id="rId191"/>
    <p:sldId id="443" r:id="rId192"/>
    <p:sldId id="444" r:id="rId193"/>
    <p:sldId id="445" r:id="rId194"/>
    <p:sldId id="446" r:id="rId195"/>
    <p:sldId id="447" r:id="rId196"/>
    <p:sldId id="448" r:id="rId197"/>
    <p:sldId id="449" r:id="rId198"/>
    <p:sldId id="450" r:id="rId199"/>
    <p:sldId id="451" r:id="rId200"/>
    <p:sldId id="452" r:id="rId201"/>
    <p:sldId id="453" r:id="rId202"/>
    <p:sldId id="454" r:id="rId203"/>
    <p:sldId id="455" r:id="rId204"/>
    <p:sldId id="456" r:id="rId205"/>
    <p:sldId id="457" r:id="rId206"/>
    <p:sldId id="458" r:id="rId207"/>
    <p:sldId id="459" r:id="rId208"/>
    <p:sldId id="460" r:id="rId209"/>
    <p:sldId id="461" r:id="rId210"/>
    <p:sldId id="462" r:id="rId211"/>
    <p:sldId id="463" r:id="rId212"/>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FF"/>
    <a:srgbClr val="E5F4FF"/>
    <a:srgbClr val="FF33CC"/>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5" autoAdjust="0"/>
    <p:restoredTop sz="97403" autoAdjust="0"/>
  </p:normalViewPr>
  <p:slideViewPr>
    <p:cSldViewPr snapToGrid="0">
      <p:cViewPr varScale="1">
        <p:scale>
          <a:sx n="79" d="100"/>
          <a:sy n="79" d="100"/>
        </p:scale>
        <p:origin x="754"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90.xml"/><Relationship Id="rId21" Type="http://schemas.openxmlformats.org/officeDocument/2006/relationships/slideMaster" Target="slideMasters/slideMaster18.xml"/><Relationship Id="rId42" Type="http://schemas.openxmlformats.org/officeDocument/2006/relationships/slide" Target="slides/slide15.xml"/><Relationship Id="rId63" Type="http://schemas.openxmlformats.org/officeDocument/2006/relationships/slide" Target="slides/slide36.xml"/><Relationship Id="rId84" Type="http://schemas.openxmlformats.org/officeDocument/2006/relationships/slide" Target="slides/slide57.xml"/><Relationship Id="rId138" Type="http://schemas.openxmlformats.org/officeDocument/2006/relationships/slide" Target="slides/slide111.xml"/><Relationship Id="rId159" Type="http://schemas.openxmlformats.org/officeDocument/2006/relationships/slide" Target="slides/slide132.xml"/><Relationship Id="rId170" Type="http://schemas.openxmlformats.org/officeDocument/2006/relationships/slide" Target="slides/slide143.xml"/><Relationship Id="rId191" Type="http://schemas.openxmlformats.org/officeDocument/2006/relationships/slide" Target="slides/slide164.xml"/><Relationship Id="rId205" Type="http://schemas.openxmlformats.org/officeDocument/2006/relationships/slide" Target="slides/slide178.xml"/><Relationship Id="rId107" Type="http://schemas.openxmlformats.org/officeDocument/2006/relationships/slide" Target="slides/slide80.xml"/><Relationship Id="rId11" Type="http://schemas.openxmlformats.org/officeDocument/2006/relationships/slideMaster" Target="slideMasters/slideMaster8.xml"/><Relationship Id="rId32" Type="http://schemas.openxmlformats.org/officeDocument/2006/relationships/slide" Target="slides/slide5.xml"/><Relationship Id="rId53" Type="http://schemas.openxmlformats.org/officeDocument/2006/relationships/slide" Target="slides/slide26.xml"/><Relationship Id="rId74" Type="http://schemas.openxmlformats.org/officeDocument/2006/relationships/slide" Target="slides/slide47.xml"/><Relationship Id="rId128" Type="http://schemas.openxmlformats.org/officeDocument/2006/relationships/slide" Target="slides/slide101.xml"/><Relationship Id="rId149" Type="http://schemas.openxmlformats.org/officeDocument/2006/relationships/slide" Target="slides/slide122.xml"/><Relationship Id="rId5" Type="http://schemas.openxmlformats.org/officeDocument/2006/relationships/slideMaster" Target="slideMasters/slideMaster2.xml"/><Relationship Id="rId95" Type="http://schemas.openxmlformats.org/officeDocument/2006/relationships/slide" Target="slides/slide68.xml"/><Relationship Id="rId160" Type="http://schemas.openxmlformats.org/officeDocument/2006/relationships/slide" Target="slides/slide133.xml"/><Relationship Id="rId181" Type="http://schemas.openxmlformats.org/officeDocument/2006/relationships/slide" Target="slides/slide154.xml"/><Relationship Id="rId216" Type="http://schemas.openxmlformats.org/officeDocument/2006/relationships/theme" Target="theme/theme1.xml"/><Relationship Id="rId22" Type="http://schemas.openxmlformats.org/officeDocument/2006/relationships/slideMaster" Target="slideMasters/slideMaster19.xml"/><Relationship Id="rId43" Type="http://schemas.openxmlformats.org/officeDocument/2006/relationships/slide" Target="slides/slide16.xml"/><Relationship Id="rId64" Type="http://schemas.openxmlformats.org/officeDocument/2006/relationships/slide" Target="slides/slide37.xml"/><Relationship Id="rId118" Type="http://schemas.openxmlformats.org/officeDocument/2006/relationships/slide" Target="slides/slide91.xml"/><Relationship Id="rId139" Type="http://schemas.openxmlformats.org/officeDocument/2006/relationships/slide" Target="slides/slide112.xml"/><Relationship Id="rId85" Type="http://schemas.openxmlformats.org/officeDocument/2006/relationships/slide" Target="slides/slide58.xml"/><Relationship Id="rId150" Type="http://schemas.openxmlformats.org/officeDocument/2006/relationships/slide" Target="slides/slide123.xml"/><Relationship Id="rId171" Type="http://schemas.openxmlformats.org/officeDocument/2006/relationships/slide" Target="slides/slide144.xml"/><Relationship Id="rId192" Type="http://schemas.openxmlformats.org/officeDocument/2006/relationships/slide" Target="slides/slide165.xml"/><Relationship Id="rId206" Type="http://schemas.openxmlformats.org/officeDocument/2006/relationships/slide" Target="slides/slide179.xml"/><Relationship Id="rId12" Type="http://schemas.openxmlformats.org/officeDocument/2006/relationships/slideMaster" Target="slideMasters/slideMaster9.xml"/><Relationship Id="rId33" Type="http://schemas.openxmlformats.org/officeDocument/2006/relationships/slide" Target="slides/slide6.xml"/><Relationship Id="rId108" Type="http://schemas.openxmlformats.org/officeDocument/2006/relationships/slide" Target="slides/slide81.xml"/><Relationship Id="rId129" Type="http://schemas.openxmlformats.org/officeDocument/2006/relationships/slide" Target="slides/slide102.xml"/><Relationship Id="rId54" Type="http://schemas.openxmlformats.org/officeDocument/2006/relationships/slide" Target="slides/slide27.xml"/><Relationship Id="rId75" Type="http://schemas.openxmlformats.org/officeDocument/2006/relationships/slide" Target="slides/slide48.xml"/><Relationship Id="rId96" Type="http://schemas.openxmlformats.org/officeDocument/2006/relationships/slide" Target="slides/slide69.xml"/><Relationship Id="rId140" Type="http://schemas.openxmlformats.org/officeDocument/2006/relationships/slide" Target="slides/slide113.xml"/><Relationship Id="rId161" Type="http://schemas.openxmlformats.org/officeDocument/2006/relationships/slide" Target="slides/slide134.xml"/><Relationship Id="rId182" Type="http://schemas.openxmlformats.org/officeDocument/2006/relationships/slide" Target="slides/slide155.xml"/><Relationship Id="rId217" Type="http://schemas.openxmlformats.org/officeDocument/2006/relationships/tableStyles" Target="tableStyles.xml"/><Relationship Id="rId6" Type="http://schemas.openxmlformats.org/officeDocument/2006/relationships/slideMaster" Target="slideMasters/slideMaster3.xml"/><Relationship Id="rId23" Type="http://schemas.openxmlformats.org/officeDocument/2006/relationships/slideMaster" Target="slideMasters/slideMaster20.xml"/><Relationship Id="rId119" Type="http://schemas.openxmlformats.org/officeDocument/2006/relationships/slide" Target="slides/slide92.xml"/><Relationship Id="rId44" Type="http://schemas.openxmlformats.org/officeDocument/2006/relationships/slide" Target="slides/slide17.xml"/><Relationship Id="rId65" Type="http://schemas.openxmlformats.org/officeDocument/2006/relationships/slide" Target="slides/slide38.xml"/><Relationship Id="rId86" Type="http://schemas.openxmlformats.org/officeDocument/2006/relationships/slide" Target="slides/slide59.xml"/><Relationship Id="rId130" Type="http://schemas.openxmlformats.org/officeDocument/2006/relationships/slide" Target="slides/slide103.xml"/><Relationship Id="rId151" Type="http://schemas.openxmlformats.org/officeDocument/2006/relationships/slide" Target="slides/slide124.xml"/><Relationship Id="rId172" Type="http://schemas.openxmlformats.org/officeDocument/2006/relationships/slide" Target="slides/slide145.xml"/><Relationship Id="rId193" Type="http://schemas.openxmlformats.org/officeDocument/2006/relationships/slide" Target="slides/slide166.xml"/><Relationship Id="rId207" Type="http://schemas.openxmlformats.org/officeDocument/2006/relationships/slide" Target="slides/slide180.xml"/><Relationship Id="rId13" Type="http://schemas.openxmlformats.org/officeDocument/2006/relationships/slideMaster" Target="slideMasters/slideMaster10.xml"/><Relationship Id="rId109" Type="http://schemas.openxmlformats.org/officeDocument/2006/relationships/slide" Target="slides/slide82.xml"/><Relationship Id="rId34" Type="http://schemas.openxmlformats.org/officeDocument/2006/relationships/slide" Target="slides/slide7.xml"/><Relationship Id="rId55" Type="http://schemas.openxmlformats.org/officeDocument/2006/relationships/slide" Target="slides/slide28.xml"/><Relationship Id="rId76" Type="http://schemas.openxmlformats.org/officeDocument/2006/relationships/slide" Target="slides/slide49.xml"/><Relationship Id="rId97" Type="http://schemas.openxmlformats.org/officeDocument/2006/relationships/slide" Target="slides/slide70.xml"/><Relationship Id="rId120" Type="http://schemas.openxmlformats.org/officeDocument/2006/relationships/slide" Target="slides/slide93.xml"/><Relationship Id="rId141" Type="http://schemas.openxmlformats.org/officeDocument/2006/relationships/slide" Target="slides/slide114.xml"/><Relationship Id="rId7" Type="http://schemas.openxmlformats.org/officeDocument/2006/relationships/slideMaster" Target="slideMasters/slideMaster4.xml"/><Relationship Id="rId162" Type="http://schemas.openxmlformats.org/officeDocument/2006/relationships/slide" Target="slides/slide135.xml"/><Relationship Id="rId183" Type="http://schemas.openxmlformats.org/officeDocument/2006/relationships/slide" Target="slides/slide156.xml"/><Relationship Id="rId24" Type="http://schemas.openxmlformats.org/officeDocument/2006/relationships/slideMaster" Target="slideMasters/slideMaster21.xml"/><Relationship Id="rId45" Type="http://schemas.openxmlformats.org/officeDocument/2006/relationships/slide" Target="slides/slide18.xml"/><Relationship Id="rId66" Type="http://schemas.openxmlformats.org/officeDocument/2006/relationships/slide" Target="slides/slide39.xml"/><Relationship Id="rId87" Type="http://schemas.openxmlformats.org/officeDocument/2006/relationships/slide" Target="slides/slide60.xml"/><Relationship Id="rId110" Type="http://schemas.openxmlformats.org/officeDocument/2006/relationships/slide" Target="slides/slide83.xml"/><Relationship Id="rId131" Type="http://schemas.openxmlformats.org/officeDocument/2006/relationships/slide" Target="slides/slide104.xml"/><Relationship Id="rId152" Type="http://schemas.openxmlformats.org/officeDocument/2006/relationships/slide" Target="slides/slide125.xml"/><Relationship Id="rId173" Type="http://schemas.openxmlformats.org/officeDocument/2006/relationships/slide" Target="slides/slide146.xml"/><Relationship Id="rId194" Type="http://schemas.openxmlformats.org/officeDocument/2006/relationships/slide" Target="slides/slide167.xml"/><Relationship Id="rId208" Type="http://schemas.openxmlformats.org/officeDocument/2006/relationships/slide" Target="slides/slide181.xml"/><Relationship Id="rId14" Type="http://schemas.openxmlformats.org/officeDocument/2006/relationships/slideMaster" Target="slideMasters/slideMaster11.xml"/><Relationship Id="rId30" Type="http://schemas.openxmlformats.org/officeDocument/2006/relationships/slide" Target="slides/slide3.xml"/><Relationship Id="rId35" Type="http://schemas.openxmlformats.org/officeDocument/2006/relationships/slide" Target="slides/slide8.xml"/><Relationship Id="rId56" Type="http://schemas.openxmlformats.org/officeDocument/2006/relationships/slide" Target="slides/slide29.xml"/><Relationship Id="rId77" Type="http://schemas.openxmlformats.org/officeDocument/2006/relationships/slide" Target="slides/slide50.xml"/><Relationship Id="rId100" Type="http://schemas.openxmlformats.org/officeDocument/2006/relationships/slide" Target="slides/slide73.xml"/><Relationship Id="rId105" Type="http://schemas.openxmlformats.org/officeDocument/2006/relationships/slide" Target="slides/slide78.xml"/><Relationship Id="rId126" Type="http://schemas.openxmlformats.org/officeDocument/2006/relationships/slide" Target="slides/slide99.xml"/><Relationship Id="rId147" Type="http://schemas.openxmlformats.org/officeDocument/2006/relationships/slide" Target="slides/slide120.xml"/><Relationship Id="rId168" Type="http://schemas.openxmlformats.org/officeDocument/2006/relationships/slide" Target="slides/slide141.xml"/><Relationship Id="rId8" Type="http://schemas.openxmlformats.org/officeDocument/2006/relationships/slideMaster" Target="slideMasters/slideMaster5.xml"/><Relationship Id="rId51" Type="http://schemas.openxmlformats.org/officeDocument/2006/relationships/slide" Target="slides/slide24.xml"/><Relationship Id="rId72" Type="http://schemas.openxmlformats.org/officeDocument/2006/relationships/slide" Target="slides/slide45.xml"/><Relationship Id="rId93" Type="http://schemas.openxmlformats.org/officeDocument/2006/relationships/slide" Target="slides/slide66.xml"/><Relationship Id="rId98" Type="http://schemas.openxmlformats.org/officeDocument/2006/relationships/slide" Target="slides/slide71.xml"/><Relationship Id="rId121" Type="http://schemas.openxmlformats.org/officeDocument/2006/relationships/slide" Target="slides/slide94.xml"/><Relationship Id="rId142" Type="http://schemas.openxmlformats.org/officeDocument/2006/relationships/slide" Target="slides/slide115.xml"/><Relationship Id="rId163" Type="http://schemas.openxmlformats.org/officeDocument/2006/relationships/slide" Target="slides/slide136.xml"/><Relationship Id="rId184" Type="http://schemas.openxmlformats.org/officeDocument/2006/relationships/slide" Target="slides/slide157.xml"/><Relationship Id="rId189" Type="http://schemas.openxmlformats.org/officeDocument/2006/relationships/slide" Target="slides/slide162.xml"/><Relationship Id="rId3" Type="http://schemas.openxmlformats.org/officeDocument/2006/relationships/customXml" Target="../customXml/item3.xml"/><Relationship Id="rId214" Type="http://schemas.openxmlformats.org/officeDocument/2006/relationships/presProps" Target="presProps.xml"/><Relationship Id="rId25" Type="http://schemas.openxmlformats.org/officeDocument/2006/relationships/slideMaster" Target="slideMasters/slideMaster22.xml"/><Relationship Id="rId46" Type="http://schemas.openxmlformats.org/officeDocument/2006/relationships/slide" Target="slides/slide19.xml"/><Relationship Id="rId67" Type="http://schemas.openxmlformats.org/officeDocument/2006/relationships/slide" Target="slides/slide40.xml"/><Relationship Id="rId116" Type="http://schemas.openxmlformats.org/officeDocument/2006/relationships/slide" Target="slides/slide89.xml"/><Relationship Id="rId137" Type="http://schemas.openxmlformats.org/officeDocument/2006/relationships/slide" Target="slides/slide110.xml"/><Relationship Id="rId158" Type="http://schemas.openxmlformats.org/officeDocument/2006/relationships/slide" Target="slides/slide131.xml"/><Relationship Id="rId20" Type="http://schemas.openxmlformats.org/officeDocument/2006/relationships/slideMaster" Target="slideMasters/slideMaster17.xml"/><Relationship Id="rId41" Type="http://schemas.openxmlformats.org/officeDocument/2006/relationships/slide" Target="slides/slide14.xml"/><Relationship Id="rId62" Type="http://schemas.openxmlformats.org/officeDocument/2006/relationships/slide" Target="slides/slide35.xml"/><Relationship Id="rId83" Type="http://schemas.openxmlformats.org/officeDocument/2006/relationships/slide" Target="slides/slide56.xml"/><Relationship Id="rId88" Type="http://schemas.openxmlformats.org/officeDocument/2006/relationships/slide" Target="slides/slide61.xml"/><Relationship Id="rId111" Type="http://schemas.openxmlformats.org/officeDocument/2006/relationships/slide" Target="slides/slide84.xml"/><Relationship Id="rId132" Type="http://schemas.openxmlformats.org/officeDocument/2006/relationships/slide" Target="slides/slide105.xml"/><Relationship Id="rId153" Type="http://schemas.openxmlformats.org/officeDocument/2006/relationships/slide" Target="slides/slide126.xml"/><Relationship Id="rId174" Type="http://schemas.openxmlformats.org/officeDocument/2006/relationships/slide" Target="slides/slide147.xml"/><Relationship Id="rId179" Type="http://schemas.openxmlformats.org/officeDocument/2006/relationships/slide" Target="slides/slide152.xml"/><Relationship Id="rId195" Type="http://schemas.openxmlformats.org/officeDocument/2006/relationships/slide" Target="slides/slide168.xml"/><Relationship Id="rId209" Type="http://schemas.openxmlformats.org/officeDocument/2006/relationships/slide" Target="slides/slide182.xml"/><Relationship Id="rId190" Type="http://schemas.openxmlformats.org/officeDocument/2006/relationships/slide" Target="slides/slide163.xml"/><Relationship Id="rId204" Type="http://schemas.openxmlformats.org/officeDocument/2006/relationships/slide" Target="slides/slide177.xml"/><Relationship Id="rId15" Type="http://schemas.openxmlformats.org/officeDocument/2006/relationships/slideMaster" Target="slideMasters/slideMaster12.xml"/><Relationship Id="rId36" Type="http://schemas.openxmlformats.org/officeDocument/2006/relationships/slide" Target="slides/slide9.xml"/><Relationship Id="rId57" Type="http://schemas.openxmlformats.org/officeDocument/2006/relationships/slide" Target="slides/slide30.xml"/><Relationship Id="rId106" Type="http://schemas.openxmlformats.org/officeDocument/2006/relationships/slide" Target="slides/slide79.xml"/><Relationship Id="rId127" Type="http://schemas.openxmlformats.org/officeDocument/2006/relationships/slide" Target="slides/slide100.xml"/><Relationship Id="rId10" Type="http://schemas.openxmlformats.org/officeDocument/2006/relationships/slideMaster" Target="slideMasters/slideMaster7.xml"/><Relationship Id="rId31" Type="http://schemas.openxmlformats.org/officeDocument/2006/relationships/slide" Target="slides/slide4.xml"/><Relationship Id="rId52" Type="http://schemas.openxmlformats.org/officeDocument/2006/relationships/slide" Target="slides/slide25.xml"/><Relationship Id="rId73" Type="http://schemas.openxmlformats.org/officeDocument/2006/relationships/slide" Target="slides/slide46.xml"/><Relationship Id="rId78" Type="http://schemas.openxmlformats.org/officeDocument/2006/relationships/slide" Target="slides/slide51.xml"/><Relationship Id="rId94" Type="http://schemas.openxmlformats.org/officeDocument/2006/relationships/slide" Target="slides/slide67.xml"/><Relationship Id="rId99" Type="http://schemas.openxmlformats.org/officeDocument/2006/relationships/slide" Target="slides/slide72.xml"/><Relationship Id="rId101" Type="http://schemas.openxmlformats.org/officeDocument/2006/relationships/slide" Target="slides/slide74.xml"/><Relationship Id="rId122" Type="http://schemas.openxmlformats.org/officeDocument/2006/relationships/slide" Target="slides/slide95.xml"/><Relationship Id="rId143" Type="http://schemas.openxmlformats.org/officeDocument/2006/relationships/slide" Target="slides/slide116.xml"/><Relationship Id="rId148" Type="http://schemas.openxmlformats.org/officeDocument/2006/relationships/slide" Target="slides/slide121.xml"/><Relationship Id="rId164" Type="http://schemas.openxmlformats.org/officeDocument/2006/relationships/slide" Target="slides/slide137.xml"/><Relationship Id="rId169" Type="http://schemas.openxmlformats.org/officeDocument/2006/relationships/slide" Target="slides/slide142.xml"/><Relationship Id="rId185" Type="http://schemas.openxmlformats.org/officeDocument/2006/relationships/slide" Target="slides/slide158.xml"/><Relationship Id="rId4" Type="http://schemas.openxmlformats.org/officeDocument/2006/relationships/slideMaster" Target="slideMasters/slideMaster1.xml"/><Relationship Id="rId9" Type="http://schemas.openxmlformats.org/officeDocument/2006/relationships/slideMaster" Target="slideMasters/slideMaster6.xml"/><Relationship Id="rId180" Type="http://schemas.openxmlformats.org/officeDocument/2006/relationships/slide" Target="slides/slide153.xml"/><Relationship Id="rId210" Type="http://schemas.openxmlformats.org/officeDocument/2006/relationships/slide" Target="slides/slide183.xml"/><Relationship Id="rId215" Type="http://schemas.openxmlformats.org/officeDocument/2006/relationships/viewProps" Target="viewProps.xml"/><Relationship Id="rId26" Type="http://schemas.openxmlformats.org/officeDocument/2006/relationships/slideMaster" Target="slideMasters/slideMaster23.xml"/><Relationship Id="rId47" Type="http://schemas.openxmlformats.org/officeDocument/2006/relationships/slide" Target="slides/slide20.xml"/><Relationship Id="rId68" Type="http://schemas.openxmlformats.org/officeDocument/2006/relationships/slide" Target="slides/slide41.xml"/><Relationship Id="rId89" Type="http://schemas.openxmlformats.org/officeDocument/2006/relationships/slide" Target="slides/slide62.xml"/><Relationship Id="rId112" Type="http://schemas.openxmlformats.org/officeDocument/2006/relationships/slide" Target="slides/slide85.xml"/><Relationship Id="rId133" Type="http://schemas.openxmlformats.org/officeDocument/2006/relationships/slide" Target="slides/slide106.xml"/><Relationship Id="rId154" Type="http://schemas.openxmlformats.org/officeDocument/2006/relationships/slide" Target="slides/slide127.xml"/><Relationship Id="rId175" Type="http://schemas.openxmlformats.org/officeDocument/2006/relationships/slide" Target="slides/slide148.xml"/><Relationship Id="rId196" Type="http://schemas.openxmlformats.org/officeDocument/2006/relationships/slide" Target="slides/slide169.xml"/><Relationship Id="rId200" Type="http://schemas.openxmlformats.org/officeDocument/2006/relationships/slide" Target="slides/slide173.xml"/><Relationship Id="rId16" Type="http://schemas.openxmlformats.org/officeDocument/2006/relationships/slideMaster" Target="slideMasters/slideMaster13.xml"/><Relationship Id="rId37" Type="http://schemas.openxmlformats.org/officeDocument/2006/relationships/slide" Target="slides/slide10.xml"/><Relationship Id="rId58" Type="http://schemas.openxmlformats.org/officeDocument/2006/relationships/slide" Target="slides/slide31.xml"/><Relationship Id="rId79" Type="http://schemas.openxmlformats.org/officeDocument/2006/relationships/slide" Target="slides/slide52.xml"/><Relationship Id="rId102" Type="http://schemas.openxmlformats.org/officeDocument/2006/relationships/slide" Target="slides/slide75.xml"/><Relationship Id="rId123" Type="http://schemas.openxmlformats.org/officeDocument/2006/relationships/slide" Target="slides/slide96.xml"/><Relationship Id="rId144" Type="http://schemas.openxmlformats.org/officeDocument/2006/relationships/slide" Target="slides/slide117.xml"/><Relationship Id="rId90" Type="http://schemas.openxmlformats.org/officeDocument/2006/relationships/slide" Target="slides/slide63.xml"/><Relationship Id="rId165" Type="http://schemas.openxmlformats.org/officeDocument/2006/relationships/slide" Target="slides/slide138.xml"/><Relationship Id="rId186" Type="http://schemas.openxmlformats.org/officeDocument/2006/relationships/slide" Target="slides/slide159.xml"/><Relationship Id="rId211" Type="http://schemas.openxmlformats.org/officeDocument/2006/relationships/slide" Target="slides/slide184.xml"/><Relationship Id="rId27" Type="http://schemas.openxmlformats.org/officeDocument/2006/relationships/slideMaster" Target="slideMasters/slideMaster24.xml"/><Relationship Id="rId48" Type="http://schemas.openxmlformats.org/officeDocument/2006/relationships/slide" Target="slides/slide21.xml"/><Relationship Id="rId69" Type="http://schemas.openxmlformats.org/officeDocument/2006/relationships/slide" Target="slides/slide42.xml"/><Relationship Id="rId113" Type="http://schemas.openxmlformats.org/officeDocument/2006/relationships/slide" Target="slides/slide86.xml"/><Relationship Id="rId134" Type="http://schemas.openxmlformats.org/officeDocument/2006/relationships/slide" Target="slides/slide107.xml"/><Relationship Id="rId80" Type="http://schemas.openxmlformats.org/officeDocument/2006/relationships/slide" Target="slides/slide53.xml"/><Relationship Id="rId155" Type="http://schemas.openxmlformats.org/officeDocument/2006/relationships/slide" Target="slides/slide128.xml"/><Relationship Id="rId176" Type="http://schemas.openxmlformats.org/officeDocument/2006/relationships/slide" Target="slides/slide149.xml"/><Relationship Id="rId197" Type="http://schemas.openxmlformats.org/officeDocument/2006/relationships/slide" Target="slides/slide170.xml"/><Relationship Id="rId201" Type="http://schemas.openxmlformats.org/officeDocument/2006/relationships/slide" Target="slides/slide174.xml"/><Relationship Id="rId17" Type="http://schemas.openxmlformats.org/officeDocument/2006/relationships/slideMaster" Target="slideMasters/slideMaster14.xml"/><Relationship Id="rId38" Type="http://schemas.openxmlformats.org/officeDocument/2006/relationships/slide" Target="slides/slide11.xml"/><Relationship Id="rId59" Type="http://schemas.openxmlformats.org/officeDocument/2006/relationships/slide" Target="slides/slide32.xml"/><Relationship Id="rId103" Type="http://schemas.openxmlformats.org/officeDocument/2006/relationships/slide" Target="slides/slide76.xml"/><Relationship Id="rId124" Type="http://schemas.openxmlformats.org/officeDocument/2006/relationships/slide" Target="slides/slide97.xml"/><Relationship Id="rId70" Type="http://schemas.openxmlformats.org/officeDocument/2006/relationships/slide" Target="slides/slide43.xml"/><Relationship Id="rId91" Type="http://schemas.openxmlformats.org/officeDocument/2006/relationships/slide" Target="slides/slide64.xml"/><Relationship Id="rId145" Type="http://schemas.openxmlformats.org/officeDocument/2006/relationships/slide" Target="slides/slide118.xml"/><Relationship Id="rId166" Type="http://schemas.openxmlformats.org/officeDocument/2006/relationships/slide" Target="slides/slide139.xml"/><Relationship Id="rId187" Type="http://schemas.openxmlformats.org/officeDocument/2006/relationships/slide" Target="slides/slide160.xml"/><Relationship Id="rId1" Type="http://schemas.openxmlformats.org/officeDocument/2006/relationships/customXml" Target="../customXml/item1.xml"/><Relationship Id="rId212" Type="http://schemas.openxmlformats.org/officeDocument/2006/relationships/slide" Target="slides/slide185.xml"/><Relationship Id="rId28" Type="http://schemas.openxmlformats.org/officeDocument/2006/relationships/slide" Target="slides/slide1.xml"/><Relationship Id="rId49" Type="http://schemas.openxmlformats.org/officeDocument/2006/relationships/slide" Target="slides/slide22.xml"/><Relationship Id="rId114" Type="http://schemas.openxmlformats.org/officeDocument/2006/relationships/slide" Target="slides/slide87.xml"/><Relationship Id="rId60" Type="http://schemas.openxmlformats.org/officeDocument/2006/relationships/slide" Target="slides/slide33.xml"/><Relationship Id="rId81" Type="http://schemas.openxmlformats.org/officeDocument/2006/relationships/slide" Target="slides/slide54.xml"/><Relationship Id="rId135" Type="http://schemas.openxmlformats.org/officeDocument/2006/relationships/slide" Target="slides/slide108.xml"/><Relationship Id="rId156" Type="http://schemas.openxmlformats.org/officeDocument/2006/relationships/slide" Target="slides/slide129.xml"/><Relationship Id="rId177" Type="http://schemas.openxmlformats.org/officeDocument/2006/relationships/slide" Target="slides/slide150.xml"/><Relationship Id="rId198" Type="http://schemas.openxmlformats.org/officeDocument/2006/relationships/slide" Target="slides/slide171.xml"/><Relationship Id="rId202" Type="http://schemas.openxmlformats.org/officeDocument/2006/relationships/slide" Target="slides/slide175.xml"/><Relationship Id="rId18" Type="http://schemas.openxmlformats.org/officeDocument/2006/relationships/slideMaster" Target="slideMasters/slideMaster15.xml"/><Relationship Id="rId39" Type="http://schemas.openxmlformats.org/officeDocument/2006/relationships/slide" Target="slides/slide12.xml"/><Relationship Id="rId50" Type="http://schemas.openxmlformats.org/officeDocument/2006/relationships/slide" Target="slides/slide23.xml"/><Relationship Id="rId104" Type="http://schemas.openxmlformats.org/officeDocument/2006/relationships/slide" Target="slides/slide77.xml"/><Relationship Id="rId125" Type="http://schemas.openxmlformats.org/officeDocument/2006/relationships/slide" Target="slides/slide98.xml"/><Relationship Id="rId146" Type="http://schemas.openxmlformats.org/officeDocument/2006/relationships/slide" Target="slides/slide119.xml"/><Relationship Id="rId167" Type="http://schemas.openxmlformats.org/officeDocument/2006/relationships/slide" Target="slides/slide140.xml"/><Relationship Id="rId188" Type="http://schemas.openxmlformats.org/officeDocument/2006/relationships/slide" Target="slides/slide161.xml"/><Relationship Id="rId71" Type="http://schemas.openxmlformats.org/officeDocument/2006/relationships/slide" Target="slides/slide44.xml"/><Relationship Id="rId92" Type="http://schemas.openxmlformats.org/officeDocument/2006/relationships/slide" Target="slides/slide65.xml"/><Relationship Id="rId213" Type="http://schemas.openxmlformats.org/officeDocument/2006/relationships/notesMaster" Target="notesMasters/notesMaster1.xml"/><Relationship Id="rId2" Type="http://schemas.openxmlformats.org/officeDocument/2006/relationships/customXml" Target="../customXml/item2.xml"/><Relationship Id="rId29" Type="http://schemas.openxmlformats.org/officeDocument/2006/relationships/slide" Target="slides/slide2.xml"/><Relationship Id="rId40" Type="http://schemas.openxmlformats.org/officeDocument/2006/relationships/slide" Target="slides/slide13.xml"/><Relationship Id="rId115" Type="http://schemas.openxmlformats.org/officeDocument/2006/relationships/slide" Target="slides/slide88.xml"/><Relationship Id="rId136" Type="http://schemas.openxmlformats.org/officeDocument/2006/relationships/slide" Target="slides/slide109.xml"/><Relationship Id="rId157" Type="http://schemas.openxmlformats.org/officeDocument/2006/relationships/slide" Target="slides/slide130.xml"/><Relationship Id="rId178" Type="http://schemas.openxmlformats.org/officeDocument/2006/relationships/slide" Target="slides/slide151.xml"/><Relationship Id="rId61" Type="http://schemas.openxmlformats.org/officeDocument/2006/relationships/slide" Target="slides/slide34.xml"/><Relationship Id="rId82" Type="http://schemas.openxmlformats.org/officeDocument/2006/relationships/slide" Target="slides/slide55.xml"/><Relationship Id="rId199" Type="http://schemas.openxmlformats.org/officeDocument/2006/relationships/slide" Target="slides/slide172.xml"/><Relationship Id="rId203" Type="http://schemas.openxmlformats.org/officeDocument/2006/relationships/slide" Target="slides/slide176.xml"/><Relationship Id="rId19" Type="http://schemas.openxmlformats.org/officeDocument/2006/relationships/slideMaster" Target="slideMasters/slideMaster1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04C21A-D17B-4BD1-AC51-B9D46CE6CE6E}"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B5D8236F-635C-4086-B19B-6E8CA3C3ACF0}">
      <dgm:prSet phldrT="[Text]" custT="1"/>
      <dgm:spPr/>
      <dgm:t>
        <a:bodyPr/>
        <a:lstStyle/>
        <a:p>
          <a:r>
            <a:rPr lang="en-GB" sz="5400" dirty="0">
              <a:latin typeface="Comic Sans MS" pitchFamily="66" charset="0"/>
            </a:rPr>
            <a:t>Scrooge</a:t>
          </a:r>
        </a:p>
      </dgm:t>
    </dgm:pt>
    <dgm:pt modelId="{AA5411D2-29E0-47F1-A27F-4BED2FAEBC54}" type="parTrans" cxnId="{D6FC20F3-4E01-4C24-A0D7-F0C1482528C0}">
      <dgm:prSet/>
      <dgm:spPr/>
      <dgm:t>
        <a:bodyPr/>
        <a:lstStyle/>
        <a:p>
          <a:endParaRPr lang="en-GB"/>
        </a:p>
      </dgm:t>
    </dgm:pt>
    <dgm:pt modelId="{13372677-82CC-4C87-9895-217D7B8D7206}" type="sibTrans" cxnId="{D6FC20F3-4E01-4C24-A0D7-F0C1482528C0}">
      <dgm:prSet/>
      <dgm:spPr/>
      <dgm:t>
        <a:bodyPr/>
        <a:lstStyle/>
        <a:p>
          <a:endParaRPr lang="en-GB"/>
        </a:p>
      </dgm:t>
    </dgm:pt>
    <dgm:pt modelId="{5ACB1D81-EAD5-4E3E-BA49-79385EF520F8}">
      <dgm:prSet phldrT="[Text]"/>
      <dgm:spPr/>
      <dgm:t>
        <a:bodyPr/>
        <a:lstStyle/>
        <a:p>
          <a:r>
            <a:rPr lang="en-GB" dirty="0">
              <a:latin typeface="Comic Sans MS" pitchFamily="66" charset="0"/>
            </a:rPr>
            <a:t>Tight fisted</a:t>
          </a:r>
        </a:p>
        <a:p>
          <a:r>
            <a:rPr lang="en-GB" dirty="0">
              <a:latin typeface="Comic Sans MS" pitchFamily="66" charset="0"/>
            </a:rPr>
            <a:t>Squeezing</a:t>
          </a:r>
        </a:p>
        <a:p>
          <a:r>
            <a:rPr lang="en-GB" dirty="0">
              <a:latin typeface="Comic Sans MS" pitchFamily="66" charset="0"/>
            </a:rPr>
            <a:t>Wrenching</a:t>
          </a:r>
        </a:p>
        <a:p>
          <a:r>
            <a:rPr lang="en-GB" dirty="0">
              <a:latin typeface="Comic Sans MS" pitchFamily="66" charset="0"/>
            </a:rPr>
            <a:t>Grasping</a:t>
          </a:r>
        </a:p>
      </dgm:t>
    </dgm:pt>
    <dgm:pt modelId="{43EBA66B-3EF6-44DE-8CF9-BF0BEF053BE4}" type="parTrans" cxnId="{970E1D3E-A6AF-4F3B-985B-6947DF46D2C8}">
      <dgm:prSet/>
      <dgm:spPr/>
      <dgm:t>
        <a:bodyPr/>
        <a:lstStyle/>
        <a:p>
          <a:endParaRPr lang="en-GB"/>
        </a:p>
      </dgm:t>
    </dgm:pt>
    <dgm:pt modelId="{4B432E50-99DC-49C1-8B1B-7A1E7FAF9BB4}" type="sibTrans" cxnId="{970E1D3E-A6AF-4F3B-985B-6947DF46D2C8}">
      <dgm:prSet/>
      <dgm:spPr/>
      <dgm:t>
        <a:bodyPr/>
        <a:lstStyle/>
        <a:p>
          <a:endParaRPr lang="en-GB"/>
        </a:p>
      </dgm:t>
    </dgm:pt>
    <dgm:pt modelId="{120C1319-9243-4094-84DE-23FC06BC9ED7}">
      <dgm:prSet phldrT="[Text]"/>
      <dgm:spPr/>
      <dgm:t>
        <a:bodyPr/>
        <a:lstStyle/>
        <a:p>
          <a:r>
            <a:rPr lang="en-GB" dirty="0">
              <a:latin typeface="Comic Sans MS" pitchFamily="66" charset="0"/>
            </a:rPr>
            <a:t>Hard and sharp as flint</a:t>
          </a:r>
        </a:p>
        <a:p>
          <a:r>
            <a:rPr lang="en-GB" dirty="0">
              <a:latin typeface="Comic Sans MS" pitchFamily="66" charset="0"/>
            </a:rPr>
            <a:t>No generous fire</a:t>
          </a:r>
        </a:p>
        <a:p>
          <a:endParaRPr lang="en-GB" dirty="0"/>
        </a:p>
      </dgm:t>
    </dgm:pt>
    <dgm:pt modelId="{D7AF482C-6E03-4C24-B529-C6F7415BD8FE}" type="parTrans" cxnId="{394388C1-538B-4EF0-988B-CB39499E54C3}">
      <dgm:prSet/>
      <dgm:spPr/>
      <dgm:t>
        <a:bodyPr/>
        <a:lstStyle/>
        <a:p>
          <a:endParaRPr lang="en-GB"/>
        </a:p>
      </dgm:t>
    </dgm:pt>
    <dgm:pt modelId="{28DD3A33-B167-4BCA-84C8-32D0E91D63AC}" type="sibTrans" cxnId="{394388C1-538B-4EF0-988B-CB39499E54C3}">
      <dgm:prSet/>
      <dgm:spPr/>
      <dgm:t>
        <a:bodyPr/>
        <a:lstStyle/>
        <a:p>
          <a:endParaRPr lang="en-GB"/>
        </a:p>
      </dgm:t>
    </dgm:pt>
    <dgm:pt modelId="{4842ADA8-C4C3-4515-A054-6B27FFCEF286}">
      <dgm:prSet phldrT="[Text]"/>
      <dgm:spPr/>
      <dgm:t>
        <a:bodyPr/>
        <a:lstStyle/>
        <a:p>
          <a:r>
            <a:rPr lang="en-GB" dirty="0">
              <a:latin typeface="Comic Sans MS" pitchFamily="66" charset="0"/>
            </a:rPr>
            <a:t>Cold within him</a:t>
          </a:r>
        </a:p>
        <a:p>
          <a:r>
            <a:rPr lang="en-GB" dirty="0">
              <a:latin typeface="Comic Sans MS" pitchFamily="66" charset="0"/>
            </a:rPr>
            <a:t>No warmth could warmth</a:t>
          </a:r>
        </a:p>
        <a:p>
          <a:r>
            <a:rPr lang="en-GB" dirty="0">
              <a:latin typeface="Comic Sans MS" pitchFamily="66" charset="0"/>
            </a:rPr>
            <a:t>He iced his office</a:t>
          </a:r>
        </a:p>
        <a:p>
          <a:r>
            <a:rPr lang="en-GB" dirty="0">
              <a:latin typeface="Comic Sans MS" pitchFamily="66" charset="0"/>
            </a:rPr>
            <a:t>Blue lips</a:t>
          </a:r>
        </a:p>
      </dgm:t>
    </dgm:pt>
    <dgm:pt modelId="{7373DE2C-7B15-484F-ADDE-4F5CF0206AEE}" type="parTrans" cxnId="{7EF275C4-1E61-4FAE-B4AC-EDFF8164EFFD}">
      <dgm:prSet/>
      <dgm:spPr/>
      <dgm:t>
        <a:bodyPr/>
        <a:lstStyle/>
        <a:p>
          <a:endParaRPr lang="en-GB"/>
        </a:p>
      </dgm:t>
    </dgm:pt>
    <dgm:pt modelId="{3362AE6F-848E-4B08-BF6C-7F745B0ED840}" type="sibTrans" cxnId="{7EF275C4-1E61-4FAE-B4AC-EDFF8164EFFD}">
      <dgm:prSet/>
      <dgm:spPr/>
      <dgm:t>
        <a:bodyPr/>
        <a:lstStyle/>
        <a:p>
          <a:endParaRPr lang="en-GB"/>
        </a:p>
      </dgm:t>
    </dgm:pt>
    <dgm:pt modelId="{3156B624-912C-4659-B424-B018A00F7CB7}">
      <dgm:prSet phldrT="[Text]"/>
      <dgm:spPr/>
      <dgm:t>
        <a:bodyPr/>
        <a:lstStyle/>
        <a:p>
          <a:r>
            <a:rPr lang="en-GB" dirty="0">
              <a:latin typeface="Comic Sans MS" pitchFamily="66" charset="0"/>
            </a:rPr>
            <a:t>No falling snow was more intent</a:t>
          </a:r>
        </a:p>
        <a:p>
          <a:r>
            <a:rPr lang="en-GB" dirty="0">
              <a:latin typeface="Comic Sans MS" pitchFamily="66" charset="0"/>
            </a:rPr>
            <a:t>No pelting rain</a:t>
          </a:r>
        </a:p>
      </dgm:t>
    </dgm:pt>
    <dgm:pt modelId="{A6AAADDA-1BBB-4C9A-8E14-98A6C3306B64}" type="parTrans" cxnId="{2C3B6AB2-87BD-4562-9D0C-F6A541BC290B}">
      <dgm:prSet/>
      <dgm:spPr/>
      <dgm:t>
        <a:bodyPr/>
        <a:lstStyle/>
        <a:p>
          <a:endParaRPr lang="en-GB"/>
        </a:p>
      </dgm:t>
    </dgm:pt>
    <dgm:pt modelId="{9D8D924A-FEBB-47BC-AB86-9F240CDF1B3C}" type="sibTrans" cxnId="{2C3B6AB2-87BD-4562-9D0C-F6A541BC290B}">
      <dgm:prSet/>
      <dgm:spPr/>
      <dgm:t>
        <a:bodyPr/>
        <a:lstStyle/>
        <a:p>
          <a:endParaRPr lang="en-GB"/>
        </a:p>
      </dgm:t>
    </dgm:pt>
    <dgm:pt modelId="{3A75DFEB-4574-4A55-B593-502605E2A694}" type="pres">
      <dgm:prSet presAssocID="{5204C21A-D17B-4BD1-AC51-B9D46CE6CE6E}" presName="diagram" presStyleCnt="0">
        <dgm:presLayoutVars>
          <dgm:chMax val="1"/>
          <dgm:dir/>
          <dgm:animLvl val="ctr"/>
          <dgm:resizeHandles val="exact"/>
        </dgm:presLayoutVars>
      </dgm:prSet>
      <dgm:spPr/>
    </dgm:pt>
    <dgm:pt modelId="{EF4D18B4-0890-424A-9C96-3A5F426312C1}" type="pres">
      <dgm:prSet presAssocID="{5204C21A-D17B-4BD1-AC51-B9D46CE6CE6E}" presName="matrix" presStyleCnt="0"/>
      <dgm:spPr/>
    </dgm:pt>
    <dgm:pt modelId="{5FDBD57B-EB27-47F2-B699-8EF05B4300F9}" type="pres">
      <dgm:prSet presAssocID="{5204C21A-D17B-4BD1-AC51-B9D46CE6CE6E}" presName="tile1" presStyleLbl="node1" presStyleIdx="0" presStyleCnt="4"/>
      <dgm:spPr/>
    </dgm:pt>
    <dgm:pt modelId="{67D0C086-0597-40EA-8AD7-EC823CF0DD3C}" type="pres">
      <dgm:prSet presAssocID="{5204C21A-D17B-4BD1-AC51-B9D46CE6CE6E}" presName="tile1text" presStyleLbl="node1" presStyleIdx="0" presStyleCnt="4">
        <dgm:presLayoutVars>
          <dgm:chMax val="0"/>
          <dgm:chPref val="0"/>
          <dgm:bulletEnabled val="1"/>
        </dgm:presLayoutVars>
      </dgm:prSet>
      <dgm:spPr/>
    </dgm:pt>
    <dgm:pt modelId="{DB4613EF-688A-41CF-9ED7-8B37618638DE}" type="pres">
      <dgm:prSet presAssocID="{5204C21A-D17B-4BD1-AC51-B9D46CE6CE6E}" presName="tile2" presStyleLbl="node1" presStyleIdx="1" presStyleCnt="4"/>
      <dgm:spPr/>
    </dgm:pt>
    <dgm:pt modelId="{2FB4AE3D-53B1-4D67-9415-C229B25B789B}" type="pres">
      <dgm:prSet presAssocID="{5204C21A-D17B-4BD1-AC51-B9D46CE6CE6E}" presName="tile2text" presStyleLbl="node1" presStyleIdx="1" presStyleCnt="4">
        <dgm:presLayoutVars>
          <dgm:chMax val="0"/>
          <dgm:chPref val="0"/>
          <dgm:bulletEnabled val="1"/>
        </dgm:presLayoutVars>
      </dgm:prSet>
      <dgm:spPr/>
    </dgm:pt>
    <dgm:pt modelId="{19FB55D7-E10D-4B3B-98ED-2AC1BD505D12}" type="pres">
      <dgm:prSet presAssocID="{5204C21A-D17B-4BD1-AC51-B9D46CE6CE6E}" presName="tile3" presStyleLbl="node1" presStyleIdx="2" presStyleCnt="4"/>
      <dgm:spPr/>
    </dgm:pt>
    <dgm:pt modelId="{C2E12774-F1F1-46DD-8CC8-7D3ED5A9852A}" type="pres">
      <dgm:prSet presAssocID="{5204C21A-D17B-4BD1-AC51-B9D46CE6CE6E}" presName="tile3text" presStyleLbl="node1" presStyleIdx="2" presStyleCnt="4">
        <dgm:presLayoutVars>
          <dgm:chMax val="0"/>
          <dgm:chPref val="0"/>
          <dgm:bulletEnabled val="1"/>
        </dgm:presLayoutVars>
      </dgm:prSet>
      <dgm:spPr/>
    </dgm:pt>
    <dgm:pt modelId="{3805E5DA-EF74-42A8-9555-A679D2BA3AB0}" type="pres">
      <dgm:prSet presAssocID="{5204C21A-D17B-4BD1-AC51-B9D46CE6CE6E}" presName="tile4" presStyleLbl="node1" presStyleIdx="3" presStyleCnt="4"/>
      <dgm:spPr/>
    </dgm:pt>
    <dgm:pt modelId="{4BA1076F-62D2-448A-B72C-843DE04571A6}" type="pres">
      <dgm:prSet presAssocID="{5204C21A-D17B-4BD1-AC51-B9D46CE6CE6E}" presName="tile4text" presStyleLbl="node1" presStyleIdx="3" presStyleCnt="4">
        <dgm:presLayoutVars>
          <dgm:chMax val="0"/>
          <dgm:chPref val="0"/>
          <dgm:bulletEnabled val="1"/>
        </dgm:presLayoutVars>
      </dgm:prSet>
      <dgm:spPr/>
    </dgm:pt>
    <dgm:pt modelId="{03821221-64CC-4CAD-9B7D-2BFA2E113330}" type="pres">
      <dgm:prSet presAssocID="{5204C21A-D17B-4BD1-AC51-B9D46CE6CE6E}" presName="centerTile" presStyleLbl="fgShp" presStyleIdx="0" presStyleCnt="1">
        <dgm:presLayoutVars>
          <dgm:chMax val="0"/>
          <dgm:chPref val="0"/>
        </dgm:presLayoutVars>
      </dgm:prSet>
      <dgm:spPr/>
    </dgm:pt>
  </dgm:ptLst>
  <dgm:cxnLst>
    <dgm:cxn modelId="{85628507-012E-4CFC-8284-2EEFCD76DE92}" type="presOf" srcId="{5ACB1D81-EAD5-4E3E-BA49-79385EF520F8}" destId="{5FDBD57B-EB27-47F2-B699-8EF05B4300F9}" srcOrd="0" destOrd="0" presId="urn:microsoft.com/office/officeart/2005/8/layout/matrix1"/>
    <dgm:cxn modelId="{2279900B-8322-4A35-93B3-0FC741B9A2CA}" type="presOf" srcId="{120C1319-9243-4094-84DE-23FC06BC9ED7}" destId="{2FB4AE3D-53B1-4D67-9415-C229B25B789B}" srcOrd="1" destOrd="0" presId="urn:microsoft.com/office/officeart/2005/8/layout/matrix1"/>
    <dgm:cxn modelId="{8925801D-8299-4BB6-9B47-47A461B8670D}" type="presOf" srcId="{B5D8236F-635C-4086-B19B-6E8CA3C3ACF0}" destId="{03821221-64CC-4CAD-9B7D-2BFA2E113330}" srcOrd="0" destOrd="0" presId="urn:microsoft.com/office/officeart/2005/8/layout/matrix1"/>
    <dgm:cxn modelId="{970E1D3E-A6AF-4F3B-985B-6947DF46D2C8}" srcId="{B5D8236F-635C-4086-B19B-6E8CA3C3ACF0}" destId="{5ACB1D81-EAD5-4E3E-BA49-79385EF520F8}" srcOrd="0" destOrd="0" parTransId="{43EBA66B-3EF6-44DE-8CF9-BF0BEF053BE4}" sibTransId="{4B432E50-99DC-49C1-8B1B-7A1E7FAF9BB4}"/>
    <dgm:cxn modelId="{2667693E-A8E4-48BF-9A16-1650616609B3}" type="presOf" srcId="{120C1319-9243-4094-84DE-23FC06BC9ED7}" destId="{DB4613EF-688A-41CF-9ED7-8B37618638DE}" srcOrd="0" destOrd="0" presId="urn:microsoft.com/office/officeart/2005/8/layout/matrix1"/>
    <dgm:cxn modelId="{1503126D-01DA-4389-8ECF-7407A74C5E02}" type="presOf" srcId="{5204C21A-D17B-4BD1-AC51-B9D46CE6CE6E}" destId="{3A75DFEB-4574-4A55-B593-502605E2A694}" srcOrd="0" destOrd="0" presId="urn:microsoft.com/office/officeart/2005/8/layout/matrix1"/>
    <dgm:cxn modelId="{5A7D316F-4371-4541-8FD2-346DE70F6CBB}" type="presOf" srcId="{4842ADA8-C4C3-4515-A054-6B27FFCEF286}" destId="{19FB55D7-E10D-4B3B-98ED-2AC1BD505D12}" srcOrd="0" destOrd="0" presId="urn:microsoft.com/office/officeart/2005/8/layout/matrix1"/>
    <dgm:cxn modelId="{2462D29E-4E47-42C5-827D-7D9A851F8BFE}" type="presOf" srcId="{3156B624-912C-4659-B424-B018A00F7CB7}" destId="{3805E5DA-EF74-42A8-9555-A679D2BA3AB0}" srcOrd="0" destOrd="0" presId="urn:microsoft.com/office/officeart/2005/8/layout/matrix1"/>
    <dgm:cxn modelId="{7DC7F2A5-2740-4193-BD71-6CCE21FA75E2}" type="presOf" srcId="{5ACB1D81-EAD5-4E3E-BA49-79385EF520F8}" destId="{67D0C086-0597-40EA-8AD7-EC823CF0DD3C}" srcOrd="1" destOrd="0" presId="urn:microsoft.com/office/officeart/2005/8/layout/matrix1"/>
    <dgm:cxn modelId="{2C3B6AB2-87BD-4562-9D0C-F6A541BC290B}" srcId="{B5D8236F-635C-4086-B19B-6E8CA3C3ACF0}" destId="{3156B624-912C-4659-B424-B018A00F7CB7}" srcOrd="3" destOrd="0" parTransId="{A6AAADDA-1BBB-4C9A-8E14-98A6C3306B64}" sibTransId="{9D8D924A-FEBB-47BC-AB86-9F240CDF1B3C}"/>
    <dgm:cxn modelId="{394388C1-538B-4EF0-988B-CB39499E54C3}" srcId="{B5D8236F-635C-4086-B19B-6E8CA3C3ACF0}" destId="{120C1319-9243-4094-84DE-23FC06BC9ED7}" srcOrd="1" destOrd="0" parTransId="{D7AF482C-6E03-4C24-B529-C6F7415BD8FE}" sibTransId="{28DD3A33-B167-4BCA-84C8-32D0E91D63AC}"/>
    <dgm:cxn modelId="{7EF275C4-1E61-4FAE-B4AC-EDFF8164EFFD}" srcId="{B5D8236F-635C-4086-B19B-6E8CA3C3ACF0}" destId="{4842ADA8-C4C3-4515-A054-6B27FFCEF286}" srcOrd="2" destOrd="0" parTransId="{7373DE2C-7B15-484F-ADDE-4F5CF0206AEE}" sibTransId="{3362AE6F-848E-4B08-BF6C-7F745B0ED840}"/>
    <dgm:cxn modelId="{389065DA-5C6D-4227-9083-4AF61E8DE1C9}" type="presOf" srcId="{3156B624-912C-4659-B424-B018A00F7CB7}" destId="{4BA1076F-62D2-448A-B72C-843DE04571A6}" srcOrd="1" destOrd="0" presId="urn:microsoft.com/office/officeart/2005/8/layout/matrix1"/>
    <dgm:cxn modelId="{D6FC20F3-4E01-4C24-A0D7-F0C1482528C0}" srcId="{5204C21A-D17B-4BD1-AC51-B9D46CE6CE6E}" destId="{B5D8236F-635C-4086-B19B-6E8CA3C3ACF0}" srcOrd="0" destOrd="0" parTransId="{AA5411D2-29E0-47F1-A27F-4BED2FAEBC54}" sibTransId="{13372677-82CC-4C87-9895-217D7B8D7206}"/>
    <dgm:cxn modelId="{E9474CF7-DA92-4656-9328-97FB76FFCCC7}" type="presOf" srcId="{4842ADA8-C4C3-4515-A054-6B27FFCEF286}" destId="{C2E12774-F1F1-46DD-8CC8-7D3ED5A9852A}" srcOrd="1" destOrd="0" presId="urn:microsoft.com/office/officeart/2005/8/layout/matrix1"/>
    <dgm:cxn modelId="{0AA29090-1C6A-4EEB-8466-1D235C00C5A3}" type="presParOf" srcId="{3A75DFEB-4574-4A55-B593-502605E2A694}" destId="{EF4D18B4-0890-424A-9C96-3A5F426312C1}" srcOrd="0" destOrd="0" presId="urn:microsoft.com/office/officeart/2005/8/layout/matrix1"/>
    <dgm:cxn modelId="{D7686D3C-9B6A-44DD-8BFA-8BE957B82FBC}" type="presParOf" srcId="{EF4D18B4-0890-424A-9C96-3A5F426312C1}" destId="{5FDBD57B-EB27-47F2-B699-8EF05B4300F9}" srcOrd="0" destOrd="0" presId="urn:microsoft.com/office/officeart/2005/8/layout/matrix1"/>
    <dgm:cxn modelId="{72B430A3-4409-4C8F-820A-3DDFA262677A}" type="presParOf" srcId="{EF4D18B4-0890-424A-9C96-3A5F426312C1}" destId="{67D0C086-0597-40EA-8AD7-EC823CF0DD3C}" srcOrd="1" destOrd="0" presId="urn:microsoft.com/office/officeart/2005/8/layout/matrix1"/>
    <dgm:cxn modelId="{57A6FA93-3451-4E4C-BEE3-BFDADC67EC51}" type="presParOf" srcId="{EF4D18B4-0890-424A-9C96-3A5F426312C1}" destId="{DB4613EF-688A-41CF-9ED7-8B37618638DE}" srcOrd="2" destOrd="0" presId="urn:microsoft.com/office/officeart/2005/8/layout/matrix1"/>
    <dgm:cxn modelId="{3A69194A-20AC-4B2C-8BA8-868B496DED5E}" type="presParOf" srcId="{EF4D18B4-0890-424A-9C96-3A5F426312C1}" destId="{2FB4AE3D-53B1-4D67-9415-C229B25B789B}" srcOrd="3" destOrd="0" presId="urn:microsoft.com/office/officeart/2005/8/layout/matrix1"/>
    <dgm:cxn modelId="{862B68E6-296D-4B0B-86BA-B9A23B76B711}" type="presParOf" srcId="{EF4D18B4-0890-424A-9C96-3A5F426312C1}" destId="{19FB55D7-E10D-4B3B-98ED-2AC1BD505D12}" srcOrd="4" destOrd="0" presId="urn:microsoft.com/office/officeart/2005/8/layout/matrix1"/>
    <dgm:cxn modelId="{2FAB22B7-F60C-4F79-A09D-25D33DEBED1B}" type="presParOf" srcId="{EF4D18B4-0890-424A-9C96-3A5F426312C1}" destId="{C2E12774-F1F1-46DD-8CC8-7D3ED5A9852A}" srcOrd="5" destOrd="0" presId="urn:microsoft.com/office/officeart/2005/8/layout/matrix1"/>
    <dgm:cxn modelId="{C3FACEBA-B1D1-4066-9A4F-30ACCBB13009}" type="presParOf" srcId="{EF4D18B4-0890-424A-9C96-3A5F426312C1}" destId="{3805E5DA-EF74-42A8-9555-A679D2BA3AB0}" srcOrd="6" destOrd="0" presId="urn:microsoft.com/office/officeart/2005/8/layout/matrix1"/>
    <dgm:cxn modelId="{F20B87FD-13F6-4AF5-83B0-613B228C3D8B}" type="presParOf" srcId="{EF4D18B4-0890-424A-9C96-3A5F426312C1}" destId="{4BA1076F-62D2-448A-B72C-843DE04571A6}" srcOrd="7" destOrd="0" presId="urn:microsoft.com/office/officeart/2005/8/layout/matrix1"/>
    <dgm:cxn modelId="{B818DC82-8AE6-4883-82C7-416804CD6714}" type="presParOf" srcId="{3A75DFEB-4574-4A55-B593-502605E2A694}" destId="{03821221-64CC-4CAD-9B7D-2BFA2E113330}"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DBD57B-EB27-47F2-B699-8EF05B4300F9}">
      <dsp:nvSpPr>
        <dsp:cNvPr id="0" name=""/>
        <dsp:cNvSpPr/>
      </dsp:nvSpPr>
      <dsp:spPr>
        <a:xfrm rot="16200000">
          <a:off x="1237024" y="-1237024"/>
          <a:ext cx="3334680" cy="5808728"/>
        </a:xfrm>
        <a:prstGeom prst="round1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kern="1200" dirty="0">
              <a:latin typeface="Comic Sans MS" pitchFamily="66" charset="0"/>
            </a:rPr>
            <a:t>Tight fisted</a:t>
          </a:r>
        </a:p>
        <a:p>
          <a:pPr marL="0" lvl="0" indent="0" algn="ctr" defTabSz="1111250">
            <a:lnSpc>
              <a:spcPct val="90000"/>
            </a:lnSpc>
            <a:spcBef>
              <a:spcPct val="0"/>
            </a:spcBef>
            <a:spcAft>
              <a:spcPct val="35000"/>
            </a:spcAft>
            <a:buNone/>
          </a:pPr>
          <a:r>
            <a:rPr lang="en-GB" sz="2500" kern="1200" dirty="0">
              <a:latin typeface="Comic Sans MS" pitchFamily="66" charset="0"/>
            </a:rPr>
            <a:t>Squeezing</a:t>
          </a:r>
        </a:p>
        <a:p>
          <a:pPr marL="0" lvl="0" indent="0" algn="ctr" defTabSz="1111250">
            <a:lnSpc>
              <a:spcPct val="90000"/>
            </a:lnSpc>
            <a:spcBef>
              <a:spcPct val="0"/>
            </a:spcBef>
            <a:spcAft>
              <a:spcPct val="35000"/>
            </a:spcAft>
            <a:buNone/>
          </a:pPr>
          <a:r>
            <a:rPr lang="en-GB" sz="2500" kern="1200" dirty="0">
              <a:latin typeface="Comic Sans MS" pitchFamily="66" charset="0"/>
            </a:rPr>
            <a:t>Wrenching</a:t>
          </a:r>
        </a:p>
        <a:p>
          <a:pPr marL="0" lvl="0" indent="0" algn="ctr" defTabSz="1111250">
            <a:lnSpc>
              <a:spcPct val="90000"/>
            </a:lnSpc>
            <a:spcBef>
              <a:spcPct val="0"/>
            </a:spcBef>
            <a:spcAft>
              <a:spcPct val="35000"/>
            </a:spcAft>
            <a:buNone/>
          </a:pPr>
          <a:r>
            <a:rPr lang="en-GB" sz="2500" kern="1200" dirty="0">
              <a:latin typeface="Comic Sans MS" pitchFamily="66" charset="0"/>
            </a:rPr>
            <a:t>Grasping</a:t>
          </a:r>
        </a:p>
      </dsp:txBody>
      <dsp:txXfrm rot="5400000">
        <a:off x="0" y="0"/>
        <a:ext cx="5808728" cy="2501010"/>
      </dsp:txXfrm>
    </dsp:sp>
    <dsp:sp modelId="{DB4613EF-688A-41CF-9ED7-8B37618638DE}">
      <dsp:nvSpPr>
        <dsp:cNvPr id="0" name=""/>
        <dsp:cNvSpPr/>
      </dsp:nvSpPr>
      <dsp:spPr>
        <a:xfrm>
          <a:off x="5808728" y="0"/>
          <a:ext cx="5808728" cy="3334680"/>
        </a:xfrm>
        <a:prstGeom prst="round1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kern="1200" dirty="0">
              <a:latin typeface="Comic Sans MS" pitchFamily="66" charset="0"/>
            </a:rPr>
            <a:t>Hard and sharp as flint</a:t>
          </a:r>
        </a:p>
        <a:p>
          <a:pPr marL="0" lvl="0" indent="0" algn="ctr" defTabSz="1111250">
            <a:lnSpc>
              <a:spcPct val="90000"/>
            </a:lnSpc>
            <a:spcBef>
              <a:spcPct val="0"/>
            </a:spcBef>
            <a:spcAft>
              <a:spcPct val="35000"/>
            </a:spcAft>
            <a:buNone/>
          </a:pPr>
          <a:r>
            <a:rPr lang="en-GB" sz="2500" kern="1200" dirty="0">
              <a:latin typeface="Comic Sans MS" pitchFamily="66" charset="0"/>
            </a:rPr>
            <a:t>No generous fire</a:t>
          </a:r>
        </a:p>
        <a:p>
          <a:pPr marL="0" lvl="0" indent="0" algn="ctr" defTabSz="1111250">
            <a:lnSpc>
              <a:spcPct val="90000"/>
            </a:lnSpc>
            <a:spcBef>
              <a:spcPct val="0"/>
            </a:spcBef>
            <a:spcAft>
              <a:spcPct val="35000"/>
            </a:spcAft>
            <a:buNone/>
          </a:pPr>
          <a:endParaRPr lang="en-GB" sz="2500" kern="1200" dirty="0"/>
        </a:p>
      </dsp:txBody>
      <dsp:txXfrm>
        <a:off x="5808728" y="0"/>
        <a:ext cx="5808728" cy="2501010"/>
      </dsp:txXfrm>
    </dsp:sp>
    <dsp:sp modelId="{19FB55D7-E10D-4B3B-98ED-2AC1BD505D12}">
      <dsp:nvSpPr>
        <dsp:cNvPr id="0" name=""/>
        <dsp:cNvSpPr/>
      </dsp:nvSpPr>
      <dsp:spPr>
        <a:xfrm rot="10800000">
          <a:off x="0" y="3334680"/>
          <a:ext cx="5808728" cy="3334680"/>
        </a:xfrm>
        <a:prstGeom prst="round1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kern="1200" dirty="0">
              <a:latin typeface="Comic Sans MS" pitchFamily="66" charset="0"/>
            </a:rPr>
            <a:t>Cold within him</a:t>
          </a:r>
        </a:p>
        <a:p>
          <a:pPr marL="0" lvl="0" indent="0" algn="ctr" defTabSz="1111250">
            <a:lnSpc>
              <a:spcPct val="90000"/>
            </a:lnSpc>
            <a:spcBef>
              <a:spcPct val="0"/>
            </a:spcBef>
            <a:spcAft>
              <a:spcPct val="35000"/>
            </a:spcAft>
            <a:buNone/>
          </a:pPr>
          <a:r>
            <a:rPr lang="en-GB" sz="2500" kern="1200" dirty="0">
              <a:latin typeface="Comic Sans MS" pitchFamily="66" charset="0"/>
            </a:rPr>
            <a:t>No warmth could warmth</a:t>
          </a:r>
        </a:p>
        <a:p>
          <a:pPr marL="0" lvl="0" indent="0" algn="ctr" defTabSz="1111250">
            <a:lnSpc>
              <a:spcPct val="90000"/>
            </a:lnSpc>
            <a:spcBef>
              <a:spcPct val="0"/>
            </a:spcBef>
            <a:spcAft>
              <a:spcPct val="35000"/>
            </a:spcAft>
            <a:buNone/>
          </a:pPr>
          <a:r>
            <a:rPr lang="en-GB" sz="2500" kern="1200" dirty="0">
              <a:latin typeface="Comic Sans MS" pitchFamily="66" charset="0"/>
            </a:rPr>
            <a:t>He iced his office</a:t>
          </a:r>
        </a:p>
        <a:p>
          <a:pPr marL="0" lvl="0" indent="0" algn="ctr" defTabSz="1111250">
            <a:lnSpc>
              <a:spcPct val="90000"/>
            </a:lnSpc>
            <a:spcBef>
              <a:spcPct val="0"/>
            </a:spcBef>
            <a:spcAft>
              <a:spcPct val="35000"/>
            </a:spcAft>
            <a:buNone/>
          </a:pPr>
          <a:r>
            <a:rPr lang="en-GB" sz="2500" kern="1200" dirty="0">
              <a:latin typeface="Comic Sans MS" pitchFamily="66" charset="0"/>
            </a:rPr>
            <a:t>Blue lips</a:t>
          </a:r>
        </a:p>
      </dsp:txBody>
      <dsp:txXfrm rot="10800000">
        <a:off x="0" y="4168349"/>
        <a:ext cx="5808728" cy="2501010"/>
      </dsp:txXfrm>
    </dsp:sp>
    <dsp:sp modelId="{3805E5DA-EF74-42A8-9555-A679D2BA3AB0}">
      <dsp:nvSpPr>
        <dsp:cNvPr id="0" name=""/>
        <dsp:cNvSpPr/>
      </dsp:nvSpPr>
      <dsp:spPr>
        <a:xfrm rot="5400000">
          <a:off x="7045752" y="2097655"/>
          <a:ext cx="3334680" cy="5808728"/>
        </a:xfrm>
        <a:prstGeom prst="round1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kern="1200" dirty="0">
              <a:latin typeface="Comic Sans MS" pitchFamily="66" charset="0"/>
            </a:rPr>
            <a:t>No falling snow was more intent</a:t>
          </a:r>
        </a:p>
        <a:p>
          <a:pPr marL="0" lvl="0" indent="0" algn="ctr" defTabSz="1111250">
            <a:lnSpc>
              <a:spcPct val="90000"/>
            </a:lnSpc>
            <a:spcBef>
              <a:spcPct val="0"/>
            </a:spcBef>
            <a:spcAft>
              <a:spcPct val="35000"/>
            </a:spcAft>
            <a:buNone/>
          </a:pPr>
          <a:r>
            <a:rPr lang="en-GB" sz="2500" kern="1200" dirty="0">
              <a:latin typeface="Comic Sans MS" pitchFamily="66" charset="0"/>
            </a:rPr>
            <a:t>No pelting rain</a:t>
          </a:r>
        </a:p>
      </dsp:txBody>
      <dsp:txXfrm rot="-5400000">
        <a:off x="5808728" y="4168349"/>
        <a:ext cx="5808728" cy="2501010"/>
      </dsp:txXfrm>
    </dsp:sp>
    <dsp:sp modelId="{03821221-64CC-4CAD-9B7D-2BFA2E113330}">
      <dsp:nvSpPr>
        <dsp:cNvPr id="0" name=""/>
        <dsp:cNvSpPr/>
      </dsp:nvSpPr>
      <dsp:spPr>
        <a:xfrm>
          <a:off x="4066109" y="2501010"/>
          <a:ext cx="3485237" cy="1667340"/>
        </a:xfrm>
        <a:prstGeom prst="roundRect">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5740" tIns="205740" rIns="205740" bIns="205740" numCol="1" spcCol="1270" anchor="ctr" anchorCtr="0">
          <a:noAutofit/>
        </a:bodyPr>
        <a:lstStyle/>
        <a:p>
          <a:pPr marL="0" lvl="0" indent="0" algn="ctr" defTabSz="2400300">
            <a:lnSpc>
              <a:spcPct val="90000"/>
            </a:lnSpc>
            <a:spcBef>
              <a:spcPct val="0"/>
            </a:spcBef>
            <a:spcAft>
              <a:spcPct val="35000"/>
            </a:spcAft>
            <a:buNone/>
          </a:pPr>
          <a:r>
            <a:rPr lang="en-GB" sz="5400" kern="1200" dirty="0">
              <a:latin typeface="Comic Sans MS" pitchFamily="66" charset="0"/>
            </a:rPr>
            <a:t>Scrooge</a:t>
          </a:r>
        </a:p>
      </dsp:txBody>
      <dsp:txXfrm>
        <a:off x="4147502" y="2582403"/>
        <a:ext cx="3322451" cy="1504554"/>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64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6491"/>
          </a:xfrm>
          <a:prstGeom prst="rect">
            <a:avLst/>
          </a:prstGeom>
        </p:spPr>
        <p:txBody>
          <a:bodyPr vert="horz" lIns="91440" tIns="45720" rIns="91440" bIns="45720" rtlCol="0"/>
          <a:lstStyle>
            <a:lvl1pPr algn="r">
              <a:defRPr sz="1200"/>
            </a:lvl1pPr>
          </a:lstStyle>
          <a:p>
            <a:fld id="{1B3B39F8-06C3-4ABF-8C11-ECEE25A16921}" type="datetimeFigureOut">
              <a:rPr lang="en-GB" smtClean="0"/>
              <a:t>02/09/2024</a:t>
            </a:fld>
            <a:endParaRPr lang="en-GB"/>
          </a:p>
        </p:txBody>
      </p:sp>
      <p:sp>
        <p:nvSpPr>
          <p:cNvPr id="4" name="Slide Image Placeholder 3"/>
          <p:cNvSpPr>
            <a:spLocks noGrp="1" noRot="1" noChangeAspect="1"/>
          </p:cNvSpPr>
          <p:nvPr>
            <p:ph type="sldImg" idx="2"/>
          </p:nvPr>
        </p:nvSpPr>
        <p:spPr>
          <a:xfrm>
            <a:off x="90488" y="744538"/>
            <a:ext cx="6618287"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16661"/>
            <a:ext cx="5439410" cy="446841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599"/>
            <a:ext cx="2946347" cy="49649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599"/>
            <a:ext cx="2946347" cy="496491"/>
          </a:xfrm>
          <a:prstGeom prst="rect">
            <a:avLst/>
          </a:prstGeom>
        </p:spPr>
        <p:txBody>
          <a:bodyPr vert="horz" lIns="91440" tIns="45720" rIns="91440" bIns="45720" rtlCol="0" anchor="b"/>
          <a:lstStyle>
            <a:lvl1pPr algn="r">
              <a:defRPr sz="1200"/>
            </a:lvl1pPr>
          </a:lstStyle>
          <a:p>
            <a:fld id="{1565DEA7-0B97-4AC9-B412-23D9CCCF0013}" type="slidenum">
              <a:rPr lang="en-GB" smtClean="0"/>
              <a:t>‹#›</a:t>
            </a:fld>
            <a:endParaRPr lang="en-GB"/>
          </a:p>
        </p:txBody>
      </p:sp>
    </p:spTree>
    <p:extLst>
      <p:ext uri="{BB962C8B-B14F-4D97-AF65-F5344CB8AC3E}">
        <p14:creationId xmlns:p14="http://schemas.microsoft.com/office/powerpoint/2010/main" val="2990456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791BB8-2A08-4B2A-ADAD-38481D03FE27}" type="slidenum">
              <a:rPr lang="en-GB">
                <a:solidFill>
                  <a:prstClr val="black"/>
                </a:solidFill>
              </a:rPr>
              <a:pPr/>
              <a:t>14</a:t>
            </a:fld>
            <a:endParaRPr lang="en-GB">
              <a:solidFill>
                <a:prstClr val="black"/>
              </a:solidFill>
            </a:endParaRPr>
          </a:p>
        </p:txBody>
      </p:sp>
      <p:sp>
        <p:nvSpPr>
          <p:cNvPr id="11266" name="Rectangle 2"/>
          <p:cNvSpPr>
            <a:spLocks noGrp="1" noRot="1" noChangeAspect="1" noChangeArrowheads="1" noTextEdit="1"/>
          </p:cNvSpPr>
          <p:nvPr>
            <p:ph type="sldImg"/>
          </p:nvPr>
        </p:nvSpPr>
        <p:spPr>
          <a:xfrm>
            <a:off x="90488" y="744538"/>
            <a:ext cx="6618287" cy="3724275"/>
          </a:xfrm>
          <a:ln/>
        </p:spPr>
      </p:sp>
      <p:sp>
        <p:nvSpPr>
          <p:cNvPr id="11267" name="Rectangle 3"/>
          <p:cNvSpPr>
            <a:spLocks noGrp="1" noChangeArrowheads="1"/>
          </p:cNvSpPr>
          <p:nvPr>
            <p:ph type="body" idx="1"/>
          </p:nvPr>
        </p:nvSpPr>
        <p:spPr/>
        <p:txBody>
          <a:bodyPr/>
          <a:lstStyle/>
          <a:p>
            <a:r>
              <a:rPr lang="en-GB"/>
              <a:t>Christian value of love – attitude towards the poor – a foil for Scrooge – links to the Portly Gentlemen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569DB1-367A-4B6B-BD20-2FFB67A7B923}" type="slidenum">
              <a:rPr lang="en-GB">
                <a:solidFill>
                  <a:prstClr val="black"/>
                </a:solidFill>
              </a:rPr>
              <a:pPr/>
              <a:t>15</a:t>
            </a:fld>
            <a:endParaRPr lang="en-GB">
              <a:solidFill>
                <a:prstClr val="black"/>
              </a:solidFill>
            </a:endParaRPr>
          </a:p>
        </p:txBody>
      </p:sp>
      <p:sp>
        <p:nvSpPr>
          <p:cNvPr id="14338" name="Rectangle 2"/>
          <p:cNvSpPr>
            <a:spLocks noGrp="1" noRot="1" noChangeAspect="1" noChangeArrowheads="1" noTextEdit="1"/>
          </p:cNvSpPr>
          <p:nvPr>
            <p:ph type="sldImg"/>
          </p:nvPr>
        </p:nvSpPr>
        <p:spPr>
          <a:xfrm>
            <a:off x="90488" y="744538"/>
            <a:ext cx="6618287" cy="3724275"/>
          </a:xfrm>
          <a:ln/>
        </p:spPr>
      </p:sp>
      <p:sp>
        <p:nvSpPr>
          <p:cNvPr id="14339" name="Rectangle 3"/>
          <p:cNvSpPr>
            <a:spLocks noGrp="1" noChangeArrowheads="1"/>
          </p:cNvSpPr>
          <p:nvPr>
            <p:ph type="body" idx="1"/>
          </p:nvPr>
        </p:nvSpPr>
        <p:spPr/>
        <p:txBody>
          <a:bodyPr/>
          <a:lstStyle/>
          <a:p>
            <a:pPr>
              <a:buFontTx/>
              <a:buAutoNum type="arabicPeriod"/>
            </a:pPr>
            <a:r>
              <a:rPr lang="en-GB"/>
              <a:t>Need for a convincing setting to make supernatural seem real – partly established by emphasising his death at start – to Portly Gentlemen etc.</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5D157D-7F0E-4247-83F5-043364333C64}" type="slidenum">
              <a:rPr lang="en-GB">
                <a:solidFill>
                  <a:prstClr val="black"/>
                </a:solidFill>
              </a:rPr>
              <a:pPr/>
              <a:t>17</a:t>
            </a:fld>
            <a:endParaRPr lang="en-GB">
              <a:solidFill>
                <a:prstClr val="black"/>
              </a:solidFill>
            </a:endParaRPr>
          </a:p>
        </p:txBody>
      </p:sp>
      <p:sp>
        <p:nvSpPr>
          <p:cNvPr id="13314" name="Rectangle 2"/>
          <p:cNvSpPr>
            <a:spLocks noGrp="1" noRot="1" noChangeAspect="1" noChangeArrowheads="1" noTextEdit="1"/>
          </p:cNvSpPr>
          <p:nvPr>
            <p:ph type="sldImg"/>
          </p:nvPr>
        </p:nvSpPr>
        <p:spPr>
          <a:xfrm>
            <a:off x="90488" y="744538"/>
            <a:ext cx="6618287" cy="3724275"/>
          </a:xfrm>
          <a:ln/>
        </p:spPr>
      </p:sp>
      <p:sp>
        <p:nvSpPr>
          <p:cNvPr id="13315" name="Rectangle 3"/>
          <p:cNvSpPr>
            <a:spLocks noGrp="1" noChangeArrowheads="1"/>
          </p:cNvSpPr>
          <p:nvPr>
            <p:ph type="body" idx="1"/>
          </p:nvPr>
        </p:nvSpPr>
        <p:spPr/>
        <p:txBody>
          <a:bodyPr/>
          <a:lstStyle/>
          <a:p>
            <a:r>
              <a:rPr lang="en-GB" sz="1100">
                <a:latin typeface="Tahoma" pitchFamily="34" charset="0"/>
              </a:rPr>
              <a:t>In 1833 Earl Grey, the Prime Minister, set up a Poor Law Commission to examine the working of the poor Law system in Britain. In their report published in 1834, the Commission made several recommendations to Parliament. As a result, the Poor Law Amendment Act was passed. The act stated that: </a:t>
            </a:r>
            <a:br>
              <a:rPr lang="en-GB" sz="1100">
                <a:latin typeface="Tahoma" pitchFamily="34" charset="0"/>
              </a:rPr>
            </a:br>
            <a:br>
              <a:rPr lang="en-GB" sz="1100">
                <a:latin typeface="Tahoma" pitchFamily="34" charset="0"/>
              </a:rPr>
            </a:br>
            <a:r>
              <a:rPr lang="en-GB" sz="1100">
                <a:latin typeface="Tahoma" pitchFamily="34" charset="0"/>
              </a:rPr>
              <a:t>(a) no able-bodied person was to receive money or other help from the Poor Law authorities except in a workhouse; </a:t>
            </a:r>
            <a:br>
              <a:rPr lang="en-GB" sz="1100">
                <a:latin typeface="Tahoma" pitchFamily="34" charset="0"/>
              </a:rPr>
            </a:br>
            <a:br>
              <a:rPr lang="en-GB" sz="1100">
                <a:latin typeface="Tahoma" pitchFamily="34" charset="0"/>
              </a:rPr>
            </a:br>
            <a:r>
              <a:rPr lang="en-GB" sz="1100">
                <a:latin typeface="Tahoma" pitchFamily="34" charset="0"/>
              </a:rPr>
              <a:t>(b) conditions in workhouses were to be made very harsh to discourage people from wanting to receive help; </a:t>
            </a:r>
            <a:br>
              <a:rPr lang="en-GB" sz="1100">
                <a:latin typeface="Tahoma" pitchFamily="34" charset="0"/>
              </a:rPr>
            </a:br>
            <a:br>
              <a:rPr lang="en-GB" sz="1100">
                <a:latin typeface="Tahoma" pitchFamily="34" charset="0"/>
              </a:rPr>
            </a:br>
            <a:r>
              <a:rPr lang="en-GB" sz="1100">
                <a:latin typeface="Tahoma" pitchFamily="34" charset="0"/>
              </a:rPr>
              <a:t>(c) workhouses were to be built in every parish or, if parishes were too small, in unions of parishes; </a:t>
            </a:r>
            <a:br>
              <a:rPr lang="en-GB" sz="1100">
                <a:latin typeface="Tahoma" pitchFamily="34" charset="0"/>
              </a:rPr>
            </a:br>
            <a:br>
              <a:rPr lang="en-GB" sz="1100">
                <a:latin typeface="Tahoma" pitchFamily="34" charset="0"/>
              </a:rPr>
            </a:br>
            <a:r>
              <a:rPr lang="en-GB" sz="1100">
                <a:latin typeface="Tahoma" pitchFamily="34" charset="0"/>
              </a:rPr>
              <a:t>(d) ratepayers in each parish or union had to elect a Board of Guardians to supervise the workhouse, to collect the Poor Rate and to send reports to the Central Poor Law Commission; </a:t>
            </a:r>
            <a:br>
              <a:rPr lang="en-GB" sz="1100">
                <a:latin typeface="Tahoma" pitchFamily="34" charset="0"/>
              </a:rPr>
            </a:br>
            <a:br>
              <a:rPr lang="en-GB" sz="1100">
                <a:latin typeface="Tahoma" pitchFamily="34" charset="0"/>
              </a:rPr>
            </a:br>
            <a:r>
              <a:rPr lang="en-GB" sz="1100">
                <a:latin typeface="Tahoma" pitchFamily="34" charset="0"/>
              </a:rPr>
              <a:t>(e) the three man Central Poor Law Commission would be appointed by the government and would be responsible for supervising the Amendment Act throughout the country. TES Powerpoint</a:t>
            </a:r>
          </a:p>
          <a:p>
            <a:endParaRPr lang="en-GB" sz="1100">
              <a:latin typeface="Tahoma" pitchFamily="34" charset="0"/>
            </a:endParaRPr>
          </a:p>
          <a:p>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2CDB6D-4D5D-412B-848F-B2D7FE4ABC7B}" type="slidenum">
              <a:rPr lang="en-GB">
                <a:solidFill>
                  <a:prstClr val="black"/>
                </a:solidFill>
              </a:rPr>
              <a:pPr/>
              <a:t>154</a:t>
            </a:fld>
            <a:endParaRPr lang="en-GB">
              <a:solidFill>
                <a:prstClr val="black"/>
              </a:solidFill>
            </a:endParaRPr>
          </a:p>
        </p:txBody>
      </p:sp>
      <p:sp>
        <p:nvSpPr>
          <p:cNvPr id="18434" name="Rectangle 2"/>
          <p:cNvSpPr>
            <a:spLocks noGrp="1" noRot="1" noChangeAspect="1" noChangeArrowheads="1" noTextEdit="1"/>
          </p:cNvSpPr>
          <p:nvPr>
            <p:ph type="sldImg"/>
          </p:nvPr>
        </p:nvSpPr>
        <p:spPr>
          <a:xfrm>
            <a:off x="90488" y="744538"/>
            <a:ext cx="6618287" cy="3724275"/>
          </a:xfrm>
          <a:ln/>
        </p:spPr>
      </p:sp>
      <p:sp>
        <p:nvSpPr>
          <p:cNvPr id="18435" name="Rectangle 3"/>
          <p:cNvSpPr>
            <a:spLocks noGrp="1" noChangeArrowheads="1"/>
          </p:cNvSpPr>
          <p:nvPr>
            <p:ph type="body" idx="1"/>
          </p:nvPr>
        </p:nvSpPr>
        <p:spPr/>
        <p:txBody>
          <a:bodyPr/>
          <a:lstStyle/>
          <a:p>
            <a:r>
              <a:rPr lang="en-GB"/>
              <a:t>Students discuss and annotate with their interpretations – can include not just the characters, but what they say -  Scrooge and use of business language - &amp; what they carry eg – cash boxes show Marley was entirely focussed on his business etc.</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2915129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1577286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668098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727704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1549312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2562910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1739858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31177041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4060163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75625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0D24A4-5689-4F8F-9203-708BC7657F57}" type="slidenum">
              <a:rPr lang="en-GB" smtClean="0"/>
              <a:t>‹#›</a:t>
            </a:fld>
            <a:endParaRPr lang="en-GB" dirty="0"/>
          </a:p>
        </p:txBody>
      </p:sp>
    </p:spTree>
    <p:extLst>
      <p:ext uri="{BB962C8B-B14F-4D97-AF65-F5344CB8AC3E}">
        <p14:creationId xmlns:p14="http://schemas.microsoft.com/office/powerpoint/2010/main" val="32804323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318013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355149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52945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8136942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8635199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091538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2115035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3888876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3237352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8105134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760790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50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534365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485400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8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780024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080122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421"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421"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123637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974773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702102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13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054478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698874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56693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71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71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7768761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7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578866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185321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5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495138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5591939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401"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401"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765476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854769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2179230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10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7180564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34135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9547700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8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8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864950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74"/>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A17F14E-5730-4B2F-8D34-A3EFFD61051A}"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6365168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431847F2-69E0-46BB-A6A7-BC2C11D36385}"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40669362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49"/>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52D8940D-6C43-4DF5-9E2A-BBCF8C701E02}"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94254439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0D2CFF6D-DB18-43C3-88F1-72960F1C452B}"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88034654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40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40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GB">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41C6ADEE-5293-48C7-BA2E-CE6154BFE7CF}"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62422217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GB">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334410A2-8CBF-49B7-A5B8-9C59D327C9F5}"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23200179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GB">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44023B4E-4E24-4D63-91AE-8A9E7458161D}"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105669660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9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572A6C49-8CCD-40C8-B142-1E807CECA476}"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418496621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64E9BECE-9CB2-41BC-BD4E-F9DA28278A15}"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91810315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2BCBDAC0-9CF2-45AA-8C56-50054984A180}"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49351861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87"/>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87"/>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5BDEA04-B6FF-46C0-8779-0C4F0087232B}"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55776543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70"/>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A17F14E-5730-4B2F-8D34-A3EFFD61051A}"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84067938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431847F2-69E0-46BB-A6A7-BC2C11D36385}"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1792235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4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52D8940D-6C43-4DF5-9E2A-BBCF8C701E02}"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14376635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0D2CFF6D-DB18-43C3-88F1-72960F1C452B}"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73161853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9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9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GB">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41C6ADEE-5293-48C7-BA2E-CE6154BFE7CF}"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83731951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GB">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334410A2-8CBF-49B7-A5B8-9C59D327C9F5}"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2054110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GB">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44023B4E-4E24-4D63-91AE-8A9E7458161D}"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88607020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9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572A6C49-8CCD-40C8-B142-1E807CECA476}"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06916363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64E9BECE-9CB2-41BC-BD4E-F9DA28278A15}"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76514645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2BCBDAC0-9CF2-45AA-8C56-50054984A180}"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45442857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83"/>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83"/>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5BDEA04-B6FF-46C0-8779-0C4F0087232B}"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412020951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2322832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3051100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3947832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46901050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69329688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1938094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82318482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82592338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8647430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2879780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81236520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64"/>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6D03B8C-E9E8-4E81-86BE-26529A6F4D73}"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12972044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608E163-AB54-42B3-B83F-0F38810E0A76}"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199359612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39"/>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090856E-E335-4E0D-8BC7-C3C19E8450F2}"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53481824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2D64698-E326-486C-9904-E4A45ECC18B0}"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78733876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93"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9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GB">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5301F7E7-01B0-4B3C-9956-6CF13EC211F4}"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11603023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GB">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25302257-9781-426B-BE37-3361090C514C}"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118667073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GB">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AC52BBCA-21C5-4B43-B0A2-21F46E037662}"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25680778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8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2C27C9C-DA38-4224-AA1C-A541B5672778}"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96359306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GB">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03E9D428-30A8-432F-AC7F-E8FDD7E52621}"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115209382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56974D86-B04C-4861-B61B-9A2D5DA21FA5}"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16687506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77"/>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77"/>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GB">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415C256-D25D-46F0-93CB-0DD00BE84DF2}" type="slidenum">
              <a:rPr lang="en-GB">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66567103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52"/>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5940574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9671083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27"/>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6045281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4818916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85"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85"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08321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88787753"/>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8135916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7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6341271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5457205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7298607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65"/>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65"/>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7599365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716094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6525631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64"/>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89"/>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299063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3482240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2531028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70709896"/>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391519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51"/>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455682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51"/>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9269205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5412323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7712179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7472805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5818015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64"/>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89"/>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7200523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3877207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64330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5299067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56236310"/>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51"/>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74435541"/>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51"/>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0753388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0963962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5271130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5621790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7978267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64"/>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89"/>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5788845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6433707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12232863"/>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5000949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4288595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51"/>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83532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51"/>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8133306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2637648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2076439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4710628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23654642"/>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64"/>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89"/>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2568422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7179692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4455373"/>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5173207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8586500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51"/>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6482852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51"/>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1358079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315519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35718429"/>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6355340"/>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61724110"/>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64"/>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89"/>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54755801"/>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82219047"/>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213341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68021911"/>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35189911"/>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51"/>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09539062"/>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51"/>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30939547"/>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398566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36368413"/>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511440744"/>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69041262"/>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27173288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64739790"/>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892672505"/>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85803017"/>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08997680"/>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2607831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99134160"/>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312146692"/>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86836164"/>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1729696"/>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76038492"/>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870439700"/>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13901920"/>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44331980"/>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66150339"/>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01175787"/>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548948259"/>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648623174"/>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16313787"/>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75024896"/>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828981707"/>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18748525"/>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204732491"/>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0843435"/>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12520363"/>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41383439"/>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19871128"/>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506279487"/>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66524557"/>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62509008"/>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556547594"/>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7981721"/>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17230228"/>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89652164"/>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52516217"/>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22974567"/>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9971358"/>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6317054"/>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484407801"/>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78258770"/>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35832108"/>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86704373"/>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7981721"/>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17230228"/>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89652164"/>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52516217"/>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22974567"/>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9971358"/>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6317054"/>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484407801"/>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78258770"/>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35832108"/>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86704373"/>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7981721"/>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17230228"/>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89652164"/>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52516217"/>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22974567"/>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9971358"/>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6317054"/>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484407801"/>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78258770"/>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35832108"/>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86704373"/>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7981721"/>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17230228"/>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89652164"/>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52516217"/>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22974567"/>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9971358"/>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6317054"/>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484407801"/>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78258770"/>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35832108"/>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86704373"/>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7981721"/>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17230228"/>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89652164"/>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52516217"/>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22974567"/>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9971358"/>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6317054"/>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484407801"/>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78258770"/>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35832108"/>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86704373"/>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7981721"/>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17230228"/>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82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54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489652164"/>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052516217"/>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22974567"/>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9971358"/>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16317054"/>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50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484407801"/>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50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78258770"/>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35832108"/>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86704373"/>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92A3515C-F9A1-402B-AB45-BF711049BC2D}" type="datetimeFigureOut">
              <a:rPr lang="en-GB" smtClean="0"/>
              <a:t>02/09/2024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2345986618"/>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2A3515C-F9A1-402B-AB45-BF711049BC2D}" type="datetimeFigureOut">
              <a:rPr lang="en-GB" smtClean="0"/>
              <a:t>02/09/2024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505980494"/>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A3515C-F9A1-402B-AB45-BF711049BC2D}" type="datetimeFigureOut">
              <a:rPr lang="en-GB" smtClean="0"/>
              <a:t>02/09/2024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1685631583"/>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2A3515C-F9A1-402B-AB45-BF711049BC2D}" type="datetimeFigureOut">
              <a:rPr lang="en-GB" smtClean="0"/>
              <a:t>02/09/2024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949241739"/>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2A3515C-F9A1-402B-AB45-BF711049BC2D}" type="datetimeFigureOut">
              <a:rPr lang="en-GB" smtClean="0"/>
              <a:t>02/09/2024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1041994589"/>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2A3515C-F9A1-402B-AB45-BF711049BC2D}" type="datetimeFigureOut">
              <a:rPr lang="en-GB" smtClean="0"/>
              <a:t>02/09/2024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3171420559"/>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A3515C-F9A1-402B-AB45-BF711049BC2D}" type="datetimeFigureOut">
              <a:rPr lang="en-GB" smtClean="0"/>
              <a:t>02/09/2024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2137520523"/>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2A3515C-F9A1-402B-AB45-BF711049BC2D}" type="datetimeFigureOut">
              <a:rPr lang="en-GB" smtClean="0"/>
              <a:t>02/09/2024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2506991932"/>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5183188" y="987429"/>
            <a:ext cx="617220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2A3515C-F9A1-402B-AB45-BF711049BC2D}" type="datetimeFigureOut">
              <a:rPr lang="en-GB" smtClean="0"/>
              <a:t>02/09/2024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691733035"/>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2A3515C-F9A1-402B-AB45-BF711049BC2D}" type="datetimeFigureOut">
              <a:rPr lang="en-GB" smtClean="0"/>
              <a:t>02/09/2024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2758053091"/>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2A3515C-F9A1-402B-AB45-BF711049BC2D}" type="datetimeFigureOut">
              <a:rPr lang="en-GB" smtClean="0"/>
              <a:t>02/09/2024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CBB8C7-6C28-4D0E-89E1-6F51CB70F944}" type="slidenum">
              <a:rPr lang="en-GB" smtClean="0"/>
              <a:t>‹#›</a:t>
            </a:fld>
            <a:endParaRPr lang="en-GB"/>
          </a:p>
        </p:txBody>
      </p:sp>
    </p:spTree>
    <p:extLst>
      <p:ext uri="{BB962C8B-B14F-4D97-AF65-F5344CB8AC3E}">
        <p14:creationId xmlns:p14="http://schemas.microsoft.com/office/powerpoint/2010/main" val="669984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7.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0.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8.xml"/><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1.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39.xml"/><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theme" Target="../theme/theme22.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50.xml"/><Relationship Id="rId3" Type="http://schemas.openxmlformats.org/officeDocument/2006/relationships/slideLayout" Target="../slideLayouts/slideLayout245.xml"/><Relationship Id="rId7" Type="http://schemas.openxmlformats.org/officeDocument/2006/relationships/slideLayout" Target="../slideLayouts/slideLayout249.xml"/><Relationship Id="rId12" Type="http://schemas.openxmlformats.org/officeDocument/2006/relationships/theme" Target="../theme/theme23.xml"/><Relationship Id="rId2" Type="http://schemas.openxmlformats.org/officeDocument/2006/relationships/slideLayout" Target="../slideLayouts/slideLayout244.xml"/><Relationship Id="rId1" Type="http://schemas.openxmlformats.org/officeDocument/2006/relationships/slideLayout" Target="../slideLayouts/slideLayout243.xml"/><Relationship Id="rId6" Type="http://schemas.openxmlformats.org/officeDocument/2006/relationships/slideLayout" Target="../slideLayouts/slideLayout248.xml"/><Relationship Id="rId11" Type="http://schemas.openxmlformats.org/officeDocument/2006/relationships/slideLayout" Target="../slideLayouts/slideLayout253.xml"/><Relationship Id="rId5" Type="http://schemas.openxmlformats.org/officeDocument/2006/relationships/slideLayout" Target="../slideLayouts/slideLayout247.xml"/><Relationship Id="rId10" Type="http://schemas.openxmlformats.org/officeDocument/2006/relationships/slideLayout" Target="../slideLayouts/slideLayout252.xml"/><Relationship Id="rId4" Type="http://schemas.openxmlformats.org/officeDocument/2006/relationships/slideLayout" Target="../slideLayouts/slideLayout246.xml"/><Relationship Id="rId9" Type="http://schemas.openxmlformats.org/officeDocument/2006/relationships/slideLayout" Target="../slideLayouts/slideLayout251.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61.xml"/><Relationship Id="rId13" Type="http://schemas.openxmlformats.org/officeDocument/2006/relationships/image" Target="../media/image1.png"/><Relationship Id="rId3" Type="http://schemas.openxmlformats.org/officeDocument/2006/relationships/slideLayout" Target="../slideLayouts/slideLayout256.xml"/><Relationship Id="rId7" Type="http://schemas.openxmlformats.org/officeDocument/2006/relationships/slideLayout" Target="../slideLayouts/slideLayout260.xml"/><Relationship Id="rId12" Type="http://schemas.openxmlformats.org/officeDocument/2006/relationships/theme" Target="../theme/theme24.xml"/><Relationship Id="rId2" Type="http://schemas.openxmlformats.org/officeDocument/2006/relationships/slideLayout" Target="../slideLayouts/slideLayout255.xml"/><Relationship Id="rId1" Type="http://schemas.openxmlformats.org/officeDocument/2006/relationships/slideLayout" Target="../slideLayouts/slideLayout254.xml"/><Relationship Id="rId6" Type="http://schemas.openxmlformats.org/officeDocument/2006/relationships/slideLayout" Target="../slideLayouts/slideLayout259.xml"/><Relationship Id="rId11" Type="http://schemas.openxmlformats.org/officeDocument/2006/relationships/slideLayout" Target="../slideLayouts/slideLayout264.xml"/><Relationship Id="rId5" Type="http://schemas.openxmlformats.org/officeDocument/2006/relationships/slideLayout" Target="../slideLayouts/slideLayout258.xml"/><Relationship Id="rId10" Type="http://schemas.openxmlformats.org/officeDocument/2006/relationships/slideLayout" Target="../slideLayouts/slideLayout263.xml"/><Relationship Id="rId4" Type="http://schemas.openxmlformats.org/officeDocument/2006/relationships/slideLayout" Target="../slideLayouts/slideLayout257.xml"/><Relationship Id="rId9" Type="http://schemas.openxmlformats.org/officeDocument/2006/relationships/slideLayout" Target="../slideLayouts/slideLayout262.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t>02/09/2024</a:t>
            </a:fld>
            <a:endParaRPr lang="en-GB" dirty="0"/>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t>‹#›</a:t>
            </a:fld>
            <a:endParaRPr lang="en-GB" dirty="0"/>
          </a:p>
        </p:txBody>
      </p:sp>
    </p:spTree>
    <p:extLst>
      <p:ext uri="{BB962C8B-B14F-4D97-AF65-F5344CB8AC3E}">
        <p14:creationId xmlns:p14="http://schemas.microsoft.com/office/powerpoint/2010/main" val="554618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040972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6"/>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43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283A6C-10B3-43D3-BB6B-FE5107333DD7}"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43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43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1192C-6E48-45CC-A14B-0991C1FDE60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1719337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6"/>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40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1867B-0663-4030-B311-33CFC33AC5AD}"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40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40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8C351D-DF35-4440-9915-A87E7010798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3124588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609600" y="1600206"/>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GB">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GB">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EB8536EC-4037-4388-89F8-24FBB713F56F}" type="slidenum">
              <a:rPr lang="en-GB">
                <a:solidFill>
                  <a:srgbClr val="000000"/>
                </a:solidFill>
              </a:rPr>
              <a:pPr fontAlgn="base">
                <a:spcBef>
                  <a:spcPct val="0"/>
                </a:spcBef>
                <a:spcAft>
                  <a:spcPct val="0"/>
                </a:spcAft>
              </a:pPr>
              <a:t>‹#›</a:t>
            </a:fld>
            <a:endParaRPr lang="en-GB">
              <a:solidFill>
                <a:srgbClr val="000000"/>
              </a:solidFill>
            </a:endParaRPr>
          </a:p>
        </p:txBody>
      </p:sp>
    </p:spTree>
    <p:extLst>
      <p:ext uri="{BB962C8B-B14F-4D97-AF65-F5344CB8AC3E}">
        <p14:creationId xmlns:p14="http://schemas.microsoft.com/office/powerpoint/2010/main" val="119363987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609600" y="1600206"/>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GB">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GB">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EB8536EC-4037-4388-89F8-24FBB713F56F}" type="slidenum">
              <a:rPr lang="en-GB">
                <a:solidFill>
                  <a:srgbClr val="000000"/>
                </a:solidFill>
              </a:rPr>
              <a:pPr fontAlgn="base">
                <a:spcBef>
                  <a:spcPct val="0"/>
                </a:spcBef>
                <a:spcAft>
                  <a:spcPct val="0"/>
                </a:spcAft>
              </a:pPr>
              <a:t>‹#›</a:t>
            </a:fld>
            <a:endParaRPr lang="en-GB">
              <a:solidFill>
                <a:srgbClr val="000000"/>
              </a:solidFill>
            </a:endParaRPr>
          </a:p>
        </p:txBody>
      </p:sp>
    </p:spTree>
    <p:extLst>
      <p:ext uri="{BB962C8B-B14F-4D97-AF65-F5344CB8AC3E}">
        <p14:creationId xmlns:p14="http://schemas.microsoft.com/office/powerpoint/2010/main" val="2821228512"/>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360633247"/>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609600" y="1600206"/>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GB">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GB">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FEFBE63-EB9F-4CD3-97F7-EAC31144E955}" type="slidenum">
              <a:rPr lang="en-GB">
                <a:solidFill>
                  <a:srgbClr val="000000"/>
                </a:solidFill>
              </a:rPr>
              <a:pPr fontAlgn="base">
                <a:spcBef>
                  <a:spcPct val="0"/>
                </a:spcBef>
                <a:spcAft>
                  <a:spcPct val="0"/>
                </a:spcAft>
              </a:pPr>
              <a:t>‹#›</a:t>
            </a:fld>
            <a:endParaRPr lang="en-GB">
              <a:solidFill>
                <a:srgbClr val="000000"/>
              </a:solidFill>
            </a:endParaRPr>
          </a:p>
        </p:txBody>
      </p:sp>
    </p:spTree>
    <p:extLst>
      <p:ext uri="{BB962C8B-B14F-4D97-AF65-F5344CB8AC3E}">
        <p14:creationId xmlns:p14="http://schemas.microsoft.com/office/powerpoint/2010/main" val="356688229"/>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6"/>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77"/>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65A035-DC1E-48BE-A923-FE959A536866}"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77"/>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77"/>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8637D0-98A6-4B20-9D9E-C8FBCB43F85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85349827"/>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76"/>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76"/>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01447770"/>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76"/>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76"/>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000615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76"/>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76"/>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63724234"/>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76"/>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76"/>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56542089"/>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76"/>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7C026-7AEB-4954-8D46-5C9ABFC9E760}" type="datetimeFigureOut">
              <a:rPr lang="en-GB" smtClean="0">
                <a:solidFill>
                  <a:prstClr val="black">
                    <a:tint val="75000"/>
                  </a:prstClr>
                </a:solidFill>
              </a:rPr>
              <a:pPr/>
              <a:t>02/09/2024</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76"/>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76"/>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DF4AFD-C2B6-450A-A9D8-78E73998F2C5}"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14712161"/>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841867109"/>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189356460"/>
      </p:ext>
    </p:extLst>
  </p:cSld>
  <p:clrMap bg1="lt1" tx1="dk1" bg2="lt2" tx2="dk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040039758"/>
      </p:ext>
    </p:extLst>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86319565"/>
      </p:ext>
    </p:extLst>
  </p:cSld>
  <p:clrMap bg1="lt1" tx1="dk1" bg2="lt2" tx2="dk2" accent1="accent1" accent2="accent2" accent3="accent3" accent4="accent4" accent5="accent5" accent6="accent6" hlink="hlink" folHlink="folHlink"/>
  <p:sldLayoutIdLst>
    <p:sldLayoutId id="2147483891" r:id="rId1"/>
    <p:sldLayoutId id="2147483892" r:id="rId2"/>
    <p:sldLayoutId id="2147483893" r:id="rId3"/>
    <p:sldLayoutId id="2147483894" r:id="rId4"/>
    <p:sldLayoutId id="2147483895" r:id="rId5"/>
    <p:sldLayoutId id="2147483896" r:id="rId6"/>
    <p:sldLayoutId id="2147483897" r:id="rId7"/>
    <p:sldLayoutId id="2147483898" r:id="rId8"/>
    <p:sldLayoutId id="2147483899" r:id="rId9"/>
    <p:sldLayoutId id="2147483900" r:id="rId10"/>
    <p:sldLayoutId id="21474839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86319565"/>
      </p:ext>
    </p:extLst>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86319565"/>
      </p:ext>
    </p:extLst>
  </p:cSld>
  <p:clrMap bg1="lt1" tx1="dk1" bg2="lt2" tx2="dk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 id="2147483922" r:id="rId8"/>
    <p:sldLayoutId id="2147483923" r:id="rId9"/>
    <p:sldLayoutId id="2147483924" r:id="rId10"/>
    <p:sldLayoutId id="21474839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86319565"/>
      </p:ext>
    </p:extLst>
  </p:cSld>
  <p:clrMap bg1="lt1" tx1="dk1" bg2="lt2" tx2="dk2" accent1="accent1" accent2="accent2" accent3="accent3" accent4="accent4" accent5="accent5" accent6="accent6" hlink="hlink" folHlink="folHlink"/>
  <p:sldLayoutIdLst>
    <p:sldLayoutId id="2147483927" r:id="rId1"/>
    <p:sldLayoutId id="2147483928" r:id="rId2"/>
    <p:sldLayoutId id="2147483929" r:id="rId3"/>
    <p:sldLayoutId id="2147483930" r:id="rId4"/>
    <p:sldLayoutId id="2147483931" r:id="rId5"/>
    <p:sldLayoutId id="2147483932" r:id="rId6"/>
    <p:sldLayoutId id="2147483933" r:id="rId7"/>
    <p:sldLayoutId id="2147483934" r:id="rId8"/>
    <p:sldLayoutId id="2147483935" r:id="rId9"/>
    <p:sldLayoutId id="2147483936" r:id="rId10"/>
    <p:sldLayoutId id="214748393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86319565"/>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3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E4B253-445D-4878-8708-B30314C6B672}" type="datetimeFigureOut">
              <a:rPr lang="en-GB" smtClean="0">
                <a:solidFill>
                  <a:prstClr val="black">
                    <a:tint val="75000"/>
                  </a:prstClr>
                </a:solidFill>
              </a:rPr>
              <a:pPr/>
              <a:t>02/09/2024</a:t>
            </a:fld>
            <a:endParaRPr lang="en-GB" dirty="0">
              <a:solidFill>
                <a:prstClr val="black">
                  <a:tint val="75000"/>
                </a:prstClr>
              </a:solidFill>
            </a:endParaRPr>
          </a:p>
        </p:txBody>
      </p:sp>
      <p:sp>
        <p:nvSpPr>
          <p:cNvPr id="5" name="Footer Placeholder 4"/>
          <p:cNvSpPr>
            <a:spLocks noGrp="1"/>
          </p:cNvSpPr>
          <p:nvPr>
            <p:ph type="ftr" sz="quarter" idx="3"/>
          </p:nvPr>
        </p:nvSpPr>
        <p:spPr>
          <a:xfrm>
            <a:off x="4038600" y="635643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p:cNvSpPr>
            <a:spLocks noGrp="1"/>
          </p:cNvSpPr>
          <p:nvPr>
            <p:ph type="sldNum" sz="quarter" idx="4"/>
          </p:nvPr>
        </p:nvSpPr>
        <p:spPr>
          <a:xfrm>
            <a:off x="8610600" y="635643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D24A4-5689-4F8F-9203-708BC7657F57}"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686319565"/>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2A3515C-F9A1-402B-AB45-BF711049BC2D}" type="datetimeFigureOut">
              <a:rPr lang="en-GB" smtClean="0"/>
              <a:t>02/09/2024</a:t>
            </a:fld>
            <a:endParaRPr lang="en-GB"/>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5CBB8C7-6C28-4D0E-89E1-6F51CB70F944}" type="slidenum">
              <a:rPr lang="en-GB" smtClean="0"/>
              <a:t>‹#›</a:t>
            </a:fld>
            <a:endParaRPr lang="en-GB"/>
          </a:p>
        </p:txBody>
      </p:sp>
      <p:pic>
        <p:nvPicPr>
          <p:cNvPr id="7" name="Picture 6"/>
          <p:cNvPicPr>
            <a:picLocks noChangeAspect="1"/>
          </p:cNvPicPr>
          <p:nvPr/>
        </p:nvPicPr>
        <p:blipFill>
          <a:blip r:embed="rId13"/>
          <a:stretch>
            <a:fillRect/>
          </a:stretch>
        </p:blipFill>
        <p:spPr>
          <a:xfrm>
            <a:off x="1760921" y="6163979"/>
            <a:ext cx="7974259" cy="749873"/>
          </a:xfrm>
          <a:prstGeom prst="rect">
            <a:avLst/>
          </a:prstGeom>
        </p:spPr>
      </p:pic>
      <p:pic>
        <p:nvPicPr>
          <p:cNvPr id="8" name="Picture 7"/>
          <p:cNvPicPr>
            <a:picLocks noChangeAspect="1"/>
          </p:cNvPicPr>
          <p:nvPr/>
        </p:nvPicPr>
        <p:blipFill rotWithShape="1">
          <a:blip r:embed="rId14"/>
          <a:srcRect b="21006"/>
          <a:stretch/>
        </p:blipFill>
        <p:spPr>
          <a:xfrm>
            <a:off x="9962888" y="6176965"/>
            <a:ext cx="1390021" cy="573087"/>
          </a:xfrm>
          <a:prstGeom prst="rect">
            <a:avLst/>
          </a:prstGeom>
        </p:spPr>
      </p:pic>
    </p:spTree>
    <p:extLst>
      <p:ext uri="{BB962C8B-B14F-4D97-AF65-F5344CB8AC3E}">
        <p14:creationId xmlns:p14="http://schemas.microsoft.com/office/powerpoint/2010/main" val="3650263040"/>
      </p:ext>
    </p:extLst>
  </p:cSld>
  <p:clrMap bg1="lt1" tx1="dk1" bg2="lt2" tx2="dk2" accent1="accent1" accent2="accent2" accent3="accent3" accent4="accent4" accent5="accent5" accent6="accent6" hlink="hlink" folHlink="folHlink"/>
  <p:sldLayoutIdLst>
    <p:sldLayoutId id="2147483963" r:id="rId1"/>
    <p:sldLayoutId id="2147483964" r:id="rId2"/>
    <p:sldLayoutId id="2147483965" r:id="rId3"/>
    <p:sldLayoutId id="2147483966" r:id="rId4"/>
    <p:sldLayoutId id="2147483967" r:id="rId5"/>
    <p:sldLayoutId id="2147483968" r:id="rId6"/>
    <p:sldLayoutId id="2147483969" r:id="rId7"/>
    <p:sldLayoutId id="2147483970" r:id="rId8"/>
    <p:sldLayoutId id="2147483971" r:id="rId9"/>
    <p:sldLayoutId id="2147483972" r:id="rId10"/>
    <p:sldLayoutId id="214748397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60.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6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62.xml"/><Relationship Id="rId5" Type="http://schemas.openxmlformats.org/officeDocument/2006/relationships/image" Target="../media/image18.jpe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2" Type="http://schemas.openxmlformats.org/officeDocument/2006/relationships/image" Target="../media/image19.png"/><Relationship Id="rId1" Type="http://schemas.openxmlformats.org/officeDocument/2006/relationships/slideLayout" Target="../slideLayouts/slideLayout6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62.xml"/><Relationship Id="rId6" Type="http://schemas.openxmlformats.org/officeDocument/2006/relationships/image" Target="../media/image20.png"/><Relationship Id="rId5"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6.xml"/><Relationship Id="rId5" Type="http://schemas.openxmlformats.org/officeDocument/2006/relationships/image" Target="../media/image20.png"/><Relationship Id="rId4"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67.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2" Type="http://schemas.openxmlformats.org/officeDocument/2006/relationships/image" Target="../media/image30.jp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105.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1.png"/><Relationship Id="rId1" Type="http://schemas.openxmlformats.org/officeDocument/2006/relationships/slideLayout" Target="../slideLayouts/slideLayout182.xml"/></Relationships>
</file>

<file path=ppt/slides/_rels/slide4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78.xml"/></Relationships>
</file>

<file path=ppt/slides/_rels/slide4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84.xml"/></Relationships>
</file>

<file path=ppt/slides/_rels/slide5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84.xml"/></Relationships>
</file>

<file path=ppt/slides/_rels/slide5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84.xml"/></Relationships>
</file>

<file path=ppt/slides/_rels/slide5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3.jpeg"/><Relationship Id="rId1" Type="http://schemas.openxmlformats.org/officeDocument/2006/relationships/slideLayout" Target="../slideLayouts/slideLayout160.xml"/></Relationships>
</file>

<file path=ppt/slides/_rels/slide6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60.xml"/></Relationships>
</file>

<file path=ppt/slides/_rels/slide6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7.png"/><Relationship Id="rId1" Type="http://schemas.openxmlformats.org/officeDocument/2006/relationships/slideLayout" Target="../slideLayouts/slideLayout160.xml"/></Relationships>
</file>

<file path=ppt/slides/_rels/slide6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2" Type="http://schemas.openxmlformats.org/officeDocument/2006/relationships/image" Target="../media/image23.jpeg"/><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9.xml"/></Relationships>
</file>

<file path=ppt/slides/_rels/slide7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116.xml"/></Relationships>
</file>

<file path=ppt/slides/_rels/slide8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00.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11.xml"/></Relationships>
</file>

<file path=ppt/slides/_rels/slide10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127.xml"/></Relationships>
</file>

<file path=ppt/slides/_rels/slide10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23.jpeg"/><Relationship Id="rId1" Type="http://schemas.openxmlformats.org/officeDocument/2006/relationships/slideLayout" Target="../slideLayouts/slideLayout6.xml"/><Relationship Id="rId5" Type="http://schemas.openxmlformats.org/officeDocument/2006/relationships/image" Target="../media/image20.png"/><Relationship Id="rId4"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51.xml"/></Relationships>
</file>

<file path=ppt/slides/_rels/slide1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51.xml"/></Relationships>
</file>

<file path=ppt/slides/_rels/slide1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5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22.xml"/></Relationships>
</file>

<file path=ppt/slides/_rels/slide1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138.xml"/></Relationships>
</file>

<file path=ppt/slides/_rels/slide13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33.xml"/></Relationships>
</file>

<file path=ppt/slides/_rels/slide13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7.xml"/></Relationships>
</file>

<file path=ppt/slides/_rels/slide14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7.xml"/></Relationships>
</file>

<file path=ppt/slides/_rels/slide1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18.xml"/></Relationships>
</file>

<file path=ppt/slides/_rels/slide1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18.xml"/></Relationships>
</file>

<file path=ppt/slides/_rels/slide1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18.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5.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2" Type="http://schemas.openxmlformats.org/officeDocument/2006/relationships/image" Target="../media/image50.png"/><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1" Type="http://schemas.openxmlformats.org/officeDocument/2006/relationships/slideLayout" Target="../slideLayouts/slideLayout149.xml"/></Relationships>
</file>

<file path=ppt/slides/_rels/slide14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49.xml"/></Relationships>
</file>

<file path=ppt/slides/_rels/slide14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9.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44.xml"/></Relationships>
</file>

<file path=ppt/slides/_rels/slide153.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huMvKpLvNAhXDA8AKHZCHCDwQjRwIBw&amp;url=http://think-pair-share.co.uk/2013/01/quote-about-cfe/&amp;psig=AFQjCNFhMbw95bvI6Qb4IqWTnS3hXYGGdw&amp;ust=1466672898344748" TargetMode="External"/><Relationship Id="rId2" Type="http://schemas.openxmlformats.org/officeDocument/2006/relationships/image" Target="../media/image23.jpeg"/><Relationship Id="rId1" Type="http://schemas.openxmlformats.org/officeDocument/2006/relationships/slideLayout" Target="../slideLayouts/slideLayout72.xml"/><Relationship Id="rId4" Type="http://schemas.openxmlformats.org/officeDocument/2006/relationships/image" Target="../media/image20.png"/></Relationships>
</file>

<file path=ppt/slides/_rels/slide154.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55.jpeg"/><Relationship Id="rId2" Type="http://schemas.openxmlformats.org/officeDocument/2006/relationships/notesSlide" Target="../notesSlides/notesSlide4.xml"/><Relationship Id="rId1" Type="http://schemas.openxmlformats.org/officeDocument/2006/relationships/slideLayout" Target="../slideLayouts/slideLayout51.xml"/><Relationship Id="rId6" Type="http://schemas.openxmlformats.org/officeDocument/2006/relationships/image" Target="../media/image54.jpeg"/><Relationship Id="rId5" Type="http://schemas.openxmlformats.org/officeDocument/2006/relationships/image" Target="../media/image15.jpeg"/><Relationship Id="rId4" Type="http://schemas.openxmlformats.org/officeDocument/2006/relationships/image" Target="../media/image53.jpeg"/></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627412" y="3574322"/>
            <a:ext cx="2429448" cy="2405907"/>
          </a:xfrm>
          <a:prstGeom prst="rect">
            <a:avLst/>
          </a:prstGeom>
        </p:spPr>
      </p:pic>
      <p:pic>
        <p:nvPicPr>
          <p:cNvPr id="7" name="Picture 6"/>
          <p:cNvPicPr>
            <a:picLocks noChangeAspect="1"/>
          </p:cNvPicPr>
          <p:nvPr/>
        </p:nvPicPr>
        <p:blipFill>
          <a:blip r:embed="rId3"/>
          <a:stretch>
            <a:fillRect/>
          </a:stretch>
        </p:blipFill>
        <p:spPr>
          <a:xfrm>
            <a:off x="4766162" y="3687560"/>
            <a:ext cx="2324895" cy="2292668"/>
          </a:xfrm>
          <a:prstGeom prst="rect">
            <a:avLst/>
          </a:prstGeom>
        </p:spPr>
      </p:pic>
      <p:pic>
        <p:nvPicPr>
          <p:cNvPr id="9" name="Picture 8"/>
          <p:cNvPicPr>
            <a:picLocks noChangeAspect="1"/>
          </p:cNvPicPr>
          <p:nvPr/>
        </p:nvPicPr>
        <p:blipFill>
          <a:blip r:embed="rId4"/>
          <a:stretch>
            <a:fillRect/>
          </a:stretch>
        </p:blipFill>
        <p:spPr>
          <a:xfrm>
            <a:off x="8060163" y="3659780"/>
            <a:ext cx="2360875" cy="2320449"/>
          </a:xfrm>
          <a:prstGeom prst="rect">
            <a:avLst/>
          </a:prstGeom>
        </p:spPr>
      </p:pic>
      <p:pic>
        <p:nvPicPr>
          <p:cNvPr id="10" name="Picture 9"/>
          <p:cNvPicPr>
            <a:picLocks noChangeAspect="1"/>
          </p:cNvPicPr>
          <p:nvPr/>
        </p:nvPicPr>
        <p:blipFill>
          <a:blip r:embed="rId5"/>
          <a:stretch>
            <a:fillRect/>
          </a:stretch>
        </p:blipFill>
        <p:spPr>
          <a:xfrm>
            <a:off x="6679241" y="1169126"/>
            <a:ext cx="2561358" cy="2323283"/>
          </a:xfrm>
          <a:prstGeom prst="rect">
            <a:avLst/>
          </a:prstGeom>
        </p:spPr>
      </p:pic>
      <p:sp>
        <p:nvSpPr>
          <p:cNvPr id="2" name="TextBox 1"/>
          <p:cNvSpPr txBox="1"/>
          <p:nvPr/>
        </p:nvSpPr>
        <p:spPr>
          <a:xfrm>
            <a:off x="1524000" y="1"/>
            <a:ext cx="9144000" cy="769441"/>
          </a:xfrm>
          <a:prstGeom prst="rect">
            <a:avLst/>
          </a:prstGeom>
          <a:solidFill>
            <a:srgbClr val="AC75D5"/>
          </a:solidFill>
        </p:spPr>
        <p:txBody>
          <a:bodyPr wrap="square" rtlCol="0">
            <a:spAutoFit/>
          </a:bodyPr>
          <a:lstStyle/>
          <a:p>
            <a:pPr algn="ctr"/>
            <a:r>
              <a:rPr lang="en-GB" sz="4400" b="1" dirty="0">
                <a:solidFill>
                  <a:prstClr val="black"/>
                </a:solidFill>
                <a:latin typeface="Corbel" panose="020B0503020204020204" pitchFamily="34" charset="0"/>
              </a:rPr>
              <a:t>Icons to copy</a:t>
            </a:r>
          </a:p>
        </p:txBody>
      </p:sp>
      <p:pic>
        <p:nvPicPr>
          <p:cNvPr id="8" name="Picture 7"/>
          <p:cNvPicPr>
            <a:picLocks noChangeAspect="1"/>
          </p:cNvPicPr>
          <p:nvPr/>
        </p:nvPicPr>
        <p:blipFill>
          <a:blip r:embed="rId6"/>
          <a:stretch>
            <a:fillRect/>
          </a:stretch>
        </p:blipFill>
        <p:spPr>
          <a:xfrm>
            <a:off x="3976600" y="1169126"/>
            <a:ext cx="1604260" cy="1515840"/>
          </a:xfrm>
          <a:prstGeom prst="rect">
            <a:avLst/>
          </a:prstGeom>
        </p:spPr>
      </p:pic>
    </p:spTree>
    <p:extLst>
      <p:ext uri="{BB962C8B-B14F-4D97-AF65-F5344CB8AC3E}">
        <p14:creationId xmlns:p14="http://schemas.microsoft.com/office/powerpoint/2010/main" val="717963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4453BE-FE90-FFE1-575A-74540685E034}"/>
              </a:ext>
            </a:extLst>
          </p:cNvPr>
          <p:cNvSpPr>
            <a:spLocks noGrp="1"/>
          </p:cNvSpPr>
          <p:nvPr>
            <p:ph type="ctrTitle"/>
          </p:nvPr>
        </p:nvSpPr>
        <p:spPr/>
        <p:txBody>
          <a:bodyPr/>
          <a:lstStyle/>
          <a:p>
            <a:r>
              <a:rPr lang="en-GB" dirty="0"/>
              <a:t>GCSE English Literature</a:t>
            </a:r>
            <a:br>
              <a:rPr lang="en-GB" dirty="0"/>
            </a:br>
            <a:r>
              <a:rPr lang="en-GB" dirty="0"/>
              <a:t>Dr Farleigh</a:t>
            </a:r>
          </a:p>
        </p:txBody>
      </p:sp>
      <p:sp>
        <p:nvSpPr>
          <p:cNvPr id="6" name="Subtitle 5">
            <a:extLst>
              <a:ext uri="{FF2B5EF4-FFF2-40B4-BE49-F238E27FC236}">
                <a16:creationId xmlns:a16="http://schemas.microsoft.com/office/drawing/2014/main" id="{F120B067-C824-1943-D80C-DBBFBBBFCB49}"/>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856259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A560F-258F-8219-A457-DF7FC77703BB}"/>
              </a:ext>
            </a:extLst>
          </p:cNvPr>
          <p:cNvSpPr>
            <a:spLocks noGrp="1"/>
          </p:cNvSpPr>
          <p:nvPr>
            <p:ph type="title"/>
          </p:nvPr>
        </p:nvSpPr>
        <p:spPr/>
        <p:txBody>
          <a:bodyPr/>
          <a:lstStyle/>
          <a:p>
            <a:r>
              <a:rPr lang="en-GB" u="sng" dirty="0"/>
              <a:t>What do I have to do?</a:t>
            </a:r>
          </a:p>
        </p:txBody>
      </p:sp>
      <p:sp>
        <p:nvSpPr>
          <p:cNvPr id="3" name="Content Placeholder 2">
            <a:extLst>
              <a:ext uri="{FF2B5EF4-FFF2-40B4-BE49-F238E27FC236}">
                <a16:creationId xmlns:a16="http://schemas.microsoft.com/office/drawing/2014/main" id="{FBB73804-745A-E2D3-2150-0011D34AC9F6}"/>
              </a:ext>
            </a:extLst>
          </p:cNvPr>
          <p:cNvSpPr>
            <a:spLocks noGrp="1"/>
          </p:cNvSpPr>
          <p:nvPr>
            <p:ph idx="1"/>
          </p:nvPr>
        </p:nvSpPr>
        <p:spPr>
          <a:xfrm>
            <a:off x="838200" y="1825625"/>
            <a:ext cx="5257800" cy="4351338"/>
          </a:xfrm>
        </p:spPr>
        <p:txBody>
          <a:bodyPr/>
          <a:lstStyle/>
          <a:p>
            <a:r>
              <a:rPr lang="en-GB" dirty="0"/>
              <a:t>GCSE English Literature </a:t>
            </a:r>
          </a:p>
          <a:p>
            <a:r>
              <a:rPr lang="en-GB" dirty="0"/>
              <a:t>Paper 1</a:t>
            </a:r>
          </a:p>
          <a:p>
            <a:r>
              <a:rPr lang="en-GB" dirty="0"/>
              <a:t>Two questions</a:t>
            </a:r>
          </a:p>
          <a:p>
            <a:r>
              <a:rPr lang="en-GB" dirty="0"/>
              <a:t>50 minutes for each question</a:t>
            </a:r>
          </a:p>
          <a:p>
            <a:pPr marL="0" indent="0">
              <a:buNone/>
            </a:pPr>
            <a:endParaRPr lang="en-GB" dirty="0"/>
          </a:p>
        </p:txBody>
      </p:sp>
      <p:pic>
        <p:nvPicPr>
          <p:cNvPr id="5" name="Picture 4">
            <a:extLst>
              <a:ext uri="{FF2B5EF4-FFF2-40B4-BE49-F238E27FC236}">
                <a16:creationId xmlns:a16="http://schemas.microsoft.com/office/drawing/2014/main" id="{4BE3432E-372E-2D9D-6A93-45E9F12601A8}"/>
              </a:ext>
            </a:extLst>
          </p:cNvPr>
          <p:cNvPicPr>
            <a:picLocks noChangeAspect="1"/>
          </p:cNvPicPr>
          <p:nvPr/>
        </p:nvPicPr>
        <p:blipFill rotWithShape="1">
          <a:blip r:embed="rId2"/>
          <a:srcRect l="35476" t="27985" r="36666" b="13785"/>
          <a:stretch/>
        </p:blipFill>
        <p:spPr>
          <a:xfrm>
            <a:off x="6344529" y="0"/>
            <a:ext cx="5847471" cy="6871921"/>
          </a:xfrm>
          <a:prstGeom prst="rect">
            <a:avLst/>
          </a:prstGeom>
        </p:spPr>
      </p:pic>
    </p:spTree>
    <p:extLst>
      <p:ext uri="{BB962C8B-B14F-4D97-AF65-F5344CB8AC3E}">
        <p14:creationId xmlns:p14="http://schemas.microsoft.com/office/powerpoint/2010/main" val="25977626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sp>
        <p:nvSpPr>
          <p:cNvPr id="2" name="TextBox 1"/>
          <p:cNvSpPr txBox="1"/>
          <p:nvPr/>
        </p:nvSpPr>
        <p:spPr>
          <a:xfrm>
            <a:off x="3404383" y="253189"/>
            <a:ext cx="8548270" cy="1446550"/>
          </a:xfrm>
          <a:prstGeom prst="rect">
            <a:avLst/>
          </a:prstGeom>
          <a:noFill/>
        </p:spPr>
        <p:txBody>
          <a:bodyPr wrap="square" rtlCol="0">
            <a:spAutoFit/>
          </a:bodyPr>
          <a:lstStyle/>
          <a:p>
            <a:pPr algn="ctr"/>
            <a:r>
              <a:rPr lang="en-GB" sz="4400" dirty="0">
                <a:solidFill>
                  <a:schemeClr val="bg1"/>
                </a:solidFill>
                <a:latin typeface="Comic Sans MS" pitchFamily="66" charset="0"/>
              </a:rPr>
              <a:t>What was life like in Victorian England?</a:t>
            </a:r>
          </a:p>
        </p:txBody>
      </p:sp>
      <p:pic>
        <p:nvPicPr>
          <p:cNvPr id="4" name="Picture 3">
            <a:extLst>
              <a:ext uri="{FF2B5EF4-FFF2-40B4-BE49-F238E27FC236}">
                <a16:creationId xmlns:a16="http://schemas.microsoft.com/office/drawing/2014/main" id="{A827B42B-72D4-4C0F-3B2D-CBE5CDD8B9B1}"/>
              </a:ext>
            </a:extLst>
          </p:cNvPr>
          <p:cNvPicPr>
            <a:picLocks noChangeAspect="1"/>
          </p:cNvPicPr>
          <p:nvPr/>
        </p:nvPicPr>
        <p:blipFill rotWithShape="1">
          <a:blip r:embed="rId2"/>
          <a:srcRect t="1441" r="18180" b="4002"/>
          <a:stretch/>
        </p:blipFill>
        <p:spPr>
          <a:xfrm>
            <a:off x="335363" y="1714657"/>
            <a:ext cx="8077118" cy="5143343"/>
          </a:xfrm>
          <a:prstGeom prst="rect">
            <a:avLst/>
          </a:prstGeom>
        </p:spPr>
      </p:pic>
      <p:pic>
        <p:nvPicPr>
          <p:cNvPr id="5" name="Picture 4">
            <a:extLst>
              <a:ext uri="{FF2B5EF4-FFF2-40B4-BE49-F238E27FC236}">
                <a16:creationId xmlns:a16="http://schemas.microsoft.com/office/drawing/2014/main" id="{4A071079-24B5-9F75-6335-1466ACB7CFAC}"/>
              </a:ext>
            </a:extLst>
          </p:cNvPr>
          <p:cNvPicPr>
            <a:picLocks noChangeAspect="1"/>
          </p:cNvPicPr>
          <p:nvPr/>
        </p:nvPicPr>
        <p:blipFill>
          <a:blip r:embed="rId3"/>
          <a:stretch>
            <a:fillRect/>
          </a:stretch>
        </p:blipFill>
        <p:spPr>
          <a:xfrm>
            <a:off x="8623495" y="1714657"/>
            <a:ext cx="1119215" cy="1057529"/>
          </a:xfrm>
          <a:prstGeom prst="rect">
            <a:avLst/>
          </a:prstGeom>
        </p:spPr>
      </p:pic>
      <p:sp>
        <p:nvSpPr>
          <p:cNvPr id="8" name="TextBox 7">
            <a:extLst>
              <a:ext uri="{FF2B5EF4-FFF2-40B4-BE49-F238E27FC236}">
                <a16:creationId xmlns:a16="http://schemas.microsoft.com/office/drawing/2014/main" id="{B4FB77D5-31E6-0CA4-6193-23AF72B345BC}"/>
              </a:ext>
            </a:extLst>
          </p:cNvPr>
          <p:cNvSpPr txBox="1"/>
          <p:nvPr/>
        </p:nvSpPr>
        <p:spPr>
          <a:xfrm>
            <a:off x="8623495" y="2803947"/>
            <a:ext cx="3568505" cy="3970318"/>
          </a:xfrm>
          <a:prstGeom prst="rect">
            <a:avLst/>
          </a:prstGeom>
          <a:noFill/>
        </p:spPr>
        <p:txBody>
          <a:bodyPr wrap="square" rtlCol="0">
            <a:spAutoFit/>
          </a:bodyPr>
          <a:lstStyle/>
          <a:p>
            <a:r>
              <a:rPr lang="en-GB" sz="2800" b="1" dirty="0"/>
              <a:t>Which of these reasons is most likely to cause poverty?</a:t>
            </a:r>
          </a:p>
          <a:p>
            <a:pPr marL="457200" indent="-457200">
              <a:buFont typeface="Arial" panose="020B0604020202020204" pitchFamily="34" charset="0"/>
              <a:buChar char="•"/>
            </a:pPr>
            <a:r>
              <a:rPr lang="en-GB" sz="2800" dirty="0"/>
              <a:t>Increase in population</a:t>
            </a:r>
          </a:p>
          <a:p>
            <a:pPr marL="457200" indent="-457200">
              <a:buFont typeface="Arial" panose="020B0604020202020204" pitchFamily="34" charset="0"/>
              <a:buChar char="•"/>
            </a:pPr>
            <a:r>
              <a:rPr lang="en-GB" sz="2800" dirty="0"/>
              <a:t>People moving to the city</a:t>
            </a:r>
          </a:p>
          <a:p>
            <a:pPr marL="457200" indent="-457200">
              <a:buFont typeface="Arial" panose="020B0604020202020204" pitchFamily="34" charset="0"/>
              <a:buChar char="•"/>
            </a:pPr>
            <a:r>
              <a:rPr lang="en-GB" sz="2800" dirty="0"/>
              <a:t>Not enough houses</a:t>
            </a:r>
          </a:p>
          <a:p>
            <a:pPr marL="457200" indent="-457200">
              <a:buFont typeface="Arial" panose="020B0604020202020204" pitchFamily="34" charset="0"/>
              <a:buChar char="•"/>
            </a:pPr>
            <a:r>
              <a:rPr lang="en-GB" sz="2800" dirty="0"/>
              <a:t>Not enough food</a:t>
            </a:r>
          </a:p>
        </p:txBody>
      </p:sp>
    </p:spTree>
    <p:extLst>
      <p:ext uri="{BB962C8B-B14F-4D97-AF65-F5344CB8AC3E}">
        <p14:creationId xmlns:p14="http://schemas.microsoft.com/office/powerpoint/2010/main" val="1489931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ounded Rectangle 4"/>
          <p:cNvSpPr/>
          <p:nvPr/>
        </p:nvSpPr>
        <p:spPr>
          <a:xfrm>
            <a:off x="239352" y="260648"/>
            <a:ext cx="11713301"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pPr algn="ctr"/>
            <a:r>
              <a:rPr lang="en-GB" sz="4400" dirty="0">
                <a:solidFill>
                  <a:schemeClr val="bg1"/>
                </a:solidFill>
                <a:latin typeface="Comic Sans MS" pitchFamily="66" charset="0"/>
              </a:rPr>
              <a:t>What was life like in Victorian England?</a:t>
            </a:r>
          </a:p>
        </p:txBody>
      </p:sp>
      <p:sp>
        <p:nvSpPr>
          <p:cNvPr id="3" name="Content Placeholder 2"/>
          <p:cNvSpPr>
            <a:spLocks noGrp="1"/>
          </p:cNvSpPr>
          <p:nvPr>
            <p:ph idx="1"/>
          </p:nvPr>
        </p:nvSpPr>
        <p:spPr>
          <a:xfrm>
            <a:off x="640080" y="1996490"/>
            <a:ext cx="10972800" cy="4525963"/>
          </a:xfrm>
        </p:spPr>
        <p:txBody>
          <a:bodyPr>
            <a:normAutofit/>
          </a:bodyPr>
          <a:lstStyle/>
          <a:p>
            <a:pPr marL="0" indent="0">
              <a:buNone/>
            </a:pPr>
            <a:r>
              <a:rPr lang="en-GB" sz="3600" dirty="0">
                <a:latin typeface="Comic Sans MS" pitchFamily="66" charset="0"/>
              </a:rPr>
              <a:t>Poverty was a huge problem in Victorian England. Dickens wrote “A Christmas Carol” in order to raise awareness about the problems of poverty. He thought that people were kinder at Christmas so they might feel more charitable and want to help the poor.</a:t>
            </a:r>
          </a:p>
        </p:txBody>
      </p:sp>
    </p:spTree>
    <p:extLst>
      <p:ext uri="{BB962C8B-B14F-4D97-AF65-F5344CB8AC3E}">
        <p14:creationId xmlns:p14="http://schemas.microsoft.com/office/powerpoint/2010/main" val="2104041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ounded Rectangle 5"/>
          <p:cNvSpPr/>
          <p:nvPr/>
        </p:nvSpPr>
        <p:spPr>
          <a:xfrm>
            <a:off x="239352" y="138572"/>
            <a:ext cx="11713301"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normAutofit/>
          </a:bodyPr>
          <a:lstStyle/>
          <a:p>
            <a:r>
              <a:rPr lang="en-GB" sz="6000" dirty="0">
                <a:solidFill>
                  <a:schemeClr val="bg1"/>
                </a:solidFill>
                <a:latin typeface="Comic Sans MS" pitchFamily="66" charset="0"/>
              </a:rPr>
              <a:t>Life in Victorian England</a:t>
            </a:r>
          </a:p>
        </p:txBody>
      </p:sp>
      <p:sp>
        <p:nvSpPr>
          <p:cNvPr id="3" name="Content Placeholder 2"/>
          <p:cNvSpPr>
            <a:spLocks noGrp="1"/>
          </p:cNvSpPr>
          <p:nvPr>
            <p:ph idx="1"/>
          </p:nvPr>
        </p:nvSpPr>
        <p:spPr>
          <a:xfrm>
            <a:off x="609600" y="1600201"/>
            <a:ext cx="10972800" cy="2260848"/>
          </a:xfrm>
        </p:spPr>
        <p:txBody>
          <a:bodyPr/>
          <a:lstStyle/>
          <a:p>
            <a:r>
              <a:rPr lang="en-GB" dirty="0">
                <a:latin typeface="Comic Sans MS" pitchFamily="66" charset="0"/>
              </a:rPr>
              <a:t>At this time the gap between poor and rich was much, much bigger than it is today.</a:t>
            </a:r>
          </a:p>
          <a:p>
            <a:r>
              <a:rPr lang="en-GB" dirty="0">
                <a:latin typeface="Comic Sans MS" pitchFamily="66" charset="0"/>
              </a:rPr>
              <a:t>The contrast between those who were rich and poor was shocking.</a:t>
            </a:r>
          </a:p>
          <a:p>
            <a:endParaRPr lang="en-GB" dirty="0"/>
          </a:p>
        </p:txBody>
      </p:sp>
      <p:pic>
        <p:nvPicPr>
          <p:cNvPr id="3074" name="Picture 2" descr="http://www.victorialodging.com/files/Victorian_Christm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324" y="3827210"/>
            <a:ext cx="5467689" cy="288335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stmaryscollegehull.co.uk/HistoryMad/moreimages/victorians/workhous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6109" y="3831346"/>
            <a:ext cx="5385825" cy="2879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0522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03521" y="332664"/>
            <a:ext cx="6583680" cy="6888480"/>
          </a:xfrm>
        </p:spPr>
        <p:txBody>
          <a:bodyPr>
            <a:normAutofit fontScale="92500" lnSpcReduction="20000"/>
          </a:bodyPr>
          <a:lstStyle/>
          <a:p>
            <a:r>
              <a:rPr lang="en-GB" dirty="0">
                <a:latin typeface="Comic Sans MS" pitchFamily="66" charset="0"/>
              </a:rPr>
              <a:t>Those who were poor lived in squalor, deprivation, dirt and misery. </a:t>
            </a:r>
          </a:p>
          <a:p>
            <a:r>
              <a:rPr lang="en-GB" dirty="0">
                <a:latin typeface="Comic Sans MS" pitchFamily="66" charset="0"/>
              </a:rPr>
              <a:t>They barely had enough money or food to survive.</a:t>
            </a:r>
          </a:p>
          <a:p>
            <a:r>
              <a:rPr lang="en-GB" dirty="0">
                <a:latin typeface="Comic Sans MS" pitchFamily="66" charset="0"/>
              </a:rPr>
              <a:t>Child mortality was very high.</a:t>
            </a:r>
          </a:p>
          <a:p>
            <a:r>
              <a:rPr lang="en-GB" dirty="0">
                <a:latin typeface="Comic Sans MS" pitchFamily="66" charset="0"/>
              </a:rPr>
              <a:t>There was no healthcare. If you got ill, and could not work, your whole family was at risk of death. </a:t>
            </a:r>
          </a:p>
          <a:p>
            <a:r>
              <a:rPr lang="en-GB" dirty="0">
                <a:latin typeface="Comic Sans MS" pitchFamily="66" charset="0"/>
              </a:rPr>
              <a:t>The workhouse was the only option for many families, where at least they would be fed and housed. </a:t>
            </a:r>
          </a:p>
          <a:p>
            <a:r>
              <a:rPr lang="en-GB" dirty="0">
                <a:latin typeface="Comic Sans MS" pitchFamily="66" charset="0"/>
              </a:rPr>
              <a:t>However, at the workhouse, families were split up, and often conditions were no better.</a:t>
            </a:r>
          </a:p>
          <a:p>
            <a:endParaRPr lang="en-GB" dirty="0"/>
          </a:p>
        </p:txBody>
      </p:sp>
      <p:pic>
        <p:nvPicPr>
          <p:cNvPr id="4" name="Picture 2" descr="http://www.thorotonsociety.org.uk/images/newsimages/newsletter47/povert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2664"/>
            <a:ext cx="5303520" cy="629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7501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85493" y="476672"/>
            <a:ext cx="5471227" cy="6048672"/>
          </a:xfrm>
        </p:spPr>
        <p:txBody>
          <a:bodyPr>
            <a:normAutofit fontScale="92500" lnSpcReduction="10000"/>
          </a:bodyPr>
          <a:lstStyle/>
          <a:p>
            <a:r>
              <a:rPr lang="en-GB" dirty="0">
                <a:latin typeface="Comic Sans MS" pitchFamily="66" charset="0"/>
              </a:rPr>
              <a:t>Those who were rich lived in the exact opposite way.</a:t>
            </a:r>
          </a:p>
          <a:p>
            <a:r>
              <a:rPr lang="en-GB" dirty="0">
                <a:latin typeface="Comic Sans MS" pitchFamily="66" charset="0"/>
              </a:rPr>
              <a:t>They had enormous houses, luxury clothes and servants. </a:t>
            </a:r>
          </a:p>
          <a:p>
            <a:r>
              <a:rPr lang="en-GB" dirty="0">
                <a:latin typeface="Comic Sans MS" pitchFamily="66" charset="0"/>
              </a:rPr>
              <a:t>The rich people in Victorian England (most of them, anyway) took little interest in helping the poor. </a:t>
            </a:r>
          </a:p>
          <a:p>
            <a:r>
              <a:rPr lang="en-GB" dirty="0">
                <a:latin typeface="Comic Sans MS" pitchFamily="66" charset="0"/>
              </a:rPr>
              <a:t>They felt that poverty was their fault, or a punishment, or something that could be avoided. </a:t>
            </a:r>
          </a:p>
          <a:p>
            <a:endParaRPr lang="en-GB" dirty="0"/>
          </a:p>
        </p:txBody>
      </p:sp>
      <p:pic>
        <p:nvPicPr>
          <p:cNvPr id="4" name="Picture 2" descr="http://t3.gstatic.com/images?q=tbn:x7IvxLXf8-OvSM:http://www.uniquedaily.com/wp-content/uploads/2009/08/creepy-victorian-life.jpg&amp;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672"/>
            <a:ext cx="6111173" cy="5941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799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A80BBA-E705-B647-E99A-472A68DD5639}"/>
              </a:ext>
            </a:extLst>
          </p:cNvPr>
          <p:cNvSpPr>
            <a:spLocks noGrp="1"/>
          </p:cNvSpPr>
          <p:nvPr>
            <p:ph type="title"/>
          </p:nvPr>
        </p:nvSpPr>
        <p:spPr>
          <a:solidFill>
            <a:srgbClr val="9966FF"/>
          </a:solidFill>
        </p:spPr>
        <p:txBody>
          <a:bodyPr/>
          <a:lstStyle/>
          <a:p>
            <a:pPr algn="ctr"/>
            <a:r>
              <a:rPr lang="en-GB" b="1" dirty="0">
                <a:solidFill>
                  <a:schemeClr val="bg1"/>
                </a:solidFill>
              </a:rPr>
              <a:t>How does the story begin?</a:t>
            </a:r>
          </a:p>
        </p:txBody>
      </p:sp>
      <p:sp>
        <p:nvSpPr>
          <p:cNvPr id="4" name="Content Placeholder 3">
            <a:extLst>
              <a:ext uri="{FF2B5EF4-FFF2-40B4-BE49-F238E27FC236}">
                <a16:creationId xmlns:a16="http://schemas.microsoft.com/office/drawing/2014/main" id="{36FFB0D0-8766-1D57-093C-7BE11D7789F2}"/>
              </a:ext>
            </a:extLst>
          </p:cNvPr>
          <p:cNvSpPr>
            <a:spLocks noGrp="1"/>
          </p:cNvSpPr>
          <p:nvPr>
            <p:ph idx="1"/>
          </p:nvPr>
        </p:nvSpPr>
        <p:spPr>
          <a:xfrm>
            <a:off x="838200" y="1825625"/>
            <a:ext cx="10515600" cy="2028923"/>
          </a:xfrm>
          <a:solidFill>
            <a:schemeClr val="bg1"/>
          </a:solidFill>
          <a:ln w="38100">
            <a:solidFill>
              <a:schemeClr val="tx1"/>
            </a:solidFill>
          </a:ln>
        </p:spPr>
        <p:txBody>
          <a:bodyPr/>
          <a:lstStyle/>
          <a:p>
            <a:pPr marL="0" indent="0">
              <a:buNone/>
            </a:pPr>
            <a:r>
              <a:rPr lang="en-GB" dirty="0"/>
              <a:t>MARLEY was dead, to begin with. There is no doubt whatever about that. The register of his burial was signed by the clergyman, the clerk, the undertaker, and the chief mourner. Scrooge signed it. And Scrooge’s name was good upon ’Change, for anything he chose to put his hand to. </a:t>
            </a:r>
          </a:p>
        </p:txBody>
      </p:sp>
      <p:sp>
        <p:nvSpPr>
          <p:cNvPr id="8" name="TextBox 7">
            <a:extLst>
              <a:ext uri="{FF2B5EF4-FFF2-40B4-BE49-F238E27FC236}">
                <a16:creationId xmlns:a16="http://schemas.microsoft.com/office/drawing/2014/main" id="{EAA35CAA-2A9F-2051-8399-2080DC49DE45}"/>
              </a:ext>
            </a:extLst>
          </p:cNvPr>
          <p:cNvSpPr txBox="1"/>
          <p:nvPr/>
        </p:nvSpPr>
        <p:spPr>
          <a:xfrm>
            <a:off x="838200" y="3989481"/>
            <a:ext cx="6973256" cy="2246769"/>
          </a:xfrm>
          <a:prstGeom prst="rect">
            <a:avLst/>
          </a:prstGeom>
          <a:noFill/>
        </p:spPr>
        <p:txBody>
          <a:bodyPr wrap="none" rtlCol="0">
            <a:spAutoFit/>
          </a:bodyPr>
          <a:lstStyle/>
          <a:p>
            <a:r>
              <a:rPr lang="en-GB" sz="2800" b="1" dirty="0"/>
              <a:t>Answer on your whiteboards:</a:t>
            </a:r>
          </a:p>
          <a:p>
            <a:pPr marL="342900" indent="-342900">
              <a:buFont typeface="+mj-lt"/>
              <a:buAutoNum type="arabicPeriod"/>
            </a:pPr>
            <a:r>
              <a:rPr lang="en-GB" sz="2800" dirty="0"/>
              <a:t>What is the name of the man who has died?</a:t>
            </a:r>
          </a:p>
          <a:p>
            <a:pPr marL="342900" indent="-342900">
              <a:buFont typeface="+mj-lt"/>
              <a:buAutoNum type="arabicPeriod"/>
            </a:pPr>
            <a:r>
              <a:rPr lang="en-GB" sz="2800" dirty="0"/>
              <a:t>Who signed his death certificate?</a:t>
            </a:r>
          </a:p>
          <a:p>
            <a:pPr marL="342900" indent="-342900">
              <a:buFont typeface="+mj-lt"/>
              <a:buAutoNum type="arabicPeriod"/>
            </a:pPr>
            <a:r>
              <a:rPr lang="en-GB" sz="2800" dirty="0"/>
              <a:t>What is the name of Marley’s only friend?</a:t>
            </a:r>
          </a:p>
          <a:p>
            <a:pPr marL="342900" indent="-342900">
              <a:buFont typeface="+mj-lt"/>
              <a:buAutoNum type="arabicPeriod"/>
            </a:pPr>
            <a:r>
              <a:rPr lang="en-GB" sz="2800" dirty="0"/>
              <a:t>What clue is there that Marley is a ghost?</a:t>
            </a:r>
          </a:p>
        </p:txBody>
      </p:sp>
      <p:pic>
        <p:nvPicPr>
          <p:cNvPr id="2" name="Picture 1">
            <a:extLst>
              <a:ext uri="{FF2B5EF4-FFF2-40B4-BE49-F238E27FC236}">
                <a16:creationId xmlns:a16="http://schemas.microsoft.com/office/drawing/2014/main" id="{42146B3B-1BD2-B60F-62FC-0CF4CBACFFC0}"/>
              </a:ext>
            </a:extLst>
          </p:cNvPr>
          <p:cNvPicPr>
            <a:picLocks noChangeAspect="1"/>
          </p:cNvPicPr>
          <p:nvPr/>
        </p:nvPicPr>
        <p:blipFill>
          <a:blip r:embed="rId2"/>
          <a:stretch>
            <a:fillRect/>
          </a:stretch>
        </p:blipFill>
        <p:spPr>
          <a:xfrm>
            <a:off x="9355016" y="4205451"/>
            <a:ext cx="2708864" cy="2559564"/>
          </a:xfrm>
          <a:prstGeom prst="rect">
            <a:avLst/>
          </a:prstGeom>
        </p:spPr>
      </p:pic>
    </p:spTree>
    <p:extLst>
      <p:ext uri="{BB962C8B-B14F-4D97-AF65-F5344CB8AC3E}">
        <p14:creationId xmlns:p14="http://schemas.microsoft.com/office/powerpoint/2010/main" val="10806115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A80BBA-E705-B647-E99A-472A68DD5639}"/>
              </a:ext>
            </a:extLst>
          </p:cNvPr>
          <p:cNvSpPr>
            <a:spLocks noGrp="1"/>
          </p:cNvSpPr>
          <p:nvPr>
            <p:ph type="title"/>
          </p:nvPr>
        </p:nvSpPr>
        <p:spPr>
          <a:xfrm>
            <a:off x="838200" y="365130"/>
            <a:ext cx="10515600" cy="704016"/>
          </a:xfrm>
          <a:solidFill>
            <a:srgbClr val="9966FF"/>
          </a:solidFill>
        </p:spPr>
        <p:txBody>
          <a:bodyPr/>
          <a:lstStyle/>
          <a:p>
            <a:pPr algn="ctr"/>
            <a:r>
              <a:rPr lang="en-GB" b="1" dirty="0">
                <a:solidFill>
                  <a:schemeClr val="bg1"/>
                </a:solidFill>
              </a:rPr>
              <a:t>How does the writer present Scrooge?</a:t>
            </a:r>
          </a:p>
        </p:txBody>
      </p:sp>
      <p:sp>
        <p:nvSpPr>
          <p:cNvPr id="6" name="Content Placeholder 5">
            <a:extLst>
              <a:ext uri="{FF2B5EF4-FFF2-40B4-BE49-F238E27FC236}">
                <a16:creationId xmlns:a16="http://schemas.microsoft.com/office/drawing/2014/main" id="{A0CD36D5-E5C5-CDF4-4E0E-DBB58F3F1B14}"/>
              </a:ext>
            </a:extLst>
          </p:cNvPr>
          <p:cNvSpPr>
            <a:spLocks noGrp="1"/>
          </p:cNvSpPr>
          <p:nvPr>
            <p:ph idx="1"/>
          </p:nvPr>
        </p:nvSpPr>
        <p:spPr>
          <a:xfrm>
            <a:off x="838200" y="1308294"/>
            <a:ext cx="10515600" cy="5373859"/>
          </a:xfrm>
        </p:spPr>
        <p:txBody>
          <a:bodyPr>
            <a:normAutofit fontScale="70000" lnSpcReduction="20000"/>
          </a:bodyPr>
          <a:lstStyle/>
          <a:p>
            <a:pPr marL="0" indent="0">
              <a:buNone/>
            </a:pPr>
            <a:r>
              <a:rPr lang="en-GB" sz="4000" u="sng" dirty="0">
                <a:latin typeface="OpenDyslexic" panose="00000500000000000000" pitchFamily="50" charset="0"/>
              </a:rPr>
              <a:t>WAGOLL</a:t>
            </a:r>
          </a:p>
          <a:p>
            <a:pPr marL="0" indent="0">
              <a:lnSpc>
                <a:spcPct val="170000"/>
              </a:lnSpc>
              <a:buNone/>
            </a:pPr>
            <a:r>
              <a:rPr lang="en-GB" sz="4000" dirty="0">
                <a:latin typeface="OpenDyslexic" panose="00000500000000000000" pitchFamily="50" charset="0"/>
              </a:rPr>
              <a:t>The writer presents Scrooge as </a:t>
            </a:r>
            <a:r>
              <a:rPr lang="en-GB" sz="4000" dirty="0">
                <a:highlight>
                  <a:srgbClr val="FFFF00"/>
                </a:highlight>
                <a:latin typeface="OpenDyslexic" panose="00000500000000000000" pitchFamily="50" charset="0"/>
              </a:rPr>
              <a:t>bitter </a:t>
            </a:r>
            <a:r>
              <a:rPr lang="en-GB" sz="4000" dirty="0">
                <a:latin typeface="OpenDyslexic" panose="00000500000000000000" pitchFamily="50" charset="0"/>
              </a:rPr>
              <a:t>. This is shown by the words </a:t>
            </a:r>
            <a:r>
              <a:rPr lang="en-GB" sz="4000" dirty="0">
                <a:highlight>
                  <a:srgbClr val="FFFF00"/>
                </a:highlight>
                <a:latin typeface="OpenDyslexic" panose="00000500000000000000" pitchFamily="50" charset="0"/>
              </a:rPr>
              <a:t>“solitary as an oyster”. </a:t>
            </a:r>
            <a:r>
              <a:rPr lang="en-GB" sz="4000" dirty="0">
                <a:latin typeface="OpenDyslexic" panose="00000500000000000000" pitchFamily="50" charset="0"/>
              </a:rPr>
              <a:t>The writer deliberately uses this simile to highlight that Scrooge does not like other people. This is shown when Fred invites Scrooge to Christmas dinner and Scrooge says, “Bah Humbug”. The writer is making the point that Scrooge is miserable and has no feelings.</a:t>
            </a:r>
          </a:p>
          <a:p>
            <a:pPr marL="0" indent="0">
              <a:buNone/>
            </a:pPr>
            <a:endParaRPr lang="en-GB" dirty="0"/>
          </a:p>
        </p:txBody>
      </p:sp>
    </p:spTree>
    <p:extLst>
      <p:ext uri="{BB962C8B-B14F-4D97-AF65-F5344CB8AC3E}">
        <p14:creationId xmlns:p14="http://schemas.microsoft.com/office/powerpoint/2010/main" val="1970614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A80BBA-E705-B647-E99A-472A68DD5639}"/>
              </a:ext>
            </a:extLst>
          </p:cNvPr>
          <p:cNvSpPr>
            <a:spLocks noGrp="1"/>
          </p:cNvSpPr>
          <p:nvPr>
            <p:ph type="title"/>
          </p:nvPr>
        </p:nvSpPr>
        <p:spPr>
          <a:xfrm>
            <a:off x="838200" y="365130"/>
            <a:ext cx="10515600" cy="704016"/>
          </a:xfrm>
          <a:solidFill>
            <a:srgbClr val="9966FF"/>
          </a:solidFill>
        </p:spPr>
        <p:txBody>
          <a:bodyPr/>
          <a:lstStyle/>
          <a:p>
            <a:pPr algn="ctr"/>
            <a:r>
              <a:rPr lang="en-GB" b="1" dirty="0">
                <a:solidFill>
                  <a:schemeClr val="bg1"/>
                </a:solidFill>
              </a:rPr>
              <a:t>How does the writer present Scrooge?</a:t>
            </a:r>
          </a:p>
        </p:txBody>
      </p:sp>
      <p:sp>
        <p:nvSpPr>
          <p:cNvPr id="6" name="Content Placeholder 5">
            <a:extLst>
              <a:ext uri="{FF2B5EF4-FFF2-40B4-BE49-F238E27FC236}">
                <a16:creationId xmlns:a16="http://schemas.microsoft.com/office/drawing/2014/main" id="{A0CD36D5-E5C5-CDF4-4E0E-DBB58F3F1B14}"/>
              </a:ext>
            </a:extLst>
          </p:cNvPr>
          <p:cNvSpPr>
            <a:spLocks noGrp="1"/>
          </p:cNvSpPr>
          <p:nvPr>
            <p:ph idx="1"/>
          </p:nvPr>
        </p:nvSpPr>
        <p:spPr>
          <a:xfrm>
            <a:off x="838200" y="1308294"/>
            <a:ext cx="10515600" cy="5373859"/>
          </a:xfrm>
        </p:spPr>
        <p:txBody>
          <a:bodyPr>
            <a:normAutofit fontScale="70000" lnSpcReduction="20000"/>
          </a:bodyPr>
          <a:lstStyle/>
          <a:p>
            <a:pPr marL="0" indent="0">
              <a:buNone/>
            </a:pPr>
            <a:r>
              <a:rPr lang="en-GB" sz="4000" u="sng" dirty="0">
                <a:latin typeface="OpenDyslexic" panose="00000500000000000000" pitchFamily="50" charset="0"/>
              </a:rPr>
              <a:t>WAGOLL</a:t>
            </a:r>
          </a:p>
          <a:p>
            <a:pPr marL="0" indent="0">
              <a:lnSpc>
                <a:spcPct val="170000"/>
              </a:lnSpc>
              <a:buNone/>
            </a:pPr>
            <a:r>
              <a:rPr lang="en-GB" sz="4000" dirty="0">
                <a:latin typeface="OpenDyslexic" panose="00000500000000000000" pitchFamily="50" charset="0"/>
              </a:rPr>
              <a:t>The writer presents Scrooge as </a:t>
            </a:r>
            <a:r>
              <a:rPr lang="en-GB" sz="4000" dirty="0">
                <a:highlight>
                  <a:srgbClr val="FFFF00"/>
                </a:highlight>
                <a:latin typeface="OpenDyslexic" panose="00000500000000000000" pitchFamily="50" charset="0"/>
              </a:rPr>
              <a:t>bitter </a:t>
            </a:r>
            <a:r>
              <a:rPr lang="en-GB" sz="4000" dirty="0">
                <a:latin typeface="OpenDyslexic" panose="00000500000000000000" pitchFamily="50" charset="0"/>
              </a:rPr>
              <a:t>. This is shown by the words </a:t>
            </a:r>
            <a:r>
              <a:rPr lang="en-GB" sz="4000" dirty="0">
                <a:highlight>
                  <a:srgbClr val="FFFF00"/>
                </a:highlight>
                <a:latin typeface="OpenDyslexic" panose="00000500000000000000" pitchFamily="50" charset="0"/>
              </a:rPr>
              <a:t>“solitary as an oyster”. </a:t>
            </a:r>
            <a:r>
              <a:rPr lang="en-GB" sz="4000" dirty="0">
                <a:latin typeface="OpenDyslexic" panose="00000500000000000000" pitchFamily="50" charset="0"/>
              </a:rPr>
              <a:t>The writer deliberately uses this simile to highlight that Scrooge does not like other people. This is shown when Fred invites Scrooge to Christmas dinner and Scrooge says, “Bah Humbug”. The writer is making the point that Scrooge is miserable and has no feelings.</a:t>
            </a:r>
          </a:p>
          <a:p>
            <a:pPr marL="0" indent="0">
              <a:buNone/>
            </a:pPr>
            <a:endParaRPr lang="en-GB" dirty="0"/>
          </a:p>
        </p:txBody>
      </p:sp>
    </p:spTree>
    <p:extLst>
      <p:ext uri="{BB962C8B-B14F-4D97-AF65-F5344CB8AC3E}">
        <p14:creationId xmlns:p14="http://schemas.microsoft.com/office/powerpoint/2010/main" val="3343950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A80BBA-E705-B647-E99A-472A68DD5639}"/>
              </a:ext>
            </a:extLst>
          </p:cNvPr>
          <p:cNvSpPr>
            <a:spLocks noGrp="1"/>
          </p:cNvSpPr>
          <p:nvPr>
            <p:ph type="title"/>
          </p:nvPr>
        </p:nvSpPr>
        <p:spPr>
          <a:xfrm>
            <a:off x="838200" y="365130"/>
            <a:ext cx="10515600" cy="704016"/>
          </a:xfrm>
          <a:solidFill>
            <a:srgbClr val="9966FF"/>
          </a:solidFill>
        </p:spPr>
        <p:txBody>
          <a:bodyPr/>
          <a:lstStyle/>
          <a:p>
            <a:pPr algn="ctr"/>
            <a:r>
              <a:rPr lang="en-GB" b="1" dirty="0">
                <a:solidFill>
                  <a:schemeClr val="bg1"/>
                </a:solidFill>
              </a:rPr>
              <a:t>How does the writer present Scrooge?</a:t>
            </a:r>
          </a:p>
        </p:txBody>
      </p:sp>
      <p:sp>
        <p:nvSpPr>
          <p:cNvPr id="6" name="Content Placeholder 5">
            <a:extLst>
              <a:ext uri="{FF2B5EF4-FFF2-40B4-BE49-F238E27FC236}">
                <a16:creationId xmlns:a16="http://schemas.microsoft.com/office/drawing/2014/main" id="{A0CD36D5-E5C5-CDF4-4E0E-DBB58F3F1B14}"/>
              </a:ext>
            </a:extLst>
          </p:cNvPr>
          <p:cNvSpPr>
            <a:spLocks noGrp="1"/>
          </p:cNvSpPr>
          <p:nvPr>
            <p:ph idx="1"/>
          </p:nvPr>
        </p:nvSpPr>
        <p:spPr>
          <a:xfrm>
            <a:off x="838200" y="1308295"/>
            <a:ext cx="10515600" cy="4868668"/>
          </a:xfrm>
        </p:spPr>
        <p:txBody>
          <a:bodyPr>
            <a:normAutofit fontScale="92500" lnSpcReduction="20000"/>
          </a:bodyPr>
          <a:lstStyle/>
          <a:p>
            <a:pPr marL="0" indent="0">
              <a:buNone/>
            </a:pPr>
            <a:r>
              <a:rPr lang="en-GB" dirty="0"/>
              <a:t>Oh! But he was a tight-fisted hand at the grindstone, Scrooge! a squeezing, wrenching, grasping, scraping, clutching, covetous, old sinner! Hard and sharp as flint, from which no steel had ever struck out generous fire; secret, and self-contained, and solitary as an oyster. The cold within him froze his old features, nipped his pointed nose, shrivelled his cheek, stiffened his gait; made his eyes red, his thin lips blue; and spoke out shrewdly in his grating voice. A frosty rime was on his head, and on his eyebrows, and his wiry chin. He carried his own low temperature always about with him; he iced his office in the dog-days; and didn’t thaw it one degree at Christmas. </a:t>
            </a:r>
          </a:p>
          <a:p>
            <a:pPr marL="0" indent="0">
              <a:buNone/>
            </a:pPr>
            <a:r>
              <a:rPr lang="en-GB" dirty="0"/>
              <a:t>External heat and cold had little influence on Scrooge. No warmth could warm, no wintry weather chill him. No wind that blew was bitterer than he, no falling snow was more intent upon its purpose, no pelting rain less open to entreaty. Foul weather didn’t know where to have him. The heaviest rain, and snow, and hail, and sleet, could boast of the advantage over him in only one respect. They often “came down” handsomely, and Scrooge never did. </a:t>
            </a:r>
          </a:p>
        </p:txBody>
      </p:sp>
    </p:spTree>
    <p:extLst>
      <p:ext uri="{BB962C8B-B14F-4D97-AF65-F5344CB8AC3E}">
        <p14:creationId xmlns:p14="http://schemas.microsoft.com/office/powerpoint/2010/main" val="1323560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ounded Rectangle 11"/>
          <p:cNvSpPr/>
          <p:nvPr/>
        </p:nvSpPr>
        <p:spPr>
          <a:xfrm>
            <a:off x="239352" y="173628"/>
            <a:ext cx="11713301" cy="1879414"/>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 name="Picture 1"/>
          <p:cNvPicPr>
            <a:picLocks noChangeAspect="1"/>
          </p:cNvPicPr>
          <p:nvPr/>
        </p:nvPicPr>
        <p:blipFill>
          <a:blip r:embed="rId2"/>
          <a:stretch>
            <a:fillRect/>
          </a:stretch>
        </p:blipFill>
        <p:spPr>
          <a:xfrm>
            <a:off x="0" y="3547267"/>
            <a:ext cx="12192000" cy="3193143"/>
          </a:xfrm>
          <a:prstGeom prst="rect">
            <a:avLst/>
          </a:prstGeom>
        </p:spPr>
      </p:pic>
      <p:sp>
        <p:nvSpPr>
          <p:cNvPr id="3" name="Oval 2"/>
          <p:cNvSpPr/>
          <p:nvPr/>
        </p:nvSpPr>
        <p:spPr>
          <a:xfrm>
            <a:off x="3920151" y="4424061"/>
            <a:ext cx="760492" cy="479834"/>
          </a:xfrm>
          <a:prstGeom prst="ellipse">
            <a:avLst/>
          </a:prstGeom>
          <a:noFill/>
          <a:ln w="5715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Oval 3"/>
          <p:cNvSpPr/>
          <p:nvPr/>
        </p:nvSpPr>
        <p:spPr>
          <a:xfrm>
            <a:off x="6302515" y="4941202"/>
            <a:ext cx="760492" cy="479834"/>
          </a:xfrm>
          <a:prstGeom prst="ellipse">
            <a:avLst/>
          </a:prstGeom>
          <a:noFill/>
          <a:ln w="5715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Oval 4"/>
          <p:cNvSpPr/>
          <p:nvPr/>
        </p:nvSpPr>
        <p:spPr>
          <a:xfrm>
            <a:off x="8787379" y="4903895"/>
            <a:ext cx="760492" cy="479834"/>
          </a:xfrm>
          <a:prstGeom prst="ellipse">
            <a:avLst/>
          </a:prstGeom>
          <a:noFill/>
          <a:ln w="5715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Oval 5"/>
          <p:cNvSpPr/>
          <p:nvPr/>
        </p:nvSpPr>
        <p:spPr>
          <a:xfrm>
            <a:off x="1926879" y="4903895"/>
            <a:ext cx="760492" cy="479834"/>
          </a:xfrm>
          <a:prstGeom prst="ellipse">
            <a:avLst/>
          </a:prstGeom>
          <a:noFill/>
          <a:ln w="5715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Oval 6"/>
          <p:cNvSpPr/>
          <p:nvPr/>
        </p:nvSpPr>
        <p:spPr>
          <a:xfrm>
            <a:off x="6913675" y="4424061"/>
            <a:ext cx="760492" cy="479834"/>
          </a:xfrm>
          <a:prstGeom prst="ellipse">
            <a:avLst/>
          </a:prstGeom>
          <a:noFill/>
          <a:ln w="5715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Oval 8"/>
          <p:cNvSpPr/>
          <p:nvPr/>
        </p:nvSpPr>
        <p:spPr>
          <a:xfrm>
            <a:off x="10663475" y="4424061"/>
            <a:ext cx="760492" cy="479834"/>
          </a:xfrm>
          <a:prstGeom prst="ellipse">
            <a:avLst/>
          </a:prstGeom>
          <a:noFill/>
          <a:ln w="57150">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955375" y="451642"/>
            <a:ext cx="10694276" cy="1323439"/>
          </a:xfrm>
          <a:prstGeom prst="rect">
            <a:avLst/>
          </a:prstGeom>
          <a:noFill/>
        </p:spPr>
        <p:txBody>
          <a:bodyPr wrap="square" rtlCol="0">
            <a:spAutoFit/>
          </a:bodyPr>
          <a:lstStyle/>
          <a:p>
            <a:pPr algn="ctr"/>
            <a:r>
              <a:rPr lang="en-GB" sz="4000" dirty="0">
                <a:solidFill>
                  <a:schemeClr val="bg1"/>
                </a:solidFill>
                <a:latin typeface="Comic Sans MS" pitchFamily="66" charset="0"/>
              </a:rPr>
              <a:t>What is the effect of the use of repetition here?</a:t>
            </a:r>
          </a:p>
        </p:txBody>
      </p:sp>
    </p:spTree>
    <p:extLst>
      <p:ext uri="{BB962C8B-B14F-4D97-AF65-F5344CB8AC3E}">
        <p14:creationId xmlns:p14="http://schemas.microsoft.com/office/powerpoint/2010/main" val="24694542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ounded Rectangle 7"/>
          <p:cNvSpPr/>
          <p:nvPr/>
        </p:nvSpPr>
        <p:spPr>
          <a:xfrm>
            <a:off x="5520285" y="173628"/>
            <a:ext cx="6432385" cy="73443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dirty="0">
                <a:latin typeface="Comic Sans MS" pitchFamily="66" charset="0"/>
              </a:rPr>
              <a:t>Fred</a:t>
            </a:r>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436" y="404860"/>
            <a:ext cx="5020733" cy="5832475"/>
          </a:xfrm>
          <a:prstGeom prst="rect">
            <a:avLst/>
          </a:prstGeom>
          <a:noFill/>
          <a:extLst>
            <a:ext uri="{909E8E84-426E-40DD-AFC4-6F175D3DCCD1}">
              <a14:hiddenFill xmlns:a14="http://schemas.microsoft.com/office/drawing/2010/main">
                <a:solidFill>
                  <a:srgbClr val="FFFFFF"/>
                </a:solidFill>
              </a14:hiddenFill>
            </a:ext>
          </a:extLst>
        </p:spPr>
      </p:pic>
      <p:sp>
        <p:nvSpPr>
          <p:cNvPr id="5128" name="Text Box 8"/>
          <p:cNvSpPr txBox="1">
            <a:spLocks noChangeArrowheads="1"/>
          </p:cNvSpPr>
          <p:nvPr/>
        </p:nvSpPr>
        <p:spPr bwMode="auto">
          <a:xfrm>
            <a:off x="5712804" y="1159018"/>
            <a:ext cx="6047317" cy="5078313"/>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fontAlgn="base">
              <a:spcBef>
                <a:spcPct val="50000"/>
              </a:spcBef>
              <a:spcAft>
                <a:spcPct val="0"/>
              </a:spcAft>
              <a:buFontTx/>
              <a:buAutoNum type="arabicPeriod"/>
            </a:pPr>
            <a:r>
              <a:rPr lang="en-GB" sz="2400" dirty="0">
                <a:solidFill>
                  <a:srgbClr val="000000"/>
                </a:solidFill>
                <a:latin typeface="Comic Sans MS" pitchFamily="66" charset="0"/>
              </a:rPr>
              <a:t>How does Dickens develop and use this character? Is he rounded or two dimensional?</a:t>
            </a:r>
          </a:p>
          <a:p>
            <a:pPr fontAlgn="base">
              <a:spcBef>
                <a:spcPct val="50000"/>
              </a:spcBef>
              <a:spcAft>
                <a:spcPct val="0"/>
              </a:spcAft>
            </a:pPr>
            <a:r>
              <a:rPr lang="en-GB" sz="2400" dirty="0">
                <a:solidFill>
                  <a:srgbClr val="000000"/>
                </a:solidFill>
                <a:latin typeface="Comic Sans MS" pitchFamily="66" charset="0"/>
              </a:rPr>
              <a:t>You may wish to consider:</a:t>
            </a:r>
          </a:p>
          <a:p>
            <a:pPr fontAlgn="base">
              <a:spcBef>
                <a:spcPct val="50000"/>
              </a:spcBef>
              <a:spcAft>
                <a:spcPct val="0"/>
              </a:spcAft>
              <a:buFontTx/>
              <a:buChar char="•"/>
            </a:pPr>
            <a:r>
              <a:rPr lang="en-GB" sz="2400" dirty="0">
                <a:solidFill>
                  <a:srgbClr val="000000"/>
                </a:solidFill>
                <a:latin typeface="Comic Sans MS" pitchFamily="66" charset="0"/>
              </a:rPr>
              <a:t> his description;</a:t>
            </a:r>
          </a:p>
          <a:p>
            <a:pPr fontAlgn="base">
              <a:spcBef>
                <a:spcPct val="50000"/>
              </a:spcBef>
              <a:spcAft>
                <a:spcPct val="0"/>
              </a:spcAft>
              <a:buFontTx/>
              <a:buChar char="•"/>
            </a:pPr>
            <a:r>
              <a:rPr lang="en-GB" sz="2400" dirty="0">
                <a:solidFill>
                  <a:srgbClr val="000000"/>
                </a:solidFill>
                <a:latin typeface="Comic Sans MS" pitchFamily="66" charset="0"/>
              </a:rPr>
              <a:t> what he says/ his views of life;</a:t>
            </a:r>
          </a:p>
          <a:p>
            <a:pPr fontAlgn="base">
              <a:spcBef>
                <a:spcPct val="50000"/>
              </a:spcBef>
              <a:spcAft>
                <a:spcPct val="0"/>
              </a:spcAft>
              <a:buFontTx/>
              <a:buChar char="•"/>
            </a:pPr>
            <a:r>
              <a:rPr lang="en-GB" sz="2400" dirty="0">
                <a:solidFill>
                  <a:srgbClr val="000000"/>
                </a:solidFill>
                <a:latin typeface="Comic Sans MS" pitchFamily="66" charset="0"/>
              </a:rPr>
              <a:t> how and why Dickens uses mirroring language between the Scrooge and Fred.</a:t>
            </a:r>
          </a:p>
          <a:p>
            <a:pPr fontAlgn="base">
              <a:spcBef>
                <a:spcPct val="50000"/>
              </a:spcBef>
              <a:spcAft>
                <a:spcPct val="0"/>
              </a:spcAft>
            </a:pPr>
            <a:r>
              <a:rPr lang="en-GB" sz="2400" dirty="0">
                <a:solidFill>
                  <a:srgbClr val="000000"/>
                </a:solidFill>
                <a:latin typeface="Comic Sans MS" pitchFamily="66" charset="0"/>
              </a:rPr>
              <a:t>2. Where do Dickens’s sympathies lie? How do you know?</a:t>
            </a:r>
          </a:p>
        </p:txBody>
      </p:sp>
      <p:sp>
        <p:nvSpPr>
          <p:cNvPr id="5130" name="Rectangle 10"/>
          <p:cNvSpPr>
            <a:spLocks noChangeArrowheads="1"/>
          </p:cNvSpPr>
          <p:nvPr/>
        </p:nvSpPr>
        <p:spPr bwMode="auto">
          <a:xfrm>
            <a:off x="3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endParaRPr lang="en-GB">
              <a:solidFill>
                <a:srgbClr val="000000"/>
              </a:solidFill>
            </a:endParaRPr>
          </a:p>
        </p:txBody>
      </p:sp>
      <p:sp>
        <p:nvSpPr>
          <p:cNvPr id="5131" name="Rectangle 11"/>
          <p:cNvSpPr>
            <a:spLocks noChangeArrowheads="1"/>
          </p:cNvSpPr>
          <p:nvPr/>
        </p:nvSpPr>
        <p:spPr bwMode="auto">
          <a:xfrm>
            <a:off x="3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endParaRPr lang="en-GB">
              <a:solidFill>
                <a:srgbClr val="000000"/>
              </a:solidFill>
            </a:endParaRPr>
          </a:p>
        </p:txBody>
      </p:sp>
      <p:sp>
        <p:nvSpPr>
          <p:cNvPr id="5132" name="Rectangle 12"/>
          <p:cNvSpPr>
            <a:spLocks noChangeArrowheads="1"/>
          </p:cNvSpPr>
          <p:nvPr/>
        </p:nvSpPr>
        <p:spPr bwMode="auto">
          <a:xfrm>
            <a:off x="3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1847099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r="42368"/>
          <a:stretch>
            <a:fillRect/>
          </a:stretch>
        </p:blipFill>
        <p:spPr bwMode="auto">
          <a:xfrm>
            <a:off x="239184" y="188913"/>
            <a:ext cx="3308349" cy="3248025"/>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rcRect r="48369"/>
          <a:stretch>
            <a:fillRect/>
          </a:stretch>
        </p:blipFill>
        <p:spPr bwMode="auto">
          <a:xfrm>
            <a:off x="431801" y="3716338"/>
            <a:ext cx="3016251" cy="2628900"/>
          </a:xfrm>
          <a:prstGeom prst="rect">
            <a:avLst/>
          </a:prstGeom>
          <a:noFill/>
          <a:extLst>
            <a:ext uri="{909E8E84-426E-40DD-AFC4-6F175D3DCCD1}">
              <a14:hiddenFill xmlns:a14="http://schemas.microsoft.com/office/drawing/2010/main">
                <a:solidFill>
                  <a:srgbClr val="FFFFFF"/>
                </a:solidFill>
              </a14:hiddenFill>
            </a:ext>
          </a:extLst>
        </p:spPr>
      </p:pic>
      <p:sp>
        <p:nvSpPr>
          <p:cNvPr id="6151" name="Text Box 7"/>
          <p:cNvSpPr txBox="1">
            <a:spLocks noChangeArrowheads="1"/>
          </p:cNvSpPr>
          <p:nvPr/>
        </p:nvSpPr>
        <p:spPr bwMode="auto">
          <a:xfrm>
            <a:off x="4078817" y="981075"/>
            <a:ext cx="777874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n-US" sz="2400">
              <a:solidFill>
                <a:srgbClr val="000000"/>
              </a:solidFill>
            </a:endParaRPr>
          </a:p>
        </p:txBody>
      </p:sp>
      <p:sp>
        <p:nvSpPr>
          <p:cNvPr id="6152" name="Text Box 8"/>
          <p:cNvSpPr txBox="1">
            <a:spLocks noChangeArrowheads="1"/>
          </p:cNvSpPr>
          <p:nvPr/>
        </p:nvSpPr>
        <p:spPr bwMode="auto">
          <a:xfrm>
            <a:off x="4078820" y="981075"/>
            <a:ext cx="768138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n-US" sz="2400">
              <a:solidFill>
                <a:srgbClr val="000000"/>
              </a:solidFill>
            </a:endParaRPr>
          </a:p>
        </p:txBody>
      </p:sp>
      <p:pic>
        <p:nvPicPr>
          <p:cNvPr id="6153"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76784" y="3357610"/>
            <a:ext cx="2887133" cy="3095625"/>
          </a:xfrm>
          <a:prstGeom prst="rect">
            <a:avLst/>
          </a:prstGeom>
          <a:noFill/>
          <a:extLst>
            <a:ext uri="{909E8E84-426E-40DD-AFC4-6F175D3DCCD1}">
              <a14:hiddenFill xmlns:a14="http://schemas.microsoft.com/office/drawing/2010/main">
                <a:solidFill>
                  <a:srgbClr val="FFFFFF"/>
                </a:solidFill>
              </a14:hiddenFill>
            </a:ext>
          </a:extLst>
        </p:spPr>
      </p:pic>
      <p:sp>
        <p:nvSpPr>
          <p:cNvPr id="6154" name="Text Box 10"/>
          <p:cNvSpPr txBox="1">
            <a:spLocks noChangeArrowheads="1"/>
          </p:cNvSpPr>
          <p:nvPr/>
        </p:nvSpPr>
        <p:spPr bwMode="auto">
          <a:xfrm>
            <a:off x="3888331" y="1125538"/>
            <a:ext cx="796924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fontAlgn="base">
              <a:spcBef>
                <a:spcPct val="50000"/>
              </a:spcBef>
              <a:spcAft>
                <a:spcPct val="0"/>
              </a:spcAft>
              <a:buFontTx/>
              <a:buAutoNum type="arabicPeriod"/>
            </a:pPr>
            <a:endParaRPr lang="en-US" sz="2400">
              <a:solidFill>
                <a:srgbClr val="000000"/>
              </a:solidFill>
            </a:endParaRPr>
          </a:p>
        </p:txBody>
      </p:sp>
      <p:sp>
        <p:nvSpPr>
          <p:cNvPr id="6155" name="Text Box 11"/>
          <p:cNvSpPr txBox="1">
            <a:spLocks noChangeArrowheads="1"/>
          </p:cNvSpPr>
          <p:nvPr/>
        </p:nvSpPr>
        <p:spPr bwMode="auto">
          <a:xfrm>
            <a:off x="3695703" y="1209675"/>
            <a:ext cx="806450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fontAlgn="base">
              <a:spcBef>
                <a:spcPct val="50000"/>
              </a:spcBef>
              <a:spcAft>
                <a:spcPct val="0"/>
              </a:spcAft>
              <a:buFontTx/>
              <a:buAutoNum type="arabicPeriod"/>
            </a:pPr>
            <a:r>
              <a:rPr lang="en-GB" sz="2400" dirty="0">
                <a:solidFill>
                  <a:srgbClr val="000000"/>
                </a:solidFill>
                <a:latin typeface="Comic Sans MS" pitchFamily="66" charset="0"/>
              </a:rPr>
              <a:t>Why was it important to establish that Marley was dead at the start of the novel?</a:t>
            </a:r>
          </a:p>
          <a:p>
            <a:pPr fontAlgn="base">
              <a:spcBef>
                <a:spcPct val="50000"/>
              </a:spcBef>
              <a:spcAft>
                <a:spcPct val="0"/>
              </a:spcAft>
              <a:buFontTx/>
              <a:buAutoNum type="arabicPeriod"/>
            </a:pPr>
            <a:r>
              <a:rPr lang="en-GB" sz="2400" dirty="0">
                <a:solidFill>
                  <a:srgbClr val="000000"/>
                </a:solidFill>
                <a:latin typeface="Comic Sans MS" pitchFamily="66" charset="0"/>
              </a:rPr>
              <a:t>How does Dickens use Marley to tell us about the inequalities of Victorian England?</a:t>
            </a:r>
          </a:p>
        </p:txBody>
      </p:sp>
      <p:sp>
        <p:nvSpPr>
          <p:cNvPr id="6156" name="Text Box 12"/>
          <p:cNvSpPr txBox="1">
            <a:spLocks noChangeArrowheads="1"/>
          </p:cNvSpPr>
          <p:nvPr/>
        </p:nvSpPr>
        <p:spPr bwMode="auto">
          <a:xfrm>
            <a:off x="3695700" y="3429001"/>
            <a:ext cx="5183717"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fontAlgn="base">
              <a:spcBef>
                <a:spcPct val="50000"/>
              </a:spcBef>
              <a:spcAft>
                <a:spcPct val="0"/>
              </a:spcAft>
            </a:pPr>
            <a:r>
              <a:rPr lang="en-GB" sz="2400" dirty="0">
                <a:solidFill>
                  <a:srgbClr val="000000"/>
                </a:solidFill>
              </a:rPr>
              <a:t>3. </a:t>
            </a:r>
            <a:r>
              <a:rPr lang="en-GB" sz="2400" dirty="0">
                <a:solidFill>
                  <a:srgbClr val="000000"/>
                </a:solidFill>
                <a:latin typeface="Comic Sans MS" pitchFamily="66" charset="0"/>
              </a:rPr>
              <a:t>How does Marley change the tone of the novel to one of horror?</a:t>
            </a:r>
          </a:p>
          <a:p>
            <a:pPr fontAlgn="base">
              <a:spcBef>
                <a:spcPct val="50000"/>
              </a:spcBef>
              <a:spcAft>
                <a:spcPct val="0"/>
              </a:spcAft>
            </a:pPr>
            <a:r>
              <a:rPr lang="en-GB" sz="2400" dirty="0">
                <a:solidFill>
                  <a:srgbClr val="000000"/>
                </a:solidFill>
                <a:latin typeface="Comic Sans MS" pitchFamily="66" charset="0"/>
              </a:rPr>
              <a:t>4. How do Marley’s vocabulary choices add weight to his message?</a:t>
            </a:r>
          </a:p>
          <a:p>
            <a:pPr fontAlgn="base">
              <a:spcBef>
                <a:spcPct val="50000"/>
              </a:spcBef>
              <a:spcAft>
                <a:spcPct val="0"/>
              </a:spcAft>
            </a:pPr>
            <a:endParaRPr lang="en-GB" sz="2400" dirty="0">
              <a:solidFill>
                <a:srgbClr val="000000"/>
              </a:solidFill>
            </a:endParaRPr>
          </a:p>
        </p:txBody>
      </p:sp>
      <p:sp>
        <p:nvSpPr>
          <p:cNvPr id="11" name="Rounded Rectangle 10"/>
          <p:cNvSpPr/>
          <p:nvPr/>
        </p:nvSpPr>
        <p:spPr>
          <a:xfrm>
            <a:off x="3888333" y="173618"/>
            <a:ext cx="7699323" cy="73443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dirty="0">
                <a:latin typeface="Comic Sans MS" pitchFamily="66" charset="0"/>
              </a:rPr>
              <a:t>Jacob Marley</a:t>
            </a:r>
          </a:p>
        </p:txBody>
      </p:sp>
    </p:spTree>
    <p:extLst>
      <p:ext uri="{BB962C8B-B14F-4D97-AF65-F5344CB8AC3E}">
        <p14:creationId xmlns:p14="http://schemas.microsoft.com/office/powerpoint/2010/main" val="3130743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1" name="Text Box 5"/>
          <p:cNvSpPr txBox="1">
            <a:spLocks noChangeArrowheads="1"/>
          </p:cNvSpPr>
          <p:nvPr/>
        </p:nvSpPr>
        <p:spPr bwMode="auto">
          <a:xfrm>
            <a:off x="1961350" y="1653111"/>
            <a:ext cx="9508895"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fontAlgn="base">
              <a:spcBef>
                <a:spcPct val="50000"/>
              </a:spcBef>
              <a:spcAft>
                <a:spcPct val="0"/>
              </a:spcAft>
            </a:pPr>
            <a:r>
              <a:rPr lang="en-GB" sz="2400" dirty="0">
                <a:solidFill>
                  <a:srgbClr val="000000"/>
                </a:solidFill>
                <a:latin typeface="Comic Sans MS" pitchFamily="66" charset="0"/>
              </a:rPr>
              <a:t>Find evidence of and explain why Dickens employs the following:</a:t>
            </a:r>
          </a:p>
          <a:p>
            <a:pPr fontAlgn="base">
              <a:spcBef>
                <a:spcPct val="50000"/>
              </a:spcBef>
              <a:spcAft>
                <a:spcPct val="0"/>
              </a:spcAft>
              <a:buFontTx/>
              <a:buAutoNum type="arabicPeriod"/>
            </a:pPr>
            <a:r>
              <a:rPr lang="en-GB" sz="2400" dirty="0">
                <a:solidFill>
                  <a:srgbClr val="000000"/>
                </a:solidFill>
                <a:latin typeface="Comic Sans MS" pitchFamily="66" charset="0"/>
              </a:rPr>
              <a:t>Humour.</a:t>
            </a:r>
          </a:p>
          <a:p>
            <a:pPr fontAlgn="base">
              <a:spcBef>
                <a:spcPct val="50000"/>
              </a:spcBef>
              <a:spcAft>
                <a:spcPct val="0"/>
              </a:spcAft>
              <a:buFontTx/>
              <a:buAutoNum type="arabicPeriod"/>
            </a:pPr>
            <a:r>
              <a:rPr lang="en-GB" sz="2400" dirty="0">
                <a:solidFill>
                  <a:srgbClr val="000000"/>
                </a:solidFill>
                <a:latin typeface="Comic Sans MS" pitchFamily="66" charset="0"/>
              </a:rPr>
              <a:t>Direct address to the reader/ switches to 1</a:t>
            </a:r>
            <a:r>
              <a:rPr lang="en-GB" sz="2400" baseline="30000" dirty="0">
                <a:solidFill>
                  <a:srgbClr val="000000"/>
                </a:solidFill>
                <a:latin typeface="Comic Sans MS" pitchFamily="66" charset="0"/>
              </a:rPr>
              <a:t>st</a:t>
            </a:r>
            <a:r>
              <a:rPr lang="en-GB" sz="2400" dirty="0">
                <a:solidFill>
                  <a:srgbClr val="000000"/>
                </a:solidFill>
                <a:latin typeface="Comic Sans MS" pitchFamily="66" charset="0"/>
              </a:rPr>
              <a:t> person narrative.</a:t>
            </a:r>
          </a:p>
          <a:p>
            <a:pPr fontAlgn="base">
              <a:spcBef>
                <a:spcPct val="50000"/>
              </a:spcBef>
              <a:spcAft>
                <a:spcPct val="0"/>
              </a:spcAft>
              <a:buFontTx/>
              <a:buAutoNum type="arabicPeriod"/>
            </a:pPr>
            <a:r>
              <a:rPr lang="en-GB" sz="2400" dirty="0">
                <a:solidFill>
                  <a:srgbClr val="000000"/>
                </a:solidFill>
                <a:latin typeface="Comic Sans MS" pitchFamily="66" charset="0"/>
              </a:rPr>
              <a:t>The link between appearance and personality.</a:t>
            </a:r>
          </a:p>
          <a:p>
            <a:pPr fontAlgn="base">
              <a:spcBef>
                <a:spcPct val="50000"/>
              </a:spcBef>
              <a:spcAft>
                <a:spcPct val="0"/>
              </a:spcAft>
              <a:buFontTx/>
              <a:buAutoNum type="arabicPeriod"/>
            </a:pPr>
            <a:r>
              <a:rPr lang="en-GB" sz="2400" dirty="0">
                <a:solidFill>
                  <a:srgbClr val="000000"/>
                </a:solidFill>
                <a:latin typeface="Comic Sans MS" pitchFamily="66" charset="0"/>
              </a:rPr>
              <a:t>The creation of atmosphere through the creation of imagery, adjective choice, pathetic fallacy and the use of sound.</a:t>
            </a:r>
          </a:p>
          <a:p>
            <a:pPr fontAlgn="base">
              <a:spcBef>
                <a:spcPct val="50000"/>
              </a:spcBef>
              <a:spcAft>
                <a:spcPct val="0"/>
              </a:spcAft>
              <a:buFontTx/>
              <a:buAutoNum type="arabicPeriod"/>
            </a:pPr>
            <a:r>
              <a:rPr lang="en-GB" sz="2400" dirty="0">
                <a:solidFill>
                  <a:srgbClr val="000000"/>
                </a:solidFill>
                <a:latin typeface="Comic Sans MS" pitchFamily="66" charset="0"/>
              </a:rPr>
              <a:t>Use of contrast.</a:t>
            </a:r>
          </a:p>
          <a:p>
            <a:pPr fontAlgn="base">
              <a:spcBef>
                <a:spcPct val="50000"/>
              </a:spcBef>
              <a:spcAft>
                <a:spcPct val="0"/>
              </a:spcAft>
              <a:buFontTx/>
              <a:buAutoNum type="arabicPeriod"/>
            </a:pPr>
            <a:r>
              <a:rPr lang="en-GB" sz="2400" dirty="0">
                <a:solidFill>
                  <a:srgbClr val="000000"/>
                </a:solidFill>
                <a:latin typeface="Comic Sans MS" pitchFamily="66" charset="0"/>
              </a:rPr>
              <a:t>The use of lists.</a:t>
            </a:r>
          </a:p>
          <a:p>
            <a:pPr fontAlgn="base">
              <a:spcBef>
                <a:spcPct val="50000"/>
              </a:spcBef>
              <a:spcAft>
                <a:spcPct val="0"/>
              </a:spcAft>
            </a:pPr>
            <a:endParaRPr lang="en-GB" sz="2400" dirty="0">
              <a:solidFill>
                <a:srgbClr val="000000"/>
              </a:solidFill>
            </a:endParaRPr>
          </a:p>
        </p:txBody>
      </p:sp>
      <p:pic>
        <p:nvPicPr>
          <p:cNvPr id="922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5133" y="4606972"/>
            <a:ext cx="2169584" cy="2062163"/>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239352" y="138572"/>
            <a:ext cx="11713301"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a:latin typeface="Comic Sans MS" pitchFamily="66" charset="0"/>
              </a:rPr>
              <a:t>Dickens’ Style</a:t>
            </a:r>
          </a:p>
        </p:txBody>
      </p:sp>
      <p:grpSp>
        <p:nvGrpSpPr>
          <p:cNvPr id="6" name="Group 5"/>
          <p:cNvGrpSpPr/>
          <p:nvPr/>
        </p:nvGrpSpPr>
        <p:grpSpPr>
          <a:xfrm>
            <a:off x="239369" y="1822797"/>
            <a:ext cx="1507399" cy="4369567"/>
            <a:chOff x="179512" y="2132856"/>
            <a:chExt cx="1296144" cy="4248472"/>
          </a:xfrm>
        </p:grpSpPr>
        <p:pic>
          <p:nvPicPr>
            <p:cNvPr id="7" name="Picture 2" descr="http://think-pair-share.co.uk/wp-content/uploads/2013/01/tps-logo1.png">
              <a:hlinkClick r:id="rId3"/>
            </p:cNvPr>
            <p:cNvPicPr>
              <a:picLocks noChangeAspect="1" noChangeArrowheads="1"/>
            </p:cNvPicPr>
            <p:nvPr/>
          </p:nvPicPr>
          <p:blipFill>
            <a:blip r:embed="rId4"/>
            <a:srcRect r="66667" b="22222"/>
            <a:stretch>
              <a:fillRect/>
            </a:stretch>
          </p:blipFill>
          <p:spPr bwMode="auto">
            <a:xfrm>
              <a:off x="251520" y="2132856"/>
              <a:ext cx="1224136" cy="1224136"/>
            </a:xfrm>
            <a:prstGeom prst="rect">
              <a:avLst/>
            </a:prstGeom>
            <a:noFill/>
          </p:spPr>
        </p:pic>
        <p:pic>
          <p:nvPicPr>
            <p:cNvPr id="8" name="Picture 2" descr="http://think-pair-share.co.uk/wp-content/uploads/2013/01/tps-logo1.png">
              <a:hlinkClick r:id="rId3"/>
            </p:cNvPr>
            <p:cNvPicPr>
              <a:picLocks noChangeAspect="1" noChangeArrowheads="1"/>
            </p:cNvPicPr>
            <p:nvPr/>
          </p:nvPicPr>
          <p:blipFill>
            <a:blip r:embed="rId4"/>
            <a:srcRect l="33105" r="31601" b="22222"/>
            <a:stretch>
              <a:fillRect/>
            </a:stretch>
          </p:blipFill>
          <p:spPr bwMode="auto">
            <a:xfrm>
              <a:off x="179512" y="3645024"/>
              <a:ext cx="1296144" cy="1224136"/>
            </a:xfrm>
            <a:prstGeom prst="rect">
              <a:avLst/>
            </a:prstGeom>
            <a:noFill/>
          </p:spPr>
        </p:pic>
        <p:pic>
          <p:nvPicPr>
            <p:cNvPr id="9" name="Picture 2" descr="http://think-pair-share.co.uk/wp-content/uploads/2013/01/tps-logo1.png">
              <a:hlinkClick r:id="rId3"/>
            </p:cNvPr>
            <p:cNvPicPr>
              <a:picLocks noChangeAspect="1" noChangeArrowheads="1"/>
            </p:cNvPicPr>
            <p:nvPr/>
          </p:nvPicPr>
          <p:blipFill>
            <a:blip r:embed="rId4"/>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18676352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ounded Rectangle 11"/>
          <p:cNvSpPr/>
          <p:nvPr/>
        </p:nvSpPr>
        <p:spPr>
          <a:xfrm>
            <a:off x="239352" y="138572"/>
            <a:ext cx="11713301"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The Poor and Surplus Population</a:t>
            </a:r>
          </a:p>
        </p:txBody>
      </p:sp>
      <p:pic>
        <p:nvPicPr>
          <p:cNvPr id="717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463" y="1708150"/>
            <a:ext cx="3955767" cy="2116962"/>
          </a:xfrm>
          <a:prstGeom prst="rect">
            <a:avLst/>
          </a:prstGeom>
          <a:noFill/>
          <a:extLst>
            <a:ext uri="{909E8E84-426E-40DD-AFC4-6F175D3DCCD1}">
              <a14:hiddenFill xmlns:a14="http://schemas.microsoft.com/office/drawing/2010/main">
                <a:solidFill>
                  <a:srgbClr val="FFFFFF"/>
                </a:solidFill>
              </a14:hiddenFill>
            </a:ext>
          </a:extLst>
        </p:spPr>
      </p:pic>
      <p:pic>
        <p:nvPicPr>
          <p:cNvPr id="717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8607" y="4798676"/>
            <a:ext cx="2495551" cy="1516062"/>
          </a:xfrm>
          <a:prstGeom prst="rect">
            <a:avLst/>
          </a:prstGeom>
          <a:noFill/>
          <a:extLst>
            <a:ext uri="{909E8E84-426E-40DD-AFC4-6F175D3DCCD1}">
              <a14:hiddenFill xmlns:a14="http://schemas.microsoft.com/office/drawing/2010/main">
                <a:solidFill>
                  <a:srgbClr val="FFFFFF"/>
                </a:solidFill>
              </a14:hiddenFill>
            </a:ext>
          </a:extLst>
        </p:spPr>
      </p:pic>
      <p:sp>
        <p:nvSpPr>
          <p:cNvPr id="7177" name="Text Box 9"/>
          <p:cNvSpPr txBox="1">
            <a:spLocks noChangeArrowheads="1"/>
          </p:cNvSpPr>
          <p:nvPr/>
        </p:nvSpPr>
        <p:spPr bwMode="auto">
          <a:xfrm>
            <a:off x="5712884" y="1341438"/>
            <a:ext cx="537633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n-US">
              <a:solidFill>
                <a:srgbClr val="000000"/>
              </a:solidFill>
            </a:endParaRPr>
          </a:p>
        </p:txBody>
      </p:sp>
      <p:sp>
        <p:nvSpPr>
          <p:cNvPr id="7178" name="Rectangle 10"/>
          <p:cNvSpPr>
            <a:spLocks noChangeArrowheads="1"/>
          </p:cNvSpPr>
          <p:nvPr/>
        </p:nvSpPr>
        <p:spPr bwMode="auto">
          <a:xfrm>
            <a:off x="3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endParaRPr lang="en-GB">
              <a:solidFill>
                <a:srgbClr val="000000"/>
              </a:solidFill>
            </a:endParaRPr>
          </a:p>
        </p:txBody>
      </p:sp>
      <p:sp>
        <p:nvSpPr>
          <p:cNvPr id="7179" name="Rectangle 11"/>
          <p:cNvSpPr>
            <a:spLocks noChangeArrowheads="1"/>
          </p:cNvSpPr>
          <p:nvPr/>
        </p:nvSpPr>
        <p:spPr bwMode="auto">
          <a:xfrm>
            <a:off x="31" y="3244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endParaRPr lang="en-GB">
              <a:solidFill>
                <a:srgbClr val="000000"/>
              </a:solidFill>
            </a:endParaRPr>
          </a:p>
        </p:txBody>
      </p:sp>
      <p:sp>
        <p:nvSpPr>
          <p:cNvPr id="7180" name="Rectangle 12"/>
          <p:cNvSpPr>
            <a:spLocks noChangeArrowheads="1"/>
          </p:cNvSpPr>
          <p:nvPr/>
        </p:nvSpPr>
        <p:spPr bwMode="auto">
          <a:xfrm>
            <a:off x="31" y="3244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endParaRPr lang="en-GB">
              <a:solidFill>
                <a:srgbClr val="000000"/>
              </a:solidFill>
            </a:endParaRPr>
          </a:p>
        </p:txBody>
      </p:sp>
      <p:sp>
        <p:nvSpPr>
          <p:cNvPr id="7181" name="Rectangle 13"/>
          <p:cNvSpPr>
            <a:spLocks noChangeArrowheads="1"/>
          </p:cNvSpPr>
          <p:nvPr/>
        </p:nvSpPr>
        <p:spPr bwMode="auto">
          <a:xfrm>
            <a:off x="31" y="3244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endParaRPr lang="en-GB">
              <a:solidFill>
                <a:srgbClr val="000000"/>
              </a:solidFill>
            </a:endParaRPr>
          </a:p>
        </p:txBody>
      </p:sp>
      <p:sp>
        <p:nvSpPr>
          <p:cNvPr id="7185" name="Text Box 17"/>
          <p:cNvSpPr txBox="1">
            <a:spLocks noChangeArrowheads="1"/>
          </p:cNvSpPr>
          <p:nvPr/>
        </p:nvSpPr>
        <p:spPr bwMode="auto">
          <a:xfrm>
            <a:off x="4954912" y="2022317"/>
            <a:ext cx="6370789" cy="3970318"/>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fontAlgn="base">
              <a:spcBef>
                <a:spcPct val="50000"/>
              </a:spcBef>
              <a:spcAft>
                <a:spcPct val="0"/>
              </a:spcAft>
              <a:buFontTx/>
              <a:buAutoNum type="arabicPeriod"/>
            </a:pPr>
            <a:r>
              <a:rPr lang="en-GB" sz="2400" dirty="0">
                <a:solidFill>
                  <a:srgbClr val="000000"/>
                </a:solidFill>
                <a:latin typeface="Comic Sans MS" pitchFamily="66" charset="0"/>
              </a:rPr>
              <a:t>How are the working conditions of Bob </a:t>
            </a:r>
            <a:r>
              <a:rPr lang="en-GB" sz="2400" dirty="0" err="1">
                <a:solidFill>
                  <a:srgbClr val="000000"/>
                </a:solidFill>
                <a:latin typeface="Comic Sans MS" pitchFamily="66" charset="0"/>
              </a:rPr>
              <a:t>Cratchitt</a:t>
            </a:r>
            <a:r>
              <a:rPr lang="en-GB" sz="2400" dirty="0">
                <a:solidFill>
                  <a:srgbClr val="000000"/>
                </a:solidFill>
                <a:latin typeface="Comic Sans MS" pitchFamily="66" charset="0"/>
              </a:rPr>
              <a:t> described?</a:t>
            </a:r>
          </a:p>
          <a:p>
            <a:pPr fontAlgn="base">
              <a:spcBef>
                <a:spcPct val="50000"/>
              </a:spcBef>
              <a:spcAft>
                <a:spcPct val="0"/>
              </a:spcAft>
              <a:buFontTx/>
              <a:buAutoNum type="arabicPeriod"/>
            </a:pPr>
            <a:r>
              <a:rPr lang="en-GB" sz="2400" dirty="0">
                <a:solidFill>
                  <a:srgbClr val="000000"/>
                </a:solidFill>
                <a:latin typeface="Comic Sans MS" pitchFamily="66" charset="0"/>
              </a:rPr>
              <a:t>Why does Dickens include the Portly Gentlemen?</a:t>
            </a:r>
          </a:p>
          <a:p>
            <a:pPr fontAlgn="base">
              <a:spcBef>
                <a:spcPct val="50000"/>
              </a:spcBef>
              <a:spcAft>
                <a:spcPct val="0"/>
              </a:spcAft>
              <a:buFontTx/>
              <a:buAutoNum type="arabicPeriod"/>
            </a:pPr>
            <a:r>
              <a:rPr lang="en-GB" sz="2400" dirty="0">
                <a:solidFill>
                  <a:srgbClr val="000000"/>
                </a:solidFill>
                <a:latin typeface="Comic Sans MS" pitchFamily="66" charset="0"/>
              </a:rPr>
              <a:t>What do the Portly Gentlemen and their conversation with Scrooge tell us about Victorian society?</a:t>
            </a:r>
          </a:p>
          <a:p>
            <a:pPr fontAlgn="base">
              <a:spcBef>
                <a:spcPct val="50000"/>
              </a:spcBef>
              <a:spcAft>
                <a:spcPct val="0"/>
              </a:spcAft>
              <a:buFontTx/>
              <a:buAutoNum type="arabicPeriod"/>
            </a:pPr>
            <a:r>
              <a:rPr lang="en-GB" sz="2400" dirty="0">
                <a:solidFill>
                  <a:srgbClr val="000000"/>
                </a:solidFill>
                <a:latin typeface="Comic Sans MS" pitchFamily="66" charset="0"/>
              </a:rPr>
              <a:t>How is the image of Victorian society reinforced at the end of the stave?</a:t>
            </a:r>
          </a:p>
        </p:txBody>
      </p:sp>
      <p:grpSp>
        <p:nvGrpSpPr>
          <p:cNvPr id="13" name="Group 12"/>
          <p:cNvGrpSpPr/>
          <p:nvPr/>
        </p:nvGrpSpPr>
        <p:grpSpPr>
          <a:xfrm>
            <a:off x="334463" y="4002479"/>
            <a:ext cx="1242607" cy="2763363"/>
            <a:chOff x="179512" y="2132856"/>
            <a:chExt cx="1296144" cy="4248472"/>
          </a:xfrm>
        </p:grpSpPr>
        <p:pic>
          <p:nvPicPr>
            <p:cNvPr id="14" name="Picture 2" descr="http://think-pair-share.co.uk/wp-content/uploads/2013/01/tps-logo1.png">
              <a:hlinkClick r:id="rId5"/>
            </p:cNvPr>
            <p:cNvPicPr>
              <a:picLocks noChangeAspect="1" noChangeArrowheads="1"/>
            </p:cNvPicPr>
            <p:nvPr/>
          </p:nvPicPr>
          <p:blipFill>
            <a:blip r:embed="rId6"/>
            <a:srcRect r="66667" b="22222"/>
            <a:stretch>
              <a:fillRect/>
            </a:stretch>
          </p:blipFill>
          <p:spPr bwMode="auto">
            <a:xfrm>
              <a:off x="251520" y="2132856"/>
              <a:ext cx="1224136" cy="1224136"/>
            </a:xfrm>
            <a:prstGeom prst="rect">
              <a:avLst/>
            </a:prstGeom>
            <a:noFill/>
          </p:spPr>
        </p:pic>
        <p:pic>
          <p:nvPicPr>
            <p:cNvPr id="15" name="Picture 2" descr="http://think-pair-share.co.uk/wp-content/uploads/2013/01/tps-logo1.png">
              <a:hlinkClick r:id="rId5"/>
            </p:cNvPr>
            <p:cNvPicPr>
              <a:picLocks noChangeAspect="1" noChangeArrowheads="1"/>
            </p:cNvPicPr>
            <p:nvPr/>
          </p:nvPicPr>
          <p:blipFill>
            <a:blip r:embed="rId6"/>
            <a:srcRect l="33105" r="31601" b="22222"/>
            <a:stretch>
              <a:fillRect/>
            </a:stretch>
          </p:blipFill>
          <p:spPr bwMode="auto">
            <a:xfrm>
              <a:off x="179512" y="3645024"/>
              <a:ext cx="1296144" cy="1224136"/>
            </a:xfrm>
            <a:prstGeom prst="rect">
              <a:avLst/>
            </a:prstGeom>
            <a:noFill/>
          </p:spPr>
        </p:pic>
        <p:pic>
          <p:nvPicPr>
            <p:cNvPr id="16" name="Picture 2" descr="http://think-pair-share.co.uk/wp-content/uploads/2013/01/tps-logo1.png">
              <a:hlinkClick r:id="rId5"/>
            </p:cNvPr>
            <p:cNvPicPr>
              <a:picLocks noChangeAspect="1" noChangeArrowheads="1"/>
            </p:cNvPicPr>
            <p:nvPr/>
          </p:nvPicPr>
          <p:blipFill>
            <a:blip r:embed="rId6"/>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9031380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189"/>
            <a:ext cx="7584843" cy="1446550"/>
          </a:xfrm>
          <a:prstGeom prst="rect">
            <a:avLst/>
          </a:prstGeom>
          <a:noFill/>
        </p:spPr>
        <p:txBody>
          <a:bodyPr wrap="square" rtlCol="0">
            <a:spAutoFit/>
          </a:bodyPr>
          <a:lstStyle/>
          <a:p>
            <a:pPr algn="ctr"/>
            <a:r>
              <a:rPr lang="en-GB" sz="4400" dirty="0">
                <a:solidFill>
                  <a:schemeClr val="bg1"/>
                </a:solidFill>
                <a:latin typeface="Comic Sans MS" pitchFamily="66" charset="0"/>
              </a:rPr>
              <a:t>Can I form an opinion of Scrooge?</a:t>
            </a:r>
          </a:p>
        </p:txBody>
      </p:sp>
      <p:sp>
        <p:nvSpPr>
          <p:cNvPr id="3" name="TextBox 2"/>
          <p:cNvSpPr txBox="1"/>
          <p:nvPr/>
        </p:nvSpPr>
        <p:spPr>
          <a:xfrm>
            <a:off x="2543605" y="1840629"/>
            <a:ext cx="9025003" cy="461665"/>
          </a:xfrm>
          <a:prstGeom prst="rect">
            <a:avLst/>
          </a:prstGeom>
          <a:noFill/>
        </p:spPr>
        <p:txBody>
          <a:bodyPr wrap="square" rtlCol="0">
            <a:spAutoFit/>
          </a:bodyPr>
          <a:lstStyle/>
          <a:p>
            <a:r>
              <a:rPr lang="en-GB" sz="2400" dirty="0">
                <a:latin typeface="Century Gothic" panose="020B0502020202020204" pitchFamily="34" charset="0"/>
              </a:rPr>
              <a:t>Emotion, Feeling, Personality, Sympathy, Redemption</a:t>
            </a:r>
          </a:p>
        </p:txBody>
      </p:sp>
      <p:sp>
        <p:nvSpPr>
          <p:cNvPr id="14" name="Content Placeholder 3"/>
          <p:cNvSpPr>
            <a:spLocks noGrp="1"/>
          </p:cNvSpPr>
          <p:nvPr/>
        </p:nvSpPr>
        <p:spPr>
          <a:xfrm>
            <a:off x="1158059" y="4467105"/>
            <a:ext cx="4038600" cy="2166640"/>
          </a:xfrm>
          <a:prstGeom prst="rect">
            <a:avLst/>
          </a:prstGeom>
          <a:solidFill>
            <a:schemeClr val="accent1">
              <a:lumMod val="20000"/>
              <a:lumOff val="80000"/>
            </a:schemeClr>
          </a:solidFill>
          <a:ln w="57150">
            <a:solidFill>
              <a:schemeClr val="accent1">
                <a:lumMod val="50000"/>
              </a:schemeClr>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r>
              <a:rPr lang="en-GB" dirty="0"/>
              <a:t>Emotional words</a:t>
            </a:r>
          </a:p>
          <a:p>
            <a:r>
              <a:rPr lang="en-GB" dirty="0"/>
              <a:t>Feeling (physical words)</a:t>
            </a:r>
          </a:p>
          <a:p>
            <a:r>
              <a:rPr lang="en-GB" dirty="0"/>
              <a:t>Personality words</a:t>
            </a:r>
          </a:p>
          <a:p>
            <a:r>
              <a:rPr lang="en-GB" dirty="0"/>
              <a:t>Temperature words</a:t>
            </a:r>
          </a:p>
        </p:txBody>
      </p:sp>
      <p:sp>
        <p:nvSpPr>
          <p:cNvPr id="4" name="Rectangle 3"/>
          <p:cNvSpPr/>
          <p:nvPr/>
        </p:nvSpPr>
        <p:spPr>
          <a:xfrm>
            <a:off x="2002238" y="2847071"/>
            <a:ext cx="6537463" cy="1200329"/>
          </a:xfrm>
          <a:prstGeom prst="rect">
            <a:avLst/>
          </a:prstGeom>
        </p:spPr>
        <p:txBody>
          <a:bodyPr wrap="square">
            <a:spAutoFit/>
          </a:bodyPr>
          <a:lstStyle/>
          <a:p>
            <a:pPr lvl="0" algn="ctr"/>
            <a:r>
              <a:rPr lang="en-GB" sz="3600" dirty="0">
                <a:solidFill>
                  <a:prstClr val="black"/>
                </a:solidFill>
                <a:latin typeface="Comic Sans MS" pitchFamily="66" charset="0"/>
              </a:rPr>
              <a:t>What do we already think about Scrooge?</a:t>
            </a: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48217" y="2874497"/>
            <a:ext cx="3517427" cy="3759248"/>
          </a:xfrm>
          <a:prstGeom prst="rect">
            <a:avLst/>
          </a:prstGeom>
        </p:spPr>
      </p:pic>
      <p:sp>
        <p:nvSpPr>
          <p:cNvPr id="16" name="Rectangle 15"/>
          <p:cNvSpPr/>
          <p:nvPr/>
        </p:nvSpPr>
        <p:spPr>
          <a:xfrm>
            <a:off x="1823545" y="2847072"/>
            <a:ext cx="6489897" cy="1384994"/>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5461957" y="4580929"/>
            <a:ext cx="3796643" cy="1938992"/>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spcBef>
                <a:spcPct val="50000"/>
              </a:spcBef>
            </a:pPr>
            <a:r>
              <a:rPr lang="en-GB" sz="2400" dirty="0">
                <a:latin typeface="Comic Sans MS" pitchFamily="66" charset="0"/>
              </a:rPr>
              <a:t>Is it possible to feel any sympathy for Scrooge at the end of the first stave? Does he have any redeeming features?</a:t>
            </a:r>
          </a:p>
        </p:txBody>
      </p:sp>
      <p:grpSp>
        <p:nvGrpSpPr>
          <p:cNvPr id="18" name="Group 17"/>
          <p:cNvGrpSpPr/>
          <p:nvPr/>
        </p:nvGrpSpPr>
        <p:grpSpPr>
          <a:xfrm>
            <a:off x="0" y="3247697"/>
            <a:ext cx="1081280" cy="3272224"/>
            <a:chOff x="179512" y="2132856"/>
            <a:chExt cx="1296144" cy="4248472"/>
          </a:xfrm>
        </p:grpSpPr>
        <p:pic>
          <p:nvPicPr>
            <p:cNvPr id="19" name="Picture 2" descr="http://think-pair-share.co.uk/wp-content/uploads/2013/01/tps-logo1.png">
              <a:hlinkClick r:id="rId4"/>
            </p:cNvPr>
            <p:cNvPicPr>
              <a:picLocks noChangeAspect="1" noChangeArrowheads="1"/>
            </p:cNvPicPr>
            <p:nvPr/>
          </p:nvPicPr>
          <p:blipFill>
            <a:blip r:embed="rId5"/>
            <a:srcRect r="66667" b="22222"/>
            <a:stretch>
              <a:fillRect/>
            </a:stretch>
          </p:blipFill>
          <p:spPr bwMode="auto">
            <a:xfrm>
              <a:off x="251520" y="2132856"/>
              <a:ext cx="1224136" cy="1224136"/>
            </a:xfrm>
            <a:prstGeom prst="rect">
              <a:avLst/>
            </a:prstGeom>
            <a:noFill/>
          </p:spPr>
        </p:pic>
        <p:pic>
          <p:nvPicPr>
            <p:cNvPr id="20" name="Picture 2" descr="http://think-pair-share.co.uk/wp-content/uploads/2013/01/tps-logo1.png">
              <a:hlinkClick r:id="rId4"/>
            </p:cNvPr>
            <p:cNvPicPr>
              <a:picLocks noChangeAspect="1" noChangeArrowheads="1"/>
            </p:cNvPicPr>
            <p:nvPr/>
          </p:nvPicPr>
          <p:blipFill>
            <a:blip r:embed="rId5"/>
            <a:srcRect l="33105" r="31601" b="22222"/>
            <a:stretch>
              <a:fillRect/>
            </a:stretch>
          </p:blipFill>
          <p:spPr bwMode="auto">
            <a:xfrm>
              <a:off x="179512" y="3645024"/>
              <a:ext cx="1296144" cy="1224136"/>
            </a:xfrm>
            <a:prstGeom prst="rect">
              <a:avLst/>
            </a:prstGeom>
            <a:noFill/>
          </p:spPr>
        </p:pic>
        <p:pic>
          <p:nvPicPr>
            <p:cNvPr id="21" name="Picture 2" descr="http://think-pair-share.co.uk/wp-content/uploads/2013/01/tps-logo1.png">
              <a:hlinkClick r:id="rId4"/>
            </p:cNvPr>
            <p:cNvPicPr>
              <a:picLocks noChangeAspect="1" noChangeArrowheads="1"/>
            </p:cNvPicPr>
            <p:nvPr/>
          </p:nvPicPr>
          <p:blipFill>
            <a:blip r:embed="rId5"/>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1561291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1935392823"/>
              </p:ext>
            </p:extLst>
          </p:nvPr>
        </p:nvGraphicFramePr>
        <p:xfrm>
          <a:off x="335383" y="0"/>
          <a:ext cx="11617457" cy="6669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Oval 7"/>
          <p:cNvSpPr/>
          <p:nvPr/>
        </p:nvSpPr>
        <p:spPr>
          <a:xfrm>
            <a:off x="335360" y="2420888"/>
            <a:ext cx="2880320" cy="792088"/>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solidFill>
                  <a:prstClr val="white"/>
                </a:solidFill>
                <a:latin typeface="Comic Sans MS" pitchFamily="66" charset="0"/>
              </a:rPr>
              <a:t>Action and doing words</a:t>
            </a:r>
          </a:p>
        </p:txBody>
      </p:sp>
      <p:sp>
        <p:nvSpPr>
          <p:cNvPr id="9" name="Oval 8"/>
          <p:cNvSpPr/>
          <p:nvPr/>
        </p:nvSpPr>
        <p:spPr>
          <a:xfrm>
            <a:off x="335360" y="3501008"/>
            <a:ext cx="2880320" cy="792088"/>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solidFill>
                  <a:prstClr val="white"/>
                </a:solidFill>
                <a:latin typeface="Comic Sans MS" pitchFamily="66" charset="0"/>
              </a:rPr>
              <a:t>Temperature</a:t>
            </a:r>
          </a:p>
        </p:txBody>
      </p:sp>
      <p:sp>
        <p:nvSpPr>
          <p:cNvPr id="10" name="Oval 9"/>
          <p:cNvSpPr/>
          <p:nvPr/>
        </p:nvSpPr>
        <p:spPr>
          <a:xfrm>
            <a:off x="8496267" y="2414680"/>
            <a:ext cx="2880320" cy="792088"/>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solidFill>
                  <a:prstClr val="white"/>
                </a:solidFill>
                <a:latin typeface="Comic Sans MS" pitchFamily="66" charset="0"/>
              </a:rPr>
              <a:t>Emotional words</a:t>
            </a:r>
          </a:p>
        </p:txBody>
      </p:sp>
      <p:sp>
        <p:nvSpPr>
          <p:cNvPr id="11" name="Oval 10"/>
          <p:cNvSpPr/>
          <p:nvPr/>
        </p:nvSpPr>
        <p:spPr>
          <a:xfrm>
            <a:off x="8606305" y="3518979"/>
            <a:ext cx="2880320" cy="792088"/>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solidFill>
                  <a:prstClr val="white"/>
                </a:solidFill>
                <a:latin typeface="Comic Sans MS" pitchFamily="66" charset="0"/>
              </a:rPr>
              <a:t>Weather</a:t>
            </a:r>
          </a:p>
        </p:txBody>
      </p:sp>
    </p:spTree>
    <p:extLst>
      <p:ext uri="{BB962C8B-B14F-4D97-AF65-F5344CB8AC3E}">
        <p14:creationId xmlns:p14="http://schemas.microsoft.com/office/powerpoint/2010/main" val="8349017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421"/>
            <a:ext cx="5549775" cy="1015663"/>
          </a:xfrm>
          <a:prstGeom prst="rect">
            <a:avLst/>
          </a:prstGeom>
          <a:noFill/>
        </p:spPr>
        <p:txBody>
          <a:bodyPr wrap="square" rtlCol="0">
            <a:spAutoFit/>
          </a:bodyPr>
          <a:lstStyle/>
          <a:p>
            <a:r>
              <a:rPr lang="en-GB" sz="6000" b="1" dirty="0">
                <a:latin typeface="Century Gothic" panose="020B0502020202020204" pitchFamily="34" charset="0"/>
              </a:rPr>
              <a:t>Stave 1</a:t>
            </a:r>
          </a:p>
        </p:txBody>
      </p:sp>
      <p:sp>
        <p:nvSpPr>
          <p:cNvPr id="4" name="Rounded Rectangle 3"/>
          <p:cNvSpPr/>
          <p:nvPr/>
        </p:nvSpPr>
        <p:spPr>
          <a:xfrm>
            <a:off x="135801" y="226421"/>
            <a:ext cx="3141552"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3576121" y="162962"/>
            <a:ext cx="8537419" cy="1446550"/>
          </a:xfrm>
          <a:prstGeom prst="rect">
            <a:avLst/>
          </a:prstGeom>
          <a:noFill/>
        </p:spPr>
        <p:txBody>
          <a:bodyPr wrap="square" rtlCol="0">
            <a:spAutoFit/>
          </a:bodyPr>
          <a:lstStyle/>
          <a:p>
            <a:pPr algn="ctr"/>
            <a:r>
              <a:rPr lang="en-GB" sz="4400" dirty="0">
                <a:latin typeface="Comic Sans MS" pitchFamily="66" charset="0"/>
              </a:rPr>
              <a:t>What impression do you have of Scrooge from Stave 1?</a:t>
            </a:r>
          </a:p>
        </p:txBody>
      </p:sp>
      <p:graphicFrame>
        <p:nvGraphicFramePr>
          <p:cNvPr id="6" name="Table 5"/>
          <p:cNvGraphicFramePr>
            <a:graphicFrameLocks noGrp="1"/>
          </p:cNvGraphicFramePr>
          <p:nvPr>
            <p:extLst>
              <p:ext uri="{D42A27DB-BD31-4B8C-83A1-F6EECF244321}">
                <p14:modId xmlns:p14="http://schemas.microsoft.com/office/powerpoint/2010/main" val="866937112"/>
              </p:ext>
            </p:extLst>
          </p:nvPr>
        </p:nvGraphicFramePr>
        <p:xfrm>
          <a:off x="199173" y="1923777"/>
          <a:ext cx="11742346" cy="4572000"/>
        </p:xfrm>
        <a:graphic>
          <a:graphicData uri="http://schemas.openxmlformats.org/drawingml/2006/table">
            <a:tbl>
              <a:tblPr firstRow="1" bandRow="1">
                <a:tableStyleId>{5940675A-B579-460E-94D1-54222C63F5DA}</a:tableStyleId>
              </a:tblPr>
              <a:tblGrid>
                <a:gridCol w="2098091">
                  <a:extLst>
                    <a:ext uri="{9D8B030D-6E8A-4147-A177-3AD203B41FA5}">
                      <a16:colId xmlns:a16="http://schemas.microsoft.com/office/drawing/2014/main" val="20000"/>
                    </a:ext>
                  </a:extLst>
                </a:gridCol>
                <a:gridCol w="3171724">
                  <a:extLst>
                    <a:ext uri="{9D8B030D-6E8A-4147-A177-3AD203B41FA5}">
                      <a16:colId xmlns:a16="http://schemas.microsoft.com/office/drawing/2014/main" val="20001"/>
                    </a:ext>
                  </a:extLst>
                </a:gridCol>
                <a:gridCol w="6472531">
                  <a:extLst>
                    <a:ext uri="{9D8B030D-6E8A-4147-A177-3AD203B41FA5}">
                      <a16:colId xmlns:a16="http://schemas.microsoft.com/office/drawing/2014/main" val="20002"/>
                    </a:ext>
                  </a:extLst>
                </a:gridCol>
              </a:tblGrid>
              <a:tr h="370840">
                <a:tc>
                  <a:txBody>
                    <a:bodyPr/>
                    <a:lstStyle/>
                    <a:p>
                      <a:r>
                        <a:rPr lang="en-GB" sz="2400" dirty="0">
                          <a:latin typeface="Comic Sans MS" pitchFamily="66" charset="0"/>
                        </a:rPr>
                        <a:t>IMPRESSION</a:t>
                      </a:r>
                    </a:p>
                  </a:txBody>
                  <a:tcPr>
                    <a:solidFill>
                      <a:srgbClr val="FF33CC"/>
                    </a:solidFill>
                  </a:tcPr>
                </a:tc>
                <a:tc>
                  <a:txBody>
                    <a:bodyPr/>
                    <a:lstStyle/>
                    <a:p>
                      <a:r>
                        <a:rPr lang="en-GB" sz="2400" dirty="0">
                          <a:latin typeface="Comic Sans MS" pitchFamily="66" charset="0"/>
                        </a:rPr>
                        <a:t>EVIDENCE</a:t>
                      </a:r>
                    </a:p>
                  </a:txBody>
                  <a:tcPr>
                    <a:solidFill>
                      <a:srgbClr val="FF33CC"/>
                    </a:solidFill>
                  </a:tcPr>
                </a:tc>
                <a:tc>
                  <a:txBody>
                    <a:bodyPr/>
                    <a:lstStyle/>
                    <a:p>
                      <a:r>
                        <a:rPr lang="en-GB" sz="2400" dirty="0">
                          <a:latin typeface="Comic Sans MS" pitchFamily="66" charset="0"/>
                        </a:rPr>
                        <a:t>COMMENT / EFFECT</a:t>
                      </a:r>
                    </a:p>
                  </a:txBody>
                  <a:tcPr>
                    <a:solidFill>
                      <a:srgbClr val="FF33CC"/>
                    </a:solidFill>
                  </a:tcPr>
                </a:tc>
                <a:extLst>
                  <a:ext uri="{0D108BD9-81ED-4DB2-BD59-A6C34878D82A}">
                    <a16:rowId xmlns:a16="http://schemas.microsoft.com/office/drawing/2014/main" val="10000"/>
                  </a:ext>
                </a:extLst>
              </a:tr>
              <a:tr h="370840">
                <a:tc>
                  <a:txBody>
                    <a:bodyPr/>
                    <a:lstStyle/>
                    <a:p>
                      <a:r>
                        <a:rPr lang="en-GB" dirty="0">
                          <a:latin typeface="Comic Sans MS" pitchFamily="66" charset="0"/>
                        </a:rPr>
                        <a:t>Disliked </a:t>
                      </a:r>
                    </a:p>
                  </a:txBody>
                  <a:tcPr>
                    <a:solidFill>
                      <a:schemeClr val="bg1"/>
                    </a:solidFill>
                  </a:tcPr>
                </a:tc>
                <a:tc>
                  <a:txBody>
                    <a:bodyPr/>
                    <a:lstStyle/>
                    <a:p>
                      <a:r>
                        <a:rPr lang="en-GB" sz="1800" b="0" i="0" u="none" strike="noStrike" kern="1200" baseline="0" dirty="0">
                          <a:solidFill>
                            <a:schemeClr val="tx1"/>
                          </a:solidFill>
                          <a:latin typeface="Comic Sans MS" pitchFamily="66" charset="0"/>
                          <a:ea typeface="+mn-ea"/>
                          <a:cs typeface="+mn-cs"/>
                        </a:rPr>
                        <a:t>“a squeezing, wrenching, grasping, scraping, clutching, covetous, old sinner!”</a:t>
                      </a:r>
                      <a:endParaRPr lang="en-GB" dirty="0">
                        <a:latin typeface="Comic Sans MS" pitchFamily="66" charset="0"/>
                      </a:endParaRPr>
                    </a:p>
                  </a:txBody>
                  <a:tcPr>
                    <a:solidFill>
                      <a:schemeClr val="bg1"/>
                    </a:solidFill>
                  </a:tcPr>
                </a:tc>
                <a:tc>
                  <a:txBody>
                    <a:bodyPr/>
                    <a:lstStyle/>
                    <a:p>
                      <a:r>
                        <a:rPr lang="en-GB" dirty="0">
                          <a:latin typeface="Comic Sans MS" pitchFamily="66" charset="0"/>
                        </a:rPr>
                        <a:t>The use of list here infers that Scrooge has many negative qualities. The</a:t>
                      </a:r>
                      <a:r>
                        <a:rPr lang="en-GB" baseline="0" dirty="0">
                          <a:latin typeface="Comic Sans MS" pitchFamily="66" charset="0"/>
                        </a:rPr>
                        <a:t> verb “squeezing” implies that …</a:t>
                      </a:r>
                      <a:endParaRPr lang="en-GB" dirty="0">
                        <a:latin typeface="Comic Sans MS" pitchFamily="66" charset="0"/>
                      </a:endParaRPr>
                    </a:p>
                  </a:txBody>
                  <a:tcPr>
                    <a:solidFill>
                      <a:schemeClr val="bg1"/>
                    </a:solidFill>
                  </a:tcPr>
                </a:tc>
                <a:extLst>
                  <a:ext uri="{0D108BD9-81ED-4DB2-BD59-A6C34878D82A}">
                    <a16:rowId xmlns:a16="http://schemas.microsoft.com/office/drawing/2014/main" val="10001"/>
                  </a:ext>
                </a:extLst>
              </a:tr>
              <a:tr h="370840">
                <a:tc>
                  <a:txBody>
                    <a:bodyPr/>
                    <a:lstStyle/>
                    <a:p>
                      <a:endParaRPr lang="en-GB" dirty="0">
                        <a:latin typeface="Comic Sans MS" pitchFamily="66" charset="0"/>
                      </a:endParaRPr>
                    </a:p>
                    <a:p>
                      <a:endParaRPr lang="en-GB" dirty="0">
                        <a:latin typeface="Comic Sans MS" pitchFamily="66" charset="0"/>
                      </a:endParaRPr>
                    </a:p>
                  </a:txBody>
                  <a:tcPr>
                    <a:solidFill>
                      <a:schemeClr val="bg1"/>
                    </a:solidFill>
                  </a:tcPr>
                </a:tc>
                <a:tc>
                  <a:txBody>
                    <a:bodyPr/>
                    <a:lstStyle/>
                    <a:p>
                      <a:endParaRPr lang="en-GB" dirty="0">
                        <a:latin typeface="Comic Sans MS" pitchFamily="66" charset="0"/>
                      </a:endParaRPr>
                    </a:p>
                  </a:txBody>
                  <a:tcPr>
                    <a:solidFill>
                      <a:schemeClr val="bg1"/>
                    </a:solidFill>
                  </a:tcPr>
                </a:tc>
                <a:tc>
                  <a:txBody>
                    <a:bodyPr/>
                    <a:lstStyle/>
                    <a:p>
                      <a:endParaRPr lang="en-GB" dirty="0">
                        <a:latin typeface="Comic Sans MS" pitchFamily="66" charset="0"/>
                      </a:endParaRPr>
                    </a:p>
                  </a:txBody>
                  <a:tcPr>
                    <a:solidFill>
                      <a:schemeClr val="bg1"/>
                    </a:solidFill>
                  </a:tcPr>
                </a:tc>
                <a:extLst>
                  <a:ext uri="{0D108BD9-81ED-4DB2-BD59-A6C34878D82A}">
                    <a16:rowId xmlns:a16="http://schemas.microsoft.com/office/drawing/2014/main" val="10002"/>
                  </a:ext>
                </a:extLst>
              </a:tr>
              <a:tr h="370840">
                <a:tc>
                  <a:txBody>
                    <a:bodyPr/>
                    <a:lstStyle/>
                    <a:p>
                      <a:endParaRPr lang="en-GB" dirty="0">
                        <a:latin typeface="Comic Sans MS" pitchFamily="66" charset="0"/>
                      </a:endParaRPr>
                    </a:p>
                    <a:p>
                      <a:endParaRPr lang="en-GB" dirty="0">
                        <a:latin typeface="Comic Sans MS" pitchFamily="66" charset="0"/>
                      </a:endParaRPr>
                    </a:p>
                  </a:txBody>
                  <a:tcPr>
                    <a:solidFill>
                      <a:schemeClr val="bg1"/>
                    </a:solidFill>
                  </a:tcPr>
                </a:tc>
                <a:tc>
                  <a:txBody>
                    <a:bodyPr/>
                    <a:lstStyle/>
                    <a:p>
                      <a:endParaRPr lang="en-GB" dirty="0">
                        <a:latin typeface="Comic Sans MS" pitchFamily="66" charset="0"/>
                      </a:endParaRPr>
                    </a:p>
                  </a:txBody>
                  <a:tcPr>
                    <a:solidFill>
                      <a:schemeClr val="bg1"/>
                    </a:solidFill>
                  </a:tcPr>
                </a:tc>
                <a:tc>
                  <a:txBody>
                    <a:bodyPr/>
                    <a:lstStyle/>
                    <a:p>
                      <a:endParaRPr lang="en-GB" dirty="0">
                        <a:latin typeface="Comic Sans MS" pitchFamily="66" charset="0"/>
                      </a:endParaRPr>
                    </a:p>
                  </a:txBody>
                  <a:tcPr>
                    <a:solidFill>
                      <a:schemeClr val="bg1"/>
                    </a:solidFill>
                  </a:tcPr>
                </a:tc>
                <a:extLst>
                  <a:ext uri="{0D108BD9-81ED-4DB2-BD59-A6C34878D82A}">
                    <a16:rowId xmlns:a16="http://schemas.microsoft.com/office/drawing/2014/main" val="10003"/>
                  </a:ext>
                </a:extLst>
              </a:tr>
              <a:tr h="370840">
                <a:tc>
                  <a:txBody>
                    <a:bodyPr/>
                    <a:lstStyle/>
                    <a:p>
                      <a:endParaRPr lang="en-GB" dirty="0">
                        <a:latin typeface="Comic Sans MS" pitchFamily="66" charset="0"/>
                      </a:endParaRPr>
                    </a:p>
                    <a:p>
                      <a:endParaRPr lang="en-GB" dirty="0">
                        <a:latin typeface="Comic Sans MS" pitchFamily="66" charset="0"/>
                      </a:endParaRPr>
                    </a:p>
                  </a:txBody>
                  <a:tcPr>
                    <a:solidFill>
                      <a:schemeClr val="bg1"/>
                    </a:solidFill>
                  </a:tcPr>
                </a:tc>
                <a:tc>
                  <a:txBody>
                    <a:bodyPr/>
                    <a:lstStyle/>
                    <a:p>
                      <a:endParaRPr lang="en-GB" dirty="0">
                        <a:latin typeface="Comic Sans MS" pitchFamily="66" charset="0"/>
                      </a:endParaRPr>
                    </a:p>
                  </a:txBody>
                  <a:tcPr>
                    <a:solidFill>
                      <a:schemeClr val="bg1"/>
                    </a:solidFill>
                  </a:tcPr>
                </a:tc>
                <a:tc>
                  <a:txBody>
                    <a:bodyPr/>
                    <a:lstStyle/>
                    <a:p>
                      <a:endParaRPr lang="en-GB" dirty="0">
                        <a:latin typeface="Comic Sans MS" pitchFamily="66" charset="0"/>
                      </a:endParaRPr>
                    </a:p>
                  </a:txBody>
                  <a:tcPr>
                    <a:solidFill>
                      <a:schemeClr val="bg1"/>
                    </a:solidFill>
                  </a:tcPr>
                </a:tc>
                <a:extLst>
                  <a:ext uri="{0D108BD9-81ED-4DB2-BD59-A6C34878D82A}">
                    <a16:rowId xmlns:a16="http://schemas.microsoft.com/office/drawing/2014/main" val="10004"/>
                  </a:ext>
                </a:extLst>
              </a:tr>
              <a:tr h="370840">
                <a:tc>
                  <a:txBody>
                    <a:bodyPr/>
                    <a:lstStyle/>
                    <a:p>
                      <a:endParaRPr lang="en-GB" dirty="0">
                        <a:latin typeface="Comic Sans MS" pitchFamily="66" charset="0"/>
                      </a:endParaRPr>
                    </a:p>
                    <a:p>
                      <a:endParaRPr lang="en-GB" dirty="0">
                        <a:latin typeface="Comic Sans MS" pitchFamily="66" charset="0"/>
                      </a:endParaRPr>
                    </a:p>
                  </a:txBody>
                  <a:tcPr>
                    <a:solidFill>
                      <a:schemeClr val="bg1"/>
                    </a:solidFill>
                  </a:tcPr>
                </a:tc>
                <a:tc>
                  <a:txBody>
                    <a:bodyPr/>
                    <a:lstStyle/>
                    <a:p>
                      <a:endParaRPr lang="en-GB" dirty="0">
                        <a:latin typeface="Comic Sans MS" pitchFamily="66" charset="0"/>
                      </a:endParaRPr>
                    </a:p>
                  </a:txBody>
                  <a:tcPr>
                    <a:solidFill>
                      <a:schemeClr val="bg1"/>
                    </a:solidFill>
                  </a:tcPr>
                </a:tc>
                <a:tc>
                  <a:txBody>
                    <a:bodyPr/>
                    <a:lstStyle/>
                    <a:p>
                      <a:endParaRPr lang="en-GB" dirty="0">
                        <a:latin typeface="Comic Sans MS" pitchFamily="66" charset="0"/>
                      </a:endParaRPr>
                    </a:p>
                  </a:txBody>
                  <a:tcPr>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120719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560005"/>
            <a:ext cx="7584843" cy="769441"/>
          </a:xfrm>
          <a:prstGeom prst="rect">
            <a:avLst/>
          </a:prstGeom>
          <a:noFill/>
        </p:spPr>
        <p:txBody>
          <a:bodyPr wrap="square" rtlCol="0">
            <a:spAutoFit/>
          </a:bodyPr>
          <a:lstStyle/>
          <a:p>
            <a:r>
              <a:rPr lang="en-GB" sz="4400" dirty="0">
                <a:solidFill>
                  <a:schemeClr val="bg1"/>
                </a:solidFill>
                <a:latin typeface="Comic Sans MS" pitchFamily="66" charset="0"/>
              </a:rPr>
              <a:t>Can I analyse an extract?</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latin typeface="Century Gothic" panose="020B0502020202020204" pitchFamily="34" charset="0"/>
              </a:rPr>
              <a:t>Palpable, ruddy, morose. </a:t>
            </a:r>
          </a:p>
        </p:txBody>
      </p:sp>
    </p:spTree>
    <p:extLst>
      <p:ext uri="{BB962C8B-B14F-4D97-AF65-F5344CB8AC3E}">
        <p14:creationId xmlns:p14="http://schemas.microsoft.com/office/powerpoint/2010/main" val="36295297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 y="0"/>
            <a:ext cx="6187401" cy="6858000"/>
          </a:xfrm>
          <a:prstGeom prst="rect">
            <a:avLst/>
          </a:prstGeom>
        </p:spPr>
      </p:pic>
      <p:sp>
        <p:nvSpPr>
          <p:cNvPr id="4" name="TextBox 3"/>
          <p:cNvSpPr txBox="1"/>
          <p:nvPr/>
        </p:nvSpPr>
        <p:spPr>
          <a:xfrm>
            <a:off x="6378744" y="144926"/>
            <a:ext cx="5572125" cy="1200329"/>
          </a:xfrm>
          <a:prstGeom prst="rect">
            <a:avLst/>
          </a:prstGeom>
          <a:noFill/>
        </p:spPr>
        <p:txBody>
          <a:bodyPr wrap="square" rtlCol="0">
            <a:spAutoFit/>
          </a:bodyPr>
          <a:lstStyle/>
          <a:p>
            <a:r>
              <a:rPr lang="en-GB" sz="2000" dirty="0">
                <a:solidFill>
                  <a:schemeClr val="bg1"/>
                </a:solidFill>
                <a:latin typeface="Comic Sans MS" pitchFamily="66" charset="0"/>
              </a:rPr>
              <a:t>There are two sections to the question that you will be asked to answer on the text. </a:t>
            </a:r>
          </a:p>
          <a:p>
            <a:pPr marL="285750" indent="-285750">
              <a:buFont typeface="Arial" panose="020B0604020202020204" pitchFamily="34" charset="0"/>
              <a:buChar char="•"/>
            </a:pPr>
            <a:r>
              <a:rPr lang="en-GB" sz="1600" dirty="0">
                <a:solidFill>
                  <a:schemeClr val="bg1"/>
                </a:solidFill>
                <a:latin typeface="Comic Sans MS" pitchFamily="66" charset="0"/>
              </a:rPr>
              <a:t>The extract. </a:t>
            </a:r>
          </a:p>
          <a:p>
            <a:pPr marL="285750" indent="-285750">
              <a:buFont typeface="Arial" panose="020B0604020202020204" pitchFamily="34" charset="0"/>
              <a:buChar char="•"/>
            </a:pPr>
            <a:r>
              <a:rPr lang="en-GB" sz="1600" dirty="0">
                <a:solidFill>
                  <a:schemeClr val="bg1"/>
                </a:solidFill>
                <a:latin typeface="Comic Sans MS" pitchFamily="66" charset="0"/>
              </a:rPr>
              <a:t>The whole text. </a:t>
            </a:r>
          </a:p>
        </p:txBody>
      </p:sp>
      <p:sp>
        <p:nvSpPr>
          <p:cNvPr id="5" name="TextBox 4"/>
          <p:cNvSpPr txBox="1"/>
          <p:nvPr/>
        </p:nvSpPr>
        <p:spPr>
          <a:xfrm>
            <a:off x="6378744" y="1937471"/>
            <a:ext cx="5572125" cy="1261884"/>
          </a:xfrm>
          <a:prstGeom prst="rect">
            <a:avLst/>
          </a:prstGeom>
          <a:noFill/>
        </p:spPr>
        <p:txBody>
          <a:bodyPr wrap="square" rtlCol="0">
            <a:spAutoFit/>
          </a:bodyPr>
          <a:lstStyle/>
          <a:p>
            <a:r>
              <a:rPr lang="en-GB" sz="2000" b="1" dirty="0">
                <a:solidFill>
                  <a:schemeClr val="bg1"/>
                </a:solidFill>
                <a:latin typeface="Comic Sans MS" pitchFamily="66" charset="0"/>
              </a:rPr>
              <a:t>EXAMPLE EXTRACT QUESTION:</a:t>
            </a:r>
          </a:p>
          <a:p>
            <a:r>
              <a:rPr lang="en-GB" sz="2800" dirty="0">
                <a:solidFill>
                  <a:schemeClr val="bg1"/>
                </a:solidFill>
                <a:latin typeface="Comic Sans MS" pitchFamily="66" charset="0"/>
              </a:rPr>
              <a:t>Explore how Dickens presents the setting in the extract. </a:t>
            </a:r>
          </a:p>
        </p:txBody>
      </p:sp>
      <p:sp>
        <p:nvSpPr>
          <p:cNvPr id="6" name="Rectangle 5"/>
          <p:cNvSpPr/>
          <p:nvPr/>
        </p:nvSpPr>
        <p:spPr>
          <a:xfrm>
            <a:off x="6378741" y="1937442"/>
            <a:ext cx="5454139" cy="1348966"/>
          </a:xfrm>
          <a:prstGeom prst="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6487385" y="3757258"/>
            <a:ext cx="3098051" cy="2800767"/>
          </a:xfrm>
          <a:prstGeom prst="rect">
            <a:avLst/>
          </a:prstGeom>
          <a:noFill/>
        </p:spPr>
        <p:txBody>
          <a:bodyPr wrap="square" rtlCol="0">
            <a:spAutoFit/>
          </a:bodyPr>
          <a:lstStyle/>
          <a:p>
            <a:r>
              <a:rPr lang="en-GB" sz="3200" b="1" dirty="0">
                <a:solidFill>
                  <a:srgbClr val="FFFF00"/>
                </a:solidFill>
                <a:latin typeface="Comic Sans MS" pitchFamily="66" charset="0"/>
              </a:rPr>
              <a:t>TASK:</a:t>
            </a:r>
          </a:p>
          <a:p>
            <a:r>
              <a:rPr lang="en-GB" sz="2400" b="1" dirty="0">
                <a:solidFill>
                  <a:schemeClr val="bg1"/>
                </a:solidFill>
                <a:latin typeface="Comic Sans MS" pitchFamily="66" charset="0"/>
              </a:rPr>
              <a:t>5 MINUTES </a:t>
            </a:r>
            <a:r>
              <a:rPr lang="en-GB" sz="2000" dirty="0">
                <a:solidFill>
                  <a:schemeClr val="bg1"/>
                </a:solidFill>
                <a:latin typeface="Comic Sans MS" pitchFamily="66" charset="0"/>
              </a:rPr>
              <a:t>– you and your partner need to annotate (highlight and comment) your extract looking at the presentation of the setting. </a:t>
            </a:r>
          </a:p>
        </p:txBody>
      </p:sp>
      <p:sp>
        <p:nvSpPr>
          <p:cNvPr id="8" name="Rectangle 7"/>
          <p:cNvSpPr/>
          <p:nvPr/>
        </p:nvSpPr>
        <p:spPr>
          <a:xfrm>
            <a:off x="6378760" y="3757271"/>
            <a:ext cx="3353735" cy="2800767"/>
          </a:xfrm>
          <a:prstGeom prst="rect">
            <a:avLst/>
          </a:prstGeom>
          <a:noFill/>
          <a:ln w="57150">
            <a:solidFill>
              <a:srgbClr val="FF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3870008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6274052" y="99672"/>
            <a:ext cx="5812325" cy="1267485"/>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pic>
        <p:nvPicPr>
          <p:cNvPr id="2" name="Picture 1"/>
          <p:cNvPicPr>
            <a:picLocks noChangeAspect="1"/>
          </p:cNvPicPr>
          <p:nvPr/>
        </p:nvPicPr>
        <p:blipFill>
          <a:blip r:embed="rId2"/>
          <a:stretch>
            <a:fillRect/>
          </a:stretch>
        </p:blipFill>
        <p:spPr>
          <a:xfrm>
            <a:off x="-1" y="0"/>
            <a:ext cx="6187401" cy="6858000"/>
          </a:xfrm>
          <a:prstGeom prst="rect">
            <a:avLst/>
          </a:prstGeom>
        </p:spPr>
      </p:pic>
      <p:sp>
        <p:nvSpPr>
          <p:cNvPr id="3" name="TextBox 2"/>
          <p:cNvSpPr txBox="1"/>
          <p:nvPr/>
        </p:nvSpPr>
        <p:spPr>
          <a:xfrm>
            <a:off x="6274052" y="99630"/>
            <a:ext cx="5812325" cy="1200329"/>
          </a:xfrm>
          <a:prstGeom prst="rect">
            <a:avLst/>
          </a:prstGeom>
          <a:noFill/>
        </p:spPr>
        <p:txBody>
          <a:bodyPr wrap="square" rtlCol="0">
            <a:spAutoFit/>
          </a:bodyPr>
          <a:lstStyle/>
          <a:p>
            <a:pPr algn="ctr"/>
            <a:r>
              <a:rPr lang="en-GB" sz="2400" b="1" dirty="0">
                <a:latin typeface="Comic Sans MS" pitchFamily="66" charset="0"/>
              </a:rPr>
              <a:t>Before we feedback, explore some of these questions to see if you can develop your annotations further. </a:t>
            </a:r>
          </a:p>
        </p:txBody>
      </p:sp>
      <p:sp>
        <p:nvSpPr>
          <p:cNvPr id="10" name="TextBox 9"/>
          <p:cNvSpPr txBox="1"/>
          <p:nvPr/>
        </p:nvSpPr>
        <p:spPr>
          <a:xfrm>
            <a:off x="6341951" y="1620570"/>
            <a:ext cx="5676524" cy="4801314"/>
          </a:xfrm>
          <a:prstGeom prst="rect">
            <a:avLst/>
          </a:prstGeom>
          <a:noFill/>
          <a:ln>
            <a:solidFill>
              <a:schemeClr val="bg1"/>
            </a:solidFill>
          </a:ln>
        </p:spPr>
        <p:txBody>
          <a:bodyPr wrap="square" rtlCol="0">
            <a:spAutoFit/>
          </a:bodyPr>
          <a:lstStyle/>
          <a:p>
            <a:r>
              <a:rPr lang="en-GB" dirty="0">
                <a:solidFill>
                  <a:schemeClr val="bg1"/>
                </a:solidFill>
                <a:latin typeface="Comic Sans MS" pitchFamily="66" charset="0"/>
              </a:rPr>
              <a:t>It starts ‘once upon a time’ – what do you feel is the effect of this?</a:t>
            </a:r>
          </a:p>
          <a:p>
            <a:endParaRPr lang="en-GB" dirty="0">
              <a:solidFill>
                <a:schemeClr val="bg1"/>
              </a:solidFill>
              <a:latin typeface="Comic Sans MS" pitchFamily="66" charset="0"/>
            </a:endParaRPr>
          </a:p>
          <a:p>
            <a:r>
              <a:rPr lang="en-GB" dirty="0">
                <a:solidFill>
                  <a:schemeClr val="bg1"/>
                </a:solidFill>
                <a:latin typeface="Comic Sans MS" pitchFamily="66" charset="0"/>
              </a:rPr>
              <a:t>Does the mood change throughout the extract?</a:t>
            </a:r>
          </a:p>
          <a:p>
            <a:r>
              <a:rPr lang="en-GB" dirty="0">
                <a:solidFill>
                  <a:schemeClr val="bg1"/>
                </a:solidFill>
                <a:latin typeface="Comic Sans MS" pitchFamily="66" charset="0"/>
              </a:rPr>
              <a:t>‘cold, bleak, biting weather’ </a:t>
            </a:r>
            <a:r>
              <a:rPr lang="en-GB" dirty="0">
                <a:solidFill>
                  <a:schemeClr val="bg1"/>
                </a:solidFill>
                <a:latin typeface="Comic Sans MS" pitchFamily="66" charset="0"/>
                <a:sym typeface="Wingdings" panose="05000000000000000000" pitchFamily="2" charset="2"/>
              </a:rPr>
              <a:t>-  what does the use of triplet suggest here?</a:t>
            </a:r>
          </a:p>
          <a:p>
            <a:endParaRPr lang="en-GB" dirty="0">
              <a:solidFill>
                <a:schemeClr val="bg1"/>
              </a:solidFill>
              <a:latin typeface="Comic Sans MS" pitchFamily="66" charset="0"/>
              <a:sym typeface="Wingdings" panose="05000000000000000000" pitchFamily="2" charset="2"/>
            </a:endParaRPr>
          </a:p>
          <a:p>
            <a:r>
              <a:rPr lang="en-GB" dirty="0">
                <a:solidFill>
                  <a:schemeClr val="bg1"/>
                </a:solidFill>
                <a:latin typeface="Comic Sans MS" pitchFamily="66" charset="0"/>
                <a:sym typeface="Wingdings" panose="05000000000000000000" pitchFamily="2" charset="2"/>
              </a:rPr>
              <a:t>It’s 3 in the afternoon &amp; dark – what image do you think this is trying to evoke?</a:t>
            </a:r>
          </a:p>
          <a:p>
            <a:endParaRPr lang="en-GB" dirty="0">
              <a:solidFill>
                <a:schemeClr val="bg1"/>
              </a:solidFill>
              <a:latin typeface="Comic Sans MS" pitchFamily="66" charset="0"/>
              <a:sym typeface="Wingdings" panose="05000000000000000000" pitchFamily="2" charset="2"/>
            </a:endParaRPr>
          </a:p>
          <a:p>
            <a:r>
              <a:rPr lang="en-GB" dirty="0">
                <a:solidFill>
                  <a:schemeClr val="bg1"/>
                </a:solidFill>
                <a:latin typeface="Comic Sans MS" pitchFamily="66" charset="0"/>
                <a:sym typeface="Wingdings" panose="05000000000000000000" pitchFamily="2" charset="2"/>
              </a:rPr>
              <a:t>‘The fog came pouring in’ – what word do you feel is significant? What do you think it is trying to suggest?</a:t>
            </a:r>
          </a:p>
          <a:p>
            <a:endParaRPr lang="en-GB" dirty="0">
              <a:solidFill>
                <a:schemeClr val="bg1"/>
              </a:solidFill>
              <a:latin typeface="Comic Sans MS" pitchFamily="66" charset="0"/>
              <a:sym typeface="Wingdings" panose="05000000000000000000" pitchFamily="2" charset="2"/>
            </a:endParaRPr>
          </a:p>
          <a:p>
            <a:r>
              <a:rPr lang="en-GB" dirty="0">
                <a:solidFill>
                  <a:schemeClr val="bg1"/>
                </a:solidFill>
                <a:latin typeface="Comic Sans MS" pitchFamily="66" charset="0"/>
                <a:sym typeface="Wingdings" panose="05000000000000000000" pitchFamily="2" charset="2"/>
              </a:rPr>
              <a:t>How is the fire described?</a:t>
            </a:r>
          </a:p>
          <a:p>
            <a:endParaRPr lang="en-GB" dirty="0">
              <a:solidFill>
                <a:schemeClr val="bg1"/>
              </a:solidFill>
              <a:latin typeface="Comic Sans MS" pitchFamily="66" charset="0"/>
              <a:sym typeface="Wingdings" panose="05000000000000000000" pitchFamily="2" charset="2"/>
            </a:endParaRPr>
          </a:p>
          <a:p>
            <a:r>
              <a:rPr lang="en-GB" dirty="0">
                <a:solidFill>
                  <a:schemeClr val="bg1"/>
                </a:solidFill>
                <a:latin typeface="Comic Sans MS" pitchFamily="66" charset="0"/>
                <a:sym typeface="Wingdings" panose="05000000000000000000" pitchFamily="2" charset="2"/>
              </a:rPr>
              <a:t>How is Scrooge’s nephew greeted? </a:t>
            </a:r>
            <a:endParaRPr lang="en-GB" dirty="0">
              <a:solidFill>
                <a:schemeClr val="bg1"/>
              </a:solidFill>
              <a:latin typeface="Comic Sans MS" pitchFamily="66" charset="0"/>
            </a:endParaRPr>
          </a:p>
        </p:txBody>
      </p:sp>
    </p:spTree>
    <p:extLst>
      <p:ext uri="{BB962C8B-B14F-4D97-AF65-F5344CB8AC3E}">
        <p14:creationId xmlns:p14="http://schemas.microsoft.com/office/powerpoint/2010/main" val="3630365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 y="1145269"/>
            <a:ext cx="6637545" cy="5712737"/>
          </a:xfrm>
          <a:prstGeom prst="rect">
            <a:avLst/>
          </a:prstGeom>
        </p:spPr>
      </p:pic>
      <p:sp>
        <p:nvSpPr>
          <p:cNvPr id="3" name="TextBox 2"/>
          <p:cNvSpPr txBox="1"/>
          <p:nvPr/>
        </p:nvSpPr>
        <p:spPr>
          <a:xfrm>
            <a:off x="81481" y="108726"/>
            <a:ext cx="6556064" cy="1015663"/>
          </a:xfrm>
          <a:prstGeom prst="rect">
            <a:avLst/>
          </a:prstGeom>
          <a:noFill/>
        </p:spPr>
        <p:txBody>
          <a:bodyPr wrap="square" rtlCol="0">
            <a:spAutoFit/>
          </a:bodyPr>
          <a:lstStyle/>
          <a:p>
            <a:r>
              <a:rPr lang="en-GB" sz="2000" dirty="0">
                <a:solidFill>
                  <a:schemeClr val="bg1"/>
                </a:solidFill>
                <a:latin typeface="Century Gothic" panose="020B0502020202020204" pitchFamily="34" charset="0"/>
              </a:rPr>
              <a:t>Your annotations might end up looking something like this – key words and phrases highlighted and then some comments in your own words. </a:t>
            </a:r>
          </a:p>
        </p:txBody>
      </p:sp>
      <p:sp>
        <p:nvSpPr>
          <p:cNvPr id="4" name="Rectangle 3"/>
          <p:cNvSpPr/>
          <p:nvPr/>
        </p:nvSpPr>
        <p:spPr>
          <a:xfrm>
            <a:off x="6744833" y="1805461"/>
            <a:ext cx="5278171" cy="2800767"/>
          </a:xfrm>
          <a:prstGeom prst="rect">
            <a:avLst/>
          </a:prstGeom>
        </p:spPr>
        <p:style>
          <a:lnRef idx="1">
            <a:schemeClr val="dk1"/>
          </a:lnRef>
          <a:fillRef idx="3">
            <a:schemeClr val="dk1"/>
          </a:fillRef>
          <a:effectRef idx="2">
            <a:schemeClr val="dk1"/>
          </a:effectRef>
          <a:fontRef idx="minor">
            <a:schemeClr val="lt1"/>
          </a:fontRef>
        </p:style>
        <p:txBody>
          <a:bodyPr wrap="square">
            <a:spAutoFit/>
          </a:bodyPr>
          <a:lstStyle/>
          <a:p>
            <a:pPr algn="ctr"/>
            <a:r>
              <a:rPr lang="en-GB" sz="4400" dirty="0">
                <a:solidFill>
                  <a:schemeClr val="bg1"/>
                </a:solidFill>
                <a:latin typeface="Comic Sans MS" pitchFamily="66" charset="0"/>
              </a:rPr>
              <a:t>Explore how Dickens presents the setting in the extract. </a:t>
            </a:r>
          </a:p>
        </p:txBody>
      </p:sp>
      <p:sp>
        <p:nvSpPr>
          <p:cNvPr id="5" name="TextBox 4"/>
          <p:cNvSpPr txBox="1"/>
          <p:nvPr/>
        </p:nvSpPr>
        <p:spPr>
          <a:xfrm>
            <a:off x="7254240" y="293367"/>
            <a:ext cx="4614877" cy="646331"/>
          </a:xfrm>
          <a:prstGeom prst="rect">
            <a:avLst/>
          </a:prstGeom>
        </p:spPr>
        <p:style>
          <a:lnRef idx="1">
            <a:schemeClr val="dk1"/>
          </a:lnRef>
          <a:fillRef idx="3">
            <a:schemeClr val="dk1"/>
          </a:fillRef>
          <a:effectRef idx="2">
            <a:schemeClr val="dk1"/>
          </a:effectRef>
          <a:fontRef idx="minor">
            <a:schemeClr val="lt1"/>
          </a:fontRef>
        </p:style>
        <p:txBody>
          <a:bodyPr wrap="square" rtlCol="0">
            <a:spAutoFit/>
          </a:bodyPr>
          <a:lstStyle/>
          <a:p>
            <a:r>
              <a:rPr lang="en-GB" b="1" dirty="0">
                <a:solidFill>
                  <a:schemeClr val="bg1"/>
                </a:solidFill>
                <a:latin typeface="Comic Sans MS" pitchFamily="66" charset="0"/>
              </a:rPr>
              <a:t>Using your annotations you are to answer the following question:</a:t>
            </a:r>
          </a:p>
        </p:txBody>
      </p:sp>
      <p:sp>
        <p:nvSpPr>
          <p:cNvPr id="6" name="Rectangle 5"/>
          <p:cNvSpPr/>
          <p:nvPr/>
        </p:nvSpPr>
        <p:spPr>
          <a:xfrm>
            <a:off x="762000" y="5438388"/>
            <a:ext cx="10363200" cy="1384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spcBef>
                <a:spcPct val="50000"/>
              </a:spcBef>
            </a:pPr>
            <a:r>
              <a:rPr lang="en-GB" sz="2800" dirty="0">
                <a:latin typeface="Comic Sans MS" pitchFamily="66" charset="0"/>
              </a:rPr>
              <a:t>“One major problem with ‘A Christmas Carol’ is that Scrooge relents too quickly: even after seeing Marley’s ghost the transformation has begun…” – Do you agree? </a:t>
            </a:r>
          </a:p>
        </p:txBody>
      </p:sp>
    </p:spTree>
    <p:extLst>
      <p:ext uri="{BB962C8B-B14F-4D97-AF65-F5344CB8AC3E}">
        <p14:creationId xmlns:p14="http://schemas.microsoft.com/office/powerpoint/2010/main" val="18937320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0" y="5997337"/>
            <a:ext cx="12192000" cy="830997"/>
          </a:xfrm>
          <a:prstGeom prst="rect">
            <a:avLst/>
          </a:prstGeom>
          <a:noFill/>
        </p:spPr>
        <p:txBody>
          <a:bodyPr wrap="square" rtlCol="0">
            <a:spAutoFit/>
          </a:bodyPr>
          <a:lstStyle/>
          <a:p>
            <a:r>
              <a:rPr lang="en-GB" sz="2400" dirty="0">
                <a:solidFill>
                  <a:schemeClr val="bg1"/>
                </a:solidFill>
                <a:latin typeface="Century Gothic" panose="020B0502020202020204" pitchFamily="34" charset="0"/>
              </a:rPr>
              <a:t>We’re going to look at some of your work under the visualiser. </a:t>
            </a:r>
          </a:p>
          <a:p>
            <a:r>
              <a:rPr lang="en-GB" sz="2400" dirty="0">
                <a:solidFill>
                  <a:schemeClr val="bg1"/>
                </a:solidFill>
                <a:latin typeface="Century Gothic" panose="020B0502020202020204" pitchFamily="34" charset="0"/>
              </a:rPr>
              <a:t>You need to decide (and explain) which level you think this work is in.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4"/>
            <a:ext cx="5626553" cy="5997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4945" y="84"/>
            <a:ext cx="5907111" cy="5997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15688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6387645" y="1957041"/>
            <a:ext cx="5278171" cy="2800767"/>
          </a:xfrm>
          <a:prstGeom prst="rect">
            <a:avLst/>
          </a:prstGeom>
        </p:spPr>
        <p:style>
          <a:lnRef idx="1">
            <a:schemeClr val="dk1"/>
          </a:lnRef>
          <a:fillRef idx="3">
            <a:schemeClr val="dk1"/>
          </a:fillRef>
          <a:effectRef idx="2">
            <a:schemeClr val="dk1"/>
          </a:effectRef>
          <a:fontRef idx="minor">
            <a:schemeClr val="lt1"/>
          </a:fontRef>
        </p:style>
        <p:txBody>
          <a:bodyPr wrap="square">
            <a:spAutoFit/>
          </a:bodyPr>
          <a:lstStyle/>
          <a:p>
            <a:pPr algn="ctr"/>
            <a:r>
              <a:rPr lang="en-GB" sz="4400" dirty="0">
                <a:solidFill>
                  <a:schemeClr val="bg1"/>
                </a:solidFill>
                <a:latin typeface="Comic Sans MS" pitchFamily="66" charset="0"/>
              </a:rPr>
              <a:t>Explore how Dickens presents the setting in the extract. </a:t>
            </a:r>
          </a:p>
        </p:txBody>
      </p:sp>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2" name="Picture 1"/>
          <p:cNvPicPr>
            <a:picLocks noChangeAspect="1"/>
          </p:cNvPicPr>
          <p:nvPr/>
        </p:nvPicPr>
        <p:blipFill>
          <a:blip r:embed="rId2"/>
          <a:stretch>
            <a:fillRect/>
          </a:stretch>
        </p:blipFill>
        <p:spPr>
          <a:xfrm>
            <a:off x="812655" y="1110528"/>
            <a:ext cx="2447925" cy="5191125"/>
          </a:xfrm>
          <a:prstGeom prst="rect">
            <a:avLst/>
          </a:prstGeom>
        </p:spPr>
      </p:pic>
    </p:spTree>
    <p:extLst>
      <p:ext uri="{BB962C8B-B14F-4D97-AF65-F5344CB8AC3E}">
        <p14:creationId xmlns:p14="http://schemas.microsoft.com/office/powerpoint/2010/main" val="20354710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2909237" y="118792"/>
            <a:ext cx="9144433" cy="482099"/>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0" name="Rectangle 9"/>
          <p:cNvSpPr/>
          <p:nvPr/>
        </p:nvSpPr>
        <p:spPr>
          <a:xfrm>
            <a:off x="4724400" y="1907294"/>
            <a:ext cx="5278171" cy="2800767"/>
          </a:xfrm>
          <a:prstGeom prst="rect">
            <a:avLst/>
          </a:prstGeom>
        </p:spPr>
        <p:style>
          <a:lnRef idx="1">
            <a:schemeClr val="dk1"/>
          </a:lnRef>
          <a:fillRef idx="3">
            <a:schemeClr val="dk1"/>
          </a:fillRef>
          <a:effectRef idx="2">
            <a:schemeClr val="dk1"/>
          </a:effectRef>
          <a:fontRef idx="minor">
            <a:schemeClr val="lt1"/>
          </a:fontRef>
        </p:style>
        <p:txBody>
          <a:bodyPr wrap="square">
            <a:spAutoFit/>
          </a:bodyPr>
          <a:lstStyle/>
          <a:p>
            <a:pPr algn="ctr"/>
            <a:r>
              <a:rPr lang="en-GB" sz="4400" dirty="0">
                <a:solidFill>
                  <a:schemeClr val="bg1"/>
                </a:solidFill>
                <a:latin typeface="Comic Sans MS" pitchFamily="66" charset="0"/>
              </a:rPr>
              <a:t>Explore how Dickens presents the setting in the extract. </a:t>
            </a: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spTree>
    <p:extLst>
      <p:ext uri="{BB962C8B-B14F-4D97-AF65-F5344CB8AC3E}">
        <p14:creationId xmlns:p14="http://schemas.microsoft.com/office/powerpoint/2010/main" val="32424441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5894832"/>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68356"/>
            <a:ext cx="8811707" cy="53253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18840376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2180162926"/>
              </p:ext>
            </p:extLst>
          </p:nvPr>
        </p:nvGraphicFramePr>
        <p:xfrm>
          <a:off x="6384090" y="404664"/>
          <a:ext cx="5581385" cy="5213706"/>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setting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2876712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344561"/>
            <a:ext cx="7584843" cy="1200329"/>
          </a:xfrm>
          <a:prstGeom prst="rect">
            <a:avLst/>
          </a:prstGeom>
          <a:noFill/>
        </p:spPr>
        <p:txBody>
          <a:bodyPr wrap="square" rtlCol="0">
            <a:spAutoFit/>
          </a:bodyPr>
          <a:lstStyle/>
          <a:p>
            <a:pPr algn="ctr"/>
            <a:r>
              <a:rPr lang="en-GB" sz="3600" dirty="0">
                <a:solidFill>
                  <a:schemeClr val="bg1"/>
                </a:solidFill>
                <a:latin typeface="Comic Sans MS" pitchFamily="66" charset="0"/>
              </a:rPr>
              <a:t>Can I explore characterisation through an extract?</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latin typeface="Century Gothic" panose="020B0502020202020204" pitchFamily="34" charset="0"/>
              </a:rPr>
              <a:t>Destitute, workhouses. </a:t>
            </a:r>
          </a:p>
        </p:txBody>
      </p:sp>
    </p:spTree>
    <p:extLst>
      <p:ext uri="{BB962C8B-B14F-4D97-AF65-F5344CB8AC3E}">
        <p14:creationId xmlns:p14="http://schemas.microsoft.com/office/powerpoint/2010/main" val="10974246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7175352" y="355044"/>
            <a:ext cx="4840941" cy="181588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n-GB" sz="2800" b="1" dirty="0">
                <a:solidFill>
                  <a:schemeClr val="bg1"/>
                </a:solidFill>
                <a:latin typeface="Comic Sans MS" pitchFamily="66" charset="0"/>
              </a:rPr>
              <a:t>How do you think it was different for someone who was homeless in the Victorian era?</a:t>
            </a:r>
          </a:p>
        </p:txBody>
      </p:sp>
      <p:grpSp>
        <p:nvGrpSpPr>
          <p:cNvPr id="4" name="Group 3"/>
          <p:cNvGrpSpPr/>
          <p:nvPr/>
        </p:nvGrpSpPr>
        <p:grpSpPr>
          <a:xfrm>
            <a:off x="268013" y="1242478"/>
            <a:ext cx="1765739" cy="5022197"/>
            <a:chOff x="179512" y="2132856"/>
            <a:chExt cx="1296144" cy="4248472"/>
          </a:xfrm>
        </p:grpSpPr>
        <p:pic>
          <p:nvPicPr>
            <p:cNvPr id="5" name="Picture 2" descr="http://think-pair-share.co.uk/wp-content/uploads/2013/01/tps-logo1.png">
              <a:hlinkClick r:id="rId3"/>
            </p:cNvPr>
            <p:cNvPicPr>
              <a:picLocks noChangeAspect="1" noChangeArrowheads="1"/>
            </p:cNvPicPr>
            <p:nvPr/>
          </p:nvPicPr>
          <p:blipFill>
            <a:blip r:embed="rId4"/>
            <a:srcRect r="66667" b="22222"/>
            <a:stretch>
              <a:fillRect/>
            </a:stretch>
          </p:blipFill>
          <p:spPr bwMode="auto">
            <a:xfrm>
              <a:off x="251520" y="2132856"/>
              <a:ext cx="1224136" cy="1224136"/>
            </a:xfrm>
            <a:prstGeom prst="rect">
              <a:avLst/>
            </a:prstGeom>
            <a:noFill/>
          </p:spPr>
        </p:pic>
        <p:pic>
          <p:nvPicPr>
            <p:cNvPr id="6" name="Picture 2" descr="http://think-pair-share.co.uk/wp-content/uploads/2013/01/tps-logo1.png">
              <a:hlinkClick r:id="rId3"/>
            </p:cNvPr>
            <p:cNvPicPr>
              <a:picLocks noChangeAspect="1" noChangeArrowheads="1"/>
            </p:cNvPicPr>
            <p:nvPr/>
          </p:nvPicPr>
          <p:blipFill>
            <a:blip r:embed="rId4"/>
            <a:srcRect l="33105" r="31601" b="22222"/>
            <a:stretch>
              <a:fillRect/>
            </a:stretch>
          </p:blipFill>
          <p:spPr bwMode="auto">
            <a:xfrm>
              <a:off x="179512" y="3645024"/>
              <a:ext cx="1296144" cy="1224136"/>
            </a:xfrm>
            <a:prstGeom prst="rect">
              <a:avLst/>
            </a:prstGeom>
            <a:noFill/>
          </p:spPr>
        </p:pic>
        <p:pic>
          <p:nvPicPr>
            <p:cNvPr id="7" name="Picture 2" descr="http://think-pair-share.co.uk/wp-content/uploads/2013/01/tps-logo1.png">
              <a:hlinkClick r:id="rId3"/>
            </p:cNvPr>
            <p:cNvPicPr>
              <a:picLocks noChangeAspect="1" noChangeArrowheads="1"/>
            </p:cNvPicPr>
            <p:nvPr/>
          </p:nvPicPr>
          <p:blipFill>
            <a:blip r:embed="rId4"/>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42165917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p:cNvSpPr/>
          <p:nvPr/>
        </p:nvSpPr>
        <p:spPr>
          <a:xfrm>
            <a:off x="5631312" y="0"/>
            <a:ext cx="6560745" cy="12584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57" y="0"/>
            <a:ext cx="5631255"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Rectangle 1"/>
          <p:cNvSpPr/>
          <p:nvPr/>
        </p:nvSpPr>
        <p:spPr>
          <a:xfrm>
            <a:off x="208285" y="197430"/>
            <a:ext cx="10311897" cy="6370975"/>
          </a:xfrm>
          <a:prstGeom prst="rect">
            <a:avLst/>
          </a:prstGeom>
        </p:spPr>
        <p:txBody>
          <a:bodyPr wrap="square">
            <a:spAutoFit/>
          </a:bodyPr>
          <a:lstStyle/>
          <a:p>
            <a:r>
              <a:rPr lang="en-GB" sz="1200" dirty="0">
                <a:latin typeface="Gautami" panose="020B0502040204020203" pitchFamily="34" charset="0"/>
                <a:ea typeface="Batang" panose="02030600000101010101" pitchFamily="18" charset="-127"/>
                <a:cs typeface="Gautami" panose="020B0502040204020203" pitchFamily="34" charset="0"/>
              </a:rPr>
              <a:t>“At this festive season of the year, Mr. Scrooge,” said the gentleman,</a:t>
            </a:r>
          </a:p>
          <a:p>
            <a:r>
              <a:rPr lang="en-GB" sz="1200" dirty="0">
                <a:latin typeface="Gautami" panose="020B0502040204020203" pitchFamily="34" charset="0"/>
                <a:ea typeface="Batang" panose="02030600000101010101" pitchFamily="18" charset="-127"/>
                <a:cs typeface="Gautami" panose="020B0502040204020203" pitchFamily="34" charset="0"/>
              </a:rPr>
              <a:t>taking up a pen, “it is more than usually desirable that we should make</a:t>
            </a:r>
          </a:p>
          <a:p>
            <a:r>
              <a:rPr lang="en-GB" sz="1200" dirty="0">
                <a:latin typeface="Gautami" panose="020B0502040204020203" pitchFamily="34" charset="0"/>
                <a:ea typeface="Batang" panose="02030600000101010101" pitchFamily="18" charset="-127"/>
                <a:cs typeface="Gautami" panose="020B0502040204020203" pitchFamily="34" charset="0"/>
              </a:rPr>
              <a:t>some slight provision for the Poor and Destitute, who suffer greatly at</a:t>
            </a:r>
          </a:p>
          <a:p>
            <a:r>
              <a:rPr lang="en-GB" sz="1200" dirty="0">
                <a:latin typeface="Gautami" panose="020B0502040204020203" pitchFamily="34" charset="0"/>
                <a:ea typeface="Batang" panose="02030600000101010101" pitchFamily="18" charset="-127"/>
                <a:cs typeface="Gautami" panose="020B0502040204020203" pitchFamily="34" charset="0"/>
              </a:rPr>
              <a:t>the present time. Many thousands are in want of common necessaries;</a:t>
            </a:r>
          </a:p>
          <a:p>
            <a:r>
              <a:rPr lang="en-GB" sz="1200" dirty="0">
                <a:latin typeface="Gautami" panose="020B0502040204020203" pitchFamily="34" charset="0"/>
                <a:ea typeface="Batang" panose="02030600000101010101" pitchFamily="18" charset="-127"/>
                <a:cs typeface="Gautami" panose="020B0502040204020203" pitchFamily="34" charset="0"/>
              </a:rPr>
              <a:t>hundreds of thousands are in want of common comforts, sir.”</a:t>
            </a:r>
          </a:p>
          <a:p>
            <a:r>
              <a:rPr lang="en-GB" sz="1200" dirty="0">
                <a:latin typeface="Gautami" panose="020B0502040204020203" pitchFamily="34" charset="0"/>
                <a:ea typeface="Batang" panose="02030600000101010101" pitchFamily="18" charset="-127"/>
                <a:cs typeface="Gautami" panose="020B0502040204020203" pitchFamily="34" charset="0"/>
              </a:rPr>
              <a:t>“Are there no prisons?” asked Scrooge.</a:t>
            </a:r>
          </a:p>
          <a:p>
            <a:r>
              <a:rPr lang="en-GB" sz="1200" dirty="0">
                <a:latin typeface="Gautami" panose="020B0502040204020203" pitchFamily="34" charset="0"/>
                <a:ea typeface="Batang" panose="02030600000101010101" pitchFamily="18" charset="-127"/>
                <a:cs typeface="Gautami" panose="020B0502040204020203" pitchFamily="34" charset="0"/>
              </a:rPr>
              <a:t>“Plenty of prisons,” said the gentleman, laying down the pen again.</a:t>
            </a:r>
          </a:p>
          <a:p>
            <a:r>
              <a:rPr lang="en-GB" sz="1200" dirty="0">
                <a:latin typeface="Gautami" panose="020B0502040204020203" pitchFamily="34" charset="0"/>
                <a:ea typeface="Batang" panose="02030600000101010101" pitchFamily="18" charset="-127"/>
                <a:cs typeface="Gautami" panose="020B0502040204020203" pitchFamily="34" charset="0"/>
              </a:rPr>
              <a:t>“And the Union workhouses?” demanded Scrooge. “Are they still in</a:t>
            </a:r>
          </a:p>
          <a:p>
            <a:r>
              <a:rPr lang="en-GB" sz="1200" dirty="0">
                <a:latin typeface="Gautami" panose="020B0502040204020203" pitchFamily="34" charset="0"/>
                <a:ea typeface="Batang" panose="02030600000101010101" pitchFamily="18" charset="-127"/>
                <a:cs typeface="Gautami" panose="020B0502040204020203" pitchFamily="34" charset="0"/>
              </a:rPr>
              <a:t>operation?”</a:t>
            </a:r>
          </a:p>
          <a:p>
            <a:r>
              <a:rPr lang="en-GB" sz="1200" dirty="0">
                <a:latin typeface="Gautami" panose="020B0502040204020203" pitchFamily="34" charset="0"/>
                <a:ea typeface="Batang" panose="02030600000101010101" pitchFamily="18" charset="-127"/>
                <a:cs typeface="Gautami" panose="020B0502040204020203" pitchFamily="34" charset="0"/>
              </a:rPr>
              <a:t>“They are. Still,” returned the gentleman, “I wish I could say they were</a:t>
            </a:r>
          </a:p>
          <a:p>
            <a:r>
              <a:rPr lang="en-GB" sz="1200" dirty="0">
                <a:latin typeface="Gautami" panose="020B0502040204020203" pitchFamily="34" charset="0"/>
                <a:ea typeface="Batang" panose="02030600000101010101" pitchFamily="18" charset="-127"/>
                <a:cs typeface="Gautami" panose="020B0502040204020203" pitchFamily="34" charset="0"/>
              </a:rPr>
              <a:t>not.”</a:t>
            </a:r>
          </a:p>
          <a:p>
            <a:r>
              <a:rPr lang="en-GB" sz="1200" dirty="0">
                <a:latin typeface="Gautami" panose="020B0502040204020203" pitchFamily="34" charset="0"/>
                <a:ea typeface="Batang" panose="02030600000101010101" pitchFamily="18" charset="-127"/>
                <a:cs typeface="Gautami" panose="020B0502040204020203" pitchFamily="34" charset="0"/>
              </a:rPr>
              <a:t>“The Treadmill and the Poor Law are in full vigour, then?” said</a:t>
            </a:r>
          </a:p>
          <a:p>
            <a:r>
              <a:rPr lang="en-GB" sz="1200" dirty="0">
                <a:latin typeface="Gautami" panose="020B0502040204020203" pitchFamily="34" charset="0"/>
                <a:ea typeface="Batang" panose="02030600000101010101" pitchFamily="18" charset="-127"/>
                <a:cs typeface="Gautami" panose="020B0502040204020203" pitchFamily="34" charset="0"/>
              </a:rPr>
              <a:t>Scrooge.</a:t>
            </a:r>
          </a:p>
          <a:p>
            <a:r>
              <a:rPr lang="en-GB" sz="1200" dirty="0">
                <a:latin typeface="Gautami" panose="020B0502040204020203" pitchFamily="34" charset="0"/>
                <a:ea typeface="Batang" panose="02030600000101010101" pitchFamily="18" charset="-127"/>
                <a:cs typeface="Gautami" panose="020B0502040204020203" pitchFamily="34" charset="0"/>
              </a:rPr>
              <a:t>“Both very busy, sir.”</a:t>
            </a:r>
          </a:p>
          <a:p>
            <a:r>
              <a:rPr lang="en-GB" sz="1200" dirty="0">
                <a:latin typeface="Gautami" panose="020B0502040204020203" pitchFamily="34" charset="0"/>
                <a:ea typeface="Batang" panose="02030600000101010101" pitchFamily="18" charset="-127"/>
                <a:cs typeface="Gautami" panose="020B0502040204020203" pitchFamily="34" charset="0"/>
              </a:rPr>
              <a:t>“Oh! I was afraid, from what you said at first, that something had</a:t>
            </a:r>
          </a:p>
          <a:p>
            <a:r>
              <a:rPr lang="en-GB" sz="1200" dirty="0">
                <a:latin typeface="Gautami" panose="020B0502040204020203" pitchFamily="34" charset="0"/>
                <a:ea typeface="Batang" panose="02030600000101010101" pitchFamily="18" charset="-127"/>
                <a:cs typeface="Gautami" panose="020B0502040204020203" pitchFamily="34" charset="0"/>
              </a:rPr>
              <a:t>occurred to stop them in their useful course,” said Scrooge. “I’m very</a:t>
            </a:r>
          </a:p>
          <a:p>
            <a:r>
              <a:rPr lang="en-GB" sz="1200" dirty="0">
                <a:latin typeface="Gautami" panose="020B0502040204020203" pitchFamily="34" charset="0"/>
                <a:ea typeface="Batang" panose="02030600000101010101" pitchFamily="18" charset="-127"/>
                <a:cs typeface="Gautami" panose="020B0502040204020203" pitchFamily="34" charset="0"/>
              </a:rPr>
              <a:t>glad to hear it.”</a:t>
            </a:r>
          </a:p>
          <a:p>
            <a:r>
              <a:rPr lang="en-GB" sz="1200" dirty="0">
                <a:latin typeface="Gautami" panose="020B0502040204020203" pitchFamily="34" charset="0"/>
                <a:ea typeface="Batang" panose="02030600000101010101" pitchFamily="18" charset="-127"/>
                <a:cs typeface="Gautami" panose="020B0502040204020203" pitchFamily="34" charset="0"/>
              </a:rPr>
              <a:t>“Under the impression that they scarcely furnish Christian cheer of</a:t>
            </a:r>
          </a:p>
          <a:p>
            <a:r>
              <a:rPr lang="en-GB" sz="1200" dirty="0">
                <a:latin typeface="Gautami" panose="020B0502040204020203" pitchFamily="34" charset="0"/>
                <a:ea typeface="Batang" panose="02030600000101010101" pitchFamily="18" charset="-127"/>
                <a:cs typeface="Gautami" panose="020B0502040204020203" pitchFamily="34" charset="0"/>
              </a:rPr>
              <a:t>mind or body to the multitude,” returned the gentleman, “a few of us</a:t>
            </a:r>
          </a:p>
          <a:p>
            <a:r>
              <a:rPr lang="en-GB" sz="1200" dirty="0">
                <a:latin typeface="Gautami" panose="020B0502040204020203" pitchFamily="34" charset="0"/>
                <a:ea typeface="Batang" panose="02030600000101010101" pitchFamily="18" charset="-127"/>
                <a:cs typeface="Gautami" panose="020B0502040204020203" pitchFamily="34" charset="0"/>
              </a:rPr>
              <a:t>are endeavouring to raise a fund to buy the Poor some meat and drink</a:t>
            </a:r>
          </a:p>
          <a:p>
            <a:r>
              <a:rPr lang="en-GB" sz="1200" dirty="0">
                <a:latin typeface="Gautami" panose="020B0502040204020203" pitchFamily="34" charset="0"/>
                <a:ea typeface="Batang" panose="02030600000101010101" pitchFamily="18" charset="-127"/>
                <a:cs typeface="Gautami" panose="020B0502040204020203" pitchFamily="34" charset="0"/>
              </a:rPr>
              <a:t>and means of warmth. We choose this time, because it is a time, of all</a:t>
            </a:r>
          </a:p>
          <a:p>
            <a:r>
              <a:rPr lang="en-GB" sz="1200" dirty="0">
                <a:latin typeface="Gautami" panose="020B0502040204020203" pitchFamily="34" charset="0"/>
                <a:ea typeface="Batang" panose="02030600000101010101" pitchFamily="18" charset="-127"/>
                <a:cs typeface="Gautami" panose="020B0502040204020203" pitchFamily="34" charset="0"/>
              </a:rPr>
              <a:t>others, when Want is keenly felt, and Abundance rejoices. What shall I</a:t>
            </a:r>
          </a:p>
          <a:p>
            <a:r>
              <a:rPr lang="en-GB" sz="1200" dirty="0">
                <a:latin typeface="Gautami" panose="020B0502040204020203" pitchFamily="34" charset="0"/>
                <a:ea typeface="Batang" panose="02030600000101010101" pitchFamily="18" charset="-127"/>
                <a:cs typeface="Gautami" panose="020B0502040204020203" pitchFamily="34" charset="0"/>
              </a:rPr>
              <a:t>put you down for?”</a:t>
            </a:r>
          </a:p>
          <a:p>
            <a:r>
              <a:rPr lang="en-GB" sz="1200" dirty="0">
                <a:latin typeface="Gautami" panose="020B0502040204020203" pitchFamily="34" charset="0"/>
                <a:ea typeface="Batang" panose="02030600000101010101" pitchFamily="18" charset="-127"/>
                <a:cs typeface="Gautami" panose="020B0502040204020203" pitchFamily="34" charset="0"/>
              </a:rPr>
              <a:t>“Nothing!” Scrooge replied.</a:t>
            </a:r>
          </a:p>
          <a:p>
            <a:r>
              <a:rPr lang="en-GB" sz="1200" dirty="0">
                <a:latin typeface="Gautami" panose="020B0502040204020203" pitchFamily="34" charset="0"/>
                <a:ea typeface="Batang" panose="02030600000101010101" pitchFamily="18" charset="-127"/>
                <a:cs typeface="Gautami" panose="020B0502040204020203" pitchFamily="34" charset="0"/>
              </a:rPr>
              <a:t>“You wish to be anonymous?”</a:t>
            </a:r>
          </a:p>
          <a:p>
            <a:r>
              <a:rPr lang="en-GB" sz="1200" dirty="0">
                <a:latin typeface="Gautami" panose="020B0502040204020203" pitchFamily="34" charset="0"/>
                <a:ea typeface="Batang" panose="02030600000101010101" pitchFamily="18" charset="-127"/>
                <a:cs typeface="Gautami" panose="020B0502040204020203" pitchFamily="34" charset="0"/>
              </a:rPr>
              <a:t>“I wish to be left alone,” said Scrooge. “Since you ask me what I wish,</a:t>
            </a:r>
          </a:p>
          <a:p>
            <a:r>
              <a:rPr lang="en-GB" sz="1200" dirty="0">
                <a:latin typeface="Gautami" panose="020B0502040204020203" pitchFamily="34" charset="0"/>
                <a:ea typeface="Batang" panose="02030600000101010101" pitchFamily="18" charset="-127"/>
                <a:cs typeface="Gautami" panose="020B0502040204020203" pitchFamily="34" charset="0"/>
              </a:rPr>
              <a:t>gentlemen, that is my answer. I don’t make merry myself at Christmas</a:t>
            </a:r>
          </a:p>
          <a:p>
            <a:r>
              <a:rPr lang="en-GB" sz="1200" dirty="0">
                <a:latin typeface="Gautami" panose="020B0502040204020203" pitchFamily="34" charset="0"/>
                <a:ea typeface="Batang" panose="02030600000101010101" pitchFamily="18" charset="-127"/>
                <a:cs typeface="Gautami" panose="020B0502040204020203" pitchFamily="34" charset="0"/>
              </a:rPr>
              <a:t>and I can’t afford to make idle people merry. I help to support the</a:t>
            </a:r>
          </a:p>
          <a:p>
            <a:r>
              <a:rPr lang="en-GB" sz="1200" dirty="0">
                <a:latin typeface="Gautami" panose="020B0502040204020203" pitchFamily="34" charset="0"/>
                <a:ea typeface="Batang" panose="02030600000101010101" pitchFamily="18" charset="-127"/>
                <a:cs typeface="Gautami" panose="020B0502040204020203" pitchFamily="34" charset="0"/>
              </a:rPr>
              <a:t>establishments I have mentioned – they cost enough; and those who are</a:t>
            </a:r>
          </a:p>
          <a:p>
            <a:r>
              <a:rPr lang="en-GB" sz="1200" dirty="0">
                <a:latin typeface="Gautami" panose="020B0502040204020203" pitchFamily="34" charset="0"/>
                <a:ea typeface="Batang" panose="02030600000101010101" pitchFamily="18" charset="-127"/>
                <a:cs typeface="Gautami" panose="020B0502040204020203" pitchFamily="34" charset="0"/>
              </a:rPr>
              <a:t>badly off must go there.”</a:t>
            </a:r>
          </a:p>
          <a:p>
            <a:r>
              <a:rPr lang="en-GB" sz="1200" dirty="0">
                <a:latin typeface="Gautami" panose="020B0502040204020203" pitchFamily="34" charset="0"/>
                <a:ea typeface="Batang" panose="02030600000101010101" pitchFamily="18" charset="-127"/>
                <a:cs typeface="Gautami" panose="020B0502040204020203" pitchFamily="34" charset="0"/>
              </a:rPr>
              <a:t>“Many can’t go there; and many would rather die.”</a:t>
            </a:r>
          </a:p>
          <a:p>
            <a:r>
              <a:rPr lang="en-GB" sz="1200" dirty="0">
                <a:latin typeface="Gautami" panose="020B0502040204020203" pitchFamily="34" charset="0"/>
                <a:ea typeface="Batang" panose="02030600000101010101" pitchFamily="18" charset="-127"/>
                <a:cs typeface="Gautami" panose="020B0502040204020203" pitchFamily="34" charset="0"/>
              </a:rPr>
              <a:t>“If they would rather die,” said Scrooge, “they had better do it, and</a:t>
            </a:r>
          </a:p>
          <a:p>
            <a:r>
              <a:rPr lang="en-GB" sz="1200" dirty="0">
                <a:latin typeface="Gautami" panose="020B0502040204020203" pitchFamily="34" charset="0"/>
                <a:ea typeface="Batang" panose="02030600000101010101" pitchFamily="18" charset="-127"/>
                <a:cs typeface="Gautami" panose="020B0502040204020203" pitchFamily="34" charset="0"/>
              </a:rPr>
              <a:t>decrease the surplus population. Besides – excuse me – I don’t know</a:t>
            </a:r>
          </a:p>
          <a:p>
            <a:r>
              <a:rPr lang="en-GB" sz="1200" dirty="0">
                <a:latin typeface="Gautami" panose="020B0502040204020203" pitchFamily="34" charset="0"/>
                <a:ea typeface="Batang" panose="02030600000101010101" pitchFamily="18" charset="-127"/>
                <a:cs typeface="Gautami" panose="020B0502040204020203" pitchFamily="34" charset="0"/>
              </a:rPr>
              <a:t>that.”</a:t>
            </a:r>
          </a:p>
        </p:txBody>
      </p:sp>
      <p:sp>
        <p:nvSpPr>
          <p:cNvPr id="4" name="TextBox 3"/>
          <p:cNvSpPr txBox="1"/>
          <p:nvPr/>
        </p:nvSpPr>
        <p:spPr>
          <a:xfrm>
            <a:off x="5739953" y="90607"/>
            <a:ext cx="6255945" cy="1077218"/>
          </a:xfrm>
          <a:prstGeom prst="rect">
            <a:avLst/>
          </a:prstGeom>
          <a:noFill/>
        </p:spPr>
        <p:txBody>
          <a:bodyPr wrap="square" rtlCol="0">
            <a:spAutoFit/>
          </a:bodyPr>
          <a:lstStyle/>
          <a:p>
            <a:pPr algn="ctr"/>
            <a:r>
              <a:rPr lang="en-GB" sz="3200" b="1" dirty="0">
                <a:latin typeface="Comic Sans MS" pitchFamily="66" charset="0"/>
              </a:rPr>
              <a:t>How does Dickens present the character of Scrooge here?</a:t>
            </a:r>
          </a:p>
        </p:txBody>
      </p:sp>
      <p:sp>
        <p:nvSpPr>
          <p:cNvPr id="6" name="TextBox 5"/>
          <p:cNvSpPr txBox="1"/>
          <p:nvPr/>
        </p:nvSpPr>
        <p:spPr>
          <a:xfrm>
            <a:off x="5739953" y="1659988"/>
            <a:ext cx="6120143" cy="4524315"/>
          </a:xfrm>
          <a:prstGeom prst="rect">
            <a:avLst/>
          </a:prstGeom>
          <a:noFill/>
        </p:spPr>
        <p:txBody>
          <a:bodyPr wrap="square" rtlCol="0">
            <a:spAutoFit/>
          </a:bodyPr>
          <a:lstStyle/>
          <a:p>
            <a:r>
              <a:rPr lang="en-GB" sz="2400" b="1" dirty="0">
                <a:solidFill>
                  <a:schemeClr val="bg1"/>
                </a:solidFill>
                <a:latin typeface="Comic Sans MS" pitchFamily="66" charset="0"/>
              </a:rPr>
              <a:t>While you’re annotating your extract you may wish to think about the following:</a:t>
            </a:r>
          </a:p>
          <a:p>
            <a:pPr marL="285750" indent="-285750">
              <a:buFont typeface="Arial" panose="020B0604020202020204" pitchFamily="34" charset="0"/>
              <a:buChar char="•"/>
            </a:pPr>
            <a:endParaRPr lang="en-GB" sz="2400" dirty="0">
              <a:solidFill>
                <a:schemeClr val="bg1"/>
              </a:solidFill>
              <a:latin typeface="Comic Sans MS" pitchFamily="66" charset="0"/>
            </a:endParaRPr>
          </a:p>
          <a:p>
            <a:pPr marL="285750" indent="-285750">
              <a:buFont typeface="Arial" panose="020B0604020202020204" pitchFamily="34" charset="0"/>
              <a:buChar char="•"/>
            </a:pPr>
            <a:r>
              <a:rPr lang="en-GB" sz="2400" dirty="0">
                <a:solidFill>
                  <a:schemeClr val="bg1"/>
                </a:solidFill>
                <a:latin typeface="Comic Sans MS" pitchFamily="66" charset="0"/>
              </a:rPr>
              <a:t>What is Scrooge’s attitude towards the poor?</a:t>
            </a:r>
          </a:p>
          <a:p>
            <a:pPr marL="285750" indent="-285750">
              <a:buFont typeface="Arial" panose="020B0604020202020204" pitchFamily="34" charset="0"/>
              <a:buChar char="•"/>
            </a:pPr>
            <a:endParaRPr lang="en-GB" sz="2400" dirty="0">
              <a:solidFill>
                <a:schemeClr val="bg1"/>
              </a:solidFill>
              <a:latin typeface="Comic Sans MS" pitchFamily="66" charset="0"/>
            </a:endParaRPr>
          </a:p>
          <a:p>
            <a:pPr marL="285750" indent="-285750">
              <a:buFont typeface="Arial" panose="020B0604020202020204" pitchFamily="34" charset="0"/>
              <a:buChar char="•"/>
            </a:pPr>
            <a:r>
              <a:rPr lang="en-GB" sz="2400" dirty="0">
                <a:solidFill>
                  <a:schemeClr val="bg1"/>
                </a:solidFill>
                <a:latin typeface="Comic Sans MS" pitchFamily="66" charset="0"/>
              </a:rPr>
              <a:t>How does Scrooge treat the man who is collecting for the poor?</a:t>
            </a:r>
          </a:p>
          <a:p>
            <a:pPr marL="285750" indent="-285750">
              <a:buFont typeface="Arial" panose="020B0604020202020204" pitchFamily="34" charset="0"/>
              <a:buChar char="•"/>
            </a:pPr>
            <a:endParaRPr lang="en-GB" sz="2400" dirty="0">
              <a:solidFill>
                <a:schemeClr val="bg1"/>
              </a:solidFill>
              <a:latin typeface="Comic Sans MS" pitchFamily="66" charset="0"/>
            </a:endParaRPr>
          </a:p>
          <a:p>
            <a:pPr marL="285750" indent="-285750">
              <a:buFont typeface="Arial" panose="020B0604020202020204" pitchFamily="34" charset="0"/>
              <a:buChar char="•"/>
            </a:pPr>
            <a:r>
              <a:rPr lang="en-GB" sz="2400" dirty="0">
                <a:solidFill>
                  <a:schemeClr val="bg1"/>
                </a:solidFill>
                <a:latin typeface="Comic Sans MS" pitchFamily="66" charset="0"/>
              </a:rPr>
              <a:t>What evidence would you select to show Scrooge’s heartless nature?</a:t>
            </a:r>
          </a:p>
        </p:txBody>
      </p:sp>
    </p:spTree>
    <p:extLst>
      <p:ext uri="{BB962C8B-B14F-4D97-AF65-F5344CB8AC3E}">
        <p14:creationId xmlns:p14="http://schemas.microsoft.com/office/powerpoint/2010/main" val="28266417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p:cNvSpPr/>
          <p:nvPr/>
        </p:nvSpPr>
        <p:spPr>
          <a:xfrm>
            <a:off x="5631312" y="0"/>
            <a:ext cx="6560745" cy="12584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57" y="0"/>
            <a:ext cx="5631255"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Rectangle 1"/>
          <p:cNvSpPr/>
          <p:nvPr/>
        </p:nvSpPr>
        <p:spPr>
          <a:xfrm>
            <a:off x="208285" y="197430"/>
            <a:ext cx="10311897" cy="6370975"/>
          </a:xfrm>
          <a:prstGeom prst="rect">
            <a:avLst/>
          </a:prstGeom>
        </p:spPr>
        <p:txBody>
          <a:bodyPr wrap="square">
            <a:spAutoFit/>
          </a:bodyPr>
          <a:lstStyle/>
          <a:p>
            <a:r>
              <a:rPr lang="en-GB" sz="1200" dirty="0">
                <a:latin typeface="Gautami" panose="020B0502040204020203" pitchFamily="34" charset="0"/>
                <a:ea typeface="Batang" panose="02030600000101010101" pitchFamily="18" charset="-127"/>
                <a:cs typeface="Gautami" panose="020B0502040204020203" pitchFamily="34" charset="0"/>
              </a:rPr>
              <a:t>“At this festive season of the year, Mr. Scrooge,” said the gentleman,</a:t>
            </a:r>
          </a:p>
          <a:p>
            <a:r>
              <a:rPr lang="en-GB" sz="1200" dirty="0">
                <a:latin typeface="Gautami" panose="020B0502040204020203" pitchFamily="34" charset="0"/>
                <a:ea typeface="Batang" panose="02030600000101010101" pitchFamily="18" charset="-127"/>
                <a:cs typeface="Gautami" panose="020B0502040204020203" pitchFamily="34" charset="0"/>
              </a:rPr>
              <a:t>taking up a pen, “it is more than usually desirable that we should make</a:t>
            </a:r>
          </a:p>
          <a:p>
            <a:r>
              <a:rPr lang="en-GB" sz="1200" dirty="0">
                <a:latin typeface="Gautami" panose="020B0502040204020203" pitchFamily="34" charset="0"/>
                <a:ea typeface="Batang" panose="02030600000101010101" pitchFamily="18" charset="-127"/>
                <a:cs typeface="Gautami" panose="020B0502040204020203" pitchFamily="34" charset="0"/>
              </a:rPr>
              <a:t>some slight provision for the Poor and Destitute, who suffer greatly at</a:t>
            </a:r>
          </a:p>
          <a:p>
            <a:r>
              <a:rPr lang="en-GB" sz="1200" dirty="0">
                <a:latin typeface="Gautami" panose="020B0502040204020203" pitchFamily="34" charset="0"/>
                <a:ea typeface="Batang" panose="02030600000101010101" pitchFamily="18" charset="-127"/>
                <a:cs typeface="Gautami" panose="020B0502040204020203" pitchFamily="34" charset="0"/>
              </a:rPr>
              <a:t>the present time. Many thousands are in want of common necessaries;</a:t>
            </a:r>
          </a:p>
          <a:p>
            <a:r>
              <a:rPr lang="en-GB" sz="1200" dirty="0">
                <a:latin typeface="Gautami" panose="020B0502040204020203" pitchFamily="34" charset="0"/>
                <a:ea typeface="Batang" panose="02030600000101010101" pitchFamily="18" charset="-127"/>
                <a:cs typeface="Gautami" panose="020B0502040204020203" pitchFamily="34" charset="0"/>
              </a:rPr>
              <a:t>hundreds of thousands are in want of common comforts, sir.”</a:t>
            </a:r>
          </a:p>
          <a:p>
            <a:r>
              <a:rPr lang="en-GB" sz="1200" dirty="0">
                <a:latin typeface="Gautami" panose="020B0502040204020203" pitchFamily="34" charset="0"/>
                <a:ea typeface="Batang" panose="02030600000101010101" pitchFamily="18" charset="-127"/>
                <a:cs typeface="Gautami" panose="020B0502040204020203" pitchFamily="34" charset="0"/>
              </a:rPr>
              <a:t>“Are there no prisons?” asked Scrooge.</a:t>
            </a:r>
          </a:p>
          <a:p>
            <a:r>
              <a:rPr lang="en-GB" sz="1200" dirty="0">
                <a:latin typeface="Gautami" panose="020B0502040204020203" pitchFamily="34" charset="0"/>
                <a:ea typeface="Batang" panose="02030600000101010101" pitchFamily="18" charset="-127"/>
                <a:cs typeface="Gautami" panose="020B0502040204020203" pitchFamily="34" charset="0"/>
              </a:rPr>
              <a:t>“Plenty of prisons,” said the gentleman, laying down the pen again.</a:t>
            </a:r>
          </a:p>
          <a:p>
            <a:r>
              <a:rPr lang="en-GB" sz="1200" dirty="0">
                <a:latin typeface="Gautami" panose="020B0502040204020203" pitchFamily="34" charset="0"/>
                <a:ea typeface="Batang" panose="02030600000101010101" pitchFamily="18" charset="-127"/>
                <a:cs typeface="Gautami" panose="020B0502040204020203" pitchFamily="34" charset="0"/>
              </a:rPr>
              <a:t>“And the Union workhouses?” demanded Scrooge. “Are they still in</a:t>
            </a:r>
          </a:p>
          <a:p>
            <a:r>
              <a:rPr lang="en-GB" sz="1200" dirty="0">
                <a:latin typeface="Gautami" panose="020B0502040204020203" pitchFamily="34" charset="0"/>
                <a:ea typeface="Batang" panose="02030600000101010101" pitchFamily="18" charset="-127"/>
                <a:cs typeface="Gautami" panose="020B0502040204020203" pitchFamily="34" charset="0"/>
              </a:rPr>
              <a:t>operation?”</a:t>
            </a:r>
          </a:p>
          <a:p>
            <a:r>
              <a:rPr lang="en-GB" sz="1200" dirty="0">
                <a:latin typeface="Gautami" panose="020B0502040204020203" pitchFamily="34" charset="0"/>
                <a:ea typeface="Batang" panose="02030600000101010101" pitchFamily="18" charset="-127"/>
                <a:cs typeface="Gautami" panose="020B0502040204020203" pitchFamily="34" charset="0"/>
              </a:rPr>
              <a:t>“They are. Still,” returned the gentleman, “I wish I could say they were</a:t>
            </a:r>
          </a:p>
          <a:p>
            <a:r>
              <a:rPr lang="en-GB" sz="1200" dirty="0">
                <a:latin typeface="Gautami" panose="020B0502040204020203" pitchFamily="34" charset="0"/>
                <a:ea typeface="Batang" panose="02030600000101010101" pitchFamily="18" charset="-127"/>
                <a:cs typeface="Gautami" panose="020B0502040204020203" pitchFamily="34" charset="0"/>
              </a:rPr>
              <a:t>not.”</a:t>
            </a:r>
          </a:p>
          <a:p>
            <a:r>
              <a:rPr lang="en-GB" sz="1200" dirty="0">
                <a:latin typeface="Gautami" panose="020B0502040204020203" pitchFamily="34" charset="0"/>
                <a:ea typeface="Batang" panose="02030600000101010101" pitchFamily="18" charset="-127"/>
                <a:cs typeface="Gautami" panose="020B0502040204020203" pitchFamily="34" charset="0"/>
              </a:rPr>
              <a:t>“The Treadmill and the Poor Law are in full vigour, then?” said</a:t>
            </a:r>
          </a:p>
          <a:p>
            <a:r>
              <a:rPr lang="en-GB" sz="1200" dirty="0">
                <a:latin typeface="Gautami" panose="020B0502040204020203" pitchFamily="34" charset="0"/>
                <a:ea typeface="Batang" panose="02030600000101010101" pitchFamily="18" charset="-127"/>
                <a:cs typeface="Gautami" panose="020B0502040204020203" pitchFamily="34" charset="0"/>
              </a:rPr>
              <a:t>Scrooge.</a:t>
            </a:r>
          </a:p>
          <a:p>
            <a:r>
              <a:rPr lang="en-GB" sz="1200" dirty="0">
                <a:latin typeface="Gautami" panose="020B0502040204020203" pitchFamily="34" charset="0"/>
                <a:ea typeface="Batang" panose="02030600000101010101" pitchFamily="18" charset="-127"/>
                <a:cs typeface="Gautami" panose="020B0502040204020203" pitchFamily="34" charset="0"/>
              </a:rPr>
              <a:t>“Both very busy, sir.”</a:t>
            </a:r>
          </a:p>
          <a:p>
            <a:r>
              <a:rPr lang="en-GB" sz="1200" dirty="0">
                <a:latin typeface="Gautami" panose="020B0502040204020203" pitchFamily="34" charset="0"/>
                <a:ea typeface="Batang" panose="02030600000101010101" pitchFamily="18" charset="-127"/>
                <a:cs typeface="Gautami" panose="020B0502040204020203" pitchFamily="34" charset="0"/>
              </a:rPr>
              <a:t>“Oh! I was afraid, from what you said at first, that something had</a:t>
            </a:r>
          </a:p>
          <a:p>
            <a:r>
              <a:rPr lang="en-GB" sz="1200" dirty="0">
                <a:latin typeface="Gautami" panose="020B0502040204020203" pitchFamily="34" charset="0"/>
                <a:ea typeface="Batang" panose="02030600000101010101" pitchFamily="18" charset="-127"/>
                <a:cs typeface="Gautami" panose="020B0502040204020203" pitchFamily="34" charset="0"/>
              </a:rPr>
              <a:t>occurred to stop them in their useful course,” said Scrooge. “I’m very</a:t>
            </a:r>
          </a:p>
          <a:p>
            <a:r>
              <a:rPr lang="en-GB" sz="1200" dirty="0">
                <a:latin typeface="Gautami" panose="020B0502040204020203" pitchFamily="34" charset="0"/>
                <a:ea typeface="Batang" panose="02030600000101010101" pitchFamily="18" charset="-127"/>
                <a:cs typeface="Gautami" panose="020B0502040204020203" pitchFamily="34" charset="0"/>
              </a:rPr>
              <a:t>glad to hear it.”</a:t>
            </a:r>
          </a:p>
          <a:p>
            <a:r>
              <a:rPr lang="en-GB" sz="1200" dirty="0">
                <a:latin typeface="Gautami" panose="020B0502040204020203" pitchFamily="34" charset="0"/>
                <a:ea typeface="Batang" panose="02030600000101010101" pitchFamily="18" charset="-127"/>
                <a:cs typeface="Gautami" panose="020B0502040204020203" pitchFamily="34" charset="0"/>
              </a:rPr>
              <a:t>“Under the impression that they scarcely furnish Christian cheer of</a:t>
            </a:r>
          </a:p>
          <a:p>
            <a:r>
              <a:rPr lang="en-GB" sz="1200" dirty="0">
                <a:latin typeface="Gautami" panose="020B0502040204020203" pitchFamily="34" charset="0"/>
                <a:ea typeface="Batang" panose="02030600000101010101" pitchFamily="18" charset="-127"/>
                <a:cs typeface="Gautami" panose="020B0502040204020203" pitchFamily="34" charset="0"/>
              </a:rPr>
              <a:t>mind or body to the multitude,” returned the gentleman, “a few of us</a:t>
            </a:r>
          </a:p>
          <a:p>
            <a:r>
              <a:rPr lang="en-GB" sz="1200" dirty="0">
                <a:latin typeface="Gautami" panose="020B0502040204020203" pitchFamily="34" charset="0"/>
                <a:ea typeface="Batang" panose="02030600000101010101" pitchFamily="18" charset="-127"/>
                <a:cs typeface="Gautami" panose="020B0502040204020203" pitchFamily="34" charset="0"/>
              </a:rPr>
              <a:t>are endeavouring to raise a fund to buy the Poor some meat and drink</a:t>
            </a:r>
          </a:p>
          <a:p>
            <a:r>
              <a:rPr lang="en-GB" sz="1200" dirty="0">
                <a:latin typeface="Gautami" panose="020B0502040204020203" pitchFamily="34" charset="0"/>
                <a:ea typeface="Batang" panose="02030600000101010101" pitchFamily="18" charset="-127"/>
                <a:cs typeface="Gautami" panose="020B0502040204020203" pitchFamily="34" charset="0"/>
              </a:rPr>
              <a:t>and means of warmth. We choose this time, because it is a time, of all</a:t>
            </a:r>
          </a:p>
          <a:p>
            <a:r>
              <a:rPr lang="en-GB" sz="1200" dirty="0">
                <a:latin typeface="Gautami" panose="020B0502040204020203" pitchFamily="34" charset="0"/>
                <a:ea typeface="Batang" panose="02030600000101010101" pitchFamily="18" charset="-127"/>
                <a:cs typeface="Gautami" panose="020B0502040204020203" pitchFamily="34" charset="0"/>
              </a:rPr>
              <a:t>others, when Want is keenly felt, and Abundance rejoices. What shall I</a:t>
            </a:r>
          </a:p>
          <a:p>
            <a:r>
              <a:rPr lang="en-GB" sz="1200" dirty="0">
                <a:latin typeface="Gautami" panose="020B0502040204020203" pitchFamily="34" charset="0"/>
                <a:ea typeface="Batang" panose="02030600000101010101" pitchFamily="18" charset="-127"/>
                <a:cs typeface="Gautami" panose="020B0502040204020203" pitchFamily="34" charset="0"/>
              </a:rPr>
              <a:t>put you down for?”</a:t>
            </a:r>
          </a:p>
          <a:p>
            <a:r>
              <a:rPr lang="en-GB" sz="1200" dirty="0">
                <a:latin typeface="Gautami" panose="020B0502040204020203" pitchFamily="34" charset="0"/>
                <a:ea typeface="Batang" panose="02030600000101010101" pitchFamily="18" charset="-127"/>
                <a:cs typeface="Gautami" panose="020B0502040204020203" pitchFamily="34" charset="0"/>
              </a:rPr>
              <a:t>“Nothing!” Scrooge replied.</a:t>
            </a:r>
          </a:p>
          <a:p>
            <a:r>
              <a:rPr lang="en-GB" sz="1200" dirty="0">
                <a:latin typeface="Gautami" panose="020B0502040204020203" pitchFamily="34" charset="0"/>
                <a:ea typeface="Batang" panose="02030600000101010101" pitchFamily="18" charset="-127"/>
                <a:cs typeface="Gautami" panose="020B0502040204020203" pitchFamily="34" charset="0"/>
              </a:rPr>
              <a:t>“You wish to be anonymous?”</a:t>
            </a:r>
          </a:p>
          <a:p>
            <a:r>
              <a:rPr lang="en-GB" sz="1200" dirty="0">
                <a:latin typeface="Gautami" panose="020B0502040204020203" pitchFamily="34" charset="0"/>
                <a:ea typeface="Batang" panose="02030600000101010101" pitchFamily="18" charset="-127"/>
                <a:cs typeface="Gautami" panose="020B0502040204020203" pitchFamily="34" charset="0"/>
              </a:rPr>
              <a:t>“I wish to be left alone,” said Scrooge. “Since you ask me what I wish,</a:t>
            </a:r>
          </a:p>
          <a:p>
            <a:r>
              <a:rPr lang="en-GB" sz="1200" dirty="0">
                <a:latin typeface="Gautami" panose="020B0502040204020203" pitchFamily="34" charset="0"/>
                <a:ea typeface="Batang" panose="02030600000101010101" pitchFamily="18" charset="-127"/>
                <a:cs typeface="Gautami" panose="020B0502040204020203" pitchFamily="34" charset="0"/>
              </a:rPr>
              <a:t>gentlemen, that is my answer. I don’t make merry myself at Christmas</a:t>
            </a:r>
          </a:p>
          <a:p>
            <a:r>
              <a:rPr lang="en-GB" sz="1200" dirty="0">
                <a:latin typeface="Gautami" panose="020B0502040204020203" pitchFamily="34" charset="0"/>
                <a:ea typeface="Batang" panose="02030600000101010101" pitchFamily="18" charset="-127"/>
                <a:cs typeface="Gautami" panose="020B0502040204020203" pitchFamily="34" charset="0"/>
              </a:rPr>
              <a:t>and I can’t afford to make idle people merry. I help to support the</a:t>
            </a:r>
          </a:p>
          <a:p>
            <a:r>
              <a:rPr lang="en-GB" sz="1200" dirty="0">
                <a:latin typeface="Gautami" panose="020B0502040204020203" pitchFamily="34" charset="0"/>
                <a:ea typeface="Batang" panose="02030600000101010101" pitchFamily="18" charset="-127"/>
                <a:cs typeface="Gautami" panose="020B0502040204020203" pitchFamily="34" charset="0"/>
              </a:rPr>
              <a:t>establishments I have mentioned – they cost enough; and those who are</a:t>
            </a:r>
          </a:p>
          <a:p>
            <a:r>
              <a:rPr lang="en-GB" sz="1200" dirty="0">
                <a:latin typeface="Gautami" panose="020B0502040204020203" pitchFamily="34" charset="0"/>
                <a:ea typeface="Batang" panose="02030600000101010101" pitchFamily="18" charset="-127"/>
                <a:cs typeface="Gautami" panose="020B0502040204020203" pitchFamily="34" charset="0"/>
              </a:rPr>
              <a:t>badly off must go there.”</a:t>
            </a:r>
          </a:p>
          <a:p>
            <a:r>
              <a:rPr lang="en-GB" sz="1200" dirty="0">
                <a:latin typeface="Gautami" panose="020B0502040204020203" pitchFamily="34" charset="0"/>
                <a:ea typeface="Batang" panose="02030600000101010101" pitchFamily="18" charset="-127"/>
                <a:cs typeface="Gautami" panose="020B0502040204020203" pitchFamily="34" charset="0"/>
              </a:rPr>
              <a:t>“Many can’t go there; and many would rather die.”</a:t>
            </a:r>
          </a:p>
          <a:p>
            <a:r>
              <a:rPr lang="en-GB" sz="1200" dirty="0">
                <a:latin typeface="Gautami" panose="020B0502040204020203" pitchFamily="34" charset="0"/>
                <a:ea typeface="Batang" panose="02030600000101010101" pitchFamily="18" charset="-127"/>
                <a:cs typeface="Gautami" panose="020B0502040204020203" pitchFamily="34" charset="0"/>
              </a:rPr>
              <a:t>“If they would rather die,” said Scrooge, “they had better do it, and</a:t>
            </a:r>
          </a:p>
          <a:p>
            <a:r>
              <a:rPr lang="en-GB" sz="1200" dirty="0">
                <a:latin typeface="Gautami" panose="020B0502040204020203" pitchFamily="34" charset="0"/>
                <a:ea typeface="Batang" panose="02030600000101010101" pitchFamily="18" charset="-127"/>
                <a:cs typeface="Gautami" panose="020B0502040204020203" pitchFamily="34" charset="0"/>
              </a:rPr>
              <a:t>decrease the surplus population. Besides – excuse me – I don’t know</a:t>
            </a:r>
          </a:p>
          <a:p>
            <a:r>
              <a:rPr lang="en-GB" sz="1200" dirty="0">
                <a:latin typeface="Gautami" panose="020B0502040204020203" pitchFamily="34" charset="0"/>
                <a:ea typeface="Batang" panose="02030600000101010101" pitchFamily="18" charset="-127"/>
                <a:cs typeface="Gautami" panose="020B0502040204020203" pitchFamily="34" charset="0"/>
              </a:rPr>
              <a:t>that.”</a:t>
            </a:r>
          </a:p>
        </p:txBody>
      </p:sp>
      <p:sp>
        <p:nvSpPr>
          <p:cNvPr id="4" name="TextBox 3"/>
          <p:cNvSpPr txBox="1"/>
          <p:nvPr/>
        </p:nvSpPr>
        <p:spPr>
          <a:xfrm>
            <a:off x="5780654" y="90607"/>
            <a:ext cx="6255945" cy="1077218"/>
          </a:xfrm>
          <a:prstGeom prst="rect">
            <a:avLst/>
          </a:prstGeom>
          <a:noFill/>
        </p:spPr>
        <p:txBody>
          <a:bodyPr wrap="square" rtlCol="0">
            <a:spAutoFit/>
          </a:bodyPr>
          <a:lstStyle/>
          <a:p>
            <a:pPr algn="ctr"/>
            <a:r>
              <a:rPr lang="en-GB" sz="3200" b="1" dirty="0">
                <a:latin typeface="Comic Sans MS" pitchFamily="66" charset="0"/>
              </a:rPr>
              <a:t>How does Dickens present the character of Scrooge here?</a:t>
            </a:r>
          </a:p>
        </p:txBody>
      </p:sp>
      <p:sp>
        <p:nvSpPr>
          <p:cNvPr id="6" name="TextBox 5"/>
          <p:cNvSpPr txBox="1"/>
          <p:nvPr/>
        </p:nvSpPr>
        <p:spPr>
          <a:xfrm>
            <a:off x="5739953" y="1376211"/>
            <a:ext cx="6120143" cy="2923877"/>
          </a:xfrm>
          <a:prstGeom prst="rect">
            <a:avLst/>
          </a:prstGeom>
          <a:noFill/>
        </p:spPr>
        <p:txBody>
          <a:bodyPr wrap="square" rtlCol="0">
            <a:spAutoFit/>
          </a:bodyPr>
          <a:lstStyle/>
          <a:p>
            <a:r>
              <a:rPr lang="en-GB" sz="2000" b="1" dirty="0">
                <a:solidFill>
                  <a:schemeClr val="bg1"/>
                </a:solidFill>
                <a:latin typeface="Comic Sans MS" pitchFamily="66" charset="0"/>
              </a:rPr>
              <a:t>While you’re annotating your extract you may wish to think about the following:</a:t>
            </a:r>
          </a:p>
          <a:p>
            <a:pPr marL="285750" indent="-285750">
              <a:buFont typeface="Arial" panose="020B0604020202020204" pitchFamily="34" charset="0"/>
              <a:buChar char="•"/>
            </a:pPr>
            <a:endParaRPr lang="en-GB" dirty="0">
              <a:solidFill>
                <a:schemeClr val="bg1"/>
              </a:solidFill>
              <a:latin typeface="Comic Sans MS" pitchFamily="66" charset="0"/>
            </a:endParaRPr>
          </a:p>
          <a:p>
            <a:pPr marL="285750" indent="-285750">
              <a:buFont typeface="Arial" panose="020B0604020202020204" pitchFamily="34" charset="0"/>
              <a:buChar char="•"/>
            </a:pPr>
            <a:r>
              <a:rPr lang="en-GB" dirty="0">
                <a:solidFill>
                  <a:schemeClr val="bg1"/>
                </a:solidFill>
                <a:latin typeface="Comic Sans MS" pitchFamily="66" charset="0"/>
              </a:rPr>
              <a:t>What is Scrooge’s attitude towards the poor?</a:t>
            </a:r>
          </a:p>
          <a:p>
            <a:pPr marL="285750" indent="-285750">
              <a:buFont typeface="Arial" panose="020B0604020202020204" pitchFamily="34" charset="0"/>
              <a:buChar char="•"/>
            </a:pPr>
            <a:endParaRPr lang="en-GB" dirty="0">
              <a:solidFill>
                <a:schemeClr val="bg1"/>
              </a:solidFill>
              <a:latin typeface="Comic Sans MS" pitchFamily="66" charset="0"/>
            </a:endParaRPr>
          </a:p>
          <a:p>
            <a:pPr marL="285750" indent="-285750">
              <a:buFont typeface="Arial" panose="020B0604020202020204" pitchFamily="34" charset="0"/>
              <a:buChar char="•"/>
            </a:pPr>
            <a:r>
              <a:rPr lang="en-GB" dirty="0">
                <a:solidFill>
                  <a:schemeClr val="bg1"/>
                </a:solidFill>
                <a:latin typeface="Comic Sans MS" pitchFamily="66" charset="0"/>
              </a:rPr>
              <a:t>How does Scrooge treat the man who is collecting for the poor?</a:t>
            </a:r>
          </a:p>
          <a:p>
            <a:pPr marL="285750" indent="-285750">
              <a:buFont typeface="Arial" panose="020B0604020202020204" pitchFamily="34" charset="0"/>
              <a:buChar char="•"/>
            </a:pPr>
            <a:endParaRPr lang="en-GB" dirty="0">
              <a:solidFill>
                <a:schemeClr val="bg1"/>
              </a:solidFill>
              <a:latin typeface="Comic Sans MS" pitchFamily="66" charset="0"/>
            </a:endParaRPr>
          </a:p>
          <a:p>
            <a:pPr marL="285750" indent="-285750">
              <a:buFont typeface="Arial" panose="020B0604020202020204" pitchFamily="34" charset="0"/>
              <a:buChar char="•"/>
            </a:pPr>
            <a:r>
              <a:rPr lang="en-GB" dirty="0">
                <a:solidFill>
                  <a:schemeClr val="bg1"/>
                </a:solidFill>
                <a:latin typeface="Comic Sans MS" pitchFamily="66" charset="0"/>
              </a:rPr>
              <a:t>What evidence would you select to show Scrooge’s heartless nature?</a:t>
            </a:r>
          </a:p>
        </p:txBody>
      </p:sp>
      <p:sp>
        <p:nvSpPr>
          <p:cNvPr id="7" name="TextBox 6"/>
          <p:cNvSpPr txBox="1"/>
          <p:nvPr/>
        </p:nvSpPr>
        <p:spPr>
          <a:xfrm>
            <a:off x="5739897" y="4535786"/>
            <a:ext cx="6337427" cy="1938992"/>
          </a:xfrm>
          <a:prstGeom prst="rect">
            <a:avLst/>
          </a:prstGeom>
          <a:noFill/>
        </p:spPr>
        <p:txBody>
          <a:bodyPr wrap="square" rtlCol="0">
            <a:spAutoFit/>
          </a:bodyPr>
          <a:lstStyle/>
          <a:p>
            <a:r>
              <a:rPr lang="en-GB" sz="2400" dirty="0">
                <a:solidFill>
                  <a:schemeClr val="bg1"/>
                </a:solidFill>
                <a:latin typeface="Comic Sans MS" pitchFamily="66" charset="0"/>
              </a:rPr>
              <a:t>Using your annotations you are to answer this question. Think about everything we discussed when we looked at examples under the visualiser and how to improve our responses further. </a:t>
            </a:r>
          </a:p>
        </p:txBody>
      </p:sp>
      <p:sp>
        <p:nvSpPr>
          <p:cNvPr id="8" name="Rectangle 7"/>
          <p:cNvSpPr/>
          <p:nvPr/>
        </p:nvSpPr>
        <p:spPr>
          <a:xfrm>
            <a:off x="5739936" y="4454389"/>
            <a:ext cx="6337389" cy="2181885"/>
          </a:xfrm>
          <a:prstGeom prst="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3170987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58"/>
            <a:ext cx="7034544" cy="68579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Rectangle 1"/>
          <p:cNvSpPr/>
          <p:nvPr/>
        </p:nvSpPr>
        <p:spPr>
          <a:xfrm>
            <a:off x="131276" y="58"/>
            <a:ext cx="6771992" cy="6986528"/>
          </a:xfrm>
          <a:prstGeom prst="rect">
            <a:avLst/>
          </a:prstGeom>
        </p:spPr>
        <p:txBody>
          <a:bodyPr wrap="square">
            <a:spAutoFit/>
          </a:bodyPr>
          <a:lstStyle/>
          <a:p>
            <a:r>
              <a:rPr lang="en-GB" sz="1600" dirty="0">
                <a:latin typeface="Comic Sans MS" pitchFamily="66" charset="0"/>
                <a:cs typeface="Gautami" panose="020B0502040204020203" pitchFamily="34" charset="0"/>
              </a:rPr>
              <a:t>This might have lasted half a minute, or a minute, but it seemed an</a:t>
            </a:r>
          </a:p>
          <a:p>
            <a:r>
              <a:rPr lang="en-GB" sz="1600" dirty="0">
                <a:latin typeface="Comic Sans MS" pitchFamily="66" charset="0"/>
                <a:cs typeface="Gautami" panose="020B0502040204020203" pitchFamily="34" charset="0"/>
              </a:rPr>
              <a:t>hour. The bells ceased as they had begun, together. They were</a:t>
            </a:r>
          </a:p>
          <a:p>
            <a:r>
              <a:rPr lang="en-GB" sz="1600" dirty="0">
                <a:latin typeface="Comic Sans MS" pitchFamily="66" charset="0"/>
                <a:cs typeface="Gautami" panose="020B0502040204020203" pitchFamily="34" charset="0"/>
              </a:rPr>
              <a:t>succeeded by a clanking noise, deep down below; as if some person were</a:t>
            </a:r>
          </a:p>
          <a:p>
            <a:r>
              <a:rPr lang="en-GB" sz="1600" dirty="0">
                <a:latin typeface="Comic Sans MS" pitchFamily="66" charset="0"/>
                <a:cs typeface="Gautami" panose="020B0502040204020203" pitchFamily="34" charset="0"/>
              </a:rPr>
              <a:t>dragging a heavy chain over the casks in the wine merchant’s cellar.</a:t>
            </a:r>
          </a:p>
          <a:p>
            <a:r>
              <a:rPr lang="en-GB" sz="1600" dirty="0">
                <a:latin typeface="Comic Sans MS" pitchFamily="66" charset="0"/>
                <a:cs typeface="Gautami" panose="020B0502040204020203" pitchFamily="34" charset="0"/>
              </a:rPr>
              <a:t>Scrooge then remembered to have heard that ghosts in haunted houses</a:t>
            </a:r>
          </a:p>
          <a:p>
            <a:r>
              <a:rPr lang="en-GB" sz="1600" dirty="0">
                <a:latin typeface="Comic Sans MS" pitchFamily="66" charset="0"/>
                <a:cs typeface="Gautami" panose="020B0502040204020203" pitchFamily="34" charset="0"/>
              </a:rPr>
              <a:t>were described as dragging chains.</a:t>
            </a:r>
          </a:p>
          <a:p>
            <a:r>
              <a:rPr lang="en-GB" sz="1600" dirty="0">
                <a:latin typeface="Comic Sans MS" pitchFamily="66" charset="0"/>
                <a:cs typeface="Gautami" panose="020B0502040204020203" pitchFamily="34" charset="0"/>
              </a:rPr>
              <a:t>The cellar-door flew open with a booming sound, and then he heard the</a:t>
            </a:r>
          </a:p>
          <a:p>
            <a:r>
              <a:rPr lang="en-GB" sz="1600" dirty="0">
                <a:latin typeface="Comic Sans MS" pitchFamily="66" charset="0"/>
                <a:cs typeface="Gautami" panose="020B0502040204020203" pitchFamily="34" charset="0"/>
              </a:rPr>
              <a:t>noise much louder, on the floors below; then coming up the stairs; then</a:t>
            </a:r>
          </a:p>
          <a:p>
            <a:r>
              <a:rPr lang="en-GB" sz="1600" dirty="0">
                <a:latin typeface="Comic Sans MS" pitchFamily="66" charset="0"/>
                <a:cs typeface="Gautami" panose="020B0502040204020203" pitchFamily="34" charset="0"/>
              </a:rPr>
              <a:t>coming straight towards his door.</a:t>
            </a:r>
          </a:p>
          <a:p>
            <a:r>
              <a:rPr lang="en-GB" sz="1600" dirty="0">
                <a:latin typeface="Comic Sans MS" pitchFamily="66" charset="0"/>
                <a:cs typeface="Gautami" panose="020B0502040204020203" pitchFamily="34" charset="0"/>
              </a:rPr>
              <a:t>“It’s humbug still!” said Scrooge. “I won’t believe it.”</a:t>
            </a:r>
          </a:p>
          <a:p>
            <a:r>
              <a:rPr lang="en-GB" sz="1600" dirty="0">
                <a:latin typeface="Comic Sans MS" pitchFamily="66" charset="0"/>
                <a:cs typeface="Gautami" panose="020B0502040204020203" pitchFamily="34" charset="0"/>
              </a:rPr>
              <a:t>His colour changed though, when, without a pause, it came on through</a:t>
            </a:r>
          </a:p>
          <a:p>
            <a:r>
              <a:rPr lang="en-GB" sz="1600" dirty="0">
                <a:latin typeface="Comic Sans MS" pitchFamily="66" charset="0"/>
                <a:cs typeface="Gautami" panose="020B0502040204020203" pitchFamily="34" charset="0"/>
              </a:rPr>
              <a:t>the heavy door, and passed into the room before his eyes. Upon its</a:t>
            </a:r>
          </a:p>
          <a:p>
            <a:r>
              <a:rPr lang="en-GB" sz="1600" dirty="0">
                <a:latin typeface="Comic Sans MS" pitchFamily="66" charset="0"/>
                <a:cs typeface="Gautami" panose="020B0502040204020203" pitchFamily="34" charset="0"/>
              </a:rPr>
              <a:t>coming in, the dying flame leaped up, as though it cried, “I know him;</a:t>
            </a:r>
          </a:p>
          <a:p>
            <a:r>
              <a:rPr lang="en-GB" sz="1600" dirty="0">
                <a:latin typeface="Comic Sans MS" pitchFamily="66" charset="0"/>
                <a:cs typeface="Gautami" panose="020B0502040204020203" pitchFamily="34" charset="0"/>
              </a:rPr>
              <a:t>Marley’s Ghost!” and fell again.</a:t>
            </a:r>
          </a:p>
          <a:p>
            <a:r>
              <a:rPr lang="en-GB" sz="1600" dirty="0">
                <a:latin typeface="Comic Sans MS" pitchFamily="66" charset="0"/>
                <a:cs typeface="Gautami" panose="020B0502040204020203" pitchFamily="34" charset="0"/>
              </a:rPr>
              <a:t>The same face: the very same. Marley in his pigtail, usual waistcoat,</a:t>
            </a:r>
          </a:p>
          <a:p>
            <a:r>
              <a:rPr lang="en-GB" sz="1600" dirty="0">
                <a:latin typeface="Comic Sans MS" pitchFamily="66" charset="0"/>
                <a:cs typeface="Gautami" panose="020B0502040204020203" pitchFamily="34" charset="0"/>
              </a:rPr>
              <a:t>tights and boots; the tassels on the latter bristling, like his pigtail, and</a:t>
            </a:r>
          </a:p>
          <a:p>
            <a:r>
              <a:rPr lang="en-GB" sz="1600" dirty="0">
                <a:latin typeface="Comic Sans MS" pitchFamily="66" charset="0"/>
                <a:cs typeface="Gautami" panose="020B0502040204020203" pitchFamily="34" charset="0"/>
              </a:rPr>
              <a:t>his coat-skirts, and the hair upon his head. The chain he drew was</a:t>
            </a:r>
          </a:p>
          <a:p>
            <a:r>
              <a:rPr lang="en-GB" sz="1600" dirty="0">
                <a:latin typeface="Comic Sans MS" pitchFamily="66" charset="0"/>
                <a:cs typeface="Gautami" panose="020B0502040204020203" pitchFamily="34" charset="0"/>
              </a:rPr>
              <a:t>clasped about his middle. It was long, and wound about him like a tail;</a:t>
            </a:r>
          </a:p>
          <a:p>
            <a:r>
              <a:rPr lang="en-GB" sz="1600" dirty="0">
                <a:latin typeface="Comic Sans MS" pitchFamily="66" charset="0"/>
                <a:cs typeface="Gautami" panose="020B0502040204020203" pitchFamily="34" charset="0"/>
              </a:rPr>
              <a:t>and it was made (for Scrooge observed it closely) of cash-boxes, keys,</a:t>
            </a:r>
          </a:p>
          <a:p>
            <a:r>
              <a:rPr lang="en-GB" sz="1600" dirty="0">
                <a:latin typeface="Comic Sans MS" pitchFamily="66" charset="0"/>
                <a:cs typeface="Gautami" panose="020B0502040204020203" pitchFamily="34" charset="0"/>
              </a:rPr>
              <a:t>padlocks, ledgers, deeds, and heavy purses wrought in steel. His body</a:t>
            </a:r>
          </a:p>
          <a:p>
            <a:r>
              <a:rPr lang="en-GB" sz="1600" dirty="0">
                <a:latin typeface="Comic Sans MS" pitchFamily="66" charset="0"/>
                <a:cs typeface="Gautami" panose="020B0502040204020203" pitchFamily="34" charset="0"/>
              </a:rPr>
              <a:t>was transparent, so that Scrooge, observing him, and looking through</a:t>
            </a:r>
          </a:p>
          <a:p>
            <a:r>
              <a:rPr lang="en-GB" sz="1600" dirty="0">
                <a:latin typeface="Comic Sans MS" pitchFamily="66" charset="0"/>
                <a:cs typeface="Gautami" panose="020B0502040204020203" pitchFamily="34" charset="0"/>
              </a:rPr>
              <a:t>his waistcoat, could see the two buttons on his coat behind.</a:t>
            </a:r>
          </a:p>
        </p:txBody>
      </p:sp>
      <p:sp>
        <p:nvSpPr>
          <p:cNvPr id="4" name="TextBox 3"/>
          <p:cNvSpPr txBox="1"/>
          <p:nvPr/>
        </p:nvSpPr>
        <p:spPr>
          <a:xfrm>
            <a:off x="7165821" y="185252"/>
            <a:ext cx="4639899" cy="6124754"/>
          </a:xfrm>
          <a:prstGeom prst="rect">
            <a:avLst/>
          </a:prstGeom>
          <a:noFill/>
        </p:spPr>
        <p:txBody>
          <a:bodyPr wrap="square" rtlCol="0">
            <a:spAutoFit/>
          </a:bodyPr>
          <a:lstStyle/>
          <a:p>
            <a:r>
              <a:rPr lang="en-GB" sz="2800" dirty="0">
                <a:solidFill>
                  <a:schemeClr val="bg1"/>
                </a:solidFill>
                <a:latin typeface="Comic Sans MS" pitchFamily="66" charset="0"/>
              </a:rPr>
              <a:t>What words and phrases do you think help build tension?</a:t>
            </a:r>
          </a:p>
          <a:p>
            <a:endParaRPr lang="en-GB" sz="2800" dirty="0">
              <a:solidFill>
                <a:schemeClr val="bg1"/>
              </a:solidFill>
              <a:latin typeface="Century Gothic" panose="020B0502020202020204" pitchFamily="34" charset="0"/>
            </a:endParaRPr>
          </a:p>
          <a:p>
            <a:endParaRPr lang="en-GB" sz="2800" dirty="0">
              <a:solidFill>
                <a:schemeClr val="bg1"/>
              </a:solidFill>
              <a:latin typeface="Century Gothic" panose="020B0502020202020204" pitchFamily="34" charset="0"/>
            </a:endParaRPr>
          </a:p>
          <a:p>
            <a:endParaRPr lang="en-GB" sz="2800" dirty="0">
              <a:solidFill>
                <a:schemeClr val="bg1"/>
              </a:solidFill>
              <a:latin typeface="Comic Sans MS" pitchFamily="66" charset="0"/>
            </a:endParaRPr>
          </a:p>
          <a:p>
            <a:r>
              <a:rPr lang="en-GB" sz="2800" dirty="0">
                <a:solidFill>
                  <a:schemeClr val="bg1"/>
                </a:solidFill>
                <a:latin typeface="Comic Sans MS" pitchFamily="66" charset="0"/>
              </a:rPr>
              <a:t>How is punctuation used to help generate tension?</a:t>
            </a:r>
          </a:p>
          <a:p>
            <a:endParaRPr lang="en-GB" sz="2800" dirty="0">
              <a:solidFill>
                <a:schemeClr val="bg1"/>
              </a:solidFill>
              <a:latin typeface="Century Gothic" panose="020B0502020202020204" pitchFamily="34" charset="0"/>
            </a:endParaRPr>
          </a:p>
          <a:p>
            <a:endParaRPr lang="en-GB" sz="2800" dirty="0">
              <a:solidFill>
                <a:schemeClr val="bg1"/>
              </a:solidFill>
              <a:latin typeface="Century Gothic" panose="020B0502020202020204" pitchFamily="34" charset="0"/>
            </a:endParaRPr>
          </a:p>
          <a:p>
            <a:endParaRPr lang="en-GB" sz="2800" dirty="0">
              <a:solidFill>
                <a:schemeClr val="bg1"/>
              </a:solidFill>
              <a:latin typeface="Comic Sans MS" pitchFamily="66" charset="0"/>
            </a:endParaRPr>
          </a:p>
          <a:p>
            <a:r>
              <a:rPr lang="en-GB" sz="2800" dirty="0">
                <a:solidFill>
                  <a:schemeClr val="bg1"/>
                </a:solidFill>
                <a:latin typeface="Comic Sans MS" pitchFamily="66" charset="0"/>
              </a:rPr>
              <a:t>Is sentence structure a tool that has been used to generate tension?</a:t>
            </a:r>
          </a:p>
        </p:txBody>
      </p:sp>
      <p:sp>
        <p:nvSpPr>
          <p:cNvPr id="5" name="Rectangle 4"/>
          <p:cNvSpPr/>
          <p:nvPr/>
        </p:nvSpPr>
        <p:spPr>
          <a:xfrm>
            <a:off x="7165821" y="185226"/>
            <a:ext cx="4639899" cy="1444401"/>
          </a:xfrm>
          <a:prstGeom prst="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7165821" y="2743200"/>
            <a:ext cx="4929611" cy="1131684"/>
          </a:xfrm>
          <a:prstGeom prst="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165875" y="4865660"/>
            <a:ext cx="4857183" cy="1444401"/>
          </a:xfrm>
          <a:prstGeom prst="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9629465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7158038" y="2080152"/>
            <a:ext cx="3206924" cy="2554545"/>
          </a:xfrm>
          <a:prstGeom prst="rect">
            <a:avLst/>
          </a:prstGeom>
          <a:noFill/>
          <a:ln>
            <a:solidFill>
              <a:schemeClr val="accent1"/>
            </a:solidFill>
          </a:ln>
        </p:spPr>
        <p:txBody>
          <a:bodyPr wrap="square" rtlCol="0">
            <a:spAutoFit/>
          </a:bodyPr>
          <a:lstStyle/>
          <a:p>
            <a:pPr algn="ctr"/>
            <a:r>
              <a:rPr lang="en-GB" sz="3200" b="1" dirty="0">
                <a:latin typeface="Comic Sans MS" pitchFamily="66" charset="0"/>
              </a:rPr>
              <a:t>How does Dickens present the character of Scrooge here?</a:t>
            </a:r>
          </a:p>
        </p:txBody>
      </p:sp>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5" name="Picture 4"/>
          <p:cNvPicPr>
            <a:picLocks noChangeAspect="1"/>
          </p:cNvPicPr>
          <p:nvPr/>
        </p:nvPicPr>
        <p:blipFill>
          <a:blip r:embed="rId2"/>
          <a:stretch>
            <a:fillRect/>
          </a:stretch>
        </p:blipFill>
        <p:spPr>
          <a:xfrm>
            <a:off x="812655" y="1110528"/>
            <a:ext cx="2447925" cy="5191125"/>
          </a:xfrm>
          <a:prstGeom prst="rect">
            <a:avLst/>
          </a:prstGeom>
        </p:spPr>
      </p:pic>
    </p:spTree>
    <p:extLst>
      <p:ext uri="{BB962C8B-B14F-4D97-AF65-F5344CB8AC3E}">
        <p14:creationId xmlns:p14="http://schemas.microsoft.com/office/powerpoint/2010/main" val="20126242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2909237" y="118792"/>
            <a:ext cx="9144433" cy="482099"/>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0" name="Rectangle 9"/>
          <p:cNvSpPr/>
          <p:nvPr/>
        </p:nvSpPr>
        <p:spPr>
          <a:xfrm>
            <a:off x="4724400" y="1907294"/>
            <a:ext cx="5278171" cy="2800767"/>
          </a:xfrm>
          <a:prstGeom prst="rect">
            <a:avLst/>
          </a:prstGeom>
        </p:spPr>
        <p:style>
          <a:lnRef idx="1">
            <a:schemeClr val="dk1"/>
          </a:lnRef>
          <a:fillRef idx="3">
            <a:schemeClr val="dk1"/>
          </a:fillRef>
          <a:effectRef idx="2">
            <a:schemeClr val="dk1"/>
          </a:effectRef>
          <a:fontRef idx="minor">
            <a:schemeClr val="lt1"/>
          </a:fontRef>
        </p:style>
        <p:txBody>
          <a:bodyPr wrap="square">
            <a:spAutoFit/>
          </a:bodyPr>
          <a:lstStyle/>
          <a:p>
            <a:pPr algn="ctr"/>
            <a:r>
              <a:rPr lang="en-GB" sz="4400" b="1" dirty="0">
                <a:latin typeface="Comic Sans MS" pitchFamily="66" charset="0"/>
              </a:rPr>
              <a:t>How does Dickens present the character of Scrooge here?</a:t>
            </a: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spTree>
    <p:extLst>
      <p:ext uri="{BB962C8B-B14F-4D97-AF65-F5344CB8AC3E}">
        <p14:creationId xmlns:p14="http://schemas.microsoft.com/office/powerpoint/2010/main" val="18940401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5896863"/>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159103" y="-27710"/>
            <a:ext cx="8894567" cy="600891"/>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33665"/>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11312251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852402394"/>
              </p:ext>
            </p:extLst>
          </p:nvPr>
        </p:nvGraphicFramePr>
        <p:xfrm>
          <a:off x="6384090" y="404664"/>
          <a:ext cx="5581385" cy="5494122"/>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character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16891327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23731" y="281312"/>
            <a:ext cx="6096000" cy="1538883"/>
          </a:xfrm>
          <a:prstGeom prst="rect">
            <a:avLst/>
          </a:prstGeom>
        </p:spPr>
        <p:style>
          <a:lnRef idx="1">
            <a:schemeClr val="dk1"/>
          </a:lnRef>
          <a:fillRef idx="3">
            <a:schemeClr val="dk1"/>
          </a:fillRef>
          <a:effectRef idx="2">
            <a:schemeClr val="dk1"/>
          </a:effectRef>
          <a:fontRef idx="minor">
            <a:schemeClr val="lt1"/>
          </a:fontRef>
        </p:style>
        <p:txBody>
          <a:bodyPr>
            <a:spAutoFit/>
          </a:bodyPr>
          <a:lstStyle/>
          <a:p>
            <a:r>
              <a:rPr lang="en-GB" sz="2400" dirty="0">
                <a:solidFill>
                  <a:schemeClr val="bg1"/>
                </a:solidFill>
                <a:latin typeface="Comic Sans MS" pitchFamily="66" charset="0"/>
                <a:cs typeface="Gautami" panose="020B0502040204020203" pitchFamily="34" charset="0"/>
              </a:rPr>
              <a:t>M</a:t>
            </a:r>
            <a:r>
              <a:rPr lang="en-GB" sz="1400" dirty="0">
                <a:solidFill>
                  <a:schemeClr val="bg1"/>
                </a:solidFill>
                <a:latin typeface="Comic Sans MS" pitchFamily="66" charset="0"/>
                <a:cs typeface="Gautami" panose="020B0502040204020203" pitchFamily="34" charset="0"/>
              </a:rPr>
              <a:t>arley was dead: to begin with. There is no doubt whatever about</a:t>
            </a:r>
          </a:p>
          <a:p>
            <a:r>
              <a:rPr lang="en-GB" sz="1400" dirty="0">
                <a:solidFill>
                  <a:schemeClr val="bg1"/>
                </a:solidFill>
                <a:latin typeface="Comic Sans MS" pitchFamily="66" charset="0"/>
                <a:cs typeface="Gautami" panose="020B0502040204020203" pitchFamily="34" charset="0"/>
              </a:rPr>
              <a:t>that. The register of his burial was signed by the clergyman, the clerk,</a:t>
            </a:r>
          </a:p>
          <a:p>
            <a:r>
              <a:rPr lang="en-GB" sz="1400" dirty="0">
                <a:solidFill>
                  <a:schemeClr val="bg1"/>
                </a:solidFill>
                <a:latin typeface="Comic Sans MS" pitchFamily="66" charset="0"/>
                <a:cs typeface="Gautami" panose="020B0502040204020203" pitchFamily="34" charset="0"/>
              </a:rPr>
              <a:t>the undertaker, and the chief mourner. Scrooge signed it: and Scrooge’s</a:t>
            </a:r>
          </a:p>
          <a:p>
            <a:r>
              <a:rPr lang="en-GB" sz="1400" dirty="0">
                <a:solidFill>
                  <a:schemeClr val="bg1"/>
                </a:solidFill>
                <a:latin typeface="Comic Sans MS" pitchFamily="66" charset="0"/>
                <a:cs typeface="Gautami" panose="020B0502040204020203" pitchFamily="34" charset="0"/>
              </a:rPr>
              <a:t>name was good upon ‘Change, for anything he chose to put his hand to.</a:t>
            </a:r>
          </a:p>
          <a:p>
            <a:r>
              <a:rPr lang="en-GB" sz="1400" dirty="0">
                <a:solidFill>
                  <a:schemeClr val="bg1"/>
                </a:solidFill>
                <a:latin typeface="Comic Sans MS" pitchFamily="66" charset="0"/>
                <a:cs typeface="Gautami" panose="020B0502040204020203" pitchFamily="34" charset="0"/>
              </a:rPr>
              <a:t>Old Marley was as dead as a door-nail. Mind!</a:t>
            </a:r>
          </a:p>
        </p:txBody>
      </p:sp>
      <p:sp>
        <p:nvSpPr>
          <p:cNvPr id="3" name="Rectangle 2"/>
          <p:cNvSpPr/>
          <p:nvPr/>
        </p:nvSpPr>
        <p:spPr>
          <a:xfrm>
            <a:off x="123736" y="4663119"/>
            <a:ext cx="6095999" cy="2031325"/>
          </a:xfrm>
          <a:prstGeom prst="rect">
            <a:avLst/>
          </a:prstGeom>
        </p:spPr>
        <p:style>
          <a:lnRef idx="1">
            <a:schemeClr val="dk1"/>
          </a:lnRef>
          <a:fillRef idx="3">
            <a:schemeClr val="dk1"/>
          </a:fillRef>
          <a:effectRef idx="2">
            <a:schemeClr val="dk1"/>
          </a:effectRef>
          <a:fontRef idx="minor">
            <a:schemeClr val="lt1"/>
          </a:fontRef>
        </p:style>
        <p:txBody>
          <a:bodyPr wrap="square">
            <a:spAutoFit/>
          </a:bodyPr>
          <a:lstStyle/>
          <a:p>
            <a:r>
              <a:rPr lang="en-GB" sz="1400" dirty="0">
                <a:solidFill>
                  <a:schemeClr val="bg1"/>
                </a:solidFill>
                <a:latin typeface="Comic Sans MS" pitchFamily="66" charset="0"/>
                <a:cs typeface="Gautami" panose="020B0502040204020203" pitchFamily="34" charset="0"/>
              </a:rPr>
              <a:t>Scrooge closed the window, and examined the door by which the Ghost</a:t>
            </a:r>
          </a:p>
          <a:p>
            <a:r>
              <a:rPr lang="en-GB" sz="1400" dirty="0">
                <a:solidFill>
                  <a:schemeClr val="bg1"/>
                </a:solidFill>
                <a:latin typeface="Comic Sans MS" pitchFamily="66" charset="0"/>
                <a:cs typeface="Gautami" panose="020B0502040204020203" pitchFamily="34" charset="0"/>
              </a:rPr>
              <a:t>had entered. It was double-locked, as he had locked it with his own</a:t>
            </a:r>
          </a:p>
          <a:p>
            <a:r>
              <a:rPr lang="en-GB" sz="1400" dirty="0">
                <a:solidFill>
                  <a:schemeClr val="bg1"/>
                </a:solidFill>
                <a:latin typeface="Comic Sans MS" pitchFamily="66" charset="0"/>
                <a:cs typeface="Gautami" panose="020B0502040204020203" pitchFamily="34" charset="0"/>
              </a:rPr>
              <a:t>hands, and the bolts were undisturbed. He tried to say “Humbug!” but </a:t>
            </a:r>
          </a:p>
          <a:p>
            <a:r>
              <a:rPr lang="en-GB" sz="1400" dirty="0">
                <a:solidFill>
                  <a:schemeClr val="bg1"/>
                </a:solidFill>
                <a:latin typeface="Comic Sans MS" pitchFamily="66" charset="0"/>
                <a:cs typeface="Gautami" panose="020B0502040204020203" pitchFamily="34" charset="0"/>
              </a:rPr>
              <a:t>stopped at the first syllable. And being, from the emotion he had</a:t>
            </a:r>
          </a:p>
          <a:p>
            <a:r>
              <a:rPr lang="en-GB" sz="1400" dirty="0">
                <a:solidFill>
                  <a:schemeClr val="bg1"/>
                </a:solidFill>
                <a:latin typeface="Comic Sans MS" pitchFamily="66" charset="0"/>
                <a:cs typeface="Gautami" panose="020B0502040204020203" pitchFamily="34" charset="0"/>
              </a:rPr>
              <a:t>undergone, or the fatigues of the day, or his glimpse of the Invisible</a:t>
            </a:r>
          </a:p>
          <a:p>
            <a:r>
              <a:rPr lang="en-GB" sz="1400" dirty="0">
                <a:solidFill>
                  <a:schemeClr val="bg1"/>
                </a:solidFill>
                <a:latin typeface="Comic Sans MS" pitchFamily="66" charset="0"/>
                <a:cs typeface="Gautami" panose="020B0502040204020203" pitchFamily="34" charset="0"/>
              </a:rPr>
              <a:t>World, or the dull conversation of the Ghost, or the lateness of the</a:t>
            </a:r>
          </a:p>
          <a:p>
            <a:r>
              <a:rPr lang="en-GB" sz="1400" dirty="0">
                <a:solidFill>
                  <a:schemeClr val="bg1"/>
                </a:solidFill>
                <a:latin typeface="Comic Sans MS" pitchFamily="66" charset="0"/>
                <a:cs typeface="Gautami" panose="020B0502040204020203" pitchFamily="34" charset="0"/>
              </a:rPr>
              <a:t>hour, much in need of repose; went straight to bed, without undressing,</a:t>
            </a:r>
          </a:p>
          <a:p>
            <a:r>
              <a:rPr lang="en-GB" sz="1400" dirty="0">
                <a:solidFill>
                  <a:schemeClr val="bg1"/>
                </a:solidFill>
                <a:latin typeface="Comic Sans MS" pitchFamily="66" charset="0"/>
                <a:cs typeface="Gautami" panose="020B0502040204020203" pitchFamily="34" charset="0"/>
              </a:rPr>
              <a:t>and fell asleep upon the instant.</a:t>
            </a:r>
          </a:p>
        </p:txBody>
      </p:sp>
      <p:sp>
        <p:nvSpPr>
          <p:cNvPr id="4" name="Down Arrow 3"/>
          <p:cNvSpPr/>
          <p:nvPr/>
        </p:nvSpPr>
        <p:spPr>
          <a:xfrm>
            <a:off x="244445" y="1939159"/>
            <a:ext cx="1711107" cy="2623788"/>
          </a:xfrm>
          <a:prstGeom prst="downArrow">
            <a:avLst/>
          </a:prstGeom>
          <a:solidFill>
            <a:srgbClr val="7030A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p:cNvSpPr txBox="1"/>
          <p:nvPr/>
        </p:nvSpPr>
        <p:spPr>
          <a:xfrm>
            <a:off x="6374891" y="2096891"/>
            <a:ext cx="5441132" cy="2308324"/>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600" dirty="0">
                <a:solidFill>
                  <a:schemeClr val="bg1"/>
                </a:solidFill>
                <a:latin typeface="Comic Sans MS" pitchFamily="66" charset="0"/>
              </a:rPr>
              <a:t>Thinking about the whole of stave 1, how do you think Scrooge has altered?</a:t>
            </a:r>
          </a:p>
        </p:txBody>
      </p:sp>
    </p:spTree>
    <p:extLst>
      <p:ext uri="{BB962C8B-B14F-4D97-AF65-F5344CB8AC3E}">
        <p14:creationId xmlns:p14="http://schemas.microsoft.com/office/powerpoint/2010/main" val="37924999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ounded Rectangle 7"/>
          <p:cNvSpPr/>
          <p:nvPr/>
        </p:nvSpPr>
        <p:spPr>
          <a:xfrm>
            <a:off x="283781" y="173628"/>
            <a:ext cx="11668875" cy="119797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dirty="0">
              <a:latin typeface="Comic Sans MS" pitchFamily="66" charset="0"/>
            </a:endParaRPr>
          </a:p>
        </p:txBody>
      </p:sp>
      <p:sp>
        <p:nvSpPr>
          <p:cNvPr id="2" name="Title 1"/>
          <p:cNvSpPr>
            <a:spLocks noGrp="1"/>
          </p:cNvSpPr>
          <p:nvPr>
            <p:ph type="title"/>
          </p:nvPr>
        </p:nvSpPr>
        <p:spPr>
          <a:xfrm>
            <a:off x="666975" y="173654"/>
            <a:ext cx="10515600" cy="1325563"/>
          </a:xfrm>
        </p:spPr>
        <p:txBody>
          <a:bodyPr>
            <a:normAutofit/>
          </a:bodyPr>
          <a:lstStyle/>
          <a:p>
            <a:pPr algn="ctr"/>
            <a:r>
              <a:rPr lang="en-GB" sz="7200" dirty="0">
                <a:solidFill>
                  <a:schemeClr val="bg1"/>
                </a:solidFill>
                <a:latin typeface="Comic Sans MS" pitchFamily="66" charset="0"/>
              </a:rPr>
              <a:t>Stave One</a:t>
            </a:r>
          </a:p>
        </p:txBody>
      </p:sp>
      <p:sp>
        <p:nvSpPr>
          <p:cNvPr id="3" name="TextBox 2"/>
          <p:cNvSpPr txBox="1"/>
          <p:nvPr/>
        </p:nvSpPr>
        <p:spPr>
          <a:xfrm>
            <a:off x="1218769" y="1631282"/>
            <a:ext cx="10596283" cy="480131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buFontTx/>
              <a:buAutoNum type="arabicPeriod"/>
            </a:pPr>
            <a:r>
              <a:rPr lang="en-GB" dirty="0">
                <a:solidFill>
                  <a:prstClr val="black"/>
                </a:solidFill>
                <a:latin typeface="Comic Sans MS" pitchFamily="66" charset="0"/>
              </a:rPr>
              <a:t>Select three words that you are unsure of and write a definition. Use a dictionary to help you.</a:t>
            </a:r>
          </a:p>
          <a:p>
            <a:pPr marL="342900" indent="-342900">
              <a:buFontTx/>
              <a:buAutoNum type="arabicPeriod"/>
            </a:pPr>
            <a:r>
              <a:rPr lang="en-GB" dirty="0">
                <a:solidFill>
                  <a:prstClr val="black"/>
                </a:solidFill>
                <a:latin typeface="Comic Sans MS" pitchFamily="66" charset="0"/>
              </a:rPr>
              <a:t>What is the simile in the second paragraph? What does it make you imagine?</a:t>
            </a:r>
          </a:p>
          <a:p>
            <a:pPr marL="342900" indent="-342900">
              <a:buFontTx/>
              <a:buAutoNum type="arabicPeriod"/>
            </a:pPr>
            <a:r>
              <a:rPr lang="en-GB" dirty="0">
                <a:solidFill>
                  <a:prstClr val="black"/>
                </a:solidFill>
                <a:latin typeface="Comic Sans MS" pitchFamily="66" charset="0"/>
              </a:rPr>
              <a:t>Why does the narrator make such a point of Marley’s being dead?</a:t>
            </a:r>
          </a:p>
          <a:p>
            <a:pPr marL="342900" indent="-342900">
              <a:buFontTx/>
              <a:buAutoNum type="arabicPeriod"/>
            </a:pPr>
            <a:r>
              <a:rPr lang="en-GB" dirty="0">
                <a:solidFill>
                  <a:prstClr val="black"/>
                </a:solidFill>
                <a:latin typeface="Comic Sans MS" pitchFamily="66" charset="0"/>
              </a:rPr>
              <a:t>What do Marley’s chains represent?</a:t>
            </a:r>
          </a:p>
          <a:p>
            <a:pPr marL="342900" indent="-342900">
              <a:buFontTx/>
              <a:buAutoNum type="arabicPeriod"/>
            </a:pPr>
            <a:r>
              <a:rPr lang="en-GB" dirty="0">
                <a:solidFill>
                  <a:prstClr val="black"/>
                </a:solidFill>
                <a:latin typeface="Comic Sans MS" pitchFamily="66" charset="0"/>
              </a:rPr>
              <a:t>Why doesn’t the weather affect Scrooge- how does he make his ‘own cold temperature’?</a:t>
            </a:r>
          </a:p>
          <a:p>
            <a:pPr marL="342900" indent="-342900">
              <a:buFontTx/>
              <a:buAutoNum type="arabicPeriod"/>
            </a:pPr>
            <a:r>
              <a:rPr lang="en-GB" dirty="0">
                <a:solidFill>
                  <a:prstClr val="black"/>
                </a:solidFill>
                <a:latin typeface="Comic Sans MS" pitchFamily="66" charset="0"/>
              </a:rPr>
              <a:t>Select a quotation that describes Scrooge- why did you choose that one? </a:t>
            </a:r>
          </a:p>
          <a:p>
            <a:pPr marL="342900" indent="-342900">
              <a:buFontTx/>
              <a:buAutoNum type="arabicPeriod"/>
            </a:pPr>
            <a:r>
              <a:rPr lang="en-GB" dirty="0">
                <a:solidFill>
                  <a:prstClr val="black"/>
                </a:solidFill>
                <a:latin typeface="Comic Sans MS" pitchFamily="66" charset="0"/>
              </a:rPr>
              <a:t>Write your first impression of Scrooge in twenty words or less. Include whether you like him or not and why.</a:t>
            </a:r>
          </a:p>
          <a:p>
            <a:pPr marL="342900" indent="-342900">
              <a:buFontTx/>
              <a:buAutoNum type="arabicPeriod"/>
            </a:pPr>
            <a:r>
              <a:rPr lang="en-GB" dirty="0">
                <a:solidFill>
                  <a:prstClr val="black"/>
                </a:solidFill>
                <a:latin typeface="Comic Sans MS" pitchFamily="66" charset="0"/>
              </a:rPr>
              <a:t>How is Scrooge’s nephew so different from Scrooge?</a:t>
            </a:r>
          </a:p>
          <a:p>
            <a:pPr marL="342900" indent="-342900">
              <a:buFontTx/>
              <a:buAutoNum type="arabicPeriod"/>
            </a:pPr>
            <a:r>
              <a:rPr lang="en-US" dirty="0">
                <a:solidFill>
                  <a:prstClr val="black"/>
                </a:solidFill>
                <a:latin typeface="Comic Sans MS" pitchFamily="66" charset="0"/>
              </a:rPr>
              <a:t>What do the “portly gentlemen” who come in after Scrooge’s nephew leave want?</a:t>
            </a:r>
            <a:endParaRPr lang="en-GB" dirty="0">
              <a:solidFill>
                <a:prstClr val="black"/>
              </a:solidFill>
              <a:latin typeface="Comic Sans MS" pitchFamily="66" charset="0"/>
            </a:endParaRPr>
          </a:p>
          <a:p>
            <a:pPr marL="342900" indent="-342900">
              <a:buFontTx/>
              <a:buAutoNum type="arabicPeriod"/>
            </a:pPr>
            <a:r>
              <a:rPr lang="en-US" dirty="0">
                <a:solidFill>
                  <a:prstClr val="black"/>
                </a:solidFill>
                <a:latin typeface="Comic Sans MS" pitchFamily="66" charset="0"/>
              </a:rPr>
              <a:t>How does the door knocker change?</a:t>
            </a:r>
            <a:endParaRPr lang="en-GB" dirty="0">
              <a:solidFill>
                <a:prstClr val="black"/>
              </a:solidFill>
              <a:latin typeface="Comic Sans MS" pitchFamily="66" charset="0"/>
            </a:endParaRPr>
          </a:p>
          <a:p>
            <a:pPr marL="342900" indent="-342900">
              <a:buFontTx/>
              <a:buAutoNum type="arabicPeriod"/>
            </a:pPr>
            <a:r>
              <a:rPr lang="en-US" dirty="0">
                <a:solidFill>
                  <a:prstClr val="black"/>
                </a:solidFill>
                <a:latin typeface="Comic Sans MS" pitchFamily="66" charset="0"/>
              </a:rPr>
              <a:t>Why does Scrooge like the darkness? (just after the incident with the knocker)</a:t>
            </a:r>
            <a:endParaRPr lang="en-GB" dirty="0">
              <a:solidFill>
                <a:prstClr val="black"/>
              </a:solidFill>
              <a:latin typeface="Comic Sans MS" pitchFamily="66" charset="0"/>
            </a:endParaRPr>
          </a:p>
          <a:p>
            <a:pPr marL="342900" indent="-342900">
              <a:buFontTx/>
              <a:buAutoNum type="arabicPeriod"/>
            </a:pPr>
            <a:r>
              <a:rPr lang="en-US" dirty="0">
                <a:solidFill>
                  <a:prstClr val="black"/>
                </a:solidFill>
                <a:latin typeface="Comic Sans MS" pitchFamily="66" charset="0"/>
              </a:rPr>
              <a:t>What has Marley’s ghost been doing since his death?</a:t>
            </a:r>
          </a:p>
          <a:p>
            <a:pPr marL="342900" indent="-342900">
              <a:buFontTx/>
              <a:buAutoNum type="arabicPeriod"/>
            </a:pPr>
            <a:r>
              <a:rPr lang="en-US" dirty="0">
                <a:solidFill>
                  <a:prstClr val="black"/>
                </a:solidFill>
                <a:latin typeface="Comic Sans MS" pitchFamily="66" charset="0"/>
              </a:rPr>
              <a:t> What does Marley’s chain represent?</a:t>
            </a:r>
          </a:p>
          <a:p>
            <a:pPr marL="342900" indent="-342900">
              <a:buFontTx/>
              <a:buAutoNum type="arabicPeriod"/>
            </a:pPr>
            <a:r>
              <a:rPr lang="en-US" dirty="0">
                <a:solidFill>
                  <a:prstClr val="black"/>
                </a:solidFill>
                <a:latin typeface="Comic Sans MS" pitchFamily="66" charset="0"/>
              </a:rPr>
              <a:t> What is the warning that Marley gives Scrooge?</a:t>
            </a:r>
            <a:endParaRPr lang="en-GB" dirty="0">
              <a:solidFill>
                <a:prstClr val="black"/>
              </a:solidFill>
              <a:latin typeface="Comic Sans MS" pitchFamily="66" charset="0"/>
            </a:endParaRPr>
          </a:p>
          <a:p>
            <a:pPr marL="342900" indent="-342900">
              <a:buFontTx/>
              <a:buAutoNum type="arabicPeriod"/>
            </a:pPr>
            <a:r>
              <a:rPr lang="en-US" dirty="0">
                <a:solidFill>
                  <a:prstClr val="black"/>
                </a:solidFill>
                <a:latin typeface="Comic Sans MS" pitchFamily="66" charset="0"/>
              </a:rPr>
              <a:t> Why are the phantoms (three paragraphs from the end of the stave) upset? </a:t>
            </a:r>
            <a:endParaRPr lang="en-GB" dirty="0">
              <a:solidFill>
                <a:prstClr val="black"/>
              </a:solidFill>
              <a:latin typeface="Comic Sans MS" pitchFamily="66" charset="0"/>
            </a:endParaRPr>
          </a:p>
          <a:p>
            <a:endParaRPr lang="en-GB" dirty="0">
              <a:solidFill>
                <a:prstClr val="black"/>
              </a:solidFill>
            </a:endParaRPr>
          </a:p>
        </p:txBody>
      </p:sp>
      <p:grpSp>
        <p:nvGrpSpPr>
          <p:cNvPr id="9" name="Group 8"/>
          <p:cNvGrpSpPr/>
          <p:nvPr/>
        </p:nvGrpSpPr>
        <p:grpSpPr>
          <a:xfrm>
            <a:off x="18" y="2244369"/>
            <a:ext cx="1153207" cy="3856891"/>
            <a:chOff x="179512" y="2132856"/>
            <a:chExt cx="1296144" cy="4248472"/>
          </a:xfrm>
        </p:grpSpPr>
        <p:pic>
          <p:nvPicPr>
            <p:cNvPr id="10"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11"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12"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19834750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189"/>
            <a:ext cx="7584843" cy="1446550"/>
          </a:xfrm>
          <a:prstGeom prst="rect">
            <a:avLst/>
          </a:prstGeom>
          <a:noFill/>
        </p:spPr>
        <p:txBody>
          <a:bodyPr wrap="square" rtlCol="0">
            <a:spAutoFit/>
          </a:bodyPr>
          <a:lstStyle/>
          <a:p>
            <a:r>
              <a:rPr lang="en-GB" sz="4400" dirty="0">
                <a:solidFill>
                  <a:schemeClr val="bg1"/>
                </a:solidFill>
                <a:latin typeface="Comic Sans MS" pitchFamily="66" charset="0"/>
              </a:rPr>
              <a:t>Can I analyse and respond to an unseen extract?</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7705" t="26302" r="45095" b="15494"/>
          <a:stretch/>
        </p:blipFill>
        <p:spPr bwMode="auto">
          <a:xfrm>
            <a:off x="5402681" y="1924050"/>
            <a:ext cx="4840169" cy="4257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335365" y="2898755"/>
            <a:ext cx="4882955" cy="230832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4800" dirty="0">
                <a:latin typeface="Comic Sans MS" pitchFamily="66" charset="0"/>
              </a:rPr>
              <a:t>What are the key steps/methods?</a:t>
            </a:r>
          </a:p>
        </p:txBody>
      </p:sp>
    </p:spTree>
    <p:extLst>
      <p:ext uri="{BB962C8B-B14F-4D97-AF65-F5344CB8AC3E}">
        <p14:creationId xmlns:p14="http://schemas.microsoft.com/office/powerpoint/2010/main" val="3103150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Rounded Rectangle 2"/>
          <p:cNvSpPr/>
          <p:nvPr/>
        </p:nvSpPr>
        <p:spPr>
          <a:xfrm>
            <a:off x="67896" y="0"/>
            <a:ext cx="12124104" cy="62756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Comic Sans MS" pitchFamily="66" charset="0"/>
              </a:rPr>
              <a:t>What could you have commented on?</a:t>
            </a:r>
          </a:p>
        </p:txBody>
      </p:sp>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205" t="38021" r="48269" b="32031"/>
          <a:stretch/>
        </p:blipFill>
        <p:spPr bwMode="auto">
          <a:xfrm>
            <a:off x="704868" y="801189"/>
            <a:ext cx="10711489" cy="6322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72461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705" t="26302" r="45095" b="15494"/>
          <a:stretch/>
        </p:blipFill>
        <p:spPr bwMode="auto">
          <a:xfrm>
            <a:off x="6531393" y="1438079"/>
            <a:ext cx="4840169" cy="4257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6" name="Picture 5"/>
          <p:cNvPicPr>
            <a:picLocks noChangeAspect="1"/>
          </p:cNvPicPr>
          <p:nvPr/>
        </p:nvPicPr>
        <p:blipFill>
          <a:blip r:embed="rId3"/>
          <a:stretch>
            <a:fillRect/>
          </a:stretch>
        </p:blipFill>
        <p:spPr>
          <a:xfrm>
            <a:off x="812655" y="1110528"/>
            <a:ext cx="2447925" cy="5191125"/>
          </a:xfrm>
          <a:prstGeom prst="rect">
            <a:avLst/>
          </a:prstGeom>
        </p:spPr>
      </p:pic>
    </p:spTree>
    <p:extLst>
      <p:ext uri="{BB962C8B-B14F-4D97-AF65-F5344CB8AC3E}">
        <p14:creationId xmlns:p14="http://schemas.microsoft.com/office/powerpoint/2010/main" val="26915374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2909237" y="118792"/>
            <a:ext cx="9144433" cy="482099"/>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pic>
        <p:nvPicPr>
          <p:cNvPr id="1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705" t="26302" r="45095" b="15494"/>
          <a:stretch/>
        </p:blipFill>
        <p:spPr bwMode="auto">
          <a:xfrm>
            <a:off x="4724399" y="1178811"/>
            <a:ext cx="4840169" cy="4257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89935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6100654"/>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29344"/>
            <a:ext cx="8811707" cy="571548"/>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20313692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6100654"/>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29344"/>
            <a:ext cx="8811707" cy="571548"/>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30805525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4032066393"/>
              </p:ext>
            </p:extLst>
          </p:nvPr>
        </p:nvGraphicFramePr>
        <p:xfrm>
          <a:off x="6384090" y="404664"/>
          <a:ext cx="5581385" cy="5494122"/>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character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22010257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189"/>
            <a:ext cx="7584843" cy="1446550"/>
          </a:xfrm>
          <a:prstGeom prst="rect">
            <a:avLst/>
          </a:prstGeom>
          <a:noFill/>
        </p:spPr>
        <p:txBody>
          <a:bodyPr wrap="square" rtlCol="0">
            <a:spAutoFit/>
          </a:bodyPr>
          <a:lstStyle/>
          <a:p>
            <a:r>
              <a:rPr lang="en-GB" sz="4400" dirty="0">
                <a:solidFill>
                  <a:schemeClr val="bg1"/>
                </a:solidFill>
                <a:latin typeface="Comic Sans MS" pitchFamily="66" charset="0"/>
              </a:rPr>
              <a:t>How is Scrooge presented in the opening of Stave 2?</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latin typeface="Century Gothic" panose="020B0502020202020204" pitchFamily="34" charset="0"/>
              </a:rPr>
              <a:t>Characterisation, dialogue, action. </a:t>
            </a:r>
          </a:p>
        </p:txBody>
      </p:sp>
      <p:sp>
        <p:nvSpPr>
          <p:cNvPr id="4" name="Rectangle 3"/>
          <p:cNvSpPr/>
          <p:nvPr/>
        </p:nvSpPr>
        <p:spPr>
          <a:xfrm>
            <a:off x="4218817" y="3129318"/>
            <a:ext cx="2837319" cy="323165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sz="1200" b="1" dirty="0">
                <a:latin typeface="Comic Sans MS" pitchFamily="66" charset="0"/>
              </a:rPr>
              <a:t>Who is Jacob Marley?</a:t>
            </a:r>
            <a:endParaRPr lang="en-GB" sz="1200" dirty="0">
              <a:latin typeface="Comic Sans MS" pitchFamily="66" charset="0"/>
            </a:endParaRPr>
          </a:p>
          <a:p>
            <a:pPr lvl="0"/>
            <a:r>
              <a:rPr lang="en-IE" sz="1200" dirty="0">
                <a:latin typeface="Comic Sans MS" pitchFamily="66" charset="0"/>
              </a:rPr>
              <a:t>Scrooge’s office clerk</a:t>
            </a:r>
            <a:endParaRPr lang="en-GB" sz="1200" dirty="0">
              <a:latin typeface="Comic Sans MS" pitchFamily="66" charset="0"/>
            </a:endParaRPr>
          </a:p>
          <a:p>
            <a:pPr lvl="0"/>
            <a:r>
              <a:rPr lang="en-IE" sz="1200" dirty="0">
                <a:latin typeface="Comic Sans MS" pitchFamily="66" charset="0"/>
              </a:rPr>
              <a:t>Scrooge’s current business partner</a:t>
            </a:r>
            <a:endParaRPr lang="en-GB" sz="1200" dirty="0">
              <a:latin typeface="Comic Sans MS" pitchFamily="66" charset="0"/>
            </a:endParaRPr>
          </a:p>
          <a:p>
            <a:pPr lvl="0"/>
            <a:r>
              <a:rPr lang="en-IE" sz="1200" dirty="0">
                <a:latin typeface="Comic Sans MS" pitchFamily="66" charset="0"/>
              </a:rPr>
              <a:t>Scrooge’s former business partner</a:t>
            </a:r>
            <a:endParaRPr lang="en-GB" sz="1200" dirty="0">
              <a:latin typeface="Comic Sans MS" pitchFamily="66" charset="0"/>
            </a:endParaRPr>
          </a:p>
          <a:p>
            <a:pPr lvl="0"/>
            <a:r>
              <a:rPr lang="en-IE" sz="1200" dirty="0">
                <a:latin typeface="Comic Sans MS" pitchFamily="66" charset="0"/>
              </a:rPr>
              <a:t>Scrooge’s nephew</a:t>
            </a:r>
            <a:endParaRPr lang="en-GB" sz="1200" dirty="0">
              <a:latin typeface="Comic Sans MS" pitchFamily="66" charset="0"/>
            </a:endParaRPr>
          </a:p>
          <a:p>
            <a:r>
              <a:rPr lang="en-GB" sz="1200" dirty="0">
                <a:latin typeface="Comic Sans MS" pitchFamily="66" charset="0"/>
              </a:rPr>
              <a:t> </a:t>
            </a:r>
          </a:p>
          <a:p>
            <a:r>
              <a:rPr lang="en-GB" sz="1200" b="1" dirty="0">
                <a:latin typeface="Comic Sans MS" pitchFamily="66" charset="0"/>
              </a:rPr>
              <a:t>Who is Bob </a:t>
            </a:r>
            <a:r>
              <a:rPr lang="en-GB" sz="1200" b="1" dirty="0" err="1">
                <a:latin typeface="Comic Sans MS" pitchFamily="66" charset="0"/>
              </a:rPr>
              <a:t>Cratchit</a:t>
            </a:r>
            <a:r>
              <a:rPr lang="en-GB" sz="1200" b="1" dirty="0">
                <a:latin typeface="Comic Sans MS" pitchFamily="66" charset="0"/>
              </a:rPr>
              <a:t>?</a:t>
            </a:r>
            <a:endParaRPr lang="en-GB" sz="1200" dirty="0">
              <a:latin typeface="Comic Sans MS" pitchFamily="66" charset="0"/>
            </a:endParaRPr>
          </a:p>
          <a:p>
            <a:pPr lvl="0"/>
            <a:r>
              <a:rPr lang="en-IE" sz="1200" dirty="0">
                <a:latin typeface="Comic Sans MS" pitchFamily="66" charset="0"/>
              </a:rPr>
              <a:t>Scrooge’s office clerk</a:t>
            </a:r>
            <a:endParaRPr lang="en-GB" sz="1200" dirty="0">
              <a:latin typeface="Comic Sans MS" pitchFamily="66" charset="0"/>
            </a:endParaRPr>
          </a:p>
          <a:p>
            <a:pPr lvl="0"/>
            <a:r>
              <a:rPr lang="en-IE" sz="1200" dirty="0">
                <a:latin typeface="Comic Sans MS" pitchFamily="66" charset="0"/>
              </a:rPr>
              <a:t>Scrooge’s current business partner</a:t>
            </a:r>
            <a:endParaRPr lang="en-GB" sz="1200" dirty="0">
              <a:latin typeface="Comic Sans MS" pitchFamily="66" charset="0"/>
            </a:endParaRPr>
          </a:p>
          <a:p>
            <a:pPr lvl="0"/>
            <a:r>
              <a:rPr lang="en-IE" sz="1200" dirty="0">
                <a:latin typeface="Comic Sans MS" pitchFamily="66" charset="0"/>
              </a:rPr>
              <a:t>Scrooge’s former business partner</a:t>
            </a:r>
            <a:endParaRPr lang="en-GB" sz="1200" dirty="0">
              <a:latin typeface="Comic Sans MS" pitchFamily="66" charset="0"/>
            </a:endParaRPr>
          </a:p>
          <a:p>
            <a:pPr lvl="0"/>
            <a:r>
              <a:rPr lang="en-IE" sz="1200" dirty="0">
                <a:latin typeface="Comic Sans MS" pitchFamily="66" charset="0"/>
              </a:rPr>
              <a:t>Scrooge’s nephew</a:t>
            </a:r>
            <a:endParaRPr lang="en-GB" sz="1200" dirty="0">
              <a:latin typeface="Comic Sans MS" pitchFamily="66" charset="0"/>
            </a:endParaRPr>
          </a:p>
          <a:p>
            <a:r>
              <a:rPr lang="en-GB" sz="1200" dirty="0">
                <a:latin typeface="Comic Sans MS" pitchFamily="66" charset="0"/>
              </a:rPr>
              <a:t> </a:t>
            </a:r>
          </a:p>
          <a:p>
            <a:r>
              <a:rPr lang="en-GB" sz="1200" b="1" dirty="0">
                <a:latin typeface="Comic Sans MS" pitchFamily="66" charset="0"/>
              </a:rPr>
              <a:t>Scrooge is a solitary as an…</a:t>
            </a:r>
            <a:endParaRPr lang="en-GB" sz="1200" dirty="0">
              <a:latin typeface="Comic Sans MS" pitchFamily="66" charset="0"/>
            </a:endParaRPr>
          </a:p>
          <a:p>
            <a:pPr lvl="0"/>
            <a:r>
              <a:rPr lang="en-IE" sz="1200" dirty="0">
                <a:latin typeface="Comic Sans MS" pitchFamily="66" charset="0"/>
              </a:rPr>
              <a:t>A shrew</a:t>
            </a:r>
            <a:endParaRPr lang="en-GB" sz="1200" dirty="0">
              <a:latin typeface="Comic Sans MS" pitchFamily="66" charset="0"/>
            </a:endParaRPr>
          </a:p>
          <a:p>
            <a:pPr lvl="0"/>
            <a:r>
              <a:rPr lang="en-IE" sz="1200" dirty="0">
                <a:latin typeface="Comic Sans MS" pitchFamily="66" charset="0"/>
              </a:rPr>
              <a:t>An oyster</a:t>
            </a:r>
            <a:endParaRPr lang="en-GB" sz="1200" dirty="0">
              <a:latin typeface="Comic Sans MS" pitchFamily="66" charset="0"/>
            </a:endParaRPr>
          </a:p>
          <a:p>
            <a:pPr lvl="0"/>
            <a:r>
              <a:rPr lang="en-IE" sz="1200" dirty="0">
                <a:latin typeface="Comic Sans MS" pitchFamily="66" charset="0"/>
              </a:rPr>
              <a:t>A crab</a:t>
            </a:r>
            <a:endParaRPr lang="en-GB" sz="1200" dirty="0">
              <a:latin typeface="Comic Sans MS" pitchFamily="66" charset="0"/>
            </a:endParaRPr>
          </a:p>
          <a:p>
            <a:pPr lvl="0"/>
            <a:r>
              <a:rPr lang="en-IE" sz="1200" dirty="0">
                <a:latin typeface="Comic Sans MS" pitchFamily="66" charset="0"/>
              </a:rPr>
              <a:t>A hermit</a:t>
            </a:r>
            <a:endParaRPr lang="en-GB" sz="1200" dirty="0">
              <a:latin typeface="Comic Sans MS" pitchFamily="66" charset="0"/>
            </a:endParaRPr>
          </a:p>
        </p:txBody>
      </p:sp>
      <p:sp>
        <p:nvSpPr>
          <p:cNvPr id="5" name="Rectangle 4"/>
          <p:cNvSpPr/>
          <p:nvPr/>
        </p:nvSpPr>
        <p:spPr>
          <a:xfrm>
            <a:off x="7573949" y="3288666"/>
            <a:ext cx="2814651" cy="289310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lvl="0"/>
            <a:r>
              <a:rPr lang="en-GB" sz="1400" dirty="0">
                <a:solidFill>
                  <a:prstClr val="black"/>
                </a:solidFill>
                <a:latin typeface="Comic Sans MS" pitchFamily="66" charset="0"/>
              </a:rPr>
              <a:t> </a:t>
            </a:r>
            <a:r>
              <a:rPr lang="en-GB" sz="1400" b="1" dirty="0">
                <a:solidFill>
                  <a:prstClr val="black"/>
                </a:solidFill>
                <a:latin typeface="Comic Sans MS" pitchFamily="66" charset="0"/>
              </a:rPr>
              <a:t>Who are the charitable gentlemen collecting for?</a:t>
            </a:r>
            <a:endParaRPr lang="en-GB" sz="1400" dirty="0">
              <a:solidFill>
                <a:prstClr val="black"/>
              </a:solidFill>
              <a:latin typeface="Comic Sans MS" pitchFamily="66" charset="0"/>
            </a:endParaRPr>
          </a:p>
          <a:p>
            <a:pPr lvl="0"/>
            <a:r>
              <a:rPr lang="en-IE" sz="1400" dirty="0">
                <a:solidFill>
                  <a:prstClr val="black"/>
                </a:solidFill>
                <a:latin typeface="Comic Sans MS" pitchFamily="66" charset="0"/>
              </a:rPr>
              <a:t>Ignorance and Want</a:t>
            </a:r>
            <a:endParaRPr lang="en-GB" sz="1400" dirty="0">
              <a:solidFill>
                <a:prstClr val="black"/>
              </a:solidFill>
              <a:latin typeface="Comic Sans MS" pitchFamily="66" charset="0"/>
            </a:endParaRPr>
          </a:p>
          <a:p>
            <a:pPr lvl="0"/>
            <a:r>
              <a:rPr lang="en-IE" sz="1400" dirty="0">
                <a:solidFill>
                  <a:prstClr val="black"/>
                </a:solidFill>
                <a:latin typeface="Comic Sans MS" pitchFamily="66" charset="0"/>
              </a:rPr>
              <a:t>Orphans and Children</a:t>
            </a:r>
            <a:endParaRPr lang="en-GB" sz="1400" dirty="0">
              <a:solidFill>
                <a:prstClr val="black"/>
              </a:solidFill>
              <a:latin typeface="Comic Sans MS" pitchFamily="66" charset="0"/>
            </a:endParaRPr>
          </a:p>
          <a:p>
            <a:pPr lvl="0"/>
            <a:r>
              <a:rPr lang="en-IE" sz="1400" dirty="0">
                <a:solidFill>
                  <a:prstClr val="black"/>
                </a:solidFill>
                <a:latin typeface="Comic Sans MS" pitchFamily="66" charset="0"/>
              </a:rPr>
              <a:t>Poor and Destitute</a:t>
            </a:r>
            <a:endParaRPr lang="en-GB" sz="1400" dirty="0">
              <a:solidFill>
                <a:prstClr val="black"/>
              </a:solidFill>
              <a:latin typeface="Comic Sans MS" pitchFamily="66" charset="0"/>
            </a:endParaRPr>
          </a:p>
          <a:p>
            <a:pPr lvl="0"/>
            <a:r>
              <a:rPr lang="en-IE" sz="1400" dirty="0">
                <a:solidFill>
                  <a:prstClr val="black"/>
                </a:solidFill>
                <a:latin typeface="Comic Sans MS" pitchFamily="66" charset="0"/>
              </a:rPr>
              <a:t>Workhouses and Prisons</a:t>
            </a:r>
            <a:endParaRPr lang="en-GB" sz="1400" dirty="0">
              <a:solidFill>
                <a:prstClr val="black"/>
              </a:solidFill>
              <a:latin typeface="Comic Sans MS" pitchFamily="66" charset="0"/>
            </a:endParaRPr>
          </a:p>
          <a:p>
            <a:pPr lvl="0"/>
            <a:r>
              <a:rPr lang="en-GB" sz="1400" dirty="0">
                <a:solidFill>
                  <a:prstClr val="black"/>
                </a:solidFill>
                <a:latin typeface="Comic Sans MS" pitchFamily="66" charset="0"/>
              </a:rPr>
              <a:t> </a:t>
            </a:r>
          </a:p>
          <a:p>
            <a:pPr lvl="0"/>
            <a:r>
              <a:rPr lang="en-GB" sz="1400" b="1" dirty="0">
                <a:solidFill>
                  <a:prstClr val="black"/>
                </a:solidFill>
                <a:latin typeface="Comic Sans MS" pitchFamily="66" charset="0"/>
              </a:rPr>
              <a:t>What does Scrooge want to decrease?</a:t>
            </a:r>
            <a:endParaRPr lang="en-GB" sz="1400" dirty="0">
              <a:solidFill>
                <a:prstClr val="black"/>
              </a:solidFill>
              <a:latin typeface="Comic Sans MS" pitchFamily="66" charset="0"/>
            </a:endParaRPr>
          </a:p>
          <a:p>
            <a:pPr lvl="0"/>
            <a:r>
              <a:rPr lang="en-IE" sz="1400" dirty="0">
                <a:solidFill>
                  <a:prstClr val="black"/>
                </a:solidFill>
                <a:latin typeface="Comic Sans MS" pitchFamily="66" charset="0"/>
              </a:rPr>
              <a:t>The surplus population</a:t>
            </a:r>
            <a:endParaRPr lang="en-GB" sz="1400" dirty="0">
              <a:solidFill>
                <a:prstClr val="black"/>
              </a:solidFill>
              <a:latin typeface="Comic Sans MS" pitchFamily="66" charset="0"/>
            </a:endParaRPr>
          </a:p>
          <a:p>
            <a:pPr lvl="0"/>
            <a:r>
              <a:rPr lang="en-IE" sz="1400" dirty="0">
                <a:solidFill>
                  <a:prstClr val="black"/>
                </a:solidFill>
                <a:latin typeface="Comic Sans MS" pitchFamily="66" charset="0"/>
              </a:rPr>
              <a:t>Joy in Christmas</a:t>
            </a:r>
            <a:endParaRPr lang="en-GB" sz="1400" dirty="0">
              <a:solidFill>
                <a:prstClr val="black"/>
              </a:solidFill>
              <a:latin typeface="Comic Sans MS" pitchFamily="66" charset="0"/>
            </a:endParaRPr>
          </a:p>
          <a:p>
            <a:pPr lvl="0"/>
            <a:r>
              <a:rPr lang="en-IE" sz="1400" dirty="0">
                <a:solidFill>
                  <a:prstClr val="black"/>
                </a:solidFill>
                <a:latin typeface="Comic Sans MS" pitchFamily="66" charset="0"/>
              </a:rPr>
              <a:t>The amount given to charity</a:t>
            </a:r>
            <a:endParaRPr lang="en-GB" sz="1400" dirty="0">
              <a:solidFill>
                <a:prstClr val="black"/>
              </a:solidFill>
              <a:latin typeface="Comic Sans MS" pitchFamily="66" charset="0"/>
            </a:endParaRPr>
          </a:p>
          <a:p>
            <a:pPr lvl="0"/>
            <a:r>
              <a:rPr lang="en-IE" sz="1400" dirty="0">
                <a:solidFill>
                  <a:prstClr val="black"/>
                </a:solidFill>
                <a:latin typeface="Comic Sans MS" pitchFamily="66" charset="0"/>
              </a:rPr>
              <a:t>Bob </a:t>
            </a:r>
            <a:r>
              <a:rPr lang="en-IE" sz="1400" dirty="0" err="1">
                <a:solidFill>
                  <a:prstClr val="black"/>
                </a:solidFill>
                <a:latin typeface="Comic Sans MS" pitchFamily="66" charset="0"/>
              </a:rPr>
              <a:t>Cratchit’s</a:t>
            </a:r>
            <a:r>
              <a:rPr lang="en-IE" sz="1400" dirty="0">
                <a:solidFill>
                  <a:prstClr val="black"/>
                </a:solidFill>
                <a:latin typeface="Comic Sans MS" pitchFamily="66" charset="0"/>
              </a:rPr>
              <a:t> wages</a:t>
            </a:r>
            <a:endParaRPr lang="en-GB" sz="1400" dirty="0">
              <a:solidFill>
                <a:prstClr val="black"/>
              </a:solidFill>
              <a:latin typeface="Comic Sans MS" pitchFamily="66" charset="0"/>
            </a:endParaRPr>
          </a:p>
        </p:txBody>
      </p:sp>
      <p:sp>
        <p:nvSpPr>
          <p:cNvPr id="8" name="Rectangle 7"/>
          <p:cNvSpPr/>
          <p:nvPr/>
        </p:nvSpPr>
        <p:spPr>
          <a:xfrm>
            <a:off x="239352" y="3688102"/>
            <a:ext cx="2880320" cy="1569660"/>
          </a:xfrm>
          <a:prstGeom prst="rect">
            <a:avLst/>
          </a:prstGeom>
        </p:spPr>
        <p:txBody>
          <a:bodyPr wrap="square">
            <a:spAutoFit/>
          </a:bodyPr>
          <a:lstStyle/>
          <a:p>
            <a:pPr algn="ctr"/>
            <a:r>
              <a:rPr lang="en-GB" sz="3200" b="1" dirty="0">
                <a:latin typeface="Comic Sans MS" pitchFamily="66" charset="0"/>
              </a:rPr>
              <a:t>A Reminder of Stave One!</a:t>
            </a:r>
            <a:endParaRPr lang="en-GB" sz="3200" dirty="0">
              <a:latin typeface="Comic Sans MS" pitchFamily="66" charset="0"/>
            </a:endParaRPr>
          </a:p>
        </p:txBody>
      </p:sp>
    </p:spTree>
    <p:extLst>
      <p:ext uri="{BB962C8B-B14F-4D97-AF65-F5344CB8AC3E}">
        <p14:creationId xmlns:p14="http://schemas.microsoft.com/office/powerpoint/2010/main" val="3851142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81909"/>
            <a:ext cx="6542469" cy="3925481"/>
          </a:xfrm>
          <a:prstGeom prst="rect">
            <a:avLst/>
          </a:prstGeom>
        </p:spPr>
      </p:pic>
      <p:sp>
        <p:nvSpPr>
          <p:cNvPr id="4" name="Rectangle 3"/>
          <p:cNvSpPr/>
          <p:nvPr/>
        </p:nvSpPr>
        <p:spPr>
          <a:xfrm>
            <a:off x="0" y="101894"/>
            <a:ext cx="6955750" cy="830997"/>
          </a:xfrm>
          <a:prstGeom prst="rect">
            <a:avLst/>
          </a:prstGeom>
        </p:spPr>
        <p:txBody>
          <a:bodyPr wrap="none">
            <a:spAutoFit/>
          </a:bodyPr>
          <a:lstStyle/>
          <a:p>
            <a:r>
              <a:rPr lang="en-GB" sz="4800" b="1" dirty="0">
                <a:effectLst>
                  <a:outerShdw blurRad="38100" dist="38100" dir="2700000" algn="tl">
                    <a:srgbClr val="000000">
                      <a:alpha val="43137"/>
                    </a:srgbClr>
                  </a:outerShdw>
                </a:effectLst>
                <a:latin typeface="Comic Sans MS" pitchFamily="66" charset="0"/>
              </a:rPr>
              <a:t>“solitary as an oyster”</a:t>
            </a:r>
            <a:endParaRPr lang="en-GB" sz="4800" dirty="0">
              <a:latin typeface="Comic Sans MS" pitchFamily="66" charset="0"/>
            </a:endParaRPr>
          </a:p>
        </p:txBody>
      </p:sp>
      <p:sp>
        <p:nvSpPr>
          <p:cNvPr id="5" name="TextBox 4"/>
          <p:cNvSpPr txBox="1"/>
          <p:nvPr/>
        </p:nvSpPr>
        <p:spPr>
          <a:xfrm>
            <a:off x="167424" y="5177350"/>
            <a:ext cx="6375043" cy="1200329"/>
          </a:xfrm>
          <a:prstGeom prst="rect">
            <a:avLst/>
          </a:prstGeom>
          <a:noFill/>
        </p:spPr>
        <p:txBody>
          <a:bodyPr wrap="square" rtlCol="0">
            <a:spAutoFit/>
          </a:bodyPr>
          <a:lstStyle/>
          <a:p>
            <a:r>
              <a:rPr lang="en-GB" sz="3600" dirty="0">
                <a:latin typeface="Comic Sans MS" pitchFamily="66" charset="0"/>
              </a:rPr>
              <a:t>What do we learn about Scrooge from this simile?</a:t>
            </a:r>
          </a:p>
        </p:txBody>
      </p:sp>
      <p:sp>
        <p:nvSpPr>
          <p:cNvPr id="6" name="Rounded Rectangle 5"/>
          <p:cNvSpPr/>
          <p:nvPr/>
        </p:nvSpPr>
        <p:spPr>
          <a:xfrm>
            <a:off x="167425" y="5177308"/>
            <a:ext cx="5937163" cy="1313644"/>
          </a:xfrm>
          <a:prstGeom prst="round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6993284" y="1455397"/>
            <a:ext cx="4649273" cy="2062103"/>
          </a:xfrm>
          <a:prstGeom prst="rect">
            <a:avLst/>
          </a:prstGeom>
          <a:noFill/>
        </p:spPr>
        <p:txBody>
          <a:bodyPr wrap="square" rtlCol="0">
            <a:spAutoFit/>
          </a:bodyPr>
          <a:lstStyle/>
          <a:p>
            <a:r>
              <a:rPr lang="en-GB" sz="3200" dirty="0">
                <a:latin typeface="Comic Sans MS" pitchFamily="66" charset="0"/>
              </a:rPr>
              <a:t>The use of simile, “solitary as an oyster” suggests that Scrooge is …</a:t>
            </a:r>
          </a:p>
        </p:txBody>
      </p:sp>
    </p:spTree>
    <p:extLst>
      <p:ext uri="{BB962C8B-B14F-4D97-AF65-F5344CB8AC3E}">
        <p14:creationId xmlns:p14="http://schemas.microsoft.com/office/powerpoint/2010/main" val="39105868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Rectangle 2"/>
          <p:cNvSpPr/>
          <p:nvPr/>
        </p:nvSpPr>
        <p:spPr>
          <a:xfrm>
            <a:off x="457200" y="1929482"/>
            <a:ext cx="11338560" cy="4662815"/>
          </a:xfrm>
          <a:prstGeom prst="rect">
            <a:avLst/>
          </a:prstGeom>
        </p:spPr>
        <p:txBody>
          <a:bodyPr wrap="square">
            <a:spAutoFit/>
          </a:bodyPr>
          <a:lstStyle/>
          <a:p>
            <a:pPr>
              <a:lnSpc>
                <a:spcPct val="150000"/>
              </a:lnSpc>
              <a:spcAft>
                <a:spcPts val="0"/>
              </a:spcAft>
            </a:pPr>
            <a:r>
              <a:rPr lang="en-GB" dirty="0">
                <a:solidFill>
                  <a:schemeClr val="bg1"/>
                </a:solidFill>
                <a:latin typeface="Comic Sans MS" pitchFamily="66" charset="0"/>
                <a:ea typeface="Times New Roman"/>
                <a:cs typeface="Calibri"/>
              </a:rPr>
              <a:t>Scrooge is presented as a “covetous”, “tight-fisted” and isolated character.</a:t>
            </a:r>
            <a:endParaRPr lang="en-GB" dirty="0">
              <a:solidFill>
                <a:schemeClr val="bg1"/>
              </a:solidFill>
              <a:latin typeface="Comic Sans MS" pitchFamily="66" charset="0"/>
              <a:ea typeface="Calibri"/>
              <a:cs typeface="Times New Roman"/>
            </a:endParaRPr>
          </a:p>
          <a:p>
            <a:pPr>
              <a:lnSpc>
                <a:spcPct val="150000"/>
              </a:lnSpc>
              <a:spcAft>
                <a:spcPts val="0"/>
              </a:spcAft>
            </a:pPr>
            <a:r>
              <a:rPr lang="en-GB" dirty="0">
                <a:solidFill>
                  <a:schemeClr val="bg1"/>
                </a:solidFill>
                <a:latin typeface="Comic Sans MS" pitchFamily="66" charset="0"/>
                <a:ea typeface="Times New Roman"/>
                <a:cs typeface="Calibri"/>
              </a:rPr>
              <a:t>On the surface, the simile “solitary as an oyster” suggests that he leads an isolated life and closes himself off to others.</a:t>
            </a:r>
            <a:endParaRPr lang="en-GB" dirty="0">
              <a:solidFill>
                <a:schemeClr val="bg1"/>
              </a:solidFill>
              <a:latin typeface="Comic Sans MS" pitchFamily="66" charset="0"/>
              <a:ea typeface="Calibri"/>
              <a:cs typeface="Times New Roman"/>
            </a:endParaRPr>
          </a:p>
          <a:p>
            <a:pPr>
              <a:lnSpc>
                <a:spcPct val="150000"/>
              </a:lnSpc>
              <a:spcAft>
                <a:spcPts val="0"/>
              </a:spcAft>
            </a:pPr>
            <a:r>
              <a:rPr lang="en-GB" dirty="0">
                <a:solidFill>
                  <a:schemeClr val="bg1"/>
                </a:solidFill>
                <a:latin typeface="Comic Sans MS" pitchFamily="66" charset="0"/>
                <a:ea typeface="Times New Roman"/>
                <a:cs typeface="Calibri"/>
              </a:rPr>
              <a:t>Yet on a deeper level, we can infer that his hard outer shell is something he has built to protect himself and his money from others – becoming “solitary” and putting up barriers on purpose.</a:t>
            </a:r>
            <a:endParaRPr lang="en-GB" dirty="0">
              <a:solidFill>
                <a:schemeClr val="bg1"/>
              </a:solidFill>
              <a:latin typeface="Comic Sans MS" pitchFamily="66" charset="0"/>
              <a:ea typeface="Calibri"/>
              <a:cs typeface="Times New Roman"/>
            </a:endParaRPr>
          </a:p>
          <a:p>
            <a:pPr>
              <a:lnSpc>
                <a:spcPct val="150000"/>
              </a:lnSpc>
              <a:spcAft>
                <a:spcPts val="0"/>
              </a:spcAft>
            </a:pPr>
            <a:r>
              <a:rPr lang="en-GB" dirty="0">
                <a:solidFill>
                  <a:schemeClr val="bg1"/>
                </a:solidFill>
                <a:latin typeface="Comic Sans MS" pitchFamily="66" charset="0"/>
                <a:ea typeface="Times New Roman"/>
                <a:cs typeface="Calibri"/>
              </a:rPr>
              <a:t>Dickens employs the word “oyster” to imply that deep inside Scrooge there is a pearl – something valuable which he is holding on to and protecting in the way that an oyster buries its value deep inside where nobody can get it.</a:t>
            </a:r>
            <a:endParaRPr lang="en-GB" dirty="0">
              <a:solidFill>
                <a:schemeClr val="bg1"/>
              </a:solidFill>
              <a:latin typeface="Comic Sans MS" pitchFamily="66" charset="0"/>
              <a:ea typeface="Calibri"/>
              <a:cs typeface="Times New Roman"/>
            </a:endParaRPr>
          </a:p>
          <a:p>
            <a:pPr>
              <a:lnSpc>
                <a:spcPct val="150000"/>
              </a:lnSpc>
              <a:spcAft>
                <a:spcPts val="0"/>
              </a:spcAft>
            </a:pPr>
            <a:r>
              <a:rPr lang="en-GB" dirty="0">
                <a:solidFill>
                  <a:schemeClr val="bg1"/>
                </a:solidFill>
                <a:latin typeface="Comic Sans MS" pitchFamily="66" charset="0"/>
                <a:ea typeface="Times New Roman"/>
                <a:cs typeface="Calibri"/>
              </a:rPr>
              <a:t>Perhaps Dickens is foreshadowing the end of the story, when Scrooge finally gives up what he’s been holding onto, opening himself up to the world and letting them in, as well as sharing the wealth he’s been hoarding for so long.</a:t>
            </a:r>
            <a:endParaRPr lang="en-GB" dirty="0">
              <a:solidFill>
                <a:schemeClr val="bg1"/>
              </a:solidFill>
              <a:latin typeface="Comic Sans MS" pitchFamily="66" charset="0"/>
              <a:ea typeface="Calibri"/>
              <a:cs typeface="Times New Roman"/>
            </a:endParaRPr>
          </a:p>
        </p:txBody>
      </p:sp>
    </p:spTree>
    <p:extLst>
      <p:ext uri="{BB962C8B-B14F-4D97-AF65-F5344CB8AC3E}">
        <p14:creationId xmlns:p14="http://schemas.microsoft.com/office/powerpoint/2010/main" val="25143100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379"/>
            <a:ext cx="9138007" cy="1015663"/>
          </a:xfrm>
          <a:prstGeom prst="rect">
            <a:avLst/>
          </a:prstGeom>
          <a:noFill/>
        </p:spPr>
        <p:txBody>
          <a:bodyPr wrap="square" rtlCol="0">
            <a:spAutoFit/>
          </a:bodyPr>
          <a:lstStyle/>
          <a:p>
            <a:r>
              <a:rPr lang="en-GB" sz="6000" b="1" dirty="0">
                <a:solidFill>
                  <a:schemeClr val="bg1"/>
                </a:solidFill>
                <a:latin typeface="Comic Sans MS" pitchFamily="66" charset="0"/>
              </a:rPr>
              <a:t>Read Stave 2 – </a:t>
            </a:r>
            <a:r>
              <a:rPr lang="en-GB" sz="4000" b="1" dirty="0">
                <a:solidFill>
                  <a:schemeClr val="bg1"/>
                </a:solidFill>
                <a:latin typeface="Comic Sans MS" pitchFamily="66" charset="0"/>
              </a:rPr>
              <a:t>29-46</a:t>
            </a:r>
          </a:p>
        </p:txBody>
      </p:sp>
      <p:sp>
        <p:nvSpPr>
          <p:cNvPr id="4" name="Rounded Rectangle 3"/>
          <p:cNvSpPr/>
          <p:nvPr/>
        </p:nvSpPr>
        <p:spPr>
          <a:xfrm>
            <a:off x="135801" y="226421"/>
            <a:ext cx="7920379"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9180913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468880" y="1804548"/>
            <a:ext cx="9174480" cy="452431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lvl="0">
              <a:buClr>
                <a:srgbClr val="72A376"/>
              </a:buClr>
              <a:buSzPct val="70000"/>
            </a:pPr>
            <a:r>
              <a:rPr lang="en-GB" sz="3200" dirty="0">
                <a:solidFill>
                  <a:schemeClr val="tx1"/>
                </a:solidFill>
                <a:latin typeface="Comic Sans MS" pitchFamily="66" charset="0"/>
              </a:rPr>
              <a:t>He sees boys he remembers playing happily, but is then shown himself as a solitary and neglected child: </a:t>
            </a:r>
          </a:p>
          <a:p>
            <a:pPr marL="292100" lvl="0" indent="-292100">
              <a:buClr>
                <a:srgbClr val="72A376"/>
              </a:buClr>
              <a:buSzPct val="70000"/>
              <a:buFont typeface="Wingdings 2"/>
              <a:buChar char=""/>
            </a:pPr>
            <a:endParaRPr lang="en-GB" sz="3200" dirty="0">
              <a:solidFill>
                <a:schemeClr val="tx1"/>
              </a:solidFill>
              <a:latin typeface="Comic Sans MS" pitchFamily="66" charset="0"/>
            </a:endParaRPr>
          </a:p>
          <a:p>
            <a:pPr lvl="0">
              <a:buClr>
                <a:srgbClr val="72A376"/>
              </a:buClr>
              <a:buSzPct val="70000"/>
            </a:pPr>
            <a:r>
              <a:rPr lang="en-GB" sz="3200" dirty="0">
                <a:solidFill>
                  <a:schemeClr val="tx1"/>
                </a:solidFill>
                <a:latin typeface="Comic Sans MS" pitchFamily="66" charset="0"/>
              </a:rPr>
              <a:t>‘Scrooge sat down upon a form, and wept to see his poor forgotten self as he used to be’.</a:t>
            </a:r>
          </a:p>
          <a:p>
            <a:pPr marL="292100" lvl="0" indent="-292100">
              <a:buClr>
                <a:srgbClr val="72A376"/>
              </a:buClr>
              <a:buSzPct val="70000"/>
              <a:buFont typeface="Wingdings 2"/>
              <a:buChar char=""/>
            </a:pPr>
            <a:endParaRPr lang="en-GB" sz="3200" dirty="0">
              <a:solidFill>
                <a:schemeClr val="tx1"/>
              </a:solidFill>
              <a:latin typeface="Comic Sans MS" pitchFamily="66" charset="0"/>
            </a:endParaRPr>
          </a:p>
          <a:p>
            <a:pPr lvl="0" algn="ctr">
              <a:buClr>
                <a:srgbClr val="72A376"/>
              </a:buClr>
              <a:buSzPct val="70000"/>
            </a:pPr>
            <a:r>
              <a:rPr lang="en-GB" sz="3200" b="1" dirty="0">
                <a:solidFill>
                  <a:schemeClr val="tx1"/>
                </a:solidFill>
                <a:latin typeface="Comic Sans MS" pitchFamily="66" charset="0"/>
              </a:rPr>
              <a:t>How would this have had an impact on Scrooge’s life?</a:t>
            </a:r>
          </a:p>
        </p:txBody>
      </p:sp>
      <p:sp>
        <p:nvSpPr>
          <p:cNvPr id="3" name="Rounded Rectangle 2"/>
          <p:cNvSpPr/>
          <p:nvPr/>
        </p:nvSpPr>
        <p:spPr>
          <a:xfrm>
            <a:off x="239352" y="138572"/>
            <a:ext cx="11713301"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Childhood and School</a:t>
            </a:r>
          </a:p>
        </p:txBody>
      </p:sp>
      <p:grpSp>
        <p:nvGrpSpPr>
          <p:cNvPr id="4" name="Group 3"/>
          <p:cNvGrpSpPr/>
          <p:nvPr/>
        </p:nvGrpSpPr>
        <p:grpSpPr>
          <a:xfrm>
            <a:off x="239352" y="2237064"/>
            <a:ext cx="1592317" cy="4263649"/>
            <a:chOff x="179512" y="2132856"/>
            <a:chExt cx="1296144" cy="4248472"/>
          </a:xfrm>
        </p:grpSpPr>
        <p:pic>
          <p:nvPicPr>
            <p:cNvPr id="5"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6"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7"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23619177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185" y="1052540"/>
            <a:ext cx="3807883" cy="3838533"/>
          </a:xfrm>
          <a:prstGeom prst="rect">
            <a:avLst/>
          </a:prstGeom>
          <a:noFill/>
          <a:extLst>
            <a:ext uri="{909E8E84-426E-40DD-AFC4-6F175D3DCCD1}">
              <a14:hiddenFill xmlns:a14="http://schemas.microsoft.com/office/drawing/2010/main">
                <a:solidFill>
                  <a:srgbClr val="FFFFFF"/>
                </a:solidFill>
              </a14:hiddenFill>
            </a:ext>
          </a:extLst>
        </p:spPr>
      </p:pic>
      <p:sp>
        <p:nvSpPr>
          <p:cNvPr id="6148" name="Text Box 4"/>
          <p:cNvSpPr txBox="1">
            <a:spLocks noChangeArrowheads="1"/>
          </p:cNvSpPr>
          <p:nvPr/>
        </p:nvSpPr>
        <p:spPr bwMode="auto">
          <a:xfrm>
            <a:off x="4271433" y="1052514"/>
            <a:ext cx="7681384"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fontAlgn="base">
              <a:spcBef>
                <a:spcPct val="50000"/>
              </a:spcBef>
              <a:spcAft>
                <a:spcPct val="0"/>
              </a:spcAft>
              <a:buFontTx/>
              <a:buAutoNum type="arabicPeriod"/>
            </a:pPr>
            <a:r>
              <a:rPr lang="en-GB" sz="2400" dirty="0">
                <a:solidFill>
                  <a:srgbClr val="000000"/>
                </a:solidFill>
                <a:latin typeface="Comic Sans MS" pitchFamily="66" charset="0"/>
              </a:rPr>
              <a:t>How are pathetic fallacy and personification used to create the atmosphere at the start of the scene?</a:t>
            </a:r>
          </a:p>
          <a:p>
            <a:pPr fontAlgn="base">
              <a:spcBef>
                <a:spcPct val="50000"/>
              </a:spcBef>
              <a:spcAft>
                <a:spcPct val="0"/>
              </a:spcAft>
              <a:buFontTx/>
              <a:buAutoNum type="arabicPeriod"/>
            </a:pPr>
            <a:r>
              <a:rPr lang="en-GB" sz="2400" dirty="0">
                <a:solidFill>
                  <a:srgbClr val="000000"/>
                </a:solidFill>
                <a:latin typeface="Comic Sans MS" pitchFamily="66" charset="0"/>
              </a:rPr>
              <a:t>Collect evidence that Scrooge’s harsh exterior is cracking.</a:t>
            </a:r>
          </a:p>
          <a:p>
            <a:pPr fontAlgn="base">
              <a:spcBef>
                <a:spcPct val="50000"/>
              </a:spcBef>
              <a:spcAft>
                <a:spcPct val="0"/>
              </a:spcAft>
              <a:buFontTx/>
              <a:buAutoNum type="arabicPeriod"/>
            </a:pPr>
            <a:r>
              <a:rPr lang="en-GB" sz="2400" dirty="0">
                <a:solidFill>
                  <a:srgbClr val="000000"/>
                </a:solidFill>
                <a:latin typeface="Comic Sans MS" pitchFamily="66" charset="0"/>
              </a:rPr>
              <a:t>How is sympathy created for the young Scrooge? Does this make the reader more sympathetic to Scrooge the man?</a:t>
            </a:r>
          </a:p>
        </p:txBody>
      </p:sp>
      <p:sp>
        <p:nvSpPr>
          <p:cNvPr id="6149" name="Text Box 5"/>
          <p:cNvSpPr txBox="1">
            <a:spLocks noChangeArrowheads="1"/>
          </p:cNvSpPr>
          <p:nvPr/>
        </p:nvSpPr>
        <p:spPr bwMode="auto">
          <a:xfrm>
            <a:off x="239212" y="5013325"/>
            <a:ext cx="11713633"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fontAlgn="base">
              <a:spcBef>
                <a:spcPct val="50000"/>
              </a:spcBef>
              <a:spcAft>
                <a:spcPct val="0"/>
              </a:spcAft>
            </a:pPr>
            <a:r>
              <a:rPr lang="en-GB" sz="2400" dirty="0">
                <a:solidFill>
                  <a:srgbClr val="000000"/>
                </a:solidFill>
                <a:latin typeface="Comic Sans MS" pitchFamily="66" charset="0"/>
              </a:rPr>
              <a:t>4. Find evidence of Dickens’ humour.</a:t>
            </a:r>
          </a:p>
          <a:p>
            <a:pPr fontAlgn="base">
              <a:spcBef>
                <a:spcPct val="50000"/>
              </a:spcBef>
              <a:spcAft>
                <a:spcPct val="0"/>
              </a:spcAft>
            </a:pPr>
            <a:r>
              <a:rPr lang="en-GB" sz="2400" dirty="0">
                <a:solidFill>
                  <a:srgbClr val="000000"/>
                </a:solidFill>
                <a:latin typeface="Comic Sans MS" pitchFamily="66" charset="0"/>
              </a:rPr>
              <a:t>5. Who else is said to change in this section of the stave? Why is this significant?</a:t>
            </a:r>
          </a:p>
          <a:p>
            <a:pPr fontAlgn="base">
              <a:spcBef>
                <a:spcPct val="50000"/>
              </a:spcBef>
              <a:spcAft>
                <a:spcPct val="0"/>
              </a:spcAft>
            </a:pPr>
            <a:endParaRPr lang="en-GB" sz="2400" dirty="0">
              <a:solidFill>
                <a:srgbClr val="000000"/>
              </a:solidFill>
            </a:endParaRPr>
          </a:p>
        </p:txBody>
      </p:sp>
      <p:sp>
        <p:nvSpPr>
          <p:cNvPr id="6" name="Rounded Rectangle 5"/>
          <p:cNvSpPr/>
          <p:nvPr/>
        </p:nvSpPr>
        <p:spPr>
          <a:xfrm>
            <a:off x="239352" y="138572"/>
            <a:ext cx="11713301" cy="718638"/>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Scrooge as a boy</a:t>
            </a:r>
          </a:p>
        </p:txBody>
      </p:sp>
    </p:spTree>
    <p:extLst>
      <p:ext uri="{BB962C8B-B14F-4D97-AF65-F5344CB8AC3E}">
        <p14:creationId xmlns:p14="http://schemas.microsoft.com/office/powerpoint/2010/main" val="9958319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2513"/>
            <a:ext cx="4766733" cy="5184775"/>
          </a:xfrm>
          <a:prstGeom prst="rect">
            <a:avLst/>
          </a:prstGeom>
          <a:noFill/>
          <a:extLst>
            <a:ext uri="{909E8E84-426E-40DD-AFC4-6F175D3DCCD1}">
              <a14:hiddenFill xmlns:a14="http://schemas.microsoft.com/office/drawing/2010/main">
                <a:solidFill>
                  <a:srgbClr val="FFFFFF"/>
                </a:solidFill>
              </a14:hiddenFill>
            </a:ext>
          </a:extLst>
        </p:spPr>
      </p:pic>
      <p:sp>
        <p:nvSpPr>
          <p:cNvPr id="7172" name="Text Box 4"/>
          <p:cNvSpPr txBox="1">
            <a:spLocks noChangeArrowheads="1"/>
          </p:cNvSpPr>
          <p:nvPr/>
        </p:nvSpPr>
        <p:spPr bwMode="auto">
          <a:xfrm>
            <a:off x="4847169" y="1158996"/>
            <a:ext cx="7105651" cy="507831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fontAlgn="base">
              <a:spcBef>
                <a:spcPct val="50000"/>
              </a:spcBef>
              <a:spcAft>
                <a:spcPct val="0"/>
              </a:spcAft>
              <a:buFontTx/>
              <a:buAutoNum type="arabicPeriod"/>
            </a:pPr>
            <a:r>
              <a:rPr lang="en-GB" sz="2400" dirty="0">
                <a:solidFill>
                  <a:srgbClr val="000000"/>
                </a:solidFill>
                <a:latin typeface="Comic Sans MS" pitchFamily="66" charset="0"/>
              </a:rPr>
              <a:t>How do the descriptions of </a:t>
            </a:r>
            <a:r>
              <a:rPr lang="en-GB" sz="2400" dirty="0" err="1">
                <a:solidFill>
                  <a:srgbClr val="000000"/>
                </a:solidFill>
                <a:latin typeface="Comic Sans MS" pitchFamily="66" charset="0"/>
              </a:rPr>
              <a:t>Fezziwig</a:t>
            </a:r>
            <a:r>
              <a:rPr lang="en-GB" sz="2400" dirty="0">
                <a:solidFill>
                  <a:srgbClr val="000000"/>
                </a:solidFill>
                <a:latin typeface="Comic Sans MS" pitchFamily="66" charset="0"/>
              </a:rPr>
              <a:t> and his family add to a sense of joy and fun? NB. </a:t>
            </a:r>
            <a:r>
              <a:rPr lang="en-GB" sz="2400" dirty="0" err="1">
                <a:solidFill>
                  <a:srgbClr val="000000"/>
                </a:solidFill>
                <a:latin typeface="Comic Sans MS" pitchFamily="66" charset="0"/>
              </a:rPr>
              <a:t>Fezziwig’s</a:t>
            </a:r>
            <a:r>
              <a:rPr lang="en-GB" sz="2400" dirty="0">
                <a:solidFill>
                  <a:srgbClr val="000000"/>
                </a:solidFill>
                <a:latin typeface="Comic Sans MS" pitchFamily="66" charset="0"/>
              </a:rPr>
              <a:t> movements. How can his character be linked to Fred?</a:t>
            </a:r>
          </a:p>
          <a:p>
            <a:pPr fontAlgn="base">
              <a:spcBef>
                <a:spcPct val="50000"/>
              </a:spcBef>
              <a:spcAft>
                <a:spcPct val="0"/>
              </a:spcAft>
              <a:buFontTx/>
              <a:buAutoNum type="arabicPeriod"/>
            </a:pPr>
            <a:r>
              <a:rPr lang="en-GB" sz="2400" dirty="0">
                <a:solidFill>
                  <a:srgbClr val="000000"/>
                </a:solidFill>
                <a:latin typeface="Comic Sans MS" pitchFamily="66" charset="0"/>
              </a:rPr>
              <a:t>What do we learn about working conditions in this scene?</a:t>
            </a:r>
          </a:p>
          <a:p>
            <a:pPr fontAlgn="base">
              <a:spcBef>
                <a:spcPct val="50000"/>
              </a:spcBef>
              <a:spcAft>
                <a:spcPct val="0"/>
              </a:spcAft>
              <a:buFontTx/>
              <a:buAutoNum type="arabicPeriod"/>
            </a:pPr>
            <a:r>
              <a:rPr lang="en-GB" sz="2400" dirty="0">
                <a:solidFill>
                  <a:srgbClr val="000000"/>
                </a:solidFill>
                <a:latin typeface="Comic Sans MS" pitchFamily="66" charset="0"/>
              </a:rPr>
              <a:t>Find evidence that Scrooge’s character is changing.</a:t>
            </a:r>
          </a:p>
          <a:p>
            <a:pPr fontAlgn="base">
              <a:spcBef>
                <a:spcPct val="50000"/>
              </a:spcBef>
              <a:spcAft>
                <a:spcPct val="0"/>
              </a:spcAft>
              <a:buFontTx/>
              <a:buAutoNum type="arabicPeriod"/>
            </a:pPr>
            <a:r>
              <a:rPr lang="en-GB" sz="2400" dirty="0">
                <a:solidFill>
                  <a:srgbClr val="000000"/>
                </a:solidFill>
                <a:latin typeface="Comic Sans MS" pitchFamily="66" charset="0"/>
              </a:rPr>
              <a:t>How does Dickens use </a:t>
            </a:r>
            <a:r>
              <a:rPr lang="en-GB" sz="2400" dirty="0" err="1">
                <a:solidFill>
                  <a:srgbClr val="000000"/>
                </a:solidFill>
                <a:latin typeface="Comic Sans MS" pitchFamily="66" charset="0"/>
              </a:rPr>
              <a:t>Fezziwig</a:t>
            </a:r>
            <a:r>
              <a:rPr lang="en-GB" sz="2400" dirty="0">
                <a:solidFill>
                  <a:srgbClr val="000000"/>
                </a:solidFill>
                <a:latin typeface="Comic Sans MS" pitchFamily="66" charset="0"/>
              </a:rPr>
              <a:t> to address other employers? Include the contrast of </a:t>
            </a:r>
            <a:r>
              <a:rPr lang="en-GB" sz="2400" dirty="0" err="1">
                <a:solidFill>
                  <a:srgbClr val="000000"/>
                </a:solidFill>
                <a:latin typeface="Comic Sans MS" pitchFamily="66" charset="0"/>
              </a:rPr>
              <a:t>Fezziwig’s</a:t>
            </a:r>
            <a:r>
              <a:rPr lang="en-GB" sz="2400" dirty="0">
                <a:solidFill>
                  <a:srgbClr val="000000"/>
                </a:solidFill>
                <a:latin typeface="Comic Sans MS" pitchFamily="66" charset="0"/>
              </a:rPr>
              <a:t> premises and those of Scrooge at the start of the novel.</a:t>
            </a:r>
          </a:p>
        </p:txBody>
      </p:sp>
      <p:sp>
        <p:nvSpPr>
          <p:cNvPr id="5" name="Rounded Rectangle 4"/>
          <p:cNvSpPr/>
          <p:nvPr/>
        </p:nvSpPr>
        <p:spPr>
          <a:xfrm>
            <a:off x="239352" y="138572"/>
            <a:ext cx="11713301" cy="718638"/>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Scrooge as an Apprentice</a:t>
            </a:r>
          </a:p>
        </p:txBody>
      </p:sp>
    </p:spTree>
    <p:extLst>
      <p:ext uri="{BB962C8B-B14F-4D97-AF65-F5344CB8AC3E}">
        <p14:creationId xmlns:p14="http://schemas.microsoft.com/office/powerpoint/2010/main" val="13883243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212" y="1412875"/>
            <a:ext cx="4032249" cy="4103688"/>
          </a:xfrm>
          <a:prstGeom prst="rect">
            <a:avLst/>
          </a:prstGeom>
          <a:noFill/>
          <a:extLst>
            <a:ext uri="{909E8E84-426E-40DD-AFC4-6F175D3DCCD1}">
              <a14:hiddenFill xmlns:a14="http://schemas.microsoft.com/office/drawing/2010/main">
                <a:solidFill>
                  <a:srgbClr val="FFFFFF"/>
                </a:solidFill>
              </a14:hiddenFill>
            </a:ext>
          </a:extLst>
        </p:spPr>
      </p:pic>
      <p:sp>
        <p:nvSpPr>
          <p:cNvPr id="8197" name="Text Box 5"/>
          <p:cNvSpPr txBox="1">
            <a:spLocks noChangeArrowheads="1"/>
          </p:cNvSpPr>
          <p:nvPr/>
        </p:nvSpPr>
        <p:spPr bwMode="auto">
          <a:xfrm>
            <a:off x="4559136" y="1286763"/>
            <a:ext cx="7393517" cy="461664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fontAlgn="base">
              <a:spcBef>
                <a:spcPct val="50000"/>
              </a:spcBef>
              <a:spcAft>
                <a:spcPct val="0"/>
              </a:spcAft>
              <a:buFontTx/>
              <a:buAutoNum type="arabicPeriod"/>
            </a:pPr>
            <a:r>
              <a:rPr lang="en-GB" sz="2800" dirty="0">
                <a:solidFill>
                  <a:srgbClr val="000000"/>
                </a:solidFill>
                <a:latin typeface="Comic Sans MS" pitchFamily="66" charset="0"/>
              </a:rPr>
              <a:t>What do we learn about the changes in Scrooge from his description at the start of this section?</a:t>
            </a:r>
          </a:p>
          <a:p>
            <a:pPr fontAlgn="base">
              <a:spcBef>
                <a:spcPct val="50000"/>
              </a:spcBef>
              <a:spcAft>
                <a:spcPct val="0"/>
              </a:spcAft>
              <a:buFontTx/>
              <a:buAutoNum type="arabicPeriod"/>
            </a:pPr>
            <a:r>
              <a:rPr lang="en-GB" sz="2800" dirty="0">
                <a:solidFill>
                  <a:srgbClr val="000000"/>
                </a:solidFill>
                <a:latin typeface="Comic Sans MS" pitchFamily="66" charset="0"/>
              </a:rPr>
              <a:t>How &amp; why does Dickens use the language of business in Belle’s breaking of the engagement?</a:t>
            </a:r>
          </a:p>
          <a:p>
            <a:pPr fontAlgn="base">
              <a:spcBef>
                <a:spcPct val="50000"/>
              </a:spcBef>
              <a:spcAft>
                <a:spcPct val="0"/>
              </a:spcAft>
              <a:buFontTx/>
              <a:buAutoNum type="arabicPeriod"/>
            </a:pPr>
            <a:r>
              <a:rPr lang="en-GB" sz="2800" dirty="0">
                <a:solidFill>
                  <a:srgbClr val="000000"/>
                </a:solidFill>
                <a:latin typeface="Comic Sans MS" pitchFamily="66" charset="0"/>
              </a:rPr>
              <a:t>Why include the second vision of Belle?</a:t>
            </a:r>
          </a:p>
          <a:p>
            <a:pPr fontAlgn="base">
              <a:spcBef>
                <a:spcPct val="50000"/>
              </a:spcBef>
              <a:spcAft>
                <a:spcPct val="0"/>
              </a:spcAft>
              <a:buFontTx/>
              <a:buAutoNum type="arabicPeriod"/>
            </a:pPr>
            <a:r>
              <a:rPr lang="en-GB" sz="2800" dirty="0">
                <a:solidFill>
                  <a:srgbClr val="000000"/>
                </a:solidFill>
                <a:latin typeface="Comic Sans MS" pitchFamily="66" charset="0"/>
              </a:rPr>
              <a:t>How does Scrooge react to these events and what does his reaction suggest? </a:t>
            </a:r>
          </a:p>
        </p:txBody>
      </p:sp>
      <p:sp>
        <p:nvSpPr>
          <p:cNvPr id="5" name="Rounded Rectangle 4"/>
          <p:cNvSpPr/>
          <p:nvPr/>
        </p:nvSpPr>
        <p:spPr>
          <a:xfrm>
            <a:off x="239352" y="138572"/>
            <a:ext cx="11713301" cy="718638"/>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Scrooge as a Young Man</a:t>
            </a:r>
          </a:p>
        </p:txBody>
      </p:sp>
    </p:spTree>
    <p:extLst>
      <p:ext uri="{BB962C8B-B14F-4D97-AF65-F5344CB8AC3E}">
        <p14:creationId xmlns:p14="http://schemas.microsoft.com/office/powerpoint/2010/main" val="13549235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ounded Rectangle 4"/>
          <p:cNvSpPr/>
          <p:nvPr/>
        </p:nvSpPr>
        <p:spPr>
          <a:xfrm>
            <a:off x="239352" y="138572"/>
            <a:ext cx="11713301"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4400" dirty="0">
              <a:latin typeface="Comic Sans MS" pitchFamily="66" charset="0"/>
            </a:endParaRPr>
          </a:p>
        </p:txBody>
      </p:sp>
      <p:sp>
        <p:nvSpPr>
          <p:cNvPr id="2" name="TextBox 1"/>
          <p:cNvSpPr txBox="1"/>
          <p:nvPr/>
        </p:nvSpPr>
        <p:spPr>
          <a:xfrm>
            <a:off x="2353855" y="270456"/>
            <a:ext cx="8712988" cy="1107996"/>
          </a:xfrm>
          <a:prstGeom prst="rect">
            <a:avLst/>
          </a:prstGeom>
          <a:noFill/>
        </p:spPr>
        <p:txBody>
          <a:bodyPr wrap="square" rtlCol="0">
            <a:spAutoFit/>
          </a:bodyPr>
          <a:lstStyle/>
          <a:p>
            <a:r>
              <a:rPr lang="en-GB" sz="6600" b="1" dirty="0" err="1">
                <a:solidFill>
                  <a:schemeClr val="bg1"/>
                </a:solidFill>
                <a:latin typeface="Comic Sans MS" pitchFamily="66" charset="0"/>
              </a:rPr>
              <a:t>Fezziwig’s</a:t>
            </a:r>
            <a:r>
              <a:rPr lang="en-GB" sz="6600" b="1" dirty="0">
                <a:solidFill>
                  <a:schemeClr val="bg1"/>
                </a:solidFill>
                <a:latin typeface="Comic Sans MS" pitchFamily="66" charset="0"/>
              </a:rPr>
              <a:t> Party</a:t>
            </a:r>
          </a:p>
        </p:txBody>
      </p:sp>
      <p:pic>
        <p:nvPicPr>
          <p:cNvPr id="1026" name="Picture 2" descr="Image result for a christmas carol fezziwi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763" y="3535430"/>
            <a:ext cx="4017359" cy="301301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674601" y="1839489"/>
            <a:ext cx="7278051" cy="4708981"/>
          </a:xfrm>
          <a:prstGeom prst="rect">
            <a:avLst/>
          </a:prstGeom>
          <a:noFill/>
          <a:ln>
            <a:solidFill>
              <a:srgbClr val="00B0F0"/>
            </a:solidFill>
          </a:ln>
        </p:spPr>
        <p:txBody>
          <a:bodyPr wrap="square" rtlCol="0">
            <a:spAutoFit/>
          </a:bodyPr>
          <a:lstStyle/>
          <a:p>
            <a:pPr lvl="0"/>
            <a:r>
              <a:rPr lang="en-GB" sz="2000" dirty="0">
                <a:latin typeface="Comic Sans MS" pitchFamily="66" charset="0"/>
              </a:rPr>
              <a:t>How do Mr and Mrs Fezziwig treat their workers at the end of the party?</a:t>
            </a:r>
          </a:p>
          <a:p>
            <a:pPr marL="514350" lvl="0" indent="-514350">
              <a:buFont typeface="+mj-lt"/>
              <a:buAutoNum type="arabicPeriod"/>
            </a:pPr>
            <a:endParaRPr lang="en-GB" sz="2000" dirty="0">
              <a:latin typeface="Comic Sans MS" pitchFamily="66" charset="0"/>
            </a:endParaRPr>
          </a:p>
          <a:p>
            <a:pPr lvl="0"/>
            <a:r>
              <a:rPr lang="en-GB" sz="2000" dirty="0">
                <a:latin typeface="Comic Sans MS" pitchFamily="66" charset="0"/>
              </a:rPr>
              <a:t>Where do the prentices sleep? Why does Dickens add this detail? </a:t>
            </a:r>
          </a:p>
          <a:p>
            <a:pPr marL="514350" lvl="0" indent="-514350">
              <a:buFont typeface="+mj-lt"/>
              <a:buAutoNum type="arabicPeriod"/>
            </a:pPr>
            <a:endParaRPr lang="en-GB" sz="2000" dirty="0">
              <a:latin typeface="Comic Sans MS" pitchFamily="66" charset="0"/>
            </a:endParaRPr>
          </a:p>
          <a:p>
            <a:pPr lvl="0"/>
            <a:r>
              <a:rPr lang="en-GB" sz="2000" dirty="0">
                <a:latin typeface="Comic Sans MS" pitchFamily="66" charset="0"/>
              </a:rPr>
              <a:t>How does Scrooge’s behaviour change throughout the party?</a:t>
            </a:r>
          </a:p>
          <a:p>
            <a:pPr marL="514350" lvl="0" indent="-514350">
              <a:buFont typeface="+mj-lt"/>
              <a:buAutoNum type="arabicPeriod"/>
            </a:pPr>
            <a:endParaRPr lang="en-GB" sz="2000" dirty="0">
              <a:latin typeface="Comic Sans MS" pitchFamily="66" charset="0"/>
            </a:endParaRPr>
          </a:p>
          <a:p>
            <a:pPr lvl="0"/>
            <a:r>
              <a:rPr lang="en-GB" sz="2000" dirty="0">
                <a:latin typeface="Comic Sans MS" pitchFamily="66" charset="0"/>
              </a:rPr>
              <a:t>What is the ghost’s lesson for Scrooge to learn?</a:t>
            </a:r>
          </a:p>
          <a:p>
            <a:pPr marL="514350" lvl="0" indent="-514350">
              <a:buFont typeface="+mj-lt"/>
              <a:buAutoNum type="arabicPeriod"/>
            </a:pPr>
            <a:endParaRPr lang="en-GB" sz="2000" dirty="0">
              <a:latin typeface="Comic Sans MS" pitchFamily="66" charset="0"/>
            </a:endParaRPr>
          </a:p>
          <a:p>
            <a:pPr lvl="0"/>
            <a:r>
              <a:rPr lang="en-GB" sz="2000" dirty="0">
                <a:latin typeface="Comic Sans MS" pitchFamily="66" charset="0"/>
              </a:rPr>
              <a:t>Where do the themes of the Christmas spirit and poverty appear in the party scene?</a:t>
            </a:r>
          </a:p>
          <a:p>
            <a:pPr marL="514350" lvl="0" indent="-514350">
              <a:buFont typeface="+mj-lt"/>
              <a:buAutoNum type="arabicPeriod"/>
            </a:pPr>
            <a:endParaRPr lang="en-GB" sz="2000" dirty="0">
              <a:latin typeface="Comic Sans MS" pitchFamily="66" charset="0"/>
            </a:endParaRPr>
          </a:p>
          <a:p>
            <a:pPr lvl="0"/>
            <a:r>
              <a:rPr lang="en-GB" sz="2000" dirty="0">
                <a:latin typeface="Comic Sans MS" pitchFamily="66" charset="0"/>
              </a:rPr>
              <a:t>What do you think Scrooge would like to say to the clerks?  </a:t>
            </a:r>
          </a:p>
        </p:txBody>
      </p:sp>
      <p:sp>
        <p:nvSpPr>
          <p:cNvPr id="4" name="Rectangle 3"/>
          <p:cNvSpPr/>
          <p:nvPr/>
        </p:nvSpPr>
        <p:spPr>
          <a:xfrm>
            <a:off x="1012880" y="1997122"/>
            <a:ext cx="3048000" cy="1077218"/>
          </a:xfrm>
          <a:prstGeom prst="rect">
            <a:avLst/>
          </a:prstGeom>
        </p:spPr>
        <p:txBody>
          <a:bodyPr>
            <a:spAutoFit/>
          </a:bodyPr>
          <a:lstStyle/>
          <a:p>
            <a:pPr lvl="0"/>
            <a:r>
              <a:rPr lang="en-GB" sz="3200" b="1" dirty="0">
                <a:latin typeface="Comic Sans MS" pitchFamily="66" charset="0"/>
              </a:rPr>
              <a:t>TO CONSIDER:</a:t>
            </a:r>
          </a:p>
        </p:txBody>
      </p:sp>
    </p:spTree>
    <p:extLst>
      <p:ext uri="{BB962C8B-B14F-4D97-AF65-F5344CB8AC3E}">
        <p14:creationId xmlns:p14="http://schemas.microsoft.com/office/powerpoint/2010/main" val="86144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a:xfrm>
            <a:off x="239352" y="138572"/>
            <a:ext cx="11713301"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4400" dirty="0">
              <a:latin typeface="Comic Sans MS" pitchFamily="66" charset="0"/>
            </a:endParaRPr>
          </a:p>
        </p:txBody>
      </p:sp>
      <p:sp>
        <p:nvSpPr>
          <p:cNvPr id="2" name="TextBox 1"/>
          <p:cNvSpPr txBox="1"/>
          <p:nvPr/>
        </p:nvSpPr>
        <p:spPr>
          <a:xfrm>
            <a:off x="2438448" y="270456"/>
            <a:ext cx="7559015" cy="1107996"/>
          </a:xfrm>
          <a:prstGeom prst="rect">
            <a:avLst/>
          </a:prstGeom>
          <a:noFill/>
        </p:spPr>
        <p:txBody>
          <a:bodyPr wrap="square" rtlCol="0">
            <a:spAutoFit/>
          </a:bodyPr>
          <a:lstStyle/>
          <a:p>
            <a:r>
              <a:rPr lang="en-GB" sz="6600" b="1" dirty="0" err="1">
                <a:solidFill>
                  <a:schemeClr val="bg1"/>
                </a:solidFill>
                <a:latin typeface="Comic Sans MS" pitchFamily="66" charset="0"/>
              </a:rPr>
              <a:t>Fezziwig’s</a:t>
            </a:r>
            <a:r>
              <a:rPr lang="en-GB" sz="6600" b="1" dirty="0">
                <a:solidFill>
                  <a:schemeClr val="bg1"/>
                </a:solidFill>
                <a:latin typeface="Comic Sans MS" pitchFamily="66" charset="0"/>
              </a:rPr>
              <a:t> Party</a:t>
            </a:r>
          </a:p>
        </p:txBody>
      </p:sp>
      <p:graphicFrame>
        <p:nvGraphicFramePr>
          <p:cNvPr id="3" name="Table 2"/>
          <p:cNvGraphicFramePr>
            <a:graphicFrameLocks noGrp="1"/>
          </p:cNvGraphicFramePr>
          <p:nvPr>
            <p:extLst>
              <p:ext uri="{D42A27DB-BD31-4B8C-83A1-F6EECF244321}">
                <p14:modId xmlns:p14="http://schemas.microsoft.com/office/powerpoint/2010/main" val="80356398"/>
              </p:ext>
            </p:extLst>
          </p:nvPr>
        </p:nvGraphicFramePr>
        <p:xfrm>
          <a:off x="350593" y="1943603"/>
          <a:ext cx="11490818" cy="4389120"/>
        </p:xfrm>
        <a:graphic>
          <a:graphicData uri="http://schemas.openxmlformats.org/drawingml/2006/table">
            <a:tbl>
              <a:tblPr firstRow="1" bandRow="1">
                <a:tableStyleId>{BC89EF96-8CEA-46FF-86C4-4CE0E7609802}</a:tableStyleId>
              </a:tblPr>
              <a:tblGrid>
                <a:gridCol w="4175619">
                  <a:extLst>
                    <a:ext uri="{9D8B030D-6E8A-4147-A177-3AD203B41FA5}">
                      <a16:colId xmlns:a16="http://schemas.microsoft.com/office/drawing/2014/main" val="20000"/>
                    </a:ext>
                  </a:extLst>
                </a:gridCol>
                <a:gridCol w="7315199">
                  <a:extLst>
                    <a:ext uri="{9D8B030D-6E8A-4147-A177-3AD203B41FA5}">
                      <a16:colId xmlns:a16="http://schemas.microsoft.com/office/drawing/2014/main" val="20001"/>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How do Mr and Mrs Fezziwig treat their workers at the end of the party?</a:t>
                      </a:r>
                      <a:endParaRPr lang="en-GB" b="1" dirty="0">
                        <a:solidFill>
                          <a:schemeClr val="tx1"/>
                        </a:solidFill>
                        <a:latin typeface="Comic Sans MS"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Regardless of class, they “shake hands with every person individually”. </a:t>
                      </a:r>
                    </a:p>
                  </a:txBody>
                  <a:tcPr/>
                </a:tc>
                <a:extLst>
                  <a:ext uri="{0D108BD9-81ED-4DB2-BD59-A6C34878D82A}">
                    <a16:rowId xmlns:a16="http://schemas.microsoft.com/office/drawing/2014/main" val="100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Where do the prentices sleep? Why does Dickens add this detail? </a:t>
                      </a:r>
                      <a:endParaRPr lang="en-GB" b="1" dirty="0">
                        <a:solidFill>
                          <a:schemeClr val="tx1"/>
                        </a:solidFill>
                        <a:latin typeface="Comic Sans MS"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The prentices sleep “under a counter” to show their lives are ruled by money.</a:t>
                      </a:r>
                    </a:p>
                  </a:txBody>
                  <a:tcPr/>
                </a:tc>
                <a:extLst>
                  <a:ext uri="{0D108BD9-81ED-4DB2-BD59-A6C34878D82A}">
                    <a16:rowId xmlns:a16="http://schemas.microsoft.com/office/drawing/2014/main" val="1000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How does Scrooge’s behaviour change throughout the party?</a:t>
                      </a:r>
                      <a:endParaRPr lang="en-GB" b="1" dirty="0">
                        <a:solidFill>
                          <a:schemeClr val="tx1"/>
                        </a:solidFill>
                        <a:latin typeface="Comic Sans MS"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Scrooge begins to remember and reconnect with his former happy self.</a:t>
                      </a:r>
                    </a:p>
                  </a:txBody>
                  <a:tcPr/>
                </a:tc>
                <a:extLst>
                  <a:ext uri="{0D108BD9-81ED-4DB2-BD59-A6C34878D82A}">
                    <a16:rowId xmlns:a16="http://schemas.microsoft.com/office/drawing/2014/main" val="1000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What is the ghost’s lesson for Scrooge to learn?</a:t>
                      </a:r>
                      <a:endParaRPr lang="en-GB" b="1" dirty="0">
                        <a:solidFill>
                          <a:schemeClr val="tx1"/>
                        </a:solidFill>
                        <a:latin typeface="Comic Sans MS"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Scrooge learns that a little money can make a big difference to poor people.</a:t>
                      </a:r>
                    </a:p>
                  </a:txBody>
                  <a:tcPr/>
                </a:tc>
                <a:extLst>
                  <a:ext uri="{0D108BD9-81ED-4DB2-BD59-A6C34878D82A}">
                    <a16:rowId xmlns:a16="http://schemas.microsoft.com/office/drawing/2014/main" val="1000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Where do the themes of the Christmas spirit and poverty appear in the party scene?</a:t>
                      </a:r>
                      <a:endParaRPr lang="en-GB" b="1" dirty="0">
                        <a:solidFill>
                          <a:schemeClr val="tx1"/>
                        </a:solidFill>
                        <a:latin typeface="Comic Sans MS"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The poor, despite their circumstances, are full of the Christmas spirit. Wealth and happiness are not connected.</a:t>
                      </a:r>
                    </a:p>
                  </a:txBody>
                  <a:tcPr/>
                </a:tc>
                <a:extLst>
                  <a:ext uri="{0D108BD9-81ED-4DB2-BD59-A6C34878D82A}">
                    <a16:rowId xmlns:a16="http://schemas.microsoft.com/office/drawing/2014/main" val="1000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What do you think Scrooge would like to say to the clerks?  </a:t>
                      </a:r>
                      <a:endParaRPr lang="en-GB" b="1" dirty="0">
                        <a:solidFill>
                          <a:schemeClr val="tx1"/>
                        </a:solidFill>
                        <a:latin typeface="Comic Sans MS"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omic Sans MS" pitchFamily="66" charset="0"/>
                        </a:rPr>
                        <a:t>Scrooge is self-reflecting and would like to make amends with his clerk, Bob.   </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133302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7"/>
          <p:cNvSpPr/>
          <p:nvPr/>
        </p:nvSpPr>
        <p:spPr>
          <a:xfrm>
            <a:off x="7405353" y="5138754"/>
            <a:ext cx="4365939" cy="12668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2" name="Table 1"/>
          <p:cNvGraphicFramePr>
            <a:graphicFrameLocks noGrp="1"/>
          </p:cNvGraphicFramePr>
          <p:nvPr>
            <p:extLst>
              <p:ext uri="{D42A27DB-BD31-4B8C-83A1-F6EECF244321}">
                <p14:modId xmlns:p14="http://schemas.microsoft.com/office/powerpoint/2010/main" val="3871793144"/>
              </p:ext>
            </p:extLst>
          </p:nvPr>
        </p:nvGraphicFramePr>
        <p:xfrm>
          <a:off x="129861" y="550616"/>
          <a:ext cx="11490818" cy="640080"/>
        </p:xfrm>
        <a:graphic>
          <a:graphicData uri="http://schemas.openxmlformats.org/drawingml/2006/table">
            <a:tbl>
              <a:tblPr firstRow="1" bandRow="1">
                <a:tableStyleId>{BC89EF96-8CEA-46FF-86C4-4CE0E7609802}</a:tableStyleId>
              </a:tblPr>
              <a:tblGrid>
                <a:gridCol w="4175619">
                  <a:extLst>
                    <a:ext uri="{9D8B030D-6E8A-4147-A177-3AD203B41FA5}">
                      <a16:colId xmlns:a16="http://schemas.microsoft.com/office/drawing/2014/main" val="20000"/>
                    </a:ext>
                  </a:extLst>
                </a:gridCol>
                <a:gridCol w="7315199">
                  <a:extLst>
                    <a:ext uri="{9D8B030D-6E8A-4147-A177-3AD203B41FA5}">
                      <a16:colId xmlns:a16="http://schemas.microsoft.com/office/drawing/2014/main" val="20001"/>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 do Mr and Mrs Fezziwig treat their workers at the end of the party?</a:t>
                      </a:r>
                      <a:endParaRPr lang="en-GB" b="1" dirty="0">
                        <a:solidFill>
                          <a:schemeClr val="tx1"/>
                        </a:solidFill>
                        <a:latin typeface="Century Gothic"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Regardless of class, they “shake hands with every person individually”. </a:t>
                      </a:r>
                      <a:endParaRPr lang="en-GB" dirty="0">
                        <a:latin typeface="Century Gothic" pitchFamily="34" charset="0"/>
                      </a:endParaRPr>
                    </a:p>
                  </a:txBody>
                  <a:tcPr/>
                </a:tc>
                <a:extLst>
                  <a:ext uri="{0D108BD9-81ED-4DB2-BD59-A6C34878D82A}">
                    <a16:rowId xmlns:a16="http://schemas.microsoft.com/office/drawing/2014/main" val="10000"/>
                  </a:ext>
                </a:extLst>
              </a:tr>
            </a:tbl>
          </a:graphicData>
        </a:graphic>
      </p:graphicFrame>
      <p:sp>
        <p:nvSpPr>
          <p:cNvPr id="3" name="Down Arrow 2"/>
          <p:cNvSpPr/>
          <p:nvPr/>
        </p:nvSpPr>
        <p:spPr>
          <a:xfrm>
            <a:off x="4932608" y="1275092"/>
            <a:ext cx="1287888" cy="1751527"/>
          </a:xfrm>
          <a:prstGeom prst="downArrow">
            <a:avLst/>
          </a:prstGeom>
          <a:solidFill>
            <a:srgbClr val="CC99FF"/>
          </a:solidFill>
          <a:ln>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244701" y="3297063"/>
            <a:ext cx="5731099" cy="3108543"/>
          </a:xfrm>
          <a:prstGeom prst="rect">
            <a:avLst/>
          </a:prstGeom>
          <a:noFill/>
        </p:spPr>
        <p:txBody>
          <a:bodyPr wrap="square" rtlCol="0">
            <a:spAutoFit/>
          </a:bodyPr>
          <a:lstStyle/>
          <a:p>
            <a:r>
              <a:rPr lang="en-GB" sz="2800" dirty="0">
                <a:latin typeface="Comic Sans MS" pitchFamily="66" charset="0"/>
              </a:rPr>
              <a:t>Mr and Mrs Fezziwig contrast with Scrooge due to their warmth and kindness. At the party they find time to “shake hands with every person individually”, the use of the determiner “every” suggests …</a:t>
            </a:r>
          </a:p>
        </p:txBody>
      </p:sp>
      <p:sp>
        <p:nvSpPr>
          <p:cNvPr id="5" name="TextBox 4"/>
          <p:cNvSpPr txBox="1"/>
          <p:nvPr/>
        </p:nvSpPr>
        <p:spPr>
          <a:xfrm>
            <a:off x="6915956" y="2016325"/>
            <a:ext cx="4520485" cy="1569660"/>
          </a:xfrm>
          <a:prstGeom prst="rect">
            <a:avLst/>
          </a:prstGeom>
          <a:noFill/>
        </p:spPr>
        <p:txBody>
          <a:bodyPr wrap="square" rtlCol="0">
            <a:spAutoFit/>
          </a:bodyPr>
          <a:lstStyle/>
          <a:p>
            <a:pPr algn="ctr"/>
            <a:r>
              <a:rPr lang="en-GB" sz="3200" b="1" dirty="0">
                <a:latin typeface="Comic Sans MS" pitchFamily="66" charset="0"/>
              </a:rPr>
              <a:t>How would you continue this response?</a:t>
            </a:r>
          </a:p>
        </p:txBody>
      </p:sp>
      <p:sp>
        <p:nvSpPr>
          <p:cNvPr id="6" name="Rounded Rectangle 5"/>
          <p:cNvSpPr/>
          <p:nvPr/>
        </p:nvSpPr>
        <p:spPr>
          <a:xfrm>
            <a:off x="6787169" y="1815921"/>
            <a:ext cx="4649275" cy="1970468"/>
          </a:xfrm>
          <a:prstGeom prst="roundRect">
            <a:avLst/>
          </a:prstGeom>
          <a:noFill/>
          <a:ln w="76200">
            <a:solidFill>
              <a:srgbClr val="CC99FF"/>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7405353" y="5241701"/>
            <a:ext cx="4365939" cy="92333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b="1" dirty="0">
                <a:solidFill>
                  <a:schemeClr val="tx1"/>
                </a:solidFill>
                <a:latin typeface="Century Gothic" pitchFamily="34" charset="0"/>
              </a:rPr>
              <a:t>CHALLENGE: can you find an analyse a quotation from stave 2 that shows knowledge of characterisation?</a:t>
            </a:r>
          </a:p>
        </p:txBody>
      </p:sp>
    </p:spTree>
    <p:extLst>
      <p:ext uri="{BB962C8B-B14F-4D97-AF65-F5344CB8AC3E}">
        <p14:creationId xmlns:p14="http://schemas.microsoft.com/office/powerpoint/2010/main" val="20543522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prstClr val="white"/>
                  </a:solidFill>
                  <a:effectLst>
                    <a:outerShdw blurRad="38100" dist="38100" dir="2700000" algn="tl">
                      <a:srgbClr val="000000">
                        <a:alpha val="43137"/>
                      </a:srgbClr>
                    </a:outerShdw>
                  </a:effectLst>
                  <a:latin typeface="Lucida Handwriting" pitchFamily="66" charset="0"/>
                </a:rPr>
                <a:t>The </a:t>
              </a:r>
              <a:r>
                <a:rPr lang="en-GB" sz="4800" b="1" dirty="0">
                  <a:solidFill>
                    <a:prstClr val="white"/>
                  </a:solidFill>
                  <a:effectLst>
                    <a:outerShdw blurRad="38100" dist="38100" dir="2700000" algn="tl">
                      <a:srgbClr val="000000">
                        <a:alpha val="43137"/>
                      </a:srgbClr>
                    </a:outerShdw>
                  </a:effectLst>
                  <a:latin typeface="Lucida Handwriting" pitchFamily="66" charset="0"/>
                </a:rPr>
                <a:t>BIG </a:t>
              </a:r>
              <a:endParaRPr lang="en-GB" sz="4000" b="1" dirty="0">
                <a:solidFill>
                  <a:prstClr val="white"/>
                </a:solidFill>
                <a:effectLst>
                  <a:outerShdw blurRad="38100" dist="38100" dir="2700000" algn="tl">
                    <a:srgbClr val="000000">
                      <a:alpha val="43137"/>
                    </a:srgbClr>
                  </a:outerShdw>
                </a:effectLst>
                <a:latin typeface="Lucida Handwriting" pitchFamily="66" charset="0"/>
              </a:endParaRPr>
            </a:p>
            <a:p>
              <a:r>
                <a:rPr lang="en-GB" sz="4000" b="1" dirty="0">
                  <a:solidFill>
                    <a:prstClr val="white"/>
                  </a:solidFill>
                  <a:effectLst>
                    <a:outerShdw blurRad="38100" dist="38100" dir="2700000" algn="tl">
                      <a:srgbClr val="000000">
                        <a:alpha val="43137"/>
                      </a:srgbClr>
                    </a:outerShdw>
                  </a:effectLst>
                  <a:latin typeface="Lucida Handwriting" pitchFamily="66" charset="0"/>
                </a:rPr>
                <a:t>Question:</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189"/>
            <a:ext cx="7584843" cy="1446550"/>
          </a:xfrm>
          <a:prstGeom prst="rect">
            <a:avLst/>
          </a:prstGeom>
          <a:noFill/>
        </p:spPr>
        <p:txBody>
          <a:bodyPr wrap="square" rtlCol="0">
            <a:spAutoFit/>
          </a:bodyPr>
          <a:lstStyle/>
          <a:p>
            <a:r>
              <a:rPr lang="en-GB" sz="4400" dirty="0">
                <a:solidFill>
                  <a:prstClr val="white"/>
                </a:solidFill>
                <a:latin typeface="Comic Sans MS" pitchFamily="66" charset="0"/>
              </a:rPr>
              <a:t>Can I analyse and respond to an unseen extract?</a:t>
            </a:r>
          </a:p>
        </p:txBody>
      </p:sp>
      <p:sp>
        <p:nvSpPr>
          <p:cNvPr id="12" name="TextBox 11"/>
          <p:cNvSpPr txBox="1"/>
          <p:nvPr/>
        </p:nvSpPr>
        <p:spPr>
          <a:xfrm>
            <a:off x="335365" y="2898755"/>
            <a:ext cx="4882955" cy="230832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4800" dirty="0">
                <a:solidFill>
                  <a:prstClr val="black"/>
                </a:solidFill>
                <a:latin typeface="Comic Sans MS" pitchFamily="66" charset="0"/>
              </a:rPr>
              <a:t>What are the key steps/methods?</a:t>
            </a: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4495" t="16146" r="54612" b="28818"/>
          <a:stretch/>
        </p:blipFill>
        <p:spPr bwMode="auto">
          <a:xfrm>
            <a:off x="6150471" y="2155810"/>
            <a:ext cx="4019551" cy="4025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72783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ounded Rectangle 2"/>
          <p:cNvSpPr/>
          <p:nvPr/>
        </p:nvSpPr>
        <p:spPr>
          <a:xfrm>
            <a:off x="67896" y="0"/>
            <a:ext cx="12124104" cy="62756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prstClr val="white"/>
                </a:solidFill>
                <a:latin typeface="Comic Sans MS" pitchFamily="66" charset="0"/>
              </a:rPr>
              <a:t>What could you have commented on?</a:t>
            </a:r>
          </a:p>
        </p:txBody>
      </p:sp>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495" t="16146" r="54612" b="45095"/>
          <a:stretch/>
        </p:blipFill>
        <p:spPr bwMode="auto">
          <a:xfrm>
            <a:off x="1749907" y="760913"/>
            <a:ext cx="8270396" cy="5833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957797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495" t="16146" r="54612" b="28818"/>
          <a:stretch/>
        </p:blipFill>
        <p:spPr bwMode="auto">
          <a:xfrm>
            <a:off x="5084620" y="1287030"/>
            <a:ext cx="4830394" cy="4838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5" name="Picture 4"/>
          <p:cNvPicPr>
            <a:picLocks noChangeAspect="1"/>
          </p:cNvPicPr>
          <p:nvPr/>
        </p:nvPicPr>
        <p:blipFill>
          <a:blip r:embed="rId3"/>
          <a:stretch>
            <a:fillRect/>
          </a:stretch>
        </p:blipFill>
        <p:spPr>
          <a:xfrm>
            <a:off x="812655" y="1110528"/>
            <a:ext cx="2447925" cy="5191125"/>
          </a:xfrm>
          <a:prstGeom prst="rect">
            <a:avLst/>
          </a:prstGeom>
        </p:spPr>
      </p:pic>
    </p:spTree>
    <p:extLst>
      <p:ext uri="{BB962C8B-B14F-4D97-AF65-F5344CB8AC3E}">
        <p14:creationId xmlns:p14="http://schemas.microsoft.com/office/powerpoint/2010/main" val="19428767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17086" y="2"/>
            <a:ext cx="8836584" cy="600890"/>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pic>
        <p:nvPicPr>
          <p:cNvPr id="1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495" t="16146" r="54612" b="28818"/>
          <a:stretch/>
        </p:blipFill>
        <p:spPr bwMode="auto">
          <a:xfrm>
            <a:off x="5084618" y="643526"/>
            <a:ext cx="5070763" cy="5078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87797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6100654"/>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29344"/>
            <a:ext cx="8811707" cy="571548"/>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264972197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1542375698"/>
              </p:ext>
            </p:extLst>
          </p:nvPr>
        </p:nvGraphicFramePr>
        <p:xfrm>
          <a:off x="6384090" y="404664"/>
          <a:ext cx="5581385" cy="5494122"/>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character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273136888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231"/>
            <a:ext cx="7584843" cy="1200329"/>
          </a:xfrm>
          <a:prstGeom prst="rect">
            <a:avLst/>
          </a:prstGeom>
          <a:noFill/>
        </p:spPr>
        <p:txBody>
          <a:bodyPr wrap="square" rtlCol="0">
            <a:spAutoFit/>
          </a:bodyPr>
          <a:lstStyle/>
          <a:p>
            <a:r>
              <a:rPr lang="en-GB" sz="3600" dirty="0">
                <a:solidFill>
                  <a:schemeClr val="bg1"/>
                </a:solidFill>
                <a:latin typeface="Comic Sans MS" pitchFamily="66" charset="0"/>
              </a:rPr>
              <a:t>How does Dickens use language to show the change in Scrooge?</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latin typeface="Century Gothic" panose="020B0502020202020204" pitchFamily="34" charset="0"/>
              </a:rPr>
              <a:t>Viewpoint. </a:t>
            </a:r>
          </a:p>
        </p:txBody>
      </p:sp>
      <p:sp>
        <p:nvSpPr>
          <p:cNvPr id="4" name="Rectangle 3"/>
          <p:cNvSpPr/>
          <p:nvPr/>
        </p:nvSpPr>
        <p:spPr>
          <a:xfrm>
            <a:off x="1766303" y="3362050"/>
            <a:ext cx="9628048" cy="2308324"/>
          </a:xfrm>
          <a:prstGeom prst="rect">
            <a:avLst/>
          </a:prstGeom>
          <a:ln>
            <a:solidFill>
              <a:srgbClr val="00B0F0"/>
            </a:solidFill>
          </a:ln>
        </p:spPr>
        <p:txBody>
          <a:bodyPr wrap="square">
            <a:spAutoFit/>
          </a:bodyPr>
          <a:lstStyle/>
          <a:p>
            <a:pPr algn="ctr"/>
            <a:r>
              <a:rPr lang="en-GB" sz="4800" dirty="0">
                <a:latin typeface="Comic Sans MS" pitchFamily="66" charset="0"/>
              </a:rPr>
              <a:t>What effect have each of the Christmas past episodes had on Scrooge?</a:t>
            </a:r>
          </a:p>
        </p:txBody>
      </p:sp>
      <p:grpSp>
        <p:nvGrpSpPr>
          <p:cNvPr id="14" name="Group 13"/>
          <p:cNvGrpSpPr/>
          <p:nvPr/>
        </p:nvGrpSpPr>
        <p:grpSpPr>
          <a:xfrm>
            <a:off x="239353" y="2985722"/>
            <a:ext cx="1403131" cy="3534225"/>
            <a:chOff x="179512" y="2132856"/>
            <a:chExt cx="1296144" cy="4248472"/>
          </a:xfrm>
        </p:grpSpPr>
        <p:pic>
          <p:nvPicPr>
            <p:cNvPr id="15" name="Picture 2" descr="http://think-pair-share.co.uk/wp-content/uploads/2013/01/tps-logo1.png">
              <a:hlinkClick r:id="rId3"/>
            </p:cNvPr>
            <p:cNvPicPr>
              <a:picLocks noChangeAspect="1" noChangeArrowheads="1"/>
            </p:cNvPicPr>
            <p:nvPr/>
          </p:nvPicPr>
          <p:blipFill>
            <a:blip r:embed="rId4"/>
            <a:srcRect r="66667" b="22222"/>
            <a:stretch>
              <a:fillRect/>
            </a:stretch>
          </p:blipFill>
          <p:spPr bwMode="auto">
            <a:xfrm>
              <a:off x="251520" y="2132856"/>
              <a:ext cx="1224136" cy="1224136"/>
            </a:xfrm>
            <a:prstGeom prst="rect">
              <a:avLst/>
            </a:prstGeom>
            <a:noFill/>
          </p:spPr>
        </p:pic>
        <p:pic>
          <p:nvPicPr>
            <p:cNvPr id="16" name="Picture 2" descr="http://think-pair-share.co.uk/wp-content/uploads/2013/01/tps-logo1.png">
              <a:hlinkClick r:id="rId3"/>
            </p:cNvPr>
            <p:cNvPicPr>
              <a:picLocks noChangeAspect="1" noChangeArrowheads="1"/>
            </p:cNvPicPr>
            <p:nvPr/>
          </p:nvPicPr>
          <p:blipFill>
            <a:blip r:embed="rId4"/>
            <a:srcRect l="33105" r="31601" b="22222"/>
            <a:stretch>
              <a:fillRect/>
            </a:stretch>
          </p:blipFill>
          <p:spPr bwMode="auto">
            <a:xfrm>
              <a:off x="179512" y="3645024"/>
              <a:ext cx="1296144" cy="1224136"/>
            </a:xfrm>
            <a:prstGeom prst="rect">
              <a:avLst/>
            </a:prstGeom>
            <a:noFill/>
          </p:spPr>
        </p:pic>
        <p:pic>
          <p:nvPicPr>
            <p:cNvPr id="17" name="Picture 2" descr="http://think-pair-share.co.uk/wp-content/uploads/2013/01/tps-logo1.png">
              <a:hlinkClick r:id="rId3"/>
            </p:cNvPr>
            <p:cNvPicPr>
              <a:picLocks noChangeAspect="1" noChangeArrowheads="1"/>
            </p:cNvPicPr>
            <p:nvPr/>
          </p:nvPicPr>
          <p:blipFill>
            <a:blip r:embed="rId4"/>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55625830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0" y="0"/>
            <a:ext cx="5061397"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109471" y="181961"/>
            <a:ext cx="4842456" cy="6494085"/>
          </a:xfrm>
          <a:prstGeom prst="rect">
            <a:avLst/>
          </a:prstGeom>
          <a:noFill/>
        </p:spPr>
        <p:txBody>
          <a:bodyPr wrap="square" rtlCol="0">
            <a:spAutoFit/>
          </a:bodyPr>
          <a:lstStyle/>
          <a:p>
            <a:r>
              <a:rPr lang="en-GB" sz="3200" dirty="0">
                <a:latin typeface="Century Gothic" pitchFamily="34" charset="0"/>
              </a:rPr>
              <a:t>During the whole of this time, Scrooge had acted like a man out of his wits. His heart and soul were in the scene, and with his former self. He corroborated everything, remembered everything, enjoyed everything, and underwent the strangest agitation. </a:t>
            </a:r>
          </a:p>
        </p:txBody>
      </p:sp>
      <p:sp>
        <p:nvSpPr>
          <p:cNvPr id="5" name="TextBox 4"/>
          <p:cNvSpPr txBox="1"/>
          <p:nvPr/>
        </p:nvSpPr>
        <p:spPr>
          <a:xfrm>
            <a:off x="5675587" y="367453"/>
            <a:ext cx="6156992" cy="4216539"/>
          </a:xfrm>
          <a:prstGeom prst="rect">
            <a:avLst/>
          </a:prstGeom>
          <a:noFill/>
          <a:ln>
            <a:solidFill>
              <a:srgbClr val="00B0F0"/>
            </a:solidFill>
          </a:ln>
        </p:spPr>
        <p:txBody>
          <a:bodyPr wrap="square" rtlCol="0">
            <a:spAutoFit/>
          </a:bodyPr>
          <a:lstStyle/>
          <a:p>
            <a:r>
              <a:rPr lang="en-GB" sz="4400" b="1" dirty="0">
                <a:latin typeface="Comic Sans MS" pitchFamily="66" charset="0"/>
              </a:rPr>
              <a:t>What impression do you gain of Scrooge here?</a:t>
            </a:r>
          </a:p>
          <a:p>
            <a:endParaRPr lang="en-GB" sz="2400" dirty="0">
              <a:latin typeface="Comic Sans MS" pitchFamily="66" charset="0"/>
            </a:endParaRPr>
          </a:p>
          <a:p>
            <a:r>
              <a:rPr lang="en-GB" sz="2400" b="1" dirty="0">
                <a:latin typeface="Comic Sans MS" pitchFamily="66" charset="0"/>
              </a:rPr>
              <a:t>Think about:</a:t>
            </a:r>
          </a:p>
          <a:p>
            <a:endParaRPr lang="en-GB" sz="800" b="1" dirty="0">
              <a:latin typeface="Comic Sans MS" pitchFamily="66" charset="0"/>
            </a:endParaRPr>
          </a:p>
          <a:p>
            <a:pPr marL="285750" indent="-285750">
              <a:buFont typeface="Arial" pitchFamily="34" charset="0"/>
              <a:buChar char="•"/>
            </a:pPr>
            <a:r>
              <a:rPr lang="en-GB" sz="2400" dirty="0">
                <a:latin typeface="Comic Sans MS" pitchFamily="66" charset="0"/>
              </a:rPr>
              <a:t>What are you zooming in on?</a:t>
            </a:r>
          </a:p>
          <a:p>
            <a:endParaRPr lang="en-GB" sz="800" dirty="0">
              <a:latin typeface="Comic Sans MS" pitchFamily="66" charset="0"/>
            </a:endParaRPr>
          </a:p>
          <a:p>
            <a:pPr marL="285750" indent="-285750">
              <a:buFont typeface="Arial" pitchFamily="34" charset="0"/>
              <a:buChar char="•"/>
            </a:pPr>
            <a:r>
              <a:rPr lang="en-GB" sz="2400" dirty="0">
                <a:latin typeface="Comic Sans MS" pitchFamily="66" charset="0"/>
              </a:rPr>
              <a:t>Are you commenting on method and terminology?</a:t>
            </a:r>
          </a:p>
        </p:txBody>
      </p:sp>
    </p:spTree>
    <p:extLst>
      <p:ext uri="{BB962C8B-B14F-4D97-AF65-F5344CB8AC3E}">
        <p14:creationId xmlns:p14="http://schemas.microsoft.com/office/powerpoint/2010/main" val="55712934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ounded Rectangle 4"/>
          <p:cNvSpPr/>
          <p:nvPr/>
        </p:nvSpPr>
        <p:spPr>
          <a:xfrm>
            <a:off x="67913" y="0"/>
            <a:ext cx="5580463" cy="2266950"/>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prstClr val="white"/>
              </a:solidFill>
              <a:latin typeface="Comic Sans MS" pitchFamily="66" charset="0"/>
            </a:endParaRP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081" t="15886" r="54026" b="24740"/>
          <a:stretch/>
        </p:blipFill>
        <p:spPr bwMode="auto">
          <a:xfrm>
            <a:off x="5845341" y="0"/>
            <a:ext cx="634665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381627" y="2662015"/>
            <a:ext cx="4953000" cy="378565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GB" sz="2400" dirty="0">
                <a:latin typeface="Comic Sans MS" pitchFamily="66" charset="0"/>
              </a:rPr>
              <a:t> Starting with this extract, how does Dickens present the impacts of greed in the novel?</a:t>
            </a:r>
          </a:p>
          <a:p>
            <a:endParaRPr lang="en-GB" sz="2400" dirty="0">
              <a:latin typeface="Comic Sans MS" pitchFamily="66" charset="0"/>
            </a:endParaRPr>
          </a:p>
          <a:p>
            <a:r>
              <a:rPr lang="en-GB" sz="2400" dirty="0">
                <a:latin typeface="Comic Sans MS" pitchFamily="66" charset="0"/>
              </a:rPr>
              <a:t>Write about:</a:t>
            </a:r>
          </a:p>
          <a:p>
            <a:pPr marL="342900" lvl="0" indent="-342900">
              <a:buFont typeface="Arial" pitchFamily="34" charset="0"/>
              <a:buChar char="•"/>
            </a:pPr>
            <a:r>
              <a:rPr lang="en-GB" sz="2400" dirty="0">
                <a:latin typeface="Comic Sans MS" pitchFamily="66" charset="0"/>
              </a:rPr>
              <a:t>How Dickens presents the greed in this extract.</a:t>
            </a:r>
          </a:p>
          <a:p>
            <a:pPr marL="342900" lvl="0" indent="-342900">
              <a:buFont typeface="Arial" pitchFamily="34" charset="0"/>
              <a:buChar char="•"/>
            </a:pPr>
            <a:r>
              <a:rPr lang="en-GB" sz="2400" dirty="0">
                <a:latin typeface="Comic Sans MS" pitchFamily="66" charset="0"/>
              </a:rPr>
              <a:t>How Dickens presents the impacts of greed in the rest of the novel.</a:t>
            </a:r>
          </a:p>
        </p:txBody>
      </p:sp>
      <p:sp>
        <p:nvSpPr>
          <p:cNvPr id="3" name="Rectangle 2"/>
          <p:cNvSpPr/>
          <p:nvPr/>
        </p:nvSpPr>
        <p:spPr>
          <a:xfrm>
            <a:off x="257141" y="291584"/>
            <a:ext cx="4981611" cy="1754326"/>
          </a:xfrm>
          <a:prstGeom prst="rect">
            <a:avLst/>
          </a:prstGeom>
        </p:spPr>
        <p:txBody>
          <a:bodyPr wrap="square">
            <a:spAutoFit/>
          </a:bodyPr>
          <a:lstStyle/>
          <a:p>
            <a:r>
              <a:rPr lang="en-GB" sz="3600" dirty="0">
                <a:solidFill>
                  <a:prstClr val="white"/>
                </a:solidFill>
                <a:latin typeface="Comic Sans MS" pitchFamily="66" charset="0"/>
              </a:rPr>
              <a:t>Can I analyse and respond to an unseen extract?</a:t>
            </a:r>
          </a:p>
        </p:txBody>
      </p:sp>
    </p:spTree>
    <p:extLst>
      <p:ext uri="{BB962C8B-B14F-4D97-AF65-F5344CB8AC3E}">
        <p14:creationId xmlns:p14="http://schemas.microsoft.com/office/powerpoint/2010/main" val="280239510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6296652" y="1661890"/>
            <a:ext cx="4953000" cy="378565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GB" sz="2400" dirty="0">
                <a:latin typeface="Comic Sans MS" pitchFamily="66" charset="0"/>
              </a:rPr>
              <a:t> Starting with this extract, how does Dickens present the impacts of greed in the novel?</a:t>
            </a:r>
          </a:p>
          <a:p>
            <a:endParaRPr lang="en-GB" sz="2400" dirty="0">
              <a:latin typeface="Comic Sans MS" pitchFamily="66" charset="0"/>
            </a:endParaRPr>
          </a:p>
          <a:p>
            <a:r>
              <a:rPr lang="en-GB" sz="2400" dirty="0">
                <a:latin typeface="Comic Sans MS" pitchFamily="66" charset="0"/>
              </a:rPr>
              <a:t>Write about:</a:t>
            </a:r>
          </a:p>
          <a:p>
            <a:pPr marL="342900" lvl="0" indent="-342900">
              <a:buFont typeface="Arial" pitchFamily="34" charset="0"/>
              <a:buChar char="•"/>
            </a:pPr>
            <a:r>
              <a:rPr lang="en-GB" sz="2400" dirty="0">
                <a:latin typeface="Comic Sans MS" pitchFamily="66" charset="0"/>
              </a:rPr>
              <a:t>How Dickens presents the greed in this extract.</a:t>
            </a:r>
          </a:p>
          <a:p>
            <a:pPr marL="342900" lvl="0" indent="-342900">
              <a:buFont typeface="Arial" pitchFamily="34" charset="0"/>
              <a:buChar char="•"/>
            </a:pPr>
            <a:r>
              <a:rPr lang="en-GB" sz="2400" dirty="0">
                <a:latin typeface="Comic Sans MS" pitchFamily="66" charset="0"/>
              </a:rPr>
              <a:t>How Dickens presents the impacts of greed in the rest of the novel.</a:t>
            </a:r>
          </a:p>
        </p:txBody>
      </p:sp>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5" name="Picture 4"/>
          <p:cNvPicPr>
            <a:picLocks noChangeAspect="1"/>
          </p:cNvPicPr>
          <p:nvPr/>
        </p:nvPicPr>
        <p:blipFill>
          <a:blip r:embed="rId2"/>
          <a:stretch>
            <a:fillRect/>
          </a:stretch>
        </p:blipFill>
        <p:spPr>
          <a:xfrm>
            <a:off x="812655" y="1110528"/>
            <a:ext cx="2447925" cy="5191125"/>
          </a:xfrm>
          <a:prstGeom prst="rect">
            <a:avLst/>
          </a:prstGeom>
        </p:spPr>
      </p:pic>
    </p:spTree>
    <p:extLst>
      <p:ext uri="{BB962C8B-B14F-4D97-AF65-F5344CB8AC3E}">
        <p14:creationId xmlns:p14="http://schemas.microsoft.com/office/powerpoint/2010/main" val="63794563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17086" y="2"/>
            <a:ext cx="8836584" cy="600890"/>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sp>
        <p:nvSpPr>
          <p:cNvPr id="13" name="Rectangle 12"/>
          <p:cNvSpPr/>
          <p:nvPr/>
        </p:nvSpPr>
        <p:spPr>
          <a:xfrm>
            <a:off x="5267952" y="1414852"/>
            <a:ext cx="4953000" cy="378565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GB" sz="2400" dirty="0">
                <a:latin typeface="Comic Sans MS" pitchFamily="66" charset="0"/>
              </a:rPr>
              <a:t> Starting with this extract, how does Dickens present the impacts of greed in the novel?</a:t>
            </a:r>
          </a:p>
          <a:p>
            <a:endParaRPr lang="en-GB" sz="2400" dirty="0">
              <a:latin typeface="Comic Sans MS" pitchFamily="66" charset="0"/>
            </a:endParaRPr>
          </a:p>
          <a:p>
            <a:r>
              <a:rPr lang="en-GB" sz="2400" dirty="0">
                <a:latin typeface="Comic Sans MS" pitchFamily="66" charset="0"/>
              </a:rPr>
              <a:t>Write about:</a:t>
            </a:r>
          </a:p>
          <a:p>
            <a:pPr marL="342900" lvl="0" indent="-342900">
              <a:buFont typeface="Arial" pitchFamily="34" charset="0"/>
              <a:buChar char="•"/>
            </a:pPr>
            <a:r>
              <a:rPr lang="en-GB" sz="2400" dirty="0">
                <a:latin typeface="Comic Sans MS" pitchFamily="66" charset="0"/>
              </a:rPr>
              <a:t>How Dickens presents the greed in this extract.</a:t>
            </a:r>
          </a:p>
          <a:p>
            <a:pPr marL="342900" lvl="0" indent="-342900">
              <a:buFont typeface="Arial" pitchFamily="34" charset="0"/>
              <a:buChar char="•"/>
            </a:pPr>
            <a:r>
              <a:rPr lang="en-GB" sz="2400" dirty="0">
                <a:latin typeface="Comic Sans MS" pitchFamily="66" charset="0"/>
              </a:rPr>
              <a:t>How Dickens presents the impacts of greed in the rest of the novel.</a:t>
            </a:r>
          </a:p>
        </p:txBody>
      </p:sp>
    </p:spTree>
    <p:extLst>
      <p:ext uri="{BB962C8B-B14F-4D97-AF65-F5344CB8AC3E}">
        <p14:creationId xmlns:p14="http://schemas.microsoft.com/office/powerpoint/2010/main" val="343788919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6100654"/>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29344"/>
            <a:ext cx="8811707" cy="571548"/>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171901504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1410039312"/>
              </p:ext>
            </p:extLst>
          </p:nvPr>
        </p:nvGraphicFramePr>
        <p:xfrm>
          <a:off x="6384090" y="404664"/>
          <a:ext cx="5581385" cy="5197196"/>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theme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326207521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379"/>
            <a:ext cx="9138007" cy="1015663"/>
          </a:xfrm>
          <a:prstGeom prst="rect">
            <a:avLst/>
          </a:prstGeom>
          <a:noFill/>
        </p:spPr>
        <p:txBody>
          <a:bodyPr wrap="square" rtlCol="0">
            <a:spAutoFit/>
          </a:bodyPr>
          <a:lstStyle/>
          <a:p>
            <a:r>
              <a:rPr lang="en-GB" sz="6000" b="1" dirty="0">
                <a:latin typeface="Comic Sans MS" pitchFamily="66" charset="0"/>
              </a:rPr>
              <a:t>Read Stave 2 – </a:t>
            </a:r>
            <a:r>
              <a:rPr lang="en-GB" sz="4000" b="1" dirty="0">
                <a:latin typeface="Comic Sans MS" pitchFamily="66" charset="0"/>
              </a:rPr>
              <a:t>page47</a:t>
            </a:r>
          </a:p>
        </p:txBody>
      </p:sp>
      <p:sp>
        <p:nvSpPr>
          <p:cNvPr id="4" name="Rounded Rectangle 3"/>
          <p:cNvSpPr/>
          <p:nvPr/>
        </p:nvSpPr>
        <p:spPr>
          <a:xfrm>
            <a:off x="135827" y="226421"/>
            <a:ext cx="8172604"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4332242" y="2009104"/>
            <a:ext cx="5499279" cy="4154984"/>
          </a:xfrm>
          <a:prstGeom prst="rect">
            <a:avLst/>
          </a:prstGeom>
          <a:noFill/>
          <a:ln>
            <a:solidFill>
              <a:srgbClr val="00B0F0"/>
            </a:solidFill>
          </a:ln>
        </p:spPr>
        <p:txBody>
          <a:bodyPr wrap="square" rtlCol="0">
            <a:spAutoFit/>
          </a:bodyPr>
          <a:lstStyle/>
          <a:p>
            <a:pPr algn="ctr"/>
            <a:r>
              <a:rPr lang="en-GB" sz="6600" b="1" dirty="0">
                <a:latin typeface="Comic Sans MS" pitchFamily="66" charset="0"/>
              </a:rPr>
              <a:t>How is Scrooge changing here?</a:t>
            </a:r>
          </a:p>
        </p:txBody>
      </p:sp>
      <p:grpSp>
        <p:nvGrpSpPr>
          <p:cNvPr id="5" name="Group 4"/>
          <p:cNvGrpSpPr/>
          <p:nvPr/>
        </p:nvGrpSpPr>
        <p:grpSpPr>
          <a:xfrm>
            <a:off x="199215" y="1813035"/>
            <a:ext cx="1749972" cy="4642022"/>
            <a:chOff x="179512" y="2132856"/>
            <a:chExt cx="1296144" cy="4248472"/>
          </a:xfrm>
        </p:grpSpPr>
        <p:pic>
          <p:nvPicPr>
            <p:cNvPr id="6"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7"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8"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83730163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379"/>
            <a:ext cx="9138007" cy="1015663"/>
          </a:xfrm>
          <a:prstGeom prst="rect">
            <a:avLst/>
          </a:prstGeom>
          <a:noFill/>
        </p:spPr>
        <p:txBody>
          <a:bodyPr wrap="square" rtlCol="0">
            <a:spAutoFit/>
          </a:bodyPr>
          <a:lstStyle/>
          <a:p>
            <a:r>
              <a:rPr lang="en-GB" sz="6000" b="1" dirty="0">
                <a:solidFill>
                  <a:schemeClr val="bg1"/>
                </a:solidFill>
                <a:latin typeface="Comic Sans MS" pitchFamily="66" charset="0"/>
              </a:rPr>
              <a:t>Read Stave 2 – </a:t>
            </a:r>
            <a:r>
              <a:rPr lang="en-GB" sz="4000" b="1" dirty="0">
                <a:solidFill>
                  <a:schemeClr val="bg1"/>
                </a:solidFill>
                <a:latin typeface="Comic Sans MS" pitchFamily="66" charset="0"/>
              </a:rPr>
              <a:t>48-55</a:t>
            </a:r>
          </a:p>
        </p:txBody>
      </p:sp>
      <p:sp>
        <p:nvSpPr>
          <p:cNvPr id="4" name="Rounded Rectangle 3"/>
          <p:cNvSpPr/>
          <p:nvPr/>
        </p:nvSpPr>
        <p:spPr>
          <a:xfrm>
            <a:off x="135800" y="226421"/>
            <a:ext cx="7951909"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0623716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ounded Rectangle 3"/>
          <p:cNvSpPr/>
          <p:nvPr/>
        </p:nvSpPr>
        <p:spPr>
          <a:xfrm>
            <a:off x="239352" y="138572"/>
            <a:ext cx="11713301"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4400" dirty="0">
              <a:latin typeface="Comic Sans MS" pitchFamily="66" charset="0"/>
            </a:endParaRPr>
          </a:p>
        </p:txBody>
      </p:sp>
      <p:sp>
        <p:nvSpPr>
          <p:cNvPr id="2" name="TextBox 1"/>
          <p:cNvSpPr txBox="1"/>
          <p:nvPr/>
        </p:nvSpPr>
        <p:spPr>
          <a:xfrm>
            <a:off x="167425" y="206064"/>
            <a:ext cx="11706896" cy="1323439"/>
          </a:xfrm>
          <a:prstGeom prst="rect">
            <a:avLst/>
          </a:prstGeom>
          <a:noFill/>
        </p:spPr>
        <p:txBody>
          <a:bodyPr wrap="square" rtlCol="0">
            <a:spAutoFit/>
          </a:bodyPr>
          <a:lstStyle/>
          <a:p>
            <a:pPr algn="ctr"/>
            <a:r>
              <a:rPr lang="en-GB" sz="4000" b="1" dirty="0">
                <a:solidFill>
                  <a:schemeClr val="bg1"/>
                </a:solidFill>
                <a:latin typeface="Comic Sans MS" pitchFamily="66" charset="0"/>
              </a:rPr>
              <a:t>How is Scrooge being presented differently in stave 2 in comparison to stave 1?</a:t>
            </a:r>
          </a:p>
        </p:txBody>
      </p:sp>
      <p:graphicFrame>
        <p:nvGraphicFramePr>
          <p:cNvPr id="5" name="Table 4"/>
          <p:cNvGraphicFramePr>
            <a:graphicFrameLocks noGrp="1"/>
          </p:cNvGraphicFramePr>
          <p:nvPr>
            <p:extLst>
              <p:ext uri="{D42A27DB-BD31-4B8C-83A1-F6EECF244321}">
                <p14:modId xmlns:p14="http://schemas.microsoft.com/office/powerpoint/2010/main" val="4241351242"/>
              </p:ext>
            </p:extLst>
          </p:nvPr>
        </p:nvGraphicFramePr>
        <p:xfrm>
          <a:off x="409263" y="2556233"/>
          <a:ext cx="11297636" cy="2616200"/>
        </p:xfrm>
        <a:graphic>
          <a:graphicData uri="http://schemas.openxmlformats.org/drawingml/2006/table">
            <a:tbl>
              <a:tblPr firstRow="1" bandRow="1">
                <a:tableStyleId>{5940675A-B579-460E-94D1-54222C63F5DA}</a:tableStyleId>
              </a:tblPr>
              <a:tblGrid>
                <a:gridCol w="2824409">
                  <a:extLst>
                    <a:ext uri="{9D8B030D-6E8A-4147-A177-3AD203B41FA5}">
                      <a16:colId xmlns:a16="http://schemas.microsoft.com/office/drawing/2014/main" val="20000"/>
                    </a:ext>
                  </a:extLst>
                </a:gridCol>
                <a:gridCol w="2824409">
                  <a:extLst>
                    <a:ext uri="{9D8B030D-6E8A-4147-A177-3AD203B41FA5}">
                      <a16:colId xmlns:a16="http://schemas.microsoft.com/office/drawing/2014/main" val="20001"/>
                    </a:ext>
                  </a:extLst>
                </a:gridCol>
                <a:gridCol w="2824409">
                  <a:extLst>
                    <a:ext uri="{9D8B030D-6E8A-4147-A177-3AD203B41FA5}">
                      <a16:colId xmlns:a16="http://schemas.microsoft.com/office/drawing/2014/main" val="20002"/>
                    </a:ext>
                  </a:extLst>
                </a:gridCol>
                <a:gridCol w="2824409">
                  <a:extLst>
                    <a:ext uri="{9D8B030D-6E8A-4147-A177-3AD203B41FA5}">
                      <a16:colId xmlns:a16="http://schemas.microsoft.com/office/drawing/2014/main" val="20003"/>
                    </a:ext>
                  </a:extLst>
                </a:gridCol>
              </a:tblGrid>
              <a:tr h="0">
                <a:tc gridSpan="2">
                  <a:txBody>
                    <a:bodyPr/>
                    <a:lstStyle/>
                    <a:p>
                      <a:pPr algn="ctr"/>
                      <a:r>
                        <a:rPr lang="en-GB" sz="4400" b="1" dirty="0">
                          <a:latin typeface="Century Gothic" pitchFamily="34" charset="0"/>
                        </a:rPr>
                        <a:t>STAVE ONE</a:t>
                      </a:r>
                    </a:p>
                  </a:txBody>
                  <a:tcPr>
                    <a:solidFill>
                      <a:schemeClr val="bg1"/>
                    </a:solidFill>
                  </a:tcPr>
                </a:tc>
                <a:tc hMerge="1">
                  <a:txBody>
                    <a:bodyPr/>
                    <a:lstStyle/>
                    <a:p>
                      <a:endParaRPr lang="en-GB" dirty="0"/>
                    </a:p>
                  </a:txBody>
                  <a:tcPr>
                    <a:solidFill>
                      <a:schemeClr val="bg1"/>
                    </a:solidFill>
                  </a:tcPr>
                </a:tc>
                <a:tc gridSpan="2">
                  <a:txBody>
                    <a:bodyPr/>
                    <a:lstStyle/>
                    <a:p>
                      <a:pPr algn="ctr"/>
                      <a:r>
                        <a:rPr lang="en-GB" sz="4400" b="1" dirty="0">
                          <a:latin typeface="Century Gothic" pitchFamily="34" charset="0"/>
                        </a:rPr>
                        <a:t>STAVE TWO</a:t>
                      </a:r>
                    </a:p>
                  </a:txBody>
                  <a:tcP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10000"/>
                  </a:ext>
                </a:extLst>
              </a:tr>
              <a:tr h="370840">
                <a:tc>
                  <a:txBody>
                    <a:bodyPr/>
                    <a:lstStyle/>
                    <a:p>
                      <a:pPr algn="ctr"/>
                      <a:r>
                        <a:rPr lang="en-GB" sz="1600" b="1" dirty="0">
                          <a:latin typeface="Century Gothic" pitchFamily="34" charset="0"/>
                        </a:rPr>
                        <a:t>IMPRESSION OF SCROOGE</a:t>
                      </a:r>
                    </a:p>
                  </a:txBody>
                  <a:tcPr>
                    <a:solidFill>
                      <a:schemeClr val="bg1"/>
                    </a:solidFill>
                  </a:tcPr>
                </a:tc>
                <a:tc>
                  <a:txBody>
                    <a:bodyPr/>
                    <a:lstStyle/>
                    <a:p>
                      <a:pPr algn="ctr"/>
                      <a:r>
                        <a:rPr lang="en-GB" sz="1600" b="1" dirty="0">
                          <a:latin typeface="Century Gothic" pitchFamily="34" charset="0"/>
                        </a:rPr>
                        <a:t>QUOTATION</a:t>
                      </a:r>
                    </a:p>
                  </a:txBody>
                  <a:tcPr>
                    <a:solidFill>
                      <a:schemeClr val="bg1"/>
                    </a:solidFill>
                  </a:tcPr>
                </a:tc>
                <a:tc>
                  <a:txBody>
                    <a:bodyPr/>
                    <a:lstStyle/>
                    <a:p>
                      <a:pPr algn="ctr"/>
                      <a:r>
                        <a:rPr lang="en-GB" sz="1600" b="1" dirty="0">
                          <a:latin typeface="Century Gothic" pitchFamily="34" charset="0"/>
                        </a:rPr>
                        <a:t>IMPRESSION OF SCROOGE</a:t>
                      </a:r>
                    </a:p>
                  </a:txBody>
                  <a:tcPr>
                    <a:solidFill>
                      <a:schemeClr val="bg1"/>
                    </a:solidFill>
                  </a:tcPr>
                </a:tc>
                <a:tc>
                  <a:txBody>
                    <a:bodyPr/>
                    <a:lstStyle/>
                    <a:p>
                      <a:pPr algn="ctr"/>
                      <a:r>
                        <a:rPr lang="en-GB" sz="1600" b="1" dirty="0">
                          <a:latin typeface="Century Gothic" pitchFamily="34" charset="0"/>
                        </a:rPr>
                        <a:t>QUOTATION</a:t>
                      </a:r>
                    </a:p>
                  </a:txBody>
                  <a:tcPr>
                    <a:solidFill>
                      <a:schemeClr val="bg1"/>
                    </a:solidFill>
                  </a:tcPr>
                </a:tc>
                <a:extLst>
                  <a:ext uri="{0D108BD9-81ED-4DB2-BD59-A6C34878D82A}">
                    <a16:rowId xmlns:a16="http://schemas.microsoft.com/office/drawing/2014/main" val="10001"/>
                  </a:ext>
                </a:extLst>
              </a:tr>
              <a:tr h="370840">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10002"/>
                  </a:ext>
                </a:extLst>
              </a:tr>
              <a:tr h="370840">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10003"/>
                  </a:ext>
                </a:extLst>
              </a:tr>
              <a:tr h="370840">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10004"/>
                  </a:ext>
                </a:extLst>
              </a:tr>
              <a:tr h="370840">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38762334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367654935"/>
              </p:ext>
            </p:extLst>
          </p:nvPr>
        </p:nvGraphicFramePr>
        <p:xfrm>
          <a:off x="409263" y="2556233"/>
          <a:ext cx="11297636" cy="2616200"/>
        </p:xfrm>
        <a:graphic>
          <a:graphicData uri="http://schemas.openxmlformats.org/drawingml/2006/table">
            <a:tbl>
              <a:tblPr firstRow="1" bandRow="1">
                <a:tableStyleId>{5940675A-B579-460E-94D1-54222C63F5DA}</a:tableStyleId>
              </a:tblPr>
              <a:tblGrid>
                <a:gridCol w="2824409">
                  <a:extLst>
                    <a:ext uri="{9D8B030D-6E8A-4147-A177-3AD203B41FA5}">
                      <a16:colId xmlns:a16="http://schemas.microsoft.com/office/drawing/2014/main" val="20000"/>
                    </a:ext>
                  </a:extLst>
                </a:gridCol>
                <a:gridCol w="2824409">
                  <a:extLst>
                    <a:ext uri="{9D8B030D-6E8A-4147-A177-3AD203B41FA5}">
                      <a16:colId xmlns:a16="http://schemas.microsoft.com/office/drawing/2014/main" val="20001"/>
                    </a:ext>
                  </a:extLst>
                </a:gridCol>
                <a:gridCol w="2824409">
                  <a:extLst>
                    <a:ext uri="{9D8B030D-6E8A-4147-A177-3AD203B41FA5}">
                      <a16:colId xmlns:a16="http://schemas.microsoft.com/office/drawing/2014/main" val="20002"/>
                    </a:ext>
                  </a:extLst>
                </a:gridCol>
                <a:gridCol w="2824409">
                  <a:extLst>
                    <a:ext uri="{9D8B030D-6E8A-4147-A177-3AD203B41FA5}">
                      <a16:colId xmlns:a16="http://schemas.microsoft.com/office/drawing/2014/main" val="20003"/>
                    </a:ext>
                  </a:extLst>
                </a:gridCol>
              </a:tblGrid>
              <a:tr h="0">
                <a:tc gridSpan="2">
                  <a:txBody>
                    <a:bodyPr/>
                    <a:lstStyle/>
                    <a:p>
                      <a:pPr algn="ctr"/>
                      <a:r>
                        <a:rPr lang="en-GB" sz="4400" b="1" dirty="0">
                          <a:latin typeface="Century Gothic" pitchFamily="34" charset="0"/>
                        </a:rPr>
                        <a:t>STAVE ONE</a:t>
                      </a:r>
                    </a:p>
                  </a:txBody>
                  <a:tcPr>
                    <a:solidFill>
                      <a:schemeClr val="bg1"/>
                    </a:solidFill>
                  </a:tcPr>
                </a:tc>
                <a:tc hMerge="1">
                  <a:txBody>
                    <a:bodyPr/>
                    <a:lstStyle/>
                    <a:p>
                      <a:endParaRPr lang="en-GB" dirty="0"/>
                    </a:p>
                  </a:txBody>
                  <a:tcPr>
                    <a:solidFill>
                      <a:schemeClr val="bg1"/>
                    </a:solidFill>
                  </a:tcPr>
                </a:tc>
                <a:tc gridSpan="2">
                  <a:txBody>
                    <a:bodyPr/>
                    <a:lstStyle/>
                    <a:p>
                      <a:pPr algn="ctr"/>
                      <a:r>
                        <a:rPr lang="en-GB" sz="4400" b="1" dirty="0">
                          <a:latin typeface="Century Gothic" pitchFamily="34" charset="0"/>
                        </a:rPr>
                        <a:t>STAVE TWO</a:t>
                      </a:r>
                    </a:p>
                  </a:txBody>
                  <a:tcPr>
                    <a:solidFill>
                      <a:schemeClr val="bg1"/>
                    </a:solidFill>
                  </a:tcPr>
                </a:tc>
                <a:tc hMerge="1">
                  <a:txBody>
                    <a:bodyPr/>
                    <a:lstStyle/>
                    <a:p>
                      <a:endParaRPr lang="en-GB" dirty="0"/>
                    </a:p>
                  </a:txBody>
                  <a:tcPr>
                    <a:solidFill>
                      <a:schemeClr val="bg1"/>
                    </a:solidFill>
                  </a:tcPr>
                </a:tc>
                <a:extLst>
                  <a:ext uri="{0D108BD9-81ED-4DB2-BD59-A6C34878D82A}">
                    <a16:rowId xmlns:a16="http://schemas.microsoft.com/office/drawing/2014/main" val="10000"/>
                  </a:ext>
                </a:extLst>
              </a:tr>
              <a:tr h="370840">
                <a:tc>
                  <a:txBody>
                    <a:bodyPr/>
                    <a:lstStyle/>
                    <a:p>
                      <a:pPr algn="ctr"/>
                      <a:r>
                        <a:rPr lang="en-GB" sz="1600" b="1" dirty="0">
                          <a:latin typeface="Century Gothic" pitchFamily="34" charset="0"/>
                        </a:rPr>
                        <a:t>IMPRESSION OF SCROOGE</a:t>
                      </a:r>
                    </a:p>
                  </a:txBody>
                  <a:tcPr>
                    <a:solidFill>
                      <a:schemeClr val="bg1"/>
                    </a:solidFill>
                  </a:tcPr>
                </a:tc>
                <a:tc>
                  <a:txBody>
                    <a:bodyPr/>
                    <a:lstStyle/>
                    <a:p>
                      <a:pPr algn="ctr"/>
                      <a:r>
                        <a:rPr lang="en-GB" sz="1600" b="1" dirty="0">
                          <a:latin typeface="Century Gothic" pitchFamily="34" charset="0"/>
                        </a:rPr>
                        <a:t>QUOTATION</a:t>
                      </a:r>
                    </a:p>
                  </a:txBody>
                  <a:tcPr>
                    <a:solidFill>
                      <a:schemeClr val="bg1"/>
                    </a:solidFill>
                  </a:tcPr>
                </a:tc>
                <a:tc>
                  <a:txBody>
                    <a:bodyPr/>
                    <a:lstStyle/>
                    <a:p>
                      <a:pPr algn="ctr"/>
                      <a:r>
                        <a:rPr lang="en-GB" sz="1600" b="1" dirty="0">
                          <a:latin typeface="Century Gothic" pitchFamily="34" charset="0"/>
                        </a:rPr>
                        <a:t>IMPRESSION OF SCROOGE</a:t>
                      </a:r>
                    </a:p>
                  </a:txBody>
                  <a:tcPr>
                    <a:solidFill>
                      <a:schemeClr val="bg1"/>
                    </a:solidFill>
                  </a:tcPr>
                </a:tc>
                <a:tc>
                  <a:txBody>
                    <a:bodyPr/>
                    <a:lstStyle/>
                    <a:p>
                      <a:pPr algn="ctr"/>
                      <a:r>
                        <a:rPr lang="en-GB" sz="1600" b="1" dirty="0">
                          <a:latin typeface="Century Gothic" pitchFamily="34" charset="0"/>
                        </a:rPr>
                        <a:t>QUOTATION</a:t>
                      </a:r>
                    </a:p>
                  </a:txBody>
                  <a:tcPr>
                    <a:solidFill>
                      <a:schemeClr val="bg1"/>
                    </a:solidFill>
                  </a:tcPr>
                </a:tc>
                <a:extLst>
                  <a:ext uri="{0D108BD9-81ED-4DB2-BD59-A6C34878D82A}">
                    <a16:rowId xmlns:a16="http://schemas.microsoft.com/office/drawing/2014/main" val="10001"/>
                  </a:ext>
                </a:extLst>
              </a:tr>
              <a:tr h="370840">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10002"/>
                  </a:ext>
                </a:extLst>
              </a:tr>
              <a:tr h="370840">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10003"/>
                  </a:ext>
                </a:extLst>
              </a:tr>
              <a:tr h="370840">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10004"/>
                  </a:ext>
                </a:extLst>
              </a:tr>
              <a:tr h="370840">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10005"/>
                  </a:ext>
                </a:extLst>
              </a:tr>
            </a:tbl>
          </a:graphicData>
        </a:graphic>
      </p:graphicFrame>
      <p:sp>
        <p:nvSpPr>
          <p:cNvPr id="7" name="TextBox 6"/>
          <p:cNvSpPr txBox="1"/>
          <p:nvPr/>
        </p:nvSpPr>
        <p:spPr>
          <a:xfrm>
            <a:off x="-1" y="5473089"/>
            <a:ext cx="11784169" cy="1384995"/>
          </a:xfrm>
          <a:prstGeom prst="rect">
            <a:avLst/>
          </a:prstGeom>
          <a:noFill/>
        </p:spPr>
        <p:txBody>
          <a:bodyPr wrap="square" rtlCol="0">
            <a:spAutoFit/>
          </a:bodyPr>
          <a:lstStyle/>
          <a:p>
            <a:pPr algn="ctr"/>
            <a:r>
              <a:rPr lang="en-GB" sz="2800" b="1" dirty="0">
                <a:latin typeface="Comic Sans MS" pitchFamily="66" charset="0"/>
              </a:rPr>
              <a:t>Can you discuss with your partner how you would analyse your quotation? Remember to incorporate language analysis in your discussion.  </a:t>
            </a:r>
          </a:p>
        </p:txBody>
      </p:sp>
      <p:sp>
        <p:nvSpPr>
          <p:cNvPr id="6" name="Rounded Rectangle 5"/>
          <p:cNvSpPr/>
          <p:nvPr/>
        </p:nvSpPr>
        <p:spPr>
          <a:xfrm>
            <a:off x="239352" y="138572"/>
            <a:ext cx="11713301"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4400" dirty="0">
              <a:latin typeface="Comic Sans MS" pitchFamily="66" charset="0"/>
            </a:endParaRPr>
          </a:p>
        </p:txBody>
      </p:sp>
      <p:sp>
        <p:nvSpPr>
          <p:cNvPr id="8" name="TextBox 7"/>
          <p:cNvSpPr txBox="1"/>
          <p:nvPr/>
        </p:nvSpPr>
        <p:spPr>
          <a:xfrm>
            <a:off x="167425" y="206064"/>
            <a:ext cx="11706896" cy="1323439"/>
          </a:xfrm>
          <a:prstGeom prst="rect">
            <a:avLst/>
          </a:prstGeom>
          <a:noFill/>
        </p:spPr>
        <p:txBody>
          <a:bodyPr wrap="square" rtlCol="0">
            <a:spAutoFit/>
          </a:bodyPr>
          <a:lstStyle/>
          <a:p>
            <a:pPr algn="ctr"/>
            <a:r>
              <a:rPr lang="en-GB" sz="4000" b="1" dirty="0">
                <a:solidFill>
                  <a:schemeClr val="bg1"/>
                </a:solidFill>
                <a:latin typeface="Comic Sans MS" pitchFamily="66" charset="0"/>
              </a:rPr>
              <a:t>How is Scrooge being presented differently in stave 2 in comparison to stave 1?</a:t>
            </a:r>
          </a:p>
        </p:txBody>
      </p:sp>
    </p:spTree>
    <p:extLst>
      <p:ext uri="{BB962C8B-B14F-4D97-AF65-F5344CB8AC3E}">
        <p14:creationId xmlns:p14="http://schemas.microsoft.com/office/powerpoint/2010/main" val="323259361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231"/>
            <a:ext cx="7584843" cy="1200329"/>
          </a:xfrm>
          <a:prstGeom prst="rect">
            <a:avLst/>
          </a:prstGeom>
          <a:noFill/>
        </p:spPr>
        <p:txBody>
          <a:bodyPr wrap="square" rtlCol="0">
            <a:spAutoFit/>
          </a:bodyPr>
          <a:lstStyle/>
          <a:p>
            <a:pPr algn="ctr"/>
            <a:r>
              <a:rPr lang="en-GB" sz="3600" dirty="0">
                <a:solidFill>
                  <a:schemeClr val="bg1"/>
                </a:solidFill>
                <a:latin typeface="Comic Sans MS" pitchFamily="66" charset="0"/>
              </a:rPr>
              <a:t>Can I explore an extract and link it to Scrooge elsewhere?</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latin typeface="Century Gothic" panose="020B0502020202020204" pitchFamily="34" charset="0"/>
              </a:rPr>
              <a:t>Love, regret, remorse. </a:t>
            </a:r>
          </a:p>
        </p:txBody>
      </p:sp>
    </p:spTree>
    <p:extLst>
      <p:ext uri="{BB962C8B-B14F-4D97-AF65-F5344CB8AC3E}">
        <p14:creationId xmlns:p14="http://schemas.microsoft.com/office/powerpoint/2010/main" val="194482185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379705236"/>
              </p:ext>
            </p:extLst>
          </p:nvPr>
        </p:nvGraphicFramePr>
        <p:xfrm>
          <a:off x="355600" y="567266"/>
          <a:ext cx="11379200" cy="1246294"/>
        </p:xfrm>
        <a:graphic>
          <a:graphicData uri="http://schemas.openxmlformats.org/drawingml/2006/table">
            <a:tbl>
              <a:tblPr firstRow="1" bandRow="1">
                <a:tableStyleId>{5940675A-B579-460E-94D1-54222C63F5DA}</a:tableStyleId>
              </a:tblPr>
              <a:tblGrid>
                <a:gridCol w="2844800">
                  <a:extLst>
                    <a:ext uri="{9D8B030D-6E8A-4147-A177-3AD203B41FA5}">
                      <a16:colId xmlns:a16="http://schemas.microsoft.com/office/drawing/2014/main" val="20000"/>
                    </a:ext>
                  </a:extLst>
                </a:gridCol>
                <a:gridCol w="2844800">
                  <a:extLst>
                    <a:ext uri="{9D8B030D-6E8A-4147-A177-3AD203B41FA5}">
                      <a16:colId xmlns:a16="http://schemas.microsoft.com/office/drawing/2014/main" val="20001"/>
                    </a:ext>
                  </a:extLst>
                </a:gridCol>
                <a:gridCol w="2844800">
                  <a:extLst>
                    <a:ext uri="{9D8B030D-6E8A-4147-A177-3AD203B41FA5}">
                      <a16:colId xmlns:a16="http://schemas.microsoft.com/office/drawing/2014/main" val="20002"/>
                    </a:ext>
                  </a:extLst>
                </a:gridCol>
                <a:gridCol w="2844800">
                  <a:extLst>
                    <a:ext uri="{9D8B030D-6E8A-4147-A177-3AD203B41FA5}">
                      <a16:colId xmlns:a16="http://schemas.microsoft.com/office/drawing/2014/main" val="20003"/>
                    </a:ext>
                  </a:extLst>
                </a:gridCol>
              </a:tblGrid>
              <a:tr h="623147">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10000"/>
                  </a:ext>
                </a:extLst>
              </a:tr>
              <a:tr h="623147">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10001"/>
                  </a:ext>
                </a:extLst>
              </a:tr>
            </a:tbl>
          </a:graphicData>
        </a:graphic>
      </p:graphicFrame>
      <p:sp>
        <p:nvSpPr>
          <p:cNvPr id="4" name="TextBox 3"/>
          <p:cNvSpPr txBox="1"/>
          <p:nvPr/>
        </p:nvSpPr>
        <p:spPr>
          <a:xfrm>
            <a:off x="3701220" y="2743242"/>
            <a:ext cx="5419133" cy="3046988"/>
          </a:xfrm>
          <a:prstGeom prst="rect">
            <a:avLst/>
          </a:prstGeom>
          <a:noFill/>
        </p:spPr>
        <p:txBody>
          <a:bodyPr wrap="square" rtlCol="0">
            <a:spAutoFit/>
          </a:bodyPr>
          <a:lstStyle/>
          <a:p>
            <a:r>
              <a:rPr lang="en-GB" sz="3200" b="1" dirty="0">
                <a:latin typeface="Century Gothic" pitchFamily="34" charset="0"/>
              </a:rPr>
              <a:t>What impressions do you have of Scrooge so far in the novel?</a:t>
            </a:r>
          </a:p>
          <a:p>
            <a:endParaRPr lang="en-GB" sz="3200" b="1" dirty="0">
              <a:latin typeface="Century Gothic" pitchFamily="34" charset="0"/>
            </a:endParaRPr>
          </a:p>
          <a:p>
            <a:r>
              <a:rPr lang="en-GB" sz="3200" b="1" dirty="0">
                <a:latin typeface="Century Gothic" pitchFamily="34" charset="0"/>
              </a:rPr>
              <a:t>What examples would you use to support?</a:t>
            </a:r>
          </a:p>
        </p:txBody>
      </p:sp>
      <p:sp>
        <p:nvSpPr>
          <p:cNvPr id="5" name="Rectangle 4"/>
          <p:cNvSpPr/>
          <p:nvPr/>
        </p:nvSpPr>
        <p:spPr>
          <a:xfrm>
            <a:off x="3455277" y="2385975"/>
            <a:ext cx="5911019" cy="4069080"/>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6" name="Group 5"/>
          <p:cNvGrpSpPr/>
          <p:nvPr/>
        </p:nvGrpSpPr>
        <p:grpSpPr>
          <a:xfrm>
            <a:off x="394139" y="2112580"/>
            <a:ext cx="1702676" cy="4342476"/>
            <a:chOff x="179512" y="2132856"/>
            <a:chExt cx="1296144" cy="4248472"/>
          </a:xfrm>
        </p:grpSpPr>
        <p:pic>
          <p:nvPicPr>
            <p:cNvPr id="7"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8"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9"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29118220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ounded Rectangle 4"/>
          <p:cNvSpPr/>
          <p:nvPr/>
        </p:nvSpPr>
        <p:spPr>
          <a:xfrm>
            <a:off x="208761" y="40445"/>
            <a:ext cx="11668875" cy="655748"/>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dirty="0">
              <a:latin typeface="Comic Sans MS" pitchFamily="66" charset="0"/>
            </a:endParaRPr>
          </a:p>
        </p:txBody>
      </p:sp>
      <p:sp>
        <p:nvSpPr>
          <p:cNvPr id="2" name="Rectangle 1"/>
          <p:cNvSpPr/>
          <p:nvPr/>
        </p:nvSpPr>
        <p:spPr>
          <a:xfrm>
            <a:off x="1" y="853763"/>
            <a:ext cx="11964475" cy="6017032"/>
          </a:xfrm>
          <a:prstGeom prst="rect">
            <a:avLst/>
          </a:prstGeom>
        </p:spPr>
        <p:txBody>
          <a:bodyPr wrap="square">
            <a:spAutoFit/>
          </a:bodyPr>
          <a:lstStyle/>
          <a:p>
            <a:r>
              <a:rPr lang="en-GB" sz="1100" dirty="0">
                <a:latin typeface="Century Gothic" pitchFamily="34" charset="0"/>
              </a:rPr>
              <a:t>`Spirit.’ said Scrooge,’ show me no more. Conduct me home. Why do you delight to torture me.’</a:t>
            </a:r>
          </a:p>
          <a:p>
            <a:r>
              <a:rPr lang="en-GB" sz="1100" dirty="0">
                <a:latin typeface="Century Gothic" pitchFamily="34" charset="0"/>
              </a:rPr>
              <a:t>`One shadow more.’ exclaimed the Ghost.</a:t>
            </a:r>
          </a:p>
          <a:p>
            <a:r>
              <a:rPr lang="en-GB" sz="1100" dirty="0">
                <a:latin typeface="Century Gothic" pitchFamily="34" charset="0"/>
              </a:rPr>
              <a:t>`No more.’ cried Scrooge. `No more, I don’t wish to see it. Show me no more.’</a:t>
            </a:r>
          </a:p>
          <a:p>
            <a:r>
              <a:rPr lang="en-GB" sz="1100" dirty="0">
                <a:latin typeface="Century Gothic" pitchFamily="34" charset="0"/>
              </a:rPr>
              <a:t>But the relentless Ghost pinioned him in both his arms, and forced him to observe what happened next.</a:t>
            </a:r>
          </a:p>
          <a:p>
            <a:r>
              <a:rPr lang="en-GB" sz="1100" dirty="0">
                <a:latin typeface="Century Gothic" pitchFamily="34" charset="0"/>
              </a:rPr>
              <a:t>They were in another scene and place; a room, not very large or handsome, but full of comfort. Near to the winter fire sat a beautiful young girl, so like that last that Scrooge believed it was the same, until he saw her, now a comely matron, sitting opposite her daughter. The noise in this room was perfectly tumultuous, for there were more children there, than Scrooge in his agitated state of mind could count; and, unlike the celebrated herd in the poem, they were not forty children conducting themselves like one, but every child was conducting itself like forty. The consequences were uproarious beyond belief; but no one seemed to care; on the contrary, the mother and daughter laughed heartily, and enjoyed it very much; and the latter, soon beginning to mingle in the sports, got pillaged by the young brigands most ruthlessly. What would I not have given to one of them. Though I never could have been so rude, no, no. I wouldn’t for the wealth of all the world have crushed that braided hair, and torn it down; and for the precious little shoe, I wouldn’t have plucked it off, God bless my soul. to save my life. As to measuring her waist in sport, as they did, bold young brood, I couldn’t have done it; I should have expected my arm to have grown round it for a punishment, and never come straight again. And yet I should have dearly liked, I own, to have touched her lips; to have questioned her, that she might have opened them; to have looked upon the lashes of her downcast eyes, and never raised a blush; to have let loose waves of hair, an inch of which would be a keepsake beyond price: in short, I should have liked, I do confess, to have had the lightest licence of a child, and yet to have been man enough to know its value.</a:t>
            </a:r>
          </a:p>
          <a:p>
            <a:r>
              <a:rPr lang="en-GB" sz="1100" dirty="0">
                <a:latin typeface="Century Gothic" pitchFamily="34" charset="0"/>
              </a:rPr>
              <a:t>But now a knocking at the door was heard, and such a rush immediately ensued that she with laughing face and plundered dress was borne towards it the centre of a flushed and boisterous group, just in time to greet the father, who came home attended by a man laden with Christmas toys and presents. Then the shouting and the struggling, and the onslaught that was made on the defenceless porter. The scaling him with chairs for ladders to dive into his pockets, despoil him of brown-paper parcels, hold on tight by his cravat, hug him round his neck, pommel his back, and kick his legs in irrepressible affection. The shouts of wonder and delight with which the development of every package was received. The terrible announcement that the baby had been taken in the act of putting a doll’s frying-pan into his mouth, and was more than suspected of having swallowed a fictitious turkey, glued on a wooden platter. The immense relief of finding this a false alarm. The joy, and gratitude, and ecstasy. They are all indescribable alike. It is enough that by degrees the children and their emotions got out of the parlour, and by one stair at a time, up to the top of the house; where they went to bed, and so subsided.</a:t>
            </a:r>
          </a:p>
          <a:p>
            <a:r>
              <a:rPr lang="en-GB" sz="1100" dirty="0">
                <a:latin typeface="Century Gothic" pitchFamily="34" charset="0"/>
              </a:rPr>
              <a:t>And now Scrooge looked on more attentively than ever, when the master of the house, having his daughter leaning fondly on him, sat down with her and her mother at his own fireside; and when he thought that such another creature, quite as graceful and as full of promise, might have called him father, and been a spring-time in the haggard winter of his life, his sight grew very dim indeed.</a:t>
            </a:r>
          </a:p>
          <a:p>
            <a:r>
              <a:rPr lang="en-GB" sz="1100" dirty="0">
                <a:latin typeface="Century Gothic" pitchFamily="34" charset="0"/>
              </a:rPr>
              <a:t>`Belle,’ said the husband, turning to his wife with a smile,’ I saw an old friend of yours this afternoon.’</a:t>
            </a:r>
          </a:p>
          <a:p>
            <a:r>
              <a:rPr lang="en-GB" sz="1100" dirty="0">
                <a:latin typeface="Century Gothic" pitchFamily="34" charset="0"/>
              </a:rPr>
              <a:t>`Who was it.’</a:t>
            </a:r>
          </a:p>
          <a:p>
            <a:r>
              <a:rPr lang="en-GB" sz="1100" dirty="0">
                <a:latin typeface="Century Gothic" pitchFamily="34" charset="0"/>
              </a:rPr>
              <a:t>`Guess.’</a:t>
            </a:r>
          </a:p>
          <a:p>
            <a:r>
              <a:rPr lang="en-GB" sz="1100" dirty="0">
                <a:latin typeface="Century Gothic" pitchFamily="34" charset="0"/>
              </a:rPr>
              <a:t>`How can I. Tut, don’t I know.’ she added in the same breath, laughing as he laughed. `Mr Scrooge.’</a:t>
            </a:r>
          </a:p>
          <a:p>
            <a:r>
              <a:rPr lang="en-GB" sz="1100" dirty="0">
                <a:latin typeface="Century Gothic" pitchFamily="34" charset="0"/>
              </a:rPr>
              <a:t>`Mr Scrooge it was. I passed his office window; and as it was not shut up, and he had a candle inside, I could scarcely help seeing him. His partner lies upon the point of death, I hear; and there he sat alone. Quite alone in the world, I do believe.’</a:t>
            </a:r>
          </a:p>
          <a:p>
            <a:r>
              <a:rPr lang="en-GB" sz="1100" dirty="0">
                <a:latin typeface="Century Gothic" pitchFamily="34" charset="0"/>
              </a:rPr>
              <a:t>`Spirit.’ said Scrooge in a broken voice,’ remove me from this place.’</a:t>
            </a:r>
          </a:p>
          <a:p>
            <a:r>
              <a:rPr lang="en-GB" sz="1100" dirty="0">
                <a:latin typeface="Century Gothic" pitchFamily="34" charset="0"/>
              </a:rPr>
              <a:t>`I told you these were shadows of the things that have been,’ said the Ghost. `That they are what they are, do not blame me.’</a:t>
            </a:r>
          </a:p>
          <a:p>
            <a:r>
              <a:rPr lang="en-GB" sz="1100" dirty="0">
                <a:latin typeface="Century Gothic" pitchFamily="34" charset="0"/>
              </a:rPr>
              <a:t>`Remove me.’ Scrooge exclaimed,’ I cannot bear it.’</a:t>
            </a:r>
          </a:p>
        </p:txBody>
      </p:sp>
      <p:sp>
        <p:nvSpPr>
          <p:cNvPr id="3" name="TextBox 2"/>
          <p:cNvSpPr txBox="1"/>
          <p:nvPr/>
        </p:nvSpPr>
        <p:spPr>
          <a:xfrm>
            <a:off x="121921" y="106722"/>
            <a:ext cx="11842555" cy="523220"/>
          </a:xfrm>
          <a:prstGeom prst="rect">
            <a:avLst/>
          </a:prstGeom>
          <a:noFill/>
        </p:spPr>
        <p:txBody>
          <a:bodyPr wrap="square" rtlCol="0">
            <a:spAutoFit/>
          </a:bodyPr>
          <a:lstStyle/>
          <a:p>
            <a:pPr algn="ctr"/>
            <a:r>
              <a:rPr lang="en-GB" sz="2800" b="1" dirty="0">
                <a:solidFill>
                  <a:schemeClr val="bg1"/>
                </a:solidFill>
                <a:latin typeface="Comic Sans MS" pitchFamily="66" charset="0"/>
              </a:rPr>
              <a:t>How does Dickens present Scrooge as an outsider here?</a:t>
            </a:r>
          </a:p>
        </p:txBody>
      </p:sp>
    </p:spTree>
    <p:extLst>
      <p:ext uri="{BB962C8B-B14F-4D97-AF65-F5344CB8AC3E}">
        <p14:creationId xmlns:p14="http://schemas.microsoft.com/office/powerpoint/2010/main" val="70676115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902"/>
            <a:ext cx="7225048" cy="45779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7789554" y="360610"/>
            <a:ext cx="3930239" cy="1938992"/>
          </a:xfrm>
          <a:prstGeom prst="rect">
            <a:avLst/>
          </a:prstGeom>
          <a:noFill/>
          <a:ln>
            <a:solidFill>
              <a:srgbClr val="00B0F0"/>
            </a:solidFill>
          </a:ln>
        </p:spPr>
        <p:txBody>
          <a:bodyPr wrap="square" rtlCol="0">
            <a:spAutoFit/>
          </a:bodyPr>
          <a:lstStyle/>
          <a:p>
            <a:r>
              <a:rPr lang="en-GB" sz="4000" b="1" dirty="0">
                <a:latin typeface="Comic Sans MS" pitchFamily="66" charset="0"/>
              </a:rPr>
              <a:t>Don’t launch into annotating straight away.</a:t>
            </a:r>
          </a:p>
        </p:txBody>
      </p:sp>
      <p:sp>
        <p:nvSpPr>
          <p:cNvPr id="4" name="TextBox 3"/>
          <p:cNvSpPr txBox="1"/>
          <p:nvPr/>
        </p:nvSpPr>
        <p:spPr>
          <a:xfrm>
            <a:off x="752084" y="5032351"/>
            <a:ext cx="10268013" cy="1200329"/>
          </a:xfrm>
          <a:prstGeom prst="rect">
            <a:avLst/>
          </a:prstGeom>
          <a:noFill/>
          <a:ln>
            <a:solidFill>
              <a:srgbClr val="00B0F0"/>
            </a:solidFill>
          </a:ln>
        </p:spPr>
        <p:txBody>
          <a:bodyPr wrap="square" rtlCol="0">
            <a:spAutoFit/>
          </a:bodyPr>
          <a:lstStyle/>
          <a:p>
            <a:r>
              <a:rPr lang="en-GB" sz="2400" dirty="0">
                <a:latin typeface="Comic Sans MS" pitchFamily="66" charset="0"/>
              </a:rPr>
              <a:t>Decide in your own words what points you would make. Jot these down. </a:t>
            </a:r>
          </a:p>
          <a:p>
            <a:endParaRPr lang="en-GB" sz="2400" dirty="0">
              <a:latin typeface="Comic Sans MS" pitchFamily="66" charset="0"/>
            </a:endParaRPr>
          </a:p>
          <a:p>
            <a:r>
              <a:rPr lang="en-GB" sz="2400" dirty="0">
                <a:latin typeface="Comic Sans MS" pitchFamily="66" charset="0"/>
              </a:rPr>
              <a:t>Next start annotating based on these points you’ve made. </a:t>
            </a:r>
          </a:p>
        </p:txBody>
      </p:sp>
    </p:spTree>
    <p:extLst>
      <p:ext uri="{BB962C8B-B14F-4D97-AF65-F5344CB8AC3E}">
        <p14:creationId xmlns:p14="http://schemas.microsoft.com/office/powerpoint/2010/main" val="392877273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ounded Rectangle 6"/>
          <p:cNvSpPr/>
          <p:nvPr/>
        </p:nvSpPr>
        <p:spPr>
          <a:xfrm>
            <a:off x="264045" y="63166"/>
            <a:ext cx="11668875" cy="119797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dirty="0">
              <a:latin typeface="Comic Sans MS" pitchFamily="66" charset="0"/>
            </a:endParaRPr>
          </a:p>
        </p:txBody>
      </p:sp>
      <p:sp>
        <p:nvSpPr>
          <p:cNvPr id="2" name="Title 1"/>
          <p:cNvSpPr>
            <a:spLocks noGrp="1"/>
          </p:cNvSpPr>
          <p:nvPr>
            <p:ph type="title"/>
          </p:nvPr>
        </p:nvSpPr>
        <p:spPr>
          <a:xfrm>
            <a:off x="3987217" y="63192"/>
            <a:ext cx="4222531" cy="1325563"/>
          </a:xfrm>
        </p:spPr>
        <p:txBody>
          <a:bodyPr>
            <a:normAutofit/>
          </a:bodyPr>
          <a:lstStyle/>
          <a:p>
            <a:r>
              <a:rPr lang="en-GB" sz="6000" dirty="0">
                <a:solidFill>
                  <a:schemeClr val="bg1"/>
                </a:solidFill>
                <a:latin typeface="Comic Sans MS" pitchFamily="66" charset="0"/>
              </a:rPr>
              <a:t>Stave Two</a:t>
            </a:r>
          </a:p>
        </p:txBody>
      </p:sp>
      <p:sp>
        <p:nvSpPr>
          <p:cNvPr id="3" name="Rectangle 2"/>
          <p:cNvSpPr/>
          <p:nvPr/>
        </p:nvSpPr>
        <p:spPr>
          <a:xfrm>
            <a:off x="1308554" y="1376651"/>
            <a:ext cx="10624383" cy="538609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sz="2400" dirty="0">
                <a:solidFill>
                  <a:srgbClr val="000000"/>
                </a:solidFill>
                <a:latin typeface="Comic Sans MS" pitchFamily="66" charset="0"/>
                <a:ea typeface="Times New Roman" panose="02020603050405020304" pitchFamily="18" charset="0"/>
              </a:rPr>
              <a:t>1. </a:t>
            </a:r>
            <a:r>
              <a:rPr lang="en-GB" sz="2000" dirty="0">
                <a:solidFill>
                  <a:prstClr val="black"/>
                </a:solidFill>
                <a:latin typeface="Comic Sans MS" pitchFamily="66" charset="0"/>
              </a:rPr>
              <a:t>Select three words that you are unsure of and write a definition. Use a dictionary to help you.</a:t>
            </a:r>
          </a:p>
          <a:p>
            <a:r>
              <a:rPr lang="en-US" sz="2000" dirty="0">
                <a:solidFill>
                  <a:srgbClr val="000000"/>
                </a:solidFill>
                <a:latin typeface="Comic Sans MS" pitchFamily="66" charset="0"/>
                <a:ea typeface="Times New Roman" panose="02020603050405020304" pitchFamily="18" charset="0"/>
              </a:rPr>
              <a:t>1b. What was the strangest thing about the way the spirit looked? (– sentence beginning “but the strangest thing…)</a:t>
            </a:r>
            <a:endParaRPr lang="en-GB" sz="2000" dirty="0">
              <a:solidFill>
                <a:srgbClr val="000000"/>
              </a:solidFill>
              <a:latin typeface="Comic Sans MS" pitchFamily="66" charset="0"/>
              <a:ea typeface="Times New Roman" panose="02020603050405020304" pitchFamily="18" charset="0"/>
            </a:endParaRPr>
          </a:p>
          <a:p>
            <a:r>
              <a:rPr lang="en-US" sz="2000" dirty="0">
                <a:solidFill>
                  <a:srgbClr val="000000"/>
                </a:solidFill>
                <a:latin typeface="Comic Sans MS" pitchFamily="66" charset="0"/>
                <a:ea typeface="Times New Roman" panose="02020603050405020304" pitchFamily="18" charset="0"/>
              </a:rPr>
              <a:t>2. What is Scrooge’s initial attitude toward the spirit?</a:t>
            </a:r>
            <a:endParaRPr lang="en-GB" sz="2000" dirty="0">
              <a:solidFill>
                <a:srgbClr val="000000"/>
              </a:solidFill>
              <a:latin typeface="Comic Sans MS" pitchFamily="66" charset="0"/>
              <a:ea typeface="Times New Roman" panose="02020603050405020304" pitchFamily="18" charset="0"/>
            </a:endParaRPr>
          </a:p>
          <a:p>
            <a:r>
              <a:rPr lang="en-US" sz="2000" dirty="0">
                <a:solidFill>
                  <a:srgbClr val="000000"/>
                </a:solidFill>
                <a:latin typeface="Comic Sans MS" pitchFamily="66" charset="0"/>
                <a:ea typeface="Times New Roman" panose="02020603050405020304" pitchFamily="18" charset="0"/>
              </a:rPr>
              <a:t>3. What is different about Scrooge when he says “Remember it? I could walk it with a blindfold?” </a:t>
            </a:r>
          </a:p>
          <a:p>
            <a:r>
              <a:rPr lang="en-US" sz="2000" dirty="0">
                <a:solidFill>
                  <a:srgbClr val="000000"/>
                </a:solidFill>
                <a:latin typeface="Comic Sans MS" pitchFamily="66" charset="0"/>
                <a:ea typeface="Times New Roman" panose="02020603050405020304" pitchFamily="18" charset="0"/>
              </a:rPr>
              <a:t>4. Who is Scrooge talking about when he says “Poor boy!” </a:t>
            </a:r>
          </a:p>
          <a:p>
            <a:r>
              <a:rPr lang="en-US" sz="2000" dirty="0">
                <a:solidFill>
                  <a:srgbClr val="000000"/>
                </a:solidFill>
                <a:latin typeface="Comic Sans MS" pitchFamily="66" charset="0"/>
                <a:ea typeface="Times New Roman" panose="02020603050405020304" pitchFamily="18" charset="0"/>
              </a:rPr>
              <a:t>5. What does it tell us about Scrooge when Dickens observes “a rapidity of transition very foreign to his usual character.”? </a:t>
            </a:r>
          </a:p>
          <a:p>
            <a:r>
              <a:rPr lang="en-US" sz="2000" dirty="0">
                <a:solidFill>
                  <a:srgbClr val="000000"/>
                </a:solidFill>
                <a:latin typeface="Comic Sans MS" pitchFamily="66" charset="0"/>
                <a:ea typeface="Times New Roman" panose="02020603050405020304" pitchFamily="18" charset="0"/>
              </a:rPr>
              <a:t>6. When Fan comes to pick Scrooge up, we learn a reason why Scrooge may have turned out the way he did. What is this reason?</a:t>
            </a:r>
            <a:endParaRPr lang="en-GB" sz="2000" dirty="0">
              <a:solidFill>
                <a:srgbClr val="000000"/>
              </a:solidFill>
              <a:latin typeface="Comic Sans MS" pitchFamily="66" charset="0"/>
              <a:ea typeface="Times New Roman" panose="02020603050405020304" pitchFamily="18" charset="0"/>
            </a:endParaRPr>
          </a:p>
          <a:p>
            <a:r>
              <a:rPr lang="en-US" sz="2000" dirty="0">
                <a:solidFill>
                  <a:srgbClr val="000000"/>
                </a:solidFill>
                <a:latin typeface="Comic Sans MS" pitchFamily="66" charset="0"/>
                <a:ea typeface="Times New Roman" panose="02020603050405020304" pitchFamily="18" charset="0"/>
              </a:rPr>
              <a:t>7. What kind of people are the </a:t>
            </a:r>
            <a:r>
              <a:rPr lang="en-US" sz="2000" dirty="0" err="1">
                <a:solidFill>
                  <a:srgbClr val="000000"/>
                </a:solidFill>
                <a:latin typeface="Comic Sans MS" pitchFamily="66" charset="0"/>
                <a:ea typeface="Times New Roman" panose="02020603050405020304" pitchFamily="18" charset="0"/>
              </a:rPr>
              <a:t>Fezziwigs</a:t>
            </a:r>
            <a:r>
              <a:rPr lang="en-US" sz="2000" dirty="0">
                <a:solidFill>
                  <a:srgbClr val="000000"/>
                </a:solidFill>
                <a:latin typeface="Comic Sans MS" pitchFamily="66" charset="0"/>
                <a:ea typeface="Times New Roman" panose="02020603050405020304" pitchFamily="18" charset="0"/>
              </a:rPr>
              <a:t>?  How do you know this?</a:t>
            </a:r>
            <a:endParaRPr lang="en-GB" sz="2000" dirty="0">
              <a:solidFill>
                <a:srgbClr val="000000"/>
              </a:solidFill>
              <a:latin typeface="Comic Sans MS" pitchFamily="66" charset="0"/>
              <a:ea typeface="Times New Roman" panose="02020603050405020304" pitchFamily="18" charset="0"/>
            </a:endParaRPr>
          </a:p>
          <a:p>
            <a:r>
              <a:rPr lang="en-US" sz="2000" dirty="0">
                <a:solidFill>
                  <a:srgbClr val="000000"/>
                </a:solidFill>
                <a:latin typeface="Comic Sans MS" pitchFamily="66" charset="0"/>
                <a:ea typeface="Times New Roman" panose="02020603050405020304" pitchFamily="18" charset="0"/>
              </a:rPr>
              <a:t>8. Who is Belle and why was she important to Scrooge?</a:t>
            </a:r>
            <a:endParaRPr lang="en-GB" sz="2000" dirty="0">
              <a:solidFill>
                <a:srgbClr val="000000"/>
              </a:solidFill>
              <a:latin typeface="Comic Sans MS" pitchFamily="66" charset="0"/>
              <a:ea typeface="Times New Roman" panose="02020603050405020304" pitchFamily="18" charset="0"/>
            </a:endParaRPr>
          </a:p>
          <a:p>
            <a:r>
              <a:rPr lang="en-US" sz="2000" dirty="0">
                <a:solidFill>
                  <a:srgbClr val="000000"/>
                </a:solidFill>
                <a:latin typeface="Comic Sans MS" pitchFamily="66" charset="0"/>
                <a:ea typeface="Times New Roman" panose="02020603050405020304" pitchFamily="18" charset="0"/>
              </a:rPr>
              <a:t>9. Why does Scrooge say “Remove me.” </a:t>
            </a:r>
          </a:p>
          <a:p>
            <a:r>
              <a:rPr lang="en-US" sz="2000" dirty="0">
                <a:solidFill>
                  <a:srgbClr val="000000"/>
                </a:solidFill>
                <a:latin typeface="Comic Sans MS" pitchFamily="66" charset="0"/>
                <a:ea typeface="Times New Roman" panose="02020603050405020304" pitchFamily="18" charset="0"/>
              </a:rPr>
              <a:t>10. How does Scrooge try to "extinguish the light"? Does he succeed? What is the light a symbol of?</a:t>
            </a:r>
            <a:endParaRPr lang="en-GB" sz="2000" dirty="0">
              <a:solidFill>
                <a:srgbClr val="000000"/>
              </a:solidFill>
              <a:latin typeface="Comic Sans MS" pitchFamily="66" charset="0"/>
              <a:ea typeface="Times New Roman" panose="02020603050405020304" pitchFamily="18" charset="0"/>
            </a:endParaRPr>
          </a:p>
        </p:txBody>
      </p:sp>
      <p:grpSp>
        <p:nvGrpSpPr>
          <p:cNvPr id="8" name="Group 7"/>
          <p:cNvGrpSpPr/>
          <p:nvPr/>
        </p:nvGrpSpPr>
        <p:grpSpPr>
          <a:xfrm>
            <a:off x="126141" y="2191406"/>
            <a:ext cx="1182415" cy="4042932"/>
            <a:chOff x="179512" y="2132856"/>
            <a:chExt cx="1296144" cy="4248472"/>
          </a:xfrm>
        </p:grpSpPr>
        <p:pic>
          <p:nvPicPr>
            <p:cNvPr id="9"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10"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11"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27692760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273"/>
            <a:ext cx="7584843" cy="1200329"/>
          </a:xfrm>
          <a:prstGeom prst="rect">
            <a:avLst/>
          </a:prstGeom>
          <a:noFill/>
        </p:spPr>
        <p:txBody>
          <a:bodyPr wrap="square" rtlCol="0">
            <a:spAutoFit/>
          </a:bodyPr>
          <a:lstStyle/>
          <a:p>
            <a:pPr algn="ctr"/>
            <a:r>
              <a:rPr lang="en-GB" sz="3600" dirty="0">
                <a:solidFill>
                  <a:schemeClr val="bg1"/>
                </a:solidFill>
                <a:latin typeface="Comic Sans MS" pitchFamily="66" charset="0"/>
              </a:rPr>
              <a:t>How is Scrooge changing in stave 3?</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latin typeface="Century Gothic" panose="020B0502020202020204" pitchFamily="34" charset="0"/>
              </a:rPr>
              <a:t>Regret, remorse, humble, mock. </a:t>
            </a:r>
          </a:p>
        </p:txBody>
      </p:sp>
      <p:sp>
        <p:nvSpPr>
          <p:cNvPr id="4" name="Rectangle 3"/>
          <p:cNvSpPr/>
          <p:nvPr/>
        </p:nvSpPr>
        <p:spPr>
          <a:xfrm>
            <a:off x="2829386" y="3059311"/>
            <a:ext cx="3266633" cy="3539430"/>
          </a:xfrm>
          <a:prstGeom prst="rect">
            <a:avLst/>
          </a:prstGeom>
        </p:spPr>
        <p:txBody>
          <a:bodyPr wrap="square">
            <a:spAutoFit/>
          </a:bodyPr>
          <a:lstStyle/>
          <a:p>
            <a:r>
              <a:rPr lang="en-GB" sz="1600" b="1" dirty="0"/>
              <a:t>Who or what is </a:t>
            </a:r>
            <a:r>
              <a:rPr lang="en-GB" sz="1600" b="1" dirty="0" err="1"/>
              <a:t>Fezziwig</a:t>
            </a:r>
            <a:r>
              <a:rPr lang="en-GB" sz="1600" b="1" dirty="0"/>
              <a:t>? </a:t>
            </a:r>
            <a:endParaRPr lang="en-GB" sz="1600" dirty="0"/>
          </a:p>
          <a:p>
            <a:pPr lvl="0"/>
            <a:r>
              <a:rPr lang="en-IE" sz="1600" dirty="0"/>
              <a:t>The local wig shop</a:t>
            </a:r>
            <a:endParaRPr lang="en-GB" sz="1600" dirty="0"/>
          </a:p>
          <a:p>
            <a:pPr lvl="0"/>
            <a:r>
              <a:rPr lang="en-IE" sz="1600" dirty="0"/>
              <a:t>The name of Scrooge’s favourite drink</a:t>
            </a:r>
            <a:endParaRPr lang="en-GB" sz="1600" dirty="0"/>
          </a:p>
          <a:p>
            <a:pPr lvl="0"/>
            <a:r>
              <a:rPr lang="en-IE" sz="1600" dirty="0"/>
              <a:t>Scrooge’s crazy uncle</a:t>
            </a:r>
            <a:endParaRPr lang="en-GB" sz="1600" dirty="0"/>
          </a:p>
          <a:p>
            <a:pPr lvl="0"/>
            <a:r>
              <a:rPr lang="en-IE" sz="1600" dirty="0"/>
              <a:t>Scrooge’s boss when he was younger</a:t>
            </a:r>
            <a:endParaRPr lang="en-GB" sz="1600" dirty="0"/>
          </a:p>
          <a:p>
            <a:r>
              <a:rPr lang="en-GB" sz="1600" dirty="0"/>
              <a:t> </a:t>
            </a:r>
          </a:p>
          <a:p>
            <a:r>
              <a:rPr lang="en-GB" sz="1600" b="1" dirty="0"/>
              <a:t>What bad news does Belle give Scrooge? </a:t>
            </a:r>
            <a:endParaRPr lang="en-GB" sz="1600" dirty="0"/>
          </a:p>
          <a:p>
            <a:pPr lvl="0"/>
            <a:r>
              <a:rPr lang="en-IE" sz="1600" dirty="0"/>
              <a:t>His mother has died</a:t>
            </a:r>
            <a:endParaRPr lang="en-GB" sz="1600" dirty="0"/>
          </a:p>
          <a:p>
            <a:pPr lvl="0"/>
            <a:r>
              <a:rPr lang="en-IE" sz="1600" dirty="0"/>
              <a:t>She is calling off their engagement</a:t>
            </a:r>
            <a:endParaRPr lang="en-GB" sz="1600" dirty="0"/>
          </a:p>
          <a:p>
            <a:pPr lvl="0"/>
            <a:r>
              <a:rPr lang="en-IE" sz="1600" dirty="0"/>
              <a:t>She is moving away</a:t>
            </a:r>
            <a:endParaRPr lang="en-GB" sz="1600" dirty="0"/>
          </a:p>
          <a:p>
            <a:pPr lvl="0"/>
            <a:r>
              <a:rPr lang="en-IE" sz="1600" dirty="0"/>
              <a:t>He has lost his job</a:t>
            </a:r>
            <a:endParaRPr lang="en-GB" sz="1600" dirty="0"/>
          </a:p>
          <a:p>
            <a:r>
              <a:rPr lang="en-GB" sz="1600" dirty="0"/>
              <a:t> </a:t>
            </a:r>
          </a:p>
        </p:txBody>
      </p:sp>
      <p:sp>
        <p:nvSpPr>
          <p:cNvPr id="5" name="Rectangle 4"/>
          <p:cNvSpPr/>
          <p:nvPr/>
        </p:nvSpPr>
        <p:spPr>
          <a:xfrm>
            <a:off x="6436051" y="2710411"/>
            <a:ext cx="4856440" cy="3970318"/>
          </a:xfrm>
          <a:prstGeom prst="rect">
            <a:avLst/>
          </a:prstGeom>
        </p:spPr>
        <p:txBody>
          <a:bodyPr wrap="square">
            <a:spAutoFit/>
          </a:bodyPr>
          <a:lstStyle/>
          <a:p>
            <a:pPr lvl="0"/>
            <a:r>
              <a:rPr lang="en-GB" sz="1400" b="1" dirty="0">
                <a:solidFill>
                  <a:prstClr val="black"/>
                </a:solidFill>
              </a:rPr>
              <a:t>What does Scrooge come to understand after viewing the </a:t>
            </a:r>
            <a:r>
              <a:rPr lang="en-GB" sz="1400" b="1" dirty="0" err="1">
                <a:solidFill>
                  <a:prstClr val="black"/>
                </a:solidFill>
              </a:rPr>
              <a:t>Fezziwig</a:t>
            </a:r>
            <a:r>
              <a:rPr lang="en-GB" sz="1400" b="1" dirty="0">
                <a:solidFill>
                  <a:prstClr val="black"/>
                </a:solidFill>
              </a:rPr>
              <a:t> scene? </a:t>
            </a:r>
            <a:endParaRPr lang="en-GB" sz="1400" dirty="0">
              <a:solidFill>
                <a:prstClr val="black"/>
              </a:solidFill>
            </a:endParaRPr>
          </a:p>
          <a:p>
            <a:pPr lvl="0"/>
            <a:r>
              <a:rPr lang="en-IE" sz="1400" dirty="0">
                <a:solidFill>
                  <a:prstClr val="black"/>
                </a:solidFill>
              </a:rPr>
              <a:t>How lonely he was as a young man</a:t>
            </a:r>
            <a:endParaRPr lang="en-GB" sz="1400" dirty="0">
              <a:solidFill>
                <a:prstClr val="black"/>
              </a:solidFill>
            </a:endParaRPr>
          </a:p>
          <a:p>
            <a:pPr lvl="0"/>
            <a:r>
              <a:rPr lang="en-IE" sz="1400" dirty="0">
                <a:solidFill>
                  <a:prstClr val="black"/>
                </a:solidFill>
              </a:rPr>
              <a:t>That everyone knew how to have fun except him</a:t>
            </a:r>
            <a:endParaRPr lang="en-GB" sz="1400" dirty="0">
              <a:solidFill>
                <a:prstClr val="black"/>
              </a:solidFill>
            </a:endParaRPr>
          </a:p>
          <a:p>
            <a:pPr lvl="0"/>
            <a:r>
              <a:rPr lang="en-IE" sz="1400" dirty="0">
                <a:solidFill>
                  <a:prstClr val="black"/>
                </a:solidFill>
              </a:rPr>
              <a:t>The benefits of kindness</a:t>
            </a:r>
            <a:endParaRPr lang="en-GB" sz="1400" dirty="0">
              <a:solidFill>
                <a:prstClr val="black"/>
              </a:solidFill>
            </a:endParaRPr>
          </a:p>
          <a:p>
            <a:pPr lvl="0"/>
            <a:r>
              <a:rPr lang="en-IE" sz="1400" dirty="0">
                <a:solidFill>
                  <a:prstClr val="black"/>
                </a:solidFill>
              </a:rPr>
              <a:t>The time it takes to develop strong relationships</a:t>
            </a:r>
            <a:endParaRPr lang="en-GB" sz="1400" dirty="0">
              <a:solidFill>
                <a:prstClr val="black"/>
              </a:solidFill>
            </a:endParaRPr>
          </a:p>
          <a:p>
            <a:pPr lvl="0"/>
            <a:r>
              <a:rPr lang="en-GB" sz="1400" dirty="0">
                <a:solidFill>
                  <a:prstClr val="black"/>
                </a:solidFill>
              </a:rPr>
              <a:t> </a:t>
            </a:r>
          </a:p>
          <a:p>
            <a:pPr lvl="0"/>
            <a:r>
              <a:rPr lang="en-GB" sz="1400" b="1" dirty="0">
                <a:solidFill>
                  <a:prstClr val="black"/>
                </a:solidFill>
              </a:rPr>
              <a:t>What is the first place the ghost takes Scrooge to visit?</a:t>
            </a:r>
            <a:endParaRPr lang="en-GB" sz="1400" dirty="0">
              <a:solidFill>
                <a:prstClr val="black"/>
              </a:solidFill>
            </a:endParaRPr>
          </a:p>
          <a:p>
            <a:pPr lvl="0"/>
            <a:r>
              <a:rPr lang="en-IE" sz="1400" dirty="0">
                <a:solidFill>
                  <a:prstClr val="black"/>
                </a:solidFill>
              </a:rPr>
              <a:t>His grandmother’s kitchen</a:t>
            </a:r>
            <a:endParaRPr lang="en-GB" sz="1400" dirty="0">
              <a:solidFill>
                <a:prstClr val="black"/>
              </a:solidFill>
            </a:endParaRPr>
          </a:p>
          <a:p>
            <a:pPr lvl="0"/>
            <a:r>
              <a:rPr lang="en-IE" sz="1400" dirty="0">
                <a:solidFill>
                  <a:prstClr val="black"/>
                </a:solidFill>
              </a:rPr>
              <a:t>His first office</a:t>
            </a:r>
            <a:endParaRPr lang="en-GB" sz="1400" dirty="0">
              <a:solidFill>
                <a:prstClr val="black"/>
              </a:solidFill>
            </a:endParaRPr>
          </a:p>
          <a:p>
            <a:pPr lvl="0"/>
            <a:r>
              <a:rPr lang="en-IE" sz="1400" dirty="0">
                <a:solidFill>
                  <a:prstClr val="black"/>
                </a:solidFill>
              </a:rPr>
              <a:t>His boyhood schoolhouse</a:t>
            </a:r>
            <a:endParaRPr lang="en-GB" sz="1400" dirty="0">
              <a:solidFill>
                <a:prstClr val="black"/>
              </a:solidFill>
            </a:endParaRPr>
          </a:p>
          <a:p>
            <a:pPr lvl="0"/>
            <a:r>
              <a:rPr lang="en-IE" sz="1400" dirty="0">
                <a:solidFill>
                  <a:prstClr val="black"/>
                </a:solidFill>
              </a:rPr>
              <a:t>His college dorm room</a:t>
            </a:r>
            <a:endParaRPr lang="en-GB" sz="1400" dirty="0">
              <a:solidFill>
                <a:prstClr val="black"/>
              </a:solidFill>
            </a:endParaRPr>
          </a:p>
          <a:p>
            <a:pPr lvl="0"/>
            <a:r>
              <a:rPr lang="en-IE" sz="1400" dirty="0">
                <a:solidFill>
                  <a:prstClr val="black"/>
                </a:solidFill>
              </a:rPr>
              <a:t>His first pace of work</a:t>
            </a:r>
            <a:endParaRPr lang="en-GB" sz="1400" dirty="0">
              <a:solidFill>
                <a:prstClr val="black"/>
              </a:solidFill>
            </a:endParaRPr>
          </a:p>
          <a:p>
            <a:pPr lvl="0"/>
            <a:r>
              <a:rPr lang="en-GB" sz="1400" dirty="0">
                <a:solidFill>
                  <a:prstClr val="black"/>
                </a:solidFill>
              </a:rPr>
              <a:t> </a:t>
            </a:r>
          </a:p>
          <a:p>
            <a:pPr lvl="0"/>
            <a:r>
              <a:rPr lang="en-GB" sz="1400" b="1" dirty="0">
                <a:solidFill>
                  <a:prstClr val="black"/>
                </a:solidFill>
              </a:rPr>
              <a:t>How is Scrooge able to fly out the window with the ghost?</a:t>
            </a:r>
            <a:endParaRPr lang="en-GB" sz="1400" dirty="0">
              <a:solidFill>
                <a:prstClr val="black"/>
              </a:solidFill>
            </a:endParaRPr>
          </a:p>
          <a:p>
            <a:pPr lvl="0"/>
            <a:r>
              <a:rPr lang="en-IE" sz="1400" dirty="0">
                <a:solidFill>
                  <a:prstClr val="black"/>
                </a:solidFill>
              </a:rPr>
              <a:t>By holding his ankle</a:t>
            </a:r>
            <a:endParaRPr lang="en-GB" sz="1400" dirty="0">
              <a:solidFill>
                <a:prstClr val="black"/>
              </a:solidFill>
            </a:endParaRPr>
          </a:p>
          <a:p>
            <a:pPr lvl="0"/>
            <a:r>
              <a:rPr lang="en-IE" sz="1400" dirty="0">
                <a:solidFill>
                  <a:prstClr val="black"/>
                </a:solidFill>
              </a:rPr>
              <a:t>By climbing on his back</a:t>
            </a:r>
            <a:endParaRPr lang="en-GB" sz="1400" dirty="0">
              <a:solidFill>
                <a:prstClr val="black"/>
              </a:solidFill>
            </a:endParaRPr>
          </a:p>
          <a:p>
            <a:pPr lvl="0"/>
            <a:r>
              <a:rPr lang="en-IE" sz="1400" dirty="0">
                <a:solidFill>
                  <a:prstClr val="black"/>
                </a:solidFill>
              </a:rPr>
              <a:t>By grasping his robe</a:t>
            </a:r>
            <a:endParaRPr lang="en-GB" sz="1400" dirty="0">
              <a:solidFill>
                <a:prstClr val="black"/>
              </a:solidFill>
            </a:endParaRPr>
          </a:p>
        </p:txBody>
      </p:sp>
      <p:sp>
        <p:nvSpPr>
          <p:cNvPr id="8" name="Rectangle 7"/>
          <p:cNvSpPr/>
          <p:nvPr/>
        </p:nvSpPr>
        <p:spPr>
          <a:xfrm>
            <a:off x="418728" y="3728553"/>
            <a:ext cx="1747341" cy="1569660"/>
          </a:xfrm>
          <a:prstGeom prst="rect">
            <a:avLst/>
          </a:prstGeom>
        </p:spPr>
        <p:txBody>
          <a:bodyPr wrap="square">
            <a:spAutoFit/>
          </a:bodyPr>
          <a:lstStyle/>
          <a:p>
            <a:pPr algn="ctr"/>
            <a:r>
              <a:rPr lang="en-GB" sz="2400" b="1" dirty="0">
                <a:latin typeface="Comic Sans MS" pitchFamily="66" charset="0"/>
              </a:rPr>
              <a:t>A Reminder of Stave Two!</a:t>
            </a:r>
            <a:endParaRPr lang="en-GB" sz="2400" dirty="0">
              <a:latin typeface="Comic Sans MS" pitchFamily="66" charset="0"/>
            </a:endParaRPr>
          </a:p>
        </p:txBody>
      </p:sp>
    </p:spTree>
    <p:extLst>
      <p:ext uri="{BB962C8B-B14F-4D97-AF65-F5344CB8AC3E}">
        <p14:creationId xmlns:p14="http://schemas.microsoft.com/office/powerpoint/2010/main" val="217970367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173941" y="1171648"/>
            <a:ext cx="6210091" cy="3093967"/>
          </a:xfrm>
          <a:solidFill>
            <a:schemeClr val="bg1"/>
          </a:solidFill>
          <a:ln w="28575">
            <a:solidFill>
              <a:srgbClr val="7030A0"/>
            </a:solidFill>
          </a:ln>
        </p:spPr>
        <p:txBody>
          <a:bodyPr>
            <a:noAutofit/>
          </a:bodyPr>
          <a:lstStyle/>
          <a:p>
            <a:pPr marL="0" lvl="0" indent="0" algn="just">
              <a:buNone/>
            </a:pPr>
            <a:r>
              <a:rPr lang="en-GB" sz="2400" dirty="0">
                <a:latin typeface="Comic Sans MS" pitchFamily="66" charset="0"/>
              </a:rPr>
              <a:t>Before Victoria's reign started in 1837, nobody in Britain had heard of Santa Claus or Christmas Crackers. No Christmas cards were sent and most people did not have holidays from work. The wealth and technologies generated by the industrial revolution of the Victorian era changed the face of Christmas forever..</a:t>
            </a:r>
          </a:p>
        </p:txBody>
      </p:sp>
      <p:pic>
        <p:nvPicPr>
          <p:cNvPr id="8" name="Content Placeholder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864088" y="1261248"/>
            <a:ext cx="4491605" cy="4370341"/>
          </a:xfrm>
          <a:ln w="28575">
            <a:solidFill>
              <a:srgbClr val="7030A0"/>
            </a:solidFill>
          </a:ln>
        </p:spPr>
      </p:pic>
      <p:sp>
        <p:nvSpPr>
          <p:cNvPr id="7" name="TextBox 6"/>
          <p:cNvSpPr txBox="1"/>
          <p:nvPr/>
        </p:nvSpPr>
        <p:spPr>
          <a:xfrm>
            <a:off x="173939" y="4490564"/>
            <a:ext cx="6210092" cy="2246769"/>
          </a:xfrm>
          <a:prstGeom prst="rect">
            <a:avLst/>
          </a:prstGeom>
          <a:solidFill>
            <a:schemeClr val="bg1"/>
          </a:solidFill>
          <a:ln w="28575">
            <a:solidFill>
              <a:srgbClr val="7030A0"/>
            </a:solidFill>
          </a:ln>
        </p:spPr>
        <p:txBody>
          <a:bodyPr wrap="square" rtlCol="0">
            <a:spAutoFit/>
          </a:bodyPr>
          <a:lstStyle/>
          <a:p>
            <a:pPr algn="just"/>
            <a:r>
              <a:rPr lang="en-GB" sz="2000" dirty="0">
                <a:latin typeface="Comic Sans MS" pitchFamily="66" charset="0"/>
              </a:rPr>
              <a:t>Sentimental do-gooders like Charles Dickens wrote books like "Christmas Carol", published in 1843, which actually encouraged rich Victorians to redistribute their wealth by giving money and gifts to the poor - Humbug! These radical middle class ideals eventually spread to the not-quite-so-poor as well.</a:t>
            </a:r>
          </a:p>
        </p:txBody>
      </p:sp>
      <p:sp>
        <p:nvSpPr>
          <p:cNvPr id="9" name="TextBox 8"/>
          <p:cNvSpPr txBox="1"/>
          <p:nvPr/>
        </p:nvSpPr>
        <p:spPr>
          <a:xfrm>
            <a:off x="6864088" y="6051239"/>
            <a:ext cx="4512501" cy="646331"/>
          </a:xfrm>
          <a:prstGeom prst="rect">
            <a:avLst/>
          </a:prstGeom>
          <a:solidFill>
            <a:schemeClr val="bg1"/>
          </a:solidFill>
          <a:ln w="28575">
            <a:solidFill>
              <a:srgbClr val="7030A0"/>
            </a:solidFill>
          </a:ln>
        </p:spPr>
        <p:txBody>
          <a:bodyPr wrap="square" rtlCol="0">
            <a:spAutoFit/>
          </a:bodyPr>
          <a:lstStyle/>
          <a:p>
            <a:pPr algn="ctr"/>
            <a:r>
              <a:rPr lang="en-GB" b="1" dirty="0"/>
              <a:t>How is this information important to understanding </a:t>
            </a:r>
            <a:r>
              <a:rPr lang="en-GB" b="1" i="1" dirty="0"/>
              <a:t>A Christmas Carol</a:t>
            </a:r>
            <a:r>
              <a:rPr lang="en-GB" b="1" dirty="0"/>
              <a:t>?</a:t>
            </a:r>
          </a:p>
        </p:txBody>
      </p:sp>
      <p:sp>
        <p:nvSpPr>
          <p:cNvPr id="10" name="Rounded Rectangle 9"/>
          <p:cNvSpPr/>
          <p:nvPr/>
        </p:nvSpPr>
        <p:spPr>
          <a:xfrm>
            <a:off x="264045" y="63166"/>
            <a:ext cx="11668875" cy="93006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dirty="0">
                <a:latin typeface="Comic Sans MS" pitchFamily="66" charset="0"/>
              </a:rPr>
              <a:t>Victorian Christmas</a:t>
            </a:r>
          </a:p>
        </p:txBody>
      </p:sp>
    </p:spTree>
    <p:extLst>
      <p:ext uri="{BB962C8B-B14F-4D97-AF65-F5344CB8AC3E}">
        <p14:creationId xmlns:p14="http://schemas.microsoft.com/office/powerpoint/2010/main" val="2652621153"/>
      </p:ext>
    </p:extLst>
  </p:cSld>
  <p:clrMapOvr>
    <a:masterClrMapping/>
  </p:clrMapOvr>
  <p:transition spd="slow">
    <p:pull/>
  </p:transition>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ounded Rectangle 6"/>
          <p:cNvSpPr/>
          <p:nvPr/>
        </p:nvSpPr>
        <p:spPr>
          <a:xfrm>
            <a:off x="4456093" y="-78106"/>
            <a:ext cx="7508355" cy="93006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dirty="0">
              <a:latin typeface="Comic Sans MS" pitchFamily="66" charset="0"/>
            </a:endParaRPr>
          </a:p>
        </p:txBody>
      </p:sp>
      <p:pic>
        <p:nvPicPr>
          <p:cNvPr id="2050" name="Picture 2" descr="Image result for a christmas carol ignorance and w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456091" cy="683799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a:spLocks noChangeArrowheads="1"/>
          </p:cNvSpPr>
          <p:nvPr/>
        </p:nvSpPr>
        <p:spPr bwMode="auto">
          <a:xfrm>
            <a:off x="5324147" y="0"/>
            <a:ext cx="620714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3600" b="1" i="0" u="none" strike="noStrike" cap="none" normalizeH="0" baseline="0" dirty="0">
                <a:ln>
                  <a:noFill/>
                </a:ln>
                <a:solidFill>
                  <a:schemeClr val="bg1"/>
                </a:solidFill>
                <a:effectLst/>
                <a:latin typeface="Comic Sans MS" pitchFamily="66" charset="0"/>
                <a:ea typeface="Calibri" pitchFamily="34" charset="0"/>
                <a:cs typeface="Calibri" pitchFamily="34" charset="0"/>
              </a:rPr>
              <a:t>Context: Father Christmas</a:t>
            </a:r>
            <a:endParaRPr kumimoji="0" lang="en-GB" sz="3600" b="0" i="0" u="none" strike="noStrike" cap="none" normalizeH="0" baseline="0" dirty="0">
              <a:ln>
                <a:noFill/>
              </a:ln>
              <a:solidFill>
                <a:schemeClr val="bg1"/>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a:ln>
                <a:noFill/>
              </a:ln>
              <a:solidFill>
                <a:schemeClr val="bg1"/>
              </a:solidFill>
              <a:effectLst/>
              <a:latin typeface="Arial" pitchFamily="34" charset="0"/>
              <a:cs typeface="Arial" pitchFamily="34" charset="0"/>
            </a:endParaRPr>
          </a:p>
        </p:txBody>
      </p:sp>
      <p:sp>
        <p:nvSpPr>
          <p:cNvPr id="4" name="Rectangle 3"/>
          <p:cNvSpPr>
            <a:spLocks noChangeArrowheads="1"/>
          </p:cNvSpPr>
          <p:nvPr/>
        </p:nvSpPr>
        <p:spPr bwMode="auto">
          <a:xfrm>
            <a:off x="4456095" y="851956"/>
            <a:ext cx="7735908" cy="5940088"/>
          </a:xfrm>
          <a:prstGeom prst="rect">
            <a:avLst/>
          </a:prstGeom>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Close your eyes and think of Father Christmas. What do you see? A jolly, fat man, with rosy red cheeks, a fluffy white beard and a red suit? Well close your eyes again and try and imagine him with a green suit rather than red...</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2000" b="0" i="0" u="none" strike="noStrike" cap="none" normalizeH="0" baseline="0" dirty="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Difficult maybe, but that is how the British Father Christmas should be dressed. In the 1930s a certain American soft drinks company decided Santa should be dressed in red as part of a marketing campaign and that has stuck.</a:t>
            </a:r>
            <a:endParaRPr kumimoji="0" lang="en-GB" sz="2000" b="0" i="0" u="none" strike="noStrike" cap="none" normalizeH="0" baseline="0" dirty="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rPr>
              <a:t>There are many stories and legends about pagan winter festivals which include a 'Father Christmas' type figure, all of which have become part of the modern version. It's likely he represented the coming of spring and wore a long green hooded cloak and a wreath of holly, ivy or mistletoe and had the ability to make people happier during the long winter months. Often, he would sit near the fire and be given something to eat and drink. By being kind to him, people thought they would receive something good in return such as a mild winter.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dirty="0">
              <a:ln>
                <a:noFill/>
              </a:ln>
              <a:solidFill>
                <a:schemeClr val="tx1"/>
              </a:solidFill>
              <a:effectLst/>
              <a:latin typeface="Comic Sans MS" pitchFamily="66" charset="0"/>
              <a:ea typeface="Times New Roman" pitchFamily="18" charset="0"/>
              <a:cs typeface="Times New Roman" pitchFamily="18" charset="0"/>
            </a:endParaRPr>
          </a:p>
        </p:txBody>
      </p:sp>
    </p:spTree>
    <p:extLst>
      <p:ext uri="{BB962C8B-B14F-4D97-AF65-F5344CB8AC3E}">
        <p14:creationId xmlns:p14="http://schemas.microsoft.com/office/powerpoint/2010/main" val="43336538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ounded Rectangle 6"/>
          <p:cNvSpPr/>
          <p:nvPr/>
        </p:nvSpPr>
        <p:spPr>
          <a:xfrm>
            <a:off x="527397" y="0"/>
            <a:ext cx="11437065" cy="93006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dirty="0">
              <a:latin typeface="Comic Sans MS" pitchFamily="66" charset="0"/>
            </a:endParaRPr>
          </a:p>
        </p:txBody>
      </p:sp>
      <p:sp>
        <p:nvSpPr>
          <p:cNvPr id="5" name="Content Placeholder 4"/>
          <p:cNvSpPr>
            <a:spLocks noGrp="1"/>
          </p:cNvSpPr>
          <p:nvPr>
            <p:ph sz="half" idx="1"/>
          </p:nvPr>
        </p:nvSpPr>
        <p:spPr>
          <a:xfrm>
            <a:off x="527381" y="1196752"/>
            <a:ext cx="5755051" cy="4176464"/>
          </a:xfrm>
          <a:solidFill>
            <a:schemeClr val="bg1"/>
          </a:solidFill>
          <a:ln w="28575">
            <a:solidFill>
              <a:srgbClr val="7030A0"/>
            </a:solidFill>
          </a:ln>
        </p:spPr>
        <p:txBody>
          <a:bodyPr>
            <a:noAutofit/>
          </a:bodyPr>
          <a:lstStyle/>
          <a:p>
            <a:pPr marL="0" lvl="0" indent="0" algn="just">
              <a:buNone/>
            </a:pPr>
            <a:r>
              <a:rPr lang="en-GB" sz="2000" dirty="0"/>
              <a:t>Father Christmas or Santa Claus: The two are in fact two entirely separate stories. Father Christmas was originally part of an old English midwinter festival, normally dressed in green, a sign of the returning spring. </a:t>
            </a:r>
          </a:p>
          <a:p>
            <a:pPr marL="0" lvl="0" indent="0" algn="just">
              <a:buNone/>
            </a:pPr>
            <a:endParaRPr lang="en-GB" sz="2000" dirty="0"/>
          </a:p>
          <a:p>
            <a:pPr marL="0" lvl="0" indent="0" algn="just">
              <a:buNone/>
            </a:pPr>
            <a:r>
              <a:rPr lang="en-GB" sz="2000" dirty="0"/>
              <a:t>The stories of St. Nicholas (Sinter Klaas in Holland) came via Dutch settlers to America in the 17th Century. From the 1870's Sinter Klass became known in Britain as Santa Claus and with him came his unique gift and toy distribution system - reindeer and sleigh.</a:t>
            </a:r>
          </a:p>
        </p:txBody>
      </p:sp>
      <p:pic>
        <p:nvPicPr>
          <p:cNvPr id="2" name="Content Placeholder 1"/>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864088" y="1177354"/>
            <a:ext cx="4714021" cy="5131191"/>
          </a:xfrm>
          <a:ln w="28575">
            <a:solidFill>
              <a:srgbClr val="7030A0"/>
            </a:solidFill>
          </a:ln>
        </p:spPr>
      </p:pic>
      <p:sp>
        <p:nvSpPr>
          <p:cNvPr id="3" name="TextBox 2"/>
          <p:cNvSpPr txBox="1"/>
          <p:nvPr/>
        </p:nvSpPr>
        <p:spPr>
          <a:xfrm>
            <a:off x="527381" y="5517317"/>
            <a:ext cx="5760640" cy="646331"/>
          </a:xfrm>
          <a:prstGeom prst="rect">
            <a:avLst/>
          </a:prstGeom>
          <a:solidFill>
            <a:schemeClr val="bg1"/>
          </a:solidFill>
          <a:ln w="28575">
            <a:solidFill>
              <a:srgbClr val="7030A0"/>
            </a:solidFill>
          </a:ln>
        </p:spPr>
        <p:txBody>
          <a:bodyPr wrap="square" rtlCol="0">
            <a:spAutoFit/>
          </a:bodyPr>
          <a:lstStyle/>
          <a:p>
            <a:pPr algn="ctr"/>
            <a:r>
              <a:rPr lang="en-GB" b="1" dirty="0"/>
              <a:t>How is this information important to understanding </a:t>
            </a:r>
            <a:r>
              <a:rPr lang="en-GB" b="1" i="1" dirty="0"/>
              <a:t>A Christmas Carol</a:t>
            </a:r>
            <a:r>
              <a:rPr lang="en-GB" b="1" dirty="0"/>
              <a:t>?</a:t>
            </a:r>
          </a:p>
        </p:txBody>
      </p:sp>
    </p:spTree>
    <p:extLst>
      <p:ext uri="{BB962C8B-B14F-4D97-AF65-F5344CB8AC3E}">
        <p14:creationId xmlns:p14="http://schemas.microsoft.com/office/powerpoint/2010/main" val="3964820424"/>
      </p:ext>
    </p:extLst>
  </p:cSld>
  <p:clrMapOvr>
    <a:masterClrMapping/>
  </p:clrMapOvr>
  <p:transition spd="slow">
    <p:pull/>
  </p:transition>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379"/>
            <a:ext cx="9138007" cy="1015663"/>
          </a:xfrm>
          <a:prstGeom prst="rect">
            <a:avLst/>
          </a:prstGeom>
          <a:noFill/>
        </p:spPr>
        <p:txBody>
          <a:bodyPr wrap="square" rtlCol="0">
            <a:spAutoFit/>
          </a:bodyPr>
          <a:lstStyle/>
          <a:p>
            <a:r>
              <a:rPr lang="en-GB" sz="6000" b="1" dirty="0">
                <a:solidFill>
                  <a:schemeClr val="bg1"/>
                </a:solidFill>
                <a:latin typeface="Comic Sans MS" pitchFamily="66" charset="0"/>
              </a:rPr>
              <a:t>Read Stave 3 – </a:t>
            </a:r>
            <a:r>
              <a:rPr lang="en-GB" sz="4000" b="1" dirty="0">
                <a:solidFill>
                  <a:schemeClr val="bg1"/>
                </a:solidFill>
                <a:latin typeface="Comic Sans MS" pitchFamily="66" charset="0"/>
              </a:rPr>
              <a:t>57-73</a:t>
            </a:r>
          </a:p>
        </p:txBody>
      </p:sp>
      <p:sp>
        <p:nvSpPr>
          <p:cNvPr id="4" name="Rounded Rectangle 3"/>
          <p:cNvSpPr/>
          <p:nvPr/>
        </p:nvSpPr>
        <p:spPr>
          <a:xfrm>
            <a:off x="135817" y="226421"/>
            <a:ext cx="8030737"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724235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76011" y="507478"/>
            <a:ext cx="4589172" cy="6186309"/>
          </a:xfrm>
          <a:prstGeom prst="rect">
            <a:avLst/>
          </a:prstGeom>
        </p:spPr>
        <p:txBody>
          <a:bodyPr wrap="square">
            <a:spAutoFit/>
          </a:bodyPr>
          <a:lstStyle/>
          <a:p>
            <a:r>
              <a:rPr lang="en-GB" sz="3600" b="1" dirty="0">
                <a:solidFill>
                  <a:schemeClr val="bg1"/>
                </a:solidFill>
                <a:latin typeface="Comic Sans MS" pitchFamily="66" charset="0"/>
              </a:rPr>
              <a:t>“Then up rose Mrs Cratchit dressed out but poorly in a twice-turned gown, but brave in ribbons, which are cheap and make a goodly show for sixpence”</a:t>
            </a:r>
          </a:p>
          <a:p>
            <a:endParaRPr lang="en-GB" sz="3600" b="1" dirty="0">
              <a:solidFill>
                <a:schemeClr val="bg1"/>
              </a:solidFill>
              <a:latin typeface="Comic Sans MS" pitchFamily="66" charset="0"/>
            </a:endParaRPr>
          </a:p>
          <a:p>
            <a:pPr algn="r"/>
            <a:r>
              <a:rPr lang="en-GB" sz="3600" dirty="0">
                <a:solidFill>
                  <a:schemeClr val="bg1"/>
                </a:solidFill>
                <a:latin typeface="Comic Sans MS" pitchFamily="66" charset="0"/>
              </a:rPr>
              <a:t>page 67</a:t>
            </a:r>
          </a:p>
        </p:txBody>
      </p:sp>
      <p:sp>
        <p:nvSpPr>
          <p:cNvPr id="3" name="Rectangle 2"/>
          <p:cNvSpPr/>
          <p:nvPr/>
        </p:nvSpPr>
        <p:spPr>
          <a:xfrm>
            <a:off x="5061397" y="0"/>
            <a:ext cx="7130603" cy="6858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5293273" y="141710"/>
            <a:ext cx="6684135" cy="1200329"/>
          </a:xfrm>
          <a:prstGeom prst="rect">
            <a:avLst/>
          </a:prstGeom>
          <a:noFill/>
        </p:spPr>
        <p:txBody>
          <a:bodyPr wrap="square" rtlCol="0">
            <a:spAutoFit/>
          </a:bodyPr>
          <a:lstStyle/>
          <a:p>
            <a:pPr algn="ctr"/>
            <a:r>
              <a:rPr lang="en-GB" sz="3600" b="1" dirty="0">
                <a:latin typeface="Comic Sans MS" pitchFamily="66" charset="0"/>
              </a:rPr>
              <a:t>What does this tell us about the Cratchit family?</a:t>
            </a:r>
          </a:p>
        </p:txBody>
      </p:sp>
    </p:spTree>
    <p:extLst>
      <p:ext uri="{BB962C8B-B14F-4D97-AF65-F5344CB8AC3E}">
        <p14:creationId xmlns:p14="http://schemas.microsoft.com/office/powerpoint/2010/main" val="317032765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ounded Rectangle 4"/>
          <p:cNvSpPr/>
          <p:nvPr/>
        </p:nvSpPr>
        <p:spPr>
          <a:xfrm>
            <a:off x="115929" y="63191"/>
            <a:ext cx="11817009" cy="1261137"/>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5400" dirty="0">
              <a:latin typeface="Comic Sans MS" pitchFamily="66" charset="0"/>
            </a:endParaRPr>
          </a:p>
        </p:txBody>
      </p:sp>
      <p:sp>
        <p:nvSpPr>
          <p:cNvPr id="3" name="TextBox 2"/>
          <p:cNvSpPr txBox="1"/>
          <p:nvPr/>
        </p:nvSpPr>
        <p:spPr>
          <a:xfrm>
            <a:off x="115928" y="32026"/>
            <a:ext cx="11817009" cy="1323439"/>
          </a:xfrm>
          <a:prstGeom prst="rect">
            <a:avLst/>
          </a:prstGeom>
          <a:noFill/>
        </p:spPr>
        <p:txBody>
          <a:bodyPr wrap="square" rtlCol="0">
            <a:spAutoFit/>
          </a:bodyPr>
          <a:lstStyle/>
          <a:p>
            <a:pPr algn="ctr"/>
            <a:r>
              <a:rPr lang="en-GB" sz="4000" b="1" dirty="0">
                <a:solidFill>
                  <a:schemeClr val="bg1"/>
                </a:solidFill>
                <a:latin typeface="Comic Sans MS" pitchFamily="66" charset="0"/>
              </a:rPr>
              <a:t>From what we’ve ready so far, what is your opinion of the Cratchit family?</a:t>
            </a:r>
          </a:p>
        </p:txBody>
      </p:sp>
      <p:graphicFrame>
        <p:nvGraphicFramePr>
          <p:cNvPr id="4" name="Table 3"/>
          <p:cNvGraphicFramePr>
            <a:graphicFrameLocks noGrp="1"/>
          </p:cNvGraphicFramePr>
          <p:nvPr>
            <p:extLst>
              <p:ext uri="{D42A27DB-BD31-4B8C-83A1-F6EECF244321}">
                <p14:modId xmlns:p14="http://schemas.microsoft.com/office/powerpoint/2010/main" val="1993915657"/>
              </p:ext>
            </p:extLst>
          </p:nvPr>
        </p:nvGraphicFramePr>
        <p:xfrm>
          <a:off x="115944" y="1621188"/>
          <a:ext cx="11887202" cy="5029200"/>
        </p:xfrm>
        <a:graphic>
          <a:graphicData uri="http://schemas.openxmlformats.org/drawingml/2006/table">
            <a:tbl>
              <a:tblPr firstRow="1" bandRow="1">
                <a:tableStyleId>{5940675A-B579-460E-94D1-54222C63F5DA}</a:tableStyleId>
              </a:tblPr>
              <a:tblGrid>
                <a:gridCol w="1775936">
                  <a:extLst>
                    <a:ext uri="{9D8B030D-6E8A-4147-A177-3AD203B41FA5}">
                      <a16:colId xmlns:a16="http://schemas.microsoft.com/office/drawing/2014/main" val="20000"/>
                    </a:ext>
                  </a:extLst>
                </a:gridCol>
                <a:gridCol w="1387367">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6895099">
                  <a:extLst>
                    <a:ext uri="{9D8B030D-6E8A-4147-A177-3AD203B41FA5}">
                      <a16:colId xmlns:a16="http://schemas.microsoft.com/office/drawing/2014/main" val="20003"/>
                    </a:ext>
                  </a:extLst>
                </a:gridCol>
              </a:tblGrid>
              <a:tr h="640080">
                <a:tc>
                  <a:txBody>
                    <a:bodyPr/>
                    <a:lstStyle/>
                    <a:p>
                      <a:r>
                        <a:rPr lang="en-GB" b="1" dirty="0">
                          <a:latin typeface="Comic Sans MS" pitchFamily="66" charset="0"/>
                        </a:rPr>
                        <a:t>IMPRESSION</a:t>
                      </a:r>
                    </a:p>
                  </a:txBody>
                  <a:tcPr/>
                </a:tc>
                <a:tc>
                  <a:txBody>
                    <a:bodyPr/>
                    <a:lstStyle/>
                    <a:p>
                      <a:r>
                        <a:rPr lang="en-GB" b="1" dirty="0">
                          <a:latin typeface="Comic Sans MS" pitchFamily="66" charset="0"/>
                        </a:rPr>
                        <a:t>EVIDENCE (PG NO)</a:t>
                      </a:r>
                    </a:p>
                  </a:txBody>
                  <a:tcPr/>
                </a:tc>
                <a:tc>
                  <a:txBody>
                    <a:bodyPr/>
                    <a:lstStyle/>
                    <a:p>
                      <a:r>
                        <a:rPr lang="en-GB" b="1" dirty="0">
                          <a:latin typeface="Comic Sans MS" pitchFamily="66" charset="0"/>
                        </a:rPr>
                        <a:t>LANGUAGE TECHNIQUE</a:t>
                      </a:r>
                    </a:p>
                  </a:txBody>
                  <a:tcPr/>
                </a:tc>
                <a:tc>
                  <a:txBody>
                    <a:bodyPr/>
                    <a:lstStyle/>
                    <a:p>
                      <a:r>
                        <a:rPr lang="en-GB" b="1" dirty="0">
                          <a:latin typeface="Comic Sans MS" pitchFamily="66" charset="0"/>
                        </a:rPr>
                        <a:t>EFFECT</a:t>
                      </a:r>
                    </a:p>
                  </a:txBody>
                  <a:tcPr/>
                </a:tc>
                <a:extLst>
                  <a:ext uri="{0D108BD9-81ED-4DB2-BD59-A6C34878D82A}">
                    <a16:rowId xmlns:a16="http://schemas.microsoft.com/office/drawing/2014/main" val="10000"/>
                  </a:ext>
                </a:extLst>
              </a:tr>
              <a:tr h="1463040">
                <a:tc>
                  <a:txBody>
                    <a:bodyPr/>
                    <a:lstStyle/>
                    <a:p>
                      <a:endParaRPr lang="en-GB" dirty="0">
                        <a:latin typeface="Comic Sans MS" pitchFamily="66" charset="0"/>
                      </a:endParaRPr>
                    </a:p>
                    <a:p>
                      <a:endParaRPr lang="en-GB" dirty="0">
                        <a:latin typeface="Comic Sans MS" pitchFamily="66" charset="0"/>
                      </a:endParaRPr>
                    </a:p>
                    <a:p>
                      <a:endParaRPr lang="en-GB" dirty="0">
                        <a:latin typeface="Comic Sans MS" pitchFamily="66" charset="0"/>
                      </a:endParaRPr>
                    </a:p>
                    <a:p>
                      <a:endParaRPr lang="en-GB" dirty="0">
                        <a:latin typeface="Comic Sans MS" pitchFamily="66" charset="0"/>
                      </a:endParaRPr>
                    </a:p>
                    <a:p>
                      <a:endParaRPr lang="en-GB" dirty="0">
                        <a:latin typeface="Comic Sans MS" pitchFamily="66" charset="0"/>
                      </a:endParaRPr>
                    </a:p>
                  </a:txBody>
                  <a:tcPr/>
                </a:tc>
                <a:tc>
                  <a:txBody>
                    <a:bodyPr/>
                    <a:lstStyle/>
                    <a:p>
                      <a:endParaRPr lang="en-GB" dirty="0">
                        <a:latin typeface="Comic Sans MS" pitchFamily="66" charset="0"/>
                      </a:endParaRPr>
                    </a:p>
                  </a:txBody>
                  <a:tcPr/>
                </a:tc>
                <a:tc>
                  <a:txBody>
                    <a:bodyPr/>
                    <a:lstStyle/>
                    <a:p>
                      <a:endParaRPr lang="en-GB" dirty="0">
                        <a:latin typeface="Comic Sans MS" pitchFamily="66" charset="0"/>
                      </a:endParaRPr>
                    </a:p>
                  </a:txBody>
                  <a:tcPr/>
                </a:tc>
                <a:tc>
                  <a:txBody>
                    <a:bodyPr/>
                    <a:lstStyle/>
                    <a:p>
                      <a:endParaRPr lang="en-GB" dirty="0">
                        <a:latin typeface="Comic Sans MS" pitchFamily="66" charset="0"/>
                      </a:endParaRPr>
                    </a:p>
                  </a:txBody>
                  <a:tcPr/>
                </a:tc>
                <a:extLst>
                  <a:ext uri="{0D108BD9-81ED-4DB2-BD59-A6C34878D82A}">
                    <a16:rowId xmlns:a16="http://schemas.microsoft.com/office/drawing/2014/main" val="10001"/>
                  </a:ext>
                </a:extLst>
              </a:tr>
              <a:tr h="1463040">
                <a:tc>
                  <a:txBody>
                    <a:bodyPr/>
                    <a:lstStyle/>
                    <a:p>
                      <a:endParaRPr lang="en-GB" dirty="0">
                        <a:latin typeface="Comic Sans MS" pitchFamily="66" charset="0"/>
                      </a:endParaRPr>
                    </a:p>
                    <a:p>
                      <a:endParaRPr lang="en-GB" dirty="0">
                        <a:latin typeface="Comic Sans MS" pitchFamily="66" charset="0"/>
                      </a:endParaRPr>
                    </a:p>
                    <a:p>
                      <a:endParaRPr lang="en-GB" dirty="0">
                        <a:latin typeface="Comic Sans MS" pitchFamily="66" charset="0"/>
                      </a:endParaRPr>
                    </a:p>
                    <a:p>
                      <a:endParaRPr lang="en-GB" dirty="0">
                        <a:latin typeface="Comic Sans MS" pitchFamily="66" charset="0"/>
                      </a:endParaRPr>
                    </a:p>
                    <a:p>
                      <a:endParaRPr lang="en-GB" dirty="0">
                        <a:latin typeface="Comic Sans MS" pitchFamily="66" charset="0"/>
                      </a:endParaRPr>
                    </a:p>
                  </a:txBody>
                  <a:tcPr/>
                </a:tc>
                <a:tc>
                  <a:txBody>
                    <a:bodyPr/>
                    <a:lstStyle/>
                    <a:p>
                      <a:endParaRPr lang="en-GB" dirty="0">
                        <a:latin typeface="Comic Sans MS" pitchFamily="66" charset="0"/>
                      </a:endParaRPr>
                    </a:p>
                  </a:txBody>
                  <a:tcPr/>
                </a:tc>
                <a:tc>
                  <a:txBody>
                    <a:bodyPr/>
                    <a:lstStyle/>
                    <a:p>
                      <a:endParaRPr lang="en-GB" dirty="0">
                        <a:latin typeface="Comic Sans MS" pitchFamily="66" charset="0"/>
                      </a:endParaRPr>
                    </a:p>
                  </a:txBody>
                  <a:tcPr/>
                </a:tc>
                <a:tc>
                  <a:txBody>
                    <a:bodyPr/>
                    <a:lstStyle/>
                    <a:p>
                      <a:endParaRPr lang="en-GB" dirty="0">
                        <a:latin typeface="Comic Sans MS" pitchFamily="66" charset="0"/>
                      </a:endParaRPr>
                    </a:p>
                  </a:txBody>
                  <a:tcPr/>
                </a:tc>
                <a:extLst>
                  <a:ext uri="{0D108BD9-81ED-4DB2-BD59-A6C34878D82A}">
                    <a16:rowId xmlns:a16="http://schemas.microsoft.com/office/drawing/2014/main" val="10002"/>
                  </a:ext>
                </a:extLst>
              </a:tr>
              <a:tr h="1463040">
                <a:tc>
                  <a:txBody>
                    <a:bodyPr/>
                    <a:lstStyle/>
                    <a:p>
                      <a:endParaRPr lang="en-GB" dirty="0">
                        <a:latin typeface="Comic Sans MS" pitchFamily="66" charset="0"/>
                      </a:endParaRPr>
                    </a:p>
                    <a:p>
                      <a:endParaRPr lang="en-GB" dirty="0">
                        <a:latin typeface="Comic Sans MS" pitchFamily="66" charset="0"/>
                      </a:endParaRPr>
                    </a:p>
                    <a:p>
                      <a:endParaRPr lang="en-GB" dirty="0">
                        <a:latin typeface="Comic Sans MS" pitchFamily="66" charset="0"/>
                      </a:endParaRPr>
                    </a:p>
                    <a:p>
                      <a:endParaRPr lang="en-GB" dirty="0">
                        <a:latin typeface="Comic Sans MS" pitchFamily="66" charset="0"/>
                      </a:endParaRPr>
                    </a:p>
                    <a:p>
                      <a:endParaRPr lang="en-GB" dirty="0">
                        <a:latin typeface="Comic Sans MS" pitchFamily="66" charset="0"/>
                      </a:endParaRPr>
                    </a:p>
                  </a:txBody>
                  <a:tcPr/>
                </a:tc>
                <a:tc>
                  <a:txBody>
                    <a:bodyPr/>
                    <a:lstStyle/>
                    <a:p>
                      <a:endParaRPr lang="en-GB" dirty="0">
                        <a:latin typeface="Comic Sans MS" pitchFamily="66" charset="0"/>
                      </a:endParaRPr>
                    </a:p>
                  </a:txBody>
                  <a:tcPr/>
                </a:tc>
                <a:tc>
                  <a:txBody>
                    <a:bodyPr/>
                    <a:lstStyle/>
                    <a:p>
                      <a:endParaRPr lang="en-GB" dirty="0">
                        <a:latin typeface="Comic Sans MS" pitchFamily="66" charset="0"/>
                      </a:endParaRPr>
                    </a:p>
                  </a:txBody>
                  <a:tcPr/>
                </a:tc>
                <a:tc>
                  <a:txBody>
                    <a:bodyPr/>
                    <a:lstStyle/>
                    <a:p>
                      <a:endParaRPr lang="en-GB" dirty="0">
                        <a:latin typeface="Comic Sans MS" pitchFamily="66" charset="0"/>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63421844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ounded Rectangle 4"/>
          <p:cNvSpPr/>
          <p:nvPr/>
        </p:nvSpPr>
        <p:spPr>
          <a:xfrm>
            <a:off x="67913" y="0"/>
            <a:ext cx="11977631" cy="1200150"/>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prstClr val="white"/>
              </a:solidFill>
              <a:latin typeface="Comic Sans MS" pitchFamily="66" charset="0"/>
            </a:endParaRPr>
          </a:p>
        </p:txBody>
      </p:sp>
      <p:sp>
        <p:nvSpPr>
          <p:cNvPr id="2" name="Rectangle 1"/>
          <p:cNvSpPr/>
          <p:nvPr/>
        </p:nvSpPr>
        <p:spPr>
          <a:xfrm>
            <a:off x="67897" y="1502666"/>
            <a:ext cx="3771275" cy="5262979"/>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GB" sz="2400" dirty="0">
                <a:latin typeface="Comic Sans MS" pitchFamily="66" charset="0"/>
              </a:rPr>
              <a:t> Starting with this extract, how does Dickens present the </a:t>
            </a:r>
            <a:r>
              <a:rPr lang="en-GB" sz="2400" dirty="0" err="1">
                <a:latin typeface="Comic Sans MS" pitchFamily="66" charset="0"/>
              </a:rPr>
              <a:t>Cratchit</a:t>
            </a:r>
            <a:r>
              <a:rPr lang="en-GB" sz="2400" dirty="0">
                <a:latin typeface="Comic Sans MS" pitchFamily="66" charset="0"/>
              </a:rPr>
              <a:t> family in the novel?</a:t>
            </a:r>
          </a:p>
          <a:p>
            <a:r>
              <a:rPr lang="en-GB" sz="2400" dirty="0">
                <a:latin typeface="Comic Sans MS" pitchFamily="66" charset="0"/>
              </a:rPr>
              <a:t>Write about</a:t>
            </a:r>
          </a:p>
          <a:p>
            <a:r>
              <a:rPr lang="en-GB" sz="2400" dirty="0">
                <a:latin typeface="Comic Sans MS" pitchFamily="66" charset="0"/>
              </a:rPr>
              <a:t>•	How Dickens presents the </a:t>
            </a:r>
            <a:r>
              <a:rPr lang="en-GB" sz="2400" dirty="0" err="1">
                <a:latin typeface="Comic Sans MS" pitchFamily="66" charset="0"/>
              </a:rPr>
              <a:t>Cratchitt</a:t>
            </a:r>
            <a:r>
              <a:rPr lang="en-GB" sz="2400" dirty="0">
                <a:latin typeface="Comic Sans MS" pitchFamily="66" charset="0"/>
              </a:rPr>
              <a:t> family in this extract.</a:t>
            </a:r>
          </a:p>
          <a:p>
            <a:r>
              <a:rPr lang="en-GB" sz="2400" dirty="0">
                <a:latin typeface="Comic Sans MS" pitchFamily="66" charset="0"/>
              </a:rPr>
              <a:t>•	How Dickens presents the </a:t>
            </a:r>
            <a:r>
              <a:rPr lang="en-GB" sz="2400" dirty="0" err="1">
                <a:latin typeface="Comic Sans MS" pitchFamily="66" charset="0"/>
              </a:rPr>
              <a:t>Cratchitt</a:t>
            </a:r>
            <a:r>
              <a:rPr lang="en-GB" sz="2400" dirty="0">
                <a:latin typeface="Comic Sans MS" pitchFamily="66" charset="0"/>
              </a:rPr>
              <a:t> family in the rest of the novel.</a:t>
            </a:r>
          </a:p>
          <a:p>
            <a:endParaRPr lang="en-GB" sz="2400" dirty="0">
              <a:latin typeface="Comic Sans MS" pitchFamily="66" charset="0"/>
            </a:endParaRPr>
          </a:p>
        </p:txBody>
      </p:sp>
      <p:sp>
        <p:nvSpPr>
          <p:cNvPr id="3" name="Rectangle 2"/>
          <p:cNvSpPr/>
          <p:nvPr/>
        </p:nvSpPr>
        <p:spPr>
          <a:xfrm>
            <a:off x="784605" y="291605"/>
            <a:ext cx="10544211" cy="646331"/>
          </a:xfrm>
          <a:prstGeom prst="rect">
            <a:avLst/>
          </a:prstGeom>
        </p:spPr>
        <p:txBody>
          <a:bodyPr wrap="square">
            <a:spAutoFit/>
          </a:bodyPr>
          <a:lstStyle/>
          <a:p>
            <a:r>
              <a:rPr lang="en-GB" sz="3600" dirty="0">
                <a:solidFill>
                  <a:prstClr val="white"/>
                </a:solidFill>
                <a:latin typeface="Comic Sans MS" pitchFamily="66" charset="0"/>
              </a:rPr>
              <a:t>Can I analyse and respond to an unseen extract?</a:t>
            </a: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885" t="27969" r="51537" b="36015"/>
          <a:stretch/>
        </p:blipFill>
        <p:spPr bwMode="auto">
          <a:xfrm>
            <a:off x="3752852" y="2045936"/>
            <a:ext cx="8292677" cy="4719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266846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5244302" y="1883802"/>
            <a:ext cx="4661699" cy="4154984"/>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GB" sz="2400" dirty="0">
                <a:latin typeface="Comic Sans MS" pitchFamily="66" charset="0"/>
              </a:rPr>
              <a:t> Starting with this extract, how does Dickens present the </a:t>
            </a:r>
            <a:r>
              <a:rPr lang="en-GB" sz="2400" dirty="0" err="1">
                <a:latin typeface="Comic Sans MS" pitchFamily="66" charset="0"/>
              </a:rPr>
              <a:t>Cratchit</a:t>
            </a:r>
            <a:r>
              <a:rPr lang="en-GB" sz="2400" dirty="0">
                <a:latin typeface="Comic Sans MS" pitchFamily="66" charset="0"/>
              </a:rPr>
              <a:t> family in the novel?</a:t>
            </a:r>
          </a:p>
          <a:p>
            <a:r>
              <a:rPr lang="en-GB" sz="2400" dirty="0">
                <a:latin typeface="Comic Sans MS" pitchFamily="66" charset="0"/>
              </a:rPr>
              <a:t>Write about</a:t>
            </a:r>
          </a:p>
          <a:p>
            <a:r>
              <a:rPr lang="en-GB" sz="2400" dirty="0">
                <a:latin typeface="Comic Sans MS" pitchFamily="66" charset="0"/>
              </a:rPr>
              <a:t>•	How Dickens presents the </a:t>
            </a:r>
            <a:r>
              <a:rPr lang="en-GB" sz="2400" dirty="0" err="1">
                <a:latin typeface="Comic Sans MS" pitchFamily="66" charset="0"/>
              </a:rPr>
              <a:t>Cratchit</a:t>
            </a:r>
            <a:r>
              <a:rPr lang="en-GB" sz="2400" dirty="0">
                <a:latin typeface="Comic Sans MS" pitchFamily="66" charset="0"/>
              </a:rPr>
              <a:t> family in this extract.</a:t>
            </a:r>
          </a:p>
          <a:p>
            <a:r>
              <a:rPr lang="en-GB" sz="2400" dirty="0">
                <a:latin typeface="Comic Sans MS" pitchFamily="66" charset="0"/>
              </a:rPr>
              <a:t>•	How Dickens presents the </a:t>
            </a:r>
            <a:r>
              <a:rPr lang="en-GB" sz="2400" dirty="0" err="1">
                <a:latin typeface="Comic Sans MS" pitchFamily="66" charset="0"/>
              </a:rPr>
              <a:t>Cratchit</a:t>
            </a:r>
            <a:r>
              <a:rPr lang="en-GB" sz="2400" dirty="0">
                <a:latin typeface="Comic Sans MS" pitchFamily="66" charset="0"/>
              </a:rPr>
              <a:t> family in the rest of the novel.</a:t>
            </a:r>
          </a:p>
          <a:p>
            <a:endParaRPr lang="en-GB" sz="2400" dirty="0">
              <a:latin typeface="Comic Sans MS" pitchFamily="66" charset="0"/>
            </a:endParaRPr>
          </a:p>
        </p:txBody>
      </p:sp>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5" name="Picture 4"/>
          <p:cNvPicPr>
            <a:picLocks noChangeAspect="1"/>
          </p:cNvPicPr>
          <p:nvPr/>
        </p:nvPicPr>
        <p:blipFill>
          <a:blip r:embed="rId2"/>
          <a:stretch>
            <a:fillRect/>
          </a:stretch>
        </p:blipFill>
        <p:spPr>
          <a:xfrm>
            <a:off x="812655" y="1110528"/>
            <a:ext cx="2447925" cy="5191125"/>
          </a:xfrm>
          <a:prstGeom prst="rect">
            <a:avLst/>
          </a:prstGeom>
        </p:spPr>
      </p:pic>
    </p:spTree>
    <p:extLst>
      <p:ext uri="{BB962C8B-B14F-4D97-AF65-F5344CB8AC3E}">
        <p14:creationId xmlns:p14="http://schemas.microsoft.com/office/powerpoint/2010/main" val="29370653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17086" y="2"/>
            <a:ext cx="8836584" cy="600890"/>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sp>
        <p:nvSpPr>
          <p:cNvPr id="13" name="Rectangle 12"/>
          <p:cNvSpPr/>
          <p:nvPr/>
        </p:nvSpPr>
        <p:spPr>
          <a:xfrm>
            <a:off x="4657841" y="1394966"/>
            <a:ext cx="6023025" cy="3046988"/>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GB" sz="2400" dirty="0">
                <a:latin typeface="Comic Sans MS" pitchFamily="66" charset="0"/>
              </a:rPr>
              <a:t> Starting with this extract, how does Dickens present the </a:t>
            </a:r>
            <a:r>
              <a:rPr lang="en-GB" sz="2400" dirty="0" err="1">
                <a:latin typeface="Comic Sans MS" pitchFamily="66" charset="0"/>
              </a:rPr>
              <a:t>Cratchit</a:t>
            </a:r>
            <a:r>
              <a:rPr lang="en-GB" sz="2400" dirty="0">
                <a:latin typeface="Comic Sans MS" pitchFamily="66" charset="0"/>
              </a:rPr>
              <a:t> family in the novel?</a:t>
            </a:r>
          </a:p>
          <a:p>
            <a:r>
              <a:rPr lang="en-GB" sz="2400" dirty="0">
                <a:latin typeface="Comic Sans MS" pitchFamily="66" charset="0"/>
              </a:rPr>
              <a:t>Write about</a:t>
            </a:r>
          </a:p>
          <a:p>
            <a:r>
              <a:rPr lang="en-GB" sz="2400" dirty="0">
                <a:latin typeface="Comic Sans MS" pitchFamily="66" charset="0"/>
              </a:rPr>
              <a:t>•	How Dickens presents the </a:t>
            </a:r>
            <a:r>
              <a:rPr lang="en-GB" sz="2400" dirty="0" err="1">
                <a:latin typeface="Comic Sans MS" pitchFamily="66" charset="0"/>
              </a:rPr>
              <a:t>Cratchit</a:t>
            </a:r>
            <a:r>
              <a:rPr lang="en-GB" sz="2400" dirty="0">
                <a:latin typeface="Comic Sans MS" pitchFamily="66" charset="0"/>
              </a:rPr>
              <a:t> family in this extract.</a:t>
            </a:r>
          </a:p>
          <a:p>
            <a:r>
              <a:rPr lang="en-GB" sz="2400" dirty="0">
                <a:latin typeface="Comic Sans MS" pitchFamily="66" charset="0"/>
              </a:rPr>
              <a:t>•	How Dickens presents the </a:t>
            </a:r>
            <a:r>
              <a:rPr lang="en-GB" sz="2400" dirty="0" err="1">
                <a:latin typeface="Comic Sans MS" pitchFamily="66" charset="0"/>
              </a:rPr>
              <a:t>Cratchit</a:t>
            </a:r>
            <a:r>
              <a:rPr lang="en-GB" sz="2400" dirty="0">
                <a:latin typeface="Comic Sans MS" pitchFamily="66" charset="0"/>
              </a:rPr>
              <a:t> family in the rest of the novel.</a:t>
            </a:r>
          </a:p>
        </p:txBody>
      </p:sp>
    </p:spTree>
    <p:extLst>
      <p:ext uri="{BB962C8B-B14F-4D97-AF65-F5344CB8AC3E}">
        <p14:creationId xmlns:p14="http://schemas.microsoft.com/office/powerpoint/2010/main" val="394850155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6100654"/>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29344"/>
            <a:ext cx="8811707" cy="571548"/>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332037448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2057822031"/>
              </p:ext>
            </p:extLst>
          </p:nvPr>
        </p:nvGraphicFramePr>
        <p:xfrm>
          <a:off x="6384090" y="404664"/>
          <a:ext cx="5581385" cy="5477612"/>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characters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326207521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34224" y="346419"/>
            <a:ext cx="11969792" cy="3339376"/>
          </a:xfrm>
          <a:prstGeom prst="rect">
            <a:avLst/>
          </a:prstGeom>
        </p:spPr>
        <p:txBody>
          <a:bodyPr wrap="square">
            <a:spAutoFit/>
          </a:bodyPr>
          <a:lstStyle/>
          <a:p>
            <a:r>
              <a:rPr lang="en-GB" sz="2000" b="1" dirty="0">
                <a:latin typeface="Century Gothic" panose="020B0502020202020204" pitchFamily="34" charset="0"/>
              </a:rPr>
              <a:t>1. Why might Dickens include a scene in which the Cratchit family cook their Christmas meal?</a:t>
            </a:r>
          </a:p>
          <a:p>
            <a:pPr marL="514350" indent="-514350">
              <a:buAutoNum type="arabicPeriod"/>
            </a:pPr>
            <a:endParaRPr lang="en-GB" sz="1100" dirty="0">
              <a:latin typeface="Century Gothic" panose="020B0502020202020204" pitchFamily="34" charset="0"/>
            </a:endParaRPr>
          </a:p>
          <a:p>
            <a:r>
              <a:rPr lang="en-GB" sz="2000" b="1" dirty="0">
                <a:latin typeface="Century Gothic" panose="020B0502020202020204" pitchFamily="34" charset="0"/>
              </a:rPr>
              <a:t>2. Why does Mrs Cratchit invite her daughter to sit down “before the fire”?</a:t>
            </a:r>
          </a:p>
          <a:p>
            <a:endParaRPr lang="en-GB" sz="1050" dirty="0">
              <a:latin typeface="Century Gothic" panose="020B0502020202020204" pitchFamily="34" charset="0"/>
            </a:endParaRPr>
          </a:p>
          <a:p>
            <a:r>
              <a:rPr lang="en-GB" sz="2000" b="1" dirty="0">
                <a:latin typeface="Century Gothic" panose="020B0502020202020204" pitchFamily="34" charset="0"/>
              </a:rPr>
              <a:t>3. Why might Dickens include the image of Bob carrying his son?</a:t>
            </a:r>
          </a:p>
          <a:p>
            <a:endParaRPr lang="en-GB" sz="1050" dirty="0">
              <a:latin typeface="Century Gothic" panose="020B0502020202020204" pitchFamily="34" charset="0"/>
            </a:endParaRPr>
          </a:p>
          <a:p>
            <a:r>
              <a:rPr lang="en-GB" sz="2000" b="1" dirty="0">
                <a:latin typeface="Century Gothic" panose="020B0502020202020204" pitchFamily="34" charset="0"/>
              </a:rPr>
              <a:t>4. How are the references to church important?</a:t>
            </a:r>
          </a:p>
          <a:p>
            <a:endParaRPr lang="en-GB" sz="1050" dirty="0">
              <a:latin typeface="Century Gothic" panose="020B0502020202020204" pitchFamily="34" charset="0"/>
            </a:endParaRPr>
          </a:p>
          <a:p>
            <a:r>
              <a:rPr lang="en-GB" sz="2000" b="1" dirty="0">
                <a:latin typeface="Century Gothic" panose="020B0502020202020204" pitchFamily="34" charset="0"/>
              </a:rPr>
              <a:t>5. Why might Bob say that his son is “good as gold”?</a:t>
            </a:r>
          </a:p>
          <a:p>
            <a:endParaRPr lang="en-GB" sz="1050" dirty="0">
              <a:latin typeface="Century Gothic" panose="020B0502020202020204" pitchFamily="34" charset="0"/>
            </a:endParaRPr>
          </a:p>
          <a:p>
            <a:r>
              <a:rPr lang="en-GB" sz="2000" b="1" dirty="0">
                <a:latin typeface="Century Gothic" panose="020B0502020202020204" pitchFamily="34" charset="0"/>
              </a:rPr>
              <a:t>6. How do the Cratchit family feel about their meal?</a:t>
            </a:r>
          </a:p>
          <a:p>
            <a:endParaRPr lang="en-GB" sz="900" dirty="0">
              <a:latin typeface="Century Gothic" panose="020B0502020202020204" pitchFamily="34" charset="0"/>
            </a:endParaRPr>
          </a:p>
          <a:p>
            <a:r>
              <a:rPr lang="en-GB" sz="2000" b="1" dirty="0">
                <a:latin typeface="Century Gothic" panose="020B0502020202020204" pitchFamily="34" charset="0"/>
              </a:rPr>
              <a:t>7. How does Scrooge react to watching this scene?</a:t>
            </a:r>
          </a:p>
          <a:p>
            <a:endParaRPr lang="en-GB" sz="900" dirty="0">
              <a:latin typeface="Century Gothic" panose="020B0502020202020204" pitchFamily="34" charset="0"/>
            </a:endParaRPr>
          </a:p>
        </p:txBody>
      </p:sp>
    </p:spTree>
    <p:extLst>
      <p:ext uri="{BB962C8B-B14F-4D97-AF65-F5344CB8AC3E}">
        <p14:creationId xmlns:p14="http://schemas.microsoft.com/office/powerpoint/2010/main" val="230451808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34224" y="346419"/>
            <a:ext cx="11969792" cy="6278642"/>
          </a:xfrm>
          <a:prstGeom prst="rect">
            <a:avLst/>
          </a:prstGeom>
        </p:spPr>
        <p:txBody>
          <a:bodyPr wrap="square">
            <a:spAutoFit/>
          </a:bodyPr>
          <a:lstStyle/>
          <a:p>
            <a:pPr marL="457200" indent="-457200">
              <a:buAutoNum type="arabicPeriod"/>
            </a:pPr>
            <a:r>
              <a:rPr lang="en-GB" sz="2000" b="1" dirty="0">
                <a:latin typeface="Century Gothic" panose="020B0502020202020204" pitchFamily="34" charset="0"/>
              </a:rPr>
              <a:t>Why might Dickens include a scene in which the Cratchit family cook their Christmas meal?</a:t>
            </a:r>
          </a:p>
          <a:p>
            <a:r>
              <a:rPr lang="en-GB" sz="2000" b="1" dirty="0">
                <a:solidFill>
                  <a:srgbClr val="CC99FF"/>
                </a:solidFill>
                <a:latin typeface="Century Gothic" panose="020B0502020202020204" pitchFamily="34" charset="0"/>
              </a:rPr>
              <a:t>Dickens wants to show the middle classes that the poor co-operate and show love through mutual support.</a:t>
            </a:r>
          </a:p>
          <a:p>
            <a:endParaRPr lang="en-GB" sz="1100" dirty="0">
              <a:latin typeface="Century Gothic" panose="020B0502020202020204" pitchFamily="34" charset="0"/>
            </a:endParaRPr>
          </a:p>
          <a:p>
            <a:r>
              <a:rPr lang="en-GB" sz="2000" b="1" dirty="0">
                <a:latin typeface="Century Gothic" panose="020B0502020202020204" pitchFamily="34" charset="0"/>
              </a:rPr>
              <a:t>2. Why does Mrs Cratchit invite her daughter to sit down “before the fire”?</a:t>
            </a:r>
          </a:p>
          <a:p>
            <a:r>
              <a:rPr lang="en-GB" sz="2000" b="1" dirty="0">
                <a:solidFill>
                  <a:srgbClr val="CC99FF"/>
                </a:solidFill>
                <a:latin typeface="Century Gothic" panose="020B0502020202020204" pitchFamily="34" charset="0"/>
              </a:rPr>
              <a:t>The fire represents the Cratchits’ Christmas spirit, which is strong throughout Stave Three.</a:t>
            </a:r>
          </a:p>
          <a:p>
            <a:endParaRPr lang="en-GB" sz="1050" dirty="0">
              <a:latin typeface="Century Gothic" panose="020B0502020202020204" pitchFamily="34" charset="0"/>
            </a:endParaRPr>
          </a:p>
          <a:p>
            <a:r>
              <a:rPr lang="en-GB" sz="2000" b="1" dirty="0">
                <a:latin typeface="Century Gothic" panose="020B0502020202020204" pitchFamily="34" charset="0"/>
              </a:rPr>
              <a:t>3. Why might Dickens include the image of Bob carrying his son?</a:t>
            </a:r>
          </a:p>
          <a:p>
            <a:r>
              <a:rPr lang="en-GB" sz="2000" b="1" dirty="0">
                <a:solidFill>
                  <a:srgbClr val="CC99FF"/>
                </a:solidFill>
                <a:latin typeface="Century Gothic" panose="020B0502020202020204" pitchFamily="34" charset="0"/>
              </a:rPr>
              <a:t>Bob carries the family financially, despite the heavy burden.</a:t>
            </a:r>
          </a:p>
          <a:p>
            <a:endParaRPr lang="en-GB" sz="1050" dirty="0">
              <a:latin typeface="Century Gothic" panose="020B0502020202020204" pitchFamily="34" charset="0"/>
            </a:endParaRPr>
          </a:p>
          <a:p>
            <a:r>
              <a:rPr lang="en-GB" sz="2000" b="1" dirty="0">
                <a:latin typeface="Century Gothic" panose="020B0502020202020204" pitchFamily="34" charset="0"/>
              </a:rPr>
              <a:t>4. How are the references to church important?</a:t>
            </a:r>
          </a:p>
          <a:p>
            <a:r>
              <a:rPr lang="en-GB" sz="2000" b="1" dirty="0">
                <a:solidFill>
                  <a:srgbClr val="CC99FF"/>
                </a:solidFill>
                <a:latin typeface="Century Gothic" panose="020B0502020202020204" pitchFamily="34" charset="0"/>
              </a:rPr>
              <a:t>The Cratchit family are Christians who value love &amp; family over money.</a:t>
            </a:r>
          </a:p>
          <a:p>
            <a:endParaRPr lang="en-GB" sz="1050" dirty="0">
              <a:latin typeface="Century Gothic" panose="020B0502020202020204" pitchFamily="34" charset="0"/>
            </a:endParaRPr>
          </a:p>
          <a:p>
            <a:r>
              <a:rPr lang="en-GB" sz="2000" b="1" dirty="0">
                <a:latin typeface="Century Gothic" panose="020B0502020202020204" pitchFamily="34" charset="0"/>
              </a:rPr>
              <a:t>5. Why might Bob say that his son is “good as gold”?</a:t>
            </a:r>
          </a:p>
          <a:p>
            <a:r>
              <a:rPr lang="en-GB" sz="2000" b="1" dirty="0">
                <a:solidFill>
                  <a:srgbClr val="CC99FF"/>
                </a:solidFill>
                <a:latin typeface="Century Gothic" panose="020B0502020202020204" pitchFamily="34" charset="0"/>
              </a:rPr>
              <a:t>Bob values people according to their character, not their wealth.</a:t>
            </a:r>
          </a:p>
          <a:p>
            <a:endParaRPr lang="en-GB" sz="1050" dirty="0">
              <a:latin typeface="Century Gothic" panose="020B0502020202020204" pitchFamily="34" charset="0"/>
            </a:endParaRPr>
          </a:p>
          <a:p>
            <a:r>
              <a:rPr lang="en-GB" sz="2000" b="1" dirty="0">
                <a:latin typeface="Century Gothic" panose="020B0502020202020204" pitchFamily="34" charset="0"/>
              </a:rPr>
              <a:t>6. How do the Cratchit family feel about their meal?</a:t>
            </a:r>
          </a:p>
          <a:p>
            <a:pPr algn="just"/>
            <a:r>
              <a:rPr lang="en-GB" sz="2000" b="1" dirty="0">
                <a:solidFill>
                  <a:srgbClr val="CC99FF"/>
                </a:solidFill>
                <a:latin typeface="Century Gothic" panose="020B0502020202020204" pitchFamily="34" charset="0"/>
              </a:rPr>
              <a:t>Dickens exaggerates the Cratchit family’s reaction to emphasise how grateful they are. Ironically, the reader can clearly see the meal is not a “feast” and this causes sympathy.</a:t>
            </a:r>
            <a:endParaRPr lang="en-GB" sz="2000" b="1" dirty="0">
              <a:latin typeface="Century Gothic" panose="020B0502020202020204" pitchFamily="34" charset="0"/>
            </a:endParaRPr>
          </a:p>
          <a:p>
            <a:endParaRPr lang="en-GB" sz="900" dirty="0">
              <a:latin typeface="Century Gothic" panose="020B0502020202020204" pitchFamily="34" charset="0"/>
            </a:endParaRPr>
          </a:p>
          <a:p>
            <a:r>
              <a:rPr lang="en-GB" sz="2000" b="1" dirty="0">
                <a:latin typeface="Century Gothic" panose="020B0502020202020204" pitchFamily="34" charset="0"/>
              </a:rPr>
              <a:t>7. How does Scrooge react to watching this scene?</a:t>
            </a:r>
          </a:p>
          <a:p>
            <a:r>
              <a:rPr lang="en-GB" sz="2000" b="1" dirty="0">
                <a:solidFill>
                  <a:srgbClr val="CC99FF"/>
                </a:solidFill>
                <a:latin typeface="Century Gothic" panose="020B0502020202020204" pitchFamily="34" charset="0"/>
              </a:rPr>
              <a:t>Scrooge continues to grow as a person, realising that value should not be attached to money. He asks if Tiny Tim will be “spared”, showing he is now invested in other people.</a:t>
            </a:r>
          </a:p>
        </p:txBody>
      </p:sp>
    </p:spTree>
    <p:extLst>
      <p:ext uri="{BB962C8B-B14F-4D97-AF65-F5344CB8AC3E}">
        <p14:creationId xmlns:p14="http://schemas.microsoft.com/office/powerpoint/2010/main" val="17013427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379"/>
            <a:ext cx="9138007" cy="1015663"/>
          </a:xfrm>
          <a:prstGeom prst="rect">
            <a:avLst/>
          </a:prstGeom>
          <a:noFill/>
        </p:spPr>
        <p:txBody>
          <a:bodyPr wrap="square" rtlCol="0">
            <a:spAutoFit/>
          </a:bodyPr>
          <a:lstStyle/>
          <a:p>
            <a:r>
              <a:rPr lang="en-GB" sz="6000" b="1" dirty="0">
                <a:solidFill>
                  <a:schemeClr val="bg1"/>
                </a:solidFill>
                <a:latin typeface="Comic Sans MS" pitchFamily="66" charset="0"/>
              </a:rPr>
              <a:t>Read Stave 3 – </a:t>
            </a:r>
            <a:r>
              <a:rPr lang="en-GB" sz="4000" b="1" dirty="0">
                <a:solidFill>
                  <a:schemeClr val="bg1"/>
                </a:solidFill>
                <a:latin typeface="Comic Sans MS" pitchFamily="66" charset="0"/>
              </a:rPr>
              <a:t>74-75</a:t>
            </a:r>
          </a:p>
        </p:txBody>
      </p:sp>
      <p:sp>
        <p:nvSpPr>
          <p:cNvPr id="4" name="Rounded Rectangle 3"/>
          <p:cNvSpPr/>
          <p:nvPr/>
        </p:nvSpPr>
        <p:spPr>
          <a:xfrm>
            <a:off x="135804" y="226421"/>
            <a:ext cx="8093799"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553066"/>
            <a:ext cx="7073245" cy="5304934"/>
          </a:xfrm>
          <a:prstGeom prst="rect">
            <a:avLst/>
          </a:prstGeom>
        </p:spPr>
      </p:pic>
      <p:sp>
        <p:nvSpPr>
          <p:cNvPr id="5" name="TextBox 4"/>
          <p:cNvSpPr txBox="1"/>
          <p:nvPr/>
        </p:nvSpPr>
        <p:spPr>
          <a:xfrm>
            <a:off x="7499814" y="1821521"/>
            <a:ext cx="4278385" cy="2831544"/>
          </a:xfrm>
          <a:prstGeom prst="rect">
            <a:avLst/>
          </a:prstGeom>
          <a:noFill/>
        </p:spPr>
        <p:txBody>
          <a:bodyPr wrap="square" rtlCol="0">
            <a:spAutoFit/>
          </a:bodyPr>
          <a:lstStyle/>
          <a:p>
            <a:r>
              <a:rPr lang="en-GB" sz="3600" b="1" dirty="0">
                <a:solidFill>
                  <a:schemeClr val="bg1"/>
                </a:solidFill>
                <a:latin typeface="Comic Sans MS" pitchFamily="66" charset="0"/>
              </a:rPr>
              <a:t>What impression is given of Scrooge here?</a:t>
            </a:r>
          </a:p>
          <a:p>
            <a:endParaRPr lang="en-GB" sz="1600" b="1" dirty="0">
              <a:solidFill>
                <a:schemeClr val="bg1"/>
              </a:solidFill>
              <a:latin typeface="Comic Sans MS" pitchFamily="66" charset="0"/>
            </a:endParaRPr>
          </a:p>
          <a:p>
            <a:r>
              <a:rPr lang="en-GB" dirty="0">
                <a:solidFill>
                  <a:schemeClr val="bg1"/>
                </a:solidFill>
                <a:latin typeface="Comic Sans MS" pitchFamily="66" charset="0"/>
              </a:rPr>
              <a:t>Think about:</a:t>
            </a:r>
          </a:p>
          <a:p>
            <a:pPr marL="285750" indent="-285750">
              <a:buFont typeface="Arial" panose="020B0604020202020204" pitchFamily="34" charset="0"/>
              <a:buChar char="•"/>
            </a:pPr>
            <a:r>
              <a:rPr lang="en-GB" dirty="0">
                <a:solidFill>
                  <a:schemeClr val="bg1"/>
                </a:solidFill>
                <a:latin typeface="Comic Sans MS" pitchFamily="66" charset="0"/>
              </a:rPr>
              <a:t>His actions</a:t>
            </a:r>
          </a:p>
          <a:p>
            <a:pPr marL="285750" indent="-285750">
              <a:buFont typeface="Arial" panose="020B0604020202020204" pitchFamily="34" charset="0"/>
              <a:buChar char="•"/>
            </a:pPr>
            <a:r>
              <a:rPr lang="en-GB" dirty="0">
                <a:solidFill>
                  <a:schemeClr val="bg1"/>
                </a:solidFill>
                <a:latin typeface="Comic Sans MS" pitchFamily="66" charset="0"/>
              </a:rPr>
              <a:t>What others say about him</a:t>
            </a:r>
          </a:p>
        </p:txBody>
      </p:sp>
      <p:sp>
        <p:nvSpPr>
          <p:cNvPr id="6" name="Rectangle: Rounded Corners 5"/>
          <p:cNvSpPr/>
          <p:nvPr/>
        </p:nvSpPr>
        <p:spPr>
          <a:xfrm>
            <a:off x="7290036" y="1644326"/>
            <a:ext cx="4580389" cy="3288485"/>
          </a:xfrm>
          <a:prstGeom prst="round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41751700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47032" y="29142"/>
            <a:ext cx="7349765" cy="6896247"/>
          </a:xfrm>
          <a:prstGeom prst="rect">
            <a:avLst/>
          </a:prstGeom>
        </p:spPr>
        <p:txBody>
          <a:bodyPr wrap="square">
            <a:spAutoFit/>
          </a:bodyPr>
          <a:lstStyle/>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"If these shadows remain unaltered by the Future, none other of my race," returned the Ghost, "will find him here. What then? If he be like to die, he had better do it, and decrease the surplus population." </a:t>
            </a:r>
            <a:endParaRPr lang="en-GB" sz="1200" dirty="0">
              <a:latin typeface="Comic Sans MS"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Scrooge hung his head to hear his own words quoted by the Spirit, and was overcome with penitence and grief. </a:t>
            </a:r>
            <a:endParaRPr lang="en-GB" sz="1200" dirty="0">
              <a:latin typeface="Comic Sans MS"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"Man," said the Ghost, "if man you be in heart, not adamant, forbear that wicked cant until you have discovered What the surplus is, and Where it is. Will you decide what men shall live, what men shall die? It may be, that in the sight of Heaven, you are more worthless and less fit to live than millions like this poor man's child. Oh God! To hear the Insect on the leaf pronouncing on the too much life among his hungry brothers in the dust." </a:t>
            </a:r>
            <a:endParaRPr lang="en-GB" sz="1200" dirty="0">
              <a:latin typeface="Comic Sans MS"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Scrooge bent before the Ghost's rebuke, and trembling cast his eyes upon the ground. But he raised them speedily, on hearing his own name. </a:t>
            </a:r>
            <a:endParaRPr lang="en-GB" sz="1200" dirty="0">
              <a:latin typeface="Comic Sans MS"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"Mr Scrooge!" said Bob; "I'll give you Mr Scrooge, the Founder of the Feast!" </a:t>
            </a:r>
            <a:endParaRPr lang="en-GB" sz="1200" dirty="0">
              <a:latin typeface="Comic Sans MS"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"The Founder of the Feast indeed!" cried Mrs Cratchit, reddening. "I wish I had him here. I'd give him a piece of my mind to feast upon, and I hope he'd have a good appetite for it." </a:t>
            </a:r>
            <a:endParaRPr lang="en-GB" sz="1200" dirty="0">
              <a:latin typeface="Comic Sans MS"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"My dear," said Bob, "the children. Christmas Day." </a:t>
            </a:r>
            <a:endParaRPr lang="en-GB" sz="1200" dirty="0">
              <a:latin typeface="Comic Sans MS"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"It should be Christmas Day, I am sure," said she, "on which one drinks the health of such an odious, stingy, hard, unfeeling man as Mr Scrooge. You know he is, Robert. Nobody knows it better than you do, poor fellow." </a:t>
            </a:r>
            <a:endParaRPr lang="en-GB" sz="1200" dirty="0">
              <a:latin typeface="Comic Sans MS"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"My dear," was Bob's mild answer, "Christmas Day." </a:t>
            </a:r>
            <a:endParaRPr lang="en-GB" sz="1200" dirty="0">
              <a:latin typeface="Comic Sans MS"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"I'll drink his health for your sake and the Day's," said Mrs Cratchit, "not for his. Long life to him. A merry Christmas and a happy new year! -- he'll be very merry and very happy, I have no doubt!" </a:t>
            </a:r>
            <a:endParaRPr lang="en-GB" sz="1200" dirty="0">
              <a:latin typeface="Comic Sans MS"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sz="1200" dirty="0">
                <a:latin typeface="Comic Sans MS" pitchFamily="66" charset="0"/>
                <a:ea typeface="Times New Roman" panose="02020603050405020304" pitchFamily="18" charset="0"/>
                <a:cs typeface="Calibri" panose="020F0502020204030204" pitchFamily="34" charset="0"/>
              </a:rPr>
              <a:t>The children drank the toast after her. It was the first of their proceedings which had no heartiness. Tiny Tim drank it last of all, but he didn't care twopence for it. Scrooge was the Ogre of the family. The mention of his name cast a dark shadow on the party, which was not dispelled for full five minutes. </a:t>
            </a:r>
            <a:endParaRPr lang="en-GB" sz="1200" dirty="0">
              <a:effectLst/>
              <a:latin typeface="Comic Sans MS" pitchFamily="66" charset="0"/>
              <a:ea typeface="Calibri" panose="020F0502020204030204" pitchFamily="34" charset="0"/>
              <a:cs typeface="Times New Roman" panose="02020603050405020304" pitchFamily="18" charset="0"/>
            </a:endParaRPr>
          </a:p>
        </p:txBody>
      </p:sp>
      <p:sp>
        <p:nvSpPr>
          <p:cNvPr id="3" name="Rectangle 2"/>
          <p:cNvSpPr/>
          <p:nvPr/>
        </p:nvSpPr>
        <p:spPr>
          <a:xfrm>
            <a:off x="7835465" y="202573"/>
            <a:ext cx="4137611" cy="1569660"/>
          </a:xfrm>
          <a:prstGeom prst="rect">
            <a:avLst/>
          </a:prstGeom>
          <a:ln>
            <a:solidFill>
              <a:srgbClr val="00B0F0"/>
            </a:solidFill>
          </a:ln>
        </p:spPr>
        <p:txBody>
          <a:bodyPr wrap="square">
            <a:spAutoFit/>
          </a:bodyPr>
          <a:lstStyle/>
          <a:p>
            <a:pPr algn="ctr"/>
            <a:r>
              <a:rPr lang="en-GB" sz="3200" b="1" dirty="0">
                <a:latin typeface="Comic Sans MS" pitchFamily="66" charset="0"/>
              </a:rPr>
              <a:t>How does Dickens present Scrooge in this extract?</a:t>
            </a:r>
          </a:p>
        </p:txBody>
      </p:sp>
    </p:spTree>
    <p:extLst>
      <p:ext uri="{BB962C8B-B14F-4D97-AF65-F5344CB8AC3E}">
        <p14:creationId xmlns:p14="http://schemas.microsoft.com/office/powerpoint/2010/main" val="408950774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6780989" y="530105"/>
            <a:ext cx="4879107" cy="3170099"/>
          </a:xfrm>
          <a:prstGeom prst="rect">
            <a:avLst/>
          </a:prstGeom>
          <a:noFill/>
        </p:spPr>
        <p:txBody>
          <a:bodyPr wrap="square" rtlCol="0">
            <a:spAutoFit/>
          </a:bodyPr>
          <a:lstStyle/>
          <a:p>
            <a:r>
              <a:rPr lang="en-GB" sz="2000" dirty="0">
                <a:latin typeface="Comic Sans MS" pitchFamily="66" charset="0"/>
              </a:rPr>
              <a:t>Initially Scrooge appears to be remorseful for his actions, the Ghost repeats a phrase that Scrooge used earlier within the text and now that Scrooge is beginning to change he seems embarrassed by his previous lack of empathy.  Scrooge was “overcome” with emotion; this verb is suggesting that his “grief” was overwhelming to him. </a:t>
            </a:r>
          </a:p>
        </p:txBody>
      </p:sp>
      <p:pic>
        <p:nvPicPr>
          <p:cNvPr id="5" name="Picture 4"/>
          <p:cNvPicPr>
            <a:picLocks noChangeAspect="1"/>
          </p:cNvPicPr>
          <p:nvPr/>
        </p:nvPicPr>
        <p:blipFill>
          <a:blip r:embed="rId2"/>
          <a:stretch>
            <a:fillRect/>
          </a:stretch>
        </p:blipFill>
        <p:spPr>
          <a:xfrm>
            <a:off x="1" y="84"/>
            <a:ext cx="6352187" cy="5175315"/>
          </a:xfrm>
          <a:prstGeom prst="rect">
            <a:avLst/>
          </a:prstGeom>
        </p:spPr>
      </p:pic>
      <p:sp>
        <p:nvSpPr>
          <p:cNvPr id="6" name="Rectangle: Rounded Corners 5"/>
          <p:cNvSpPr/>
          <p:nvPr/>
        </p:nvSpPr>
        <p:spPr>
          <a:xfrm>
            <a:off x="6660861" y="385894"/>
            <a:ext cx="4999235" cy="3556932"/>
          </a:xfrm>
          <a:prstGeom prst="round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42612" y="5319526"/>
            <a:ext cx="11828477" cy="1569660"/>
          </a:xfrm>
          <a:prstGeom prst="rect">
            <a:avLst/>
          </a:prstGeom>
          <a:noFill/>
        </p:spPr>
        <p:txBody>
          <a:bodyPr wrap="square" rtlCol="0">
            <a:spAutoFit/>
          </a:bodyPr>
          <a:lstStyle/>
          <a:p>
            <a:r>
              <a:rPr lang="en-GB" sz="2400" b="1" dirty="0">
                <a:solidFill>
                  <a:srgbClr val="CC99FF"/>
                </a:solidFill>
                <a:latin typeface="Comic Sans MS" pitchFamily="66" charset="0"/>
              </a:rPr>
              <a:t>TASK:</a:t>
            </a:r>
            <a:endParaRPr lang="en-GB" sz="2400" b="1" dirty="0">
              <a:latin typeface="Comic Sans MS" pitchFamily="66" charset="0"/>
            </a:endParaRPr>
          </a:p>
          <a:p>
            <a:r>
              <a:rPr lang="en-GB" dirty="0">
                <a:latin typeface="Comic Sans MS" pitchFamily="66" charset="0"/>
              </a:rPr>
              <a:t>You are to write 2 more paragraphs answering the question: </a:t>
            </a:r>
            <a:r>
              <a:rPr lang="en-GB" b="1" dirty="0">
                <a:latin typeface="Comic Sans MS" pitchFamily="66" charset="0"/>
              </a:rPr>
              <a:t>How does Dickens present Scrooge in this extract?</a:t>
            </a:r>
          </a:p>
          <a:p>
            <a:r>
              <a:rPr lang="en-GB" dirty="0">
                <a:latin typeface="Comic Sans MS" pitchFamily="66" charset="0"/>
              </a:rPr>
              <a:t>You need to ensure that you are extracting evidence and commenting on the effect. </a:t>
            </a:r>
          </a:p>
          <a:p>
            <a:r>
              <a:rPr lang="en-GB" dirty="0">
                <a:solidFill>
                  <a:schemeClr val="bg1"/>
                </a:solidFill>
                <a:latin typeface="Century Gothic" panose="020B0502020202020204" pitchFamily="34" charset="0"/>
              </a:rPr>
              <a:t> </a:t>
            </a:r>
          </a:p>
        </p:txBody>
      </p:sp>
      <p:sp>
        <p:nvSpPr>
          <p:cNvPr id="8" name="Rectangle: Rounded Corners 7"/>
          <p:cNvSpPr/>
          <p:nvPr/>
        </p:nvSpPr>
        <p:spPr>
          <a:xfrm>
            <a:off x="75557" y="5319484"/>
            <a:ext cx="11778143" cy="1433654"/>
          </a:xfrm>
          <a:prstGeom prst="roundRect">
            <a:avLst/>
          </a:prstGeom>
          <a:noFill/>
          <a:ln w="76200">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6484745" y="4031074"/>
            <a:ext cx="4152551" cy="1200329"/>
          </a:xfrm>
          <a:prstGeom prst="rect">
            <a:avLst/>
          </a:prstGeom>
          <a:noFill/>
        </p:spPr>
        <p:txBody>
          <a:bodyPr wrap="square" rtlCol="0">
            <a:spAutoFit/>
          </a:bodyPr>
          <a:lstStyle/>
          <a:p>
            <a:r>
              <a:rPr lang="en-GB" sz="2400" b="1" dirty="0">
                <a:solidFill>
                  <a:srgbClr val="CC99FF"/>
                </a:solidFill>
                <a:latin typeface="Century Gothic" panose="020B0502020202020204" pitchFamily="34" charset="0"/>
              </a:rPr>
              <a:t>A01</a:t>
            </a:r>
          </a:p>
          <a:p>
            <a:r>
              <a:rPr lang="en-GB" sz="2400" b="1" dirty="0">
                <a:solidFill>
                  <a:srgbClr val="CC99FF"/>
                </a:solidFill>
                <a:latin typeface="Century Gothic" panose="020B0502020202020204" pitchFamily="34" charset="0"/>
              </a:rPr>
              <a:t>A02</a:t>
            </a:r>
          </a:p>
          <a:p>
            <a:r>
              <a:rPr lang="en-GB" sz="2400" b="1" dirty="0">
                <a:solidFill>
                  <a:srgbClr val="CC99FF"/>
                </a:solidFill>
                <a:latin typeface="Century Gothic" panose="020B0502020202020204" pitchFamily="34" charset="0"/>
              </a:rPr>
              <a:t>A03</a:t>
            </a:r>
          </a:p>
        </p:txBody>
      </p:sp>
    </p:spTree>
    <p:extLst>
      <p:ext uri="{BB962C8B-B14F-4D97-AF65-F5344CB8AC3E}">
        <p14:creationId xmlns:p14="http://schemas.microsoft.com/office/powerpoint/2010/main" val="283940999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5381911" y="2705050"/>
            <a:ext cx="4137611" cy="1569660"/>
          </a:xfrm>
          <a:prstGeom prst="rect">
            <a:avLst/>
          </a:prstGeom>
          <a:ln>
            <a:solidFill>
              <a:srgbClr val="00B0F0"/>
            </a:solidFill>
          </a:ln>
        </p:spPr>
        <p:txBody>
          <a:bodyPr wrap="square">
            <a:spAutoFit/>
          </a:bodyPr>
          <a:lstStyle/>
          <a:p>
            <a:pPr algn="ctr"/>
            <a:r>
              <a:rPr lang="en-GB" sz="3200" b="1" dirty="0">
                <a:latin typeface="Comic Sans MS" pitchFamily="66" charset="0"/>
              </a:rPr>
              <a:t>How does Dickens present Scrooge in this extract?</a:t>
            </a:r>
          </a:p>
        </p:txBody>
      </p:sp>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5" name="Picture 4"/>
          <p:cNvPicPr>
            <a:picLocks noChangeAspect="1"/>
          </p:cNvPicPr>
          <p:nvPr/>
        </p:nvPicPr>
        <p:blipFill>
          <a:blip r:embed="rId2"/>
          <a:stretch>
            <a:fillRect/>
          </a:stretch>
        </p:blipFill>
        <p:spPr>
          <a:xfrm>
            <a:off x="812655" y="1110528"/>
            <a:ext cx="2447925" cy="5191125"/>
          </a:xfrm>
          <a:prstGeom prst="rect">
            <a:avLst/>
          </a:prstGeom>
        </p:spPr>
      </p:pic>
    </p:spTree>
    <p:extLst>
      <p:ext uri="{BB962C8B-B14F-4D97-AF65-F5344CB8AC3E}">
        <p14:creationId xmlns:p14="http://schemas.microsoft.com/office/powerpoint/2010/main" val="43956688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17086" y="2"/>
            <a:ext cx="8836584" cy="600890"/>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sp>
        <p:nvSpPr>
          <p:cNvPr id="13" name="Rectangle 12"/>
          <p:cNvSpPr/>
          <p:nvPr/>
        </p:nvSpPr>
        <p:spPr>
          <a:xfrm>
            <a:off x="4456087" y="2377742"/>
            <a:ext cx="6023025" cy="830997"/>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en-GB" sz="2400" dirty="0">
                <a:latin typeface="Comic Sans MS" pitchFamily="66" charset="0"/>
              </a:rPr>
              <a:t> </a:t>
            </a:r>
            <a:r>
              <a:rPr lang="en-GB" sz="2400" b="1" dirty="0">
                <a:latin typeface="Comic Sans MS" pitchFamily="66" charset="0"/>
              </a:rPr>
              <a:t>How does Dickens present Scrooge in this extract?</a:t>
            </a:r>
          </a:p>
        </p:txBody>
      </p:sp>
    </p:spTree>
    <p:extLst>
      <p:ext uri="{BB962C8B-B14F-4D97-AF65-F5344CB8AC3E}">
        <p14:creationId xmlns:p14="http://schemas.microsoft.com/office/powerpoint/2010/main" val="215711930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6100654"/>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29344"/>
            <a:ext cx="8811707" cy="571548"/>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228755591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1319283939"/>
              </p:ext>
            </p:extLst>
          </p:nvPr>
        </p:nvGraphicFramePr>
        <p:xfrm>
          <a:off x="6384090" y="404664"/>
          <a:ext cx="5581385" cy="5494122"/>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character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326207521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379"/>
            <a:ext cx="9138007" cy="1015663"/>
          </a:xfrm>
          <a:prstGeom prst="rect">
            <a:avLst/>
          </a:prstGeom>
          <a:noFill/>
        </p:spPr>
        <p:txBody>
          <a:bodyPr wrap="square" rtlCol="0">
            <a:spAutoFit/>
          </a:bodyPr>
          <a:lstStyle/>
          <a:p>
            <a:r>
              <a:rPr lang="en-GB" sz="6000" b="1" dirty="0">
                <a:solidFill>
                  <a:schemeClr val="bg1"/>
                </a:solidFill>
                <a:latin typeface="Comic Sans MS" pitchFamily="66" charset="0"/>
              </a:rPr>
              <a:t>Read Stave 3 – </a:t>
            </a:r>
            <a:r>
              <a:rPr lang="en-GB" sz="4000" b="1" dirty="0">
                <a:solidFill>
                  <a:schemeClr val="bg1"/>
                </a:solidFill>
                <a:latin typeface="Comic Sans MS" pitchFamily="66" charset="0"/>
              </a:rPr>
              <a:t>76-88</a:t>
            </a:r>
          </a:p>
        </p:txBody>
      </p:sp>
      <p:sp>
        <p:nvSpPr>
          <p:cNvPr id="4" name="Rounded Rectangle 3"/>
          <p:cNvSpPr/>
          <p:nvPr/>
        </p:nvSpPr>
        <p:spPr>
          <a:xfrm>
            <a:off x="135800" y="226421"/>
            <a:ext cx="7951909"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26" name="Picture 2" descr="Image result for a christmas carol fr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655709"/>
            <a:ext cx="4146997" cy="4202292"/>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descr="Image result for a christmas carol the cratchit famil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1" name="Picture 7" descr="Image result for a christmas carol scroo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7501" y="2655709"/>
            <a:ext cx="4297511" cy="4202292"/>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3529" y="2655708"/>
            <a:ext cx="6308527" cy="4202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7737" y="1836040"/>
            <a:ext cx="12036425" cy="646331"/>
          </a:xfrm>
          <a:prstGeom prst="rect">
            <a:avLst/>
          </a:prstGeom>
          <a:noFill/>
        </p:spPr>
        <p:txBody>
          <a:bodyPr wrap="square" rtlCol="0">
            <a:spAutoFit/>
          </a:bodyPr>
          <a:lstStyle/>
          <a:p>
            <a:pPr algn="ctr"/>
            <a:r>
              <a:rPr lang="en-GB" sz="3600" b="1" dirty="0">
                <a:solidFill>
                  <a:schemeClr val="bg1"/>
                </a:solidFill>
                <a:latin typeface="Comic Sans MS" pitchFamily="66" charset="0"/>
              </a:rPr>
              <a:t>How are the families being presented differently?</a:t>
            </a:r>
          </a:p>
        </p:txBody>
      </p:sp>
    </p:spTree>
    <p:extLst>
      <p:ext uri="{BB962C8B-B14F-4D97-AF65-F5344CB8AC3E}">
        <p14:creationId xmlns:p14="http://schemas.microsoft.com/office/powerpoint/2010/main" val="382912576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379"/>
            <a:ext cx="9138007" cy="1015663"/>
          </a:xfrm>
          <a:prstGeom prst="rect">
            <a:avLst/>
          </a:prstGeom>
          <a:noFill/>
        </p:spPr>
        <p:txBody>
          <a:bodyPr wrap="square" rtlCol="0">
            <a:spAutoFit/>
          </a:bodyPr>
          <a:lstStyle/>
          <a:p>
            <a:r>
              <a:rPr lang="en-GB" sz="6000" b="1" dirty="0">
                <a:solidFill>
                  <a:schemeClr val="bg1"/>
                </a:solidFill>
                <a:latin typeface="Comic Sans MS" pitchFamily="66" charset="0"/>
              </a:rPr>
              <a:t>Read Stave 3 – </a:t>
            </a:r>
            <a:r>
              <a:rPr lang="en-GB" sz="4000" b="1" dirty="0">
                <a:solidFill>
                  <a:schemeClr val="bg1"/>
                </a:solidFill>
                <a:latin typeface="Comic Sans MS" pitchFamily="66" charset="0"/>
              </a:rPr>
              <a:t>89-91</a:t>
            </a:r>
          </a:p>
        </p:txBody>
      </p:sp>
      <p:sp>
        <p:nvSpPr>
          <p:cNvPr id="4" name="Rounded Rectangle 3"/>
          <p:cNvSpPr/>
          <p:nvPr/>
        </p:nvSpPr>
        <p:spPr>
          <a:xfrm>
            <a:off x="135801" y="226421"/>
            <a:ext cx="7873083"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AutoShape 4" descr="Image result for a christmas carol the cratchit famil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4683933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Image result for a christmas carol ignorance and w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456091" cy="68379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649275" y="553792"/>
            <a:ext cx="7276564" cy="1446550"/>
          </a:xfrm>
          <a:prstGeom prst="rect">
            <a:avLst/>
          </a:prstGeom>
          <a:noFill/>
        </p:spPr>
        <p:txBody>
          <a:bodyPr wrap="square" rtlCol="0">
            <a:spAutoFit/>
          </a:bodyPr>
          <a:lstStyle/>
          <a:p>
            <a:r>
              <a:rPr lang="en-GB" sz="4400" b="1" dirty="0">
                <a:latin typeface="Comic Sans MS" pitchFamily="66" charset="0"/>
              </a:rPr>
              <a:t>What do you think these children are symbolising?</a:t>
            </a:r>
          </a:p>
        </p:txBody>
      </p:sp>
      <p:sp>
        <p:nvSpPr>
          <p:cNvPr id="3" name="Rectangle 2"/>
          <p:cNvSpPr/>
          <p:nvPr/>
        </p:nvSpPr>
        <p:spPr>
          <a:xfrm>
            <a:off x="4649276" y="2967379"/>
            <a:ext cx="6963605" cy="3170099"/>
          </a:xfrm>
          <a:prstGeom prst="rect">
            <a:avLst/>
          </a:prstGeom>
        </p:spPr>
        <p:txBody>
          <a:bodyPr wrap="square">
            <a:spAutoFit/>
          </a:bodyPr>
          <a:lstStyle/>
          <a:p>
            <a:pPr lvl="0" eaLnBrk="0" fontAlgn="base" hangingPunct="0">
              <a:spcBef>
                <a:spcPct val="0"/>
              </a:spcBef>
              <a:spcAft>
                <a:spcPct val="0"/>
              </a:spcAft>
            </a:pPr>
            <a:r>
              <a:rPr lang="en-GB" sz="4000" b="1" dirty="0">
                <a:latin typeface="Comic Sans MS" pitchFamily="66" charset="0"/>
                <a:ea typeface="Calibri" pitchFamily="34" charset="0"/>
                <a:cs typeface="Calibri" pitchFamily="34" charset="0"/>
              </a:rPr>
              <a:t>Do you think the Ghost of Christmas Present is supposed to represent Father Christmas? Find as many links as you can…</a:t>
            </a:r>
            <a:endParaRPr lang="en-GB" sz="4000" b="1" dirty="0">
              <a:latin typeface="Comic Sans MS" pitchFamily="66" charset="0"/>
              <a:cs typeface="Arial" pitchFamily="34" charset="0"/>
            </a:endParaRPr>
          </a:p>
        </p:txBody>
      </p:sp>
    </p:spTree>
    <p:extLst>
      <p:ext uri="{BB962C8B-B14F-4D97-AF65-F5344CB8AC3E}">
        <p14:creationId xmlns:p14="http://schemas.microsoft.com/office/powerpoint/2010/main" val="302403720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Image result for a christmas carol ignorance and w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456091" cy="683799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858483" y="238189"/>
            <a:ext cx="6936160" cy="6370975"/>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wrap="square">
            <a:spAutoFit/>
          </a:bodyPr>
          <a:lstStyle/>
          <a:p>
            <a:pPr algn="just"/>
            <a:r>
              <a:rPr lang="en-GB" sz="2400" dirty="0">
                <a:solidFill>
                  <a:schemeClr val="tx1"/>
                </a:solidFill>
                <a:latin typeface="Comic Sans MS" pitchFamily="66" charset="0"/>
              </a:rPr>
              <a:t>The two children are allegories of two social problems: Ignorance and Want. </a:t>
            </a:r>
          </a:p>
          <a:p>
            <a:pPr algn="just"/>
            <a:endParaRPr lang="en-GB" sz="2400" dirty="0">
              <a:solidFill>
                <a:schemeClr val="tx1"/>
              </a:solidFill>
              <a:latin typeface="Comic Sans MS" pitchFamily="66" charset="0"/>
            </a:endParaRPr>
          </a:p>
          <a:p>
            <a:pPr algn="just"/>
            <a:r>
              <a:rPr lang="en-GB" sz="2400" b="1" dirty="0">
                <a:solidFill>
                  <a:schemeClr val="tx1"/>
                </a:solidFill>
                <a:latin typeface="Comic Sans MS" pitchFamily="66" charset="0"/>
              </a:rPr>
              <a:t>Ignorance</a:t>
            </a:r>
            <a:r>
              <a:rPr lang="en-GB" sz="2400" dirty="0">
                <a:solidFill>
                  <a:schemeClr val="tx1"/>
                </a:solidFill>
                <a:latin typeface="Comic Sans MS" pitchFamily="66" charset="0"/>
              </a:rPr>
              <a:t>: People like Scrooge, who </a:t>
            </a:r>
            <a:r>
              <a:rPr lang="en-GB" sz="2400" b="1" dirty="0">
                <a:solidFill>
                  <a:schemeClr val="tx1"/>
                </a:solidFill>
                <a:latin typeface="Comic Sans MS" pitchFamily="66" charset="0"/>
              </a:rPr>
              <a:t>ignore</a:t>
            </a:r>
            <a:r>
              <a:rPr lang="en-GB" sz="2400" dirty="0">
                <a:solidFill>
                  <a:schemeClr val="tx1"/>
                </a:solidFill>
                <a:latin typeface="Comic Sans MS" pitchFamily="66" charset="0"/>
              </a:rPr>
              <a:t> the problems of the poor, create enormous social problems. They create children like this.</a:t>
            </a:r>
          </a:p>
          <a:p>
            <a:pPr algn="just"/>
            <a:endParaRPr lang="en-GB" sz="2400" dirty="0">
              <a:solidFill>
                <a:schemeClr val="tx1"/>
              </a:solidFill>
              <a:latin typeface="Comic Sans MS" pitchFamily="66" charset="0"/>
            </a:endParaRPr>
          </a:p>
          <a:p>
            <a:pPr algn="just"/>
            <a:r>
              <a:rPr lang="en-GB" sz="2400" b="1" dirty="0">
                <a:solidFill>
                  <a:schemeClr val="tx1"/>
                </a:solidFill>
                <a:latin typeface="Comic Sans MS" pitchFamily="66" charset="0"/>
              </a:rPr>
              <a:t>Want</a:t>
            </a:r>
            <a:r>
              <a:rPr lang="en-GB" sz="2400" dirty="0">
                <a:solidFill>
                  <a:schemeClr val="tx1"/>
                </a:solidFill>
                <a:latin typeface="Comic Sans MS" pitchFamily="66" charset="0"/>
              </a:rPr>
              <a:t>: because the population has ‘boomed’ in Victorian times, many people ‘</a:t>
            </a:r>
            <a:r>
              <a:rPr lang="en-GB" sz="2400" b="1" dirty="0">
                <a:solidFill>
                  <a:schemeClr val="tx1"/>
                </a:solidFill>
                <a:latin typeface="Comic Sans MS" pitchFamily="66" charset="0"/>
              </a:rPr>
              <a:t>want for</a:t>
            </a:r>
            <a:r>
              <a:rPr lang="en-GB" sz="2400" dirty="0">
                <a:solidFill>
                  <a:schemeClr val="tx1"/>
                </a:solidFill>
                <a:latin typeface="Comic Sans MS" pitchFamily="66" charset="0"/>
              </a:rPr>
              <a:t>’ (go without) the basic necessities such as food and shelter. Combined with the ignorance of the rich, this creates massive social problems. It creates children like this.</a:t>
            </a:r>
          </a:p>
          <a:p>
            <a:pPr algn="just"/>
            <a:endParaRPr lang="en-GB" sz="2400" dirty="0">
              <a:solidFill>
                <a:schemeClr val="tx1"/>
              </a:solidFill>
              <a:latin typeface="Comic Sans MS" pitchFamily="66" charset="0"/>
            </a:endParaRPr>
          </a:p>
          <a:p>
            <a:pPr algn="just"/>
            <a:r>
              <a:rPr lang="en-GB" sz="2400" dirty="0">
                <a:solidFill>
                  <a:schemeClr val="tx1"/>
                </a:solidFill>
                <a:latin typeface="Comic Sans MS" pitchFamily="66" charset="0"/>
              </a:rPr>
              <a:t>These children will grow into adults who live a life of crime, causing bigger problems and </a:t>
            </a:r>
            <a:r>
              <a:rPr lang="en-GB" sz="2400" b="1" dirty="0">
                <a:solidFill>
                  <a:schemeClr val="tx1"/>
                </a:solidFill>
                <a:latin typeface="Comic Sans MS" pitchFamily="66" charset="0"/>
              </a:rPr>
              <a:t>creating a cycle</a:t>
            </a:r>
            <a:r>
              <a:rPr lang="en-GB" sz="2400" dirty="0">
                <a:solidFill>
                  <a:schemeClr val="tx1"/>
                </a:solidFill>
                <a:latin typeface="Comic Sans MS" pitchFamily="66" charset="0"/>
              </a:rPr>
              <a:t>.</a:t>
            </a:r>
          </a:p>
        </p:txBody>
      </p:sp>
    </p:spTree>
    <p:extLst>
      <p:ext uri="{BB962C8B-B14F-4D97-AF65-F5344CB8AC3E}">
        <p14:creationId xmlns:p14="http://schemas.microsoft.com/office/powerpoint/2010/main" val="292394659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209728" y="251745"/>
            <a:ext cx="5025005" cy="461665"/>
          </a:xfrm>
          <a:prstGeom prst="rect">
            <a:avLst/>
          </a:prstGeom>
          <a:noFill/>
        </p:spPr>
        <p:txBody>
          <a:bodyPr wrap="square" rtlCol="0">
            <a:spAutoFit/>
          </a:bodyPr>
          <a:lstStyle/>
          <a:p>
            <a:r>
              <a:rPr lang="en-GB" sz="2400" b="1" dirty="0">
                <a:solidFill>
                  <a:schemeClr val="bg1"/>
                </a:solidFill>
                <a:latin typeface="Century Gothic" pitchFamily="34" charset="0"/>
              </a:rPr>
              <a:t>IGNORANCE AND WANT SHEET</a:t>
            </a:r>
          </a:p>
        </p:txBody>
      </p:sp>
    </p:spTree>
    <p:extLst>
      <p:ext uri="{BB962C8B-B14F-4D97-AF65-F5344CB8AC3E}">
        <p14:creationId xmlns:p14="http://schemas.microsoft.com/office/powerpoint/2010/main" val="185955620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048000" y="1399850"/>
            <a:ext cx="8839200" cy="5221942"/>
          </a:xfrm>
          <a:prstGeom prst="rect">
            <a:avLst/>
          </a:prstGeom>
        </p:spPr>
        <p:txBody>
          <a:bodyPr wrap="square">
            <a:spAutoFit/>
          </a:bodyPr>
          <a:lstStyle/>
          <a:p>
            <a:pPr lvl="0">
              <a:buClr>
                <a:srgbClr val="72A376"/>
              </a:buClr>
              <a:buSzPct val="70000"/>
            </a:pPr>
            <a:r>
              <a:rPr lang="en-GB" sz="3200" dirty="0">
                <a:latin typeface="Comic Sans MS" pitchFamily="66" charset="0"/>
              </a:rPr>
              <a:t>How does Dickens show Scrooge beginning to regret his behaviour and to change his attitude in:</a:t>
            </a:r>
          </a:p>
          <a:p>
            <a:pPr lvl="0">
              <a:buClr>
                <a:srgbClr val="72A376"/>
              </a:buClr>
              <a:buSzPct val="70000"/>
            </a:pPr>
            <a:endParaRPr lang="en-GB" sz="3200" dirty="0">
              <a:latin typeface="Comic Sans MS" pitchFamily="66" charset="0"/>
            </a:endParaRPr>
          </a:p>
          <a:p>
            <a:pPr marL="640080" lvl="1" indent="-228600">
              <a:spcBef>
                <a:spcPts val="400"/>
              </a:spcBef>
              <a:buClr>
                <a:srgbClr val="B0CCB0"/>
              </a:buClr>
              <a:buSzPct val="90000"/>
              <a:buFontTx/>
              <a:buChar char="•"/>
            </a:pPr>
            <a:r>
              <a:rPr lang="en-GB" sz="3200" dirty="0">
                <a:latin typeface="Comic Sans MS" pitchFamily="66" charset="0"/>
              </a:rPr>
              <a:t>His reaction to his own words quoted by the Ghost</a:t>
            </a:r>
          </a:p>
          <a:p>
            <a:pPr marL="640080" lvl="1" indent="-228600">
              <a:spcBef>
                <a:spcPts val="400"/>
              </a:spcBef>
              <a:buClr>
                <a:srgbClr val="B0CCB0"/>
              </a:buClr>
              <a:buSzPct val="90000"/>
              <a:buFontTx/>
              <a:buChar char="•"/>
            </a:pPr>
            <a:r>
              <a:rPr lang="en-GB" sz="3200" dirty="0">
                <a:latin typeface="Comic Sans MS" pitchFamily="66" charset="0"/>
              </a:rPr>
              <a:t>His attitude to the </a:t>
            </a:r>
            <a:r>
              <a:rPr lang="en-GB" sz="3200" dirty="0" err="1">
                <a:latin typeface="Comic Sans MS" pitchFamily="66" charset="0"/>
              </a:rPr>
              <a:t>Cratchit</a:t>
            </a:r>
            <a:r>
              <a:rPr lang="en-GB" sz="3200" dirty="0">
                <a:latin typeface="Comic Sans MS" pitchFamily="66" charset="0"/>
              </a:rPr>
              <a:t> family</a:t>
            </a:r>
          </a:p>
          <a:p>
            <a:pPr marL="640080" lvl="1" indent="-228600">
              <a:spcBef>
                <a:spcPts val="400"/>
              </a:spcBef>
              <a:buClr>
                <a:srgbClr val="B0CCB0"/>
              </a:buClr>
              <a:buSzPct val="90000"/>
              <a:buFontTx/>
              <a:buChar char="•"/>
            </a:pPr>
            <a:r>
              <a:rPr lang="en-GB" sz="3200" dirty="0">
                <a:latin typeface="Comic Sans MS" pitchFamily="66" charset="0"/>
              </a:rPr>
              <a:t>His behaviour at Fred’s house</a:t>
            </a:r>
          </a:p>
          <a:p>
            <a:pPr marL="640080" lvl="1" indent="-228600">
              <a:spcBef>
                <a:spcPts val="400"/>
              </a:spcBef>
              <a:buClr>
                <a:srgbClr val="B0CCB0"/>
              </a:buClr>
              <a:buSzPct val="90000"/>
              <a:buFontTx/>
              <a:buChar char="•"/>
            </a:pPr>
            <a:r>
              <a:rPr lang="en-GB" sz="3200" dirty="0">
                <a:latin typeface="Comic Sans MS" pitchFamily="66" charset="0"/>
              </a:rPr>
              <a:t>His reaction to the two children under the Ghost’s cloak?</a:t>
            </a:r>
          </a:p>
        </p:txBody>
      </p:sp>
      <p:sp>
        <p:nvSpPr>
          <p:cNvPr id="3" name="Rounded Rectangle 2"/>
          <p:cNvSpPr/>
          <p:nvPr/>
        </p:nvSpPr>
        <p:spPr>
          <a:xfrm>
            <a:off x="239352" y="154194"/>
            <a:ext cx="11713301" cy="974164"/>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dirty="0">
                <a:latin typeface="Comic Sans MS" pitchFamily="66" charset="0"/>
              </a:rPr>
              <a:t>The change in Scrooge</a:t>
            </a:r>
          </a:p>
        </p:txBody>
      </p:sp>
      <p:grpSp>
        <p:nvGrpSpPr>
          <p:cNvPr id="4" name="Group 3"/>
          <p:cNvGrpSpPr/>
          <p:nvPr/>
        </p:nvGrpSpPr>
        <p:grpSpPr>
          <a:xfrm>
            <a:off x="500119" y="1612559"/>
            <a:ext cx="1907628" cy="4736615"/>
            <a:chOff x="179512" y="2132856"/>
            <a:chExt cx="1296144" cy="4248472"/>
          </a:xfrm>
        </p:grpSpPr>
        <p:pic>
          <p:nvPicPr>
            <p:cNvPr id="5"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6"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7"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402653992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1277008" y="948714"/>
            <a:ext cx="10655912" cy="5632311"/>
          </a:xfrm>
          <a:prstGeom prst="rect">
            <a:avLst/>
          </a:prstGeom>
          <a:solidFill>
            <a:schemeClr val="bg1"/>
          </a:solidFill>
          <a:ln>
            <a:solidFill>
              <a:srgbClr val="00B0F0"/>
            </a:solidFill>
          </a:ln>
        </p:spPr>
        <p:txBody>
          <a:bodyPr wrap="square">
            <a:spAutoFit/>
          </a:bodyPr>
          <a:lstStyle/>
          <a:p>
            <a:pPr marL="342900" indent="-342900">
              <a:buFont typeface="+mj-lt"/>
              <a:buAutoNum type="arabicPeriod"/>
            </a:pPr>
            <a:r>
              <a:rPr lang="en-GB" dirty="0">
                <a:solidFill>
                  <a:prstClr val="black"/>
                </a:solidFill>
                <a:latin typeface="Comic Sans MS" pitchFamily="66" charset="0"/>
              </a:rPr>
              <a:t>Select three words that you are unsure of and write a definition. Use a dictionary to help you.</a:t>
            </a: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How is what Scrooge is thinking as he lies in bed waiting to see if the spirit appears different from the previous chapter?</a:t>
            </a:r>
            <a:endParaRPr lang="en-GB" dirty="0">
              <a:solidFill>
                <a:srgbClr val="000000"/>
              </a:solidFill>
              <a:latin typeface="Comic Sans MS" pitchFamily="66" charset="0"/>
              <a:ea typeface="Times New Roman" panose="02020603050405020304" pitchFamily="18" charset="0"/>
            </a:endParaRP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What does the spirit look like?</a:t>
            </a:r>
            <a:endParaRPr lang="en-GB" dirty="0">
              <a:solidFill>
                <a:srgbClr val="000000"/>
              </a:solidFill>
              <a:latin typeface="Comic Sans MS" pitchFamily="66" charset="0"/>
              <a:ea typeface="Times New Roman" panose="02020603050405020304" pitchFamily="18" charset="0"/>
            </a:endParaRP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What is this ghost’s personality like?</a:t>
            </a:r>
            <a:endParaRPr lang="en-GB" dirty="0">
              <a:solidFill>
                <a:srgbClr val="000000"/>
              </a:solidFill>
              <a:latin typeface="Comic Sans MS" pitchFamily="66" charset="0"/>
              <a:ea typeface="Times New Roman" panose="02020603050405020304" pitchFamily="18" charset="0"/>
            </a:endParaRP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How has Scrooge’s attitude toward his being escorted by a ghost changed? What is the point of the long description beginning The house fronts looked black enough, and the windows blacker and continuing on for several pages through paragraph which begins, “But soon the steeples called good people all, to church and chapel, and away they came, flocking through the streets in their best clothes, and with their gayest faces.” </a:t>
            </a:r>
            <a:endParaRPr lang="en-GB" dirty="0">
              <a:solidFill>
                <a:srgbClr val="000000"/>
              </a:solidFill>
              <a:latin typeface="Comic Sans MS" pitchFamily="66" charset="0"/>
              <a:ea typeface="Times New Roman" panose="02020603050405020304" pitchFamily="18" charset="0"/>
            </a:endParaRP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What are three significant things we learn about the </a:t>
            </a:r>
            <a:r>
              <a:rPr lang="en-US" dirty="0" err="1">
                <a:solidFill>
                  <a:srgbClr val="000000"/>
                </a:solidFill>
                <a:latin typeface="Comic Sans MS" pitchFamily="66" charset="0"/>
                <a:ea typeface="Times New Roman" panose="02020603050405020304" pitchFamily="18" charset="0"/>
              </a:rPr>
              <a:t>Cratchits</a:t>
            </a:r>
            <a:r>
              <a:rPr lang="en-US" dirty="0">
                <a:solidFill>
                  <a:srgbClr val="000000"/>
                </a:solidFill>
                <a:latin typeface="Comic Sans MS" pitchFamily="66" charset="0"/>
                <a:ea typeface="Times New Roman" panose="02020603050405020304" pitchFamily="18" charset="0"/>
              </a:rPr>
              <a:t>?</a:t>
            </a:r>
            <a:endParaRPr lang="en-GB" dirty="0">
              <a:solidFill>
                <a:srgbClr val="000000"/>
              </a:solidFill>
              <a:latin typeface="Comic Sans MS" pitchFamily="66" charset="0"/>
              <a:ea typeface="Times New Roman" panose="02020603050405020304" pitchFamily="18" charset="0"/>
            </a:endParaRP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How is Scrooge affected by seeing the family?</a:t>
            </a: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What does the Spirit mean when he says But they Know me. See!” about the miners? What is the point of going to the lighthouse ? to the ship </a:t>
            </a:r>
            <a:endParaRPr lang="en-GB" dirty="0">
              <a:solidFill>
                <a:srgbClr val="000000"/>
              </a:solidFill>
              <a:latin typeface="Comic Sans MS" pitchFamily="66" charset="0"/>
              <a:ea typeface="Times New Roman" panose="02020603050405020304" pitchFamily="18" charset="0"/>
            </a:endParaRP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 What is the great surprise to Scrooge in the next paragraph?</a:t>
            </a:r>
            <a:endParaRPr lang="en-GB" dirty="0">
              <a:solidFill>
                <a:srgbClr val="000000"/>
              </a:solidFill>
              <a:latin typeface="Comic Sans MS" pitchFamily="66" charset="0"/>
              <a:ea typeface="Times New Roman" panose="02020603050405020304" pitchFamily="18" charset="0"/>
            </a:endParaRP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What would Fred think would be a positive outcome of his Christmas invitation to Scrooge? What happens to Scrooge’s mood as the party goes on? Why do you think this happens?</a:t>
            </a:r>
            <a:endParaRPr lang="en-GB" dirty="0">
              <a:solidFill>
                <a:srgbClr val="000000"/>
              </a:solidFill>
              <a:latin typeface="Comic Sans MS" pitchFamily="66" charset="0"/>
              <a:ea typeface="Times New Roman" panose="02020603050405020304" pitchFamily="18" charset="0"/>
            </a:endParaRP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Describe the game called “Yes and No” Scrooge witnesses at his nephews Christmas party.</a:t>
            </a:r>
            <a:endParaRPr lang="en-GB" dirty="0">
              <a:solidFill>
                <a:srgbClr val="000000"/>
              </a:solidFill>
              <a:latin typeface="Comic Sans MS" pitchFamily="66" charset="0"/>
              <a:ea typeface="Times New Roman" panose="02020603050405020304" pitchFamily="18" charset="0"/>
            </a:endParaRPr>
          </a:p>
          <a:p>
            <a:pPr marL="342900" indent="-342900">
              <a:buFont typeface="+mj-lt"/>
              <a:buAutoNum type="arabicPeriod"/>
            </a:pPr>
            <a:r>
              <a:rPr lang="en-US" dirty="0">
                <a:solidFill>
                  <a:srgbClr val="000000"/>
                </a:solidFill>
                <a:latin typeface="Comic Sans MS" pitchFamily="66" charset="0"/>
                <a:ea typeface="Times New Roman" panose="02020603050405020304" pitchFamily="18" charset="0"/>
              </a:rPr>
              <a:t>What does it mean to say the boy and the girl (Ignorance and Want – the last paragraphs of the stave) are “Man’s children?</a:t>
            </a:r>
            <a:endParaRPr lang="en-GB" dirty="0">
              <a:solidFill>
                <a:srgbClr val="000000"/>
              </a:solidFill>
              <a:latin typeface="Comic Sans MS" pitchFamily="66" charset="0"/>
              <a:ea typeface="Times New Roman" panose="02020603050405020304" pitchFamily="18" charset="0"/>
            </a:endParaRPr>
          </a:p>
        </p:txBody>
      </p:sp>
      <p:sp>
        <p:nvSpPr>
          <p:cNvPr id="7" name="Rounded Rectangle 6"/>
          <p:cNvSpPr/>
          <p:nvPr/>
        </p:nvSpPr>
        <p:spPr>
          <a:xfrm>
            <a:off x="264045" y="63167"/>
            <a:ext cx="11668875" cy="756641"/>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dirty="0">
                <a:latin typeface="Comic Sans MS" pitchFamily="66" charset="0"/>
              </a:rPr>
              <a:t>Stave Three</a:t>
            </a:r>
          </a:p>
        </p:txBody>
      </p:sp>
      <p:grpSp>
        <p:nvGrpSpPr>
          <p:cNvPr id="8" name="Group 7"/>
          <p:cNvGrpSpPr/>
          <p:nvPr/>
        </p:nvGrpSpPr>
        <p:grpSpPr>
          <a:xfrm>
            <a:off x="11388" y="1939159"/>
            <a:ext cx="1265621" cy="4236594"/>
            <a:chOff x="179512" y="2132856"/>
            <a:chExt cx="1296144" cy="4248472"/>
          </a:xfrm>
        </p:grpSpPr>
        <p:pic>
          <p:nvPicPr>
            <p:cNvPr id="9"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10"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11"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159311819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231"/>
            <a:ext cx="7584843" cy="1200329"/>
          </a:xfrm>
          <a:prstGeom prst="rect">
            <a:avLst/>
          </a:prstGeom>
          <a:noFill/>
        </p:spPr>
        <p:txBody>
          <a:bodyPr wrap="square" rtlCol="0">
            <a:spAutoFit/>
          </a:bodyPr>
          <a:lstStyle/>
          <a:p>
            <a:r>
              <a:rPr lang="en-GB" sz="3600" dirty="0">
                <a:solidFill>
                  <a:schemeClr val="bg1"/>
                </a:solidFill>
                <a:latin typeface="Comic Sans MS" pitchFamily="66" charset="0"/>
              </a:rPr>
              <a:t>What themes have been presented so far in the novel?</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latin typeface="Century Gothic" panose="020B0502020202020204" pitchFamily="34" charset="0"/>
              </a:rPr>
              <a:t>Themes, </a:t>
            </a:r>
          </a:p>
        </p:txBody>
      </p:sp>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6957" t="42457" r="20156" b="40086"/>
          <a:stretch/>
        </p:blipFill>
        <p:spPr bwMode="auto">
          <a:xfrm>
            <a:off x="2218462" y="3216166"/>
            <a:ext cx="9162407" cy="2096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4" name="Group 13"/>
          <p:cNvGrpSpPr/>
          <p:nvPr/>
        </p:nvGrpSpPr>
        <p:grpSpPr>
          <a:xfrm>
            <a:off x="335365" y="2920857"/>
            <a:ext cx="1351547" cy="3534225"/>
            <a:chOff x="179512" y="2132856"/>
            <a:chExt cx="1296144" cy="4248472"/>
          </a:xfrm>
        </p:grpSpPr>
        <p:pic>
          <p:nvPicPr>
            <p:cNvPr id="15" name="Picture 2" descr="http://think-pair-share.co.uk/wp-content/uploads/2013/01/tps-logo1.png">
              <a:hlinkClick r:id="rId4"/>
            </p:cNvPr>
            <p:cNvPicPr>
              <a:picLocks noChangeAspect="1" noChangeArrowheads="1"/>
            </p:cNvPicPr>
            <p:nvPr/>
          </p:nvPicPr>
          <p:blipFill>
            <a:blip r:embed="rId5"/>
            <a:srcRect r="66667" b="22222"/>
            <a:stretch>
              <a:fillRect/>
            </a:stretch>
          </p:blipFill>
          <p:spPr bwMode="auto">
            <a:xfrm>
              <a:off x="251520" y="2132856"/>
              <a:ext cx="1224136" cy="1224136"/>
            </a:xfrm>
            <a:prstGeom prst="rect">
              <a:avLst/>
            </a:prstGeom>
            <a:noFill/>
          </p:spPr>
        </p:pic>
        <p:pic>
          <p:nvPicPr>
            <p:cNvPr id="16" name="Picture 2" descr="http://think-pair-share.co.uk/wp-content/uploads/2013/01/tps-logo1.png">
              <a:hlinkClick r:id="rId4"/>
            </p:cNvPr>
            <p:cNvPicPr>
              <a:picLocks noChangeAspect="1" noChangeArrowheads="1"/>
            </p:cNvPicPr>
            <p:nvPr/>
          </p:nvPicPr>
          <p:blipFill>
            <a:blip r:embed="rId5"/>
            <a:srcRect l="33105" r="31601" b="22222"/>
            <a:stretch>
              <a:fillRect/>
            </a:stretch>
          </p:blipFill>
          <p:spPr bwMode="auto">
            <a:xfrm>
              <a:off x="179512" y="3645024"/>
              <a:ext cx="1296144" cy="1224136"/>
            </a:xfrm>
            <a:prstGeom prst="rect">
              <a:avLst/>
            </a:prstGeom>
            <a:noFill/>
          </p:spPr>
        </p:pic>
        <p:pic>
          <p:nvPicPr>
            <p:cNvPr id="17" name="Picture 2" descr="http://think-pair-share.co.uk/wp-content/uploads/2013/01/tps-logo1.png">
              <a:hlinkClick r:id="rId4"/>
            </p:cNvPr>
            <p:cNvPicPr>
              <a:picLocks noChangeAspect="1" noChangeArrowheads="1"/>
            </p:cNvPicPr>
            <p:nvPr/>
          </p:nvPicPr>
          <p:blipFill>
            <a:blip r:embed="rId5"/>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42939002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Rounded Corners 3"/>
          <p:cNvSpPr/>
          <p:nvPr/>
        </p:nvSpPr>
        <p:spPr>
          <a:xfrm>
            <a:off x="2255521" y="2319078"/>
            <a:ext cx="7578208" cy="1583703"/>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3" name="TextBox 2"/>
          <p:cNvSpPr txBox="1"/>
          <p:nvPr/>
        </p:nvSpPr>
        <p:spPr>
          <a:xfrm>
            <a:off x="0" y="2526384"/>
            <a:ext cx="12192000" cy="1077218"/>
          </a:xfrm>
          <a:prstGeom prst="rect">
            <a:avLst/>
          </a:prstGeom>
          <a:noFill/>
        </p:spPr>
        <p:txBody>
          <a:bodyPr wrap="square" rtlCol="0">
            <a:spAutoFit/>
          </a:bodyPr>
          <a:lstStyle/>
          <a:p>
            <a:pPr algn="ctr"/>
            <a:r>
              <a:rPr lang="en-GB" sz="3200" b="1" dirty="0">
                <a:latin typeface="Comic Sans MS" pitchFamily="66" charset="0"/>
              </a:rPr>
              <a:t>What themes do you think are being </a:t>
            </a:r>
          </a:p>
          <a:p>
            <a:pPr algn="ctr"/>
            <a:r>
              <a:rPr lang="en-GB" sz="3200" b="1" dirty="0">
                <a:latin typeface="Comic Sans MS" pitchFamily="66" charset="0"/>
              </a:rPr>
              <a:t>presented in </a:t>
            </a:r>
            <a:r>
              <a:rPr lang="en-GB" sz="3200" b="1" u="sng" dirty="0">
                <a:latin typeface="Comic Sans MS" pitchFamily="66" charset="0"/>
              </a:rPr>
              <a:t>A Christmas Carol</a:t>
            </a:r>
            <a:r>
              <a:rPr lang="en-GB" sz="3200" b="1" dirty="0">
                <a:latin typeface="Comic Sans MS" pitchFamily="66" charset="0"/>
              </a:rPr>
              <a:t>? </a:t>
            </a:r>
          </a:p>
        </p:txBody>
      </p:sp>
      <p:sp>
        <p:nvSpPr>
          <p:cNvPr id="2" name="TextBox 1"/>
          <p:cNvSpPr txBox="1"/>
          <p:nvPr/>
        </p:nvSpPr>
        <p:spPr>
          <a:xfrm>
            <a:off x="933255" y="584463"/>
            <a:ext cx="3619892" cy="646331"/>
          </a:xfrm>
          <a:prstGeom prst="rect">
            <a:avLst/>
          </a:prstGeom>
          <a:noFill/>
        </p:spPr>
        <p:txBody>
          <a:bodyPr wrap="square" rtlCol="0">
            <a:spAutoFit/>
          </a:bodyPr>
          <a:lstStyle/>
          <a:p>
            <a:r>
              <a:rPr lang="en-GB" sz="3600" b="1" dirty="0">
                <a:solidFill>
                  <a:schemeClr val="bg1"/>
                </a:solidFill>
                <a:latin typeface="Century Gothic" panose="020B0502020202020204" pitchFamily="34" charset="0"/>
              </a:rPr>
              <a:t>POVERTY </a:t>
            </a:r>
          </a:p>
        </p:txBody>
      </p:sp>
      <p:sp>
        <p:nvSpPr>
          <p:cNvPr id="5" name="TextBox 4"/>
          <p:cNvSpPr txBox="1"/>
          <p:nvPr/>
        </p:nvSpPr>
        <p:spPr>
          <a:xfrm>
            <a:off x="8023783" y="701702"/>
            <a:ext cx="3619892" cy="646331"/>
          </a:xfrm>
          <a:prstGeom prst="rect">
            <a:avLst/>
          </a:prstGeom>
          <a:noFill/>
        </p:spPr>
        <p:txBody>
          <a:bodyPr wrap="square" rtlCol="0">
            <a:spAutoFit/>
          </a:bodyPr>
          <a:lstStyle/>
          <a:p>
            <a:r>
              <a:rPr lang="en-GB" sz="3600" b="1" dirty="0">
                <a:solidFill>
                  <a:schemeClr val="bg1"/>
                </a:solidFill>
                <a:latin typeface="Century Gothic" panose="020B0502020202020204" pitchFamily="34" charset="0"/>
              </a:rPr>
              <a:t>ISOLATION </a:t>
            </a:r>
          </a:p>
        </p:txBody>
      </p:sp>
      <p:sp>
        <p:nvSpPr>
          <p:cNvPr id="6" name="TextBox 5"/>
          <p:cNvSpPr txBox="1"/>
          <p:nvPr/>
        </p:nvSpPr>
        <p:spPr>
          <a:xfrm>
            <a:off x="4192729" y="4390753"/>
            <a:ext cx="3331435" cy="1754326"/>
          </a:xfrm>
          <a:prstGeom prst="rect">
            <a:avLst/>
          </a:prstGeom>
          <a:noFill/>
        </p:spPr>
        <p:txBody>
          <a:bodyPr wrap="square" rtlCol="0">
            <a:spAutoFit/>
          </a:bodyPr>
          <a:lstStyle/>
          <a:p>
            <a:r>
              <a:rPr lang="en-GB" sz="3600" b="1" dirty="0">
                <a:solidFill>
                  <a:schemeClr val="bg1"/>
                </a:solidFill>
                <a:latin typeface="Century Gothic" panose="020B0502020202020204" pitchFamily="34" charset="0"/>
              </a:rPr>
              <a:t>THE IMPORTANCE OF FAMILY </a:t>
            </a:r>
          </a:p>
        </p:txBody>
      </p:sp>
      <p:sp>
        <p:nvSpPr>
          <p:cNvPr id="7" name="TextBox 6"/>
          <p:cNvSpPr txBox="1"/>
          <p:nvPr/>
        </p:nvSpPr>
        <p:spPr>
          <a:xfrm>
            <a:off x="8023783" y="4808054"/>
            <a:ext cx="3619892" cy="1200329"/>
          </a:xfrm>
          <a:prstGeom prst="rect">
            <a:avLst/>
          </a:prstGeom>
          <a:noFill/>
        </p:spPr>
        <p:txBody>
          <a:bodyPr wrap="square" rtlCol="0">
            <a:spAutoFit/>
          </a:bodyPr>
          <a:lstStyle/>
          <a:p>
            <a:r>
              <a:rPr lang="en-GB" sz="3600" b="1" dirty="0">
                <a:solidFill>
                  <a:schemeClr val="bg1"/>
                </a:solidFill>
                <a:latin typeface="Century Gothic" panose="020B0502020202020204" pitchFamily="34" charset="0"/>
              </a:rPr>
              <a:t>THE MEANING OF CHRISTMAS </a:t>
            </a:r>
          </a:p>
        </p:txBody>
      </p:sp>
      <p:sp>
        <p:nvSpPr>
          <p:cNvPr id="8" name="TextBox 7"/>
          <p:cNvSpPr txBox="1"/>
          <p:nvPr/>
        </p:nvSpPr>
        <p:spPr>
          <a:xfrm>
            <a:off x="141401" y="6356767"/>
            <a:ext cx="10322352" cy="369332"/>
          </a:xfrm>
          <a:prstGeom prst="rect">
            <a:avLst/>
          </a:prstGeom>
          <a:noFill/>
        </p:spPr>
        <p:txBody>
          <a:bodyPr wrap="square" rtlCol="0">
            <a:spAutoFit/>
          </a:bodyPr>
          <a:lstStyle/>
          <a:p>
            <a:r>
              <a:rPr lang="en-GB" b="1" dirty="0">
                <a:solidFill>
                  <a:srgbClr val="FFFF00"/>
                </a:solidFill>
                <a:latin typeface="Century Gothic" panose="020B0502020202020204" pitchFamily="34" charset="0"/>
              </a:rPr>
              <a:t>FIVE MINUTES: on your tables, what examples / evidence can you find to support?</a:t>
            </a:r>
          </a:p>
        </p:txBody>
      </p:sp>
      <p:sp>
        <p:nvSpPr>
          <p:cNvPr id="9" name="TextBox 8"/>
          <p:cNvSpPr txBox="1"/>
          <p:nvPr/>
        </p:nvSpPr>
        <p:spPr>
          <a:xfrm>
            <a:off x="4223211" y="736907"/>
            <a:ext cx="3619892" cy="646331"/>
          </a:xfrm>
          <a:prstGeom prst="rect">
            <a:avLst/>
          </a:prstGeom>
          <a:noFill/>
        </p:spPr>
        <p:txBody>
          <a:bodyPr wrap="square" rtlCol="0">
            <a:spAutoFit/>
          </a:bodyPr>
          <a:lstStyle/>
          <a:p>
            <a:r>
              <a:rPr lang="en-GB" sz="3600" b="1" dirty="0">
                <a:solidFill>
                  <a:schemeClr val="bg1"/>
                </a:solidFill>
                <a:latin typeface="Century Gothic" panose="020B0502020202020204" pitchFamily="34" charset="0"/>
              </a:rPr>
              <a:t>CHRISTMAS </a:t>
            </a:r>
          </a:p>
        </p:txBody>
      </p:sp>
      <p:sp>
        <p:nvSpPr>
          <p:cNvPr id="10" name="TextBox 9"/>
          <p:cNvSpPr txBox="1"/>
          <p:nvPr/>
        </p:nvSpPr>
        <p:spPr>
          <a:xfrm>
            <a:off x="141402" y="4761910"/>
            <a:ext cx="3619892" cy="646331"/>
          </a:xfrm>
          <a:prstGeom prst="rect">
            <a:avLst/>
          </a:prstGeom>
          <a:noFill/>
        </p:spPr>
        <p:txBody>
          <a:bodyPr wrap="square" rtlCol="0">
            <a:spAutoFit/>
          </a:bodyPr>
          <a:lstStyle/>
          <a:p>
            <a:r>
              <a:rPr lang="en-GB" sz="3600" b="1" dirty="0">
                <a:solidFill>
                  <a:schemeClr val="bg1"/>
                </a:solidFill>
                <a:latin typeface="Century Gothic" panose="020B0502020202020204" pitchFamily="34" charset="0"/>
              </a:rPr>
              <a:t>RESPONSIBILITY </a:t>
            </a:r>
          </a:p>
        </p:txBody>
      </p:sp>
      <p:sp>
        <p:nvSpPr>
          <p:cNvPr id="11" name="TextBox 10"/>
          <p:cNvSpPr txBox="1"/>
          <p:nvPr/>
        </p:nvSpPr>
        <p:spPr>
          <a:xfrm>
            <a:off x="141402" y="2526428"/>
            <a:ext cx="3619892" cy="646331"/>
          </a:xfrm>
          <a:prstGeom prst="rect">
            <a:avLst/>
          </a:prstGeom>
          <a:noFill/>
        </p:spPr>
        <p:txBody>
          <a:bodyPr wrap="square" rtlCol="0">
            <a:spAutoFit/>
          </a:bodyPr>
          <a:lstStyle/>
          <a:p>
            <a:r>
              <a:rPr lang="en-GB" sz="3600" b="1" dirty="0">
                <a:solidFill>
                  <a:schemeClr val="bg1"/>
                </a:solidFill>
                <a:latin typeface="Century Gothic" panose="020B0502020202020204" pitchFamily="34" charset="0"/>
              </a:rPr>
              <a:t>SOCIETY </a:t>
            </a:r>
          </a:p>
        </p:txBody>
      </p:sp>
      <p:sp>
        <p:nvSpPr>
          <p:cNvPr id="12" name="TextBox 11"/>
          <p:cNvSpPr txBox="1"/>
          <p:nvPr/>
        </p:nvSpPr>
        <p:spPr>
          <a:xfrm>
            <a:off x="10046773" y="2510742"/>
            <a:ext cx="2145227" cy="1200329"/>
          </a:xfrm>
          <a:prstGeom prst="rect">
            <a:avLst/>
          </a:prstGeom>
          <a:noFill/>
        </p:spPr>
        <p:txBody>
          <a:bodyPr wrap="square" rtlCol="0">
            <a:spAutoFit/>
          </a:bodyPr>
          <a:lstStyle/>
          <a:p>
            <a:r>
              <a:rPr lang="en-GB" sz="3600" b="1" dirty="0">
                <a:solidFill>
                  <a:schemeClr val="bg1"/>
                </a:solidFill>
                <a:latin typeface="Century Gothic" panose="020B0502020202020204" pitchFamily="34" charset="0"/>
              </a:rPr>
              <a:t>GREED/MONEY </a:t>
            </a:r>
          </a:p>
        </p:txBody>
      </p:sp>
    </p:spTree>
    <p:extLst>
      <p:ext uri="{BB962C8B-B14F-4D97-AF65-F5344CB8AC3E}">
        <p14:creationId xmlns:p14="http://schemas.microsoft.com/office/powerpoint/2010/main" val="176281204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918333377"/>
              </p:ext>
            </p:extLst>
          </p:nvPr>
        </p:nvGraphicFramePr>
        <p:xfrm>
          <a:off x="3731154" y="1307095"/>
          <a:ext cx="6797087" cy="5075016"/>
        </p:xfrm>
        <a:graphic>
          <a:graphicData uri="http://schemas.openxmlformats.org/drawingml/2006/table">
            <a:tbl>
              <a:tblPr firstRow="1" firstCol="1" bandRow="1"/>
              <a:tblGrid>
                <a:gridCol w="2266149">
                  <a:extLst>
                    <a:ext uri="{9D8B030D-6E8A-4147-A177-3AD203B41FA5}">
                      <a16:colId xmlns:a16="http://schemas.microsoft.com/office/drawing/2014/main" val="20000"/>
                    </a:ext>
                  </a:extLst>
                </a:gridCol>
                <a:gridCol w="2266149">
                  <a:extLst>
                    <a:ext uri="{9D8B030D-6E8A-4147-A177-3AD203B41FA5}">
                      <a16:colId xmlns:a16="http://schemas.microsoft.com/office/drawing/2014/main" val="20001"/>
                    </a:ext>
                  </a:extLst>
                </a:gridCol>
                <a:gridCol w="2264789">
                  <a:extLst>
                    <a:ext uri="{9D8B030D-6E8A-4147-A177-3AD203B41FA5}">
                      <a16:colId xmlns:a16="http://schemas.microsoft.com/office/drawing/2014/main" val="20002"/>
                    </a:ext>
                  </a:extLst>
                </a:gridCol>
              </a:tblGrid>
              <a:tr h="347407">
                <a:tc>
                  <a:txBody>
                    <a:bodyPr/>
                    <a:lstStyle/>
                    <a:p>
                      <a:pPr algn="ctr">
                        <a:lnSpc>
                          <a:spcPct val="115000"/>
                        </a:lnSpc>
                        <a:spcAft>
                          <a:spcPts val="0"/>
                        </a:spcAft>
                      </a:pPr>
                      <a:r>
                        <a:rPr lang="en-GB" sz="1100" b="1" dirty="0">
                          <a:effectLst/>
                          <a:latin typeface="Comic Sans MS" pitchFamily="66" charset="0"/>
                          <a:ea typeface="Calibri"/>
                          <a:cs typeface="Times New Roman"/>
                        </a:rPr>
                        <a:t>Quotation</a:t>
                      </a:r>
                      <a:endParaRPr lang="en-GB" sz="1100" dirty="0">
                        <a:effectLst/>
                        <a:latin typeface="Comic Sans MS" pitchFamily="66" charset="0"/>
                        <a:ea typeface="Calibri"/>
                        <a:cs typeface="Times New Roman"/>
                      </a:endParaRPr>
                    </a:p>
                  </a:txBody>
                  <a:tcPr marL="42483" marR="42483" marT="0" marB="0">
                    <a:lnL>
                      <a:noFill/>
                    </a:lnL>
                    <a:lnR w="12700" cap="flat" cmpd="sng" algn="ctr">
                      <a:solidFill>
                        <a:srgbClr val="993366"/>
                      </a:solidFill>
                      <a:prstDash val="solid"/>
                      <a:round/>
                      <a:headEnd type="none" w="med" len="med"/>
                      <a:tailEnd type="none" w="med" len="med"/>
                    </a:lnR>
                    <a:lnT>
                      <a:noFill/>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b="1">
                          <a:effectLst/>
                          <a:latin typeface="Comic Sans MS" pitchFamily="66" charset="0"/>
                          <a:ea typeface="Calibri"/>
                          <a:cs typeface="Times New Roman"/>
                        </a:rPr>
                        <a:t>Theme</a:t>
                      </a:r>
                      <a:endParaRPr lang="en-GB" sz="1100">
                        <a:effectLst/>
                        <a:latin typeface="Comic Sans MS" pitchFamily="66" charset="0"/>
                        <a:ea typeface="Calibri"/>
                        <a:cs typeface="Times New Roman"/>
                      </a:endParaRPr>
                    </a:p>
                  </a:txBody>
                  <a:tcPr marL="42483" marR="42483" marT="0" marB="0">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a:noFill/>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b="1">
                          <a:effectLst/>
                          <a:latin typeface="Comic Sans MS" pitchFamily="66" charset="0"/>
                          <a:ea typeface="Calibri"/>
                          <a:cs typeface="Times New Roman"/>
                        </a:rPr>
                        <a:t>Explanation</a:t>
                      </a:r>
                      <a:endParaRPr lang="en-GB" sz="1100">
                        <a:effectLst/>
                        <a:latin typeface="Comic Sans MS" pitchFamily="66" charset="0"/>
                        <a:ea typeface="Calibri"/>
                        <a:cs typeface="Times New Roman"/>
                      </a:endParaRPr>
                    </a:p>
                    <a:p>
                      <a:pPr algn="ctr">
                        <a:lnSpc>
                          <a:spcPct val="115000"/>
                        </a:lnSpc>
                        <a:spcAft>
                          <a:spcPts val="0"/>
                        </a:spcAft>
                      </a:pPr>
                      <a:r>
                        <a:rPr lang="en-GB" sz="1100" b="1">
                          <a:effectLst/>
                          <a:latin typeface="Comic Sans MS" pitchFamily="66" charset="0"/>
                          <a:ea typeface="Calibri"/>
                          <a:cs typeface="Times New Roman"/>
                        </a:rPr>
                        <a:t> </a:t>
                      </a:r>
                      <a:endParaRPr lang="en-GB" sz="1100">
                        <a:effectLst/>
                        <a:latin typeface="Comic Sans MS" pitchFamily="66" charset="0"/>
                        <a:ea typeface="Calibri"/>
                        <a:cs typeface="Times New Roman"/>
                      </a:endParaRPr>
                    </a:p>
                  </a:txBody>
                  <a:tcPr marL="42483" marR="42483" marT="0" marB="0">
                    <a:lnL w="12700" cap="flat" cmpd="sng" algn="ctr">
                      <a:solidFill>
                        <a:srgbClr val="993366"/>
                      </a:solidFill>
                      <a:prstDash val="solid"/>
                      <a:round/>
                      <a:headEnd type="none" w="med" len="med"/>
                      <a:tailEnd type="none" w="med" len="med"/>
                    </a:lnL>
                    <a:lnR>
                      <a:noFill/>
                    </a:lnR>
                    <a:lnT>
                      <a:noFill/>
                    </a:lnT>
                    <a:lnB w="12700" cap="flat" cmpd="sng" algn="ctr">
                      <a:solidFill>
                        <a:srgbClr val="993366"/>
                      </a:solidFill>
                      <a:prstDash val="solid"/>
                      <a:round/>
                      <a:headEnd type="none" w="med" len="med"/>
                      <a:tailEnd type="none" w="med" len="med"/>
                    </a:lnB>
                  </a:tcPr>
                </a:tc>
                <a:extLst>
                  <a:ext uri="{0D108BD9-81ED-4DB2-BD59-A6C34878D82A}">
                    <a16:rowId xmlns:a16="http://schemas.microsoft.com/office/drawing/2014/main" val="10000"/>
                  </a:ext>
                </a:extLst>
              </a:tr>
              <a:tr h="1462082">
                <a:tc>
                  <a:txBody>
                    <a:bodyPr/>
                    <a:lstStyle/>
                    <a:p>
                      <a:pPr algn="ctr">
                        <a:lnSpc>
                          <a:spcPct val="115000"/>
                        </a:lnSpc>
                        <a:spcAft>
                          <a:spcPts val="0"/>
                        </a:spcAft>
                      </a:pPr>
                      <a:r>
                        <a:rPr lang="en-GB" sz="1100" dirty="0">
                          <a:effectLst/>
                          <a:latin typeface="Comic Sans MS" pitchFamily="66" charset="0"/>
                          <a:ea typeface="Calibri"/>
                          <a:cs typeface="Times New Roman"/>
                        </a:rPr>
                        <a:t>“secret, and self-contained, and solitary as an oyster”</a:t>
                      </a:r>
                    </a:p>
                    <a:p>
                      <a:pPr algn="ctr">
                        <a:lnSpc>
                          <a:spcPct val="115000"/>
                        </a:lnSpc>
                        <a:spcAft>
                          <a:spcPts val="0"/>
                        </a:spcAft>
                      </a:pPr>
                      <a:r>
                        <a:rPr lang="en-GB" sz="1100" dirty="0">
                          <a:effectLst/>
                          <a:latin typeface="Comic Sans MS" pitchFamily="66" charset="0"/>
                          <a:ea typeface="Calibri"/>
                          <a:cs typeface="Times New Roman"/>
                        </a:rPr>
                        <a:t> </a:t>
                      </a:r>
                    </a:p>
                    <a:p>
                      <a:pPr algn="ctr">
                        <a:lnSpc>
                          <a:spcPct val="115000"/>
                        </a:lnSpc>
                        <a:spcAft>
                          <a:spcPts val="0"/>
                        </a:spcAft>
                      </a:pPr>
                      <a:r>
                        <a:rPr lang="en-GB" sz="1100" dirty="0">
                          <a:effectLst/>
                          <a:latin typeface="Comic Sans MS" pitchFamily="66" charset="0"/>
                          <a:ea typeface="Calibri"/>
                          <a:cs typeface="Times New Roman"/>
                        </a:rPr>
                        <a:t>(page 1)</a:t>
                      </a:r>
                    </a:p>
                  </a:txBody>
                  <a:tcPr marL="42483" marR="42483" marT="0" marB="0" anchor="ctr">
                    <a:lnL>
                      <a:noFill/>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dirty="0">
                          <a:effectLst/>
                          <a:latin typeface="Comic Sans MS" pitchFamily="66" charset="0"/>
                          <a:ea typeface="Calibri"/>
                          <a:cs typeface="Times New Roman"/>
                        </a:rPr>
                        <a:t>Isolation</a:t>
                      </a:r>
                    </a:p>
                    <a:p>
                      <a:pPr algn="ct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a:effectLst/>
                          <a:latin typeface="Comic Sans MS" pitchFamily="66" charset="0"/>
                          <a:ea typeface="Calibri"/>
                          <a:cs typeface="Times New Roman"/>
                        </a:rPr>
                        <a:t>Dickens’ initial description of Scrooge sets him out as solitary. He is cold and hard and this characterisation is created by the simile. Scrooge is empty of love, family and a sense of community. He must come out of his “oyster” shell and learn to engage others by embracing the Christmas spirit.</a:t>
                      </a:r>
                    </a:p>
                  </a:txBody>
                  <a:tcPr marL="42483" marR="42483" marT="0" marB="0" anchor="ctr">
                    <a:lnL w="12700" cap="flat" cmpd="sng" algn="ctr">
                      <a:solidFill>
                        <a:srgbClr val="993366"/>
                      </a:solidFill>
                      <a:prstDash val="solid"/>
                      <a:round/>
                      <a:headEnd type="none" w="med" len="med"/>
                      <a:tailEnd type="none" w="med" len="med"/>
                    </a:lnL>
                    <a:lnR>
                      <a:noFill/>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extLst>
                  <a:ext uri="{0D108BD9-81ED-4DB2-BD59-A6C34878D82A}">
                    <a16:rowId xmlns:a16="http://schemas.microsoft.com/office/drawing/2014/main" val="10001"/>
                  </a:ext>
                </a:extLst>
              </a:tr>
              <a:tr h="1604868">
                <a:tc>
                  <a:txBody>
                    <a:bodyPr/>
                    <a:lstStyle/>
                    <a:p>
                      <a:pPr algn="ctr">
                        <a:lnSpc>
                          <a:spcPct val="115000"/>
                        </a:lnSpc>
                        <a:spcAft>
                          <a:spcPts val="0"/>
                        </a:spcAft>
                      </a:pPr>
                      <a:r>
                        <a:rPr lang="en-GB" sz="1100">
                          <a:effectLst/>
                          <a:latin typeface="Comic Sans MS" pitchFamily="66" charset="0"/>
                          <a:ea typeface="Calibri"/>
                          <a:cs typeface="Times New Roman"/>
                        </a:rPr>
                        <a:t>“What Idol has displaced you?”</a:t>
                      </a:r>
                    </a:p>
                    <a:p>
                      <a:pPr algn="ctr">
                        <a:lnSpc>
                          <a:spcPct val="115000"/>
                        </a:lnSpc>
                        <a:spcAft>
                          <a:spcPts val="0"/>
                        </a:spcAft>
                      </a:pPr>
                      <a:r>
                        <a:rPr lang="en-GB" sz="1100">
                          <a:effectLst/>
                          <a:latin typeface="Comic Sans MS" pitchFamily="66" charset="0"/>
                          <a:ea typeface="Calibri"/>
                          <a:cs typeface="Times New Roman"/>
                        </a:rPr>
                        <a:t> </a:t>
                      </a:r>
                    </a:p>
                    <a:p>
                      <a:pPr algn="ctr">
                        <a:lnSpc>
                          <a:spcPct val="115000"/>
                        </a:lnSpc>
                        <a:spcAft>
                          <a:spcPts val="0"/>
                        </a:spcAft>
                      </a:pPr>
                      <a:r>
                        <a:rPr lang="en-GB" sz="1100">
                          <a:effectLst/>
                          <a:latin typeface="Comic Sans MS" pitchFamily="66" charset="0"/>
                          <a:ea typeface="Calibri"/>
                          <a:cs typeface="Times New Roman"/>
                        </a:rPr>
                        <a:t>“A golden one.”</a:t>
                      </a:r>
                    </a:p>
                    <a:p>
                      <a:pPr algn="ctr">
                        <a:lnSpc>
                          <a:spcPct val="115000"/>
                        </a:lnSpc>
                        <a:spcAft>
                          <a:spcPts val="0"/>
                        </a:spcAft>
                      </a:pPr>
                      <a:r>
                        <a:rPr lang="en-GB" sz="1100">
                          <a:effectLst/>
                          <a:latin typeface="Comic Sans MS" pitchFamily="66" charset="0"/>
                          <a:ea typeface="Calibri"/>
                          <a:cs typeface="Times New Roman"/>
                        </a:rPr>
                        <a:t> </a:t>
                      </a:r>
                    </a:p>
                    <a:p>
                      <a:pPr algn="ctr">
                        <a:lnSpc>
                          <a:spcPct val="115000"/>
                        </a:lnSpc>
                        <a:spcAft>
                          <a:spcPts val="0"/>
                        </a:spcAft>
                      </a:pPr>
                      <a:r>
                        <a:rPr lang="en-GB" sz="1100">
                          <a:effectLst/>
                          <a:latin typeface="Comic Sans MS" pitchFamily="66" charset="0"/>
                          <a:ea typeface="Calibri"/>
                          <a:cs typeface="Times New Roman"/>
                        </a:rPr>
                        <a:t>(page 22)</a:t>
                      </a:r>
                    </a:p>
                    <a:p>
                      <a:pPr algn="ctr">
                        <a:lnSpc>
                          <a:spcPct val="115000"/>
                        </a:lnSpc>
                        <a:spcAft>
                          <a:spcPts val="0"/>
                        </a:spcAft>
                      </a:pPr>
                      <a:r>
                        <a:rPr lang="en-GB" sz="1100">
                          <a:effectLst/>
                          <a:latin typeface="Comic Sans MS" pitchFamily="66" charset="0"/>
                          <a:ea typeface="Calibri"/>
                          <a:cs typeface="Times New Roman"/>
                        </a:rPr>
                        <a:t> </a:t>
                      </a:r>
                    </a:p>
                  </a:txBody>
                  <a:tcPr marL="42483" marR="42483" marT="0" marB="0" anchor="ctr">
                    <a:lnL>
                      <a:noFill/>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lnL w="12700" cap="flat" cmpd="sng" algn="ctr">
                      <a:solidFill>
                        <a:srgbClr val="993366"/>
                      </a:solidFill>
                      <a:prstDash val="solid"/>
                      <a:round/>
                      <a:headEnd type="none" w="med" len="med"/>
                      <a:tailEnd type="none" w="med" len="med"/>
                    </a:lnL>
                    <a:lnR>
                      <a:noFill/>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extLst>
                  <a:ext uri="{0D108BD9-81ED-4DB2-BD59-A6C34878D82A}">
                    <a16:rowId xmlns:a16="http://schemas.microsoft.com/office/drawing/2014/main" val="10002"/>
                  </a:ext>
                </a:extLst>
              </a:tr>
              <a:tr h="1111607">
                <a:tc>
                  <a:txBody>
                    <a:bodyPr/>
                    <a:lstStyle/>
                    <a:p>
                      <a:pPr algn="ctr">
                        <a:lnSpc>
                          <a:spcPct val="115000"/>
                        </a:lnSpc>
                        <a:spcAft>
                          <a:spcPts val="0"/>
                        </a:spcAft>
                      </a:pPr>
                      <a:r>
                        <a:rPr lang="en-GB" sz="1100">
                          <a:effectLst/>
                          <a:latin typeface="Comic Sans MS" pitchFamily="66" charset="0"/>
                          <a:ea typeface="Calibri"/>
                          <a:cs typeface="Times New Roman"/>
                        </a:rPr>
                        <a:t>“A merry Christmas, uncle! God save you!”</a:t>
                      </a:r>
                    </a:p>
                    <a:p>
                      <a:pPr algn="ctr">
                        <a:lnSpc>
                          <a:spcPct val="115000"/>
                        </a:lnSpc>
                        <a:spcAft>
                          <a:spcPts val="0"/>
                        </a:spcAft>
                      </a:pPr>
                      <a:r>
                        <a:rPr lang="en-GB" sz="1100">
                          <a:effectLst/>
                          <a:latin typeface="Comic Sans MS" pitchFamily="66" charset="0"/>
                          <a:ea typeface="Calibri"/>
                          <a:cs typeface="Times New Roman"/>
                        </a:rPr>
                        <a:t> </a:t>
                      </a:r>
                    </a:p>
                    <a:p>
                      <a:pPr algn="ctr">
                        <a:lnSpc>
                          <a:spcPct val="115000"/>
                        </a:lnSpc>
                        <a:spcAft>
                          <a:spcPts val="0"/>
                        </a:spcAft>
                      </a:pPr>
                      <a:r>
                        <a:rPr lang="en-GB" sz="1100">
                          <a:effectLst/>
                          <a:latin typeface="Comic Sans MS" pitchFamily="66" charset="0"/>
                          <a:ea typeface="Calibri"/>
                          <a:cs typeface="Times New Roman"/>
                        </a:rPr>
                        <a:t>(page 2)</a:t>
                      </a:r>
                    </a:p>
                  </a:txBody>
                  <a:tcPr marL="42483" marR="42483" marT="0" marB="0" anchor="ctr">
                    <a:lnL>
                      <a:noFill/>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a:noFill/>
                    </a:lnB>
                  </a:tcPr>
                </a:tc>
                <a:tc>
                  <a:txBody>
                    <a:bodyPr/>
                    <a:lstStyle/>
                    <a:p>
                      <a:pPr algn="ctr">
                        <a:lnSpc>
                          <a:spcPct val="115000"/>
                        </a:lnSpc>
                        <a:spcAft>
                          <a:spcPts val="0"/>
                        </a:spcAft>
                      </a:pPr>
                      <a:r>
                        <a:rPr lang="en-GB" sz="1100">
                          <a:effectLst/>
                          <a:latin typeface="Comic Sans MS" pitchFamily="66" charset="0"/>
                          <a:ea typeface="Calibri"/>
                          <a:cs typeface="Times New Roman"/>
                        </a:rPr>
                        <a:t> </a:t>
                      </a:r>
                    </a:p>
                  </a:txBody>
                  <a:tcPr marL="42483" marR="42483"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a:noFill/>
                    </a:lnB>
                  </a:tcPr>
                </a:tc>
                <a:tc>
                  <a:txBody>
                    <a:bodyPr/>
                    <a:lstStyle/>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lnL w="12700" cap="flat" cmpd="sng" algn="ctr">
                      <a:solidFill>
                        <a:srgbClr val="993366"/>
                      </a:solidFill>
                      <a:prstDash val="solid"/>
                      <a:round/>
                      <a:headEnd type="none" w="med" len="med"/>
                      <a:tailEnd type="none" w="med" len="med"/>
                    </a:lnL>
                    <a:lnR>
                      <a:noFill/>
                    </a:lnR>
                    <a:lnT w="12700" cap="flat" cmpd="sng" algn="ctr">
                      <a:solidFill>
                        <a:srgbClr val="993366"/>
                      </a:solidFill>
                      <a:prstDash val="solid"/>
                      <a:round/>
                      <a:headEnd type="none" w="med" len="med"/>
                      <a:tailEnd type="none" w="med" len="med"/>
                    </a:lnT>
                    <a:lnB>
                      <a:noFill/>
                    </a:lnB>
                  </a:tcPr>
                </a:tc>
                <a:extLst>
                  <a:ext uri="{0D108BD9-81ED-4DB2-BD59-A6C34878D82A}">
                    <a16:rowId xmlns:a16="http://schemas.microsoft.com/office/drawing/2014/main" val="10003"/>
                  </a:ext>
                </a:extLst>
              </a:tr>
            </a:tbl>
          </a:graphicData>
        </a:graphic>
      </p:graphicFrame>
      <p:sp>
        <p:nvSpPr>
          <p:cNvPr id="4" name="Rounded Rectangle 3"/>
          <p:cNvSpPr/>
          <p:nvPr/>
        </p:nvSpPr>
        <p:spPr>
          <a:xfrm>
            <a:off x="239352" y="138615"/>
            <a:ext cx="11713301" cy="855341"/>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rgbClr val="FFFFFF"/>
                </a:solidFill>
                <a:latin typeface="Comic Sans MS" pitchFamily="66" charset="0"/>
              </a:rPr>
              <a:t>Let’s explore them in detail</a:t>
            </a:r>
          </a:p>
        </p:txBody>
      </p:sp>
      <p:grpSp>
        <p:nvGrpSpPr>
          <p:cNvPr id="5" name="Group 4"/>
          <p:cNvGrpSpPr/>
          <p:nvPr/>
        </p:nvGrpSpPr>
        <p:grpSpPr>
          <a:xfrm>
            <a:off x="239370" y="1524914"/>
            <a:ext cx="1939159" cy="4894270"/>
            <a:chOff x="179512" y="2132856"/>
            <a:chExt cx="1296144" cy="4248472"/>
          </a:xfrm>
        </p:grpSpPr>
        <p:pic>
          <p:nvPicPr>
            <p:cNvPr id="6"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7"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8"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03337148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737409037"/>
              </p:ext>
            </p:extLst>
          </p:nvPr>
        </p:nvGraphicFramePr>
        <p:xfrm>
          <a:off x="3731154" y="1307095"/>
          <a:ext cx="6797087" cy="5075016"/>
        </p:xfrm>
        <a:graphic>
          <a:graphicData uri="http://schemas.openxmlformats.org/drawingml/2006/table">
            <a:tbl>
              <a:tblPr firstRow="1" firstCol="1" bandRow="1"/>
              <a:tblGrid>
                <a:gridCol w="2266149">
                  <a:extLst>
                    <a:ext uri="{9D8B030D-6E8A-4147-A177-3AD203B41FA5}">
                      <a16:colId xmlns:a16="http://schemas.microsoft.com/office/drawing/2014/main" val="20000"/>
                    </a:ext>
                  </a:extLst>
                </a:gridCol>
                <a:gridCol w="2266149">
                  <a:extLst>
                    <a:ext uri="{9D8B030D-6E8A-4147-A177-3AD203B41FA5}">
                      <a16:colId xmlns:a16="http://schemas.microsoft.com/office/drawing/2014/main" val="20001"/>
                    </a:ext>
                  </a:extLst>
                </a:gridCol>
                <a:gridCol w="2264789">
                  <a:extLst>
                    <a:ext uri="{9D8B030D-6E8A-4147-A177-3AD203B41FA5}">
                      <a16:colId xmlns:a16="http://schemas.microsoft.com/office/drawing/2014/main" val="20002"/>
                    </a:ext>
                  </a:extLst>
                </a:gridCol>
              </a:tblGrid>
              <a:tr h="347407">
                <a:tc>
                  <a:txBody>
                    <a:bodyPr/>
                    <a:lstStyle/>
                    <a:p>
                      <a:pPr algn="ctr">
                        <a:lnSpc>
                          <a:spcPct val="115000"/>
                        </a:lnSpc>
                        <a:spcAft>
                          <a:spcPts val="0"/>
                        </a:spcAft>
                      </a:pPr>
                      <a:r>
                        <a:rPr lang="en-GB" sz="1100" b="1" dirty="0">
                          <a:effectLst/>
                          <a:latin typeface="Comic Sans MS" pitchFamily="66" charset="0"/>
                          <a:ea typeface="Calibri"/>
                          <a:cs typeface="Times New Roman"/>
                        </a:rPr>
                        <a:t>Quotation</a:t>
                      </a:r>
                      <a:endParaRPr lang="en-GB" sz="1100" dirty="0">
                        <a:effectLst/>
                        <a:latin typeface="Comic Sans MS" pitchFamily="66" charset="0"/>
                        <a:ea typeface="Calibri"/>
                        <a:cs typeface="Times New Roman"/>
                      </a:endParaRPr>
                    </a:p>
                  </a:txBody>
                  <a:tcPr marL="42483" marR="42483" marT="0" marB="0">
                    <a:lnL>
                      <a:noFill/>
                    </a:lnL>
                    <a:lnR w="12700" cap="flat" cmpd="sng" algn="ctr">
                      <a:solidFill>
                        <a:srgbClr val="993366"/>
                      </a:solidFill>
                      <a:prstDash val="solid"/>
                      <a:round/>
                      <a:headEnd type="none" w="med" len="med"/>
                      <a:tailEnd type="none" w="med" len="med"/>
                    </a:lnR>
                    <a:lnT>
                      <a:noFill/>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b="1">
                          <a:effectLst/>
                          <a:latin typeface="Comic Sans MS" pitchFamily="66" charset="0"/>
                          <a:ea typeface="Calibri"/>
                          <a:cs typeface="Times New Roman"/>
                        </a:rPr>
                        <a:t>Theme</a:t>
                      </a:r>
                      <a:endParaRPr lang="en-GB" sz="1100">
                        <a:effectLst/>
                        <a:latin typeface="Comic Sans MS" pitchFamily="66" charset="0"/>
                        <a:ea typeface="Calibri"/>
                        <a:cs typeface="Times New Roman"/>
                      </a:endParaRPr>
                    </a:p>
                  </a:txBody>
                  <a:tcPr marL="42483" marR="42483" marT="0" marB="0">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a:noFill/>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b="1">
                          <a:effectLst/>
                          <a:latin typeface="Comic Sans MS" pitchFamily="66" charset="0"/>
                          <a:ea typeface="Calibri"/>
                          <a:cs typeface="Times New Roman"/>
                        </a:rPr>
                        <a:t>Explanation</a:t>
                      </a:r>
                      <a:endParaRPr lang="en-GB" sz="1100">
                        <a:effectLst/>
                        <a:latin typeface="Comic Sans MS" pitchFamily="66" charset="0"/>
                        <a:ea typeface="Calibri"/>
                        <a:cs typeface="Times New Roman"/>
                      </a:endParaRPr>
                    </a:p>
                    <a:p>
                      <a:pPr algn="ctr">
                        <a:lnSpc>
                          <a:spcPct val="115000"/>
                        </a:lnSpc>
                        <a:spcAft>
                          <a:spcPts val="0"/>
                        </a:spcAft>
                      </a:pPr>
                      <a:r>
                        <a:rPr lang="en-GB" sz="1100" b="1">
                          <a:effectLst/>
                          <a:latin typeface="Comic Sans MS" pitchFamily="66" charset="0"/>
                          <a:ea typeface="Calibri"/>
                          <a:cs typeface="Times New Roman"/>
                        </a:rPr>
                        <a:t> </a:t>
                      </a:r>
                      <a:endParaRPr lang="en-GB" sz="1100">
                        <a:effectLst/>
                        <a:latin typeface="Comic Sans MS" pitchFamily="66" charset="0"/>
                        <a:ea typeface="Calibri"/>
                        <a:cs typeface="Times New Roman"/>
                      </a:endParaRPr>
                    </a:p>
                  </a:txBody>
                  <a:tcPr marL="42483" marR="42483" marT="0" marB="0">
                    <a:lnL w="12700" cap="flat" cmpd="sng" algn="ctr">
                      <a:solidFill>
                        <a:srgbClr val="993366"/>
                      </a:solidFill>
                      <a:prstDash val="solid"/>
                      <a:round/>
                      <a:headEnd type="none" w="med" len="med"/>
                      <a:tailEnd type="none" w="med" len="med"/>
                    </a:lnL>
                    <a:lnR>
                      <a:noFill/>
                    </a:lnR>
                    <a:lnT>
                      <a:noFill/>
                    </a:lnT>
                    <a:lnB w="12700" cap="flat" cmpd="sng" algn="ctr">
                      <a:solidFill>
                        <a:srgbClr val="993366"/>
                      </a:solidFill>
                      <a:prstDash val="solid"/>
                      <a:round/>
                      <a:headEnd type="none" w="med" len="med"/>
                      <a:tailEnd type="none" w="med" len="med"/>
                    </a:lnB>
                  </a:tcPr>
                </a:tc>
                <a:extLst>
                  <a:ext uri="{0D108BD9-81ED-4DB2-BD59-A6C34878D82A}">
                    <a16:rowId xmlns:a16="http://schemas.microsoft.com/office/drawing/2014/main" val="10000"/>
                  </a:ext>
                </a:extLst>
              </a:tr>
              <a:tr h="1462082">
                <a:tc>
                  <a:txBody>
                    <a:bodyPr/>
                    <a:lstStyle/>
                    <a:p>
                      <a:pPr algn="ctr">
                        <a:lnSpc>
                          <a:spcPct val="115000"/>
                        </a:lnSpc>
                        <a:spcAft>
                          <a:spcPts val="0"/>
                        </a:spcAft>
                      </a:pPr>
                      <a:r>
                        <a:rPr lang="en-GB" sz="1100" dirty="0">
                          <a:effectLst/>
                          <a:latin typeface="Comic Sans MS" pitchFamily="66" charset="0"/>
                          <a:ea typeface="Calibri"/>
                          <a:cs typeface="Times New Roman"/>
                        </a:rPr>
                        <a:t>“secret, and self-contained, and solitary as an oyster”</a:t>
                      </a:r>
                    </a:p>
                    <a:p>
                      <a:pPr algn="ctr">
                        <a:lnSpc>
                          <a:spcPct val="115000"/>
                        </a:lnSpc>
                        <a:spcAft>
                          <a:spcPts val="0"/>
                        </a:spcAft>
                      </a:pPr>
                      <a:r>
                        <a:rPr lang="en-GB" sz="1100" dirty="0">
                          <a:effectLst/>
                          <a:latin typeface="Comic Sans MS" pitchFamily="66" charset="0"/>
                          <a:ea typeface="Calibri"/>
                          <a:cs typeface="Times New Roman"/>
                        </a:rPr>
                        <a:t> </a:t>
                      </a:r>
                    </a:p>
                    <a:p>
                      <a:pPr algn="ctr">
                        <a:lnSpc>
                          <a:spcPct val="115000"/>
                        </a:lnSpc>
                        <a:spcAft>
                          <a:spcPts val="0"/>
                        </a:spcAft>
                      </a:pPr>
                      <a:r>
                        <a:rPr lang="en-GB" sz="1100" dirty="0">
                          <a:effectLst/>
                          <a:latin typeface="Comic Sans MS" pitchFamily="66" charset="0"/>
                          <a:ea typeface="Calibri"/>
                          <a:cs typeface="Times New Roman"/>
                        </a:rPr>
                        <a:t>(page 1)</a:t>
                      </a:r>
                    </a:p>
                  </a:txBody>
                  <a:tcPr marL="42483" marR="42483" marT="0" marB="0" anchor="ctr">
                    <a:lnL>
                      <a:noFill/>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dirty="0">
                          <a:effectLst/>
                          <a:latin typeface="Comic Sans MS" pitchFamily="66" charset="0"/>
                          <a:ea typeface="Calibri"/>
                          <a:cs typeface="Times New Roman"/>
                        </a:rPr>
                        <a:t>Isolation</a:t>
                      </a:r>
                    </a:p>
                    <a:p>
                      <a:pPr algn="ct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a:effectLst/>
                          <a:latin typeface="Comic Sans MS" pitchFamily="66" charset="0"/>
                          <a:ea typeface="Calibri"/>
                          <a:cs typeface="Times New Roman"/>
                        </a:rPr>
                        <a:t>Dickens’ initial description of Scrooge sets him out as solitary. He is cold and hard and this characterisation is created by the simile. Scrooge is empty of love, family and a sense of community. He must come out of his “oyster” shell and learn to engage others by embracing the Christmas spirit.</a:t>
                      </a:r>
                    </a:p>
                  </a:txBody>
                  <a:tcPr marL="42483" marR="42483" marT="0" marB="0" anchor="ctr">
                    <a:lnL w="12700" cap="flat" cmpd="sng" algn="ctr">
                      <a:solidFill>
                        <a:srgbClr val="993366"/>
                      </a:solidFill>
                      <a:prstDash val="solid"/>
                      <a:round/>
                      <a:headEnd type="none" w="med" len="med"/>
                      <a:tailEnd type="none" w="med" len="med"/>
                    </a:lnL>
                    <a:lnR>
                      <a:noFill/>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extLst>
                  <a:ext uri="{0D108BD9-81ED-4DB2-BD59-A6C34878D82A}">
                    <a16:rowId xmlns:a16="http://schemas.microsoft.com/office/drawing/2014/main" val="10001"/>
                  </a:ext>
                </a:extLst>
              </a:tr>
              <a:tr h="1604868">
                <a:tc>
                  <a:txBody>
                    <a:bodyPr/>
                    <a:lstStyle/>
                    <a:p>
                      <a:pPr algn="ctr">
                        <a:lnSpc>
                          <a:spcPct val="115000"/>
                        </a:lnSpc>
                        <a:spcAft>
                          <a:spcPts val="0"/>
                        </a:spcAft>
                      </a:pPr>
                      <a:r>
                        <a:rPr lang="en-GB" sz="1100">
                          <a:effectLst/>
                          <a:latin typeface="Comic Sans MS" pitchFamily="66" charset="0"/>
                          <a:ea typeface="Calibri"/>
                          <a:cs typeface="Times New Roman"/>
                        </a:rPr>
                        <a:t>“What Idol has displaced you?”</a:t>
                      </a:r>
                    </a:p>
                    <a:p>
                      <a:pPr algn="ctr">
                        <a:lnSpc>
                          <a:spcPct val="115000"/>
                        </a:lnSpc>
                        <a:spcAft>
                          <a:spcPts val="0"/>
                        </a:spcAft>
                      </a:pPr>
                      <a:r>
                        <a:rPr lang="en-GB" sz="1100">
                          <a:effectLst/>
                          <a:latin typeface="Comic Sans MS" pitchFamily="66" charset="0"/>
                          <a:ea typeface="Calibri"/>
                          <a:cs typeface="Times New Roman"/>
                        </a:rPr>
                        <a:t> </a:t>
                      </a:r>
                    </a:p>
                    <a:p>
                      <a:pPr algn="ctr">
                        <a:lnSpc>
                          <a:spcPct val="115000"/>
                        </a:lnSpc>
                        <a:spcAft>
                          <a:spcPts val="0"/>
                        </a:spcAft>
                      </a:pPr>
                      <a:r>
                        <a:rPr lang="en-GB" sz="1100">
                          <a:effectLst/>
                          <a:latin typeface="Comic Sans MS" pitchFamily="66" charset="0"/>
                          <a:ea typeface="Calibri"/>
                          <a:cs typeface="Times New Roman"/>
                        </a:rPr>
                        <a:t>“A golden one.”</a:t>
                      </a:r>
                    </a:p>
                    <a:p>
                      <a:pPr algn="ctr">
                        <a:lnSpc>
                          <a:spcPct val="115000"/>
                        </a:lnSpc>
                        <a:spcAft>
                          <a:spcPts val="0"/>
                        </a:spcAft>
                      </a:pPr>
                      <a:r>
                        <a:rPr lang="en-GB" sz="1100">
                          <a:effectLst/>
                          <a:latin typeface="Comic Sans MS" pitchFamily="66" charset="0"/>
                          <a:ea typeface="Calibri"/>
                          <a:cs typeface="Times New Roman"/>
                        </a:rPr>
                        <a:t> </a:t>
                      </a:r>
                    </a:p>
                    <a:p>
                      <a:pPr algn="ctr">
                        <a:lnSpc>
                          <a:spcPct val="115000"/>
                        </a:lnSpc>
                        <a:spcAft>
                          <a:spcPts val="0"/>
                        </a:spcAft>
                      </a:pPr>
                      <a:r>
                        <a:rPr lang="en-GB" sz="1100">
                          <a:effectLst/>
                          <a:latin typeface="Comic Sans MS" pitchFamily="66" charset="0"/>
                          <a:ea typeface="Calibri"/>
                          <a:cs typeface="Times New Roman"/>
                        </a:rPr>
                        <a:t>(page 22)</a:t>
                      </a:r>
                    </a:p>
                    <a:p>
                      <a:pPr algn="ctr">
                        <a:lnSpc>
                          <a:spcPct val="115000"/>
                        </a:lnSpc>
                        <a:spcAft>
                          <a:spcPts val="0"/>
                        </a:spcAft>
                      </a:pPr>
                      <a:r>
                        <a:rPr lang="en-GB" sz="1100">
                          <a:effectLst/>
                          <a:latin typeface="Comic Sans MS" pitchFamily="66" charset="0"/>
                          <a:ea typeface="Calibri"/>
                          <a:cs typeface="Times New Roman"/>
                        </a:rPr>
                        <a:t> </a:t>
                      </a:r>
                    </a:p>
                  </a:txBody>
                  <a:tcPr marL="42483" marR="42483" marT="0" marB="0" anchor="ctr">
                    <a:lnL>
                      <a:noFill/>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lnL w="12700" cap="flat" cmpd="sng" algn="ctr">
                      <a:solidFill>
                        <a:srgbClr val="993366"/>
                      </a:solidFill>
                      <a:prstDash val="solid"/>
                      <a:round/>
                      <a:headEnd type="none" w="med" len="med"/>
                      <a:tailEnd type="none" w="med" len="med"/>
                    </a:lnL>
                    <a:lnR>
                      <a:noFill/>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extLst>
                  <a:ext uri="{0D108BD9-81ED-4DB2-BD59-A6C34878D82A}">
                    <a16:rowId xmlns:a16="http://schemas.microsoft.com/office/drawing/2014/main" val="10002"/>
                  </a:ext>
                </a:extLst>
              </a:tr>
              <a:tr h="1111607">
                <a:tc>
                  <a:txBody>
                    <a:bodyPr/>
                    <a:lstStyle/>
                    <a:p>
                      <a:pPr algn="ctr">
                        <a:lnSpc>
                          <a:spcPct val="115000"/>
                        </a:lnSpc>
                        <a:spcAft>
                          <a:spcPts val="0"/>
                        </a:spcAft>
                      </a:pPr>
                      <a:r>
                        <a:rPr lang="en-GB" sz="1100">
                          <a:effectLst/>
                          <a:latin typeface="Comic Sans MS" pitchFamily="66" charset="0"/>
                          <a:ea typeface="Calibri"/>
                          <a:cs typeface="Times New Roman"/>
                        </a:rPr>
                        <a:t>“A merry Christmas, uncle! God save you!”</a:t>
                      </a:r>
                    </a:p>
                    <a:p>
                      <a:pPr algn="ctr">
                        <a:lnSpc>
                          <a:spcPct val="115000"/>
                        </a:lnSpc>
                        <a:spcAft>
                          <a:spcPts val="0"/>
                        </a:spcAft>
                      </a:pPr>
                      <a:r>
                        <a:rPr lang="en-GB" sz="1100">
                          <a:effectLst/>
                          <a:latin typeface="Comic Sans MS" pitchFamily="66" charset="0"/>
                          <a:ea typeface="Calibri"/>
                          <a:cs typeface="Times New Roman"/>
                        </a:rPr>
                        <a:t> </a:t>
                      </a:r>
                    </a:p>
                    <a:p>
                      <a:pPr algn="ctr">
                        <a:lnSpc>
                          <a:spcPct val="115000"/>
                        </a:lnSpc>
                        <a:spcAft>
                          <a:spcPts val="0"/>
                        </a:spcAft>
                      </a:pPr>
                      <a:r>
                        <a:rPr lang="en-GB" sz="1100">
                          <a:effectLst/>
                          <a:latin typeface="Comic Sans MS" pitchFamily="66" charset="0"/>
                          <a:ea typeface="Calibri"/>
                          <a:cs typeface="Times New Roman"/>
                        </a:rPr>
                        <a:t>(page 2)</a:t>
                      </a:r>
                    </a:p>
                  </a:txBody>
                  <a:tcPr marL="42483" marR="42483" marT="0" marB="0" anchor="ctr">
                    <a:lnL>
                      <a:noFill/>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a:noFill/>
                    </a:lnB>
                  </a:tcPr>
                </a:tc>
                <a:tc>
                  <a:txBody>
                    <a:bodyPr/>
                    <a:lstStyle/>
                    <a:p>
                      <a:pPr algn="ctr">
                        <a:lnSpc>
                          <a:spcPct val="115000"/>
                        </a:lnSpc>
                        <a:spcAft>
                          <a:spcPts val="0"/>
                        </a:spcAft>
                      </a:pPr>
                      <a:r>
                        <a:rPr lang="en-GB" sz="1100">
                          <a:effectLst/>
                          <a:latin typeface="Comic Sans MS" pitchFamily="66" charset="0"/>
                          <a:ea typeface="Calibri"/>
                          <a:cs typeface="Times New Roman"/>
                        </a:rPr>
                        <a:t> </a:t>
                      </a:r>
                    </a:p>
                  </a:txBody>
                  <a:tcPr marL="42483" marR="42483"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a:noFill/>
                    </a:lnB>
                  </a:tcPr>
                </a:tc>
                <a:tc>
                  <a:txBody>
                    <a:bodyPr/>
                    <a:lstStyle/>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lnL w="12700" cap="flat" cmpd="sng" algn="ctr">
                      <a:solidFill>
                        <a:srgbClr val="993366"/>
                      </a:solidFill>
                      <a:prstDash val="solid"/>
                      <a:round/>
                      <a:headEnd type="none" w="med" len="med"/>
                      <a:tailEnd type="none" w="med" len="med"/>
                    </a:lnL>
                    <a:lnR>
                      <a:noFill/>
                    </a:lnR>
                    <a:lnT w="12700" cap="flat" cmpd="sng" algn="ctr">
                      <a:solidFill>
                        <a:srgbClr val="993366"/>
                      </a:solidFill>
                      <a:prstDash val="solid"/>
                      <a:round/>
                      <a:headEnd type="none" w="med" len="med"/>
                      <a:tailEnd type="none" w="med" len="med"/>
                    </a:lnT>
                    <a:lnB>
                      <a:noFill/>
                    </a:lnB>
                  </a:tcPr>
                </a:tc>
                <a:extLst>
                  <a:ext uri="{0D108BD9-81ED-4DB2-BD59-A6C34878D82A}">
                    <a16:rowId xmlns:a16="http://schemas.microsoft.com/office/drawing/2014/main" val="10003"/>
                  </a:ext>
                </a:extLst>
              </a:tr>
            </a:tbl>
          </a:graphicData>
        </a:graphic>
      </p:graphicFrame>
      <p:sp>
        <p:nvSpPr>
          <p:cNvPr id="4" name="Rounded Rectangle 3"/>
          <p:cNvSpPr/>
          <p:nvPr/>
        </p:nvSpPr>
        <p:spPr>
          <a:xfrm>
            <a:off x="239352" y="138615"/>
            <a:ext cx="11713301" cy="855341"/>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rgbClr val="FFFFFF"/>
                </a:solidFill>
                <a:latin typeface="Comic Sans MS" pitchFamily="66" charset="0"/>
              </a:rPr>
              <a:t>Let’s explore them in detail</a:t>
            </a:r>
          </a:p>
        </p:txBody>
      </p:sp>
      <p:sp>
        <p:nvSpPr>
          <p:cNvPr id="2" name="TextBox 1"/>
          <p:cNvSpPr txBox="1"/>
          <p:nvPr/>
        </p:nvSpPr>
        <p:spPr>
          <a:xfrm>
            <a:off x="3563025" y="2048976"/>
            <a:ext cx="2380593" cy="120032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…but he was a tight-fisted hand at the grindstone</a:t>
            </a:r>
          </a:p>
          <a:p>
            <a:endParaRPr lang="en-GB" dirty="0"/>
          </a:p>
        </p:txBody>
      </p:sp>
      <p:sp>
        <p:nvSpPr>
          <p:cNvPr id="5" name="TextBox 4"/>
          <p:cNvSpPr txBox="1"/>
          <p:nvPr/>
        </p:nvSpPr>
        <p:spPr>
          <a:xfrm>
            <a:off x="3563024" y="3825224"/>
            <a:ext cx="2380593" cy="120032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No beggars implored him to bestow a trifle…</a:t>
            </a:r>
          </a:p>
          <a:p>
            <a:endParaRPr lang="en-GB" dirty="0"/>
          </a:p>
        </p:txBody>
      </p:sp>
      <p:sp>
        <p:nvSpPr>
          <p:cNvPr id="6" name="TextBox 5"/>
          <p:cNvSpPr txBox="1"/>
          <p:nvPr/>
        </p:nvSpPr>
        <p:spPr>
          <a:xfrm>
            <a:off x="3563022" y="5370245"/>
            <a:ext cx="2380593" cy="92333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What right have you got to be merry?</a:t>
            </a:r>
          </a:p>
          <a:p>
            <a:endParaRPr lang="en-GB" dirty="0"/>
          </a:p>
        </p:txBody>
      </p:sp>
      <p:sp>
        <p:nvSpPr>
          <p:cNvPr id="8" name="TextBox 7"/>
          <p:cNvSpPr txBox="1"/>
          <p:nvPr/>
        </p:nvSpPr>
        <p:spPr>
          <a:xfrm>
            <a:off x="6096003" y="2048963"/>
            <a:ext cx="2049516" cy="92333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a:p>
            <a:endParaRPr lang="en-GB" dirty="0"/>
          </a:p>
          <a:p>
            <a:endParaRPr lang="en-GB" dirty="0"/>
          </a:p>
        </p:txBody>
      </p:sp>
      <p:sp>
        <p:nvSpPr>
          <p:cNvPr id="9" name="TextBox 8"/>
          <p:cNvSpPr txBox="1"/>
          <p:nvPr/>
        </p:nvSpPr>
        <p:spPr>
          <a:xfrm>
            <a:off x="8297917" y="1739698"/>
            <a:ext cx="2264979" cy="92333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a:p>
            <a:endParaRPr lang="en-GB" dirty="0"/>
          </a:p>
          <a:p>
            <a:endParaRPr lang="en-GB" dirty="0"/>
          </a:p>
        </p:txBody>
      </p:sp>
      <p:sp>
        <p:nvSpPr>
          <p:cNvPr id="10" name="TextBox 9"/>
          <p:cNvSpPr txBox="1"/>
          <p:nvPr/>
        </p:nvSpPr>
        <p:spPr>
          <a:xfrm>
            <a:off x="8297917" y="2649127"/>
            <a:ext cx="2264979" cy="92333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a:p>
            <a:endParaRPr lang="en-GB" dirty="0"/>
          </a:p>
          <a:p>
            <a:endParaRPr lang="en-GB" dirty="0"/>
          </a:p>
        </p:txBody>
      </p:sp>
      <p:grpSp>
        <p:nvGrpSpPr>
          <p:cNvPr id="11" name="Group 10"/>
          <p:cNvGrpSpPr/>
          <p:nvPr/>
        </p:nvGrpSpPr>
        <p:grpSpPr>
          <a:xfrm>
            <a:off x="239370" y="1524914"/>
            <a:ext cx="1939159" cy="4894270"/>
            <a:chOff x="179512" y="2132856"/>
            <a:chExt cx="1296144" cy="4248472"/>
          </a:xfrm>
        </p:grpSpPr>
        <p:pic>
          <p:nvPicPr>
            <p:cNvPr id="12"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13"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14"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90681739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410932917"/>
              </p:ext>
            </p:extLst>
          </p:nvPr>
        </p:nvGraphicFramePr>
        <p:xfrm>
          <a:off x="3731154" y="1307095"/>
          <a:ext cx="6797087" cy="5075016"/>
        </p:xfrm>
        <a:graphic>
          <a:graphicData uri="http://schemas.openxmlformats.org/drawingml/2006/table">
            <a:tbl>
              <a:tblPr firstRow="1" firstCol="1" bandRow="1"/>
              <a:tblGrid>
                <a:gridCol w="2266149">
                  <a:extLst>
                    <a:ext uri="{9D8B030D-6E8A-4147-A177-3AD203B41FA5}">
                      <a16:colId xmlns:a16="http://schemas.microsoft.com/office/drawing/2014/main" val="20000"/>
                    </a:ext>
                  </a:extLst>
                </a:gridCol>
                <a:gridCol w="2266149">
                  <a:extLst>
                    <a:ext uri="{9D8B030D-6E8A-4147-A177-3AD203B41FA5}">
                      <a16:colId xmlns:a16="http://schemas.microsoft.com/office/drawing/2014/main" val="20001"/>
                    </a:ext>
                  </a:extLst>
                </a:gridCol>
                <a:gridCol w="2264789">
                  <a:extLst>
                    <a:ext uri="{9D8B030D-6E8A-4147-A177-3AD203B41FA5}">
                      <a16:colId xmlns:a16="http://schemas.microsoft.com/office/drawing/2014/main" val="20002"/>
                    </a:ext>
                  </a:extLst>
                </a:gridCol>
              </a:tblGrid>
              <a:tr h="347407">
                <a:tc>
                  <a:txBody>
                    <a:bodyPr/>
                    <a:lstStyle/>
                    <a:p>
                      <a:pPr algn="ctr">
                        <a:lnSpc>
                          <a:spcPct val="115000"/>
                        </a:lnSpc>
                        <a:spcAft>
                          <a:spcPts val="0"/>
                        </a:spcAft>
                      </a:pPr>
                      <a:r>
                        <a:rPr lang="en-GB" sz="1100" b="1" dirty="0">
                          <a:effectLst/>
                          <a:latin typeface="Comic Sans MS" pitchFamily="66" charset="0"/>
                          <a:ea typeface="Calibri"/>
                          <a:cs typeface="Times New Roman"/>
                        </a:rPr>
                        <a:t>Quotation</a:t>
                      </a:r>
                      <a:endParaRPr lang="en-GB" sz="1100" dirty="0">
                        <a:effectLst/>
                        <a:latin typeface="Comic Sans MS" pitchFamily="66" charset="0"/>
                        <a:ea typeface="Calibri"/>
                        <a:cs typeface="Times New Roman"/>
                      </a:endParaRPr>
                    </a:p>
                  </a:txBody>
                  <a:tcPr marL="42483" marR="42483" marT="0" marB="0">
                    <a:lnL>
                      <a:noFill/>
                    </a:lnL>
                    <a:lnR w="12700" cap="flat" cmpd="sng" algn="ctr">
                      <a:solidFill>
                        <a:srgbClr val="993366"/>
                      </a:solidFill>
                      <a:prstDash val="solid"/>
                      <a:round/>
                      <a:headEnd type="none" w="med" len="med"/>
                      <a:tailEnd type="none" w="med" len="med"/>
                    </a:lnR>
                    <a:lnT>
                      <a:noFill/>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b="1">
                          <a:effectLst/>
                          <a:latin typeface="Comic Sans MS" pitchFamily="66" charset="0"/>
                          <a:ea typeface="Calibri"/>
                          <a:cs typeface="Times New Roman"/>
                        </a:rPr>
                        <a:t>Theme</a:t>
                      </a:r>
                      <a:endParaRPr lang="en-GB" sz="1100">
                        <a:effectLst/>
                        <a:latin typeface="Comic Sans MS" pitchFamily="66" charset="0"/>
                        <a:ea typeface="Calibri"/>
                        <a:cs typeface="Times New Roman"/>
                      </a:endParaRPr>
                    </a:p>
                  </a:txBody>
                  <a:tcPr marL="42483" marR="42483" marT="0" marB="0">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a:noFill/>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b="1">
                          <a:effectLst/>
                          <a:latin typeface="Comic Sans MS" pitchFamily="66" charset="0"/>
                          <a:ea typeface="Calibri"/>
                          <a:cs typeface="Times New Roman"/>
                        </a:rPr>
                        <a:t>Explanation</a:t>
                      </a:r>
                      <a:endParaRPr lang="en-GB" sz="1100">
                        <a:effectLst/>
                        <a:latin typeface="Comic Sans MS" pitchFamily="66" charset="0"/>
                        <a:ea typeface="Calibri"/>
                        <a:cs typeface="Times New Roman"/>
                      </a:endParaRPr>
                    </a:p>
                    <a:p>
                      <a:pPr algn="ctr">
                        <a:lnSpc>
                          <a:spcPct val="115000"/>
                        </a:lnSpc>
                        <a:spcAft>
                          <a:spcPts val="0"/>
                        </a:spcAft>
                      </a:pPr>
                      <a:r>
                        <a:rPr lang="en-GB" sz="1100" b="1">
                          <a:effectLst/>
                          <a:latin typeface="Comic Sans MS" pitchFamily="66" charset="0"/>
                          <a:ea typeface="Calibri"/>
                          <a:cs typeface="Times New Roman"/>
                        </a:rPr>
                        <a:t> </a:t>
                      </a:r>
                      <a:endParaRPr lang="en-GB" sz="1100">
                        <a:effectLst/>
                        <a:latin typeface="Comic Sans MS" pitchFamily="66" charset="0"/>
                        <a:ea typeface="Calibri"/>
                        <a:cs typeface="Times New Roman"/>
                      </a:endParaRPr>
                    </a:p>
                  </a:txBody>
                  <a:tcPr marL="42483" marR="42483" marT="0" marB="0">
                    <a:lnL w="12700" cap="flat" cmpd="sng" algn="ctr">
                      <a:solidFill>
                        <a:srgbClr val="993366"/>
                      </a:solidFill>
                      <a:prstDash val="solid"/>
                      <a:round/>
                      <a:headEnd type="none" w="med" len="med"/>
                      <a:tailEnd type="none" w="med" len="med"/>
                    </a:lnL>
                    <a:lnR>
                      <a:noFill/>
                    </a:lnR>
                    <a:lnT>
                      <a:noFill/>
                    </a:lnT>
                    <a:lnB w="12700" cap="flat" cmpd="sng" algn="ctr">
                      <a:solidFill>
                        <a:srgbClr val="993366"/>
                      </a:solidFill>
                      <a:prstDash val="solid"/>
                      <a:round/>
                      <a:headEnd type="none" w="med" len="med"/>
                      <a:tailEnd type="none" w="med" len="med"/>
                    </a:lnB>
                  </a:tcPr>
                </a:tc>
                <a:extLst>
                  <a:ext uri="{0D108BD9-81ED-4DB2-BD59-A6C34878D82A}">
                    <a16:rowId xmlns:a16="http://schemas.microsoft.com/office/drawing/2014/main" val="10000"/>
                  </a:ext>
                </a:extLst>
              </a:tr>
              <a:tr h="1462082">
                <a:tc>
                  <a:txBody>
                    <a:bodyPr/>
                    <a:lstStyle/>
                    <a:p>
                      <a:pPr algn="ctr">
                        <a:lnSpc>
                          <a:spcPct val="115000"/>
                        </a:lnSpc>
                        <a:spcAft>
                          <a:spcPts val="0"/>
                        </a:spcAft>
                      </a:pPr>
                      <a:r>
                        <a:rPr lang="en-GB" sz="1100" dirty="0">
                          <a:effectLst/>
                          <a:latin typeface="Comic Sans MS" pitchFamily="66" charset="0"/>
                          <a:ea typeface="Calibri"/>
                          <a:cs typeface="Times New Roman"/>
                        </a:rPr>
                        <a:t>“secret, and self-contained, and solitary as an oyster”</a:t>
                      </a:r>
                    </a:p>
                    <a:p>
                      <a:pPr algn="ctr">
                        <a:lnSpc>
                          <a:spcPct val="115000"/>
                        </a:lnSpc>
                        <a:spcAft>
                          <a:spcPts val="0"/>
                        </a:spcAft>
                      </a:pPr>
                      <a:r>
                        <a:rPr lang="en-GB" sz="1100" dirty="0">
                          <a:effectLst/>
                          <a:latin typeface="Comic Sans MS" pitchFamily="66" charset="0"/>
                          <a:ea typeface="Calibri"/>
                          <a:cs typeface="Times New Roman"/>
                        </a:rPr>
                        <a:t> </a:t>
                      </a:r>
                    </a:p>
                    <a:p>
                      <a:pPr algn="ctr">
                        <a:lnSpc>
                          <a:spcPct val="115000"/>
                        </a:lnSpc>
                        <a:spcAft>
                          <a:spcPts val="0"/>
                        </a:spcAft>
                      </a:pPr>
                      <a:r>
                        <a:rPr lang="en-GB" sz="1100" dirty="0">
                          <a:effectLst/>
                          <a:latin typeface="Comic Sans MS" pitchFamily="66" charset="0"/>
                          <a:ea typeface="Calibri"/>
                          <a:cs typeface="Times New Roman"/>
                        </a:rPr>
                        <a:t>(page 1)</a:t>
                      </a:r>
                    </a:p>
                  </a:txBody>
                  <a:tcPr marL="42483" marR="42483" marT="0" marB="0" anchor="ctr">
                    <a:lnL>
                      <a:noFill/>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dirty="0">
                          <a:effectLst/>
                          <a:latin typeface="Comic Sans MS" pitchFamily="66" charset="0"/>
                          <a:ea typeface="Calibri"/>
                          <a:cs typeface="Times New Roman"/>
                        </a:rPr>
                        <a:t>Isolation</a:t>
                      </a:r>
                    </a:p>
                    <a:p>
                      <a:pPr algn="ct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gn="ctr">
                        <a:lnSpc>
                          <a:spcPct val="115000"/>
                        </a:lnSpc>
                        <a:spcAft>
                          <a:spcPts val="0"/>
                        </a:spcAft>
                      </a:pPr>
                      <a:r>
                        <a:rPr lang="en-GB" sz="1100">
                          <a:effectLst/>
                          <a:latin typeface="Comic Sans MS" pitchFamily="66" charset="0"/>
                          <a:ea typeface="Calibri"/>
                          <a:cs typeface="Times New Roman"/>
                        </a:rPr>
                        <a:t>Dickens’ initial description of Scrooge sets him out as solitary. He is cold and hard and this characterisation is created by the simile. Scrooge is empty of love, family and a sense of community. He must come out of his “oyster” shell and learn to engage others by embracing the Christmas spirit.</a:t>
                      </a:r>
                    </a:p>
                  </a:txBody>
                  <a:tcPr marL="42483" marR="42483" marT="0" marB="0" anchor="ctr">
                    <a:lnL w="12700" cap="flat" cmpd="sng" algn="ctr">
                      <a:solidFill>
                        <a:srgbClr val="993366"/>
                      </a:solidFill>
                      <a:prstDash val="solid"/>
                      <a:round/>
                      <a:headEnd type="none" w="med" len="med"/>
                      <a:tailEnd type="none" w="med" len="med"/>
                    </a:lnL>
                    <a:lnR>
                      <a:noFill/>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extLst>
                  <a:ext uri="{0D108BD9-81ED-4DB2-BD59-A6C34878D82A}">
                    <a16:rowId xmlns:a16="http://schemas.microsoft.com/office/drawing/2014/main" val="10001"/>
                  </a:ext>
                </a:extLst>
              </a:tr>
              <a:tr h="1604868">
                <a:tc>
                  <a:txBody>
                    <a:bodyPr/>
                    <a:lstStyle/>
                    <a:p>
                      <a:pPr algn="ctr">
                        <a:lnSpc>
                          <a:spcPct val="115000"/>
                        </a:lnSpc>
                        <a:spcAft>
                          <a:spcPts val="0"/>
                        </a:spcAft>
                      </a:pPr>
                      <a:r>
                        <a:rPr lang="en-GB" sz="1100">
                          <a:effectLst/>
                          <a:latin typeface="Comic Sans MS" pitchFamily="66" charset="0"/>
                          <a:ea typeface="Calibri"/>
                          <a:cs typeface="Times New Roman"/>
                        </a:rPr>
                        <a:t>“What Idol has displaced you?”</a:t>
                      </a:r>
                    </a:p>
                    <a:p>
                      <a:pPr algn="ctr">
                        <a:lnSpc>
                          <a:spcPct val="115000"/>
                        </a:lnSpc>
                        <a:spcAft>
                          <a:spcPts val="0"/>
                        </a:spcAft>
                      </a:pPr>
                      <a:r>
                        <a:rPr lang="en-GB" sz="1100">
                          <a:effectLst/>
                          <a:latin typeface="Comic Sans MS" pitchFamily="66" charset="0"/>
                          <a:ea typeface="Calibri"/>
                          <a:cs typeface="Times New Roman"/>
                        </a:rPr>
                        <a:t> </a:t>
                      </a:r>
                    </a:p>
                    <a:p>
                      <a:pPr algn="ctr">
                        <a:lnSpc>
                          <a:spcPct val="115000"/>
                        </a:lnSpc>
                        <a:spcAft>
                          <a:spcPts val="0"/>
                        </a:spcAft>
                      </a:pPr>
                      <a:r>
                        <a:rPr lang="en-GB" sz="1100">
                          <a:effectLst/>
                          <a:latin typeface="Comic Sans MS" pitchFamily="66" charset="0"/>
                          <a:ea typeface="Calibri"/>
                          <a:cs typeface="Times New Roman"/>
                        </a:rPr>
                        <a:t>“A golden one.”</a:t>
                      </a:r>
                    </a:p>
                    <a:p>
                      <a:pPr algn="ctr">
                        <a:lnSpc>
                          <a:spcPct val="115000"/>
                        </a:lnSpc>
                        <a:spcAft>
                          <a:spcPts val="0"/>
                        </a:spcAft>
                      </a:pPr>
                      <a:r>
                        <a:rPr lang="en-GB" sz="1100">
                          <a:effectLst/>
                          <a:latin typeface="Comic Sans MS" pitchFamily="66" charset="0"/>
                          <a:ea typeface="Calibri"/>
                          <a:cs typeface="Times New Roman"/>
                        </a:rPr>
                        <a:t> </a:t>
                      </a:r>
                    </a:p>
                    <a:p>
                      <a:pPr algn="ctr">
                        <a:lnSpc>
                          <a:spcPct val="115000"/>
                        </a:lnSpc>
                        <a:spcAft>
                          <a:spcPts val="0"/>
                        </a:spcAft>
                      </a:pPr>
                      <a:r>
                        <a:rPr lang="en-GB" sz="1100">
                          <a:effectLst/>
                          <a:latin typeface="Comic Sans MS" pitchFamily="66" charset="0"/>
                          <a:ea typeface="Calibri"/>
                          <a:cs typeface="Times New Roman"/>
                        </a:rPr>
                        <a:t>(page 22)</a:t>
                      </a:r>
                    </a:p>
                    <a:p>
                      <a:pPr algn="ctr">
                        <a:lnSpc>
                          <a:spcPct val="115000"/>
                        </a:lnSpc>
                        <a:spcAft>
                          <a:spcPts val="0"/>
                        </a:spcAft>
                      </a:pPr>
                      <a:r>
                        <a:rPr lang="en-GB" sz="1100">
                          <a:effectLst/>
                          <a:latin typeface="Comic Sans MS" pitchFamily="66" charset="0"/>
                          <a:ea typeface="Calibri"/>
                          <a:cs typeface="Times New Roman"/>
                        </a:rPr>
                        <a:t> </a:t>
                      </a:r>
                    </a:p>
                  </a:txBody>
                  <a:tcPr marL="42483" marR="42483" marT="0" marB="0" anchor="ctr">
                    <a:lnL>
                      <a:noFill/>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tc>
                  <a:txBody>
                    <a:bodyPr/>
                    <a:lstStyle/>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lnL w="12700" cap="flat" cmpd="sng" algn="ctr">
                      <a:solidFill>
                        <a:srgbClr val="993366"/>
                      </a:solidFill>
                      <a:prstDash val="solid"/>
                      <a:round/>
                      <a:headEnd type="none" w="med" len="med"/>
                      <a:tailEnd type="none" w="med" len="med"/>
                    </a:lnL>
                    <a:lnR>
                      <a:noFill/>
                    </a:lnR>
                    <a:lnT w="12700" cap="flat" cmpd="sng" algn="ctr">
                      <a:solidFill>
                        <a:srgbClr val="993366"/>
                      </a:solidFill>
                      <a:prstDash val="solid"/>
                      <a:round/>
                      <a:headEnd type="none" w="med" len="med"/>
                      <a:tailEnd type="none" w="med" len="med"/>
                    </a:lnT>
                    <a:lnB w="12700" cap="flat" cmpd="sng" algn="ctr">
                      <a:solidFill>
                        <a:srgbClr val="993366"/>
                      </a:solidFill>
                      <a:prstDash val="solid"/>
                      <a:round/>
                      <a:headEnd type="none" w="med" len="med"/>
                      <a:tailEnd type="none" w="med" len="med"/>
                    </a:lnB>
                  </a:tcPr>
                </a:tc>
                <a:extLst>
                  <a:ext uri="{0D108BD9-81ED-4DB2-BD59-A6C34878D82A}">
                    <a16:rowId xmlns:a16="http://schemas.microsoft.com/office/drawing/2014/main" val="10002"/>
                  </a:ext>
                </a:extLst>
              </a:tr>
              <a:tr h="1111607">
                <a:tc>
                  <a:txBody>
                    <a:bodyPr/>
                    <a:lstStyle/>
                    <a:p>
                      <a:pPr algn="ctr">
                        <a:lnSpc>
                          <a:spcPct val="115000"/>
                        </a:lnSpc>
                        <a:spcAft>
                          <a:spcPts val="0"/>
                        </a:spcAft>
                      </a:pPr>
                      <a:r>
                        <a:rPr lang="en-GB" sz="1100">
                          <a:effectLst/>
                          <a:latin typeface="Comic Sans MS" pitchFamily="66" charset="0"/>
                          <a:ea typeface="Calibri"/>
                          <a:cs typeface="Times New Roman"/>
                        </a:rPr>
                        <a:t>“A merry Christmas, uncle! God save you!”</a:t>
                      </a:r>
                    </a:p>
                    <a:p>
                      <a:pPr algn="ctr">
                        <a:lnSpc>
                          <a:spcPct val="115000"/>
                        </a:lnSpc>
                        <a:spcAft>
                          <a:spcPts val="0"/>
                        </a:spcAft>
                      </a:pPr>
                      <a:r>
                        <a:rPr lang="en-GB" sz="1100">
                          <a:effectLst/>
                          <a:latin typeface="Comic Sans MS" pitchFamily="66" charset="0"/>
                          <a:ea typeface="Calibri"/>
                          <a:cs typeface="Times New Roman"/>
                        </a:rPr>
                        <a:t> </a:t>
                      </a:r>
                    </a:p>
                    <a:p>
                      <a:pPr algn="ctr">
                        <a:lnSpc>
                          <a:spcPct val="115000"/>
                        </a:lnSpc>
                        <a:spcAft>
                          <a:spcPts val="0"/>
                        </a:spcAft>
                      </a:pPr>
                      <a:r>
                        <a:rPr lang="en-GB" sz="1100">
                          <a:effectLst/>
                          <a:latin typeface="Comic Sans MS" pitchFamily="66" charset="0"/>
                          <a:ea typeface="Calibri"/>
                          <a:cs typeface="Times New Roman"/>
                        </a:rPr>
                        <a:t>(page 2)</a:t>
                      </a:r>
                    </a:p>
                  </a:txBody>
                  <a:tcPr marL="42483" marR="42483" marT="0" marB="0" anchor="ctr">
                    <a:lnL>
                      <a:noFill/>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a:noFill/>
                    </a:lnB>
                  </a:tcPr>
                </a:tc>
                <a:tc>
                  <a:txBody>
                    <a:bodyPr/>
                    <a:lstStyle/>
                    <a:p>
                      <a:pPr algn="ctr">
                        <a:lnSpc>
                          <a:spcPct val="115000"/>
                        </a:lnSpc>
                        <a:spcAft>
                          <a:spcPts val="0"/>
                        </a:spcAft>
                      </a:pPr>
                      <a:r>
                        <a:rPr lang="en-GB" sz="1100">
                          <a:effectLst/>
                          <a:latin typeface="Comic Sans MS" pitchFamily="66" charset="0"/>
                          <a:ea typeface="Calibri"/>
                          <a:cs typeface="Times New Roman"/>
                        </a:rPr>
                        <a:t> </a:t>
                      </a:r>
                    </a:p>
                  </a:txBody>
                  <a:tcPr marL="42483" marR="42483" marT="0" marB="0" anchor="ctr">
                    <a:lnL w="12700" cap="flat" cmpd="sng" algn="ctr">
                      <a:solidFill>
                        <a:srgbClr val="993366"/>
                      </a:solidFill>
                      <a:prstDash val="solid"/>
                      <a:round/>
                      <a:headEnd type="none" w="med" len="med"/>
                      <a:tailEnd type="none" w="med" len="med"/>
                    </a:lnL>
                    <a:lnR w="12700" cap="flat" cmpd="sng" algn="ctr">
                      <a:solidFill>
                        <a:srgbClr val="993366"/>
                      </a:solidFill>
                      <a:prstDash val="solid"/>
                      <a:round/>
                      <a:headEnd type="none" w="med" len="med"/>
                      <a:tailEnd type="none" w="med" len="med"/>
                    </a:lnR>
                    <a:lnT w="12700" cap="flat" cmpd="sng" algn="ctr">
                      <a:solidFill>
                        <a:srgbClr val="993366"/>
                      </a:solidFill>
                      <a:prstDash val="solid"/>
                      <a:round/>
                      <a:headEnd type="none" w="med" len="med"/>
                      <a:tailEnd type="none" w="med" len="med"/>
                    </a:lnT>
                    <a:lnB>
                      <a:noFill/>
                    </a:lnB>
                  </a:tcPr>
                </a:tc>
                <a:tc>
                  <a:txBody>
                    <a:bodyPr/>
                    <a:lstStyle/>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p>
                      <a:pPr>
                        <a:lnSpc>
                          <a:spcPct val="115000"/>
                        </a:lnSpc>
                        <a:spcAft>
                          <a:spcPts val="0"/>
                        </a:spcAft>
                      </a:pPr>
                      <a:r>
                        <a:rPr lang="en-GB" sz="1100" dirty="0">
                          <a:effectLst/>
                          <a:latin typeface="Comic Sans MS" pitchFamily="66" charset="0"/>
                          <a:ea typeface="Calibri"/>
                          <a:cs typeface="Times New Roman"/>
                        </a:rPr>
                        <a:t> </a:t>
                      </a:r>
                    </a:p>
                  </a:txBody>
                  <a:tcPr marL="42483" marR="42483" marT="0" marB="0">
                    <a:lnL w="12700" cap="flat" cmpd="sng" algn="ctr">
                      <a:solidFill>
                        <a:srgbClr val="993366"/>
                      </a:solidFill>
                      <a:prstDash val="solid"/>
                      <a:round/>
                      <a:headEnd type="none" w="med" len="med"/>
                      <a:tailEnd type="none" w="med" len="med"/>
                    </a:lnL>
                    <a:lnR>
                      <a:noFill/>
                    </a:lnR>
                    <a:lnT w="12700" cap="flat" cmpd="sng" algn="ctr">
                      <a:solidFill>
                        <a:srgbClr val="993366"/>
                      </a:solidFill>
                      <a:prstDash val="solid"/>
                      <a:round/>
                      <a:headEnd type="none" w="med" len="med"/>
                      <a:tailEnd type="none" w="med" len="med"/>
                    </a:lnT>
                    <a:lnB>
                      <a:noFill/>
                    </a:lnB>
                  </a:tcPr>
                </a:tc>
                <a:extLst>
                  <a:ext uri="{0D108BD9-81ED-4DB2-BD59-A6C34878D82A}">
                    <a16:rowId xmlns:a16="http://schemas.microsoft.com/office/drawing/2014/main" val="10003"/>
                  </a:ext>
                </a:extLst>
              </a:tr>
            </a:tbl>
          </a:graphicData>
        </a:graphic>
      </p:graphicFrame>
      <p:sp>
        <p:nvSpPr>
          <p:cNvPr id="4" name="Rounded Rectangle 3"/>
          <p:cNvSpPr/>
          <p:nvPr/>
        </p:nvSpPr>
        <p:spPr>
          <a:xfrm>
            <a:off x="239352" y="138615"/>
            <a:ext cx="11713301" cy="855341"/>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rgbClr val="FFFFFF"/>
                </a:solidFill>
                <a:latin typeface="Comic Sans MS" pitchFamily="66" charset="0"/>
              </a:rPr>
              <a:t>Let’s explore them in detail</a:t>
            </a:r>
          </a:p>
        </p:txBody>
      </p:sp>
      <p:sp>
        <p:nvSpPr>
          <p:cNvPr id="5" name="TextBox 4"/>
          <p:cNvSpPr txBox="1"/>
          <p:nvPr/>
        </p:nvSpPr>
        <p:spPr>
          <a:xfrm>
            <a:off x="3563025" y="2048976"/>
            <a:ext cx="2380593" cy="120032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He poked the fire, and extinguished the last frail spark forever.</a:t>
            </a:r>
          </a:p>
        </p:txBody>
      </p:sp>
      <p:sp>
        <p:nvSpPr>
          <p:cNvPr id="6" name="TextBox 5"/>
          <p:cNvSpPr txBox="1"/>
          <p:nvPr/>
        </p:nvSpPr>
        <p:spPr>
          <a:xfrm>
            <a:off x="3563025" y="3641293"/>
            <a:ext cx="2380593" cy="1477328"/>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‘Let me hear another sound from you… and you’ll keep Christmas by losing your situation!’</a:t>
            </a:r>
          </a:p>
        </p:txBody>
      </p:sp>
      <p:sp>
        <p:nvSpPr>
          <p:cNvPr id="7" name="TextBox 6"/>
          <p:cNvSpPr txBox="1"/>
          <p:nvPr/>
        </p:nvSpPr>
        <p:spPr>
          <a:xfrm>
            <a:off x="3563024" y="5422797"/>
            <a:ext cx="2380593" cy="1200329"/>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I want nothing from you; I ask nothing of you; why cannot we be friends?</a:t>
            </a:r>
          </a:p>
        </p:txBody>
      </p:sp>
      <p:sp>
        <p:nvSpPr>
          <p:cNvPr id="8" name="TextBox 7"/>
          <p:cNvSpPr txBox="1"/>
          <p:nvPr/>
        </p:nvSpPr>
        <p:spPr>
          <a:xfrm>
            <a:off x="6096003" y="2048963"/>
            <a:ext cx="2049516" cy="92333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a:p>
            <a:endParaRPr lang="en-GB" dirty="0"/>
          </a:p>
          <a:p>
            <a:endParaRPr lang="en-GB" dirty="0"/>
          </a:p>
        </p:txBody>
      </p:sp>
      <p:sp>
        <p:nvSpPr>
          <p:cNvPr id="10" name="TextBox 9"/>
          <p:cNvSpPr txBox="1"/>
          <p:nvPr/>
        </p:nvSpPr>
        <p:spPr>
          <a:xfrm>
            <a:off x="8308429" y="1739698"/>
            <a:ext cx="2165131" cy="92333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a:p>
            <a:endParaRPr lang="en-GB" dirty="0"/>
          </a:p>
          <a:p>
            <a:endParaRPr lang="en-GB" dirty="0"/>
          </a:p>
        </p:txBody>
      </p:sp>
      <p:sp>
        <p:nvSpPr>
          <p:cNvPr id="11" name="TextBox 10"/>
          <p:cNvSpPr txBox="1"/>
          <p:nvPr/>
        </p:nvSpPr>
        <p:spPr>
          <a:xfrm>
            <a:off x="8308429" y="2638062"/>
            <a:ext cx="2165131" cy="92333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a:p>
            <a:endParaRPr lang="en-GB" dirty="0"/>
          </a:p>
          <a:p>
            <a:endParaRPr lang="en-GB" dirty="0"/>
          </a:p>
        </p:txBody>
      </p:sp>
      <p:grpSp>
        <p:nvGrpSpPr>
          <p:cNvPr id="12" name="Group 11"/>
          <p:cNvGrpSpPr/>
          <p:nvPr/>
        </p:nvGrpSpPr>
        <p:grpSpPr>
          <a:xfrm>
            <a:off x="239370" y="1524914"/>
            <a:ext cx="1939159" cy="4894270"/>
            <a:chOff x="179512" y="2132856"/>
            <a:chExt cx="1296144" cy="4248472"/>
          </a:xfrm>
        </p:grpSpPr>
        <p:pic>
          <p:nvPicPr>
            <p:cNvPr id="13"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14"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15"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140533323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6"/>
          <p:cNvSpPr/>
          <p:nvPr/>
        </p:nvSpPr>
        <p:spPr>
          <a:xfrm>
            <a:off x="6266631" y="2617365"/>
            <a:ext cx="5670959" cy="3162650"/>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3" name="TextBox 2"/>
          <p:cNvSpPr txBox="1"/>
          <p:nvPr/>
        </p:nvSpPr>
        <p:spPr>
          <a:xfrm>
            <a:off x="159447" y="1057097"/>
            <a:ext cx="11778143" cy="830997"/>
          </a:xfrm>
          <a:prstGeom prst="rect">
            <a:avLst/>
          </a:prstGeom>
          <a:noFill/>
        </p:spPr>
        <p:txBody>
          <a:bodyPr wrap="square" rtlCol="0">
            <a:spAutoFit/>
          </a:bodyPr>
          <a:lstStyle/>
          <a:p>
            <a:r>
              <a:rPr lang="en-GB" sz="2400" dirty="0">
                <a:latin typeface="Comic Sans MS" pitchFamily="66" charset="0"/>
              </a:rPr>
              <a:t>Dickens was deeply concerned by the plight of the poor and so used Scrooge to exemplify the callous attitude of the more affluent to the poor. </a:t>
            </a:r>
          </a:p>
        </p:txBody>
      </p:sp>
      <p:sp>
        <p:nvSpPr>
          <p:cNvPr id="4" name="TextBox 3"/>
          <p:cNvSpPr txBox="1"/>
          <p:nvPr/>
        </p:nvSpPr>
        <p:spPr>
          <a:xfrm>
            <a:off x="352393" y="2206389"/>
            <a:ext cx="5335399" cy="4555093"/>
          </a:xfrm>
          <a:prstGeom prst="rect">
            <a:avLst/>
          </a:prstGeom>
          <a:noFill/>
        </p:spPr>
        <p:txBody>
          <a:bodyPr wrap="square" rtlCol="0">
            <a:spAutoFit/>
          </a:bodyPr>
          <a:lstStyle/>
          <a:p>
            <a:r>
              <a:rPr lang="en-GB" sz="2400" b="1" dirty="0">
                <a:latin typeface="Comic Sans MS" pitchFamily="66" charset="0"/>
              </a:rPr>
              <a:t>USEFUL EXAMPLES: </a:t>
            </a:r>
          </a:p>
          <a:p>
            <a:endParaRPr lang="en-GB" sz="800" b="1" dirty="0">
              <a:latin typeface="Comic Sans MS" pitchFamily="66" charset="0"/>
            </a:endParaRPr>
          </a:p>
          <a:p>
            <a:pPr marL="285750" indent="-285750">
              <a:buFont typeface="Arial" panose="020B0604020202020204" pitchFamily="34" charset="0"/>
              <a:buChar char="•"/>
            </a:pPr>
            <a:r>
              <a:rPr lang="en-GB" dirty="0">
                <a:latin typeface="Comic Sans MS" pitchFamily="66" charset="0"/>
              </a:rPr>
              <a:t>How he speaks to the charity collectors.</a:t>
            </a:r>
          </a:p>
          <a:p>
            <a:endParaRPr lang="en-GB" sz="800" dirty="0">
              <a:latin typeface="Comic Sans MS" pitchFamily="66" charset="0"/>
            </a:endParaRPr>
          </a:p>
          <a:p>
            <a:pPr marL="285750" indent="-285750">
              <a:buFont typeface="Arial" panose="020B0604020202020204" pitchFamily="34" charset="0"/>
              <a:buChar char="•"/>
            </a:pPr>
            <a:r>
              <a:rPr lang="en-GB" dirty="0">
                <a:latin typeface="Comic Sans MS" pitchFamily="66" charset="0"/>
                <a:sym typeface="Wingdings" panose="05000000000000000000" pitchFamily="2" charset="2"/>
              </a:rPr>
              <a:t>Bob </a:t>
            </a:r>
            <a:r>
              <a:rPr lang="en-GB" dirty="0" err="1">
                <a:latin typeface="Comic Sans MS" pitchFamily="66" charset="0"/>
                <a:sym typeface="Wingdings" panose="05000000000000000000" pitchFamily="2" charset="2"/>
              </a:rPr>
              <a:t>Cratchit</a:t>
            </a:r>
            <a:r>
              <a:rPr lang="en-GB" dirty="0">
                <a:latin typeface="Comic Sans MS" pitchFamily="66" charset="0"/>
                <a:sym typeface="Wingdings" panose="05000000000000000000" pitchFamily="2" charset="2"/>
              </a:rPr>
              <a:t> symbolises the typically exploited worker at the mercy of his tyrannical employer. He does not complain about their situation as this would seem ungrateful.</a:t>
            </a:r>
          </a:p>
          <a:p>
            <a:endParaRPr lang="en-GB" sz="800" dirty="0">
              <a:latin typeface="Comic Sans MS" pitchFamily="66" charset="0"/>
              <a:sym typeface="Wingdings" panose="05000000000000000000" pitchFamily="2" charset="2"/>
            </a:endParaRPr>
          </a:p>
          <a:p>
            <a:pPr marL="285750" indent="-285750">
              <a:buFont typeface="Arial" panose="020B0604020202020204" pitchFamily="34" charset="0"/>
              <a:buChar char="•"/>
            </a:pPr>
            <a:r>
              <a:rPr lang="en-GB" dirty="0">
                <a:latin typeface="Comic Sans MS" pitchFamily="66" charset="0"/>
                <a:sym typeface="Wingdings" panose="05000000000000000000" pitchFamily="2" charset="2"/>
              </a:rPr>
              <a:t>Infant morality rate among poor Victorians was high and so Tiny Tim represents the potential fate of many sick children living in poverty. Scrooge realises his thoughtless words about the poor when he watches the </a:t>
            </a:r>
            <a:r>
              <a:rPr lang="en-GB" dirty="0" err="1">
                <a:latin typeface="Comic Sans MS" pitchFamily="66" charset="0"/>
                <a:sym typeface="Wingdings" panose="05000000000000000000" pitchFamily="2" charset="2"/>
              </a:rPr>
              <a:t>Cratchits</a:t>
            </a:r>
            <a:r>
              <a:rPr lang="en-GB" dirty="0">
                <a:latin typeface="Comic Sans MS" pitchFamily="66" charset="0"/>
                <a:sym typeface="Wingdings" panose="05000000000000000000" pitchFamily="2" charset="2"/>
              </a:rPr>
              <a:t>.</a:t>
            </a:r>
          </a:p>
          <a:p>
            <a:endParaRPr lang="en-GB" sz="800" dirty="0">
              <a:latin typeface="Comic Sans MS" pitchFamily="66" charset="0"/>
              <a:sym typeface="Wingdings" panose="05000000000000000000" pitchFamily="2" charset="2"/>
            </a:endParaRPr>
          </a:p>
          <a:p>
            <a:pPr marL="285750" indent="-285750">
              <a:buFont typeface="Arial" panose="020B0604020202020204" pitchFamily="34" charset="0"/>
              <a:buChar char="•"/>
            </a:pPr>
            <a:r>
              <a:rPr lang="en-GB" dirty="0">
                <a:latin typeface="Comic Sans MS" pitchFamily="66" charset="0"/>
                <a:sym typeface="Wingdings" panose="05000000000000000000" pitchFamily="2" charset="2"/>
              </a:rPr>
              <a:t>Ignorance and Want. </a:t>
            </a:r>
            <a:endParaRPr lang="en-GB" dirty="0">
              <a:latin typeface="Comic Sans MS" pitchFamily="66" charset="0"/>
            </a:endParaRPr>
          </a:p>
        </p:txBody>
      </p:sp>
      <p:sp>
        <p:nvSpPr>
          <p:cNvPr id="5" name="Rectangle 4"/>
          <p:cNvSpPr/>
          <p:nvPr/>
        </p:nvSpPr>
        <p:spPr>
          <a:xfrm>
            <a:off x="159446" y="2013441"/>
            <a:ext cx="5670959" cy="473139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6434357" y="2617449"/>
            <a:ext cx="5343787" cy="3293209"/>
          </a:xfrm>
          <a:prstGeom prst="rect">
            <a:avLst/>
          </a:prstGeom>
          <a:noFill/>
        </p:spPr>
        <p:txBody>
          <a:bodyPr wrap="square" rtlCol="0">
            <a:spAutoFit/>
          </a:bodyPr>
          <a:lstStyle/>
          <a:p>
            <a:r>
              <a:rPr lang="en-GB" sz="3600" b="1" dirty="0">
                <a:latin typeface="Comic Sans MS" pitchFamily="66" charset="0"/>
              </a:rPr>
              <a:t>TASK:</a:t>
            </a:r>
          </a:p>
          <a:p>
            <a:endParaRPr lang="en-GB" sz="1100" dirty="0">
              <a:latin typeface="Comic Sans MS" pitchFamily="66" charset="0"/>
            </a:endParaRPr>
          </a:p>
          <a:p>
            <a:r>
              <a:rPr lang="en-GB" sz="2400" dirty="0">
                <a:latin typeface="Comic Sans MS" pitchFamily="66" charset="0"/>
              </a:rPr>
              <a:t>Find quotations that link to the theme of poverty and would help to support a discussion regarding one of these areas of poverty. </a:t>
            </a:r>
          </a:p>
          <a:p>
            <a:endParaRPr lang="en-GB" sz="1100" dirty="0">
              <a:latin typeface="Comic Sans MS" pitchFamily="66" charset="0"/>
            </a:endParaRPr>
          </a:p>
          <a:p>
            <a:r>
              <a:rPr lang="en-GB" b="1" dirty="0">
                <a:latin typeface="Comic Sans MS" pitchFamily="66" charset="0"/>
              </a:rPr>
              <a:t>CHALLENGE:</a:t>
            </a:r>
            <a:r>
              <a:rPr lang="en-GB" dirty="0">
                <a:latin typeface="Comic Sans MS" pitchFamily="66" charset="0"/>
              </a:rPr>
              <a:t> Can you start to pick apart these quotations?</a:t>
            </a:r>
          </a:p>
          <a:p>
            <a:endParaRPr lang="en-GB" dirty="0">
              <a:latin typeface="Century Gothic" panose="020B0502020202020204" pitchFamily="34" charset="0"/>
            </a:endParaRPr>
          </a:p>
        </p:txBody>
      </p:sp>
      <p:sp>
        <p:nvSpPr>
          <p:cNvPr id="12" name="Rounded Rectangle 11"/>
          <p:cNvSpPr/>
          <p:nvPr/>
        </p:nvSpPr>
        <p:spPr>
          <a:xfrm>
            <a:off x="239352" y="138614"/>
            <a:ext cx="11713301" cy="855341"/>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rgbClr val="FFFFFF"/>
                </a:solidFill>
                <a:latin typeface="Comic Sans MS" pitchFamily="66" charset="0"/>
              </a:rPr>
              <a:t>Poverty</a:t>
            </a:r>
          </a:p>
        </p:txBody>
      </p:sp>
    </p:spTree>
    <p:extLst>
      <p:ext uri="{BB962C8B-B14F-4D97-AF65-F5344CB8AC3E}">
        <p14:creationId xmlns:p14="http://schemas.microsoft.com/office/powerpoint/2010/main" val="230889893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5278868" y="2627984"/>
            <a:ext cx="4137611" cy="1569660"/>
          </a:xfrm>
          <a:prstGeom prst="rect">
            <a:avLst/>
          </a:prstGeom>
          <a:ln>
            <a:solidFill>
              <a:srgbClr val="00B0F0"/>
            </a:solidFill>
          </a:ln>
        </p:spPr>
        <p:txBody>
          <a:bodyPr wrap="square">
            <a:spAutoFit/>
          </a:bodyPr>
          <a:lstStyle/>
          <a:p>
            <a:pPr algn="ctr"/>
            <a:r>
              <a:rPr lang="en-GB" sz="3200" b="1" dirty="0">
                <a:latin typeface="Comic Sans MS" pitchFamily="66" charset="0"/>
              </a:rPr>
              <a:t>How does Dickens present the theme of poverty?</a:t>
            </a:r>
          </a:p>
        </p:txBody>
      </p:sp>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5" name="Picture 4"/>
          <p:cNvPicPr>
            <a:picLocks noChangeAspect="1"/>
          </p:cNvPicPr>
          <p:nvPr/>
        </p:nvPicPr>
        <p:blipFill>
          <a:blip r:embed="rId2"/>
          <a:stretch>
            <a:fillRect/>
          </a:stretch>
        </p:blipFill>
        <p:spPr>
          <a:xfrm>
            <a:off x="812655" y="1110528"/>
            <a:ext cx="2447925" cy="5191125"/>
          </a:xfrm>
          <a:prstGeom prst="rect">
            <a:avLst/>
          </a:prstGeom>
        </p:spPr>
      </p:pic>
    </p:spTree>
    <p:extLst>
      <p:ext uri="{BB962C8B-B14F-4D97-AF65-F5344CB8AC3E}">
        <p14:creationId xmlns:p14="http://schemas.microsoft.com/office/powerpoint/2010/main" val="219478793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17086" y="2"/>
            <a:ext cx="8836584" cy="600890"/>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sp>
        <p:nvSpPr>
          <p:cNvPr id="13" name="Rectangle 12"/>
          <p:cNvSpPr/>
          <p:nvPr/>
        </p:nvSpPr>
        <p:spPr>
          <a:xfrm>
            <a:off x="4456087" y="2377742"/>
            <a:ext cx="6023025" cy="830997"/>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en-GB" sz="2400" dirty="0">
                <a:latin typeface="Comic Sans MS" pitchFamily="66" charset="0"/>
              </a:rPr>
              <a:t> </a:t>
            </a:r>
            <a:r>
              <a:rPr lang="en-GB" sz="2400" b="1" dirty="0">
                <a:latin typeface="Comic Sans MS" pitchFamily="66" charset="0"/>
              </a:rPr>
              <a:t>How does Dickens present the theme of poverty?</a:t>
            </a:r>
          </a:p>
        </p:txBody>
      </p:sp>
    </p:spTree>
    <p:extLst>
      <p:ext uri="{BB962C8B-B14F-4D97-AF65-F5344CB8AC3E}">
        <p14:creationId xmlns:p14="http://schemas.microsoft.com/office/powerpoint/2010/main" val="130817887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6100654"/>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29344"/>
            <a:ext cx="8811707" cy="571548"/>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1195746012"/>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803149444"/>
              </p:ext>
            </p:extLst>
          </p:nvPr>
        </p:nvGraphicFramePr>
        <p:xfrm>
          <a:off x="6384090" y="404664"/>
          <a:ext cx="5581385" cy="5197196"/>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theme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1645287016"/>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608434"/>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524524"/>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273"/>
            <a:ext cx="7584843" cy="1200329"/>
          </a:xfrm>
          <a:prstGeom prst="rect">
            <a:avLst/>
          </a:prstGeom>
          <a:noFill/>
        </p:spPr>
        <p:txBody>
          <a:bodyPr wrap="square" rtlCol="0">
            <a:spAutoFit/>
          </a:bodyPr>
          <a:lstStyle/>
          <a:p>
            <a:pPr algn="ctr"/>
            <a:r>
              <a:rPr lang="en-GB" sz="3600" dirty="0">
                <a:solidFill>
                  <a:schemeClr val="bg1"/>
                </a:solidFill>
                <a:latin typeface="Comic Sans MS" pitchFamily="66" charset="0"/>
              </a:rPr>
              <a:t>How is Scrooge presented in Stave 4?</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latin typeface="Century Gothic" panose="020B0502020202020204" pitchFamily="34" charset="0"/>
              </a:rPr>
              <a:t>Regret, remorse, hopeful. </a:t>
            </a:r>
          </a:p>
        </p:txBody>
      </p:sp>
      <p:sp>
        <p:nvSpPr>
          <p:cNvPr id="4" name="Rectangle 3"/>
          <p:cNvSpPr/>
          <p:nvPr/>
        </p:nvSpPr>
        <p:spPr>
          <a:xfrm>
            <a:off x="4239077" y="2234485"/>
            <a:ext cx="6096000" cy="4870564"/>
          </a:xfrm>
          <a:prstGeom prst="rect">
            <a:avLst/>
          </a:prstGeom>
        </p:spPr>
        <p:txBody>
          <a:bodyPr>
            <a:spAutoFit/>
          </a:bodyPr>
          <a:lstStyle/>
          <a:p>
            <a:pPr>
              <a:lnSpc>
                <a:spcPct val="115000"/>
              </a:lnSpc>
              <a:spcAft>
                <a:spcPts val="0"/>
              </a:spcAft>
            </a:pPr>
            <a:r>
              <a:rPr lang="en-GB" sz="1400" b="1" dirty="0">
                <a:ea typeface="Times New Roman"/>
                <a:cs typeface="Calibri"/>
              </a:rPr>
              <a:t> </a:t>
            </a:r>
            <a:endParaRPr lang="en-GB" sz="1400" dirty="0">
              <a:ea typeface="Calibri"/>
              <a:cs typeface="Times New Roman"/>
            </a:endParaRPr>
          </a:p>
          <a:p>
            <a:pPr>
              <a:lnSpc>
                <a:spcPct val="115000"/>
              </a:lnSpc>
              <a:spcAft>
                <a:spcPts val="0"/>
              </a:spcAft>
            </a:pPr>
            <a:r>
              <a:rPr lang="en-GB" sz="1400" b="1" dirty="0">
                <a:ea typeface="Times New Roman"/>
                <a:cs typeface="Calibri"/>
              </a:rPr>
              <a:t>How is the Ghost of Christmas Present represented?</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A jolly giant</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A silent phantom</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A small glowing man</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An invisible spirit</a:t>
            </a:r>
            <a:endParaRPr lang="en-GB" sz="1400" dirty="0">
              <a:ea typeface="Calibri"/>
              <a:cs typeface="Times New Roman"/>
            </a:endParaRPr>
          </a:p>
          <a:p>
            <a:pPr>
              <a:lnSpc>
                <a:spcPct val="115000"/>
              </a:lnSpc>
              <a:spcAft>
                <a:spcPts val="0"/>
              </a:spcAft>
            </a:pPr>
            <a:r>
              <a:rPr lang="en-GB" sz="1400" b="1" dirty="0">
                <a:ea typeface="Times New Roman"/>
                <a:cs typeface="Calibri"/>
              </a:rPr>
              <a:t> </a:t>
            </a:r>
            <a:endParaRPr lang="en-GB" sz="1400" dirty="0">
              <a:ea typeface="Calibri"/>
              <a:cs typeface="Times New Roman"/>
            </a:endParaRPr>
          </a:p>
          <a:p>
            <a:pPr>
              <a:lnSpc>
                <a:spcPct val="115000"/>
              </a:lnSpc>
              <a:spcAft>
                <a:spcPts val="0"/>
              </a:spcAft>
            </a:pPr>
            <a:r>
              <a:rPr lang="en-GB" sz="1400" b="1" dirty="0">
                <a:ea typeface="Times New Roman"/>
                <a:cs typeface="Calibri"/>
              </a:rPr>
              <a:t>Who are the children under the Ghost of Christmas Present’s coat?</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Poor and Destitute</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Hope and Charity</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Ignorance and Want</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Goodness and Light</a:t>
            </a:r>
            <a:endParaRPr lang="en-GB" sz="1400" dirty="0">
              <a:ea typeface="Calibri"/>
              <a:cs typeface="Times New Roman"/>
            </a:endParaRPr>
          </a:p>
          <a:p>
            <a:pPr>
              <a:lnSpc>
                <a:spcPct val="115000"/>
              </a:lnSpc>
              <a:spcAft>
                <a:spcPts val="0"/>
              </a:spcAft>
            </a:pPr>
            <a:r>
              <a:rPr lang="en-GB" sz="1400" b="1" dirty="0">
                <a:ea typeface="Times New Roman"/>
                <a:cs typeface="Calibri"/>
              </a:rPr>
              <a:t> </a:t>
            </a:r>
            <a:endParaRPr lang="en-GB" sz="1400" dirty="0">
              <a:ea typeface="Calibri"/>
              <a:cs typeface="Times New Roman"/>
            </a:endParaRPr>
          </a:p>
          <a:p>
            <a:pPr>
              <a:lnSpc>
                <a:spcPct val="115000"/>
              </a:lnSpc>
              <a:spcAft>
                <a:spcPts val="0"/>
              </a:spcAft>
            </a:pPr>
            <a:r>
              <a:rPr lang="en-GB" sz="1400" b="1" dirty="0">
                <a:ea typeface="Times New Roman"/>
                <a:cs typeface="Calibri"/>
              </a:rPr>
              <a:t>Which line does the Ghost of Christmas Present repeat to Scrooge?</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“Are there no prisons? Are there no workhouses?”</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“Christmas? Bah humbug!”</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“Decrease the surplus population.”</a:t>
            </a:r>
            <a:endParaRPr lang="en-GB" sz="1400" dirty="0">
              <a:ea typeface="Calibri"/>
              <a:cs typeface="Times New Roman"/>
            </a:endParaRPr>
          </a:p>
          <a:p>
            <a:pPr marL="342900" lvl="0" indent="-342900">
              <a:lnSpc>
                <a:spcPct val="115000"/>
              </a:lnSpc>
              <a:spcAft>
                <a:spcPts val="0"/>
              </a:spcAft>
              <a:buFont typeface="+mj-lt"/>
              <a:buAutoNum type="alphaLcParenR"/>
            </a:pPr>
            <a:r>
              <a:rPr lang="en-IE" sz="1400" dirty="0">
                <a:ea typeface="Times New Roman"/>
                <a:cs typeface="Calibri"/>
              </a:rPr>
              <a:t>“You may be a bit of undigested beef.”</a:t>
            </a:r>
            <a:endParaRPr lang="en-GB" sz="1400" dirty="0">
              <a:ea typeface="Calibri"/>
              <a:cs typeface="Times New Roman"/>
            </a:endParaRPr>
          </a:p>
          <a:p>
            <a:pPr>
              <a:lnSpc>
                <a:spcPct val="115000"/>
              </a:lnSpc>
              <a:spcAft>
                <a:spcPts val="0"/>
              </a:spcAft>
            </a:pPr>
            <a:r>
              <a:rPr lang="en-GB" b="1" dirty="0">
                <a:ea typeface="Times New Roman"/>
                <a:cs typeface="Calibri"/>
              </a:rPr>
              <a:t> </a:t>
            </a:r>
            <a:endParaRPr lang="en-GB" sz="2800" dirty="0">
              <a:ea typeface="Calibri"/>
              <a:cs typeface="Times New Roman"/>
            </a:endParaRPr>
          </a:p>
        </p:txBody>
      </p:sp>
      <p:sp>
        <p:nvSpPr>
          <p:cNvPr id="5" name="Rectangle 4"/>
          <p:cNvSpPr/>
          <p:nvPr/>
        </p:nvSpPr>
        <p:spPr>
          <a:xfrm>
            <a:off x="785383" y="2936713"/>
            <a:ext cx="2244484" cy="2640723"/>
          </a:xfrm>
          <a:prstGeom prst="rect">
            <a:avLst/>
          </a:prstGeom>
        </p:spPr>
        <p:txBody>
          <a:bodyPr wrap="square">
            <a:spAutoFit/>
          </a:bodyPr>
          <a:lstStyle/>
          <a:p>
            <a:pPr lvl="0" algn="ctr">
              <a:lnSpc>
                <a:spcPct val="115000"/>
              </a:lnSpc>
            </a:pPr>
            <a:r>
              <a:rPr lang="en-GB" sz="3600" b="1" dirty="0">
                <a:solidFill>
                  <a:prstClr val="black"/>
                </a:solidFill>
                <a:latin typeface="Comic Sans MS" pitchFamily="66" charset="0"/>
                <a:ea typeface="Times New Roman"/>
                <a:cs typeface="Calibri"/>
              </a:rPr>
              <a:t>A Reminder Of Stave Three</a:t>
            </a:r>
            <a:endParaRPr lang="en-GB" sz="3600" dirty="0">
              <a:solidFill>
                <a:prstClr val="black"/>
              </a:solidFill>
              <a:latin typeface="Comic Sans MS" pitchFamily="66" charset="0"/>
              <a:ea typeface="Calibri"/>
              <a:cs typeface="Times New Roman"/>
            </a:endParaRPr>
          </a:p>
        </p:txBody>
      </p:sp>
    </p:spTree>
    <p:extLst>
      <p:ext uri="{BB962C8B-B14F-4D97-AF65-F5344CB8AC3E}">
        <p14:creationId xmlns:p14="http://schemas.microsoft.com/office/powerpoint/2010/main" val="1892621528"/>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379"/>
            <a:ext cx="9138007" cy="1015663"/>
          </a:xfrm>
          <a:prstGeom prst="rect">
            <a:avLst/>
          </a:prstGeom>
          <a:noFill/>
        </p:spPr>
        <p:txBody>
          <a:bodyPr wrap="square" rtlCol="0">
            <a:spAutoFit/>
          </a:bodyPr>
          <a:lstStyle/>
          <a:p>
            <a:r>
              <a:rPr lang="en-GB" sz="6000" b="1" dirty="0">
                <a:solidFill>
                  <a:schemeClr val="bg1"/>
                </a:solidFill>
                <a:latin typeface="Comic Sans MS" pitchFamily="66" charset="0"/>
              </a:rPr>
              <a:t>Read Stave 4 – </a:t>
            </a:r>
            <a:r>
              <a:rPr lang="en-GB" sz="4000" b="1" dirty="0">
                <a:solidFill>
                  <a:schemeClr val="bg1"/>
                </a:solidFill>
                <a:latin typeface="Comic Sans MS" pitchFamily="66" charset="0"/>
              </a:rPr>
              <a:t>93-94</a:t>
            </a:r>
          </a:p>
        </p:txBody>
      </p:sp>
      <p:sp>
        <p:nvSpPr>
          <p:cNvPr id="4" name="Rounded Rectangle 3"/>
          <p:cNvSpPr/>
          <p:nvPr/>
        </p:nvSpPr>
        <p:spPr>
          <a:xfrm>
            <a:off x="135800" y="226421"/>
            <a:ext cx="7904613"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AutoShape 4" descr="Image result for a christmas carol the cratchit famil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127713078"/>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AutoShape 2" descr="Image result for ghost of christmas yet to co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descr="Image result for ghost of christmas yet to co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91" y="7937"/>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211836" y="2721682"/>
            <a:ext cx="3304616" cy="3075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3294993" y="2942617"/>
            <a:ext cx="3221459" cy="2677656"/>
          </a:xfrm>
          <a:prstGeom prst="rect">
            <a:avLst/>
          </a:prstGeom>
          <a:noFill/>
        </p:spPr>
        <p:txBody>
          <a:bodyPr wrap="square" rtlCol="0">
            <a:spAutoFit/>
          </a:bodyPr>
          <a:lstStyle/>
          <a:p>
            <a:pPr algn="ctr"/>
            <a:r>
              <a:rPr lang="en-GB" sz="2400" b="1" dirty="0">
                <a:latin typeface="Comic Sans MS" pitchFamily="66" charset="0"/>
              </a:rPr>
              <a:t>How is the Ghost presented in the opening of stave 4?</a:t>
            </a:r>
          </a:p>
          <a:p>
            <a:pPr algn="ctr"/>
            <a:r>
              <a:rPr lang="en-GB" sz="2400" b="1" dirty="0">
                <a:latin typeface="Comic Sans MS" pitchFamily="66" charset="0"/>
              </a:rPr>
              <a:t>Does this differ from the other ghosts we have met?</a:t>
            </a:r>
          </a:p>
        </p:txBody>
      </p:sp>
      <p:grpSp>
        <p:nvGrpSpPr>
          <p:cNvPr id="6" name="Group 5"/>
          <p:cNvGrpSpPr/>
          <p:nvPr/>
        </p:nvGrpSpPr>
        <p:grpSpPr>
          <a:xfrm>
            <a:off x="239355" y="2099330"/>
            <a:ext cx="1510620" cy="4319854"/>
            <a:chOff x="179512" y="2132856"/>
            <a:chExt cx="1296144" cy="4248472"/>
          </a:xfrm>
        </p:grpSpPr>
        <p:pic>
          <p:nvPicPr>
            <p:cNvPr id="7" name="Picture 2" descr="http://think-pair-share.co.uk/wp-content/uploads/2013/01/tps-logo1.png">
              <a:hlinkClick r:id="rId3"/>
            </p:cNvPr>
            <p:cNvPicPr>
              <a:picLocks noChangeAspect="1" noChangeArrowheads="1"/>
            </p:cNvPicPr>
            <p:nvPr/>
          </p:nvPicPr>
          <p:blipFill>
            <a:blip r:embed="rId4"/>
            <a:srcRect r="66667" b="22222"/>
            <a:stretch>
              <a:fillRect/>
            </a:stretch>
          </p:blipFill>
          <p:spPr bwMode="auto">
            <a:xfrm>
              <a:off x="251520" y="2132856"/>
              <a:ext cx="1224136" cy="1224136"/>
            </a:xfrm>
            <a:prstGeom prst="rect">
              <a:avLst/>
            </a:prstGeom>
            <a:noFill/>
          </p:spPr>
        </p:pic>
        <p:pic>
          <p:nvPicPr>
            <p:cNvPr id="8" name="Picture 2" descr="http://think-pair-share.co.uk/wp-content/uploads/2013/01/tps-logo1.png">
              <a:hlinkClick r:id="rId3"/>
            </p:cNvPr>
            <p:cNvPicPr>
              <a:picLocks noChangeAspect="1" noChangeArrowheads="1"/>
            </p:cNvPicPr>
            <p:nvPr/>
          </p:nvPicPr>
          <p:blipFill>
            <a:blip r:embed="rId4"/>
            <a:srcRect l="33105" r="31601" b="22222"/>
            <a:stretch>
              <a:fillRect/>
            </a:stretch>
          </p:blipFill>
          <p:spPr bwMode="auto">
            <a:xfrm>
              <a:off x="179512" y="3645024"/>
              <a:ext cx="1296144" cy="1224136"/>
            </a:xfrm>
            <a:prstGeom prst="rect">
              <a:avLst/>
            </a:prstGeom>
            <a:noFill/>
          </p:spPr>
        </p:pic>
        <p:pic>
          <p:nvPicPr>
            <p:cNvPr id="9" name="Picture 2" descr="http://think-pair-share.co.uk/wp-content/uploads/2013/01/tps-logo1.png">
              <a:hlinkClick r:id="rId3"/>
            </p:cNvPr>
            <p:cNvPicPr>
              <a:picLocks noChangeAspect="1" noChangeArrowheads="1"/>
            </p:cNvPicPr>
            <p:nvPr/>
          </p:nvPicPr>
          <p:blipFill>
            <a:blip r:embed="rId4"/>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264075763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13241274"/>
              </p:ext>
            </p:extLst>
          </p:nvPr>
        </p:nvGraphicFramePr>
        <p:xfrm>
          <a:off x="334909" y="719666"/>
          <a:ext cx="11565225" cy="2133600"/>
        </p:xfrm>
        <a:graphic>
          <a:graphicData uri="http://schemas.openxmlformats.org/drawingml/2006/table">
            <a:tbl>
              <a:tblPr firstRow="1" bandRow="1">
                <a:tableStyleId>{5940675A-B579-460E-94D1-54222C63F5DA}</a:tableStyleId>
              </a:tblPr>
              <a:tblGrid>
                <a:gridCol w="3855075">
                  <a:extLst>
                    <a:ext uri="{9D8B030D-6E8A-4147-A177-3AD203B41FA5}">
                      <a16:colId xmlns:a16="http://schemas.microsoft.com/office/drawing/2014/main" val="20000"/>
                    </a:ext>
                  </a:extLst>
                </a:gridCol>
                <a:gridCol w="3855075">
                  <a:extLst>
                    <a:ext uri="{9D8B030D-6E8A-4147-A177-3AD203B41FA5}">
                      <a16:colId xmlns:a16="http://schemas.microsoft.com/office/drawing/2014/main" val="20001"/>
                    </a:ext>
                  </a:extLst>
                </a:gridCol>
                <a:gridCol w="3855075">
                  <a:extLst>
                    <a:ext uri="{9D8B030D-6E8A-4147-A177-3AD203B41FA5}">
                      <a16:colId xmlns:a16="http://schemas.microsoft.com/office/drawing/2014/main" val="20002"/>
                    </a:ext>
                  </a:extLst>
                </a:gridCol>
              </a:tblGrid>
              <a:tr h="370840">
                <a:tc>
                  <a:txBody>
                    <a:bodyPr/>
                    <a:lstStyle/>
                    <a:p>
                      <a:pPr algn="ctr"/>
                      <a:r>
                        <a:rPr lang="en-GB" sz="2000" b="1" dirty="0">
                          <a:latin typeface="Century Gothic" pitchFamily="34" charset="0"/>
                        </a:rPr>
                        <a:t>Ghost of Christmas Past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itchFamily="34" charset="0"/>
                        </a:rPr>
                        <a:t>Ghost of Christmas Present</a:t>
                      </a:r>
                    </a:p>
                  </a:txBody>
                  <a:tcPr>
                    <a:lnL w="12700" cap="flat" cmpd="sng" algn="ctr">
                      <a:solidFill>
                        <a:schemeClr val="tx1"/>
                      </a:solidFill>
                      <a:prstDash val="solid"/>
                      <a:round/>
                      <a:headEnd type="none" w="med" len="med"/>
                      <a:tailEnd type="none" w="med" len="med"/>
                    </a:lnL>
                    <a:solidFill>
                      <a:schemeClr val="bg1"/>
                    </a:solidFill>
                  </a:tcPr>
                </a:tc>
                <a:tc>
                  <a:txBody>
                    <a:bodyPr/>
                    <a:lstStyle/>
                    <a:p>
                      <a:pPr algn="ctr"/>
                      <a:r>
                        <a:rPr lang="en-GB" sz="2000" b="1" dirty="0">
                          <a:latin typeface="Century Gothic" pitchFamily="34" charset="0"/>
                        </a:rPr>
                        <a:t>Ghost of Christmas Future</a:t>
                      </a:r>
                    </a:p>
                  </a:txBody>
                  <a:tcPr>
                    <a:solidFill>
                      <a:schemeClr val="bg1"/>
                    </a:solidFill>
                  </a:tcPr>
                </a:tc>
                <a:extLst>
                  <a:ext uri="{0D108BD9-81ED-4DB2-BD59-A6C34878D82A}">
                    <a16:rowId xmlns:a16="http://schemas.microsoft.com/office/drawing/2014/main" val="10000"/>
                  </a:ext>
                </a:extLst>
              </a:tr>
              <a:tr h="370840">
                <a:tc>
                  <a:txBody>
                    <a:bodyPr/>
                    <a:lstStyle/>
                    <a:p>
                      <a:endParaRPr lang="en-GB" dirty="0">
                        <a:latin typeface="Century Gothic" pitchFamily="34" charset="0"/>
                      </a:endParaRPr>
                    </a:p>
                    <a:p>
                      <a:endParaRPr lang="en-GB" dirty="0">
                        <a:latin typeface="Century Gothic" pitchFamily="34" charset="0"/>
                      </a:endParaRPr>
                    </a:p>
                    <a:p>
                      <a:endParaRPr lang="en-GB" dirty="0">
                        <a:latin typeface="Century Gothic" pitchFamily="34" charset="0"/>
                      </a:endParaRPr>
                    </a:p>
                    <a:p>
                      <a:endParaRPr lang="en-GB" dirty="0">
                        <a:latin typeface="Century Gothic" pitchFamily="34" charset="0"/>
                      </a:endParaRPr>
                    </a:p>
                    <a:p>
                      <a:endParaRPr lang="en-GB" dirty="0">
                        <a:latin typeface="Century Gothic" pitchFamily="34" charset="0"/>
                      </a:endParaRPr>
                    </a:p>
                    <a:p>
                      <a:endParaRPr lang="en-GB" dirty="0">
                        <a:latin typeface="Century Gothic" pitchFamily="34" charset="0"/>
                      </a:endParaRPr>
                    </a:p>
                  </a:txBody>
                  <a:tcPr>
                    <a:lnT w="12700" cap="flat" cmpd="sng" algn="ctr">
                      <a:solidFill>
                        <a:schemeClr val="tx1"/>
                      </a:solidFill>
                      <a:prstDash val="solid"/>
                      <a:round/>
                      <a:headEnd type="none" w="med" len="med"/>
                      <a:tailEnd type="none" w="med" len="med"/>
                    </a:lnT>
                    <a:solidFill>
                      <a:schemeClr val="bg1"/>
                    </a:solidFill>
                  </a:tcPr>
                </a:tc>
                <a:tc>
                  <a:txBody>
                    <a:bodyPr/>
                    <a:lstStyle/>
                    <a:p>
                      <a:endParaRPr lang="en-GB" dirty="0">
                        <a:latin typeface="Century Gothic" pitchFamily="34" charset="0"/>
                      </a:endParaRPr>
                    </a:p>
                  </a:txBody>
                  <a:tcPr>
                    <a:solidFill>
                      <a:schemeClr val="bg1"/>
                    </a:solidFill>
                  </a:tcPr>
                </a:tc>
                <a:tc>
                  <a:txBody>
                    <a:bodyPr/>
                    <a:lstStyle/>
                    <a:p>
                      <a:endParaRPr lang="en-GB" dirty="0">
                        <a:latin typeface="Century Gothic" pitchFamily="34" charset="0"/>
                      </a:endParaRPr>
                    </a:p>
                  </a:txBody>
                  <a:tcPr>
                    <a:solidFill>
                      <a:schemeClr val="bg1"/>
                    </a:solidFill>
                  </a:tcPr>
                </a:tc>
                <a:extLst>
                  <a:ext uri="{0D108BD9-81ED-4DB2-BD59-A6C34878D82A}">
                    <a16:rowId xmlns:a16="http://schemas.microsoft.com/office/drawing/2014/main" val="10001"/>
                  </a:ext>
                </a:extLst>
              </a:tr>
            </a:tbl>
          </a:graphicData>
        </a:graphic>
      </p:graphicFrame>
      <p:sp>
        <p:nvSpPr>
          <p:cNvPr id="3" name="TextBox 2"/>
          <p:cNvSpPr txBox="1"/>
          <p:nvPr/>
        </p:nvSpPr>
        <p:spPr>
          <a:xfrm>
            <a:off x="4729656" y="3425779"/>
            <a:ext cx="5672496" cy="3046988"/>
          </a:xfrm>
          <a:prstGeom prst="rect">
            <a:avLst/>
          </a:prstGeom>
          <a:noFill/>
        </p:spPr>
        <p:txBody>
          <a:bodyPr wrap="square" rtlCol="0">
            <a:spAutoFit/>
          </a:bodyPr>
          <a:lstStyle/>
          <a:p>
            <a:pPr marL="457200" indent="-457200">
              <a:buFont typeface="+mj-lt"/>
              <a:buAutoNum type="arabicPeriod"/>
            </a:pPr>
            <a:r>
              <a:rPr lang="en-GB" sz="2400" dirty="0">
                <a:latin typeface="Comic Sans MS" pitchFamily="66" charset="0"/>
              </a:rPr>
              <a:t>Find 4/5 quotations that link with each of these ghosts. </a:t>
            </a:r>
          </a:p>
          <a:p>
            <a:pPr marL="457200" indent="-457200">
              <a:buFont typeface="+mj-lt"/>
              <a:buAutoNum type="arabicPeriod"/>
            </a:pPr>
            <a:r>
              <a:rPr lang="en-GB" sz="2400" dirty="0">
                <a:latin typeface="Comic Sans MS" pitchFamily="66" charset="0"/>
              </a:rPr>
              <a:t>What do you notice about the difference in the way they’re described?</a:t>
            </a:r>
          </a:p>
          <a:p>
            <a:pPr marL="457200" indent="-457200">
              <a:buFont typeface="+mj-lt"/>
              <a:buAutoNum type="arabicPeriod"/>
            </a:pPr>
            <a:r>
              <a:rPr lang="en-GB" sz="2400" dirty="0">
                <a:latin typeface="Comic Sans MS" pitchFamily="66" charset="0"/>
              </a:rPr>
              <a:t>Why do you think Dickens presented the final ghost in such an intimidating way?</a:t>
            </a:r>
          </a:p>
        </p:txBody>
      </p:sp>
      <p:sp>
        <p:nvSpPr>
          <p:cNvPr id="4" name="Rounded Rectangle 3"/>
          <p:cNvSpPr/>
          <p:nvPr/>
        </p:nvSpPr>
        <p:spPr>
          <a:xfrm>
            <a:off x="3547243" y="3219718"/>
            <a:ext cx="7750012" cy="3451538"/>
          </a:xfrm>
          <a:prstGeom prst="roundRect">
            <a:avLst/>
          </a:prstGeom>
          <a:noFill/>
          <a:ln w="76200">
            <a:solidFill>
              <a:srgbClr val="00B0F0"/>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p:cNvGrpSpPr/>
          <p:nvPr/>
        </p:nvGrpSpPr>
        <p:grpSpPr>
          <a:xfrm>
            <a:off x="554663" y="3219718"/>
            <a:ext cx="1211076" cy="3199466"/>
            <a:chOff x="179512" y="2132856"/>
            <a:chExt cx="1296144" cy="4248472"/>
          </a:xfrm>
        </p:grpSpPr>
        <p:pic>
          <p:nvPicPr>
            <p:cNvPr id="6"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7"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8"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565362934"/>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421"/>
            <a:ext cx="9138007" cy="1015663"/>
          </a:xfrm>
          <a:prstGeom prst="rect">
            <a:avLst/>
          </a:prstGeom>
          <a:noFill/>
        </p:spPr>
        <p:txBody>
          <a:bodyPr wrap="square" rtlCol="0">
            <a:spAutoFit/>
          </a:bodyPr>
          <a:lstStyle/>
          <a:p>
            <a:r>
              <a:rPr lang="en-GB" sz="6000" b="1" dirty="0">
                <a:solidFill>
                  <a:schemeClr val="bg1"/>
                </a:solidFill>
                <a:latin typeface="Comic Sans MS" pitchFamily="66" charset="0"/>
              </a:rPr>
              <a:t>Read Stave 4 </a:t>
            </a:r>
            <a:endParaRPr lang="en-GB" sz="4000" b="1" dirty="0">
              <a:solidFill>
                <a:schemeClr val="bg1"/>
              </a:solidFill>
              <a:latin typeface="Comic Sans MS" pitchFamily="66" charset="0"/>
            </a:endParaRPr>
          </a:p>
        </p:txBody>
      </p:sp>
      <p:sp>
        <p:nvSpPr>
          <p:cNvPr id="4" name="Rounded Rectangle 3"/>
          <p:cNvSpPr/>
          <p:nvPr/>
        </p:nvSpPr>
        <p:spPr>
          <a:xfrm>
            <a:off x="135857" y="226421"/>
            <a:ext cx="5505145"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AutoShape 4" descr="Image result for a christmas carol the cratchit famil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60835854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ounded Rectangle 7"/>
          <p:cNvSpPr/>
          <p:nvPr/>
        </p:nvSpPr>
        <p:spPr>
          <a:xfrm>
            <a:off x="239352" y="138614"/>
            <a:ext cx="11713301" cy="2368129"/>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rgbClr val="FFFFFF"/>
              </a:solidFill>
              <a:latin typeface="Comic Sans MS" pitchFamily="66" charset="0"/>
            </a:endParaRPr>
          </a:p>
        </p:txBody>
      </p:sp>
      <p:sp>
        <p:nvSpPr>
          <p:cNvPr id="2" name="Rectangle 1"/>
          <p:cNvSpPr/>
          <p:nvPr/>
        </p:nvSpPr>
        <p:spPr>
          <a:xfrm>
            <a:off x="3291840" y="3491967"/>
            <a:ext cx="8442960" cy="255454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292100" lvl="0" indent="-292100">
              <a:buClr>
                <a:srgbClr val="72A376"/>
              </a:buClr>
              <a:buSzPct val="70000"/>
            </a:pPr>
            <a:r>
              <a:rPr lang="en-GB" sz="4000" dirty="0">
                <a:solidFill>
                  <a:prstClr val="white"/>
                </a:solidFill>
                <a:latin typeface="Comic Sans MS" pitchFamily="66" charset="0"/>
              </a:rPr>
              <a:t>  </a:t>
            </a:r>
            <a:r>
              <a:rPr lang="en-GB" sz="4000" b="1" dirty="0">
                <a:solidFill>
                  <a:schemeClr val="tx1"/>
                </a:solidFill>
                <a:latin typeface="Comic Sans MS" pitchFamily="66" charset="0"/>
              </a:rPr>
              <a:t>What do you consider are Dickens’s reasons for showing the death of Tiny Tim as part of the future?</a:t>
            </a:r>
          </a:p>
        </p:txBody>
      </p:sp>
      <p:sp>
        <p:nvSpPr>
          <p:cNvPr id="3" name="Rectangle 2"/>
          <p:cNvSpPr/>
          <p:nvPr/>
        </p:nvSpPr>
        <p:spPr>
          <a:xfrm>
            <a:off x="638824" y="381277"/>
            <a:ext cx="11095991" cy="1938992"/>
          </a:xfrm>
          <a:prstGeom prst="rect">
            <a:avLst/>
          </a:prstGeom>
        </p:spPr>
        <p:txBody>
          <a:bodyPr wrap="square">
            <a:spAutoFit/>
          </a:bodyPr>
          <a:lstStyle/>
          <a:p>
            <a:pPr lvl="0" algn="ctr">
              <a:buClr>
                <a:srgbClr val="72A376"/>
              </a:buClr>
              <a:buSzPct val="70000"/>
            </a:pPr>
            <a:r>
              <a:rPr lang="en-GB" sz="4000" dirty="0">
                <a:solidFill>
                  <a:schemeClr val="bg1"/>
                </a:solidFill>
                <a:latin typeface="Comic Sans MS" pitchFamily="66" charset="0"/>
              </a:rPr>
              <a:t>His lonely death, unloved and </a:t>
            </a:r>
            <a:r>
              <a:rPr lang="en-GB" sz="4000" dirty="0" err="1">
                <a:solidFill>
                  <a:schemeClr val="bg1"/>
                </a:solidFill>
                <a:latin typeface="Comic Sans MS" pitchFamily="66" charset="0"/>
              </a:rPr>
              <a:t>unmourned</a:t>
            </a:r>
            <a:r>
              <a:rPr lang="en-GB" sz="4000" dirty="0">
                <a:solidFill>
                  <a:schemeClr val="bg1"/>
                </a:solidFill>
                <a:latin typeface="Comic Sans MS" pitchFamily="66" charset="0"/>
              </a:rPr>
              <a:t>, is a moral message that he can expect nothing, since he gave nothing.</a:t>
            </a:r>
          </a:p>
        </p:txBody>
      </p:sp>
      <p:grpSp>
        <p:nvGrpSpPr>
          <p:cNvPr id="4" name="Group 3"/>
          <p:cNvGrpSpPr/>
          <p:nvPr/>
        </p:nvGrpSpPr>
        <p:grpSpPr>
          <a:xfrm>
            <a:off x="570544" y="2916647"/>
            <a:ext cx="1431677" cy="3502563"/>
            <a:chOff x="179512" y="2132856"/>
            <a:chExt cx="1296144" cy="4248472"/>
          </a:xfrm>
        </p:grpSpPr>
        <p:pic>
          <p:nvPicPr>
            <p:cNvPr id="5"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6"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7"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1686360561"/>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ounded Rectangle 10"/>
          <p:cNvSpPr/>
          <p:nvPr/>
        </p:nvSpPr>
        <p:spPr>
          <a:xfrm>
            <a:off x="239352" y="138614"/>
            <a:ext cx="11713301" cy="1847867"/>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rgbClr val="FFFFFF"/>
              </a:solidFill>
              <a:latin typeface="Comic Sans MS" pitchFamily="66" charset="0"/>
            </a:endParaRPr>
          </a:p>
        </p:txBody>
      </p:sp>
      <p:sp>
        <p:nvSpPr>
          <p:cNvPr id="3" name="Rectangle 2"/>
          <p:cNvSpPr/>
          <p:nvPr/>
        </p:nvSpPr>
        <p:spPr>
          <a:xfrm>
            <a:off x="790602" y="512475"/>
            <a:ext cx="10517505" cy="1077218"/>
          </a:xfrm>
          <a:prstGeom prst="rect">
            <a:avLst/>
          </a:prstGeom>
        </p:spPr>
        <p:txBody>
          <a:bodyPr wrap="square">
            <a:spAutoFit/>
          </a:bodyPr>
          <a:lstStyle/>
          <a:p>
            <a:pPr lvl="0">
              <a:buClr>
                <a:srgbClr val="72A376"/>
              </a:buClr>
              <a:buSzPct val="70000"/>
            </a:pPr>
            <a:r>
              <a:rPr lang="en-GB" sz="3200" dirty="0">
                <a:solidFill>
                  <a:prstClr val="white"/>
                </a:solidFill>
                <a:latin typeface="Comic Sans MS" pitchFamily="66" charset="0"/>
              </a:rPr>
              <a:t>Scrooge is hearing what others think about his death. Make notes on the viewpoints we are shown from:</a:t>
            </a:r>
          </a:p>
        </p:txBody>
      </p:sp>
      <p:graphicFrame>
        <p:nvGraphicFramePr>
          <p:cNvPr id="6" name="Table 5"/>
          <p:cNvGraphicFramePr>
            <a:graphicFrameLocks noGrp="1"/>
          </p:cNvGraphicFramePr>
          <p:nvPr>
            <p:extLst>
              <p:ext uri="{D42A27DB-BD31-4B8C-83A1-F6EECF244321}">
                <p14:modId xmlns:p14="http://schemas.microsoft.com/office/powerpoint/2010/main" val="842920970"/>
              </p:ext>
            </p:extLst>
          </p:nvPr>
        </p:nvGraphicFramePr>
        <p:xfrm>
          <a:off x="2314602" y="2365586"/>
          <a:ext cx="9463089" cy="4236720"/>
        </p:xfrm>
        <a:graphic>
          <a:graphicData uri="http://schemas.openxmlformats.org/drawingml/2006/table">
            <a:tbl>
              <a:tblPr firstRow="1" bandRow="1">
                <a:tableStyleId>{5C22544A-7EE6-4342-B048-85BDC9FD1C3A}</a:tableStyleId>
              </a:tblPr>
              <a:tblGrid>
                <a:gridCol w="3154363">
                  <a:extLst>
                    <a:ext uri="{9D8B030D-6E8A-4147-A177-3AD203B41FA5}">
                      <a16:colId xmlns:a16="http://schemas.microsoft.com/office/drawing/2014/main" val="20000"/>
                    </a:ext>
                  </a:extLst>
                </a:gridCol>
                <a:gridCol w="3154363">
                  <a:extLst>
                    <a:ext uri="{9D8B030D-6E8A-4147-A177-3AD203B41FA5}">
                      <a16:colId xmlns:a16="http://schemas.microsoft.com/office/drawing/2014/main" val="20001"/>
                    </a:ext>
                  </a:extLst>
                </a:gridCol>
                <a:gridCol w="3154363">
                  <a:extLst>
                    <a:ext uri="{9D8B030D-6E8A-4147-A177-3AD203B41FA5}">
                      <a16:colId xmlns:a16="http://schemas.microsoft.com/office/drawing/2014/main" val="20002"/>
                    </a:ext>
                  </a:extLst>
                </a:gridCol>
              </a:tblGrid>
              <a:tr h="1200574">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lang="en-GB" sz="2600" dirty="0">
                          <a:solidFill>
                            <a:schemeClr val="bg1"/>
                          </a:solidFill>
                          <a:latin typeface="Comic Sans MS" pitchFamily="66" charset="0"/>
                        </a:rPr>
                        <a:t>Scrooge’s associates in the city</a:t>
                      </a:r>
                    </a:p>
                    <a:p>
                      <a:endParaRPr lang="en-GB" dirty="0">
                        <a:solidFill>
                          <a:schemeClr val="bg1"/>
                        </a:solidFill>
                      </a:endParaRPr>
                    </a:p>
                  </a:txBody>
                  <a:tcPr/>
                </a:tc>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lang="en-GB" sz="2600" dirty="0">
                          <a:solidFill>
                            <a:schemeClr val="bg1"/>
                          </a:solidFill>
                          <a:latin typeface="Comic Sans MS" pitchFamily="66" charset="0"/>
                        </a:rPr>
                        <a:t>Scrooge’s debtors, who owe him money</a:t>
                      </a:r>
                    </a:p>
                    <a:p>
                      <a:endParaRPr lang="en-GB" dirty="0">
                        <a:solidFill>
                          <a:schemeClr val="bg1"/>
                        </a:solidFill>
                      </a:endParaRPr>
                    </a:p>
                  </a:txBody>
                  <a:tcPr/>
                </a:tc>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lang="en-GB" sz="2600" dirty="0">
                          <a:solidFill>
                            <a:schemeClr val="bg1"/>
                          </a:solidFill>
                          <a:latin typeface="Comic Sans MS" pitchFamily="66" charset="0"/>
                        </a:rPr>
                        <a:t>The people who are supposed to look after the body.</a:t>
                      </a:r>
                    </a:p>
                    <a:p>
                      <a:endParaRPr lang="en-GB" dirty="0">
                        <a:solidFill>
                          <a:schemeClr val="bg1"/>
                        </a:solidFill>
                      </a:endParaRPr>
                    </a:p>
                  </a:txBody>
                  <a:tcPr/>
                </a:tc>
                <a:extLst>
                  <a:ext uri="{0D108BD9-81ED-4DB2-BD59-A6C34878D82A}">
                    <a16:rowId xmlns:a16="http://schemas.microsoft.com/office/drawing/2014/main" val="10000"/>
                  </a:ext>
                </a:extLst>
              </a:tr>
              <a:tr h="1435714">
                <a:tc>
                  <a:txBody>
                    <a:bodyPr/>
                    <a:lstStyle/>
                    <a:p>
                      <a:endParaRPr lang="en-GB"/>
                    </a:p>
                  </a:txBody>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10001"/>
                  </a:ext>
                </a:extLst>
              </a:tr>
            </a:tbl>
          </a:graphicData>
        </a:graphic>
      </p:graphicFrame>
      <p:grpSp>
        <p:nvGrpSpPr>
          <p:cNvPr id="7" name="Group 6"/>
          <p:cNvGrpSpPr/>
          <p:nvPr/>
        </p:nvGrpSpPr>
        <p:grpSpPr>
          <a:xfrm>
            <a:off x="320651" y="2435349"/>
            <a:ext cx="1463324" cy="3991294"/>
            <a:chOff x="179512" y="2132856"/>
            <a:chExt cx="1296144" cy="4248472"/>
          </a:xfrm>
        </p:grpSpPr>
        <p:pic>
          <p:nvPicPr>
            <p:cNvPr id="8"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9"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10"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01610233"/>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506907"/>
            <a:ext cx="7584843" cy="954107"/>
          </a:xfrm>
          <a:prstGeom prst="rect">
            <a:avLst/>
          </a:prstGeom>
          <a:noFill/>
        </p:spPr>
        <p:txBody>
          <a:bodyPr wrap="square" rtlCol="0">
            <a:spAutoFit/>
          </a:bodyPr>
          <a:lstStyle/>
          <a:p>
            <a:pPr algn="ctr"/>
            <a:r>
              <a:rPr lang="en-GB" sz="2800" dirty="0">
                <a:solidFill>
                  <a:schemeClr val="bg1"/>
                </a:solidFill>
                <a:latin typeface="Comic Sans MS" pitchFamily="66" charset="0"/>
              </a:rPr>
              <a:t>Does the way others react to Scrooge’s death have a bigger message?</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latin typeface="Century Gothic" panose="020B0502020202020204" pitchFamily="34" charset="0"/>
              </a:rPr>
              <a:t>Greed, selfish, egotistic.  </a:t>
            </a:r>
          </a:p>
        </p:txBody>
      </p:sp>
    </p:spTree>
    <p:extLst>
      <p:ext uri="{BB962C8B-B14F-4D97-AF65-F5344CB8AC3E}">
        <p14:creationId xmlns:p14="http://schemas.microsoft.com/office/powerpoint/2010/main" val="83040216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6"/>
          <p:cNvSpPr/>
          <p:nvPr/>
        </p:nvSpPr>
        <p:spPr>
          <a:xfrm>
            <a:off x="6426557" y="3979656"/>
            <a:ext cx="5370491" cy="830997"/>
          </a:xfrm>
          <a:prstGeom prst="rect">
            <a:avLst/>
          </a:prstGeom>
          <a:solidFill>
            <a:srgbClr val="00B0F0"/>
          </a:solid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128845" y="684642"/>
            <a:ext cx="5228823" cy="6186309"/>
          </a:xfrm>
          <a:prstGeom prst="rect">
            <a:avLst/>
          </a:prstGeom>
          <a:noFill/>
        </p:spPr>
        <p:txBody>
          <a:bodyPr wrap="square" rtlCol="0">
            <a:spAutoFit/>
          </a:bodyPr>
          <a:lstStyle/>
          <a:p>
            <a:r>
              <a:rPr lang="en-GB" sz="1200" dirty="0">
                <a:latin typeface="Century Gothic" pitchFamily="34" charset="0"/>
              </a:rPr>
              <a:t>The Spirit stopped beside one little knot of business men. Observing that the hand was pointed to them, Scrooge advanced to listen to their talk.</a:t>
            </a:r>
          </a:p>
          <a:p>
            <a:r>
              <a:rPr lang="en-GB" sz="1200" dirty="0">
                <a:latin typeface="Century Gothic" pitchFamily="34" charset="0"/>
              </a:rPr>
              <a:t>"No," said a great fat man with a monstrous chin," I don't know much about it, either way. I only know he's dead."</a:t>
            </a:r>
          </a:p>
          <a:p>
            <a:r>
              <a:rPr lang="en-GB" sz="1200" dirty="0">
                <a:latin typeface="Century Gothic" pitchFamily="34" charset="0"/>
              </a:rPr>
              <a:t>"When did he die?" inquired another.</a:t>
            </a:r>
          </a:p>
          <a:p>
            <a:r>
              <a:rPr lang="en-GB" sz="1200" dirty="0">
                <a:latin typeface="Century Gothic" pitchFamily="34" charset="0"/>
              </a:rPr>
              <a:t>"Last night, I believe."</a:t>
            </a:r>
          </a:p>
          <a:p>
            <a:r>
              <a:rPr lang="en-GB" sz="1200" dirty="0">
                <a:latin typeface="Century Gothic" pitchFamily="34" charset="0"/>
              </a:rPr>
              <a:t>"Why, what was the matter with him?" asked a third, taking a vast quantity of snuff out of a very large snuff-box. "I thought he'd never die."</a:t>
            </a:r>
          </a:p>
          <a:p>
            <a:r>
              <a:rPr lang="en-GB" sz="1200" dirty="0">
                <a:latin typeface="Century Gothic" pitchFamily="34" charset="0"/>
              </a:rPr>
              <a:t>"God knows," said the first, with a yawn.</a:t>
            </a:r>
          </a:p>
          <a:p>
            <a:r>
              <a:rPr lang="en-GB" sz="1200" dirty="0">
                <a:latin typeface="Century Gothic" pitchFamily="34" charset="0"/>
              </a:rPr>
              <a:t>"What has he done with his money?" asked a red-faced gentleman with a pendulous excrescence on the end of his nose, that shook like the gills of a turkey-cock.</a:t>
            </a:r>
          </a:p>
          <a:p>
            <a:r>
              <a:rPr lang="en-GB" sz="1200" dirty="0">
                <a:latin typeface="Century Gothic" pitchFamily="34" charset="0"/>
              </a:rPr>
              <a:t>"I haven't heard," said the man with the large chin, yawning again. "Left it to his company, perhaps. He hasn't left it to me. That's all I know."</a:t>
            </a:r>
          </a:p>
          <a:p>
            <a:r>
              <a:rPr lang="en-GB" sz="1200" dirty="0">
                <a:latin typeface="Century Gothic" pitchFamily="34" charset="0"/>
              </a:rPr>
              <a:t>This pleasantry was received with a general laugh.</a:t>
            </a:r>
          </a:p>
          <a:p>
            <a:r>
              <a:rPr lang="en-GB" sz="1200" dirty="0">
                <a:latin typeface="Century Gothic" pitchFamily="34" charset="0"/>
              </a:rPr>
              <a:t>"It's likely to be a very cheap funeral," said the same speaker; "for upon my life I don't know of anybody to go to it. Suppose we make up a party and volunteer?"</a:t>
            </a:r>
          </a:p>
          <a:p>
            <a:r>
              <a:rPr lang="en-GB" sz="1200" dirty="0">
                <a:latin typeface="Century Gothic" pitchFamily="34" charset="0"/>
              </a:rPr>
              <a:t>"I don't mind going if a lunch is provided," observed the gentleman with the excrescence on his nose. "But I must be fed, if I make one."</a:t>
            </a:r>
          </a:p>
          <a:p>
            <a:r>
              <a:rPr lang="en-GB" sz="1200" dirty="0">
                <a:latin typeface="Century Gothic" pitchFamily="34" charset="0"/>
              </a:rPr>
              <a:t>Another laugh.</a:t>
            </a:r>
          </a:p>
          <a:p>
            <a:r>
              <a:rPr lang="en-GB" sz="1200" dirty="0">
                <a:latin typeface="Century Gothic" pitchFamily="34" charset="0"/>
              </a:rPr>
              <a:t>"Well, I am the most disinterested among you, after all," said the first speaker," for I never wear black gloves, and I never eat lunch. But I'll offer to go, if anybody else will. When I come to think of it, I'm not at all sure that I wasn't his most particular friend; for we used to stop and speak whenever we met. Bye, bye."</a:t>
            </a:r>
          </a:p>
          <a:p>
            <a:r>
              <a:rPr lang="en-GB" sz="1200" dirty="0">
                <a:latin typeface="Century Gothic" pitchFamily="34" charset="0"/>
              </a:rPr>
              <a:t>Speakers and listeners strolled away, and mixed with other groups. Scrooge knew the men, and looked towards the Spirit for an explanation.</a:t>
            </a:r>
          </a:p>
          <a:p>
            <a:endParaRPr lang="en-GB" sz="1200" dirty="0">
              <a:latin typeface="Century Gothic" pitchFamily="34" charset="0"/>
            </a:endParaRPr>
          </a:p>
        </p:txBody>
      </p:sp>
      <p:sp>
        <p:nvSpPr>
          <p:cNvPr id="3" name="TextBox 2"/>
          <p:cNvSpPr txBox="1"/>
          <p:nvPr/>
        </p:nvSpPr>
        <p:spPr>
          <a:xfrm>
            <a:off x="128829" y="12881"/>
            <a:ext cx="5767475" cy="523220"/>
          </a:xfrm>
          <a:prstGeom prst="rect">
            <a:avLst/>
          </a:prstGeom>
          <a:noFill/>
        </p:spPr>
        <p:txBody>
          <a:bodyPr wrap="square" rtlCol="0">
            <a:spAutoFit/>
          </a:bodyPr>
          <a:lstStyle/>
          <a:p>
            <a:r>
              <a:rPr lang="en-GB" sz="2800" b="1" dirty="0">
                <a:latin typeface="Comic Sans MS" pitchFamily="66" charset="0"/>
              </a:rPr>
              <a:t>How is society presented here?</a:t>
            </a:r>
          </a:p>
        </p:txBody>
      </p:sp>
      <p:sp>
        <p:nvSpPr>
          <p:cNvPr id="4" name="TextBox 3"/>
          <p:cNvSpPr txBox="1"/>
          <p:nvPr/>
        </p:nvSpPr>
        <p:spPr>
          <a:xfrm>
            <a:off x="6594025" y="617321"/>
            <a:ext cx="5040931" cy="3170099"/>
          </a:xfrm>
          <a:prstGeom prst="rect">
            <a:avLst/>
          </a:prstGeom>
          <a:noFill/>
        </p:spPr>
        <p:txBody>
          <a:bodyPr wrap="square" rtlCol="0">
            <a:spAutoFit/>
          </a:bodyPr>
          <a:lstStyle/>
          <a:p>
            <a:r>
              <a:rPr lang="en-GB" sz="2000" b="1" dirty="0">
                <a:latin typeface="Comic Sans MS" pitchFamily="66" charset="0"/>
              </a:rPr>
              <a:t>TO THINK ABOUT:</a:t>
            </a:r>
          </a:p>
          <a:p>
            <a:pPr marL="285750" indent="-285750">
              <a:buFont typeface="Arial" pitchFamily="34" charset="0"/>
              <a:buChar char="•"/>
            </a:pPr>
            <a:r>
              <a:rPr lang="en-GB" sz="2000" dirty="0">
                <a:latin typeface="Comic Sans MS" pitchFamily="66" charset="0"/>
              </a:rPr>
              <a:t>What class are these men? Is this significant?</a:t>
            </a:r>
          </a:p>
          <a:p>
            <a:pPr marL="285750" indent="-285750">
              <a:buFont typeface="Arial" pitchFamily="34" charset="0"/>
              <a:buChar char="•"/>
            </a:pPr>
            <a:r>
              <a:rPr lang="en-GB" sz="2000" dirty="0">
                <a:latin typeface="Comic Sans MS" pitchFamily="66" charset="0"/>
              </a:rPr>
              <a:t>How are the men physically described? Why did Dickens decide to do this?</a:t>
            </a:r>
          </a:p>
          <a:p>
            <a:pPr marL="285750" indent="-285750">
              <a:buFont typeface="Arial" pitchFamily="34" charset="0"/>
              <a:buChar char="•"/>
            </a:pPr>
            <a:r>
              <a:rPr lang="en-GB" sz="2000" dirty="0">
                <a:latin typeface="Comic Sans MS" pitchFamily="66" charset="0"/>
              </a:rPr>
              <a:t>How do they come across as heartless? </a:t>
            </a:r>
          </a:p>
          <a:p>
            <a:pPr marL="285750" indent="-285750">
              <a:buFont typeface="Arial" pitchFamily="34" charset="0"/>
              <a:buChar char="•"/>
            </a:pPr>
            <a:r>
              <a:rPr lang="en-GB" sz="2000" dirty="0">
                <a:latin typeface="Comic Sans MS" pitchFamily="66" charset="0"/>
              </a:rPr>
              <a:t>Do you think there might be a message?</a:t>
            </a:r>
          </a:p>
        </p:txBody>
      </p:sp>
      <p:sp>
        <p:nvSpPr>
          <p:cNvPr id="5" name="Rectangle 4"/>
          <p:cNvSpPr/>
          <p:nvPr/>
        </p:nvSpPr>
        <p:spPr>
          <a:xfrm>
            <a:off x="6426557" y="425087"/>
            <a:ext cx="5370491" cy="3554569"/>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6426557" y="3997566"/>
            <a:ext cx="5370491" cy="830997"/>
          </a:xfrm>
          <a:prstGeom prst="rect">
            <a:avLst/>
          </a:prstGeom>
          <a:solidFill>
            <a:schemeClr val="bg1"/>
          </a:solidFill>
          <a:ln>
            <a:solidFill>
              <a:srgbClr val="00B0F0"/>
            </a:solidFill>
          </a:ln>
        </p:spPr>
        <p:txBody>
          <a:bodyPr wrap="square" rtlCol="0">
            <a:spAutoFit/>
          </a:bodyPr>
          <a:lstStyle/>
          <a:p>
            <a:pPr algn="ctr"/>
            <a:r>
              <a:rPr lang="en-GB" sz="2400" b="1" dirty="0">
                <a:latin typeface="Comic Sans MS" pitchFamily="66" charset="0"/>
              </a:rPr>
              <a:t>Could you link this to elsewhere in the text?</a:t>
            </a:r>
          </a:p>
        </p:txBody>
      </p:sp>
    </p:spTree>
    <p:extLst>
      <p:ext uri="{BB962C8B-B14F-4D97-AF65-F5344CB8AC3E}">
        <p14:creationId xmlns:p14="http://schemas.microsoft.com/office/powerpoint/2010/main" val="2737477177"/>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5143068" y="2845012"/>
            <a:ext cx="3438854" cy="954107"/>
          </a:xfrm>
          <a:prstGeom prst="rect">
            <a:avLst/>
          </a:prstGeom>
          <a:noFill/>
          <a:ln>
            <a:solidFill>
              <a:schemeClr val="accent1"/>
            </a:solidFill>
          </a:ln>
        </p:spPr>
        <p:txBody>
          <a:bodyPr wrap="square" rtlCol="0">
            <a:spAutoFit/>
          </a:bodyPr>
          <a:lstStyle/>
          <a:p>
            <a:r>
              <a:rPr lang="en-GB" sz="2800" b="1" dirty="0">
                <a:latin typeface="Comic Sans MS" pitchFamily="66" charset="0"/>
              </a:rPr>
              <a:t>How is society presented here?</a:t>
            </a:r>
          </a:p>
        </p:txBody>
      </p:sp>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5" name="Picture 4"/>
          <p:cNvPicPr>
            <a:picLocks noChangeAspect="1"/>
          </p:cNvPicPr>
          <p:nvPr/>
        </p:nvPicPr>
        <p:blipFill>
          <a:blip r:embed="rId2"/>
          <a:stretch>
            <a:fillRect/>
          </a:stretch>
        </p:blipFill>
        <p:spPr>
          <a:xfrm>
            <a:off x="424728" y="900113"/>
            <a:ext cx="2734109" cy="5798013"/>
          </a:xfrm>
          <a:prstGeom prst="rect">
            <a:avLst/>
          </a:prstGeom>
        </p:spPr>
      </p:pic>
    </p:spTree>
    <p:extLst>
      <p:ext uri="{BB962C8B-B14F-4D97-AF65-F5344CB8AC3E}">
        <p14:creationId xmlns:p14="http://schemas.microsoft.com/office/powerpoint/2010/main" val="205744246"/>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17086" y="2"/>
            <a:ext cx="8836584" cy="600890"/>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sp>
        <p:nvSpPr>
          <p:cNvPr id="13" name="Rectangle 12"/>
          <p:cNvSpPr/>
          <p:nvPr/>
        </p:nvSpPr>
        <p:spPr>
          <a:xfrm>
            <a:off x="4456087" y="2377742"/>
            <a:ext cx="6023025" cy="46166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GB" sz="2400" dirty="0">
                <a:latin typeface="Comic Sans MS" pitchFamily="66" charset="0"/>
              </a:rPr>
              <a:t> </a:t>
            </a:r>
            <a:r>
              <a:rPr lang="en-GB" sz="2400" b="1" dirty="0">
                <a:latin typeface="Comic Sans MS" pitchFamily="66" charset="0"/>
              </a:rPr>
              <a:t>How is society presented here?</a:t>
            </a:r>
          </a:p>
        </p:txBody>
      </p:sp>
    </p:spTree>
    <p:extLst>
      <p:ext uri="{BB962C8B-B14F-4D97-AF65-F5344CB8AC3E}">
        <p14:creationId xmlns:p14="http://schemas.microsoft.com/office/powerpoint/2010/main" val="2372165848"/>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6100654"/>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29344"/>
            <a:ext cx="8811707" cy="571548"/>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192585005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36947109"/>
              </p:ext>
            </p:extLst>
          </p:nvPr>
        </p:nvGraphicFramePr>
        <p:xfrm>
          <a:off x="6384090" y="404664"/>
          <a:ext cx="5581385" cy="5197196"/>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theme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3262075211"/>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2222939" y="1453134"/>
            <a:ext cx="9680028" cy="4708981"/>
          </a:xfrm>
          <a:prstGeom prst="rect">
            <a:avLst/>
          </a:prstGeom>
          <a:solidFill>
            <a:schemeClr val="bg1"/>
          </a:solidFill>
          <a:ln>
            <a:solidFill>
              <a:srgbClr val="00B0F0"/>
            </a:solidFill>
          </a:ln>
        </p:spPr>
        <p:txBody>
          <a:bodyPr wrap="square">
            <a:spAutoFit/>
          </a:bodyPr>
          <a:lstStyle/>
          <a:p>
            <a:r>
              <a:rPr lang="en-US" sz="2000" dirty="0">
                <a:solidFill>
                  <a:srgbClr val="000000"/>
                </a:solidFill>
                <a:latin typeface="Comic Sans MS" pitchFamily="66" charset="0"/>
                <a:ea typeface="Times New Roman" panose="02020603050405020304" pitchFamily="18" charset="0"/>
              </a:rPr>
              <a:t>1. </a:t>
            </a:r>
            <a:r>
              <a:rPr lang="en-GB" sz="2000" dirty="0">
                <a:solidFill>
                  <a:prstClr val="black"/>
                </a:solidFill>
                <a:latin typeface="Comic Sans MS" pitchFamily="66" charset="0"/>
              </a:rPr>
              <a:t>Select three words that you are unsure of and write a definition. Use a dictionary to help you.</a:t>
            </a:r>
          </a:p>
          <a:p>
            <a:r>
              <a:rPr lang="en-US" sz="2000" dirty="0">
                <a:solidFill>
                  <a:srgbClr val="000000"/>
                </a:solidFill>
                <a:latin typeface="Comic Sans MS" pitchFamily="66" charset="0"/>
                <a:ea typeface="Times New Roman" panose="02020603050405020304" pitchFamily="18" charset="0"/>
              </a:rPr>
              <a:t>1b. What does the spirit of Christmas future look like?</a:t>
            </a:r>
            <a:br>
              <a:rPr lang="en-US" sz="2000" dirty="0">
                <a:solidFill>
                  <a:srgbClr val="000000"/>
                </a:solidFill>
                <a:latin typeface="Comic Sans MS" pitchFamily="66" charset="0"/>
                <a:ea typeface="Times New Roman" panose="02020603050405020304" pitchFamily="18" charset="0"/>
              </a:rPr>
            </a:br>
            <a:r>
              <a:rPr lang="en-US" sz="2000" dirty="0">
                <a:solidFill>
                  <a:srgbClr val="000000"/>
                </a:solidFill>
                <a:latin typeface="Comic Sans MS" pitchFamily="66" charset="0"/>
                <a:ea typeface="Times New Roman" panose="02020603050405020304" pitchFamily="18" charset="0"/>
              </a:rPr>
              <a:t>2. What is this spirit’s personality like?</a:t>
            </a:r>
            <a:endParaRPr lang="en-GB" sz="2000" dirty="0">
              <a:solidFill>
                <a:srgbClr val="000000"/>
              </a:solidFill>
              <a:latin typeface="Comic Sans MS" pitchFamily="66" charset="0"/>
              <a:ea typeface="Times New Roman" panose="02020603050405020304" pitchFamily="18" charset="0"/>
            </a:endParaRPr>
          </a:p>
          <a:p>
            <a:r>
              <a:rPr lang="en-US" sz="2000" dirty="0">
                <a:solidFill>
                  <a:srgbClr val="000000"/>
                </a:solidFill>
                <a:latin typeface="Comic Sans MS" pitchFamily="66" charset="0"/>
                <a:ea typeface="Times New Roman" panose="02020603050405020304" pitchFamily="18" charset="0"/>
              </a:rPr>
              <a:t>3. How does Scrooge feel about this spirit?</a:t>
            </a:r>
            <a:br>
              <a:rPr lang="en-US" sz="2000" dirty="0">
                <a:solidFill>
                  <a:srgbClr val="000000"/>
                </a:solidFill>
                <a:latin typeface="Comic Sans MS" pitchFamily="66" charset="0"/>
                <a:ea typeface="Times New Roman" panose="02020603050405020304" pitchFamily="18" charset="0"/>
              </a:rPr>
            </a:br>
            <a:r>
              <a:rPr lang="en-US" sz="2000" dirty="0">
                <a:solidFill>
                  <a:srgbClr val="000000"/>
                </a:solidFill>
                <a:latin typeface="Comic Sans MS" pitchFamily="66" charset="0"/>
                <a:ea typeface="Times New Roman" panose="02020603050405020304" pitchFamily="18" charset="0"/>
              </a:rPr>
              <a:t>4. What is the point of the long discussion between Joe and Mrs. </a:t>
            </a:r>
            <a:r>
              <a:rPr lang="en-US" sz="2000" dirty="0" err="1">
                <a:solidFill>
                  <a:srgbClr val="000000"/>
                </a:solidFill>
                <a:latin typeface="Comic Sans MS" pitchFamily="66" charset="0"/>
                <a:ea typeface="Times New Roman" panose="02020603050405020304" pitchFamily="18" charset="0"/>
              </a:rPr>
              <a:t>Dilber</a:t>
            </a:r>
            <a:r>
              <a:rPr lang="en-US" sz="2000" dirty="0">
                <a:solidFill>
                  <a:srgbClr val="000000"/>
                </a:solidFill>
                <a:latin typeface="Comic Sans MS" pitchFamily="66" charset="0"/>
                <a:ea typeface="Times New Roman" panose="02020603050405020304" pitchFamily="18" charset="0"/>
              </a:rPr>
              <a:t>? Hint: they relate to Scrooge’s property.</a:t>
            </a:r>
            <a:br>
              <a:rPr lang="en-US" sz="2000" dirty="0">
                <a:solidFill>
                  <a:srgbClr val="000000"/>
                </a:solidFill>
                <a:latin typeface="Comic Sans MS" pitchFamily="66" charset="0"/>
                <a:ea typeface="Times New Roman" panose="02020603050405020304" pitchFamily="18" charset="0"/>
              </a:rPr>
            </a:br>
            <a:r>
              <a:rPr lang="en-US" sz="2000" dirty="0">
                <a:solidFill>
                  <a:srgbClr val="000000"/>
                </a:solidFill>
                <a:latin typeface="Comic Sans MS" pitchFamily="66" charset="0"/>
                <a:ea typeface="Times New Roman" panose="02020603050405020304" pitchFamily="18" charset="0"/>
              </a:rPr>
              <a:t>5. What are some of the words Dickens uses to create the mood of the paragraphs that follow? What is this mood?</a:t>
            </a:r>
            <a:br>
              <a:rPr lang="en-US" sz="2000" dirty="0">
                <a:solidFill>
                  <a:srgbClr val="000000"/>
                </a:solidFill>
                <a:latin typeface="Comic Sans MS" pitchFamily="66" charset="0"/>
                <a:ea typeface="Times New Roman" panose="02020603050405020304" pitchFamily="18" charset="0"/>
              </a:rPr>
            </a:br>
            <a:r>
              <a:rPr lang="en-US" sz="2000" dirty="0">
                <a:solidFill>
                  <a:srgbClr val="000000"/>
                </a:solidFill>
                <a:latin typeface="Comic Sans MS" pitchFamily="66" charset="0"/>
                <a:ea typeface="Times New Roman" panose="02020603050405020304" pitchFamily="18" charset="0"/>
              </a:rPr>
              <a:t>6. When Scrooge asks the phantom to let him "see some tenderness connected with a death,” What does the ghost show him?</a:t>
            </a:r>
            <a:br>
              <a:rPr lang="en-US" sz="2000" dirty="0">
                <a:solidFill>
                  <a:srgbClr val="000000"/>
                </a:solidFill>
                <a:latin typeface="Comic Sans MS" pitchFamily="66" charset="0"/>
                <a:ea typeface="Times New Roman" panose="02020603050405020304" pitchFamily="18" charset="0"/>
              </a:rPr>
            </a:br>
            <a:r>
              <a:rPr lang="en-US" sz="2000" dirty="0">
                <a:solidFill>
                  <a:srgbClr val="000000"/>
                </a:solidFill>
                <a:latin typeface="Comic Sans MS" pitchFamily="66" charset="0"/>
                <a:ea typeface="Times New Roman" panose="02020603050405020304" pitchFamily="18" charset="0"/>
              </a:rPr>
              <a:t>7. What is the lesson Scrooge learns in this stave that he had not learned before? </a:t>
            </a:r>
          </a:p>
          <a:p>
            <a:r>
              <a:rPr lang="en-US" sz="2000" dirty="0">
                <a:solidFill>
                  <a:srgbClr val="000000"/>
                </a:solidFill>
                <a:latin typeface="Comic Sans MS" pitchFamily="66" charset="0"/>
                <a:ea typeface="Times New Roman" panose="02020603050405020304" pitchFamily="18" charset="0"/>
              </a:rPr>
              <a:t>8. Why is this stave needed when Scrooge’s attitude had already changed so much?</a:t>
            </a:r>
            <a:endParaRPr lang="en-GB" sz="2000" dirty="0">
              <a:solidFill>
                <a:srgbClr val="000000"/>
              </a:solidFill>
              <a:latin typeface="Comic Sans MS" pitchFamily="66" charset="0"/>
              <a:ea typeface="Times New Roman" panose="02020603050405020304" pitchFamily="18" charset="0"/>
            </a:endParaRPr>
          </a:p>
        </p:txBody>
      </p:sp>
      <p:sp>
        <p:nvSpPr>
          <p:cNvPr id="7" name="Rounded Rectangle 6"/>
          <p:cNvSpPr/>
          <p:nvPr/>
        </p:nvSpPr>
        <p:spPr>
          <a:xfrm>
            <a:off x="264045" y="63167"/>
            <a:ext cx="11668875" cy="756641"/>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dirty="0">
                <a:latin typeface="Comic Sans MS" pitchFamily="66" charset="0"/>
              </a:rPr>
              <a:t>Stave Four</a:t>
            </a:r>
          </a:p>
        </p:txBody>
      </p:sp>
      <p:grpSp>
        <p:nvGrpSpPr>
          <p:cNvPr id="8" name="Group 7"/>
          <p:cNvGrpSpPr/>
          <p:nvPr/>
        </p:nvGrpSpPr>
        <p:grpSpPr>
          <a:xfrm>
            <a:off x="320651" y="1658859"/>
            <a:ext cx="1463324" cy="4503250"/>
            <a:chOff x="179512" y="2132856"/>
            <a:chExt cx="1296144" cy="4248472"/>
          </a:xfrm>
        </p:grpSpPr>
        <p:pic>
          <p:nvPicPr>
            <p:cNvPr id="9"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10"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11"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3242326909"/>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schemeClr val="bg1"/>
                  </a:solidFill>
                  <a:effectLst>
                    <a:outerShdw blurRad="38100" dist="38100" dir="2700000" algn="tl">
                      <a:srgbClr val="000000">
                        <a:alpha val="43137"/>
                      </a:srgbClr>
                    </a:outerShdw>
                  </a:effectLst>
                  <a:latin typeface="Lucida Handwriting" pitchFamily="66" charset="0"/>
                </a:rPr>
                <a:t>The </a:t>
              </a:r>
              <a:r>
                <a:rPr lang="en-GB" sz="4800" b="1" dirty="0">
                  <a:solidFill>
                    <a:schemeClr val="bg1"/>
                  </a:solidFill>
                  <a:effectLst>
                    <a:outerShdw blurRad="38100" dist="38100" dir="2700000" algn="tl">
                      <a:srgbClr val="000000">
                        <a:alpha val="43137"/>
                      </a:srgbClr>
                    </a:outerShdw>
                  </a:effectLst>
                  <a:latin typeface="Lucida Handwriting" pitchFamily="66" charset="0"/>
                </a:rPr>
                <a:t>BIG </a:t>
              </a:r>
              <a:endParaRPr lang="en-GB" sz="4000" b="1" dirty="0">
                <a:solidFill>
                  <a:schemeClr val="bg1"/>
                </a:solidFill>
                <a:effectLst>
                  <a:outerShdw blurRad="38100" dist="38100" dir="2700000" algn="tl">
                    <a:srgbClr val="000000">
                      <a:alpha val="43137"/>
                    </a:srgbClr>
                  </a:outerShdw>
                </a:effectLst>
                <a:latin typeface="Lucida Handwriting" pitchFamily="66" charset="0"/>
              </a:endParaRPr>
            </a:p>
            <a:p>
              <a:r>
                <a:rPr lang="en-GB" sz="4000" b="1" dirty="0">
                  <a:solidFill>
                    <a:schemeClr val="bg1"/>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215"/>
            <a:ext cx="7584843" cy="1200329"/>
          </a:xfrm>
          <a:prstGeom prst="rect">
            <a:avLst/>
          </a:prstGeom>
          <a:noFill/>
        </p:spPr>
        <p:txBody>
          <a:bodyPr wrap="square" rtlCol="0">
            <a:spAutoFit/>
          </a:bodyPr>
          <a:lstStyle/>
          <a:p>
            <a:pPr algn="ctr"/>
            <a:r>
              <a:rPr lang="en-GB" sz="3600" dirty="0">
                <a:solidFill>
                  <a:schemeClr val="bg1"/>
                </a:solidFill>
                <a:latin typeface="Comic Sans MS" pitchFamily="66" charset="0"/>
              </a:rPr>
              <a:t>How is mood and atmosphere created?</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latin typeface="Century Gothic" panose="020B0502020202020204" pitchFamily="34" charset="0"/>
              </a:rPr>
              <a:t>Contrast, depressing, bleak.</a:t>
            </a:r>
          </a:p>
        </p:txBody>
      </p:sp>
    </p:spTree>
    <p:extLst>
      <p:ext uri="{BB962C8B-B14F-4D97-AF65-F5344CB8AC3E}">
        <p14:creationId xmlns:p14="http://schemas.microsoft.com/office/powerpoint/2010/main" val="70440505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98739" y="825243"/>
            <a:ext cx="6096000" cy="5755422"/>
          </a:xfrm>
          <a:prstGeom prst="rect">
            <a:avLst/>
          </a:prstGeom>
        </p:spPr>
        <p:txBody>
          <a:bodyPr>
            <a:spAutoFit/>
          </a:bodyPr>
          <a:lstStyle/>
          <a:p>
            <a:pPr algn="just"/>
            <a:r>
              <a:rPr lang="en-GB" sz="1600" dirty="0">
                <a:latin typeface="Century Gothic" pitchFamily="34" charset="0"/>
              </a:rPr>
              <a:t>They left the busy scene, and went into an obscure part of the town, where Scrooge had never penetrated before, although he recognised its situation, and its bad repute. The ways were foul and narrow; the shops and houses wretched; the people half-naked, drunken, slipshod, ugly. Alleys and archways, like so many cesspools, disgorged their offenses of smell, and dirt, and life, upon the straggling streets; and the whole quarter reeked with crime, with filth, and misery. </a:t>
            </a:r>
          </a:p>
          <a:p>
            <a:pPr algn="just"/>
            <a:endParaRPr lang="en-GB" sz="1600" dirty="0">
              <a:latin typeface="Century Gothic" pitchFamily="34" charset="0"/>
            </a:endParaRPr>
          </a:p>
          <a:p>
            <a:pPr algn="just"/>
            <a:r>
              <a:rPr lang="en-GB" sz="1600" dirty="0">
                <a:latin typeface="Century Gothic" pitchFamily="34" charset="0"/>
              </a:rPr>
              <a:t>Far in this den of infamous resort, there was a low-browed, beetling shop, below a pent-house roof, where iron, old rags, bottles, bones, and greasy offal, were bought. Upon the floor within, were piled up heaps of rusty keys, nails, chains, hinges, files, scales, weights, and refuse iron of all kinds. Secrets that few would like to scrutinise were bred and hidden in mountains of unseemly rags, masses of corrupted fat, and sepulchres of bones. Sitting in among the wares he dealt in, by a charcoal stove, made of old bricks, was a grey-haired rascal, nearly seventy years of age; who had screened himself from the cold air without, by a frowsy curtaining of miscellaneous tatters, hung upon a line; and smoked his pipe in all the luxury of calm retirement. </a:t>
            </a:r>
          </a:p>
        </p:txBody>
      </p:sp>
      <p:sp>
        <p:nvSpPr>
          <p:cNvPr id="3" name="Rectangle 2"/>
          <p:cNvSpPr/>
          <p:nvPr/>
        </p:nvSpPr>
        <p:spPr>
          <a:xfrm>
            <a:off x="0" y="55368"/>
            <a:ext cx="6096000" cy="584775"/>
          </a:xfrm>
          <a:prstGeom prst="rect">
            <a:avLst/>
          </a:prstGeom>
        </p:spPr>
        <p:txBody>
          <a:bodyPr>
            <a:spAutoFit/>
          </a:bodyPr>
          <a:lstStyle/>
          <a:p>
            <a:pPr algn="ctr"/>
            <a:r>
              <a:rPr lang="en-GB" sz="1600" b="1" dirty="0">
                <a:latin typeface="Comic Sans MS" pitchFamily="66" charset="0"/>
              </a:rPr>
              <a:t>How does Dickens create mood and atmosphere in the following extract?</a:t>
            </a:r>
          </a:p>
        </p:txBody>
      </p:sp>
      <p:sp>
        <p:nvSpPr>
          <p:cNvPr id="4" name="TextBox 3"/>
          <p:cNvSpPr txBox="1"/>
          <p:nvPr/>
        </p:nvSpPr>
        <p:spPr>
          <a:xfrm>
            <a:off x="7083436" y="677097"/>
            <a:ext cx="4752305" cy="4093428"/>
          </a:xfrm>
          <a:prstGeom prst="rect">
            <a:avLst/>
          </a:prstGeom>
          <a:noFill/>
        </p:spPr>
        <p:txBody>
          <a:bodyPr wrap="square" rtlCol="0">
            <a:spAutoFit/>
          </a:bodyPr>
          <a:lstStyle/>
          <a:p>
            <a:pPr marL="285750" indent="-285750">
              <a:buFont typeface="Arial" pitchFamily="34" charset="0"/>
              <a:buChar char="•"/>
            </a:pPr>
            <a:r>
              <a:rPr lang="en-GB" sz="2000" dirty="0">
                <a:latin typeface="Comic Sans MS" pitchFamily="66" charset="0"/>
              </a:rPr>
              <a:t>Annotate your copy </a:t>
            </a:r>
            <a:r>
              <a:rPr lang="en-GB" sz="2000" dirty="0">
                <a:latin typeface="Comic Sans MS" pitchFamily="66" charset="0"/>
                <a:sym typeface="Wingdings" pitchFamily="2" charset="2"/>
              </a:rPr>
              <a:t> what can you select that shows ‘thought’?</a:t>
            </a:r>
          </a:p>
          <a:p>
            <a:pPr marL="285750" indent="-285750">
              <a:buFont typeface="Arial" pitchFamily="34" charset="0"/>
              <a:buChar char="•"/>
            </a:pPr>
            <a:r>
              <a:rPr lang="en-GB" sz="2000" dirty="0">
                <a:latin typeface="Comic Sans MS" pitchFamily="66" charset="0"/>
                <a:sym typeface="Wingdings" pitchFamily="2" charset="2"/>
              </a:rPr>
              <a:t>What would you refer to from the whole text to further support your view?</a:t>
            </a:r>
          </a:p>
          <a:p>
            <a:pPr marL="285750" indent="-285750">
              <a:buFont typeface="Arial" pitchFamily="34" charset="0"/>
              <a:buChar char="•"/>
            </a:pPr>
            <a:r>
              <a:rPr lang="en-GB" sz="2000" dirty="0">
                <a:latin typeface="Comic Sans MS" pitchFamily="66" charset="0"/>
                <a:sym typeface="Wingdings" pitchFamily="2" charset="2"/>
              </a:rPr>
              <a:t>What would you include that focuses on:</a:t>
            </a:r>
          </a:p>
          <a:p>
            <a:pPr marL="1200150" lvl="2" indent="-285750">
              <a:buFont typeface="Arial" pitchFamily="34" charset="0"/>
              <a:buChar char="•"/>
            </a:pPr>
            <a:r>
              <a:rPr lang="en-GB" sz="2000" dirty="0">
                <a:latin typeface="Comic Sans MS" pitchFamily="66" charset="0"/>
                <a:sym typeface="Wingdings" pitchFamily="2" charset="2"/>
              </a:rPr>
              <a:t>AO1?</a:t>
            </a:r>
          </a:p>
          <a:p>
            <a:pPr marL="1200150" lvl="2" indent="-285750">
              <a:buFont typeface="Arial" pitchFamily="34" charset="0"/>
              <a:buChar char="•"/>
            </a:pPr>
            <a:r>
              <a:rPr lang="en-GB" sz="2000" dirty="0">
                <a:latin typeface="Comic Sans MS" pitchFamily="66" charset="0"/>
                <a:sym typeface="Wingdings" pitchFamily="2" charset="2"/>
              </a:rPr>
              <a:t>AO2?</a:t>
            </a:r>
          </a:p>
          <a:p>
            <a:pPr marL="1200150" lvl="2" indent="-285750">
              <a:buFont typeface="Arial" pitchFamily="34" charset="0"/>
              <a:buChar char="•"/>
            </a:pPr>
            <a:r>
              <a:rPr lang="en-GB" sz="2000" dirty="0">
                <a:latin typeface="Comic Sans MS" pitchFamily="66" charset="0"/>
                <a:sym typeface="Wingdings" pitchFamily="2" charset="2"/>
              </a:rPr>
              <a:t>AO3?</a:t>
            </a:r>
          </a:p>
          <a:p>
            <a:pPr marL="285750" indent="-285750">
              <a:buFont typeface="Arial" pitchFamily="34" charset="0"/>
              <a:buChar char="•"/>
            </a:pPr>
            <a:r>
              <a:rPr lang="en-GB" sz="2000" dirty="0">
                <a:latin typeface="Comic Sans MS" pitchFamily="66" charset="0"/>
                <a:sym typeface="Wingdings" pitchFamily="2" charset="2"/>
              </a:rPr>
              <a:t>What level would these be comments be at? What are you aiming for?</a:t>
            </a:r>
            <a:endParaRPr lang="en-GB" sz="2000" dirty="0">
              <a:latin typeface="Comic Sans MS" pitchFamily="66" charset="0"/>
            </a:endParaRPr>
          </a:p>
        </p:txBody>
      </p:sp>
      <p:sp>
        <p:nvSpPr>
          <p:cNvPr id="5" name="Rounded Rectangle 4"/>
          <p:cNvSpPr/>
          <p:nvPr/>
        </p:nvSpPr>
        <p:spPr>
          <a:xfrm>
            <a:off x="6774342" y="347730"/>
            <a:ext cx="5241703" cy="4665704"/>
          </a:xfrm>
          <a:prstGeom prst="roundRect">
            <a:avLst/>
          </a:prstGeom>
          <a:noFill/>
          <a:ln w="76200">
            <a:solidFill>
              <a:srgbClr val="00B0F0"/>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39194499"/>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5807909" y="2177134"/>
            <a:ext cx="3495675" cy="2554545"/>
          </a:xfrm>
          <a:prstGeom prst="rect">
            <a:avLst/>
          </a:prstGeom>
          <a:ln>
            <a:solidFill>
              <a:schemeClr val="accent1"/>
            </a:solidFill>
          </a:ln>
        </p:spPr>
        <p:txBody>
          <a:bodyPr wrap="square">
            <a:spAutoFit/>
          </a:bodyPr>
          <a:lstStyle/>
          <a:p>
            <a:pPr algn="ctr"/>
            <a:r>
              <a:rPr lang="en-GB" sz="3200" b="1" dirty="0">
                <a:latin typeface="Comic Sans MS" pitchFamily="66" charset="0"/>
              </a:rPr>
              <a:t>How does Dickens create mood and atmosphere in the extract?</a:t>
            </a:r>
          </a:p>
        </p:txBody>
      </p:sp>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5" name="Picture 4"/>
          <p:cNvPicPr>
            <a:picLocks noChangeAspect="1"/>
          </p:cNvPicPr>
          <p:nvPr/>
        </p:nvPicPr>
        <p:blipFill>
          <a:blip r:embed="rId2"/>
          <a:stretch>
            <a:fillRect/>
          </a:stretch>
        </p:blipFill>
        <p:spPr>
          <a:xfrm>
            <a:off x="424728" y="900113"/>
            <a:ext cx="2734109" cy="5798013"/>
          </a:xfrm>
          <a:prstGeom prst="rect">
            <a:avLst/>
          </a:prstGeom>
        </p:spPr>
      </p:pic>
    </p:spTree>
    <p:extLst>
      <p:ext uri="{BB962C8B-B14F-4D97-AF65-F5344CB8AC3E}">
        <p14:creationId xmlns:p14="http://schemas.microsoft.com/office/powerpoint/2010/main" val="2051833867"/>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17086" y="2"/>
            <a:ext cx="8836584" cy="600890"/>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sp>
        <p:nvSpPr>
          <p:cNvPr id="13" name="Rectangle 12"/>
          <p:cNvSpPr/>
          <p:nvPr/>
        </p:nvSpPr>
        <p:spPr>
          <a:xfrm>
            <a:off x="4456087" y="2377742"/>
            <a:ext cx="6023025" cy="830997"/>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en-GB" sz="2400" dirty="0">
                <a:latin typeface="Comic Sans MS" pitchFamily="66" charset="0"/>
              </a:rPr>
              <a:t> </a:t>
            </a:r>
            <a:r>
              <a:rPr lang="en-GB" sz="2400" b="1" dirty="0">
                <a:latin typeface="Comic Sans MS" pitchFamily="66" charset="0"/>
              </a:rPr>
              <a:t>How does Dickens create mood and atmosphere in the extract?</a:t>
            </a:r>
          </a:p>
        </p:txBody>
      </p:sp>
    </p:spTree>
    <p:extLst>
      <p:ext uri="{BB962C8B-B14F-4D97-AF65-F5344CB8AC3E}">
        <p14:creationId xmlns:p14="http://schemas.microsoft.com/office/powerpoint/2010/main" val="2286995437"/>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6100654"/>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29344"/>
            <a:ext cx="8811707" cy="571548"/>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682909416"/>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3421276919"/>
              </p:ext>
            </p:extLst>
          </p:nvPr>
        </p:nvGraphicFramePr>
        <p:xfrm>
          <a:off x="6384090" y="404664"/>
          <a:ext cx="5581385" cy="5197196"/>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theme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326207521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prstClr val="white"/>
                  </a:solidFill>
                  <a:effectLst>
                    <a:outerShdw blurRad="38100" dist="38100" dir="2700000" algn="tl">
                      <a:srgbClr val="000000">
                        <a:alpha val="43137"/>
                      </a:srgbClr>
                    </a:outerShdw>
                  </a:effectLst>
                  <a:latin typeface="Lucida Handwriting" pitchFamily="66" charset="0"/>
                </a:rPr>
                <a:t>The </a:t>
              </a:r>
              <a:r>
                <a:rPr lang="en-GB" sz="4800" b="1" dirty="0">
                  <a:solidFill>
                    <a:prstClr val="white"/>
                  </a:solidFill>
                  <a:effectLst>
                    <a:outerShdw blurRad="38100" dist="38100" dir="2700000" algn="tl">
                      <a:srgbClr val="000000">
                        <a:alpha val="43137"/>
                      </a:srgbClr>
                    </a:outerShdw>
                  </a:effectLst>
                  <a:latin typeface="Lucida Handwriting" pitchFamily="66" charset="0"/>
                </a:rPr>
                <a:t>BIG </a:t>
              </a:r>
              <a:endParaRPr lang="en-GB" sz="4000" b="1" dirty="0">
                <a:solidFill>
                  <a:prstClr val="white"/>
                </a:solidFill>
                <a:effectLst>
                  <a:outerShdw blurRad="38100" dist="38100" dir="2700000" algn="tl">
                    <a:srgbClr val="000000">
                      <a:alpha val="43137"/>
                    </a:srgbClr>
                  </a:outerShdw>
                </a:effectLst>
                <a:latin typeface="Lucida Handwriting" pitchFamily="66" charset="0"/>
              </a:endParaRPr>
            </a:p>
            <a:p>
              <a:r>
                <a:rPr lang="en-GB" sz="4000" b="1" dirty="0">
                  <a:solidFill>
                    <a:prstClr val="white"/>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solidFill>
                    <a:prstClr val="black"/>
                  </a:solidFill>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253222"/>
            <a:ext cx="7584843" cy="1323439"/>
          </a:xfrm>
          <a:prstGeom prst="rect">
            <a:avLst/>
          </a:prstGeom>
          <a:noFill/>
        </p:spPr>
        <p:txBody>
          <a:bodyPr wrap="square" rtlCol="0">
            <a:spAutoFit/>
          </a:bodyPr>
          <a:lstStyle/>
          <a:p>
            <a:pPr algn="ctr"/>
            <a:r>
              <a:rPr lang="en-GB" sz="4000" dirty="0">
                <a:solidFill>
                  <a:schemeClr val="bg1"/>
                </a:solidFill>
                <a:latin typeface="Comic Sans MS" pitchFamily="66" charset="0"/>
              </a:rPr>
              <a:t>What is the message of the novel?</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solidFill>
                  <a:prstClr val="black"/>
                </a:solidFill>
                <a:latin typeface="Century Gothic" panose="020B0502020202020204" pitchFamily="34" charset="0"/>
              </a:rPr>
              <a:t>Hope, hopeful, regret.</a:t>
            </a:r>
          </a:p>
        </p:txBody>
      </p:sp>
      <p:sp>
        <p:nvSpPr>
          <p:cNvPr id="12" name="Oval 11"/>
          <p:cNvSpPr/>
          <p:nvPr/>
        </p:nvSpPr>
        <p:spPr>
          <a:xfrm>
            <a:off x="239351" y="5760740"/>
            <a:ext cx="1086416" cy="841972"/>
          </a:xfrm>
          <a:prstGeom prst="ellipse">
            <a:avLst/>
          </a:prstGeom>
          <a:solidFill>
            <a:srgbClr val="CC66FF"/>
          </a:solidFill>
          <a:ln w="57150">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3" name="TextBox 12"/>
          <p:cNvSpPr txBox="1"/>
          <p:nvPr/>
        </p:nvSpPr>
        <p:spPr>
          <a:xfrm>
            <a:off x="244997" y="5950977"/>
            <a:ext cx="1080771" cy="461665"/>
          </a:xfrm>
          <a:prstGeom prst="rect">
            <a:avLst/>
          </a:prstGeom>
          <a:noFill/>
        </p:spPr>
        <p:txBody>
          <a:bodyPr wrap="square" rtlCol="0">
            <a:spAutoFit/>
          </a:bodyPr>
          <a:lstStyle/>
          <a:p>
            <a:pPr algn="ctr"/>
            <a:r>
              <a:rPr lang="en-GB" sz="2400" b="1" dirty="0">
                <a:solidFill>
                  <a:srgbClr val="FFFF00"/>
                </a:solidFill>
                <a:latin typeface="Century Gothic" panose="020B0502020202020204" pitchFamily="34" charset="0"/>
              </a:rPr>
              <a:t>22</a:t>
            </a:r>
          </a:p>
        </p:txBody>
      </p:sp>
      <p:sp>
        <p:nvSpPr>
          <p:cNvPr id="4" name="Rectangle 3"/>
          <p:cNvSpPr/>
          <p:nvPr/>
        </p:nvSpPr>
        <p:spPr>
          <a:xfrm>
            <a:off x="144317" y="2833291"/>
            <a:ext cx="4079777" cy="37856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en-GB" sz="2400" dirty="0">
                <a:solidFill>
                  <a:prstClr val="white"/>
                </a:solidFill>
                <a:latin typeface="Comic Sans MS" pitchFamily="66" charset="0"/>
              </a:rPr>
              <a:t>Build a vocabulary/definition list:</a:t>
            </a:r>
          </a:p>
          <a:p>
            <a:pPr lvl="1"/>
            <a:r>
              <a:rPr lang="en-GB" sz="2400" dirty="0">
                <a:solidFill>
                  <a:prstClr val="white"/>
                </a:solidFill>
                <a:latin typeface="Comic Sans MS" pitchFamily="66" charset="0"/>
              </a:rPr>
              <a:t>Aristocracy </a:t>
            </a:r>
          </a:p>
          <a:p>
            <a:pPr lvl="1"/>
            <a:r>
              <a:rPr lang="en-GB" sz="2400" dirty="0">
                <a:solidFill>
                  <a:prstClr val="white"/>
                </a:solidFill>
                <a:latin typeface="Comic Sans MS" pitchFamily="66" charset="0"/>
              </a:rPr>
              <a:t>Gentry</a:t>
            </a:r>
          </a:p>
          <a:p>
            <a:pPr lvl="1"/>
            <a:r>
              <a:rPr lang="en-GB" sz="2400" dirty="0">
                <a:solidFill>
                  <a:prstClr val="white"/>
                </a:solidFill>
                <a:latin typeface="Comic Sans MS" pitchFamily="66" charset="0"/>
              </a:rPr>
              <a:t>Industrial Revolution</a:t>
            </a:r>
          </a:p>
          <a:p>
            <a:pPr lvl="1"/>
            <a:r>
              <a:rPr lang="en-GB" sz="2400" dirty="0">
                <a:solidFill>
                  <a:prstClr val="white"/>
                </a:solidFill>
                <a:latin typeface="Comic Sans MS" pitchFamily="66" charset="0"/>
              </a:rPr>
              <a:t>Factory Acts</a:t>
            </a:r>
          </a:p>
          <a:p>
            <a:pPr lvl="1"/>
            <a:r>
              <a:rPr lang="en-GB" sz="2400" dirty="0">
                <a:solidFill>
                  <a:prstClr val="white"/>
                </a:solidFill>
                <a:latin typeface="Comic Sans MS" pitchFamily="66" charset="0"/>
              </a:rPr>
              <a:t>Workhouse</a:t>
            </a:r>
          </a:p>
          <a:p>
            <a:pPr lvl="1"/>
            <a:r>
              <a:rPr lang="en-GB" sz="2400" dirty="0">
                <a:solidFill>
                  <a:prstClr val="white"/>
                </a:solidFill>
                <a:latin typeface="Comic Sans MS" pitchFamily="66" charset="0"/>
              </a:rPr>
              <a:t>Baby Farms</a:t>
            </a:r>
          </a:p>
          <a:p>
            <a:pPr lvl="1"/>
            <a:r>
              <a:rPr lang="en-GB" sz="2400" dirty="0">
                <a:solidFill>
                  <a:prstClr val="white"/>
                </a:solidFill>
                <a:latin typeface="Comic Sans MS" pitchFamily="66" charset="0"/>
              </a:rPr>
              <a:t>Humanitarianism</a:t>
            </a:r>
          </a:p>
          <a:p>
            <a:pPr lvl="1"/>
            <a:r>
              <a:rPr lang="en-GB" sz="2400" dirty="0">
                <a:solidFill>
                  <a:prstClr val="white"/>
                </a:solidFill>
                <a:latin typeface="Comic Sans MS" pitchFamily="66" charset="0"/>
              </a:rPr>
              <a:t>Inequality</a:t>
            </a:r>
          </a:p>
        </p:txBody>
      </p:sp>
      <p:sp>
        <p:nvSpPr>
          <p:cNvPr id="5" name="Rectangle 4"/>
          <p:cNvSpPr/>
          <p:nvPr/>
        </p:nvSpPr>
        <p:spPr>
          <a:xfrm>
            <a:off x="5856651" y="2833291"/>
            <a:ext cx="6096000" cy="646331"/>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r>
              <a:rPr lang="en-GB" dirty="0">
                <a:solidFill>
                  <a:prstClr val="black"/>
                </a:solidFill>
              </a:rPr>
              <a:t>Gentry - people of good social position, specifically the class of people next below the nobility in position and birth.</a:t>
            </a:r>
          </a:p>
        </p:txBody>
      </p:sp>
      <p:sp>
        <p:nvSpPr>
          <p:cNvPr id="8" name="Rectangle 7"/>
          <p:cNvSpPr/>
          <p:nvPr/>
        </p:nvSpPr>
        <p:spPr>
          <a:xfrm>
            <a:off x="5856651" y="5510352"/>
            <a:ext cx="6096000" cy="646331"/>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r>
              <a:rPr lang="en-GB" dirty="0">
                <a:solidFill>
                  <a:prstClr val="black"/>
                </a:solidFill>
              </a:rPr>
              <a:t>Baby farms - the practice of accepting custody of an </a:t>
            </a:r>
            <a:r>
              <a:rPr lang="en-GB" b="1" dirty="0">
                <a:solidFill>
                  <a:prstClr val="black"/>
                </a:solidFill>
              </a:rPr>
              <a:t>infant</a:t>
            </a:r>
            <a:r>
              <a:rPr lang="en-GB" dirty="0">
                <a:solidFill>
                  <a:prstClr val="black"/>
                </a:solidFill>
              </a:rPr>
              <a:t> or child in exchange for payment in late-Victorian Era Britain</a:t>
            </a:r>
          </a:p>
        </p:txBody>
      </p:sp>
      <p:sp>
        <p:nvSpPr>
          <p:cNvPr id="14" name="Rectangle 13"/>
          <p:cNvSpPr/>
          <p:nvPr/>
        </p:nvSpPr>
        <p:spPr>
          <a:xfrm>
            <a:off x="5966345" y="3827234"/>
            <a:ext cx="6096000" cy="1477328"/>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r>
              <a:rPr lang="en-GB" b="1" dirty="0">
                <a:solidFill>
                  <a:prstClr val="black"/>
                </a:solidFill>
              </a:rPr>
              <a:t>Factory Act</a:t>
            </a:r>
            <a:r>
              <a:rPr lang="en-GB" dirty="0">
                <a:solidFill>
                  <a:prstClr val="black"/>
                </a:solidFill>
              </a:rPr>
              <a:t> to improve conditions for children working in </a:t>
            </a:r>
            <a:r>
              <a:rPr lang="en-GB" b="1" dirty="0">
                <a:solidFill>
                  <a:prstClr val="black"/>
                </a:solidFill>
              </a:rPr>
              <a:t>factories</a:t>
            </a:r>
            <a:r>
              <a:rPr lang="en-GB" dirty="0">
                <a:solidFill>
                  <a:prstClr val="black"/>
                </a:solidFill>
              </a:rPr>
              <a:t>. Young children were working very long hours in workplaces where conditions were often terrible. The basic </a:t>
            </a:r>
            <a:r>
              <a:rPr lang="en-GB" b="1" dirty="0">
                <a:solidFill>
                  <a:prstClr val="black"/>
                </a:solidFill>
              </a:rPr>
              <a:t>act</a:t>
            </a:r>
            <a:r>
              <a:rPr lang="en-GB" dirty="0">
                <a:solidFill>
                  <a:prstClr val="black"/>
                </a:solidFill>
              </a:rPr>
              <a:t> was as follows: no child workers under nine years of age.</a:t>
            </a:r>
          </a:p>
        </p:txBody>
      </p:sp>
    </p:spTree>
    <p:extLst>
      <p:ext uri="{BB962C8B-B14F-4D97-AF65-F5344CB8AC3E}">
        <p14:creationId xmlns:p14="http://schemas.microsoft.com/office/powerpoint/2010/main" val="1250573784"/>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prstClr val="white"/>
                  </a:solidFill>
                  <a:effectLst>
                    <a:outerShdw blurRad="38100" dist="38100" dir="2700000" algn="tl">
                      <a:srgbClr val="000000">
                        <a:alpha val="43137"/>
                      </a:srgbClr>
                    </a:outerShdw>
                  </a:effectLst>
                  <a:latin typeface="Lucida Handwriting" pitchFamily="66" charset="0"/>
                </a:rPr>
                <a:t>The </a:t>
              </a:r>
              <a:r>
                <a:rPr lang="en-GB" sz="4800" b="1" dirty="0">
                  <a:solidFill>
                    <a:prstClr val="white"/>
                  </a:solidFill>
                  <a:effectLst>
                    <a:outerShdw blurRad="38100" dist="38100" dir="2700000" algn="tl">
                      <a:srgbClr val="000000">
                        <a:alpha val="43137"/>
                      </a:srgbClr>
                    </a:outerShdw>
                  </a:effectLst>
                  <a:latin typeface="Lucida Handwriting" pitchFamily="66" charset="0"/>
                </a:rPr>
                <a:t>BIG </a:t>
              </a:r>
              <a:endParaRPr lang="en-GB" sz="4000" b="1" dirty="0">
                <a:solidFill>
                  <a:prstClr val="white"/>
                </a:solidFill>
                <a:effectLst>
                  <a:outerShdw blurRad="38100" dist="38100" dir="2700000" algn="tl">
                    <a:srgbClr val="000000">
                      <a:alpha val="43137"/>
                    </a:srgbClr>
                  </a:outerShdw>
                </a:effectLst>
                <a:latin typeface="Lucida Handwriting" pitchFamily="66" charset="0"/>
              </a:endParaRPr>
            </a:p>
            <a:p>
              <a:r>
                <a:rPr lang="en-GB" sz="4000" b="1" dirty="0">
                  <a:solidFill>
                    <a:prstClr val="white"/>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solidFill>
                    <a:prstClr val="black"/>
                  </a:solidFill>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solidFill>
                  <a:prstClr val="black"/>
                </a:solidFill>
                <a:latin typeface="Century Gothic" panose="020B0502020202020204" pitchFamily="34" charset="0"/>
              </a:rPr>
              <a:t>Hope, hopeful, regret.</a:t>
            </a:r>
          </a:p>
        </p:txBody>
      </p:sp>
      <p:sp>
        <p:nvSpPr>
          <p:cNvPr id="12" name="Oval 11"/>
          <p:cNvSpPr/>
          <p:nvPr/>
        </p:nvSpPr>
        <p:spPr>
          <a:xfrm>
            <a:off x="239351" y="5760740"/>
            <a:ext cx="1086416" cy="841972"/>
          </a:xfrm>
          <a:prstGeom prst="ellipse">
            <a:avLst/>
          </a:prstGeom>
          <a:solidFill>
            <a:srgbClr val="CC66FF"/>
          </a:solidFill>
          <a:ln w="57150">
            <a:solidFill>
              <a:srgbClr val="FF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3" name="TextBox 12"/>
          <p:cNvSpPr txBox="1"/>
          <p:nvPr/>
        </p:nvSpPr>
        <p:spPr>
          <a:xfrm>
            <a:off x="244997" y="5950977"/>
            <a:ext cx="1080771" cy="461665"/>
          </a:xfrm>
          <a:prstGeom prst="rect">
            <a:avLst/>
          </a:prstGeom>
          <a:noFill/>
        </p:spPr>
        <p:txBody>
          <a:bodyPr wrap="square" rtlCol="0">
            <a:spAutoFit/>
          </a:bodyPr>
          <a:lstStyle/>
          <a:p>
            <a:pPr algn="ctr"/>
            <a:r>
              <a:rPr lang="en-GB" sz="2400" b="1" dirty="0">
                <a:solidFill>
                  <a:srgbClr val="FFFF00"/>
                </a:solidFill>
                <a:latin typeface="Century Gothic" panose="020B0502020202020204" pitchFamily="34" charset="0"/>
              </a:rPr>
              <a:t>22</a:t>
            </a:r>
          </a:p>
        </p:txBody>
      </p:sp>
      <p:sp>
        <p:nvSpPr>
          <p:cNvPr id="4" name="Rectangle 3"/>
          <p:cNvSpPr/>
          <p:nvPr/>
        </p:nvSpPr>
        <p:spPr>
          <a:xfrm>
            <a:off x="144317" y="2833291"/>
            <a:ext cx="4079777" cy="37856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en-GB" sz="2400" dirty="0">
                <a:solidFill>
                  <a:prstClr val="white"/>
                </a:solidFill>
                <a:latin typeface="Comic Sans MS" pitchFamily="66" charset="0"/>
              </a:rPr>
              <a:t>Build a vocabulary/definition list:</a:t>
            </a:r>
          </a:p>
          <a:p>
            <a:pPr lvl="1"/>
            <a:r>
              <a:rPr lang="en-GB" sz="2400" dirty="0">
                <a:solidFill>
                  <a:prstClr val="white"/>
                </a:solidFill>
                <a:latin typeface="Comic Sans MS" pitchFamily="66" charset="0"/>
              </a:rPr>
              <a:t>Aristocracy </a:t>
            </a:r>
          </a:p>
          <a:p>
            <a:pPr lvl="1"/>
            <a:r>
              <a:rPr lang="en-GB" sz="2400" dirty="0">
                <a:solidFill>
                  <a:prstClr val="white"/>
                </a:solidFill>
                <a:latin typeface="Comic Sans MS" pitchFamily="66" charset="0"/>
              </a:rPr>
              <a:t>Gentry</a:t>
            </a:r>
          </a:p>
          <a:p>
            <a:pPr lvl="1"/>
            <a:r>
              <a:rPr lang="en-GB" sz="2400" dirty="0">
                <a:solidFill>
                  <a:prstClr val="white"/>
                </a:solidFill>
                <a:latin typeface="Comic Sans MS" pitchFamily="66" charset="0"/>
              </a:rPr>
              <a:t>Industrial Revolution</a:t>
            </a:r>
          </a:p>
          <a:p>
            <a:pPr lvl="1"/>
            <a:r>
              <a:rPr lang="en-GB" sz="2400" dirty="0">
                <a:solidFill>
                  <a:prstClr val="white"/>
                </a:solidFill>
                <a:latin typeface="Comic Sans MS" pitchFamily="66" charset="0"/>
              </a:rPr>
              <a:t>Factory Acts</a:t>
            </a:r>
          </a:p>
          <a:p>
            <a:pPr lvl="1"/>
            <a:r>
              <a:rPr lang="en-GB" sz="2400" dirty="0">
                <a:solidFill>
                  <a:prstClr val="white"/>
                </a:solidFill>
                <a:latin typeface="Comic Sans MS" pitchFamily="66" charset="0"/>
              </a:rPr>
              <a:t>Workhouse</a:t>
            </a:r>
          </a:p>
          <a:p>
            <a:pPr lvl="1"/>
            <a:r>
              <a:rPr lang="en-GB" sz="2400" dirty="0">
                <a:solidFill>
                  <a:prstClr val="white"/>
                </a:solidFill>
                <a:latin typeface="Comic Sans MS" pitchFamily="66" charset="0"/>
              </a:rPr>
              <a:t>Baby Farms</a:t>
            </a:r>
          </a:p>
          <a:p>
            <a:pPr lvl="1"/>
            <a:r>
              <a:rPr lang="en-GB" sz="2400" dirty="0">
                <a:solidFill>
                  <a:prstClr val="white"/>
                </a:solidFill>
                <a:latin typeface="Comic Sans MS" pitchFamily="66" charset="0"/>
              </a:rPr>
              <a:t>Humanitarianism</a:t>
            </a:r>
          </a:p>
          <a:p>
            <a:pPr lvl="1"/>
            <a:r>
              <a:rPr lang="en-GB" sz="2400" dirty="0">
                <a:solidFill>
                  <a:prstClr val="white"/>
                </a:solidFill>
                <a:latin typeface="Comic Sans MS" pitchFamily="66" charset="0"/>
              </a:rPr>
              <a:t>Inequality</a:t>
            </a:r>
          </a:p>
        </p:txBody>
      </p:sp>
      <p:sp>
        <p:nvSpPr>
          <p:cNvPr id="15" name="Rectangle 14"/>
          <p:cNvSpPr/>
          <p:nvPr/>
        </p:nvSpPr>
        <p:spPr>
          <a:xfrm>
            <a:off x="5277970" y="3244334"/>
            <a:ext cx="5110630" cy="369332"/>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en-GB" dirty="0">
                <a:solidFill>
                  <a:prstClr val="black"/>
                </a:solidFill>
              </a:rPr>
              <a:t>Humanitarianism - the promotion of human welfare.</a:t>
            </a:r>
          </a:p>
        </p:txBody>
      </p:sp>
      <p:sp>
        <p:nvSpPr>
          <p:cNvPr id="16" name="Rectangle 15"/>
          <p:cNvSpPr/>
          <p:nvPr/>
        </p:nvSpPr>
        <p:spPr>
          <a:xfrm>
            <a:off x="4785285" y="4110044"/>
            <a:ext cx="6096000" cy="646331"/>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en-GB" dirty="0">
                <a:solidFill>
                  <a:prstClr val="black"/>
                </a:solidFill>
              </a:rPr>
              <a:t>Workhouse - a place where those unable to support themselves were offered accommodation and </a:t>
            </a:r>
            <a:r>
              <a:rPr lang="en-GB" b="1" dirty="0">
                <a:solidFill>
                  <a:prstClr val="black"/>
                </a:solidFill>
              </a:rPr>
              <a:t>employment</a:t>
            </a:r>
            <a:r>
              <a:rPr lang="en-GB" dirty="0">
                <a:solidFill>
                  <a:prstClr val="black"/>
                </a:solidFill>
              </a:rPr>
              <a:t>.</a:t>
            </a:r>
          </a:p>
        </p:txBody>
      </p:sp>
      <p:sp>
        <p:nvSpPr>
          <p:cNvPr id="17" name="Rectangle 16"/>
          <p:cNvSpPr/>
          <p:nvPr/>
        </p:nvSpPr>
        <p:spPr>
          <a:xfrm>
            <a:off x="4785285" y="5489270"/>
            <a:ext cx="6096000" cy="92333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r>
              <a:rPr lang="en-GB" dirty="0">
                <a:solidFill>
                  <a:prstClr val="black"/>
                </a:solidFill>
              </a:rPr>
              <a:t>The </a:t>
            </a:r>
            <a:r>
              <a:rPr lang="en-GB" b="1" dirty="0">
                <a:solidFill>
                  <a:prstClr val="black"/>
                </a:solidFill>
              </a:rPr>
              <a:t>Industrial Revolution</a:t>
            </a:r>
            <a:r>
              <a:rPr lang="en-GB" dirty="0">
                <a:solidFill>
                  <a:prstClr val="black"/>
                </a:solidFill>
              </a:rPr>
              <a:t> was the transition to new manufacturing processes in the period from about 1760 to sometime between 1820 and 1840.</a:t>
            </a:r>
          </a:p>
        </p:txBody>
      </p:sp>
      <p:sp>
        <p:nvSpPr>
          <p:cNvPr id="18" name="TextBox 17"/>
          <p:cNvSpPr txBox="1"/>
          <p:nvPr/>
        </p:nvSpPr>
        <p:spPr>
          <a:xfrm>
            <a:off x="4271801" y="260653"/>
            <a:ext cx="7584843" cy="1323439"/>
          </a:xfrm>
          <a:prstGeom prst="rect">
            <a:avLst/>
          </a:prstGeom>
          <a:noFill/>
        </p:spPr>
        <p:txBody>
          <a:bodyPr wrap="square" rtlCol="0">
            <a:spAutoFit/>
          </a:bodyPr>
          <a:lstStyle/>
          <a:p>
            <a:pPr algn="ctr"/>
            <a:r>
              <a:rPr lang="en-GB" sz="4000" dirty="0">
                <a:solidFill>
                  <a:schemeClr val="bg1"/>
                </a:solidFill>
                <a:latin typeface="Comic Sans MS" pitchFamily="66" charset="0"/>
              </a:rPr>
              <a:t>What is the message of the novel?</a:t>
            </a:r>
          </a:p>
        </p:txBody>
      </p:sp>
    </p:spTree>
    <p:extLst>
      <p:ext uri="{BB962C8B-B14F-4D97-AF65-F5344CB8AC3E}">
        <p14:creationId xmlns:p14="http://schemas.microsoft.com/office/powerpoint/2010/main" val="2831084810"/>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048000" y="370216"/>
            <a:ext cx="8786949" cy="6001643"/>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GB" sz="3200" dirty="0">
                <a:solidFill>
                  <a:prstClr val="white"/>
                </a:solidFill>
                <a:latin typeface="Comic Sans MS" pitchFamily="66" charset="0"/>
              </a:rPr>
              <a:t>Dickens writes about childhood in many of his novels. Make notes on how children are presented in the following scenes:</a:t>
            </a:r>
          </a:p>
          <a:p>
            <a:endParaRPr lang="en-GB" sz="3200" dirty="0">
              <a:solidFill>
                <a:prstClr val="white"/>
              </a:solidFill>
              <a:latin typeface="Comic Sans MS" pitchFamily="66" charset="0"/>
            </a:endParaRPr>
          </a:p>
          <a:p>
            <a:pPr marL="514350" indent="-514350">
              <a:buFont typeface="+mj-lt"/>
              <a:buAutoNum type="arabicPeriod"/>
            </a:pPr>
            <a:r>
              <a:rPr lang="en-GB" sz="3200" dirty="0">
                <a:solidFill>
                  <a:prstClr val="white"/>
                </a:solidFill>
                <a:latin typeface="Comic Sans MS" pitchFamily="66" charset="0"/>
              </a:rPr>
              <a:t>Stave 1 – the child outside Scrooge’s office</a:t>
            </a:r>
          </a:p>
          <a:p>
            <a:pPr marL="514350" indent="-514350">
              <a:buFont typeface="+mj-lt"/>
              <a:buAutoNum type="arabicPeriod"/>
            </a:pPr>
            <a:r>
              <a:rPr lang="en-GB" sz="3200" dirty="0">
                <a:solidFill>
                  <a:prstClr val="white"/>
                </a:solidFill>
                <a:latin typeface="Comic Sans MS" pitchFamily="66" charset="0"/>
              </a:rPr>
              <a:t>Stave 2 – Scrooge as a child</a:t>
            </a:r>
          </a:p>
          <a:p>
            <a:pPr marL="514350" indent="-514350">
              <a:buFont typeface="+mj-lt"/>
              <a:buAutoNum type="arabicPeriod"/>
            </a:pPr>
            <a:r>
              <a:rPr lang="en-GB" sz="3200" dirty="0">
                <a:solidFill>
                  <a:prstClr val="white"/>
                </a:solidFill>
                <a:latin typeface="Comic Sans MS" pitchFamily="66" charset="0"/>
              </a:rPr>
              <a:t>Stave 3 – the </a:t>
            </a:r>
            <a:r>
              <a:rPr lang="en-GB" sz="3200" dirty="0" err="1">
                <a:solidFill>
                  <a:prstClr val="white"/>
                </a:solidFill>
                <a:latin typeface="Comic Sans MS" pitchFamily="66" charset="0"/>
              </a:rPr>
              <a:t>Cratchit</a:t>
            </a:r>
            <a:r>
              <a:rPr lang="en-GB" sz="3200" dirty="0">
                <a:solidFill>
                  <a:prstClr val="white"/>
                </a:solidFill>
                <a:latin typeface="Comic Sans MS" pitchFamily="66" charset="0"/>
              </a:rPr>
              <a:t> children</a:t>
            </a:r>
          </a:p>
          <a:p>
            <a:pPr marL="514350" indent="-514350">
              <a:buFont typeface="+mj-lt"/>
              <a:buAutoNum type="arabicPeriod"/>
            </a:pPr>
            <a:r>
              <a:rPr lang="en-GB" sz="3200" dirty="0">
                <a:solidFill>
                  <a:prstClr val="white"/>
                </a:solidFill>
                <a:latin typeface="Comic Sans MS" pitchFamily="66" charset="0"/>
              </a:rPr>
              <a:t>Stave 4 – the children of the young couple that owed money to the dying Scrooge</a:t>
            </a:r>
          </a:p>
          <a:p>
            <a:pPr marL="514350" indent="-514350">
              <a:buFont typeface="+mj-lt"/>
              <a:buAutoNum type="arabicPeriod"/>
            </a:pPr>
            <a:r>
              <a:rPr lang="en-GB" sz="3200" dirty="0">
                <a:solidFill>
                  <a:prstClr val="white"/>
                </a:solidFill>
                <a:latin typeface="Comic Sans MS" pitchFamily="66" charset="0"/>
              </a:rPr>
              <a:t>Stave 5 – the child Scrooge sends to buy the turkey.</a:t>
            </a:r>
          </a:p>
        </p:txBody>
      </p:sp>
      <p:grpSp>
        <p:nvGrpSpPr>
          <p:cNvPr id="3" name="Group 2"/>
          <p:cNvGrpSpPr/>
          <p:nvPr/>
        </p:nvGrpSpPr>
        <p:grpSpPr>
          <a:xfrm>
            <a:off x="347101" y="1288431"/>
            <a:ext cx="1939159" cy="4894270"/>
            <a:chOff x="179512" y="2132856"/>
            <a:chExt cx="1296144" cy="4248472"/>
          </a:xfrm>
        </p:grpSpPr>
        <p:pic>
          <p:nvPicPr>
            <p:cNvPr id="5"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6"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7"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814475513"/>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760617" y="1308190"/>
            <a:ext cx="6096000" cy="4524315"/>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r>
              <a:rPr lang="en-GB" sz="2400" dirty="0">
                <a:solidFill>
                  <a:prstClr val="black"/>
                </a:solidFill>
                <a:latin typeface="Comic Sans MS" pitchFamily="66" charset="0"/>
              </a:rPr>
              <a:t>Humanitarianism: a viewpoint or philosophy that extends compassion and the relief of suffering to all people regardless of nationality, age, gender or religion.</a:t>
            </a:r>
          </a:p>
          <a:p>
            <a:endParaRPr lang="en-GB" sz="2400" dirty="0">
              <a:solidFill>
                <a:prstClr val="black"/>
              </a:solidFill>
              <a:latin typeface="Comic Sans MS" pitchFamily="66" charset="0"/>
            </a:endParaRPr>
          </a:p>
          <a:p>
            <a:r>
              <a:rPr lang="en-GB" sz="2400" dirty="0">
                <a:solidFill>
                  <a:prstClr val="black"/>
                </a:solidFill>
                <a:latin typeface="Comic Sans MS" pitchFamily="66" charset="0"/>
              </a:rPr>
              <a:t>Malthus: a respected academic who argued that the growth of the world’s population would outstrip its ability to provide food for everyone, leading to enforced population control through starvation and disease.</a:t>
            </a:r>
          </a:p>
        </p:txBody>
      </p:sp>
      <p:grpSp>
        <p:nvGrpSpPr>
          <p:cNvPr id="5" name="Group 4"/>
          <p:cNvGrpSpPr/>
          <p:nvPr/>
        </p:nvGrpSpPr>
        <p:grpSpPr>
          <a:xfrm>
            <a:off x="318847" y="627017"/>
            <a:ext cx="1944216" cy="5712560"/>
            <a:chOff x="179512" y="2132856"/>
            <a:chExt cx="1296144" cy="4248472"/>
          </a:xfrm>
        </p:grpSpPr>
        <p:pic>
          <p:nvPicPr>
            <p:cNvPr id="6"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7"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8"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
        <p:nvSpPr>
          <p:cNvPr id="3" name="TextBox 2"/>
          <p:cNvSpPr txBox="1"/>
          <p:nvPr/>
        </p:nvSpPr>
        <p:spPr>
          <a:xfrm>
            <a:off x="9353062" y="2329135"/>
            <a:ext cx="2481943" cy="2308324"/>
          </a:xfrm>
          <a:prstGeom prst="rect">
            <a:avLst/>
          </a:prstGeom>
          <a:solidFill>
            <a:schemeClr val="accent1"/>
          </a:solidFill>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n-GB" sz="2400" dirty="0">
                <a:solidFill>
                  <a:prstClr val="white"/>
                </a:solidFill>
                <a:latin typeface="Comic Sans MS" pitchFamily="66" charset="0"/>
              </a:rPr>
              <a:t>What evidence is there in the novel to prove Dickens was concerned about this?</a:t>
            </a:r>
          </a:p>
        </p:txBody>
      </p:sp>
    </p:spTree>
    <p:extLst>
      <p:ext uri="{BB962C8B-B14F-4D97-AF65-F5344CB8AC3E}">
        <p14:creationId xmlns:p14="http://schemas.microsoft.com/office/powerpoint/2010/main" val="340516173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3056740" y="539826"/>
            <a:ext cx="8699863" cy="594008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000" dirty="0">
                <a:solidFill>
                  <a:prstClr val="black"/>
                </a:solidFill>
                <a:latin typeface="Comic Sans MS" pitchFamily="66" charset="0"/>
              </a:rPr>
              <a:t>How  does Dickens present he effects of social inequality in A Christmas Carol.?</a:t>
            </a:r>
          </a:p>
          <a:p>
            <a:endParaRPr lang="en-GB" sz="2000" dirty="0">
              <a:solidFill>
                <a:prstClr val="black"/>
              </a:solidFill>
              <a:latin typeface="Comic Sans MS" pitchFamily="66" charset="0"/>
            </a:endParaRPr>
          </a:p>
          <a:p>
            <a:r>
              <a:rPr lang="en-GB" sz="2000" dirty="0">
                <a:solidFill>
                  <a:prstClr val="black"/>
                </a:solidFill>
                <a:latin typeface="Comic Sans MS" pitchFamily="66" charset="0"/>
              </a:rPr>
              <a:t>You should include points such as:</a:t>
            </a:r>
          </a:p>
          <a:p>
            <a:endParaRPr lang="en-GB" sz="2000" dirty="0">
              <a:solidFill>
                <a:prstClr val="black"/>
              </a:solidFill>
              <a:latin typeface="Comic Sans MS" pitchFamily="66" charset="0"/>
            </a:endParaRPr>
          </a:p>
          <a:p>
            <a:pPr marL="285750" indent="-285750">
              <a:buFont typeface="Arial" pitchFamily="34" charset="0"/>
              <a:buChar char="•"/>
            </a:pPr>
            <a:r>
              <a:rPr lang="en-GB" sz="2000" dirty="0">
                <a:solidFill>
                  <a:prstClr val="black"/>
                </a:solidFill>
                <a:latin typeface="Comic Sans MS" pitchFamily="66" charset="0"/>
              </a:rPr>
              <a:t>How men like Scrooge and Marley became wealthy through shares and loans</a:t>
            </a:r>
          </a:p>
          <a:p>
            <a:pPr marL="285750" indent="-285750">
              <a:buFont typeface="Arial" pitchFamily="34" charset="0"/>
              <a:buChar char="•"/>
            </a:pPr>
            <a:r>
              <a:rPr lang="en-GB" sz="2000" dirty="0">
                <a:solidFill>
                  <a:prstClr val="black"/>
                </a:solidFill>
                <a:latin typeface="Comic Sans MS" pitchFamily="66" charset="0"/>
              </a:rPr>
              <a:t>The lack of protection for workers, especially children, and the long hours and poor pay (</a:t>
            </a:r>
            <a:r>
              <a:rPr lang="en-GB" sz="2000" dirty="0" err="1">
                <a:solidFill>
                  <a:prstClr val="black"/>
                </a:solidFill>
                <a:latin typeface="Comic Sans MS" pitchFamily="66" charset="0"/>
              </a:rPr>
              <a:t>Cratchit</a:t>
            </a:r>
            <a:r>
              <a:rPr lang="en-GB" sz="2000" dirty="0">
                <a:solidFill>
                  <a:prstClr val="black"/>
                </a:solidFill>
                <a:latin typeface="Comic Sans MS" pitchFamily="66" charset="0"/>
              </a:rPr>
              <a:t>)</a:t>
            </a:r>
          </a:p>
          <a:p>
            <a:pPr marL="285750" indent="-285750">
              <a:buFont typeface="Arial" pitchFamily="34" charset="0"/>
              <a:buChar char="•"/>
            </a:pPr>
            <a:r>
              <a:rPr lang="en-GB" sz="2000" dirty="0">
                <a:solidFill>
                  <a:prstClr val="black"/>
                </a:solidFill>
                <a:latin typeface="Comic Sans MS" pitchFamily="66" charset="0"/>
              </a:rPr>
              <a:t>The fear of debt and unable to pay, as this would mean prison (Caroline and her husband)</a:t>
            </a:r>
          </a:p>
          <a:p>
            <a:pPr marL="285750" indent="-285750">
              <a:buFont typeface="Arial" pitchFamily="34" charset="0"/>
              <a:buChar char="•"/>
            </a:pPr>
            <a:r>
              <a:rPr lang="en-GB" sz="2000" dirty="0">
                <a:solidFill>
                  <a:prstClr val="black"/>
                </a:solidFill>
                <a:latin typeface="Comic Sans MS" pitchFamily="66" charset="0"/>
              </a:rPr>
              <a:t>The lack of education and protection for children in poverty (Ignorance and Want)</a:t>
            </a:r>
          </a:p>
          <a:p>
            <a:pPr marL="285750" indent="-285750">
              <a:buFont typeface="Arial" pitchFamily="34" charset="0"/>
              <a:buChar char="•"/>
            </a:pPr>
            <a:r>
              <a:rPr lang="en-GB" sz="2000" dirty="0">
                <a:solidFill>
                  <a:prstClr val="black"/>
                </a:solidFill>
                <a:latin typeface="Comic Sans MS" pitchFamily="66" charset="0"/>
              </a:rPr>
              <a:t>The effects of poverty on families (Tiny Tim, their clothes, their dinner, etc.)</a:t>
            </a:r>
          </a:p>
          <a:p>
            <a:pPr marL="285750" indent="-285750">
              <a:buFont typeface="Arial" pitchFamily="34" charset="0"/>
              <a:buChar char="•"/>
            </a:pPr>
            <a:r>
              <a:rPr lang="en-GB" sz="2000" dirty="0">
                <a:solidFill>
                  <a:prstClr val="black"/>
                </a:solidFill>
                <a:latin typeface="Comic Sans MS" pitchFamily="66" charset="0"/>
              </a:rPr>
              <a:t>The living conditions of the poor.</a:t>
            </a:r>
          </a:p>
          <a:p>
            <a:endParaRPr lang="en-GB" sz="2000" dirty="0">
              <a:solidFill>
                <a:prstClr val="black"/>
              </a:solidFill>
              <a:latin typeface="Comic Sans MS" pitchFamily="66" charset="0"/>
            </a:endParaRPr>
          </a:p>
          <a:p>
            <a:r>
              <a:rPr lang="en-GB" sz="2000" dirty="0">
                <a:solidFill>
                  <a:prstClr val="black"/>
                </a:solidFill>
                <a:latin typeface="Comic Sans MS" pitchFamily="66" charset="0"/>
              </a:rPr>
              <a:t>You could finish on the difference Scrooge was able to make when he cared.</a:t>
            </a:r>
          </a:p>
        </p:txBody>
      </p:sp>
      <p:grpSp>
        <p:nvGrpSpPr>
          <p:cNvPr id="4" name="Group 3"/>
          <p:cNvGrpSpPr/>
          <p:nvPr/>
        </p:nvGrpSpPr>
        <p:grpSpPr>
          <a:xfrm>
            <a:off x="318847" y="539833"/>
            <a:ext cx="1944216" cy="5799751"/>
            <a:chOff x="179512" y="2132856"/>
            <a:chExt cx="1296144" cy="4248472"/>
          </a:xfrm>
        </p:grpSpPr>
        <p:pic>
          <p:nvPicPr>
            <p:cNvPr id="5"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6"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7"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84867778"/>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99231" y="226421"/>
            <a:ext cx="9138007" cy="1015663"/>
          </a:xfrm>
          <a:prstGeom prst="rect">
            <a:avLst/>
          </a:prstGeom>
          <a:noFill/>
        </p:spPr>
        <p:txBody>
          <a:bodyPr wrap="square" rtlCol="0">
            <a:spAutoFit/>
          </a:bodyPr>
          <a:lstStyle/>
          <a:p>
            <a:r>
              <a:rPr lang="en-GB" sz="6000" b="1" dirty="0">
                <a:solidFill>
                  <a:prstClr val="white"/>
                </a:solidFill>
                <a:latin typeface="Comic Sans MS" pitchFamily="66" charset="0"/>
              </a:rPr>
              <a:t>Read Stave 5 </a:t>
            </a:r>
            <a:endParaRPr lang="en-GB" sz="4000" b="1" dirty="0">
              <a:solidFill>
                <a:prstClr val="white"/>
              </a:solidFill>
              <a:latin typeface="Comic Sans MS" pitchFamily="66" charset="0"/>
            </a:endParaRPr>
          </a:p>
        </p:txBody>
      </p:sp>
      <p:sp>
        <p:nvSpPr>
          <p:cNvPr id="4" name="Rounded Rectangle 3"/>
          <p:cNvSpPr/>
          <p:nvPr/>
        </p:nvSpPr>
        <p:spPr>
          <a:xfrm>
            <a:off x="135857" y="226421"/>
            <a:ext cx="5650105" cy="1015663"/>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AutoShape 4" descr="Image result for a christmas carol the cratchit famil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2034700069"/>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table"/>
          <p:cNvPicPr>
            <a:picLocks noChangeAspect="1"/>
          </p:cNvPicPr>
          <p:nvPr/>
        </p:nvPicPr>
        <p:blipFill>
          <a:blip r:embed="rId2">
            <a:duotone>
              <a:schemeClr val="accent1">
                <a:shade val="45000"/>
                <a:satMod val="135000"/>
              </a:schemeClr>
              <a:prstClr val="white"/>
            </a:duotone>
          </a:blip>
          <a:stretch>
            <a:fillRect/>
          </a:stretch>
        </p:blipFill>
        <p:spPr>
          <a:xfrm>
            <a:off x="1645920" y="3362960"/>
            <a:ext cx="10088880" cy="2824480"/>
          </a:xfrm>
          <a:prstGeom prst="rect">
            <a:avLst/>
          </a:prstGeom>
        </p:spPr>
      </p:pic>
      <p:sp>
        <p:nvSpPr>
          <p:cNvPr id="3" name="Rectangle 2"/>
          <p:cNvSpPr/>
          <p:nvPr/>
        </p:nvSpPr>
        <p:spPr>
          <a:xfrm>
            <a:off x="853440" y="382056"/>
            <a:ext cx="10637520" cy="2062103"/>
          </a:xfrm>
          <a:prstGeom prst="rect">
            <a:avLst/>
          </a:prstGeom>
        </p:spPr>
        <p:txBody>
          <a:bodyPr wrap="square">
            <a:spAutoFit/>
          </a:bodyPr>
          <a:lstStyle/>
          <a:p>
            <a:pPr lvl="0" algn="ctr">
              <a:buClr>
                <a:srgbClr val="72A376"/>
              </a:buClr>
              <a:buSzPct val="70000"/>
            </a:pPr>
            <a:r>
              <a:rPr lang="en-GB" sz="3200" dirty="0">
                <a:latin typeface="Comic Sans MS" pitchFamily="66" charset="0"/>
              </a:rPr>
              <a:t>Divide your page. In the first column find a quotation from early in Stave 1, and in the second find a quotation from that shows the difference in Scrooge in Stave 5.</a:t>
            </a:r>
          </a:p>
        </p:txBody>
      </p:sp>
      <p:grpSp>
        <p:nvGrpSpPr>
          <p:cNvPr id="4" name="Group 3"/>
          <p:cNvGrpSpPr/>
          <p:nvPr/>
        </p:nvGrpSpPr>
        <p:grpSpPr>
          <a:xfrm>
            <a:off x="239352" y="3362960"/>
            <a:ext cx="1023445" cy="3056224"/>
            <a:chOff x="179512" y="2132856"/>
            <a:chExt cx="1296144" cy="4248472"/>
          </a:xfrm>
        </p:grpSpPr>
        <p:pic>
          <p:nvPicPr>
            <p:cNvPr id="5" name="Picture 2" descr="http://think-pair-share.co.uk/wp-content/uploads/2013/01/tps-logo1.png">
              <a:hlinkClick r:id="rId3"/>
            </p:cNvPr>
            <p:cNvPicPr>
              <a:picLocks noChangeAspect="1" noChangeArrowheads="1"/>
            </p:cNvPicPr>
            <p:nvPr/>
          </p:nvPicPr>
          <p:blipFill>
            <a:blip r:embed="rId4"/>
            <a:srcRect r="66667" b="22222"/>
            <a:stretch>
              <a:fillRect/>
            </a:stretch>
          </p:blipFill>
          <p:spPr bwMode="auto">
            <a:xfrm>
              <a:off x="251520" y="2132856"/>
              <a:ext cx="1224136" cy="1224136"/>
            </a:xfrm>
            <a:prstGeom prst="rect">
              <a:avLst/>
            </a:prstGeom>
            <a:noFill/>
          </p:spPr>
        </p:pic>
        <p:pic>
          <p:nvPicPr>
            <p:cNvPr id="6" name="Picture 2" descr="http://think-pair-share.co.uk/wp-content/uploads/2013/01/tps-logo1.png">
              <a:hlinkClick r:id="rId3"/>
            </p:cNvPr>
            <p:cNvPicPr>
              <a:picLocks noChangeAspect="1" noChangeArrowheads="1"/>
            </p:cNvPicPr>
            <p:nvPr/>
          </p:nvPicPr>
          <p:blipFill>
            <a:blip r:embed="rId4"/>
            <a:srcRect l="33105" r="31601" b="22222"/>
            <a:stretch>
              <a:fillRect/>
            </a:stretch>
          </p:blipFill>
          <p:spPr bwMode="auto">
            <a:xfrm>
              <a:off x="179512" y="3645024"/>
              <a:ext cx="1296144" cy="1224136"/>
            </a:xfrm>
            <a:prstGeom prst="rect">
              <a:avLst/>
            </a:prstGeom>
            <a:noFill/>
          </p:spPr>
        </p:pic>
        <p:pic>
          <p:nvPicPr>
            <p:cNvPr id="7" name="Picture 2" descr="http://think-pair-share.co.uk/wp-content/uploads/2013/01/tps-logo1.png">
              <a:hlinkClick r:id="rId3"/>
            </p:cNvPr>
            <p:cNvPicPr>
              <a:picLocks noChangeAspect="1" noChangeArrowheads="1"/>
            </p:cNvPicPr>
            <p:nvPr/>
          </p:nvPicPr>
          <p:blipFill>
            <a:blip r:embed="rId4"/>
            <a:srcRect l="66210" b="22222"/>
            <a:stretch>
              <a:fillRect/>
            </a:stretch>
          </p:blipFill>
          <p:spPr bwMode="auto">
            <a:xfrm>
              <a:off x="179512" y="5157192"/>
              <a:ext cx="1240904" cy="1224136"/>
            </a:xfrm>
            <a:prstGeom prst="rect">
              <a:avLst/>
            </a:prstGeom>
            <a:noFill/>
          </p:spPr>
        </p:pic>
      </p:grpSp>
    </p:spTree>
    <p:extLst>
      <p:ext uri="{BB962C8B-B14F-4D97-AF65-F5344CB8AC3E}">
        <p14:creationId xmlns:p14="http://schemas.microsoft.com/office/powerpoint/2010/main" val="1391969391"/>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26720" y="723930"/>
            <a:ext cx="6096000" cy="1569660"/>
          </a:xfrm>
          <a:prstGeom prst="rect">
            <a:avLst/>
          </a:prstGeom>
        </p:spPr>
        <p:txBody>
          <a:bodyPr>
            <a:spAutoFit/>
          </a:bodyPr>
          <a:lstStyle/>
          <a:p>
            <a:pPr lvl="0" algn="ctr">
              <a:buClr>
                <a:srgbClr val="72A376"/>
              </a:buClr>
              <a:buSzPct val="70000"/>
            </a:pPr>
            <a:r>
              <a:rPr lang="en-GB" sz="3200" dirty="0">
                <a:latin typeface="Comic Sans MS" pitchFamily="66" charset="0"/>
              </a:rPr>
              <a:t>How does Dickens present Scrooge’s transformation throughout the novella?</a:t>
            </a:r>
          </a:p>
        </p:txBody>
      </p:sp>
    </p:spTree>
    <p:extLst>
      <p:ext uri="{BB962C8B-B14F-4D97-AF65-F5344CB8AC3E}">
        <p14:creationId xmlns:p14="http://schemas.microsoft.com/office/powerpoint/2010/main" val="994873359"/>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2885091" y="1060069"/>
            <a:ext cx="9193924" cy="563231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altLang="en-US" sz="2000" b="1" dirty="0">
                <a:solidFill>
                  <a:prstClr val="black"/>
                </a:solidFill>
                <a:latin typeface="Comic Sans MS" pitchFamily="66" charset="0"/>
              </a:rPr>
              <a:t>Preface of the novel</a:t>
            </a:r>
          </a:p>
          <a:p>
            <a:r>
              <a:rPr lang="en-US" altLang="en-US" sz="2000" dirty="0">
                <a:solidFill>
                  <a:prstClr val="black"/>
                </a:solidFill>
                <a:latin typeface="Comic Sans MS" pitchFamily="66" charset="0"/>
              </a:rPr>
              <a:t>I have </a:t>
            </a:r>
            <a:r>
              <a:rPr lang="en-US" altLang="en-US" sz="2000" dirty="0" err="1">
                <a:solidFill>
                  <a:prstClr val="black"/>
                </a:solidFill>
                <a:latin typeface="Comic Sans MS" pitchFamily="66" charset="0"/>
              </a:rPr>
              <a:t>endeavoured</a:t>
            </a:r>
            <a:r>
              <a:rPr lang="en-US" altLang="en-US" sz="2000" dirty="0">
                <a:solidFill>
                  <a:prstClr val="black"/>
                </a:solidFill>
                <a:latin typeface="Comic Sans MS" pitchFamily="66" charset="0"/>
              </a:rPr>
              <a:t> in this Ghostly little book, to raise the Ghost of an Idea, which shall not put my readers out of </a:t>
            </a:r>
            <a:r>
              <a:rPr lang="en-US" altLang="en-US" sz="2000" dirty="0" err="1">
                <a:solidFill>
                  <a:prstClr val="black"/>
                </a:solidFill>
                <a:latin typeface="Comic Sans MS" pitchFamily="66" charset="0"/>
              </a:rPr>
              <a:t>humour</a:t>
            </a:r>
            <a:r>
              <a:rPr lang="en-US" altLang="en-US" sz="2000" dirty="0">
                <a:solidFill>
                  <a:prstClr val="black"/>
                </a:solidFill>
                <a:latin typeface="Comic Sans MS" pitchFamily="66" charset="0"/>
              </a:rPr>
              <a:t> with themselves, with each other, with the season, or with me. May it haunt their houses pleasantly, and no one wish to lay it. </a:t>
            </a:r>
          </a:p>
          <a:p>
            <a:r>
              <a:rPr lang="en-US" altLang="en-US" sz="2000" dirty="0">
                <a:solidFill>
                  <a:prstClr val="black"/>
                </a:solidFill>
                <a:latin typeface="Comic Sans MS" pitchFamily="66" charset="0"/>
              </a:rPr>
              <a:t>Their faithful Friend and Servant, C.D. </a:t>
            </a:r>
          </a:p>
          <a:p>
            <a:r>
              <a:rPr lang="en-US" altLang="en-US" sz="2000" dirty="0">
                <a:solidFill>
                  <a:prstClr val="black"/>
                </a:solidFill>
                <a:latin typeface="Comic Sans MS" pitchFamily="66" charset="0"/>
              </a:rPr>
              <a:t>December, 1843. </a:t>
            </a:r>
          </a:p>
          <a:p>
            <a:endParaRPr lang="en-US" altLang="en-US" sz="2000" dirty="0">
              <a:solidFill>
                <a:prstClr val="black"/>
              </a:solidFill>
              <a:latin typeface="Comic Sans MS" pitchFamily="66" charset="0"/>
            </a:endParaRPr>
          </a:p>
          <a:p>
            <a:pPr marL="342900" indent="-342900">
              <a:buFontTx/>
              <a:buAutoNum type="arabicPeriod"/>
            </a:pPr>
            <a:r>
              <a:rPr lang="en-US" altLang="en-US" sz="2000" dirty="0">
                <a:solidFill>
                  <a:prstClr val="black"/>
                </a:solidFill>
                <a:latin typeface="Comic Sans MS" pitchFamily="66" charset="0"/>
              </a:rPr>
              <a:t>After reading the preface, why do you think Dickens wrote the novel? Justify your answer with a quotation.</a:t>
            </a:r>
          </a:p>
          <a:p>
            <a:pPr marL="342900" indent="-342900">
              <a:buFontTx/>
              <a:buAutoNum type="arabicPeriod"/>
            </a:pPr>
            <a:r>
              <a:rPr lang="en-US" altLang="en-US" sz="2000" dirty="0">
                <a:solidFill>
                  <a:prstClr val="black"/>
                </a:solidFill>
                <a:latin typeface="Comic Sans MS" pitchFamily="66" charset="0"/>
              </a:rPr>
              <a:t>P. 117- why does Scrooge state he is ‘quite a baby’?</a:t>
            </a:r>
          </a:p>
          <a:p>
            <a:pPr marL="342900" indent="-342900">
              <a:buFontTx/>
              <a:buAutoNum type="arabicPeriod"/>
            </a:pPr>
            <a:r>
              <a:rPr lang="en-US" altLang="en-US" sz="2000" dirty="0">
                <a:solidFill>
                  <a:prstClr val="black"/>
                </a:solidFill>
                <a:latin typeface="Comic Sans MS" pitchFamily="66" charset="0"/>
              </a:rPr>
              <a:t>P.118- how does this description of the weather compare with the description at the start of the novel (p.4)?</a:t>
            </a:r>
          </a:p>
          <a:p>
            <a:pPr marL="342900" indent="-342900">
              <a:buFontTx/>
              <a:buAutoNum type="arabicPeriod"/>
            </a:pPr>
            <a:r>
              <a:rPr lang="en-US" altLang="en-US" sz="2000" dirty="0">
                <a:solidFill>
                  <a:prstClr val="black"/>
                </a:solidFill>
                <a:latin typeface="Comic Sans MS" pitchFamily="66" charset="0"/>
              </a:rPr>
              <a:t>Why would a Victorian reader be so shocked by Bob’s </a:t>
            </a:r>
            <a:r>
              <a:rPr lang="en-US" altLang="en-US" sz="2000" dirty="0" err="1">
                <a:solidFill>
                  <a:prstClr val="black"/>
                </a:solidFill>
                <a:latin typeface="Comic Sans MS" pitchFamily="66" charset="0"/>
              </a:rPr>
              <a:t>payrise</a:t>
            </a:r>
            <a:r>
              <a:rPr lang="en-US" altLang="en-US" sz="2000" dirty="0">
                <a:solidFill>
                  <a:prstClr val="black"/>
                </a:solidFill>
                <a:latin typeface="Comic Sans MS" pitchFamily="66" charset="0"/>
              </a:rPr>
              <a:t>?</a:t>
            </a:r>
          </a:p>
          <a:p>
            <a:pPr marL="342900" indent="-342900">
              <a:buFontTx/>
              <a:buAutoNum type="arabicPeriod"/>
            </a:pPr>
            <a:r>
              <a:rPr lang="en-US" altLang="en-US" sz="2000" dirty="0">
                <a:solidFill>
                  <a:prstClr val="black"/>
                </a:solidFill>
                <a:latin typeface="Comic Sans MS" pitchFamily="66" charset="0"/>
              </a:rPr>
              <a:t>What would you say the novel teaches us about? Think of three key ideas.</a:t>
            </a:r>
          </a:p>
          <a:p>
            <a:pPr marL="342900" indent="-342900">
              <a:buFontTx/>
              <a:buAutoNum type="arabicPeriod"/>
            </a:pPr>
            <a:r>
              <a:rPr lang="en-US" altLang="en-US" sz="2000" dirty="0">
                <a:solidFill>
                  <a:prstClr val="black"/>
                </a:solidFill>
                <a:latin typeface="Comic Sans MS" pitchFamily="66" charset="0"/>
              </a:rPr>
              <a:t>Choose a selection of words that Dickens uses to describe Scrooge’s behavior in this stave that show a clear change in his character. </a:t>
            </a:r>
          </a:p>
        </p:txBody>
      </p:sp>
      <p:grpSp>
        <p:nvGrpSpPr>
          <p:cNvPr id="7" name="Group 6"/>
          <p:cNvGrpSpPr/>
          <p:nvPr/>
        </p:nvGrpSpPr>
        <p:grpSpPr>
          <a:xfrm>
            <a:off x="460069" y="1718440"/>
            <a:ext cx="1841696" cy="4700743"/>
            <a:chOff x="179512" y="2132856"/>
            <a:chExt cx="1296144" cy="4248472"/>
          </a:xfrm>
        </p:grpSpPr>
        <p:pic>
          <p:nvPicPr>
            <p:cNvPr id="8" name="Picture 2" descr="http://think-pair-share.co.uk/wp-content/uploads/2013/01/tps-logo1.png">
              <a:hlinkClick r:id="rId2"/>
            </p:cNvPr>
            <p:cNvPicPr>
              <a:picLocks noChangeAspect="1" noChangeArrowheads="1"/>
            </p:cNvPicPr>
            <p:nvPr/>
          </p:nvPicPr>
          <p:blipFill>
            <a:blip r:embed="rId3"/>
            <a:srcRect r="66667" b="22222"/>
            <a:stretch>
              <a:fillRect/>
            </a:stretch>
          </p:blipFill>
          <p:spPr bwMode="auto">
            <a:xfrm>
              <a:off x="251520" y="2132856"/>
              <a:ext cx="1224136" cy="1224136"/>
            </a:xfrm>
            <a:prstGeom prst="rect">
              <a:avLst/>
            </a:prstGeom>
            <a:noFill/>
          </p:spPr>
        </p:pic>
        <p:pic>
          <p:nvPicPr>
            <p:cNvPr id="9" name="Picture 2" descr="http://think-pair-share.co.uk/wp-content/uploads/2013/01/tps-logo1.png">
              <a:hlinkClick r:id="rId2"/>
            </p:cNvPr>
            <p:cNvPicPr>
              <a:picLocks noChangeAspect="1" noChangeArrowheads="1"/>
            </p:cNvPicPr>
            <p:nvPr/>
          </p:nvPicPr>
          <p:blipFill>
            <a:blip r:embed="rId3"/>
            <a:srcRect l="33105" r="31601" b="22222"/>
            <a:stretch>
              <a:fillRect/>
            </a:stretch>
          </p:blipFill>
          <p:spPr bwMode="auto">
            <a:xfrm>
              <a:off x="179512" y="3645024"/>
              <a:ext cx="1296144" cy="1224136"/>
            </a:xfrm>
            <a:prstGeom prst="rect">
              <a:avLst/>
            </a:prstGeom>
            <a:noFill/>
          </p:spPr>
        </p:pic>
        <p:pic>
          <p:nvPicPr>
            <p:cNvPr id="10" name="Picture 2" descr="http://think-pair-share.co.uk/wp-content/uploads/2013/01/tps-logo1.png">
              <a:hlinkClick r:id="rId2"/>
            </p:cNvPr>
            <p:cNvPicPr>
              <a:picLocks noChangeAspect="1" noChangeArrowheads="1"/>
            </p:cNvPicPr>
            <p:nvPr/>
          </p:nvPicPr>
          <p:blipFill>
            <a:blip r:embed="rId3"/>
            <a:srcRect l="66210" b="22222"/>
            <a:stretch>
              <a:fillRect/>
            </a:stretch>
          </p:blipFill>
          <p:spPr bwMode="auto">
            <a:xfrm>
              <a:off x="179512" y="5157192"/>
              <a:ext cx="1240904" cy="1224136"/>
            </a:xfrm>
            <a:prstGeom prst="rect">
              <a:avLst/>
            </a:prstGeom>
            <a:noFill/>
          </p:spPr>
        </p:pic>
      </p:grpSp>
      <p:sp>
        <p:nvSpPr>
          <p:cNvPr id="11" name="Rounded Rectangle 10"/>
          <p:cNvSpPr/>
          <p:nvPr/>
        </p:nvSpPr>
        <p:spPr>
          <a:xfrm>
            <a:off x="264045" y="63167"/>
            <a:ext cx="11668875" cy="756641"/>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dirty="0">
                <a:latin typeface="Comic Sans MS" pitchFamily="66" charset="0"/>
              </a:rPr>
              <a:t>Stave Five</a:t>
            </a:r>
          </a:p>
        </p:txBody>
      </p:sp>
    </p:spTree>
    <p:extLst>
      <p:ext uri="{BB962C8B-B14F-4D97-AF65-F5344CB8AC3E}">
        <p14:creationId xmlns:p14="http://schemas.microsoft.com/office/powerpoint/2010/main" val="652242924"/>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791" t="23958" r="48170" b="17187"/>
          <a:stretch/>
        </p:blipFill>
        <p:spPr bwMode="auto">
          <a:xfrm>
            <a:off x="5829303" y="26"/>
            <a:ext cx="6362700" cy="67828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ounded Rectangle 3"/>
          <p:cNvSpPr/>
          <p:nvPr/>
        </p:nvSpPr>
        <p:spPr>
          <a:xfrm>
            <a:off x="325086" y="247650"/>
            <a:ext cx="5342305" cy="1200150"/>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prstClr val="white"/>
                </a:solidFill>
                <a:latin typeface="Comic Sans MS" pitchFamily="66" charset="0"/>
              </a:rPr>
              <a:t>Can I analyse an unseen extract?</a:t>
            </a:r>
          </a:p>
        </p:txBody>
      </p:sp>
      <p:sp>
        <p:nvSpPr>
          <p:cNvPr id="3" name="Rectangle 2"/>
          <p:cNvSpPr/>
          <p:nvPr/>
        </p:nvSpPr>
        <p:spPr>
          <a:xfrm>
            <a:off x="325069" y="2501635"/>
            <a:ext cx="4827955" cy="424218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15000"/>
              </a:lnSpc>
              <a:spcAft>
                <a:spcPts val="1000"/>
              </a:spcAft>
            </a:pPr>
            <a:r>
              <a:rPr lang="en-GB" sz="2000" b="1" dirty="0">
                <a:latin typeface="Comic Sans MS" pitchFamily="66" charset="0"/>
                <a:ea typeface="Calibri"/>
                <a:cs typeface="Times New Roman"/>
              </a:rPr>
              <a:t>Starting with this extract, how does Dickens present Scrooge’s relationship with the wider society of London?</a:t>
            </a:r>
          </a:p>
          <a:p>
            <a:pPr>
              <a:lnSpc>
                <a:spcPct val="115000"/>
              </a:lnSpc>
              <a:spcAft>
                <a:spcPts val="1000"/>
              </a:spcAft>
            </a:pPr>
            <a:r>
              <a:rPr lang="en-GB" sz="2000" b="1" dirty="0">
                <a:latin typeface="Comic Sans MS" pitchFamily="66" charset="0"/>
                <a:ea typeface="Calibri"/>
                <a:cs typeface="Times New Roman"/>
              </a:rPr>
              <a:t>Write about</a:t>
            </a: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How Dickens presents Scrooge’s attitudes to the two men and the rest of society in this extract.</a:t>
            </a:r>
          </a:p>
          <a:p>
            <a:pPr marL="342900" lvl="0" indent="-342900">
              <a:lnSpc>
                <a:spcPct val="115000"/>
              </a:lnSpc>
              <a:spcAft>
                <a:spcPts val="1000"/>
              </a:spcAft>
              <a:buFont typeface="Symbol"/>
              <a:buChar char=""/>
            </a:pPr>
            <a:r>
              <a:rPr lang="en-GB" sz="2000" b="1" dirty="0">
                <a:latin typeface="Comic Sans MS" pitchFamily="66" charset="0"/>
                <a:ea typeface="Calibri"/>
                <a:cs typeface="Times New Roman"/>
              </a:rPr>
              <a:t>How Dickens presents Scrooge’s attitude to the wider society of London in the rest of the novel.</a:t>
            </a:r>
          </a:p>
        </p:txBody>
      </p:sp>
    </p:spTree>
    <p:extLst>
      <p:ext uri="{BB962C8B-B14F-4D97-AF65-F5344CB8AC3E}">
        <p14:creationId xmlns:p14="http://schemas.microsoft.com/office/powerpoint/2010/main" val="105693014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5011801" y="1564462"/>
            <a:ext cx="4827955" cy="424218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15000"/>
              </a:lnSpc>
              <a:spcAft>
                <a:spcPts val="1000"/>
              </a:spcAft>
            </a:pPr>
            <a:r>
              <a:rPr lang="en-GB" sz="2000" b="1" dirty="0">
                <a:latin typeface="Comic Sans MS" pitchFamily="66" charset="0"/>
                <a:ea typeface="Calibri"/>
                <a:cs typeface="Times New Roman"/>
              </a:rPr>
              <a:t>Starting with this extract, how does Dickens present Scrooge’s relationship with the wider society of London?</a:t>
            </a:r>
          </a:p>
          <a:p>
            <a:pPr>
              <a:lnSpc>
                <a:spcPct val="115000"/>
              </a:lnSpc>
              <a:spcAft>
                <a:spcPts val="1000"/>
              </a:spcAft>
            </a:pPr>
            <a:r>
              <a:rPr lang="en-GB" sz="2000" b="1" dirty="0">
                <a:latin typeface="Comic Sans MS" pitchFamily="66" charset="0"/>
                <a:ea typeface="Calibri"/>
                <a:cs typeface="Times New Roman"/>
              </a:rPr>
              <a:t>Write about</a:t>
            </a:r>
          </a:p>
          <a:p>
            <a:pPr marL="342900" lvl="0" indent="-342900">
              <a:lnSpc>
                <a:spcPct val="115000"/>
              </a:lnSpc>
              <a:spcAft>
                <a:spcPts val="0"/>
              </a:spcAft>
              <a:buFont typeface="Symbol"/>
              <a:buChar char=""/>
            </a:pPr>
            <a:r>
              <a:rPr lang="en-GB" sz="2000" b="1" dirty="0">
                <a:latin typeface="Comic Sans MS" pitchFamily="66" charset="0"/>
                <a:ea typeface="Calibri"/>
                <a:cs typeface="Times New Roman"/>
              </a:rPr>
              <a:t>How Dickens presents Scrooge’s attitudes to the two men and the rest of society in this extract.</a:t>
            </a:r>
          </a:p>
          <a:p>
            <a:pPr marL="342900" lvl="0" indent="-342900">
              <a:lnSpc>
                <a:spcPct val="115000"/>
              </a:lnSpc>
              <a:spcAft>
                <a:spcPts val="1000"/>
              </a:spcAft>
              <a:buFont typeface="Symbol"/>
              <a:buChar char=""/>
            </a:pPr>
            <a:r>
              <a:rPr lang="en-GB" sz="2000" b="1" dirty="0">
                <a:latin typeface="Comic Sans MS" pitchFamily="66" charset="0"/>
                <a:ea typeface="Calibri"/>
                <a:cs typeface="Times New Roman"/>
              </a:rPr>
              <a:t>How Dickens presents Scrooge’s attitude to the wider society of London in the rest of the novel.</a:t>
            </a:r>
          </a:p>
        </p:txBody>
      </p:sp>
      <p:sp>
        <p:nvSpPr>
          <p:cNvPr id="4" name="Rounded Rectangle 3"/>
          <p:cNvSpPr/>
          <p:nvPr/>
        </p:nvSpPr>
        <p:spPr>
          <a:xfrm>
            <a:off x="283781" y="173628"/>
            <a:ext cx="11668875" cy="726485"/>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latin typeface="Comic Sans MS" pitchFamily="66" charset="0"/>
              </a:rPr>
              <a:t>Let’s plan together</a:t>
            </a:r>
          </a:p>
        </p:txBody>
      </p:sp>
      <p:pic>
        <p:nvPicPr>
          <p:cNvPr id="5" name="Picture 4"/>
          <p:cNvPicPr>
            <a:picLocks noChangeAspect="1"/>
          </p:cNvPicPr>
          <p:nvPr/>
        </p:nvPicPr>
        <p:blipFill>
          <a:blip r:embed="rId2"/>
          <a:stretch>
            <a:fillRect/>
          </a:stretch>
        </p:blipFill>
        <p:spPr>
          <a:xfrm>
            <a:off x="424728" y="900113"/>
            <a:ext cx="2734109" cy="5798013"/>
          </a:xfrm>
          <a:prstGeom prst="rect">
            <a:avLst/>
          </a:prstGeom>
        </p:spPr>
      </p:pic>
    </p:spTree>
    <p:extLst>
      <p:ext uri="{BB962C8B-B14F-4D97-AF65-F5344CB8AC3E}">
        <p14:creationId xmlns:p14="http://schemas.microsoft.com/office/powerpoint/2010/main" val="2541102173"/>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46708" y="6090667"/>
            <a:ext cx="9045292" cy="721327"/>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17086" y="2"/>
            <a:ext cx="8836584" cy="600890"/>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11" name="Rectangle 10"/>
          <p:cNvSpPr/>
          <p:nvPr/>
        </p:nvSpPr>
        <p:spPr>
          <a:xfrm>
            <a:off x="2499" y="1662720"/>
            <a:ext cx="3214587" cy="1130521"/>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evidence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can you prove your point with a quotation?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p:txBody>
      </p:sp>
      <p:sp>
        <p:nvSpPr>
          <p:cNvPr id="12" name="Rectangle 11"/>
          <p:cNvSpPr/>
          <p:nvPr/>
        </p:nvSpPr>
        <p:spPr>
          <a:xfrm>
            <a:off x="-7394" y="1"/>
            <a:ext cx="3206871" cy="1570380"/>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P</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make a point – </a:t>
            </a:r>
            <a:r>
              <a:rPr kumimoji="0" lang="en-GB" sz="11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a:t>
            </a:r>
            <a:r>
              <a:rPr kumimoji="0" lang="en-GB" sz="11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believe…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understand…</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consider…</a:t>
            </a:r>
          </a:p>
        </p:txBody>
      </p:sp>
      <p:sp>
        <p:nvSpPr>
          <p:cNvPr id="14" name="Rectangle 13"/>
          <p:cNvSpPr/>
          <p:nvPr/>
        </p:nvSpPr>
        <p:spPr>
          <a:xfrm>
            <a:off x="5864" y="5182382"/>
            <a:ext cx="3190245" cy="1629612"/>
          </a:xfrm>
          <a:prstGeom prst="rect">
            <a:avLst/>
          </a:prstGeom>
          <a:solidFill>
            <a:srgbClr val="5B89C1"/>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Re-visit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word from the quotation can you zoom in on and further explore?</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What other part of the text/quotation links to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How might this link to the writer/the time the writer created this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is the writer telling us this?</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prstClr val="black"/>
                </a:solidFill>
                <a:effectLst/>
                <a:uLnTx/>
                <a:uFillTx/>
                <a:latin typeface="OpenDyslexic" panose="00000500000000000000" pitchFamily="50" charset="0"/>
                <a:ea typeface="+mn-ea"/>
                <a:cs typeface="+mn-cs"/>
              </a:rPr>
              <a:t>Why do we need to know?</a:t>
            </a:r>
          </a:p>
        </p:txBody>
      </p:sp>
      <p:sp>
        <p:nvSpPr>
          <p:cNvPr id="15" name="Rectangle 14"/>
          <p:cNvSpPr/>
          <p:nvPr/>
        </p:nvSpPr>
        <p:spPr>
          <a:xfrm>
            <a:off x="-9673" y="3982053"/>
            <a:ext cx="3196977"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explain</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what the quotation and technique shows and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explore</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900" b="1" i="0" u="sng"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writer is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is </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Suggesting……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reinforcing the idea/message that…</a:t>
            </a:r>
          </a:p>
        </p:txBody>
      </p:sp>
      <p:sp>
        <p:nvSpPr>
          <p:cNvPr id="16" name="Rectangle 15"/>
          <p:cNvSpPr/>
          <p:nvPr/>
        </p:nvSpPr>
        <p:spPr>
          <a:xfrm>
            <a:off x="-18477" y="2835432"/>
            <a:ext cx="3214586" cy="1187637"/>
          </a:xfrm>
          <a:prstGeom prst="rect">
            <a:avLst/>
          </a:prstGeom>
          <a:solidFill>
            <a:srgbClr val="00B0F0"/>
          </a:solidFill>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a:t>
            </a: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what techniques has the writer used?</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Furthermore, the writer deliberately uses the word/phrases/device</a:t>
            </a:r>
          </a:p>
        </p:txBody>
      </p:sp>
      <p:sp>
        <p:nvSpPr>
          <p:cNvPr id="13" name="Rectangle 12"/>
          <p:cNvSpPr/>
          <p:nvPr/>
        </p:nvSpPr>
        <p:spPr>
          <a:xfrm>
            <a:off x="4456087" y="785191"/>
            <a:ext cx="6023025" cy="456721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nSpc>
                <a:spcPct val="115000"/>
              </a:lnSpc>
              <a:spcAft>
                <a:spcPts val="1000"/>
              </a:spcAft>
            </a:pPr>
            <a:r>
              <a:rPr lang="en-GB" sz="2400" b="1" dirty="0">
                <a:latin typeface="Comic Sans MS" pitchFamily="66" charset="0"/>
                <a:ea typeface="Calibri"/>
                <a:cs typeface="Times New Roman"/>
              </a:rPr>
              <a:t>Starting with this extract, how does Dickens present Scrooge’s relationship with the wider society of London?</a:t>
            </a:r>
          </a:p>
          <a:p>
            <a:pPr>
              <a:lnSpc>
                <a:spcPct val="115000"/>
              </a:lnSpc>
              <a:spcAft>
                <a:spcPts val="1000"/>
              </a:spcAft>
            </a:pPr>
            <a:r>
              <a:rPr lang="en-GB" sz="2400" b="1" dirty="0">
                <a:latin typeface="Comic Sans MS" pitchFamily="66" charset="0"/>
                <a:ea typeface="Calibri"/>
                <a:cs typeface="Times New Roman"/>
              </a:rPr>
              <a:t>Write about</a:t>
            </a:r>
          </a:p>
          <a:p>
            <a:pPr marL="342900" lvl="0" indent="-342900">
              <a:lnSpc>
                <a:spcPct val="115000"/>
              </a:lnSpc>
              <a:spcAft>
                <a:spcPts val="0"/>
              </a:spcAft>
              <a:buFont typeface="Symbol"/>
              <a:buChar char=""/>
            </a:pPr>
            <a:r>
              <a:rPr lang="en-GB" sz="2400" b="1" dirty="0">
                <a:latin typeface="Comic Sans MS" pitchFamily="66" charset="0"/>
                <a:ea typeface="Calibri"/>
                <a:cs typeface="Times New Roman"/>
              </a:rPr>
              <a:t>How Dickens presents Scrooge’s attitudes to the two men and the rest of society in this extract.</a:t>
            </a:r>
          </a:p>
          <a:p>
            <a:pPr marL="342900" lvl="0" indent="-342900">
              <a:lnSpc>
                <a:spcPct val="115000"/>
              </a:lnSpc>
              <a:spcAft>
                <a:spcPts val="1000"/>
              </a:spcAft>
              <a:buFont typeface="Symbol"/>
              <a:buChar char=""/>
            </a:pPr>
            <a:r>
              <a:rPr lang="en-GB" sz="2400" b="1" dirty="0">
                <a:latin typeface="Comic Sans MS" pitchFamily="66" charset="0"/>
                <a:ea typeface="Calibri"/>
                <a:cs typeface="Times New Roman"/>
              </a:rPr>
              <a:t>How Dickens presents Scrooge’s attitude to the wider society of London in the rest of the novel.</a:t>
            </a:r>
          </a:p>
        </p:txBody>
      </p:sp>
    </p:spTree>
    <p:extLst>
      <p:ext uri="{BB962C8B-B14F-4D97-AF65-F5344CB8AC3E}">
        <p14:creationId xmlns:p14="http://schemas.microsoft.com/office/powerpoint/2010/main" val="3010584011"/>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11"/>
          <p:cNvSpPr txBox="1"/>
          <p:nvPr/>
        </p:nvSpPr>
        <p:spPr>
          <a:xfrm>
            <a:off x="3159103" y="6100654"/>
            <a:ext cx="9045292" cy="733425"/>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LINKING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By contrast    However      Furthermore        In addition	   Moreover	      Similarly      Therefore        On the other hand  	    For this reason      For instance       For example       As a result      Thus</a:t>
            </a:r>
          </a:p>
        </p:txBody>
      </p:sp>
      <p:sp>
        <p:nvSpPr>
          <p:cNvPr id="9" name="Text Box 11"/>
          <p:cNvSpPr txBox="1"/>
          <p:nvPr/>
        </p:nvSpPr>
        <p:spPr>
          <a:xfrm>
            <a:off x="3241963" y="29344"/>
            <a:ext cx="8811707" cy="571548"/>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EVALUATIVE WORD</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S:  </a:t>
            </a:r>
            <a:r>
              <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Deliberately     Clearly       Successfully     Skilfully     Convincingly    Effectively     </a:t>
            </a:r>
            <a:r>
              <a:rPr kumimoji="0" lang="en-GB" sz="16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rPr>
              <a:t>   </a:t>
            </a:r>
            <a:endParaRPr kumimoji="0" lang="en-GB" sz="1100" b="0" i="0" u="none" strike="noStrike" kern="1200" cap="none" spc="0" normalizeH="0" baseline="0" noProof="0" dirty="0">
              <a:ln>
                <a:noFill/>
              </a:ln>
              <a:solidFill>
                <a:prstClr val="black"/>
              </a:solidFill>
              <a:effectLst/>
              <a:uLnTx/>
              <a:uFillTx/>
              <a:latin typeface="OpenDyslexic" panose="00000500000000000000" pitchFamily="50"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3F87443A-AE57-4088-9232-4A6116E00C0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Click to add text</a:t>
            </a:r>
          </a:p>
        </p:txBody>
      </p:sp>
      <p:sp>
        <p:nvSpPr>
          <p:cNvPr id="13" name="Rectangle 12"/>
          <p:cNvSpPr/>
          <p:nvPr/>
        </p:nvSpPr>
        <p:spPr>
          <a:xfrm>
            <a:off x="-1" y="0"/>
            <a:ext cx="3144981" cy="2606012"/>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What have you learnt?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wants the reader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think…</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b</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elieve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u</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nderstand</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onsider</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t>
            </a:r>
          </a:p>
          <a:p>
            <a:pPr marL="0" marR="0" lvl="0" indent="0" algn="ctr" defTabSz="74295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16"/>
          <p:cNvSpPr/>
          <p:nvPr/>
        </p:nvSpPr>
        <p:spPr>
          <a:xfrm>
            <a:off x="0" y="2137388"/>
            <a:ext cx="3144980" cy="2143667"/>
          </a:xfrm>
          <a:prstGeom prst="rect">
            <a:avLst/>
          </a:prstGeom>
          <a:solidFill>
            <a:schemeClr val="accent1">
              <a:lumMod val="20000"/>
              <a:lumOff val="80000"/>
            </a:schemeClr>
          </a:solid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3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How can you prove it is true?</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achieves this by using (evidence from text)</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AND THEN </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deliberately using the word/phrases/device</a:t>
            </a:r>
          </a:p>
        </p:txBody>
      </p:sp>
      <p:sp>
        <p:nvSpPr>
          <p:cNvPr id="18" name="Rectangle 17"/>
          <p:cNvSpPr/>
          <p:nvPr/>
        </p:nvSpPr>
        <p:spPr>
          <a:xfrm>
            <a:off x="14123" y="4281055"/>
            <a:ext cx="3130857" cy="2553024"/>
          </a:xfrm>
          <a:prstGeom prst="rect">
            <a:avLst/>
          </a:prstGeom>
          <a:solidFill>
            <a:srgbClr val="00B0F0"/>
          </a:solidFill>
          <a:ln>
            <a:solidFill>
              <a:srgbClr val="00B050"/>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2925"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a:t>
            </a:r>
            <a:r>
              <a:rPr kumimoji="0" lang="en-GB" sz="1463"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 </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Why is the writing telling us this?</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does this to…</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s</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uggest</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to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inform the reader</a:t>
            </a:r>
          </a:p>
          <a:p>
            <a:pPr marL="171450" marR="0" lvl="0" indent="-171450" algn="l" defTabSz="74295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r</a:t>
            </a:r>
            <a:r>
              <a:rPr kumimoji="0" lang="en-GB" sz="1200" b="1" i="0" u="none" strike="noStrike" kern="1200" cap="none" spc="0" normalizeH="0" baseline="0" noProof="0" dirty="0" err="1">
                <a:ln>
                  <a:noFill/>
                </a:ln>
                <a:solidFill>
                  <a:sysClr val="windowText" lastClr="000000"/>
                </a:solidFill>
                <a:effectLst/>
                <a:uLnTx/>
                <a:uFillTx/>
                <a:latin typeface="OpenDyslexic" panose="00000500000000000000" pitchFamily="50" charset="0"/>
                <a:ea typeface="+mn-ea"/>
                <a:cs typeface="+mn-cs"/>
              </a:rPr>
              <a:t>einforce</a:t>
            </a: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 the idea/message that</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CAN YOU ZOOM IN AGAIN?</a:t>
            </a:r>
          </a:p>
          <a:p>
            <a:pPr marL="0" marR="0" lvl="0" indent="0" algn="l" defTabSz="74295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endParaRPr>
          </a:p>
          <a:p>
            <a:pPr marL="0" marR="0" lvl="0" indent="0" algn="l" defTabSz="74295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ysClr val="windowText" lastClr="000000"/>
                </a:solidFill>
                <a:effectLst/>
                <a:uLnTx/>
                <a:uFillTx/>
                <a:latin typeface="OpenDyslexic" panose="00000500000000000000" pitchFamily="50" charset="0"/>
                <a:ea typeface="+mn-ea"/>
                <a:cs typeface="+mn-cs"/>
              </a:rPr>
              <a:t>The writer has deliberately used the word/phrase/device ‘…’ to</a:t>
            </a:r>
          </a:p>
        </p:txBody>
      </p:sp>
      <p:cxnSp>
        <p:nvCxnSpPr>
          <p:cNvPr id="19" name="Straight Arrow Connector 18"/>
          <p:cNvCxnSpPr>
            <a:endCxn id="23" idx="1"/>
          </p:cNvCxnSpPr>
          <p:nvPr/>
        </p:nvCxnSpPr>
        <p:spPr>
          <a:xfrm>
            <a:off x="3144980" y="888274"/>
            <a:ext cx="2197639" cy="47927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24" idx="1"/>
          </p:cNvCxnSpPr>
          <p:nvPr/>
        </p:nvCxnSpPr>
        <p:spPr>
          <a:xfrm flipV="1">
            <a:off x="3241964" y="2387522"/>
            <a:ext cx="2100655" cy="1848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241963" y="3431278"/>
            <a:ext cx="1721923" cy="3569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3299073" y="4612003"/>
            <a:ext cx="1403773" cy="240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342619" y="1167494"/>
            <a:ext cx="2256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 - POINT</a:t>
            </a:r>
          </a:p>
        </p:txBody>
      </p:sp>
      <p:sp>
        <p:nvSpPr>
          <p:cNvPr id="24" name="TextBox 23"/>
          <p:cNvSpPr txBox="1"/>
          <p:nvPr/>
        </p:nvSpPr>
        <p:spPr>
          <a:xfrm>
            <a:off x="5342619" y="2187467"/>
            <a:ext cx="39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 - EVIDENCE</a:t>
            </a:r>
          </a:p>
        </p:txBody>
      </p:sp>
      <p:sp>
        <p:nvSpPr>
          <p:cNvPr id="25" name="TextBox 24"/>
          <p:cNvSpPr txBox="1"/>
          <p:nvPr/>
        </p:nvSpPr>
        <p:spPr>
          <a:xfrm>
            <a:off x="5223532" y="3066042"/>
            <a:ext cx="630945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 – TECHNIQUE (slight change to include writer’s specific choice to use something)</a:t>
            </a:r>
          </a:p>
        </p:txBody>
      </p:sp>
      <p:sp>
        <p:nvSpPr>
          <p:cNvPr id="26" name="TextBox 25"/>
          <p:cNvSpPr txBox="1"/>
          <p:nvPr/>
        </p:nvSpPr>
        <p:spPr>
          <a:xfrm>
            <a:off x="4702846" y="4205594"/>
            <a:ext cx="73508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ER – EXPLAIN MEANING AND RE-VISIT</a:t>
            </a:r>
          </a:p>
        </p:txBody>
      </p:sp>
      <p:sp>
        <p:nvSpPr>
          <p:cNvPr id="27" name="TextBox 26"/>
          <p:cNvSpPr txBox="1"/>
          <p:nvPr/>
        </p:nvSpPr>
        <p:spPr>
          <a:xfrm>
            <a:off x="4402400" y="4818364"/>
            <a:ext cx="735082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ZOOM IN AGAIN BY ASKING WHY THE WRITER HAS CHOSEN A SPECIFIC WORD ETC</a:t>
            </a:r>
          </a:p>
        </p:txBody>
      </p:sp>
    </p:spTree>
    <p:extLst>
      <p:ext uri="{BB962C8B-B14F-4D97-AF65-F5344CB8AC3E}">
        <p14:creationId xmlns:p14="http://schemas.microsoft.com/office/powerpoint/2010/main" val="1056465772"/>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1371" y="6131024"/>
            <a:ext cx="9042400" cy="726976"/>
          </a:xfrm>
        </p:spPr>
        <p:style>
          <a:lnRef idx="2">
            <a:schemeClr val="accent1"/>
          </a:lnRef>
          <a:fillRef idx="1">
            <a:schemeClr val="lt1"/>
          </a:fillRef>
          <a:effectRef idx="0">
            <a:schemeClr val="accent1"/>
          </a:effectRef>
          <a:fontRef idx="minor">
            <a:schemeClr val="dk1"/>
          </a:fontRef>
        </p:style>
        <p:txBody>
          <a:bodyPr>
            <a:normAutofit/>
          </a:bodyPr>
          <a:lstStyle/>
          <a:p>
            <a:r>
              <a:rPr lang="en-GB" sz="4400" dirty="0"/>
              <a:t>Assess your Partner’s Work</a:t>
            </a:r>
          </a:p>
        </p:txBody>
      </p:sp>
      <p:graphicFrame>
        <p:nvGraphicFramePr>
          <p:cNvPr id="9" name="Content Placeholder 3"/>
          <p:cNvGraphicFramePr>
            <a:graphicFrameLocks noGrp="1"/>
          </p:cNvGraphicFramePr>
          <p:nvPr>
            <p:ph idx="1"/>
            <p:extLst>
              <p:ext uri="{D42A27DB-BD31-4B8C-83A1-F6EECF244321}">
                <p14:modId xmlns:p14="http://schemas.microsoft.com/office/powerpoint/2010/main" val="2175922850"/>
              </p:ext>
            </p:extLst>
          </p:nvPr>
        </p:nvGraphicFramePr>
        <p:xfrm>
          <a:off x="6384090" y="404664"/>
          <a:ext cx="5581385" cy="5197196"/>
        </p:xfrm>
        <a:graphic>
          <a:graphicData uri="http://schemas.openxmlformats.org/drawingml/2006/table">
            <a:tbl>
              <a:tblPr firstRow="1" firstCol="1" bandRow="1">
                <a:tableStyleId>{BC89EF96-8CEA-46FF-86C4-4CE0E7609802}</a:tableStyleId>
              </a:tblPr>
              <a:tblGrid>
                <a:gridCol w="4320480">
                  <a:extLst>
                    <a:ext uri="{9D8B030D-6E8A-4147-A177-3AD203B41FA5}">
                      <a16:colId xmlns:a16="http://schemas.microsoft.com/office/drawing/2014/main" val="20000"/>
                    </a:ext>
                  </a:extLst>
                </a:gridCol>
                <a:gridCol w="1260905">
                  <a:extLst>
                    <a:ext uri="{9D8B030D-6E8A-4147-A177-3AD203B41FA5}">
                      <a16:colId xmlns:a16="http://schemas.microsoft.com/office/drawing/2014/main" val="20001"/>
                    </a:ext>
                  </a:extLst>
                </a:gridCol>
              </a:tblGrid>
              <a:tr h="178048">
                <a:tc>
                  <a:txBody>
                    <a:bodyPr/>
                    <a:lstStyle/>
                    <a:p>
                      <a:pPr marL="0" marR="0">
                        <a:lnSpc>
                          <a:spcPct val="115000"/>
                        </a:lnSpc>
                        <a:spcBef>
                          <a:spcPts val="0"/>
                        </a:spcBef>
                        <a:spcAft>
                          <a:spcPts val="0"/>
                        </a:spcAft>
                      </a:pPr>
                      <a:r>
                        <a:rPr lang="en-GB" sz="1600" kern="1200" dirty="0">
                          <a:effectLst/>
                        </a:rPr>
                        <a:t>Skill</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kern="1200">
                          <a:effectLst/>
                        </a:rPr>
                        <a:t>Achieved </a:t>
                      </a:r>
                      <a:endParaRPr lang="en-GB" sz="1600" b="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0"/>
                  </a:ext>
                </a:extLst>
              </a:tr>
              <a:tr h="178048">
                <a:tc>
                  <a:txBody>
                    <a:bodyPr/>
                    <a:lstStyle/>
                    <a:p>
                      <a:pPr marL="0" marR="0">
                        <a:lnSpc>
                          <a:spcPct val="115000"/>
                        </a:lnSpc>
                        <a:spcBef>
                          <a:spcPts val="0"/>
                        </a:spcBef>
                        <a:spcAft>
                          <a:spcPts val="0"/>
                        </a:spcAft>
                      </a:pPr>
                      <a:r>
                        <a:rPr lang="en-GB" sz="1600" kern="1200" dirty="0">
                          <a:effectLst/>
                        </a:rPr>
                        <a:t>Convincing</a:t>
                      </a:r>
                      <a:r>
                        <a:rPr lang="en-GB" sz="1600" kern="1200" baseline="0" dirty="0">
                          <a:effectLst/>
                        </a:rPr>
                        <a:t> </a:t>
                      </a:r>
                      <a:r>
                        <a:rPr lang="en-GB" sz="1600" kern="1200" dirty="0">
                          <a:effectLst/>
                        </a:rPr>
                        <a:t>statement that answers the question (AO1)</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1"/>
                  </a:ext>
                </a:extLst>
              </a:tr>
              <a:tr h="178048">
                <a:tc>
                  <a:txBody>
                    <a:bodyPr/>
                    <a:lstStyle/>
                    <a:p>
                      <a:pPr marL="0" marR="0">
                        <a:lnSpc>
                          <a:spcPct val="115000"/>
                        </a:lnSpc>
                        <a:spcBef>
                          <a:spcPts val="0"/>
                        </a:spcBef>
                        <a:spcAft>
                          <a:spcPts val="0"/>
                        </a:spcAft>
                      </a:pPr>
                      <a:r>
                        <a:rPr lang="en-GB" sz="1600" kern="1200" dirty="0">
                          <a:effectLst/>
                        </a:rPr>
                        <a:t>Relevant quotation that links to the question (AO1)</a:t>
                      </a:r>
                      <a:endParaRPr lang="en-GB" sz="1600" b="0" dirty="0">
                        <a:effectLst/>
                        <a:latin typeface="Calibri"/>
                        <a:ea typeface="Times New Roman"/>
                        <a:cs typeface="Times New Roman"/>
                      </a:endParaRPr>
                    </a:p>
                  </a:txBody>
                  <a:tcPr marL="85936" marR="85936" marT="24169" marB="24169"/>
                </a:tc>
                <a:tc>
                  <a:txBody>
                    <a:bodyPr/>
                    <a:lstStyle/>
                    <a:p>
                      <a:pPr marL="0" marR="0">
                        <a:lnSpc>
                          <a:spcPct val="115000"/>
                        </a:lnSpc>
                        <a:spcBef>
                          <a:spcPts val="0"/>
                        </a:spcBef>
                        <a:spcAft>
                          <a:spcPts val="0"/>
                        </a:spcAft>
                      </a:pPr>
                      <a:r>
                        <a:rPr lang="en-GB" sz="1600" dirty="0">
                          <a:effectLst/>
                        </a:rPr>
                        <a:t> </a:t>
                      </a:r>
                      <a:endParaRPr lang="en-GB" sz="1600" b="0" dirty="0">
                        <a:effectLst/>
                        <a:latin typeface="Calibri"/>
                        <a:ea typeface="Times New Roman"/>
                        <a:cs typeface="Times New Roman"/>
                      </a:endParaRPr>
                    </a:p>
                  </a:txBody>
                  <a:tcPr marL="85936" marR="85936" marT="24169" marB="24169"/>
                </a:tc>
                <a:extLst>
                  <a:ext uri="{0D108BD9-81ED-4DB2-BD59-A6C34878D82A}">
                    <a16:rowId xmlns:a16="http://schemas.microsoft.com/office/drawing/2014/main" val="10002"/>
                  </a:ext>
                </a:extLst>
              </a:tr>
              <a:tr h="901178">
                <a:tc>
                  <a:txBody>
                    <a:bodyPr/>
                    <a:lstStyle/>
                    <a:p>
                      <a:pPr marL="0" marR="0">
                        <a:lnSpc>
                          <a:spcPct val="115000"/>
                        </a:lnSpc>
                        <a:spcBef>
                          <a:spcPts val="0"/>
                        </a:spcBef>
                        <a:spcAft>
                          <a:spcPts val="0"/>
                        </a:spcAft>
                      </a:pPr>
                      <a:r>
                        <a:rPr lang="en-GB" sz="1600" kern="1200" dirty="0">
                          <a:effectLst/>
                        </a:rPr>
                        <a:t>Confident and perceptive explanation of what the quotation shows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3"/>
                  </a:ext>
                </a:extLst>
              </a:tr>
              <a:tr h="178048">
                <a:tc>
                  <a:txBody>
                    <a:bodyPr/>
                    <a:lstStyle/>
                    <a:p>
                      <a:pPr marL="0" marR="0">
                        <a:lnSpc>
                          <a:spcPct val="115000"/>
                        </a:lnSpc>
                        <a:spcBef>
                          <a:spcPts val="0"/>
                        </a:spcBef>
                        <a:spcAft>
                          <a:spcPts val="0"/>
                        </a:spcAft>
                      </a:pPr>
                      <a:r>
                        <a:rPr lang="en-GB" sz="1600" kern="1200" dirty="0">
                          <a:effectLst/>
                        </a:rPr>
                        <a:t>Uses the correct terminology for specific 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4"/>
                  </a:ext>
                </a:extLst>
              </a:tr>
              <a:tr h="178048">
                <a:tc>
                  <a:txBody>
                    <a:bodyPr/>
                    <a:lstStyle/>
                    <a:p>
                      <a:pPr marL="0" marR="0">
                        <a:lnSpc>
                          <a:spcPct val="115000"/>
                        </a:lnSpc>
                        <a:spcBef>
                          <a:spcPts val="0"/>
                        </a:spcBef>
                        <a:spcAft>
                          <a:spcPts val="0"/>
                        </a:spcAft>
                      </a:pPr>
                      <a:r>
                        <a:rPr lang="en-GB" sz="1600" kern="1200" dirty="0">
                          <a:effectLst/>
                        </a:rPr>
                        <a:t>Analyses more than one meaning/connotation of words/clauses/methods (AO2)</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5"/>
                  </a:ext>
                </a:extLst>
              </a:tr>
              <a:tr h="178048">
                <a:tc>
                  <a:txBody>
                    <a:bodyPr/>
                    <a:lstStyle/>
                    <a:p>
                      <a:pPr marL="0" marR="0">
                        <a:lnSpc>
                          <a:spcPct val="115000"/>
                        </a:lnSpc>
                        <a:spcBef>
                          <a:spcPts val="0"/>
                        </a:spcBef>
                        <a:spcAft>
                          <a:spcPts val="0"/>
                        </a:spcAft>
                      </a:pPr>
                      <a:r>
                        <a:rPr lang="en-GB" sz="1600" b="0" dirty="0">
                          <a:effectLst/>
                          <a:latin typeface="Calibri"/>
                          <a:ea typeface="Times New Roman"/>
                          <a:cs typeface="Times New Roman"/>
                        </a:rPr>
                        <a:t>Explores</a:t>
                      </a:r>
                      <a:r>
                        <a:rPr lang="en-GB" sz="1600" b="0" baseline="0" dirty="0">
                          <a:effectLst/>
                          <a:latin typeface="Calibri"/>
                          <a:ea typeface="Times New Roman"/>
                          <a:cs typeface="Times New Roman"/>
                        </a:rPr>
                        <a:t> the effect </a:t>
                      </a:r>
                      <a:r>
                        <a:rPr lang="en-GB" sz="1600" b="0" baseline="0">
                          <a:effectLst/>
                          <a:latin typeface="Calibri"/>
                          <a:ea typeface="Times New Roman"/>
                          <a:cs typeface="Times New Roman"/>
                        </a:rPr>
                        <a:t>on reader</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6"/>
                  </a:ext>
                </a:extLst>
              </a:tr>
              <a:tr h="307758">
                <a:tc>
                  <a:txBody>
                    <a:bodyPr/>
                    <a:lstStyle/>
                    <a:p>
                      <a:pPr marL="0" marR="0">
                        <a:lnSpc>
                          <a:spcPct val="115000"/>
                        </a:lnSpc>
                        <a:spcBef>
                          <a:spcPts val="0"/>
                        </a:spcBef>
                        <a:spcAft>
                          <a:spcPts val="0"/>
                        </a:spcAft>
                      </a:pPr>
                      <a:r>
                        <a:rPr lang="en-GB" sz="1600" kern="1200" dirty="0">
                          <a:effectLst/>
                        </a:rPr>
                        <a:t>Evaluates how the word(s) impact on how the reader</a:t>
                      </a:r>
                      <a:r>
                        <a:rPr lang="en-GB" sz="1600" kern="1200" baseline="0" dirty="0">
                          <a:effectLst/>
                        </a:rPr>
                        <a:t> sees the character</a:t>
                      </a:r>
                      <a:r>
                        <a:rPr lang="en-GB" sz="1600" kern="1200" dirty="0">
                          <a:effectLst/>
                        </a:rPr>
                        <a:t> (AO2) </a:t>
                      </a:r>
                      <a:endParaRPr lang="en-GB" sz="1600" b="0"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7"/>
                  </a:ext>
                </a:extLst>
              </a:tr>
              <a:tr h="307758">
                <a:tc>
                  <a:txBody>
                    <a:bodyPr/>
                    <a:lstStyle/>
                    <a:p>
                      <a:pPr marL="0" marR="0">
                        <a:lnSpc>
                          <a:spcPct val="115000"/>
                        </a:lnSpc>
                        <a:spcBef>
                          <a:spcPts val="0"/>
                        </a:spcBef>
                        <a:spcAft>
                          <a:spcPts val="0"/>
                        </a:spcAft>
                      </a:pPr>
                      <a:r>
                        <a:rPr lang="en-GB" sz="1600" b="1" dirty="0">
                          <a:effectLst/>
                          <a:latin typeface="Calibri"/>
                          <a:ea typeface="Times New Roman"/>
                          <a:cs typeface="Times New Roman"/>
                        </a:rPr>
                        <a:t>Challenge:</a:t>
                      </a:r>
                      <a:r>
                        <a:rPr lang="en-GB" sz="1600" b="1" baseline="0" dirty="0">
                          <a:effectLst/>
                          <a:latin typeface="Calibri"/>
                          <a:ea typeface="Times New Roman"/>
                          <a:cs typeface="Times New Roman"/>
                        </a:rPr>
                        <a:t> Makes an appropriate link between the theme and the social/cultural context (AO3)</a:t>
                      </a:r>
                      <a:endParaRPr lang="en-GB" sz="1600" b="1" dirty="0">
                        <a:effectLst/>
                        <a:latin typeface="Calibri"/>
                        <a:ea typeface="Times New Roman"/>
                        <a:cs typeface="Times New Roman"/>
                      </a:endParaRPr>
                    </a:p>
                  </a:txBody>
                  <a:tcPr marL="85936" marR="85936" marT="24169" marB="24169"/>
                </a:tc>
                <a:tc>
                  <a:txBody>
                    <a:bodyPr/>
                    <a:lstStyle/>
                    <a:p>
                      <a:pPr>
                        <a:lnSpc>
                          <a:spcPct val="115000"/>
                        </a:lnSpc>
                      </a:pPr>
                      <a:endParaRPr lang="en-GB" sz="1600" b="0" dirty="0">
                        <a:effectLst/>
                        <a:latin typeface="Calibri"/>
                      </a:endParaRPr>
                    </a:p>
                  </a:txBody>
                  <a:tcPr marL="85936" marR="85936" marT="24169" marB="24169"/>
                </a:tc>
                <a:extLst>
                  <a:ext uri="{0D108BD9-81ED-4DB2-BD59-A6C34878D82A}">
                    <a16:rowId xmlns:a16="http://schemas.microsoft.com/office/drawing/2014/main" val="10008"/>
                  </a:ext>
                </a:extLst>
              </a:tr>
            </a:tbl>
          </a:graphicData>
        </a:graphic>
      </p:graphicFrame>
      <p:sp>
        <p:nvSpPr>
          <p:cNvPr id="5" name="Rectangle 4"/>
          <p:cNvSpPr/>
          <p:nvPr/>
        </p:nvSpPr>
        <p:spPr>
          <a:xfrm>
            <a:off x="335360" y="548767"/>
            <a:ext cx="5577813" cy="4524315"/>
          </a:xfrm>
          <a:prstGeom prst="rect">
            <a:avLst/>
          </a:prstGeom>
        </p:spPr>
        <p:txBody>
          <a:bodyPr wrap="square">
            <a:spAutoFit/>
          </a:bodyPr>
          <a:lstStyle/>
          <a:p>
            <a:r>
              <a:rPr lang="en-GB" sz="2400" b="1" dirty="0">
                <a:solidFill>
                  <a:prstClr val="black"/>
                </a:solidFill>
              </a:rPr>
              <a:t>A – Acknowledge a strength in the paragraph</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prstClr val="black"/>
                </a:solidFill>
              </a:rPr>
              <a:t>I – Set an improvement task </a:t>
            </a:r>
            <a:endParaRPr lang="en-GB" sz="2400" dirty="0">
              <a:solidFill>
                <a:prstClr val="black"/>
              </a:solidFill>
            </a:endParaRPr>
          </a:p>
          <a:p>
            <a:r>
              <a:rPr lang="en-GB" sz="2400" b="1" dirty="0">
                <a:solidFill>
                  <a:prstClr val="black"/>
                </a:solidFill>
              </a:rPr>
              <a:t>____________________________________________________</a:t>
            </a:r>
          </a:p>
          <a:p>
            <a:endParaRPr lang="en-GB" sz="2400" b="1" dirty="0">
              <a:solidFill>
                <a:prstClr val="black"/>
              </a:solidFill>
            </a:endParaRPr>
          </a:p>
          <a:p>
            <a:r>
              <a:rPr lang="en-GB" sz="2400" b="1" dirty="0">
                <a:solidFill>
                  <a:srgbClr val="008000"/>
                </a:solidFill>
              </a:rPr>
              <a:t>R – Respond to your partner’s improvement task in your book in green pen. </a:t>
            </a:r>
            <a:endParaRPr lang="en-GB" sz="2400" dirty="0">
              <a:solidFill>
                <a:srgbClr val="008000"/>
              </a:solidFill>
            </a:endParaRPr>
          </a:p>
        </p:txBody>
      </p:sp>
      <p:cxnSp>
        <p:nvCxnSpPr>
          <p:cNvPr id="7" name="Straight Arrow Connector 6"/>
          <p:cNvCxnSpPr/>
          <p:nvPr/>
        </p:nvCxnSpPr>
        <p:spPr>
          <a:xfrm flipV="1">
            <a:off x="4943872" y="3501008"/>
            <a:ext cx="1440160" cy="317940"/>
          </a:xfrm>
          <a:prstGeom prst="straightConnector1">
            <a:avLst/>
          </a:prstGeom>
          <a:ln w="57150">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6" name="Picture 5" descr="http://southaxholmeacademy.co.uk/images/logos/southAxholmeLogo.jpg"/>
          <p:cNvPicPr/>
          <p:nvPr/>
        </p:nvPicPr>
        <p:blipFill>
          <a:blip r:embed="rId2"/>
          <a:srcRect/>
          <a:stretch>
            <a:fillRect/>
          </a:stretch>
        </p:blipFill>
        <p:spPr bwMode="auto">
          <a:xfrm>
            <a:off x="10388600" y="6181812"/>
            <a:ext cx="1803400" cy="676275"/>
          </a:xfrm>
          <a:prstGeom prst="rect">
            <a:avLst/>
          </a:prstGeom>
          <a:noFill/>
          <a:ln w="9525">
            <a:noFill/>
            <a:miter lim="800000"/>
            <a:headEnd/>
            <a:tailEnd/>
          </a:ln>
        </p:spPr>
      </p:pic>
    </p:spTree>
    <p:extLst>
      <p:ext uri="{BB962C8B-B14F-4D97-AF65-F5344CB8AC3E}">
        <p14:creationId xmlns:p14="http://schemas.microsoft.com/office/powerpoint/2010/main" val="3262075211"/>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24"/>
          <p:cNvGrpSpPr/>
          <p:nvPr/>
        </p:nvGrpSpPr>
        <p:grpSpPr>
          <a:xfrm>
            <a:off x="239352" y="260648"/>
            <a:ext cx="11713301" cy="1446550"/>
            <a:chOff x="179512" y="260648"/>
            <a:chExt cx="8784976" cy="1446550"/>
          </a:xfrm>
        </p:grpSpPr>
        <p:sp>
          <p:nvSpPr>
            <p:cNvPr id="6" name="Rounded Rectangle 5"/>
            <p:cNvSpPr/>
            <p:nvPr/>
          </p:nvSpPr>
          <p:spPr>
            <a:xfrm>
              <a:off x="179512" y="260648"/>
              <a:ext cx="8784976" cy="1368152"/>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7" name="TextBox 6"/>
            <p:cNvSpPr txBox="1"/>
            <p:nvPr/>
          </p:nvSpPr>
          <p:spPr>
            <a:xfrm>
              <a:off x="251520" y="260648"/>
              <a:ext cx="2952328" cy="1446550"/>
            </a:xfrm>
            <a:prstGeom prst="rect">
              <a:avLst/>
            </a:prstGeom>
            <a:noFill/>
          </p:spPr>
          <p:txBody>
            <a:bodyPr wrap="square" rtlCol="0">
              <a:spAutoFit/>
            </a:bodyPr>
            <a:lstStyle/>
            <a:p>
              <a:r>
                <a:rPr lang="en-GB" b="1" dirty="0">
                  <a:solidFill>
                    <a:prstClr val="white"/>
                  </a:solidFill>
                  <a:effectLst>
                    <a:outerShdw blurRad="38100" dist="38100" dir="2700000" algn="tl">
                      <a:srgbClr val="000000">
                        <a:alpha val="43137"/>
                      </a:srgbClr>
                    </a:outerShdw>
                  </a:effectLst>
                  <a:latin typeface="Lucida Handwriting" pitchFamily="66" charset="0"/>
                </a:rPr>
                <a:t>The </a:t>
              </a:r>
              <a:r>
                <a:rPr lang="en-GB" sz="4800" b="1" dirty="0">
                  <a:solidFill>
                    <a:prstClr val="white"/>
                  </a:solidFill>
                  <a:effectLst>
                    <a:outerShdw blurRad="38100" dist="38100" dir="2700000" algn="tl">
                      <a:srgbClr val="000000">
                        <a:alpha val="43137"/>
                      </a:srgbClr>
                    </a:outerShdw>
                  </a:effectLst>
                  <a:latin typeface="Lucida Handwriting" pitchFamily="66" charset="0"/>
                </a:rPr>
                <a:t>BIG </a:t>
              </a:r>
              <a:endParaRPr lang="en-GB" sz="4000" b="1" dirty="0">
                <a:solidFill>
                  <a:prstClr val="white"/>
                </a:solidFill>
                <a:effectLst>
                  <a:outerShdw blurRad="38100" dist="38100" dir="2700000" algn="tl">
                    <a:srgbClr val="000000">
                      <a:alpha val="43137"/>
                    </a:srgbClr>
                  </a:outerShdw>
                </a:effectLst>
                <a:latin typeface="Lucida Handwriting" pitchFamily="66" charset="0"/>
              </a:endParaRPr>
            </a:p>
            <a:p>
              <a:r>
                <a:rPr lang="en-GB" sz="4000" b="1" dirty="0">
                  <a:solidFill>
                    <a:prstClr val="white"/>
                  </a:solidFill>
                  <a:effectLst>
                    <a:outerShdw blurRad="38100" dist="38100" dir="2700000" algn="tl">
                      <a:srgbClr val="000000">
                        <a:alpha val="43137"/>
                      </a:srgbClr>
                    </a:outerShdw>
                  </a:effectLst>
                  <a:latin typeface="Lucida Handwriting" pitchFamily="66" charset="0"/>
                </a:rPr>
                <a:t>Question:</a:t>
              </a:r>
            </a:p>
          </p:txBody>
        </p:sp>
      </p:grpSp>
      <p:grpSp>
        <p:nvGrpSpPr>
          <p:cNvPr id="24" name="Group 23"/>
          <p:cNvGrpSpPr/>
          <p:nvPr/>
        </p:nvGrpSpPr>
        <p:grpSpPr>
          <a:xfrm>
            <a:off x="431372" y="1772816"/>
            <a:ext cx="11425269" cy="864096"/>
            <a:chOff x="323528" y="1772816"/>
            <a:chExt cx="8568952" cy="864096"/>
          </a:xfrm>
        </p:grpSpPr>
        <p:sp>
          <p:nvSpPr>
            <p:cNvPr id="10" name="Rounded Rectangle 9"/>
            <p:cNvSpPr/>
            <p:nvPr/>
          </p:nvSpPr>
          <p:spPr>
            <a:xfrm>
              <a:off x="323528" y="1772816"/>
              <a:ext cx="8568952" cy="864096"/>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p:nvSpPr>
          <p:spPr>
            <a:xfrm>
              <a:off x="395536" y="1844824"/>
              <a:ext cx="1944216" cy="369332"/>
            </a:xfrm>
            <a:prstGeom prst="rect">
              <a:avLst/>
            </a:prstGeom>
            <a:noFill/>
            <a:ln>
              <a:noFill/>
            </a:ln>
          </p:spPr>
          <p:txBody>
            <a:bodyPr wrap="square" rtlCol="0">
              <a:spAutoFit/>
            </a:bodyPr>
            <a:lstStyle/>
            <a:p>
              <a:r>
                <a:rPr lang="en-GB" dirty="0">
                  <a:solidFill>
                    <a:prstClr val="black"/>
                  </a:solidFill>
                  <a:latin typeface="Lucida Handwriting" pitchFamily="66" charset="0"/>
                </a:rPr>
                <a:t>Keywords:</a:t>
              </a:r>
            </a:p>
          </p:txBody>
        </p:sp>
      </p:grpSp>
      <p:pic>
        <p:nvPicPr>
          <p:cNvPr id="9" name="Picture 8" descr="http://southaxholmeacademy.co.uk/images/logos/southAxholmeLogo.jpg"/>
          <p:cNvPicPr/>
          <p:nvPr/>
        </p:nvPicPr>
        <p:blipFill>
          <a:blip r:embed="rId2"/>
          <a:srcRect/>
          <a:stretch>
            <a:fillRect/>
          </a:stretch>
        </p:blipFill>
        <p:spPr bwMode="auto">
          <a:xfrm>
            <a:off x="10388600" y="6181810"/>
            <a:ext cx="1803400" cy="676275"/>
          </a:xfrm>
          <a:prstGeom prst="rect">
            <a:avLst/>
          </a:prstGeom>
          <a:noFill/>
          <a:ln w="9525">
            <a:noFill/>
            <a:miter lim="800000"/>
            <a:headEnd/>
            <a:tailEnd/>
          </a:ln>
        </p:spPr>
      </p:pic>
      <p:sp>
        <p:nvSpPr>
          <p:cNvPr id="2" name="TextBox 1"/>
          <p:cNvSpPr txBox="1"/>
          <p:nvPr/>
        </p:nvSpPr>
        <p:spPr>
          <a:xfrm>
            <a:off x="4367809" y="406115"/>
            <a:ext cx="7584843" cy="1077218"/>
          </a:xfrm>
          <a:prstGeom prst="rect">
            <a:avLst/>
          </a:prstGeom>
          <a:noFill/>
        </p:spPr>
        <p:txBody>
          <a:bodyPr wrap="square" rtlCol="0">
            <a:spAutoFit/>
          </a:bodyPr>
          <a:lstStyle/>
          <a:p>
            <a:pPr algn="ctr"/>
            <a:r>
              <a:rPr lang="en-GB" sz="3200" dirty="0">
                <a:solidFill>
                  <a:schemeClr val="bg1"/>
                </a:solidFill>
                <a:latin typeface="Comic Sans MS" pitchFamily="66" charset="0"/>
              </a:rPr>
              <a:t>What was Christmas Carol really about?</a:t>
            </a:r>
          </a:p>
        </p:txBody>
      </p:sp>
      <p:sp>
        <p:nvSpPr>
          <p:cNvPr id="3" name="TextBox 2"/>
          <p:cNvSpPr txBox="1"/>
          <p:nvPr/>
        </p:nvSpPr>
        <p:spPr>
          <a:xfrm>
            <a:off x="2543605" y="1772820"/>
            <a:ext cx="9025003" cy="461665"/>
          </a:xfrm>
          <a:prstGeom prst="rect">
            <a:avLst/>
          </a:prstGeom>
          <a:noFill/>
        </p:spPr>
        <p:txBody>
          <a:bodyPr wrap="square" rtlCol="0">
            <a:spAutoFit/>
          </a:bodyPr>
          <a:lstStyle/>
          <a:p>
            <a:r>
              <a:rPr lang="en-GB" sz="2400" dirty="0">
                <a:solidFill>
                  <a:prstClr val="black"/>
                </a:solidFill>
                <a:latin typeface="Century Gothic" panose="020B0502020202020204" pitchFamily="34" charset="0"/>
              </a:rPr>
              <a:t>Moral, Parable, Allegory.</a:t>
            </a:r>
          </a:p>
        </p:txBody>
      </p:sp>
      <p:sp>
        <p:nvSpPr>
          <p:cNvPr id="4" name="Rectangle 3"/>
          <p:cNvSpPr/>
          <p:nvPr/>
        </p:nvSpPr>
        <p:spPr>
          <a:xfrm>
            <a:off x="4091949" y="3772272"/>
            <a:ext cx="4008107" cy="1508105"/>
          </a:xfrm>
          <a:prstGeom prst="rect">
            <a:avLst/>
          </a:prstGeom>
          <a:ln>
            <a:solidFill>
              <a:srgbClr val="00B0F0"/>
            </a:solidFill>
          </a:ln>
        </p:spPr>
        <p:txBody>
          <a:bodyPr wrap="square">
            <a:spAutoFit/>
          </a:bodyPr>
          <a:lstStyle/>
          <a:p>
            <a:pPr algn="ctr"/>
            <a:r>
              <a:rPr lang="en-GB" sz="4600" dirty="0">
                <a:effectLst>
                  <a:outerShdw blurRad="38100" dist="25500" dir="5400000" algn="tl" rotWithShape="0">
                    <a:srgbClr val="000000">
                      <a:satMod val="180000"/>
                      <a:alpha val="75000"/>
                    </a:srgbClr>
                  </a:outerShdw>
                </a:effectLst>
                <a:latin typeface="Comic Sans MS" pitchFamily="66" charset="0"/>
                <a:ea typeface="+mj-ea"/>
                <a:cs typeface="+mj-cs"/>
              </a:rPr>
              <a:t>Evil is shown through…</a:t>
            </a:r>
            <a:endParaRPr lang="en-GB" dirty="0">
              <a:latin typeface="Comic Sans MS" pitchFamily="66" charset="0"/>
            </a:endParaRPr>
          </a:p>
        </p:txBody>
      </p:sp>
      <p:grpSp>
        <p:nvGrpSpPr>
          <p:cNvPr id="14" name="Group 13"/>
          <p:cNvGrpSpPr/>
          <p:nvPr/>
        </p:nvGrpSpPr>
        <p:grpSpPr>
          <a:xfrm>
            <a:off x="239370" y="2935152"/>
            <a:ext cx="1584175" cy="3484057"/>
            <a:chOff x="179512" y="2132856"/>
            <a:chExt cx="1296144" cy="4248472"/>
          </a:xfrm>
        </p:grpSpPr>
        <p:pic>
          <p:nvPicPr>
            <p:cNvPr id="15" name="Picture 2" descr="http://think-pair-share.co.uk/wp-content/uploads/2013/01/tps-logo1.png">
              <a:hlinkClick r:id="rId3"/>
            </p:cNvPr>
            <p:cNvPicPr>
              <a:picLocks noChangeAspect="1" noChangeArrowheads="1"/>
            </p:cNvPicPr>
            <p:nvPr/>
          </p:nvPicPr>
          <p:blipFill>
            <a:blip r:embed="rId4"/>
            <a:srcRect r="66667" b="22222"/>
            <a:stretch>
              <a:fillRect/>
            </a:stretch>
          </p:blipFill>
          <p:spPr bwMode="auto">
            <a:xfrm>
              <a:off x="251520" y="2132856"/>
              <a:ext cx="1224136" cy="1224136"/>
            </a:xfrm>
            <a:prstGeom prst="rect">
              <a:avLst/>
            </a:prstGeom>
            <a:noFill/>
          </p:spPr>
        </p:pic>
        <p:pic>
          <p:nvPicPr>
            <p:cNvPr id="16" name="Picture 2" descr="http://think-pair-share.co.uk/wp-content/uploads/2013/01/tps-logo1.png">
              <a:hlinkClick r:id="rId3"/>
            </p:cNvPr>
            <p:cNvPicPr>
              <a:picLocks noChangeAspect="1" noChangeArrowheads="1"/>
            </p:cNvPicPr>
            <p:nvPr/>
          </p:nvPicPr>
          <p:blipFill>
            <a:blip r:embed="rId4"/>
            <a:srcRect l="33105" r="31601" b="22222"/>
            <a:stretch>
              <a:fillRect/>
            </a:stretch>
          </p:blipFill>
          <p:spPr bwMode="auto">
            <a:xfrm>
              <a:off x="179512" y="3645024"/>
              <a:ext cx="1296144" cy="1224136"/>
            </a:xfrm>
            <a:prstGeom prst="rect">
              <a:avLst/>
            </a:prstGeom>
            <a:noFill/>
          </p:spPr>
        </p:pic>
        <p:pic>
          <p:nvPicPr>
            <p:cNvPr id="17" name="Picture 2" descr="http://think-pair-share.co.uk/wp-content/uploads/2013/01/tps-logo1.png">
              <a:hlinkClick r:id="rId3"/>
            </p:cNvPr>
            <p:cNvPicPr>
              <a:picLocks noChangeAspect="1" noChangeArrowheads="1"/>
            </p:cNvPicPr>
            <p:nvPr/>
          </p:nvPicPr>
          <p:blipFill>
            <a:blip r:embed="rId4"/>
            <a:srcRect l="66210" b="22222"/>
            <a:stretch>
              <a:fillRect/>
            </a:stretch>
          </p:blipFill>
          <p:spPr bwMode="auto">
            <a:xfrm>
              <a:off x="179512" y="5157192"/>
              <a:ext cx="1240904" cy="1224136"/>
            </a:xfrm>
            <a:prstGeom prst="rect">
              <a:avLst/>
            </a:prstGeom>
            <a:noFill/>
          </p:spPr>
        </p:pic>
      </p:grpSp>
      <p:sp>
        <p:nvSpPr>
          <p:cNvPr id="18" name="Rectangle 17"/>
          <p:cNvSpPr/>
          <p:nvPr/>
        </p:nvSpPr>
        <p:spPr>
          <a:xfrm>
            <a:off x="3119671" y="2719086"/>
            <a:ext cx="7963488" cy="4031873"/>
          </a:xfrm>
          <a:prstGeom prst="rect">
            <a:avLst/>
          </a:prstGeom>
          <a:solidFill>
            <a:schemeClr val="accent1"/>
          </a:solidFill>
        </p:spPr>
        <p:txBody>
          <a:bodyPr wrap="square">
            <a:spAutoFit/>
          </a:bodyPr>
          <a:lstStyle/>
          <a:p>
            <a:pPr marL="457200" lvl="0" indent="-457200">
              <a:buClr>
                <a:srgbClr val="72A376"/>
              </a:buClr>
              <a:buSzPct val="70000"/>
              <a:buFont typeface="Arial" pitchFamily="34" charset="0"/>
              <a:buChar char="•"/>
            </a:pPr>
            <a:r>
              <a:rPr lang="en-GB" sz="3200" dirty="0">
                <a:solidFill>
                  <a:prstClr val="white"/>
                </a:solidFill>
                <a:latin typeface="Comic Sans MS" pitchFamily="66" charset="0"/>
              </a:rPr>
              <a:t>Scrooge’s miserly refusal to give</a:t>
            </a:r>
          </a:p>
          <a:p>
            <a:pPr marL="457200" lvl="0" indent="-457200">
              <a:buClr>
                <a:srgbClr val="72A376"/>
              </a:buClr>
              <a:buSzPct val="70000"/>
              <a:buFont typeface="Arial" pitchFamily="34" charset="0"/>
              <a:buChar char="•"/>
            </a:pPr>
            <a:endParaRPr lang="en-GB" sz="3200" dirty="0">
              <a:solidFill>
                <a:prstClr val="white"/>
              </a:solidFill>
              <a:latin typeface="Comic Sans MS" pitchFamily="66" charset="0"/>
            </a:endParaRPr>
          </a:p>
          <a:p>
            <a:pPr marL="457200" lvl="0" indent="-457200">
              <a:buClr>
                <a:srgbClr val="72A376"/>
              </a:buClr>
              <a:buSzPct val="70000"/>
              <a:buFont typeface="Arial" pitchFamily="34" charset="0"/>
              <a:buChar char="•"/>
            </a:pPr>
            <a:r>
              <a:rPr lang="en-GB" sz="3200" dirty="0">
                <a:solidFill>
                  <a:prstClr val="white"/>
                </a:solidFill>
                <a:latin typeface="Comic Sans MS" pitchFamily="66" charset="0"/>
              </a:rPr>
              <a:t>His refusal of human contact</a:t>
            </a:r>
          </a:p>
          <a:p>
            <a:pPr marL="457200" lvl="0" indent="-457200">
              <a:buClr>
                <a:srgbClr val="72A376"/>
              </a:buClr>
              <a:buSzPct val="70000"/>
              <a:buFont typeface="Arial" pitchFamily="34" charset="0"/>
              <a:buChar char="•"/>
            </a:pPr>
            <a:endParaRPr lang="en-GB" sz="3200" dirty="0">
              <a:solidFill>
                <a:prstClr val="white"/>
              </a:solidFill>
              <a:latin typeface="Comic Sans MS" pitchFamily="66" charset="0"/>
            </a:endParaRPr>
          </a:p>
          <a:p>
            <a:pPr marL="457200" lvl="0" indent="-457200">
              <a:buClr>
                <a:srgbClr val="72A376"/>
              </a:buClr>
              <a:buSzPct val="70000"/>
              <a:buFont typeface="Arial" pitchFamily="34" charset="0"/>
              <a:buChar char="•"/>
            </a:pPr>
            <a:r>
              <a:rPr lang="en-GB" sz="3200" dirty="0">
                <a:solidFill>
                  <a:prstClr val="white"/>
                </a:solidFill>
                <a:latin typeface="Comic Sans MS" pitchFamily="66" charset="0"/>
              </a:rPr>
              <a:t>Even his colleagues barely know him</a:t>
            </a:r>
          </a:p>
          <a:p>
            <a:pPr marL="457200" lvl="0" indent="-457200">
              <a:buClr>
                <a:srgbClr val="72A376"/>
              </a:buClr>
              <a:buSzPct val="70000"/>
              <a:buFont typeface="Arial" pitchFamily="34" charset="0"/>
              <a:buChar char="•"/>
            </a:pPr>
            <a:endParaRPr lang="en-GB" sz="3200" dirty="0">
              <a:solidFill>
                <a:prstClr val="white"/>
              </a:solidFill>
              <a:latin typeface="Comic Sans MS" pitchFamily="66" charset="0"/>
            </a:endParaRPr>
          </a:p>
          <a:p>
            <a:pPr marL="457200" lvl="0" indent="-457200">
              <a:buClr>
                <a:srgbClr val="72A376"/>
              </a:buClr>
              <a:buSzPct val="70000"/>
              <a:buFont typeface="Arial" pitchFamily="34" charset="0"/>
              <a:buChar char="•"/>
            </a:pPr>
            <a:r>
              <a:rPr lang="en-GB" sz="3200" dirty="0">
                <a:solidFill>
                  <a:prstClr val="white"/>
                </a:solidFill>
                <a:latin typeface="Comic Sans MS" pitchFamily="66" charset="0"/>
              </a:rPr>
              <a:t>He hates himself as much as he hates everything else</a:t>
            </a:r>
          </a:p>
        </p:txBody>
      </p:sp>
    </p:spTree>
    <p:extLst>
      <p:ext uri="{BB962C8B-B14F-4D97-AF65-F5344CB8AC3E}">
        <p14:creationId xmlns:p14="http://schemas.microsoft.com/office/powerpoint/2010/main" val="512043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4" name="Oval 6"/>
          <p:cNvSpPr>
            <a:spLocks noChangeArrowheads="1"/>
          </p:cNvSpPr>
          <p:nvPr/>
        </p:nvSpPr>
        <p:spPr bwMode="auto">
          <a:xfrm>
            <a:off x="3600451" y="2997208"/>
            <a:ext cx="4800600" cy="1655763"/>
          </a:xfrm>
          <a:prstGeom prst="ellipse">
            <a:avLst/>
          </a:prstGeom>
          <a:solidFill>
            <a:srgbClr val="7030A0"/>
          </a:solidFill>
          <a:ln w="9525">
            <a:solidFill>
              <a:schemeClr val="tx1"/>
            </a:solidFill>
            <a:round/>
            <a:headEnd/>
            <a:tailEnd/>
          </a:ln>
          <a:effectLst/>
        </p:spPr>
        <p:txBody>
          <a:bodyPr wrap="none" anchor="ctr"/>
          <a:lstStyle/>
          <a:p>
            <a:pPr algn="ctr" fontAlgn="base">
              <a:spcBef>
                <a:spcPct val="0"/>
              </a:spcBef>
              <a:spcAft>
                <a:spcPct val="0"/>
              </a:spcAft>
            </a:pPr>
            <a:r>
              <a:rPr lang="en-GB" b="1" dirty="0">
                <a:solidFill>
                  <a:srgbClr val="FFFFFF"/>
                </a:solidFill>
                <a:latin typeface="Comic Sans MS" pitchFamily="66" charset="0"/>
              </a:rPr>
              <a:t>How is A Christmas Carol allegorical?</a:t>
            </a:r>
          </a:p>
        </p:txBody>
      </p:sp>
      <p:pic>
        <p:nvPicPr>
          <p:cNvPr id="17415" name="Picture 7"/>
          <p:cNvPicPr>
            <a:picLocks noChangeAspect="1" noChangeArrowheads="1"/>
          </p:cNvPicPr>
          <p:nvPr/>
        </p:nvPicPr>
        <p:blipFill>
          <a:blip r:embed="rId3">
            <a:extLst>
              <a:ext uri="{28A0092B-C50C-407E-A947-70E740481C1C}">
                <a14:useLocalDpi xmlns:a14="http://schemas.microsoft.com/office/drawing/2010/main" val="0"/>
              </a:ext>
            </a:extLst>
          </a:blip>
          <a:srcRect l="17876" r="16000"/>
          <a:stretch>
            <a:fillRect/>
          </a:stretch>
        </p:blipFill>
        <p:spPr bwMode="auto">
          <a:xfrm>
            <a:off x="1200151" y="4437063"/>
            <a:ext cx="2186516" cy="1860550"/>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0568" y="4581525"/>
            <a:ext cx="3649133" cy="2052638"/>
          </a:xfrm>
          <a:prstGeom prst="rect">
            <a:avLst/>
          </a:prstGeom>
          <a:noFill/>
          <a:extLst>
            <a:ext uri="{909E8E84-426E-40DD-AFC4-6F175D3DCCD1}">
              <a14:hiddenFill xmlns:a14="http://schemas.microsoft.com/office/drawing/2010/main">
                <a:solidFill>
                  <a:srgbClr val="FFFFFF"/>
                </a:solidFill>
              </a14:hiddenFill>
            </a:ext>
          </a:extLst>
        </p:spPr>
      </p:pic>
      <p:pic>
        <p:nvPicPr>
          <p:cNvPr id="1741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1800" y="1125589"/>
            <a:ext cx="2652184" cy="2016125"/>
          </a:xfrm>
          <a:prstGeom prst="rect">
            <a:avLst/>
          </a:prstGeom>
          <a:noFill/>
          <a:extLst>
            <a:ext uri="{909E8E84-426E-40DD-AFC4-6F175D3DCCD1}">
              <a14:hiddenFill xmlns:a14="http://schemas.microsoft.com/office/drawing/2010/main">
                <a:solidFill>
                  <a:srgbClr val="FFFFFF"/>
                </a:solidFill>
              </a14:hiddenFill>
            </a:ext>
          </a:extLst>
        </p:spPr>
      </p:pic>
      <p:pic>
        <p:nvPicPr>
          <p:cNvPr id="17419" name="Picture 11"/>
          <p:cNvPicPr>
            <a:picLocks noChangeAspect="1" noChangeArrowheads="1"/>
          </p:cNvPicPr>
          <p:nvPr/>
        </p:nvPicPr>
        <p:blipFill>
          <a:blip r:embed="rId6">
            <a:extLst>
              <a:ext uri="{28A0092B-C50C-407E-A947-70E740481C1C}">
                <a14:useLocalDpi xmlns:a14="http://schemas.microsoft.com/office/drawing/2010/main" val="0"/>
              </a:ext>
            </a:extLst>
          </a:blip>
          <a:srcRect l="43474"/>
          <a:stretch>
            <a:fillRect/>
          </a:stretch>
        </p:blipFill>
        <p:spPr bwMode="auto">
          <a:xfrm>
            <a:off x="9169403" y="476250"/>
            <a:ext cx="2374900" cy="2376488"/>
          </a:xfrm>
          <a:prstGeom prst="rect">
            <a:avLst/>
          </a:prstGeom>
          <a:noFill/>
          <a:extLst>
            <a:ext uri="{909E8E84-426E-40DD-AFC4-6F175D3DCCD1}">
              <a14:hiddenFill xmlns:a14="http://schemas.microsoft.com/office/drawing/2010/main">
                <a:solidFill>
                  <a:srgbClr val="FFFFFF"/>
                </a:solidFill>
              </a14:hiddenFill>
            </a:ext>
          </a:extLst>
        </p:spPr>
      </p:pic>
      <p:pic>
        <p:nvPicPr>
          <p:cNvPr id="17420" name="Picture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71435" y="333375"/>
            <a:ext cx="3289300" cy="2095500"/>
          </a:xfrm>
          <a:prstGeom prst="rect">
            <a:avLst/>
          </a:prstGeom>
          <a:noFill/>
          <a:extLst>
            <a:ext uri="{909E8E84-426E-40DD-AFC4-6F175D3DCCD1}">
              <a14:hiddenFill xmlns:a14="http://schemas.microsoft.com/office/drawing/2010/main">
                <a:solidFill>
                  <a:srgbClr val="FFFFFF"/>
                </a:solidFill>
              </a14:hiddenFill>
            </a:ext>
          </a:extLst>
        </p:spPr>
      </p:pic>
      <p:sp>
        <p:nvSpPr>
          <p:cNvPr id="17421" name="Line 13"/>
          <p:cNvSpPr>
            <a:spLocks noChangeShapeType="1"/>
          </p:cNvSpPr>
          <p:nvPr/>
        </p:nvSpPr>
        <p:spPr bwMode="auto">
          <a:xfrm flipV="1">
            <a:off x="7920601" y="2565451"/>
            <a:ext cx="1248833" cy="79216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GB">
              <a:solidFill>
                <a:srgbClr val="000000"/>
              </a:solidFill>
            </a:endParaRPr>
          </a:p>
        </p:txBody>
      </p:sp>
      <p:sp>
        <p:nvSpPr>
          <p:cNvPr id="17422" name="Line 14"/>
          <p:cNvSpPr>
            <a:spLocks noChangeShapeType="1"/>
          </p:cNvSpPr>
          <p:nvPr/>
        </p:nvSpPr>
        <p:spPr bwMode="auto">
          <a:xfrm flipV="1">
            <a:off x="5903384" y="2420989"/>
            <a:ext cx="0" cy="50323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GB">
              <a:solidFill>
                <a:srgbClr val="000000"/>
              </a:solidFill>
            </a:endParaRPr>
          </a:p>
        </p:txBody>
      </p:sp>
      <p:sp>
        <p:nvSpPr>
          <p:cNvPr id="17423" name="Line 15"/>
          <p:cNvSpPr>
            <a:spLocks noChangeShapeType="1"/>
          </p:cNvSpPr>
          <p:nvPr/>
        </p:nvSpPr>
        <p:spPr bwMode="auto">
          <a:xfrm flipH="1" flipV="1">
            <a:off x="3024717" y="3068638"/>
            <a:ext cx="575733" cy="57626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GB">
              <a:solidFill>
                <a:srgbClr val="000000"/>
              </a:solidFill>
            </a:endParaRPr>
          </a:p>
        </p:txBody>
      </p:sp>
      <p:sp>
        <p:nvSpPr>
          <p:cNvPr id="17424" name="Line 16"/>
          <p:cNvSpPr>
            <a:spLocks noChangeShapeType="1"/>
          </p:cNvSpPr>
          <p:nvPr/>
        </p:nvSpPr>
        <p:spPr bwMode="auto">
          <a:xfrm flipH="1">
            <a:off x="3312584" y="4365625"/>
            <a:ext cx="863600" cy="6477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GB">
              <a:solidFill>
                <a:srgbClr val="000000"/>
              </a:solidFill>
            </a:endParaRPr>
          </a:p>
        </p:txBody>
      </p:sp>
      <p:sp>
        <p:nvSpPr>
          <p:cNvPr id="17425" name="Line 17"/>
          <p:cNvSpPr>
            <a:spLocks noChangeShapeType="1"/>
          </p:cNvSpPr>
          <p:nvPr/>
        </p:nvSpPr>
        <p:spPr bwMode="auto">
          <a:xfrm>
            <a:off x="7247467" y="4508500"/>
            <a:ext cx="673100" cy="4333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337464722"/>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25973" y="1069250"/>
            <a:ext cx="7215355" cy="5632311"/>
          </a:xfrm>
          <a:prstGeom prst="rect">
            <a:avLst/>
          </a:prstGeom>
          <a:solidFill>
            <a:srgbClr val="E5F4FF"/>
          </a:solidFill>
        </p:spPr>
        <p:txBody>
          <a:bodyPr wrap="square">
            <a:spAutoFit/>
          </a:bodyPr>
          <a:lstStyle/>
          <a:p>
            <a:r>
              <a:rPr lang="en-GB" dirty="0">
                <a:latin typeface="Comic Sans MS" pitchFamily="66" charset="0"/>
              </a:rPr>
              <a:t>A Christmas Carol is a story that works on several levels of meaning.</a:t>
            </a:r>
          </a:p>
          <a:p>
            <a:endParaRPr lang="en-GB" dirty="0">
              <a:latin typeface="Comic Sans MS" pitchFamily="66" charset="0"/>
            </a:endParaRPr>
          </a:p>
          <a:p>
            <a:r>
              <a:rPr lang="en-GB" dirty="0">
                <a:latin typeface="Comic Sans MS" pitchFamily="66" charset="0"/>
              </a:rPr>
              <a:t>It is a parable because it has a moral lesson.</a:t>
            </a:r>
          </a:p>
          <a:p>
            <a:endParaRPr lang="en-GB" dirty="0">
              <a:latin typeface="Comic Sans MS" pitchFamily="66" charset="0"/>
            </a:endParaRPr>
          </a:p>
          <a:p>
            <a:r>
              <a:rPr lang="en-GB" dirty="0">
                <a:latin typeface="Comic Sans MS" pitchFamily="66" charset="0"/>
              </a:rPr>
              <a:t>It is an allegory because it uses figures that represent abstract ideas.</a:t>
            </a:r>
          </a:p>
          <a:p>
            <a:endParaRPr lang="en-GB" dirty="0">
              <a:latin typeface="Comic Sans MS" pitchFamily="66" charset="0"/>
            </a:endParaRPr>
          </a:p>
          <a:p>
            <a:r>
              <a:rPr lang="en-GB" dirty="0">
                <a:latin typeface="Comic Sans MS" pitchFamily="66" charset="0"/>
              </a:rPr>
              <a:t>Allegory: a story with a second meaning behind the obvious one, using ideas as personified characters</a:t>
            </a:r>
          </a:p>
          <a:p>
            <a:endParaRPr lang="en-GB" dirty="0">
              <a:latin typeface="Comic Sans MS" pitchFamily="66" charset="0"/>
            </a:endParaRPr>
          </a:p>
          <a:p>
            <a:r>
              <a:rPr lang="en-GB" dirty="0">
                <a:latin typeface="Comic Sans MS" pitchFamily="66" charset="0"/>
              </a:rPr>
              <a:t>Parable: a story related to people’s own experiences that illustrate a moral lesson, often through metaphor</a:t>
            </a:r>
          </a:p>
          <a:p>
            <a:endParaRPr lang="en-GB" dirty="0">
              <a:latin typeface="Comic Sans MS" pitchFamily="66" charset="0"/>
            </a:endParaRPr>
          </a:p>
          <a:p>
            <a:r>
              <a:rPr lang="en-GB" dirty="0">
                <a:latin typeface="Comic Sans MS" pitchFamily="66" charset="0"/>
              </a:rPr>
              <a:t>Pathetic fallacy: the idea that nature reflects human feelings</a:t>
            </a:r>
          </a:p>
          <a:p>
            <a:endParaRPr lang="en-GB" dirty="0">
              <a:latin typeface="Comic Sans MS" pitchFamily="66" charset="0"/>
            </a:endParaRPr>
          </a:p>
          <a:p>
            <a:r>
              <a:rPr lang="en-GB" dirty="0">
                <a:latin typeface="Comic Sans MS" pitchFamily="66" charset="0"/>
              </a:rPr>
              <a:t>The story is a parable of redemption.</a:t>
            </a:r>
          </a:p>
          <a:p>
            <a:endParaRPr lang="en-GB" dirty="0">
              <a:latin typeface="Comic Sans MS" pitchFamily="66" charset="0"/>
            </a:endParaRPr>
          </a:p>
          <a:p>
            <a:r>
              <a:rPr lang="en-GB" dirty="0">
                <a:latin typeface="Comic Sans MS" pitchFamily="66" charset="0"/>
              </a:rPr>
              <a:t>A moral lesson for the selfish…with an entertaining tale of ghosts and Christmas.</a:t>
            </a:r>
          </a:p>
        </p:txBody>
      </p:sp>
      <p:sp>
        <p:nvSpPr>
          <p:cNvPr id="3" name="Rectangle 2"/>
          <p:cNvSpPr/>
          <p:nvPr/>
        </p:nvSpPr>
        <p:spPr>
          <a:xfrm>
            <a:off x="7725105" y="1253915"/>
            <a:ext cx="4146331" cy="5262979"/>
          </a:xfrm>
          <a:prstGeom prst="rect">
            <a:avLst/>
          </a:prstGeom>
          <a:ln>
            <a:solidFill>
              <a:srgbClr val="00B0F0"/>
            </a:solidFill>
          </a:ln>
        </p:spPr>
        <p:txBody>
          <a:bodyPr wrap="square">
            <a:spAutoFit/>
          </a:bodyPr>
          <a:lstStyle/>
          <a:p>
            <a:r>
              <a:rPr lang="en-GB" sz="2400" dirty="0">
                <a:latin typeface="Comic Sans MS" pitchFamily="66" charset="0"/>
              </a:rPr>
              <a:t>Consider the following:</a:t>
            </a:r>
          </a:p>
          <a:p>
            <a:endParaRPr lang="en-GB" sz="2400" dirty="0">
              <a:latin typeface="Comic Sans MS" pitchFamily="66" charset="0"/>
            </a:endParaRPr>
          </a:p>
          <a:p>
            <a:pPr lvl="1"/>
            <a:r>
              <a:rPr lang="en-GB" sz="2400" dirty="0">
                <a:latin typeface="Comic Sans MS" pitchFamily="66" charset="0"/>
              </a:rPr>
              <a:t>Jacob Marley’s chain</a:t>
            </a:r>
          </a:p>
          <a:p>
            <a:pPr lvl="1"/>
            <a:r>
              <a:rPr lang="en-GB" sz="2400" dirty="0">
                <a:latin typeface="Comic Sans MS" pitchFamily="66" charset="0"/>
              </a:rPr>
              <a:t>The ghosts – past/present/future</a:t>
            </a:r>
          </a:p>
          <a:p>
            <a:pPr lvl="1"/>
            <a:r>
              <a:rPr lang="en-GB" sz="2400" dirty="0">
                <a:latin typeface="Comic Sans MS" pitchFamily="66" charset="0"/>
              </a:rPr>
              <a:t>Ignorance and Want</a:t>
            </a:r>
          </a:p>
          <a:p>
            <a:pPr lvl="1"/>
            <a:r>
              <a:rPr lang="en-GB" sz="2400" dirty="0">
                <a:latin typeface="Comic Sans MS" pitchFamily="66" charset="0"/>
              </a:rPr>
              <a:t>‘Once upon a time…’</a:t>
            </a:r>
          </a:p>
          <a:p>
            <a:pPr lvl="1"/>
            <a:r>
              <a:rPr lang="en-GB" sz="2400" dirty="0">
                <a:latin typeface="Comic Sans MS" pitchFamily="66" charset="0"/>
              </a:rPr>
              <a:t>Three spirits (clue: three bears, three wise men, three wishes, etc.)</a:t>
            </a:r>
          </a:p>
          <a:p>
            <a:pPr marL="411480" lvl="1" indent="0">
              <a:buNone/>
            </a:pPr>
            <a:endParaRPr lang="en-GB" sz="2400" dirty="0">
              <a:latin typeface="Comic Sans MS" pitchFamily="66" charset="0"/>
            </a:endParaRPr>
          </a:p>
          <a:p>
            <a:pPr marL="411480" lvl="1" indent="0" algn="ctr">
              <a:buNone/>
            </a:pPr>
            <a:r>
              <a:rPr lang="en-GB" sz="2400" b="1" dirty="0">
                <a:latin typeface="Comic Sans MS" pitchFamily="66" charset="0"/>
              </a:rPr>
              <a:t>What images or ideas do these symbols create for you?</a:t>
            </a:r>
          </a:p>
        </p:txBody>
      </p:sp>
    </p:spTree>
    <p:extLst>
      <p:ext uri="{BB962C8B-B14F-4D97-AF65-F5344CB8AC3E}">
        <p14:creationId xmlns:p14="http://schemas.microsoft.com/office/powerpoint/2010/main" val="3206767766"/>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67963902"/>
              </p:ext>
            </p:extLst>
          </p:nvPr>
        </p:nvGraphicFramePr>
        <p:xfrm>
          <a:off x="189185" y="488731"/>
          <a:ext cx="11696964" cy="6163578"/>
        </p:xfrm>
        <a:graphic>
          <a:graphicData uri="http://schemas.openxmlformats.org/drawingml/2006/table">
            <a:tbl>
              <a:tblPr firstRow="1" firstCol="1" bandRow="1">
                <a:tableStyleId>{5C22544A-7EE6-4342-B048-85BDC9FD1C3A}</a:tableStyleId>
              </a:tblPr>
              <a:tblGrid>
                <a:gridCol w="751015">
                  <a:extLst>
                    <a:ext uri="{9D8B030D-6E8A-4147-A177-3AD203B41FA5}">
                      <a16:colId xmlns:a16="http://schemas.microsoft.com/office/drawing/2014/main" val="20000"/>
                    </a:ext>
                  </a:extLst>
                </a:gridCol>
                <a:gridCol w="1508123">
                  <a:extLst>
                    <a:ext uri="{9D8B030D-6E8A-4147-A177-3AD203B41FA5}">
                      <a16:colId xmlns:a16="http://schemas.microsoft.com/office/drawing/2014/main" val="20001"/>
                    </a:ext>
                  </a:extLst>
                </a:gridCol>
                <a:gridCol w="4417893">
                  <a:extLst>
                    <a:ext uri="{9D8B030D-6E8A-4147-A177-3AD203B41FA5}">
                      <a16:colId xmlns:a16="http://schemas.microsoft.com/office/drawing/2014/main" val="20002"/>
                    </a:ext>
                  </a:extLst>
                </a:gridCol>
                <a:gridCol w="5019933">
                  <a:extLst>
                    <a:ext uri="{9D8B030D-6E8A-4147-A177-3AD203B41FA5}">
                      <a16:colId xmlns:a16="http://schemas.microsoft.com/office/drawing/2014/main" val="20003"/>
                    </a:ext>
                  </a:extLst>
                </a:gridCol>
              </a:tblGrid>
              <a:tr h="148234">
                <a:tc>
                  <a:txBody>
                    <a:bodyPr/>
                    <a:lstStyle/>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Title</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dirty="0">
                          <a:solidFill>
                            <a:schemeClr val="tx1"/>
                          </a:solidFill>
                          <a:effectLst/>
                          <a:latin typeface="Comic Sans MS" pitchFamily="66" charset="0"/>
                        </a:rPr>
                        <a:t>Plot summary</a:t>
                      </a:r>
                      <a:endParaRPr lang="en-GB" sz="1200" dirty="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Main quotations</a:t>
                      </a:r>
                      <a:endParaRPr lang="en-GB" sz="1200">
                        <a:solidFill>
                          <a:schemeClr val="tx1"/>
                        </a:solidFill>
                        <a:effectLst/>
                        <a:latin typeface="Comic Sans MS" pitchFamily="66" charset="0"/>
                        <a:ea typeface="Calibri"/>
                        <a:cs typeface="Times New Roman"/>
                      </a:endParaRPr>
                    </a:p>
                  </a:txBody>
                  <a:tcPr marL="48063" marR="48063" marT="0" marB="0"/>
                </a:tc>
                <a:extLst>
                  <a:ext uri="{0D108BD9-81ED-4DB2-BD59-A6C34878D82A}">
                    <a16:rowId xmlns:a16="http://schemas.microsoft.com/office/drawing/2014/main" val="10000"/>
                  </a:ext>
                </a:extLst>
              </a:tr>
              <a:tr h="915002">
                <a:tc>
                  <a:txBody>
                    <a:bodyPr/>
                    <a:lstStyle/>
                    <a:p>
                      <a:pPr>
                        <a:lnSpc>
                          <a:spcPct val="107000"/>
                        </a:lnSpc>
                        <a:spcAft>
                          <a:spcPts val="0"/>
                        </a:spcAft>
                      </a:pPr>
                      <a:r>
                        <a:rPr lang="en-GB" sz="1200">
                          <a:solidFill>
                            <a:schemeClr val="tx1"/>
                          </a:solidFill>
                          <a:effectLst/>
                          <a:latin typeface="Comic Sans MS" pitchFamily="66" charset="0"/>
                        </a:rPr>
                        <a:t>Stave 1</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Marley’s Ghost</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extLst>
                  <a:ext uri="{0D108BD9-81ED-4DB2-BD59-A6C34878D82A}">
                    <a16:rowId xmlns:a16="http://schemas.microsoft.com/office/drawing/2014/main" val="10001"/>
                  </a:ext>
                </a:extLst>
              </a:tr>
              <a:tr h="1376358">
                <a:tc>
                  <a:txBody>
                    <a:bodyPr/>
                    <a:lstStyle/>
                    <a:p>
                      <a:pPr>
                        <a:lnSpc>
                          <a:spcPct val="107000"/>
                        </a:lnSpc>
                        <a:spcAft>
                          <a:spcPts val="0"/>
                        </a:spcAft>
                      </a:pPr>
                      <a:r>
                        <a:rPr lang="en-GB" sz="1200">
                          <a:solidFill>
                            <a:schemeClr val="tx1"/>
                          </a:solidFill>
                          <a:effectLst/>
                          <a:latin typeface="Comic Sans MS" pitchFamily="66" charset="0"/>
                        </a:rPr>
                        <a:t>Stave 2</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The First of the Three Spirits</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extLst>
                  <a:ext uri="{0D108BD9-81ED-4DB2-BD59-A6C34878D82A}">
                    <a16:rowId xmlns:a16="http://schemas.microsoft.com/office/drawing/2014/main" val="10002"/>
                  </a:ext>
                </a:extLst>
              </a:tr>
              <a:tr h="1068787">
                <a:tc>
                  <a:txBody>
                    <a:bodyPr/>
                    <a:lstStyle/>
                    <a:p>
                      <a:pPr>
                        <a:lnSpc>
                          <a:spcPct val="107000"/>
                        </a:lnSpc>
                        <a:spcAft>
                          <a:spcPts val="0"/>
                        </a:spcAft>
                      </a:pPr>
                      <a:r>
                        <a:rPr lang="en-GB" sz="1200">
                          <a:solidFill>
                            <a:schemeClr val="tx1"/>
                          </a:solidFill>
                          <a:effectLst/>
                          <a:latin typeface="Comic Sans MS" pitchFamily="66" charset="0"/>
                        </a:rPr>
                        <a:t>Stave 3</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The Second of the Three Spirits</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extLst>
                  <a:ext uri="{0D108BD9-81ED-4DB2-BD59-A6C34878D82A}">
                    <a16:rowId xmlns:a16="http://schemas.microsoft.com/office/drawing/2014/main" val="10003"/>
                  </a:ext>
                </a:extLst>
              </a:tr>
              <a:tr h="1222572">
                <a:tc>
                  <a:txBody>
                    <a:bodyPr/>
                    <a:lstStyle/>
                    <a:p>
                      <a:pPr>
                        <a:lnSpc>
                          <a:spcPct val="107000"/>
                        </a:lnSpc>
                        <a:spcAft>
                          <a:spcPts val="0"/>
                        </a:spcAft>
                      </a:pPr>
                      <a:r>
                        <a:rPr lang="en-GB" sz="1200">
                          <a:solidFill>
                            <a:schemeClr val="tx1"/>
                          </a:solidFill>
                          <a:effectLst/>
                          <a:latin typeface="Comic Sans MS" pitchFamily="66" charset="0"/>
                        </a:rPr>
                        <a:t>Stave 4</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The Last of the Spirits</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extLst>
                  <a:ext uri="{0D108BD9-81ED-4DB2-BD59-A6C34878D82A}">
                    <a16:rowId xmlns:a16="http://schemas.microsoft.com/office/drawing/2014/main" val="10004"/>
                  </a:ext>
                </a:extLst>
              </a:tr>
              <a:tr h="1068787">
                <a:tc>
                  <a:txBody>
                    <a:bodyPr/>
                    <a:lstStyle/>
                    <a:p>
                      <a:pPr>
                        <a:lnSpc>
                          <a:spcPct val="107000"/>
                        </a:lnSpc>
                        <a:spcAft>
                          <a:spcPts val="0"/>
                        </a:spcAft>
                      </a:pPr>
                      <a:r>
                        <a:rPr lang="en-GB" sz="1200">
                          <a:solidFill>
                            <a:schemeClr val="tx1"/>
                          </a:solidFill>
                          <a:effectLst/>
                          <a:latin typeface="Comic Sans MS" pitchFamily="66" charset="0"/>
                        </a:rPr>
                        <a:t>Stave 5</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a:solidFill>
                            <a:schemeClr val="tx1"/>
                          </a:solidFill>
                          <a:effectLst/>
                          <a:latin typeface="Comic Sans MS" pitchFamily="66" charset="0"/>
                        </a:rPr>
                        <a:t>The End of It.</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p>
                    <a:p>
                      <a:pPr>
                        <a:lnSpc>
                          <a:spcPct val="107000"/>
                        </a:lnSpc>
                        <a:spcAft>
                          <a:spcPts val="0"/>
                        </a:spcAft>
                      </a:pPr>
                      <a:r>
                        <a:rPr lang="en-GB" sz="1200">
                          <a:solidFill>
                            <a:schemeClr val="tx1"/>
                          </a:solidFill>
                          <a:effectLst/>
                          <a:latin typeface="Comic Sans MS" pitchFamily="66" charset="0"/>
                        </a:rPr>
                        <a:t> </a:t>
                      </a:r>
                      <a:endParaRPr lang="en-GB" sz="120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dirty="0">
                          <a:solidFill>
                            <a:schemeClr val="tx1"/>
                          </a:solidFill>
                          <a:effectLst/>
                          <a:latin typeface="Comic Sans MS" pitchFamily="66" charset="0"/>
                        </a:rPr>
                        <a:t> </a:t>
                      </a:r>
                      <a:endParaRPr lang="en-GB" sz="1200" dirty="0">
                        <a:solidFill>
                          <a:schemeClr val="tx1"/>
                        </a:solidFill>
                        <a:effectLst/>
                        <a:latin typeface="Comic Sans MS" pitchFamily="66" charset="0"/>
                        <a:ea typeface="Calibri"/>
                        <a:cs typeface="Times New Roman"/>
                      </a:endParaRPr>
                    </a:p>
                  </a:txBody>
                  <a:tcPr marL="48063" marR="48063" marT="0" marB="0"/>
                </a:tc>
                <a:tc>
                  <a:txBody>
                    <a:bodyPr/>
                    <a:lstStyle/>
                    <a:p>
                      <a:pPr>
                        <a:lnSpc>
                          <a:spcPct val="107000"/>
                        </a:lnSpc>
                        <a:spcAft>
                          <a:spcPts val="0"/>
                        </a:spcAft>
                      </a:pPr>
                      <a:r>
                        <a:rPr lang="en-GB" sz="1200" dirty="0">
                          <a:solidFill>
                            <a:schemeClr val="tx1"/>
                          </a:solidFill>
                          <a:effectLst/>
                          <a:latin typeface="Comic Sans MS" pitchFamily="66" charset="0"/>
                        </a:rPr>
                        <a:t> </a:t>
                      </a:r>
                      <a:endParaRPr lang="en-GB" sz="1200" dirty="0">
                        <a:solidFill>
                          <a:schemeClr val="tx1"/>
                        </a:solidFill>
                        <a:effectLst/>
                        <a:latin typeface="Comic Sans MS" pitchFamily="66" charset="0"/>
                        <a:ea typeface="Calibri"/>
                        <a:cs typeface="Times New Roman"/>
                      </a:endParaRPr>
                    </a:p>
                  </a:txBody>
                  <a:tcPr marL="48063" marR="48063"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743106487"/>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748391618"/>
              </p:ext>
            </p:extLst>
          </p:nvPr>
        </p:nvGraphicFramePr>
        <p:xfrm>
          <a:off x="-4" y="7"/>
          <a:ext cx="12192005" cy="6859389"/>
        </p:xfrm>
        <a:graphic>
          <a:graphicData uri="http://schemas.openxmlformats.org/drawingml/2006/table">
            <a:tbl>
              <a:tblPr firstRow="1" firstCol="1" bandRow="1">
                <a:tableStyleId>{5C22544A-7EE6-4342-B048-85BDC9FD1C3A}</a:tableStyleId>
              </a:tblPr>
              <a:tblGrid>
                <a:gridCol w="2437924">
                  <a:extLst>
                    <a:ext uri="{9D8B030D-6E8A-4147-A177-3AD203B41FA5}">
                      <a16:colId xmlns:a16="http://schemas.microsoft.com/office/drawing/2014/main" val="20000"/>
                    </a:ext>
                  </a:extLst>
                </a:gridCol>
                <a:gridCol w="2437924">
                  <a:extLst>
                    <a:ext uri="{9D8B030D-6E8A-4147-A177-3AD203B41FA5}">
                      <a16:colId xmlns:a16="http://schemas.microsoft.com/office/drawing/2014/main" val="20001"/>
                    </a:ext>
                  </a:extLst>
                </a:gridCol>
                <a:gridCol w="2438719">
                  <a:extLst>
                    <a:ext uri="{9D8B030D-6E8A-4147-A177-3AD203B41FA5}">
                      <a16:colId xmlns:a16="http://schemas.microsoft.com/office/drawing/2014/main" val="20002"/>
                    </a:ext>
                  </a:extLst>
                </a:gridCol>
                <a:gridCol w="2438719">
                  <a:extLst>
                    <a:ext uri="{9D8B030D-6E8A-4147-A177-3AD203B41FA5}">
                      <a16:colId xmlns:a16="http://schemas.microsoft.com/office/drawing/2014/main" val="20003"/>
                    </a:ext>
                  </a:extLst>
                </a:gridCol>
                <a:gridCol w="2438719">
                  <a:extLst>
                    <a:ext uri="{9D8B030D-6E8A-4147-A177-3AD203B41FA5}">
                      <a16:colId xmlns:a16="http://schemas.microsoft.com/office/drawing/2014/main" val="20004"/>
                    </a:ext>
                  </a:extLst>
                </a:gridCol>
              </a:tblGrid>
              <a:tr h="357386">
                <a:tc>
                  <a:txBody>
                    <a:bodyPr/>
                    <a:lstStyle/>
                    <a:p>
                      <a:pPr>
                        <a:lnSpc>
                          <a:spcPct val="107000"/>
                        </a:lnSpc>
                        <a:spcAft>
                          <a:spcPts val="0"/>
                        </a:spcAft>
                      </a:pPr>
                      <a:r>
                        <a:rPr lang="en-GB" sz="1100">
                          <a:solidFill>
                            <a:schemeClr val="tx1"/>
                          </a:solidFill>
                          <a:effectLst/>
                          <a:latin typeface="Comic Sans MS" pitchFamily="66" charset="0"/>
                        </a:rPr>
                        <a:t>STAVE 1 – MARLEY’S GHOST</a:t>
                      </a:r>
                      <a:endParaRPr lang="en-GB" sz="1100">
                        <a:solidFill>
                          <a:schemeClr val="tx1"/>
                        </a:solidFill>
                        <a:effectLst/>
                        <a:latin typeface="Comic Sans MS" pitchFamily="66" charset="0"/>
                        <a:ea typeface="Calibri"/>
                        <a:cs typeface="Times New Roman"/>
                      </a:endParaRPr>
                    </a:p>
                  </a:txBody>
                  <a:tcPr marL="45535" marR="45535" marT="0" marB="0"/>
                </a:tc>
                <a:tc>
                  <a:txBody>
                    <a:bodyPr/>
                    <a:lstStyle/>
                    <a:p>
                      <a:pPr>
                        <a:lnSpc>
                          <a:spcPct val="107000"/>
                        </a:lnSpc>
                        <a:spcAft>
                          <a:spcPts val="0"/>
                        </a:spcAft>
                      </a:pPr>
                      <a:r>
                        <a:rPr lang="en-GB" sz="1100">
                          <a:solidFill>
                            <a:schemeClr val="tx1"/>
                          </a:solidFill>
                          <a:effectLst/>
                          <a:latin typeface="Comic Sans MS" pitchFamily="66" charset="0"/>
                        </a:rPr>
                        <a:t>STAVE 2 – THE GHOST OF CHRISTMAS PAST</a:t>
                      </a:r>
                      <a:endParaRPr lang="en-GB" sz="1100">
                        <a:solidFill>
                          <a:schemeClr val="tx1"/>
                        </a:solidFill>
                        <a:effectLst/>
                        <a:latin typeface="Comic Sans MS" pitchFamily="66" charset="0"/>
                        <a:ea typeface="Calibri"/>
                        <a:cs typeface="Times New Roman"/>
                      </a:endParaRPr>
                    </a:p>
                  </a:txBody>
                  <a:tcPr marL="45535" marR="45535" marT="0" marB="0"/>
                </a:tc>
                <a:tc>
                  <a:txBody>
                    <a:bodyPr/>
                    <a:lstStyle/>
                    <a:p>
                      <a:pPr>
                        <a:lnSpc>
                          <a:spcPct val="107000"/>
                        </a:lnSpc>
                        <a:spcAft>
                          <a:spcPts val="0"/>
                        </a:spcAft>
                      </a:pPr>
                      <a:r>
                        <a:rPr lang="en-GB" sz="1100">
                          <a:solidFill>
                            <a:schemeClr val="tx1"/>
                          </a:solidFill>
                          <a:effectLst/>
                          <a:latin typeface="Comic Sans MS" pitchFamily="66" charset="0"/>
                        </a:rPr>
                        <a:t>STAVE 3 – THE GHOST OF CHRISTMAS PRESENT</a:t>
                      </a:r>
                      <a:endParaRPr lang="en-GB" sz="1100">
                        <a:solidFill>
                          <a:schemeClr val="tx1"/>
                        </a:solidFill>
                        <a:effectLst/>
                        <a:latin typeface="Comic Sans MS" pitchFamily="66" charset="0"/>
                        <a:ea typeface="Calibri"/>
                        <a:cs typeface="Times New Roman"/>
                      </a:endParaRPr>
                    </a:p>
                  </a:txBody>
                  <a:tcPr marL="45535" marR="45535" marT="0" marB="0"/>
                </a:tc>
                <a:tc>
                  <a:txBody>
                    <a:bodyPr/>
                    <a:lstStyle/>
                    <a:p>
                      <a:pPr>
                        <a:lnSpc>
                          <a:spcPct val="107000"/>
                        </a:lnSpc>
                        <a:spcAft>
                          <a:spcPts val="0"/>
                        </a:spcAft>
                      </a:pPr>
                      <a:r>
                        <a:rPr lang="en-GB" sz="1100">
                          <a:solidFill>
                            <a:schemeClr val="tx1"/>
                          </a:solidFill>
                          <a:effectLst/>
                          <a:latin typeface="Comic Sans MS" pitchFamily="66" charset="0"/>
                        </a:rPr>
                        <a:t>STAVE 4 – THE GHOST OF CHRISTMAS YET TO COME</a:t>
                      </a:r>
                      <a:endParaRPr lang="en-GB" sz="1100">
                        <a:solidFill>
                          <a:schemeClr val="tx1"/>
                        </a:solidFill>
                        <a:effectLst/>
                        <a:latin typeface="Comic Sans MS" pitchFamily="66" charset="0"/>
                        <a:ea typeface="Calibri"/>
                        <a:cs typeface="Times New Roman"/>
                      </a:endParaRPr>
                    </a:p>
                  </a:txBody>
                  <a:tcPr marL="45535" marR="45535" marT="0" marB="0"/>
                </a:tc>
                <a:tc>
                  <a:txBody>
                    <a:bodyPr/>
                    <a:lstStyle/>
                    <a:p>
                      <a:pPr>
                        <a:lnSpc>
                          <a:spcPct val="107000"/>
                        </a:lnSpc>
                        <a:spcAft>
                          <a:spcPts val="0"/>
                        </a:spcAft>
                      </a:pPr>
                      <a:r>
                        <a:rPr lang="en-GB" sz="1100">
                          <a:solidFill>
                            <a:schemeClr val="tx1"/>
                          </a:solidFill>
                          <a:effectLst/>
                          <a:latin typeface="Comic Sans MS" pitchFamily="66" charset="0"/>
                        </a:rPr>
                        <a:t>STAVE 5 – THE END OF IT</a:t>
                      </a:r>
                      <a:endParaRPr lang="en-GB" sz="1100">
                        <a:solidFill>
                          <a:schemeClr val="tx1"/>
                        </a:solidFill>
                        <a:effectLst/>
                        <a:latin typeface="Comic Sans MS" pitchFamily="66" charset="0"/>
                        <a:ea typeface="Calibri"/>
                        <a:cs typeface="Times New Roman"/>
                      </a:endParaRPr>
                    </a:p>
                  </a:txBody>
                  <a:tcPr marL="45535" marR="45535" marT="0" marB="0"/>
                </a:tc>
                <a:extLst>
                  <a:ext uri="{0D108BD9-81ED-4DB2-BD59-A6C34878D82A}">
                    <a16:rowId xmlns:a16="http://schemas.microsoft.com/office/drawing/2014/main" val="10000"/>
                  </a:ext>
                </a:extLst>
              </a:tr>
              <a:tr h="6500614">
                <a:tc>
                  <a:txBody>
                    <a:bodyPr/>
                    <a:lstStyle/>
                    <a:p>
                      <a:pPr>
                        <a:lnSpc>
                          <a:spcPct val="107000"/>
                        </a:lnSpc>
                        <a:spcAft>
                          <a:spcPts val="0"/>
                        </a:spcAft>
                      </a:pPr>
                      <a:r>
                        <a:rPr lang="en-GB" sz="1100">
                          <a:solidFill>
                            <a:schemeClr val="tx1"/>
                          </a:solidFill>
                          <a:effectLst/>
                          <a:latin typeface="Comic Sans MS" pitchFamily="66" charset="0"/>
                        </a:rPr>
                        <a:t>Scrooge in his office. A “meagre” fire. The clerk is shivering. </a:t>
                      </a:r>
                    </a:p>
                    <a:p>
                      <a:pPr marL="18415">
                        <a:lnSpc>
                          <a:spcPct val="107000"/>
                        </a:lnSpc>
                        <a:spcAft>
                          <a:spcPts val="0"/>
                        </a:spcAft>
                      </a:pPr>
                      <a:r>
                        <a:rPr lang="en-GB" sz="1100">
                          <a:solidFill>
                            <a:schemeClr val="tx1"/>
                          </a:solidFill>
                          <a:effectLst/>
                          <a:latin typeface="Comic Sans MS" pitchFamily="66" charset="0"/>
                        </a:rPr>
                        <a:t>Fred enters. </a:t>
                      </a:r>
                    </a:p>
                    <a:p>
                      <a:pPr marL="18415">
                        <a:lnSpc>
                          <a:spcPct val="107000"/>
                        </a:lnSpc>
                        <a:spcAft>
                          <a:spcPts val="0"/>
                        </a:spcAft>
                      </a:pPr>
                      <a:r>
                        <a:rPr lang="en-GB" sz="1100">
                          <a:solidFill>
                            <a:schemeClr val="tx1"/>
                          </a:solidFill>
                          <a:effectLst/>
                          <a:latin typeface="Comic Sans MS" pitchFamily="66" charset="0"/>
                        </a:rPr>
                        <a:t> </a:t>
                      </a:r>
                    </a:p>
                    <a:p>
                      <a:pPr marL="18415">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marL="18415">
                        <a:lnSpc>
                          <a:spcPct val="107000"/>
                        </a:lnSpc>
                        <a:spcAft>
                          <a:spcPts val="0"/>
                        </a:spcAft>
                      </a:pPr>
                      <a:r>
                        <a:rPr lang="en-GB" sz="1100">
                          <a:solidFill>
                            <a:schemeClr val="tx1"/>
                          </a:solidFill>
                          <a:effectLst/>
                          <a:latin typeface="Comic Sans MS" pitchFamily="66" charset="0"/>
                        </a:rPr>
                        <a:t> </a:t>
                      </a:r>
                    </a:p>
                    <a:p>
                      <a:pPr marL="18415">
                        <a:lnSpc>
                          <a:spcPct val="107000"/>
                        </a:lnSpc>
                        <a:spcAft>
                          <a:spcPts val="0"/>
                        </a:spcAft>
                      </a:pPr>
                      <a:r>
                        <a:rPr lang="en-GB" sz="1100">
                          <a:solidFill>
                            <a:schemeClr val="tx1"/>
                          </a:solidFill>
                          <a:effectLst/>
                          <a:latin typeface="Comic Sans MS" pitchFamily="66" charset="0"/>
                        </a:rPr>
                        <a:t>Two “portly gentlemen” enter. </a:t>
                      </a:r>
                    </a:p>
                    <a:p>
                      <a:pPr marL="18415">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marL="18415">
                        <a:lnSpc>
                          <a:spcPct val="107000"/>
                        </a:lnSpc>
                        <a:spcAft>
                          <a:spcPts val="0"/>
                        </a:spcAft>
                      </a:pPr>
                      <a:r>
                        <a:rPr lang="en-GB" sz="1100">
                          <a:solidFill>
                            <a:schemeClr val="tx1"/>
                          </a:solidFill>
                          <a:effectLst/>
                          <a:latin typeface="Comic Sans MS" pitchFamily="66" charset="0"/>
                        </a:rPr>
                        <a:t> </a:t>
                      </a:r>
                    </a:p>
                    <a:p>
                      <a:pPr marL="18415">
                        <a:lnSpc>
                          <a:spcPct val="107000"/>
                        </a:lnSpc>
                        <a:spcAft>
                          <a:spcPts val="0"/>
                        </a:spcAft>
                      </a:pPr>
                      <a:r>
                        <a:rPr lang="en-GB" sz="1100">
                          <a:solidFill>
                            <a:schemeClr val="tx1"/>
                          </a:solidFill>
                          <a:effectLst/>
                          <a:latin typeface="Comic Sans MS" pitchFamily="66" charset="0"/>
                        </a:rPr>
                        <a:t>Cratchit is sent home. </a:t>
                      </a:r>
                    </a:p>
                    <a:p>
                      <a:pPr marL="18415">
                        <a:lnSpc>
                          <a:spcPct val="107000"/>
                        </a:lnSpc>
                        <a:spcAft>
                          <a:spcPts val="0"/>
                        </a:spcAft>
                      </a:pPr>
                      <a:r>
                        <a:rPr lang="en-GB" sz="1100">
                          <a:solidFill>
                            <a:schemeClr val="tx1"/>
                          </a:solidFill>
                          <a:effectLst/>
                          <a:latin typeface="Comic Sans MS" pitchFamily="66" charset="0"/>
                        </a:rPr>
                        <a:t> </a:t>
                      </a:r>
                    </a:p>
                    <a:p>
                      <a:pPr marL="18415">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Scrooge goes home. The door knocker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He is eating his supper when…</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Marley has a chain with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At the end Marley leaves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endParaRPr lang="en-GB" sz="1100">
                        <a:solidFill>
                          <a:schemeClr val="tx1"/>
                        </a:solidFill>
                        <a:effectLst/>
                        <a:latin typeface="Comic Sans MS" pitchFamily="66" charset="0"/>
                        <a:ea typeface="Calibri"/>
                        <a:cs typeface="Times New Roman"/>
                      </a:endParaRPr>
                    </a:p>
                  </a:txBody>
                  <a:tcPr marL="45535" marR="45535" marT="0" marB="0"/>
                </a:tc>
                <a:tc>
                  <a:txBody>
                    <a:bodyPr/>
                    <a:lstStyle/>
                    <a:p>
                      <a:pPr>
                        <a:lnSpc>
                          <a:spcPct val="107000"/>
                        </a:lnSpc>
                        <a:spcAft>
                          <a:spcPts val="0"/>
                        </a:spcAft>
                      </a:pPr>
                      <a:r>
                        <a:rPr lang="en-GB" sz="1100">
                          <a:solidFill>
                            <a:schemeClr val="tx1"/>
                          </a:solidFill>
                          <a:effectLst/>
                          <a:latin typeface="Comic Sans MS" pitchFamily="66" charset="0"/>
                        </a:rPr>
                        <a:t>First spirit – strange, childlike figure with an air of wisdom. It uses a cap to cover its head.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SCHOOL 1 – lonely Scrooge. Has imaginary friends. Scrooge regrets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SCHOOL 2 – Fan arrives to take Scrooge home. Scrooge regrets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FEZZIWIGS – Christmas party. Scrooge remembers that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He regrets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BELLE -1 – break up. She says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He regrets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BELLE 2 – as a mother. Scrooge sees her daughter and her husband. “he is quite alone in this world”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He regrets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Scrooge forces the cap down on the spirit, extinguishing the past. </a:t>
                      </a:r>
                      <a:endParaRPr lang="en-GB" sz="1100">
                        <a:solidFill>
                          <a:schemeClr val="tx1"/>
                        </a:solidFill>
                        <a:effectLst/>
                        <a:latin typeface="Comic Sans MS" pitchFamily="66" charset="0"/>
                        <a:ea typeface="Calibri"/>
                        <a:cs typeface="Times New Roman"/>
                      </a:endParaRPr>
                    </a:p>
                  </a:txBody>
                  <a:tcPr marL="45535" marR="45535" marT="0" marB="0"/>
                </a:tc>
                <a:tc>
                  <a:txBody>
                    <a:bodyPr/>
                    <a:lstStyle/>
                    <a:p>
                      <a:pPr>
                        <a:lnSpc>
                          <a:spcPct val="107000"/>
                        </a:lnSpc>
                        <a:spcAft>
                          <a:spcPts val="0"/>
                        </a:spcAft>
                      </a:pPr>
                      <a:r>
                        <a:rPr lang="en-GB" sz="1100">
                          <a:solidFill>
                            <a:schemeClr val="tx1"/>
                          </a:solidFill>
                          <a:effectLst/>
                          <a:latin typeface="Comic Sans MS" pitchFamily="66" charset="0"/>
                        </a:rPr>
                        <a:t>Second spirit – jolly, larger than life, only alive for that one day. Has a horn of blessings which he scatters on those most in need.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Scrooge sees Christmas day. The shops, the people, the bakers, church etc.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CRATCHIT’s HOUSE. Bob toasts Scrooge. Scrooge asks about Tiny Tim.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CHRISTMAS IN ISOLATED PLACES – miners, lighthouse, a ship. Song is heard everywhere.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FRED’s HOUSE. Fred toasts Scrooge. They play games. Scrooge wants to join in.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TWO children – metaphors – are under his cloak. </a:t>
                      </a:r>
                    </a:p>
                    <a:p>
                      <a:pPr>
                        <a:lnSpc>
                          <a:spcPct val="107000"/>
                        </a:lnSpc>
                        <a:spcAft>
                          <a:spcPts val="0"/>
                        </a:spcAft>
                      </a:pPr>
                      <a:r>
                        <a:rPr lang="en-GB" sz="1100">
                          <a:solidFill>
                            <a:schemeClr val="tx1"/>
                          </a:solidFill>
                          <a:effectLst/>
                          <a:latin typeface="Comic Sans MS" pitchFamily="66" charset="0"/>
                        </a:rPr>
                        <a:t>“Ignorance and Want” </a:t>
                      </a:r>
                    </a:p>
                    <a:p>
                      <a:pPr>
                        <a:lnSpc>
                          <a:spcPct val="107000"/>
                        </a:lnSpc>
                        <a:spcAft>
                          <a:spcPts val="0"/>
                        </a:spcAft>
                      </a:pPr>
                      <a:r>
                        <a:rPr lang="en-GB" sz="1100">
                          <a:solidFill>
                            <a:schemeClr val="tx1"/>
                          </a:solidFill>
                          <a:effectLst/>
                          <a:latin typeface="Comic Sans MS" pitchFamily="66" charset="0"/>
                        </a:rPr>
                        <a:t>Ignorance = lack of education for children, but also ignorance about society</a:t>
                      </a:r>
                    </a:p>
                    <a:p>
                      <a:pPr>
                        <a:lnSpc>
                          <a:spcPct val="107000"/>
                        </a:lnSpc>
                        <a:spcAft>
                          <a:spcPts val="0"/>
                        </a:spcAft>
                      </a:pPr>
                      <a:r>
                        <a:rPr lang="en-GB" sz="1100">
                          <a:solidFill>
                            <a:schemeClr val="tx1"/>
                          </a:solidFill>
                          <a:effectLst/>
                          <a:latin typeface="Comic Sans MS" pitchFamily="66" charset="0"/>
                        </a:rPr>
                        <a:t>Want = poverty, need. </a:t>
                      </a:r>
                    </a:p>
                    <a:p>
                      <a:pPr>
                        <a:lnSpc>
                          <a:spcPct val="107000"/>
                        </a:lnSpc>
                        <a:spcAft>
                          <a:spcPts val="0"/>
                        </a:spcAft>
                      </a:pPr>
                      <a:r>
                        <a:rPr lang="en-GB" sz="1100">
                          <a:solidFill>
                            <a:schemeClr val="tx1"/>
                          </a:solidFill>
                          <a:effectLst/>
                          <a:latin typeface="Comic Sans MS" pitchFamily="66" charset="0"/>
                        </a:rPr>
                        <a:t>“are there no prisons?...”</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1834 – POOR LAWS</a:t>
                      </a:r>
                    </a:p>
                    <a:p>
                      <a:pPr>
                        <a:lnSpc>
                          <a:spcPct val="107000"/>
                        </a:lnSpc>
                        <a:spcAft>
                          <a:spcPts val="0"/>
                        </a:spcAft>
                      </a:pPr>
                      <a:r>
                        <a:rPr lang="en-GB" sz="1100">
                          <a:solidFill>
                            <a:schemeClr val="tx1"/>
                          </a:solidFill>
                          <a:effectLst/>
                          <a:latin typeface="Comic Sans MS" pitchFamily="66" charset="0"/>
                        </a:rPr>
                        <a:t>1843 – A Christmas Carol</a:t>
                      </a:r>
                      <a:endParaRPr lang="en-GB" sz="1100">
                        <a:solidFill>
                          <a:schemeClr val="tx1"/>
                        </a:solidFill>
                        <a:effectLst/>
                        <a:latin typeface="Comic Sans MS" pitchFamily="66" charset="0"/>
                        <a:ea typeface="Calibri"/>
                        <a:cs typeface="Times New Roman"/>
                      </a:endParaRPr>
                    </a:p>
                  </a:txBody>
                  <a:tcPr marL="45535" marR="45535" marT="0" marB="0"/>
                </a:tc>
                <a:tc>
                  <a:txBody>
                    <a:bodyPr/>
                    <a:lstStyle/>
                    <a:p>
                      <a:pPr>
                        <a:lnSpc>
                          <a:spcPct val="107000"/>
                        </a:lnSpc>
                        <a:spcAft>
                          <a:spcPts val="0"/>
                        </a:spcAft>
                      </a:pPr>
                      <a:r>
                        <a:rPr lang="en-GB" sz="1100">
                          <a:solidFill>
                            <a:schemeClr val="tx1"/>
                          </a:solidFill>
                          <a:effectLst/>
                          <a:latin typeface="Comic Sans MS" pitchFamily="66" charset="0"/>
                        </a:rPr>
                        <a:t>Third spirit – “phantom” – silent, threatening, terrifying.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CITY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A PAWN SHOP IN BACK STREETS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A BODY ON A BED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A COUPLE IN A HOUSE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CRATCHIT’s HOUSE.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A GRAVEYARD. “Assure me that I yet may change these shadows you have shown me, by an altered life."</a:t>
                      </a:r>
                    </a:p>
                    <a:p>
                      <a:pPr>
                        <a:lnSpc>
                          <a:spcPct val="107000"/>
                        </a:lnSpc>
                        <a:spcAft>
                          <a:spcPts val="0"/>
                        </a:spcAft>
                      </a:pPr>
                      <a:r>
                        <a:rPr lang="en-GB" sz="1100">
                          <a:solidFill>
                            <a:schemeClr val="tx1"/>
                          </a:solidFill>
                          <a:effectLst/>
                          <a:latin typeface="Comic Sans MS" pitchFamily="66" charset="0"/>
                        </a:rPr>
                        <a:t> </a:t>
                      </a:r>
                    </a:p>
                    <a:p>
                      <a:pPr>
                        <a:lnSpc>
                          <a:spcPct val="107000"/>
                        </a:lnSpc>
                        <a:spcAft>
                          <a:spcPts val="0"/>
                        </a:spcAft>
                      </a:pPr>
                      <a:r>
                        <a:rPr lang="en-GB" sz="1100">
                          <a:solidFill>
                            <a:schemeClr val="tx1"/>
                          </a:solidFill>
                          <a:effectLst/>
                          <a:latin typeface="Comic Sans MS" pitchFamily="66" charset="0"/>
                        </a:rPr>
                        <a:t>"I will honour Christmas in my heart, and try to keep it all the year. I will live in the Past, the Present, and the Future. The Spirits of all Three shall strive within me. I will not shut out the lessons that they teach. Oh, tell me I may sponge away the writing on this stone!"</a:t>
                      </a:r>
                      <a:endParaRPr lang="en-GB" sz="1100">
                        <a:solidFill>
                          <a:schemeClr val="tx1"/>
                        </a:solidFill>
                        <a:effectLst/>
                        <a:latin typeface="Comic Sans MS" pitchFamily="66" charset="0"/>
                        <a:ea typeface="Calibri"/>
                        <a:cs typeface="Times New Roman"/>
                      </a:endParaRPr>
                    </a:p>
                  </a:txBody>
                  <a:tcPr marL="45535" marR="45535" marT="0" marB="0"/>
                </a:tc>
                <a:tc>
                  <a:txBody>
                    <a:bodyPr/>
                    <a:lstStyle/>
                    <a:p>
                      <a:pPr>
                        <a:lnSpc>
                          <a:spcPct val="107000"/>
                        </a:lnSpc>
                        <a:spcAft>
                          <a:spcPts val="0"/>
                        </a:spcAft>
                      </a:pPr>
                      <a:r>
                        <a:rPr lang="en-GB" sz="1100" dirty="0">
                          <a:solidFill>
                            <a:schemeClr val="tx1"/>
                          </a:solidFill>
                          <a:effectLst/>
                          <a:latin typeface="Comic Sans MS" pitchFamily="66" charset="0"/>
                        </a:rPr>
                        <a:t>"I am as light as a feather, I am as happy as an angel, I am as merry as a schoolboy.  I am as giddy as a drunken man.  A merry Christmas to everybody!”</a:t>
                      </a:r>
                    </a:p>
                    <a:p>
                      <a:pPr>
                        <a:lnSpc>
                          <a:spcPct val="107000"/>
                        </a:lnSpc>
                        <a:spcAft>
                          <a:spcPts val="0"/>
                        </a:spcAft>
                      </a:pPr>
                      <a:r>
                        <a:rPr lang="en-GB" sz="1100" dirty="0">
                          <a:solidFill>
                            <a:schemeClr val="tx1"/>
                          </a:solidFill>
                          <a:effectLst/>
                          <a:latin typeface="Comic Sans MS" pitchFamily="66" charset="0"/>
                        </a:rPr>
                        <a:t> </a:t>
                      </a:r>
                    </a:p>
                    <a:p>
                      <a:pPr>
                        <a:lnSpc>
                          <a:spcPct val="107000"/>
                        </a:lnSpc>
                        <a:spcAft>
                          <a:spcPts val="0"/>
                        </a:spcAft>
                      </a:pPr>
                      <a:r>
                        <a:rPr lang="en-GB" sz="1100" dirty="0">
                          <a:solidFill>
                            <a:schemeClr val="tx1"/>
                          </a:solidFill>
                          <a:effectLst/>
                          <a:latin typeface="Comic Sans MS" pitchFamily="66" charset="0"/>
                        </a:rPr>
                        <a:t>TURKEY – sent to the </a:t>
                      </a:r>
                      <a:r>
                        <a:rPr lang="en-GB" sz="1100" dirty="0" err="1">
                          <a:solidFill>
                            <a:schemeClr val="tx1"/>
                          </a:solidFill>
                          <a:effectLst/>
                          <a:latin typeface="Comic Sans MS" pitchFamily="66" charset="0"/>
                        </a:rPr>
                        <a:t>Cratchits</a:t>
                      </a:r>
                      <a:r>
                        <a:rPr lang="en-GB" sz="1100" dirty="0">
                          <a:solidFill>
                            <a:schemeClr val="tx1"/>
                          </a:solidFill>
                          <a:effectLst/>
                          <a:latin typeface="Comic Sans MS" pitchFamily="66" charset="0"/>
                        </a:rPr>
                        <a:t>. </a:t>
                      </a:r>
                    </a:p>
                    <a:p>
                      <a:pPr>
                        <a:lnSpc>
                          <a:spcPct val="107000"/>
                        </a:lnSpc>
                        <a:spcAft>
                          <a:spcPts val="0"/>
                        </a:spcAft>
                      </a:pPr>
                      <a:r>
                        <a:rPr lang="en-GB" sz="1100" dirty="0">
                          <a:solidFill>
                            <a:schemeClr val="tx1"/>
                          </a:solidFill>
                          <a:effectLst/>
                          <a:latin typeface="Comic Sans MS" pitchFamily="66" charset="0"/>
                        </a:rPr>
                        <a:t> </a:t>
                      </a:r>
                    </a:p>
                    <a:p>
                      <a:pPr>
                        <a:lnSpc>
                          <a:spcPct val="107000"/>
                        </a:lnSpc>
                        <a:spcAft>
                          <a:spcPts val="0"/>
                        </a:spcAft>
                      </a:pPr>
                      <a:r>
                        <a:rPr lang="en-GB" sz="1100" dirty="0">
                          <a:solidFill>
                            <a:schemeClr val="tx1"/>
                          </a:solidFill>
                          <a:effectLst/>
                          <a:latin typeface="Comic Sans MS" pitchFamily="66" charset="0"/>
                        </a:rPr>
                        <a:t>Walks the streets. Goes to church.</a:t>
                      </a:r>
                    </a:p>
                    <a:p>
                      <a:pPr>
                        <a:lnSpc>
                          <a:spcPct val="107000"/>
                        </a:lnSpc>
                        <a:spcAft>
                          <a:spcPts val="0"/>
                        </a:spcAft>
                      </a:pPr>
                      <a:r>
                        <a:rPr lang="en-GB" sz="1100" dirty="0">
                          <a:solidFill>
                            <a:schemeClr val="tx1"/>
                          </a:solidFill>
                          <a:effectLst/>
                          <a:latin typeface="Comic Sans MS" pitchFamily="66" charset="0"/>
                        </a:rPr>
                        <a:t> </a:t>
                      </a:r>
                    </a:p>
                    <a:p>
                      <a:pPr>
                        <a:lnSpc>
                          <a:spcPct val="107000"/>
                        </a:lnSpc>
                        <a:spcAft>
                          <a:spcPts val="0"/>
                        </a:spcAft>
                      </a:pPr>
                      <a:r>
                        <a:rPr lang="en-GB" sz="1100" dirty="0">
                          <a:solidFill>
                            <a:schemeClr val="tx1"/>
                          </a:solidFill>
                          <a:effectLst/>
                          <a:latin typeface="Comic Sans MS" pitchFamily="66" charset="0"/>
                        </a:rPr>
                        <a:t>“portly gentlemen” </a:t>
                      </a:r>
                    </a:p>
                    <a:p>
                      <a:pPr>
                        <a:lnSpc>
                          <a:spcPct val="107000"/>
                        </a:lnSpc>
                        <a:spcAft>
                          <a:spcPts val="0"/>
                        </a:spcAft>
                      </a:pPr>
                      <a:r>
                        <a:rPr lang="en-GB" sz="1100" dirty="0">
                          <a:solidFill>
                            <a:schemeClr val="tx1"/>
                          </a:solidFill>
                          <a:effectLst/>
                          <a:latin typeface="Comic Sans MS" pitchFamily="66" charset="0"/>
                        </a:rPr>
                        <a:t> </a:t>
                      </a:r>
                    </a:p>
                    <a:p>
                      <a:pPr>
                        <a:lnSpc>
                          <a:spcPct val="107000"/>
                        </a:lnSpc>
                        <a:spcAft>
                          <a:spcPts val="0"/>
                        </a:spcAft>
                      </a:pPr>
                      <a:r>
                        <a:rPr lang="en-GB" sz="1100" dirty="0">
                          <a:solidFill>
                            <a:schemeClr val="tx1"/>
                          </a:solidFill>
                          <a:effectLst/>
                          <a:latin typeface="Comic Sans MS" pitchFamily="66" charset="0"/>
                        </a:rPr>
                        <a:t>Works up the courage to visit Fred.</a:t>
                      </a:r>
                    </a:p>
                    <a:p>
                      <a:pPr>
                        <a:lnSpc>
                          <a:spcPct val="107000"/>
                        </a:lnSpc>
                        <a:spcAft>
                          <a:spcPts val="0"/>
                        </a:spcAft>
                      </a:pPr>
                      <a:r>
                        <a:rPr lang="en-GB" sz="1100" dirty="0">
                          <a:solidFill>
                            <a:schemeClr val="tx1"/>
                          </a:solidFill>
                          <a:effectLst/>
                          <a:latin typeface="Comic Sans MS" pitchFamily="66" charset="0"/>
                        </a:rPr>
                        <a:t>“Will you let me in, Fred?” </a:t>
                      </a:r>
                    </a:p>
                    <a:p>
                      <a:pPr>
                        <a:lnSpc>
                          <a:spcPct val="107000"/>
                        </a:lnSpc>
                        <a:spcAft>
                          <a:spcPts val="0"/>
                        </a:spcAft>
                      </a:pPr>
                      <a:r>
                        <a:rPr lang="en-GB" sz="1100" dirty="0">
                          <a:solidFill>
                            <a:schemeClr val="tx1"/>
                          </a:solidFill>
                          <a:effectLst/>
                          <a:latin typeface="Comic Sans MS" pitchFamily="66" charset="0"/>
                        </a:rPr>
                        <a:t> </a:t>
                      </a:r>
                    </a:p>
                    <a:p>
                      <a:pPr>
                        <a:lnSpc>
                          <a:spcPct val="107000"/>
                        </a:lnSpc>
                        <a:spcAft>
                          <a:spcPts val="0"/>
                        </a:spcAft>
                      </a:pPr>
                      <a:r>
                        <a:rPr lang="en-GB" sz="1100" u="sng" dirty="0">
                          <a:solidFill>
                            <a:schemeClr val="tx1"/>
                          </a:solidFill>
                          <a:effectLst/>
                          <a:latin typeface="Comic Sans MS" pitchFamily="66" charset="0"/>
                        </a:rPr>
                        <a:t>BOXING DAY</a:t>
                      </a:r>
                      <a:endParaRPr lang="en-GB" sz="1100" dirty="0">
                        <a:solidFill>
                          <a:schemeClr val="tx1"/>
                        </a:solidFill>
                        <a:effectLst/>
                        <a:latin typeface="Comic Sans MS" pitchFamily="66" charset="0"/>
                      </a:endParaRPr>
                    </a:p>
                    <a:p>
                      <a:pPr>
                        <a:lnSpc>
                          <a:spcPct val="107000"/>
                        </a:lnSpc>
                        <a:spcAft>
                          <a:spcPts val="0"/>
                        </a:spcAft>
                      </a:pPr>
                      <a:r>
                        <a:rPr lang="en-GB" sz="1100" u="none" strike="noStrike" dirty="0">
                          <a:solidFill>
                            <a:schemeClr val="tx1"/>
                          </a:solidFill>
                          <a:effectLst/>
                          <a:latin typeface="Comic Sans MS" pitchFamily="66" charset="0"/>
                        </a:rPr>
                        <a:t> </a:t>
                      </a:r>
                      <a:endParaRPr lang="en-GB" sz="1100" dirty="0">
                        <a:solidFill>
                          <a:schemeClr val="tx1"/>
                        </a:solidFill>
                        <a:effectLst/>
                        <a:latin typeface="Comic Sans MS" pitchFamily="66" charset="0"/>
                      </a:endParaRPr>
                    </a:p>
                    <a:p>
                      <a:pPr>
                        <a:lnSpc>
                          <a:spcPct val="107000"/>
                        </a:lnSpc>
                        <a:spcAft>
                          <a:spcPts val="0"/>
                        </a:spcAft>
                      </a:pPr>
                      <a:r>
                        <a:rPr lang="en-GB" sz="1100" dirty="0" err="1">
                          <a:solidFill>
                            <a:schemeClr val="tx1"/>
                          </a:solidFill>
                          <a:effectLst/>
                          <a:latin typeface="Comic Sans MS" pitchFamily="66" charset="0"/>
                        </a:rPr>
                        <a:t>Cratchit</a:t>
                      </a:r>
                      <a:r>
                        <a:rPr lang="en-GB" sz="1100" dirty="0">
                          <a:solidFill>
                            <a:schemeClr val="tx1"/>
                          </a:solidFill>
                          <a:effectLst/>
                          <a:latin typeface="Comic Sans MS" pitchFamily="66" charset="0"/>
                        </a:rPr>
                        <a:t> arrives for work. Scrooge tricks him.</a:t>
                      </a:r>
                    </a:p>
                    <a:p>
                      <a:pPr>
                        <a:lnSpc>
                          <a:spcPct val="107000"/>
                        </a:lnSpc>
                        <a:spcAft>
                          <a:spcPts val="0"/>
                        </a:spcAft>
                      </a:pPr>
                      <a:r>
                        <a:rPr lang="en-GB" sz="1100" dirty="0">
                          <a:solidFill>
                            <a:schemeClr val="tx1"/>
                          </a:solidFill>
                          <a:effectLst/>
                          <a:latin typeface="Comic Sans MS" pitchFamily="66" charset="0"/>
                        </a:rPr>
                        <a:t>He gives him a raise, and takes him to the pub. </a:t>
                      </a:r>
                    </a:p>
                    <a:p>
                      <a:pPr>
                        <a:lnSpc>
                          <a:spcPct val="107000"/>
                        </a:lnSpc>
                        <a:spcAft>
                          <a:spcPts val="0"/>
                        </a:spcAft>
                      </a:pPr>
                      <a:r>
                        <a:rPr lang="en-GB" sz="1100" dirty="0">
                          <a:solidFill>
                            <a:schemeClr val="tx1"/>
                          </a:solidFill>
                          <a:effectLst/>
                          <a:latin typeface="Comic Sans MS" pitchFamily="66" charset="0"/>
                        </a:rPr>
                        <a:t> </a:t>
                      </a:r>
                    </a:p>
                    <a:p>
                      <a:pPr>
                        <a:lnSpc>
                          <a:spcPct val="107000"/>
                        </a:lnSpc>
                        <a:spcAft>
                          <a:spcPts val="0"/>
                        </a:spcAft>
                      </a:pPr>
                      <a:r>
                        <a:rPr lang="en-GB" sz="1100" dirty="0">
                          <a:solidFill>
                            <a:schemeClr val="tx1"/>
                          </a:solidFill>
                          <a:effectLst/>
                          <a:latin typeface="Comic Sans MS" pitchFamily="66" charset="0"/>
                        </a:rPr>
                        <a:t>“Scrooge was better than his word.  He did it all, and infinitely more; and to Tiny Tim, who did not die, he was a second father.  He became as good a friend, as good a master, and as good a man, as the good old city knew, or any other good old city, town, or borough, in the good old world.”</a:t>
                      </a:r>
                      <a:endParaRPr lang="en-GB" sz="1100" dirty="0">
                        <a:solidFill>
                          <a:schemeClr val="tx1"/>
                        </a:solidFill>
                        <a:effectLst/>
                        <a:latin typeface="Comic Sans MS" pitchFamily="66" charset="0"/>
                        <a:ea typeface="Calibri"/>
                        <a:cs typeface="Times New Roman"/>
                      </a:endParaRPr>
                    </a:p>
                  </a:txBody>
                  <a:tcPr marL="45535" marR="45535"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91565142"/>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ounded Rectangle 2"/>
          <p:cNvSpPr/>
          <p:nvPr/>
        </p:nvSpPr>
        <p:spPr>
          <a:xfrm>
            <a:off x="325086" y="247650"/>
            <a:ext cx="11524031" cy="6248400"/>
          </a:xfrm>
          <a:prstGeom prst="roundRect">
            <a:avLst/>
          </a:prstGeom>
          <a:solidFill>
            <a:srgbClr val="9966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prstClr val="white"/>
              </a:solidFill>
              <a:latin typeface="Comic Sans MS" pitchFamily="66" charset="0"/>
            </a:endParaRPr>
          </a:p>
        </p:txBody>
      </p:sp>
      <p:sp>
        <p:nvSpPr>
          <p:cNvPr id="2" name="TextBox 1"/>
          <p:cNvSpPr txBox="1"/>
          <p:nvPr/>
        </p:nvSpPr>
        <p:spPr>
          <a:xfrm>
            <a:off x="1695451" y="1409700"/>
            <a:ext cx="8763000" cy="4154984"/>
          </a:xfrm>
          <a:prstGeom prst="rect">
            <a:avLst/>
          </a:prstGeom>
          <a:noFill/>
        </p:spPr>
        <p:txBody>
          <a:bodyPr wrap="square" rtlCol="0">
            <a:spAutoFit/>
          </a:bodyPr>
          <a:lstStyle/>
          <a:p>
            <a:pPr algn="ctr"/>
            <a:r>
              <a:rPr lang="en-GB" sz="8800" dirty="0">
                <a:solidFill>
                  <a:schemeClr val="bg1"/>
                </a:solidFill>
                <a:latin typeface="Comic Sans MS" pitchFamily="66" charset="0"/>
              </a:rPr>
              <a:t>Key quotations for each character</a:t>
            </a:r>
          </a:p>
        </p:txBody>
      </p:sp>
    </p:spTree>
    <p:extLst>
      <p:ext uri="{BB962C8B-B14F-4D97-AF65-F5344CB8AC3E}">
        <p14:creationId xmlns:p14="http://schemas.microsoft.com/office/powerpoint/2010/main" val="1865684108"/>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4" name="Title 1"/>
          <p:cNvSpPr txBox="1">
            <a:spLocks/>
          </p:cNvSpPr>
          <p:nvPr/>
        </p:nvSpPr>
        <p:spPr>
          <a:xfrm>
            <a:off x="4559831" y="3429001"/>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1</a:t>
            </a:r>
          </a:p>
        </p:txBody>
      </p:sp>
      <p:sp>
        <p:nvSpPr>
          <p:cNvPr id="5" name="Rectangle 4"/>
          <p:cNvSpPr/>
          <p:nvPr/>
        </p:nvSpPr>
        <p:spPr>
          <a:xfrm>
            <a:off x="335360" y="260648"/>
            <a:ext cx="6096000" cy="1754326"/>
          </a:xfrm>
          <a:prstGeom prst="rect">
            <a:avLst/>
          </a:prstGeom>
        </p:spPr>
        <p:txBody>
          <a:bodyPr>
            <a:spAutoFit/>
          </a:bodyPr>
          <a:lstStyle/>
          <a:p>
            <a:r>
              <a:rPr lang="en-GB" b="1" dirty="0">
                <a:solidFill>
                  <a:prstClr val="white"/>
                </a:solidFill>
                <a:latin typeface="Comic Sans MS" pitchFamily="66" charset="0"/>
              </a:rPr>
              <a:t>Oh! But he was a tight-fisted hand at the grindstone, Scrooge! a squeezing, wrenching, grasping, scraping, clutching, covetous old sinner! Hard and sharp as flint, from which no steel had ever struck out generous fire; secret, and self-contained, and solitary as an oyster. </a:t>
            </a:r>
          </a:p>
        </p:txBody>
      </p:sp>
      <p:sp>
        <p:nvSpPr>
          <p:cNvPr id="6" name="Rectangle 5"/>
          <p:cNvSpPr/>
          <p:nvPr/>
        </p:nvSpPr>
        <p:spPr>
          <a:xfrm>
            <a:off x="353480" y="2738550"/>
            <a:ext cx="2633613" cy="923330"/>
          </a:xfrm>
          <a:prstGeom prst="rect">
            <a:avLst/>
          </a:prstGeom>
        </p:spPr>
        <p:txBody>
          <a:bodyPr wrap="square">
            <a:spAutoFit/>
          </a:bodyPr>
          <a:lstStyle/>
          <a:p>
            <a:r>
              <a:rPr lang="en-GB" b="1" dirty="0">
                <a:solidFill>
                  <a:prstClr val="white"/>
                </a:solidFill>
                <a:latin typeface="Comic Sans MS" pitchFamily="66" charset="0"/>
              </a:rPr>
              <a:t>No warmth could warm, no wintry weather chill him.</a:t>
            </a:r>
          </a:p>
        </p:txBody>
      </p:sp>
      <p:sp>
        <p:nvSpPr>
          <p:cNvPr id="7" name="Rectangle 6"/>
          <p:cNvSpPr/>
          <p:nvPr/>
        </p:nvSpPr>
        <p:spPr>
          <a:xfrm>
            <a:off x="7248128" y="260661"/>
            <a:ext cx="4655840" cy="1477328"/>
          </a:xfrm>
          <a:prstGeom prst="rect">
            <a:avLst/>
          </a:prstGeom>
        </p:spPr>
        <p:txBody>
          <a:bodyPr wrap="square">
            <a:spAutoFit/>
          </a:bodyPr>
          <a:lstStyle/>
          <a:p>
            <a:r>
              <a:rPr lang="en-GB" b="1" dirty="0">
                <a:solidFill>
                  <a:prstClr val="white"/>
                </a:solidFill>
                <a:latin typeface="Comic Sans MS" pitchFamily="66" charset="0"/>
              </a:rPr>
              <a:t>No beggars implored him to bestow a trifle, no children asked him what it was o'clock, no man or woman ever once in all his life inquired the way to such and such a place, of Scrooge. </a:t>
            </a:r>
          </a:p>
        </p:txBody>
      </p:sp>
      <p:sp>
        <p:nvSpPr>
          <p:cNvPr id="8" name="Rectangle 7"/>
          <p:cNvSpPr/>
          <p:nvPr/>
        </p:nvSpPr>
        <p:spPr>
          <a:xfrm>
            <a:off x="353491" y="4157236"/>
            <a:ext cx="5712633" cy="923330"/>
          </a:xfrm>
          <a:prstGeom prst="rect">
            <a:avLst/>
          </a:prstGeom>
        </p:spPr>
        <p:txBody>
          <a:bodyPr wrap="square">
            <a:spAutoFit/>
          </a:bodyPr>
          <a:lstStyle/>
          <a:p>
            <a:r>
              <a:rPr lang="en-GB" b="1" dirty="0">
                <a:solidFill>
                  <a:prstClr val="white"/>
                </a:solidFill>
                <a:latin typeface="Comic Sans MS" pitchFamily="66" charset="0"/>
              </a:rPr>
              <a:t>To edge his way along the crowded paths of life, warning all human sympathy to keep its distance, was what the knowing ones call nuts to Scrooge. </a:t>
            </a:r>
          </a:p>
        </p:txBody>
      </p:sp>
      <p:sp>
        <p:nvSpPr>
          <p:cNvPr id="9" name="Rectangle 8"/>
          <p:cNvSpPr/>
          <p:nvPr/>
        </p:nvSpPr>
        <p:spPr>
          <a:xfrm>
            <a:off x="335381" y="5661262"/>
            <a:ext cx="4608511" cy="923330"/>
          </a:xfrm>
          <a:prstGeom prst="rect">
            <a:avLst/>
          </a:prstGeom>
        </p:spPr>
        <p:txBody>
          <a:bodyPr wrap="square">
            <a:spAutoFit/>
          </a:bodyPr>
          <a:lstStyle/>
          <a:p>
            <a:r>
              <a:rPr lang="en-GB" b="1" dirty="0">
                <a:solidFill>
                  <a:prstClr val="white"/>
                </a:solidFill>
                <a:latin typeface="Comic Sans MS" pitchFamily="66" charset="0"/>
              </a:rPr>
              <a:t>Up Scrooge went, not caring a button for that: darkness is cheap, and Scrooge liked it. </a:t>
            </a:r>
          </a:p>
        </p:txBody>
      </p:sp>
      <p:sp>
        <p:nvSpPr>
          <p:cNvPr id="10" name="Rectangle 9"/>
          <p:cNvSpPr/>
          <p:nvPr/>
        </p:nvSpPr>
        <p:spPr>
          <a:xfrm>
            <a:off x="5807968" y="5404586"/>
            <a:ext cx="6096000" cy="1200329"/>
          </a:xfrm>
          <a:prstGeom prst="rect">
            <a:avLst/>
          </a:prstGeom>
        </p:spPr>
        <p:txBody>
          <a:bodyPr>
            <a:spAutoFit/>
          </a:bodyPr>
          <a:lstStyle/>
          <a:p>
            <a:r>
              <a:rPr lang="en-GB" b="1" dirty="0">
                <a:solidFill>
                  <a:prstClr val="white"/>
                </a:solidFill>
                <a:latin typeface="Comic Sans MS" pitchFamily="66" charset="0"/>
              </a:rPr>
              <a:t>The truth is, that he tried to be smart, as a means of distracting his own attention, and keeping down his terror; for the spectre's voice disturbed the very marrow in his bones. </a:t>
            </a:r>
          </a:p>
        </p:txBody>
      </p:sp>
      <p:sp>
        <p:nvSpPr>
          <p:cNvPr id="11" name="Rectangle 10"/>
          <p:cNvSpPr/>
          <p:nvPr/>
        </p:nvSpPr>
        <p:spPr>
          <a:xfrm>
            <a:off x="7703115" y="4157235"/>
            <a:ext cx="3745903" cy="923330"/>
          </a:xfrm>
          <a:prstGeom prst="rect">
            <a:avLst/>
          </a:prstGeom>
        </p:spPr>
        <p:txBody>
          <a:bodyPr wrap="square">
            <a:spAutoFit/>
          </a:bodyPr>
          <a:lstStyle/>
          <a:p>
            <a:r>
              <a:rPr lang="en-GB" b="1" dirty="0">
                <a:solidFill>
                  <a:prstClr val="white"/>
                </a:solidFill>
                <a:latin typeface="Comic Sans MS" pitchFamily="66" charset="0"/>
              </a:rPr>
              <a:t>But why do spirits walk the earth, and why do they come to me?'' </a:t>
            </a:r>
          </a:p>
        </p:txBody>
      </p:sp>
    </p:spTree>
    <p:extLst>
      <p:ext uri="{BB962C8B-B14F-4D97-AF65-F5344CB8AC3E}">
        <p14:creationId xmlns:p14="http://schemas.microsoft.com/office/powerpoint/2010/main" val="2318899415"/>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4" name="Title 1"/>
          <p:cNvSpPr txBox="1">
            <a:spLocks/>
          </p:cNvSpPr>
          <p:nvPr/>
        </p:nvSpPr>
        <p:spPr>
          <a:xfrm>
            <a:off x="4559831" y="3429001"/>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1</a:t>
            </a:r>
          </a:p>
        </p:txBody>
      </p:sp>
      <p:sp>
        <p:nvSpPr>
          <p:cNvPr id="3" name="Rectangle 2"/>
          <p:cNvSpPr/>
          <p:nvPr/>
        </p:nvSpPr>
        <p:spPr>
          <a:xfrm>
            <a:off x="335361" y="188640"/>
            <a:ext cx="5280587" cy="1754326"/>
          </a:xfrm>
          <a:prstGeom prst="rect">
            <a:avLst/>
          </a:prstGeom>
        </p:spPr>
        <p:txBody>
          <a:bodyPr wrap="square">
            <a:spAutoFit/>
          </a:bodyPr>
          <a:lstStyle/>
          <a:p>
            <a:r>
              <a:rPr lang="en-GB" b="1" dirty="0">
                <a:solidFill>
                  <a:prstClr val="white"/>
                </a:solidFill>
                <a:latin typeface="Comic Sans MS" pitchFamily="66" charset="0"/>
              </a:rPr>
              <a:t>``Or would you know,'' pursued the Ghost, ``the weight and length of the strong coil you bear yourself? It was full as heavy and as long as this, seven Christmas Eves ago. You have laboured on it, since. It is a ponderous chain!'' </a:t>
            </a:r>
          </a:p>
        </p:txBody>
      </p:sp>
      <p:sp>
        <p:nvSpPr>
          <p:cNvPr id="12" name="Rectangle 11"/>
          <p:cNvSpPr/>
          <p:nvPr/>
        </p:nvSpPr>
        <p:spPr>
          <a:xfrm>
            <a:off x="335360" y="3706511"/>
            <a:ext cx="4224469" cy="1200329"/>
          </a:xfrm>
          <a:prstGeom prst="rect">
            <a:avLst/>
          </a:prstGeom>
        </p:spPr>
        <p:txBody>
          <a:bodyPr wrap="square">
            <a:spAutoFit/>
          </a:bodyPr>
          <a:lstStyle/>
          <a:p>
            <a:r>
              <a:rPr lang="en-GB" b="1" dirty="0">
                <a:solidFill>
                  <a:prstClr val="white"/>
                </a:solidFill>
                <a:latin typeface="Comic Sans MS" pitchFamily="66" charset="0"/>
              </a:rPr>
              <a:t>``But you were always a good man of business, Jacob,'' </a:t>
            </a:r>
            <a:r>
              <a:rPr lang="en-GB" b="1" dirty="0" err="1">
                <a:solidFill>
                  <a:prstClr val="white"/>
                </a:solidFill>
                <a:latin typeface="Comic Sans MS" pitchFamily="66" charset="0"/>
              </a:rPr>
              <a:t>faultered</a:t>
            </a:r>
            <a:r>
              <a:rPr lang="en-GB" b="1" dirty="0">
                <a:solidFill>
                  <a:prstClr val="white"/>
                </a:solidFill>
                <a:latin typeface="Comic Sans MS" pitchFamily="66" charset="0"/>
              </a:rPr>
              <a:t> Scrooge, who now began to apply this to himself. </a:t>
            </a:r>
          </a:p>
        </p:txBody>
      </p:sp>
      <p:sp>
        <p:nvSpPr>
          <p:cNvPr id="13" name="Rectangle 12"/>
          <p:cNvSpPr/>
          <p:nvPr/>
        </p:nvSpPr>
        <p:spPr>
          <a:xfrm>
            <a:off x="6768093" y="203783"/>
            <a:ext cx="4955393" cy="1200329"/>
          </a:xfrm>
          <a:prstGeom prst="rect">
            <a:avLst/>
          </a:prstGeom>
        </p:spPr>
        <p:txBody>
          <a:bodyPr wrap="square">
            <a:spAutoFit/>
          </a:bodyPr>
          <a:lstStyle/>
          <a:p>
            <a:r>
              <a:rPr lang="en-GB" b="1" dirty="0">
                <a:solidFill>
                  <a:prstClr val="white"/>
                </a:solidFill>
                <a:latin typeface="Comic Sans MS" pitchFamily="66" charset="0"/>
              </a:rPr>
              <a:t>``I am here to-night to warn you, that you have yet a chance and hope of escaping my fate. A chance and hope of my procuring, Ebenezer.'' </a:t>
            </a:r>
          </a:p>
        </p:txBody>
      </p:sp>
      <p:sp>
        <p:nvSpPr>
          <p:cNvPr id="14" name="Rectangle 13"/>
          <p:cNvSpPr/>
          <p:nvPr/>
        </p:nvSpPr>
        <p:spPr>
          <a:xfrm>
            <a:off x="344988" y="5589256"/>
            <a:ext cx="4792581" cy="646331"/>
          </a:xfrm>
          <a:prstGeom prst="rect">
            <a:avLst/>
          </a:prstGeom>
        </p:spPr>
        <p:txBody>
          <a:bodyPr wrap="square">
            <a:spAutoFit/>
          </a:bodyPr>
          <a:lstStyle/>
          <a:p>
            <a:r>
              <a:rPr lang="en-GB" b="1" dirty="0">
                <a:solidFill>
                  <a:prstClr val="white"/>
                </a:solidFill>
                <a:latin typeface="Comic Sans MS" pitchFamily="66" charset="0"/>
              </a:rPr>
              <a:t>``You will be haunted,'' resumed the Ghost, ``by Three Spirits.'' </a:t>
            </a:r>
          </a:p>
        </p:txBody>
      </p:sp>
      <p:sp>
        <p:nvSpPr>
          <p:cNvPr id="15" name="Rectangle 14"/>
          <p:cNvSpPr/>
          <p:nvPr/>
        </p:nvSpPr>
        <p:spPr>
          <a:xfrm>
            <a:off x="6960097" y="5085197"/>
            <a:ext cx="4763371" cy="1200329"/>
          </a:xfrm>
          <a:prstGeom prst="rect">
            <a:avLst/>
          </a:prstGeom>
        </p:spPr>
        <p:txBody>
          <a:bodyPr wrap="square">
            <a:spAutoFit/>
          </a:bodyPr>
          <a:lstStyle/>
          <a:p>
            <a:r>
              <a:rPr lang="en-GB" b="1" dirty="0">
                <a:solidFill>
                  <a:prstClr val="white"/>
                </a:solidFill>
                <a:latin typeface="Comic Sans MS" pitchFamily="66" charset="0"/>
              </a:rPr>
              <a:t>The misery with them all was, clearly, that they sought to interfere, for good, in human matters, and had lost the power for ever. </a:t>
            </a:r>
          </a:p>
        </p:txBody>
      </p:sp>
    </p:spTree>
    <p:extLst>
      <p:ext uri="{BB962C8B-B14F-4D97-AF65-F5344CB8AC3E}">
        <p14:creationId xmlns:p14="http://schemas.microsoft.com/office/powerpoint/2010/main" val="1959135945"/>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59831" y="3429001"/>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2</a:t>
            </a:r>
          </a:p>
        </p:txBody>
      </p:sp>
      <p:sp>
        <p:nvSpPr>
          <p:cNvPr id="4" name="Rectangle 3"/>
          <p:cNvSpPr/>
          <p:nvPr/>
        </p:nvSpPr>
        <p:spPr>
          <a:xfrm>
            <a:off x="9525765" y="2190538"/>
            <a:ext cx="2400267" cy="646331"/>
          </a:xfrm>
          <a:prstGeom prst="rect">
            <a:avLst/>
          </a:prstGeom>
        </p:spPr>
        <p:txBody>
          <a:bodyPr wrap="square">
            <a:spAutoFit/>
          </a:bodyPr>
          <a:lstStyle/>
          <a:p>
            <a:r>
              <a:rPr lang="en-GB" b="1" dirty="0">
                <a:solidFill>
                  <a:prstClr val="white"/>
                </a:solidFill>
                <a:latin typeface="Comic Sans MS" pitchFamily="66" charset="0"/>
              </a:rPr>
              <a:t>``Was it a dream or not?'' </a:t>
            </a:r>
          </a:p>
        </p:txBody>
      </p:sp>
      <p:sp>
        <p:nvSpPr>
          <p:cNvPr id="5" name="Rectangle 4"/>
          <p:cNvSpPr/>
          <p:nvPr/>
        </p:nvSpPr>
        <p:spPr>
          <a:xfrm>
            <a:off x="9840435" y="2990083"/>
            <a:ext cx="1965603" cy="369332"/>
          </a:xfrm>
          <a:prstGeom prst="rect">
            <a:avLst/>
          </a:prstGeom>
        </p:spPr>
        <p:txBody>
          <a:bodyPr wrap="none">
            <a:spAutoFit/>
          </a:bodyPr>
          <a:lstStyle/>
          <a:p>
            <a:r>
              <a:rPr lang="en-GB" b="1" dirty="0">
                <a:solidFill>
                  <a:prstClr val="white"/>
                </a:solidFill>
                <a:latin typeface="Comic Sans MS" pitchFamily="66" charset="0"/>
              </a:rPr>
              <a:t>``Ding, dong!'' </a:t>
            </a:r>
          </a:p>
        </p:txBody>
      </p:sp>
      <p:sp>
        <p:nvSpPr>
          <p:cNvPr id="6" name="Rectangle 5"/>
          <p:cNvSpPr/>
          <p:nvPr/>
        </p:nvSpPr>
        <p:spPr>
          <a:xfrm>
            <a:off x="394805" y="188654"/>
            <a:ext cx="3876992" cy="923330"/>
          </a:xfrm>
          <a:prstGeom prst="rect">
            <a:avLst/>
          </a:prstGeom>
        </p:spPr>
        <p:txBody>
          <a:bodyPr wrap="square">
            <a:spAutoFit/>
          </a:bodyPr>
          <a:lstStyle/>
          <a:p>
            <a:r>
              <a:rPr lang="en-GB" b="1" dirty="0">
                <a:solidFill>
                  <a:prstClr val="white"/>
                </a:solidFill>
                <a:latin typeface="Comic Sans MS" pitchFamily="66" charset="0"/>
              </a:rPr>
              <a:t>``Are you the Spirit, sir, whose coming was foretold to me?'' asked Scrooge. </a:t>
            </a:r>
          </a:p>
        </p:txBody>
      </p:sp>
      <p:sp>
        <p:nvSpPr>
          <p:cNvPr id="7" name="Rectangle 6"/>
          <p:cNvSpPr/>
          <p:nvPr/>
        </p:nvSpPr>
        <p:spPr>
          <a:xfrm>
            <a:off x="394968" y="1366915"/>
            <a:ext cx="2754997" cy="646331"/>
          </a:xfrm>
          <a:prstGeom prst="rect">
            <a:avLst/>
          </a:prstGeom>
        </p:spPr>
        <p:txBody>
          <a:bodyPr wrap="square">
            <a:spAutoFit/>
          </a:bodyPr>
          <a:lstStyle/>
          <a:p>
            <a:r>
              <a:rPr lang="en-GB" b="1" dirty="0">
                <a:solidFill>
                  <a:prstClr val="white"/>
                </a:solidFill>
                <a:latin typeface="Comic Sans MS" pitchFamily="66" charset="0"/>
              </a:rPr>
              <a:t>``I am the Ghost of Christmas Past.'' </a:t>
            </a:r>
          </a:p>
        </p:txBody>
      </p:sp>
      <p:sp>
        <p:nvSpPr>
          <p:cNvPr id="8" name="Rectangle 7"/>
          <p:cNvSpPr/>
          <p:nvPr/>
        </p:nvSpPr>
        <p:spPr>
          <a:xfrm>
            <a:off x="394825" y="2367928"/>
            <a:ext cx="3306465" cy="646331"/>
          </a:xfrm>
          <a:prstGeom prst="rect">
            <a:avLst/>
          </a:prstGeom>
        </p:spPr>
        <p:txBody>
          <a:bodyPr wrap="square">
            <a:spAutoFit/>
          </a:bodyPr>
          <a:lstStyle/>
          <a:p>
            <a:r>
              <a:rPr lang="en-GB" b="1" dirty="0">
                <a:solidFill>
                  <a:prstClr val="white"/>
                </a:solidFill>
                <a:latin typeface="Comic Sans MS" pitchFamily="66" charset="0"/>
              </a:rPr>
              <a:t>``I was bred in this place. I was a boy here!'' </a:t>
            </a:r>
          </a:p>
        </p:txBody>
      </p:sp>
      <p:sp>
        <p:nvSpPr>
          <p:cNvPr id="9" name="Rectangle 8"/>
          <p:cNvSpPr/>
          <p:nvPr/>
        </p:nvSpPr>
        <p:spPr>
          <a:xfrm>
            <a:off x="342096" y="3522331"/>
            <a:ext cx="3838533" cy="1200329"/>
          </a:xfrm>
          <a:prstGeom prst="rect">
            <a:avLst/>
          </a:prstGeom>
        </p:spPr>
        <p:txBody>
          <a:bodyPr wrap="square">
            <a:spAutoFit/>
          </a:bodyPr>
          <a:lstStyle/>
          <a:p>
            <a:r>
              <a:rPr lang="en-GB" b="1" dirty="0">
                <a:solidFill>
                  <a:prstClr val="white"/>
                </a:solidFill>
                <a:latin typeface="Comic Sans MS" pitchFamily="66" charset="0"/>
              </a:rPr>
              <a:t>``These are but shadows of the things that have been,'' said the Ghost. ``They have no consciousness of us.'' </a:t>
            </a:r>
          </a:p>
        </p:txBody>
      </p:sp>
      <p:sp>
        <p:nvSpPr>
          <p:cNvPr id="10" name="Rectangle 9"/>
          <p:cNvSpPr/>
          <p:nvPr/>
        </p:nvSpPr>
        <p:spPr>
          <a:xfrm>
            <a:off x="5615947" y="243821"/>
            <a:ext cx="6096000" cy="1754326"/>
          </a:xfrm>
          <a:prstGeom prst="rect">
            <a:avLst/>
          </a:prstGeom>
        </p:spPr>
        <p:txBody>
          <a:bodyPr>
            <a:spAutoFit/>
          </a:bodyPr>
          <a:lstStyle/>
          <a:p>
            <a:r>
              <a:rPr lang="en-GB" b="1" dirty="0">
                <a:solidFill>
                  <a:prstClr val="white"/>
                </a:solidFill>
                <a:latin typeface="Comic Sans MS" pitchFamily="66" charset="0"/>
              </a:rPr>
              <a:t>Why was he filled with gladness when he heard them give each other Merry Christmas, as they parted at cross-roads and bye-ways, for their several homes! What was merry Christmas to Scrooge? Out upon merry Christmas! What good had it ever done to him? </a:t>
            </a:r>
          </a:p>
        </p:txBody>
      </p:sp>
      <p:sp>
        <p:nvSpPr>
          <p:cNvPr id="11" name="Rectangle 10"/>
          <p:cNvSpPr/>
          <p:nvPr/>
        </p:nvSpPr>
        <p:spPr>
          <a:xfrm>
            <a:off x="491061" y="5218182"/>
            <a:ext cx="3653320" cy="923330"/>
          </a:xfrm>
          <a:prstGeom prst="rect">
            <a:avLst/>
          </a:prstGeom>
        </p:spPr>
        <p:txBody>
          <a:bodyPr wrap="square">
            <a:spAutoFit/>
          </a:bodyPr>
          <a:lstStyle/>
          <a:p>
            <a:r>
              <a:rPr lang="en-GB" b="1" dirty="0">
                <a:solidFill>
                  <a:prstClr val="white"/>
                </a:solidFill>
                <a:latin typeface="Comic Sans MS" pitchFamily="66" charset="0"/>
              </a:rPr>
              <a:t>``A solitary child, neglected by his friends, is left there still.'' </a:t>
            </a:r>
          </a:p>
        </p:txBody>
      </p:sp>
      <p:sp>
        <p:nvSpPr>
          <p:cNvPr id="12" name="Rectangle 11"/>
          <p:cNvSpPr/>
          <p:nvPr/>
        </p:nvSpPr>
        <p:spPr>
          <a:xfrm>
            <a:off x="8747031" y="3706511"/>
            <a:ext cx="3048000" cy="1200329"/>
          </a:xfrm>
          <a:prstGeom prst="rect">
            <a:avLst/>
          </a:prstGeom>
        </p:spPr>
        <p:txBody>
          <a:bodyPr wrap="square">
            <a:spAutoFit/>
          </a:bodyPr>
          <a:lstStyle/>
          <a:p>
            <a:r>
              <a:rPr lang="en-GB" b="1" dirty="0">
                <a:solidFill>
                  <a:prstClr val="white"/>
                </a:solidFill>
                <a:latin typeface="Comic Sans MS" pitchFamily="66" charset="0"/>
              </a:rPr>
              <a:t>Scrooge sat down upon a form, and wept to see his poor forgotten self as he used to be. </a:t>
            </a:r>
          </a:p>
        </p:txBody>
      </p:sp>
      <p:sp>
        <p:nvSpPr>
          <p:cNvPr id="13" name="Rectangle 12"/>
          <p:cNvSpPr/>
          <p:nvPr/>
        </p:nvSpPr>
        <p:spPr>
          <a:xfrm>
            <a:off x="4559849" y="4465200"/>
            <a:ext cx="3674681" cy="1754326"/>
          </a:xfrm>
          <a:prstGeom prst="rect">
            <a:avLst/>
          </a:prstGeom>
        </p:spPr>
        <p:txBody>
          <a:bodyPr wrap="square">
            <a:spAutoFit/>
          </a:bodyPr>
          <a:lstStyle/>
          <a:p>
            <a:r>
              <a:rPr lang="en-GB" b="1" dirty="0">
                <a:solidFill>
                  <a:prstClr val="white"/>
                </a:solidFill>
                <a:latin typeface="Comic Sans MS" pitchFamily="66" charset="0"/>
              </a:rPr>
              <a:t>``Nothing,'' said Scrooge. ``Nothing. There was a boy singing a Christmas Carol at my door last night. I should like to have given him something: that's all.'' </a:t>
            </a:r>
          </a:p>
        </p:txBody>
      </p:sp>
    </p:spTree>
    <p:extLst>
      <p:ext uri="{BB962C8B-B14F-4D97-AF65-F5344CB8AC3E}">
        <p14:creationId xmlns:p14="http://schemas.microsoft.com/office/powerpoint/2010/main" val="4183797990"/>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3023659" y="2607077"/>
            <a:ext cx="6071364" cy="821953"/>
          </a:xfrm>
        </p:spPr>
        <p:txBody>
          <a:bodyPr>
            <a:normAutofit fontScale="90000"/>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32459" y="3297758"/>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2</a:t>
            </a:r>
          </a:p>
        </p:txBody>
      </p:sp>
      <p:sp>
        <p:nvSpPr>
          <p:cNvPr id="11" name="Rectangle 10"/>
          <p:cNvSpPr/>
          <p:nvPr/>
        </p:nvSpPr>
        <p:spPr>
          <a:xfrm>
            <a:off x="469776" y="5229215"/>
            <a:ext cx="4216573" cy="1200329"/>
          </a:xfrm>
          <a:prstGeom prst="rect">
            <a:avLst/>
          </a:prstGeom>
        </p:spPr>
        <p:txBody>
          <a:bodyPr wrap="square">
            <a:spAutoFit/>
          </a:bodyPr>
          <a:lstStyle/>
          <a:p>
            <a:r>
              <a:rPr lang="en-GB" b="1" dirty="0">
                <a:solidFill>
                  <a:prstClr val="white"/>
                </a:solidFill>
                <a:latin typeface="Comic Sans MS" pitchFamily="66" charset="0"/>
              </a:rPr>
              <a:t>`Home, for good and all. Home, for ever and ever. Father is so much kinder than he used to be, that home's like Heaven! </a:t>
            </a:r>
          </a:p>
        </p:txBody>
      </p:sp>
      <p:sp>
        <p:nvSpPr>
          <p:cNvPr id="12" name="Rectangle 11"/>
          <p:cNvSpPr/>
          <p:nvPr/>
        </p:nvSpPr>
        <p:spPr>
          <a:xfrm>
            <a:off x="7344141" y="271646"/>
            <a:ext cx="4463819" cy="1200329"/>
          </a:xfrm>
          <a:prstGeom prst="rect">
            <a:avLst/>
          </a:prstGeom>
        </p:spPr>
        <p:txBody>
          <a:bodyPr wrap="square">
            <a:spAutoFit/>
          </a:bodyPr>
          <a:lstStyle/>
          <a:p>
            <a:r>
              <a:rPr lang="en-GB" b="1" dirty="0">
                <a:solidFill>
                  <a:prstClr val="white"/>
                </a:solidFill>
                <a:latin typeface="Comic Sans MS" pitchFamily="66" charset="0"/>
              </a:rPr>
              <a:t>Clear away! There was nothing they wouldn't have cleared away, or couldn't have cleared away, with old </a:t>
            </a:r>
            <a:r>
              <a:rPr lang="en-GB" b="1" dirty="0" err="1">
                <a:solidFill>
                  <a:prstClr val="white"/>
                </a:solidFill>
                <a:latin typeface="Comic Sans MS" pitchFamily="66" charset="0"/>
              </a:rPr>
              <a:t>Fezziwig</a:t>
            </a:r>
            <a:r>
              <a:rPr lang="en-GB" b="1" dirty="0">
                <a:solidFill>
                  <a:prstClr val="white"/>
                </a:solidFill>
                <a:latin typeface="Comic Sans MS" pitchFamily="66" charset="0"/>
              </a:rPr>
              <a:t> looking on</a:t>
            </a:r>
          </a:p>
        </p:txBody>
      </p:sp>
      <p:sp>
        <p:nvSpPr>
          <p:cNvPr id="13" name="Rectangle 12"/>
          <p:cNvSpPr/>
          <p:nvPr/>
        </p:nvSpPr>
        <p:spPr>
          <a:xfrm>
            <a:off x="439269" y="3297759"/>
            <a:ext cx="4128459" cy="1477328"/>
          </a:xfrm>
          <a:prstGeom prst="rect">
            <a:avLst/>
          </a:prstGeom>
        </p:spPr>
        <p:txBody>
          <a:bodyPr wrap="square">
            <a:spAutoFit/>
          </a:bodyPr>
          <a:lstStyle/>
          <a:p>
            <a:r>
              <a:rPr lang="en-GB" b="1" dirty="0">
                <a:solidFill>
                  <a:prstClr val="white"/>
                </a:solidFill>
                <a:latin typeface="Comic Sans MS" pitchFamily="66" charset="0"/>
              </a:rPr>
              <a:t>During the whole of this time, Scrooge had acted like a man out of his wits. His heart and soul were in the scene, and with his former self. </a:t>
            </a:r>
          </a:p>
        </p:txBody>
      </p:sp>
      <p:sp>
        <p:nvSpPr>
          <p:cNvPr id="14" name="Rectangle 13"/>
          <p:cNvSpPr/>
          <p:nvPr/>
        </p:nvSpPr>
        <p:spPr>
          <a:xfrm>
            <a:off x="7312008" y="1700822"/>
            <a:ext cx="4495949" cy="923330"/>
          </a:xfrm>
          <a:prstGeom prst="rect">
            <a:avLst/>
          </a:prstGeom>
        </p:spPr>
        <p:txBody>
          <a:bodyPr wrap="square">
            <a:spAutoFit/>
          </a:bodyPr>
          <a:lstStyle/>
          <a:p>
            <a:r>
              <a:rPr lang="en-GB" b="1" dirty="0">
                <a:solidFill>
                  <a:prstClr val="white"/>
                </a:solidFill>
                <a:latin typeface="Comic Sans MS" pitchFamily="66" charset="0"/>
              </a:rPr>
              <a:t>``No. I should like to be able to say a word or two to my clerk just now! That's all.</a:t>
            </a:r>
          </a:p>
        </p:txBody>
      </p:sp>
      <p:sp>
        <p:nvSpPr>
          <p:cNvPr id="15" name="Rectangle 14"/>
          <p:cNvSpPr/>
          <p:nvPr/>
        </p:nvSpPr>
        <p:spPr>
          <a:xfrm>
            <a:off x="5741329" y="4365117"/>
            <a:ext cx="6096000" cy="1754326"/>
          </a:xfrm>
          <a:prstGeom prst="rect">
            <a:avLst/>
          </a:prstGeom>
        </p:spPr>
        <p:txBody>
          <a:bodyPr>
            <a:spAutoFit/>
          </a:bodyPr>
          <a:lstStyle/>
          <a:p>
            <a:r>
              <a:rPr lang="en-GB" b="1" dirty="0">
                <a:solidFill>
                  <a:prstClr val="white"/>
                </a:solidFill>
                <a:latin typeface="Comic Sans MS" pitchFamily="66" charset="0"/>
              </a:rPr>
              <a:t>He has the power to render us happy or unhappy; to make our service light or burdensome; a pleasure or a toil. Say that his power lies in words and looks; in things so slight and insignificant that it is impossible to add and count '</a:t>
            </a:r>
            <a:r>
              <a:rPr lang="en-GB" b="1" dirty="0" err="1">
                <a:solidFill>
                  <a:prstClr val="white"/>
                </a:solidFill>
                <a:latin typeface="Comic Sans MS" pitchFamily="66" charset="0"/>
              </a:rPr>
              <a:t>em</a:t>
            </a:r>
            <a:r>
              <a:rPr lang="en-GB" b="1" dirty="0">
                <a:solidFill>
                  <a:prstClr val="white"/>
                </a:solidFill>
                <a:latin typeface="Comic Sans MS" pitchFamily="66" charset="0"/>
              </a:rPr>
              <a:t> up: what then? The happiness he gives, is quite as great as if it cost a fortune.'' </a:t>
            </a:r>
          </a:p>
        </p:txBody>
      </p:sp>
      <p:sp>
        <p:nvSpPr>
          <p:cNvPr id="16" name="Rectangle 15"/>
          <p:cNvSpPr/>
          <p:nvPr/>
        </p:nvSpPr>
        <p:spPr>
          <a:xfrm>
            <a:off x="431371" y="271646"/>
            <a:ext cx="6096000" cy="1754326"/>
          </a:xfrm>
          <a:prstGeom prst="rect">
            <a:avLst/>
          </a:prstGeom>
        </p:spPr>
        <p:txBody>
          <a:bodyPr>
            <a:spAutoFit/>
          </a:bodyPr>
          <a:lstStyle/>
          <a:p>
            <a:r>
              <a:rPr lang="en-GB" b="1" dirty="0">
                <a:solidFill>
                  <a:prstClr val="white"/>
                </a:solidFill>
                <a:latin typeface="Comic Sans MS" pitchFamily="66" charset="0"/>
              </a:rPr>
              <a:t>His face had not the harsh and rigid lines of later years; but it had begun to wear the signs of care and avarice. There was an eager, greedy, restless motion in the eye, which showed the passion that had taken root, and where the shadow of the growing tree would fall. </a:t>
            </a:r>
          </a:p>
        </p:txBody>
      </p:sp>
      <p:sp>
        <p:nvSpPr>
          <p:cNvPr id="17" name="Rectangle 16"/>
          <p:cNvSpPr/>
          <p:nvPr/>
        </p:nvSpPr>
        <p:spPr>
          <a:xfrm>
            <a:off x="8112227" y="3132080"/>
            <a:ext cx="3887756" cy="923330"/>
          </a:xfrm>
          <a:prstGeom prst="rect">
            <a:avLst/>
          </a:prstGeom>
        </p:spPr>
        <p:txBody>
          <a:bodyPr wrap="square">
            <a:spAutoFit/>
          </a:bodyPr>
          <a:lstStyle/>
          <a:p>
            <a:r>
              <a:rPr lang="en-GB" b="1" dirty="0">
                <a:solidFill>
                  <a:prstClr val="white"/>
                </a:solidFill>
                <a:latin typeface="Comic Sans MS" pitchFamily="66" charset="0"/>
              </a:rPr>
              <a:t>``No more!'' cried Scrooge. ``No more. I don't wish to see it. Show me no more!'' </a:t>
            </a:r>
          </a:p>
        </p:txBody>
      </p:sp>
    </p:spTree>
    <p:extLst>
      <p:ext uri="{BB962C8B-B14F-4D97-AF65-F5344CB8AC3E}">
        <p14:creationId xmlns:p14="http://schemas.microsoft.com/office/powerpoint/2010/main" val="3216517015"/>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59831" y="3429001"/>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3</a:t>
            </a:r>
          </a:p>
        </p:txBody>
      </p:sp>
      <p:sp>
        <p:nvSpPr>
          <p:cNvPr id="4" name="Rectangle 3"/>
          <p:cNvSpPr/>
          <p:nvPr/>
        </p:nvSpPr>
        <p:spPr>
          <a:xfrm>
            <a:off x="431371" y="332671"/>
            <a:ext cx="3048000" cy="2031325"/>
          </a:xfrm>
          <a:prstGeom prst="rect">
            <a:avLst/>
          </a:prstGeom>
        </p:spPr>
        <p:txBody>
          <a:bodyPr wrap="square">
            <a:spAutoFit/>
          </a:bodyPr>
          <a:lstStyle/>
          <a:p>
            <a:r>
              <a:rPr lang="en-GB" b="1" dirty="0">
                <a:solidFill>
                  <a:prstClr val="white"/>
                </a:solidFill>
                <a:latin typeface="Comic Sans MS" pitchFamily="66" charset="0"/>
              </a:rPr>
              <a:t>For he wished to challenge the Spirit on the moment of its appearance, and did not wish to be taken by surprise, and made nervous. </a:t>
            </a:r>
          </a:p>
        </p:txBody>
      </p:sp>
      <p:sp>
        <p:nvSpPr>
          <p:cNvPr id="5" name="Rectangle 4"/>
          <p:cNvSpPr/>
          <p:nvPr/>
        </p:nvSpPr>
        <p:spPr>
          <a:xfrm>
            <a:off x="4518233" y="390992"/>
            <a:ext cx="3401968" cy="1754326"/>
          </a:xfrm>
          <a:prstGeom prst="rect">
            <a:avLst/>
          </a:prstGeom>
        </p:spPr>
        <p:txBody>
          <a:bodyPr wrap="square">
            <a:spAutoFit/>
          </a:bodyPr>
          <a:lstStyle/>
          <a:p>
            <a:r>
              <a:rPr lang="en-GB" b="1" dirty="0">
                <a:solidFill>
                  <a:prstClr val="white"/>
                </a:solidFill>
                <a:latin typeface="Comic Sans MS" pitchFamily="66" charset="0"/>
              </a:rPr>
              <a:t>I went forth last night on compulsion, and I learnt a lesson which is working now. To-night, if you have aught to teach me, let me profit by it.'' </a:t>
            </a:r>
          </a:p>
        </p:txBody>
      </p:sp>
      <p:sp>
        <p:nvSpPr>
          <p:cNvPr id="6" name="Rectangle 5"/>
          <p:cNvSpPr/>
          <p:nvPr/>
        </p:nvSpPr>
        <p:spPr>
          <a:xfrm>
            <a:off x="476265" y="3284986"/>
            <a:ext cx="3168352" cy="2862322"/>
          </a:xfrm>
          <a:prstGeom prst="rect">
            <a:avLst/>
          </a:prstGeom>
        </p:spPr>
        <p:txBody>
          <a:bodyPr wrap="square">
            <a:spAutoFit/>
          </a:bodyPr>
          <a:lstStyle/>
          <a:p>
            <a:r>
              <a:rPr lang="en-GB" b="1" dirty="0">
                <a:solidFill>
                  <a:prstClr val="white"/>
                </a:solidFill>
                <a:latin typeface="Comic Sans MS" pitchFamily="66" charset="0"/>
              </a:rPr>
              <a:t>And perhaps it was the pleasure the good Spirit had in showing off this power of his, or else it was his own kind, generous, hearty nature, and his sympathy with all poor men, that led him straight to Scrooge's clerk's</a:t>
            </a:r>
          </a:p>
        </p:txBody>
      </p:sp>
      <p:sp>
        <p:nvSpPr>
          <p:cNvPr id="7" name="Rectangle 6"/>
          <p:cNvSpPr/>
          <p:nvPr/>
        </p:nvSpPr>
        <p:spPr>
          <a:xfrm>
            <a:off x="8688288" y="529505"/>
            <a:ext cx="3048000" cy="1200329"/>
          </a:xfrm>
          <a:prstGeom prst="rect">
            <a:avLst/>
          </a:prstGeom>
        </p:spPr>
        <p:txBody>
          <a:bodyPr wrap="square">
            <a:spAutoFit/>
          </a:bodyPr>
          <a:lstStyle/>
          <a:p>
            <a:r>
              <a:rPr lang="en-GB" b="1" dirty="0">
                <a:solidFill>
                  <a:prstClr val="white"/>
                </a:solidFill>
                <a:latin typeface="Comic Sans MS" pitchFamily="66" charset="0"/>
              </a:rPr>
              <a:t>``Spirit,'' said Scrooge, with an interest he had never felt before, ``tell me if Tiny Tim will live.'' </a:t>
            </a:r>
          </a:p>
        </p:txBody>
      </p:sp>
      <p:sp>
        <p:nvSpPr>
          <p:cNvPr id="8" name="Rectangle 7"/>
          <p:cNvSpPr/>
          <p:nvPr/>
        </p:nvSpPr>
        <p:spPr>
          <a:xfrm>
            <a:off x="6240033" y="4206253"/>
            <a:ext cx="5496273" cy="1477328"/>
          </a:xfrm>
          <a:prstGeom prst="rect">
            <a:avLst/>
          </a:prstGeom>
        </p:spPr>
        <p:txBody>
          <a:bodyPr wrap="square">
            <a:spAutoFit/>
          </a:bodyPr>
          <a:lstStyle/>
          <a:p>
            <a:r>
              <a:rPr lang="en-GB" b="1" dirty="0">
                <a:solidFill>
                  <a:prstClr val="white"/>
                </a:solidFill>
                <a:latin typeface="Comic Sans MS" pitchFamily="66" charset="0"/>
              </a:rPr>
              <a:t>``If these shadows remain unaltered by the Future, none other of my race,'' returned the Ghost, ``will find him here. What then? If he be like to die, he had better do it, and decrease the surplus population.'' </a:t>
            </a:r>
          </a:p>
        </p:txBody>
      </p:sp>
    </p:spTree>
    <p:extLst>
      <p:ext uri="{BB962C8B-B14F-4D97-AF65-F5344CB8AC3E}">
        <p14:creationId xmlns:p14="http://schemas.microsoft.com/office/powerpoint/2010/main" val="64390306"/>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447596" y="2419402"/>
            <a:ext cx="6816757" cy="1109985"/>
          </a:xfrm>
        </p:spPr>
        <p:txBody>
          <a:bodyPr>
            <a:normAutofit/>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59831" y="3158037"/>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3</a:t>
            </a:r>
          </a:p>
        </p:txBody>
      </p:sp>
      <p:sp>
        <p:nvSpPr>
          <p:cNvPr id="4" name="Rectangle 3"/>
          <p:cNvSpPr/>
          <p:nvPr/>
        </p:nvSpPr>
        <p:spPr>
          <a:xfrm>
            <a:off x="431371" y="260661"/>
            <a:ext cx="3048000" cy="1477328"/>
          </a:xfrm>
          <a:prstGeom prst="rect">
            <a:avLst/>
          </a:prstGeom>
        </p:spPr>
        <p:txBody>
          <a:bodyPr wrap="square">
            <a:spAutoFit/>
          </a:bodyPr>
          <a:lstStyle/>
          <a:p>
            <a:r>
              <a:rPr lang="en-GB" b="1" dirty="0">
                <a:solidFill>
                  <a:prstClr val="white"/>
                </a:solidFill>
                <a:latin typeface="Comic Sans MS" pitchFamily="66" charset="0"/>
              </a:rPr>
              <a:t>Scrooge hung his head to hear his own words quoted by the Spirit, and was overcome with penitence and grief. </a:t>
            </a:r>
          </a:p>
        </p:txBody>
      </p:sp>
      <p:sp>
        <p:nvSpPr>
          <p:cNvPr id="5" name="Rectangle 4"/>
          <p:cNvSpPr/>
          <p:nvPr/>
        </p:nvSpPr>
        <p:spPr>
          <a:xfrm>
            <a:off x="4175789" y="260676"/>
            <a:ext cx="4128459" cy="2031325"/>
          </a:xfrm>
          <a:prstGeom prst="rect">
            <a:avLst/>
          </a:prstGeom>
        </p:spPr>
        <p:txBody>
          <a:bodyPr wrap="square">
            <a:spAutoFit/>
          </a:bodyPr>
          <a:lstStyle/>
          <a:p>
            <a:r>
              <a:rPr lang="en-GB" b="1" dirty="0">
                <a:solidFill>
                  <a:prstClr val="white"/>
                </a:solidFill>
                <a:latin typeface="Comic Sans MS" pitchFamily="66" charset="0"/>
              </a:rPr>
              <a:t>The children drank the toast after her. It was the first of their proceedings which had no heartiness. Tiny Tim drank it last of all, but he didn't care </a:t>
            </a:r>
            <a:r>
              <a:rPr lang="en-GB" b="1" dirty="0" err="1">
                <a:solidFill>
                  <a:prstClr val="white"/>
                </a:solidFill>
                <a:latin typeface="Comic Sans MS" pitchFamily="66" charset="0"/>
              </a:rPr>
              <a:t>twopence</a:t>
            </a:r>
            <a:r>
              <a:rPr lang="en-GB" b="1" dirty="0">
                <a:solidFill>
                  <a:prstClr val="white"/>
                </a:solidFill>
                <a:latin typeface="Comic Sans MS" pitchFamily="66" charset="0"/>
              </a:rPr>
              <a:t> for it. Scrooge was the Ogre of the family. </a:t>
            </a:r>
          </a:p>
        </p:txBody>
      </p:sp>
      <p:sp>
        <p:nvSpPr>
          <p:cNvPr id="6" name="Rectangle 5"/>
          <p:cNvSpPr/>
          <p:nvPr/>
        </p:nvSpPr>
        <p:spPr>
          <a:xfrm>
            <a:off x="480053" y="2419386"/>
            <a:ext cx="2567947" cy="1200329"/>
          </a:xfrm>
          <a:prstGeom prst="rect">
            <a:avLst/>
          </a:prstGeom>
        </p:spPr>
        <p:txBody>
          <a:bodyPr wrap="square">
            <a:spAutoFit/>
          </a:bodyPr>
          <a:lstStyle/>
          <a:p>
            <a:r>
              <a:rPr lang="en-GB" b="1" dirty="0">
                <a:solidFill>
                  <a:prstClr val="white"/>
                </a:solidFill>
                <a:latin typeface="Comic Sans MS" pitchFamily="66" charset="0"/>
              </a:rPr>
              <a:t>Scrooge had his eye upon them, and especially on Tiny Tim, until the last. </a:t>
            </a:r>
          </a:p>
        </p:txBody>
      </p:sp>
      <p:sp>
        <p:nvSpPr>
          <p:cNvPr id="7" name="Rectangle 6"/>
          <p:cNvSpPr/>
          <p:nvPr/>
        </p:nvSpPr>
        <p:spPr>
          <a:xfrm>
            <a:off x="6480043" y="3717012"/>
            <a:ext cx="5231904" cy="2585323"/>
          </a:xfrm>
          <a:prstGeom prst="rect">
            <a:avLst/>
          </a:prstGeom>
        </p:spPr>
        <p:txBody>
          <a:bodyPr wrap="square">
            <a:spAutoFit/>
          </a:bodyPr>
          <a:lstStyle/>
          <a:p>
            <a:r>
              <a:rPr lang="en-GB" b="1" dirty="0">
                <a:solidFill>
                  <a:prstClr val="white"/>
                </a:solidFill>
                <a:latin typeface="Comic Sans MS" pitchFamily="66" charset="0"/>
              </a:rPr>
              <a:t>``I was only going to say,'' said Scrooge's nephew, ``that the consequence of his taking a dislike to us, and not making merry with us, is, as I think, that he loses some pleasant moments, which could do him no harm. I am sure he loses pleasanter companions than he can find in his own thoughts, either in his mouldy old office, or his dusty chambers. </a:t>
            </a:r>
          </a:p>
        </p:txBody>
      </p:sp>
      <p:sp>
        <p:nvSpPr>
          <p:cNvPr id="8" name="Rectangle 7"/>
          <p:cNvSpPr/>
          <p:nvPr/>
        </p:nvSpPr>
        <p:spPr>
          <a:xfrm>
            <a:off x="719403" y="4167692"/>
            <a:ext cx="4320480" cy="2031325"/>
          </a:xfrm>
          <a:prstGeom prst="rect">
            <a:avLst/>
          </a:prstGeom>
        </p:spPr>
        <p:txBody>
          <a:bodyPr wrap="square">
            <a:spAutoFit/>
          </a:bodyPr>
          <a:lstStyle/>
          <a:p>
            <a:r>
              <a:rPr lang="en-GB" b="1" dirty="0">
                <a:solidFill>
                  <a:prstClr val="white"/>
                </a:solidFill>
                <a:latin typeface="Comic Sans MS" pitchFamily="66" charset="0"/>
              </a:rPr>
              <a:t>There might have been twenty people there, young and old, but they all played, and so did Scrooge; for, wholly forgetting in the interest he had in what was going on, that his voice made no sound in their ears</a:t>
            </a:r>
          </a:p>
        </p:txBody>
      </p:sp>
      <p:sp>
        <p:nvSpPr>
          <p:cNvPr id="9" name="Rectangle 8"/>
          <p:cNvSpPr/>
          <p:nvPr/>
        </p:nvSpPr>
        <p:spPr>
          <a:xfrm>
            <a:off x="8784299" y="260676"/>
            <a:ext cx="3048000" cy="2585323"/>
          </a:xfrm>
          <a:prstGeom prst="rect">
            <a:avLst/>
          </a:prstGeom>
        </p:spPr>
        <p:txBody>
          <a:bodyPr wrap="square">
            <a:spAutoFit/>
          </a:bodyPr>
          <a:lstStyle/>
          <a:p>
            <a:r>
              <a:rPr lang="en-GB" b="1" dirty="0">
                <a:solidFill>
                  <a:prstClr val="white"/>
                </a:solidFill>
                <a:latin typeface="Comic Sans MS" pitchFamily="66" charset="0"/>
              </a:rPr>
              <a:t>``He has given us plenty of merriment, I am sure,'' said Fred, ``and it would be ungrateful not to drink his health. Here is a glass of mulled wine ready to our hand at the moment; and I say, ``Uncle Scrooge!'''' </a:t>
            </a:r>
          </a:p>
        </p:txBody>
      </p:sp>
    </p:spTree>
    <p:extLst>
      <p:ext uri="{BB962C8B-B14F-4D97-AF65-F5344CB8AC3E}">
        <p14:creationId xmlns:p14="http://schemas.microsoft.com/office/powerpoint/2010/main" val="330880584"/>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59831" y="3429001"/>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4</a:t>
            </a:r>
          </a:p>
        </p:txBody>
      </p:sp>
      <p:sp>
        <p:nvSpPr>
          <p:cNvPr id="4" name="Rectangle 3"/>
          <p:cNvSpPr/>
          <p:nvPr/>
        </p:nvSpPr>
        <p:spPr>
          <a:xfrm>
            <a:off x="431373" y="332656"/>
            <a:ext cx="3552395" cy="923330"/>
          </a:xfrm>
          <a:prstGeom prst="rect">
            <a:avLst/>
          </a:prstGeom>
        </p:spPr>
        <p:txBody>
          <a:bodyPr wrap="square">
            <a:spAutoFit/>
          </a:bodyPr>
          <a:lstStyle/>
          <a:p>
            <a:r>
              <a:rPr lang="en-GB" b="1" dirty="0">
                <a:solidFill>
                  <a:prstClr val="white"/>
                </a:solidFill>
                <a:latin typeface="Comic Sans MS" pitchFamily="66" charset="0"/>
              </a:rPr>
              <a:t>``I am in the presence of the Ghost of Christmas Yet To Come?'' said Scrooge</a:t>
            </a:r>
          </a:p>
        </p:txBody>
      </p:sp>
      <p:sp>
        <p:nvSpPr>
          <p:cNvPr id="5" name="Rectangle 4"/>
          <p:cNvSpPr/>
          <p:nvPr/>
        </p:nvSpPr>
        <p:spPr>
          <a:xfrm>
            <a:off x="4271797" y="332656"/>
            <a:ext cx="2880320" cy="2308324"/>
          </a:xfrm>
          <a:prstGeom prst="rect">
            <a:avLst/>
          </a:prstGeom>
        </p:spPr>
        <p:txBody>
          <a:bodyPr wrap="square">
            <a:spAutoFit/>
          </a:bodyPr>
          <a:lstStyle/>
          <a:p>
            <a:r>
              <a:rPr lang="en-GB" b="1" dirty="0">
                <a:solidFill>
                  <a:prstClr val="white"/>
                </a:solidFill>
                <a:latin typeface="Comic Sans MS" pitchFamily="66" charset="0"/>
              </a:rPr>
              <a:t>``You are about to show me shadows of the things that have not happened, but will happen in the time before us,'' Scrooge pursued. ``Is that so, Spirit?'' </a:t>
            </a:r>
          </a:p>
        </p:txBody>
      </p:sp>
      <p:sp>
        <p:nvSpPr>
          <p:cNvPr id="6" name="Rectangle 5"/>
          <p:cNvSpPr/>
          <p:nvPr/>
        </p:nvSpPr>
        <p:spPr>
          <a:xfrm>
            <a:off x="8304245" y="188641"/>
            <a:ext cx="3503712" cy="2308324"/>
          </a:xfrm>
          <a:prstGeom prst="rect">
            <a:avLst/>
          </a:prstGeom>
        </p:spPr>
        <p:txBody>
          <a:bodyPr wrap="square">
            <a:spAutoFit/>
          </a:bodyPr>
          <a:lstStyle/>
          <a:p>
            <a:r>
              <a:rPr lang="en-GB" b="1" dirty="0">
                <a:solidFill>
                  <a:prstClr val="white"/>
                </a:solidFill>
                <a:latin typeface="Comic Sans MS" pitchFamily="66" charset="0"/>
              </a:rPr>
              <a:t>Although well used to ghostly company by this time, Scrooge feared the silent shape so much that his legs trembled beneath him, and he found that he could hardly stand when he prepared to follow it. </a:t>
            </a:r>
          </a:p>
        </p:txBody>
      </p:sp>
      <p:sp>
        <p:nvSpPr>
          <p:cNvPr id="7" name="Rectangle 6"/>
          <p:cNvSpPr/>
          <p:nvPr/>
        </p:nvSpPr>
        <p:spPr>
          <a:xfrm>
            <a:off x="532141" y="3429015"/>
            <a:ext cx="4027688" cy="2862322"/>
          </a:xfrm>
          <a:prstGeom prst="rect">
            <a:avLst/>
          </a:prstGeom>
        </p:spPr>
        <p:txBody>
          <a:bodyPr wrap="square">
            <a:spAutoFit/>
          </a:bodyPr>
          <a:lstStyle/>
          <a:p>
            <a:r>
              <a:rPr lang="en-GB" b="1" dirty="0">
                <a:solidFill>
                  <a:prstClr val="white"/>
                </a:solidFill>
                <a:latin typeface="Comic Sans MS" pitchFamily="66" charset="0"/>
              </a:rPr>
              <a:t>``Ghost of the Future!'' he exclaimed, ``I fear you more than any spectre I have seen. But as I know your purpose is to do me good, and as I hope to live to be another man from what I was, I am prepared to bear you company, and do it with a thankful heart. Will you not speak to me?'' </a:t>
            </a:r>
          </a:p>
        </p:txBody>
      </p:sp>
      <p:sp>
        <p:nvSpPr>
          <p:cNvPr id="8" name="Rectangle 7"/>
          <p:cNvSpPr/>
          <p:nvPr/>
        </p:nvSpPr>
        <p:spPr>
          <a:xfrm>
            <a:off x="731053" y="2102184"/>
            <a:ext cx="2672526" cy="369332"/>
          </a:xfrm>
          <a:prstGeom prst="rect">
            <a:avLst/>
          </a:prstGeom>
        </p:spPr>
        <p:txBody>
          <a:bodyPr wrap="none">
            <a:spAutoFit/>
          </a:bodyPr>
          <a:lstStyle/>
          <a:p>
            <a:r>
              <a:rPr lang="en-GB" b="1" dirty="0">
                <a:solidFill>
                  <a:prstClr val="white"/>
                </a:solidFill>
                <a:latin typeface="Comic Sans MS" pitchFamily="66" charset="0"/>
              </a:rPr>
              <a:t>I only know he's dead</a:t>
            </a:r>
          </a:p>
        </p:txBody>
      </p:sp>
      <p:sp>
        <p:nvSpPr>
          <p:cNvPr id="9" name="Rectangle 8"/>
          <p:cNvSpPr/>
          <p:nvPr/>
        </p:nvSpPr>
        <p:spPr>
          <a:xfrm>
            <a:off x="9072333" y="3328849"/>
            <a:ext cx="2735627" cy="646331"/>
          </a:xfrm>
          <a:prstGeom prst="rect">
            <a:avLst/>
          </a:prstGeom>
        </p:spPr>
        <p:txBody>
          <a:bodyPr wrap="square">
            <a:spAutoFit/>
          </a:bodyPr>
          <a:lstStyle/>
          <a:p>
            <a:r>
              <a:rPr lang="en-GB" b="1" dirty="0">
                <a:solidFill>
                  <a:prstClr val="white"/>
                </a:solidFill>
                <a:latin typeface="Comic Sans MS" pitchFamily="66" charset="0"/>
              </a:rPr>
              <a:t>``What has he done with his money?</a:t>
            </a:r>
          </a:p>
        </p:txBody>
      </p:sp>
      <p:sp>
        <p:nvSpPr>
          <p:cNvPr id="10" name="Rectangle 9"/>
          <p:cNvSpPr/>
          <p:nvPr/>
        </p:nvSpPr>
        <p:spPr>
          <a:xfrm>
            <a:off x="4971945" y="4509134"/>
            <a:ext cx="3360373" cy="1477328"/>
          </a:xfrm>
          <a:prstGeom prst="rect">
            <a:avLst/>
          </a:prstGeom>
        </p:spPr>
        <p:txBody>
          <a:bodyPr wrap="square">
            <a:spAutoFit/>
          </a:bodyPr>
          <a:lstStyle/>
          <a:p>
            <a:r>
              <a:rPr lang="en-GB" b="1" dirty="0">
                <a:solidFill>
                  <a:prstClr val="white"/>
                </a:solidFill>
                <a:latin typeface="Comic Sans MS" pitchFamily="66" charset="0"/>
              </a:rPr>
              <a:t>It's likely to be a very cheap funeral,'' said the same speaker; ``for upon my life I don't know of anybody to go to it</a:t>
            </a:r>
          </a:p>
        </p:txBody>
      </p:sp>
      <p:sp>
        <p:nvSpPr>
          <p:cNvPr id="11" name="Rectangle 10"/>
          <p:cNvSpPr/>
          <p:nvPr/>
        </p:nvSpPr>
        <p:spPr>
          <a:xfrm>
            <a:off x="8816473" y="4952508"/>
            <a:ext cx="2875993" cy="1200329"/>
          </a:xfrm>
          <a:prstGeom prst="rect">
            <a:avLst/>
          </a:prstGeom>
        </p:spPr>
        <p:txBody>
          <a:bodyPr wrap="square">
            <a:spAutoFit/>
          </a:bodyPr>
          <a:lstStyle/>
          <a:p>
            <a:r>
              <a:rPr lang="en-GB" b="1" dirty="0">
                <a:solidFill>
                  <a:prstClr val="white"/>
                </a:solidFill>
                <a:latin typeface="Comic Sans MS" pitchFamily="66" charset="0"/>
              </a:rPr>
              <a:t>he resolved to treasure up every word he heard, and everything he saw</a:t>
            </a:r>
          </a:p>
        </p:txBody>
      </p:sp>
    </p:spTree>
    <p:extLst>
      <p:ext uri="{BB962C8B-B14F-4D97-AF65-F5344CB8AC3E}">
        <p14:creationId xmlns:p14="http://schemas.microsoft.com/office/powerpoint/2010/main" val="3904750402"/>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59831" y="3429001"/>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4</a:t>
            </a:r>
          </a:p>
        </p:txBody>
      </p:sp>
      <p:sp>
        <p:nvSpPr>
          <p:cNvPr id="4" name="Rectangle 3"/>
          <p:cNvSpPr/>
          <p:nvPr/>
        </p:nvSpPr>
        <p:spPr>
          <a:xfrm>
            <a:off x="446464" y="2204891"/>
            <a:ext cx="3072341" cy="646331"/>
          </a:xfrm>
          <a:prstGeom prst="rect">
            <a:avLst/>
          </a:prstGeom>
        </p:spPr>
        <p:txBody>
          <a:bodyPr wrap="square">
            <a:spAutoFit/>
          </a:bodyPr>
          <a:lstStyle/>
          <a:p>
            <a:r>
              <a:rPr lang="en-GB" b="1" dirty="0">
                <a:solidFill>
                  <a:prstClr val="white"/>
                </a:solidFill>
                <a:latin typeface="Comic Sans MS" pitchFamily="66" charset="0"/>
              </a:rPr>
              <a:t>he had been revolving in his mind a change of life</a:t>
            </a:r>
          </a:p>
        </p:txBody>
      </p:sp>
      <p:sp>
        <p:nvSpPr>
          <p:cNvPr id="5" name="Rectangle 4"/>
          <p:cNvSpPr/>
          <p:nvPr/>
        </p:nvSpPr>
        <p:spPr>
          <a:xfrm>
            <a:off x="411360" y="404665"/>
            <a:ext cx="2900333" cy="1200329"/>
          </a:xfrm>
          <a:prstGeom prst="rect">
            <a:avLst/>
          </a:prstGeom>
        </p:spPr>
        <p:txBody>
          <a:bodyPr wrap="square">
            <a:spAutoFit/>
          </a:bodyPr>
          <a:lstStyle/>
          <a:p>
            <a:r>
              <a:rPr lang="en-GB" b="1" dirty="0">
                <a:solidFill>
                  <a:prstClr val="white"/>
                </a:solidFill>
                <a:latin typeface="Comic Sans MS" pitchFamily="66" charset="0"/>
              </a:rPr>
              <a:t>Every person has a right to take care of themselves. He always did</a:t>
            </a:r>
          </a:p>
        </p:txBody>
      </p:sp>
      <p:sp>
        <p:nvSpPr>
          <p:cNvPr id="6" name="Rectangle 5"/>
          <p:cNvSpPr/>
          <p:nvPr/>
        </p:nvSpPr>
        <p:spPr>
          <a:xfrm>
            <a:off x="507640" y="3984006"/>
            <a:ext cx="3608973" cy="2031325"/>
          </a:xfrm>
          <a:prstGeom prst="rect">
            <a:avLst/>
          </a:prstGeom>
        </p:spPr>
        <p:txBody>
          <a:bodyPr wrap="square">
            <a:spAutoFit/>
          </a:bodyPr>
          <a:lstStyle/>
          <a:p>
            <a:r>
              <a:rPr lang="en-GB" b="1" dirty="0">
                <a:solidFill>
                  <a:prstClr val="white"/>
                </a:solidFill>
                <a:latin typeface="Comic Sans MS" pitchFamily="66" charset="0"/>
              </a:rPr>
              <a:t>why wasn't he natural in his lifetime? If he had been, he'd have had somebody to look after him when he was struck with Death, instead of lying gasping out his last there, alone by himself.</a:t>
            </a:r>
          </a:p>
        </p:txBody>
      </p:sp>
      <p:sp>
        <p:nvSpPr>
          <p:cNvPr id="7" name="Rectangle 6"/>
          <p:cNvSpPr/>
          <p:nvPr/>
        </p:nvSpPr>
        <p:spPr>
          <a:xfrm>
            <a:off x="8663948" y="3429004"/>
            <a:ext cx="2784309" cy="923330"/>
          </a:xfrm>
          <a:prstGeom prst="rect">
            <a:avLst/>
          </a:prstGeom>
        </p:spPr>
        <p:txBody>
          <a:bodyPr wrap="square">
            <a:spAutoFit/>
          </a:bodyPr>
          <a:lstStyle/>
          <a:p>
            <a:r>
              <a:rPr lang="en-GB" b="1" dirty="0">
                <a:solidFill>
                  <a:prstClr val="white"/>
                </a:solidFill>
                <a:latin typeface="Comic Sans MS" pitchFamily="66" charset="0"/>
              </a:rPr>
              <a:t>Somebody was fool enough to do it, but I took it off again. </a:t>
            </a:r>
          </a:p>
        </p:txBody>
      </p:sp>
      <p:sp>
        <p:nvSpPr>
          <p:cNvPr id="8" name="Rectangle 7"/>
          <p:cNvSpPr/>
          <p:nvPr/>
        </p:nvSpPr>
        <p:spPr>
          <a:xfrm>
            <a:off x="4116612" y="358496"/>
            <a:ext cx="3360373" cy="1200329"/>
          </a:xfrm>
          <a:prstGeom prst="rect">
            <a:avLst/>
          </a:prstGeom>
        </p:spPr>
        <p:txBody>
          <a:bodyPr wrap="square">
            <a:spAutoFit/>
          </a:bodyPr>
          <a:lstStyle/>
          <a:p>
            <a:r>
              <a:rPr lang="en-GB" b="1" dirty="0">
                <a:solidFill>
                  <a:prstClr val="white"/>
                </a:solidFill>
                <a:latin typeface="Comic Sans MS" pitchFamily="66" charset="0"/>
              </a:rPr>
              <a:t>He frightened every one away from him when he was alive, to profit us when he was dead!</a:t>
            </a:r>
          </a:p>
        </p:txBody>
      </p:sp>
      <p:sp>
        <p:nvSpPr>
          <p:cNvPr id="9" name="Rectangle 8"/>
          <p:cNvSpPr/>
          <p:nvPr/>
        </p:nvSpPr>
        <p:spPr>
          <a:xfrm>
            <a:off x="8208235" y="404665"/>
            <a:ext cx="2880320" cy="1200329"/>
          </a:xfrm>
          <a:prstGeom prst="rect">
            <a:avLst/>
          </a:prstGeom>
        </p:spPr>
        <p:txBody>
          <a:bodyPr wrap="square">
            <a:spAutoFit/>
          </a:bodyPr>
          <a:lstStyle/>
          <a:p>
            <a:r>
              <a:rPr lang="en-GB" b="1" dirty="0">
                <a:solidFill>
                  <a:prstClr val="white"/>
                </a:solidFill>
                <a:latin typeface="Comic Sans MS" pitchFamily="66" charset="0"/>
              </a:rPr>
              <a:t>The case of this unhappy man might be my own. My life tends that way, now.</a:t>
            </a:r>
          </a:p>
        </p:txBody>
      </p:sp>
      <p:sp>
        <p:nvSpPr>
          <p:cNvPr id="10" name="Rectangle 9"/>
          <p:cNvSpPr/>
          <p:nvPr/>
        </p:nvSpPr>
        <p:spPr>
          <a:xfrm>
            <a:off x="8629708" y="5000403"/>
            <a:ext cx="3048000" cy="1477328"/>
          </a:xfrm>
          <a:prstGeom prst="rect">
            <a:avLst/>
          </a:prstGeom>
        </p:spPr>
        <p:txBody>
          <a:bodyPr wrap="square">
            <a:spAutoFit/>
          </a:bodyPr>
          <a:lstStyle/>
          <a:p>
            <a:r>
              <a:rPr lang="en-GB" b="1" dirty="0">
                <a:solidFill>
                  <a:prstClr val="white"/>
                </a:solidFill>
                <a:latin typeface="Comic Sans MS" pitchFamily="66" charset="0"/>
              </a:rPr>
              <a:t>there lay a something covered up, which, though it was dumb, announced itself in awful language. </a:t>
            </a:r>
          </a:p>
        </p:txBody>
      </p:sp>
      <p:sp>
        <p:nvSpPr>
          <p:cNvPr id="11" name="Rectangle 10"/>
          <p:cNvSpPr/>
          <p:nvPr/>
        </p:nvSpPr>
        <p:spPr>
          <a:xfrm>
            <a:off x="4544577" y="4400252"/>
            <a:ext cx="3203187" cy="1200329"/>
          </a:xfrm>
          <a:prstGeom prst="rect">
            <a:avLst/>
          </a:prstGeom>
        </p:spPr>
        <p:txBody>
          <a:bodyPr wrap="square">
            <a:spAutoFit/>
          </a:bodyPr>
          <a:lstStyle/>
          <a:p>
            <a:r>
              <a:rPr lang="en-GB" b="1" dirty="0">
                <a:solidFill>
                  <a:prstClr val="white"/>
                </a:solidFill>
                <a:latin typeface="Comic Sans MS" pitchFamily="66" charset="0"/>
              </a:rPr>
              <a:t>plundered and bereft, unwatched, unwept, uncared for, was the body of this man. </a:t>
            </a:r>
          </a:p>
        </p:txBody>
      </p:sp>
    </p:spTree>
    <p:extLst>
      <p:ext uri="{BB962C8B-B14F-4D97-AF65-F5344CB8AC3E}">
        <p14:creationId xmlns:p14="http://schemas.microsoft.com/office/powerpoint/2010/main" val="3519477701"/>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69623" y="3151505"/>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4</a:t>
            </a:r>
          </a:p>
        </p:txBody>
      </p:sp>
      <p:sp>
        <p:nvSpPr>
          <p:cNvPr id="10" name="Rectangle 9"/>
          <p:cNvSpPr/>
          <p:nvPr/>
        </p:nvSpPr>
        <p:spPr>
          <a:xfrm>
            <a:off x="431371" y="332656"/>
            <a:ext cx="3744416" cy="1754326"/>
          </a:xfrm>
          <a:prstGeom prst="rect">
            <a:avLst/>
          </a:prstGeom>
        </p:spPr>
        <p:txBody>
          <a:bodyPr wrap="square">
            <a:spAutoFit/>
          </a:bodyPr>
          <a:lstStyle/>
          <a:p>
            <a:r>
              <a:rPr lang="en-GB" b="1" dirty="0">
                <a:solidFill>
                  <a:prstClr val="white"/>
                </a:solidFill>
                <a:latin typeface="Comic Sans MS" pitchFamily="66" charset="0"/>
              </a:rPr>
              <a:t>if this man could be raised up now, what would be his foremost thoughts? Avarice, hard-dealing, griping cares? They have brought him to a rich end, truly! </a:t>
            </a:r>
          </a:p>
        </p:txBody>
      </p:sp>
      <p:sp>
        <p:nvSpPr>
          <p:cNvPr id="11" name="Rectangle 10"/>
          <p:cNvSpPr/>
          <p:nvPr/>
        </p:nvSpPr>
        <p:spPr>
          <a:xfrm>
            <a:off x="4847863" y="334736"/>
            <a:ext cx="3072340" cy="1477328"/>
          </a:xfrm>
          <a:prstGeom prst="rect">
            <a:avLst/>
          </a:prstGeom>
        </p:spPr>
        <p:txBody>
          <a:bodyPr wrap="square">
            <a:spAutoFit/>
          </a:bodyPr>
          <a:lstStyle/>
          <a:p>
            <a:r>
              <a:rPr lang="en-GB" b="1" dirty="0">
                <a:solidFill>
                  <a:prstClr val="white"/>
                </a:solidFill>
                <a:latin typeface="Comic Sans MS" pitchFamily="66" charset="0"/>
              </a:rPr>
              <a:t>``Spirit!'' he said, ``this is a fearful place. In leaving it, I shall not leave its lesson, trust me. Let us go</a:t>
            </a:r>
          </a:p>
        </p:txBody>
      </p:sp>
      <p:sp>
        <p:nvSpPr>
          <p:cNvPr id="12" name="Rectangle 11"/>
          <p:cNvSpPr/>
          <p:nvPr/>
        </p:nvSpPr>
        <p:spPr>
          <a:xfrm>
            <a:off x="509801" y="2704104"/>
            <a:ext cx="2453384" cy="923330"/>
          </a:xfrm>
          <a:prstGeom prst="rect">
            <a:avLst/>
          </a:prstGeom>
        </p:spPr>
        <p:txBody>
          <a:bodyPr wrap="square">
            <a:spAutoFit/>
          </a:bodyPr>
          <a:lstStyle/>
          <a:p>
            <a:r>
              <a:rPr lang="en-GB" b="1" dirty="0">
                <a:solidFill>
                  <a:prstClr val="white"/>
                </a:solidFill>
                <a:latin typeface="Comic Sans MS" pitchFamily="66" charset="0"/>
              </a:rPr>
              <a:t>Tell me what man that was whom we saw lying dead?</a:t>
            </a:r>
          </a:p>
        </p:txBody>
      </p:sp>
      <p:sp>
        <p:nvSpPr>
          <p:cNvPr id="4" name="Rectangle 3"/>
          <p:cNvSpPr/>
          <p:nvPr/>
        </p:nvSpPr>
        <p:spPr>
          <a:xfrm>
            <a:off x="719404" y="4509120"/>
            <a:ext cx="4512501" cy="1754326"/>
          </a:xfrm>
          <a:prstGeom prst="rect">
            <a:avLst/>
          </a:prstGeom>
        </p:spPr>
        <p:txBody>
          <a:bodyPr wrap="square">
            <a:spAutoFit/>
          </a:bodyPr>
          <a:lstStyle/>
          <a:p>
            <a:r>
              <a:rPr lang="en-GB" b="1" dirty="0">
                <a:solidFill>
                  <a:prstClr val="white"/>
                </a:solidFill>
                <a:latin typeface="Comic Sans MS" pitchFamily="66" charset="0"/>
              </a:rPr>
              <a:t>``Spirit!'' he cried, tight clutching at its robe, ``hear me! I am not the man I was. I will not be the man I must have been but for this intercourse. Why show me this, if I am past all hope?'' </a:t>
            </a:r>
          </a:p>
        </p:txBody>
      </p:sp>
      <p:sp>
        <p:nvSpPr>
          <p:cNvPr id="5" name="Rectangle 4"/>
          <p:cNvSpPr/>
          <p:nvPr/>
        </p:nvSpPr>
        <p:spPr>
          <a:xfrm>
            <a:off x="6249822" y="4653136"/>
            <a:ext cx="5038559" cy="369332"/>
          </a:xfrm>
          <a:prstGeom prst="rect">
            <a:avLst/>
          </a:prstGeom>
        </p:spPr>
        <p:txBody>
          <a:bodyPr wrap="none">
            <a:spAutoFit/>
          </a:bodyPr>
          <a:lstStyle/>
          <a:p>
            <a:r>
              <a:rPr lang="en-GB" b="1" dirty="0">
                <a:solidFill>
                  <a:prstClr val="white"/>
                </a:solidFill>
                <a:latin typeface="Comic Sans MS" pitchFamily="66" charset="0"/>
              </a:rPr>
              <a:t>``Am I that man who lay upon the bed?'' </a:t>
            </a:r>
          </a:p>
        </p:txBody>
      </p:sp>
    </p:spTree>
    <p:extLst>
      <p:ext uri="{BB962C8B-B14F-4D97-AF65-F5344CB8AC3E}">
        <p14:creationId xmlns:p14="http://schemas.microsoft.com/office/powerpoint/2010/main" val="300366649"/>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59831" y="3282746"/>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5</a:t>
            </a:r>
          </a:p>
        </p:txBody>
      </p:sp>
      <p:sp>
        <p:nvSpPr>
          <p:cNvPr id="4" name="Rectangle 3"/>
          <p:cNvSpPr/>
          <p:nvPr/>
        </p:nvSpPr>
        <p:spPr>
          <a:xfrm>
            <a:off x="466041" y="2359430"/>
            <a:ext cx="2688299" cy="923330"/>
          </a:xfrm>
          <a:prstGeom prst="rect">
            <a:avLst/>
          </a:prstGeom>
        </p:spPr>
        <p:txBody>
          <a:bodyPr wrap="square">
            <a:spAutoFit/>
          </a:bodyPr>
          <a:lstStyle/>
          <a:p>
            <a:r>
              <a:rPr lang="en-GB" b="1" dirty="0">
                <a:solidFill>
                  <a:prstClr val="white"/>
                </a:solidFill>
                <a:latin typeface="Comic Sans MS" pitchFamily="66" charset="0"/>
              </a:rPr>
              <a:t>``I will live in the Past, the Present, and the Future!''</a:t>
            </a:r>
          </a:p>
        </p:txBody>
      </p:sp>
      <p:sp>
        <p:nvSpPr>
          <p:cNvPr id="5" name="Rectangle 4"/>
          <p:cNvSpPr/>
          <p:nvPr/>
        </p:nvSpPr>
        <p:spPr>
          <a:xfrm>
            <a:off x="623393" y="476687"/>
            <a:ext cx="3264363" cy="1200329"/>
          </a:xfrm>
          <a:prstGeom prst="rect">
            <a:avLst/>
          </a:prstGeom>
        </p:spPr>
        <p:txBody>
          <a:bodyPr wrap="square">
            <a:spAutoFit/>
          </a:bodyPr>
          <a:lstStyle/>
          <a:p>
            <a:r>
              <a:rPr lang="en-GB" b="1" dirty="0">
                <a:solidFill>
                  <a:prstClr val="white"/>
                </a:solidFill>
                <a:latin typeface="Comic Sans MS" pitchFamily="66" charset="0"/>
              </a:rPr>
              <a:t>He had been sobbing violently in his conflict with the Spirit, and his face was wet with tears. </a:t>
            </a:r>
          </a:p>
        </p:txBody>
      </p:sp>
      <p:sp>
        <p:nvSpPr>
          <p:cNvPr id="6" name="Rectangle 5"/>
          <p:cNvSpPr/>
          <p:nvPr/>
        </p:nvSpPr>
        <p:spPr>
          <a:xfrm>
            <a:off x="7952621" y="188643"/>
            <a:ext cx="3695735" cy="2308324"/>
          </a:xfrm>
          <a:prstGeom prst="rect">
            <a:avLst/>
          </a:prstGeom>
        </p:spPr>
        <p:txBody>
          <a:bodyPr wrap="square">
            <a:spAutoFit/>
          </a:bodyPr>
          <a:lstStyle/>
          <a:p>
            <a:r>
              <a:rPr lang="en-GB" b="1" dirty="0">
                <a:solidFill>
                  <a:prstClr val="white"/>
                </a:solidFill>
                <a:latin typeface="Comic Sans MS" pitchFamily="66" charset="0"/>
              </a:rPr>
              <a:t>``I am as light as a feather, I am as happy as an angel, I am as merry as a school-boy. I am as giddy as a drunken man. A merry Christmas to every-body! A happy New Year to all the world! Hallo here! Whoop! Hallo!'' </a:t>
            </a:r>
          </a:p>
        </p:txBody>
      </p:sp>
      <p:sp>
        <p:nvSpPr>
          <p:cNvPr id="7" name="Rectangle 6"/>
          <p:cNvSpPr/>
          <p:nvPr/>
        </p:nvSpPr>
        <p:spPr>
          <a:xfrm>
            <a:off x="287356" y="3702224"/>
            <a:ext cx="3936437" cy="1477328"/>
          </a:xfrm>
          <a:prstGeom prst="rect">
            <a:avLst/>
          </a:prstGeom>
        </p:spPr>
        <p:txBody>
          <a:bodyPr wrap="square">
            <a:spAutoFit/>
          </a:bodyPr>
          <a:lstStyle/>
          <a:p>
            <a:r>
              <a:rPr lang="en-GB" b="1" dirty="0">
                <a:solidFill>
                  <a:prstClr val="white"/>
                </a:solidFill>
                <a:latin typeface="Comic Sans MS" pitchFamily="66" charset="0"/>
              </a:rPr>
              <a:t>Come back with the man, and I'll give you a shilling. Come back with him in less than five minutes, and I'll give you half-a-crown!</a:t>
            </a:r>
          </a:p>
        </p:txBody>
      </p:sp>
      <p:sp>
        <p:nvSpPr>
          <p:cNvPr id="8" name="Rectangle 7"/>
          <p:cNvSpPr/>
          <p:nvPr/>
        </p:nvSpPr>
        <p:spPr>
          <a:xfrm>
            <a:off x="8304265" y="3286738"/>
            <a:ext cx="3652841" cy="2031325"/>
          </a:xfrm>
          <a:prstGeom prst="rect">
            <a:avLst/>
          </a:prstGeom>
        </p:spPr>
        <p:txBody>
          <a:bodyPr wrap="square">
            <a:spAutoFit/>
          </a:bodyPr>
          <a:lstStyle/>
          <a:p>
            <a:r>
              <a:rPr lang="en-GB" b="1" dirty="0">
                <a:solidFill>
                  <a:prstClr val="white"/>
                </a:solidFill>
                <a:latin typeface="Comic Sans MS" pitchFamily="66" charset="0"/>
              </a:rPr>
              <a:t>Scrooge regarded every one with a delighted smile. He looked so irresistibly pleasant, in a word, that three or four good-humoured fellows said, ``Good morning, sir! A merry Christmas to you!'' </a:t>
            </a:r>
          </a:p>
        </p:txBody>
      </p:sp>
      <p:sp>
        <p:nvSpPr>
          <p:cNvPr id="9" name="Rectangle 8"/>
          <p:cNvSpPr/>
          <p:nvPr/>
        </p:nvSpPr>
        <p:spPr>
          <a:xfrm>
            <a:off x="4367808" y="531172"/>
            <a:ext cx="3048000" cy="1200329"/>
          </a:xfrm>
          <a:prstGeom prst="rect">
            <a:avLst/>
          </a:prstGeom>
        </p:spPr>
        <p:txBody>
          <a:bodyPr wrap="square">
            <a:spAutoFit/>
          </a:bodyPr>
          <a:lstStyle/>
          <a:p>
            <a:r>
              <a:rPr lang="en-GB" b="1" dirty="0">
                <a:solidFill>
                  <a:prstClr val="white"/>
                </a:solidFill>
                <a:latin typeface="Comic Sans MS" pitchFamily="66" charset="0"/>
              </a:rPr>
              <a:t>Not a farthing less. A great many back-payments are included in it, I assure you. </a:t>
            </a:r>
          </a:p>
        </p:txBody>
      </p:sp>
      <p:sp>
        <p:nvSpPr>
          <p:cNvPr id="10" name="Rectangle 9"/>
          <p:cNvSpPr/>
          <p:nvPr/>
        </p:nvSpPr>
        <p:spPr>
          <a:xfrm>
            <a:off x="4089621" y="3872109"/>
            <a:ext cx="3887755" cy="2031325"/>
          </a:xfrm>
          <a:prstGeom prst="rect">
            <a:avLst/>
          </a:prstGeom>
        </p:spPr>
        <p:txBody>
          <a:bodyPr wrap="square">
            <a:spAutoFit/>
          </a:bodyPr>
          <a:lstStyle/>
          <a:p>
            <a:r>
              <a:rPr lang="en-GB" b="1" dirty="0">
                <a:solidFill>
                  <a:prstClr val="white"/>
                </a:solidFill>
                <a:latin typeface="Comic Sans MS" pitchFamily="66" charset="0"/>
              </a:rPr>
              <a:t>Bob trembled, and got a little nearer to the ruler. He had a momentary idea of knocking Scrooge down with it; holding him, and calling to the people in the court for help and a strait-waistcoat. </a:t>
            </a:r>
          </a:p>
        </p:txBody>
      </p:sp>
    </p:spTree>
    <p:extLst>
      <p:ext uri="{BB962C8B-B14F-4D97-AF65-F5344CB8AC3E}">
        <p14:creationId xmlns:p14="http://schemas.microsoft.com/office/powerpoint/2010/main" val="1269569001"/>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319045"/>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58531" y="3151505"/>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Stave 5</a:t>
            </a:r>
          </a:p>
        </p:txBody>
      </p:sp>
      <p:sp>
        <p:nvSpPr>
          <p:cNvPr id="4" name="Rectangle 3"/>
          <p:cNvSpPr/>
          <p:nvPr/>
        </p:nvSpPr>
        <p:spPr>
          <a:xfrm>
            <a:off x="527381" y="476673"/>
            <a:ext cx="2592288" cy="1477328"/>
          </a:xfrm>
          <a:prstGeom prst="rect">
            <a:avLst/>
          </a:prstGeom>
        </p:spPr>
        <p:txBody>
          <a:bodyPr wrap="square">
            <a:spAutoFit/>
          </a:bodyPr>
          <a:lstStyle/>
          <a:p>
            <a:r>
              <a:rPr lang="en-GB" b="1" dirty="0">
                <a:solidFill>
                  <a:prstClr val="white"/>
                </a:solidFill>
                <a:latin typeface="Comic Sans MS" pitchFamily="66" charset="0"/>
              </a:rPr>
              <a:t>``It's I. Your uncle Scrooge. I have come to dinner. Will you let me in, Fred?'' </a:t>
            </a:r>
          </a:p>
        </p:txBody>
      </p:sp>
      <p:sp>
        <p:nvSpPr>
          <p:cNvPr id="5" name="Rectangle 4"/>
          <p:cNvSpPr/>
          <p:nvPr/>
        </p:nvSpPr>
        <p:spPr>
          <a:xfrm>
            <a:off x="4524129" y="427382"/>
            <a:ext cx="3048000" cy="1200329"/>
          </a:xfrm>
          <a:prstGeom prst="rect">
            <a:avLst/>
          </a:prstGeom>
        </p:spPr>
        <p:txBody>
          <a:bodyPr wrap="square">
            <a:spAutoFit/>
          </a:bodyPr>
          <a:lstStyle/>
          <a:p>
            <a:r>
              <a:rPr lang="en-GB" b="1" dirty="0">
                <a:solidFill>
                  <a:prstClr val="white"/>
                </a:solidFill>
                <a:latin typeface="Comic Sans MS" pitchFamily="66" charset="0"/>
              </a:rPr>
              <a:t>Wonderful party, wonderful games, wonderful unanimity, won-der-</a:t>
            </a:r>
            <a:r>
              <a:rPr lang="en-GB" b="1" dirty="0" err="1">
                <a:solidFill>
                  <a:prstClr val="white"/>
                </a:solidFill>
                <a:latin typeface="Comic Sans MS" pitchFamily="66" charset="0"/>
              </a:rPr>
              <a:t>ful</a:t>
            </a:r>
            <a:r>
              <a:rPr lang="en-GB" b="1" dirty="0">
                <a:solidFill>
                  <a:prstClr val="white"/>
                </a:solidFill>
                <a:latin typeface="Comic Sans MS" pitchFamily="66" charset="0"/>
              </a:rPr>
              <a:t> happiness! </a:t>
            </a:r>
          </a:p>
        </p:txBody>
      </p:sp>
      <p:sp>
        <p:nvSpPr>
          <p:cNvPr id="6" name="Rectangle 5"/>
          <p:cNvSpPr/>
          <p:nvPr/>
        </p:nvSpPr>
        <p:spPr>
          <a:xfrm>
            <a:off x="8304245" y="427380"/>
            <a:ext cx="3311691" cy="1754326"/>
          </a:xfrm>
          <a:prstGeom prst="rect">
            <a:avLst/>
          </a:prstGeom>
        </p:spPr>
        <p:txBody>
          <a:bodyPr wrap="square">
            <a:spAutoFit/>
          </a:bodyPr>
          <a:lstStyle/>
          <a:p>
            <a:r>
              <a:rPr lang="en-GB" b="1" dirty="0">
                <a:solidFill>
                  <a:prstClr val="white"/>
                </a:solidFill>
                <a:latin typeface="Comic Sans MS" pitchFamily="66" charset="0"/>
              </a:rPr>
              <a:t>Oh, he was early there. If he could only be there first, and catch Bob </a:t>
            </a:r>
            <a:r>
              <a:rPr lang="en-GB" b="1" dirty="0" err="1">
                <a:solidFill>
                  <a:prstClr val="white"/>
                </a:solidFill>
                <a:latin typeface="Comic Sans MS" pitchFamily="66" charset="0"/>
              </a:rPr>
              <a:t>Cratchit</a:t>
            </a:r>
            <a:r>
              <a:rPr lang="en-GB" b="1" dirty="0">
                <a:solidFill>
                  <a:prstClr val="white"/>
                </a:solidFill>
                <a:latin typeface="Comic Sans MS" pitchFamily="66" charset="0"/>
              </a:rPr>
              <a:t> coming late! That was the thing he had set his heart upon. </a:t>
            </a:r>
          </a:p>
        </p:txBody>
      </p:sp>
      <p:sp>
        <p:nvSpPr>
          <p:cNvPr id="7" name="Rectangle 6"/>
          <p:cNvSpPr/>
          <p:nvPr/>
        </p:nvSpPr>
        <p:spPr>
          <a:xfrm>
            <a:off x="522109" y="3151505"/>
            <a:ext cx="3400075" cy="1754326"/>
          </a:xfrm>
          <a:prstGeom prst="rect">
            <a:avLst/>
          </a:prstGeom>
        </p:spPr>
        <p:txBody>
          <a:bodyPr wrap="square">
            <a:spAutoFit/>
          </a:bodyPr>
          <a:lstStyle/>
          <a:p>
            <a:r>
              <a:rPr lang="en-GB" b="1" dirty="0">
                <a:solidFill>
                  <a:prstClr val="white"/>
                </a:solidFill>
                <a:latin typeface="Comic Sans MS" pitchFamily="66" charset="0"/>
              </a:rPr>
              <a:t>``It's only once a year, sir,'' pleaded Bob, appearing from the Tank. ``It shall not be repeated. I was making rather merry yesterday, sir.'' </a:t>
            </a:r>
          </a:p>
        </p:txBody>
      </p:sp>
      <p:sp>
        <p:nvSpPr>
          <p:cNvPr id="8" name="Rectangle 7"/>
          <p:cNvSpPr/>
          <p:nvPr/>
        </p:nvSpPr>
        <p:spPr>
          <a:xfrm>
            <a:off x="547828" y="2243161"/>
            <a:ext cx="3812262" cy="369332"/>
          </a:xfrm>
          <a:prstGeom prst="rect">
            <a:avLst/>
          </a:prstGeom>
        </p:spPr>
        <p:txBody>
          <a:bodyPr wrap="none">
            <a:spAutoFit/>
          </a:bodyPr>
          <a:lstStyle/>
          <a:p>
            <a:r>
              <a:rPr lang="en-GB" b="1" dirty="0">
                <a:solidFill>
                  <a:prstClr val="white"/>
                </a:solidFill>
                <a:latin typeface="Comic Sans MS" pitchFamily="66" charset="0"/>
              </a:rPr>
              <a:t>I am about to raise your salary!</a:t>
            </a:r>
          </a:p>
        </p:txBody>
      </p:sp>
      <p:sp>
        <p:nvSpPr>
          <p:cNvPr id="10" name="Rectangle 9"/>
          <p:cNvSpPr/>
          <p:nvPr/>
        </p:nvSpPr>
        <p:spPr>
          <a:xfrm>
            <a:off x="7572147" y="3728702"/>
            <a:ext cx="4331839" cy="2585323"/>
          </a:xfrm>
          <a:prstGeom prst="rect">
            <a:avLst/>
          </a:prstGeom>
        </p:spPr>
        <p:txBody>
          <a:bodyPr wrap="square">
            <a:spAutoFit/>
          </a:bodyPr>
          <a:lstStyle/>
          <a:p>
            <a:r>
              <a:rPr lang="en-GB" b="1" dirty="0">
                <a:solidFill>
                  <a:prstClr val="white"/>
                </a:solidFill>
                <a:latin typeface="Comic Sans MS" pitchFamily="66" charset="0"/>
              </a:rPr>
              <a:t>Scrooge was better than his word. He did it all, and infinitely more; and to Tiny Tim, who did not die, he was a second father. He became as good a friend, as good a master, and as good a man, as the good old city knew, or any other good old city, town, or borough, in the good old world</a:t>
            </a:r>
          </a:p>
        </p:txBody>
      </p:sp>
      <p:sp>
        <p:nvSpPr>
          <p:cNvPr id="11" name="Rectangle 10"/>
          <p:cNvSpPr/>
          <p:nvPr/>
        </p:nvSpPr>
        <p:spPr>
          <a:xfrm>
            <a:off x="3960561" y="4548704"/>
            <a:ext cx="2855979" cy="1754326"/>
          </a:xfrm>
          <a:prstGeom prst="rect">
            <a:avLst/>
          </a:prstGeom>
        </p:spPr>
        <p:txBody>
          <a:bodyPr wrap="square">
            <a:spAutoFit/>
          </a:bodyPr>
          <a:lstStyle/>
          <a:p>
            <a:r>
              <a:rPr lang="en-GB" b="1" dirty="0">
                <a:solidFill>
                  <a:prstClr val="white"/>
                </a:solidFill>
                <a:latin typeface="Comic Sans MS" pitchFamily="66" charset="0"/>
              </a:rPr>
              <a:t>and it was always said of him, that he knew how to keep Christmas well, if any man alive possessed the knowledge.</a:t>
            </a:r>
          </a:p>
        </p:txBody>
      </p:sp>
    </p:spTree>
    <p:extLst>
      <p:ext uri="{BB962C8B-B14F-4D97-AF65-F5344CB8AC3E}">
        <p14:creationId xmlns:p14="http://schemas.microsoft.com/office/powerpoint/2010/main" val="523490231"/>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706877" y="2567981"/>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59831" y="3429001"/>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On poverty</a:t>
            </a:r>
          </a:p>
        </p:txBody>
      </p:sp>
      <p:sp>
        <p:nvSpPr>
          <p:cNvPr id="4" name="Rectangle 3"/>
          <p:cNvSpPr/>
          <p:nvPr/>
        </p:nvSpPr>
        <p:spPr>
          <a:xfrm>
            <a:off x="431391" y="260664"/>
            <a:ext cx="3456383" cy="646331"/>
          </a:xfrm>
          <a:prstGeom prst="rect">
            <a:avLst/>
          </a:prstGeom>
        </p:spPr>
        <p:txBody>
          <a:bodyPr wrap="square">
            <a:spAutoFit/>
          </a:bodyPr>
          <a:lstStyle/>
          <a:p>
            <a:r>
              <a:rPr lang="en-GB" b="1" dirty="0">
                <a:solidFill>
                  <a:prstClr val="white"/>
                </a:solidFill>
                <a:latin typeface="Comic Sans MS" pitchFamily="66" charset="0"/>
              </a:rPr>
              <a:t>``Are there no prisons?'' asked Scrooge. </a:t>
            </a:r>
          </a:p>
        </p:txBody>
      </p:sp>
      <p:sp>
        <p:nvSpPr>
          <p:cNvPr id="5" name="Rectangle 4"/>
          <p:cNvSpPr/>
          <p:nvPr/>
        </p:nvSpPr>
        <p:spPr>
          <a:xfrm>
            <a:off x="6096000" y="256930"/>
            <a:ext cx="5760640" cy="646331"/>
          </a:xfrm>
          <a:prstGeom prst="rect">
            <a:avLst/>
          </a:prstGeom>
        </p:spPr>
        <p:txBody>
          <a:bodyPr wrap="square">
            <a:spAutoFit/>
          </a:bodyPr>
          <a:lstStyle/>
          <a:p>
            <a:r>
              <a:rPr lang="en-GB" b="1" dirty="0">
                <a:solidFill>
                  <a:prstClr val="white"/>
                </a:solidFill>
                <a:latin typeface="Comic Sans MS" pitchFamily="66" charset="0"/>
              </a:rPr>
              <a:t>``And the Union workhouses?'' demanded Scrooge. ``Are they still in operation?'' </a:t>
            </a:r>
          </a:p>
        </p:txBody>
      </p:sp>
      <p:sp>
        <p:nvSpPr>
          <p:cNvPr id="6" name="Rectangle 5"/>
          <p:cNvSpPr/>
          <p:nvPr/>
        </p:nvSpPr>
        <p:spPr>
          <a:xfrm>
            <a:off x="403299" y="1268761"/>
            <a:ext cx="6096000" cy="1477328"/>
          </a:xfrm>
          <a:prstGeom prst="rect">
            <a:avLst/>
          </a:prstGeom>
        </p:spPr>
        <p:txBody>
          <a:bodyPr>
            <a:spAutoFit/>
          </a:bodyPr>
          <a:lstStyle/>
          <a:p>
            <a:r>
              <a:rPr lang="en-GB" b="1" dirty="0">
                <a:solidFill>
                  <a:prstClr val="white"/>
                </a:solidFill>
                <a:latin typeface="Comic Sans MS" pitchFamily="66" charset="0"/>
              </a:rPr>
              <a:t> I don't make merry myself at Christmas and I can't afford to make idle people merry. I help to support the establishments I have mentioned: they cost enough: and those who are badly off must go there.'' </a:t>
            </a:r>
          </a:p>
        </p:txBody>
      </p:sp>
      <p:sp>
        <p:nvSpPr>
          <p:cNvPr id="7" name="Rectangle 6"/>
          <p:cNvSpPr/>
          <p:nvPr/>
        </p:nvSpPr>
        <p:spPr>
          <a:xfrm>
            <a:off x="7248128" y="1268762"/>
            <a:ext cx="4583901" cy="923330"/>
          </a:xfrm>
          <a:prstGeom prst="rect">
            <a:avLst/>
          </a:prstGeom>
        </p:spPr>
        <p:txBody>
          <a:bodyPr wrap="square">
            <a:spAutoFit/>
          </a:bodyPr>
          <a:lstStyle/>
          <a:p>
            <a:r>
              <a:rPr lang="en-GB" b="1" dirty="0">
                <a:solidFill>
                  <a:prstClr val="white"/>
                </a:solidFill>
                <a:latin typeface="Comic Sans MS" pitchFamily="66" charset="0"/>
              </a:rPr>
              <a:t>``If they would rather die,'' said Scrooge, ``they had better do it, and decrease the surplus population</a:t>
            </a:r>
          </a:p>
        </p:txBody>
      </p:sp>
      <p:sp>
        <p:nvSpPr>
          <p:cNvPr id="8" name="Rectangle 7"/>
          <p:cNvSpPr/>
          <p:nvPr/>
        </p:nvSpPr>
        <p:spPr>
          <a:xfrm>
            <a:off x="6096020" y="4221090"/>
            <a:ext cx="5280585" cy="923330"/>
          </a:xfrm>
          <a:prstGeom prst="rect">
            <a:avLst/>
          </a:prstGeom>
        </p:spPr>
        <p:txBody>
          <a:bodyPr wrap="square">
            <a:spAutoFit/>
          </a:bodyPr>
          <a:lstStyle/>
          <a:p>
            <a:r>
              <a:rPr lang="en-GB" b="1" dirty="0">
                <a:solidFill>
                  <a:prstClr val="white"/>
                </a:solidFill>
                <a:latin typeface="Comic Sans MS" pitchFamily="66" charset="0"/>
              </a:rPr>
              <a:t>``It's enough for a man to understand his own business, and not to interfere with other people's. Mine occupies me constantly. </a:t>
            </a:r>
          </a:p>
        </p:txBody>
      </p:sp>
    </p:spTree>
    <p:extLst>
      <p:ext uri="{BB962C8B-B14F-4D97-AF65-F5344CB8AC3E}">
        <p14:creationId xmlns:p14="http://schemas.microsoft.com/office/powerpoint/2010/main" val="176706571"/>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Ebenezer Scrooge</a:t>
            </a:r>
          </a:p>
        </p:txBody>
      </p:sp>
      <p:sp>
        <p:nvSpPr>
          <p:cNvPr id="3" name="Title 1"/>
          <p:cNvSpPr txBox="1">
            <a:spLocks/>
          </p:cNvSpPr>
          <p:nvPr/>
        </p:nvSpPr>
        <p:spPr>
          <a:xfrm>
            <a:off x="4559831" y="3243887"/>
            <a:ext cx="3360372" cy="554992"/>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i="1" dirty="0">
                <a:solidFill>
                  <a:prstClr val="white"/>
                </a:solidFill>
                <a:latin typeface="Comic Sans MS" pitchFamily="66" charset="0"/>
              </a:rPr>
              <a:t>On Christmas</a:t>
            </a:r>
          </a:p>
        </p:txBody>
      </p:sp>
      <p:sp>
        <p:nvSpPr>
          <p:cNvPr id="4" name="Rectangle 3"/>
          <p:cNvSpPr/>
          <p:nvPr/>
        </p:nvSpPr>
        <p:spPr>
          <a:xfrm>
            <a:off x="8784299" y="3198220"/>
            <a:ext cx="2880320" cy="646331"/>
          </a:xfrm>
          <a:prstGeom prst="rect">
            <a:avLst/>
          </a:prstGeom>
        </p:spPr>
        <p:txBody>
          <a:bodyPr wrap="square">
            <a:spAutoFit/>
          </a:bodyPr>
          <a:lstStyle/>
          <a:p>
            <a:r>
              <a:rPr lang="en-GB" b="1" dirty="0">
                <a:solidFill>
                  <a:prstClr val="white"/>
                </a:solidFill>
                <a:latin typeface="Comic Sans MS" pitchFamily="66" charset="0"/>
              </a:rPr>
              <a:t>``Bah!'' said Scrooge, ``Humbug!'' </a:t>
            </a:r>
          </a:p>
        </p:txBody>
      </p:sp>
      <p:sp>
        <p:nvSpPr>
          <p:cNvPr id="5" name="Rectangle 4"/>
          <p:cNvSpPr/>
          <p:nvPr/>
        </p:nvSpPr>
        <p:spPr>
          <a:xfrm>
            <a:off x="288140" y="3518385"/>
            <a:ext cx="4608512" cy="923330"/>
          </a:xfrm>
          <a:prstGeom prst="rect">
            <a:avLst/>
          </a:prstGeom>
        </p:spPr>
        <p:txBody>
          <a:bodyPr wrap="square">
            <a:spAutoFit/>
          </a:bodyPr>
          <a:lstStyle/>
          <a:p>
            <a:r>
              <a:rPr lang="en-GB" b="1" dirty="0">
                <a:solidFill>
                  <a:prstClr val="white"/>
                </a:solidFill>
                <a:latin typeface="Comic Sans MS" pitchFamily="66" charset="0"/>
              </a:rPr>
              <a:t>``Merry Christmas! What right have you to be merry? what reason have you to be merry? </a:t>
            </a:r>
          </a:p>
        </p:txBody>
      </p:sp>
      <p:sp>
        <p:nvSpPr>
          <p:cNvPr id="6" name="Rectangle 5"/>
          <p:cNvSpPr/>
          <p:nvPr/>
        </p:nvSpPr>
        <p:spPr>
          <a:xfrm>
            <a:off x="270993" y="188641"/>
            <a:ext cx="3616763" cy="2308324"/>
          </a:xfrm>
          <a:prstGeom prst="rect">
            <a:avLst/>
          </a:prstGeom>
        </p:spPr>
        <p:txBody>
          <a:bodyPr wrap="square">
            <a:spAutoFit/>
          </a:bodyPr>
          <a:lstStyle/>
          <a:p>
            <a:r>
              <a:rPr lang="en-GB" b="1" dirty="0">
                <a:solidFill>
                  <a:prstClr val="white"/>
                </a:solidFill>
                <a:latin typeface="Comic Sans MS" pitchFamily="66" charset="0"/>
              </a:rPr>
              <a:t>If I could work my will,'' said Scrooge indignantly, ``every idiot who goes about with ``Merry Christmas'' on his lips, should be boiled with his own pudding, and buried with a stake of holly through his heart. He should!'' </a:t>
            </a:r>
          </a:p>
        </p:txBody>
      </p:sp>
      <p:sp>
        <p:nvSpPr>
          <p:cNvPr id="7" name="Rectangle 6"/>
          <p:cNvSpPr/>
          <p:nvPr/>
        </p:nvSpPr>
        <p:spPr>
          <a:xfrm>
            <a:off x="6864085" y="4077085"/>
            <a:ext cx="4943872" cy="2031325"/>
          </a:xfrm>
          <a:prstGeom prst="rect">
            <a:avLst/>
          </a:prstGeom>
        </p:spPr>
        <p:txBody>
          <a:bodyPr wrap="square">
            <a:spAutoFit/>
          </a:bodyPr>
          <a:lstStyle/>
          <a:p>
            <a:r>
              <a:rPr lang="en-GB" b="1" dirty="0">
                <a:solidFill>
                  <a:prstClr val="white"/>
                </a:solidFill>
                <a:latin typeface="Comic Sans MS" pitchFamily="66" charset="0"/>
              </a:rPr>
              <a:t>What's Christmas time to you but a time for paying bills without money; a time for finding yourself a year older, but not an hour richer; a time for balancing your books and having every item in '</a:t>
            </a:r>
            <a:r>
              <a:rPr lang="en-GB" b="1" dirty="0" err="1">
                <a:solidFill>
                  <a:prstClr val="white"/>
                </a:solidFill>
                <a:latin typeface="Comic Sans MS" pitchFamily="66" charset="0"/>
              </a:rPr>
              <a:t>em</a:t>
            </a:r>
            <a:r>
              <a:rPr lang="en-GB" b="1" dirty="0">
                <a:solidFill>
                  <a:prstClr val="white"/>
                </a:solidFill>
                <a:latin typeface="Comic Sans MS" pitchFamily="66" charset="0"/>
              </a:rPr>
              <a:t> through a round dozen of months presented dead against you? </a:t>
            </a:r>
          </a:p>
        </p:txBody>
      </p:sp>
      <p:sp>
        <p:nvSpPr>
          <p:cNvPr id="8" name="Rectangle 7"/>
          <p:cNvSpPr/>
          <p:nvPr/>
        </p:nvSpPr>
        <p:spPr>
          <a:xfrm>
            <a:off x="4896672" y="188642"/>
            <a:ext cx="6911305" cy="2308324"/>
          </a:xfrm>
          <a:prstGeom prst="rect">
            <a:avLst/>
          </a:prstGeom>
        </p:spPr>
        <p:txBody>
          <a:bodyPr wrap="square">
            <a:spAutoFit/>
          </a:bodyPr>
          <a:lstStyle/>
          <a:p>
            <a:r>
              <a:rPr lang="en-GB" b="1" dirty="0">
                <a:solidFill>
                  <a:prstClr val="white"/>
                </a:solidFill>
                <a:latin typeface="Comic Sans MS" pitchFamily="66" charset="0"/>
              </a:rPr>
              <a:t>The owner of one scant young nose, gnawed and mumbled by the hungry cold as bones are gnawed by dogs, stooped down at Scrooge's keyhole to regale him with a Christmas carol: but at the first sound of God bless you, merry gentleman! May nothing you dismay! Scrooge seized the ruler with such energy of action that the singer fled in terror, leaving the keyhole to the fog and even more congenial frost. </a:t>
            </a:r>
          </a:p>
        </p:txBody>
      </p:sp>
    </p:spTree>
    <p:extLst>
      <p:ext uri="{BB962C8B-B14F-4D97-AF65-F5344CB8AC3E}">
        <p14:creationId xmlns:p14="http://schemas.microsoft.com/office/powerpoint/2010/main" val="740460466"/>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591613" y="2292002"/>
            <a:ext cx="7584843" cy="893961"/>
          </a:xfrm>
        </p:spPr>
        <p:txBody>
          <a:bodyPr>
            <a:normAutofit/>
          </a:bodyPr>
          <a:lstStyle/>
          <a:p>
            <a:r>
              <a:rPr lang="en-GB" sz="4800" b="1" i="1" dirty="0">
                <a:solidFill>
                  <a:schemeClr val="bg1"/>
                </a:solidFill>
                <a:latin typeface="Comic Sans MS" pitchFamily="66" charset="0"/>
              </a:rPr>
              <a:t>Bob </a:t>
            </a:r>
            <a:r>
              <a:rPr lang="en-GB" sz="4800" b="1" i="1" dirty="0" err="1">
                <a:solidFill>
                  <a:schemeClr val="bg1"/>
                </a:solidFill>
                <a:latin typeface="Comic Sans MS" pitchFamily="66" charset="0"/>
              </a:rPr>
              <a:t>Cratchit</a:t>
            </a:r>
            <a:r>
              <a:rPr lang="en-GB" sz="4800" b="1" i="1" dirty="0">
                <a:solidFill>
                  <a:schemeClr val="bg1"/>
                </a:solidFill>
                <a:latin typeface="Comic Sans MS" pitchFamily="66" charset="0"/>
              </a:rPr>
              <a:t> the Clerk</a:t>
            </a:r>
          </a:p>
        </p:txBody>
      </p:sp>
      <p:sp>
        <p:nvSpPr>
          <p:cNvPr id="3" name="Rectangle 2"/>
          <p:cNvSpPr/>
          <p:nvPr/>
        </p:nvSpPr>
        <p:spPr>
          <a:xfrm>
            <a:off x="431371" y="260663"/>
            <a:ext cx="4320480" cy="1754326"/>
          </a:xfrm>
          <a:prstGeom prst="rect">
            <a:avLst/>
          </a:prstGeom>
        </p:spPr>
        <p:txBody>
          <a:bodyPr wrap="square">
            <a:spAutoFit/>
          </a:bodyPr>
          <a:lstStyle/>
          <a:p>
            <a:r>
              <a:rPr lang="en-GB" b="1" dirty="0">
                <a:solidFill>
                  <a:prstClr val="white"/>
                </a:solidFill>
                <a:latin typeface="Comic Sans MS" pitchFamily="66" charset="0"/>
              </a:rPr>
              <a:t>``There's another fellow,'' muttered Scrooge; who overheard him: ``my clerk, with fifteen shillings a week, and a wife and family, talking about a merry Christmas. I'll retire to Bedlam.'' </a:t>
            </a:r>
          </a:p>
        </p:txBody>
      </p:sp>
      <p:sp>
        <p:nvSpPr>
          <p:cNvPr id="4" name="Rectangle 3"/>
          <p:cNvSpPr/>
          <p:nvPr/>
        </p:nvSpPr>
        <p:spPr>
          <a:xfrm>
            <a:off x="397835" y="3068960"/>
            <a:ext cx="3048000" cy="1200329"/>
          </a:xfrm>
          <a:prstGeom prst="rect">
            <a:avLst/>
          </a:prstGeom>
        </p:spPr>
        <p:txBody>
          <a:bodyPr wrap="square">
            <a:spAutoFit/>
          </a:bodyPr>
          <a:lstStyle/>
          <a:p>
            <a:r>
              <a:rPr lang="en-GB" b="1" dirty="0">
                <a:solidFill>
                  <a:prstClr val="white"/>
                </a:solidFill>
                <a:latin typeface="Comic Sans MS" pitchFamily="66" charset="0"/>
              </a:rPr>
              <a:t>Bob, turning up his cuffs -- as if, poor fellow, they were capable of being made more shabby </a:t>
            </a:r>
          </a:p>
        </p:txBody>
      </p:sp>
      <p:sp>
        <p:nvSpPr>
          <p:cNvPr id="5" name="Rectangle 4"/>
          <p:cNvSpPr/>
          <p:nvPr/>
        </p:nvSpPr>
        <p:spPr>
          <a:xfrm>
            <a:off x="7440149" y="260650"/>
            <a:ext cx="4463819" cy="1754326"/>
          </a:xfrm>
          <a:prstGeom prst="rect">
            <a:avLst/>
          </a:prstGeom>
        </p:spPr>
        <p:txBody>
          <a:bodyPr wrap="square">
            <a:spAutoFit/>
          </a:bodyPr>
          <a:lstStyle/>
          <a:p>
            <a:r>
              <a:rPr lang="en-GB" b="1" dirty="0">
                <a:solidFill>
                  <a:prstClr val="white"/>
                </a:solidFill>
                <a:latin typeface="Comic Sans MS" pitchFamily="66" charset="0"/>
              </a:rPr>
              <a:t>He sat very close to his father's side upon his little stool. Bob held his withered little hand in his, as if he loved the child, and wished to keep him by his side, and dreaded that he might be taken from him</a:t>
            </a:r>
          </a:p>
        </p:txBody>
      </p:sp>
      <p:sp>
        <p:nvSpPr>
          <p:cNvPr id="6" name="Rectangle 5"/>
          <p:cNvSpPr/>
          <p:nvPr/>
        </p:nvSpPr>
        <p:spPr>
          <a:xfrm>
            <a:off x="408492" y="5013190"/>
            <a:ext cx="2519157" cy="1477328"/>
          </a:xfrm>
          <a:prstGeom prst="rect">
            <a:avLst/>
          </a:prstGeom>
        </p:spPr>
        <p:txBody>
          <a:bodyPr wrap="square">
            <a:spAutoFit/>
          </a:bodyPr>
          <a:lstStyle/>
          <a:p>
            <a:r>
              <a:rPr lang="en-GB" b="1" dirty="0">
                <a:solidFill>
                  <a:prstClr val="white"/>
                </a:solidFill>
                <a:latin typeface="Comic Sans MS" pitchFamily="66" charset="0"/>
              </a:rPr>
              <a:t>``Mr Scrooge!'' said Bob; ``I'll give you Mr Scrooge, the Founder of the Feast!'' </a:t>
            </a:r>
          </a:p>
        </p:txBody>
      </p:sp>
      <p:sp>
        <p:nvSpPr>
          <p:cNvPr id="7" name="Rectangle 6"/>
          <p:cNvSpPr/>
          <p:nvPr/>
        </p:nvSpPr>
        <p:spPr>
          <a:xfrm>
            <a:off x="8423920" y="3807624"/>
            <a:ext cx="2496277" cy="923330"/>
          </a:xfrm>
          <a:prstGeom prst="rect">
            <a:avLst/>
          </a:prstGeom>
        </p:spPr>
        <p:txBody>
          <a:bodyPr wrap="square">
            <a:spAutoFit/>
          </a:bodyPr>
          <a:lstStyle/>
          <a:p>
            <a:r>
              <a:rPr lang="en-GB" b="1" dirty="0">
                <a:solidFill>
                  <a:prstClr val="white"/>
                </a:solidFill>
                <a:latin typeface="Comic Sans MS" pitchFamily="66" charset="0"/>
              </a:rPr>
              <a:t>“My little, little child!'' cried Bob. ``My little child!'' </a:t>
            </a:r>
          </a:p>
        </p:txBody>
      </p:sp>
    </p:spTree>
    <p:extLst>
      <p:ext uri="{BB962C8B-B14F-4D97-AF65-F5344CB8AC3E}">
        <p14:creationId xmlns:p14="http://schemas.microsoft.com/office/powerpoint/2010/main" val="3703450606"/>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3407701" y="1515629"/>
            <a:ext cx="4416491" cy="1181993"/>
          </a:xfrm>
        </p:spPr>
        <p:txBody>
          <a:bodyPr>
            <a:normAutofit/>
          </a:bodyPr>
          <a:lstStyle/>
          <a:p>
            <a:r>
              <a:rPr lang="en-GB" sz="4800" b="1" i="1" dirty="0">
                <a:solidFill>
                  <a:schemeClr val="bg1"/>
                </a:solidFill>
                <a:latin typeface="Comic Sans MS" pitchFamily="66" charset="0"/>
              </a:rPr>
              <a:t>Fred</a:t>
            </a:r>
          </a:p>
        </p:txBody>
      </p:sp>
      <p:sp>
        <p:nvSpPr>
          <p:cNvPr id="3" name="Rectangle 2"/>
          <p:cNvSpPr/>
          <p:nvPr/>
        </p:nvSpPr>
        <p:spPr>
          <a:xfrm>
            <a:off x="591425" y="4221104"/>
            <a:ext cx="4416491" cy="646331"/>
          </a:xfrm>
          <a:prstGeom prst="rect">
            <a:avLst/>
          </a:prstGeom>
        </p:spPr>
        <p:txBody>
          <a:bodyPr wrap="square">
            <a:spAutoFit/>
          </a:bodyPr>
          <a:lstStyle/>
          <a:p>
            <a:r>
              <a:rPr lang="en-GB" b="1" dirty="0">
                <a:solidFill>
                  <a:prstClr val="white"/>
                </a:solidFill>
                <a:latin typeface="Comic Sans MS" pitchFamily="66" charset="0"/>
              </a:rPr>
              <a:t>``A merry Christmas, uncle! God save you!'' cried a cheerful voice. </a:t>
            </a:r>
          </a:p>
        </p:txBody>
      </p:sp>
      <p:sp>
        <p:nvSpPr>
          <p:cNvPr id="4" name="Rectangle 3"/>
          <p:cNvSpPr/>
          <p:nvPr/>
        </p:nvSpPr>
        <p:spPr>
          <a:xfrm>
            <a:off x="591424" y="5372922"/>
            <a:ext cx="4320480" cy="1200329"/>
          </a:xfrm>
          <a:prstGeom prst="rect">
            <a:avLst/>
          </a:prstGeom>
        </p:spPr>
        <p:txBody>
          <a:bodyPr wrap="square">
            <a:spAutoFit/>
          </a:bodyPr>
          <a:lstStyle/>
          <a:p>
            <a:r>
              <a:rPr lang="en-GB" b="1" dirty="0">
                <a:solidFill>
                  <a:prstClr val="white"/>
                </a:solidFill>
                <a:latin typeface="Comic Sans MS" pitchFamily="66" charset="0"/>
              </a:rPr>
              <a:t>``Nephew!'' returned the uncle, sternly, ``keep Christmas in your own way, and let me keep it in mine.'' </a:t>
            </a:r>
          </a:p>
        </p:txBody>
      </p:sp>
      <p:sp>
        <p:nvSpPr>
          <p:cNvPr id="5" name="Rectangle 4"/>
          <p:cNvSpPr/>
          <p:nvPr/>
        </p:nvSpPr>
        <p:spPr>
          <a:xfrm>
            <a:off x="5615947" y="2697608"/>
            <a:ext cx="6096000" cy="3416320"/>
          </a:xfrm>
          <a:prstGeom prst="rect">
            <a:avLst/>
          </a:prstGeom>
        </p:spPr>
        <p:txBody>
          <a:bodyPr>
            <a:spAutoFit/>
          </a:bodyPr>
          <a:lstStyle/>
          <a:p>
            <a:r>
              <a:rPr lang="en-GB" b="1" dirty="0">
                <a:solidFill>
                  <a:prstClr val="white"/>
                </a:solidFill>
                <a:latin typeface="Comic Sans MS" pitchFamily="66" charset="0"/>
              </a:rPr>
              <a:t>But I am sure I have always thought of Christmas time… as a good time: a kind, forgiving, charitable, pleasant time: the only time I know of, in the long calendar of the year, when men and women seem by one consent to open their shut-up hearts freely, and to think of people below them as if they really were fellow-passengers to the grave, and not another race of creatures bound on other journeys. And therefore, uncle, though it has never put a scrap of gold or silver in my pocket, I believe that it has done me good, and will do me good; and I say, God bless it!'' </a:t>
            </a:r>
          </a:p>
        </p:txBody>
      </p:sp>
      <p:sp>
        <p:nvSpPr>
          <p:cNvPr id="6" name="Rectangle 5"/>
          <p:cNvSpPr/>
          <p:nvPr/>
        </p:nvSpPr>
        <p:spPr>
          <a:xfrm>
            <a:off x="911424" y="2697595"/>
            <a:ext cx="3456384" cy="923330"/>
          </a:xfrm>
          <a:prstGeom prst="rect">
            <a:avLst/>
          </a:prstGeom>
        </p:spPr>
        <p:txBody>
          <a:bodyPr wrap="square">
            <a:spAutoFit/>
          </a:bodyPr>
          <a:lstStyle/>
          <a:p>
            <a:r>
              <a:rPr lang="en-GB" b="1" dirty="0">
                <a:solidFill>
                  <a:prstClr val="white"/>
                </a:solidFill>
                <a:latin typeface="Comic Sans MS" pitchFamily="66" charset="0"/>
              </a:rPr>
              <a:t>``I want nothing from you; I ask nothing of you; why cannot we be friends?'' </a:t>
            </a:r>
          </a:p>
        </p:txBody>
      </p:sp>
      <p:sp>
        <p:nvSpPr>
          <p:cNvPr id="7" name="Rectangle 6"/>
          <p:cNvSpPr/>
          <p:nvPr/>
        </p:nvSpPr>
        <p:spPr>
          <a:xfrm>
            <a:off x="598619" y="620689"/>
            <a:ext cx="3961212" cy="1477328"/>
          </a:xfrm>
          <a:prstGeom prst="rect">
            <a:avLst/>
          </a:prstGeom>
        </p:spPr>
        <p:txBody>
          <a:bodyPr wrap="square">
            <a:spAutoFit/>
          </a:bodyPr>
          <a:lstStyle/>
          <a:p>
            <a:r>
              <a:rPr lang="en-GB" b="1" dirty="0">
                <a:solidFill>
                  <a:prstClr val="white"/>
                </a:solidFill>
                <a:latin typeface="Comic Sans MS" pitchFamily="66" charset="0"/>
              </a:rPr>
              <a:t>But I have made the trial in homage to Christmas, and I'll keep my Christmas humour to the last. So A Merry Christmas, uncle!'' </a:t>
            </a:r>
          </a:p>
        </p:txBody>
      </p:sp>
      <p:sp>
        <p:nvSpPr>
          <p:cNvPr id="8" name="Rectangle 7"/>
          <p:cNvSpPr/>
          <p:nvPr/>
        </p:nvSpPr>
        <p:spPr>
          <a:xfrm>
            <a:off x="5007917" y="188640"/>
            <a:ext cx="2159563" cy="1477328"/>
          </a:xfrm>
          <a:prstGeom prst="rect">
            <a:avLst/>
          </a:prstGeom>
        </p:spPr>
        <p:txBody>
          <a:bodyPr wrap="square">
            <a:spAutoFit/>
          </a:bodyPr>
          <a:lstStyle/>
          <a:p>
            <a:r>
              <a:rPr lang="en-GB" b="1" dirty="0">
                <a:solidFill>
                  <a:prstClr val="white"/>
                </a:solidFill>
                <a:latin typeface="Comic Sans MS" pitchFamily="66" charset="0"/>
              </a:rPr>
              <a:t>``Ha, ha!'' laughed Scrooge's nephew. ``Ha, ha, ha!'' </a:t>
            </a:r>
          </a:p>
        </p:txBody>
      </p:sp>
      <p:sp>
        <p:nvSpPr>
          <p:cNvPr id="10" name="Rectangle 9"/>
          <p:cNvSpPr/>
          <p:nvPr/>
        </p:nvSpPr>
        <p:spPr>
          <a:xfrm>
            <a:off x="7824192" y="332670"/>
            <a:ext cx="4079776" cy="2031325"/>
          </a:xfrm>
          <a:prstGeom prst="rect">
            <a:avLst/>
          </a:prstGeom>
        </p:spPr>
        <p:txBody>
          <a:bodyPr wrap="square">
            <a:spAutoFit/>
          </a:bodyPr>
          <a:lstStyle/>
          <a:p>
            <a:r>
              <a:rPr lang="en-GB" b="1" dirty="0">
                <a:solidFill>
                  <a:prstClr val="white"/>
                </a:solidFill>
                <a:latin typeface="Comic Sans MS" pitchFamily="66" charset="0"/>
              </a:rPr>
              <a:t>But being thoroughly good-natured, and not much caring what they laughed at, so that they laughed at any rate, he encouraged them in their merriment, and passed the bottle joyously. </a:t>
            </a:r>
          </a:p>
        </p:txBody>
      </p:sp>
    </p:spTree>
    <p:extLst>
      <p:ext uri="{BB962C8B-B14F-4D97-AF65-F5344CB8AC3E}">
        <p14:creationId xmlns:p14="http://schemas.microsoft.com/office/powerpoint/2010/main" val="3795051333"/>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3311693" y="2500447"/>
            <a:ext cx="4416491" cy="933776"/>
          </a:xfrm>
        </p:spPr>
        <p:txBody>
          <a:bodyPr>
            <a:normAutofit/>
          </a:bodyPr>
          <a:lstStyle/>
          <a:p>
            <a:r>
              <a:rPr lang="en-GB" sz="4800" b="1" i="1" dirty="0">
                <a:solidFill>
                  <a:schemeClr val="bg1"/>
                </a:solidFill>
                <a:latin typeface="Comic Sans MS" pitchFamily="66" charset="0"/>
              </a:rPr>
              <a:t>Fred</a:t>
            </a:r>
          </a:p>
        </p:txBody>
      </p:sp>
      <p:sp>
        <p:nvSpPr>
          <p:cNvPr id="9" name="Rectangle 8"/>
          <p:cNvSpPr/>
          <p:nvPr/>
        </p:nvSpPr>
        <p:spPr>
          <a:xfrm>
            <a:off x="335360" y="332656"/>
            <a:ext cx="3360373" cy="2308324"/>
          </a:xfrm>
          <a:prstGeom prst="rect">
            <a:avLst/>
          </a:prstGeom>
        </p:spPr>
        <p:txBody>
          <a:bodyPr wrap="square">
            <a:spAutoFit/>
          </a:bodyPr>
          <a:lstStyle/>
          <a:p>
            <a:r>
              <a:rPr lang="en-GB" b="1" dirty="0">
                <a:solidFill>
                  <a:prstClr val="white"/>
                </a:solidFill>
                <a:latin typeface="Comic Sans MS" pitchFamily="66" charset="0"/>
              </a:rPr>
              <a:t>He's a comical old fellow,'' said Scrooge's nephew, ``that's the truth: and not so pleasant as he might be. However, his offences carry their own punishment, and I have nothing to say against him.'' </a:t>
            </a:r>
          </a:p>
        </p:txBody>
      </p:sp>
      <p:sp>
        <p:nvSpPr>
          <p:cNvPr id="10" name="Rectangle 9"/>
          <p:cNvSpPr/>
          <p:nvPr/>
        </p:nvSpPr>
        <p:spPr>
          <a:xfrm>
            <a:off x="6768076" y="188668"/>
            <a:ext cx="5135893" cy="2031325"/>
          </a:xfrm>
          <a:prstGeom prst="rect">
            <a:avLst/>
          </a:prstGeom>
        </p:spPr>
        <p:txBody>
          <a:bodyPr wrap="square">
            <a:spAutoFit/>
          </a:bodyPr>
          <a:lstStyle/>
          <a:p>
            <a:r>
              <a:rPr lang="en-GB" b="1" dirty="0">
                <a:solidFill>
                  <a:prstClr val="white"/>
                </a:solidFill>
                <a:latin typeface="Comic Sans MS" pitchFamily="66" charset="0"/>
              </a:rPr>
              <a:t>``What of that, my dear!'' said Scrooge's nephew. ``His wealth is of no use to him. He don't do any good with it. He don't make himself comfortable with it. He hasn't the satisfaction of thinking -- ha, ha, ha! -- that he is ever going to benefit Us with it.'' </a:t>
            </a:r>
          </a:p>
        </p:txBody>
      </p:sp>
      <p:sp>
        <p:nvSpPr>
          <p:cNvPr id="11" name="Rectangle 10"/>
          <p:cNvSpPr/>
          <p:nvPr/>
        </p:nvSpPr>
        <p:spPr>
          <a:xfrm>
            <a:off x="335361" y="3459732"/>
            <a:ext cx="3720075" cy="2585323"/>
          </a:xfrm>
          <a:prstGeom prst="rect">
            <a:avLst/>
          </a:prstGeom>
        </p:spPr>
        <p:txBody>
          <a:bodyPr wrap="square">
            <a:spAutoFit/>
          </a:bodyPr>
          <a:lstStyle/>
          <a:p>
            <a:r>
              <a:rPr lang="en-GB" b="1" dirty="0">
                <a:solidFill>
                  <a:prstClr val="white"/>
                </a:solidFill>
                <a:latin typeface="Comic Sans MS" pitchFamily="66" charset="0"/>
              </a:rPr>
              <a:t>``I am sorry for him; I couldn't be angry with him if I tried. Who suffers by his ill whims? Himself, always. Here, he takes it into his head to dislike us, and he won't come and dine with us. What's the consequence? He don't lose much of a dinner.'' </a:t>
            </a:r>
          </a:p>
        </p:txBody>
      </p:sp>
      <p:sp>
        <p:nvSpPr>
          <p:cNvPr id="12" name="Rectangle 11"/>
          <p:cNvSpPr/>
          <p:nvPr/>
        </p:nvSpPr>
        <p:spPr>
          <a:xfrm>
            <a:off x="6576053" y="3194992"/>
            <a:ext cx="5327915" cy="2862322"/>
          </a:xfrm>
          <a:prstGeom prst="rect">
            <a:avLst/>
          </a:prstGeom>
        </p:spPr>
        <p:txBody>
          <a:bodyPr wrap="square">
            <a:spAutoFit/>
          </a:bodyPr>
          <a:lstStyle/>
          <a:p>
            <a:r>
              <a:rPr lang="en-GB" b="1" dirty="0">
                <a:solidFill>
                  <a:prstClr val="white"/>
                </a:solidFill>
                <a:latin typeface="Comic Sans MS" pitchFamily="66" charset="0"/>
              </a:rPr>
              <a:t>I mean to give him the same chance every year, whether he likes it or not, for I pity him. He may rail at Christmas till he dies, but he can't help thinking better of it -- I defy him -- if he finds me going there, in good temper, year after year, and saying Uncle Scrooge, how are you? If it only puts him in the vein to leave his poor clerk fifty pounds, that's something; and I think I shook him yesterday.'' </a:t>
            </a:r>
          </a:p>
        </p:txBody>
      </p:sp>
      <p:sp>
        <p:nvSpPr>
          <p:cNvPr id="3" name="Rectangle 2"/>
          <p:cNvSpPr/>
          <p:nvPr/>
        </p:nvSpPr>
        <p:spPr>
          <a:xfrm>
            <a:off x="4013137" y="465660"/>
            <a:ext cx="2526784" cy="2031325"/>
          </a:xfrm>
          <a:prstGeom prst="rect">
            <a:avLst/>
          </a:prstGeom>
        </p:spPr>
        <p:txBody>
          <a:bodyPr wrap="square">
            <a:spAutoFit/>
          </a:bodyPr>
          <a:lstStyle/>
          <a:p>
            <a:r>
              <a:rPr lang="en-GB" b="1" dirty="0">
                <a:solidFill>
                  <a:prstClr val="white"/>
                </a:solidFill>
                <a:latin typeface="Comic Sans MS" pitchFamily="66" charset="0"/>
              </a:rPr>
              <a:t>Bob told them of the extraordinary kindness of Mr Scrooge's nephew, whom he had scarcely seen but once</a:t>
            </a:r>
          </a:p>
        </p:txBody>
      </p:sp>
    </p:spTree>
    <p:extLst>
      <p:ext uri="{BB962C8B-B14F-4D97-AF65-F5344CB8AC3E}">
        <p14:creationId xmlns:p14="http://schemas.microsoft.com/office/powerpoint/2010/main" val="3818895013"/>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15437" y="2420916"/>
            <a:ext cx="7584843" cy="1109985"/>
          </a:xfrm>
        </p:spPr>
        <p:txBody>
          <a:bodyPr>
            <a:normAutofit/>
          </a:bodyPr>
          <a:lstStyle/>
          <a:p>
            <a:r>
              <a:rPr lang="en-GB" sz="4800" b="1" i="1" dirty="0">
                <a:solidFill>
                  <a:schemeClr val="bg1"/>
                </a:solidFill>
                <a:latin typeface="Comic Sans MS" pitchFamily="66" charset="0"/>
              </a:rPr>
              <a:t>Mrs </a:t>
            </a:r>
            <a:r>
              <a:rPr lang="en-GB" sz="4800" b="1" i="1" dirty="0" err="1">
                <a:solidFill>
                  <a:schemeClr val="bg1"/>
                </a:solidFill>
                <a:latin typeface="Comic Sans MS" pitchFamily="66" charset="0"/>
              </a:rPr>
              <a:t>Cratchit</a:t>
            </a:r>
            <a:endParaRPr lang="en-GB" sz="4800" b="1" i="1" dirty="0">
              <a:solidFill>
                <a:schemeClr val="bg1"/>
              </a:solidFill>
              <a:latin typeface="Comic Sans MS" pitchFamily="66" charset="0"/>
            </a:endParaRPr>
          </a:p>
        </p:txBody>
      </p:sp>
      <p:sp>
        <p:nvSpPr>
          <p:cNvPr id="3" name="Rectangle 2"/>
          <p:cNvSpPr/>
          <p:nvPr/>
        </p:nvSpPr>
        <p:spPr>
          <a:xfrm>
            <a:off x="407192" y="332668"/>
            <a:ext cx="3360373" cy="2031325"/>
          </a:xfrm>
          <a:prstGeom prst="rect">
            <a:avLst/>
          </a:prstGeom>
        </p:spPr>
        <p:txBody>
          <a:bodyPr wrap="square">
            <a:spAutoFit/>
          </a:bodyPr>
          <a:lstStyle/>
          <a:p>
            <a:r>
              <a:rPr lang="en-GB" b="1" dirty="0">
                <a:solidFill>
                  <a:prstClr val="white"/>
                </a:solidFill>
                <a:latin typeface="Comic Sans MS" pitchFamily="66" charset="0"/>
              </a:rPr>
              <a:t>Then up rose Mrs </a:t>
            </a:r>
            <a:r>
              <a:rPr lang="en-GB" b="1" dirty="0" err="1">
                <a:solidFill>
                  <a:prstClr val="white"/>
                </a:solidFill>
                <a:latin typeface="Comic Sans MS" pitchFamily="66" charset="0"/>
              </a:rPr>
              <a:t>Cratchit</a:t>
            </a:r>
            <a:r>
              <a:rPr lang="en-GB" b="1" dirty="0">
                <a:solidFill>
                  <a:prstClr val="white"/>
                </a:solidFill>
                <a:latin typeface="Comic Sans MS" pitchFamily="66" charset="0"/>
              </a:rPr>
              <a:t>, </a:t>
            </a:r>
            <a:r>
              <a:rPr lang="en-GB" b="1" dirty="0" err="1">
                <a:solidFill>
                  <a:prstClr val="white"/>
                </a:solidFill>
                <a:latin typeface="Comic Sans MS" pitchFamily="66" charset="0"/>
              </a:rPr>
              <a:t>Cratchit's</a:t>
            </a:r>
            <a:r>
              <a:rPr lang="en-GB" b="1" dirty="0">
                <a:solidFill>
                  <a:prstClr val="white"/>
                </a:solidFill>
                <a:latin typeface="Comic Sans MS" pitchFamily="66" charset="0"/>
              </a:rPr>
              <a:t> wife, dressed out but poorly in a twice-turned gown, but brave in ribbons, which are cheap and make a goodly show for sixpence</a:t>
            </a:r>
          </a:p>
        </p:txBody>
      </p:sp>
      <p:sp>
        <p:nvSpPr>
          <p:cNvPr id="4" name="Rectangle 3"/>
          <p:cNvSpPr/>
          <p:nvPr/>
        </p:nvSpPr>
        <p:spPr>
          <a:xfrm>
            <a:off x="6623545" y="293760"/>
            <a:ext cx="3599723" cy="2031325"/>
          </a:xfrm>
          <a:prstGeom prst="rect">
            <a:avLst/>
          </a:prstGeom>
        </p:spPr>
        <p:txBody>
          <a:bodyPr wrap="square">
            <a:spAutoFit/>
          </a:bodyPr>
          <a:lstStyle/>
          <a:p>
            <a:r>
              <a:rPr lang="en-GB" b="1" dirty="0">
                <a:solidFill>
                  <a:prstClr val="white"/>
                </a:solidFill>
                <a:latin typeface="Comic Sans MS" pitchFamily="66" charset="0"/>
              </a:rPr>
              <a:t>``The Founder of the Feast indeed!'' cried Mrs </a:t>
            </a:r>
            <a:r>
              <a:rPr lang="en-GB" b="1" dirty="0" err="1">
                <a:solidFill>
                  <a:prstClr val="white"/>
                </a:solidFill>
                <a:latin typeface="Comic Sans MS" pitchFamily="66" charset="0"/>
              </a:rPr>
              <a:t>Cratchit</a:t>
            </a:r>
            <a:r>
              <a:rPr lang="en-GB" b="1" dirty="0">
                <a:solidFill>
                  <a:prstClr val="white"/>
                </a:solidFill>
                <a:latin typeface="Comic Sans MS" pitchFamily="66" charset="0"/>
              </a:rPr>
              <a:t>, reddening. ``I wish I had him here. I'd give him a piece of my mind to feast upon, and I hope he'd have a good appetite for it.'' </a:t>
            </a:r>
          </a:p>
        </p:txBody>
      </p:sp>
      <p:sp>
        <p:nvSpPr>
          <p:cNvPr id="5" name="Rectangle 4"/>
          <p:cNvSpPr/>
          <p:nvPr/>
        </p:nvSpPr>
        <p:spPr>
          <a:xfrm>
            <a:off x="407192" y="2924973"/>
            <a:ext cx="3576573" cy="2585323"/>
          </a:xfrm>
          <a:prstGeom prst="rect">
            <a:avLst/>
          </a:prstGeom>
        </p:spPr>
        <p:txBody>
          <a:bodyPr wrap="square">
            <a:spAutoFit/>
          </a:bodyPr>
          <a:lstStyle/>
          <a:p>
            <a:r>
              <a:rPr lang="en-GB" b="1" dirty="0">
                <a:solidFill>
                  <a:prstClr val="white"/>
                </a:solidFill>
                <a:latin typeface="Comic Sans MS" pitchFamily="66" charset="0"/>
              </a:rPr>
              <a:t>``It should be Christmas Day, I am sure,'' said she, ``on which one drinks the health of such an odious, stingy, hard, unfeeling man as Mr Scrooge. You know he is, Robert! Nobody knows it better than you do, poor fellow!'' </a:t>
            </a:r>
          </a:p>
        </p:txBody>
      </p:sp>
      <p:sp>
        <p:nvSpPr>
          <p:cNvPr id="6" name="Rectangle 5"/>
          <p:cNvSpPr/>
          <p:nvPr/>
        </p:nvSpPr>
        <p:spPr>
          <a:xfrm>
            <a:off x="7056107" y="3910990"/>
            <a:ext cx="3456384" cy="1754326"/>
          </a:xfrm>
          <a:prstGeom prst="rect">
            <a:avLst/>
          </a:prstGeom>
        </p:spPr>
        <p:txBody>
          <a:bodyPr wrap="square">
            <a:spAutoFit/>
          </a:bodyPr>
          <a:lstStyle/>
          <a:p>
            <a:r>
              <a:rPr lang="en-GB" b="1" dirty="0">
                <a:solidFill>
                  <a:prstClr val="white"/>
                </a:solidFill>
                <a:latin typeface="Comic Sans MS" pitchFamily="66" charset="0"/>
              </a:rPr>
              <a:t>``It makes them weak by candle-light; and I wouldn't show weak eyes to your father when he comes home, for the world. It must be near his time.'' </a:t>
            </a:r>
          </a:p>
        </p:txBody>
      </p:sp>
    </p:spTree>
    <p:extLst>
      <p:ext uri="{BB962C8B-B14F-4D97-AF65-F5344CB8AC3E}">
        <p14:creationId xmlns:p14="http://schemas.microsoft.com/office/powerpoint/2010/main" val="2481931279"/>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Old </a:t>
            </a:r>
            <a:r>
              <a:rPr lang="en-GB" sz="4800" b="1" i="1" dirty="0" err="1">
                <a:solidFill>
                  <a:schemeClr val="bg1"/>
                </a:solidFill>
                <a:latin typeface="Comic Sans MS" pitchFamily="66" charset="0"/>
              </a:rPr>
              <a:t>Fezziwig</a:t>
            </a:r>
            <a:endParaRPr lang="en-GB" sz="4800" b="1" i="1" dirty="0">
              <a:solidFill>
                <a:schemeClr val="bg1"/>
              </a:solidFill>
              <a:latin typeface="Comic Sans MS" pitchFamily="66" charset="0"/>
            </a:endParaRPr>
          </a:p>
        </p:txBody>
      </p:sp>
      <p:sp>
        <p:nvSpPr>
          <p:cNvPr id="3" name="Rectangle 2"/>
          <p:cNvSpPr/>
          <p:nvPr/>
        </p:nvSpPr>
        <p:spPr>
          <a:xfrm>
            <a:off x="527381" y="332660"/>
            <a:ext cx="3744416" cy="923330"/>
          </a:xfrm>
          <a:prstGeom prst="rect">
            <a:avLst/>
          </a:prstGeom>
        </p:spPr>
        <p:txBody>
          <a:bodyPr wrap="square">
            <a:spAutoFit/>
          </a:bodyPr>
          <a:lstStyle/>
          <a:p>
            <a:r>
              <a:rPr lang="en-GB" b="1" dirty="0">
                <a:solidFill>
                  <a:prstClr val="white"/>
                </a:solidFill>
                <a:latin typeface="Comic Sans MS" pitchFamily="66" charset="0"/>
              </a:rPr>
              <a:t>``Why, it's old </a:t>
            </a:r>
            <a:r>
              <a:rPr lang="en-GB" b="1" dirty="0" err="1">
                <a:solidFill>
                  <a:prstClr val="white"/>
                </a:solidFill>
                <a:latin typeface="Comic Sans MS" pitchFamily="66" charset="0"/>
              </a:rPr>
              <a:t>Fezziwig</a:t>
            </a:r>
            <a:r>
              <a:rPr lang="en-GB" b="1" dirty="0">
                <a:solidFill>
                  <a:prstClr val="white"/>
                </a:solidFill>
                <a:latin typeface="Comic Sans MS" pitchFamily="66" charset="0"/>
              </a:rPr>
              <a:t>! Bless his heart; it's </a:t>
            </a:r>
            <a:r>
              <a:rPr lang="en-GB" b="1" dirty="0" err="1">
                <a:solidFill>
                  <a:prstClr val="white"/>
                </a:solidFill>
                <a:latin typeface="Comic Sans MS" pitchFamily="66" charset="0"/>
              </a:rPr>
              <a:t>Fezziwig</a:t>
            </a:r>
            <a:r>
              <a:rPr lang="en-GB" b="1" dirty="0">
                <a:solidFill>
                  <a:prstClr val="white"/>
                </a:solidFill>
                <a:latin typeface="Comic Sans MS" pitchFamily="66" charset="0"/>
              </a:rPr>
              <a:t> alive again!'' </a:t>
            </a:r>
          </a:p>
        </p:txBody>
      </p:sp>
      <p:sp>
        <p:nvSpPr>
          <p:cNvPr id="4" name="Rectangle 3"/>
          <p:cNvSpPr/>
          <p:nvPr/>
        </p:nvSpPr>
        <p:spPr>
          <a:xfrm>
            <a:off x="5807968" y="404863"/>
            <a:ext cx="6096000" cy="1754326"/>
          </a:xfrm>
          <a:prstGeom prst="rect">
            <a:avLst/>
          </a:prstGeom>
        </p:spPr>
        <p:txBody>
          <a:bodyPr>
            <a:spAutoFit/>
          </a:bodyPr>
          <a:lstStyle/>
          <a:p>
            <a:r>
              <a:rPr lang="en-GB" b="1" dirty="0">
                <a:solidFill>
                  <a:prstClr val="white"/>
                </a:solidFill>
                <a:latin typeface="Comic Sans MS" pitchFamily="66" charset="0"/>
              </a:rPr>
              <a:t>Old </a:t>
            </a:r>
            <a:r>
              <a:rPr lang="en-GB" b="1" dirty="0" err="1">
                <a:solidFill>
                  <a:prstClr val="white"/>
                </a:solidFill>
                <a:latin typeface="Comic Sans MS" pitchFamily="66" charset="0"/>
              </a:rPr>
              <a:t>Fezziwig</a:t>
            </a:r>
            <a:r>
              <a:rPr lang="en-GB" b="1" dirty="0">
                <a:solidFill>
                  <a:prstClr val="white"/>
                </a:solidFill>
                <a:latin typeface="Comic Sans MS" pitchFamily="66" charset="0"/>
              </a:rPr>
              <a:t> laid down his pen, and looked up at the clock, which pointed to the hour of seven. He rubbed his hands; adjusted his capacious waistcoat; laughed all over himself, from his shows to his organ of benevolence; and called out in a comfortable, oily, rich, fat, jovial voice: </a:t>
            </a:r>
          </a:p>
        </p:txBody>
      </p:sp>
      <p:sp>
        <p:nvSpPr>
          <p:cNvPr id="5" name="Rectangle 4"/>
          <p:cNvSpPr/>
          <p:nvPr/>
        </p:nvSpPr>
        <p:spPr>
          <a:xfrm>
            <a:off x="560071" y="1789842"/>
            <a:ext cx="3327703" cy="923330"/>
          </a:xfrm>
          <a:prstGeom prst="rect">
            <a:avLst/>
          </a:prstGeom>
        </p:spPr>
        <p:txBody>
          <a:bodyPr wrap="square">
            <a:spAutoFit/>
          </a:bodyPr>
          <a:lstStyle/>
          <a:p>
            <a:r>
              <a:rPr lang="en-GB" b="1" dirty="0">
                <a:solidFill>
                  <a:prstClr val="white"/>
                </a:solidFill>
                <a:latin typeface="Comic Sans MS" pitchFamily="66" charset="0"/>
              </a:rPr>
              <a:t>`No more work to-night. Christmas Eve, Dick. Christmas, Ebenezer!</a:t>
            </a:r>
          </a:p>
        </p:txBody>
      </p:sp>
      <p:sp>
        <p:nvSpPr>
          <p:cNvPr id="6" name="Rectangle 5"/>
          <p:cNvSpPr/>
          <p:nvPr/>
        </p:nvSpPr>
        <p:spPr>
          <a:xfrm>
            <a:off x="431371" y="3501009"/>
            <a:ext cx="5247916" cy="923330"/>
          </a:xfrm>
          <a:prstGeom prst="rect">
            <a:avLst/>
          </a:prstGeom>
        </p:spPr>
        <p:txBody>
          <a:bodyPr wrap="square">
            <a:spAutoFit/>
          </a:bodyPr>
          <a:lstStyle/>
          <a:p>
            <a:r>
              <a:rPr lang="en-GB" b="1" dirty="0">
                <a:solidFill>
                  <a:prstClr val="white"/>
                </a:solidFill>
                <a:latin typeface="Comic Sans MS" pitchFamily="66" charset="0"/>
              </a:rPr>
              <a:t>Then old </a:t>
            </a:r>
            <a:r>
              <a:rPr lang="en-GB" b="1" dirty="0" err="1">
                <a:solidFill>
                  <a:prstClr val="white"/>
                </a:solidFill>
                <a:latin typeface="Comic Sans MS" pitchFamily="66" charset="0"/>
              </a:rPr>
              <a:t>Fezziwig</a:t>
            </a:r>
            <a:r>
              <a:rPr lang="en-GB" b="1" dirty="0">
                <a:solidFill>
                  <a:prstClr val="white"/>
                </a:solidFill>
                <a:latin typeface="Comic Sans MS" pitchFamily="66" charset="0"/>
              </a:rPr>
              <a:t> stood out to dance with </a:t>
            </a:r>
            <a:r>
              <a:rPr lang="en-GB" b="1" dirty="0" err="1">
                <a:solidFill>
                  <a:prstClr val="white"/>
                </a:solidFill>
                <a:latin typeface="Comic Sans MS" pitchFamily="66" charset="0"/>
              </a:rPr>
              <a:t>Mrs.</a:t>
            </a:r>
            <a:r>
              <a:rPr lang="en-GB" b="1" dirty="0">
                <a:solidFill>
                  <a:prstClr val="white"/>
                </a:solidFill>
                <a:latin typeface="Comic Sans MS" pitchFamily="66" charset="0"/>
              </a:rPr>
              <a:t> </a:t>
            </a:r>
            <a:r>
              <a:rPr lang="en-GB" b="1" dirty="0" err="1">
                <a:solidFill>
                  <a:prstClr val="white"/>
                </a:solidFill>
                <a:latin typeface="Comic Sans MS" pitchFamily="66" charset="0"/>
              </a:rPr>
              <a:t>Fezziwig</a:t>
            </a:r>
            <a:r>
              <a:rPr lang="en-GB" b="1" dirty="0">
                <a:solidFill>
                  <a:prstClr val="white"/>
                </a:solidFill>
                <a:latin typeface="Comic Sans MS" pitchFamily="66" charset="0"/>
              </a:rPr>
              <a:t>. Top couple, too; with a good stiff piece of work cut out for them</a:t>
            </a:r>
          </a:p>
        </p:txBody>
      </p:sp>
      <p:sp>
        <p:nvSpPr>
          <p:cNvPr id="7" name="Rectangle 6"/>
          <p:cNvSpPr/>
          <p:nvPr/>
        </p:nvSpPr>
        <p:spPr>
          <a:xfrm>
            <a:off x="5519936" y="5013189"/>
            <a:ext cx="6096000" cy="1200329"/>
          </a:xfrm>
          <a:prstGeom prst="rect">
            <a:avLst/>
          </a:prstGeom>
        </p:spPr>
        <p:txBody>
          <a:bodyPr>
            <a:spAutoFit/>
          </a:bodyPr>
          <a:lstStyle/>
          <a:p>
            <a:r>
              <a:rPr lang="en-GB" b="1" dirty="0">
                <a:solidFill>
                  <a:prstClr val="white"/>
                </a:solidFill>
                <a:latin typeface="Comic Sans MS" pitchFamily="66" charset="0"/>
              </a:rPr>
              <a:t>Mr and Mrs </a:t>
            </a:r>
            <a:r>
              <a:rPr lang="en-GB" b="1" dirty="0" err="1">
                <a:solidFill>
                  <a:prstClr val="white"/>
                </a:solidFill>
                <a:latin typeface="Comic Sans MS" pitchFamily="66" charset="0"/>
              </a:rPr>
              <a:t>Fezziwig</a:t>
            </a:r>
            <a:r>
              <a:rPr lang="en-GB" b="1" dirty="0">
                <a:solidFill>
                  <a:prstClr val="white"/>
                </a:solidFill>
                <a:latin typeface="Comic Sans MS" pitchFamily="66" charset="0"/>
              </a:rPr>
              <a:t> took their stations, one on either side of the door, and shaking hands with every person individually as he or she went out, wished him or her a Merry Christmas. </a:t>
            </a:r>
          </a:p>
        </p:txBody>
      </p:sp>
      <p:sp>
        <p:nvSpPr>
          <p:cNvPr id="8" name="Rectangle 7"/>
          <p:cNvSpPr/>
          <p:nvPr/>
        </p:nvSpPr>
        <p:spPr>
          <a:xfrm>
            <a:off x="434853" y="5151690"/>
            <a:ext cx="4221007" cy="1200329"/>
          </a:xfrm>
          <a:prstGeom prst="rect">
            <a:avLst/>
          </a:prstGeom>
        </p:spPr>
        <p:txBody>
          <a:bodyPr wrap="square">
            <a:spAutoFit/>
          </a:bodyPr>
          <a:lstStyle/>
          <a:p>
            <a:r>
              <a:rPr lang="en-GB" b="1" dirty="0">
                <a:solidFill>
                  <a:prstClr val="white"/>
                </a:solidFill>
                <a:latin typeface="Comic Sans MS" pitchFamily="66" charset="0"/>
              </a:rPr>
              <a:t> A positive light appeared to issue from </a:t>
            </a:r>
            <a:r>
              <a:rPr lang="en-GB" b="1" dirty="0" err="1">
                <a:solidFill>
                  <a:prstClr val="white"/>
                </a:solidFill>
                <a:latin typeface="Comic Sans MS" pitchFamily="66" charset="0"/>
              </a:rPr>
              <a:t>Fezziwig's</a:t>
            </a:r>
            <a:r>
              <a:rPr lang="en-GB" b="1" dirty="0">
                <a:solidFill>
                  <a:prstClr val="white"/>
                </a:solidFill>
                <a:latin typeface="Comic Sans MS" pitchFamily="66" charset="0"/>
              </a:rPr>
              <a:t> calves. They shone in every part of the dance like moons.</a:t>
            </a:r>
          </a:p>
        </p:txBody>
      </p:sp>
      <p:sp>
        <p:nvSpPr>
          <p:cNvPr id="9" name="Rectangle 8"/>
          <p:cNvSpPr/>
          <p:nvPr/>
        </p:nvSpPr>
        <p:spPr>
          <a:xfrm>
            <a:off x="6882368" y="3501009"/>
            <a:ext cx="4733568" cy="1200329"/>
          </a:xfrm>
          <a:prstGeom prst="rect">
            <a:avLst/>
          </a:prstGeom>
        </p:spPr>
        <p:txBody>
          <a:bodyPr wrap="square">
            <a:spAutoFit/>
          </a:bodyPr>
          <a:lstStyle/>
          <a:p>
            <a:r>
              <a:rPr lang="en-GB" b="1" dirty="0">
                <a:solidFill>
                  <a:prstClr val="white"/>
                </a:solidFill>
                <a:latin typeface="Comic Sans MS" pitchFamily="66" charset="0"/>
              </a:rPr>
              <a:t>``Why! Is it not? He has spent but a few pounds of your mortal money: three or four perhaps. Is that so much that he deserves this praise?'' </a:t>
            </a:r>
          </a:p>
        </p:txBody>
      </p:sp>
    </p:spTree>
    <p:extLst>
      <p:ext uri="{BB962C8B-B14F-4D97-AF65-F5344CB8AC3E}">
        <p14:creationId xmlns:p14="http://schemas.microsoft.com/office/powerpoint/2010/main" val="4144741826"/>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a:bodyPr>
          <a:lstStyle/>
          <a:p>
            <a:r>
              <a:rPr lang="en-GB" sz="4800" b="1" i="1" dirty="0">
                <a:solidFill>
                  <a:schemeClr val="bg1"/>
                </a:solidFill>
                <a:latin typeface="Comic Sans MS" pitchFamily="66" charset="0"/>
              </a:rPr>
              <a:t>Tiny Tim</a:t>
            </a:r>
          </a:p>
        </p:txBody>
      </p:sp>
      <p:sp>
        <p:nvSpPr>
          <p:cNvPr id="3" name="Rectangle 2"/>
          <p:cNvSpPr/>
          <p:nvPr/>
        </p:nvSpPr>
        <p:spPr>
          <a:xfrm>
            <a:off x="335360" y="260651"/>
            <a:ext cx="6096000" cy="2308324"/>
          </a:xfrm>
          <a:prstGeom prst="rect">
            <a:avLst/>
          </a:prstGeom>
        </p:spPr>
        <p:txBody>
          <a:bodyPr>
            <a:spAutoFit/>
          </a:bodyPr>
          <a:lstStyle/>
          <a:p>
            <a:r>
              <a:rPr lang="en-GB" b="1" dirty="0">
                <a:solidFill>
                  <a:prstClr val="white"/>
                </a:solidFill>
                <a:latin typeface="Comic Sans MS" pitchFamily="66" charset="0"/>
              </a:rPr>
              <a:t>``As good as gold,'' said Bob, ``and better. Somehow he gets thoughtful, sitting by himself so much, and thinks the strangest things you ever heard. He told me, coming home, that he hoped the people saw him in the church, because he was a cripple, and it might be pleasant to them to remember upon Christmas Day, who made lame beggars walk, and blind men see.'' </a:t>
            </a:r>
          </a:p>
        </p:txBody>
      </p:sp>
      <p:sp>
        <p:nvSpPr>
          <p:cNvPr id="4" name="Rectangle 3"/>
          <p:cNvSpPr/>
          <p:nvPr/>
        </p:nvSpPr>
        <p:spPr>
          <a:xfrm>
            <a:off x="457607" y="3284984"/>
            <a:ext cx="2927648" cy="923330"/>
          </a:xfrm>
          <a:prstGeom prst="rect">
            <a:avLst/>
          </a:prstGeom>
        </p:spPr>
        <p:txBody>
          <a:bodyPr wrap="square">
            <a:spAutoFit/>
          </a:bodyPr>
          <a:lstStyle/>
          <a:p>
            <a:r>
              <a:rPr lang="en-GB" b="1" dirty="0">
                <a:solidFill>
                  <a:prstClr val="white"/>
                </a:solidFill>
                <a:latin typeface="Comic Sans MS" pitchFamily="66" charset="0"/>
              </a:rPr>
              <a:t>``God bless us every one!'' said Tiny Tim, the last of all. </a:t>
            </a:r>
          </a:p>
        </p:txBody>
      </p:sp>
      <p:sp>
        <p:nvSpPr>
          <p:cNvPr id="5" name="Rectangle 4"/>
          <p:cNvSpPr/>
          <p:nvPr/>
        </p:nvSpPr>
        <p:spPr>
          <a:xfrm>
            <a:off x="8496268" y="288841"/>
            <a:ext cx="3407701" cy="1477328"/>
          </a:xfrm>
          <a:prstGeom prst="rect">
            <a:avLst/>
          </a:prstGeom>
        </p:spPr>
        <p:txBody>
          <a:bodyPr wrap="square">
            <a:spAutoFit/>
          </a:bodyPr>
          <a:lstStyle/>
          <a:p>
            <a:r>
              <a:rPr lang="en-GB" b="1" dirty="0">
                <a:solidFill>
                  <a:prstClr val="white"/>
                </a:solidFill>
                <a:latin typeface="Comic Sans MS" pitchFamily="66" charset="0"/>
              </a:rPr>
              <a:t>they had a song, about a lost child travelling in the snow, from Tiny Tim; who had a plaintive little voice, and sang it very well indeed</a:t>
            </a:r>
          </a:p>
        </p:txBody>
      </p:sp>
      <p:sp>
        <p:nvSpPr>
          <p:cNvPr id="6" name="Rectangle 5"/>
          <p:cNvSpPr/>
          <p:nvPr/>
        </p:nvSpPr>
        <p:spPr>
          <a:xfrm>
            <a:off x="457609" y="4869174"/>
            <a:ext cx="3552395" cy="1477328"/>
          </a:xfrm>
          <a:prstGeom prst="rect">
            <a:avLst/>
          </a:prstGeom>
        </p:spPr>
        <p:txBody>
          <a:bodyPr wrap="square">
            <a:spAutoFit/>
          </a:bodyPr>
          <a:lstStyle/>
          <a:p>
            <a:r>
              <a:rPr lang="en-GB" b="1" dirty="0">
                <a:solidFill>
                  <a:prstClr val="white"/>
                </a:solidFill>
                <a:latin typeface="Comic Sans MS" pitchFamily="66" charset="0"/>
              </a:rPr>
              <a:t>he was very light to carry,'' she resumed, intent upon her work, ``and his father loved him so, that it was no trouble: no trouble</a:t>
            </a:r>
          </a:p>
        </p:txBody>
      </p:sp>
      <p:sp>
        <p:nvSpPr>
          <p:cNvPr id="7" name="Rectangle 6"/>
          <p:cNvSpPr/>
          <p:nvPr/>
        </p:nvSpPr>
        <p:spPr>
          <a:xfrm>
            <a:off x="8016213" y="3391832"/>
            <a:ext cx="3552395" cy="1477328"/>
          </a:xfrm>
          <a:prstGeom prst="rect">
            <a:avLst/>
          </a:prstGeom>
        </p:spPr>
        <p:txBody>
          <a:bodyPr wrap="square">
            <a:spAutoFit/>
          </a:bodyPr>
          <a:lstStyle/>
          <a:p>
            <a:r>
              <a:rPr lang="en-GB" b="1" dirty="0">
                <a:solidFill>
                  <a:prstClr val="white"/>
                </a:solidFill>
                <a:latin typeface="Comic Sans MS" pitchFamily="66" charset="0"/>
              </a:rPr>
              <a:t> I am sure we shall none of us forget poor Tiny Tim -- shall we -- or this first parting that there was among us?</a:t>
            </a:r>
          </a:p>
        </p:txBody>
      </p:sp>
    </p:spTree>
    <p:extLst>
      <p:ext uri="{BB962C8B-B14F-4D97-AF65-F5344CB8AC3E}">
        <p14:creationId xmlns:p14="http://schemas.microsoft.com/office/powerpoint/2010/main" val="3170987209"/>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4847861" y="2780928"/>
            <a:ext cx="3168352" cy="864096"/>
          </a:xfrm>
        </p:spPr>
        <p:txBody>
          <a:bodyPr>
            <a:normAutofit/>
          </a:bodyPr>
          <a:lstStyle/>
          <a:p>
            <a:r>
              <a:rPr lang="en-GB" sz="4800" b="1" i="1" dirty="0">
                <a:solidFill>
                  <a:schemeClr val="bg1"/>
                </a:solidFill>
                <a:latin typeface="Comic Sans MS" pitchFamily="66" charset="0"/>
              </a:rPr>
              <a:t>Little Fan</a:t>
            </a:r>
          </a:p>
        </p:txBody>
      </p:sp>
      <p:sp>
        <p:nvSpPr>
          <p:cNvPr id="3" name="Rectangle 2"/>
          <p:cNvSpPr/>
          <p:nvPr/>
        </p:nvSpPr>
        <p:spPr>
          <a:xfrm>
            <a:off x="335360" y="332658"/>
            <a:ext cx="3936437" cy="1754326"/>
          </a:xfrm>
          <a:prstGeom prst="rect">
            <a:avLst/>
          </a:prstGeom>
        </p:spPr>
        <p:txBody>
          <a:bodyPr wrap="square">
            <a:spAutoFit/>
          </a:bodyPr>
          <a:lstStyle/>
          <a:p>
            <a:r>
              <a:rPr lang="en-GB" b="1" dirty="0">
                <a:solidFill>
                  <a:prstClr val="white"/>
                </a:solidFill>
                <a:latin typeface="Comic Sans MS" pitchFamily="66" charset="0"/>
              </a:rPr>
              <a:t>It opened; and a little girl, much younger than the boy, came darting in, and putting her arms about his neck, and often kissing him, addressed him as her ``Dear, dear brother.'' </a:t>
            </a:r>
          </a:p>
        </p:txBody>
      </p:sp>
      <p:sp>
        <p:nvSpPr>
          <p:cNvPr id="5" name="Rectangle 4"/>
          <p:cNvSpPr/>
          <p:nvPr/>
        </p:nvSpPr>
        <p:spPr>
          <a:xfrm>
            <a:off x="431372" y="3140974"/>
            <a:ext cx="4224469" cy="646331"/>
          </a:xfrm>
          <a:prstGeom prst="rect">
            <a:avLst/>
          </a:prstGeom>
        </p:spPr>
        <p:txBody>
          <a:bodyPr wrap="square">
            <a:spAutoFit/>
          </a:bodyPr>
          <a:lstStyle/>
          <a:p>
            <a:r>
              <a:rPr lang="en-GB" b="1" dirty="0">
                <a:solidFill>
                  <a:prstClr val="white"/>
                </a:solidFill>
                <a:latin typeface="Comic Sans MS" pitchFamily="66" charset="0"/>
              </a:rPr>
              <a:t>``You are quite a woman, little Fan!'' exclaimed the boy. </a:t>
            </a:r>
          </a:p>
        </p:txBody>
      </p:sp>
      <p:sp>
        <p:nvSpPr>
          <p:cNvPr id="6" name="Rectangle 5"/>
          <p:cNvSpPr/>
          <p:nvPr/>
        </p:nvSpPr>
        <p:spPr>
          <a:xfrm>
            <a:off x="7248128" y="4197296"/>
            <a:ext cx="3983765" cy="1200329"/>
          </a:xfrm>
          <a:prstGeom prst="rect">
            <a:avLst/>
          </a:prstGeom>
        </p:spPr>
        <p:txBody>
          <a:bodyPr wrap="square">
            <a:spAutoFit/>
          </a:bodyPr>
          <a:lstStyle/>
          <a:p>
            <a:r>
              <a:rPr lang="en-GB" b="1" dirty="0">
                <a:solidFill>
                  <a:prstClr val="white"/>
                </a:solidFill>
                <a:latin typeface="Comic Sans MS" pitchFamily="66" charset="0"/>
              </a:rPr>
              <a:t>``Always a delicate creature, whom a breath might have withered,'' said the Ghost. ``But she had a large heart!'' </a:t>
            </a:r>
          </a:p>
        </p:txBody>
      </p:sp>
      <p:sp>
        <p:nvSpPr>
          <p:cNvPr id="7" name="Rectangle 6"/>
          <p:cNvSpPr/>
          <p:nvPr/>
        </p:nvSpPr>
        <p:spPr>
          <a:xfrm>
            <a:off x="5452431" y="355427"/>
            <a:ext cx="6336704" cy="1754326"/>
          </a:xfrm>
          <a:prstGeom prst="rect">
            <a:avLst/>
          </a:prstGeom>
        </p:spPr>
        <p:txBody>
          <a:bodyPr wrap="square">
            <a:spAutoFit/>
          </a:bodyPr>
          <a:lstStyle/>
          <a:p>
            <a:r>
              <a:rPr lang="en-GB" b="1" dirty="0">
                <a:solidFill>
                  <a:prstClr val="white"/>
                </a:solidFill>
                <a:latin typeface="Comic Sans MS" pitchFamily="66" charset="0"/>
              </a:rPr>
              <a:t>``She died a woman,'' said the Ghost, ``and had, as I think, children.'' </a:t>
            </a:r>
          </a:p>
          <a:p>
            <a:r>
              <a:rPr lang="en-GB" b="1" dirty="0">
                <a:solidFill>
                  <a:prstClr val="white"/>
                </a:solidFill>
                <a:latin typeface="Comic Sans MS" pitchFamily="66" charset="0"/>
              </a:rPr>
              <a:t>``One child,'' Scrooge returned. </a:t>
            </a:r>
          </a:p>
          <a:p>
            <a:r>
              <a:rPr lang="en-GB" b="1" dirty="0">
                <a:solidFill>
                  <a:prstClr val="white"/>
                </a:solidFill>
                <a:latin typeface="Comic Sans MS" pitchFamily="66" charset="0"/>
              </a:rPr>
              <a:t>``True,'' said the Ghost. ``Your nephew!'' </a:t>
            </a:r>
          </a:p>
          <a:p>
            <a:r>
              <a:rPr lang="en-GB" b="1" dirty="0">
                <a:solidFill>
                  <a:prstClr val="white"/>
                </a:solidFill>
                <a:latin typeface="Comic Sans MS" pitchFamily="66" charset="0"/>
              </a:rPr>
              <a:t>Scrooge seemed uneasy in his mind; and answered briefly, ``Yes.'' </a:t>
            </a:r>
          </a:p>
        </p:txBody>
      </p:sp>
    </p:spTree>
    <p:extLst>
      <p:ext uri="{BB962C8B-B14F-4D97-AF65-F5344CB8AC3E}">
        <p14:creationId xmlns:p14="http://schemas.microsoft.com/office/powerpoint/2010/main" val="1090820922"/>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4847861" y="2780928"/>
            <a:ext cx="3168352" cy="864096"/>
          </a:xfrm>
        </p:spPr>
        <p:txBody>
          <a:bodyPr>
            <a:normAutofit/>
          </a:bodyPr>
          <a:lstStyle/>
          <a:p>
            <a:r>
              <a:rPr lang="en-GB" sz="4800" b="1" i="1" dirty="0">
                <a:solidFill>
                  <a:schemeClr val="bg1"/>
                </a:solidFill>
                <a:latin typeface="Comic Sans MS" pitchFamily="66" charset="0"/>
              </a:rPr>
              <a:t>Belle</a:t>
            </a:r>
          </a:p>
        </p:txBody>
      </p:sp>
      <p:sp>
        <p:nvSpPr>
          <p:cNvPr id="3" name="Rectangle 2"/>
          <p:cNvSpPr/>
          <p:nvPr/>
        </p:nvSpPr>
        <p:spPr>
          <a:xfrm>
            <a:off x="335360" y="332657"/>
            <a:ext cx="6096000" cy="1477328"/>
          </a:xfrm>
          <a:prstGeom prst="rect">
            <a:avLst/>
          </a:prstGeom>
        </p:spPr>
        <p:txBody>
          <a:bodyPr>
            <a:spAutoFit/>
          </a:bodyPr>
          <a:lstStyle/>
          <a:p>
            <a:r>
              <a:rPr lang="en-GB" b="1" dirty="0">
                <a:solidFill>
                  <a:prstClr val="white"/>
                </a:solidFill>
                <a:latin typeface="Comic Sans MS" pitchFamily="66" charset="0"/>
              </a:rPr>
              <a:t>``It matters little,'' she said, softly. ``To you, very little. Another idol has displaced me; and if it can cheer and comfort you in time to come, as I would have tried to do, I have no just cause to grieve.'' </a:t>
            </a:r>
          </a:p>
        </p:txBody>
      </p:sp>
      <p:sp>
        <p:nvSpPr>
          <p:cNvPr id="4" name="Rectangle 3"/>
          <p:cNvSpPr/>
          <p:nvPr/>
        </p:nvSpPr>
        <p:spPr>
          <a:xfrm>
            <a:off x="329032" y="2140041"/>
            <a:ext cx="6096000" cy="646331"/>
          </a:xfrm>
          <a:prstGeom prst="rect">
            <a:avLst/>
          </a:prstGeom>
        </p:spPr>
        <p:txBody>
          <a:bodyPr>
            <a:spAutoFit/>
          </a:bodyPr>
          <a:lstStyle/>
          <a:p>
            <a:r>
              <a:rPr lang="en-GB" b="1" dirty="0">
                <a:solidFill>
                  <a:prstClr val="white"/>
                </a:solidFill>
                <a:latin typeface="Comic Sans MS" pitchFamily="66" charset="0"/>
              </a:rPr>
              <a:t>``What Idol has displaced you?'' he </a:t>
            </a:r>
            <a:r>
              <a:rPr lang="en-GB" b="1" dirty="0" err="1">
                <a:solidFill>
                  <a:prstClr val="white"/>
                </a:solidFill>
                <a:latin typeface="Comic Sans MS" pitchFamily="66" charset="0"/>
              </a:rPr>
              <a:t>rejoined</a:t>
            </a:r>
            <a:r>
              <a:rPr lang="en-GB" b="1" dirty="0">
                <a:solidFill>
                  <a:prstClr val="white"/>
                </a:solidFill>
                <a:latin typeface="Comic Sans MS" pitchFamily="66" charset="0"/>
              </a:rPr>
              <a:t>. </a:t>
            </a:r>
          </a:p>
          <a:p>
            <a:r>
              <a:rPr lang="en-GB" b="1" dirty="0">
                <a:solidFill>
                  <a:prstClr val="white"/>
                </a:solidFill>
                <a:latin typeface="Comic Sans MS" pitchFamily="66" charset="0"/>
              </a:rPr>
              <a:t>``A golden one.'' </a:t>
            </a:r>
          </a:p>
        </p:txBody>
      </p:sp>
      <p:sp>
        <p:nvSpPr>
          <p:cNvPr id="5" name="Rectangle 4"/>
          <p:cNvSpPr/>
          <p:nvPr/>
        </p:nvSpPr>
        <p:spPr>
          <a:xfrm>
            <a:off x="7248128" y="332657"/>
            <a:ext cx="4655840" cy="1754326"/>
          </a:xfrm>
          <a:prstGeom prst="rect">
            <a:avLst/>
          </a:prstGeom>
        </p:spPr>
        <p:txBody>
          <a:bodyPr wrap="square">
            <a:spAutoFit/>
          </a:bodyPr>
          <a:lstStyle/>
          <a:p>
            <a:r>
              <a:rPr lang="en-GB" b="1" dirty="0">
                <a:solidFill>
                  <a:prstClr val="white"/>
                </a:solidFill>
                <a:latin typeface="Comic Sans MS" pitchFamily="66" charset="0"/>
              </a:rPr>
              <a:t>``All your other hopes have merged into the hope of being beyond the chance of its sordid reproach. I have seen your nobler aspirations fall off one by one, until the master-passion, Gain, engrosses you. Have I not?'' </a:t>
            </a:r>
          </a:p>
        </p:txBody>
      </p:sp>
      <p:sp>
        <p:nvSpPr>
          <p:cNvPr id="6" name="Rectangle 5"/>
          <p:cNvSpPr/>
          <p:nvPr/>
        </p:nvSpPr>
        <p:spPr>
          <a:xfrm>
            <a:off x="6390901" y="3750366"/>
            <a:ext cx="4704523" cy="2031325"/>
          </a:xfrm>
          <a:prstGeom prst="rect">
            <a:avLst/>
          </a:prstGeom>
        </p:spPr>
        <p:txBody>
          <a:bodyPr wrap="square">
            <a:spAutoFit/>
          </a:bodyPr>
          <a:lstStyle/>
          <a:p>
            <a:r>
              <a:rPr lang="en-GB" b="1" dirty="0">
                <a:solidFill>
                  <a:prstClr val="white"/>
                </a:solidFill>
                <a:latin typeface="Comic Sans MS" pitchFamily="66" charset="0"/>
              </a:rPr>
              <a:t>``Our contract is an old one. It was made when we were both poor and content to be so, until, in good season, we could improve our worldly fortune by our patient industry. You are changed. When it was made, you were another man.'' </a:t>
            </a:r>
          </a:p>
        </p:txBody>
      </p:sp>
      <p:sp>
        <p:nvSpPr>
          <p:cNvPr id="7" name="Rectangle 6"/>
          <p:cNvSpPr/>
          <p:nvPr/>
        </p:nvSpPr>
        <p:spPr>
          <a:xfrm>
            <a:off x="8208237" y="2854377"/>
            <a:ext cx="3217867" cy="646331"/>
          </a:xfrm>
          <a:prstGeom prst="rect">
            <a:avLst/>
          </a:prstGeom>
        </p:spPr>
        <p:txBody>
          <a:bodyPr wrap="square">
            <a:spAutoFit/>
          </a:bodyPr>
          <a:lstStyle/>
          <a:p>
            <a:r>
              <a:rPr lang="en-GB" b="1" dirty="0">
                <a:solidFill>
                  <a:prstClr val="white"/>
                </a:solidFill>
                <a:latin typeface="Comic Sans MS" pitchFamily="66" charset="0"/>
              </a:rPr>
              <a:t>for the love of him you once were.'' </a:t>
            </a:r>
          </a:p>
        </p:txBody>
      </p:sp>
      <p:sp>
        <p:nvSpPr>
          <p:cNvPr id="8" name="Rectangle 7"/>
          <p:cNvSpPr/>
          <p:nvPr/>
        </p:nvSpPr>
        <p:spPr>
          <a:xfrm>
            <a:off x="342825" y="3500684"/>
            <a:ext cx="4658027" cy="923330"/>
          </a:xfrm>
          <a:prstGeom prst="rect">
            <a:avLst/>
          </a:prstGeom>
        </p:spPr>
        <p:txBody>
          <a:bodyPr wrap="square">
            <a:spAutoFit/>
          </a:bodyPr>
          <a:lstStyle/>
          <a:p>
            <a:r>
              <a:rPr lang="en-GB" b="1" dirty="0">
                <a:solidFill>
                  <a:prstClr val="white"/>
                </a:solidFill>
                <a:latin typeface="Comic Sans MS" pitchFamily="66" charset="0"/>
              </a:rPr>
              <a:t>``Belle,'' said the husband, turning to his wife with a smile, ``I saw an old friend of yours this afternoon.'' </a:t>
            </a:r>
          </a:p>
        </p:txBody>
      </p:sp>
    </p:spTree>
    <p:extLst>
      <p:ext uri="{BB962C8B-B14F-4D97-AF65-F5344CB8AC3E}">
        <p14:creationId xmlns:p14="http://schemas.microsoft.com/office/powerpoint/2010/main" val="1282827770"/>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5675" y="2708949"/>
            <a:ext cx="5472608" cy="928801"/>
          </a:xfrm>
        </p:spPr>
        <p:txBody>
          <a:bodyPr>
            <a:normAutofit/>
          </a:bodyPr>
          <a:lstStyle/>
          <a:p>
            <a:r>
              <a:rPr lang="en-GB" sz="4800" b="1" i="1" dirty="0">
                <a:solidFill>
                  <a:schemeClr val="bg1"/>
                </a:solidFill>
                <a:latin typeface="Comic Sans MS" pitchFamily="66" charset="0"/>
              </a:rPr>
              <a:t>Jacob Marley</a:t>
            </a:r>
          </a:p>
        </p:txBody>
      </p:sp>
      <p:sp>
        <p:nvSpPr>
          <p:cNvPr id="3" name="Rectangle 2"/>
          <p:cNvSpPr/>
          <p:nvPr/>
        </p:nvSpPr>
        <p:spPr>
          <a:xfrm>
            <a:off x="335361" y="260648"/>
            <a:ext cx="3940502" cy="369332"/>
          </a:xfrm>
          <a:prstGeom prst="rect">
            <a:avLst/>
          </a:prstGeom>
        </p:spPr>
        <p:txBody>
          <a:bodyPr wrap="none">
            <a:spAutoFit/>
          </a:bodyPr>
          <a:lstStyle/>
          <a:p>
            <a:r>
              <a:rPr lang="en-GB" b="1" dirty="0">
                <a:solidFill>
                  <a:prstClr val="white"/>
                </a:solidFill>
                <a:latin typeface="Comic Sans MS" pitchFamily="66" charset="0"/>
              </a:rPr>
              <a:t>Marley was dead: to begin with. </a:t>
            </a:r>
          </a:p>
        </p:txBody>
      </p:sp>
      <p:sp>
        <p:nvSpPr>
          <p:cNvPr id="4" name="Rectangle 3"/>
          <p:cNvSpPr/>
          <p:nvPr/>
        </p:nvSpPr>
        <p:spPr>
          <a:xfrm>
            <a:off x="6480043" y="260648"/>
            <a:ext cx="4770858" cy="369332"/>
          </a:xfrm>
          <a:prstGeom prst="rect">
            <a:avLst/>
          </a:prstGeom>
        </p:spPr>
        <p:txBody>
          <a:bodyPr wrap="none">
            <a:spAutoFit/>
          </a:bodyPr>
          <a:lstStyle/>
          <a:p>
            <a:r>
              <a:rPr lang="en-GB" b="1" dirty="0">
                <a:solidFill>
                  <a:prstClr val="white"/>
                </a:solidFill>
                <a:latin typeface="Comic Sans MS" pitchFamily="66" charset="0"/>
              </a:rPr>
              <a:t>Old Marley was as dead as a door-nail. </a:t>
            </a:r>
          </a:p>
        </p:txBody>
      </p:sp>
      <p:sp>
        <p:nvSpPr>
          <p:cNvPr id="5" name="Rectangle 4"/>
          <p:cNvSpPr/>
          <p:nvPr/>
        </p:nvSpPr>
        <p:spPr>
          <a:xfrm>
            <a:off x="7248131" y="3789055"/>
            <a:ext cx="4704196" cy="1200329"/>
          </a:xfrm>
          <a:prstGeom prst="rect">
            <a:avLst/>
          </a:prstGeom>
        </p:spPr>
        <p:txBody>
          <a:bodyPr wrap="square">
            <a:spAutoFit/>
          </a:bodyPr>
          <a:lstStyle/>
          <a:p>
            <a:r>
              <a:rPr lang="en-GB" b="1" dirty="0">
                <a:solidFill>
                  <a:prstClr val="white"/>
                </a:solidFill>
                <a:latin typeface="Comic Sans MS" pitchFamily="66" charset="0"/>
              </a:rPr>
              <a:t>Scrooge was his sole executor, his sole administrator, his sole assign, his sole residuary legatee, his sole friend, and sole mourner. </a:t>
            </a:r>
          </a:p>
        </p:txBody>
      </p:sp>
      <p:sp>
        <p:nvSpPr>
          <p:cNvPr id="6" name="Rectangle 5"/>
          <p:cNvSpPr/>
          <p:nvPr/>
        </p:nvSpPr>
        <p:spPr>
          <a:xfrm>
            <a:off x="7920203" y="5447266"/>
            <a:ext cx="3886408" cy="1200329"/>
          </a:xfrm>
          <a:prstGeom prst="rect">
            <a:avLst/>
          </a:prstGeom>
        </p:spPr>
        <p:txBody>
          <a:bodyPr wrap="square">
            <a:spAutoFit/>
          </a:bodyPr>
          <a:lstStyle/>
          <a:p>
            <a:r>
              <a:rPr lang="en-GB" b="1" dirty="0">
                <a:solidFill>
                  <a:prstClr val="white"/>
                </a:solidFill>
                <a:latin typeface="Comic Sans MS" pitchFamily="66" charset="0"/>
              </a:rPr>
              <a:t>``Mr Marley has been dead these seven years,'' Scrooge replied. ``He died seven years ago, this very night.'' </a:t>
            </a:r>
          </a:p>
        </p:txBody>
      </p:sp>
      <p:sp>
        <p:nvSpPr>
          <p:cNvPr id="7" name="Rectangle 6"/>
          <p:cNvSpPr/>
          <p:nvPr/>
        </p:nvSpPr>
        <p:spPr>
          <a:xfrm>
            <a:off x="294054" y="1124747"/>
            <a:ext cx="5020735" cy="1200329"/>
          </a:xfrm>
          <a:prstGeom prst="rect">
            <a:avLst/>
          </a:prstGeom>
        </p:spPr>
        <p:txBody>
          <a:bodyPr wrap="square">
            <a:spAutoFit/>
          </a:bodyPr>
          <a:lstStyle/>
          <a:p>
            <a:r>
              <a:rPr lang="en-GB" b="1" dirty="0">
                <a:solidFill>
                  <a:prstClr val="white"/>
                </a:solidFill>
                <a:latin typeface="Comic Sans MS" pitchFamily="66" charset="0"/>
              </a:rPr>
              <a:t>Scrooge, having his key in the lock of the door, saw in the knocker, without its undergoing any intermediate process of change: not a knocker, but Marley's face. </a:t>
            </a:r>
          </a:p>
        </p:txBody>
      </p:sp>
      <p:sp>
        <p:nvSpPr>
          <p:cNvPr id="8" name="Rectangle 7"/>
          <p:cNvSpPr/>
          <p:nvPr/>
        </p:nvSpPr>
        <p:spPr>
          <a:xfrm>
            <a:off x="6227835" y="847747"/>
            <a:ext cx="5571312" cy="1754326"/>
          </a:xfrm>
          <a:prstGeom prst="rect">
            <a:avLst/>
          </a:prstGeom>
        </p:spPr>
        <p:txBody>
          <a:bodyPr wrap="square">
            <a:spAutoFit/>
          </a:bodyPr>
          <a:lstStyle/>
          <a:p>
            <a:r>
              <a:rPr lang="en-GB" b="1" dirty="0">
                <a:solidFill>
                  <a:prstClr val="white"/>
                </a:solidFill>
                <a:latin typeface="Comic Sans MS" pitchFamily="66" charset="0"/>
              </a:rPr>
              <a:t>They were succeeded by a clanking noise, deep down below; as if some person were dragging a heavy chain over the casks in the wine-merchant's cellar. Scrooge then remembered to have heard that ghosts in haunted houses were described as dragging chains. </a:t>
            </a:r>
          </a:p>
        </p:txBody>
      </p:sp>
      <p:sp>
        <p:nvSpPr>
          <p:cNvPr id="9" name="Rectangle 8"/>
          <p:cNvSpPr/>
          <p:nvPr/>
        </p:nvSpPr>
        <p:spPr>
          <a:xfrm>
            <a:off x="294037" y="4112219"/>
            <a:ext cx="5417923" cy="1754326"/>
          </a:xfrm>
          <a:prstGeom prst="rect">
            <a:avLst/>
          </a:prstGeom>
        </p:spPr>
        <p:txBody>
          <a:bodyPr wrap="square">
            <a:spAutoFit/>
          </a:bodyPr>
          <a:lstStyle/>
          <a:p>
            <a:r>
              <a:rPr lang="en-GB" b="1" dirty="0">
                <a:solidFill>
                  <a:prstClr val="white"/>
                </a:solidFill>
                <a:latin typeface="Comic Sans MS" pitchFamily="66" charset="0"/>
              </a:rPr>
              <a:t>The chain he drew was clasped about his middle. It was long, and wound about him like a tail; and it was made (for Scrooge observed it closely) of cash-boxes, keys, padlocks, ledgers, deeds, and heavy purses wrought in steel. </a:t>
            </a:r>
          </a:p>
        </p:txBody>
      </p:sp>
      <p:sp>
        <p:nvSpPr>
          <p:cNvPr id="10" name="Rectangle 9"/>
          <p:cNvSpPr/>
          <p:nvPr/>
        </p:nvSpPr>
        <p:spPr>
          <a:xfrm>
            <a:off x="571565" y="3116671"/>
            <a:ext cx="3220199" cy="646331"/>
          </a:xfrm>
          <a:prstGeom prst="rect">
            <a:avLst/>
          </a:prstGeom>
        </p:spPr>
        <p:txBody>
          <a:bodyPr wrap="square">
            <a:spAutoFit/>
          </a:bodyPr>
          <a:lstStyle/>
          <a:p>
            <a:r>
              <a:rPr lang="en-GB" b="1" dirty="0">
                <a:solidFill>
                  <a:prstClr val="white"/>
                </a:solidFill>
                <a:latin typeface="Comic Sans MS" pitchFamily="66" charset="0"/>
              </a:rPr>
              <a:t>``In life I was your partner, Jacob Marley.'' </a:t>
            </a:r>
          </a:p>
        </p:txBody>
      </p:sp>
    </p:spTree>
    <p:extLst>
      <p:ext uri="{BB962C8B-B14F-4D97-AF65-F5344CB8AC3E}">
        <p14:creationId xmlns:p14="http://schemas.microsoft.com/office/powerpoint/2010/main" val="4233482087"/>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5675" y="2708949"/>
            <a:ext cx="5472608" cy="928801"/>
          </a:xfrm>
        </p:spPr>
        <p:txBody>
          <a:bodyPr>
            <a:normAutofit/>
          </a:bodyPr>
          <a:lstStyle/>
          <a:p>
            <a:r>
              <a:rPr lang="en-GB" sz="4800" b="1" i="1" dirty="0">
                <a:solidFill>
                  <a:schemeClr val="bg1"/>
                </a:solidFill>
                <a:latin typeface="Comic Sans MS" pitchFamily="66" charset="0"/>
              </a:rPr>
              <a:t>Jacob Marley</a:t>
            </a:r>
          </a:p>
        </p:txBody>
      </p:sp>
      <p:sp>
        <p:nvSpPr>
          <p:cNvPr id="11" name="Rectangle 10"/>
          <p:cNvSpPr/>
          <p:nvPr/>
        </p:nvSpPr>
        <p:spPr>
          <a:xfrm>
            <a:off x="527381" y="476688"/>
            <a:ext cx="3552395" cy="646331"/>
          </a:xfrm>
          <a:prstGeom prst="rect">
            <a:avLst/>
          </a:prstGeom>
        </p:spPr>
        <p:txBody>
          <a:bodyPr wrap="square">
            <a:spAutoFit/>
          </a:bodyPr>
          <a:lstStyle/>
          <a:p>
            <a:r>
              <a:rPr lang="en-GB" b="1" dirty="0">
                <a:solidFill>
                  <a:prstClr val="white"/>
                </a:solidFill>
                <a:latin typeface="Comic Sans MS" pitchFamily="66" charset="0"/>
              </a:rPr>
              <a:t>``You don't believe in me,'' observed the Ghost. </a:t>
            </a:r>
          </a:p>
        </p:txBody>
      </p:sp>
      <p:sp>
        <p:nvSpPr>
          <p:cNvPr id="12" name="Rectangle 11"/>
          <p:cNvSpPr/>
          <p:nvPr/>
        </p:nvSpPr>
        <p:spPr>
          <a:xfrm>
            <a:off x="527381" y="3933072"/>
            <a:ext cx="6096000" cy="2308324"/>
          </a:xfrm>
          <a:prstGeom prst="rect">
            <a:avLst/>
          </a:prstGeom>
        </p:spPr>
        <p:txBody>
          <a:bodyPr>
            <a:spAutoFit/>
          </a:bodyPr>
          <a:lstStyle/>
          <a:p>
            <a:r>
              <a:rPr lang="en-GB" b="1" dirty="0">
                <a:solidFill>
                  <a:prstClr val="white"/>
                </a:solidFill>
                <a:latin typeface="Comic Sans MS" pitchFamily="66" charset="0"/>
              </a:rPr>
              <a:t>``It is required of every man,'' the Ghost returned, ``that the spirit within him should walk abroad among his fellow-men, and travel far and wide; and if that spirit goes not forth in life, it is condemned to do so after death. It is doomed to wander through the world -- oh, woe is me! -- and witness what it cannot share, but might have shared on earth, and turned to happiness!'' </a:t>
            </a:r>
          </a:p>
        </p:txBody>
      </p:sp>
      <p:sp>
        <p:nvSpPr>
          <p:cNvPr id="13" name="Rectangle 12"/>
          <p:cNvSpPr/>
          <p:nvPr/>
        </p:nvSpPr>
        <p:spPr>
          <a:xfrm>
            <a:off x="7728181" y="4210082"/>
            <a:ext cx="4079776" cy="2031325"/>
          </a:xfrm>
          <a:prstGeom prst="rect">
            <a:avLst/>
          </a:prstGeom>
        </p:spPr>
        <p:txBody>
          <a:bodyPr wrap="square">
            <a:spAutoFit/>
          </a:bodyPr>
          <a:lstStyle/>
          <a:p>
            <a:r>
              <a:rPr lang="en-GB" b="1" dirty="0">
                <a:solidFill>
                  <a:prstClr val="white"/>
                </a:solidFill>
                <a:latin typeface="Comic Sans MS" pitchFamily="66" charset="0"/>
              </a:rPr>
              <a:t>``I wear the chain I forged in life,'' replied the Ghost. ``I made it link by link, and yard by yard; I girded it on of my own free will, and of my own free will I wore it. Is its pattern strange to you?'' </a:t>
            </a:r>
          </a:p>
        </p:txBody>
      </p:sp>
      <p:sp>
        <p:nvSpPr>
          <p:cNvPr id="14" name="Rectangle 13"/>
          <p:cNvSpPr/>
          <p:nvPr/>
        </p:nvSpPr>
        <p:spPr>
          <a:xfrm>
            <a:off x="527384" y="1556796"/>
            <a:ext cx="4512501" cy="646331"/>
          </a:xfrm>
          <a:prstGeom prst="rect">
            <a:avLst/>
          </a:prstGeom>
        </p:spPr>
        <p:txBody>
          <a:bodyPr wrap="square">
            <a:spAutoFit/>
          </a:bodyPr>
          <a:lstStyle/>
          <a:p>
            <a:r>
              <a:rPr lang="en-GB" b="1" dirty="0">
                <a:solidFill>
                  <a:prstClr val="white"/>
                </a:solidFill>
                <a:latin typeface="Comic Sans MS" pitchFamily="66" charset="0"/>
              </a:rPr>
              <a:t>``Old Jacob Marley, tell me more. Speak comfort to me, Jacob.'' </a:t>
            </a:r>
          </a:p>
        </p:txBody>
      </p:sp>
      <p:sp>
        <p:nvSpPr>
          <p:cNvPr id="15" name="Rectangle 14"/>
          <p:cNvSpPr/>
          <p:nvPr/>
        </p:nvSpPr>
        <p:spPr>
          <a:xfrm>
            <a:off x="8639605" y="2713192"/>
            <a:ext cx="3168352" cy="923330"/>
          </a:xfrm>
          <a:prstGeom prst="rect">
            <a:avLst/>
          </a:prstGeom>
        </p:spPr>
        <p:txBody>
          <a:bodyPr wrap="square">
            <a:spAutoFit/>
          </a:bodyPr>
          <a:lstStyle/>
          <a:p>
            <a:r>
              <a:rPr lang="en-GB" b="1" dirty="0">
                <a:solidFill>
                  <a:prstClr val="white"/>
                </a:solidFill>
                <a:latin typeface="Comic Sans MS" pitchFamily="66" charset="0"/>
              </a:rPr>
              <a:t>``No rest, no peace. Incessant torture of remorse.'' </a:t>
            </a:r>
          </a:p>
        </p:txBody>
      </p:sp>
      <p:sp>
        <p:nvSpPr>
          <p:cNvPr id="16" name="Rectangle 15"/>
          <p:cNvSpPr/>
          <p:nvPr/>
        </p:nvSpPr>
        <p:spPr>
          <a:xfrm>
            <a:off x="6960096" y="245855"/>
            <a:ext cx="4847861" cy="1754326"/>
          </a:xfrm>
          <a:prstGeom prst="rect">
            <a:avLst/>
          </a:prstGeom>
        </p:spPr>
        <p:txBody>
          <a:bodyPr wrap="square">
            <a:spAutoFit/>
          </a:bodyPr>
          <a:lstStyle/>
          <a:p>
            <a:r>
              <a:rPr lang="en-GB" b="1" dirty="0">
                <a:solidFill>
                  <a:prstClr val="white"/>
                </a:solidFill>
                <a:latin typeface="Comic Sans MS" pitchFamily="66" charset="0"/>
              </a:rPr>
              <a:t>``Mankind was my business. The common welfare was my business; charity, mercy, forbearance, and benevolence, were, all, my business. The dealings of my trade were but a drop of water in the comprehensive ocean of my business!'' </a:t>
            </a:r>
          </a:p>
        </p:txBody>
      </p:sp>
      <p:sp>
        <p:nvSpPr>
          <p:cNvPr id="17" name="Rectangle 16"/>
          <p:cNvSpPr/>
          <p:nvPr/>
        </p:nvSpPr>
        <p:spPr>
          <a:xfrm>
            <a:off x="719741" y="2450553"/>
            <a:ext cx="3167675" cy="1200329"/>
          </a:xfrm>
          <a:prstGeom prst="rect">
            <a:avLst/>
          </a:prstGeom>
        </p:spPr>
        <p:txBody>
          <a:bodyPr wrap="square">
            <a:spAutoFit/>
          </a:bodyPr>
          <a:lstStyle/>
          <a:p>
            <a:r>
              <a:rPr lang="en-GB" b="1" dirty="0">
                <a:solidFill>
                  <a:prstClr val="white"/>
                </a:solidFill>
                <a:latin typeface="Comic Sans MS" pitchFamily="66" charset="0"/>
              </a:rPr>
              <a:t>Were there no poor homes to which its light would have conducted me!'' </a:t>
            </a:r>
          </a:p>
        </p:txBody>
      </p:sp>
    </p:spTree>
    <p:extLst>
      <p:ext uri="{BB962C8B-B14F-4D97-AF65-F5344CB8AC3E}">
        <p14:creationId xmlns:p14="http://schemas.microsoft.com/office/powerpoint/2010/main" val="57039737"/>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543608" y="2708949"/>
            <a:ext cx="7680853" cy="821953"/>
          </a:xfrm>
        </p:spPr>
        <p:txBody>
          <a:bodyPr>
            <a:normAutofit fontScale="90000"/>
          </a:bodyPr>
          <a:lstStyle/>
          <a:p>
            <a:r>
              <a:rPr lang="en-GB" sz="4800" b="1" i="1" dirty="0">
                <a:solidFill>
                  <a:schemeClr val="bg1"/>
                </a:solidFill>
                <a:latin typeface="Comic Sans MS" pitchFamily="66" charset="0"/>
              </a:rPr>
              <a:t>Ghost of Christmas Past</a:t>
            </a:r>
          </a:p>
        </p:txBody>
      </p:sp>
      <p:sp>
        <p:nvSpPr>
          <p:cNvPr id="3" name="Rectangle 2"/>
          <p:cNvSpPr/>
          <p:nvPr/>
        </p:nvSpPr>
        <p:spPr>
          <a:xfrm>
            <a:off x="239349" y="188653"/>
            <a:ext cx="3552395" cy="923330"/>
          </a:xfrm>
          <a:prstGeom prst="rect">
            <a:avLst/>
          </a:prstGeom>
        </p:spPr>
        <p:txBody>
          <a:bodyPr wrap="square">
            <a:spAutoFit/>
          </a:bodyPr>
          <a:lstStyle/>
          <a:p>
            <a:r>
              <a:rPr lang="en-GB" b="1" dirty="0">
                <a:solidFill>
                  <a:prstClr val="white"/>
                </a:solidFill>
                <a:latin typeface="Comic Sans MS" pitchFamily="66" charset="0"/>
              </a:rPr>
              <a:t>It was a strange figure -- like a child: yet not so like a child as like an old man, </a:t>
            </a:r>
          </a:p>
        </p:txBody>
      </p:sp>
      <p:sp>
        <p:nvSpPr>
          <p:cNvPr id="4" name="Rectangle 3"/>
          <p:cNvSpPr/>
          <p:nvPr/>
        </p:nvSpPr>
        <p:spPr>
          <a:xfrm>
            <a:off x="7440149" y="198428"/>
            <a:ext cx="4367808" cy="2585323"/>
          </a:xfrm>
          <a:prstGeom prst="rect">
            <a:avLst/>
          </a:prstGeom>
        </p:spPr>
        <p:txBody>
          <a:bodyPr wrap="square">
            <a:spAutoFit/>
          </a:bodyPr>
          <a:lstStyle/>
          <a:p>
            <a:r>
              <a:rPr lang="en-GB" b="1" dirty="0">
                <a:solidFill>
                  <a:prstClr val="white"/>
                </a:solidFill>
                <a:latin typeface="Comic Sans MS" pitchFamily="66" charset="0"/>
              </a:rPr>
              <a:t>But the strangest thing about it was, that from the crown of its head there sprung a bright clear jet of light, by which all this was visible; and which was doubtless the occasion of its using, in its duller moments, a great extinguisher for a cap, which it now held under its arm. </a:t>
            </a:r>
          </a:p>
        </p:txBody>
      </p:sp>
      <p:sp>
        <p:nvSpPr>
          <p:cNvPr id="5" name="Rectangle 4"/>
          <p:cNvSpPr/>
          <p:nvPr/>
        </p:nvSpPr>
        <p:spPr>
          <a:xfrm>
            <a:off x="4271797" y="942685"/>
            <a:ext cx="2688299" cy="1200329"/>
          </a:xfrm>
          <a:prstGeom prst="rect">
            <a:avLst/>
          </a:prstGeom>
        </p:spPr>
        <p:txBody>
          <a:bodyPr wrap="square">
            <a:spAutoFit/>
          </a:bodyPr>
          <a:lstStyle/>
          <a:p>
            <a:r>
              <a:rPr lang="en-GB" b="1" dirty="0">
                <a:solidFill>
                  <a:prstClr val="white"/>
                </a:solidFill>
                <a:latin typeface="Comic Sans MS" pitchFamily="66" charset="0"/>
              </a:rPr>
              <a:t>The grasp, though gentle as a woman's hand, was not to be resisted. </a:t>
            </a:r>
          </a:p>
        </p:txBody>
      </p:sp>
      <p:sp>
        <p:nvSpPr>
          <p:cNvPr id="6" name="Rectangle 5"/>
          <p:cNvSpPr/>
          <p:nvPr/>
        </p:nvSpPr>
        <p:spPr>
          <a:xfrm>
            <a:off x="407707" y="1586058"/>
            <a:ext cx="3215680" cy="1200329"/>
          </a:xfrm>
          <a:prstGeom prst="rect">
            <a:avLst/>
          </a:prstGeom>
        </p:spPr>
        <p:txBody>
          <a:bodyPr wrap="square">
            <a:spAutoFit/>
          </a:bodyPr>
          <a:lstStyle/>
          <a:p>
            <a:r>
              <a:rPr lang="en-GB" b="1" dirty="0">
                <a:solidFill>
                  <a:prstClr val="white"/>
                </a:solidFill>
                <a:latin typeface="Comic Sans MS" pitchFamily="66" charset="0"/>
              </a:rPr>
              <a:t>``A small matter,'' said the Ghost, ``to make these silly folks so full of gratitude.'' </a:t>
            </a:r>
          </a:p>
        </p:txBody>
      </p:sp>
      <p:sp>
        <p:nvSpPr>
          <p:cNvPr id="7" name="Rectangle 6"/>
          <p:cNvSpPr/>
          <p:nvPr/>
        </p:nvSpPr>
        <p:spPr>
          <a:xfrm>
            <a:off x="8400256" y="3717046"/>
            <a:ext cx="2759968" cy="1754326"/>
          </a:xfrm>
          <a:prstGeom prst="rect">
            <a:avLst/>
          </a:prstGeom>
        </p:spPr>
        <p:txBody>
          <a:bodyPr wrap="square">
            <a:spAutoFit/>
          </a:bodyPr>
          <a:lstStyle/>
          <a:p>
            <a:r>
              <a:rPr lang="en-GB" b="1" dirty="0">
                <a:solidFill>
                  <a:prstClr val="white"/>
                </a:solidFill>
                <a:latin typeface="Comic Sans MS" pitchFamily="66" charset="0"/>
              </a:rPr>
              <a:t>``Spirit!'' said Scrooge, ``show me no more! Conduct me home. Why do you delight to torture me?'' </a:t>
            </a:r>
          </a:p>
        </p:txBody>
      </p:sp>
    </p:spTree>
    <p:extLst>
      <p:ext uri="{BB962C8B-B14F-4D97-AF65-F5344CB8AC3E}">
        <p14:creationId xmlns:p14="http://schemas.microsoft.com/office/powerpoint/2010/main" val="3289162550"/>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420917"/>
            <a:ext cx="7584843" cy="1109985"/>
          </a:xfrm>
        </p:spPr>
        <p:txBody>
          <a:bodyPr>
            <a:normAutofit fontScale="90000"/>
          </a:bodyPr>
          <a:lstStyle/>
          <a:p>
            <a:r>
              <a:rPr lang="en-GB" sz="4800" b="1" i="1" dirty="0">
                <a:solidFill>
                  <a:schemeClr val="bg1"/>
                </a:solidFill>
                <a:latin typeface="Comic Sans MS" pitchFamily="66" charset="0"/>
              </a:rPr>
              <a:t>Ghost of Christmas Present</a:t>
            </a:r>
          </a:p>
        </p:txBody>
      </p:sp>
      <p:sp>
        <p:nvSpPr>
          <p:cNvPr id="3" name="Rectangle 2"/>
          <p:cNvSpPr/>
          <p:nvPr/>
        </p:nvSpPr>
        <p:spPr>
          <a:xfrm>
            <a:off x="431373" y="404677"/>
            <a:ext cx="4992555" cy="2031325"/>
          </a:xfrm>
          <a:prstGeom prst="rect">
            <a:avLst/>
          </a:prstGeom>
        </p:spPr>
        <p:txBody>
          <a:bodyPr wrap="square">
            <a:spAutoFit/>
          </a:bodyPr>
          <a:lstStyle/>
          <a:p>
            <a:r>
              <a:rPr lang="en-GB" b="1" dirty="0">
                <a:solidFill>
                  <a:prstClr val="white"/>
                </a:solidFill>
                <a:latin typeface="Comic Sans MS" pitchFamily="66" charset="0"/>
              </a:rPr>
              <a:t>The walls and ceiling were so hung with living green, that it looked a perfect grove; from every part of which, bright gleaming berries glistened. The crisp leaves of holly, mistletoe, and ivy reflected back the light, as if so many little mirrors had been scattered there</a:t>
            </a:r>
          </a:p>
        </p:txBody>
      </p:sp>
      <p:sp>
        <p:nvSpPr>
          <p:cNvPr id="4" name="Rectangle 3"/>
          <p:cNvSpPr/>
          <p:nvPr/>
        </p:nvSpPr>
        <p:spPr>
          <a:xfrm>
            <a:off x="6768076" y="332656"/>
            <a:ext cx="5135893" cy="1754326"/>
          </a:xfrm>
          <a:prstGeom prst="rect">
            <a:avLst/>
          </a:prstGeom>
        </p:spPr>
        <p:txBody>
          <a:bodyPr wrap="square">
            <a:spAutoFit/>
          </a:bodyPr>
          <a:lstStyle/>
          <a:p>
            <a:r>
              <a:rPr lang="en-GB" b="1" dirty="0">
                <a:solidFill>
                  <a:prstClr val="white"/>
                </a:solidFill>
                <a:latin typeface="Comic Sans MS" pitchFamily="66" charset="0"/>
              </a:rPr>
              <a:t>In easy state upon this couch, there sat a jolly Giant, glorious to see: who bore a glowing torch, in shape not unlike Plenty's horn, and held it up, high up, to shed its light on Scrooge, as he came peeping round the door. </a:t>
            </a:r>
          </a:p>
        </p:txBody>
      </p:sp>
      <p:sp>
        <p:nvSpPr>
          <p:cNvPr id="5" name="Rectangle 4"/>
          <p:cNvSpPr/>
          <p:nvPr/>
        </p:nvSpPr>
        <p:spPr>
          <a:xfrm>
            <a:off x="586557" y="3029002"/>
            <a:ext cx="4175787" cy="923330"/>
          </a:xfrm>
          <a:prstGeom prst="rect">
            <a:avLst/>
          </a:prstGeom>
        </p:spPr>
        <p:txBody>
          <a:bodyPr wrap="square">
            <a:spAutoFit/>
          </a:bodyPr>
          <a:lstStyle/>
          <a:p>
            <a:r>
              <a:rPr lang="en-GB" b="1" dirty="0">
                <a:solidFill>
                  <a:prstClr val="white"/>
                </a:solidFill>
                <a:latin typeface="Comic Sans MS" pitchFamily="66" charset="0"/>
              </a:rPr>
              <a:t>``Come in!'' exclaimed the Ghost. ``Come in. and know me better, man!'' </a:t>
            </a:r>
          </a:p>
        </p:txBody>
      </p:sp>
      <p:sp>
        <p:nvSpPr>
          <p:cNvPr id="6" name="Rectangle 5"/>
          <p:cNvSpPr/>
          <p:nvPr/>
        </p:nvSpPr>
        <p:spPr>
          <a:xfrm>
            <a:off x="525920" y="4222106"/>
            <a:ext cx="3745877" cy="1754326"/>
          </a:xfrm>
          <a:prstGeom prst="rect">
            <a:avLst/>
          </a:prstGeom>
        </p:spPr>
        <p:txBody>
          <a:bodyPr wrap="square">
            <a:spAutoFit/>
          </a:bodyPr>
          <a:lstStyle/>
          <a:p>
            <a:r>
              <a:rPr lang="en-GB" b="1" dirty="0">
                <a:solidFill>
                  <a:prstClr val="white"/>
                </a:solidFill>
                <a:latin typeface="Comic Sans MS" pitchFamily="66" charset="0"/>
              </a:rPr>
              <a:t>Its dark brown curls were long and free: free as its genial face, its sparkling eye, its open hand, its cheery voice, its unconstrained demeanour, and its joyful air.</a:t>
            </a:r>
          </a:p>
        </p:txBody>
      </p:sp>
      <p:sp>
        <p:nvSpPr>
          <p:cNvPr id="7" name="Rectangle 6"/>
          <p:cNvSpPr/>
          <p:nvPr/>
        </p:nvSpPr>
        <p:spPr>
          <a:xfrm>
            <a:off x="8319500" y="3357018"/>
            <a:ext cx="3584469" cy="2031325"/>
          </a:xfrm>
          <a:prstGeom prst="rect">
            <a:avLst/>
          </a:prstGeom>
        </p:spPr>
        <p:txBody>
          <a:bodyPr wrap="square">
            <a:spAutoFit/>
          </a:bodyPr>
          <a:lstStyle/>
          <a:p>
            <a:r>
              <a:rPr lang="en-GB" b="1" dirty="0">
                <a:solidFill>
                  <a:prstClr val="white"/>
                </a:solidFill>
                <a:latin typeface="Comic Sans MS" pitchFamily="66" charset="0"/>
              </a:rPr>
              <a:t>``if man you be in heart, not adamant, forbear that wicked cant until you have discovered What the surplus is, and Where it is. Will you decide what men shall live, what men shall die? </a:t>
            </a:r>
          </a:p>
        </p:txBody>
      </p:sp>
      <p:sp>
        <p:nvSpPr>
          <p:cNvPr id="8" name="Rectangle 7"/>
          <p:cNvSpPr/>
          <p:nvPr/>
        </p:nvSpPr>
        <p:spPr>
          <a:xfrm>
            <a:off x="4463819" y="3933071"/>
            <a:ext cx="3653868" cy="2308324"/>
          </a:xfrm>
          <a:prstGeom prst="rect">
            <a:avLst/>
          </a:prstGeom>
        </p:spPr>
        <p:txBody>
          <a:bodyPr wrap="square">
            <a:spAutoFit/>
          </a:bodyPr>
          <a:lstStyle/>
          <a:p>
            <a:r>
              <a:rPr lang="en-GB" b="1" dirty="0">
                <a:solidFill>
                  <a:prstClr val="white"/>
                </a:solidFill>
                <a:latin typeface="Comic Sans MS" pitchFamily="66" charset="0"/>
              </a:rPr>
              <a:t>The Ghost was greatly pleased to find him in this mood, and looked upon him with such favour, that he begged like a boy to be allowed to stay until the guests departed. But this the Spirit said could not be done. </a:t>
            </a:r>
          </a:p>
        </p:txBody>
      </p:sp>
    </p:spTree>
    <p:extLst>
      <p:ext uri="{BB962C8B-B14F-4D97-AF65-F5344CB8AC3E}">
        <p14:creationId xmlns:p14="http://schemas.microsoft.com/office/powerpoint/2010/main" val="201443094"/>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273305"/>
            <a:ext cx="7584843" cy="1109985"/>
          </a:xfrm>
        </p:spPr>
        <p:txBody>
          <a:bodyPr>
            <a:normAutofit/>
          </a:bodyPr>
          <a:lstStyle/>
          <a:p>
            <a:r>
              <a:rPr lang="en-GB" sz="4800" b="1" i="1" dirty="0">
                <a:solidFill>
                  <a:schemeClr val="bg1"/>
                </a:solidFill>
                <a:latin typeface="Comic Sans MS" pitchFamily="66" charset="0"/>
              </a:rPr>
              <a:t>Want and Ignorance</a:t>
            </a:r>
          </a:p>
        </p:txBody>
      </p:sp>
      <p:sp>
        <p:nvSpPr>
          <p:cNvPr id="3" name="Rectangle 2"/>
          <p:cNvSpPr/>
          <p:nvPr/>
        </p:nvSpPr>
        <p:spPr>
          <a:xfrm>
            <a:off x="492039" y="3501008"/>
            <a:ext cx="2674130" cy="369332"/>
          </a:xfrm>
          <a:prstGeom prst="rect">
            <a:avLst/>
          </a:prstGeom>
        </p:spPr>
        <p:txBody>
          <a:bodyPr wrap="none">
            <a:spAutoFit/>
          </a:bodyPr>
          <a:lstStyle/>
          <a:p>
            <a:r>
              <a:rPr lang="en-GB" b="1" dirty="0">
                <a:solidFill>
                  <a:prstClr val="white"/>
                </a:solidFill>
                <a:latin typeface="Comic Sans MS" pitchFamily="66" charset="0"/>
              </a:rPr>
              <a:t>Is it a foot or a claw!</a:t>
            </a:r>
          </a:p>
        </p:txBody>
      </p:sp>
      <p:sp>
        <p:nvSpPr>
          <p:cNvPr id="4" name="Rectangle 3"/>
          <p:cNvSpPr/>
          <p:nvPr/>
        </p:nvSpPr>
        <p:spPr>
          <a:xfrm>
            <a:off x="623392" y="4077074"/>
            <a:ext cx="2304256" cy="923330"/>
          </a:xfrm>
          <a:prstGeom prst="rect">
            <a:avLst/>
          </a:prstGeom>
        </p:spPr>
        <p:txBody>
          <a:bodyPr wrap="square">
            <a:spAutoFit/>
          </a:bodyPr>
          <a:lstStyle/>
          <a:p>
            <a:r>
              <a:rPr lang="en-GB" b="1" dirty="0">
                <a:solidFill>
                  <a:prstClr val="white"/>
                </a:solidFill>
                <a:latin typeface="Comic Sans MS" pitchFamily="66" charset="0"/>
              </a:rPr>
              <a:t>``It might be a claw, for the flesh there is upon it”</a:t>
            </a:r>
          </a:p>
        </p:txBody>
      </p:sp>
      <p:sp>
        <p:nvSpPr>
          <p:cNvPr id="5" name="Rectangle 4"/>
          <p:cNvSpPr/>
          <p:nvPr/>
        </p:nvSpPr>
        <p:spPr>
          <a:xfrm>
            <a:off x="360685" y="260674"/>
            <a:ext cx="3623080" cy="2031325"/>
          </a:xfrm>
          <a:prstGeom prst="rect">
            <a:avLst/>
          </a:prstGeom>
        </p:spPr>
        <p:txBody>
          <a:bodyPr wrap="square">
            <a:spAutoFit/>
          </a:bodyPr>
          <a:lstStyle/>
          <a:p>
            <a:r>
              <a:rPr lang="en-GB" b="1" dirty="0">
                <a:solidFill>
                  <a:prstClr val="white"/>
                </a:solidFill>
                <a:latin typeface="Comic Sans MS" pitchFamily="66" charset="0"/>
              </a:rPr>
              <a:t>From the </a:t>
            </a:r>
            <a:r>
              <a:rPr lang="en-GB" b="1" dirty="0" err="1">
                <a:solidFill>
                  <a:prstClr val="white"/>
                </a:solidFill>
                <a:latin typeface="Comic Sans MS" pitchFamily="66" charset="0"/>
              </a:rPr>
              <a:t>foldings</a:t>
            </a:r>
            <a:r>
              <a:rPr lang="en-GB" b="1" dirty="0">
                <a:solidFill>
                  <a:prstClr val="white"/>
                </a:solidFill>
                <a:latin typeface="Comic Sans MS" pitchFamily="66" charset="0"/>
              </a:rPr>
              <a:t> of its robe, it brought two children; wretched, abject, frightful, hideous, miserable. They knelt down at its feet, and clung upon the outside of its garment. </a:t>
            </a:r>
          </a:p>
        </p:txBody>
      </p:sp>
      <p:sp>
        <p:nvSpPr>
          <p:cNvPr id="6" name="Rectangle 5"/>
          <p:cNvSpPr/>
          <p:nvPr/>
        </p:nvSpPr>
        <p:spPr>
          <a:xfrm>
            <a:off x="5039885" y="3284998"/>
            <a:ext cx="6768075" cy="3139321"/>
          </a:xfrm>
          <a:prstGeom prst="rect">
            <a:avLst/>
          </a:prstGeom>
        </p:spPr>
        <p:txBody>
          <a:bodyPr wrap="square">
            <a:spAutoFit/>
          </a:bodyPr>
          <a:lstStyle/>
          <a:p>
            <a:r>
              <a:rPr lang="en-GB" b="1" dirty="0">
                <a:solidFill>
                  <a:prstClr val="white"/>
                </a:solidFill>
                <a:latin typeface="Comic Sans MS" pitchFamily="66" charset="0"/>
              </a:rPr>
              <a:t>They were a boy and girl. Yellow, meagre, ragged, scowling, wolfish; but prostrate, too, in their humility. Where graceful youth should have filled their features out, and touched them with its freshest tints, a stale and shrivelled hand, like that of age, had pinched, and twisted them, and pulled them into shreds. Where angels might have sat enthroned, devils lurked, and glared out menacing. No change, no degradation, no perversion of humanity, in any grade, through all the mysteries of wonderful creation, has monsters half so horrible and dread. </a:t>
            </a:r>
          </a:p>
        </p:txBody>
      </p:sp>
      <p:sp>
        <p:nvSpPr>
          <p:cNvPr id="7" name="Rectangle 6"/>
          <p:cNvSpPr/>
          <p:nvPr/>
        </p:nvSpPr>
        <p:spPr>
          <a:xfrm>
            <a:off x="9503722" y="1811625"/>
            <a:ext cx="2304255" cy="923330"/>
          </a:xfrm>
          <a:prstGeom prst="rect">
            <a:avLst/>
          </a:prstGeom>
        </p:spPr>
        <p:txBody>
          <a:bodyPr wrap="square">
            <a:spAutoFit/>
          </a:bodyPr>
          <a:lstStyle/>
          <a:p>
            <a:r>
              <a:rPr lang="en-GB" b="1" dirty="0">
                <a:solidFill>
                  <a:prstClr val="white"/>
                </a:solidFill>
                <a:latin typeface="Comic Sans MS" pitchFamily="66" charset="0"/>
              </a:rPr>
              <a:t>This boy is Ignorance. This girl is Want.</a:t>
            </a:r>
          </a:p>
        </p:txBody>
      </p:sp>
      <p:sp>
        <p:nvSpPr>
          <p:cNvPr id="8" name="Rectangle 7"/>
          <p:cNvSpPr/>
          <p:nvPr/>
        </p:nvSpPr>
        <p:spPr>
          <a:xfrm>
            <a:off x="5519936" y="312287"/>
            <a:ext cx="6096000" cy="1477328"/>
          </a:xfrm>
          <a:prstGeom prst="rect">
            <a:avLst/>
          </a:prstGeom>
        </p:spPr>
        <p:txBody>
          <a:bodyPr>
            <a:spAutoFit/>
          </a:bodyPr>
          <a:lstStyle/>
          <a:p>
            <a:r>
              <a:rPr lang="en-GB" b="1" dirty="0">
                <a:solidFill>
                  <a:prstClr val="white"/>
                </a:solidFill>
                <a:latin typeface="Comic Sans MS" pitchFamily="66" charset="0"/>
              </a:rPr>
              <a:t>``Have they no refuge or resource?'' cried Scrooge. </a:t>
            </a:r>
          </a:p>
          <a:p>
            <a:r>
              <a:rPr lang="en-GB" b="1" dirty="0">
                <a:solidFill>
                  <a:prstClr val="white"/>
                </a:solidFill>
                <a:latin typeface="Comic Sans MS" pitchFamily="66" charset="0"/>
              </a:rPr>
              <a:t>``Are there no prisons?'' said the Spirit, turning on him for the last time with his own words. ``Are there no workhouses?'' </a:t>
            </a:r>
          </a:p>
        </p:txBody>
      </p:sp>
    </p:spTree>
    <p:extLst>
      <p:ext uri="{BB962C8B-B14F-4D97-AF65-F5344CB8AC3E}">
        <p14:creationId xmlns:p14="http://schemas.microsoft.com/office/powerpoint/2010/main" val="3969467440"/>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617" y="2312188"/>
            <a:ext cx="7584843" cy="1109985"/>
          </a:xfrm>
        </p:spPr>
        <p:txBody>
          <a:bodyPr>
            <a:normAutofit fontScale="90000"/>
          </a:bodyPr>
          <a:lstStyle/>
          <a:p>
            <a:r>
              <a:rPr lang="en-GB" sz="4800" b="1" i="1" dirty="0">
                <a:solidFill>
                  <a:schemeClr val="bg1"/>
                </a:solidFill>
                <a:latin typeface="Comic Sans MS" pitchFamily="66" charset="0"/>
              </a:rPr>
              <a:t>Ghost of Christmas Yet to Come</a:t>
            </a:r>
          </a:p>
        </p:txBody>
      </p:sp>
      <p:sp>
        <p:nvSpPr>
          <p:cNvPr id="3" name="Rectangle 2"/>
          <p:cNvSpPr/>
          <p:nvPr/>
        </p:nvSpPr>
        <p:spPr>
          <a:xfrm>
            <a:off x="335360" y="188643"/>
            <a:ext cx="3360373" cy="2308324"/>
          </a:xfrm>
          <a:prstGeom prst="rect">
            <a:avLst/>
          </a:prstGeom>
        </p:spPr>
        <p:txBody>
          <a:bodyPr wrap="square">
            <a:spAutoFit/>
          </a:bodyPr>
          <a:lstStyle/>
          <a:p>
            <a:r>
              <a:rPr lang="en-GB" b="1" dirty="0">
                <a:solidFill>
                  <a:prstClr val="white"/>
                </a:solidFill>
                <a:latin typeface="Comic Sans MS" pitchFamily="66" charset="0"/>
              </a:rPr>
              <a:t>The Phantom slowly, gravely, silently approached. When it came, Scrooge bent down upon his knee; for in the very air through which this Spirit moved it seemed to scatter gloom and mystery. </a:t>
            </a:r>
          </a:p>
        </p:txBody>
      </p:sp>
      <p:sp>
        <p:nvSpPr>
          <p:cNvPr id="5" name="Rectangle 4"/>
          <p:cNvSpPr/>
          <p:nvPr/>
        </p:nvSpPr>
        <p:spPr>
          <a:xfrm>
            <a:off x="5999989" y="172289"/>
            <a:ext cx="5903979" cy="1754326"/>
          </a:xfrm>
          <a:prstGeom prst="rect">
            <a:avLst/>
          </a:prstGeom>
        </p:spPr>
        <p:txBody>
          <a:bodyPr wrap="square">
            <a:spAutoFit/>
          </a:bodyPr>
          <a:lstStyle/>
          <a:p>
            <a:r>
              <a:rPr lang="en-GB" b="1" dirty="0">
                <a:solidFill>
                  <a:prstClr val="white"/>
                </a:solidFill>
                <a:latin typeface="Comic Sans MS" pitchFamily="66" charset="0"/>
              </a:rPr>
              <a:t>It was shrouded in a deep black garment, which concealed its head, its face, its form, and left nothing of it visible save one outstretched hand. But for this it would have been difficult to detach its figure from the night, and separate it from the darkness by which it was surrounded. </a:t>
            </a:r>
          </a:p>
        </p:txBody>
      </p:sp>
      <p:sp>
        <p:nvSpPr>
          <p:cNvPr id="6" name="Rectangle 5"/>
          <p:cNvSpPr/>
          <p:nvPr/>
        </p:nvSpPr>
        <p:spPr>
          <a:xfrm>
            <a:off x="8304248" y="3140974"/>
            <a:ext cx="2784309" cy="646331"/>
          </a:xfrm>
          <a:prstGeom prst="rect">
            <a:avLst/>
          </a:prstGeom>
        </p:spPr>
        <p:txBody>
          <a:bodyPr wrap="square">
            <a:spAutoFit/>
          </a:bodyPr>
          <a:lstStyle/>
          <a:p>
            <a:r>
              <a:rPr lang="en-GB" b="1" dirty="0">
                <a:solidFill>
                  <a:prstClr val="white"/>
                </a:solidFill>
                <a:latin typeface="Comic Sans MS" pitchFamily="66" charset="0"/>
              </a:rPr>
              <a:t>the Spirit neither spoke nor moved</a:t>
            </a:r>
          </a:p>
        </p:txBody>
      </p:sp>
    </p:spTree>
    <p:extLst>
      <p:ext uri="{BB962C8B-B14F-4D97-AF65-F5344CB8AC3E}">
        <p14:creationId xmlns:p14="http://schemas.microsoft.com/office/powerpoint/2010/main" val="27757916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8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9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0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1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5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18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19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20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2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4.xml><?xml version="1.0" encoding="utf-8"?>
<a:theme xmlns:a="http://schemas.openxmlformats.org/drawingml/2006/main" name="Branded PP">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anded PP" id="{4DA7EA47-CD35-4FFD-8DD5-C3E085E1B698}" vid="{A506C0B0-3621-4535-BA92-2581AD84820E}"/>
    </a:ext>
  </a:extLst>
</a:theme>
</file>

<file path=ppt/theme/theme2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Props1.xml><?xml version="1.0" encoding="utf-8"?>
<ds:datastoreItem xmlns:ds="http://schemas.openxmlformats.org/officeDocument/2006/customXml" ds:itemID="{44687549-F9EC-4C26-97B8-1C10458068C2}"/>
</file>

<file path=customXml/itemProps2.xml><?xml version="1.0" encoding="utf-8"?>
<ds:datastoreItem xmlns:ds="http://schemas.openxmlformats.org/officeDocument/2006/customXml" ds:itemID="{B8C8A57B-78FA-4BCB-9C89-0A38C077BDBB}">
  <ds:schemaRefs>
    <ds:schemaRef ds:uri="http://schemas.microsoft.com/sharepoint/v3/contenttype/forms"/>
  </ds:schemaRefs>
</ds:datastoreItem>
</file>

<file path=customXml/itemProps3.xml><?xml version="1.0" encoding="utf-8"?>
<ds:datastoreItem xmlns:ds="http://schemas.openxmlformats.org/officeDocument/2006/customXml" ds:itemID="{EB4C30A9-D195-4682-A6FC-2EE7904358BB}">
  <ds:schemaRefs>
    <ds:schemaRef ds:uri="http://www.w3.org/XML/1998/namespace"/>
    <ds:schemaRef ds:uri="http://purl.org/dc/elements/1.1/"/>
    <ds:schemaRef ds:uri="http://schemas.microsoft.com/office/2006/metadata/properties"/>
    <ds:schemaRef ds:uri="http://purl.org/dc/dcmitype/"/>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eaff1878-c271-4814-910b-972278de832e"/>
    <ds:schemaRef ds:uri="23878cce-4ba3-47c9-bba2-802d2d604774"/>
  </ds:schemaRefs>
</ds:datastoreItem>
</file>

<file path=docProps/app.xml><?xml version="1.0" encoding="utf-8"?>
<Properties xmlns="http://schemas.openxmlformats.org/officeDocument/2006/extended-properties" xmlns:vt="http://schemas.openxmlformats.org/officeDocument/2006/docPropsVTypes">
  <TotalTime>2761</TotalTime>
  <Words>23885</Words>
  <Application>Microsoft Office PowerPoint</Application>
  <PresentationFormat>Widescreen</PresentationFormat>
  <Paragraphs>2337</Paragraphs>
  <Slides>185</Slides>
  <Notes>4</Notes>
  <HiddenSlides>0</HiddenSlides>
  <MMClips>0</MMClips>
  <ScaleCrop>false</ScaleCrop>
  <HeadingPairs>
    <vt:vector size="6" baseType="variant">
      <vt:variant>
        <vt:lpstr>Fonts Used</vt:lpstr>
      </vt:variant>
      <vt:variant>
        <vt:i4>13</vt:i4>
      </vt:variant>
      <vt:variant>
        <vt:lpstr>Theme</vt:lpstr>
      </vt:variant>
      <vt:variant>
        <vt:i4>24</vt:i4>
      </vt:variant>
      <vt:variant>
        <vt:lpstr>Slide Titles</vt:lpstr>
      </vt:variant>
      <vt:variant>
        <vt:i4>185</vt:i4>
      </vt:variant>
    </vt:vector>
  </HeadingPairs>
  <TitlesOfParts>
    <vt:vector size="222" baseType="lpstr">
      <vt:lpstr>Arial</vt:lpstr>
      <vt:lpstr>Calibri</vt:lpstr>
      <vt:lpstr>Calibri Light</vt:lpstr>
      <vt:lpstr>Century Gothic</vt:lpstr>
      <vt:lpstr>Comic Sans MS</vt:lpstr>
      <vt:lpstr>Corbel</vt:lpstr>
      <vt:lpstr>Gautami</vt:lpstr>
      <vt:lpstr>Lucida Handwriting</vt:lpstr>
      <vt:lpstr>OpenDyslexic</vt:lpstr>
      <vt:lpstr>Symbol</vt:lpstr>
      <vt:lpstr>Tahoma</vt:lpstr>
      <vt:lpstr>Times New Roman</vt:lpstr>
      <vt:lpstr>Wingdings 2</vt:lpstr>
      <vt:lpstr>Office Theme</vt:lpstr>
      <vt:lpstr>1_Office Theme</vt:lpstr>
      <vt:lpstr>2_Office Theme</vt:lpstr>
      <vt:lpstr>4_Office Theme</vt:lpstr>
      <vt:lpstr>1_Default Design</vt:lpstr>
      <vt:lpstr>2_Default Design</vt:lpstr>
      <vt:lpstr>5_Office Theme</vt:lpstr>
      <vt:lpstr>3_Default Design</vt:lpstr>
      <vt:lpstr>6_Office Theme</vt:lpstr>
      <vt:lpstr>7_Office Theme</vt:lpstr>
      <vt:lpstr>8_Office Theme</vt:lpstr>
      <vt:lpstr>9_Office Theme</vt:lpstr>
      <vt:lpstr>10_Office Theme</vt:lpstr>
      <vt:lpstr>11_Office Theme</vt:lpstr>
      <vt:lpstr>12_Office Theme</vt:lpstr>
      <vt:lpstr>14_Office Theme</vt:lpstr>
      <vt:lpstr>15_Office Theme</vt:lpstr>
      <vt:lpstr>16_Office Theme</vt:lpstr>
      <vt:lpstr>17_Office Theme</vt:lpstr>
      <vt:lpstr>18_Office Theme</vt:lpstr>
      <vt:lpstr>19_Office Theme</vt:lpstr>
      <vt:lpstr>20_Office Theme</vt:lpstr>
      <vt:lpstr>21_Office Theme</vt:lpstr>
      <vt:lpstr>Branded PP</vt:lpstr>
      <vt:lpstr>PowerPoint Presentation</vt:lpstr>
      <vt:lpstr>GCSE English Literature Dr Farleigh</vt:lpstr>
      <vt:lpstr>What do I have to do?</vt:lpstr>
      <vt:lpstr>PowerPoint Presentation</vt:lpstr>
      <vt:lpstr>What was life like in Victorian England?</vt:lpstr>
      <vt:lpstr>Life in Victorian England</vt:lpstr>
      <vt:lpstr>PowerPoint Presentation</vt:lpstr>
      <vt:lpstr>PowerPoint Presentation</vt:lpstr>
      <vt:lpstr>How does the story begin?</vt:lpstr>
      <vt:lpstr>How does the writer present Scrooge?</vt:lpstr>
      <vt:lpstr>How does the writer present Scrooge?</vt:lpstr>
      <vt:lpstr>How does the writer present Scrooge?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Stave One</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Stave Two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Assess your Partner’s Work</vt:lpstr>
      <vt:lpstr>PowerPoint Presentation</vt:lpstr>
      <vt:lpstr>PowerPoint Presentation</vt:lpstr>
      <vt:lpstr>PowerPoint Presentation</vt:lpstr>
      <vt:lpstr>PowerPoint Presentation</vt:lpstr>
      <vt:lpstr>PowerPoint Presentation</vt:lpstr>
      <vt:lpstr>PowerPoint Presentation</vt:lpstr>
      <vt:lpstr>Ebenezer Scrooge</vt:lpstr>
      <vt:lpstr>Ebenezer Scrooge</vt:lpstr>
      <vt:lpstr>Ebenezer Scrooge</vt:lpstr>
      <vt:lpstr>Ebenezer Scrooge</vt:lpstr>
      <vt:lpstr>Ebenezer Scrooge</vt:lpstr>
      <vt:lpstr>Ebenezer Scrooge</vt:lpstr>
      <vt:lpstr>Ebenezer Scrooge</vt:lpstr>
      <vt:lpstr>Ebenezer Scrooge</vt:lpstr>
      <vt:lpstr>Ebenezer Scrooge</vt:lpstr>
      <vt:lpstr>Ebenezer Scrooge</vt:lpstr>
      <vt:lpstr>Ebenezer Scrooge</vt:lpstr>
      <vt:lpstr>Ebenezer Scrooge</vt:lpstr>
      <vt:lpstr>Ebenezer Scrooge</vt:lpstr>
      <vt:lpstr>Bob Cratchit the Clerk</vt:lpstr>
      <vt:lpstr>Fred</vt:lpstr>
      <vt:lpstr>Fred</vt:lpstr>
      <vt:lpstr>Mrs Cratchit</vt:lpstr>
      <vt:lpstr>Old Fezziwig</vt:lpstr>
      <vt:lpstr>Tiny Tim</vt:lpstr>
      <vt:lpstr>Little Fan</vt:lpstr>
      <vt:lpstr>Belle</vt:lpstr>
      <vt:lpstr>Jacob Marley</vt:lpstr>
      <vt:lpstr>Jacob Marley</vt:lpstr>
      <vt:lpstr>Ghost of Christmas Past</vt:lpstr>
      <vt:lpstr>Ghost of Christmas Present</vt:lpstr>
      <vt:lpstr>Want and Ignorance</vt:lpstr>
      <vt:lpstr>Ghost of Christmas Yet to Come</vt:lpstr>
    </vt:vector>
  </TitlesOfParts>
  <Company>Campsmount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Furnandiz</dc:creator>
  <cp:lastModifiedBy>Anna Farleigh</cp:lastModifiedBy>
  <cp:revision>162</cp:revision>
  <cp:lastPrinted>2023-09-05T09:34:50Z</cp:lastPrinted>
  <dcterms:created xsi:type="dcterms:W3CDTF">2016-07-07T13:58:13Z</dcterms:created>
  <dcterms:modified xsi:type="dcterms:W3CDTF">2024-09-02T14:33:15Z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MediaServiceImageTags">
    <vt:lpwstr/>
  </property>
</Properties>
</file>