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732" r:id="rId4"/>
  </p:sldMasterIdLst>
  <p:notesMasterIdLst>
    <p:notesMasterId r:id="rId11"/>
  </p:notesMasterIdLst>
  <p:sldIdLst>
    <p:sldId id="261" r:id="rId5"/>
    <p:sldId id="262" r:id="rId6"/>
    <p:sldId id="263" r:id="rId7"/>
    <p:sldId id="264" r:id="rId8"/>
    <p:sldId id="267" r:id="rId9"/>
    <p:sldId id="268" r:id="rId10"/>
  </p:sldIdLst>
  <p:sldSz cx="9906000" cy="6858000" type="A4"/>
  <p:notesSz cx="6799263" cy="98758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147" autoAdjust="0"/>
    <p:restoredTop sz="94374" autoAdjust="0"/>
  </p:normalViewPr>
  <p:slideViewPr>
    <p:cSldViewPr snapToGrid="0">
      <p:cViewPr varScale="1">
        <p:scale>
          <a:sx n="78" d="100"/>
          <a:sy n="78" d="100"/>
        </p:scale>
        <p:origin x="1886" y="5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5507"/>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idx="1"/>
          </p:nvPr>
        </p:nvSpPr>
        <p:spPr>
          <a:xfrm>
            <a:off x="3851343" y="0"/>
            <a:ext cx="2946347" cy="495507"/>
          </a:xfrm>
          <a:prstGeom prst="rect">
            <a:avLst/>
          </a:prstGeom>
        </p:spPr>
        <p:txBody>
          <a:bodyPr vert="horz" lIns="91458" tIns="45729" rIns="91458" bIns="45729" rtlCol="0"/>
          <a:lstStyle>
            <a:lvl1pPr algn="r">
              <a:defRPr sz="1200"/>
            </a:lvl1pPr>
          </a:lstStyle>
          <a:p>
            <a:fld id="{54C05D37-AC0A-48DC-BAEB-80AD1594E319}" type="datetimeFigureOut">
              <a:rPr lang="en-GB" smtClean="0"/>
              <a:t>09/10/2025</a:t>
            </a:fld>
            <a:endParaRPr lang="en-GB"/>
          </a:p>
        </p:txBody>
      </p:sp>
      <p:sp>
        <p:nvSpPr>
          <p:cNvPr id="4" name="Slide Image Placeholder 3"/>
          <p:cNvSpPr>
            <a:spLocks noGrp="1" noRot="1" noChangeAspect="1"/>
          </p:cNvSpPr>
          <p:nvPr>
            <p:ph type="sldImg" idx="2"/>
          </p:nvPr>
        </p:nvSpPr>
        <p:spPr>
          <a:xfrm>
            <a:off x="993775" y="1235075"/>
            <a:ext cx="4811713" cy="3332163"/>
          </a:xfrm>
          <a:prstGeom prst="rect">
            <a:avLst/>
          </a:prstGeom>
          <a:noFill/>
          <a:ln w="12700">
            <a:solidFill>
              <a:prstClr val="black"/>
            </a:solidFill>
          </a:ln>
        </p:spPr>
        <p:txBody>
          <a:bodyPr vert="horz" lIns="91458" tIns="45729" rIns="91458" bIns="45729" rtlCol="0" anchor="ctr"/>
          <a:lstStyle/>
          <a:p>
            <a:endParaRPr lang="en-GB"/>
          </a:p>
        </p:txBody>
      </p:sp>
      <p:sp>
        <p:nvSpPr>
          <p:cNvPr id="5" name="Notes Placeholder 4"/>
          <p:cNvSpPr>
            <a:spLocks noGrp="1"/>
          </p:cNvSpPr>
          <p:nvPr>
            <p:ph type="body" sz="quarter" idx="3"/>
          </p:nvPr>
        </p:nvSpPr>
        <p:spPr>
          <a:xfrm>
            <a:off x="679927" y="4752748"/>
            <a:ext cx="5439410" cy="3888611"/>
          </a:xfrm>
          <a:prstGeom prst="rect">
            <a:avLst/>
          </a:prstGeom>
        </p:spPr>
        <p:txBody>
          <a:bodyPr vert="horz" lIns="91458" tIns="45729" rIns="91458" bIns="4572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380335"/>
            <a:ext cx="2946347" cy="495506"/>
          </a:xfrm>
          <a:prstGeom prst="rect">
            <a:avLst/>
          </a:prstGeom>
        </p:spPr>
        <p:txBody>
          <a:bodyPr vert="horz" lIns="91458" tIns="45729" rIns="91458" bIns="45729" rtlCol="0" anchor="b"/>
          <a:lstStyle>
            <a:lvl1pPr algn="l">
              <a:defRPr sz="1200"/>
            </a:lvl1pPr>
          </a:lstStyle>
          <a:p>
            <a:endParaRPr lang="en-GB"/>
          </a:p>
        </p:txBody>
      </p:sp>
      <p:sp>
        <p:nvSpPr>
          <p:cNvPr id="7" name="Slide Number Placeholder 6"/>
          <p:cNvSpPr>
            <a:spLocks noGrp="1"/>
          </p:cNvSpPr>
          <p:nvPr>
            <p:ph type="sldNum" sz="quarter" idx="5"/>
          </p:nvPr>
        </p:nvSpPr>
        <p:spPr>
          <a:xfrm>
            <a:off x="3851343" y="9380335"/>
            <a:ext cx="2946347" cy="495506"/>
          </a:xfrm>
          <a:prstGeom prst="rect">
            <a:avLst/>
          </a:prstGeom>
        </p:spPr>
        <p:txBody>
          <a:bodyPr vert="horz" lIns="91458" tIns="45729" rIns="91458" bIns="45729" rtlCol="0" anchor="b"/>
          <a:lstStyle>
            <a:lvl1pPr algn="r">
              <a:defRPr sz="1200"/>
            </a:lvl1pPr>
          </a:lstStyle>
          <a:p>
            <a:fld id="{1DA74AD7-181B-4B13-BC30-8C115272D571}" type="slidenum">
              <a:rPr lang="en-GB" smtClean="0"/>
              <a:t>‹#›</a:t>
            </a:fld>
            <a:endParaRPr lang="en-GB"/>
          </a:p>
        </p:txBody>
      </p:sp>
    </p:spTree>
    <p:extLst>
      <p:ext uri="{BB962C8B-B14F-4D97-AF65-F5344CB8AC3E}">
        <p14:creationId xmlns:p14="http://schemas.microsoft.com/office/powerpoint/2010/main" val="1119043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847702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490405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909826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AB79D7-2109-4AF9-BB52-B7636FD36ACE}"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158810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AB79D7-2109-4AF9-BB52-B7636FD36ACE}" type="datetimeFigureOut">
              <a:rPr lang="en-GB" smtClean="0"/>
              <a:t>09/10/2025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110893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AB79D7-2109-4AF9-BB52-B7636FD36ACE}" type="datetimeFigureOut">
              <a:rPr lang="en-GB" smtClean="0"/>
              <a:t>09/10/2025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3983385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AB79D7-2109-4AF9-BB52-B7636FD36ACE}" type="datetimeFigureOut">
              <a:rPr lang="en-GB" smtClean="0"/>
              <a:t>09/10/2025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3654393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AB79D7-2109-4AF9-BB52-B7636FD36ACE}"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618593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AB79D7-2109-4AF9-BB52-B7636FD36ACE}"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780500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65490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896189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AB79D7-2109-4AF9-BB52-B7636FD36ACE}" type="datetimeFigureOut">
              <a:rPr lang="en-GB" smtClean="0"/>
              <a:t>09/10/2025</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7B8DF7-FD0F-4277-8378-635E18064E70}" type="slidenum">
              <a:rPr lang="en-GB" smtClean="0"/>
              <a:t>‹#›</a:t>
            </a:fld>
            <a:endParaRPr lang="en-GB"/>
          </a:p>
        </p:txBody>
      </p:sp>
    </p:spTree>
    <p:extLst>
      <p:ext uri="{BB962C8B-B14F-4D97-AF65-F5344CB8AC3E}">
        <p14:creationId xmlns:p14="http://schemas.microsoft.com/office/powerpoint/2010/main" val="217471756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gi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gif"/><Relationship Id="rId5" Type="http://schemas.openxmlformats.org/officeDocument/2006/relationships/image" Target="../media/image4.jpeg"/><Relationship Id="rId15" Type="http://schemas.openxmlformats.org/officeDocument/2006/relationships/image" Target="../media/image14.gif"/><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jp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3.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29.gif"/><Relationship Id="rId7" Type="http://schemas.openxmlformats.org/officeDocument/2006/relationships/image" Target="../media/image33.jp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g"/><Relationship Id="rId5" Type="http://schemas.openxmlformats.org/officeDocument/2006/relationships/image" Target="../media/image31.png"/><Relationship Id="rId4" Type="http://schemas.openxmlformats.org/officeDocument/2006/relationships/image" Target="../media/image30.jpeg"/></Relationships>
</file>

<file path=ppt/slides/_rels/slide4.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5.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1.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41.jpeg"/><Relationship Id="rId9" Type="http://schemas.openxmlformats.org/officeDocument/2006/relationships/image" Target="../media/image46.png"/></Relationships>
</file>

<file path=ppt/slides/_rels/slide6.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12" Type="http://schemas.openxmlformats.org/officeDocument/2006/relationships/image" Target="../media/image57.jpeg"/><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1.jpeg"/><Relationship Id="rId11" Type="http://schemas.openxmlformats.org/officeDocument/2006/relationships/image" Target="../media/image56.jpeg"/><Relationship Id="rId5" Type="http://schemas.openxmlformats.org/officeDocument/2006/relationships/image" Target="../media/image50.jpe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61346" y="2991280"/>
            <a:ext cx="4583306"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2000" b="1" dirty="0">
                <a:solidFill>
                  <a:srgbClr val="0070C0"/>
                </a:solidFill>
                <a:effectLst>
                  <a:outerShdw blurRad="38100" dist="38100" dir="2700000" algn="tl">
                    <a:srgbClr val="000000">
                      <a:alpha val="43137"/>
                    </a:srgbClr>
                  </a:outerShdw>
                </a:effectLst>
              </a:rPr>
              <a:t>Physical Landscapes in the UK</a:t>
            </a:r>
          </a:p>
        </p:txBody>
      </p:sp>
      <p:sp>
        <p:nvSpPr>
          <p:cNvPr id="9" name="AutoShape 2" descr="Image result for blank 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18" name="Group 17"/>
          <p:cNvGrpSpPr/>
          <p:nvPr/>
        </p:nvGrpSpPr>
        <p:grpSpPr>
          <a:xfrm>
            <a:off x="3289558" y="-59399"/>
            <a:ext cx="2871501" cy="1954201"/>
            <a:chOff x="3289558" y="-59399"/>
            <a:chExt cx="2871501" cy="1954201"/>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9558" y="-59399"/>
              <a:ext cx="1591791" cy="1926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2" name="Group 11"/>
            <p:cNvGrpSpPr/>
            <p:nvPr/>
          </p:nvGrpSpPr>
          <p:grpSpPr>
            <a:xfrm>
              <a:off x="4881349" y="59398"/>
              <a:ext cx="1263486" cy="1808108"/>
              <a:chOff x="4078501" y="2085975"/>
              <a:chExt cx="1730774" cy="268605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8501" y="2085975"/>
                <a:ext cx="1704975" cy="2686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Oval 10"/>
              <p:cNvSpPr/>
              <p:nvPr/>
            </p:nvSpPr>
            <p:spPr>
              <a:xfrm rot="20393597">
                <a:off x="4396924" y="2652708"/>
                <a:ext cx="809575" cy="2524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 b="1" dirty="0"/>
                  <a:t>Grampian Mountains</a:t>
                </a:r>
              </a:p>
            </p:txBody>
          </p:sp>
          <p:sp>
            <p:nvSpPr>
              <p:cNvPr id="13" name="Oval 12"/>
              <p:cNvSpPr/>
              <p:nvPr/>
            </p:nvSpPr>
            <p:spPr>
              <a:xfrm rot="16768254">
                <a:off x="4421195" y="3903894"/>
                <a:ext cx="820926" cy="2524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 b="1" dirty="0"/>
                  <a:t>Cambrian Mountains</a:t>
                </a:r>
              </a:p>
            </p:txBody>
          </p:sp>
          <p:sp>
            <p:nvSpPr>
              <p:cNvPr id="14" name="Oval 13"/>
              <p:cNvSpPr/>
              <p:nvPr/>
            </p:nvSpPr>
            <p:spPr>
              <a:xfrm rot="4335438">
                <a:off x="4710841" y="3491632"/>
                <a:ext cx="844096" cy="2524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 b="1" dirty="0"/>
                  <a:t>Pennines</a:t>
                </a:r>
              </a:p>
            </p:txBody>
          </p:sp>
          <p:sp>
            <p:nvSpPr>
              <p:cNvPr id="15" name="Oval 14"/>
              <p:cNvSpPr/>
              <p:nvPr/>
            </p:nvSpPr>
            <p:spPr>
              <a:xfrm rot="20393597">
                <a:off x="4288021" y="2328286"/>
                <a:ext cx="806233" cy="26378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 b="1" dirty="0"/>
                  <a:t>NW Highlands</a:t>
                </a:r>
              </a:p>
            </p:txBody>
          </p:sp>
          <p:sp>
            <p:nvSpPr>
              <p:cNvPr id="16" name="Oval 15"/>
              <p:cNvSpPr/>
              <p:nvPr/>
            </p:nvSpPr>
            <p:spPr>
              <a:xfrm rot="20393597">
                <a:off x="5225738" y="3948693"/>
                <a:ext cx="583537" cy="252413"/>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400" b="1" dirty="0"/>
                  <a:t>Fens</a:t>
                </a:r>
              </a:p>
            </p:txBody>
          </p:sp>
        </p:grpSp>
        <p:sp>
          <p:nvSpPr>
            <p:cNvPr id="17" name="Rectangle 16"/>
            <p:cNvSpPr/>
            <p:nvPr/>
          </p:nvSpPr>
          <p:spPr>
            <a:xfrm>
              <a:off x="5021715" y="1683074"/>
              <a:ext cx="1139344" cy="211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0" u="sng" dirty="0"/>
                <a:t>Major Upland/Lowland Areas: UK</a:t>
              </a:r>
            </a:p>
          </p:txBody>
        </p:sp>
        <p:sp>
          <p:nvSpPr>
            <p:cNvPr id="20" name="Rectangle 19"/>
            <p:cNvSpPr/>
            <p:nvPr/>
          </p:nvSpPr>
          <p:spPr>
            <a:xfrm>
              <a:off x="3289558" y="1682139"/>
              <a:ext cx="1139344" cy="211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0" u="sng" dirty="0"/>
                <a:t>Major Rivers: UK</a:t>
              </a:r>
            </a:p>
          </p:txBody>
        </p:sp>
      </p:grpSp>
      <p:pic>
        <p:nvPicPr>
          <p:cNvPr id="22" name="Picture 21">
            <a:extLst>
              <a:ext uri="{FF2B5EF4-FFF2-40B4-BE49-F238E27FC236}">
                <a16:creationId xmlns:a16="http://schemas.microsoft.com/office/drawing/2014/main" id="{FE3C4965-DC5F-4027-83F8-7058AF5CE2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0200" y="2416767"/>
            <a:ext cx="1609725" cy="568079"/>
          </a:xfrm>
          <a:prstGeom prst="rect">
            <a:avLst/>
          </a:prstGeom>
        </p:spPr>
      </p:pic>
      <p:pic>
        <p:nvPicPr>
          <p:cNvPr id="23" name="Picture 22">
            <a:extLst>
              <a:ext uri="{FF2B5EF4-FFF2-40B4-BE49-F238E27FC236}">
                <a16:creationId xmlns:a16="http://schemas.microsoft.com/office/drawing/2014/main" id="{EFBF948E-2A8D-4381-B731-9DF340FCD2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416767"/>
            <a:ext cx="1600200" cy="546108"/>
          </a:xfrm>
          <a:prstGeom prst="rect">
            <a:avLst/>
          </a:prstGeom>
        </p:spPr>
      </p:pic>
      <p:graphicFrame>
        <p:nvGraphicFramePr>
          <p:cNvPr id="24" name="Table 23">
            <a:extLst>
              <a:ext uri="{FF2B5EF4-FFF2-40B4-BE49-F238E27FC236}">
                <a16:creationId xmlns:a16="http://schemas.microsoft.com/office/drawing/2014/main" id="{E6F6E313-E7C9-4194-B52F-85FE54197BC9}"/>
              </a:ext>
            </a:extLst>
          </p:cNvPr>
          <p:cNvGraphicFramePr>
            <a:graphicFrameLocks noGrp="1"/>
          </p:cNvGraphicFramePr>
          <p:nvPr/>
        </p:nvGraphicFramePr>
        <p:xfrm>
          <a:off x="38098" y="1370002"/>
          <a:ext cx="2133602" cy="1010510"/>
        </p:xfrm>
        <a:graphic>
          <a:graphicData uri="http://schemas.openxmlformats.org/drawingml/2006/table">
            <a:tbl>
              <a:tblPr firstRow="1" bandRow="1">
                <a:tableStyleId>{00A15C55-8517-42AA-B614-E9B94910E393}</a:tableStyleId>
              </a:tblPr>
              <a:tblGrid>
                <a:gridCol w="1066801">
                  <a:extLst>
                    <a:ext uri="{9D8B030D-6E8A-4147-A177-3AD203B41FA5}">
                      <a16:colId xmlns:a16="http://schemas.microsoft.com/office/drawing/2014/main" val="309138094"/>
                    </a:ext>
                  </a:extLst>
                </a:gridCol>
                <a:gridCol w="1066801">
                  <a:extLst>
                    <a:ext uri="{9D8B030D-6E8A-4147-A177-3AD203B41FA5}">
                      <a16:colId xmlns:a16="http://schemas.microsoft.com/office/drawing/2014/main" val="334158572"/>
                    </a:ext>
                  </a:extLst>
                </a:gridCol>
              </a:tblGrid>
              <a:tr h="218030">
                <a:tc gridSpan="2">
                  <a:txBody>
                    <a:bodyPr/>
                    <a:lstStyle/>
                    <a:p>
                      <a:pPr algn="ctr"/>
                      <a:r>
                        <a:rPr lang="en-GB" sz="800" b="1" dirty="0"/>
                        <a:t>Types of Waves</a:t>
                      </a:r>
                    </a:p>
                  </a:txBody>
                  <a:tcPr/>
                </a:tc>
                <a:tc hMerge="1">
                  <a:txBody>
                    <a:bodyPr/>
                    <a:lstStyle/>
                    <a:p>
                      <a:endParaRPr lang="en-GB"/>
                    </a:p>
                  </a:txBody>
                  <a:tcPr/>
                </a:tc>
                <a:extLst>
                  <a:ext uri="{0D108BD9-81ED-4DB2-BD59-A6C34878D82A}">
                    <a16:rowId xmlns:a16="http://schemas.microsoft.com/office/drawing/2014/main" val="893735833"/>
                  </a:ext>
                </a:extLst>
              </a:tr>
              <a:tr h="195401">
                <a:tc>
                  <a:txBody>
                    <a:bodyPr/>
                    <a:lstStyle/>
                    <a:p>
                      <a:pPr algn="ctr"/>
                      <a:r>
                        <a:rPr lang="en-GB" sz="800" b="1" dirty="0"/>
                        <a:t>Constructive Waves</a:t>
                      </a:r>
                    </a:p>
                  </a:txBody>
                  <a:tcPr>
                    <a:solidFill>
                      <a:schemeClr val="accent4">
                        <a:lumMod val="40000"/>
                        <a:lumOff val="60000"/>
                      </a:schemeClr>
                    </a:solidFill>
                  </a:tcPr>
                </a:tc>
                <a:tc>
                  <a:txBody>
                    <a:bodyPr/>
                    <a:lstStyle/>
                    <a:p>
                      <a:pPr algn="ctr"/>
                      <a:r>
                        <a:rPr lang="en-GB" sz="800" b="1" dirty="0"/>
                        <a:t>Destructive Waves</a:t>
                      </a:r>
                    </a:p>
                  </a:txBody>
                  <a:tcPr>
                    <a:solidFill>
                      <a:schemeClr val="accent4">
                        <a:lumMod val="40000"/>
                        <a:lumOff val="60000"/>
                      </a:schemeClr>
                    </a:solidFill>
                  </a:tcPr>
                </a:tc>
                <a:extLst>
                  <a:ext uri="{0D108BD9-81ED-4DB2-BD59-A6C34878D82A}">
                    <a16:rowId xmlns:a16="http://schemas.microsoft.com/office/drawing/2014/main" val="1365335249"/>
                  </a:ext>
                </a:extLst>
              </a:tr>
              <a:tr h="530375">
                <a:tc>
                  <a:txBody>
                    <a:bodyPr/>
                    <a:lstStyle/>
                    <a:p>
                      <a:pPr algn="ctr"/>
                      <a:r>
                        <a:rPr lang="en-GB" sz="800" kern="1200" dirty="0">
                          <a:solidFill>
                            <a:schemeClr val="dk1"/>
                          </a:solidFill>
                          <a:effectLst/>
                          <a:latin typeface="+mn-lt"/>
                          <a:ea typeface="+mn-ea"/>
                          <a:cs typeface="+mn-cs"/>
                        </a:rPr>
                        <a:t>-Stronger</a:t>
                      </a:r>
                      <a:r>
                        <a:rPr lang="en-GB" sz="800" kern="1200" baseline="0" dirty="0">
                          <a:solidFill>
                            <a:schemeClr val="dk1"/>
                          </a:solidFill>
                          <a:effectLst/>
                          <a:latin typeface="+mn-lt"/>
                          <a:ea typeface="+mn-ea"/>
                          <a:cs typeface="+mn-cs"/>
                        </a:rPr>
                        <a:t> swash</a:t>
                      </a:r>
                    </a:p>
                    <a:p>
                      <a:pPr algn="ctr"/>
                      <a:r>
                        <a:rPr lang="en-GB" sz="800" kern="1200" baseline="0" dirty="0">
                          <a:solidFill>
                            <a:schemeClr val="dk1"/>
                          </a:solidFill>
                          <a:effectLst/>
                          <a:latin typeface="+mn-lt"/>
                          <a:ea typeface="+mn-ea"/>
                          <a:cs typeface="+mn-cs"/>
                        </a:rPr>
                        <a:t>-Builds up the coast</a:t>
                      </a:r>
                    </a:p>
                    <a:p>
                      <a:pPr algn="ctr"/>
                      <a:r>
                        <a:rPr lang="en-GB" sz="800" kern="1200" baseline="0" dirty="0">
                          <a:solidFill>
                            <a:schemeClr val="dk1"/>
                          </a:solidFill>
                          <a:effectLst/>
                          <a:latin typeface="+mn-lt"/>
                          <a:ea typeface="+mn-ea"/>
                          <a:cs typeface="+mn-cs"/>
                        </a:rPr>
                        <a:t>-Less frequent</a:t>
                      </a:r>
                    </a:p>
                    <a:p>
                      <a:pPr algn="ctr"/>
                      <a:r>
                        <a:rPr lang="en-GB" sz="800" kern="1200" baseline="0" dirty="0">
                          <a:solidFill>
                            <a:schemeClr val="dk1"/>
                          </a:solidFill>
                          <a:effectLst/>
                          <a:latin typeface="+mn-lt"/>
                          <a:ea typeface="+mn-ea"/>
                          <a:cs typeface="+mn-cs"/>
                        </a:rPr>
                        <a:t>-Low wave height</a:t>
                      </a:r>
                      <a:endParaRPr lang="en-GB" sz="800" b="1" dirty="0"/>
                    </a:p>
                  </a:txBody>
                  <a:tcPr>
                    <a:solidFill>
                      <a:schemeClr val="tx2">
                        <a:lumMod val="20000"/>
                        <a:lumOff val="80000"/>
                      </a:schemeClr>
                    </a:solidFill>
                  </a:tcPr>
                </a:tc>
                <a:tc>
                  <a:txBody>
                    <a:bodyPr/>
                    <a:lstStyle/>
                    <a:p>
                      <a:pPr algn="ctr"/>
                      <a:r>
                        <a:rPr lang="en-GB" sz="800" kern="1200" dirty="0">
                          <a:solidFill>
                            <a:schemeClr val="dk1"/>
                          </a:solidFill>
                          <a:effectLst/>
                          <a:latin typeface="+mn-lt"/>
                          <a:ea typeface="+mn-ea"/>
                          <a:cs typeface="+mn-cs"/>
                        </a:rPr>
                        <a:t>-Stronger backwash</a:t>
                      </a:r>
                    </a:p>
                    <a:p>
                      <a:pPr algn="ctr"/>
                      <a:r>
                        <a:rPr lang="en-GB" sz="800" kern="1200" dirty="0">
                          <a:solidFill>
                            <a:schemeClr val="dk1"/>
                          </a:solidFill>
                          <a:effectLst/>
                          <a:latin typeface="+mn-lt"/>
                          <a:ea typeface="+mn-ea"/>
                          <a:cs typeface="+mn-cs"/>
                        </a:rPr>
                        <a:t>-Erodes the coast</a:t>
                      </a:r>
                    </a:p>
                    <a:p>
                      <a:pPr algn="ctr"/>
                      <a:r>
                        <a:rPr lang="en-GB" sz="800" kern="1200" dirty="0">
                          <a:solidFill>
                            <a:schemeClr val="dk1"/>
                          </a:solidFill>
                          <a:effectLst/>
                          <a:latin typeface="+mn-lt"/>
                          <a:ea typeface="+mn-ea"/>
                          <a:cs typeface="+mn-cs"/>
                        </a:rPr>
                        <a:t>-More frequent</a:t>
                      </a:r>
                    </a:p>
                    <a:p>
                      <a:pPr algn="ctr"/>
                      <a:r>
                        <a:rPr lang="en-GB" sz="800" kern="1200" dirty="0">
                          <a:solidFill>
                            <a:schemeClr val="dk1"/>
                          </a:solidFill>
                          <a:effectLst/>
                          <a:latin typeface="+mn-lt"/>
                          <a:ea typeface="+mn-ea"/>
                          <a:cs typeface="+mn-cs"/>
                        </a:rPr>
                        <a:t>-High wave height</a:t>
                      </a:r>
                      <a:endParaRPr lang="en-GB" sz="800" b="1" dirty="0"/>
                    </a:p>
                  </a:txBody>
                  <a:tcPr>
                    <a:solidFill>
                      <a:schemeClr val="tx2">
                        <a:lumMod val="20000"/>
                        <a:lumOff val="80000"/>
                      </a:schemeClr>
                    </a:solidFill>
                  </a:tcPr>
                </a:tc>
                <a:extLst>
                  <a:ext uri="{0D108BD9-81ED-4DB2-BD59-A6C34878D82A}">
                    <a16:rowId xmlns:a16="http://schemas.microsoft.com/office/drawing/2014/main" val="998082835"/>
                  </a:ext>
                </a:extLst>
              </a:tr>
            </a:tbl>
          </a:graphicData>
        </a:graphic>
      </p:graphicFrame>
      <p:graphicFrame>
        <p:nvGraphicFramePr>
          <p:cNvPr id="25" name="Table 24">
            <a:extLst>
              <a:ext uri="{FF2B5EF4-FFF2-40B4-BE49-F238E27FC236}">
                <a16:creationId xmlns:a16="http://schemas.microsoft.com/office/drawing/2014/main" id="{54447207-971C-49BD-B63A-C064F9EBEABB}"/>
              </a:ext>
            </a:extLst>
          </p:cNvPr>
          <p:cNvGraphicFramePr>
            <a:graphicFrameLocks noGrp="1"/>
          </p:cNvGraphicFramePr>
          <p:nvPr/>
        </p:nvGraphicFramePr>
        <p:xfrm>
          <a:off x="0" y="0"/>
          <a:ext cx="3289558" cy="670560"/>
        </p:xfrm>
        <a:graphic>
          <a:graphicData uri="http://schemas.openxmlformats.org/drawingml/2006/table">
            <a:tbl>
              <a:tblPr firstRow="1" bandRow="1">
                <a:tableStyleId>{00A15C55-8517-42AA-B614-E9B94910E393}</a:tableStyleId>
              </a:tblPr>
              <a:tblGrid>
                <a:gridCol w="3289558">
                  <a:extLst>
                    <a:ext uri="{9D8B030D-6E8A-4147-A177-3AD203B41FA5}">
                      <a16:colId xmlns:a16="http://schemas.microsoft.com/office/drawing/2014/main" val="309138094"/>
                    </a:ext>
                  </a:extLst>
                </a:gridCol>
              </a:tblGrid>
              <a:tr h="133350">
                <a:tc>
                  <a:txBody>
                    <a:bodyPr/>
                    <a:lstStyle/>
                    <a:p>
                      <a:pPr algn="ctr"/>
                      <a:r>
                        <a:rPr lang="en-GB" sz="800" b="1" dirty="0"/>
                        <a:t>How do waves form?</a:t>
                      </a:r>
                    </a:p>
                  </a:txBody>
                  <a:tcPr/>
                </a:tc>
                <a:extLst>
                  <a:ext uri="{0D108BD9-81ED-4DB2-BD59-A6C34878D82A}">
                    <a16:rowId xmlns:a16="http://schemas.microsoft.com/office/drawing/2014/main" val="893735833"/>
                  </a:ext>
                </a:extLst>
              </a:tr>
              <a:tr h="358533">
                <a:tc>
                  <a:txBody>
                    <a:bodyPr/>
                    <a:lstStyle/>
                    <a:p>
                      <a:pPr algn="ctr"/>
                      <a:r>
                        <a:rPr lang="en-GB" sz="800" b="1" kern="1200" dirty="0">
                          <a:solidFill>
                            <a:schemeClr val="dk1"/>
                          </a:solidFill>
                          <a:effectLst/>
                          <a:latin typeface="+mn-lt"/>
                          <a:ea typeface="+mn-ea"/>
                          <a:cs typeface="+mn-cs"/>
                        </a:rPr>
                        <a:t>Waves are created by wind blowing over the surface of the sea</a:t>
                      </a:r>
                      <a:r>
                        <a:rPr lang="en-GB" sz="800" b="1" kern="1200" baseline="0" dirty="0">
                          <a:solidFill>
                            <a:schemeClr val="dk1"/>
                          </a:solidFill>
                          <a:effectLst/>
                          <a:latin typeface="+mn-lt"/>
                          <a:ea typeface="+mn-ea"/>
                          <a:cs typeface="+mn-cs"/>
                        </a:rPr>
                        <a:t> – this creates</a:t>
                      </a:r>
                      <a:r>
                        <a:rPr lang="en-GB" sz="800" b="1" kern="1200" dirty="0">
                          <a:solidFill>
                            <a:schemeClr val="dk1"/>
                          </a:solidFill>
                          <a:effectLst/>
                          <a:latin typeface="+mn-lt"/>
                          <a:ea typeface="+mn-ea"/>
                          <a:cs typeface="+mn-cs"/>
                        </a:rPr>
                        <a:t> friction which produces a swell in the water.</a:t>
                      </a:r>
                      <a:br>
                        <a:rPr lang="en-GB" sz="800" b="1" kern="1200" dirty="0">
                          <a:solidFill>
                            <a:schemeClr val="dk1"/>
                          </a:solidFill>
                          <a:effectLst/>
                          <a:latin typeface="+mn-lt"/>
                          <a:ea typeface="+mn-ea"/>
                          <a:cs typeface="+mn-cs"/>
                        </a:rPr>
                      </a:br>
                      <a:endParaRPr lang="en-GB" sz="800" b="1" dirty="0"/>
                    </a:p>
                  </a:txBody>
                  <a:tcPr>
                    <a:solidFill>
                      <a:schemeClr val="accent4">
                        <a:lumMod val="20000"/>
                        <a:lumOff val="80000"/>
                      </a:schemeClr>
                    </a:solidFill>
                  </a:tcPr>
                </a:tc>
                <a:extLst>
                  <a:ext uri="{0D108BD9-81ED-4DB2-BD59-A6C34878D82A}">
                    <a16:rowId xmlns:a16="http://schemas.microsoft.com/office/drawing/2014/main" val="1365335249"/>
                  </a:ext>
                </a:extLst>
              </a:tr>
            </a:tbl>
          </a:graphicData>
        </a:graphic>
      </p:graphicFrame>
      <p:pic>
        <p:nvPicPr>
          <p:cNvPr id="26" name="Picture 25">
            <a:extLst>
              <a:ext uri="{FF2B5EF4-FFF2-40B4-BE49-F238E27FC236}">
                <a16:creationId xmlns:a16="http://schemas.microsoft.com/office/drawing/2014/main" id="{5AD9C753-AA8A-43AD-B5E1-2EF2693047E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9967"/>
          <a:stretch/>
        </p:blipFill>
        <p:spPr>
          <a:xfrm>
            <a:off x="-19050" y="536800"/>
            <a:ext cx="2223823" cy="861958"/>
          </a:xfrm>
          <a:prstGeom prst="rect">
            <a:avLst/>
          </a:prstGeom>
        </p:spPr>
      </p:pic>
      <p:graphicFrame>
        <p:nvGraphicFramePr>
          <p:cNvPr id="27" name="Table 26">
            <a:extLst>
              <a:ext uri="{FF2B5EF4-FFF2-40B4-BE49-F238E27FC236}">
                <a16:creationId xmlns:a16="http://schemas.microsoft.com/office/drawing/2014/main" id="{E85B1E7A-25C0-4FA8-8FFB-D6EA57D41BEB}"/>
              </a:ext>
            </a:extLst>
          </p:cNvPr>
          <p:cNvGraphicFramePr>
            <a:graphicFrameLocks noGrp="1"/>
          </p:cNvGraphicFramePr>
          <p:nvPr/>
        </p:nvGraphicFramePr>
        <p:xfrm>
          <a:off x="2206884" y="571500"/>
          <a:ext cx="1031616" cy="1798320"/>
        </p:xfrm>
        <a:graphic>
          <a:graphicData uri="http://schemas.openxmlformats.org/drawingml/2006/table">
            <a:tbl>
              <a:tblPr firstRow="1" bandRow="1">
                <a:tableStyleId>{00A15C55-8517-42AA-B614-E9B94910E393}</a:tableStyleId>
              </a:tblPr>
              <a:tblGrid>
                <a:gridCol w="1031616">
                  <a:extLst>
                    <a:ext uri="{9D8B030D-6E8A-4147-A177-3AD203B41FA5}">
                      <a16:colId xmlns:a16="http://schemas.microsoft.com/office/drawing/2014/main" val="1690621086"/>
                    </a:ext>
                  </a:extLst>
                </a:gridCol>
              </a:tblGrid>
              <a:tr h="289628">
                <a:tc>
                  <a:txBody>
                    <a:bodyPr/>
                    <a:lstStyle/>
                    <a:p>
                      <a:pPr algn="ctr"/>
                      <a:r>
                        <a:rPr lang="en-GB" sz="800" b="1" dirty="0"/>
                        <a:t>Why do waves break?</a:t>
                      </a:r>
                    </a:p>
                  </a:txBody>
                  <a:tcPr/>
                </a:tc>
                <a:extLst>
                  <a:ext uri="{0D108BD9-81ED-4DB2-BD59-A6C34878D82A}">
                    <a16:rowId xmlns:a16="http://schemas.microsoft.com/office/drawing/2014/main" val="893735833"/>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dk1"/>
                          </a:solidFill>
                          <a:effectLst/>
                          <a:latin typeface="+mn-lt"/>
                          <a:ea typeface="+mn-ea"/>
                          <a:cs typeface="+mn-cs"/>
                        </a:rPr>
                        <a:t>1. Start</a:t>
                      </a:r>
                      <a:r>
                        <a:rPr lang="en-GB" sz="800" b="0" kern="1200" baseline="0" dirty="0">
                          <a:solidFill>
                            <a:schemeClr val="dk1"/>
                          </a:solidFill>
                          <a:effectLst/>
                          <a:latin typeface="+mn-lt"/>
                          <a:ea typeface="+mn-ea"/>
                          <a:cs typeface="+mn-cs"/>
                        </a:rPr>
                        <a:t> </a:t>
                      </a:r>
                      <a:r>
                        <a:rPr lang="en-GB" sz="800" b="0" kern="1200" dirty="0">
                          <a:solidFill>
                            <a:schemeClr val="dk1"/>
                          </a:solidFill>
                          <a:effectLst/>
                          <a:latin typeface="+mn-lt"/>
                          <a:ea typeface="+mn-ea"/>
                          <a:cs typeface="+mn-cs"/>
                        </a:rPr>
                        <a:t>at sea</a:t>
                      </a:r>
                    </a:p>
                  </a:txBody>
                  <a:tcPr/>
                </a:tc>
                <a:extLst>
                  <a:ext uri="{0D108BD9-81ED-4DB2-BD59-A6C34878D82A}">
                    <a16:rowId xmlns:a16="http://schemas.microsoft.com/office/drawing/2014/main" val="3360079287"/>
                  </a:ext>
                </a:extLst>
              </a:tr>
              <a:tr h="0">
                <a:tc>
                  <a:txBody>
                    <a:bodyPr/>
                    <a:lstStyle/>
                    <a:p>
                      <a:pPr algn="ctr"/>
                      <a:r>
                        <a:rPr lang="en-GB" sz="800" b="0" kern="1200" dirty="0">
                          <a:solidFill>
                            <a:schemeClr val="dk1"/>
                          </a:solidFill>
                          <a:effectLst/>
                          <a:latin typeface="+mn-lt"/>
                          <a:ea typeface="+mn-ea"/>
                          <a:cs typeface="+mn-cs"/>
                        </a:rPr>
                        <a:t>2. Friction slows base as  waves approaches the shore</a:t>
                      </a:r>
                      <a:endParaRPr lang="en-GB" sz="800" b="0" dirty="0"/>
                    </a:p>
                  </a:txBody>
                  <a:tcPr/>
                </a:tc>
                <a:extLst>
                  <a:ext uri="{0D108BD9-81ED-4DB2-BD59-A6C34878D82A}">
                    <a16:rowId xmlns:a16="http://schemas.microsoft.com/office/drawing/2014/main" val="1240774378"/>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dk1"/>
                          </a:solidFill>
                          <a:effectLst/>
                          <a:latin typeface="+mn-lt"/>
                          <a:ea typeface="+mn-ea"/>
                          <a:cs typeface="+mn-cs"/>
                        </a:rPr>
                        <a:t>3. Causes orbit to become elliptical</a:t>
                      </a:r>
                    </a:p>
                  </a:txBody>
                  <a:tcPr/>
                </a:tc>
                <a:extLst>
                  <a:ext uri="{0D108BD9-81ED-4DB2-BD59-A6C34878D82A}">
                    <a16:rowId xmlns:a16="http://schemas.microsoft.com/office/drawing/2014/main" val="3436357781"/>
                  </a:ext>
                </a:extLst>
              </a:tr>
              <a:tr h="118099">
                <a:tc>
                  <a:txBody>
                    <a:bodyPr/>
                    <a:lstStyle/>
                    <a:p>
                      <a:pPr marL="0" indent="0" algn="ctr">
                        <a:buNone/>
                      </a:pPr>
                      <a:r>
                        <a:rPr lang="en-GB" sz="800" b="0" kern="1200" dirty="0">
                          <a:solidFill>
                            <a:schemeClr val="dk1"/>
                          </a:solidFill>
                          <a:effectLst/>
                          <a:latin typeface="+mn-lt"/>
                          <a:ea typeface="+mn-ea"/>
                          <a:cs typeface="+mn-cs"/>
                        </a:rPr>
                        <a:t>4. Top of the wave breaks over. </a:t>
                      </a:r>
                      <a:endParaRPr lang="en-GB" sz="800" b="0" dirty="0"/>
                    </a:p>
                  </a:txBody>
                  <a:tcPr/>
                </a:tc>
                <a:extLst>
                  <a:ext uri="{0D108BD9-81ED-4DB2-BD59-A6C34878D82A}">
                    <a16:rowId xmlns:a16="http://schemas.microsoft.com/office/drawing/2014/main" val="3884031417"/>
                  </a:ext>
                </a:extLst>
              </a:tr>
            </a:tbl>
          </a:graphicData>
        </a:graphic>
      </p:graphicFrame>
      <p:graphicFrame>
        <p:nvGraphicFramePr>
          <p:cNvPr id="28" name="Table 27">
            <a:extLst>
              <a:ext uri="{FF2B5EF4-FFF2-40B4-BE49-F238E27FC236}">
                <a16:creationId xmlns:a16="http://schemas.microsoft.com/office/drawing/2014/main" id="{3343E0CD-1D35-4F0C-BF14-29AFBD6460CC}"/>
              </a:ext>
            </a:extLst>
          </p:cNvPr>
          <p:cNvGraphicFramePr>
            <a:graphicFrameLocks noGrp="1"/>
          </p:cNvGraphicFramePr>
          <p:nvPr/>
        </p:nvGraphicFramePr>
        <p:xfrm>
          <a:off x="3319463" y="1922145"/>
          <a:ext cx="2847975" cy="1097280"/>
        </p:xfrm>
        <a:graphic>
          <a:graphicData uri="http://schemas.openxmlformats.org/drawingml/2006/table">
            <a:tbl>
              <a:tblPr firstRow="1" bandRow="1">
                <a:tableStyleId>{00A15C55-8517-42AA-B614-E9B94910E393}</a:tableStyleId>
              </a:tblPr>
              <a:tblGrid>
                <a:gridCol w="704850">
                  <a:extLst>
                    <a:ext uri="{9D8B030D-6E8A-4147-A177-3AD203B41FA5}">
                      <a16:colId xmlns:a16="http://schemas.microsoft.com/office/drawing/2014/main" val="3895076131"/>
                    </a:ext>
                  </a:extLst>
                </a:gridCol>
                <a:gridCol w="2143125">
                  <a:extLst>
                    <a:ext uri="{9D8B030D-6E8A-4147-A177-3AD203B41FA5}">
                      <a16:colId xmlns:a16="http://schemas.microsoft.com/office/drawing/2014/main" val="280136274"/>
                    </a:ext>
                  </a:extLst>
                </a:gridCol>
              </a:tblGrid>
              <a:tr h="201752">
                <a:tc gridSpan="2">
                  <a:txBody>
                    <a:bodyPr/>
                    <a:lstStyle/>
                    <a:p>
                      <a:pPr algn="ctr"/>
                      <a:r>
                        <a:rPr lang="en-GB" sz="800" dirty="0"/>
                        <a:t>Types of Weathering</a:t>
                      </a:r>
                    </a:p>
                  </a:txBody>
                  <a:tcPr/>
                </a:tc>
                <a:tc hMerge="1">
                  <a:txBody>
                    <a:bodyPr/>
                    <a:lstStyle/>
                    <a:p>
                      <a:endParaRPr lang="en-GB"/>
                    </a:p>
                  </a:txBody>
                  <a:tcPr/>
                </a:tc>
                <a:extLst>
                  <a:ext uri="{0D108BD9-81ED-4DB2-BD59-A6C34878D82A}">
                    <a16:rowId xmlns:a16="http://schemas.microsoft.com/office/drawing/2014/main" val="3052688637"/>
                  </a:ext>
                </a:extLst>
              </a:tr>
              <a:tr h="0">
                <a:tc gridSpan="2">
                  <a:txBody>
                    <a:bodyPr/>
                    <a:lstStyle/>
                    <a:p>
                      <a:pPr algn="ctr"/>
                      <a:r>
                        <a:rPr lang="en-GB" sz="800" b="1" u="none" baseline="0" dirty="0"/>
                        <a:t>Weathering is the breakdown of rocks where they are.</a:t>
                      </a:r>
                    </a:p>
                  </a:txBody>
                  <a:tcPr>
                    <a:solidFill>
                      <a:schemeClr val="accent3">
                        <a:lumMod val="40000"/>
                        <a:lumOff val="60000"/>
                      </a:schemeClr>
                    </a:solidFill>
                  </a:tcPr>
                </a:tc>
                <a:tc hMerge="1">
                  <a:txBody>
                    <a:bodyPr/>
                    <a:lstStyle/>
                    <a:p>
                      <a:endParaRPr lang="en-GB"/>
                    </a:p>
                  </a:txBody>
                  <a:tcPr/>
                </a:tc>
                <a:extLst>
                  <a:ext uri="{0D108BD9-81ED-4DB2-BD59-A6C34878D82A}">
                    <a16:rowId xmlns:a16="http://schemas.microsoft.com/office/drawing/2014/main" val="500152494"/>
                  </a:ext>
                </a:extLst>
              </a:tr>
              <a:tr h="274321">
                <a:tc>
                  <a:txBody>
                    <a:bodyPr/>
                    <a:lstStyle/>
                    <a:p>
                      <a:pPr algn="ctr"/>
                      <a:r>
                        <a:rPr lang="en-GB" sz="800" b="1" u="none" baseline="0" dirty="0"/>
                        <a:t>Chemical</a:t>
                      </a:r>
                    </a:p>
                  </a:txBody>
                  <a:tcPr anchor="ctr">
                    <a:solidFill>
                      <a:schemeClr val="accent4">
                        <a:lumMod val="60000"/>
                        <a:lumOff val="40000"/>
                      </a:schemeClr>
                    </a:solidFill>
                  </a:tcPr>
                </a:tc>
                <a:tc>
                  <a:txBody>
                    <a:bodyPr/>
                    <a:lstStyle/>
                    <a:p>
                      <a:pPr algn="ctr"/>
                      <a:r>
                        <a:rPr lang="en-GB" sz="800" u="none" baseline="0" dirty="0"/>
                        <a:t>Breakdown of rock by changing its chemical composition.</a:t>
                      </a:r>
                      <a:endParaRPr lang="en-GB" sz="800" b="0" u="none" baseline="0" dirty="0"/>
                    </a:p>
                  </a:txBody>
                  <a:tcPr/>
                </a:tc>
                <a:extLst>
                  <a:ext uri="{0D108BD9-81ED-4DB2-BD59-A6C34878D82A}">
                    <a16:rowId xmlns:a16="http://schemas.microsoft.com/office/drawing/2014/main" val="1219601852"/>
                  </a:ext>
                </a:extLst>
              </a:tr>
              <a:tr h="272416">
                <a:tc>
                  <a:txBody>
                    <a:bodyPr/>
                    <a:lstStyle/>
                    <a:p>
                      <a:pPr algn="ctr"/>
                      <a:r>
                        <a:rPr lang="en-GB" sz="800" b="1" u="none" baseline="0" dirty="0"/>
                        <a:t>Mechanical </a:t>
                      </a:r>
                    </a:p>
                  </a:txBody>
                  <a:tcPr anchor="ctr">
                    <a:solidFill>
                      <a:schemeClr val="accent4">
                        <a:lumMod val="60000"/>
                        <a:lumOff val="40000"/>
                      </a:schemeClr>
                    </a:solidFill>
                  </a:tcPr>
                </a:tc>
                <a:tc>
                  <a:txBody>
                    <a:bodyPr/>
                    <a:lstStyle/>
                    <a:p>
                      <a:pPr algn="ctr"/>
                      <a:r>
                        <a:rPr lang="en-GB" sz="800" u="none" baseline="0" dirty="0"/>
                        <a:t>Breakdown of rock without changing its chemical composition. e.g. freeze-thaw</a:t>
                      </a:r>
                      <a:endParaRPr lang="en-GB" sz="800" b="0" u="none" baseline="0" dirty="0"/>
                    </a:p>
                  </a:txBody>
                  <a:tcPr/>
                </a:tc>
                <a:extLst>
                  <a:ext uri="{0D108BD9-81ED-4DB2-BD59-A6C34878D82A}">
                    <a16:rowId xmlns:a16="http://schemas.microsoft.com/office/drawing/2014/main" val="1733756147"/>
                  </a:ext>
                </a:extLst>
              </a:tr>
            </a:tbl>
          </a:graphicData>
        </a:graphic>
      </p:graphicFrame>
      <p:graphicFrame>
        <p:nvGraphicFramePr>
          <p:cNvPr id="30" name="Table 29"/>
          <p:cNvGraphicFramePr>
            <a:graphicFrameLocks noGrp="1"/>
          </p:cNvGraphicFramePr>
          <p:nvPr/>
        </p:nvGraphicFramePr>
        <p:xfrm>
          <a:off x="6215144" y="2417672"/>
          <a:ext cx="3665692" cy="655320"/>
        </p:xfrm>
        <a:graphic>
          <a:graphicData uri="http://schemas.openxmlformats.org/drawingml/2006/table">
            <a:tbl>
              <a:tblPr bandRow="1">
                <a:tableStyleId>{00A15C55-8517-42AA-B614-E9B94910E393}</a:tableStyleId>
              </a:tblPr>
              <a:tblGrid>
                <a:gridCol w="759832">
                  <a:extLst>
                    <a:ext uri="{9D8B030D-6E8A-4147-A177-3AD203B41FA5}">
                      <a16:colId xmlns:a16="http://schemas.microsoft.com/office/drawing/2014/main" val="3577825765"/>
                    </a:ext>
                  </a:extLst>
                </a:gridCol>
                <a:gridCol w="432000">
                  <a:extLst>
                    <a:ext uri="{9D8B030D-6E8A-4147-A177-3AD203B41FA5}">
                      <a16:colId xmlns:a16="http://schemas.microsoft.com/office/drawing/2014/main" val="932983946"/>
                    </a:ext>
                  </a:extLst>
                </a:gridCol>
                <a:gridCol w="824248">
                  <a:extLst>
                    <a:ext uri="{9D8B030D-6E8A-4147-A177-3AD203B41FA5}">
                      <a16:colId xmlns:a16="http://schemas.microsoft.com/office/drawing/2014/main" val="463692365"/>
                    </a:ext>
                  </a:extLst>
                </a:gridCol>
                <a:gridCol w="432000">
                  <a:extLst>
                    <a:ext uri="{9D8B030D-6E8A-4147-A177-3AD203B41FA5}">
                      <a16:colId xmlns:a16="http://schemas.microsoft.com/office/drawing/2014/main" val="2739382953"/>
                    </a:ext>
                  </a:extLst>
                </a:gridCol>
                <a:gridCol w="785612">
                  <a:extLst>
                    <a:ext uri="{9D8B030D-6E8A-4147-A177-3AD203B41FA5}">
                      <a16:colId xmlns:a16="http://schemas.microsoft.com/office/drawing/2014/main" val="1844929552"/>
                    </a:ext>
                  </a:extLst>
                </a:gridCol>
                <a:gridCol w="432000">
                  <a:extLst>
                    <a:ext uri="{9D8B030D-6E8A-4147-A177-3AD203B41FA5}">
                      <a16:colId xmlns:a16="http://schemas.microsoft.com/office/drawing/2014/main" val="2034912748"/>
                    </a:ext>
                  </a:extLst>
                </a:gridCol>
              </a:tblGrid>
              <a:tr h="638175">
                <a:tc>
                  <a:txBody>
                    <a:bodyPr/>
                    <a:lstStyle/>
                    <a:p>
                      <a:pPr algn="l"/>
                      <a:r>
                        <a:rPr lang="en-GB" sz="800" b="1" dirty="0"/>
                        <a:t>Stage One</a:t>
                      </a:r>
                      <a:r>
                        <a:rPr lang="en-GB" sz="800" b="1" baseline="0" dirty="0"/>
                        <a:t> </a:t>
                      </a:r>
                      <a:endParaRPr lang="en-GB" sz="500" dirty="0"/>
                    </a:p>
                    <a:p>
                      <a:pPr algn="l"/>
                      <a:r>
                        <a:rPr lang="en-GB" sz="700" dirty="0"/>
                        <a:t>Water seeps into</a:t>
                      </a:r>
                      <a:r>
                        <a:rPr lang="en-GB" sz="700" baseline="0" dirty="0"/>
                        <a:t> cracks and fractures in the rock. </a:t>
                      </a:r>
                      <a:endParaRPr lang="en-GB" sz="700" dirty="0"/>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endParaRPr lang="en-GB" sz="800"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en-GB" sz="800" b="1" dirty="0"/>
                        <a:t>Stage Two</a:t>
                      </a:r>
                      <a:r>
                        <a:rPr lang="en-GB" sz="800" b="1" baseline="0" dirty="0"/>
                        <a:t> </a:t>
                      </a:r>
                      <a:endParaRPr lang="en-GB" sz="500" dirty="0"/>
                    </a:p>
                    <a:p>
                      <a:pPr algn="l"/>
                      <a:r>
                        <a:rPr lang="en-GB" sz="700" baseline="0" dirty="0"/>
                        <a:t>Water freezes &amp; expands about 9%. This wedges apart the rock</a:t>
                      </a:r>
                      <a:r>
                        <a:rPr lang="en-GB" sz="800" baseline="0" dirty="0"/>
                        <a:t>.</a:t>
                      </a:r>
                      <a:endParaRPr lang="en-GB" sz="800"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endParaRPr lang="en-GB" sz="800"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en-GB" sz="800" b="1" dirty="0"/>
                        <a:t>Stage Three</a:t>
                      </a:r>
                    </a:p>
                    <a:p>
                      <a:pPr algn="l"/>
                      <a:r>
                        <a:rPr lang="en-GB" sz="700" dirty="0"/>
                        <a:t>With repeated freeze-thaw cycles,</a:t>
                      </a:r>
                      <a:r>
                        <a:rPr lang="en-GB" sz="700" baseline="0" dirty="0"/>
                        <a:t> the rock breaks off.</a:t>
                      </a:r>
                      <a:endParaRPr lang="en-GB" sz="700"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endParaRPr lang="en-GB" sz="800" dirty="0"/>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20170844"/>
                  </a:ext>
                </a:extLst>
              </a:tr>
            </a:tbl>
          </a:graphicData>
        </a:graphic>
      </p:graphicFrame>
      <p:pic>
        <p:nvPicPr>
          <p:cNvPr id="31" name="Picture 30"/>
          <p:cNvPicPr>
            <a:picLocks noChangeAspect="1"/>
          </p:cNvPicPr>
          <p:nvPr/>
        </p:nvPicPr>
        <p:blipFill rotWithShape="1">
          <a:blip r:embed="rId7">
            <a:extLst>
              <a:ext uri="{28A0092B-C50C-407E-A947-70E740481C1C}">
                <a14:useLocalDpi xmlns:a14="http://schemas.microsoft.com/office/drawing/2010/main" val="0"/>
              </a:ext>
            </a:extLst>
          </a:blip>
          <a:srcRect l="1048" t="9688" r="66506" b="34813"/>
          <a:stretch/>
        </p:blipFill>
        <p:spPr>
          <a:xfrm>
            <a:off x="6950249" y="2456773"/>
            <a:ext cx="459521" cy="518981"/>
          </a:xfrm>
          <a:prstGeom prst="rect">
            <a:avLst/>
          </a:prstGeom>
        </p:spPr>
      </p:pic>
      <p:pic>
        <p:nvPicPr>
          <p:cNvPr id="32" name="Picture 31"/>
          <p:cNvPicPr>
            <a:picLocks noChangeAspect="1"/>
          </p:cNvPicPr>
          <p:nvPr/>
        </p:nvPicPr>
        <p:blipFill rotWithShape="1">
          <a:blip r:embed="rId7">
            <a:extLst>
              <a:ext uri="{28A0092B-C50C-407E-A947-70E740481C1C}">
                <a14:useLocalDpi xmlns:a14="http://schemas.microsoft.com/office/drawing/2010/main" val="0"/>
              </a:ext>
            </a:extLst>
          </a:blip>
          <a:srcRect l="33188" t="10414" r="34366" b="33870"/>
          <a:stretch/>
        </p:blipFill>
        <p:spPr>
          <a:xfrm>
            <a:off x="8199075" y="2456773"/>
            <a:ext cx="472825" cy="534006"/>
          </a:xfrm>
          <a:prstGeom prst="rect">
            <a:avLst/>
          </a:prstGeom>
        </p:spPr>
      </p:pic>
      <p:pic>
        <p:nvPicPr>
          <p:cNvPr id="33" name="Picture 32"/>
          <p:cNvPicPr>
            <a:picLocks noChangeAspect="1"/>
          </p:cNvPicPr>
          <p:nvPr/>
        </p:nvPicPr>
        <p:blipFill rotWithShape="1">
          <a:blip r:embed="rId7">
            <a:extLst>
              <a:ext uri="{28A0092B-C50C-407E-A947-70E740481C1C}">
                <a14:useLocalDpi xmlns:a14="http://schemas.microsoft.com/office/drawing/2010/main" val="0"/>
              </a:ext>
            </a:extLst>
          </a:blip>
          <a:srcRect l="66868" t="9833" r="1457" b="32793"/>
          <a:stretch/>
        </p:blipFill>
        <p:spPr>
          <a:xfrm>
            <a:off x="9436780" y="2444699"/>
            <a:ext cx="446615" cy="540147"/>
          </a:xfrm>
          <a:prstGeom prst="rect">
            <a:avLst/>
          </a:prstGeom>
        </p:spPr>
      </p:pic>
      <p:graphicFrame>
        <p:nvGraphicFramePr>
          <p:cNvPr id="34" name="Table 33"/>
          <p:cNvGraphicFramePr>
            <a:graphicFrameLocks noGrp="1"/>
          </p:cNvGraphicFramePr>
          <p:nvPr/>
        </p:nvGraphicFramePr>
        <p:xfrm>
          <a:off x="6161059" y="-5291"/>
          <a:ext cx="3742592" cy="1737360"/>
        </p:xfrm>
        <a:graphic>
          <a:graphicData uri="http://schemas.openxmlformats.org/drawingml/2006/table">
            <a:tbl>
              <a:tblPr firstRow="1" bandRow="1">
                <a:tableStyleId>{00A15C55-8517-42AA-B614-E9B94910E393}</a:tableStyleId>
              </a:tblPr>
              <a:tblGrid>
                <a:gridCol w="208280">
                  <a:extLst>
                    <a:ext uri="{9D8B030D-6E8A-4147-A177-3AD203B41FA5}">
                      <a16:colId xmlns:a16="http://schemas.microsoft.com/office/drawing/2014/main" val="428806667"/>
                    </a:ext>
                  </a:extLst>
                </a:gridCol>
                <a:gridCol w="3534312">
                  <a:extLst>
                    <a:ext uri="{9D8B030D-6E8A-4147-A177-3AD203B41FA5}">
                      <a16:colId xmlns:a16="http://schemas.microsoft.com/office/drawing/2014/main" val="3203318287"/>
                    </a:ext>
                  </a:extLst>
                </a:gridCol>
              </a:tblGrid>
              <a:tr h="144527">
                <a:tc gridSpan="2">
                  <a:txBody>
                    <a:bodyPr/>
                    <a:lstStyle/>
                    <a:p>
                      <a:r>
                        <a:rPr lang="en-GB" sz="800" dirty="0"/>
                        <a:t>Mass Movement</a:t>
                      </a:r>
                    </a:p>
                  </a:txBody>
                  <a:tcPr/>
                </a:tc>
                <a:tc hMerge="1">
                  <a:txBody>
                    <a:bodyPr/>
                    <a:lstStyle/>
                    <a:p>
                      <a:endParaRPr lang="en-GB" sz="800" dirty="0"/>
                    </a:p>
                  </a:txBody>
                  <a:tcPr/>
                </a:tc>
                <a:extLst>
                  <a:ext uri="{0D108BD9-81ED-4DB2-BD59-A6C34878D82A}">
                    <a16:rowId xmlns:a16="http://schemas.microsoft.com/office/drawing/2014/main" val="786780912"/>
                  </a:ext>
                </a:extLst>
              </a:tr>
              <a:tr h="227114">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t>A large movement of soil and rock debris that</a:t>
                      </a:r>
                      <a:r>
                        <a:rPr lang="en-GB" sz="800" b="1" baseline="0" dirty="0"/>
                        <a:t> moves </a:t>
                      </a:r>
                      <a:r>
                        <a:rPr lang="en-GB" sz="800" b="1" dirty="0"/>
                        <a:t>down slopes in response to the pull of gravity in a vertical direction.</a:t>
                      </a:r>
                    </a:p>
                  </a:txBody>
                  <a:tcPr>
                    <a:solidFill>
                      <a:schemeClr val="accent4">
                        <a:lumMod val="20000"/>
                        <a:lumOff val="80000"/>
                      </a:schemeClr>
                    </a:solidFill>
                  </a:tcPr>
                </a:tc>
                <a:tc hMerge="1">
                  <a:txBody>
                    <a:bodyPr/>
                    <a:lstStyle/>
                    <a:p>
                      <a:endParaRPr lang="en-GB"/>
                    </a:p>
                  </a:txBody>
                  <a:tcPr/>
                </a:tc>
                <a:extLst>
                  <a:ext uri="{0D108BD9-81ED-4DB2-BD59-A6C34878D82A}">
                    <a16:rowId xmlns:a16="http://schemas.microsoft.com/office/drawing/2014/main" val="3692952396"/>
                  </a:ext>
                </a:extLst>
              </a:tr>
              <a:tr h="144527">
                <a:tc>
                  <a:txBody>
                    <a:bodyPr/>
                    <a:lstStyle/>
                    <a:p>
                      <a:pPr algn="ctr"/>
                      <a:r>
                        <a:rPr lang="en-GB" sz="800" b="1" dirty="0"/>
                        <a:t>1</a:t>
                      </a:r>
                    </a:p>
                  </a:txBody>
                  <a:tcPr anchor="ctr"/>
                </a:tc>
                <a:tc>
                  <a:txBody>
                    <a:bodyPr/>
                    <a:lstStyle/>
                    <a:p>
                      <a:r>
                        <a:rPr lang="en-GB" sz="800" dirty="0"/>
                        <a:t>Rain</a:t>
                      </a:r>
                      <a:r>
                        <a:rPr lang="en-GB" sz="800" baseline="0" dirty="0"/>
                        <a:t> saturates the permeable rock above the impermeable rock making it heavy.</a:t>
                      </a:r>
                      <a:endParaRPr lang="en-GB" sz="800" dirty="0"/>
                    </a:p>
                  </a:txBody>
                  <a:tcPr/>
                </a:tc>
                <a:extLst>
                  <a:ext uri="{0D108BD9-81ED-4DB2-BD59-A6C34878D82A}">
                    <a16:rowId xmlns:a16="http://schemas.microsoft.com/office/drawing/2014/main" val="4105750743"/>
                  </a:ext>
                </a:extLst>
              </a:tr>
              <a:tr h="144527">
                <a:tc>
                  <a:txBody>
                    <a:bodyPr/>
                    <a:lstStyle/>
                    <a:p>
                      <a:pPr algn="ctr"/>
                      <a:r>
                        <a:rPr lang="en-GB" sz="800" b="1" dirty="0"/>
                        <a:t>2</a:t>
                      </a:r>
                    </a:p>
                  </a:txBody>
                  <a:tcPr anchor="ctr"/>
                </a:tc>
                <a:tc>
                  <a:txBody>
                    <a:bodyPr/>
                    <a:lstStyle/>
                    <a:p>
                      <a:r>
                        <a:rPr lang="en-GB" sz="800" dirty="0"/>
                        <a:t>Waves or</a:t>
                      </a:r>
                      <a:r>
                        <a:rPr lang="en-GB" sz="800" baseline="0" dirty="0"/>
                        <a:t> a river will erode the base of the slope making it unstable.</a:t>
                      </a:r>
                      <a:endParaRPr lang="en-GB" sz="800" dirty="0"/>
                    </a:p>
                  </a:txBody>
                  <a:tcPr/>
                </a:tc>
                <a:extLst>
                  <a:ext uri="{0D108BD9-81ED-4DB2-BD59-A6C34878D82A}">
                    <a16:rowId xmlns:a16="http://schemas.microsoft.com/office/drawing/2014/main" val="976715363"/>
                  </a:ext>
                </a:extLst>
              </a:tr>
              <a:tr h="227114">
                <a:tc>
                  <a:txBody>
                    <a:bodyPr/>
                    <a:lstStyle/>
                    <a:p>
                      <a:pPr algn="ctr"/>
                      <a:r>
                        <a:rPr lang="en-GB" sz="800" b="1" dirty="0"/>
                        <a:t>3</a:t>
                      </a:r>
                    </a:p>
                  </a:txBody>
                  <a:tcPr anchor="ctr"/>
                </a:tc>
                <a:tc>
                  <a:txBody>
                    <a:bodyPr/>
                    <a:lstStyle/>
                    <a:p>
                      <a:r>
                        <a:rPr lang="en-GB" sz="800" dirty="0"/>
                        <a:t>Eventually the weight of the permeable</a:t>
                      </a:r>
                      <a:r>
                        <a:rPr lang="en-GB" sz="800" baseline="0" dirty="0"/>
                        <a:t> rock</a:t>
                      </a:r>
                      <a:r>
                        <a:rPr lang="en-GB" sz="800" dirty="0"/>
                        <a:t> above the impermeable rock weakens</a:t>
                      </a:r>
                      <a:r>
                        <a:rPr lang="en-GB" sz="800" baseline="0" dirty="0"/>
                        <a:t> and collapses.</a:t>
                      </a:r>
                      <a:endParaRPr lang="en-GB" sz="800" dirty="0"/>
                    </a:p>
                  </a:txBody>
                  <a:tcPr/>
                </a:tc>
                <a:extLst>
                  <a:ext uri="{0D108BD9-81ED-4DB2-BD59-A6C34878D82A}">
                    <a16:rowId xmlns:a16="http://schemas.microsoft.com/office/drawing/2014/main" val="1383234103"/>
                  </a:ext>
                </a:extLst>
              </a:tr>
              <a:tr h="144527">
                <a:tc>
                  <a:txBody>
                    <a:bodyPr/>
                    <a:lstStyle/>
                    <a:p>
                      <a:pPr algn="ctr"/>
                      <a:r>
                        <a:rPr lang="en-GB" sz="800" b="1" dirty="0"/>
                        <a:t>4</a:t>
                      </a:r>
                    </a:p>
                  </a:txBody>
                  <a:tcPr anchor="ctr"/>
                </a:tc>
                <a:tc>
                  <a:txBody>
                    <a:bodyPr/>
                    <a:lstStyle/>
                    <a:p>
                      <a:r>
                        <a:rPr lang="en-GB" sz="800" dirty="0"/>
                        <a:t>The debris at the base of the cliff is then removed and transported</a:t>
                      </a:r>
                      <a:r>
                        <a:rPr lang="en-GB" sz="800" baseline="0" dirty="0"/>
                        <a:t> by the water.</a:t>
                      </a:r>
                      <a:endParaRPr lang="en-GB" sz="800" dirty="0"/>
                    </a:p>
                  </a:txBody>
                  <a:tcPr/>
                </a:tc>
                <a:extLst>
                  <a:ext uri="{0D108BD9-81ED-4DB2-BD59-A6C34878D82A}">
                    <a16:rowId xmlns:a16="http://schemas.microsoft.com/office/drawing/2014/main" val="4074566616"/>
                  </a:ext>
                </a:extLst>
              </a:tr>
              <a:tr h="144527">
                <a:tc gridSpan="2">
                  <a:txBody>
                    <a:bodyPr/>
                    <a:lstStyle/>
                    <a:p>
                      <a:pPr algn="ctr"/>
                      <a:endParaRPr lang="en-GB" sz="800" b="1" dirty="0"/>
                    </a:p>
                  </a:txBody>
                  <a:tcPr anchor="ctr">
                    <a:solidFill>
                      <a:schemeClr val="bg1"/>
                    </a:solidFill>
                  </a:tcPr>
                </a:tc>
                <a:tc hMerge="1">
                  <a:txBody>
                    <a:bodyPr/>
                    <a:lstStyle/>
                    <a:p>
                      <a:endParaRPr lang="en-GB" sz="800" dirty="0"/>
                    </a:p>
                  </a:txBody>
                  <a:tcPr/>
                </a:tc>
                <a:extLst>
                  <a:ext uri="{0D108BD9-81ED-4DB2-BD59-A6C34878D82A}">
                    <a16:rowId xmlns:a16="http://schemas.microsoft.com/office/drawing/2014/main" val="2020299769"/>
                  </a:ext>
                </a:extLst>
              </a:tr>
            </a:tbl>
          </a:graphicData>
        </a:graphic>
      </p:graphicFrame>
      <p:pic>
        <p:nvPicPr>
          <p:cNvPr id="35" name="Picture 34"/>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215145" y="1514347"/>
            <a:ext cx="2059015" cy="854288"/>
          </a:xfrm>
          <a:prstGeom prst="rect">
            <a:avLst/>
          </a:prstGeom>
        </p:spPr>
      </p:pic>
      <p:sp>
        <p:nvSpPr>
          <p:cNvPr id="19" name="Rectangle 18"/>
          <p:cNvSpPr/>
          <p:nvPr/>
        </p:nvSpPr>
        <p:spPr>
          <a:xfrm>
            <a:off x="8286750" y="1533398"/>
            <a:ext cx="1600200" cy="8352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GB" sz="800" b="1" dirty="0"/>
              <a:t>Sliding: </a:t>
            </a:r>
            <a:r>
              <a:rPr lang="en-GB" sz="800" dirty="0"/>
              <a:t>Rock falls as a block along a fairly straight slip plane</a:t>
            </a:r>
          </a:p>
          <a:p>
            <a:r>
              <a:rPr lang="en-GB" sz="800" b="1" dirty="0"/>
              <a:t>Slumping: </a:t>
            </a:r>
            <a:r>
              <a:rPr lang="en-GB" sz="800" dirty="0"/>
              <a:t>Material rotates backwards into the cliff as it slips</a:t>
            </a:r>
          </a:p>
          <a:p>
            <a:r>
              <a:rPr lang="en-GB" sz="800" b="1" dirty="0"/>
              <a:t>Rock Falls: </a:t>
            </a:r>
            <a:r>
              <a:rPr lang="en-GB" sz="800" dirty="0"/>
              <a:t>  Bare rock usually from a vertical cliff – falls into a scree slope</a:t>
            </a:r>
            <a:endParaRPr lang="en-GB" sz="800" b="1" dirty="0"/>
          </a:p>
        </p:txBody>
      </p:sp>
      <p:graphicFrame>
        <p:nvGraphicFramePr>
          <p:cNvPr id="37" name="Table 36"/>
          <p:cNvGraphicFramePr>
            <a:graphicFrameLocks noGrp="1"/>
          </p:cNvGraphicFramePr>
          <p:nvPr/>
        </p:nvGraphicFramePr>
        <p:xfrm>
          <a:off x="5231502" y="4823253"/>
          <a:ext cx="2199534" cy="2011680"/>
        </p:xfrm>
        <a:graphic>
          <a:graphicData uri="http://schemas.openxmlformats.org/drawingml/2006/table">
            <a:tbl>
              <a:tblPr firstRow="1" bandRow="1">
                <a:tableStyleId>{00A15C55-8517-42AA-B614-E9B94910E393}</a:tableStyleId>
              </a:tblPr>
              <a:tblGrid>
                <a:gridCol w="626429">
                  <a:extLst>
                    <a:ext uri="{9D8B030D-6E8A-4147-A177-3AD203B41FA5}">
                      <a16:colId xmlns:a16="http://schemas.microsoft.com/office/drawing/2014/main" val="225023838"/>
                    </a:ext>
                  </a:extLst>
                </a:gridCol>
                <a:gridCol w="1573105">
                  <a:extLst>
                    <a:ext uri="{9D8B030D-6E8A-4147-A177-3AD203B41FA5}">
                      <a16:colId xmlns:a16="http://schemas.microsoft.com/office/drawing/2014/main" val="3203318287"/>
                    </a:ext>
                  </a:extLst>
                </a:gridCol>
              </a:tblGrid>
              <a:tr h="212756">
                <a:tc gridSpan="2">
                  <a:txBody>
                    <a:bodyPr/>
                    <a:lstStyle/>
                    <a:p>
                      <a:pPr algn="ctr"/>
                      <a:r>
                        <a:rPr lang="en-GB" sz="800" dirty="0"/>
                        <a:t>Types of Erosion - </a:t>
                      </a:r>
                      <a:r>
                        <a:rPr lang="en-GB" sz="800" b="0" dirty="0"/>
                        <a:t>HAAS</a:t>
                      </a:r>
                    </a:p>
                  </a:txBody>
                  <a:tcPr/>
                </a:tc>
                <a:tc hMerge="1">
                  <a:txBody>
                    <a:bodyPr/>
                    <a:lstStyle/>
                    <a:p>
                      <a:endParaRPr lang="en-GB"/>
                    </a:p>
                  </a:txBody>
                  <a:tcPr/>
                </a:tc>
                <a:extLst>
                  <a:ext uri="{0D108BD9-81ED-4DB2-BD59-A6C34878D82A}">
                    <a16:rowId xmlns:a16="http://schemas.microsoft.com/office/drawing/2014/main" val="786780912"/>
                  </a:ext>
                </a:extLst>
              </a:tr>
              <a:tr h="334331">
                <a:tc gridSpan="2">
                  <a:txBody>
                    <a:bodyPr/>
                    <a:lstStyle/>
                    <a:p>
                      <a:pPr algn="ctr"/>
                      <a:r>
                        <a:rPr lang="en-GB" sz="800" b="1" dirty="0"/>
                        <a:t>The break down and transport of rocks – smooth, round and sorted.</a:t>
                      </a:r>
                    </a:p>
                  </a:txBody>
                  <a:tcPr>
                    <a:solidFill>
                      <a:schemeClr val="accent4">
                        <a:lumMod val="20000"/>
                        <a:lumOff val="80000"/>
                      </a:schemeClr>
                    </a:solidFill>
                  </a:tcPr>
                </a:tc>
                <a:tc hMerge="1">
                  <a:txBody>
                    <a:bodyPr/>
                    <a:lstStyle/>
                    <a:p>
                      <a:endParaRPr lang="en-GB"/>
                    </a:p>
                  </a:txBody>
                  <a:tcPr/>
                </a:tc>
                <a:extLst>
                  <a:ext uri="{0D108BD9-81ED-4DB2-BD59-A6C34878D82A}">
                    <a16:rowId xmlns:a16="http://schemas.microsoft.com/office/drawing/2014/main" val="1545599503"/>
                  </a:ext>
                </a:extLst>
              </a:tr>
              <a:tr h="441827">
                <a:tc>
                  <a:txBody>
                    <a:bodyPr/>
                    <a:lstStyle/>
                    <a:p>
                      <a:r>
                        <a:rPr lang="en-GB" sz="800" b="1" dirty="0"/>
                        <a:t>Hydraulic Action/</a:t>
                      </a:r>
                      <a:br>
                        <a:rPr lang="en-GB" sz="800" b="1" dirty="0"/>
                      </a:br>
                      <a:r>
                        <a:rPr lang="en-GB" sz="800" b="1" dirty="0"/>
                        <a:t>Power</a:t>
                      </a:r>
                    </a:p>
                  </a:txBody>
                  <a:tcPr>
                    <a:solidFill>
                      <a:schemeClr val="accent4">
                        <a:lumMod val="60000"/>
                        <a:lumOff val="40000"/>
                      </a:schemeClr>
                    </a:solidFill>
                  </a:tcPr>
                </a:tc>
                <a:tc>
                  <a:txBody>
                    <a:bodyPr/>
                    <a:lstStyle/>
                    <a:p>
                      <a:r>
                        <a:rPr lang="en-GB" sz="800" dirty="0"/>
                        <a:t>Water enters</a:t>
                      </a:r>
                      <a:r>
                        <a:rPr lang="en-GB" sz="800" baseline="0" dirty="0"/>
                        <a:t> cracks in the cliff/river sides. air compresses, causing the crack to expand.</a:t>
                      </a:r>
                      <a:endParaRPr lang="en-GB" sz="800" dirty="0"/>
                    </a:p>
                  </a:txBody>
                  <a:tcPr/>
                </a:tc>
                <a:extLst>
                  <a:ext uri="{0D108BD9-81ED-4DB2-BD59-A6C34878D82A}">
                    <a16:rowId xmlns:a16="http://schemas.microsoft.com/office/drawing/2014/main" val="57974573"/>
                  </a:ext>
                </a:extLst>
              </a:tr>
              <a:tr h="334331">
                <a:tc>
                  <a:txBody>
                    <a:bodyPr/>
                    <a:lstStyle/>
                    <a:p>
                      <a:r>
                        <a:rPr lang="en-GB" sz="800" b="1" dirty="0"/>
                        <a:t>Abrasion</a:t>
                      </a:r>
                    </a:p>
                  </a:txBody>
                  <a:tcPr>
                    <a:solidFill>
                      <a:schemeClr val="accent4">
                        <a:lumMod val="60000"/>
                        <a:lumOff val="40000"/>
                      </a:schemeClr>
                    </a:solidFill>
                  </a:tcPr>
                </a:tc>
                <a:tc>
                  <a:txBody>
                    <a:bodyPr/>
                    <a:lstStyle/>
                    <a:p>
                      <a:r>
                        <a:rPr lang="en-GB" sz="800" dirty="0"/>
                        <a:t>Rocks hurled at the cliff/river sides</a:t>
                      </a:r>
                      <a:r>
                        <a:rPr lang="en-GB" sz="800" baseline="0" dirty="0"/>
                        <a:t> to break pieces apart. </a:t>
                      </a:r>
                      <a:endParaRPr lang="en-GB" sz="800" dirty="0"/>
                    </a:p>
                  </a:txBody>
                  <a:tcPr/>
                </a:tc>
                <a:extLst>
                  <a:ext uri="{0D108BD9-81ED-4DB2-BD59-A6C34878D82A}">
                    <a16:rowId xmlns:a16="http://schemas.microsoft.com/office/drawing/2014/main" val="4074566616"/>
                  </a:ext>
                </a:extLst>
              </a:tr>
              <a:tr h="334331">
                <a:tc>
                  <a:txBody>
                    <a:bodyPr/>
                    <a:lstStyle/>
                    <a:p>
                      <a:r>
                        <a:rPr lang="en-GB" sz="800" b="1" dirty="0"/>
                        <a:t>Attrition</a:t>
                      </a:r>
                    </a:p>
                  </a:txBody>
                  <a:tcPr>
                    <a:solidFill>
                      <a:schemeClr val="accent4">
                        <a:lumMod val="60000"/>
                        <a:lumOff val="40000"/>
                      </a:schemeClr>
                    </a:solidFill>
                  </a:tcPr>
                </a:tc>
                <a:tc>
                  <a:txBody>
                    <a:bodyPr/>
                    <a:lstStyle/>
                    <a:p>
                      <a:r>
                        <a:rPr lang="en-GB" sz="800" dirty="0"/>
                        <a:t>Rocks that</a:t>
                      </a:r>
                      <a:r>
                        <a:rPr lang="en-GB" sz="800" baseline="0" dirty="0"/>
                        <a:t> bash together to become smooth/smaller.</a:t>
                      </a:r>
                      <a:endParaRPr lang="en-GB" sz="800" dirty="0"/>
                    </a:p>
                  </a:txBody>
                  <a:tcPr/>
                </a:tc>
                <a:extLst>
                  <a:ext uri="{0D108BD9-81ED-4DB2-BD59-A6C34878D82A}">
                    <a16:rowId xmlns:a16="http://schemas.microsoft.com/office/drawing/2014/main" val="107823567"/>
                  </a:ext>
                </a:extLst>
              </a:tr>
              <a:tr h="334331">
                <a:tc>
                  <a:txBody>
                    <a:bodyPr/>
                    <a:lstStyle/>
                    <a:p>
                      <a:r>
                        <a:rPr lang="en-GB" sz="800" b="1" dirty="0"/>
                        <a:t>Solution/</a:t>
                      </a:r>
                      <a:br>
                        <a:rPr lang="en-GB" sz="800" b="1" dirty="0"/>
                      </a:br>
                      <a:r>
                        <a:rPr lang="en-GB" sz="800" b="1" dirty="0"/>
                        <a:t>Corrosion</a:t>
                      </a:r>
                      <a:endParaRPr lang="en-GB" sz="900" b="1" dirty="0"/>
                    </a:p>
                  </a:txBody>
                  <a:tcPr>
                    <a:solidFill>
                      <a:schemeClr val="accent4">
                        <a:lumMod val="60000"/>
                        <a:lumOff val="40000"/>
                      </a:schemeClr>
                    </a:solidFill>
                  </a:tcPr>
                </a:tc>
                <a:tc>
                  <a:txBody>
                    <a:bodyPr/>
                    <a:lstStyle/>
                    <a:p>
                      <a:r>
                        <a:rPr lang="en-GB" sz="800" dirty="0"/>
                        <a:t>Weak acids  in sea/river water dissolve the rocks/cliff</a:t>
                      </a:r>
                    </a:p>
                  </a:txBody>
                  <a:tcPr/>
                </a:tc>
                <a:extLst>
                  <a:ext uri="{0D108BD9-81ED-4DB2-BD59-A6C34878D82A}">
                    <a16:rowId xmlns:a16="http://schemas.microsoft.com/office/drawing/2014/main" val="1566503517"/>
                  </a:ext>
                </a:extLst>
              </a:tr>
            </a:tbl>
          </a:graphicData>
        </a:graphic>
      </p:graphicFrame>
      <p:sp>
        <p:nvSpPr>
          <p:cNvPr id="21" name="AutoShape 6" descr="Image result for longshore drif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5"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50249" y="3086264"/>
            <a:ext cx="2955751" cy="1261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0" name="Table 39"/>
          <p:cNvGraphicFramePr>
            <a:graphicFrameLocks noGrp="1"/>
          </p:cNvGraphicFramePr>
          <p:nvPr/>
        </p:nvGraphicFramePr>
        <p:xfrm>
          <a:off x="7439453" y="4970816"/>
          <a:ext cx="2477180" cy="1889760"/>
        </p:xfrm>
        <a:graphic>
          <a:graphicData uri="http://schemas.openxmlformats.org/drawingml/2006/table">
            <a:tbl>
              <a:tblPr firstRow="1" bandRow="1">
                <a:tableStyleId>{00A15C55-8517-42AA-B614-E9B94910E393}</a:tableStyleId>
              </a:tblPr>
              <a:tblGrid>
                <a:gridCol w="562654">
                  <a:extLst>
                    <a:ext uri="{9D8B030D-6E8A-4147-A177-3AD203B41FA5}">
                      <a16:colId xmlns:a16="http://schemas.microsoft.com/office/drawing/2014/main" val="225023838"/>
                    </a:ext>
                  </a:extLst>
                </a:gridCol>
                <a:gridCol w="1914526">
                  <a:extLst>
                    <a:ext uri="{9D8B030D-6E8A-4147-A177-3AD203B41FA5}">
                      <a16:colId xmlns:a16="http://schemas.microsoft.com/office/drawing/2014/main" val="3203318287"/>
                    </a:ext>
                  </a:extLst>
                </a:gridCol>
              </a:tblGrid>
              <a:tr h="176008">
                <a:tc gridSpan="2">
                  <a:txBody>
                    <a:bodyPr/>
                    <a:lstStyle/>
                    <a:p>
                      <a:pPr algn="ctr"/>
                      <a:r>
                        <a:rPr lang="en-GB" sz="800" dirty="0"/>
                        <a:t>Types of Transportation</a:t>
                      </a:r>
                    </a:p>
                  </a:txBody>
                  <a:tcPr/>
                </a:tc>
                <a:tc hMerge="1">
                  <a:txBody>
                    <a:bodyPr/>
                    <a:lstStyle/>
                    <a:p>
                      <a:endParaRPr lang="en-GB"/>
                    </a:p>
                  </a:txBody>
                  <a:tcPr/>
                </a:tc>
                <a:extLst>
                  <a:ext uri="{0D108BD9-81ED-4DB2-BD59-A6C34878D82A}">
                    <a16:rowId xmlns:a16="http://schemas.microsoft.com/office/drawing/2014/main" val="786780912"/>
                  </a:ext>
                </a:extLst>
              </a:tr>
              <a:tr h="220499">
                <a:tc gridSpan="2">
                  <a:txBody>
                    <a:bodyPr/>
                    <a:lstStyle/>
                    <a:p>
                      <a:pPr algn="ctr"/>
                      <a:r>
                        <a:rPr lang="en-GB" sz="800" b="1" dirty="0"/>
                        <a:t>A</a:t>
                      </a:r>
                      <a:r>
                        <a:rPr lang="en-GB" sz="800" b="1" baseline="0" dirty="0"/>
                        <a:t> n</a:t>
                      </a:r>
                      <a:r>
                        <a:rPr lang="en-GB" sz="800" b="1" dirty="0"/>
                        <a:t>atural</a:t>
                      </a:r>
                      <a:r>
                        <a:rPr lang="en-GB" sz="800" b="1" baseline="0" dirty="0"/>
                        <a:t> process by which eroded material is carried/transported. </a:t>
                      </a:r>
                      <a:endParaRPr lang="en-GB" sz="800" b="1" dirty="0"/>
                    </a:p>
                  </a:txBody>
                  <a:tcPr>
                    <a:solidFill>
                      <a:schemeClr val="accent4">
                        <a:lumMod val="20000"/>
                        <a:lumOff val="80000"/>
                      </a:schemeClr>
                    </a:solidFill>
                  </a:tcPr>
                </a:tc>
                <a:tc hMerge="1">
                  <a:txBody>
                    <a:bodyPr/>
                    <a:lstStyle/>
                    <a:p>
                      <a:endParaRPr lang="en-GB"/>
                    </a:p>
                  </a:txBody>
                  <a:tcPr/>
                </a:tc>
                <a:extLst>
                  <a:ext uri="{0D108BD9-81ED-4DB2-BD59-A6C34878D82A}">
                    <a16:rowId xmlns:a16="http://schemas.microsoft.com/office/drawing/2014/main" val="1545599503"/>
                  </a:ext>
                </a:extLst>
              </a:tr>
              <a:tr h="209069">
                <a:tc>
                  <a:txBody>
                    <a:bodyPr/>
                    <a:lstStyle/>
                    <a:p>
                      <a:r>
                        <a:rPr lang="en-GB" sz="800" b="1" dirty="0"/>
                        <a:t>Solution</a:t>
                      </a:r>
                    </a:p>
                  </a:txBody>
                  <a:tcPr>
                    <a:solidFill>
                      <a:schemeClr val="accent4">
                        <a:lumMod val="60000"/>
                        <a:lumOff val="40000"/>
                      </a:schemeClr>
                    </a:solidFill>
                  </a:tcPr>
                </a:tc>
                <a:tc>
                  <a:txBody>
                    <a:bodyPr/>
                    <a:lstStyle/>
                    <a:p>
                      <a:r>
                        <a:rPr lang="en-GB" sz="800" dirty="0"/>
                        <a:t>Minerals dissolve in water and are carried along.</a:t>
                      </a:r>
                    </a:p>
                  </a:txBody>
                  <a:tcPr/>
                </a:tc>
                <a:extLst>
                  <a:ext uri="{0D108BD9-81ED-4DB2-BD59-A6C34878D82A}">
                    <a16:rowId xmlns:a16="http://schemas.microsoft.com/office/drawing/2014/main" val="4105750743"/>
                  </a:ext>
                </a:extLst>
              </a:tr>
              <a:tr h="169064">
                <a:tc>
                  <a:txBody>
                    <a:bodyPr/>
                    <a:lstStyle/>
                    <a:p>
                      <a:r>
                        <a:rPr lang="en-GB" sz="800" b="1" dirty="0"/>
                        <a:t>Suspension </a:t>
                      </a:r>
                    </a:p>
                  </a:txBody>
                  <a:tcPr>
                    <a:solidFill>
                      <a:schemeClr val="accent4">
                        <a:lumMod val="60000"/>
                        <a:lumOff val="40000"/>
                      </a:schemeClr>
                    </a:solidFill>
                  </a:tcPr>
                </a:tc>
                <a:tc>
                  <a:txBody>
                    <a:bodyPr/>
                    <a:lstStyle/>
                    <a:p>
                      <a:r>
                        <a:rPr lang="en-GB" sz="800" dirty="0"/>
                        <a:t>Sediment is carried along in the flow of the water.</a:t>
                      </a:r>
                    </a:p>
                  </a:txBody>
                  <a:tcPr/>
                </a:tc>
                <a:extLst>
                  <a:ext uri="{0D108BD9-81ED-4DB2-BD59-A6C34878D82A}">
                    <a16:rowId xmlns:a16="http://schemas.microsoft.com/office/drawing/2014/main" val="1383234103"/>
                  </a:ext>
                </a:extLst>
              </a:tr>
              <a:tr h="288331">
                <a:tc>
                  <a:txBody>
                    <a:bodyPr/>
                    <a:lstStyle/>
                    <a:p>
                      <a:r>
                        <a:rPr lang="en-GB" sz="800" b="1" dirty="0"/>
                        <a:t>Saltation</a:t>
                      </a:r>
                    </a:p>
                  </a:txBody>
                  <a:tcPr>
                    <a:solidFill>
                      <a:schemeClr val="accent4">
                        <a:lumMod val="60000"/>
                        <a:lumOff val="40000"/>
                      </a:schemeClr>
                    </a:solidFill>
                  </a:tcPr>
                </a:tc>
                <a:tc>
                  <a:txBody>
                    <a:bodyPr/>
                    <a:lstStyle/>
                    <a:p>
                      <a:r>
                        <a:rPr lang="en-GB" sz="800" dirty="0"/>
                        <a:t>Pebbles that</a:t>
                      </a:r>
                      <a:r>
                        <a:rPr lang="en-GB" sz="800" baseline="0" dirty="0"/>
                        <a:t> bounce along the sea/river bed.</a:t>
                      </a:r>
                      <a:endParaRPr lang="en-GB" sz="800" dirty="0"/>
                    </a:p>
                  </a:txBody>
                  <a:tcPr/>
                </a:tc>
                <a:extLst>
                  <a:ext uri="{0D108BD9-81ED-4DB2-BD59-A6C34878D82A}">
                    <a16:rowId xmlns:a16="http://schemas.microsoft.com/office/drawing/2014/main" val="4074566616"/>
                  </a:ext>
                </a:extLst>
              </a:tr>
              <a:tr h="278878">
                <a:tc>
                  <a:txBody>
                    <a:bodyPr/>
                    <a:lstStyle/>
                    <a:p>
                      <a:r>
                        <a:rPr lang="en-GB" sz="800" b="1" dirty="0"/>
                        <a:t>Traction</a:t>
                      </a:r>
                    </a:p>
                  </a:txBody>
                  <a:tcPr>
                    <a:solidFill>
                      <a:schemeClr val="accent4">
                        <a:lumMod val="60000"/>
                        <a:lumOff val="40000"/>
                      </a:schemeClr>
                    </a:solidFill>
                  </a:tcPr>
                </a:tc>
                <a:tc>
                  <a:txBody>
                    <a:bodyPr/>
                    <a:lstStyle/>
                    <a:p>
                      <a:r>
                        <a:rPr lang="en-GB" sz="800" dirty="0"/>
                        <a:t>Boulders that roll along a river/sea bed by the</a:t>
                      </a:r>
                      <a:r>
                        <a:rPr lang="en-GB" sz="800" baseline="0" dirty="0"/>
                        <a:t> force of the flowing water.</a:t>
                      </a:r>
                      <a:endParaRPr lang="en-GB" sz="800" dirty="0"/>
                    </a:p>
                  </a:txBody>
                  <a:tcPr/>
                </a:tc>
                <a:extLst>
                  <a:ext uri="{0D108BD9-81ED-4DB2-BD59-A6C34878D82A}">
                    <a16:rowId xmlns:a16="http://schemas.microsoft.com/office/drawing/2014/main" val="1867289413"/>
                  </a:ext>
                </a:extLst>
              </a:tr>
            </a:tbl>
          </a:graphicData>
        </a:graphic>
      </p:graphicFrame>
      <p:graphicFrame>
        <p:nvGraphicFramePr>
          <p:cNvPr id="41" name="Table 40">
            <a:extLst>
              <a:ext uri="{FF2B5EF4-FFF2-40B4-BE49-F238E27FC236}">
                <a16:creationId xmlns:a16="http://schemas.microsoft.com/office/drawing/2014/main" id="{77157AE2-9B5F-4894-A9DF-D452F13AE831}"/>
              </a:ext>
            </a:extLst>
          </p:cNvPr>
          <p:cNvGraphicFramePr>
            <a:graphicFrameLocks noGrp="1"/>
          </p:cNvGraphicFramePr>
          <p:nvPr/>
        </p:nvGraphicFramePr>
        <p:xfrm>
          <a:off x="5172076" y="3324810"/>
          <a:ext cx="1771670" cy="1478280"/>
        </p:xfrm>
        <a:graphic>
          <a:graphicData uri="http://schemas.openxmlformats.org/drawingml/2006/table">
            <a:tbl>
              <a:tblPr firstRow="1" bandRow="1">
                <a:tableStyleId>{00A15C55-8517-42AA-B614-E9B94910E393}</a:tableStyleId>
              </a:tblPr>
              <a:tblGrid>
                <a:gridCol w="1771670">
                  <a:extLst>
                    <a:ext uri="{9D8B030D-6E8A-4147-A177-3AD203B41FA5}">
                      <a16:colId xmlns:a16="http://schemas.microsoft.com/office/drawing/2014/main" val="309138094"/>
                    </a:ext>
                  </a:extLst>
                </a:gridCol>
              </a:tblGrid>
              <a:tr h="204688">
                <a:tc>
                  <a:txBody>
                    <a:bodyPr/>
                    <a:lstStyle/>
                    <a:p>
                      <a:pPr algn="ctr"/>
                      <a:r>
                        <a:rPr lang="en-GB" sz="800" b="1" dirty="0"/>
                        <a:t>What is Deposition?</a:t>
                      </a:r>
                    </a:p>
                  </a:txBody>
                  <a:tcPr/>
                </a:tc>
                <a:extLst>
                  <a:ext uri="{0D108BD9-81ED-4DB2-BD59-A6C34878D82A}">
                    <a16:rowId xmlns:a16="http://schemas.microsoft.com/office/drawing/2014/main" val="893735833"/>
                  </a:ext>
                </a:extLst>
              </a:tr>
              <a:tr h="1213504">
                <a:tc>
                  <a:txBody>
                    <a:bodyPr/>
                    <a:lstStyle/>
                    <a:p>
                      <a:pPr algn="l"/>
                      <a:r>
                        <a:rPr lang="en-GB" sz="700" b="0" kern="1200" dirty="0">
                          <a:solidFill>
                            <a:schemeClr val="dk1"/>
                          </a:solidFill>
                          <a:effectLst/>
                          <a:latin typeface="+mn-lt"/>
                          <a:ea typeface="+mn-ea"/>
                          <a:cs typeface="+mn-cs"/>
                        </a:rPr>
                        <a:t>When the sea or river loses energy, it drops the sand, rock particles and pebbles it has been carrying. This is called deposition. It happens in:</a:t>
                      </a:r>
                    </a:p>
                    <a:p>
                      <a:pPr marL="171450" indent="-171450" algn="l">
                        <a:buFont typeface="Arial" pitchFamily="34" charset="0"/>
                        <a:buChar char="•"/>
                      </a:pPr>
                      <a:r>
                        <a:rPr lang="en-GB" sz="700" b="0" kern="1200" baseline="0" dirty="0">
                          <a:solidFill>
                            <a:schemeClr val="dk1"/>
                          </a:solidFill>
                          <a:effectLst/>
                          <a:latin typeface="+mn-lt"/>
                          <a:ea typeface="+mn-ea"/>
                          <a:cs typeface="+mn-cs"/>
                        </a:rPr>
                        <a:t>Sheltered areas</a:t>
                      </a:r>
                    </a:p>
                    <a:p>
                      <a:pPr marL="171450" indent="-171450" algn="l">
                        <a:buFont typeface="Arial" pitchFamily="34" charset="0"/>
                        <a:buChar char="•"/>
                      </a:pPr>
                      <a:r>
                        <a:rPr lang="en-GB" sz="700" b="0" kern="1200" baseline="0" dirty="0">
                          <a:solidFill>
                            <a:schemeClr val="dk1"/>
                          </a:solidFill>
                          <a:effectLst/>
                          <a:latin typeface="+mn-lt"/>
                          <a:ea typeface="+mn-ea"/>
                          <a:cs typeface="+mn-cs"/>
                        </a:rPr>
                        <a:t>Constructive waves</a:t>
                      </a:r>
                    </a:p>
                    <a:p>
                      <a:pPr marL="171450" indent="-171450" algn="l">
                        <a:buFont typeface="Arial" pitchFamily="34" charset="0"/>
                        <a:buChar char="•"/>
                      </a:pPr>
                      <a:r>
                        <a:rPr lang="en-GB" sz="700" b="0" kern="1200" baseline="0" dirty="0">
                          <a:solidFill>
                            <a:schemeClr val="dk1"/>
                          </a:solidFill>
                          <a:effectLst/>
                          <a:latin typeface="+mn-lt"/>
                          <a:ea typeface="+mn-ea"/>
                          <a:cs typeface="+mn-cs"/>
                        </a:rPr>
                        <a:t>Areas with high erosion rates nearby</a:t>
                      </a:r>
                    </a:p>
                    <a:p>
                      <a:pPr marL="171450" indent="-171450" algn="l">
                        <a:buFont typeface="Arial" pitchFamily="34" charset="0"/>
                        <a:buChar char="•"/>
                      </a:pPr>
                      <a:r>
                        <a:rPr lang="en-GB" sz="700" b="0" kern="1200" baseline="0" dirty="0">
                          <a:solidFill>
                            <a:schemeClr val="dk1"/>
                          </a:solidFill>
                          <a:effectLst/>
                          <a:latin typeface="+mn-lt"/>
                          <a:ea typeface="+mn-ea"/>
                          <a:cs typeface="+mn-cs"/>
                        </a:rPr>
                        <a:t>Areas near rivers (sediment supply)</a:t>
                      </a:r>
                    </a:p>
                    <a:p>
                      <a:pPr marL="171450" indent="-171450" algn="l">
                        <a:buFont typeface="Arial" pitchFamily="34" charset="0"/>
                        <a:buChar char="•"/>
                      </a:pPr>
                      <a:r>
                        <a:rPr lang="en-GB" sz="700" b="0" kern="1200" baseline="0" dirty="0">
                          <a:solidFill>
                            <a:schemeClr val="dk1"/>
                          </a:solidFill>
                          <a:effectLst/>
                          <a:latin typeface="+mn-lt"/>
                          <a:ea typeface="+mn-ea"/>
                          <a:cs typeface="+mn-cs"/>
                        </a:rPr>
                        <a:t>Shallow areas e.g. beaches, floodplains</a:t>
                      </a:r>
                    </a:p>
                    <a:p>
                      <a:pPr marL="171450" indent="-171450" algn="l">
                        <a:buFont typeface="Arial" pitchFamily="34" charset="0"/>
                        <a:buChar char="•"/>
                      </a:pPr>
                      <a:r>
                        <a:rPr lang="en-GB" sz="700" b="0" kern="1200" baseline="0" dirty="0">
                          <a:solidFill>
                            <a:schemeClr val="dk1"/>
                          </a:solidFill>
                          <a:effectLst/>
                          <a:latin typeface="+mn-lt"/>
                          <a:ea typeface="+mn-ea"/>
                          <a:cs typeface="+mn-cs"/>
                        </a:rPr>
                        <a:t>Areas with groynes</a:t>
                      </a:r>
                    </a:p>
                    <a:p>
                      <a:pPr marL="171450" indent="-171450" algn="l">
                        <a:buFont typeface="Arial" pitchFamily="34" charset="0"/>
                        <a:buChar char="•"/>
                      </a:pPr>
                      <a:r>
                        <a:rPr lang="en-GB" sz="700" b="0" kern="1200" baseline="0" dirty="0">
                          <a:solidFill>
                            <a:schemeClr val="dk1"/>
                          </a:solidFill>
                          <a:effectLst/>
                          <a:latin typeface="+mn-lt"/>
                          <a:ea typeface="+mn-ea"/>
                          <a:cs typeface="+mn-cs"/>
                        </a:rPr>
                        <a:t>Inside of meander bends</a:t>
                      </a:r>
                    </a:p>
                  </a:txBody>
                  <a:tcPr>
                    <a:solidFill>
                      <a:schemeClr val="accent4">
                        <a:lumMod val="20000"/>
                        <a:lumOff val="80000"/>
                      </a:schemeClr>
                    </a:solidFill>
                  </a:tcPr>
                </a:tc>
                <a:extLst>
                  <a:ext uri="{0D108BD9-81ED-4DB2-BD59-A6C34878D82A}">
                    <a16:rowId xmlns:a16="http://schemas.microsoft.com/office/drawing/2014/main" val="1365335249"/>
                  </a:ext>
                </a:extLst>
              </a:tr>
            </a:tbl>
          </a:graphicData>
        </a:graphic>
      </p:graphicFrame>
      <p:graphicFrame>
        <p:nvGraphicFramePr>
          <p:cNvPr id="42" name="Table 41">
            <a:extLst>
              <a:ext uri="{FF2B5EF4-FFF2-40B4-BE49-F238E27FC236}">
                <a16:creationId xmlns:a16="http://schemas.microsoft.com/office/drawing/2014/main" id="{77157AE2-9B5F-4894-A9DF-D452F13AE831}"/>
              </a:ext>
            </a:extLst>
          </p:cNvPr>
          <p:cNvGraphicFramePr>
            <a:graphicFrameLocks noGrp="1"/>
          </p:cNvGraphicFramePr>
          <p:nvPr/>
        </p:nvGraphicFramePr>
        <p:xfrm>
          <a:off x="8438757" y="3648166"/>
          <a:ext cx="1458826" cy="738589"/>
        </p:xfrm>
        <a:graphic>
          <a:graphicData uri="http://schemas.openxmlformats.org/drawingml/2006/table">
            <a:tbl>
              <a:tblPr firstRow="1" bandRow="1">
                <a:tableStyleId>{00A15C55-8517-42AA-B614-E9B94910E393}</a:tableStyleId>
              </a:tblPr>
              <a:tblGrid>
                <a:gridCol w="1458826">
                  <a:extLst>
                    <a:ext uri="{9D8B030D-6E8A-4147-A177-3AD203B41FA5}">
                      <a16:colId xmlns:a16="http://schemas.microsoft.com/office/drawing/2014/main" val="309138094"/>
                    </a:ext>
                  </a:extLst>
                </a:gridCol>
              </a:tblGrid>
              <a:tr h="220429">
                <a:tc>
                  <a:txBody>
                    <a:bodyPr/>
                    <a:lstStyle/>
                    <a:p>
                      <a:pPr algn="ctr"/>
                      <a:r>
                        <a:rPr lang="en-GB" sz="800" b="1" dirty="0" err="1"/>
                        <a:t>Longshore</a:t>
                      </a:r>
                      <a:r>
                        <a:rPr lang="en-GB" sz="800" b="1" dirty="0"/>
                        <a:t> Drift</a:t>
                      </a:r>
                    </a:p>
                  </a:txBody>
                  <a:tcPr/>
                </a:tc>
                <a:extLst>
                  <a:ext uri="{0D108BD9-81ED-4DB2-BD59-A6C34878D82A}">
                    <a16:rowId xmlns:a16="http://schemas.microsoft.com/office/drawing/2014/main" val="893735833"/>
                  </a:ext>
                </a:extLst>
              </a:tr>
              <a:tr h="425113">
                <a:tc>
                  <a:txBody>
                    <a:bodyPr/>
                    <a:lstStyle/>
                    <a:p>
                      <a:pPr algn="ctr"/>
                      <a:r>
                        <a:rPr lang="en-GB" sz="700" b="0" kern="1200" dirty="0">
                          <a:solidFill>
                            <a:schemeClr val="dk1"/>
                          </a:solidFill>
                          <a:effectLst/>
                          <a:latin typeface="+mn-lt"/>
                          <a:ea typeface="+mn-ea"/>
                          <a:cs typeface="+mn-cs"/>
                        </a:rPr>
                        <a:t>Zigzag movement of material along a shore caused</a:t>
                      </a:r>
                      <a:r>
                        <a:rPr lang="en-GB" sz="700" b="0" kern="1200" baseline="0" dirty="0">
                          <a:solidFill>
                            <a:schemeClr val="dk1"/>
                          </a:solidFill>
                          <a:effectLst/>
                          <a:latin typeface="+mn-lt"/>
                          <a:ea typeface="+mn-ea"/>
                          <a:cs typeface="+mn-cs"/>
                        </a:rPr>
                        <a:t> by waves going up the beach at an oblique angle and returning at right angles</a:t>
                      </a:r>
                      <a:endParaRPr lang="en-GB" sz="700" b="0" dirty="0"/>
                    </a:p>
                  </a:txBody>
                  <a:tcPr>
                    <a:solidFill>
                      <a:schemeClr val="accent4">
                        <a:lumMod val="20000"/>
                        <a:lumOff val="80000"/>
                      </a:schemeClr>
                    </a:solidFill>
                  </a:tcPr>
                </a:tc>
                <a:extLst>
                  <a:ext uri="{0D108BD9-81ED-4DB2-BD59-A6C34878D82A}">
                    <a16:rowId xmlns:a16="http://schemas.microsoft.com/office/drawing/2014/main" val="1365335249"/>
                  </a:ext>
                </a:extLst>
              </a:tr>
            </a:tbl>
          </a:graphicData>
        </a:graphic>
      </p:graphicFrame>
      <p:pic>
        <p:nvPicPr>
          <p:cNvPr id="36" name="Picture 35">
            <a:extLst>
              <a:ext uri="{FF2B5EF4-FFF2-40B4-BE49-F238E27FC236}">
                <a16:creationId xmlns:a16="http://schemas.microsoft.com/office/drawing/2014/main" id="{B8235F75-261B-4EFE-A866-92255F8655B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36765" y="4347333"/>
            <a:ext cx="2474964" cy="623484"/>
          </a:xfrm>
          <a:prstGeom prst="rect">
            <a:avLst/>
          </a:prstGeom>
        </p:spPr>
      </p:pic>
      <p:graphicFrame>
        <p:nvGraphicFramePr>
          <p:cNvPr id="38" name="Table 37">
            <a:extLst>
              <a:ext uri="{FF2B5EF4-FFF2-40B4-BE49-F238E27FC236}">
                <a16:creationId xmlns:a16="http://schemas.microsoft.com/office/drawing/2014/main" id="{BBB1DA06-31E6-4BA0-9DE7-684F6F4C02A2}"/>
              </a:ext>
            </a:extLst>
          </p:cNvPr>
          <p:cNvGraphicFramePr>
            <a:graphicFrameLocks noGrp="1"/>
          </p:cNvGraphicFramePr>
          <p:nvPr/>
        </p:nvGraphicFramePr>
        <p:xfrm>
          <a:off x="3349806" y="3327658"/>
          <a:ext cx="1802607" cy="1643159"/>
        </p:xfrm>
        <a:graphic>
          <a:graphicData uri="http://schemas.openxmlformats.org/drawingml/2006/table">
            <a:tbl>
              <a:tblPr firstRow="1" bandRow="1">
                <a:tableStyleId>{00A15C55-8517-42AA-B614-E9B94910E393}</a:tableStyleId>
              </a:tblPr>
              <a:tblGrid>
                <a:gridCol w="1802607">
                  <a:extLst>
                    <a:ext uri="{9D8B030D-6E8A-4147-A177-3AD203B41FA5}">
                      <a16:colId xmlns:a16="http://schemas.microsoft.com/office/drawing/2014/main" val="754654229"/>
                    </a:ext>
                  </a:extLst>
                </a:gridCol>
              </a:tblGrid>
              <a:tr h="220567">
                <a:tc>
                  <a:txBody>
                    <a:bodyPr/>
                    <a:lstStyle/>
                    <a:p>
                      <a:pPr algn="ctr"/>
                      <a:r>
                        <a:rPr lang="en-GB" sz="800" dirty="0"/>
                        <a:t>Formation of Bays and Headlands</a:t>
                      </a:r>
                    </a:p>
                  </a:txBody>
                  <a:tcPr/>
                </a:tc>
                <a:extLst>
                  <a:ext uri="{0D108BD9-81ED-4DB2-BD59-A6C34878D82A}">
                    <a16:rowId xmlns:a16="http://schemas.microsoft.com/office/drawing/2014/main" val="913039151"/>
                  </a:ext>
                </a:extLst>
              </a:tr>
              <a:tr h="666078">
                <a:tc>
                  <a:txBody>
                    <a:bodyPr/>
                    <a:lstStyle/>
                    <a:p>
                      <a:pPr algn="ctr"/>
                      <a:endParaRPr lang="en-GB" sz="800" dirty="0"/>
                    </a:p>
                  </a:txBody>
                  <a:tcPr>
                    <a:solidFill>
                      <a:schemeClr val="bg1"/>
                    </a:solidFill>
                  </a:tcPr>
                </a:tc>
                <a:extLst>
                  <a:ext uri="{0D108BD9-81ED-4DB2-BD59-A6C34878D82A}">
                    <a16:rowId xmlns:a16="http://schemas.microsoft.com/office/drawing/2014/main" val="815242062"/>
                  </a:ext>
                </a:extLst>
              </a:tr>
              <a:tr h="756514">
                <a:tc>
                  <a:txBody>
                    <a:bodyPr/>
                    <a:lstStyle/>
                    <a:p>
                      <a:pPr marL="0" indent="0">
                        <a:buFont typeface="+mj-lt"/>
                        <a:buNone/>
                      </a:pPr>
                      <a:r>
                        <a:rPr lang="en-GB" sz="700" b="1" dirty="0"/>
                        <a:t>1) Waves attack the coastline.</a:t>
                      </a:r>
                    </a:p>
                    <a:p>
                      <a:pPr marL="0" indent="0">
                        <a:buFont typeface="+mj-lt"/>
                        <a:buNone/>
                      </a:pPr>
                      <a:r>
                        <a:rPr lang="en-GB" sz="700" b="1" dirty="0"/>
                        <a:t>2) Softer rock is eroded by the sea quicker forming a bay, calm</a:t>
                      </a:r>
                      <a:r>
                        <a:rPr lang="en-GB" sz="700" b="1" baseline="0" dirty="0"/>
                        <a:t> area cases deposition.</a:t>
                      </a:r>
                    </a:p>
                    <a:p>
                      <a:pPr marL="0" indent="0">
                        <a:buFont typeface="+mj-lt"/>
                        <a:buNone/>
                      </a:pPr>
                      <a:r>
                        <a:rPr lang="en-GB" sz="700" b="1" baseline="0" dirty="0"/>
                        <a:t>3) More resistant rock is left jutting out into the sea. This is a headland and is now more vulnerable to erosion.</a:t>
                      </a:r>
                      <a:endParaRPr lang="en-GB" sz="700" b="1" dirty="0"/>
                    </a:p>
                  </a:txBody>
                  <a:tcPr>
                    <a:solidFill>
                      <a:schemeClr val="accent4">
                        <a:lumMod val="20000"/>
                        <a:lumOff val="80000"/>
                      </a:schemeClr>
                    </a:solidFill>
                  </a:tcPr>
                </a:tc>
                <a:extLst>
                  <a:ext uri="{0D108BD9-81ED-4DB2-BD59-A6C34878D82A}">
                    <a16:rowId xmlns:a16="http://schemas.microsoft.com/office/drawing/2014/main" val="2026086467"/>
                  </a:ext>
                </a:extLst>
              </a:tr>
            </a:tbl>
          </a:graphicData>
        </a:graphic>
      </p:graphicFrame>
      <p:graphicFrame>
        <p:nvGraphicFramePr>
          <p:cNvPr id="47" name="Table 46">
            <a:extLst>
              <a:ext uri="{FF2B5EF4-FFF2-40B4-BE49-F238E27FC236}">
                <a16:creationId xmlns:a16="http://schemas.microsoft.com/office/drawing/2014/main" id="{B208F269-7919-4252-86D7-B472BD87747B}"/>
              </a:ext>
            </a:extLst>
          </p:cNvPr>
          <p:cNvGraphicFramePr>
            <a:graphicFrameLocks noGrp="1"/>
          </p:cNvGraphicFramePr>
          <p:nvPr/>
        </p:nvGraphicFramePr>
        <p:xfrm>
          <a:off x="0" y="3019425"/>
          <a:ext cx="1910628" cy="2006522"/>
        </p:xfrm>
        <a:graphic>
          <a:graphicData uri="http://schemas.openxmlformats.org/drawingml/2006/table">
            <a:tbl>
              <a:tblPr firstRow="1" bandRow="1">
                <a:tableStyleId>{00A15C55-8517-42AA-B614-E9B94910E393}</a:tableStyleId>
              </a:tblPr>
              <a:tblGrid>
                <a:gridCol w="1910628">
                  <a:extLst>
                    <a:ext uri="{9D8B030D-6E8A-4147-A177-3AD203B41FA5}">
                      <a16:colId xmlns:a16="http://schemas.microsoft.com/office/drawing/2014/main" val="1982992219"/>
                    </a:ext>
                  </a:extLst>
                </a:gridCol>
              </a:tblGrid>
              <a:tr h="200665">
                <a:tc>
                  <a:txBody>
                    <a:bodyPr/>
                    <a:lstStyle/>
                    <a:p>
                      <a:r>
                        <a:rPr lang="en-GB" sz="700" b="1" dirty="0"/>
                        <a:t>Formation of Coastal</a:t>
                      </a:r>
                      <a:r>
                        <a:rPr lang="en-GB" sz="700" b="1" baseline="0" dirty="0"/>
                        <a:t> Stack</a:t>
                      </a:r>
                      <a:endParaRPr lang="en-GB" sz="700" b="1" dirty="0"/>
                    </a:p>
                  </a:txBody>
                  <a:tcPr/>
                </a:tc>
                <a:extLst>
                  <a:ext uri="{0D108BD9-81ED-4DB2-BD59-A6C34878D82A}">
                    <a16:rowId xmlns:a16="http://schemas.microsoft.com/office/drawing/2014/main" val="681575178"/>
                  </a:ext>
                </a:extLst>
              </a:tr>
              <a:tr h="308716">
                <a:tc>
                  <a:txBody>
                    <a:bodyPr/>
                    <a:lstStyle/>
                    <a:p>
                      <a:endParaRPr lang="en-GB" sz="700" b="1" dirty="0"/>
                    </a:p>
                    <a:p>
                      <a:endParaRPr lang="en-GB" sz="700" b="1" dirty="0"/>
                    </a:p>
                  </a:txBody>
                  <a:tcPr>
                    <a:solidFill>
                      <a:schemeClr val="bg1"/>
                    </a:solidFill>
                  </a:tcPr>
                </a:tc>
                <a:extLst>
                  <a:ext uri="{0D108BD9-81ED-4DB2-BD59-A6C34878D82A}">
                    <a16:rowId xmlns:a16="http://schemas.microsoft.com/office/drawing/2014/main" val="3431433421"/>
                  </a:ext>
                </a:extLst>
              </a:tr>
              <a:tr h="42094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1" dirty="0"/>
                    </a:p>
                  </a:txBody>
                  <a:tcPr>
                    <a:solidFill>
                      <a:schemeClr val="bg1"/>
                    </a:solidFill>
                  </a:tcPr>
                </a:tc>
                <a:extLst>
                  <a:ext uri="{0D108BD9-81ED-4DB2-BD59-A6C34878D82A}">
                    <a16:rowId xmlns:a16="http://schemas.microsoft.com/office/drawing/2014/main" val="3595241715"/>
                  </a:ext>
                </a:extLst>
              </a:tr>
              <a:tr h="1076195">
                <a:tc>
                  <a:txBody>
                    <a:bodyPr/>
                    <a:lstStyle/>
                    <a:p>
                      <a:pPr marL="0" indent="0">
                        <a:buFont typeface="+mj-lt"/>
                        <a:buNone/>
                      </a:pPr>
                      <a:r>
                        <a:rPr lang="en-GB" sz="700" b="1" dirty="0"/>
                        <a:t>1) Hydraulic action and abrasion widens cracks in the cliff face over time to form a cave.</a:t>
                      </a:r>
                    </a:p>
                    <a:p>
                      <a:pPr marL="0" indent="0">
                        <a:buFont typeface="+mj-lt"/>
                        <a:buNone/>
                      </a:pPr>
                      <a:r>
                        <a:rPr lang="en-GB" sz="700" b="1" baseline="0" dirty="0"/>
                        <a:t>2) Further erosion means caves from both sides of the headland break through to form an arch.</a:t>
                      </a:r>
                    </a:p>
                    <a:p>
                      <a:pPr marL="0" indent="0">
                        <a:buFont typeface="+mj-lt"/>
                        <a:buNone/>
                      </a:pPr>
                      <a:r>
                        <a:rPr lang="en-GB" sz="700" b="1" baseline="0" dirty="0"/>
                        <a:t>3) Weather above/erosion below –arch collapses leaving stack. </a:t>
                      </a:r>
                    </a:p>
                    <a:p>
                      <a:pPr marL="0" indent="0">
                        <a:buFont typeface="+mj-lt"/>
                        <a:buNone/>
                      </a:pPr>
                      <a:r>
                        <a:rPr lang="en-GB" sz="700" b="1" baseline="0" dirty="0"/>
                        <a:t>4) Further weathering and erosion eaves a stump.</a:t>
                      </a:r>
                      <a:endParaRPr lang="en-GB" sz="700" b="1" dirty="0"/>
                    </a:p>
                  </a:txBody>
                  <a:tcPr>
                    <a:solidFill>
                      <a:schemeClr val="accent4">
                        <a:lumMod val="20000"/>
                        <a:lumOff val="80000"/>
                      </a:schemeClr>
                    </a:solidFill>
                  </a:tcPr>
                </a:tc>
                <a:extLst>
                  <a:ext uri="{0D108BD9-81ED-4DB2-BD59-A6C34878D82A}">
                    <a16:rowId xmlns:a16="http://schemas.microsoft.com/office/drawing/2014/main" val="662024114"/>
                  </a:ext>
                </a:extLst>
              </a:tr>
            </a:tbl>
          </a:graphicData>
        </a:graphic>
      </p:graphicFrame>
      <p:pic>
        <p:nvPicPr>
          <p:cNvPr id="48" name="Picture 47">
            <a:extLst>
              <a:ext uri="{FF2B5EF4-FFF2-40B4-BE49-F238E27FC236}">
                <a16:creationId xmlns:a16="http://schemas.microsoft.com/office/drawing/2014/main" id="{F0ED70DF-85DC-4747-AC99-07ACF193C54D}"/>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2642" r="3019"/>
          <a:stretch/>
        </p:blipFill>
        <p:spPr>
          <a:xfrm>
            <a:off x="12953" y="3210385"/>
            <a:ext cx="1873628" cy="816963"/>
          </a:xfrm>
          <a:prstGeom prst="rect">
            <a:avLst/>
          </a:prstGeom>
        </p:spPr>
      </p:pic>
      <p:sp>
        <p:nvSpPr>
          <p:cNvPr id="49" name="Rectangle 48">
            <a:extLst>
              <a:ext uri="{FF2B5EF4-FFF2-40B4-BE49-F238E27FC236}">
                <a16:creationId xmlns:a16="http://schemas.microsoft.com/office/drawing/2014/main" id="{216E5717-5DBF-443A-8A15-1F43EF56CD27}"/>
              </a:ext>
            </a:extLst>
          </p:cNvPr>
          <p:cNvSpPr/>
          <p:nvPr/>
        </p:nvSpPr>
        <p:spPr>
          <a:xfrm>
            <a:off x="7224" y="3475047"/>
            <a:ext cx="1288175" cy="215444"/>
          </a:xfrm>
          <a:prstGeom prst="rect">
            <a:avLst/>
          </a:prstGeom>
          <a:solidFill>
            <a:schemeClr val="accent4">
              <a:lumMod val="40000"/>
              <a:lumOff val="60000"/>
            </a:schemeClr>
          </a:solidFill>
        </p:spPr>
        <p:txBody>
          <a:bodyPr wrap="square">
            <a:spAutoFit/>
          </a:bodyPr>
          <a:lstStyle/>
          <a:p>
            <a:pPr lvl="0" algn="ctr" defTabSz="914400">
              <a:defRPr/>
            </a:pPr>
            <a:r>
              <a:rPr lang="en-GB" sz="800" b="1" dirty="0"/>
              <a:t>e.g.: Flamborough Head</a:t>
            </a:r>
          </a:p>
        </p:txBody>
      </p:sp>
      <p:graphicFrame>
        <p:nvGraphicFramePr>
          <p:cNvPr id="51" name="Table 50">
            <a:extLst>
              <a:ext uri="{FF2B5EF4-FFF2-40B4-BE49-F238E27FC236}">
                <a16:creationId xmlns:a16="http://schemas.microsoft.com/office/drawing/2014/main" id="{3BB08161-A3FE-444C-861E-576265DB6A63}"/>
              </a:ext>
            </a:extLst>
          </p:cNvPr>
          <p:cNvGraphicFramePr>
            <a:graphicFrameLocks noGrp="1"/>
          </p:cNvGraphicFramePr>
          <p:nvPr/>
        </p:nvGraphicFramePr>
        <p:xfrm>
          <a:off x="1886581" y="3008869"/>
          <a:ext cx="1408351" cy="2017078"/>
        </p:xfrm>
        <a:graphic>
          <a:graphicData uri="http://schemas.openxmlformats.org/drawingml/2006/table">
            <a:tbl>
              <a:tblPr firstRow="1" bandRow="1">
                <a:tableStyleId>{00A15C55-8517-42AA-B614-E9B94910E393}</a:tableStyleId>
              </a:tblPr>
              <a:tblGrid>
                <a:gridCol w="1408351">
                  <a:extLst>
                    <a:ext uri="{9D8B030D-6E8A-4147-A177-3AD203B41FA5}">
                      <a16:colId xmlns:a16="http://schemas.microsoft.com/office/drawing/2014/main" val="1982992219"/>
                    </a:ext>
                  </a:extLst>
                </a:gridCol>
              </a:tblGrid>
              <a:tr h="184705">
                <a:tc>
                  <a:txBody>
                    <a:bodyPr/>
                    <a:lstStyle/>
                    <a:p>
                      <a:r>
                        <a:rPr lang="en-GB" sz="700" b="1" dirty="0"/>
                        <a:t>Formation of wave-cut platform</a:t>
                      </a:r>
                    </a:p>
                  </a:txBody>
                  <a:tcPr/>
                </a:tc>
                <a:extLst>
                  <a:ext uri="{0D108BD9-81ED-4DB2-BD59-A6C34878D82A}">
                    <a16:rowId xmlns:a16="http://schemas.microsoft.com/office/drawing/2014/main" val="681575178"/>
                  </a:ext>
                </a:extLst>
              </a:tr>
              <a:tr h="284161">
                <a:tc>
                  <a:txBody>
                    <a:bodyPr/>
                    <a:lstStyle/>
                    <a:p>
                      <a:endParaRPr lang="en-GB" sz="700" b="1" dirty="0"/>
                    </a:p>
                    <a:p>
                      <a:endParaRPr lang="en-GB" sz="700" b="1" dirty="0"/>
                    </a:p>
                  </a:txBody>
                  <a:tcPr>
                    <a:solidFill>
                      <a:schemeClr val="bg1"/>
                    </a:solidFill>
                  </a:tcPr>
                </a:tc>
                <a:extLst>
                  <a:ext uri="{0D108BD9-81ED-4DB2-BD59-A6C34878D82A}">
                    <a16:rowId xmlns:a16="http://schemas.microsoft.com/office/drawing/2014/main" val="3431433421"/>
                  </a:ext>
                </a:extLst>
              </a:tr>
              <a:tr h="46259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1" dirty="0"/>
                    </a:p>
                  </a:txBody>
                  <a:tcPr>
                    <a:solidFill>
                      <a:schemeClr val="bg1"/>
                    </a:solidFill>
                  </a:tcPr>
                </a:tc>
                <a:extLst>
                  <a:ext uri="{0D108BD9-81ED-4DB2-BD59-A6C34878D82A}">
                    <a16:rowId xmlns:a16="http://schemas.microsoft.com/office/drawing/2014/main" val="3595241715"/>
                  </a:ext>
                </a:extLst>
              </a:tr>
              <a:tr h="781444">
                <a:tc>
                  <a:txBody>
                    <a:bodyPr/>
                    <a:lstStyle/>
                    <a:p>
                      <a:pPr marL="0" indent="0">
                        <a:buFont typeface="+mj-lt"/>
                        <a:buNone/>
                      </a:pPr>
                      <a:r>
                        <a:rPr lang="en-GB" sz="700" b="1" dirty="0"/>
                        <a:t>1) Waves attack the cliff between high and low tide marks</a:t>
                      </a:r>
                    </a:p>
                    <a:p>
                      <a:pPr marL="0" indent="0">
                        <a:buFont typeface="+mj-lt"/>
                        <a:buNone/>
                      </a:pPr>
                      <a:r>
                        <a:rPr lang="en-GB" sz="700" b="1" baseline="0" dirty="0"/>
                        <a:t>2) Abrasion and hydraulic action create a wave-cut notch.</a:t>
                      </a:r>
                    </a:p>
                    <a:p>
                      <a:pPr marL="0" indent="0">
                        <a:buFont typeface="+mj-lt"/>
                        <a:buNone/>
                      </a:pPr>
                      <a:r>
                        <a:rPr lang="en-GB" sz="700" b="1" baseline="0" dirty="0"/>
                        <a:t>3) Overhang collapses to leave a wave-cut platform</a:t>
                      </a:r>
                    </a:p>
                    <a:p>
                      <a:pPr marL="0" indent="0">
                        <a:buFont typeface="+mj-lt"/>
                        <a:buNone/>
                      </a:pPr>
                      <a:r>
                        <a:rPr lang="en-GB" sz="700" b="1" baseline="0" dirty="0"/>
                        <a:t>4) Wave-cut platform covered at high tide, exposed at low tide</a:t>
                      </a:r>
                      <a:endParaRPr lang="en-GB" sz="700" b="1" dirty="0"/>
                    </a:p>
                  </a:txBody>
                  <a:tcPr>
                    <a:solidFill>
                      <a:schemeClr val="accent4">
                        <a:lumMod val="20000"/>
                        <a:lumOff val="80000"/>
                      </a:schemeClr>
                    </a:solidFill>
                  </a:tcPr>
                </a:tc>
                <a:extLst>
                  <a:ext uri="{0D108BD9-81ED-4DB2-BD59-A6C34878D82A}">
                    <a16:rowId xmlns:a16="http://schemas.microsoft.com/office/drawing/2014/main" val="662024114"/>
                  </a:ext>
                </a:extLst>
              </a:tr>
            </a:tbl>
          </a:graphicData>
        </a:graphic>
      </p:graphicFrame>
      <p:pic>
        <p:nvPicPr>
          <p:cNvPr id="52" name="Picture 2" descr="Image result for wave cut platform">
            <a:extLst>
              <a:ext uri="{FF2B5EF4-FFF2-40B4-BE49-F238E27FC236}">
                <a16:creationId xmlns:a16="http://schemas.microsoft.com/office/drawing/2014/main" id="{8FDA2B19-31C9-4F25-91C0-8B0DBD11086D}"/>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1919045" y="3195211"/>
            <a:ext cx="1359555" cy="78933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3" name="Table 52">
            <a:extLst>
              <a:ext uri="{FF2B5EF4-FFF2-40B4-BE49-F238E27FC236}">
                <a16:creationId xmlns:a16="http://schemas.microsoft.com/office/drawing/2014/main" id="{2F98EF64-F550-49D3-9461-A0D453C47CA7}"/>
              </a:ext>
            </a:extLst>
          </p:cNvPr>
          <p:cNvGraphicFramePr>
            <a:graphicFrameLocks noGrp="1"/>
          </p:cNvGraphicFramePr>
          <p:nvPr/>
        </p:nvGraphicFramePr>
        <p:xfrm>
          <a:off x="2346151" y="5000121"/>
          <a:ext cx="2879622" cy="1859280"/>
        </p:xfrm>
        <a:graphic>
          <a:graphicData uri="http://schemas.openxmlformats.org/drawingml/2006/table">
            <a:tbl>
              <a:tblPr firstRow="1" bandRow="1">
                <a:tableStyleId>{00A15C55-8517-42AA-B614-E9B94910E393}</a:tableStyleId>
              </a:tblPr>
              <a:tblGrid>
                <a:gridCol w="2879622">
                  <a:extLst>
                    <a:ext uri="{9D8B030D-6E8A-4147-A177-3AD203B41FA5}">
                      <a16:colId xmlns:a16="http://schemas.microsoft.com/office/drawing/2014/main" val="1982992219"/>
                    </a:ext>
                  </a:extLst>
                </a:gridCol>
              </a:tblGrid>
              <a:tr h="203747">
                <a:tc>
                  <a:txBody>
                    <a:bodyPr/>
                    <a:lstStyle/>
                    <a:p>
                      <a:r>
                        <a:rPr lang="en-GB" sz="800" dirty="0"/>
                        <a:t>Formation</a:t>
                      </a:r>
                      <a:r>
                        <a:rPr lang="en-GB" sz="800" baseline="0" dirty="0"/>
                        <a:t> of Coastal Spits  and Bars</a:t>
                      </a:r>
                      <a:endParaRPr lang="en-GB" sz="800" dirty="0"/>
                    </a:p>
                  </a:txBody>
                  <a:tcPr/>
                </a:tc>
                <a:extLst>
                  <a:ext uri="{0D108BD9-81ED-4DB2-BD59-A6C34878D82A}">
                    <a16:rowId xmlns:a16="http://schemas.microsoft.com/office/drawing/2014/main" val="681575178"/>
                  </a:ext>
                </a:extLst>
              </a:tr>
              <a:tr h="692426">
                <a:tc>
                  <a:txBody>
                    <a:bodyPr/>
                    <a:lstStyle/>
                    <a:p>
                      <a:endParaRPr lang="en-GB" sz="800" dirty="0"/>
                    </a:p>
                    <a:p>
                      <a:endParaRPr lang="en-GB" sz="800" dirty="0"/>
                    </a:p>
                    <a:p>
                      <a:endParaRPr lang="en-GB" sz="800" dirty="0"/>
                    </a:p>
                    <a:p>
                      <a:endParaRPr lang="en-GB" sz="800" dirty="0"/>
                    </a:p>
                    <a:p>
                      <a:endParaRPr lang="en-GB" sz="800" dirty="0"/>
                    </a:p>
                  </a:txBody>
                  <a:tcPr>
                    <a:solidFill>
                      <a:schemeClr val="bg1"/>
                    </a:solidFill>
                  </a:tcPr>
                </a:tc>
                <a:extLst>
                  <a:ext uri="{0D108BD9-81ED-4DB2-BD59-A6C34878D82A}">
                    <a16:rowId xmlns:a16="http://schemas.microsoft.com/office/drawing/2014/main" val="3431433421"/>
                  </a:ext>
                </a:extLst>
              </a:tr>
              <a:tr h="902308">
                <a:tc>
                  <a:txBody>
                    <a:bodyPr/>
                    <a:lstStyle/>
                    <a:p>
                      <a:pPr marL="0" indent="0">
                        <a:buFont typeface="+mj-lt"/>
                        <a:buNone/>
                      </a:pPr>
                      <a:r>
                        <a:rPr lang="en-GB" sz="700" b="1" dirty="0"/>
                        <a:t>1) Swash</a:t>
                      </a:r>
                      <a:r>
                        <a:rPr lang="en-GB" sz="700" b="1" baseline="0" dirty="0"/>
                        <a:t> moves up the beach at the angle of the prevailing wind.</a:t>
                      </a:r>
                    </a:p>
                    <a:p>
                      <a:pPr marL="0" indent="0">
                        <a:buFont typeface="+mj-lt"/>
                        <a:buNone/>
                      </a:pPr>
                      <a:r>
                        <a:rPr lang="en-GB" sz="700" b="1" baseline="0" dirty="0"/>
                        <a:t>2) Backwash moves down the beach at 90° to coastline, due to gravity. </a:t>
                      </a:r>
                    </a:p>
                    <a:p>
                      <a:pPr marL="0" indent="0">
                        <a:buFont typeface="+mj-lt"/>
                        <a:buNone/>
                      </a:pPr>
                      <a:r>
                        <a:rPr lang="en-GB" sz="700" b="1" baseline="0" dirty="0"/>
                        <a:t>3) Zigzag movement (Longshore Drift) transports material along beach. </a:t>
                      </a:r>
                    </a:p>
                    <a:p>
                      <a:pPr marL="0" indent="0">
                        <a:buFont typeface="+mj-lt"/>
                        <a:buNone/>
                      </a:pPr>
                      <a:r>
                        <a:rPr lang="en-GB" sz="700" b="1" baseline="0" dirty="0"/>
                        <a:t>4) Deposition causes beach to extend, until reaching a change in coastline e.g. river estuary.</a:t>
                      </a:r>
                      <a:br>
                        <a:rPr lang="en-GB" sz="700" b="1" baseline="0" dirty="0"/>
                      </a:br>
                      <a:r>
                        <a:rPr lang="en-GB" sz="700" b="1" baseline="0" dirty="0"/>
                        <a:t>5) Change in prevailing wind direction forms a hook.</a:t>
                      </a:r>
                    </a:p>
                    <a:p>
                      <a:pPr marL="0" indent="0">
                        <a:buFont typeface="+mj-lt"/>
                        <a:buNone/>
                      </a:pPr>
                      <a:r>
                        <a:rPr lang="en-GB" sz="700" b="1" baseline="0" dirty="0"/>
                        <a:t>6) Sheltered area behind spit encourages deposition, salt marsh forms. </a:t>
                      </a:r>
                    </a:p>
                    <a:p>
                      <a:pPr marL="0" indent="0">
                        <a:buFont typeface="+mj-lt"/>
                        <a:buNone/>
                      </a:pPr>
                      <a:r>
                        <a:rPr lang="en-GB" sz="700" b="1" dirty="0"/>
                        <a:t>7) If it continues across a bay (not a river estuary) it can form a bar</a:t>
                      </a:r>
                    </a:p>
                  </a:txBody>
                  <a:tcPr>
                    <a:solidFill>
                      <a:schemeClr val="accent4">
                        <a:lumMod val="20000"/>
                        <a:lumOff val="80000"/>
                      </a:schemeClr>
                    </a:solidFill>
                  </a:tcPr>
                </a:tc>
                <a:extLst>
                  <a:ext uri="{0D108BD9-81ED-4DB2-BD59-A6C34878D82A}">
                    <a16:rowId xmlns:a16="http://schemas.microsoft.com/office/drawing/2014/main" val="662024114"/>
                  </a:ext>
                </a:extLst>
              </a:tr>
            </a:tbl>
          </a:graphicData>
        </a:graphic>
      </p:graphicFrame>
      <p:pic>
        <p:nvPicPr>
          <p:cNvPr id="54" name="Picture 53">
            <a:extLst>
              <a:ext uri="{FF2B5EF4-FFF2-40B4-BE49-F238E27FC236}">
                <a16:creationId xmlns:a16="http://schemas.microsoft.com/office/drawing/2014/main" id="{C78811B3-8F60-4211-9402-409B78F516C6}"/>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375486" y="5191931"/>
            <a:ext cx="2850287" cy="746116"/>
          </a:xfrm>
          <a:prstGeom prst="rect">
            <a:avLst/>
          </a:prstGeom>
        </p:spPr>
      </p:pic>
      <p:sp>
        <p:nvSpPr>
          <p:cNvPr id="55" name="Rectangle 54">
            <a:extLst>
              <a:ext uri="{FF2B5EF4-FFF2-40B4-BE49-F238E27FC236}">
                <a16:creationId xmlns:a16="http://schemas.microsoft.com/office/drawing/2014/main" id="{E43A13CB-0A44-4907-AF17-A05CE86576EA}"/>
              </a:ext>
            </a:extLst>
          </p:cNvPr>
          <p:cNvSpPr/>
          <p:nvPr/>
        </p:nvSpPr>
        <p:spPr>
          <a:xfrm>
            <a:off x="4222259" y="5183741"/>
            <a:ext cx="1013576" cy="338554"/>
          </a:xfrm>
          <a:prstGeom prst="rect">
            <a:avLst/>
          </a:prstGeom>
          <a:solidFill>
            <a:schemeClr val="accent4">
              <a:lumMod val="40000"/>
              <a:lumOff val="60000"/>
            </a:schemeClr>
          </a:solidFill>
        </p:spPr>
        <p:txBody>
          <a:bodyPr wrap="square">
            <a:spAutoFit/>
          </a:bodyPr>
          <a:lstStyle/>
          <a:p>
            <a:pPr algn="ctr"/>
            <a:r>
              <a:rPr lang="en-GB" sz="800" b="1" dirty="0"/>
              <a:t>e.g.: Spurn Head, Holderness Coast.</a:t>
            </a:r>
            <a:endParaRPr lang="en-GB" sz="1600" b="1" dirty="0"/>
          </a:p>
        </p:txBody>
      </p:sp>
      <p:pic>
        <p:nvPicPr>
          <p:cNvPr id="2" name="Picture 1">
            <a:extLst>
              <a:ext uri="{FF2B5EF4-FFF2-40B4-BE49-F238E27FC236}">
                <a16:creationId xmlns:a16="http://schemas.microsoft.com/office/drawing/2014/main" id="{092748FB-BDCC-4768-BED8-452877201AA8}"/>
              </a:ext>
            </a:extLst>
          </p:cNvPr>
          <p:cNvPicPr>
            <a:picLocks noChangeAspect="1"/>
          </p:cNvPicPr>
          <p:nvPr/>
        </p:nvPicPr>
        <p:blipFill>
          <a:blip r:embed="rId14"/>
          <a:stretch>
            <a:fillRect/>
          </a:stretch>
        </p:blipFill>
        <p:spPr>
          <a:xfrm>
            <a:off x="3362541" y="3546447"/>
            <a:ext cx="1789871" cy="715940"/>
          </a:xfrm>
          <a:prstGeom prst="rect">
            <a:avLst/>
          </a:prstGeom>
        </p:spPr>
      </p:pic>
      <p:graphicFrame>
        <p:nvGraphicFramePr>
          <p:cNvPr id="56" name="Table 55">
            <a:extLst>
              <a:ext uri="{FF2B5EF4-FFF2-40B4-BE49-F238E27FC236}">
                <a16:creationId xmlns:a16="http://schemas.microsoft.com/office/drawing/2014/main" id="{40075312-9D8C-4E34-9597-2FEC254A2D36}"/>
              </a:ext>
            </a:extLst>
          </p:cNvPr>
          <p:cNvGraphicFramePr>
            <a:graphicFrameLocks noGrp="1"/>
          </p:cNvGraphicFramePr>
          <p:nvPr/>
        </p:nvGraphicFramePr>
        <p:xfrm>
          <a:off x="-7306" y="5020204"/>
          <a:ext cx="2347728" cy="1859280"/>
        </p:xfrm>
        <a:graphic>
          <a:graphicData uri="http://schemas.openxmlformats.org/drawingml/2006/table">
            <a:tbl>
              <a:tblPr firstRow="1" bandRow="1">
                <a:tableStyleId>{00A15C55-8517-42AA-B614-E9B94910E393}</a:tableStyleId>
              </a:tblPr>
              <a:tblGrid>
                <a:gridCol w="2347728">
                  <a:extLst>
                    <a:ext uri="{9D8B030D-6E8A-4147-A177-3AD203B41FA5}">
                      <a16:colId xmlns:a16="http://schemas.microsoft.com/office/drawing/2014/main" val="1982992219"/>
                    </a:ext>
                  </a:extLst>
                </a:gridCol>
              </a:tblGrid>
              <a:tr h="189713">
                <a:tc>
                  <a:txBody>
                    <a:bodyPr/>
                    <a:lstStyle/>
                    <a:p>
                      <a:r>
                        <a:rPr lang="en-GB" sz="800" dirty="0"/>
                        <a:t>Formation</a:t>
                      </a:r>
                      <a:r>
                        <a:rPr lang="en-GB" sz="800" baseline="0" dirty="0"/>
                        <a:t> of Sand Dunes</a:t>
                      </a:r>
                      <a:endParaRPr lang="en-GB" sz="800" dirty="0"/>
                    </a:p>
                  </a:txBody>
                  <a:tcPr/>
                </a:tc>
                <a:extLst>
                  <a:ext uri="{0D108BD9-81ED-4DB2-BD59-A6C34878D82A}">
                    <a16:rowId xmlns:a16="http://schemas.microsoft.com/office/drawing/2014/main" val="681575178"/>
                  </a:ext>
                </a:extLst>
              </a:tr>
              <a:tr h="355586">
                <a:tc>
                  <a:txBody>
                    <a:bodyPr/>
                    <a:lstStyle/>
                    <a:p>
                      <a:endParaRPr lang="en-GB" sz="800" dirty="0"/>
                    </a:p>
                    <a:p>
                      <a:endParaRPr lang="en-GB" sz="800" dirty="0"/>
                    </a:p>
                    <a:p>
                      <a:endParaRPr lang="en-GB" sz="800" dirty="0"/>
                    </a:p>
                    <a:p>
                      <a:endParaRPr lang="en-GB" sz="800" dirty="0"/>
                    </a:p>
                    <a:p>
                      <a:endParaRPr lang="en-GB" sz="800" dirty="0"/>
                    </a:p>
                  </a:txBody>
                  <a:tcPr>
                    <a:solidFill>
                      <a:schemeClr val="bg1"/>
                    </a:solidFill>
                  </a:tcPr>
                </a:tc>
                <a:extLst>
                  <a:ext uri="{0D108BD9-81ED-4DB2-BD59-A6C34878D82A}">
                    <a16:rowId xmlns:a16="http://schemas.microsoft.com/office/drawing/2014/main" val="3431433421"/>
                  </a:ext>
                </a:extLst>
              </a:tr>
              <a:tr h="782367">
                <a:tc>
                  <a:txBody>
                    <a:bodyPr/>
                    <a:lstStyle/>
                    <a:p>
                      <a:pPr marL="0" indent="0">
                        <a:buFont typeface="+mj-lt"/>
                        <a:buNone/>
                      </a:pPr>
                      <a:r>
                        <a:rPr lang="en-GB" sz="700" b="1" dirty="0"/>
                        <a:t>1) Sand is blown up the beach by the wind</a:t>
                      </a:r>
                    </a:p>
                    <a:p>
                      <a:pPr marL="0" indent="0">
                        <a:buFont typeface="+mj-lt"/>
                        <a:buNone/>
                      </a:pPr>
                      <a:r>
                        <a:rPr lang="en-GB" sz="700" b="1" dirty="0"/>
                        <a:t>2) Where sand is trapped against something like a stone or driftwood an embryo dune may form</a:t>
                      </a:r>
                    </a:p>
                    <a:p>
                      <a:pPr marL="0" indent="0">
                        <a:buFont typeface="+mj-lt"/>
                        <a:buNone/>
                      </a:pPr>
                      <a:r>
                        <a:rPr lang="en-GB" sz="700" b="1" dirty="0"/>
                        <a:t>3) The dunes grow bigger as more sand is deposited and vegetation e.g. marram grass starts to stabilise the dune</a:t>
                      </a:r>
                    </a:p>
                    <a:p>
                      <a:pPr marL="0" indent="0">
                        <a:buFont typeface="+mj-lt"/>
                        <a:buNone/>
                      </a:pPr>
                      <a:r>
                        <a:rPr lang="en-GB" sz="700" b="1" dirty="0"/>
                        <a:t>4) Mature dunes furthest from the sea start to develop higher quality soils and support different plant species</a:t>
                      </a:r>
                    </a:p>
                    <a:p>
                      <a:pPr marL="0" indent="0">
                        <a:buFont typeface="+mj-lt"/>
                        <a:buNone/>
                      </a:pPr>
                      <a:r>
                        <a:rPr lang="en-GB" sz="700" b="1" dirty="0"/>
                        <a:t>This is known as vegetation succession</a:t>
                      </a:r>
                    </a:p>
                  </a:txBody>
                  <a:tcPr>
                    <a:solidFill>
                      <a:schemeClr val="accent4">
                        <a:lumMod val="20000"/>
                        <a:lumOff val="80000"/>
                      </a:schemeClr>
                    </a:solidFill>
                  </a:tcPr>
                </a:tc>
                <a:extLst>
                  <a:ext uri="{0D108BD9-81ED-4DB2-BD59-A6C34878D82A}">
                    <a16:rowId xmlns:a16="http://schemas.microsoft.com/office/drawing/2014/main" val="662024114"/>
                  </a:ext>
                </a:extLst>
              </a:tr>
            </a:tbl>
          </a:graphicData>
        </a:graphic>
      </p:graphicFrame>
      <p:pic>
        <p:nvPicPr>
          <p:cNvPr id="57" name="Picture 4" descr="Image result for formation of sand dunes">
            <a:extLst>
              <a:ext uri="{FF2B5EF4-FFF2-40B4-BE49-F238E27FC236}">
                <a16:creationId xmlns:a16="http://schemas.microsoft.com/office/drawing/2014/main" id="{CE415122-0015-4F5A-A57F-586980244444}"/>
              </a:ext>
            </a:extLst>
          </p:cNvPr>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8166" y="5273623"/>
            <a:ext cx="2316783" cy="619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9528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able 13"/>
          <p:cNvGraphicFramePr>
            <a:graphicFrameLocks noGrp="1"/>
          </p:cNvGraphicFramePr>
          <p:nvPr/>
        </p:nvGraphicFramePr>
        <p:xfrm>
          <a:off x="25608" y="6397"/>
          <a:ext cx="2448000" cy="4053840"/>
        </p:xfrm>
        <a:graphic>
          <a:graphicData uri="http://schemas.openxmlformats.org/drawingml/2006/table">
            <a:tbl>
              <a:tblPr firstRow="1" bandRow="1">
                <a:tableStyleId>{00A15C55-8517-42AA-B614-E9B94910E393}</a:tableStyleId>
              </a:tblPr>
              <a:tblGrid>
                <a:gridCol w="540000">
                  <a:extLst>
                    <a:ext uri="{9D8B030D-6E8A-4147-A177-3AD203B41FA5}">
                      <a16:colId xmlns:a16="http://schemas.microsoft.com/office/drawing/2014/main" val="2556910422"/>
                    </a:ext>
                  </a:extLst>
                </a:gridCol>
                <a:gridCol w="828000">
                  <a:extLst>
                    <a:ext uri="{9D8B030D-6E8A-4147-A177-3AD203B41FA5}">
                      <a16:colId xmlns:a16="http://schemas.microsoft.com/office/drawing/2014/main" val="2559378862"/>
                    </a:ext>
                  </a:extLst>
                </a:gridCol>
                <a:gridCol w="1080000">
                  <a:extLst>
                    <a:ext uri="{9D8B030D-6E8A-4147-A177-3AD203B41FA5}">
                      <a16:colId xmlns:a16="http://schemas.microsoft.com/office/drawing/2014/main" val="2793201181"/>
                    </a:ext>
                  </a:extLst>
                </a:gridCol>
              </a:tblGrid>
              <a:tr h="196580">
                <a:tc gridSpan="3">
                  <a:txBody>
                    <a:bodyPr/>
                    <a:lstStyle/>
                    <a:p>
                      <a:r>
                        <a:rPr lang="en-GB" sz="800" dirty="0"/>
                        <a:t>Coastal Defences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45331023"/>
                  </a:ext>
                </a:extLst>
              </a:tr>
              <a:tr h="182539">
                <a:tc gridSpan="3">
                  <a:txBody>
                    <a:bodyPr/>
                    <a:lstStyle/>
                    <a:p>
                      <a:r>
                        <a:rPr lang="en-GB" sz="700" b="1" dirty="0"/>
                        <a:t>Hard Engineering Defences</a:t>
                      </a:r>
                    </a:p>
                  </a:txBody>
                  <a:tcPr>
                    <a:solidFill>
                      <a:schemeClr val="accent4">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8635989"/>
                  </a:ext>
                </a:extLst>
              </a:tr>
              <a:tr h="575699">
                <a:tc>
                  <a:txBody>
                    <a:bodyPr/>
                    <a:lstStyle/>
                    <a:p>
                      <a:r>
                        <a:rPr lang="en-GB" sz="700" b="1" dirty="0" err="1"/>
                        <a:t>Groynes</a:t>
                      </a:r>
                      <a:endParaRPr lang="en-GB" sz="700" b="1" dirty="0"/>
                    </a:p>
                  </a:txBody>
                  <a:tcPr>
                    <a:solidFill>
                      <a:schemeClr val="accent4">
                        <a:lumMod val="60000"/>
                        <a:lumOff val="40000"/>
                      </a:schemeClr>
                    </a:solidFill>
                  </a:tcPr>
                </a:tc>
                <a:tc>
                  <a:txBody>
                    <a:bodyPr/>
                    <a:lstStyle/>
                    <a:p>
                      <a:r>
                        <a:rPr lang="en-GB" sz="700" b="0" dirty="0"/>
                        <a:t>Wood barriers prevent longshore drift,</a:t>
                      </a:r>
                      <a:r>
                        <a:rPr lang="en-GB" sz="700" b="0" baseline="0" dirty="0"/>
                        <a:t> so the beach can build up.</a:t>
                      </a:r>
                      <a:endParaRPr lang="en-GB" sz="700" b="0" dirty="0"/>
                    </a:p>
                  </a:txBody>
                  <a:tcPr/>
                </a:tc>
                <a:tc>
                  <a:txBody>
                    <a:bodyPr/>
                    <a:lstStyle/>
                    <a:p>
                      <a:pPr marL="171450" indent="-171450">
                        <a:buFontTx/>
                        <a:buBlip>
                          <a:blip r:embed="rId2"/>
                        </a:buBlip>
                      </a:pPr>
                      <a:r>
                        <a:rPr lang="en-GB" sz="700" b="0" dirty="0"/>
                        <a:t>Beach still accessible.</a:t>
                      </a:r>
                    </a:p>
                    <a:p>
                      <a:pPr marL="171450" indent="-171450">
                        <a:buFontTx/>
                        <a:buBlip>
                          <a:blip r:embed="rId3"/>
                        </a:buBlip>
                      </a:pPr>
                      <a:r>
                        <a:rPr lang="en-GB" sz="700" b="0" dirty="0"/>
                        <a:t>No deposition further down coast = erodes</a:t>
                      </a:r>
                      <a:r>
                        <a:rPr lang="en-GB" sz="700" b="0" baseline="0" dirty="0"/>
                        <a:t> faster.</a:t>
                      </a:r>
                      <a:endParaRPr lang="en-GB" sz="700" b="0" dirty="0"/>
                    </a:p>
                  </a:txBody>
                  <a:tcPr/>
                </a:tc>
                <a:extLst>
                  <a:ext uri="{0D108BD9-81ED-4DB2-BD59-A6C34878D82A}">
                    <a16:rowId xmlns:a16="http://schemas.microsoft.com/office/drawing/2014/main" val="1014579813"/>
                  </a:ext>
                </a:extLst>
              </a:tr>
              <a:tr h="673989">
                <a:tc>
                  <a:txBody>
                    <a:bodyPr/>
                    <a:lstStyle/>
                    <a:p>
                      <a:r>
                        <a:rPr lang="en-GB" sz="700" b="1" dirty="0"/>
                        <a:t>Sea Walls</a:t>
                      </a:r>
                    </a:p>
                  </a:txBody>
                  <a:tcPr>
                    <a:solidFill>
                      <a:schemeClr val="accent4">
                        <a:lumMod val="60000"/>
                        <a:lumOff val="40000"/>
                      </a:schemeClr>
                    </a:solidFill>
                  </a:tcPr>
                </a:tc>
                <a:tc>
                  <a:txBody>
                    <a:bodyPr/>
                    <a:lstStyle/>
                    <a:p>
                      <a:r>
                        <a:rPr lang="en-GB" sz="700" b="0" dirty="0"/>
                        <a:t>Concrete walls break up the energy of the wave .</a:t>
                      </a:r>
                      <a:r>
                        <a:rPr lang="en-GB" sz="700" b="0" baseline="0" dirty="0"/>
                        <a:t> Has </a:t>
                      </a:r>
                      <a:r>
                        <a:rPr lang="en-GB" sz="700" b="0" dirty="0"/>
                        <a:t>a lip to stop waves going over.</a:t>
                      </a:r>
                    </a:p>
                  </a:txBody>
                  <a:tcPr/>
                </a:tc>
                <a:tc>
                  <a:txBody>
                    <a:bodyPr/>
                    <a:lstStyle/>
                    <a:p>
                      <a:pPr marL="171450" indent="-171450">
                        <a:buFontTx/>
                        <a:buBlip>
                          <a:blip r:embed="rId2"/>
                        </a:buBlip>
                      </a:pPr>
                      <a:r>
                        <a:rPr lang="en-GB" sz="700" b="0" dirty="0"/>
                        <a:t>Long life span</a:t>
                      </a:r>
                    </a:p>
                    <a:p>
                      <a:pPr marL="171450" indent="-171450">
                        <a:buFontTx/>
                        <a:buBlip>
                          <a:blip r:embed="rId2"/>
                        </a:buBlip>
                      </a:pPr>
                      <a:r>
                        <a:rPr lang="en-GB" sz="700" b="0" dirty="0"/>
                        <a:t>Protects from flooding</a:t>
                      </a:r>
                    </a:p>
                    <a:p>
                      <a:pPr marL="171450" indent="-171450">
                        <a:buFontTx/>
                        <a:buBlip>
                          <a:blip r:embed="rId3"/>
                        </a:buBlip>
                      </a:pPr>
                      <a:r>
                        <a:rPr lang="en-GB" sz="700" b="0" dirty="0"/>
                        <a:t>Curved shape encourages erosion of beach deposits.</a:t>
                      </a:r>
                    </a:p>
                  </a:txBody>
                  <a:tcPr/>
                </a:tc>
                <a:extLst>
                  <a:ext uri="{0D108BD9-81ED-4DB2-BD59-A6C34878D82A}">
                    <a16:rowId xmlns:a16="http://schemas.microsoft.com/office/drawing/2014/main" val="750851646"/>
                  </a:ext>
                </a:extLst>
              </a:tr>
              <a:tr h="673989">
                <a:tc>
                  <a:txBody>
                    <a:bodyPr/>
                    <a:lstStyle/>
                    <a:p>
                      <a:r>
                        <a:rPr lang="en-GB" sz="700" b="1" dirty="0">
                          <a:solidFill>
                            <a:schemeClr val="tx1"/>
                          </a:solidFill>
                        </a:rPr>
                        <a:t>Gabions or Rock Armour (similar but no cages)</a:t>
                      </a:r>
                    </a:p>
                  </a:txBody>
                  <a:tcPr>
                    <a:solidFill>
                      <a:schemeClr val="accent4">
                        <a:lumMod val="60000"/>
                        <a:lumOff val="40000"/>
                      </a:schemeClr>
                    </a:solidFill>
                  </a:tcPr>
                </a:tc>
                <a:tc>
                  <a:txBody>
                    <a:bodyPr/>
                    <a:lstStyle/>
                    <a:p>
                      <a:r>
                        <a:rPr lang="en-GB" sz="700" b="0" dirty="0">
                          <a:solidFill>
                            <a:schemeClr val="tx1"/>
                          </a:solidFill>
                        </a:rPr>
                        <a:t>Cages of rocks/boulders absorb the waves energy,</a:t>
                      </a:r>
                      <a:r>
                        <a:rPr lang="en-GB" sz="700" b="0" baseline="0" dirty="0">
                          <a:solidFill>
                            <a:schemeClr val="tx1"/>
                          </a:solidFill>
                        </a:rPr>
                        <a:t> protecting the cliff behind.</a:t>
                      </a:r>
                      <a:endParaRPr lang="en-GB" sz="700" b="0" dirty="0">
                        <a:solidFill>
                          <a:schemeClr val="tx1"/>
                        </a:solidFill>
                      </a:endParaRPr>
                    </a:p>
                  </a:txBody>
                  <a:tcPr/>
                </a:tc>
                <a:tc>
                  <a:txBody>
                    <a:bodyPr/>
                    <a:lstStyle/>
                    <a:p>
                      <a:pPr marL="171450" indent="-171450">
                        <a:buFontTx/>
                        <a:buBlip>
                          <a:blip r:embed="rId2"/>
                        </a:buBlip>
                      </a:pPr>
                      <a:r>
                        <a:rPr lang="en-GB" sz="700" b="0" dirty="0">
                          <a:solidFill>
                            <a:schemeClr val="tx1"/>
                          </a:solidFill>
                        </a:rPr>
                        <a:t>Cheap</a:t>
                      </a:r>
                    </a:p>
                    <a:p>
                      <a:pPr marL="171450" indent="-171450">
                        <a:buFontTx/>
                        <a:buBlip>
                          <a:blip r:embed="rId2"/>
                        </a:buBlip>
                      </a:pPr>
                      <a:r>
                        <a:rPr lang="en-GB" sz="700" b="0" dirty="0">
                          <a:solidFill>
                            <a:schemeClr val="tx1"/>
                          </a:solidFill>
                        </a:rPr>
                        <a:t>Local material can be used to look less strange.</a:t>
                      </a:r>
                    </a:p>
                    <a:p>
                      <a:pPr marL="171450" indent="-171450">
                        <a:buFontTx/>
                        <a:buBlip>
                          <a:blip r:embed="rId3"/>
                        </a:buBlip>
                      </a:pPr>
                      <a:r>
                        <a:rPr lang="en-GB" sz="700" b="0" dirty="0">
                          <a:solidFill>
                            <a:schemeClr val="tx1"/>
                          </a:solidFill>
                        </a:rPr>
                        <a:t>Will need replacing.</a:t>
                      </a:r>
                    </a:p>
                  </a:txBody>
                  <a:tcPr/>
                </a:tc>
                <a:extLst>
                  <a:ext uri="{0D108BD9-81ED-4DB2-BD59-A6C34878D82A}">
                    <a16:rowId xmlns:a16="http://schemas.microsoft.com/office/drawing/2014/main" val="3183616637"/>
                  </a:ext>
                </a:extLst>
              </a:tr>
              <a:tr h="182539">
                <a:tc gridSpan="3">
                  <a:txBody>
                    <a:bodyPr/>
                    <a:lstStyle/>
                    <a:p>
                      <a:r>
                        <a:rPr lang="en-GB" sz="700" b="1" dirty="0">
                          <a:solidFill>
                            <a:schemeClr val="tx1"/>
                          </a:solidFill>
                        </a:rPr>
                        <a:t>Soft Engineering Defences</a:t>
                      </a:r>
                    </a:p>
                  </a:txBody>
                  <a:tcPr>
                    <a:solidFill>
                      <a:schemeClr val="accent4">
                        <a:lumMod val="40000"/>
                        <a:lumOff val="60000"/>
                      </a:schemeClr>
                    </a:solidFill>
                  </a:tcPr>
                </a:tc>
                <a:tc hMerge="1">
                  <a:txBody>
                    <a:bodyPr/>
                    <a:lstStyle/>
                    <a:p>
                      <a:endParaRPr lang="en-GB" sz="900" dirty="0"/>
                    </a:p>
                  </a:txBody>
                  <a:tcPr/>
                </a:tc>
                <a:tc hMerge="1">
                  <a:txBody>
                    <a:bodyPr/>
                    <a:lstStyle/>
                    <a:p>
                      <a:endParaRPr lang="en-GB"/>
                    </a:p>
                  </a:txBody>
                  <a:tcPr/>
                </a:tc>
                <a:extLst>
                  <a:ext uri="{0D108BD9-81ED-4DB2-BD59-A6C34878D82A}">
                    <a16:rowId xmlns:a16="http://schemas.microsoft.com/office/drawing/2014/main" val="3264893288"/>
                  </a:ext>
                </a:extLst>
              </a:tr>
              <a:tr h="673989">
                <a:tc>
                  <a:txBody>
                    <a:bodyPr/>
                    <a:lstStyle/>
                    <a:p>
                      <a:r>
                        <a:rPr lang="en-GB" sz="700" b="1" dirty="0"/>
                        <a:t>Beach Nourishment </a:t>
                      </a:r>
                    </a:p>
                  </a:txBody>
                  <a:tcPr>
                    <a:solidFill>
                      <a:schemeClr val="accent4">
                        <a:lumMod val="40000"/>
                        <a:lumOff val="60000"/>
                      </a:schemeClr>
                    </a:solidFill>
                  </a:tcPr>
                </a:tc>
                <a:tc>
                  <a:txBody>
                    <a:bodyPr/>
                    <a:lstStyle/>
                    <a:p>
                      <a:r>
                        <a:rPr lang="en-GB" sz="700" b="0" dirty="0"/>
                        <a:t>Beaches built up with sand,</a:t>
                      </a:r>
                      <a:r>
                        <a:rPr lang="en-GB" sz="700" b="0" baseline="0" dirty="0"/>
                        <a:t> so waves have to travel further before eroding cliffs. </a:t>
                      </a:r>
                      <a:endParaRPr lang="en-GB" sz="700" b="0" dirty="0"/>
                    </a:p>
                  </a:txBody>
                  <a:tcPr/>
                </a:tc>
                <a:tc>
                  <a:txBody>
                    <a:bodyPr/>
                    <a:lstStyle/>
                    <a:p>
                      <a:pPr marL="171450" indent="-171450">
                        <a:buFontTx/>
                        <a:buBlip>
                          <a:blip r:embed="rId2"/>
                        </a:buBlip>
                      </a:pPr>
                      <a:r>
                        <a:rPr lang="en-GB" sz="700" b="0" dirty="0"/>
                        <a:t>Cheap</a:t>
                      </a:r>
                    </a:p>
                    <a:p>
                      <a:pPr marL="171450" indent="-171450">
                        <a:buFontTx/>
                        <a:buBlip>
                          <a:blip r:embed="rId2"/>
                        </a:buBlip>
                      </a:pPr>
                      <a:r>
                        <a:rPr lang="en-GB" sz="700" b="0" dirty="0"/>
                        <a:t>Beach</a:t>
                      </a:r>
                      <a:r>
                        <a:rPr lang="en-GB" sz="700" b="0" baseline="0" dirty="0"/>
                        <a:t> for tourists.</a:t>
                      </a:r>
                      <a:endParaRPr lang="en-GB" sz="700" b="0" dirty="0"/>
                    </a:p>
                    <a:p>
                      <a:pPr marL="171450" indent="-171450">
                        <a:buFontTx/>
                        <a:buBlip>
                          <a:blip r:embed="rId3"/>
                        </a:buBlip>
                      </a:pPr>
                      <a:r>
                        <a:rPr lang="en-GB" sz="700" b="0" dirty="0"/>
                        <a:t>Storms</a:t>
                      </a:r>
                      <a:r>
                        <a:rPr lang="en-GB" sz="700" b="0" baseline="0" dirty="0"/>
                        <a:t> = need replacing.</a:t>
                      </a:r>
                    </a:p>
                    <a:p>
                      <a:pPr marL="171450" indent="-171450">
                        <a:buFontTx/>
                        <a:buBlip>
                          <a:blip r:embed="rId3"/>
                        </a:buBlip>
                      </a:pPr>
                      <a:r>
                        <a:rPr lang="en-GB" sz="700" b="0" baseline="0" dirty="0"/>
                        <a:t>Offshore dredging damages seabed. </a:t>
                      </a:r>
                      <a:endParaRPr lang="en-GB" sz="700" b="0" dirty="0"/>
                    </a:p>
                  </a:txBody>
                  <a:tcPr/>
                </a:tc>
                <a:extLst>
                  <a:ext uri="{0D108BD9-81ED-4DB2-BD59-A6C34878D82A}">
                    <a16:rowId xmlns:a16="http://schemas.microsoft.com/office/drawing/2014/main" val="1799349180"/>
                  </a:ext>
                </a:extLst>
              </a:tr>
              <a:tr h="575699">
                <a:tc>
                  <a:txBody>
                    <a:bodyPr/>
                    <a:lstStyle/>
                    <a:p>
                      <a:r>
                        <a:rPr lang="en-GB" sz="700" b="1" dirty="0"/>
                        <a:t>Managed Retreat</a:t>
                      </a:r>
                    </a:p>
                  </a:txBody>
                  <a:tcPr>
                    <a:solidFill>
                      <a:schemeClr val="accent4">
                        <a:lumMod val="40000"/>
                        <a:lumOff val="60000"/>
                      </a:schemeClr>
                    </a:solidFill>
                  </a:tcPr>
                </a:tc>
                <a:tc>
                  <a:txBody>
                    <a:bodyPr/>
                    <a:lstStyle/>
                    <a:p>
                      <a:r>
                        <a:rPr lang="en-GB" sz="700" b="0" dirty="0"/>
                        <a:t>Low</a:t>
                      </a:r>
                      <a:r>
                        <a:rPr lang="en-GB" sz="700" b="0" baseline="0" dirty="0"/>
                        <a:t> value areas of the coast are left to flood &amp; erode. </a:t>
                      </a:r>
                      <a:endParaRPr lang="en-GB" sz="700" b="0" dirty="0"/>
                    </a:p>
                  </a:txBody>
                  <a:tcPr/>
                </a:tc>
                <a:tc>
                  <a:txBody>
                    <a:bodyPr/>
                    <a:lstStyle/>
                    <a:p>
                      <a:pPr marL="171450" indent="-171450">
                        <a:buFontTx/>
                        <a:buBlip>
                          <a:blip r:embed="rId2"/>
                        </a:buBlip>
                      </a:pPr>
                      <a:r>
                        <a:rPr lang="en-GB" sz="700" b="0" dirty="0"/>
                        <a:t>Reduce flood risk</a:t>
                      </a:r>
                    </a:p>
                    <a:p>
                      <a:pPr marL="171450" indent="-171450">
                        <a:buFontTx/>
                        <a:buBlip>
                          <a:blip r:embed="rId2"/>
                        </a:buBlip>
                      </a:pPr>
                      <a:r>
                        <a:rPr lang="en-GB" sz="700" b="0" dirty="0"/>
                        <a:t>Creates wildlife habitats.</a:t>
                      </a:r>
                    </a:p>
                    <a:p>
                      <a:pPr marL="171450" indent="-171450">
                        <a:buFontTx/>
                        <a:buBlip>
                          <a:blip r:embed="rId3"/>
                        </a:buBlip>
                      </a:pPr>
                      <a:r>
                        <a:rPr lang="en-GB" sz="700" b="0" dirty="0"/>
                        <a:t>Compensation for land.</a:t>
                      </a:r>
                    </a:p>
                  </a:txBody>
                  <a:tcPr/>
                </a:tc>
                <a:extLst>
                  <a:ext uri="{0D108BD9-81ED-4DB2-BD59-A6C34878D82A}">
                    <a16:rowId xmlns:a16="http://schemas.microsoft.com/office/drawing/2014/main" val="3276044269"/>
                  </a:ext>
                </a:extLst>
              </a:tr>
            </a:tbl>
          </a:graphicData>
        </a:graphic>
      </p:graphicFrame>
      <p:graphicFrame>
        <p:nvGraphicFramePr>
          <p:cNvPr id="24" name="Table 23"/>
          <p:cNvGraphicFramePr>
            <a:graphicFrameLocks noGrp="1"/>
          </p:cNvGraphicFramePr>
          <p:nvPr/>
        </p:nvGraphicFramePr>
        <p:xfrm>
          <a:off x="2493404" y="1505890"/>
          <a:ext cx="3067260" cy="1844040"/>
        </p:xfrm>
        <a:graphic>
          <a:graphicData uri="http://schemas.openxmlformats.org/drawingml/2006/table">
            <a:tbl>
              <a:tblPr firstRow="1" bandRow="1">
                <a:tableStyleId>{00A15C55-8517-42AA-B614-E9B94910E393}</a:tableStyleId>
              </a:tblPr>
              <a:tblGrid>
                <a:gridCol w="554120">
                  <a:extLst>
                    <a:ext uri="{9D8B030D-6E8A-4147-A177-3AD203B41FA5}">
                      <a16:colId xmlns:a16="http://schemas.microsoft.com/office/drawing/2014/main" val="2909792992"/>
                    </a:ext>
                  </a:extLst>
                </a:gridCol>
                <a:gridCol w="979510">
                  <a:extLst>
                    <a:ext uri="{9D8B030D-6E8A-4147-A177-3AD203B41FA5}">
                      <a16:colId xmlns:a16="http://schemas.microsoft.com/office/drawing/2014/main" val="1924316662"/>
                    </a:ext>
                  </a:extLst>
                </a:gridCol>
                <a:gridCol w="642270">
                  <a:extLst>
                    <a:ext uri="{9D8B030D-6E8A-4147-A177-3AD203B41FA5}">
                      <a16:colId xmlns:a16="http://schemas.microsoft.com/office/drawing/2014/main" val="3159490094"/>
                    </a:ext>
                  </a:extLst>
                </a:gridCol>
                <a:gridCol w="891360">
                  <a:extLst>
                    <a:ext uri="{9D8B030D-6E8A-4147-A177-3AD203B41FA5}">
                      <a16:colId xmlns:a16="http://schemas.microsoft.com/office/drawing/2014/main" val="2502060541"/>
                    </a:ext>
                  </a:extLst>
                </a:gridCol>
              </a:tblGrid>
              <a:tr h="187410">
                <a:tc gridSpan="4">
                  <a:txBody>
                    <a:bodyPr/>
                    <a:lstStyle/>
                    <a:p>
                      <a:r>
                        <a:rPr lang="en-GB" sz="700" dirty="0"/>
                        <a:t>Formation of Ox-bow Lakes</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84259176"/>
                  </a:ext>
                </a:extLst>
              </a:tr>
              <a:tr h="187410">
                <a:tc gridSpan="2">
                  <a:txBody>
                    <a:bodyPr/>
                    <a:lstStyle/>
                    <a:p>
                      <a:pPr algn="ctr"/>
                      <a:r>
                        <a:rPr lang="en-GB" sz="700" b="1" dirty="0"/>
                        <a:t>Step 1</a:t>
                      </a:r>
                    </a:p>
                  </a:txBody>
                  <a:tcPr>
                    <a:solidFill>
                      <a:schemeClr val="accent4">
                        <a:lumMod val="40000"/>
                        <a:lumOff val="60000"/>
                      </a:schemeClr>
                    </a:solidFill>
                  </a:tcPr>
                </a:tc>
                <a:tc hMerge="1">
                  <a:txBody>
                    <a:bodyPr/>
                    <a:lstStyle/>
                    <a:p>
                      <a:endParaRPr lang="en-GB"/>
                    </a:p>
                  </a:txBody>
                  <a:tcPr/>
                </a:tc>
                <a:tc gridSpan="2">
                  <a:txBody>
                    <a:bodyPr/>
                    <a:lstStyle/>
                    <a:p>
                      <a:pPr algn="ctr"/>
                      <a:r>
                        <a:rPr lang="en-GB" sz="700" b="1" dirty="0"/>
                        <a:t>Step 2</a:t>
                      </a:r>
                    </a:p>
                  </a:txBody>
                  <a:tcPr>
                    <a:solidFill>
                      <a:schemeClr val="accent4">
                        <a:lumMod val="40000"/>
                        <a:lumOff val="60000"/>
                      </a:schemeClr>
                    </a:solidFill>
                  </a:tcPr>
                </a:tc>
                <a:tc hMerge="1">
                  <a:txBody>
                    <a:bodyPr/>
                    <a:lstStyle/>
                    <a:p>
                      <a:endParaRPr lang="en-GB"/>
                    </a:p>
                  </a:txBody>
                  <a:tcPr/>
                </a:tc>
                <a:extLst>
                  <a:ext uri="{0D108BD9-81ED-4DB2-BD59-A6C34878D82A}">
                    <a16:rowId xmlns:a16="http://schemas.microsoft.com/office/drawing/2014/main" val="2995555337"/>
                  </a:ext>
                </a:extLst>
              </a:tr>
              <a:tr h="490148">
                <a:tc>
                  <a:txBody>
                    <a:bodyPr/>
                    <a:lstStyle/>
                    <a:p>
                      <a:endParaRPr lang="en-GB" sz="700" dirty="0"/>
                    </a:p>
                  </a:txBody>
                  <a:tcPr>
                    <a:solidFill>
                      <a:schemeClr val="bg1"/>
                    </a:solidFill>
                  </a:tcPr>
                </a:tc>
                <a:tc>
                  <a:txBody>
                    <a:bodyPr/>
                    <a:lstStyle/>
                    <a:p>
                      <a:r>
                        <a:rPr lang="en-GB" sz="700" b="0" dirty="0"/>
                        <a:t>Erosion of outer bank forms river cliff. Deposition inner bank forms</a:t>
                      </a:r>
                      <a:r>
                        <a:rPr lang="en-GB" sz="700" b="0" baseline="0" dirty="0"/>
                        <a:t> slip off slope</a:t>
                      </a:r>
                      <a:r>
                        <a:rPr lang="en-GB" sz="700" b="1" baseline="0" dirty="0"/>
                        <a:t>.</a:t>
                      </a:r>
                      <a:endParaRPr lang="en-GB" sz="700" b="1" dirty="0"/>
                    </a:p>
                  </a:txBody>
                  <a:tcPr>
                    <a:solidFill>
                      <a:schemeClr val="tx2">
                        <a:lumMod val="20000"/>
                        <a:lumOff val="80000"/>
                      </a:schemeClr>
                    </a:solidFill>
                  </a:tcPr>
                </a:tc>
                <a:tc>
                  <a:txBody>
                    <a:bodyPr/>
                    <a:lstStyle/>
                    <a:p>
                      <a:endParaRPr lang="en-GB" sz="700" dirty="0"/>
                    </a:p>
                  </a:txBody>
                  <a:tcPr>
                    <a:solidFill>
                      <a:schemeClr val="bg1"/>
                    </a:solidFill>
                  </a:tcPr>
                </a:tc>
                <a:tc>
                  <a:txBody>
                    <a:bodyPr/>
                    <a:lstStyle/>
                    <a:p>
                      <a:r>
                        <a:rPr lang="en-GB" sz="700" b="0" dirty="0"/>
                        <a:t>Further hydraulic action and abrasion of outer banks, neck gets smaller. </a:t>
                      </a:r>
                    </a:p>
                  </a:txBody>
                  <a:tcPr>
                    <a:solidFill>
                      <a:schemeClr val="tx2">
                        <a:lumMod val="20000"/>
                        <a:lumOff val="80000"/>
                      </a:schemeClr>
                    </a:solidFill>
                  </a:tcPr>
                </a:tc>
                <a:extLst>
                  <a:ext uri="{0D108BD9-81ED-4DB2-BD59-A6C34878D82A}">
                    <a16:rowId xmlns:a16="http://schemas.microsoft.com/office/drawing/2014/main" val="3925090680"/>
                  </a:ext>
                </a:extLst>
              </a:tr>
              <a:tr h="187410">
                <a:tc gridSpan="2">
                  <a:txBody>
                    <a:bodyPr/>
                    <a:lstStyle/>
                    <a:p>
                      <a:pPr algn="ctr"/>
                      <a:r>
                        <a:rPr lang="en-GB" sz="700" b="1" dirty="0"/>
                        <a:t>Step 3</a:t>
                      </a:r>
                    </a:p>
                  </a:txBody>
                  <a:tcPr>
                    <a:solidFill>
                      <a:schemeClr val="accent4">
                        <a:lumMod val="40000"/>
                        <a:lumOff val="60000"/>
                      </a:schemeClr>
                    </a:solidFill>
                  </a:tcPr>
                </a:tc>
                <a:tc hMerge="1">
                  <a:txBody>
                    <a:bodyPr/>
                    <a:lstStyle/>
                    <a:p>
                      <a:endParaRPr lang="en-GB"/>
                    </a:p>
                  </a:txBody>
                  <a:tcPr/>
                </a:tc>
                <a:tc gridSpan="2">
                  <a:txBody>
                    <a:bodyPr/>
                    <a:lstStyle/>
                    <a:p>
                      <a:pPr algn="ctr"/>
                      <a:r>
                        <a:rPr lang="en-GB" sz="700" b="1" dirty="0"/>
                        <a:t>Step 4</a:t>
                      </a:r>
                    </a:p>
                  </a:txBody>
                  <a:tcPr>
                    <a:solidFill>
                      <a:schemeClr val="accent4">
                        <a:lumMod val="40000"/>
                        <a:lumOff val="60000"/>
                      </a:schemeClr>
                    </a:solidFill>
                  </a:tcPr>
                </a:tc>
                <a:tc hMerge="1">
                  <a:txBody>
                    <a:bodyPr/>
                    <a:lstStyle/>
                    <a:p>
                      <a:endParaRPr lang="en-GB"/>
                    </a:p>
                  </a:txBody>
                  <a:tcPr/>
                </a:tc>
                <a:extLst>
                  <a:ext uri="{0D108BD9-81ED-4DB2-BD59-A6C34878D82A}">
                    <a16:rowId xmlns:a16="http://schemas.microsoft.com/office/drawing/2014/main" val="1222686745"/>
                  </a:ext>
                </a:extLst>
              </a:tr>
              <a:tr h="490148">
                <a:tc>
                  <a:txBody>
                    <a:bodyPr/>
                    <a:lstStyle/>
                    <a:p>
                      <a:endParaRPr lang="en-GB" sz="700" dirty="0"/>
                    </a:p>
                  </a:txBody>
                  <a:tcPr>
                    <a:solidFill>
                      <a:schemeClr val="bg1"/>
                    </a:solidFill>
                  </a:tcPr>
                </a:tc>
                <a:tc>
                  <a:txBody>
                    <a:bodyPr/>
                    <a:lstStyle/>
                    <a:p>
                      <a:r>
                        <a:rPr lang="en-GB" sz="700" b="0" dirty="0"/>
                        <a:t>Erosion breaks through neck, so river takes the fastest</a:t>
                      </a:r>
                      <a:r>
                        <a:rPr lang="en-GB" sz="700" b="0" baseline="0" dirty="0"/>
                        <a:t> route when in flood, redirecting flow</a:t>
                      </a:r>
                      <a:endParaRPr lang="en-GB" sz="700" b="0" dirty="0"/>
                    </a:p>
                  </a:txBody>
                  <a:tcPr>
                    <a:solidFill>
                      <a:schemeClr val="tx2">
                        <a:lumMod val="20000"/>
                        <a:lumOff val="80000"/>
                      </a:schemeClr>
                    </a:solidFill>
                  </a:tcPr>
                </a:tc>
                <a:tc>
                  <a:txBody>
                    <a:bodyPr/>
                    <a:lstStyle/>
                    <a:p>
                      <a:endParaRPr lang="en-GB" sz="700" dirty="0"/>
                    </a:p>
                  </a:txBody>
                  <a:tcPr>
                    <a:solidFill>
                      <a:schemeClr val="bg1"/>
                    </a:solidFill>
                  </a:tcPr>
                </a:tc>
                <a:tc>
                  <a:txBody>
                    <a:bodyPr/>
                    <a:lstStyle/>
                    <a:p>
                      <a:r>
                        <a:rPr lang="en-GB" sz="700" dirty="0"/>
                        <a:t>Evaporation and deposition cuts</a:t>
                      </a:r>
                      <a:r>
                        <a:rPr lang="en-GB" sz="700" baseline="0" dirty="0"/>
                        <a:t> off main channel leaving an oxbow lake. </a:t>
                      </a:r>
                      <a:endParaRPr lang="en-GB" sz="700" dirty="0"/>
                    </a:p>
                  </a:txBody>
                  <a:tcPr>
                    <a:solidFill>
                      <a:schemeClr val="tx2">
                        <a:lumMod val="20000"/>
                        <a:lumOff val="80000"/>
                      </a:schemeClr>
                    </a:solidFill>
                  </a:tcPr>
                </a:tc>
                <a:extLst>
                  <a:ext uri="{0D108BD9-81ED-4DB2-BD59-A6C34878D82A}">
                    <a16:rowId xmlns:a16="http://schemas.microsoft.com/office/drawing/2014/main" val="2722741982"/>
                  </a:ext>
                </a:extLst>
              </a:tr>
            </a:tbl>
          </a:graphicData>
        </a:graphic>
      </p:graphicFrame>
      <p:pic>
        <p:nvPicPr>
          <p:cNvPr id="25" name="Picture 24"/>
          <p:cNvPicPr>
            <a:picLocks noChangeAspect="1"/>
          </p:cNvPicPr>
          <p:nvPr/>
        </p:nvPicPr>
        <p:blipFill rotWithShape="1">
          <a:blip r:embed="rId4"/>
          <a:srcRect l="12150" r="9621" b="6055"/>
          <a:stretch/>
        </p:blipFill>
        <p:spPr>
          <a:xfrm>
            <a:off x="2474213" y="1944645"/>
            <a:ext cx="600466" cy="469699"/>
          </a:xfrm>
          <a:prstGeom prst="rect">
            <a:avLst/>
          </a:prstGeom>
        </p:spPr>
      </p:pic>
      <p:pic>
        <p:nvPicPr>
          <p:cNvPr id="26" name="Picture 25"/>
          <p:cNvPicPr>
            <a:picLocks noChangeAspect="1"/>
          </p:cNvPicPr>
          <p:nvPr/>
        </p:nvPicPr>
        <p:blipFill rotWithShape="1">
          <a:blip r:embed="rId5"/>
          <a:srcRect t="1" r="12379" b="7715"/>
          <a:stretch/>
        </p:blipFill>
        <p:spPr>
          <a:xfrm>
            <a:off x="2474202" y="2744401"/>
            <a:ext cx="561935" cy="514810"/>
          </a:xfrm>
          <a:prstGeom prst="rect">
            <a:avLst/>
          </a:prstGeom>
        </p:spPr>
      </p:pic>
      <p:pic>
        <p:nvPicPr>
          <p:cNvPr id="27" name="Picture 26"/>
          <p:cNvPicPr>
            <a:picLocks noChangeAspect="1"/>
          </p:cNvPicPr>
          <p:nvPr/>
        </p:nvPicPr>
        <p:blipFill rotWithShape="1">
          <a:blip r:embed="rId6"/>
          <a:srcRect r="11613"/>
          <a:stretch/>
        </p:blipFill>
        <p:spPr>
          <a:xfrm>
            <a:off x="4049754" y="1953313"/>
            <a:ext cx="600465" cy="498948"/>
          </a:xfrm>
          <a:prstGeom prst="rect">
            <a:avLst/>
          </a:prstGeom>
        </p:spPr>
      </p:pic>
      <p:pic>
        <p:nvPicPr>
          <p:cNvPr id="28" name="Picture 27"/>
          <p:cNvPicPr>
            <a:picLocks noChangeAspect="1"/>
          </p:cNvPicPr>
          <p:nvPr/>
        </p:nvPicPr>
        <p:blipFill rotWithShape="1">
          <a:blip r:embed="rId7"/>
          <a:srcRect l="3372" t="-7739" r="14441" b="1"/>
          <a:stretch/>
        </p:blipFill>
        <p:spPr>
          <a:xfrm>
            <a:off x="3997803" y="2737162"/>
            <a:ext cx="651092" cy="498948"/>
          </a:xfrm>
          <a:prstGeom prst="rect">
            <a:avLst/>
          </a:prstGeom>
        </p:spPr>
      </p:pic>
      <p:graphicFrame>
        <p:nvGraphicFramePr>
          <p:cNvPr id="33" name="Table 32"/>
          <p:cNvGraphicFramePr>
            <a:graphicFrameLocks noGrp="1"/>
          </p:cNvGraphicFramePr>
          <p:nvPr/>
        </p:nvGraphicFramePr>
        <p:xfrm>
          <a:off x="2424295" y="17491"/>
          <a:ext cx="3250917" cy="1677388"/>
        </p:xfrm>
        <a:graphic>
          <a:graphicData uri="http://schemas.openxmlformats.org/drawingml/2006/table">
            <a:tbl>
              <a:tblPr firstRow="1" bandRow="1">
                <a:tableStyleId>{00A15C55-8517-42AA-B614-E9B94910E393}</a:tableStyleId>
              </a:tblPr>
              <a:tblGrid>
                <a:gridCol w="869667">
                  <a:extLst>
                    <a:ext uri="{9D8B030D-6E8A-4147-A177-3AD203B41FA5}">
                      <a16:colId xmlns:a16="http://schemas.microsoft.com/office/drawing/2014/main" val="3198919670"/>
                    </a:ext>
                  </a:extLst>
                </a:gridCol>
                <a:gridCol w="2381250">
                  <a:extLst>
                    <a:ext uri="{9D8B030D-6E8A-4147-A177-3AD203B41FA5}">
                      <a16:colId xmlns:a16="http://schemas.microsoft.com/office/drawing/2014/main" val="1621230058"/>
                    </a:ext>
                  </a:extLst>
                </a:gridCol>
              </a:tblGrid>
              <a:tr h="186409">
                <a:tc gridSpan="2">
                  <a:txBody>
                    <a:bodyPr/>
                    <a:lstStyle/>
                    <a:p>
                      <a:r>
                        <a:rPr lang="en-GB" sz="700" dirty="0"/>
                        <a:t>Formation of a Waterfall</a:t>
                      </a:r>
                    </a:p>
                  </a:txBody>
                  <a:tcPr/>
                </a:tc>
                <a:tc hMerge="1">
                  <a:txBody>
                    <a:bodyPr/>
                    <a:lstStyle/>
                    <a:p>
                      <a:endParaRPr lang="en-GB" sz="800" dirty="0"/>
                    </a:p>
                  </a:txBody>
                  <a:tcPr/>
                </a:tc>
                <a:extLst>
                  <a:ext uri="{0D108BD9-81ED-4DB2-BD59-A6C34878D82A}">
                    <a16:rowId xmlns:a16="http://schemas.microsoft.com/office/drawing/2014/main" val="2421665795"/>
                  </a:ext>
                </a:extLst>
              </a:tr>
              <a:tr h="339849">
                <a:tc>
                  <a:txBody>
                    <a:bodyPr/>
                    <a:lstStyle/>
                    <a:p>
                      <a:endParaRPr lang="en-GB" sz="700" b="1"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1" dirty="0"/>
                        <a:t>1) </a:t>
                      </a:r>
                      <a:r>
                        <a:rPr lang="en-GB" sz="700" kern="1200" dirty="0">
                          <a:solidFill>
                            <a:schemeClr val="dk1"/>
                          </a:solidFill>
                          <a:effectLst/>
                          <a:latin typeface="+mn-lt"/>
                          <a:ea typeface="+mn-ea"/>
                          <a:cs typeface="+mn-cs"/>
                        </a:rPr>
                        <a:t>Horizontal layers of hard resistant rock and less resistant rock, with the harder rock forming a cap rock.</a:t>
                      </a:r>
                    </a:p>
                  </a:txBody>
                  <a:tcPr/>
                </a:tc>
                <a:extLst>
                  <a:ext uri="{0D108BD9-81ED-4DB2-BD59-A6C34878D82A}">
                    <a16:rowId xmlns:a16="http://schemas.microsoft.com/office/drawing/2014/main" val="2499489368"/>
                  </a:ext>
                </a:extLst>
              </a:tr>
              <a:tr h="427957">
                <a:tc>
                  <a:txBody>
                    <a:bodyPr/>
                    <a:lstStyle/>
                    <a:p>
                      <a:endParaRPr lang="en-GB" sz="700" b="1"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1" dirty="0"/>
                        <a:t>2) </a:t>
                      </a:r>
                      <a:r>
                        <a:rPr lang="en-GB" sz="700" kern="1200" dirty="0">
                          <a:solidFill>
                            <a:schemeClr val="dk1"/>
                          </a:solidFill>
                          <a:effectLst/>
                          <a:latin typeface="+mn-lt"/>
                          <a:ea typeface="+mn-ea"/>
                          <a:cs typeface="+mn-cs"/>
                        </a:rPr>
                        <a:t>Erosion of the underlying less resistant rock at a faster rate due to undercutting by splash back (Hydraulic action and abrasion occur), causes an overhang to occur.</a:t>
                      </a:r>
                    </a:p>
                  </a:txBody>
                  <a:tcPr/>
                </a:tc>
                <a:extLst>
                  <a:ext uri="{0D108BD9-81ED-4DB2-BD59-A6C34878D82A}">
                    <a16:rowId xmlns:a16="http://schemas.microsoft.com/office/drawing/2014/main" val="3436187503"/>
                  </a:ext>
                </a:extLst>
              </a:tr>
              <a:tr h="315222">
                <a:tc>
                  <a:txBody>
                    <a:bodyPr/>
                    <a:lstStyle/>
                    <a:p>
                      <a:endParaRPr lang="en-GB" sz="700" b="1" dirty="0"/>
                    </a:p>
                  </a:txBody>
                  <a:tcPr>
                    <a:solidFill>
                      <a:schemeClr val="bg1"/>
                    </a:solidFill>
                  </a:tcPr>
                </a:tc>
                <a:tc>
                  <a:txBody>
                    <a:bodyPr/>
                    <a:lstStyle/>
                    <a:p>
                      <a:pPr lvl="0"/>
                      <a:r>
                        <a:rPr lang="en-GB" sz="700" b="1" dirty="0"/>
                        <a:t>3) </a:t>
                      </a:r>
                      <a:r>
                        <a:rPr lang="en-GB" sz="700" kern="1200" dirty="0">
                          <a:solidFill>
                            <a:schemeClr val="dk1"/>
                          </a:solidFill>
                          <a:effectLst/>
                          <a:latin typeface="+mn-lt"/>
                          <a:ea typeface="+mn-ea"/>
                          <a:cs typeface="+mn-cs"/>
                        </a:rPr>
                        <a:t>The overhang collapses causing a plunge pool to form. This process repeats and the waterfall retreats.</a:t>
                      </a:r>
                    </a:p>
                  </a:txBody>
                  <a:tcPr/>
                </a:tc>
                <a:extLst>
                  <a:ext uri="{0D108BD9-81ED-4DB2-BD59-A6C34878D82A}">
                    <a16:rowId xmlns:a16="http://schemas.microsoft.com/office/drawing/2014/main" val="21040190"/>
                  </a:ext>
                </a:extLst>
              </a:tr>
              <a:tr h="186409">
                <a:tc>
                  <a:txBody>
                    <a:bodyPr/>
                    <a:lstStyle/>
                    <a:p>
                      <a:endParaRPr lang="en-GB" sz="700" b="1" dirty="0"/>
                    </a:p>
                  </a:txBody>
                  <a:tcPr>
                    <a:solidFill>
                      <a:schemeClr val="bg1"/>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1" dirty="0"/>
                        <a:t>4</a:t>
                      </a:r>
                      <a:r>
                        <a:rPr lang="en-GB" sz="700" kern="1200" dirty="0">
                          <a:solidFill>
                            <a:schemeClr val="dk1"/>
                          </a:solidFill>
                          <a:effectLst/>
                          <a:latin typeface="+mn-lt"/>
                          <a:ea typeface="+mn-ea"/>
                          <a:cs typeface="+mn-cs"/>
                        </a:rPr>
                        <a:t>This leads to a gorge (narrow sided valley in front of the waterfall) being formed.</a:t>
                      </a:r>
                    </a:p>
                  </a:txBody>
                  <a:tcPr/>
                </a:tc>
                <a:extLst>
                  <a:ext uri="{0D108BD9-81ED-4DB2-BD59-A6C34878D82A}">
                    <a16:rowId xmlns:a16="http://schemas.microsoft.com/office/drawing/2014/main" val="17644013"/>
                  </a:ext>
                </a:extLst>
              </a:tr>
              <a:tr h="186409">
                <a:tc>
                  <a:txBody>
                    <a:bodyPr/>
                    <a:lstStyle/>
                    <a:p>
                      <a:endParaRPr lang="en-GB" sz="700" b="1" dirty="0"/>
                    </a:p>
                  </a:txBody>
                  <a:tcPr>
                    <a:solidFill>
                      <a:schemeClr val="bg1"/>
                    </a:solidFill>
                  </a:tcPr>
                </a:tc>
                <a:tc vMerge="1">
                  <a:txBody>
                    <a:bodyPr/>
                    <a:lstStyle/>
                    <a:p>
                      <a:endParaRPr lang="en-GB" sz="700" b="1" dirty="0"/>
                    </a:p>
                  </a:txBody>
                  <a:tcPr/>
                </a:tc>
                <a:extLst>
                  <a:ext uri="{0D108BD9-81ED-4DB2-BD59-A6C34878D82A}">
                    <a16:rowId xmlns:a16="http://schemas.microsoft.com/office/drawing/2014/main" val="4192330206"/>
                  </a:ext>
                </a:extLst>
              </a:tr>
            </a:tbl>
          </a:graphicData>
        </a:graphic>
      </p:graphicFrame>
      <p:pic>
        <p:nvPicPr>
          <p:cNvPr id="31" name="Picture 30"/>
          <p:cNvPicPr>
            <a:picLocks noChangeAspect="1"/>
          </p:cNvPicPr>
          <p:nvPr/>
        </p:nvPicPr>
        <p:blipFill>
          <a:blip r:embed="rId8"/>
          <a:stretch>
            <a:fillRect/>
          </a:stretch>
        </p:blipFill>
        <p:spPr>
          <a:xfrm>
            <a:off x="2541720" y="793998"/>
            <a:ext cx="755284" cy="705420"/>
          </a:xfrm>
          <a:prstGeom prst="rect">
            <a:avLst/>
          </a:prstGeom>
        </p:spPr>
      </p:pic>
      <p:pic>
        <p:nvPicPr>
          <p:cNvPr id="30" name="Picture 29"/>
          <p:cNvPicPr>
            <a:picLocks noChangeAspect="1"/>
          </p:cNvPicPr>
          <p:nvPr/>
        </p:nvPicPr>
        <p:blipFill>
          <a:blip r:embed="rId9"/>
          <a:stretch>
            <a:fillRect/>
          </a:stretch>
        </p:blipFill>
        <p:spPr>
          <a:xfrm>
            <a:off x="2534667" y="221616"/>
            <a:ext cx="762338" cy="696740"/>
          </a:xfrm>
          <a:prstGeom prst="rect">
            <a:avLst/>
          </a:prstGeom>
        </p:spPr>
      </p:pic>
      <p:cxnSp>
        <p:nvCxnSpPr>
          <p:cNvPr id="36" name="Straight Arrow Connector 35"/>
          <p:cNvCxnSpPr>
            <a:cxnSpLocks/>
          </p:cNvCxnSpPr>
          <p:nvPr/>
        </p:nvCxnSpPr>
        <p:spPr>
          <a:xfrm flipH="1">
            <a:off x="2868757" y="312848"/>
            <a:ext cx="751774" cy="76434"/>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cxnSpLocks/>
          </p:cNvCxnSpPr>
          <p:nvPr/>
        </p:nvCxnSpPr>
        <p:spPr>
          <a:xfrm flipH="1" flipV="1">
            <a:off x="3071543" y="569986"/>
            <a:ext cx="623535" cy="141457"/>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cxnSpLocks/>
          </p:cNvCxnSpPr>
          <p:nvPr/>
        </p:nvCxnSpPr>
        <p:spPr>
          <a:xfrm flipH="1">
            <a:off x="3036138" y="1298977"/>
            <a:ext cx="494416" cy="68"/>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3" name="Table 42"/>
          <p:cNvGraphicFramePr>
            <a:graphicFrameLocks noGrp="1"/>
          </p:cNvGraphicFramePr>
          <p:nvPr/>
        </p:nvGraphicFramePr>
        <p:xfrm>
          <a:off x="2708644" y="5032092"/>
          <a:ext cx="3384000" cy="1783080"/>
        </p:xfrm>
        <a:graphic>
          <a:graphicData uri="http://schemas.openxmlformats.org/drawingml/2006/table">
            <a:tbl>
              <a:tblPr firstRow="1" bandRow="1">
                <a:tableStyleId>{00A15C55-8517-42AA-B614-E9B94910E393}</a:tableStyleId>
              </a:tblPr>
              <a:tblGrid>
                <a:gridCol w="1620000">
                  <a:extLst>
                    <a:ext uri="{9D8B030D-6E8A-4147-A177-3AD203B41FA5}">
                      <a16:colId xmlns:a16="http://schemas.microsoft.com/office/drawing/2014/main" val="1931574313"/>
                    </a:ext>
                  </a:extLst>
                </a:gridCol>
                <a:gridCol w="1764000">
                  <a:extLst>
                    <a:ext uri="{9D8B030D-6E8A-4147-A177-3AD203B41FA5}">
                      <a16:colId xmlns:a16="http://schemas.microsoft.com/office/drawing/2014/main" val="3703370273"/>
                    </a:ext>
                  </a:extLst>
                </a:gridCol>
              </a:tblGrid>
              <a:tr h="187608">
                <a:tc gridSpan="2">
                  <a:txBody>
                    <a:bodyPr/>
                    <a:lstStyle/>
                    <a:p>
                      <a:r>
                        <a:rPr lang="en-GB" sz="800" dirty="0"/>
                        <a:t>River Management Schemes</a:t>
                      </a:r>
                    </a:p>
                  </a:txBody>
                  <a:tcPr/>
                </a:tc>
                <a:tc hMerge="1">
                  <a:txBody>
                    <a:bodyPr/>
                    <a:lstStyle/>
                    <a:p>
                      <a:endParaRPr lang="en-GB"/>
                    </a:p>
                  </a:txBody>
                  <a:tcPr/>
                </a:tc>
                <a:extLst>
                  <a:ext uri="{0D108BD9-81ED-4DB2-BD59-A6C34878D82A}">
                    <a16:rowId xmlns:a16="http://schemas.microsoft.com/office/drawing/2014/main" val="2453582390"/>
                  </a:ext>
                </a:extLst>
              </a:tr>
              <a:tr h="157128">
                <a:tc>
                  <a:txBody>
                    <a:bodyPr/>
                    <a:lstStyle/>
                    <a:p>
                      <a:r>
                        <a:rPr lang="en-GB" sz="700" b="1" dirty="0"/>
                        <a:t>Soft Engineering</a:t>
                      </a:r>
                    </a:p>
                  </a:txBody>
                  <a:tcPr>
                    <a:solidFill>
                      <a:schemeClr val="accent3">
                        <a:lumMod val="40000"/>
                        <a:lumOff val="60000"/>
                      </a:schemeClr>
                    </a:solidFill>
                  </a:tcPr>
                </a:tc>
                <a:tc>
                  <a:txBody>
                    <a:bodyPr/>
                    <a:lstStyle/>
                    <a:p>
                      <a:r>
                        <a:rPr lang="en-GB" sz="700" b="1" dirty="0"/>
                        <a:t>Hard Engineering</a:t>
                      </a:r>
                    </a:p>
                  </a:txBody>
                  <a:tcPr>
                    <a:solidFill>
                      <a:schemeClr val="accent4">
                        <a:lumMod val="40000"/>
                        <a:lumOff val="60000"/>
                      </a:schemeClr>
                    </a:solidFill>
                  </a:tcPr>
                </a:tc>
                <a:extLst>
                  <a:ext uri="{0D108BD9-81ED-4DB2-BD59-A6C34878D82A}">
                    <a16:rowId xmlns:a16="http://schemas.microsoft.com/office/drawing/2014/main" val="3689115512"/>
                  </a:ext>
                </a:extLst>
              </a:tr>
              <a:tr h="1149334">
                <a:tc>
                  <a:txBody>
                    <a:bodyPr/>
                    <a:lstStyle/>
                    <a:p>
                      <a:r>
                        <a:rPr lang="en-GB" sz="700" b="1" dirty="0"/>
                        <a:t>Flood Warnings and Preparation </a:t>
                      </a:r>
                      <a:r>
                        <a:rPr lang="en-GB" sz="700" b="0" dirty="0"/>
                        <a:t>+Cheap and effective –Does not prevent flooding</a:t>
                      </a:r>
                      <a:endParaRPr lang="en-GB" sz="700" b="1" dirty="0"/>
                    </a:p>
                    <a:p>
                      <a:r>
                        <a:rPr lang="en-GB" sz="700" b="1" dirty="0"/>
                        <a:t>Flood Plain Zoning</a:t>
                      </a:r>
                      <a:r>
                        <a:rPr lang="en-GB" sz="700" b="0" dirty="0"/>
                        <a:t> +Aims for minimal disruption to people and property –No good if already built on</a:t>
                      </a:r>
                      <a:endParaRPr lang="en-GB" sz="700" b="1" dirty="0"/>
                    </a:p>
                    <a:p>
                      <a:r>
                        <a:rPr lang="en-GB" sz="700" b="1" dirty="0"/>
                        <a:t>Afforestation</a:t>
                      </a:r>
                      <a:r>
                        <a:rPr lang="en-GB" sz="700" dirty="0"/>
                        <a:t> +Also reduces soil erosion +enhances aesthetics –Takes time to take effect</a:t>
                      </a:r>
                      <a:endParaRPr lang="en-GB" sz="700" baseline="0" dirty="0"/>
                    </a:p>
                    <a:p>
                      <a:r>
                        <a:rPr lang="en-GB" sz="700" b="1" baseline="0" dirty="0"/>
                        <a:t>River Restoration</a:t>
                      </a:r>
                      <a:r>
                        <a:rPr lang="en-GB" sz="700" b="0" baseline="0" dirty="0"/>
                        <a:t> +Habitats improved –increased flood risk for local land users</a:t>
                      </a:r>
                      <a:endParaRPr lang="en-GB" sz="700" dirty="0"/>
                    </a:p>
                  </a:txBody>
                  <a:tcPr/>
                </a:tc>
                <a:tc>
                  <a:txBody>
                    <a:bodyPr/>
                    <a:lstStyle/>
                    <a:p>
                      <a:r>
                        <a:rPr lang="en-GB" sz="700" b="1" dirty="0"/>
                        <a:t>Dams and Reservoirs </a:t>
                      </a:r>
                      <a:r>
                        <a:rPr lang="en-GB" sz="700" b="0" dirty="0"/>
                        <a:t>+Controls river flow +HEP +Tourism –Very expensive –Floods areas behind the dam</a:t>
                      </a:r>
                    </a:p>
                    <a:p>
                      <a:r>
                        <a:rPr lang="en-GB" sz="700" b="1" dirty="0"/>
                        <a:t>River Straightening </a:t>
                      </a:r>
                      <a:r>
                        <a:rPr lang="en-GB" sz="700" b="0" dirty="0"/>
                        <a:t>+Straight rivers good for boat transport –Increases flood risk further downstream</a:t>
                      </a:r>
                    </a:p>
                    <a:p>
                      <a:r>
                        <a:rPr lang="en-GB" sz="700" b="1" baseline="0" dirty="0"/>
                        <a:t>Embankments/Artificial Levees </a:t>
                      </a:r>
                      <a:r>
                        <a:rPr lang="en-GB" sz="700" b="0" baseline="0" dirty="0"/>
                        <a:t>+Cheaper than other strategies –Less reliable </a:t>
                      </a:r>
                      <a:r>
                        <a:rPr lang="en-GB" sz="700" baseline="0" dirty="0"/>
                        <a:t>–needs regular repairs from erosion damage</a:t>
                      </a:r>
                    </a:p>
                    <a:p>
                      <a:r>
                        <a:rPr lang="en-GB" sz="700" b="1" baseline="0" dirty="0"/>
                        <a:t>Flood Relief Channels </a:t>
                      </a:r>
                      <a:r>
                        <a:rPr lang="en-GB" sz="700" b="0" baseline="0" dirty="0"/>
                        <a:t>+very effect, diverts water to protect housing –Increased risk downstream –expensive to build</a:t>
                      </a:r>
                      <a:endParaRPr lang="en-GB" sz="700" baseline="0" dirty="0"/>
                    </a:p>
                  </a:txBody>
                  <a:tcPr/>
                </a:tc>
                <a:extLst>
                  <a:ext uri="{0D108BD9-81ED-4DB2-BD59-A6C34878D82A}">
                    <a16:rowId xmlns:a16="http://schemas.microsoft.com/office/drawing/2014/main" val="3517760277"/>
                  </a:ext>
                </a:extLst>
              </a:tr>
            </a:tbl>
          </a:graphicData>
        </a:graphic>
      </p:graphicFrame>
      <p:graphicFrame>
        <p:nvGraphicFramePr>
          <p:cNvPr id="46" name="Table 45"/>
          <p:cNvGraphicFramePr>
            <a:graphicFrameLocks noGrp="1"/>
          </p:cNvGraphicFramePr>
          <p:nvPr/>
        </p:nvGraphicFramePr>
        <p:xfrm>
          <a:off x="2754364" y="4142496"/>
          <a:ext cx="2376018" cy="838200"/>
        </p:xfrm>
        <a:graphic>
          <a:graphicData uri="http://schemas.openxmlformats.org/drawingml/2006/table">
            <a:tbl>
              <a:tblPr firstRow="1" bandRow="1">
                <a:tableStyleId>{00A15C55-8517-42AA-B614-E9B94910E393}</a:tableStyleId>
              </a:tblPr>
              <a:tblGrid>
                <a:gridCol w="2376018">
                  <a:extLst>
                    <a:ext uri="{9D8B030D-6E8A-4147-A177-3AD203B41FA5}">
                      <a16:colId xmlns:a16="http://schemas.microsoft.com/office/drawing/2014/main" val="2757710440"/>
                    </a:ext>
                  </a:extLst>
                </a:gridCol>
              </a:tblGrid>
              <a:tr h="209904">
                <a:tc>
                  <a:txBody>
                    <a:bodyPr/>
                    <a:lstStyle/>
                    <a:p>
                      <a:pPr algn="ctr"/>
                      <a:r>
                        <a:rPr lang="en-GB" sz="800" b="1" dirty="0"/>
                        <a:t>Formation of</a:t>
                      </a:r>
                      <a:r>
                        <a:rPr lang="en-GB" sz="800" b="1" baseline="0" dirty="0"/>
                        <a:t> Floodplains and levees</a:t>
                      </a:r>
                      <a:endParaRPr lang="en-GB" sz="800" b="1" dirty="0"/>
                    </a:p>
                  </a:txBody>
                  <a:tcPr/>
                </a:tc>
                <a:extLst>
                  <a:ext uri="{0D108BD9-81ED-4DB2-BD59-A6C34878D82A}">
                    <a16:rowId xmlns:a16="http://schemas.microsoft.com/office/drawing/2014/main" val="1802839647"/>
                  </a:ext>
                </a:extLst>
              </a:tr>
              <a:tr h="404815">
                <a:tc>
                  <a:txBody>
                    <a:bodyPr/>
                    <a:lstStyle/>
                    <a:p>
                      <a:pPr algn="l"/>
                      <a:r>
                        <a:rPr lang="en-GB" sz="700" b="1" dirty="0"/>
                        <a:t>1. River bursts its banks.</a:t>
                      </a:r>
                    </a:p>
                    <a:p>
                      <a:pPr algn="l"/>
                      <a:r>
                        <a:rPr lang="en-GB" sz="700" b="1" dirty="0"/>
                        <a:t>2. Deposition occurs on shallow floodplain as less energy</a:t>
                      </a:r>
                    </a:p>
                    <a:p>
                      <a:pPr algn="l"/>
                      <a:r>
                        <a:rPr lang="en-GB" sz="700" b="1" dirty="0"/>
                        <a:t>3. Lateral erosion by meanders widens floodplain</a:t>
                      </a:r>
                    </a:p>
                    <a:p>
                      <a:pPr algn="l"/>
                      <a:r>
                        <a:rPr lang="en-GB" sz="700" b="1" dirty="0"/>
                        <a:t>4. Levees build up as heavier material is deposited closer to river banks forming asymmetrical shape. </a:t>
                      </a:r>
                    </a:p>
                  </a:txBody>
                  <a:tcPr/>
                </a:tc>
                <a:extLst>
                  <a:ext uri="{0D108BD9-81ED-4DB2-BD59-A6C34878D82A}">
                    <a16:rowId xmlns:a16="http://schemas.microsoft.com/office/drawing/2014/main" val="3169059813"/>
                  </a:ext>
                </a:extLst>
              </a:tr>
            </a:tbl>
          </a:graphicData>
        </a:graphic>
      </p:graphicFrame>
      <p:pic>
        <p:nvPicPr>
          <p:cNvPr id="47" name="Picture 46"/>
          <p:cNvPicPr>
            <a:picLocks noChangeAspect="1"/>
          </p:cNvPicPr>
          <p:nvPr/>
        </p:nvPicPr>
        <p:blipFill rotWithShape="1">
          <a:blip r:embed="rId10">
            <a:extLst>
              <a:ext uri="{28A0092B-C50C-407E-A947-70E740481C1C}">
                <a14:useLocalDpi xmlns:a14="http://schemas.microsoft.com/office/drawing/2010/main" val="0"/>
              </a:ext>
            </a:extLst>
          </a:blip>
          <a:srcRect l="10364" r="8774"/>
          <a:stretch/>
        </p:blipFill>
        <p:spPr>
          <a:xfrm>
            <a:off x="5102306" y="4133710"/>
            <a:ext cx="1623062" cy="695297"/>
          </a:xfrm>
          <a:prstGeom prst="rect">
            <a:avLst/>
          </a:prstGeom>
        </p:spPr>
      </p:pic>
      <p:graphicFrame>
        <p:nvGraphicFramePr>
          <p:cNvPr id="2" name="Table 1"/>
          <p:cNvGraphicFramePr>
            <a:graphicFrameLocks noGrp="1"/>
          </p:cNvGraphicFramePr>
          <p:nvPr/>
        </p:nvGraphicFramePr>
        <p:xfrm>
          <a:off x="16209" y="4032256"/>
          <a:ext cx="2738155" cy="2819400"/>
        </p:xfrm>
        <a:graphic>
          <a:graphicData uri="http://schemas.openxmlformats.org/drawingml/2006/table">
            <a:tbl>
              <a:tblPr firstRow="1" bandRow="1">
                <a:tableStyleId>{00A15C55-8517-42AA-B614-E9B94910E393}</a:tableStyleId>
              </a:tblPr>
              <a:tblGrid>
                <a:gridCol w="2738155">
                  <a:extLst>
                    <a:ext uri="{9D8B030D-6E8A-4147-A177-3AD203B41FA5}">
                      <a16:colId xmlns:a16="http://schemas.microsoft.com/office/drawing/2014/main" val="688434111"/>
                    </a:ext>
                  </a:extLst>
                </a:gridCol>
              </a:tblGrid>
              <a:tr h="181301">
                <a:tc>
                  <a:txBody>
                    <a:bodyPr/>
                    <a:lstStyle/>
                    <a:p>
                      <a:r>
                        <a:rPr lang="en-GB" sz="700" dirty="0"/>
                        <a:t>Named Example: Holderness Coast</a:t>
                      </a:r>
                    </a:p>
                  </a:txBody>
                  <a:tcPr/>
                </a:tc>
                <a:extLst>
                  <a:ext uri="{0D108BD9-81ED-4DB2-BD59-A6C34878D82A}">
                    <a16:rowId xmlns:a16="http://schemas.microsoft.com/office/drawing/2014/main" val="726809507"/>
                  </a:ext>
                </a:extLst>
              </a:tr>
              <a:tr h="571794">
                <a:tc>
                  <a:txBody>
                    <a:bodyPr/>
                    <a:lstStyle/>
                    <a:p>
                      <a:r>
                        <a:rPr lang="en-GB" sz="700" b="1" dirty="0"/>
                        <a:t>Reasons for Management</a:t>
                      </a:r>
                    </a:p>
                    <a:p>
                      <a:r>
                        <a:rPr lang="en-GB" sz="700" dirty="0"/>
                        <a:t>Located on the North-East coast in East Yorkshire.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t>Soft boulder clay and destructive waves from North Sea mean high erosion rates - Fastest eroding coastline in Europe (average 1.8m per year – but can be up to 10m)</a:t>
                      </a:r>
                    </a:p>
                  </a:txBody>
                  <a:tcPr/>
                </a:tc>
                <a:extLst>
                  <a:ext uri="{0D108BD9-81ED-4DB2-BD59-A6C34878D82A}">
                    <a16:rowId xmlns:a16="http://schemas.microsoft.com/office/drawing/2014/main" val="2467661191"/>
                  </a:ext>
                </a:extLst>
              </a:tr>
              <a:tr h="1040759">
                <a:tc>
                  <a:txBody>
                    <a:bodyPr/>
                    <a:lstStyle/>
                    <a:p>
                      <a:r>
                        <a:rPr lang="en-GB" sz="700" b="1" dirty="0"/>
                        <a:t>Management Strategy</a:t>
                      </a:r>
                    </a:p>
                    <a:p>
                      <a:pPr marL="0" indent="0">
                        <a:buFontTx/>
                        <a:buNone/>
                      </a:pPr>
                      <a:r>
                        <a:rPr lang="en-GB" sz="700" b="0" dirty="0"/>
                        <a:t>- </a:t>
                      </a:r>
                      <a:r>
                        <a:rPr lang="en-GB" sz="700" b="0" dirty="0" err="1"/>
                        <a:t>Mappleton</a:t>
                      </a:r>
                      <a:r>
                        <a:rPr lang="en-GB" sz="700" b="0" dirty="0"/>
                        <a:t>: £2 million spent on two rock groynes and rock armour to protect the main coastal road (B1242)</a:t>
                      </a:r>
                    </a:p>
                    <a:p>
                      <a:pPr marL="0" indent="0">
                        <a:buFontTx/>
                        <a:buNone/>
                      </a:pPr>
                      <a:r>
                        <a:rPr lang="en-GB" sz="700" b="0" dirty="0"/>
                        <a:t>-</a:t>
                      </a:r>
                      <a:r>
                        <a:rPr lang="en-GB" sz="700" b="0" dirty="0" err="1"/>
                        <a:t>Hornsea</a:t>
                      </a:r>
                      <a:r>
                        <a:rPr lang="en-GB" sz="700" b="0" dirty="0"/>
                        <a:t>-£8 million –Hold</a:t>
                      </a:r>
                      <a:r>
                        <a:rPr lang="en-GB" sz="700" b="0" baseline="0" dirty="0"/>
                        <a:t> the line protection of the village using-sea wall, </a:t>
                      </a:r>
                      <a:r>
                        <a:rPr lang="en-GB" sz="700" b="0" baseline="0" dirty="0" err="1"/>
                        <a:t>groynes</a:t>
                      </a:r>
                      <a:r>
                        <a:rPr lang="en-GB" sz="700" b="0" baseline="0" dirty="0"/>
                        <a:t> and rock armour </a:t>
                      </a:r>
                      <a:r>
                        <a:rPr lang="en-GB" sz="700" b="0" dirty="0"/>
                        <a:t>all in place to protect town and tourism industry.</a:t>
                      </a:r>
                      <a:r>
                        <a:rPr lang="en-GB" sz="700" b="0" baseline="0" dirty="0"/>
                        <a:t> </a:t>
                      </a:r>
                      <a:r>
                        <a:rPr lang="en-GB" sz="700" b="0" dirty="0"/>
                        <a:t>-’Do Nothing’ Managed retreat in </a:t>
                      </a:r>
                      <a:r>
                        <a:rPr lang="en-GB" sz="700" b="0" dirty="0" err="1"/>
                        <a:t>Aldbrough</a:t>
                      </a:r>
                      <a:r>
                        <a:rPr lang="en-GB" sz="700" b="0" dirty="0"/>
                        <a:t> south of </a:t>
                      </a:r>
                      <a:r>
                        <a:rPr lang="en-GB" sz="700" b="0" dirty="0" err="1"/>
                        <a:t>Mappleton</a:t>
                      </a:r>
                      <a:r>
                        <a:rPr lang="en-GB" sz="700" b="0" dirty="0"/>
                        <a:t> – the beach has narrowed and doesn’t protect the cliff base</a:t>
                      </a:r>
                      <a:r>
                        <a:rPr lang="en-GB" sz="700" b="0" baseline="0" dirty="0"/>
                        <a:t> </a:t>
                      </a:r>
                      <a:r>
                        <a:rPr lang="en-GB" sz="700" b="0" dirty="0"/>
                        <a:t>-</a:t>
                      </a:r>
                      <a:r>
                        <a:rPr lang="en-GB" sz="700" b="0" baseline="0" dirty="0"/>
                        <a:t> </a:t>
                      </a:r>
                      <a:r>
                        <a:rPr lang="en-GB" sz="700" b="0" dirty="0"/>
                        <a:t>-Easington – gas terminal (1/4 of all UK’s gas supply) protected with rock armour (£4.5 million)</a:t>
                      </a:r>
                    </a:p>
                  </a:txBody>
                  <a:tcPr/>
                </a:tc>
                <a:extLst>
                  <a:ext uri="{0D108BD9-81ED-4DB2-BD59-A6C34878D82A}">
                    <a16:rowId xmlns:a16="http://schemas.microsoft.com/office/drawing/2014/main" val="2066010276"/>
                  </a:ext>
                </a:extLst>
              </a:tr>
              <a:tr h="864665">
                <a:tc>
                  <a:txBody>
                    <a:bodyPr/>
                    <a:lstStyle/>
                    <a:p>
                      <a:r>
                        <a:rPr lang="en-GB" sz="700" b="1" dirty="0"/>
                        <a:t>Effects and Conflicts</a:t>
                      </a:r>
                    </a:p>
                    <a:p>
                      <a:r>
                        <a:rPr lang="en-GB" sz="700" b="1" dirty="0"/>
                        <a:t>-</a:t>
                      </a:r>
                      <a:r>
                        <a:rPr lang="en-GB" sz="700" b="1" dirty="0" err="1"/>
                        <a:t>Hornsea</a:t>
                      </a:r>
                      <a:r>
                        <a:rPr lang="en-GB" sz="700" b="1" dirty="0"/>
                        <a:t>,</a:t>
                      </a:r>
                      <a:r>
                        <a:rPr lang="en-GB" sz="700" b="1" baseline="0" dirty="0"/>
                        <a:t> the coastline requires </a:t>
                      </a:r>
                      <a:r>
                        <a:rPr lang="en-GB" sz="700" b="1" baseline="0" dirty="0" err="1"/>
                        <a:t>maintence</a:t>
                      </a:r>
                      <a:r>
                        <a:rPr lang="en-GB" sz="700" b="1" baseline="0" dirty="0"/>
                        <a:t> and has led to increased erosion South of the </a:t>
                      </a:r>
                      <a:r>
                        <a:rPr lang="en-GB" sz="700" b="1" baseline="0" dirty="0" err="1"/>
                        <a:t>groynes</a:t>
                      </a:r>
                      <a:r>
                        <a:rPr lang="en-GB" sz="700" b="1" baseline="0" dirty="0"/>
                        <a:t>. </a:t>
                      </a:r>
                      <a:r>
                        <a:rPr lang="en-GB" sz="700" dirty="0"/>
                        <a:t>-Increased erosion south of </a:t>
                      </a:r>
                      <a:r>
                        <a:rPr lang="en-GB" sz="700" dirty="0" err="1"/>
                        <a:t>Mappleton</a:t>
                      </a:r>
                      <a:r>
                        <a:rPr lang="en-GB" sz="700" dirty="0"/>
                        <a:t> as starved of sediment from </a:t>
                      </a:r>
                      <a:r>
                        <a:rPr lang="en-GB" sz="700" dirty="0" err="1"/>
                        <a:t>groyne</a:t>
                      </a:r>
                      <a:r>
                        <a:rPr lang="en-GB" sz="700" baseline="0" dirty="0"/>
                        <a:t> </a:t>
                      </a:r>
                      <a:r>
                        <a:rPr lang="en-GB" sz="700" dirty="0"/>
                        <a:t>-Holderness coast cannot all be managed due to size. Lots of farmers are losing land (&amp; money) as a result of council budget priorities</a:t>
                      </a:r>
                      <a:r>
                        <a:rPr lang="en-GB" sz="700" baseline="0" dirty="0"/>
                        <a:t> </a:t>
                      </a:r>
                      <a:r>
                        <a:rPr lang="en-GB" sz="700" dirty="0"/>
                        <a:t>-Residents away from coastline have to pay higher taxes to protect the area – even though it only benefits a few.</a:t>
                      </a:r>
                      <a:r>
                        <a:rPr lang="en-GB" sz="700" baseline="0" dirty="0"/>
                        <a:t> </a:t>
                      </a:r>
                      <a:r>
                        <a:rPr lang="en-GB" sz="700" dirty="0"/>
                        <a:t>-People in unprotected areas lose money as house prices drop</a:t>
                      </a:r>
                    </a:p>
                  </a:txBody>
                  <a:tcPr/>
                </a:tc>
                <a:extLst>
                  <a:ext uri="{0D108BD9-81ED-4DB2-BD59-A6C34878D82A}">
                    <a16:rowId xmlns:a16="http://schemas.microsoft.com/office/drawing/2014/main" val="2359736839"/>
                  </a:ext>
                </a:extLst>
              </a:tr>
            </a:tbl>
          </a:graphicData>
        </a:graphic>
      </p:graphicFrame>
      <p:graphicFrame>
        <p:nvGraphicFramePr>
          <p:cNvPr id="35" name="Table 34"/>
          <p:cNvGraphicFramePr>
            <a:graphicFrameLocks noGrp="1"/>
          </p:cNvGraphicFramePr>
          <p:nvPr/>
        </p:nvGraphicFramePr>
        <p:xfrm>
          <a:off x="6105974" y="4625837"/>
          <a:ext cx="3786361" cy="1143000"/>
        </p:xfrm>
        <a:graphic>
          <a:graphicData uri="http://schemas.openxmlformats.org/drawingml/2006/table">
            <a:tbl>
              <a:tblPr firstRow="1" bandRow="1">
                <a:tableStyleId>{00A15C55-8517-42AA-B614-E9B94910E393}</a:tableStyleId>
              </a:tblPr>
              <a:tblGrid>
                <a:gridCol w="2376442">
                  <a:extLst>
                    <a:ext uri="{9D8B030D-6E8A-4147-A177-3AD203B41FA5}">
                      <a16:colId xmlns:a16="http://schemas.microsoft.com/office/drawing/2014/main" val="688434111"/>
                    </a:ext>
                  </a:extLst>
                </a:gridCol>
                <a:gridCol w="1409919">
                  <a:extLst>
                    <a:ext uri="{9D8B030D-6E8A-4147-A177-3AD203B41FA5}">
                      <a16:colId xmlns:a16="http://schemas.microsoft.com/office/drawing/2014/main" val="2718069458"/>
                    </a:ext>
                  </a:extLst>
                </a:gridCol>
              </a:tblGrid>
              <a:tr h="198120">
                <a:tc gridSpan="2">
                  <a:txBody>
                    <a:bodyPr/>
                    <a:lstStyle/>
                    <a:p>
                      <a:r>
                        <a:rPr lang="en-GB" sz="700" dirty="0"/>
                        <a:t>Named Example: The River Tees (N. England. 137km from Pennines to North Sea at Redcar)</a:t>
                      </a:r>
                    </a:p>
                  </a:txBody>
                  <a:tcPr anchor="ctr"/>
                </a:tc>
                <a:tc hMerge="1">
                  <a:txBody>
                    <a:bodyPr/>
                    <a:lstStyle/>
                    <a:p>
                      <a:endParaRPr lang="en-GB"/>
                    </a:p>
                  </a:txBody>
                  <a:tcPr/>
                </a:tc>
                <a:extLst>
                  <a:ext uri="{0D108BD9-81ED-4DB2-BD59-A6C34878D82A}">
                    <a16:rowId xmlns:a16="http://schemas.microsoft.com/office/drawing/2014/main" val="726809507"/>
                  </a:ext>
                </a:extLst>
              </a:tr>
              <a:tr h="944880">
                <a:tc>
                  <a:txBody>
                    <a:bodyPr/>
                    <a:lstStyle/>
                    <a:p>
                      <a:r>
                        <a:rPr lang="en-GB" sz="700" b="1" dirty="0"/>
                        <a:t>Features and Processes</a:t>
                      </a:r>
                    </a:p>
                    <a:p>
                      <a:pPr>
                        <a:spcBef>
                          <a:spcPct val="0"/>
                        </a:spcBef>
                      </a:pPr>
                      <a:r>
                        <a:rPr lang="en-GB" sz="700" b="1" baseline="0" dirty="0">
                          <a:latin typeface="+mn-lt"/>
                        </a:rPr>
                        <a:t>Upper – </a:t>
                      </a:r>
                      <a:r>
                        <a:rPr lang="en-GB" sz="700" baseline="0" dirty="0">
                          <a:latin typeface="+mn-lt"/>
                        </a:rPr>
                        <a:t>Features include V-Shaped valley, rapids and waterfalls. </a:t>
                      </a:r>
                      <a:r>
                        <a:rPr lang="en-GB" sz="700" baseline="0" dirty="0" err="1">
                          <a:latin typeface="+mn-lt"/>
                        </a:rPr>
                        <a:t>Highforce</a:t>
                      </a:r>
                      <a:r>
                        <a:rPr lang="en-GB" sz="700" baseline="0" dirty="0">
                          <a:latin typeface="+mn-lt"/>
                        </a:rPr>
                        <a:t> Waterfall drops 21m and is made from harder Whinstone and softer limestone rocks. Gradually a gorge has been formed. </a:t>
                      </a:r>
                    </a:p>
                    <a:p>
                      <a:pPr>
                        <a:spcBef>
                          <a:spcPct val="0"/>
                        </a:spcBef>
                      </a:pPr>
                      <a:r>
                        <a:rPr lang="en-GB" sz="700" b="1" baseline="0" dirty="0">
                          <a:latin typeface="+mn-lt"/>
                        </a:rPr>
                        <a:t>Middle – </a:t>
                      </a:r>
                      <a:r>
                        <a:rPr lang="en-GB" sz="700" baseline="0" dirty="0">
                          <a:latin typeface="+mn-lt"/>
                        </a:rPr>
                        <a:t>The meander near Yarm encloses the town. </a:t>
                      </a:r>
                    </a:p>
                    <a:p>
                      <a:pPr>
                        <a:spcBef>
                          <a:spcPct val="0"/>
                        </a:spcBef>
                      </a:pPr>
                      <a:r>
                        <a:rPr lang="en-GB" sz="700" b="1" baseline="0" dirty="0">
                          <a:latin typeface="+mn-lt"/>
                        </a:rPr>
                        <a:t>Lower – </a:t>
                      </a:r>
                      <a:r>
                        <a:rPr lang="en-GB" sz="700" baseline="0" dirty="0">
                          <a:latin typeface="+mn-lt"/>
                        </a:rPr>
                        <a:t>Greater lateral erosion creates features such as floodplains &amp; levees. Mudflats at the river’s estuary. </a:t>
                      </a:r>
                      <a:endParaRPr lang="en-GB" sz="700" baseline="0" dirty="0"/>
                    </a:p>
                  </a:txBody>
                  <a:tcPr anchor="ctr"/>
                </a:tc>
                <a:tc>
                  <a:txBody>
                    <a:bodyPr/>
                    <a:lstStyle/>
                    <a:p>
                      <a:pPr>
                        <a:spcBef>
                          <a:spcPct val="0"/>
                        </a:spcBef>
                      </a:pPr>
                      <a:endParaRPr lang="en-GB" sz="700" baseline="0" dirty="0"/>
                    </a:p>
                  </a:txBody>
                  <a:tcPr anchor="ctr">
                    <a:solidFill>
                      <a:schemeClr val="bg1"/>
                    </a:solidFill>
                  </a:tcPr>
                </a:tc>
                <a:extLst>
                  <a:ext uri="{0D108BD9-81ED-4DB2-BD59-A6C34878D82A}">
                    <a16:rowId xmlns:a16="http://schemas.microsoft.com/office/drawing/2014/main" val="2066010276"/>
                  </a:ext>
                </a:extLst>
              </a:tr>
            </a:tbl>
          </a:graphicData>
        </a:graphic>
      </p:graphicFrame>
      <p:graphicFrame>
        <p:nvGraphicFramePr>
          <p:cNvPr id="20" name="Table 19">
            <a:extLst>
              <a:ext uri="{FF2B5EF4-FFF2-40B4-BE49-F238E27FC236}">
                <a16:creationId xmlns:a16="http://schemas.microsoft.com/office/drawing/2014/main" id="{DC882493-EC53-4708-B27E-869136F55225}"/>
              </a:ext>
            </a:extLst>
          </p:cNvPr>
          <p:cNvGraphicFramePr>
            <a:graphicFrameLocks noGrp="1"/>
          </p:cNvGraphicFramePr>
          <p:nvPr/>
        </p:nvGraphicFramePr>
        <p:xfrm>
          <a:off x="6764851" y="2699775"/>
          <a:ext cx="3129770" cy="1844040"/>
        </p:xfrm>
        <a:graphic>
          <a:graphicData uri="http://schemas.openxmlformats.org/drawingml/2006/table">
            <a:tbl>
              <a:tblPr firstRow="1" bandRow="1">
                <a:tableStyleId>{00A15C55-8517-42AA-B614-E9B94910E393}</a:tableStyleId>
              </a:tblPr>
              <a:tblGrid>
                <a:gridCol w="1564885">
                  <a:extLst>
                    <a:ext uri="{9D8B030D-6E8A-4147-A177-3AD203B41FA5}">
                      <a16:colId xmlns:a16="http://schemas.microsoft.com/office/drawing/2014/main" val="3249148915"/>
                    </a:ext>
                  </a:extLst>
                </a:gridCol>
                <a:gridCol w="1564885">
                  <a:extLst>
                    <a:ext uri="{9D8B030D-6E8A-4147-A177-3AD203B41FA5}">
                      <a16:colId xmlns:a16="http://schemas.microsoft.com/office/drawing/2014/main" val="1509545877"/>
                    </a:ext>
                  </a:extLst>
                </a:gridCol>
              </a:tblGrid>
              <a:tr h="193387">
                <a:tc gridSpan="2">
                  <a:txBody>
                    <a:bodyPr/>
                    <a:lstStyle/>
                    <a:p>
                      <a:r>
                        <a:rPr lang="en-GB" sz="800" dirty="0"/>
                        <a:t>Hydrographs and River Discharge</a:t>
                      </a:r>
                    </a:p>
                  </a:txBody>
                  <a:tcPr/>
                </a:tc>
                <a:tc hMerge="1">
                  <a:txBody>
                    <a:bodyPr/>
                    <a:lstStyle/>
                    <a:p>
                      <a:endParaRPr lang="en-GB"/>
                    </a:p>
                  </a:txBody>
                  <a:tcPr/>
                </a:tc>
                <a:extLst>
                  <a:ext uri="{0D108BD9-81ED-4DB2-BD59-A6C34878D82A}">
                    <a16:rowId xmlns:a16="http://schemas.microsoft.com/office/drawing/2014/main" val="3328868481"/>
                  </a:ext>
                </a:extLst>
              </a:tr>
              <a:tr h="358879">
                <a:tc gridSpan="2">
                  <a:txBody>
                    <a:bodyPr/>
                    <a:lstStyle/>
                    <a:p>
                      <a:pPr algn="ctr"/>
                      <a:r>
                        <a:rPr lang="en-GB" sz="700" b="1" dirty="0"/>
                        <a:t>River discharge is the volume of water that flows in a river. Hydrographs show how discharge at a certain point in a river changes over time with rainfall change</a:t>
                      </a:r>
                    </a:p>
                  </a:txBody>
                  <a:tcPr>
                    <a:solidFill>
                      <a:schemeClr val="accent3">
                        <a:lumMod val="20000"/>
                        <a:lumOff val="80000"/>
                      </a:schemeClr>
                    </a:solidFill>
                  </a:tcPr>
                </a:tc>
                <a:tc hMerge="1">
                  <a:txBody>
                    <a:bodyPr/>
                    <a:lstStyle/>
                    <a:p>
                      <a:endParaRPr lang="en-GB"/>
                    </a:p>
                  </a:txBody>
                  <a:tcPr/>
                </a:tc>
                <a:extLst>
                  <a:ext uri="{0D108BD9-81ED-4DB2-BD59-A6C34878D82A}">
                    <a16:rowId xmlns:a16="http://schemas.microsoft.com/office/drawing/2014/main" val="3939473126"/>
                  </a:ext>
                </a:extLst>
              </a:tr>
              <a:tr h="303893">
                <a:tc>
                  <a:txBody>
                    <a:bodyPr/>
                    <a:lstStyle/>
                    <a:p>
                      <a:r>
                        <a:rPr lang="en-GB" sz="700" dirty="0"/>
                        <a:t>1. </a:t>
                      </a:r>
                      <a:r>
                        <a:rPr lang="en-GB" sz="700" b="1" dirty="0"/>
                        <a:t>Peak discharge </a:t>
                      </a:r>
                      <a:r>
                        <a:rPr lang="en-GB" sz="700" dirty="0"/>
                        <a:t>is the discharge in a period of time.</a:t>
                      </a:r>
                    </a:p>
                  </a:txBody>
                  <a:tcPr/>
                </a:tc>
                <a:tc rowSpan="4">
                  <a:txBody>
                    <a:bodyPr/>
                    <a:lstStyle/>
                    <a:p>
                      <a:endParaRPr lang="en-GB" sz="800" dirty="0"/>
                    </a:p>
                  </a:txBody>
                  <a:tcPr>
                    <a:solidFill>
                      <a:schemeClr val="bg1"/>
                    </a:solidFill>
                  </a:tcPr>
                </a:tc>
                <a:extLst>
                  <a:ext uri="{0D108BD9-81ED-4DB2-BD59-A6C34878D82A}">
                    <a16:rowId xmlns:a16="http://schemas.microsoft.com/office/drawing/2014/main" val="350407890"/>
                  </a:ext>
                </a:extLst>
              </a:tr>
              <a:tr h="303893">
                <a:tc>
                  <a:txBody>
                    <a:bodyPr/>
                    <a:lstStyle/>
                    <a:p>
                      <a:r>
                        <a:rPr lang="en-GB" sz="700" dirty="0"/>
                        <a:t>2. </a:t>
                      </a:r>
                      <a:r>
                        <a:rPr lang="en-GB" sz="700" b="1" dirty="0"/>
                        <a:t>Lag time </a:t>
                      </a:r>
                      <a:r>
                        <a:rPr lang="en-GB" sz="700" dirty="0"/>
                        <a:t>is the delay between peak rainfall and peak discharge. </a:t>
                      </a:r>
                    </a:p>
                  </a:txBody>
                  <a:tcPr/>
                </a:tc>
                <a:tc vMerge="1">
                  <a:txBody>
                    <a:bodyPr/>
                    <a:lstStyle/>
                    <a:p>
                      <a:endParaRPr lang="en-GB"/>
                    </a:p>
                  </a:txBody>
                  <a:tcPr/>
                </a:tc>
                <a:extLst>
                  <a:ext uri="{0D108BD9-81ED-4DB2-BD59-A6C34878D82A}">
                    <a16:rowId xmlns:a16="http://schemas.microsoft.com/office/drawing/2014/main" val="3794284207"/>
                  </a:ext>
                </a:extLst>
              </a:tr>
              <a:tr h="303893">
                <a:tc>
                  <a:txBody>
                    <a:bodyPr/>
                    <a:lstStyle/>
                    <a:p>
                      <a:r>
                        <a:rPr lang="en-GB" sz="700" dirty="0"/>
                        <a:t>3. </a:t>
                      </a:r>
                      <a:r>
                        <a:rPr lang="en-GB" sz="700" b="1" dirty="0"/>
                        <a:t>Rising limb </a:t>
                      </a:r>
                      <a:r>
                        <a:rPr lang="en-GB" sz="700" dirty="0"/>
                        <a:t>is the increase in river discharge. </a:t>
                      </a:r>
                    </a:p>
                  </a:txBody>
                  <a:tcPr/>
                </a:tc>
                <a:tc vMerge="1">
                  <a:txBody>
                    <a:bodyPr/>
                    <a:lstStyle/>
                    <a:p>
                      <a:endParaRPr lang="en-GB" dirty="0"/>
                    </a:p>
                  </a:txBody>
                  <a:tcPr/>
                </a:tc>
                <a:extLst>
                  <a:ext uri="{0D108BD9-81ED-4DB2-BD59-A6C34878D82A}">
                    <a16:rowId xmlns:a16="http://schemas.microsoft.com/office/drawing/2014/main" val="3098619224"/>
                  </a:ext>
                </a:extLst>
              </a:tr>
              <a:tr h="303893">
                <a:tc>
                  <a:txBody>
                    <a:bodyPr/>
                    <a:lstStyle/>
                    <a:p>
                      <a:r>
                        <a:rPr lang="en-GB" sz="700" dirty="0"/>
                        <a:t>4. </a:t>
                      </a:r>
                      <a:r>
                        <a:rPr lang="en-GB" sz="700" b="1" dirty="0"/>
                        <a:t>Falling limb </a:t>
                      </a:r>
                      <a:r>
                        <a:rPr lang="en-GB" sz="700" dirty="0"/>
                        <a:t>is the decrease in river discharge to normal level.</a:t>
                      </a:r>
                    </a:p>
                  </a:txBody>
                  <a:tcPr/>
                </a:tc>
                <a:tc vMerge="1">
                  <a:txBody>
                    <a:bodyPr/>
                    <a:lstStyle/>
                    <a:p>
                      <a:endParaRPr lang="en-GB" dirty="0"/>
                    </a:p>
                  </a:txBody>
                  <a:tcPr/>
                </a:tc>
                <a:extLst>
                  <a:ext uri="{0D108BD9-81ED-4DB2-BD59-A6C34878D82A}">
                    <a16:rowId xmlns:a16="http://schemas.microsoft.com/office/drawing/2014/main" val="2699933277"/>
                  </a:ext>
                </a:extLst>
              </a:tr>
            </a:tbl>
          </a:graphicData>
        </a:graphic>
      </p:graphicFrame>
      <p:pic>
        <p:nvPicPr>
          <p:cNvPr id="19" name="Picture 18">
            <a:extLst>
              <a:ext uri="{FF2B5EF4-FFF2-40B4-BE49-F238E27FC236}">
                <a16:creationId xmlns:a16="http://schemas.microsoft.com/office/drawing/2014/main" id="{E84B03A3-A770-4727-A506-CB220ED804D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326135" y="3364908"/>
            <a:ext cx="1579865" cy="1118582"/>
          </a:xfrm>
          <a:prstGeom prst="rect">
            <a:avLst/>
          </a:prstGeom>
        </p:spPr>
      </p:pic>
      <p:pic>
        <p:nvPicPr>
          <p:cNvPr id="40" name="Picture 39">
            <a:extLst>
              <a:ext uri="{FF2B5EF4-FFF2-40B4-BE49-F238E27FC236}">
                <a16:creationId xmlns:a16="http://schemas.microsoft.com/office/drawing/2014/main" id="{47DB556E-3B2E-43BE-8131-CE731F056B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519752" y="4809356"/>
            <a:ext cx="1350955" cy="940735"/>
          </a:xfrm>
          <a:prstGeom prst="rect">
            <a:avLst/>
          </a:prstGeom>
        </p:spPr>
      </p:pic>
      <p:graphicFrame>
        <p:nvGraphicFramePr>
          <p:cNvPr id="45" name="Table 44">
            <a:extLst>
              <a:ext uri="{FF2B5EF4-FFF2-40B4-BE49-F238E27FC236}">
                <a16:creationId xmlns:a16="http://schemas.microsoft.com/office/drawing/2014/main" id="{035E8F75-9510-49CE-9642-240B830AA5F3}"/>
              </a:ext>
            </a:extLst>
          </p:cNvPr>
          <p:cNvGraphicFramePr>
            <a:graphicFrameLocks noGrp="1"/>
          </p:cNvGraphicFramePr>
          <p:nvPr/>
        </p:nvGraphicFramePr>
        <p:xfrm>
          <a:off x="6773671" y="1482236"/>
          <a:ext cx="3129770" cy="1203960"/>
        </p:xfrm>
        <a:graphic>
          <a:graphicData uri="http://schemas.openxmlformats.org/drawingml/2006/table">
            <a:tbl>
              <a:tblPr firstRow="1" bandRow="1">
                <a:tableStyleId>{00A15C55-8517-42AA-B614-E9B94910E393}</a:tableStyleId>
              </a:tblPr>
              <a:tblGrid>
                <a:gridCol w="864955">
                  <a:extLst>
                    <a:ext uri="{9D8B030D-6E8A-4147-A177-3AD203B41FA5}">
                      <a16:colId xmlns:a16="http://schemas.microsoft.com/office/drawing/2014/main" val="1714131732"/>
                    </a:ext>
                  </a:extLst>
                </a:gridCol>
                <a:gridCol w="2264815">
                  <a:extLst>
                    <a:ext uri="{9D8B030D-6E8A-4147-A177-3AD203B41FA5}">
                      <a16:colId xmlns:a16="http://schemas.microsoft.com/office/drawing/2014/main" val="407887806"/>
                    </a:ext>
                  </a:extLst>
                </a:gridCol>
              </a:tblGrid>
              <a:tr h="185321">
                <a:tc gridSpan="2">
                  <a:txBody>
                    <a:bodyPr/>
                    <a:lstStyle/>
                    <a:p>
                      <a:r>
                        <a:rPr lang="en-GB" sz="800" dirty="0"/>
                        <a:t>Water Cycle Key Terms </a:t>
                      </a:r>
                    </a:p>
                  </a:txBody>
                  <a:tcPr/>
                </a:tc>
                <a:tc hMerge="1">
                  <a:txBody>
                    <a:bodyPr/>
                    <a:lstStyle/>
                    <a:p>
                      <a:endParaRPr lang="en-GB" dirty="0"/>
                    </a:p>
                  </a:txBody>
                  <a:tcPr/>
                </a:tc>
                <a:extLst>
                  <a:ext uri="{0D108BD9-81ED-4DB2-BD59-A6C34878D82A}">
                    <a16:rowId xmlns:a16="http://schemas.microsoft.com/office/drawing/2014/main" val="1854187876"/>
                  </a:ext>
                </a:extLst>
              </a:tr>
              <a:tr h="172084">
                <a:tc>
                  <a:txBody>
                    <a:bodyPr/>
                    <a:lstStyle/>
                    <a:p>
                      <a:r>
                        <a:rPr lang="en-GB" sz="700" b="1" dirty="0"/>
                        <a:t>Precipitation</a:t>
                      </a:r>
                    </a:p>
                  </a:txBody>
                  <a:tcPr anchor="ctr">
                    <a:solidFill>
                      <a:schemeClr val="accent4">
                        <a:lumMod val="40000"/>
                        <a:lumOff val="60000"/>
                      </a:schemeClr>
                    </a:solidFill>
                  </a:tcPr>
                </a:tc>
                <a:tc>
                  <a:txBody>
                    <a:bodyPr/>
                    <a:lstStyle/>
                    <a:p>
                      <a:r>
                        <a:rPr lang="en-GB" sz="700" dirty="0"/>
                        <a:t>Moisture falling from clouds as rain, snow or hail.</a:t>
                      </a:r>
                    </a:p>
                  </a:txBody>
                  <a:tcPr/>
                </a:tc>
                <a:extLst>
                  <a:ext uri="{0D108BD9-81ED-4DB2-BD59-A6C34878D82A}">
                    <a16:rowId xmlns:a16="http://schemas.microsoft.com/office/drawing/2014/main" val="2511552592"/>
                  </a:ext>
                </a:extLst>
              </a:tr>
              <a:tr h="172084">
                <a:tc>
                  <a:txBody>
                    <a:bodyPr/>
                    <a:lstStyle/>
                    <a:p>
                      <a:r>
                        <a:rPr lang="en-GB" sz="700" b="1" dirty="0"/>
                        <a:t>Interception</a:t>
                      </a:r>
                    </a:p>
                  </a:txBody>
                  <a:tcPr anchor="ctr">
                    <a:solidFill>
                      <a:schemeClr val="accent4">
                        <a:lumMod val="40000"/>
                        <a:lumOff val="60000"/>
                      </a:schemeClr>
                    </a:solidFill>
                  </a:tcPr>
                </a:tc>
                <a:tc>
                  <a:txBody>
                    <a:bodyPr/>
                    <a:lstStyle/>
                    <a:p>
                      <a:r>
                        <a:rPr lang="en-GB" sz="700" dirty="0"/>
                        <a:t>Vegetation prevent water reaching the ground. </a:t>
                      </a:r>
                    </a:p>
                  </a:txBody>
                  <a:tcPr/>
                </a:tc>
                <a:extLst>
                  <a:ext uri="{0D108BD9-81ED-4DB2-BD59-A6C34878D82A}">
                    <a16:rowId xmlns:a16="http://schemas.microsoft.com/office/drawing/2014/main" val="4106137780"/>
                  </a:ext>
                </a:extLst>
              </a:tr>
              <a:tr h="172084">
                <a:tc>
                  <a:txBody>
                    <a:bodyPr/>
                    <a:lstStyle/>
                    <a:p>
                      <a:r>
                        <a:rPr lang="en-GB" sz="700" b="1" dirty="0"/>
                        <a:t>Surface Runoff </a:t>
                      </a:r>
                    </a:p>
                  </a:txBody>
                  <a:tcPr anchor="ctr">
                    <a:solidFill>
                      <a:schemeClr val="accent4">
                        <a:lumMod val="40000"/>
                        <a:lumOff val="60000"/>
                      </a:schemeClr>
                    </a:solidFill>
                  </a:tcPr>
                </a:tc>
                <a:tc>
                  <a:txBody>
                    <a:bodyPr/>
                    <a:lstStyle/>
                    <a:p>
                      <a:r>
                        <a:rPr lang="en-GB" sz="700" dirty="0"/>
                        <a:t>Water flowing over surface of the land into rivers </a:t>
                      </a:r>
                    </a:p>
                  </a:txBody>
                  <a:tcPr/>
                </a:tc>
                <a:extLst>
                  <a:ext uri="{0D108BD9-81ED-4DB2-BD59-A6C34878D82A}">
                    <a16:rowId xmlns:a16="http://schemas.microsoft.com/office/drawing/2014/main" val="3566956493"/>
                  </a:ext>
                </a:extLst>
              </a:tr>
              <a:tr h="172084">
                <a:tc>
                  <a:txBody>
                    <a:bodyPr/>
                    <a:lstStyle/>
                    <a:p>
                      <a:r>
                        <a:rPr lang="en-GB" sz="700" b="1" dirty="0"/>
                        <a:t>Infiltration</a:t>
                      </a:r>
                    </a:p>
                  </a:txBody>
                  <a:tcPr anchor="ctr">
                    <a:solidFill>
                      <a:schemeClr val="accent4">
                        <a:lumMod val="40000"/>
                        <a:lumOff val="60000"/>
                      </a:schemeClr>
                    </a:solidFill>
                  </a:tcPr>
                </a:tc>
                <a:tc>
                  <a:txBody>
                    <a:bodyPr/>
                    <a:lstStyle/>
                    <a:p>
                      <a:r>
                        <a:rPr lang="en-GB" sz="700" dirty="0"/>
                        <a:t>Water absorbed into the soil from the ground.</a:t>
                      </a:r>
                    </a:p>
                  </a:txBody>
                  <a:tcPr/>
                </a:tc>
                <a:extLst>
                  <a:ext uri="{0D108BD9-81ED-4DB2-BD59-A6C34878D82A}">
                    <a16:rowId xmlns:a16="http://schemas.microsoft.com/office/drawing/2014/main" val="2916318632"/>
                  </a:ext>
                </a:extLst>
              </a:tr>
              <a:tr h="172084">
                <a:tc>
                  <a:txBody>
                    <a:bodyPr/>
                    <a:lstStyle/>
                    <a:p>
                      <a:r>
                        <a:rPr lang="en-GB" sz="700" b="1" dirty="0"/>
                        <a:t>Transpiration</a:t>
                      </a:r>
                    </a:p>
                  </a:txBody>
                  <a:tcPr anchor="ctr">
                    <a:solidFill>
                      <a:schemeClr val="accent4">
                        <a:lumMod val="40000"/>
                        <a:lumOff val="60000"/>
                      </a:schemeClr>
                    </a:solidFill>
                  </a:tcPr>
                </a:tc>
                <a:tc>
                  <a:txBody>
                    <a:bodyPr/>
                    <a:lstStyle/>
                    <a:p>
                      <a:r>
                        <a:rPr lang="en-GB" sz="700" dirty="0"/>
                        <a:t>Water lost through leaves of plants.</a:t>
                      </a:r>
                    </a:p>
                  </a:txBody>
                  <a:tcPr/>
                </a:tc>
                <a:extLst>
                  <a:ext uri="{0D108BD9-81ED-4DB2-BD59-A6C34878D82A}">
                    <a16:rowId xmlns:a16="http://schemas.microsoft.com/office/drawing/2014/main" val="3065065481"/>
                  </a:ext>
                </a:extLst>
              </a:tr>
            </a:tbl>
          </a:graphicData>
        </a:graphic>
      </p:graphicFrame>
      <p:graphicFrame>
        <p:nvGraphicFramePr>
          <p:cNvPr id="29" name="Table 28">
            <a:extLst>
              <a:ext uri="{FF2B5EF4-FFF2-40B4-BE49-F238E27FC236}">
                <a16:creationId xmlns:a16="http://schemas.microsoft.com/office/drawing/2014/main" id="{EE8C69FE-0EC4-4FAE-B25E-1457527AF139}"/>
              </a:ext>
            </a:extLst>
          </p:cNvPr>
          <p:cNvGraphicFramePr>
            <a:graphicFrameLocks noGrp="1"/>
          </p:cNvGraphicFramePr>
          <p:nvPr/>
        </p:nvGraphicFramePr>
        <p:xfrm>
          <a:off x="6105974" y="5728379"/>
          <a:ext cx="3806991" cy="1143000"/>
        </p:xfrm>
        <a:graphic>
          <a:graphicData uri="http://schemas.openxmlformats.org/drawingml/2006/table">
            <a:tbl>
              <a:tblPr firstRow="1" bandRow="1">
                <a:tableStyleId>{00A15C55-8517-42AA-B614-E9B94910E393}</a:tableStyleId>
              </a:tblPr>
              <a:tblGrid>
                <a:gridCol w="1127770">
                  <a:extLst>
                    <a:ext uri="{9D8B030D-6E8A-4147-A177-3AD203B41FA5}">
                      <a16:colId xmlns:a16="http://schemas.microsoft.com/office/drawing/2014/main" val="688434111"/>
                    </a:ext>
                  </a:extLst>
                </a:gridCol>
                <a:gridCol w="1267199">
                  <a:extLst>
                    <a:ext uri="{9D8B030D-6E8A-4147-A177-3AD203B41FA5}">
                      <a16:colId xmlns:a16="http://schemas.microsoft.com/office/drawing/2014/main" val="1427779911"/>
                    </a:ext>
                  </a:extLst>
                </a:gridCol>
                <a:gridCol w="1412022">
                  <a:extLst>
                    <a:ext uri="{9D8B030D-6E8A-4147-A177-3AD203B41FA5}">
                      <a16:colId xmlns:a16="http://schemas.microsoft.com/office/drawing/2014/main" val="4136202111"/>
                    </a:ext>
                  </a:extLst>
                </a:gridCol>
              </a:tblGrid>
              <a:tr h="163061">
                <a:tc gridSpan="3">
                  <a:txBody>
                    <a:bodyPr/>
                    <a:lstStyle/>
                    <a:p>
                      <a:r>
                        <a:rPr lang="en-GB" sz="700" dirty="0"/>
                        <a:t>Named Example: Morpeth Flood Management</a:t>
                      </a: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26809507"/>
                  </a:ext>
                </a:extLst>
              </a:tr>
              <a:tr h="777674">
                <a:tc>
                  <a:txBody>
                    <a:bodyPr/>
                    <a:lstStyle/>
                    <a:p>
                      <a:r>
                        <a:rPr lang="en-GB" sz="700" b="1" dirty="0"/>
                        <a:t>Why needed:</a:t>
                      </a:r>
                    </a:p>
                    <a:p>
                      <a:r>
                        <a:rPr lang="en-GB" sz="700" b="0" baseline="0" dirty="0"/>
                        <a:t>- 2004 devastating floods</a:t>
                      </a:r>
                    </a:p>
                    <a:p>
                      <a:r>
                        <a:rPr lang="en-GB" sz="700" b="0" baseline="0" dirty="0"/>
                        <a:t>- Confluence of 2 rivers (Jordan and Valency)</a:t>
                      </a:r>
                    </a:p>
                    <a:p>
                      <a:r>
                        <a:rPr lang="en-GB" sz="700" b="0" baseline="0" dirty="0"/>
                        <a:t>- Very wet weather 2004</a:t>
                      </a:r>
                    </a:p>
                    <a:p>
                      <a:r>
                        <a:rPr lang="en-GB" sz="700" b="0" baseline="0" dirty="0"/>
                        <a:t>- Human factors e.g. deforestation; artificially narrowing river</a:t>
                      </a:r>
                    </a:p>
                  </a:txBody>
                  <a:tcPr/>
                </a:tc>
                <a:tc>
                  <a:txBody>
                    <a:bodyPr/>
                    <a:lstStyle/>
                    <a:p>
                      <a:pPr>
                        <a:spcBef>
                          <a:spcPct val="0"/>
                        </a:spcBef>
                      </a:pPr>
                      <a:r>
                        <a:rPr lang="en-GB" sz="700" b="1" baseline="0" dirty="0"/>
                        <a:t>Management Strategy:</a:t>
                      </a:r>
                    </a:p>
                    <a:p>
                      <a:pPr>
                        <a:spcBef>
                          <a:spcPct val="0"/>
                        </a:spcBef>
                      </a:pPr>
                      <a:r>
                        <a:rPr lang="en-GB" sz="700" b="0" baseline="0" dirty="0"/>
                        <a:t>- Hard: River wall; R. Valency widened and lowered; Car park raised as flood defence; Permeable surfaces used</a:t>
                      </a:r>
                    </a:p>
                    <a:p>
                      <a:pPr>
                        <a:spcBef>
                          <a:spcPct val="0"/>
                        </a:spcBef>
                      </a:pPr>
                      <a:r>
                        <a:rPr lang="en-GB" sz="700" b="0" baseline="0" dirty="0"/>
                        <a:t>-Soft: Tree management in upper valley; area for river to deposit sediment upstream</a:t>
                      </a:r>
                    </a:p>
                  </a:txBody>
                  <a:tcPr/>
                </a:tc>
                <a:tc>
                  <a:txBody>
                    <a:bodyPr/>
                    <a:lstStyle/>
                    <a:p>
                      <a:pPr>
                        <a:spcBef>
                          <a:spcPct val="0"/>
                        </a:spcBef>
                      </a:pPr>
                      <a:r>
                        <a:rPr lang="en-GB" sz="700" b="1" baseline="0" dirty="0"/>
                        <a:t>Issues created:</a:t>
                      </a:r>
                    </a:p>
                    <a:p>
                      <a:pPr>
                        <a:spcBef>
                          <a:spcPct val="0"/>
                        </a:spcBef>
                      </a:pPr>
                      <a:r>
                        <a:rPr lang="en-GB" sz="700" b="0" baseline="0" dirty="0"/>
                        <a:t>Social: Residents lives disrupted by building. Spoils village character</a:t>
                      </a:r>
                    </a:p>
                    <a:p>
                      <a:pPr>
                        <a:spcBef>
                          <a:spcPct val="0"/>
                        </a:spcBef>
                      </a:pPr>
                      <a:r>
                        <a:rPr lang="en-GB" sz="700" b="0" baseline="0" dirty="0"/>
                        <a:t>Economic: £5 million cost. 90% businesses linked to tourism</a:t>
                      </a:r>
                    </a:p>
                    <a:p>
                      <a:pPr>
                        <a:spcBef>
                          <a:spcPct val="0"/>
                        </a:spcBef>
                      </a:pPr>
                      <a:r>
                        <a:rPr lang="en-GB" sz="700" b="0" baseline="0" dirty="0"/>
                        <a:t>Environmental: Increased biodiversity. Visual changes</a:t>
                      </a:r>
                    </a:p>
                  </a:txBody>
                  <a:tcPr/>
                </a:tc>
                <a:extLst>
                  <a:ext uri="{0D108BD9-81ED-4DB2-BD59-A6C34878D82A}">
                    <a16:rowId xmlns:a16="http://schemas.microsoft.com/office/drawing/2014/main" val="2066010276"/>
                  </a:ext>
                </a:extLst>
              </a:tr>
            </a:tbl>
          </a:graphicData>
        </a:graphic>
      </p:graphicFrame>
      <p:pic>
        <p:nvPicPr>
          <p:cNvPr id="4" name="Picture 3">
            <a:extLst>
              <a:ext uri="{FF2B5EF4-FFF2-40B4-BE49-F238E27FC236}">
                <a16:creationId xmlns:a16="http://schemas.microsoft.com/office/drawing/2014/main" id="{B9B06C7B-5E3D-49F1-A9BD-77ECFAD5A9BE}"/>
              </a:ext>
            </a:extLst>
          </p:cNvPr>
          <p:cNvPicPr>
            <a:picLocks noChangeAspect="1"/>
          </p:cNvPicPr>
          <p:nvPr/>
        </p:nvPicPr>
        <p:blipFill rotWithShape="1">
          <a:blip r:embed="rId13"/>
          <a:srcRect l="1145" t="3392" b="14633"/>
          <a:stretch/>
        </p:blipFill>
        <p:spPr>
          <a:xfrm>
            <a:off x="7562423" y="420"/>
            <a:ext cx="2353637" cy="1441463"/>
          </a:xfrm>
          <a:prstGeom prst="rect">
            <a:avLst/>
          </a:prstGeom>
        </p:spPr>
      </p:pic>
      <p:graphicFrame>
        <p:nvGraphicFramePr>
          <p:cNvPr id="38" name="Table 37">
            <a:extLst>
              <a:ext uri="{FF2B5EF4-FFF2-40B4-BE49-F238E27FC236}">
                <a16:creationId xmlns:a16="http://schemas.microsoft.com/office/drawing/2014/main" id="{1ED085C3-9897-4E29-AC5C-77302CDD60CA}"/>
              </a:ext>
            </a:extLst>
          </p:cNvPr>
          <p:cNvGraphicFramePr>
            <a:graphicFrameLocks noGrp="1"/>
          </p:cNvGraphicFramePr>
          <p:nvPr/>
        </p:nvGraphicFramePr>
        <p:xfrm>
          <a:off x="5650641" y="17491"/>
          <a:ext cx="1710190" cy="1539240"/>
        </p:xfrm>
        <a:graphic>
          <a:graphicData uri="http://schemas.openxmlformats.org/drawingml/2006/table">
            <a:tbl>
              <a:tblPr firstRow="1" bandRow="1">
                <a:tableStyleId>{00A15C55-8517-42AA-B614-E9B94910E393}</a:tableStyleId>
              </a:tblPr>
              <a:tblGrid>
                <a:gridCol w="1710190">
                  <a:extLst>
                    <a:ext uri="{9D8B030D-6E8A-4147-A177-3AD203B41FA5}">
                      <a16:colId xmlns:a16="http://schemas.microsoft.com/office/drawing/2014/main" val="1714131732"/>
                    </a:ext>
                  </a:extLst>
                </a:gridCol>
              </a:tblGrid>
              <a:tr h="188532">
                <a:tc>
                  <a:txBody>
                    <a:bodyPr/>
                    <a:lstStyle/>
                    <a:p>
                      <a:r>
                        <a:rPr lang="en-GB" sz="700" dirty="0"/>
                        <a:t>Interlocking Spurs Formation</a:t>
                      </a:r>
                    </a:p>
                  </a:txBody>
                  <a:tcPr/>
                </a:tc>
                <a:extLst>
                  <a:ext uri="{0D108BD9-81ED-4DB2-BD59-A6C34878D82A}">
                    <a16:rowId xmlns:a16="http://schemas.microsoft.com/office/drawing/2014/main" val="1854187876"/>
                  </a:ext>
                </a:extLst>
              </a:tr>
              <a:tr h="1276213">
                <a:tc>
                  <a:txBody>
                    <a:bodyPr/>
                    <a:lstStyle/>
                    <a:p>
                      <a:pPr marL="228600" lvl="0" indent="-228600">
                        <a:buFont typeface="+mj-lt"/>
                        <a:buAutoNum type="arabicPeriod"/>
                      </a:pPr>
                      <a:r>
                        <a:rPr lang="en-GB" sz="750" kern="1200" dirty="0">
                          <a:solidFill>
                            <a:schemeClr val="dk1"/>
                          </a:solidFill>
                          <a:effectLst/>
                          <a:latin typeface="+mn-lt"/>
                          <a:ea typeface="+mn-ea"/>
                          <a:cs typeface="+mn-cs"/>
                        </a:rPr>
                        <a:t>In the upper course there is more vertical erosion. </a:t>
                      </a:r>
                    </a:p>
                    <a:p>
                      <a:pPr marL="228600" lvl="0" indent="-228600">
                        <a:buFont typeface="+mj-lt"/>
                        <a:buAutoNum type="arabicPeriod"/>
                      </a:pPr>
                      <a:r>
                        <a:rPr lang="en-GB" sz="750" kern="1200" dirty="0">
                          <a:solidFill>
                            <a:schemeClr val="dk1"/>
                          </a:solidFill>
                          <a:effectLst/>
                          <a:latin typeface="+mn-lt"/>
                          <a:ea typeface="+mn-ea"/>
                          <a:cs typeface="+mn-cs"/>
                        </a:rPr>
                        <a:t>The river cuts down into the valley. </a:t>
                      </a:r>
                    </a:p>
                    <a:p>
                      <a:pPr marL="228600" lvl="0" indent="-228600">
                        <a:buFont typeface="+mj-lt"/>
                        <a:buAutoNum type="arabicPeriod"/>
                      </a:pPr>
                      <a:r>
                        <a:rPr lang="en-GB" sz="750" kern="1200" dirty="0">
                          <a:solidFill>
                            <a:schemeClr val="dk1"/>
                          </a:solidFill>
                          <a:effectLst/>
                          <a:latin typeface="+mn-lt"/>
                          <a:ea typeface="+mn-ea"/>
                          <a:cs typeface="+mn-cs"/>
                        </a:rPr>
                        <a:t>If there are areas of hard rock which are harder to erode, the river will bend around it. </a:t>
                      </a:r>
                    </a:p>
                    <a:p>
                      <a:pPr marL="228600" lvl="0" indent="-228600">
                        <a:buFont typeface="+mj-lt"/>
                        <a:buAutoNum type="arabicPeriod"/>
                      </a:pPr>
                      <a:r>
                        <a:rPr lang="en-GB" sz="750" kern="1200" dirty="0">
                          <a:solidFill>
                            <a:schemeClr val="dk1"/>
                          </a:solidFill>
                          <a:effectLst/>
                          <a:latin typeface="+mn-lt"/>
                          <a:ea typeface="+mn-ea"/>
                          <a:cs typeface="+mn-cs"/>
                        </a:rPr>
                        <a:t>This creates interlocking spurs of land which link together like the teeth of a zip.</a:t>
                      </a:r>
                    </a:p>
                    <a:p>
                      <a:endParaRPr lang="en-GB" sz="700" dirty="0"/>
                    </a:p>
                  </a:txBody>
                  <a:tcPr anchor="ctr">
                    <a:solidFill>
                      <a:schemeClr val="accent4">
                        <a:lumMod val="20000"/>
                        <a:lumOff val="80000"/>
                      </a:schemeClr>
                    </a:solidFill>
                  </a:tcPr>
                </a:tc>
                <a:extLst>
                  <a:ext uri="{0D108BD9-81ED-4DB2-BD59-A6C34878D82A}">
                    <a16:rowId xmlns:a16="http://schemas.microsoft.com/office/drawing/2014/main" val="2511552592"/>
                  </a:ext>
                </a:extLst>
              </a:tr>
            </a:tbl>
          </a:graphicData>
        </a:graphic>
      </p:graphicFrame>
      <p:graphicFrame>
        <p:nvGraphicFramePr>
          <p:cNvPr id="42" name="Table 41">
            <a:extLst>
              <a:ext uri="{FF2B5EF4-FFF2-40B4-BE49-F238E27FC236}">
                <a16:creationId xmlns:a16="http://schemas.microsoft.com/office/drawing/2014/main" id="{BE1AE349-2355-4DAD-8F36-32C502D9B683}"/>
              </a:ext>
            </a:extLst>
          </p:cNvPr>
          <p:cNvGraphicFramePr>
            <a:graphicFrameLocks noGrp="1"/>
          </p:cNvGraphicFramePr>
          <p:nvPr/>
        </p:nvGraphicFramePr>
        <p:xfrm>
          <a:off x="7281629" y="36096"/>
          <a:ext cx="280794" cy="1408239"/>
        </p:xfrm>
        <a:graphic>
          <a:graphicData uri="http://schemas.openxmlformats.org/drawingml/2006/table">
            <a:tbl>
              <a:tblPr firstRow="1" bandRow="1">
                <a:tableStyleId>{00A15C55-8517-42AA-B614-E9B94910E393}</a:tableStyleId>
              </a:tblPr>
              <a:tblGrid>
                <a:gridCol w="280794">
                  <a:extLst>
                    <a:ext uri="{9D8B030D-6E8A-4147-A177-3AD203B41FA5}">
                      <a16:colId xmlns:a16="http://schemas.microsoft.com/office/drawing/2014/main" val="1714131732"/>
                    </a:ext>
                  </a:extLst>
                </a:gridCol>
              </a:tblGrid>
              <a:tr h="1408239">
                <a:tc>
                  <a:txBody>
                    <a:bodyPr/>
                    <a:lstStyle/>
                    <a:p>
                      <a:r>
                        <a:rPr lang="en-GB" sz="750" b="1" dirty="0"/>
                        <a:t>Long and Cross Profile of a River</a:t>
                      </a:r>
                    </a:p>
                  </a:txBody>
                  <a:tcPr vert="vert270"/>
                </a:tc>
                <a:extLst>
                  <a:ext uri="{0D108BD9-81ED-4DB2-BD59-A6C34878D82A}">
                    <a16:rowId xmlns:a16="http://schemas.microsoft.com/office/drawing/2014/main" val="1854187876"/>
                  </a:ext>
                </a:extLst>
              </a:tr>
            </a:tbl>
          </a:graphicData>
        </a:graphic>
      </p:graphicFrame>
      <p:graphicFrame>
        <p:nvGraphicFramePr>
          <p:cNvPr id="48" name="Table 47">
            <a:extLst>
              <a:ext uri="{FF2B5EF4-FFF2-40B4-BE49-F238E27FC236}">
                <a16:creationId xmlns:a16="http://schemas.microsoft.com/office/drawing/2014/main" id="{770CFAF3-E2A9-4059-AB6B-044F7CCEC980}"/>
              </a:ext>
            </a:extLst>
          </p:cNvPr>
          <p:cNvGraphicFramePr>
            <a:graphicFrameLocks noGrp="1"/>
          </p:cNvGraphicFramePr>
          <p:nvPr/>
        </p:nvGraphicFramePr>
        <p:xfrm>
          <a:off x="5560664" y="1491402"/>
          <a:ext cx="1180123" cy="2590800"/>
        </p:xfrm>
        <a:graphic>
          <a:graphicData uri="http://schemas.openxmlformats.org/drawingml/2006/table">
            <a:tbl>
              <a:tblPr firstRow="1" bandRow="1">
                <a:tableStyleId>{00A15C55-8517-42AA-B614-E9B94910E393}</a:tableStyleId>
              </a:tblPr>
              <a:tblGrid>
                <a:gridCol w="1180123">
                  <a:extLst>
                    <a:ext uri="{9D8B030D-6E8A-4147-A177-3AD203B41FA5}">
                      <a16:colId xmlns:a16="http://schemas.microsoft.com/office/drawing/2014/main" val="1792463561"/>
                    </a:ext>
                  </a:extLst>
                </a:gridCol>
              </a:tblGrid>
              <a:tr h="154559">
                <a:tc>
                  <a:txBody>
                    <a:bodyPr/>
                    <a:lstStyle/>
                    <a:p>
                      <a:pPr algn="ctr"/>
                      <a:r>
                        <a:rPr lang="en-GB" sz="700" dirty="0"/>
                        <a:t>Causes of Flooding. </a:t>
                      </a:r>
                    </a:p>
                  </a:txBody>
                  <a:tcPr/>
                </a:tc>
                <a:extLst>
                  <a:ext uri="{0D108BD9-81ED-4DB2-BD59-A6C34878D82A}">
                    <a16:rowId xmlns:a16="http://schemas.microsoft.com/office/drawing/2014/main" val="3205298206"/>
                  </a:ext>
                </a:extLst>
              </a:tr>
              <a:tr h="461231">
                <a:tc>
                  <a:txBody>
                    <a:bodyPr/>
                    <a:lstStyle/>
                    <a:p>
                      <a:r>
                        <a:rPr lang="en-GB" sz="700" b="1" i="1" dirty="0"/>
                        <a:t>Human: </a:t>
                      </a:r>
                      <a:r>
                        <a:rPr lang="en-GB" sz="700" b="1" dirty="0"/>
                        <a:t>Land Use </a:t>
                      </a:r>
                    </a:p>
                    <a:p>
                      <a:r>
                        <a:rPr lang="en-GB" sz="700" dirty="0"/>
                        <a:t>Tarmac and concrete are </a:t>
                      </a:r>
                      <a:r>
                        <a:rPr lang="en-GB" sz="700" b="1" dirty="0"/>
                        <a:t>impermeable</a:t>
                      </a:r>
                      <a:r>
                        <a:rPr lang="en-GB" sz="700" dirty="0"/>
                        <a:t>. This </a:t>
                      </a:r>
                      <a:r>
                        <a:rPr lang="en-GB" sz="700" b="1" dirty="0"/>
                        <a:t>prevents infiltration </a:t>
                      </a:r>
                      <a:r>
                        <a:rPr lang="en-GB" sz="700" b="0" dirty="0"/>
                        <a:t>&amp; </a:t>
                      </a:r>
                      <a:r>
                        <a:rPr lang="en-GB" sz="700" b="1" dirty="0"/>
                        <a:t>causes surface runoff</a:t>
                      </a:r>
                      <a:r>
                        <a:rPr lang="en-GB" sz="700" dirty="0"/>
                        <a:t>. </a:t>
                      </a:r>
                    </a:p>
                  </a:txBody>
                  <a:tcPr/>
                </a:tc>
                <a:extLst>
                  <a:ext uri="{0D108BD9-81ED-4DB2-BD59-A6C34878D82A}">
                    <a16:rowId xmlns:a16="http://schemas.microsoft.com/office/drawing/2014/main" val="2768720990"/>
                  </a:ext>
                </a:extLst>
              </a:tr>
              <a:tr h="461231">
                <a:tc>
                  <a:txBody>
                    <a:bodyPr/>
                    <a:lstStyle/>
                    <a:p>
                      <a:r>
                        <a:rPr lang="en-GB" sz="700" b="1" dirty="0"/>
                        <a:t>Physical: Prolonged &amp; heavy rainfall</a:t>
                      </a:r>
                    </a:p>
                    <a:p>
                      <a:r>
                        <a:rPr lang="en-GB" sz="700" dirty="0"/>
                        <a:t>Long periods of rain causes soil to become</a:t>
                      </a:r>
                      <a:r>
                        <a:rPr lang="en-GB" sz="700" b="1" dirty="0"/>
                        <a:t> saturated </a:t>
                      </a:r>
                      <a:r>
                        <a:rPr lang="en-GB" sz="700" dirty="0"/>
                        <a:t>leading runoff. </a:t>
                      </a:r>
                    </a:p>
                  </a:txBody>
                  <a:tcPr/>
                </a:tc>
                <a:extLst>
                  <a:ext uri="{0D108BD9-81ED-4DB2-BD59-A6C34878D82A}">
                    <a16:rowId xmlns:a16="http://schemas.microsoft.com/office/drawing/2014/main" val="1908641194"/>
                  </a:ext>
                </a:extLst>
              </a:tr>
              <a:tr h="461231">
                <a:tc>
                  <a:txBody>
                    <a:bodyPr/>
                    <a:lstStyle/>
                    <a:p>
                      <a:r>
                        <a:rPr lang="en-GB" sz="700" b="1" dirty="0"/>
                        <a:t>Physical: Geology: Impermeable</a:t>
                      </a:r>
                      <a:r>
                        <a:rPr lang="en-GB" sz="700" dirty="0"/>
                        <a:t> rocks causes surface runoff to increase river discharge. </a:t>
                      </a:r>
                    </a:p>
                  </a:txBody>
                  <a:tcPr/>
                </a:tc>
                <a:extLst>
                  <a:ext uri="{0D108BD9-81ED-4DB2-BD59-A6C34878D82A}">
                    <a16:rowId xmlns:a16="http://schemas.microsoft.com/office/drawing/2014/main" val="3812379294"/>
                  </a:ext>
                </a:extLst>
              </a:tr>
              <a:tr h="461231">
                <a:tc>
                  <a:txBody>
                    <a:bodyPr/>
                    <a:lstStyle/>
                    <a:p>
                      <a:r>
                        <a:rPr lang="en-GB" sz="700" b="1" dirty="0"/>
                        <a:t>Physical: Relief : </a:t>
                      </a:r>
                      <a:r>
                        <a:rPr lang="en-GB" sz="700" dirty="0"/>
                        <a:t>Steep-sided valleys channels water to flow quickly into rivers causing greater discharge. </a:t>
                      </a:r>
                      <a:r>
                        <a:rPr lang="en-GB" sz="700" b="1" dirty="0"/>
                        <a:t>Surface run-off</a:t>
                      </a:r>
                    </a:p>
                  </a:txBody>
                  <a:tcPr/>
                </a:tc>
                <a:extLst>
                  <a:ext uri="{0D108BD9-81ED-4DB2-BD59-A6C34878D82A}">
                    <a16:rowId xmlns:a16="http://schemas.microsoft.com/office/drawing/2014/main" val="2210179725"/>
                  </a:ext>
                </a:extLst>
              </a:tr>
            </a:tbl>
          </a:graphicData>
        </a:graphic>
      </p:graphicFrame>
      <p:pic>
        <p:nvPicPr>
          <p:cNvPr id="13" name="Picture 12">
            <a:extLst>
              <a:ext uri="{FF2B5EF4-FFF2-40B4-BE49-F238E27FC236}">
                <a16:creationId xmlns:a16="http://schemas.microsoft.com/office/drawing/2014/main" id="{4498EE58-7128-4071-9FE8-CD21C969A666}"/>
              </a:ext>
            </a:extLst>
          </p:cNvPr>
          <p:cNvPicPr>
            <a:picLocks noChangeAspect="1"/>
          </p:cNvPicPr>
          <p:nvPr/>
        </p:nvPicPr>
        <p:blipFill>
          <a:blip r:embed="rId14"/>
          <a:stretch>
            <a:fillRect/>
          </a:stretch>
        </p:blipFill>
        <p:spPr>
          <a:xfrm>
            <a:off x="2545437" y="3336853"/>
            <a:ext cx="1191426" cy="783992"/>
          </a:xfrm>
          <a:prstGeom prst="rect">
            <a:avLst/>
          </a:prstGeom>
        </p:spPr>
      </p:pic>
      <p:graphicFrame>
        <p:nvGraphicFramePr>
          <p:cNvPr id="49" name="Table 48">
            <a:extLst>
              <a:ext uri="{FF2B5EF4-FFF2-40B4-BE49-F238E27FC236}">
                <a16:creationId xmlns:a16="http://schemas.microsoft.com/office/drawing/2014/main" id="{82939D1A-CED0-424A-A566-7099B6B96BF0}"/>
              </a:ext>
            </a:extLst>
          </p:cNvPr>
          <p:cNvGraphicFramePr>
            <a:graphicFrameLocks noGrp="1"/>
          </p:cNvGraphicFramePr>
          <p:nvPr/>
        </p:nvGraphicFramePr>
        <p:xfrm>
          <a:off x="3774707" y="3360645"/>
          <a:ext cx="1762889" cy="731520"/>
        </p:xfrm>
        <a:graphic>
          <a:graphicData uri="http://schemas.openxmlformats.org/drawingml/2006/table">
            <a:tbl>
              <a:tblPr firstRow="1" bandRow="1">
                <a:tableStyleId>{00A15C55-8517-42AA-B614-E9B94910E393}</a:tableStyleId>
              </a:tblPr>
              <a:tblGrid>
                <a:gridCol w="1762889">
                  <a:extLst>
                    <a:ext uri="{9D8B030D-6E8A-4147-A177-3AD203B41FA5}">
                      <a16:colId xmlns:a16="http://schemas.microsoft.com/office/drawing/2014/main" val="2757710440"/>
                    </a:ext>
                  </a:extLst>
                </a:gridCol>
              </a:tblGrid>
              <a:tr h="209904">
                <a:tc>
                  <a:txBody>
                    <a:bodyPr/>
                    <a:lstStyle/>
                    <a:p>
                      <a:pPr algn="ctr"/>
                      <a:r>
                        <a:rPr lang="en-GB" sz="800" b="1" dirty="0"/>
                        <a:t>Formation of</a:t>
                      </a:r>
                      <a:r>
                        <a:rPr lang="en-GB" sz="800" b="1" baseline="0" dirty="0"/>
                        <a:t> Estuaries</a:t>
                      </a:r>
                      <a:endParaRPr lang="en-GB" sz="800" b="1" dirty="0"/>
                    </a:p>
                  </a:txBody>
                  <a:tcPr/>
                </a:tc>
                <a:extLst>
                  <a:ext uri="{0D108BD9-81ED-4DB2-BD59-A6C34878D82A}">
                    <a16:rowId xmlns:a16="http://schemas.microsoft.com/office/drawing/2014/main" val="1802839647"/>
                  </a:ext>
                </a:extLst>
              </a:tr>
              <a:tr h="404815">
                <a:tc>
                  <a:txBody>
                    <a:bodyPr/>
                    <a:lstStyle/>
                    <a:p>
                      <a:pPr algn="l"/>
                      <a:r>
                        <a:rPr lang="en-GB" sz="700" b="1" dirty="0"/>
                        <a:t>At its mouth the river is affected by sea tides. Deposition takes place and  mudflats can be formed as the seawater at high tide and river water meet. </a:t>
                      </a:r>
                    </a:p>
                  </a:txBody>
                  <a:tcPr/>
                </a:tc>
                <a:extLst>
                  <a:ext uri="{0D108BD9-81ED-4DB2-BD59-A6C34878D82A}">
                    <a16:rowId xmlns:a16="http://schemas.microsoft.com/office/drawing/2014/main" val="3169059813"/>
                  </a:ext>
                </a:extLst>
              </a:tr>
            </a:tbl>
          </a:graphicData>
        </a:graphic>
      </p:graphicFrame>
    </p:spTree>
    <p:extLst>
      <p:ext uri="{BB962C8B-B14F-4D97-AF65-F5344CB8AC3E}">
        <p14:creationId xmlns:p14="http://schemas.microsoft.com/office/powerpoint/2010/main" val="2560788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4590" y="9795"/>
          <a:ext cx="2581982" cy="1865840"/>
        </p:xfrm>
        <a:graphic>
          <a:graphicData uri="http://schemas.openxmlformats.org/drawingml/2006/table">
            <a:tbl>
              <a:tblPr firstRow="1" bandRow="1">
                <a:tableStyleId>{21E4AEA4-8DFA-4A89-87EB-49C32662AFE0}</a:tableStyleId>
              </a:tblPr>
              <a:tblGrid>
                <a:gridCol w="759467">
                  <a:extLst>
                    <a:ext uri="{9D8B030D-6E8A-4147-A177-3AD203B41FA5}">
                      <a16:colId xmlns:a16="http://schemas.microsoft.com/office/drawing/2014/main" val="3453008208"/>
                    </a:ext>
                  </a:extLst>
                </a:gridCol>
                <a:gridCol w="1822515">
                  <a:extLst>
                    <a:ext uri="{9D8B030D-6E8A-4147-A177-3AD203B41FA5}">
                      <a16:colId xmlns:a16="http://schemas.microsoft.com/office/drawing/2014/main" val="535879223"/>
                    </a:ext>
                  </a:extLst>
                </a:gridCol>
              </a:tblGrid>
              <a:tr h="221744">
                <a:tc gridSpan="2">
                  <a:txBody>
                    <a:bodyPr/>
                    <a:lstStyle/>
                    <a:p>
                      <a:pPr algn="ctr"/>
                      <a:r>
                        <a:rPr lang="en-GB" sz="800" dirty="0"/>
                        <a:t>The structure of the Earth</a:t>
                      </a:r>
                    </a:p>
                  </a:txBody>
                  <a:tcPr/>
                </a:tc>
                <a:tc hMerge="1">
                  <a:txBody>
                    <a:bodyPr/>
                    <a:lstStyle/>
                    <a:p>
                      <a:endParaRPr lang="en-GB"/>
                    </a:p>
                  </a:txBody>
                  <a:tcPr/>
                </a:tc>
                <a:extLst>
                  <a:ext uri="{0D108BD9-81ED-4DB2-BD59-A6C34878D82A}">
                    <a16:rowId xmlns:a16="http://schemas.microsoft.com/office/drawing/2014/main" val="3643262443"/>
                  </a:ext>
                </a:extLst>
              </a:tr>
              <a:tr h="465310">
                <a:tc>
                  <a:txBody>
                    <a:bodyPr/>
                    <a:lstStyle/>
                    <a:p>
                      <a:r>
                        <a:rPr lang="en-GB" sz="800" b="1" dirty="0"/>
                        <a:t>The Crust</a:t>
                      </a:r>
                    </a:p>
                  </a:txBody>
                  <a:tcPr anchor="ctr">
                    <a:solidFill>
                      <a:schemeClr val="accent2">
                        <a:lumMod val="60000"/>
                        <a:lumOff val="40000"/>
                      </a:schemeClr>
                    </a:solidFill>
                  </a:tcPr>
                </a:tc>
                <a:tc>
                  <a:txBody>
                    <a:bodyPr/>
                    <a:lstStyle/>
                    <a:p>
                      <a:r>
                        <a:rPr lang="en-GB" sz="800" dirty="0"/>
                        <a:t>Varies in thickness</a:t>
                      </a:r>
                      <a:r>
                        <a:rPr lang="en-GB" sz="800" baseline="0" dirty="0"/>
                        <a:t> (5-10km) beneath the ocean. Made up of several large plates.</a:t>
                      </a:r>
                      <a:endParaRPr lang="en-GB" sz="800" dirty="0"/>
                    </a:p>
                  </a:txBody>
                  <a:tcPr/>
                </a:tc>
                <a:extLst>
                  <a:ext uri="{0D108BD9-81ED-4DB2-BD59-A6C34878D82A}">
                    <a16:rowId xmlns:a16="http://schemas.microsoft.com/office/drawing/2014/main" val="3899618233"/>
                  </a:ext>
                </a:extLst>
              </a:tr>
              <a:tr h="589393">
                <a:tc>
                  <a:txBody>
                    <a:bodyPr/>
                    <a:lstStyle/>
                    <a:p>
                      <a:r>
                        <a:rPr lang="en-GB" sz="800" b="1" dirty="0"/>
                        <a:t>The Mantle </a:t>
                      </a:r>
                    </a:p>
                  </a:txBody>
                  <a:tcPr anchor="ctr">
                    <a:solidFill>
                      <a:schemeClr val="accent2">
                        <a:lumMod val="60000"/>
                        <a:lumOff val="40000"/>
                      </a:schemeClr>
                    </a:solidFill>
                  </a:tcPr>
                </a:tc>
                <a:tc>
                  <a:txBody>
                    <a:bodyPr/>
                    <a:lstStyle/>
                    <a:p>
                      <a:r>
                        <a:rPr lang="en-GB" sz="800" dirty="0"/>
                        <a:t>Widest layer</a:t>
                      </a:r>
                      <a:r>
                        <a:rPr lang="en-GB" sz="800" baseline="0" dirty="0"/>
                        <a:t> (2900km thick). The heat and pressure means the rock is in a liquid state that is in a state of convection. </a:t>
                      </a:r>
                      <a:endParaRPr lang="en-GB" sz="800" dirty="0"/>
                    </a:p>
                  </a:txBody>
                  <a:tcPr/>
                </a:tc>
                <a:extLst>
                  <a:ext uri="{0D108BD9-81ED-4DB2-BD59-A6C34878D82A}">
                    <a16:rowId xmlns:a16="http://schemas.microsoft.com/office/drawing/2014/main" val="1108790844"/>
                  </a:ext>
                </a:extLst>
              </a:tr>
              <a:tr h="589393">
                <a:tc>
                  <a:txBody>
                    <a:bodyPr/>
                    <a:lstStyle/>
                    <a:p>
                      <a:r>
                        <a:rPr lang="en-GB" sz="800" b="1" dirty="0"/>
                        <a:t>The Inner</a:t>
                      </a:r>
                      <a:r>
                        <a:rPr lang="en-GB" sz="800" b="1" baseline="0" dirty="0"/>
                        <a:t> and outer </a:t>
                      </a:r>
                      <a:r>
                        <a:rPr lang="en-GB" sz="800" b="1" dirty="0"/>
                        <a:t>Core</a:t>
                      </a:r>
                    </a:p>
                  </a:txBody>
                  <a:tcPr anchor="ctr">
                    <a:solidFill>
                      <a:schemeClr val="accent2">
                        <a:lumMod val="60000"/>
                        <a:lumOff val="40000"/>
                      </a:schemeClr>
                    </a:solidFill>
                  </a:tcPr>
                </a:tc>
                <a:tc>
                  <a:txBody>
                    <a:bodyPr/>
                    <a:lstStyle/>
                    <a:p>
                      <a:r>
                        <a:rPr lang="en-GB" sz="800" dirty="0"/>
                        <a:t>Hottest section (5000 degrees)</a:t>
                      </a:r>
                      <a:r>
                        <a:rPr lang="en-GB" sz="800" baseline="0" dirty="0"/>
                        <a:t>. Mostly made of iron and nickel and is 4x denser than the crust. Inner section is solid whereas outer layer is liquid. </a:t>
                      </a:r>
                      <a:endParaRPr lang="en-GB" sz="800" dirty="0"/>
                    </a:p>
                  </a:txBody>
                  <a:tcPr/>
                </a:tc>
                <a:extLst>
                  <a:ext uri="{0D108BD9-81ED-4DB2-BD59-A6C34878D82A}">
                    <a16:rowId xmlns:a16="http://schemas.microsoft.com/office/drawing/2014/main" val="627166113"/>
                  </a:ext>
                </a:extLst>
              </a:tr>
            </a:tbl>
          </a:graphicData>
        </a:graphic>
      </p:graphicFrame>
      <p:graphicFrame>
        <p:nvGraphicFramePr>
          <p:cNvPr id="5" name="Table 4"/>
          <p:cNvGraphicFramePr>
            <a:graphicFrameLocks noGrp="1"/>
          </p:cNvGraphicFramePr>
          <p:nvPr/>
        </p:nvGraphicFramePr>
        <p:xfrm>
          <a:off x="0" y="1876037"/>
          <a:ext cx="3393943" cy="1645920"/>
        </p:xfrm>
        <a:graphic>
          <a:graphicData uri="http://schemas.openxmlformats.org/drawingml/2006/table">
            <a:tbl>
              <a:tblPr firstRow="1" bandRow="1">
                <a:tableStyleId>{21E4AEA4-8DFA-4A89-87EB-49C32662AFE0}</a:tableStyleId>
              </a:tblPr>
              <a:tblGrid>
                <a:gridCol w="3393943">
                  <a:extLst>
                    <a:ext uri="{9D8B030D-6E8A-4147-A177-3AD203B41FA5}">
                      <a16:colId xmlns:a16="http://schemas.microsoft.com/office/drawing/2014/main" val="1264221952"/>
                    </a:ext>
                  </a:extLst>
                </a:gridCol>
              </a:tblGrid>
              <a:tr h="180945">
                <a:tc>
                  <a:txBody>
                    <a:bodyPr/>
                    <a:lstStyle/>
                    <a:p>
                      <a:pPr algn="ctr"/>
                      <a:r>
                        <a:rPr lang="en-GB" sz="800" dirty="0"/>
                        <a:t>Convection Currents</a:t>
                      </a:r>
                    </a:p>
                  </a:txBody>
                  <a:tcPr/>
                </a:tc>
                <a:extLst>
                  <a:ext uri="{0D108BD9-81ED-4DB2-BD59-A6C34878D82A}">
                    <a16:rowId xmlns:a16="http://schemas.microsoft.com/office/drawing/2014/main" val="969581460"/>
                  </a:ext>
                </a:extLst>
              </a:tr>
              <a:tr h="1111520">
                <a:tc>
                  <a:txBody>
                    <a:bodyPr/>
                    <a:lstStyle/>
                    <a:p>
                      <a:pPr algn="ctr">
                        <a:buNone/>
                      </a:pPr>
                      <a:r>
                        <a:rPr lang="en-GB" sz="800" b="1" dirty="0">
                          <a:solidFill>
                            <a:schemeClr val="tx1"/>
                          </a:solidFill>
                        </a:rPr>
                        <a:t>The crust is divided into tectonic plates which are moving due to convection currents in the mantle.</a:t>
                      </a:r>
                    </a:p>
                    <a:p>
                      <a:pPr>
                        <a:lnSpc>
                          <a:spcPct val="100000"/>
                        </a:lnSpc>
                        <a:buNone/>
                      </a:pPr>
                      <a:r>
                        <a:rPr lang="en-GB" sz="800" dirty="0">
                          <a:solidFill>
                            <a:schemeClr val="tx1"/>
                          </a:solidFill>
                        </a:rPr>
                        <a:t>Radioactive decay of some of the elements in the core and mantle generate a lot of heat.</a:t>
                      </a:r>
                      <a:endParaRPr lang="en-GB" sz="800" b="0" dirty="0">
                        <a:solidFill>
                          <a:schemeClr val="tx1"/>
                        </a:solidFill>
                      </a:endParaRPr>
                    </a:p>
                    <a:p>
                      <a:pPr>
                        <a:lnSpc>
                          <a:spcPct val="100000"/>
                        </a:lnSpc>
                        <a:buNone/>
                      </a:pPr>
                      <a:r>
                        <a:rPr lang="en-GB" sz="800" dirty="0">
                          <a:solidFill>
                            <a:schemeClr val="tx1"/>
                          </a:solidFill>
                        </a:rPr>
                        <a:t>When lower parts of the mantle molten rock (Magma) heat up they become </a:t>
                      </a:r>
                      <a:r>
                        <a:rPr lang="en-GB" sz="800" b="1" dirty="0">
                          <a:solidFill>
                            <a:schemeClr val="tx1"/>
                          </a:solidFill>
                        </a:rPr>
                        <a:t>less dense </a:t>
                      </a:r>
                      <a:r>
                        <a:rPr lang="en-GB" sz="800" dirty="0">
                          <a:solidFill>
                            <a:schemeClr val="tx1"/>
                          </a:solidFill>
                        </a:rPr>
                        <a:t>and </a:t>
                      </a:r>
                      <a:r>
                        <a:rPr lang="en-GB" sz="800" b="1" dirty="0">
                          <a:solidFill>
                            <a:schemeClr val="tx1"/>
                          </a:solidFill>
                        </a:rPr>
                        <a:t>slowly rise</a:t>
                      </a:r>
                      <a:r>
                        <a:rPr lang="en-GB" sz="800" dirty="0">
                          <a:solidFill>
                            <a:schemeClr val="tx1"/>
                          </a:solidFill>
                        </a:rPr>
                        <a:t>. </a:t>
                      </a:r>
                      <a:endParaRPr lang="en-GB" sz="800" b="0" dirty="0">
                        <a:solidFill>
                          <a:schemeClr val="tx1"/>
                        </a:solidFill>
                      </a:endParaRPr>
                    </a:p>
                    <a:p>
                      <a:pPr>
                        <a:lnSpc>
                          <a:spcPct val="100000"/>
                        </a:lnSpc>
                        <a:buNone/>
                      </a:pPr>
                      <a:r>
                        <a:rPr lang="en-GB" sz="800" dirty="0">
                          <a:solidFill>
                            <a:schemeClr val="tx1"/>
                          </a:solidFill>
                        </a:rPr>
                        <a:t>As they move towards the top they cool down, become </a:t>
                      </a:r>
                      <a:r>
                        <a:rPr lang="en-GB" sz="800" b="1" dirty="0">
                          <a:solidFill>
                            <a:schemeClr val="tx1"/>
                          </a:solidFill>
                        </a:rPr>
                        <a:t>more dense </a:t>
                      </a:r>
                      <a:r>
                        <a:rPr lang="en-GB" sz="800" dirty="0">
                          <a:solidFill>
                            <a:schemeClr val="tx1"/>
                          </a:solidFill>
                        </a:rPr>
                        <a:t>and </a:t>
                      </a:r>
                      <a:r>
                        <a:rPr lang="en-GB" sz="800" b="1" dirty="0">
                          <a:solidFill>
                            <a:schemeClr val="tx1"/>
                          </a:solidFill>
                        </a:rPr>
                        <a:t>slowly sink</a:t>
                      </a:r>
                      <a:r>
                        <a:rPr lang="en-GB" sz="800" dirty="0">
                          <a:solidFill>
                            <a:schemeClr val="tx1"/>
                          </a:solidFill>
                        </a:rPr>
                        <a:t>. </a:t>
                      </a:r>
                      <a:endParaRPr lang="en-GB" sz="800" b="0" dirty="0">
                        <a:solidFill>
                          <a:schemeClr val="tx1"/>
                        </a:solidFill>
                      </a:endParaRPr>
                    </a:p>
                    <a:p>
                      <a:pPr marL="0" marR="0" indent="0" algn="l" defTabSz="1280160" rtl="0" eaLnBrk="1" fontAlgn="auto" latinLnBrk="0" hangingPunct="1">
                        <a:lnSpc>
                          <a:spcPct val="100000"/>
                        </a:lnSpc>
                        <a:spcBef>
                          <a:spcPts val="0"/>
                        </a:spcBef>
                        <a:spcAft>
                          <a:spcPts val="0"/>
                        </a:spcAft>
                        <a:buClrTx/>
                        <a:buSzTx/>
                        <a:buFontTx/>
                        <a:buNone/>
                        <a:tabLst/>
                        <a:defRPr/>
                      </a:pPr>
                      <a:r>
                        <a:rPr lang="en-GB" sz="800" dirty="0">
                          <a:solidFill>
                            <a:schemeClr val="tx1"/>
                          </a:solidFill>
                        </a:rPr>
                        <a:t>These </a:t>
                      </a:r>
                      <a:r>
                        <a:rPr lang="en-GB" sz="800" b="1" dirty="0">
                          <a:solidFill>
                            <a:schemeClr val="tx1"/>
                          </a:solidFill>
                        </a:rPr>
                        <a:t>circular movements </a:t>
                      </a:r>
                      <a:r>
                        <a:rPr lang="en-GB" sz="800" dirty="0">
                          <a:solidFill>
                            <a:schemeClr val="tx1"/>
                          </a:solidFill>
                        </a:rPr>
                        <a:t>of semi-molten rock are </a:t>
                      </a:r>
                      <a:r>
                        <a:rPr lang="en-GB" sz="800" b="1" dirty="0">
                          <a:solidFill>
                            <a:schemeClr val="tx1"/>
                          </a:solidFill>
                        </a:rPr>
                        <a:t>convection currents</a:t>
                      </a:r>
                    </a:p>
                    <a:p>
                      <a:pPr marL="0" marR="0" indent="0" algn="l" defTabSz="1280160" rtl="0" eaLnBrk="1" fontAlgn="auto" latinLnBrk="0" hangingPunct="1">
                        <a:lnSpc>
                          <a:spcPct val="100000"/>
                        </a:lnSpc>
                        <a:spcBef>
                          <a:spcPts val="0"/>
                        </a:spcBef>
                        <a:spcAft>
                          <a:spcPts val="0"/>
                        </a:spcAft>
                        <a:buClrTx/>
                        <a:buSzTx/>
                        <a:buFontTx/>
                        <a:buNone/>
                        <a:tabLst/>
                        <a:defRPr/>
                      </a:pPr>
                      <a:r>
                        <a:rPr lang="en-GB" sz="800" dirty="0">
                          <a:solidFill>
                            <a:schemeClr val="tx1"/>
                          </a:solidFill>
                        </a:rPr>
                        <a:t>Convection currents create </a:t>
                      </a:r>
                      <a:r>
                        <a:rPr lang="en-GB" sz="800" b="1" dirty="0">
                          <a:solidFill>
                            <a:schemeClr val="tx1"/>
                          </a:solidFill>
                        </a:rPr>
                        <a:t>drag</a:t>
                      </a:r>
                      <a:r>
                        <a:rPr lang="en-GB" sz="800" dirty="0">
                          <a:solidFill>
                            <a:schemeClr val="tx1"/>
                          </a:solidFill>
                        </a:rPr>
                        <a:t> on the base of the tectonic plates and this causes them to move.</a:t>
                      </a:r>
                      <a:endParaRPr lang="en-GB" sz="800" b="1" dirty="0">
                        <a:solidFill>
                          <a:schemeClr val="tx1"/>
                        </a:solidFill>
                      </a:endParaRPr>
                    </a:p>
                  </a:txBody>
                  <a:tcPr>
                    <a:lnB w="12700" cmpd="sng">
                      <a:noFill/>
                    </a:lnB>
                    <a:solidFill>
                      <a:schemeClr val="accent2">
                        <a:lumMod val="60000"/>
                        <a:lumOff val="40000"/>
                      </a:schemeClr>
                    </a:solidFill>
                  </a:tcPr>
                </a:tc>
                <a:extLst>
                  <a:ext uri="{0D108BD9-81ED-4DB2-BD59-A6C34878D82A}">
                    <a16:rowId xmlns:a16="http://schemas.microsoft.com/office/drawing/2014/main" val="2520675077"/>
                  </a:ext>
                </a:extLst>
              </a:tr>
            </a:tbl>
          </a:graphicData>
        </a:graphic>
      </p:graphicFrame>
      <p:graphicFrame>
        <p:nvGraphicFramePr>
          <p:cNvPr id="7" name="Table 6"/>
          <p:cNvGraphicFramePr>
            <a:graphicFrameLocks noGrp="1"/>
          </p:cNvGraphicFramePr>
          <p:nvPr/>
        </p:nvGraphicFramePr>
        <p:xfrm>
          <a:off x="-120" y="3521959"/>
          <a:ext cx="2899335" cy="2592173"/>
        </p:xfrm>
        <a:graphic>
          <a:graphicData uri="http://schemas.openxmlformats.org/drawingml/2006/table">
            <a:tbl>
              <a:tblPr firstRow="1" bandRow="1">
                <a:tableStyleId>{21E4AEA4-8DFA-4A89-87EB-49C32662AFE0}</a:tableStyleId>
              </a:tblPr>
              <a:tblGrid>
                <a:gridCol w="2691055">
                  <a:extLst>
                    <a:ext uri="{9D8B030D-6E8A-4147-A177-3AD203B41FA5}">
                      <a16:colId xmlns:a16="http://schemas.microsoft.com/office/drawing/2014/main" val="3386770275"/>
                    </a:ext>
                  </a:extLst>
                </a:gridCol>
                <a:gridCol w="208280">
                  <a:extLst>
                    <a:ext uri="{9D8B030D-6E8A-4147-A177-3AD203B41FA5}">
                      <a16:colId xmlns:a16="http://schemas.microsoft.com/office/drawing/2014/main" val="20001"/>
                    </a:ext>
                  </a:extLst>
                </a:gridCol>
              </a:tblGrid>
              <a:tr h="188817">
                <a:tc gridSpan="2">
                  <a:txBody>
                    <a:bodyPr/>
                    <a:lstStyle/>
                    <a:p>
                      <a:pPr algn="ctr"/>
                      <a:r>
                        <a:rPr lang="en-GB" sz="800" b="1" dirty="0"/>
                        <a:t>Types of Plate Margins</a:t>
                      </a:r>
                    </a:p>
                  </a:txBody>
                  <a:tcPr/>
                </a:tc>
                <a:tc hMerge="1">
                  <a:txBody>
                    <a:bodyPr/>
                    <a:lstStyle/>
                    <a:p>
                      <a:endParaRPr lang="en-GB"/>
                    </a:p>
                  </a:txBody>
                  <a:tcPr/>
                </a:tc>
                <a:extLst>
                  <a:ext uri="{0D108BD9-81ED-4DB2-BD59-A6C34878D82A}">
                    <a16:rowId xmlns:a16="http://schemas.microsoft.com/office/drawing/2014/main" val="3307945711"/>
                  </a:ext>
                </a:extLst>
              </a:tr>
              <a:tr h="175330">
                <a:tc>
                  <a:txBody>
                    <a:bodyPr/>
                    <a:lstStyle/>
                    <a:p>
                      <a:pPr algn="ctr"/>
                      <a:r>
                        <a:rPr lang="en-GB" sz="700" b="1" dirty="0"/>
                        <a:t>Destructive Plate</a:t>
                      </a:r>
                      <a:r>
                        <a:rPr lang="en-GB" sz="700" b="1" baseline="0" dirty="0"/>
                        <a:t> </a:t>
                      </a:r>
                      <a:r>
                        <a:rPr lang="en-GB" sz="700" b="1" dirty="0"/>
                        <a:t>Margin</a:t>
                      </a:r>
                    </a:p>
                  </a:txBody>
                  <a:tcPr>
                    <a:solidFill>
                      <a:schemeClr val="accent2">
                        <a:lumMod val="60000"/>
                        <a:lumOff val="40000"/>
                      </a:schemeClr>
                    </a:solidFill>
                  </a:tcPr>
                </a:tc>
                <a:tc rowSpan="4">
                  <a:txBody>
                    <a:bodyPr/>
                    <a:lstStyle/>
                    <a:p>
                      <a:endParaRPr lang="en-GB" dirty="0"/>
                    </a:p>
                  </a:txBody>
                  <a:tcPr>
                    <a:solidFill>
                      <a:schemeClr val="bg1"/>
                    </a:solidFill>
                  </a:tcPr>
                </a:tc>
                <a:extLst>
                  <a:ext uri="{0D108BD9-81ED-4DB2-BD59-A6C34878D82A}">
                    <a16:rowId xmlns:a16="http://schemas.microsoft.com/office/drawing/2014/main" val="1055072997"/>
                  </a:ext>
                </a:extLst>
              </a:tr>
              <a:tr h="930597">
                <a:tc>
                  <a:txBody>
                    <a:bodyPr/>
                    <a:lstStyle/>
                    <a:p>
                      <a:pPr marL="338328" indent="-228600">
                        <a:buFont typeface="+mj-lt"/>
                        <a:buAutoNum type="arabicPeriod"/>
                      </a:pPr>
                      <a:r>
                        <a:rPr lang="en-GB" sz="700" dirty="0"/>
                        <a:t>An oceanic and continental plate converge (move towards) each other due to convection currents in the mantle.</a:t>
                      </a:r>
                    </a:p>
                    <a:p>
                      <a:pPr marL="338328" indent="-228600">
                        <a:buFont typeface="+mj-lt"/>
                        <a:buAutoNum type="arabicPeriod"/>
                      </a:pPr>
                      <a:r>
                        <a:rPr lang="en-GB" sz="700" dirty="0"/>
                        <a:t>The denser oceanic plate (</a:t>
                      </a:r>
                      <a:r>
                        <a:rPr lang="en-GB" sz="700" dirty="0" err="1"/>
                        <a:t>eg</a:t>
                      </a:r>
                      <a:r>
                        <a:rPr lang="en-GB" sz="700" dirty="0"/>
                        <a:t>. Nazca Plate) is </a:t>
                      </a:r>
                      <a:r>
                        <a:rPr lang="en-GB" sz="700" dirty="0" err="1"/>
                        <a:t>subducted</a:t>
                      </a:r>
                      <a:r>
                        <a:rPr lang="en-GB" sz="700" dirty="0"/>
                        <a:t> under the lighter continental plate (</a:t>
                      </a:r>
                      <a:r>
                        <a:rPr lang="en-GB" sz="700" dirty="0" err="1"/>
                        <a:t>eg</a:t>
                      </a:r>
                      <a:r>
                        <a:rPr lang="en-GB" sz="700" dirty="0"/>
                        <a:t>. South American Plate)</a:t>
                      </a:r>
                    </a:p>
                    <a:p>
                      <a:pPr marL="338328" indent="-228600">
                        <a:buFont typeface="+mj-lt"/>
                        <a:buAutoNum type="arabicPeriod"/>
                      </a:pPr>
                      <a:r>
                        <a:rPr lang="en-GB" sz="700" dirty="0"/>
                        <a:t>At the subduction zone friction and heat build.</a:t>
                      </a:r>
                    </a:p>
                    <a:p>
                      <a:pPr marL="338328" indent="-228600">
                        <a:buFont typeface="+mj-lt"/>
                        <a:buAutoNum type="arabicPeriod"/>
                      </a:pPr>
                      <a:r>
                        <a:rPr lang="en-GB" sz="700" dirty="0"/>
                        <a:t>Pressure builds and a sudden release of energy creates shock waves (vibrations or earthquakes) or due to friction and heat, causing the crust to form magma.</a:t>
                      </a:r>
                      <a:r>
                        <a:rPr lang="en-GB" sz="700" baseline="0" dirty="0"/>
                        <a:t> </a:t>
                      </a:r>
                      <a:r>
                        <a:rPr lang="en-GB" sz="700" dirty="0"/>
                        <a:t>Pressure builds and magma rises to the earth surface usually along a fault to form explosive composite volcanoes. </a:t>
                      </a:r>
                    </a:p>
                  </a:txBody>
                  <a:tcPr>
                    <a:solidFill>
                      <a:schemeClr val="accent2">
                        <a:lumMod val="20000"/>
                        <a:lumOff val="80000"/>
                      </a:schemeClr>
                    </a:solidFill>
                  </a:tcPr>
                </a:tc>
                <a:tc vMerge="1">
                  <a:txBody>
                    <a:bodyPr/>
                    <a:lstStyle/>
                    <a:p>
                      <a:endParaRPr lang="en-GB" dirty="0"/>
                    </a:p>
                  </a:txBody>
                  <a:tcPr/>
                </a:tc>
                <a:extLst>
                  <a:ext uri="{0D108BD9-81ED-4DB2-BD59-A6C34878D82A}">
                    <a16:rowId xmlns:a16="http://schemas.microsoft.com/office/drawing/2014/main" val="1646295512"/>
                  </a:ext>
                </a:extLst>
              </a:tr>
              <a:tr h="175330">
                <a:tc>
                  <a:txBody>
                    <a:bodyPr/>
                    <a:lstStyle/>
                    <a:p>
                      <a:pPr algn="ctr"/>
                      <a:r>
                        <a:rPr lang="en-GB" sz="700" b="1" dirty="0"/>
                        <a:t>Constructive Plate Margin</a:t>
                      </a:r>
                    </a:p>
                  </a:txBody>
                  <a:tcPr>
                    <a:solidFill>
                      <a:schemeClr val="accent2">
                        <a:lumMod val="60000"/>
                        <a:lumOff val="40000"/>
                      </a:schemeClr>
                    </a:solidFill>
                  </a:tcPr>
                </a:tc>
                <a:tc vMerge="1">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2670448734"/>
                  </a:ext>
                </a:extLst>
              </a:tr>
              <a:tr h="717653">
                <a:tc>
                  <a:txBody>
                    <a:bodyPr/>
                    <a:lstStyle/>
                    <a:p>
                      <a:pPr marL="228600" lvl="0" indent="-228600" algn="l">
                        <a:buFont typeface="+mj-lt"/>
                        <a:buAutoNum type="arabicPeriod"/>
                      </a:pPr>
                      <a:r>
                        <a:rPr lang="en-GB" sz="700" kern="1200" dirty="0">
                          <a:solidFill>
                            <a:schemeClr val="dk1"/>
                          </a:solidFill>
                          <a:effectLst/>
                          <a:latin typeface="+mn-lt"/>
                          <a:ea typeface="+mn-ea"/>
                          <a:cs typeface="+mn-cs"/>
                        </a:rPr>
                        <a:t>Two plates pull apart due to ­­­convection</a:t>
                      </a:r>
                      <a:r>
                        <a:rPr lang="en-GB" sz="700" kern="1200" baseline="0" dirty="0">
                          <a:solidFill>
                            <a:schemeClr val="dk1"/>
                          </a:solidFill>
                          <a:effectLst/>
                          <a:latin typeface="+mn-lt"/>
                          <a:ea typeface="+mn-ea"/>
                          <a:cs typeface="+mn-cs"/>
                        </a:rPr>
                        <a:t> currents</a:t>
                      </a:r>
                      <a:r>
                        <a:rPr lang="en-GB" sz="700" kern="1200" dirty="0">
                          <a:solidFill>
                            <a:schemeClr val="dk1"/>
                          </a:solidFill>
                          <a:effectLst/>
                          <a:latin typeface="+mn-lt"/>
                          <a:ea typeface="+mn-ea"/>
                          <a:cs typeface="+mn-cs"/>
                        </a:rPr>
                        <a:t> in the mantle</a:t>
                      </a:r>
                    </a:p>
                    <a:p>
                      <a:pPr marL="228600" lvl="0" indent="-228600" algn="l">
                        <a:buFont typeface="+mj-lt"/>
                        <a:buAutoNum type="arabicPeriod"/>
                      </a:pPr>
                      <a:r>
                        <a:rPr lang="en-GB" sz="700" kern="1200" dirty="0">
                          <a:solidFill>
                            <a:schemeClr val="dk1"/>
                          </a:solidFill>
                          <a:effectLst/>
                          <a:latin typeface="+mn-lt"/>
                          <a:ea typeface="+mn-ea"/>
                          <a:cs typeface="+mn-cs"/>
                        </a:rPr>
                        <a:t>As plates pull apart a gap is created between the plates.</a:t>
                      </a:r>
                    </a:p>
                    <a:p>
                      <a:pPr marL="228600" lvl="0" indent="-228600" algn="l">
                        <a:buFont typeface="+mj-lt"/>
                        <a:buAutoNum type="arabicPeriod"/>
                      </a:pPr>
                      <a:r>
                        <a:rPr lang="en-GB" sz="700" kern="1200" dirty="0">
                          <a:solidFill>
                            <a:schemeClr val="dk1"/>
                          </a:solidFill>
                          <a:effectLst/>
                          <a:latin typeface="+mn-lt"/>
                          <a:ea typeface="+mn-ea"/>
                          <a:cs typeface="+mn-cs"/>
                        </a:rPr>
                        <a:t>This is filled by</a:t>
                      </a:r>
                      <a:r>
                        <a:rPr lang="en-GB" sz="700" kern="1200" baseline="0" dirty="0">
                          <a:solidFill>
                            <a:schemeClr val="dk1"/>
                          </a:solidFill>
                          <a:effectLst/>
                          <a:latin typeface="+mn-lt"/>
                          <a:ea typeface="+mn-ea"/>
                          <a:cs typeface="+mn-cs"/>
                        </a:rPr>
                        <a:t> magma</a:t>
                      </a:r>
                      <a:r>
                        <a:rPr lang="en-GB" sz="700" kern="1200" dirty="0">
                          <a:solidFill>
                            <a:schemeClr val="dk1"/>
                          </a:solidFill>
                          <a:effectLst/>
                          <a:latin typeface="+mn-lt"/>
                          <a:ea typeface="+mn-ea"/>
                          <a:cs typeface="+mn-cs"/>
                        </a:rPr>
                        <a:t> a rising from the mantle, filling the gap.</a:t>
                      </a:r>
                    </a:p>
                    <a:p>
                      <a:pPr marL="228600" lvl="0" indent="-228600" algn="l">
                        <a:buFont typeface="+mj-lt"/>
                        <a:buAutoNum type="arabicPeriod"/>
                      </a:pPr>
                      <a:r>
                        <a:rPr lang="en-GB" sz="700" kern="1200" dirty="0">
                          <a:solidFill>
                            <a:schemeClr val="dk1"/>
                          </a:solidFill>
                          <a:effectLst/>
                          <a:latin typeface="+mn-lt"/>
                          <a:ea typeface="+mn-ea"/>
                          <a:cs typeface="+mn-cs"/>
                        </a:rPr>
                        <a:t>This process is repeated and layers of lava solidify and build up to create shield volcano, usually under the sea. </a:t>
                      </a:r>
                    </a:p>
                  </a:txBody>
                  <a:tcPr>
                    <a:solidFill>
                      <a:schemeClr val="accent2">
                        <a:lumMod val="20000"/>
                        <a:lumOff val="80000"/>
                      </a:schemeClr>
                    </a:solidFill>
                  </a:tcPr>
                </a:tc>
                <a:tc vMerge="1">
                  <a:txBody>
                    <a:bodyPr/>
                    <a:lstStyle/>
                    <a:p>
                      <a:endParaRPr lang="en-GB" dirty="0"/>
                    </a:p>
                  </a:txBody>
                  <a:tcPr>
                    <a:solidFill>
                      <a:schemeClr val="bg1"/>
                    </a:solidFill>
                  </a:tcPr>
                </a:tc>
                <a:extLst>
                  <a:ext uri="{0D108BD9-81ED-4DB2-BD59-A6C34878D82A}">
                    <a16:rowId xmlns:a16="http://schemas.microsoft.com/office/drawing/2014/main" val="443550573"/>
                  </a:ext>
                </a:extLst>
              </a:tr>
            </a:tbl>
          </a:graphicData>
        </a:graphic>
      </p:graphicFrame>
      <p:graphicFrame>
        <p:nvGraphicFramePr>
          <p:cNvPr id="14" name="Table 13"/>
          <p:cNvGraphicFramePr>
            <a:graphicFrameLocks noGrp="1"/>
          </p:cNvGraphicFramePr>
          <p:nvPr/>
        </p:nvGraphicFramePr>
        <p:xfrm>
          <a:off x="0" y="5900772"/>
          <a:ext cx="2733421" cy="957228"/>
        </p:xfrm>
        <a:graphic>
          <a:graphicData uri="http://schemas.openxmlformats.org/drawingml/2006/table">
            <a:tbl>
              <a:tblPr firstRow="1" bandRow="1">
                <a:tableStyleId>{21E4AEA4-8DFA-4A89-87EB-49C32662AFE0}</a:tableStyleId>
              </a:tblPr>
              <a:tblGrid>
                <a:gridCol w="2733421">
                  <a:extLst>
                    <a:ext uri="{9D8B030D-6E8A-4147-A177-3AD203B41FA5}">
                      <a16:colId xmlns:a16="http://schemas.microsoft.com/office/drawing/2014/main" val="4031390204"/>
                    </a:ext>
                  </a:extLst>
                </a:gridCol>
              </a:tblGrid>
              <a:tr h="260392">
                <a:tc>
                  <a:txBody>
                    <a:bodyPr/>
                    <a:lstStyle/>
                    <a:p>
                      <a:pPr algn="ctr"/>
                      <a:r>
                        <a:rPr lang="en-GB" sz="700" b="1" dirty="0">
                          <a:solidFill>
                            <a:schemeClr val="tx1"/>
                          </a:solidFill>
                        </a:rPr>
                        <a:t>Conservative Plate Margin</a:t>
                      </a:r>
                    </a:p>
                  </a:txBody>
                  <a:tcPr>
                    <a:solidFill>
                      <a:schemeClr val="accent2">
                        <a:lumMod val="60000"/>
                        <a:lumOff val="40000"/>
                      </a:schemeClr>
                    </a:solidFill>
                  </a:tcPr>
                </a:tc>
                <a:extLst>
                  <a:ext uri="{0D108BD9-81ED-4DB2-BD59-A6C34878D82A}">
                    <a16:rowId xmlns:a16="http://schemas.microsoft.com/office/drawing/2014/main" val="3751818673"/>
                  </a:ext>
                </a:extLst>
              </a:tr>
              <a:tr h="696836">
                <a:tc>
                  <a:txBody>
                    <a:bodyPr/>
                    <a:lstStyle/>
                    <a:p>
                      <a:pPr marL="228600" indent="-228600" algn="l">
                        <a:buFont typeface="+mj-lt"/>
                        <a:buAutoNum type="arabicPeriod"/>
                      </a:pPr>
                      <a:r>
                        <a:rPr lang="en-GB" sz="700" dirty="0"/>
                        <a:t>Plates</a:t>
                      </a:r>
                      <a:r>
                        <a:rPr lang="en-GB" sz="700" baseline="0" dirty="0"/>
                        <a:t> move past one another at different speeds or slightly different directions due to convection currents in the mantle.</a:t>
                      </a:r>
                    </a:p>
                    <a:p>
                      <a:pPr marL="228600" indent="-228600" algn="l">
                        <a:buFont typeface="+mj-lt"/>
                        <a:buAutoNum type="arabicPeriod"/>
                      </a:pPr>
                      <a:r>
                        <a:rPr lang="en-GB" sz="700" baseline="0" dirty="0"/>
                        <a:t>Friction builds.</a:t>
                      </a:r>
                    </a:p>
                    <a:p>
                      <a:pPr marL="228600" indent="-228600" algn="l">
                        <a:buFont typeface="+mj-lt"/>
                        <a:buAutoNum type="arabicPeriod"/>
                      </a:pPr>
                      <a:r>
                        <a:rPr lang="en-GB" sz="700" baseline="0" dirty="0"/>
                        <a:t>There is a sudden release in energy</a:t>
                      </a:r>
                    </a:p>
                    <a:p>
                      <a:pPr marL="228600" indent="-228600" algn="l">
                        <a:buFont typeface="+mj-lt"/>
                        <a:buAutoNum type="arabicPeriod"/>
                      </a:pPr>
                      <a:r>
                        <a:rPr lang="en-GB" sz="700" baseline="0" dirty="0"/>
                        <a:t>An earthquake occurs e.g. The San Andreas Fault.</a:t>
                      </a:r>
                      <a:endParaRPr lang="en-GB" sz="700" dirty="0"/>
                    </a:p>
                  </a:txBody>
                  <a:tcPr>
                    <a:solidFill>
                      <a:schemeClr val="accent2">
                        <a:lumMod val="20000"/>
                        <a:lumOff val="80000"/>
                      </a:schemeClr>
                    </a:solidFill>
                  </a:tcPr>
                </a:tc>
                <a:extLst>
                  <a:ext uri="{0D108BD9-81ED-4DB2-BD59-A6C34878D82A}">
                    <a16:rowId xmlns:a16="http://schemas.microsoft.com/office/drawing/2014/main" val="4169698042"/>
                  </a:ext>
                </a:extLst>
              </a:tr>
            </a:tbl>
          </a:graphicData>
        </a:graphic>
      </p:graphicFrame>
      <p:graphicFrame>
        <p:nvGraphicFramePr>
          <p:cNvPr id="31" name="Table 30"/>
          <p:cNvGraphicFramePr>
            <a:graphicFrameLocks noGrp="1"/>
          </p:cNvGraphicFramePr>
          <p:nvPr/>
        </p:nvGraphicFramePr>
        <p:xfrm>
          <a:off x="2586572" y="9796"/>
          <a:ext cx="4275189" cy="1865840"/>
        </p:xfrm>
        <a:graphic>
          <a:graphicData uri="http://schemas.openxmlformats.org/drawingml/2006/table">
            <a:tbl>
              <a:tblPr firstRow="1" firstCol="1" bandRow="1">
                <a:tableStyleId>{21E4AEA4-8DFA-4A89-87EB-49C32662AFE0}</a:tableStyleId>
              </a:tblPr>
              <a:tblGrid>
                <a:gridCol w="694199">
                  <a:extLst>
                    <a:ext uri="{9D8B030D-6E8A-4147-A177-3AD203B41FA5}">
                      <a16:colId xmlns:a16="http://schemas.microsoft.com/office/drawing/2014/main" val="2845525706"/>
                    </a:ext>
                  </a:extLst>
                </a:gridCol>
                <a:gridCol w="1790495">
                  <a:extLst>
                    <a:ext uri="{9D8B030D-6E8A-4147-A177-3AD203B41FA5}">
                      <a16:colId xmlns:a16="http://schemas.microsoft.com/office/drawing/2014/main" val="2085550518"/>
                    </a:ext>
                  </a:extLst>
                </a:gridCol>
                <a:gridCol w="1790495">
                  <a:extLst>
                    <a:ext uri="{9D8B030D-6E8A-4147-A177-3AD203B41FA5}">
                      <a16:colId xmlns:a16="http://schemas.microsoft.com/office/drawing/2014/main" val="997290261"/>
                    </a:ext>
                  </a:extLst>
                </a:gridCol>
              </a:tblGrid>
              <a:tr h="222536">
                <a:tc gridSpan="3">
                  <a:txBody>
                    <a:bodyPr/>
                    <a:lstStyle/>
                    <a:p>
                      <a:pPr marL="0" marR="0" indent="0" algn="ctr" defTabSz="1280160" rtl="0" eaLnBrk="1" fontAlgn="auto" latinLnBrk="0" hangingPunct="1">
                        <a:lnSpc>
                          <a:spcPct val="115000"/>
                        </a:lnSpc>
                        <a:spcBef>
                          <a:spcPts val="0"/>
                        </a:spcBef>
                        <a:spcAft>
                          <a:spcPts val="0"/>
                        </a:spcAft>
                        <a:buClrTx/>
                        <a:buSzTx/>
                        <a:buFontTx/>
                        <a:buNone/>
                        <a:tabLst/>
                        <a:defRPr/>
                      </a:pPr>
                      <a:r>
                        <a:rPr lang="en-GB" sz="800" u="none" dirty="0"/>
                        <a:t>Volcanic Hazards</a:t>
                      </a:r>
                    </a:p>
                  </a:txBody>
                  <a:tcPr marL="49358" marR="49358" marT="0" marB="0" anchor="ctr">
                    <a:solidFill>
                      <a:schemeClr val="accent2"/>
                    </a:solidFill>
                  </a:tcPr>
                </a:tc>
                <a:tc hMerge="1">
                  <a:txBody>
                    <a:bodyPr/>
                    <a:lstStyle/>
                    <a:p>
                      <a:pPr algn="l">
                        <a:lnSpc>
                          <a:spcPct val="115000"/>
                        </a:lnSpc>
                        <a:spcAft>
                          <a:spcPts val="0"/>
                        </a:spcAft>
                      </a:pP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tc hMerge="1">
                  <a:txBody>
                    <a:bodyPr/>
                    <a:lstStyle/>
                    <a:p>
                      <a:pPr marL="0" marR="0" indent="0" algn="ctr" defTabSz="1280160" rtl="0" eaLnBrk="1" fontAlgn="auto" latinLnBrk="0" hangingPunct="1">
                        <a:lnSpc>
                          <a:spcPct val="115000"/>
                        </a:lnSpc>
                        <a:spcBef>
                          <a:spcPts val="0"/>
                        </a:spcBef>
                        <a:spcAft>
                          <a:spcPts val="0"/>
                        </a:spcAft>
                        <a:buClrTx/>
                        <a:buSzTx/>
                        <a:buFontTx/>
                        <a:buNone/>
                        <a:tabLst/>
                        <a:defRPr/>
                      </a:pPr>
                      <a:endParaRPr lang="en-GB" sz="800" u="none" dirty="0"/>
                    </a:p>
                  </a:txBody>
                  <a:tcPr marL="49358" marR="49358" marT="0" marB="0" anchor="ctr">
                    <a:solidFill>
                      <a:schemeClr val="accent2"/>
                    </a:solidFill>
                  </a:tcPr>
                </a:tc>
                <a:extLst>
                  <a:ext uri="{0D108BD9-81ED-4DB2-BD59-A6C34878D82A}">
                    <a16:rowId xmlns:a16="http://schemas.microsoft.com/office/drawing/2014/main" val="372102128"/>
                  </a:ext>
                </a:extLst>
              </a:tr>
              <a:tr h="297847">
                <a:tc>
                  <a:txBody>
                    <a:bodyPr/>
                    <a:lstStyle/>
                    <a:p>
                      <a:pPr algn="l">
                        <a:lnSpc>
                          <a:spcPct val="115000"/>
                        </a:lnSpc>
                        <a:spcAft>
                          <a:spcPts val="0"/>
                        </a:spcAft>
                      </a:pPr>
                      <a:r>
                        <a:rPr lang="en-GB" sz="800" dirty="0">
                          <a:solidFill>
                            <a:schemeClr val="tx1"/>
                          </a:solidFill>
                          <a:effectLst/>
                        </a:rPr>
                        <a:t>Ash cloud</a:t>
                      </a:r>
                      <a:endParaRPr lang="en-GB" sz="8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nchor="ctr">
                    <a:solidFill>
                      <a:schemeClr val="accent2">
                        <a:lumMod val="60000"/>
                        <a:lumOff val="40000"/>
                      </a:schemeClr>
                    </a:solidFill>
                  </a:tcPr>
                </a:tc>
                <a:tc>
                  <a:txBody>
                    <a:bodyPr/>
                    <a:lstStyle/>
                    <a:p>
                      <a:pPr algn="l">
                        <a:lnSpc>
                          <a:spcPct val="115000"/>
                        </a:lnSpc>
                        <a:spcAft>
                          <a:spcPts val="0"/>
                        </a:spcAft>
                      </a:pPr>
                      <a:r>
                        <a:rPr lang="en-GB" sz="800" dirty="0">
                          <a:effectLst/>
                        </a:rPr>
                        <a:t>Small pieces of pulverised rock and glass which are thrown into the atmosphere. </a:t>
                      </a: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tc rowSpan="5">
                  <a:txBody>
                    <a:bodyPr/>
                    <a:lstStyle/>
                    <a:p>
                      <a:pPr algn="l">
                        <a:lnSpc>
                          <a:spcPct val="115000"/>
                        </a:lnSpc>
                        <a:spcAft>
                          <a:spcPts val="0"/>
                        </a:spcAft>
                      </a:pP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extLst>
                  <a:ext uri="{0D108BD9-81ED-4DB2-BD59-A6C34878D82A}">
                    <a16:rowId xmlns:a16="http://schemas.microsoft.com/office/drawing/2014/main" val="3660049803"/>
                  </a:ext>
                </a:extLst>
              </a:tr>
              <a:tr h="297847">
                <a:tc>
                  <a:txBody>
                    <a:bodyPr/>
                    <a:lstStyle/>
                    <a:p>
                      <a:pPr algn="l">
                        <a:lnSpc>
                          <a:spcPct val="115000"/>
                        </a:lnSpc>
                        <a:spcAft>
                          <a:spcPts val="0"/>
                        </a:spcAft>
                      </a:pPr>
                      <a:r>
                        <a:rPr lang="en-GB" sz="800" dirty="0">
                          <a:solidFill>
                            <a:schemeClr val="tx1"/>
                          </a:solidFill>
                          <a:effectLst/>
                        </a:rPr>
                        <a:t>Gas</a:t>
                      </a:r>
                      <a:endParaRPr lang="en-GB" sz="8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nchor="ctr">
                    <a:solidFill>
                      <a:schemeClr val="accent2">
                        <a:lumMod val="60000"/>
                        <a:lumOff val="40000"/>
                      </a:schemeClr>
                    </a:solidFill>
                  </a:tcPr>
                </a:tc>
                <a:tc>
                  <a:txBody>
                    <a:bodyPr/>
                    <a:lstStyle/>
                    <a:p>
                      <a:pPr algn="l">
                        <a:lnSpc>
                          <a:spcPct val="115000"/>
                        </a:lnSpc>
                        <a:spcAft>
                          <a:spcPts val="0"/>
                        </a:spcAft>
                      </a:pPr>
                      <a:r>
                        <a:rPr lang="en-GB" sz="800" dirty="0">
                          <a:effectLst/>
                        </a:rPr>
                        <a:t>Sulphur dioxide, water vapour and carbon dioxide come out of the volcano.</a:t>
                      </a: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tc vMerge="1">
                  <a:txBody>
                    <a:bodyPr/>
                    <a:lstStyle/>
                    <a:p>
                      <a:pPr algn="l">
                        <a:lnSpc>
                          <a:spcPct val="115000"/>
                        </a:lnSpc>
                        <a:spcAft>
                          <a:spcPts val="0"/>
                        </a:spcAft>
                      </a:pP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extLst>
                  <a:ext uri="{0D108BD9-81ED-4DB2-BD59-A6C34878D82A}">
                    <a16:rowId xmlns:a16="http://schemas.microsoft.com/office/drawing/2014/main" val="1538470440"/>
                  </a:ext>
                </a:extLst>
              </a:tr>
              <a:tr h="297847">
                <a:tc>
                  <a:txBody>
                    <a:bodyPr/>
                    <a:lstStyle/>
                    <a:p>
                      <a:pPr algn="l">
                        <a:lnSpc>
                          <a:spcPct val="115000"/>
                        </a:lnSpc>
                        <a:spcAft>
                          <a:spcPts val="0"/>
                        </a:spcAft>
                      </a:pPr>
                      <a:r>
                        <a:rPr lang="en-GB" sz="800" dirty="0">
                          <a:solidFill>
                            <a:schemeClr val="tx1"/>
                          </a:solidFill>
                          <a:effectLst/>
                        </a:rPr>
                        <a:t>Lahar</a:t>
                      </a:r>
                      <a:endParaRPr lang="en-GB" sz="8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nchor="ctr">
                    <a:solidFill>
                      <a:schemeClr val="accent2">
                        <a:lumMod val="60000"/>
                        <a:lumOff val="40000"/>
                      </a:schemeClr>
                    </a:solidFill>
                  </a:tcPr>
                </a:tc>
                <a:tc>
                  <a:txBody>
                    <a:bodyPr/>
                    <a:lstStyle/>
                    <a:p>
                      <a:pPr algn="l">
                        <a:lnSpc>
                          <a:spcPct val="115000"/>
                        </a:lnSpc>
                        <a:spcAft>
                          <a:spcPts val="0"/>
                        </a:spcAft>
                      </a:pPr>
                      <a:r>
                        <a:rPr lang="en-GB" sz="800" dirty="0">
                          <a:effectLst/>
                        </a:rPr>
                        <a:t>A volcanic mudflow which usually runs down a valley side on the volcano. </a:t>
                      </a: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tc vMerge="1">
                  <a:txBody>
                    <a:bodyPr/>
                    <a:lstStyle/>
                    <a:p>
                      <a:pPr algn="l">
                        <a:lnSpc>
                          <a:spcPct val="115000"/>
                        </a:lnSpc>
                        <a:spcAft>
                          <a:spcPts val="0"/>
                        </a:spcAft>
                      </a:pP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extLst>
                  <a:ext uri="{0D108BD9-81ED-4DB2-BD59-A6C34878D82A}">
                    <a16:rowId xmlns:a16="http://schemas.microsoft.com/office/drawing/2014/main" val="494017905"/>
                  </a:ext>
                </a:extLst>
              </a:tr>
              <a:tr h="446772">
                <a:tc>
                  <a:txBody>
                    <a:bodyPr/>
                    <a:lstStyle/>
                    <a:p>
                      <a:pPr algn="l">
                        <a:lnSpc>
                          <a:spcPct val="115000"/>
                        </a:lnSpc>
                        <a:spcAft>
                          <a:spcPts val="0"/>
                        </a:spcAft>
                      </a:pPr>
                      <a:r>
                        <a:rPr lang="en-GB" sz="800" dirty="0">
                          <a:solidFill>
                            <a:schemeClr val="tx1"/>
                          </a:solidFill>
                          <a:effectLst/>
                        </a:rPr>
                        <a:t>Pyroclastic flow</a:t>
                      </a:r>
                      <a:endParaRPr lang="en-GB" sz="8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nchor="ctr">
                    <a:solidFill>
                      <a:schemeClr val="accent2">
                        <a:lumMod val="60000"/>
                        <a:lumOff val="40000"/>
                      </a:schemeClr>
                    </a:solidFill>
                  </a:tcPr>
                </a:tc>
                <a:tc>
                  <a:txBody>
                    <a:bodyPr/>
                    <a:lstStyle/>
                    <a:p>
                      <a:pPr algn="l">
                        <a:lnSpc>
                          <a:spcPct val="115000"/>
                        </a:lnSpc>
                        <a:spcAft>
                          <a:spcPts val="0"/>
                        </a:spcAft>
                      </a:pPr>
                      <a:r>
                        <a:rPr lang="en-GB" sz="800" dirty="0">
                          <a:effectLst/>
                        </a:rPr>
                        <a:t>A fast moving current of super-heated gas and ash (1000</a:t>
                      </a:r>
                      <a:r>
                        <a:rPr lang="en-GB" sz="800" baseline="30000" dirty="0">
                          <a:effectLst/>
                        </a:rPr>
                        <a:t>o</a:t>
                      </a:r>
                      <a:r>
                        <a:rPr lang="en-GB" sz="800" dirty="0">
                          <a:effectLst/>
                        </a:rPr>
                        <a:t>C). They travel at 450mph. </a:t>
                      </a: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tc vMerge="1">
                  <a:txBody>
                    <a:bodyPr/>
                    <a:lstStyle/>
                    <a:p>
                      <a:pPr algn="l">
                        <a:lnSpc>
                          <a:spcPct val="115000"/>
                        </a:lnSpc>
                        <a:spcAft>
                          <a:spcPts val="0"/>
                        </a:spcAft>
                      </a:pP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extLst>
                  <a:ext uri="{0D108BD9-81ED-4DB2-BD59-A6C34878D82A}">
                    <a16:rowId xmlns:a16="http://schemas.microsoft.com/office/drawing/2014/main" val="2143365449"/>
                  </a:ext>
                </a:extLst>
              </a:tr>
              <a:tr h="302991">
                <a:tc>
                  <a:txBody>
                    <a:bodyPr/>
                    <a:lstStyle/>
                    <a:p>
                      <a:pPr algn="l">
                        <a:lnSpc>
                          <a:spcPct val="115000"/>
                        </a:lnSpc>
                        <a:spcAft>
                          <a:spcPts val="0"/>
                        </a:spcAft>
                      </a:pPr>
                      <a:r>
                        <a:rPr lang="en-GB" sz="800" dirty="0">
                          <a:solidFill>
                            <a:schemeClr val="tx1"/>
                          </a:solidFill>
                          <a:effectLst/>
                        </a:rPr>
                        <a:t>Volcanic bomb</a:t>
                      </a:r>
                      <a:endParaRPr lang="en-GB" sz="8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nchor="ctr">
                    <a:solidFill>
                      <a:schemeClr val="accent2">
                        <a:lumMod val="60000"/>
                        <a:lumOff val="40000"/>
                      </a:schemeClr>
                    </a:solidFill>
                  </a:tcPr>
                </a:tc>
                <a:tc>
                  <a:txBody>
                    <a:bodyPr/>
                    <a:lstStyle/>
                    <a:p>
                      <a:pPr algn="l">
                        <a:lnSpc>
                          <a:spcPct val="115000"/>
                        </a:lnSpc>
                        <a:spcAft>
                          <a:spcPts val="0"/>
                        </a:spcAft>
                      </a:pPr>
                      <a:r>
                        <a:rPr lang="en-GB" sz="800" dirty="0">
                          <a:effectLst/>
                        </a:rPr>
                        <a:t>A thick (viscous) lava fragment that is ejected from the volcano. </a:t>
                      </a: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tc vMerge="1">
                  <a:txBody>
                    <a:bodyPr/>
                    <a:lstStyle/>
                    <a:p>
                      <a:pPr algn="l">
                        <a:lnSpc>
                          <a:spcPct val="115000"/>
                        </a:lnSpc>
                        <a:spcAft>
                          <a:spcPts val="0"/>
                        </a:spcAft>
                      </a:pPr>
                      <a:endParaRPr lang="en-GB"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9358" marR="49358" marT="0" marB="0"/>
                </a:tc>
                <a:extLst>
                  <a:ext uri="{0D108BD9-81ED-4DB2-BD59-A6C34878D82A}">
                    <a16:rowId xmlns:a16="http://schemas.microsoft.com/office/drawing/2014/main" val="247257833"/>
                  </a:ext>
                </a:extLst>
              </a:tr>
            </a:tbl>
          </a:graphicData>
        </a:graphic>
      </p:graphicFrame>
      <p:graphicFrame>
        <p:nvGraphicFramePr>
          <p:cNvPr id="26" name="Table 25"/>
          <p:cNvGraphicFramePr>
            <a:graphicFrameLocks noGrp="1"/>
          </p:cNvGraphicFramePr>
          <p:nvPr/>
        </p:nvGraphicFramePr>
        <p:xfrm>
          <a:off x="6856887" y="2102377"/>
          <a:ext cx="3049114" cy="2712720"/>
        </p:xfrm>
        <a:graphic>
          <a:graphicData uri="http://schemas.openxmlformats.org/drawingml/2006/table">
            <a:tbl>
              <a:tblPr firstRow="1" bandRow="1">
                <a:tableStyleId>{21E4AEA4-8DFA-4A89-87EB-49C32662AFE0}</a:tableStyleId>
              </a:tblPr>
              <a:tblGrid>
                <a:gridCol w="3049114">
                  <a:extLst>
                    <a:ext uri="{9D8B030D-6E8A-4147-A177-3AD203B41FA5}">
                      <a16:colId xmlns:a16="http://schemas.microsoft.com/office/drawing/2014/main" val="978967787"/>
                    </a:ext>
                  </a:extLst>
                </a:gridCol>
              </a:tblGrid>
              <a:tr h="181196">
                <a:tc>
                  <a:txBody>
                    <a:bodyPr/>
                    <a:lstStyle/>
                    <a:p>
                      <a:pPr algn="ctr">
                        <a:lnSpc>
                          <a:spcPct val="100000"/>
                        </a:lnSpc>
                      </a:pPr>
                      <a:r>
                        <a:rPr lang="en-GB" sz="700" dirty="0"/>
                        <a:t>Earthquake Management</a:t>
                      </a:r>
                    </a:p>
                  </a:txBody>
                  <a:tcPr/>
                </a:tc>
                <a:extLst>
                  <a:ext uri="{0D108BD9-81ED-4DB2-BD59-A6C34878D82A}">
                    <a16:rowId xmlns:a16="http://schemas.microsoft.com/office/drawing/2014/main" val="983607736"/>
                  </a:ext>
                </a:extLst>
              </a:tr>
              <a:tr h="181196">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700" b="1" u="none" dirty="0"/>
                        <a:t>Monitoring and Predicting</a:t>
                      </a:r>
                      <a:r>
                        <a:rPr lang="en-GB" sz="700" b="1" u="none" baseline="0" dirty="0"/>
                        <a:t> for </a:t>
                      </a:r>
                      <a:r>
                        <a:rPr lang="en-GB" sz="700" b="1" u="none" dirty="0"/>
                        <a:t> Earthquakes</a:t>
                      </a:r>
                    </a:p>
                  </a:txBody>
                  <a:tcPr>
                    <a:solidFill>
                      <a:schemeClr val="accent2">
                        <a:lumMod val="60000"/>
                        <a:lumOff val="40000"/>
                      </a:schemeClr>
                    </a:solidFill>
                  </a:tcPr>
                </a:tc>
                <a:extLst>
                  <a:ext uri="{0D108BD9-81ED-4DB2-BD59-A6C34878D82A}">
                    <a16:rowId xmlns:a16="http://schemas.microsoft.com/office/drawing/2014/main" val="3732869186"/>
                  </a:ext>
                </a:extLst>
              </a:tr>
              <a:tr h="961733">
                <a:tc>
                  <a:txBody>
                    <a:bodyPr/>
                    <a:lstStyle/>
                    <a:p>
                      <a:pPr>
                        <a:lnSpc>
                          <a:spcPct val="100000"/>
                        </a:lnSpc>
                        <a:buNone/>
                      </a:pPr>
                      <a:r>
                        <a:rPr lang="en-GB" sz="700" b="1" u="none" dirty="0"/>
                        <a:t>Methods include:</a:t>
                      </a:r>
                    </a:p>
                    <a:p>
                      <a:pPr marL="171450" indent="-171450">
                        <a:lnSpc>
                          <a:spcPct val="100000"/>
                        </a:lnSpc>
                        <a:buFont typeface="Arial" panose="020B0604020202020204" pitchFamily="34" charset="0"/>
                        <a:buChar char="•"/>
                      </a:pPr>
                      <a:r>
                        <a:rPr lang="en-GB" sz="700" dirty="0"/>
                        <a:t>Satellite surveying (tracks changes in the earth’s surface)</a:t>
                      </a:r>
                    </a:p>
                    <a:p>
                      <a:pPr marL="171450" indent="-171450">
                        <a:lnSpc>
                          <a:spcPct val="100000"/>
                        </a:lnSpc>
                        <a:buFont typeface="Arial" panose="020B0604020202020204" pitchFamily="34" charset="0"/>
                        <a:buChar char="•"/>
                      </a:pPr>
                      <a:r>
                        <a:rPr lang="en-GB" sz="700" dirty="0"/>
                        <a:t>Laser reflector (surveys movement across fault lines)</a:t>
                      </a:r>
                    </a:p>
                    <a:p>
                      <a:pPr marL="171450" indent="-171450">
                        <a:lnSpc>
                          <a:spcPct val="100000"/>
                        </a:lnSpc>
                        <a:buFont typeface="Arial" panose="020B0604020202020204" pitchFamily="34" charset="0"/>
                        <a:buChar char="•"/>
                      </a:pPr>
                      <a:r>
                        <a:rPr lang="en-GB" sz="700" dirty="0"/>
                        <a:t>Radon gas sensor (radon gas is released when plates move so this finds that)</a:t>
                      </a:r>
                    </a:p>
                    <a:p>
                      <a:pPr marL="171450" indent="-171450">
                        <a:lnSpc>
                          <a:spcPct val="100000"/>
                        </a:lnSpc>
                        <a:buFont typeface="Arial" panose="020B0604020202020204" pitchFamily="34" charset="0"/>
                        <a:buChar char="•"/>
                      </a:pPr>
                      <a:r>
                        <a:rPr lang="en-GB" sz="700" dirty="0"/>
                        <a:t>Seismometer producing a Seismograph</a:t>
                      </a:r>
                    </a:p>
                    <a:p>
                      <a:pPr marL="171450" indent="-171450">
                        <a:lnSpc>
                          <a:spcPct val="100000"/>
                        </a:lnSpc>
                        <a:buFont typeface="Arial" panose="020B0604020202020204" pitchFamily="34" charset="0"/>
                        <a:buChar char="•"/>
                      </a:pPr>
                      <a:r>
                        <a:rPr lang="en-GB" sz="700" dirty="0"/>
                        <a:t>Water table level (water levels fluctuate before an earthquake).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t>Scientists also use seismic records to predict when the next event will occur.</a:t>
                      </a:r>
                    </a:p>
                  </a:txBody>
                  <a:tcPr/>
                </a:tc>
                <a:extLst>
                  <a:ext uri="{0D108BD9-81ED-4DB2-BD59-A6C34878D82A}">
                    <a16:rowId xmlns:a16="http://schemas.microsoft.com/office/drawing/2014/main" val="2756524750"/>
                  </a:ext>
                </a:extLst>
              </a:tr>
              <a:tr h="181196">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u="none" dirty="0"/>
                        <a:t>Planning and Protection</a:t>
                      </a:r>
                    </a:p>
                  </a:txBody>
                  <a:tcPr>
                    <a:solidFill>
                      <a:schemeClr val="accent2">
                        <a:lumMod val="60000"/>
                        <a:lumOff val="40000"/>
                      </a:schemeClr>
                    </a:solidFill>
                  </a:tcPr>
                </a:tc>
                <a:extLst>
                  <a:ext uri="{0D108BD9-81ED-4DB2-BD59-A6C34878D82A}">
                    <a16:rowId xmlns:a16="http://schemas.microsoft.com/office/drawing/2014/main" val="2304730741"/>
                  </a:ext>
                </a:extLst>
              </a:tr>
              <a:tr h="864166">
                <a:tc>
                  <a:txBody>
                    <a:bodyPr/>
                    <a:lstStyle/>
                    <a:p>
                      <a:pPr marL="171450" indent="-171450">
                        <a:lnSpc>
                          <a:spcPct val="100000"/>
                        </a:lnSpc>
                        <a:buFont typeface="Arial" panose="020B0604020202020204" pitchFamily="34" charset="0"/>
                        <a:buChar char="•"/>
                      </a:pPr>
                      <a:r>
                        <a:rPr lang="en-GB" sz="800" dirty="0">
                          <a:latin typeface="+mn-lt"/>
                        </a:rPr>
                        <a:t>Building earthquake-resistant buildings e.g. the Tokyo Sky Tree, Akashi</a:t>
                      </a:r>
                      <a:r>
                        <a:rPr lang="en-GB" sz="800" baseline="0" dirty="0">
                          <a:latin typeface="+mn-lt"/>
                        </a:rPr>
                        <a:t> Suspension bridge and LA Emergency Operations Centre.</a:t>
                      </a:r>
                      <a:endParaRPr lang="en-GB" sz="800" dirty="0">
                        <a:latin typeface="+mn-lt"/>
                      </a:endParaRPr>
                    </a:p>
                    <a:p>
                      <a:pPr marL="171450" indent="-171450">
                        <a:lnSpc>
                          <a:spcPct val="100000"/>
                        </a:lnSpc>
                        <a:buFont typeface="Arial" panose="020B0604020202020204" pitchFamily="34" charset="0"/>
                        <a:buChar char="•"/>
                      </a:pPr>
                      <a:r>
                        <a:rPr lang="en-GB" sz="800" dirty="0">
                          <a:latin typeface="+mn-lt"/>
                        </a:rPr>
                        <a:t>Raising public awareness,</a:t>
                      </a:r>
                      <a:r>
                        <a:rPr lang="en-GB" sz="800" baseline="0" dirty="0">
                          <a:latin typeface="+mn-lt"/>
                        </a:rPr>
                        <a:t> </a:t>
                      </a:r>
                      <a:r>
                        <a:rPr lang="en-GB" sz="800" baseline="0" dirty="0" err="1">
                          <a:latin typeface="+mn-lt"/>
                        </a:rPr>
                        <a:t>e.g</a:t>
                      </a:r>
                      <a:r>
                        <a:rPr lang="en-GB" sz="800" baseline="0" dirty="0">
                          <a:latin typeface="+mn-lt"/>
                        </a:rPr>
                        <a:t> 1</a:t>
                      </a:r>
                      <a:r>
                        <a:rPr lang="en-GB" sz="800" baseline="30000" dirty="0">
                          <a:latin typeface="+mn-lt"/>
                        </a:rPr>
                        <a:t>st</a:t>
                      </a:r>
                      <a:r>
                        <a:rPr lang="en-GB" sz="800" baseline="0" dirty="0">
                          <a:latin typeface="+mn-lt"/>
                        </a:rPr>
                        <a:t> September Japan National Earthquake drills</a:t>
                      </a:r>
                      <a:r>
                        <a:rPr lang="en-GB" sz="800" dirty="0">
                          <a:latin typeface="+mn-lt"/>
                        </a:rPr>
                        <a:t>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mn-lt"/>
                        </a:rPr>
                        <a:t>People may put together </a:t>
                      </a:r>
                      <a:r>
                        <a:rPr lang="en-GB" sz="800" b="1" dirty="0">
                          <a:latin typeface="+mn-lt"/>
                        </a:rPr>
                        <a:t>emergency kits</a:t>
                      </a:r>
                      <a:r>
                        <a:rPr lang="en-GB" sz="800" dirty="0">
                          <a:latin typeface="+mn-lt"/>
                        </a:rPr>
                        <a:t> and store them in their homes. An emergency kit may include </a:t>
                      </a:r>
                      <a:r>
                        <a:rPr lang="en-GB" sz="800" b="1" dirty="0">
                          <a:latin typeface="+mn-lt"/>
                        </a:rPr>
                        <a:t>first-aid items</a:t>
                      </a:r>
                      <a:r>
                        <a:rPr lang="en-GB" sz="800" dirty="0">
                          <a:latin typeface="+mn-lt"/>
                        </a:rPr>
                        <a:t>, </a:t>
                      </a:r>
                      <a:r>
                        <a:rPr lang="en-GB" sz="800" b="1" dirty="0">
                          <a:latin typeface="+mn-lt"/>
                        </a:rPr>
                        <a:t>blankets</a:t>
                      </a:r>
                      <a:r>
                        <a:rPr lang="en-GB" sz="800" dirty="0">
                          <a:latin typeface="+mn-lt"/>
                        </a:rPr>
                        <a:t> and </a:t>
                      </a:r>
                      <a:r>
                        <a:rPr lang="en-GB" sz="800" b="1" dirty="0">
                          <a:latin typeface="+mn-lt"/>
                        </a:rPr>
                        <a:t>tinned food</a:t>
                      </a:r>
                      <a:r>
                        <a:rPr lang="en-GB" sz="800" dirty="0">
                          <a:latin typeface="+mn-lt"/>
                        </a:rPr>
                        <a:t>.</a:t>
                      </a:r>
                    </a:p>
                    <a:p>
                      <a:pPr marL="171450" indent="-171450">
                        <a:lnSpc>
                          <a:spcPct val="100000"/>
                        </a:lnSpc>
                        <a:buFont typeface="Arial" panose="020B0604020202020204" pitchFamily="34" charset="0"/>
                        <a:buChar char="•"/>
                      </a:pPr>
                      <a:r>
                        <a:rPr lang="en-GB" sz="800" dirty="0">
                          <a:latin typeface="+mn-lt"/>
                        </a:rPr>
                        <a:t>Improving earthquake prediction</a:t>
                      </a:r>
                    </a:p>
                  </a:txBody>
                  <a:tcPr/>
                </a:tc>
                <a:extLst>
                  <a:ext uri="{0D108BD9-81ED-4DB2-BD59-A6C34878D82A}">
                    <a16:rowId xmlns:a16="http://schemas.microsoft.com/office/drawing/2014/main" val="3081717397"/>
                  </a:ext>
                </a:extLst>
              </a:tr>
            </a:tbl>
          </a:graphicData>
        </a:graphic>
      </p:graphicFrame>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15828" y="171384"/>
            <a:ext cx="1699483" cy="1565237"/>
          </a:xfrm>
          <a:prstGeom prst="rect">
            <a:avLst/>
          </a:prstGeom>
        </p:spPr>
      </p:pic>
      <p:graphicFrame>
        <p:nvGraphicFramePr>
          <p:cNvPr id="32" name="Table 31"/>
          <p:cNvGraphicFramePr>
            <a:graphicFrameLocks noGrp="1"/>
          </p:cNvGraphicFramePr>
          <p:nvPr/>
        </p:nvGraphicFramePr>
        <p:xfrm>
          <a:off x="6861761" y="9395"/>
          <a:ext cx="3044240" cy="2241832"/>
        </p:xfrm>
        <a:graphic>
          <a:graphicData uri="http://schemas.openxmlformats.org/drawingml/2006/table">
            <a:tbl>
              <a:tblPr firstRow="1" bandRow="1">
                <a:tableStyleId>{21E4AEA4-8DFA-4A89-87EB-49C32662AFE0}</a:tableStyleId>
              </a:tblPr>
              <a:tblGrid>
                <a:gridCol w="1522120">
                  <a:extLst>
                    <a:ext uri="{9D8B030D-6E8A-4147-A177-3AD203B41FA5}">
                      <a16:colId xmlns:a16="http://schemas.microsoft.com/office/drawing/2014/main" val="3091445725"/>
                    </a:ext>
                  </a:extLst>
                </a:gridCol>
                <a:gridCol w="137121">
                  <a:extLst>
                    <a:ext uri="{9D8B030D-6E8A-4147-A177-3AD203B41FA5}">
                      <a16:colId xmlns:a16="http://schemas.microsoft.com/office/drawing/2014/main" val="72750218"/>
                    </a:ext>
                  </a:extLst>
                </a:gridCol>
                <a:gridCol w="1384999">
                  <a:extLst>
                    <a:ext uri="{9D8B030D-6E8A-4147-A177-3AD203B41FA5}">
                      <a16:colId xmlns:a16="http://schemas.microsoft.com/office/drawing/2014/main" val="52489787"/>
                    </a:ext>
                  </a:extLst>
                </a:gridCol>
              </a:tblGrid>
              <a:tr h="203966">
                <a:tc gridSpan="3">
                  <a:txBody>
                    <a:bodyPr/>
                    <a:lstStyle/>
                    <a:p>
                      <a:pPr marL="0" marR="0" algn="ctr">
                        <a:spcBef>
                          <a:spcPts val="0"/>
                        </a:spcBef>
                        <a:spcAft>
                          <a:spcPts val="0"/>
                        </a:spcAft>
                      </a:pPr>
                      <a:r>
                        <a:rPr lang="en-GB" sz="800" dirty="0">
                          <a:effectLst/>
                        </a:rPr>
                        <a:t>Managing</a:t>
                      </a:r>
                      <a:r>
                        <a:rPr lang="en-GB" sz="800" baseline="0" dirty="0">
                          <a:effectLst/>
                        </a:rPr>
                        <a:t> Volcanic Eruptions</a:t>
                      </a:r>
                      <a:endParaRPr lang="en-GB" sz="800" dirty="0">
                        <a:solidFill>
                          <a:srgbClr val="FFFFFF"/>
                        </a:solidFill>
                        <a:effectLst/>
                        <a:latin typeface="+mn-lt"/>
                      </a:endParaRPr>
                    </a:p>
                  </a:txBody>
                  <a:tcPr marL="0" marR="0" marT="0" marB="0" anchor="ctr"/>
                </a:tc>
                <a:tc hMerge="1">
                  <a:txBody>
                    <a:bodyPr/>
                    <a:lstStyle/>
                    <a:p>
                      <a:pPr marL="0" marR="0" algn="ctr">
                        <a:spcBef>
                          <a:spcPts val="0"/>
                        </a:spcBef>
                        <a:spcAft>
                          <a:spcPts val="0"/>
                        </a:spcAft>
                      </a:pPr>
                      <a:endParaRPr lang="en-GB" sz="700">
                        <a:solidFill>
                          <a:srgbClr val="FFFFFF"/>
                        </a:solidFill>
                        <a:effectLst/>
                        <a:latin typeface="+mn-lt"/>
                      </a:endParaRPr>
                    </a:p>
                  </a:txBody>
                  <a:tcPr marL="0" marR="0" marT="0" marB="0" anchor="ctr"/>
                </a:tc>
                <a:tc hMerge="1">
                  <a:txBody>
                    <a:bodyPr/>
                    <a:lstStyle/>
                    <a:p>
                      <a:endParaRPr lang="en-GB"/>
                    </a:p>
                  </a:txBody>
                  <a:tcPr/>
                </a:tc>
                <a:extLst>
                  <a:ext uri="{0D108BD9-81ED-4DB2-BD59-A6C34878D82A}">
                    <a16:rowId xmlns:a16="http://schemas.microsoft.com/office/drawing/2014/main" val="186147131"/>
                  </a:ext>
                </a:extLst>
              </a:tr>
              <a:tr h="178026">
                <a:tc>
                  <a:txBody>
                    <a:bodyPr/>
                    <a:lstStyle/>
                    <a:p>
                      <a:pPr marL="0" marR="0" algn="ctr">
                        <a:spcBef>
                          <a:spcPts val="0"/>
                        </a:spcBef>
                        <a:spcAft>
                          <a:spcPts val="0"/>
                        </a:spcAft>
                      </a:pPr>
                      <a:r>
                        <a:rPr lang="en-GB" sz="800" b="1" dirty="0">
                          <a:effectLst/>
                        </a:rPr>
                        <a:t>Warning signs</a:t>
                      </a:r>
                      <a:endParaRPr lang="en-GB" sz="800" b="1" dirty="0">
                        <a:solidFill>
                          <a:schemeClr val="tx1"/>
                        </a:solidFill>
                        <a:effectLst/>
                        <a:latin typeface="+mn-lt"/>
                      </a:endParaRPr>
                    </a:p>
                  </a:txBody>
                  <a:tcPr marL="0" marR="0" marT="0" marB="0" anchor="ctr">
                    <a:solidFill>
                      <a:schemeClr val="accent2">
                        <a:lumMod val="60000"/>
                        <a:lumOff val="40000"/>
                      </a:schemeClr>
                    </a:solidFill>
                  </a:tcPr>
                </a:tc>
                <a:tc gridSpan="2">
                  <a:txBody>
                    <a:bodyPr/>
                    <a:lstStyle/>
                    <a:p>
                      <a:pPr marL="0" marR="0" algn="ctr">
                        <a:spcBef>
                          <a:spcPts val="0"/>
                        </a:spcBef>
                        <a:spcAft>
                          <a:spcPts val="0"/>
                        </a:spcAft>
                      </a:pPr>
                      <a:r>
                        <a:rPr lang="en-GB" sz="800" b="1" dirty="0">
                          <a:effectLst/>
                        </a:rPr>
                        <a:t>Monitoring techniques</a:t>
                      </a:r>
                      <a:endParaRPr lang="en-GB" sz="800" b="1" dirty="0">
                        <a:solidFill>
                          <a:schemeClr val="tx1"/>
                        </a:solidFill>
                        <a:effectLst/>
                        <a:latin typeface="+mn-lt"/>
                      </a:endParaRPr>
                    </a:p>
                  </a:txBody>
                  <a:tcPr marL="0" marR="0" marT="0" marB="0" anchor="ct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18400367"/>
                  </a:ext>
                </a:extLst>
              </a:tr>
              <a:tr h="236973">
                <a:tc>
                  <a:txBody>
                    <a:bodyPr/>
                    <a:lstStyle/>
                    <a:p>
                      <a:pPr marL="0" marR="0" algn="ctr">
                        <a:spcBef>
                          <a:spcPts val="0"/>
                        </a:spcBef>
                        <a:spcAft>
                          <a:spcPts val="0"/>
                        </a:spcAft>
                      </a:pPr>
                      <a:r>
                        <a:rPr lang="en-GB" sz="800" u="none" dirty="0">
                          <a:effectLst/>
                        </a:rPr>
                        <a:t>Small earthquakes are caused as magma rises up.</a:t>
                      </a:r>
                      <a:endParaRPr lang="en-GB" sz="800" b="0" u="none" dirty="0">
                        <a:solidFill>
                          <a:srgbClr val="FFFFFF"/>
                        </a:solidFill>
                        <a:effectLst/>
                        <a:latin typeface="+mn-lt"/>
                      </a:endParaRPr>
                    </a:p>
                  </a:txBody>
                  <a:tcPr marL="0" marR="0" marT="0" marB="0" anchor="ct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u="none" dirty="0">
                          <a:effectLst/>
                        </a:rPr>
                        <a:t>Seismometers are used to detect earthquakes.</a:t>
                      </a:r>
                      <a:endParaRPr lang="en-GB" sz="800" u="none" dirty="0">
                        <a:effectLst/>
                        <a:latin typeface="+mn-lt"/>
                      </a:endParaRPr>
                    </a:p>
                  </a:txBody>
                  <a:tcPr marL="0" marR="0" marT="0" marB="0" anchor="ctr"/>
                </a:tc>
                <a:tc hMerge="1">
                  <a:txBody>
                    <a:bodyPr/>
                    <a:lstStyle/>
                    <a:p>
                      <a:endParaRPr lang="en-GB"/>
                    </a:p>
                  </a:txBody>
                  <a:tcPr/>
                </a:tc>
                <a:extLst>
                  <a:ext uri="{0D108BD9-81ED-4DB2-BD59-A6C34878D82A}">
                    <a16:rowId xmlns:a16="http://schemas.microsoft.com/office/drawing/2014/main" val="3230053077"/>
                  </a:ext>
                </a:extLst>
              </a:tr>
              <a:tr h="355460">
                <a:tc>
                  <a:txBody>
                    <a:bodyPr/>
                    <a:lstStyle/>
                    <a:p>
                      <a:pPr marL="0" marR="0" algn="ctr">
                        <a:spcBef>
                          <a:spcPts val="0"/>
                        </a:spcBef>
                        <a:spcAft>
                          <a:spcPts val="0"/>
                        </a:spcAft>
                      </a:pPr>
                      <a:r>
                        <a:rPr lang="en-GB" sz="800" u="none" dirty="0">
                          <a:effectLst/>
                        </a:rPr>
                        <a:t>Temperatures around the volcano rise as activity increases.</a:t>
                      </a:r>
                      <a:endParaRPr lang="en-GB" sz="800" b="0" u="none" dirty="0">
                        <a:solidFill>
                          <a:srgbClr val="FFFFFF"/>
                        </a:solidFill>
                        <a:effectLst/>
                        <a:latin typeface="+mn-lt"/>
                      </a:endParaRPr>
                    </a:p>
                  </a:txBody>
                  <a:tcPr marL="0" marR="0" marT="0" marB="0" anchor="ctr"/>
                </a:tc>
                <a:tc gridSpan="2">
                  <a:txBody>
                    <a:bodyPr/>
                    <a:lstStyle/>
                    <a:p>
                      <a:pPr marL="0" marR="0" algn="ctr">
                        <a:spcBef>
                          <a:spcPts val="0"/>
                        </a:spcBef>
                        <a:spcAft>
                          <a:spcPts val="0"/>
                        </a:spcAft>
                      </a:pPr>
                      <a:r>
                        <a:rPr lang="en-GB" sz="800" u="none" dirty="0">
                          <a:effectLst/>
                        </a:rPr>
                        <a:t>Thermal imaging and satellite cameras can be used to detect heat around a volcano.</a:t>
                      </a:r>
                      <a:endParaRPr lang="en-GB" sz="800" b="0" u="none" dirty="0">
                        <a:solidFill>
                          <a:srgbClr val="FFFFFF"/>
                        </a:solidFill>
                        <a:effectLst/>
                        <a:latin typeface="+mn-lt"/>
                      </a:endParaRPr>
                    </a:p>
                  </a:txBody>
                  <a:tcPr marL="0" marR="0" marT="0" marB="0" anchor="ctr"/>
                </a:tc>
                <a:tc hMerge="1">
                  <a:txBody>
                    <a:bodyPr/>
                    <a:lstStyle/>
                    <a:p>
                      <a:endParaRPr lang="en-GB"/>
                    </a:p>
                  </a:txBody>
                  <a:tcPr/>
                </a:tc>
                <a:extLst>
                  <a:ext uri="{0D108BD9-81ED-4DB2-BD59-A6C34878D82A}">
                    <a16:rowId xmlns:a16="http://schemas.microsoft.com/office/drawing/2014/main" val="3480190207"/>
                  </a:ext>
                </a:extLst>
              </a:tr>
              <a:tr h="473947">
                <a:tc>
                  <a:txBody>
                    <a:bodyPr/>
                    <a:lstStyle/>
                    <a:p>
                      <a:pPr marL="0" marR="0" algn="ctr">
                        <a:spcBef>
                          <a:spcPts val="0"/>
                        </a:spcBef>
                        <a:spcAft>
                          <a:spcPts val="0"/>
                        </a:spcAft>
                      </a:pPr>
                      <a:r>
                        <a:rPr lang="en-GB" sz="800" u="none" dirty="0">
                          <a:effectLst/>
                        </a:rPr>
                        <a:t>When a volcano is close to erupting it starts to release gases. </a:t>
                      </a:r>
                      <a:endParaRPr lang="en-GB" sz="800" b="0" u="none" dirty="0">
                        <a:solidFill>
                          <a:srgbClr val="FFFFFF"/>
                        </a:solidFill>
                        <a:effectLst/>
                        <a:latin typeface="+mn-lt"/>
                      </a:endParaRPr>
                    </a:p>
                  </a:txBody>
                  <a:tcPr marL="0" marR="0" marT="0" marB="0" anchor="ctr"/>
                </a:tc>
                <a:tc gridSpan="2">
                  <a:txBody>
                    <a:bodyPr/>
                    <a:lstStyle/>
                    <a:p>
                      <a:pPr marL="0" marR="0" algn="ctr">
                        <a:spcBef>
                          <a:spcPts val="0"/>
                        </a:spcBef>
                        <a:spcAft>
                          <a:spcPts val="0"/>
                        </a:spcAft>
                      </a:pPr>
                      <a:r>
                        <a:rPr lang="en-GB" sz="800" u="none" dirty="0">
                          <a:effectLst/>
                        </a:rPr>
                        <a:t>Gas samples may be taken and chemical sensors used to measure sulphur levels</a:t>
                      </a:r>
                      <a:r>
                        <a:rPr lang="en-GB" sz="800" u="none" baseline="0" dirty="0">
                          <a:effectLst/>
                        </a:rPr>
                        <a:t> using Roberts called Spiders</a:t>
                      </a:r>
                      <a:endParaRPr lang="en-GB" sz="800" b="0" u="none" dirty="0">
                        <a:solidFill>
                          <a:srgbClr val="FFFFFF"/>
                        </a:solidFill>
                        <a:effectLst/>
                        <a:latin typeface="+mn-lt"/>
                      </a:endParaRPr>
                    </a:p>
                  </a:txBody>
                  <a:tcPr marL="0" marR="0" marT="0" marB="0" anchor="ctr"/>
                </a:tc>
                <a:tc hMerge="1">
                  <a:txBody>
                    <a:bodyPr/>
                    <a:lstStyle/>
                    <a:p>
                      <a:endParaRPr lang="en-GB"/>
                    </a:p>
                  </a:txBody>
                  <a:tcPr/>
                </a:tc>
                <a:extLst>
                  <a:ext uri="{0D108BD9-81ED-4DB2-BD59-A6C34878D82A}">
                    <a16:rowId xmlns:a16="http://schemas.microsoft.com/office/drawing/2014/main" val="2139952465"/>
                  </a:ext>
                </a:extLst>
              </a:tr>
              <a:tr h="152960">
                <a:tc gridSpan="3">
                  <a:txBody>
                    <a:bodyPr/>
                    <a:lstStyle/>
                    <a:p>
                      <a:pPr marL="0" marR="0" algn="ctr">
                        <a:spcBef>
                          <a:spcPts val="0"/>
                        </a:spcBef>
                        <a:spcAft>
                          <a:spcPts val="0"/>
                        </a:spcAft>
                      </a:pPr>
                      <a:r>
                        <a:rPr lang="en-GB" sz="800" b="1" dirty="0">
                          <a:effectLst/>
                        </a:rPr>
                        <a:t>Preparation</a:t>
                      </a:r>
                      <a:endParaRPr lang="en-GB" sz="800" b="1" dirty="0">
                        <a:solidFill>
                          <a:schemeClr val="tx1"/>
                        </a:solidFill>
                        <a:effectLst/>
                        <a:latin typeface="+mn-lt"/>
                      </a:endParaRPr>
                    </a:p>
                  </a:txBody>
                  <a:tcPr marL="0" marR="0" marT="0" marB="0" anchor="ctr">
                    <a:solidFill>
                      <a:schemeClr val="accent2">
                        <a:lumMod val="60000"/>
                        <a:lumOff val="40000"/>
                      </a:schemeClr>
                    </a:solidFill>
                  </a:tcPr>
                </a:tc>
                <a:tc hMerge="1">
                  <a:txBody>
                    <a:bodyPr/>
                    <a:lstStyle/>
                    <a:p>
                      <a:pPr marL="0" marR="0" algn="ctr">
                        <a:spcBef>
                          <a:spcPts val="0"/>
                        </a:spcBef>
                        <a:spcAft>
                          <a:spcPts val="0"/>
                        </a:spcAft>
                      </a:pPr>
                      <a:endParaRPr lang="en-GB" sz="700" dirty="0">
                        <a:solidFill>
                          <a:srgbClr val="FFFFFF"/>
                        </a:solidFill>
                        <a:effectLst/>
                        <a:latin typeface="+mn-lt"/>
                      </a:endParaRPr>
                    </a:p>
                  </a:txBody>
                  <a:tcPr marL="0" marR="0" marT="0" marB="0" anchor="ctr"/>
                </a:tc>
                <a:tc hMerge="1">
                  <a:txBody>
                    <a:bodyPr/>
                    <a:lstStyle/>
                    <a:p>
                      <a:endParaRPr lang="en-GB"/>
                    </a:p>
                  </a:txBody>
                  <a:tcPr/>
                </a:tc>
                <a:extLst>
                  <a:ext uri="{0D108BD9-81ED-4DB2-BD59-A6C34878D82A}">
                    <a16:rowId xmlns:a16="http://schemas.microsoft.com/office/drawing/2014/main" val="1482603487"/>
                  </a:ext>
                </a:extLst>
              </a:tr>
              <a:tr h="236973">
                <a:tc gridSpan="2">
                  <a:txBody>
                    <a:bodyPr/>
                    <a:lstStyle/>
                    <a:p>
                      <a:pPr marL="0" marR="0" algn="ctr">
                        <a:spcBef>
                          <a:spcPts val="0"/>
                        </a:spcBef>
                        <a:spcAft>
                          <a:spcPts val="0"/>
                        </a:spcAft>
                      </a:pPr>
                      <a:r>
                        <a:rPr lang="en-GB" sz="800" u="none" kern="1200" dirty="0">
                          <a:effectLst/>
                        </a:rPr>
                        <a:t>Creating an exclusion zone around the volcano,</a:t>
                      </a:r>
                      <a:r>
                        <a:rPr lang="en-GB" sz="800" u="none" kern="1200" baseline="0" dirty="0">
                          <a:effectLst/>
                        </a:rPr>
                        <a:t> e.g. around Plymouth during the Soufriere Hill volcano (1997)</a:t>
                      </a:r>
                      <a:endParaRPr lang="en-GB" sz="800" b="0" u="none" dirty="0">
                        <a:solidFill>
                          <a:srgbClr val="FFFFFF"/>
                        </a:solidFill>
                        <a:effectLst/>
                        <a:latin typeface="+mn-lt"/>
                      </a:endParaRPr>
                    </a:p>
                  </a:txBody>
                  <a:tcPr marL="0" marR="0" marT="0" marB="0" anchor="ctr"/>
                </a:tc>
                <a:tc hMerge="1">
                  <a:txBody>
                    <a:bodyPr/>
                    <a:lstStyle/>
                    <a:p>
                      <a:pPr marL="0" marR="0" algn="ctr">
                        <a:spcBef>
                          <a:spcPts val="0"/>
                        </a:spcBef>
                        <a:spcAft>
                          <a:spcPts val="0"/>
                        </a:spcAft>
                      </a:pPr>
                      <a:endParaRPr lang="en-GB" sz="800" b="0" u="none"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800" u="none" kern="1200" dirty="0">
                          <a:effectLst/>
                        </a:rPr>
                        <a:t>Being ready and able to evacuate residents.</a:t>
                      </a:r>
                      <a:endParaRPr lang="en-GB" sz="800" b="0" u="none" dirty="0">
                        <a:solidFill>
                          <a:srgbClr val="FFFFFF"/>
                        </a:solidFill>
                        <a:effectLst/>
                        <a:latin typeface="+mn-lt"/>
                      </a:endParaRPr>
                    </a:p>
                  </a:txBody>
                  <a:tcPr marL="0" marR="0" marT="0" marB="0" anchor="ctr"/>
                </a:tc>
                <a:extLst>
                  <a:ext uri="{0D108BD9-81ED-4DB2-BD59-A6C34878D82A}">
                    <a16:rowId xmlns:a16="http://schemas.microsoft.com/office/drawing/2014/main" val="529523777"/>
                  </a:ext>
                </a:extLst>
              </a:tr>
              <a:tr h="236973">
                <a:tc gridSpan="2">
                  <a:txBody>
                    <a:bodyPr/>
                    <a:lstStyle/>
                    <a:p>
                      <a:pPr marL="0" marR="0" algn="ctr">
                        <a:spcBef>
                          <a:spcPts val="0"/>
                        </a:spcBef>
                        <a:spcAft>
                          <a:spcPts val="0"/>
                        </a:spcAft>
                      </a:pPr>
                      <a:r>
                        <a:rPr lang="en-GB" sz="800" u="none" kern="1200" dirty="0">
                          <a:effectLst/>
                        </a:rPr>
                        <a:t>Having an emergency supply of basic provisions, such as food</a:t>
                      </a:r>
                      <a:endParaRPr lang="en-GB" sz="800" b="0" u="none" dirty="0">
                        <a:solidFill>
                          <a:srgbClr val="FFFFFF"/>
                        </a:solidFill>
                        <a:effectLst/>
                        <a:latin typeface="+mn-lt"/>
                      </a:endParaRPr>
                    </a:p>
                  </a:txBody>
                  <a:tcPr marL="0" marR="0" marT="0" marB="0" anchor="ctr"/>
                </a:tc>
                <a:tc hMerge="1">
                  <a:txBody>
                    <a:bodyPr/>
                    <a:lstStyle/>
                    <a:p>
                      <a:pPr marL="0" marR="0" algn="ctr">
                        <a:spcBef>
                          <a:spcPts val="0"/>
                        </a:spcBef>
                        <a:spcAft>
                          <a:spcPts val="0"/>
                        </a:spcAft>
                      </a:pPr>
                      <a:endParaRPr lang="en-GB" sz="800" b="0" u="none"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800" u="none" kern="1200" dirty="0">
                          <a:effectLst/>
                        </a:rPr>
                        <a:t>Trained emergency services and a good communication system.</a:t>
                      </a:r>
                      <a:endParaRPr lang="en-GB" sz="800" b="0" u="none" dirty="0">
                        <a:solidFill>
                          <a:srgbClr val="FFFFFF"/>
                        </a:solidFill>
                        <a:effectLst/>
                        <a:latin typeface="+mn-lt"/>
                      </a:endParaRPr>
                    </a:p>
                  </a:txBody>
                  <a:tcPr marL="0" marR="0" marT="0" marB="0" anchor="ctr"/>
                </a:tc>
                <a:extLst>
                  <a:ext uri="{0D108BD9-81ED-4DB2-BD59-A6C34878D82A}">
                    <a16:rowId xmlns:a16="http://schemas.microsoft.com/office/drawing/2014/main" val="1945601090"/>
                  </a:ext>
                </a:extLst>
              </a:tr>
            </a:tbl>
          </a:graphicData>
        </a:graphic>
      </p:graphicFrame>
      <p:sp>
        <p:nvSpPr>
          <p:cNvPr id="35" name="TextBox 34"/>
          <p:cNvSpPr txBox="1"/>
          <p:nvPr/>
        </p:nvSpPr>
        <p:spPr>
          <a:xfrm>
            <a:off x="3305302" y="1845903"/>
            <a:ext cx="3457847" cy="369332"/>
          </a:xfrm>
          <a:prstGeom prst="rect">
            <a:avLst/>
          </a:prstGeom>
          <a:noFill/>
        </p:spPr>
        <p:txBody>
          <a:bodyPr wrap="square" rtlCol="0">
            <a:spAutoFit/>
          </a:bodyPr>
          <a:lstStyle/>
          <a:p>
            <a:pPr algn="ctr"/>
            <a:r>
              <a:rPr lang="en-GB" b="1" dirty="0">
                <a:solidFill>
                  <a:schemeClr val="accent2"/>
                </a:solidFill>
                <a:effectLst>
                  <a:outerShdw blurRad="38100" dist="38100" dir="2700000" algn="tl">
                    <a:srgbClr val="000000">
                      <a:alpha val="43137"/>
                    </a:srgbClr>
                  </a:outerShdw>
                </a:effectLst>
              </a:rPr>
              <a:t>The Challenges of Natural Hazards</a:t>
            </a:r>
          </a:p>
        </p:txBody>
      </p:sp>
      <p:graphicFrame>
        <p:nvGraphicFramePr>
          <p:cNvPr id="13" name="Table 12">
            <a:extLst>
              <a:ext uri="{FF2B5EF4-FFF2-40B4-BE49-F238E27FC236}">
                <a16:creationId xmlns:a16="http://schemas.microsoft.com/office/drawing/2014/main" id="{E4299E36-7039-47AB-A0D0-DF3BB84774B1}"/>
              </a:ext>
            </a:extLst>
          </p:cNvPr>
          <p:cNvGraphicFramePr>
            <a:graphicFrameLocks noGrp="1"/>
          </p:cNvGraphicFramePr>
          <p:nvPr/>
        </p:nvGraphicFramePr>
        <p:xfrm>
          <a:off x="6835339" y="4822189"/>
          <a:ext cx="3069158" cy="1180073"/>
        </p:xfrm>
        <a:graphic>
          <a:graphicData uri="http://schemas.openxmlformats.org/drawingml/2006/table">
            <a:tbl>
              <a:tblPr firstRow="1" bandRow="1">
                <a:tableStyleId>{21E4AEA4-8DFA-4A89-87EB-49C32662AFE0}</a:tableStyleId>
              </a:tblPr>
              <a:tblGrid>
                <a:gridCol w="1534579">
                  <a:extLst>
                    <a:ext uri="{9D8B030D-6E8A-4147-A177-3AD203B41FA5}">
                      <a16:colId xmlns:a16="http://schemas.microsoft.com/office/drawing/2014/main" val="374707610"/>
                    </a:ext>
                  </a:extLst>
                </a:gridCol>
                <a:gridCol w="1534579">
                  <a:extLst>
                    <a:ext uri="{9D8B030D-6E8A-4147-A177-3AD203B41FA5}">
                      <a16:colId xmlns:a16="http://schemas.microsoft.com/office/drawing/2014/main" val="2972418496"/>
                    </a:ext>
                  </a:extLst>
                </a:gridCol>
              </a:tblGrid>
              <a:tr h="223257">
                <a:tc gridSpan="2">
                  <a:txBody>
                    <a:bodyPr/>
                    <a:lstStyle/>
                    <a:p>
                      <a:pPr algn="ctr"/>
                      <a:r>
                        <a:rPr lang="en-GB" sz="800" dirty="0"/>
                        <a:t>What is a Natural Hazard</a:t>
                      </a:r>
                    </a:p>
                  </a:txBody>
                  <a:tcPr/>
                </a:tc>
                <a:tc hMerge="1">
                  <a:txBody>
                    <a:bodyPr/>
                    <a:lstStyle/>
                    <a:p>
                      <a:endParaRPr lang="en-GB"/>
                    </a:p>
                  </a:txBody>
                  <a:tcPr/>
                </a:tc>
                <a:extLst>
                  <a:ext uri="{0D108BD9-81ED-4DB2-BD59-A6C34878D82A}">
                    <a16:rowId xmlns:a16="http://schemas.microsoft.com/office/drawing/2014/main" val="4232587740"/>
                  </a:ext>
                </a:extLst>
              </a:tr>
              <a:tr h="318939">
                <a:tc gridSpan="2">
                  <a:txBody>
                    <a:bodyPr/>
                    <a:lstStyle/>
                    <a:p>
                      <a:pPr algn="ctr"/>
                      <a:r>
                        <a:rPr lang="en-GB" sz="700" b="1" dirty="0"/>
                        <a:t>A natural hazard is a natural process which could cause death, injury or disruption to humans, property and possessions. </a:t>
                      </a:r>
                    </a:p>
                  </a:txBody>
                  <a:tcPr/>
                </a:tc>
                <a:tc hMerge="1">
                  <a:txBody>
                    <a:bodyPr/>
                    <a:lstStyle/>
                    <a:p>
                      <a:endParaRPr lang="en-GB"/>
                    </a:p>
                  </a:txBody>
                  <a:tcPr/>
                </a:tc>
                <a:extLst>
                  <a:ext uri="{0D108BD9-81ED-4DB2-BD59-A6C34878D82A}">
                    <a16:rowId xmlns:a16="http://schemas.microsoft.com/office/drawing/2014/main" val="2455822149"/>
                  </a:ext>
                </a:extLst>
              </a:tr>
              <a:tr h="207310">
                <a:tc>
                  <a:txBody>
                    <a:bodyPr/>
                    <a:lstStyle/>
                    <a:p>
                      <a:pPr algn="ctr"/>
                      <a:r>
                        <a:rPr lang="en-GB" sz="700" b="1" dirty="0"/>
                        <a:t>Geological Hazard</a:t>
                      </a:r>
                    </a:p>
                  </a:txBody>
                  <a:tcPr>
                    <a:solidFill>
                      <a:schemeClr val="accent2">
                        <a:lumMod val="60000"/>
                        <a:lumOff val="40000"/>
                      </a:schemeClr>
                    </a:solidFill>
                  </a:tcPr>
                </a:tc>
                <a:tc>
                  <a:txBody>
                    <a:bodyPr/>
                    <a:lstStyle/>
                    <a:p>
                      <a:pPr algn="ctr"/>
                      <a:r>
                        <a:rPr lang="en-GB" sz="700" b="1" dirty="0"/>
                        <a:t>Meteorological Hazard</a:t>
                      </a:r>
                    </a:p>
                  </a:txBody>
                  <a:tcPr>
                    <a:solidFill>
                      <a:schemeClr val="accent2">
                        <a:lumMod val="60000"/>
                        <a:lumOff val="40000"/>
                      </a:schemeClr>
                    </a:solidFill>
                  </a:tcPr>
                </a:tc>
                <a:extLst>
                  <a:ext uri="{0D108BD9-81ED-4DB2-BD59-A6C34878D82A}">
                    <a16:rowId xmlns:a16="http://schemas.microsoft.com/office/drawing/2014/main" val="3281145850"/>
                  </a:ext>
                </a:extLst>
              </a:tr>
              <a:tr h="430567">
                <a:tc>
                  <a:txBody>
                    <a:bodyPr/>
                    <a:lstStyle/>
                    <a:p>
                      <a:pPr algn="ctr"/>
                      <a:r>
                        <a:rPr lang="en-GB" sz="700" b="1" dirty="0"/>
                        <a:t>These are hazards caused by land and tectonic processes</a:t>
                      </a:r>
                      <a:r>
                        <a:rPr lang="en-GB" sz="700" b="1" baseline="0" dirty="0"/>
                        <a:t> </a:t>
                      </a:r>
                      <a:r>
                        <a:rPr lang="en-GB" sz="700" b="1" baseline="0" dirty="0" err="1"/>
                        <a:t>e.g</a:t>
                      </a:r>
                      <a:r>
                        <a:rPr lang="en-GB" sz="700" b="1" baseline="0" dirty="0"/>
                        <a:t> Volcano or earthquake.</a:t>
                      </a:r>
                      <a:endParaRPr lang="en-GB" sz="700" b="1" dirty="0"/>
                    </a:p>
                  </a:txBody>
                  <a:tcPr/>
                </a:tc>
                <a:tc>
                  <a:txBody>
                    <a:bodyPr/>
                    <a:lstStyle/>
                    <a:p>
                      <a:pPr algn="ctr"/>
                      <a:r>
                        <a:rPr lang="en-GB" sz="700" b="1" dirty="0"/>
                        <a:t>These are hazards caused by weather and climate</a:t>
                      </a:r>
                      <a:r>
                        <a:rPr lang="en-GB" sz="700" b="1" baseline="0" dirty="0"/>
                        <a:t> e.g. tropical storm or climate change</a:t>
                      </a:r>
                      <a:endParaRPr lang="en-GB" sz="700" b="1" dirty="0"/>
                    </a:p>
                  </a:txBody>
                  <a:tcPr/>
                </a:tc>
                <a:extLst>
                  <a:ext uri="{0D108BD9-81ED-4DB2-BD59-A6C34878D82A}">
                    <a16:rowId xmlns:a16="http://schemas.microsoft.com/office/drawing/2014/main" val="3816480065"/>
                  </a:ext>
                </a:extLst>
              </a:tr>
            </a:tbl>
          </a:graphicData>
        </a:graphic>
      </p:graphicFrame>
      <p:pic>
        <p:nvPicPr>
          <p:cNvPr id="4" name="Picture 3"/>
          <p:cNvPicPr>
            <a:picLocks noChangeAspect="1"/>
          </p:cNvPicPr>
          <p:nvPr/>
        </p:nvPicPr>
        <p:blipFill>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9393"/>
            <a:ext cx="317233" cy="323982"/>
          </a:xfrm>
          <a:prstGeom prst="rect">
            <a:avLst/>
          </a:prstGeom>
        </p:spPr>
      </p:pic>
      <p:pic>
        <p:nvPicPr>
          <p:cNvPr id="6" name="Picture 5"/>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815311" y="4820"/>
            <a:ext cx="407255" cy="407255"/>
          </a:xfrm>
          <a:prstGeom prst="rect">
            <a:avLst/>
          </a:prstGeom>
        </p:spPr>
      </p:pic>
      <p:graphicFrame>
        <p:nvGraphicFramePr>
          <p:cNvPr id="29" name="Table 28">
            <a:extLst>
              <a:ext uri="{FF2B5EF4-FFF2-40B4-BE49-F238E27FC236}">
                <a16:creationId xmlns:a16="http://schemas.microsoft.com/office/drawing/2014/main" id="{78B55BBF-E938-4C85-86BB-64E6E0D4A99A}"/>
              </a:ext>
            </a:extLst>
          </p:cNvPr>
          <p:cNvGraphicFramePr>
            <a:graphicFrameLocks noGrp="1"/>
          </p:cNvGraphicFramePr>
          <p:nvPr/>
        </p:nvGraphicFramePr>
        <p:xfrm>
          <a:off x="3393943" y="2125447"/>
          <a:ext cx="3496490" cy="2287240"/>
        </p:xfrm>
        <a:graphic>
          <a:graphicData uri="http://schemas.openxmlformats.org/drawingml/2006/table">
            <a:tbl>
              <a:tblPr firstRow="1" bandRow="1">
                <a:tableStyleId>{21E4AEA4-8DFA-4A89-87EB-49C32662AFE0}</a:tableStyleId>
              </a:tblPr>
              <a:tblGrid>
                <a:gridCol w="1517691">
                  <a:extLst>
                    <a:ext uri="{9D8B030D-6E8A-4147-A177-3AD203B41FA5}">
                      <a16:colId xmlns:a16="http://schemas.microsoft.com/office/drawing/2014/main" val="1803496624"/>
                    </a:ext>
                  </a:extLst>
                </a:gridCol>
                <a:gridCol w="1978799">
                  <a:extLst>
                    <a:ext uri="{9D8B030D-6E8A-4147-A177-3AD203B41FA5}">
                      <a16:colId xmlns:a16="http://schemas.microsoft.com/office/drawing/2014/main" val="1291518246"/>
                    </a:ext>
                  </a:extLst>
                </a:gridCol>
              </a:tblGrid>
              <a:tr h="219324">
                <a:tc gridSpan="2">
                  <a:txBody>
                    <a:bodyPr/>
                    <a:lstStyle/>
                    <a:p>
                      <a:pPr algn="ctr"/>
                      <a:r>
                        <a:rPr lang="en-GB" sz="800" strike="noStrike" dirty="0">
                          <a:solidFill>
                            <a:schemeClr val="bg1"/>
                          </a:solidFill>
                        </a:rPr>
                        <a:t>LIC :</a:t>
                      </a:r>
                      <a:r>
                        <a:rPr lang="en-GB" sz="800" strike="noStrike" baseline="0" dirty="0">
                          <a:solidFill>
                            <a:schemeClr val="bg1"/>
                          </a:solidFill>
                        </a:rPr>
                        <a:t>  Haiti Earthquake 2010</a:t>
                      </a:r>
                      <a:endParaRPr lang="en-GB" sz="800" strike="noStrike" dirty="0">
                        <a:solidFill>
                          <a:schemeClr val="bg1"/>
                        </a:solidFill>
                      </a:endParaRPr>
                    </a:p>
                  </a:txBody>
                  <a:tcPr/>
                </a:tc>
                <a:tc hMerge="1">
                  <a:txBody>
                    <a:bodyPr/>
                    <a:lstStyle/>
                    <a:p>
                      <a:endParaRPr lang="en-GB"/>
                    </a:p>
                  </a:txBody>
                  <a:tcPr/>
                </a:tc>
                <a:extLst>
                  <a:ext uri="{0D108BD9-81ED-4DB2-BD59-A6C34878D82A}">
                    <a16:rowId xmlns:a16="http://schemas.microsoft.com/office/drawing/2014/main" val="1421472908"/>
                  </a:ext>
                </a:extLst>
              </a:tr>
              <a:tr h="595309">
                <a:tc gridSpan="2">
                  <a:txBody>
                    <a:bodyPr/>
                    <a:lstStyle/>
                    <a:p>
                      <a:pPr marL="0" indent="0">
                        <a:buFont typeface="Arial" panose="020B0604020202020204" pitchFamily="34" charset="0"/>
                        <a:buNone/>
                      </a:pPr>
                      <a:r>
                        <a:rPr lang="en-GB" sz="800" b="0" u="none" strike="noStrike" dirty="0">
                          <a:solidFill>
                            <a:schemeClr val="tx1"/>
                          </a:solidFill>
                        </a:rPr>
                        <a:t>Causes:</a:t>
                      </a:r>
                      <a:r>
                        <a:rPr lang="en-GB" sz="800" b="0" u="none" strike="noStrike" baseline="0" dirty="0">
                          <a:solidFill>
                            <a:schemeClr val="tx1"/>
                          </a:solidFill>
                        </a:rPr>
                        <a:t> </a:t>
                      </a:r>
                      <a:r>
                        <a:rPr lang="en-GB" sz="800" b="0" u="none" strike="noStrike" dirty="0">
                          <a:solidFill>
                            <a:schemeClr val="tx1"/>
                          </a:solidFill>
                        </a:rPr>
                        <a:t>On a conservative plate margin,</a:t>
                      </a:r>
                      <a:r>
                        <a:rPr lang="en-GB" sz="800" b="0" u="none" strike="noStrike" baseline="0" dirty="0">
                          <a:solidFill>
                            <a:schemeClr val="tx1"/>
                          </a:solidFill>
                        </a:rPr>
                        <a:t> involving the Caribbean &amp; North American plates.</a:t>
                      </a:r>
                    </a:p>
                    <a:p>
                      <a:pPr marL="0" indent="0">
                        <a:buFont typeface="Arial" panose="020B0604020202020204" pitchFamily="34" charset="0"/>
                        <a:buNone/>
                      </a:pPr>
                      <a:r>
                        <a:rPr lang="en-GB" sz="800" b="0" u="none" strike="noStrike" baseline="0" dirty="0">
                          <a:solidFill>
                            <a:schemeClr val="tx1"/>
                          </a:solidFill>
                        </a:rPr>
                        <a:t>The magnitude 7.0 earthquake was only 15 miles from the capital Port au Prince. With a very shallow focus of 13km deep.</a:t>
                      </a:r>
                      <a:endParaRPr lang="en-GB" sz="800" b="0" u="none" strike="noStrike" dirty="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1321619053"/>
                  </a:ext>
                </a:extLst>
              </a:tr>
              <a:tr h="1472607">
                <a:tc>
                  <a:txBody>
                    <a:bodyPr/>
                    <a:lstStyle/>
                    <a:p>
                      <a:pPr marL="0" indent="0">
                        <a:buFont typeface="Arial" panose="020B0604020202020204" pitchFamily="34" charset="0"/>
                        <a:buNone/>
                      </a:pPr>
                      <a:r>
                        <a:rPr lang="en-GB" sz="800" b="0" strike="noStrike" dirty="0">
                          <a:solidFill>
                            <a:schemeClr val="tx1"/>
                          </a:solidFill>
                        </a:rPr>
                        <a:t>Effects :316,000 people died</a:t>
                      </a:r>
                      <a:r>
                        <a:rPr lang="en-GB" sz="800" b="0" strike="noStrike" baseline="0" dirty="0">
                          <a:solidFill>
                            <a:schemeClr val="tx1"/>
                          </a:solidFill>
                        </a:rPr>
                        <a:t> and 3 million affected. Many emotionally affected.</a:t>
                      </a:r>
                    </a:p>
                    <a:p>
                      <a:pPr marL="0" indent="0">
                        <a:buFont typeface="Arial" panose="020B0604020202020204" pitchFamily="34" charset="0"/>
                        <a:buNone/>
                      </a:pPr>
                      <a:r>
                        <a:rPr lang="en-GB" sz="800" b="0" strike="noStrike" baseline="0" dirty="0">
                          <a:solidFill>
                            <a:schemeClr val="tx1"/>
                          </a:solidFill>
                        </a:rPr>
                        <a:t>250,000 homes collapsed or were damaged. Millions homeless.</a:t>
                      </a:r>
                    </a:p>
                    <a:p>
                      <a:pPr marL="0" indent="0">
                        <a:buFont typeface="Arial" panose="020B0604020202020204" pitchFamily="34" charset="0"/>
                        <a:buNone/>
                      </a:pPr>
                      <a:r>
                        <a:rPr lang="en-GB" sz="800" b="0" strike="noStrike" baseline="0" dirty="0">
                          <a:solidFill>
                            <a:schemeClr val="tx1"/>
                          </a:solidFill>
                        </a:rPr>
                        <a:t>Rubble blocked roads and shut down ports. </a:t>
                      </a:r>
                    </a:p>
                    <a:p>
                      <a:pPr marL="0" indent="0">
                        <a:buFont typeface="Arial" panose="020B0604020202020204" pitchFamily="34" charset="0"/>
                        <a:buNone/>
                      </a:pPr>
                      <a:r>
                        <a:rPr lang="en-GB" sz="800" b="0" strike="noStrike" baseline="0" dirty="0">
                          <a:solidFill>
                            <a:schemeClr val="tx1"/>
                          </a:solidFill>
                        </a:rPr>
                        <a:t>98% of rubble remained six months after the earthquake.</a:t>
                      </a:r>
                    </a:p>
                  </a:txBody>
                  <a:tcPr>
                    <a:solidFill>
                      <a:schemeClr val="accent2">
                        <a:lumMod val="40000"/>
                        <a:lumOff val="60000"/>
                      </a:schemeClr>
                    </a:solidFill>
                  </a:tcPr>
                </a:tc>
                <a:tc>
                  <a:txBody>
                    <a:bodyPr/>
                    <a:lstStyle/>
                    <a:p>
                      <a:pPr marL="0" indent="0">
                        <a:buFont typeface="Arial" panose="020B0604020202020204" pitchFamily="34" charset="0"/>
                        <a:buNone/>
                      </a:pPr>
                      <a:r>
                        <a:rPr lang="en-GB" sz="800" b="0" strike="noStrike" dirty="0">
                          <a:solidFill>
                            <a:schemeClr val="tx1"/>
                          </a:solidFill>
                        </a:rPr>
                        <a:t>Responses:</a:t>
                      </a:r>
                      <a:r>
                        <a:rPr lang="en-GB" sz="800" b="0" strike="noStrike" baseline="0" dirty="0">
                          <a:solidFill>
                            <a:schemeClr val="tx1"/>
                          </a:solidFill>
                        </a:rPr>
                        <a:t> </a:t>
                      </a:r>
                      <a:r>
                        <a:rPr lang="en-GB" sz="800" b="0" strike="noStrike" dirty="0">
                          <a:solidFill>
                            <a:schemeClr val="tx1"/>
                          </a:solidFill>
                        </a:rPr>
                        <a:t>Over $3billion</a:t>
                      </a:r>
                      <a:r>
                        <a:rPr lang="en-GB" sz="800" b="0" strike="noStrike" baseline="0" dirty="0">
                          <a:solidFill>
                            <a:schemeClr val="tx1"/>
                          </a:solidFill>
                        </a:rPr>
                        <a:t> of aid for Haiti</a:t>
                      </a:r>
                      <a:endParaRPr lang="en-GB" sz="800" b="0" strike="noStrike" dirty="0">
                        <a:solidFill>
                          <a:schemeClr val="tx1"/>
                        </a:solidFill>
                      </a:endParaRPr>
                    </a:p>
                    <a:p>
                      <a:pPr marL="0" indent="0">
                        <a:buFont typeface="Arial" panose="020B0604020202020204" pitchFamily="34" charset="0"/>
                        <a:buNone/>
                      </a:pPr>
                      <a:r>
                        <a:rPr lang="en-GB" sz="800" b="0" strike="noStrike" dirty="0">
                          <a:solidFill>
                            <a:schemeClr val="tx1"/>
                          </a:solidFill>
                        </a:rPr>
                        <a:t>Individuals tried to recover people. </a:t>
                      </a:r>
                    </a:p>
                    <a:p>
                      <a:pPr marL="0" indent="0">
                        <a:buFont typeface="Arial" panose="020B0604020202020204" pitchFamily="34" charset="0"/>
                        <a:buNone/>
                      </a:pPr>
                      <a:r>
                        <a:rPr lang="en-GB" sz="800" b="0" strike="noStrike" dirty="0">
                          <a:solidFill>
                            <a:schemeClr val="tx1"/>
                          </a:solidFill>
                        </a:rPr>
                        <a:t>Many countries responded</a:t>
                      </a:r>
                      <a:r>
                        <a:rPr lang="en-GB" sz="800" b="0" strike="noStrike" baseline="0" dirty="0">
                          <a:solidFill>
                            <a:schemeClr val="tx1"/>
                          </a:solidFill>
                        </a:rPr>
                        <a:t> with appeals or rescue teams.</a:t>
                      </a:r>
                    </a:p>
                    <a:p>
                      <a:pPr marL="0" indent="0">
                        <a:buFont typeface="Arial" panose="020B0604020202020204" pitchFamily="34" charset="0"/>
                        <a:buNone/>
                      </a:pPr>
                      <a:r>
                        <a:rPr lang="en-GB" sz="800" b="0" strike="noStrike" dirty="0">
                          <a:solidFill>
                            <a:schemeClr val="tx1"/>
                          </a:solidFill>
                        </a:rPr>
                        <a:t>Heavily relied on international aid, e.g. $330 million from the EU. </a:t>
                      </a:r>
                    </a:p>
                    <a:p>
                      <a:pPr marL="0" indent="0">
                        <a:buFont typeface="Arial" panose="020B0604020202020204" pitchFamily="34" charset="0"/>
                        <a:buNone/>
                      </a:pPr>
                      <a:r>
                        <a:rPr lang="en-GB" sz="800" b="0" strike="noStrike" baseline="0" dirty="0">
                          <a:solidFill>
                            <a:schemeClr val="tx1"/>
                          </a:solidFill>
                        </a:rPr>
                        <a:t>98% of rubble remained after 6 months.</a:t>
                      </a:r>
                    </a:p>
                    <a:p>
                      <a:pPr marL="0" indent="0">
                        <a:buFont typeface="Arial" panose="020B0604020202020204" pitchFamily="34" charset="0"/>
                        <a:buNone/>
                      </a:pPr>
                      <a:r>
                        <a:rPr lang="en-GB" sz="800" b="0" strike="noStrike" baseline="0" dirty="0">
                          <a:solidFill>
                            <a:schemeClr val="tx1"/>
                          </a:solidFill>
                        </a:rPr>
                        <a:t>Unemployment reached 40%</a:t>
                      </a:r>
                    </a:p>
                    <a:p>
                      <a:pPr marL="0" indent="0">
                        <a:buFont typeface="Arial" panose="020B0604020202020204" pitchFamily="34" charset="0"/>
                        <a:buNone/>
                      </a:pPr>
                      <a:r>
                        <a:rPr lang="en-GB" sz="800" b="0" strike="noStrike" baseline="0" dirty="0">
                          <a:solidFill>
                            <a:schemeClr val="tx1"/>
                          </a:solidFill>
                        </a:rPr>
                        <a:t>In 2009 GNI for Haiti was $11.9 billion compared to $6.6 billion in 2010.</a:t>
                      </a:r>
                    </a:p>
                    <a:p>
                      <a:pPr marL="0" indent="0">
                        <a:buFont typeface="Arial" panose="020B0604020202020204" pitchFamily="34" charset="0"/>
                        <a:buNone/>
                      </a:pPr>
                      <a:r>
                        <a:rPr lang="en-GB" sz="800" b="0" strike="noStrike" baseline="0" dirty="0">
                          <a:solidFill>
                            <a:schemeClr val="tx1"/>
                          </a:solidFill>
                        </a:rPr>
                        <a:t>The total damage was $7.8 billion.</a:t>
                      </a:r>
                      <a:endParaRPr lang="en-GB" sz="800" b="0" strike="noStrike" dirty="0">
                        <a:solidFill>
                          <a:schemeClr val="tx1"/>
                        </a:solidFill>
                      </a:endParaRPr>
                    </a:p>
                  </a:txBody>
                  <a:tcPr>
                    <a:solidFill>
                      <a:schemeClr val="accent2">
                        <a:lumMod val="40000"/>
                        <a:lumOff val="60000"/>
                      </a:schemeClr>
                    </a:solidFill>
                  </a:tcPr>
                </a:tc>
                <a:extLst>
                  <a:ext uri="{0D108BD9-81ED-4DB2-BD59-A6C34878D82A}">
                    <a16:rowId xmlns:a16="http://schemas.microsoft.com/office/drawing/2014/main" val="1348369552"/>
                  </a:ext>
                </a:extLst>
              </a:tr>
            </a:tbl>
          </a:graphicData>
        </a:graphic>
      </p:graphicFrame>
      <p:graphicFrame>
        <p:nvGraphicFramePr>
          <p:cNvPr id="33" name="Table 32">
            <a:extLst>
              <a:ext uri="{FF2B5EF4-FFF2-40B4-BE49-F238E27FC236}">
                <a16:creationId xmlns:a16="http://schemas.microsoft.com/office/drawing/2014/main" id="{78B55BBF-E938-4C85-86BB-64E6E0D4A99A}"/>
              </a:ext>
            </a:extLst>
          </p:cNvPr>
          <p:cNvGraphicFramePr>
            <a:graphicFrameLocks noGrp="1"/>
          </p:cNvGraphicFramePr>
          <p:nvPr/>
        </p:nvGraphicFramePr>
        <p:xfrm>
          <a:off x="3393942" y="4419778"/>
          <a:ext cx="3485451" cy="2438221"/>
        </p:xfrm>
        <a:graphic>
          <a:graphicData uri="http://schemas.openxmlformats.org/drawingml/2006/table">
            <a:tbl>
              <a:tblPr firstRow="1" bandRow="1">
                <a:tableStyleId>{21E4AEA4-8DFA-4A89-87EB-49C32662AFE0}</a:tableStyleId>
              </a:tblPr>
              <a:tblGrid>
                <a:gridCol w="1652818">
                  <a:extLst>
                    <a:ext uri="{9D8B030D-6E8A-4147-A177-3AD203B41FA5}">
                      <a16:colId xmlns:a16="http://schemas.microsoft.com/office/drawing/2014/main" val="1803496624"/>
                    </a:ext>
                  </a:extLst>
                </a:gridCol>
                <a:gridCol w="1832633">
                  <a:extLst>
                    <a:ext uri="{9D8B030D-6E8A-4147-A177-3AD203B41FA5}">
                      <a16:colId xmlns:a16="http://schemas.microsoft.com/office/drawing/2014/main" val="1291518246"/>
                    </a:ext>
                  </a:extLst>
                </a:gridCol>
              </a:tblGrid>
              <a:tr h="230643">
                <a:tc gridSpan="2">
                  <a:txBody>
                    <a:bodyPr/>
                    <a:lstStyle/>
                    <a:p>
                      <a:pPr algn="ctr"/>
                      <a:r>
                        <a:rPr lang="en-GB" sz="800" strike="noStrike">
                          <a:solidFill>
                            <a:schemeClr val="bg1"/>
                          </a:solidFill>
                        </a:rPr>
                        <a:t>HIC </a:t>
                      </a:r>
                      <a:r>
                        <a:rPr lang="en-GB" sz="800" strike="noStrike" dirty="0">
                          <a:solidFill>
                            <a:schemeClr val="bg1"/>
                          </a:solidFill>
                        </a:rPr>
                        <a:t>:</a:t>
                      </a:r>
                      <a:r>
                        <a:rPr lang="en-GB" sz="800" strike="noStrike" baseline="0" dirty="0">
                          <a:solidFill>
                            <a:schemeClr val="bg1"/>
                          </a:solidFill>
                        </a:rPr>
                        <a:t>  Christchurch Earthquake 2011</a:t>
                      </a:r>
                      <a:endParaRPr lang="en-GB" sz="800" strike="noStrike" dirty="0">
                        <a:solidFill>
                          <a:schemeClr val="bg1"/>
                        </a:solidFill>
                      </a:endParaRPr>
                    </a:p>
                  </a:txBody>
                  <a:tcPr/>
                </a:tc>
                <a:tc hMerge="1">
                  <a:txBody>
                    <a:bodyPr/>
                    <a:lstStyle/>
                    <a:p>
                      <a:endParaRPr lang="en-GB"/>
                    </a:p>
                  </a:txBody>
                  <a:tcPr/>
                </a:tc>
                <a:extLst>
                  <a:ext uri="{0D108BD9-81ED-4DB2-BD59-A6C34878D82A}">
                    <a16:rowId xmlns:a16="http://schemas.microsoft.com/office/drawing/2014/main" val="1421472908"/>
                  </a:ext>
                </a:extLst>
              </a:tr>
              <a:tr h="494234">
                <a:tc gridSpan="2">
                  <a:txBody>
                    <a:bodyPr/>
                    <a:lstStyle/>
                    <a:p>
                      <a:pPr marL="0" indent="0">
                        <a:buFont typeface="Arial" panose="020B0604020202020204" pitchFamily="34" charset="0"/>
                        <a:buNone/>
                      </a:pPr>
                      <a:r>
                        <a:rPr lang="en-GB" sz="800" b="0" u="none" strike="noStrike" dirty="0">
                          <a:solidFill>
                            <a:schemeClr val="tx1"/>
                          </a:solidFill>
                        </a:rPr>
                        <a:t>Causes: </a:t>
                      </a:r>
                      <a:r>
                        <a:rPr lang="en-GB" sz="800" b="0" u="none" kern="1200" dirty="0">
                          <a:solidFill>
                            <a:schemeClr val="dk1"/>
                          </a:solidFill>
                          <a:effectLst/>
                          <a:latin typeface="+mn-lt"/>
                          <a:ea typeface="+mn-ea"/>
                          <a:cs typeface="+mn-cs"/>
                        </a:rPr>
                        <a:t>The 6.3 magnitude earthquake struck New Zealand at 12:51 on 22 February 2011.  The epicentre was 6 miles South East of Christchurch and the</a:t>
                      </a:r>
                      <a:r>
                        <a:rPr lang="en-GB" sz="800" b="0" u="none" kern="1200" baseline="0" dirty="0">
                          <a:solidFill>
                            <a:schemeClr val="dk1"/>
                          </a:solidFill>
                          <a:effectLst/>
                          <a:latin typeface="+mn-lt"/>
                          <a:ea typeface="+mn-ea"/>
                          <a:cs typeface="+mn-cs"/>
                        </a:rPr>
                        <a:t> </a:t>
                      </a:r>
                      <a:r>
                        <a:rPr lang="en-GB" sz="800" b="0" u="none" kern="1200" dirty="0">
                          <a:solidFill>
                            <a:schemeClr val="dk1"/>
                          </a:solidFill>
                          <a:effectLst/>
                          <a:latin typeface="+mn-lt"/>
                          <a:ea typeface="+mn-ea"/>
                          <a:cs typeface="+mn-cs"/>
                        </a:rPr>
                        <a:t>focus was very shallow at 3.1 miles.</a:t>
                      </a:r>
                      <a:r>
                        <a:rPr lang="en-GB" sz="800" b="0" u="none" strike="noStrike" baseline="0" dirty="0">
                          <a:solidFill>
                            <a:schemeClr val="tx1"/>
                          </a:solidFill>
                        </a:rPr>
                        <a:t>.</a:t>
                      </a:r>
                      <a:endParaRPr lang="en-GB" sz="800" b="0" u="none" strike="noStrike" dirty="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val="1321619053"/>
                  </a:ext>
                </a:extLst>
              </a:tr>
              <a:tr h="1713344">
                <a:tc>
                  <a:txBody>
                    <a:bodyPr/>
                    <a:lstStyle/>
                    <a:p>
                      <a:pPr marL="0" lvl="0" indent="0" algn="l">
                        <a:spcAft>
                          <a:spcPts val="0"/>
                        </a:spcAft>
                        <a:buFont typeface="Symbol" panose="05050102010706020507" pitchFamily="18" charset="2"/>
                        <a:buNone/>
                      </a:pPr>
                      <a:r>
                        <a:rPr lang="en-GB" sz="800" dirty="0">
                          <a:solidFill>
                            <a:srgbClr val="373737"/>
                          </a:solidFill>
                          <a:effectLst/>
                          <a:latin typeface="+mn-lt"/>
                          <a:ea typeface="Times New Roman" panose="02020603050405020304" pitchFamily="18" charset="0"/>
                          <a:cs typeface="Helvetica" panose="020B0604020202020204" pitchFamily="34" charset="0"/>
                        </a:rPr>
                        <a:t>Effects:181 people were killed and around 2,000 people were injured.</a:t>
                      </a:r>
                      <a:endParaRPr lang="en-GB" sz="8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800" dirty="0">
                          <a:solidFill>
                            <a:srgbClr val="373737"/>
                          </a:solidFill>
                          <a:effectLst/>
                          <a:latin typeface="+mn-lt"/>
                          <a:ea typeface="Times New Roman" panose="02020603050405020304" pitchFamily="18" charset="0"/>
                          <a:cs typeface="Helvetica" panose="020B0604020202020204" pitchFamily="34" charset="0"/>
                        </a:rPr>
                        <a:t>Hundreds of kilometres of water and sewage pipes were damaged.</a:t>
                      </a:r>
                      <a:endParaRPr lang="en-GB" sz="8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800" dirty="0">
                          <a:solidFill>
                            <a:srgbClr val="373737"/>
                          </a:solidFill>
                          <a:effectLst/>
                          <a:latin typeface="+mn-lt"/>
                          <a:ea typeface="Times New Roman" panose="02020603050405020304" pitchFamily="18" charset="0"/>
                          <a:cs typeface="Helvetica" panose="020B0604020202020204" pitchFamily="34" charset="0"/>
                        </a:rPr>
                        <a:t>50% + of Central City buildings severely damaged including the city’s cathedral which lost its spire.</a:t>
                      </a:r>
                    </a:p>
                    <a:p>
                      <a:pPr marL="0" lvl="0" indent="0" algn="l">
                        <a:spcAft>
                          <a:spcPts val="0"/>
                        </a:spcAft>
                        <a:buFont typeface="Symbol" panose="05050102010706020507" pitchFamily="18" charset="2"/>
                        <a:buNone/>
                      </a:pPr>
                      <a:r>
                        <a:rPr lang="en-GB" sz="800" kern="1200" dirty="0">
                          <a:solidFill>
                            <a:schemeClr val="dk1"/>
                          </a:solidFill>
                          <a:effectLst/>
                          <a:latin typeface="+mn-lt"/>
                          <a:ea typeface="+mn-ea"/>
                          <a:cs typeface="+mn-cs"/>
                        </a:rPr>
                        <a:t>Christchurch could no longer host Rugby World Cup matches so lost the benefits, e.g. tourism and income, they would bring. </a:t>
                      </a:r>
                      <a:endParaRPr lang="en-GB" sz="800" dirty="0">
                        <a:effectLst/>
                        <a:latin typeface="+mn-lt"/>
                        <a:ea typeface="Times New Roman" panose="02020603050405020304" pitchFamily="18" charset="0"/>
                        <a:cs typeface="Times New Roman" panose="02020603050405020304" pitchFamily="18" charset="0"/>
                      </a:endParaRPr>
                    </a:p>
                  </a:txBody>
                  <a:tcPr marL="114300" marR="114300" marT="0" marB="0">
                    <a:solidFill>
                      <a:schemeClr val="accent2">
                        <a:lumMod val="40000"/>
                        <a:lumOff val="60000"/>
                      </a:schemeClr>
                    </a:solidFill>
                  </a:tcPr>
                </a:tc>
                <a:tc>
                  <a:txBody>
                    <a:bodyPr/>
                    <a:lstStyle/>
                    <a:p>
                      <a:pPr marL="0" lvl="0" indent="0" algn="l">
                        <a:spcAft>
                          <a:spcPts val="0"/>
                        </a:spcAft>
                        <a:buFont typeface="Symbol" panose="05050102010706020507" pitchFamily="18" charset="2"/>
                        <a:buNone/>
                      </a:pPr>
                      <a:r>
                        <a:rPr lang="en-GB" sz="800" dirty="0">
                          <a:solidFill>
                            <a:srgbClr val="373737"/>
                          </a:solidFill>
                          <a:effectLst/>
                          <a:latin typeface="+mn-lt"/>
                          <a:ea typeface="Times New Roman" panose="02020603050405020304" pitchFamily="18" charset="0"/>
                          <a:cs typeface="Helvetica" panose="020B0604020202020204" pitchFamily="34" charset="0"/>
                        </a:rPr>
                        <a:t>Responses: International aid was provided in the form of money (around $6-7 million) and aid workers.</a:t>
                      </a:r>
                      <a:endParaRPr lang="en-GB" sz="8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800" dirty="0">
                          <a:solidFill>
                            <a:srgbClr val="373737"/>
                          </a:solidFill>
                          <a:effectLst/>
                          <a:latin typeface="+mn-lt"/>
                          <a:ea typeface="Times New Roman" panose="02020603050405020304" pitchFamily="18" charset="0"/>
                          <a:cs typeface="Helvetica" panose="020B0604020202020204" pitchFamily="34" charset="0"/>
                        </a:rPr>
                        <a:t>Chemical toilets were provided for 30,000 residents.</a:t>
                      </a:r>
                    </a:p>
                    <a:p>
                      <a:pPr marL="0" lvl="0" indent="0" algn="l">
                        <a:spcAft>
                          <a:spcPts val="0"/>
                        </a:spcAft>
                        <a:buFont typeface="Symbol" panose="05050102010706020507" pitchFamily="18" charset="2"/>
                        <a:buNone/>
                      </a:pPr>
                      <a:r>
                        <a:rPr lang="en-GB" sz="800" dirty="0">
                          <a:solidFill>
                            <a:srgbClr val="373737"/>
                          </a:solidFill>
                          <a:effectLst/>
                          <a:latin typeface="+mn-lt"/>
                          <a:ea typeface="Times New Roman" panose="02020603050405020304" pitchFamily="18" charset="0"/>
                          <a:cs typeface="Helvetica" panose="020B0604020202020204" pitchFamily="34" charset="0"/>
                        </a:rPr>
                        <a:t>$900</a:t>
                      </a:r>
                      <a:r>
                        <a:rPr lang="en-GB" sz="800" baseline="0" dirty="0">
                          <a:solidFill>
                            <a:srgbClr val="373737"/>
                          </a:solidFill>
                          <a:effectLst/>
                          <a:latin typeface="+mn-lt"/>
                          <a:ea typeface="Times New Roman" panose="02020603050405020304" pitchFamily="18" charset="0"/>
                          <a:cs typeface="Helvetica" panose="020B0604020202020204" pitchFamily="34" charset="0"/>
                        </a:rPr>
                        <a:t> million in insurance claims.</a:t>
                      </a:r>
                      <a:endParaRPr lang="en-GB" sz="800" dirty="0">
                        <a:effectLst/>
                        <a:latin typeface="+mn-lt"/>
                        <a:ea typeface="Times New Roman" panose="02020603050405020304" pitchFamily="18" charset="0"/>
                        <a:cs typeface="Times New Roman" panose="02020603050405020304" pitchFamily="18" charset="0"/>
                      </a:endParaRPr>
                    </a:p>
                  </a:txBody>
                  <a:tcPr marL="114300" marR="114300" marT="0" marB="0">
                    <a:solidFill>
                      <a:schemeClr val="accent2">
                        <a:lumMod val="40000"/>
                        <a:lumOff val="60000"/>
                      </a:schemeClr>
                    </a:solidFill>
                  </a:tcPr>
                </a:tc>
                <a:extLst>
                  <a:ext uri="{0D108BD9-81ED-4DB2-BD59-A6C34878D82A}">
                    <a16:rowId xmlns:a16="http://schemas.microsoft.com/office/drawing/2014/main" val="1348369552"/>
                  </a:ext>
                </a:extLst>
              </a:tr>
            </a:tbl>
          </a:graphicData>
        </a:graphic>
      </p:graphicFrame>
      <p:pic>
        <p:nvPicPr>
          <p:cNvPr id="34" name="Picture 33">
            <a:extLst>
              <a:ext uri="{FF2B5EF4-FFF2-40B4-BE49-F238E27FC236}">
                <a16:creationId xmlns:a16="http://schemas.microsoft.com/office/drawing/2014/main" id="{B87A3F01-E73E-4CFC-9806-EE1FF787CC6F}"/>
              </a:ext>
            </a:extLst>
          </p:cNvPr>
          <p:cNvPicPr>
            <a:picLocks noChangeAspect="1"/>
          </p:cNvPicPr>
          <p:nvPr/>
        </p:nvPicPr>
        <p:blipFill>
          <a:blip r:embed="rId5"/>
          <a:stretch>
            <a:fillRect/>
          </a:stretch>
        </p:blipFill>
        <p:spPr>
          <a:xfrm>
            <a:off x="6890433" y="6009354"/>
            <a:ext cx="3015567" cy="849505"/>
          </a:xfrm>
          <a:prstGeom prst="rect">
            <a:avLst/>
          </a:prstGeom>
        </p:spPr>
      </p:pic>
      <p:graphicFrame>
        <p:nvGraphicFramePr>
          <p:cNvPr id="36" name="Table 35"/>
          <p:cNvGraphicFramePr>
            <a:graphicFrameLocks noGrp="1"/>
          </p:cNvGraphicFramePr>
          <p:nvPr/>
        </p:nvGraphicFramePr>
        <p:xfrm>
          <a:off x="5115828" y="6002261"/>
          <a:ext cx="1774605" cy="855737"/>
        </p:xfrm>
        <a:graphic>
          <a:graphicData uri="http://schemas.openxmlformats.org/drawingml/2006/table">
            <a:tbl>
              <a:tblPr firstRow="1" bandRow="1">
                <a:tableStyleId>{21E4AEA4-8DFA-4A89-87EB-49C32662AFE0}</a:tableStyleId>
              </a:tblPr>
              <a:tblGrid>
                <a:gridCol w="563767">
                  <a:extLst>
                    <a:ext uri="{9D8B030D-6E8A-4147-A177-3AD203B41FA5}">
                      <a16:colId xmlns:a16="http://schemas.microsoft.com/office/drawing/2014/main" val="4155983236"/>
                    </a:ext>
                  </a:extLst>
                </a:gridCol>
                <a:gridCol w="1210838">
                  <a:extLst>
                    <a:ext uri="{9D8B030D-6E8A-4147-A177-3AD203B41FA5}">
                      <a16:colId xmlns:a16="http://schemas.microsoft.com/office/drawing/2014/main" val="1662412234"/>
                    </a:ext>
                  </a:extLst>
                </a:gridCol>
              </a:tblGrid>
              <a:tr h="855737">
                <a:tc>
                  <a:txBody>
                    <a:bodyPr/>
                    <a:lstStyle/>
                    <a:p>
                      <a:pPr algn="ctr"/>
                      <a:r>
                        <a:rPr lang="en-GB" sz="800" dirty="0"/>
                        <a:t>Distribution of tectonic activity</a:t>
                      </a:r>
                    </a:p>
                  </a:txBody>
                  <a:tcPr/>
                </a:tc>
                <a:tc>
                  <a:txBody>
                    <a:bodyPr/>
                    <a:lstStyle/>
                    <a:p>
                      <a:pPr algn="ctr"/>
                      <a:r>
                        <a:rPr lang="en-GB" sz="800" kern="1200" dirty="0">
                          <a:solidFill>
                            <a:schemeClr val="dk1"/>
                          </a:solidFill>
                          <a:latin typeface="+mn-lt"/>
                          <a:ea typeface="+mn-ea"/>
                          <a:cs typeface="+mn-cs"/>
                        </a:rPr>
                        <a:t>Along</a:t>
                      </a:r>
                      <a:r>
                        <a:rPr lang="en-GB" sz="800" kern="1200" baseline="0" dirty="0">
                          <a:solidFill>
                            <a:schemeClr val="dk1"/>
                          </a:solidFill>
                          <a:latin typeface="+mn-lt"/>
                          <a:ea typeface="+mn-ea"/>
                          <a:cs typeface="+mn-cs"/>
                        </a:rPr>
                        <a:t> plate boundaries. </a:t>
                      </a:r>
                    </a:p>
                    <a:p>
                      <a:pPr algn="ctr"/>
                      <a:r>
                        <a:rPr lang="en-GB" sz="800" kern="1200" baseline="0" dirty="0">
                          <a:solidFill>
                            <a:schemeClr val="dk1"/>
                          </a:solidFill>
                          <a:latin typeface="+mn-lt"/>
                          <a:ea typeface="+mn-ea"/>
                          <a:cs typeface="+mn-cs"/>
                        </a:rPr>
                        <a:t>On the edge of continents. </a:t>
                      </a:r>
                    </a:p>
                    <a:p>
                      <a:pPr algn="ctr"/>
                      <a:r>
                        <a:rPr lang="en-GB" sz="800" kern="1200" baseline="0" dirty="0">
                          <a:solidFill>
                            <a:schemeClr val="dk1"/>
                          </a:solidFill>
                          <a:latin typeface="+mn-lt"/>
                          <a:ea typeface="+mn-ea"/>
                          <a:cs typeface="+mn-cs"/>
                        </a:rPr>
                        <a:t>Around the edge of the Pacific.</a:t>
                      </a:r>
                    </a:p>
                    <a:p>
                      <a:pPr algn="ctr"/>
                      <a:r>
                        <a:rPr lang="en-GB" sz="800" kern="1200" baseline="0" dirty="0">
                          <a:solidFill>
                            <a:schemeClr val="dk1"/>
                          </a:solidFill>
                          <a:latin typeface="+mn-lt"/>
                          <a:ea typeface="+mn-ea"/>
                          <a:cs typeface="+mn-cs"/>
                        </a:rPr>
                        <a:t>Occur in linear clusters.</a:t>
                      </a:r>
                      <a:endParaRPr lang="en-GB" sz="800" kern="1200" dirty="0">
                        <a:solidFill>
                          <a:schemeClr val="dk1"/>
                        </a:solidFill>
                        <a:latin typeface="+mn-lt"/>
                        <a:ea typeface="+mn-ea"/>
                        <a:cs typeface="+mn-cs"/>
                      </a:endParaRPr>
                    </a:p>
                  </a:txBody>
                  <a:tcPr>
                    <a:solidFill>
                      <a:schemeClr val="accent2">
                        <a:lumMod val="40000"/>
                        <a:lumOff val="60000"/>
                      </a:schemeClr>
                    </a:solidFill>
                  </a:tcPr>
                </a:tc>
                <a:extLst>
                  <a:ext uri="{0D108BD9-81ED-4DB2-BD59-A6C34878D82A}">
                    <a16:rowId xmlns:a16="http://schemas.microsoft.com/office/drawing/2014/main" val="239755745"/>
                  </a:ext>
                </a:extLst>
              </a:tr>
            </a:tbl>
          </a:graphicData>
        </a:graphic>
      </p:graphicFrame>
      <p:pic>
        <p:nvPicPr>
          <p:cNvPr id="37" name="Picture 36"/>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2733421" y="4982169"/>
            <a:ext cx="702232" cy="926435"/>
          </a:xfrm>
          <a:prstGeom prst="rect">
            <a:avLst/>
          </a:prstGeom>
        </p:spPr>
      </p:pic>
      <p:pic>
        <p:nvPicPr>
          <p:cNvPr id="38" name="Picture 3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2708137" y="6023701"/>
            <a:ext cx="702232" cy="786920"/>
          </a:xfrm>
          <a:prstGeom prst="rect">
            <a:avLst/>
          </a:prstGeom>
        </p:spPr>
      </p:pic>
      <p:pic>
        <p:nvPicPr>
          <p:cNvPr id="39" name="Picture 38"/>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2708137" y="3913448"/>
            <a:ext cx="685376" cy="1025609"/>
          </a:xfrm>
          <a:prstGeom prst="rect">
            <a:avLst/>
          </a:prstGeom>
        </p:spPr>
      </p:pic>
    </p:spTree>
    <p:extLst>
      <p:ext uri="{BB962C8B-B14F-4D97-AF65-F5344CB8AC3E}">
        <p14:creationId xmlns:p14="http://schemas.microsoft.com/office/powerpoint/2010/main" val="2918723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0" y="3313"/>
          <a:ext cx="3372216" cy="1946221"/>
        </p:xfrm>
        <a:graphic>
          <a:graphicData uri="http://schemas.openxmlformats.org/drawingml/2006/table">
            <a:tbl>
              <a:tblPr firstRow="1" bandRow="1">
                <a:tableStyleId>{21E4AEA4-8DFA-4A89-87EB-49C32662AFE0}</a:tableStyleId>
              </a:tblPr>
              <a:tblGrid>
                <a:gridCol w="518509">
                  <a:extLst>
                    <a:ext uri="{9D8B030D-6E8A-4147-A177-3AD203B41FA5}">
                      <a16:colId xmlns:a16="http://schemas.microsoft.com/office/drawing/2014/main" val="204375177"/>
                    </a:ext>
                  </a:extLst>
                </a:gridCol>
                <a:gridCol w="1429311">
                  <a:extLst>
                    <a:ext uri="{9D8B030D-6E8A-4147-A177-3AD203B41FA5}">
                      <a16:colId xmlns:a16="http://schemas.microsoft.com/office/drawing/2014/main" val="880110970"/>
                    </a:ext>
                  </a:extLst>
                </a:gridCol>
                <a:gridCol w="1424396">
                  <a:extLst>
                    <a:ext uri="{9D8B030D-6E8A-4147-A177-3AD203B41FA5}">
                      <a16:colId xmlns:a16="http://schemas.microsoft.com/office/drawing/2014/main" val="20002"/>
                    </a:ext>
                  </a:extLst>
                </a:gridCol>
              </a:tblGrid>
              <a:tr h="177524">
                <a:tc gridSpan="3">
                  <a:txBody>
                    <a:bodyPr/>
                    <a:lstStyle/>
                    <a:p>
                      <a:pPr algn="ctr"/>
                      <a:r>
                        <a:rPr lang="en-GB" sz="800" dirty="0"/>
                        <a:t>Global pattern of air circulation </a:t>
                      </a:r>
                    </a:p>
                  </a:txBody>
                  <a:tcPr/>
                </a:tc>
                <a:tc hMerge="1">
                  <a:txBody>
                    <a:bodyPr/>
                    <a:lstStyle/>
                    <a:p>
                      <a:endParaRPr lang="en-GB"/>
                    </a:p>
                  </a:txBody>
                  <a:tcPr/>
                </a:tc>
                <a:tc hMerge="1">
                  <a:txBody>
                    <a:bodyPr/>
                    <a:lstStyle/>
                    <a:p>
                      <a:pPr algn="ctr"/>
                      <a:endParaRPr lang="en-GB" sz="800" dirty="0"/>
                    </a:p>
                  </a:txBody>
                  <a:tcPr>
                    <a:solidFill>
                      <a:schemeClr val="accent2">
                        <a:lumMod val="20000"/>
                        <a:lumOff val="80000"/>
                      </a:schemeClr>
                    </a:solidFill>
                  </a:tcPr>
                </a:tc>
                <a:extLst>
                  <a:ext uri="{0D108BD9-81ED-4DB2-BD59-A6C34878D82A}">
                    <a16:rowId xmlns:a16="http://schemas.microsoft.com/office/drawing/2014/main" val="2493414973"/>
                  </a:ext>
                </a:extLst>
              </a:tr>
              <a:tr h="361261">
                <a:tc gridSpan="3">
                  <a:txBody>
                    <a:bodyPr/>
                    <a:lstStyle/>
                    <a:p>
                      <a:pPr algn="ctr"/>
                      <a:r>
                        <a:rPr lang="en-GB" sz="800" b="1" kern="1200" dirty="0">
                          <a:effectLst/>
                        </a:rPr>
                        <a:t>Atmospheric circulation is the large-scale movement of air by which heat is distributed on the surface of the Earth.</a:t>
                      </a:r>
                      <a:endParaRPr lang="en-GB" sz="800" b="1" dirty="0"/>
                    </a:p>
                  </a:txBody>
                  <a:tcPr anchor="ctr">
                    <a:solidFill>
                      <a:schemeClr val="accent2">
                        <a:lumMod val="40000"/>
                        <a:lumOff val="60000"/>
                      </a:schemeClr>
                    </a:solidFill>
                  </a:tcPr>
                </a:tc>
                <a:tc hMerge="1">
                  <a:txBody>
                    <a:bodyPr/>
                    <a:lstStyle/>
                    <a:p>
                      <a:endParaRPr lang="en-GB"/>
                    </a:p>
                  </a:txBody>
                  <a:tcPr/>
                </a:tc>
                <a:tc hMerge="1">
                  <a:txBody>
                    <a:bodyPr/>
                    <a:lstStyle/>
                    <a:p>
                      <a:endParaRPr lang="en-GB" sz="700" dirty="0"/>
                    </a:p>
                  </a:txBody>
                  <a:tcPr>
                    <a:solidFill>
                      <a:schemeClr val="accent2">
                        <a:lumMod val="20000"/>
                        <a:lumOff val="80000"/>
                      </a:schemeClr>
                    </a:solidFill>
                  </a:tcPr>
                </a:tc>
                <a:extLst>
                  <a:ext uri="{0D108BD9-81ED-4DB2-BD59-A6C34878D82A}">
                    <a16:rowId xmlns:a16="http://schemas.microsoft.com/office/drawing/2014/main" val="677010289"/>
                  </a:ext>
                </a:extLst>
              </a:tr>
              <a:tr h="380410">
                <a:tc>
                  <a:txBody>
                    <a:bodyPr/>
                    <a:lstStyle/>
                    <a:p>
                      <a:r>
                        <a:rPr lang="en-GB" sz="800" b="1" dirty="0"/>
                        <a:t>Hadley cell</a:t>
                      </a:r>
                    </a:p>
                  </a:txBody>
                  <a:tcPr>
                    <a:solidFill>
                      <a:schemeClr val="accent2">
                        <a:lumMod val="60000"/>
                        <a:lumOff val="40000"/>
                      </a:schemeClr>
                    </a:solidFill>
                  </a:tcPr>
                </a:tc>
                <a:tc>
                  <a:txBody>
                    <a:bodyPr/>
                    <a:lstStyle/>
                    <a:p>
                      <a:r>
                        <a:rPr lang="en-GB" sz="800" dirty="0"/>
                        <a:t>Largest cell which extends</a:t>
                      </a:r>
                      <a:r>
                        <a:rPr lang="en-GB" sz="800" baseline="0" dirty="0"/>
                        <a:t> from the </a:t>
                      </a:r>
                      <a:r>
                        <a:rPr lang="en-GB" sz="800" b="1" baseline="0" dirty="0"/>
                        <a:t>Equator</a:t>
                      </a:r>
                      <a:r>
                        <a:rPr lang="en-GB" sz="800" baseline="0" dirty="0"/>
                        <a:t> to between </a:t>
                      </a:r>
                      <a:r>
                        <a:rPr lang="en-GB" sz="800" b="1" baseline="0" dirty="0"/>
                        <a:t>30° to 40° north &amp; south</a:t>
                      </a:r>
                      <a:r>
                        <a:rPr lang="en-GB" sz="800" baseline="0" dirty="0"/>
                        <a:t>.</a:t>
                      </a:r>
                      <a:endParaRPr lang="en-GB" sz="800" dirty="0"/>
                    </a:p>
                  </a:txBody>
                  <a:tcPr/>
                </a:tc>
                <a:tc rowSpan="3">
                  <a:txBody>
                    <a:bodyPr/>
                    <a:lstStyle/>
                    <a:p>
                      <a:endParaRPr lang="en-GB" sz="700" dirty="0"/>
                    </a:p>
                  </a:txBody>
                  <a:tcPr>
                    <a:solidFill>
                      <a:schemeClr val="accent2">
                        <a:lumMod val="20000"/>
                        <a:lumOff val="80000"/>
                      </a:schemeClr>
                    </a:solidFill>
                  </a:tcPr>
                </a:tc>
                <a:extLst>
                  <a:ext uri="{0D108BD9-81ED-4DB2-BD59-A6C34878D82A}">
                    <a16:rowId xmlns:a16="http://schemas.microsoft.com/office/drawing/2014/main" val="3921777246"/>
                  </a:ext>
                </a:extLst>
              </a:tr>
              <a:tr h="380410">
                <a:tc>
                  <a:txBody>
                    <a:bodyPr/>
                    <a:lstStyle/>
                    <a:p>
                      <a:r>
                        <a:rPr lang="en-GB" sz="800" b="1" dirty="0"/>
                        <a:t>Ferrell cell</a:t>
                      </a:r>
                    </a:p>
                  </a:txBody>
                  <a:tcPr>
                    <a:solidFill>
                      <a:schemeClr val="accent2">
                        <a:lumMod val="60000"/>
                        <a:lumOff val="40000"/>
                      </a:schemeClr>
                    </a:solidFill>
                  </a:tcPr>
                </a:tc>
                <a:tc>
                  <a:txBody>
                    <a:bodyPr/>
                    <a:lstStyle/>
                    <a:p>
                      <a:r>
                        <a:rPr lang="en-GB" sz="800" dirty="0"/>
                        <a:t>Middle cell</a:t>
                      </a:r>
                      <a:r>
                        <a:rPr lang="en-GB" sz="800" baseline="0" dirty="0"/>
                        <a:t> where air flows </a:t>
                      </a:r>
                      <a:r>
                        <a:rPr lang="en-GB" sz="800" b="1" baseline="0" dirty="0"/>
                        <a:t>poleward</a:t>
                      </a:r>
                      <a:r>
                        <a:rPr lang="en-GB" sz="800" baseline="0" dirty="0"/>
                        <a:t> between </a:t>
                      </a:r>
                      <a:r>
                        <a:rPr lang="en-GB" sz="800" b="1" baseline="0" dirty="0"/>
                        <a:t>60° &amp; 70° </a:t>
                      </a:r>
                      <a:r>
                        <a:rPr lang="en-GB" sz="800" baseline="0" dirty="0"/>
                        <a:t>latitude. </a:t>
                      </a:r>
                      <a:endParaRPr lang="en-GB" sz="800" dirty="0"/>
                    </a:p>
                  </a:txBody>
                  <a:tcPr/>
                </a:tc>
                <a:tc vMerge="1">
                  <a:txBody>
                    <a:bodyPr/>
                    <a:lstStyle/>
                    <a:p>
                      <a:endParaRPr lang="en-GB" sz="700" dirty="0"/>
                    </a:p>
                  </a:txBody>
                  <a:tcPr>
                    <a:solidFill>
                      <a:schemeClr val="accent2">
                        <a:lumMod val="20000"/>
                        <a:lumOff val="80000"/>
                      </a:schemeClr>
                    </a:solidFill>
                  </a:tcPr>
                </a:tc>
                <a:extLst>
                  <a:ext uri="{0D108BD9-81ED-4DB2-BD59-A6C34878D82A}">
                    <a16:rowId xmlns:a16="http://schemas.microsoft.com/office/drawing/2014/main" val="2832529864"/>
                  </a:ext>
                </a:extLst>
              </a:tr>
              <a:tr h="380410">
                <a:tc>
                  <a:txBody>
                    <a:bodyPr/>
                    <a:lstStyle/>
                    <a:p>
                      <a:r>
                        <a:rPr lang="en-GB" sz="800" b="1" dirty="0"/>
                        <a:t>Polar cell </a:t>
                      </a:r>
                    </a:p>
                  </a:txBody>
                  <a:tcPr>
                    <a:solidFill>
                      <a:schemeClr val="accent2">
                        <a:lumMod val="60000"/>
                        <a:lumOff val="40000"/>
                      </a:schemeClr>
                    </a:solidFill>
                  </a:tcPr>
                </a:tc>
                <a:tc>
                  <a:txBody>
                    <a:bodyPr/>
                    <a:lstStyle/>
                    <a:p>
                      <a:r>
                        <a:rPr lang="en-GB" sz="800" b="1" dirty="0"/>
                        <a:t>Smallest</a:t>
                      </a:r>
                      <a:r>
                        <a:rPr lang="en-GB" sz="800" b="1" baseline="0" dirty="0"/>
                        <a:t> &amp; weakness </a:t>
                      </a:r>
                      <a:r>
                        <a:rPr lang="en-GB" sz="800" baseline="0" dirty="0"/>
                        <a:t>cell that occurs from the poles to the </a:t>
                      </a:r>
                      <a:r>
                        <a:rPr lang="en-GB" sz="800" baseline="0" dirty="0" err="1"/>
                        <a:t>Ferrel</a:t>
                      </a:r>
                      <a:r>
                        <a:rPr lang="en-GB" sz="800" baseline="0" dirty="0"/>
                        <a:t> cell.</a:t>
                      </a:r>
                      <a:endParaRPr lang="en-GB" sz="800" dirty="0"/>
                    </a:p>
                  </a:txBody>
                  <a:tcPr/>
                </a:tc>
                <a:tc vMerge="1">
                  <a:txBody>
                    <a:bodyPr/>
                    <a:lstStyle/>
                    <a:p>
                      <a:endParaRPr lang="en-GB" sz="700" dirty="0"/>
                    </a:p>
                  </a:txBody>
                  <a:tcPr/>
                </a:tc>
                <a:extLst>
                  <a:ext uri="{0D108BD9-81ED-4DB2-BD59-A6C34878D82A}">
                    <a16:rowId xmlns:a16="http://schemas.microsoft.com/office/drawing/2014/main" val="2843140955"/>
                  </a:ext>
                </a:extLst>
              </a:tr>
            </a:tbl>
          </a:graphicData>
        </a:graphic>
      </p:graphicFrame>
      <p:graphicFrame>
        <p:nvGraphicFramePr>
          <p:cNvPr id="7" name="Table 6"/>
          <p:cNvGraphicFramePr>
            <a:graphicFrameLocks noGrp="1"/>
          </p:cNvGraphicFramePr>
          <p:nvPr/>
        </p:nvGraphicFramePr>
        <p:xfrm>
          <a:off x="1876915" y="1949534"/>
          <a:ext cx="1495301" cy="2176899"/>
        </p:xfrm>
        <a:graphic>
          <a:graphicData uri="http://schemas.openxmlformats.org/drawingml/2006/table">
            <a:tbl>
              <a:tblPr firstRow="1" bandRow="1">
                <a:tableStyleId>{21E4AEA4-8DFA-4A89-87EB-49C32662AFE0}</a:tableStyleId>
              </a:tblPr>
              <a:tblGrid>
                <a:gridCol w="756373">
                  <a:extLst>
                    <a:ext uri="{9D8B030D-6E8A-4147-A177-3AD203B41FA5}">
                      <a16:colId xmlns:a16="http://schemas.microsoft.com/office/drawing/2014/main" val="204375177"/>
                    </a:ext>
                  </a:extLst>
                </a:gridCol>
                <a:gridCol w="738928">
                  <a:extLst>
                    <a:ext uri="{9D8B030D-6E8A-4147-A177-3AD203B41FA5}">
                      <a16:colId xmlns:a16="http://schemas.microsoft.com/office/drawing/2014/main" val="880110970"/>
                    </a:ext>
                  </a:extLst>
                </a:gridCol>
              </a:tblGrid>
              <a:tr h="221073">
                <a:tc gridSpan="2">
                  <a:txBody>
                    <a:bodyPr/>
                    <a:lstStyle/>
                    <a:p>
                      <a:r>
                        <a:rPr lang="en-GB" sz="800" dirty="0"/>
                        <a:t>High and Low Pressure</a:t>
                      </a:r>
                      <a:endParaRPr lang="en-GB" sz="800" b="1" dirty="0"/>
                    </a:p>
                  </a:txBody>
                  <a:tcPr/>
                </a:tc>
                <a:tc hMerge="1">
                  <a:txBody>
                    <a:bodyPr/>
                    <a:lstStyle/>
                    <a:p>
                      <a:endParaRPr lang="en-GB"/>
                    </a:p>
                  </a:txBody>
                  <a:tcPr/>
                </a:tc>
                <a:extLst>
                  <a:ext uri="{0D108BD9-81ED-4DB2-BD59-A6C34878D82A}">
                    <a16:rowId xmlns:a16="http://schemas.microsoft.com/office/drawing/2014/main" val="2493414973"/>
                  </a:ext>
                </a:extLst>
              </a:tr>
              <a:tr h="347400">
                <a:tc>
                  <a:txBody>
                    <a:bodyPr/>
                    <a:lstStyle/>
                    <a:p>
                      <a:pPr algn="ctr"/>
                      <a:r>
                        <a:rPr lang="en-GB" sz="800" b="1" dirty="0"/>
                        <a:t>Low </a:t>
                      </a:r>
                    </a:p>
                    <a:p>
                      <a:pPr algn="ctr"/>
                      <a:r>
                        <a:rPr lang="en-GB" sz="800" b="1" dirty="0"/>
                        <a:t>Pressure</a:t>
                      </a:r>
                    </a:p>
                  </a:txBody>
                  <a:tcPr anchor="ctr">
                    <a:solidFill>
                      <a:schemeClr val="accent2">
                        <a:lumMod val="60000"/>
                        <a:lumOff val="40000"/>
                      </a:schemeClr>
                    </a:solidFill>
                  </a:tcPr>
                </a:tc>
                <a:tc>
                  <a:txBody>
                    <a:bodyPr/>
                    <a:lstStyle/>
                    <a:p>
                      <a:pPr algn="ctr"/>
                      <a:r>
                        <a:rPr lang="en-GB" sz="800" b="1" dirty="0"/>
                        <a:t>High Pressure</a:t>
                      </a:r>
                    </a:p>
                  </a:txBody>
                  <a:tcPr anchor="ctr">
                    <a:solidFill>
                      <a:schemeClr val="accent2">
                        <a:lumMod val="60000"/>
                        <a:lumOff val="40000"/>
                      </a:schemeClr>
                    </a:solidFill>
                  </a:tcPr>
                </a:tc>
                <a:extLst>
                  <a:ext uri="{0D108BD9-81ED-4DB2-BD59-A6C34878D82A}">
                    <a16:rowId xmlns:a16="http://schemas.microsoft.com/office/drawing/2014/main" val="3921777246"/>
                  </a:ext>
                </a:extLst>
              </a:tr>
              <a:tr h="97162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Caused</a:t>
                      </a:r>
                      <a:r>
                        <a:rPr lang="en-GB" sz="800" b="1" baseline="0" dirty="0"/>
                        <a:t> by hot air rising. Causes stormy, cloudy weather. </a:t>
                      </a:r>
                      <a:endParaRPr lang="en-GB" sz="800" b="1" dirty="0"/>
                    </a:p>
                    <a:p>
                      <a:pPr algn="ctr"/>
                      <a:endParaRPr lang="en-GB" sz="800" b="1" dirty="0"/>
                    </a:p>
                  </a:txBody>
                  <a:tcPr>
                    <a:solidFill>
                      <a:schemeClr val="accent2">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Caused by cold air sinking. Causes</a:t>
                      </a:r>
                      <a:r>
                        <a:rPr lang="en-GB" sz="800" b="1" baseline="0" dirty="0"/>
                        <a:t> clear and calm weather. </a:t>
                      </a:r>
                    </a:p>
                  </a:txBody>
                  <a:tcPr>
                    <a:solidFill>
                      <a:schemeClr val="accent2">
                        <a:lumMod val="20000"/>
                        <a:lumOff val="80000"/>
                      </a:schemeClr>
                    </a:solidFill>
                  </a:tcPr>
                </a:tc>
                <a:extLst>
                  <a:ext uri="{0D108BD9-81ED-4DB2-BD59-A6C34878D82A}">
                    <a16:rowId xmlns:a16="http://schemas.microsoft.com/office/drawing/2014/main" val="2832529864"/>
                  </a:ext>
                </a:extLst>
              </a:tr>
              <a:tr h="636803">
                <a:tc gridSpan="2">
                  <a:txBody>
                    <a:bodyPr/>
                    <a:lstStyle/>
                    <a:p>
                      <a:endParaRPr lang="en-GB" sz="800" b="1" dirty="0"/>
                    </a:p>
                  </a:txBody>
                  <a:tcPr>
                    <a:solidFill>
                      <a:schemeClr val="accent2">
                        <a:lumMod val="20000"/>
                        <a:lumOff val="80000"/>
                      </a:schemeClr>
                    </a:solidFill>
                  </a:tcPr>
                </a:tc>
                <a:tc hMerge="1">
                  <a:txBody>
                    <a:bodyPr/>
                    <a:lstStyle/>
                    <a:p>
                      <a:endParaRPr lang="en-GB" sz="800" b="1" dirty="0"/>
                    </a:p>
                  </a:txBody>
                  <a:tcPr>
                    <a:solidFill>
                      <a:schemeClr val="accent2">
                        <a:lumMod val="20000"/>
                        <a:lumOff val="80000"/>
                      </a:schemeClr>
                    </a:solidFill>
                  </a:tcPr>
                </a:tc>
                <a:extLst>
                  <a:ext uri="{0D108BD9-81ED-4DB2-BD59-A6C34878D82A}">
                    <a16:rowId xmlns:a16="http://schemas.microsoft.com/office/drawing/2014/main" val="10003"/>
                  </a:ext>
                </a:extLst>
              </a:tr>
            </a:tbl>
          </a:graphicData>
        </a:graphic>
      </p:graphicFrame>
      <p:pic>
        <p:nvPicPr>
          <p:cNvPr id="8" name="Picture 7"/>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0386"/>
          <a:stretch/>
        </p:blipFill>
        <p:spPr>
          <a:xfrm>
            <a:off x="1981051" y="685800"/>
            <a:ext cx="1391165" cy="1236117"/>
          </a:xfrm>
          <a:prstGeom prst="rect">
            <a:avLst/>
          </a:prstGeom>
        </p:spPr>
      </p:pic>
      <p:graphicFrame>
        <p:nvGraphicFramePr>
          <p:cNvPr id="23" name="Table 22"/>
          <p:cNvGraphicFramePr>
            <a:graphicFrameLocks noGrp="1"/>
          </p:cNvGraphicFramePr>
          <p:nvPr/>
        </p:nvGraphicFramePr>
        <p:xfrm>
          <a:off x="5561" y="1949534"/>
          <a:ext cx="1894349" cy="1036320"/>
        </p:xfrm>
        <a:graphic>
          <a:graphicData uri="http://schemas.openxmlformats.org/drawingml/2006/table">
            <a:tbl>
              <a:tblPr firstRow="1" bandRow="1">
                <a:tableStyleId>{21E4AEA4-8DFA-4A89-87EB-49C32662AFE0}</a:tableStyleId>
              </a:tblPr>
              <a:tblGrid>
                <a:gridCol w="1894349">
                  <a:extLst>
                    <a:ext uri="{9D8B030D-6E8A-4147-A177-3AD203B41FA5}">
                      <a16:colId xmlns:a16="http://schemas.microsoft.com/office/drawing/2014/main" val="4114622345"/>
                    </a:ext>
                  </a:extLst>
                </a:gridCol>
              </a:tblGrid>
              <a:tr h="208841">
                <a:tc>
                  <a:txBody>
                    <a:bodyPr/>
                    <a:lstStyle/>
                    <a:p>
                      <a:pPr algn="ctr"/>
                      <a:r>
                        <a:rPr lang="en-GB" sz="800" b="1" dirty="0"/>
                        <a:t>Distribution of Tropical Storms.</a:t>
                      </a:r>
                      <a:endParaRPr lang="en-GB" sz="800" b="1" dirty="0">
                        <a:latin typeface="+mn-lt"/>
                      </a:endParaRPr>
                    </a:p>
                  </a:txBody>
                  <a:tcPr/>
                </a:tc>
                <a:extLst>
                  <a:ext uri="{0D108BD9-81ED-4DB2-BD59-A6C34878D82A}">
                    <a16:rowId xmlns:a16="http://schemas.microsoft.com/office/drawing/2014/main" val="741955885"/>
                  </a:ext>
                </a:extLst>
              </a:tr>
              <a:tr h="507184">
                <a:tc>
                  <a:txBody>
                    <a:bodyPr/>
                    <a:lstStyle/>
                    <a:p>
                      <a:pPr algn="ctr"/>
                      <a:r>
                        <a:rPr lang="en-GB" sz="800" b="1" dirty="0"/>
                        <a:t>They are known by many names, including hurricanes (North America), cyclones (India) and typhoons (Japan and East Asia).  They all occur in a band that lies roughly 5-30ͦͦͦ° either side of</a:t>
                      </a:r>
                      <a:r>
                        <a:rPr lang="en-GB" sz="800" b="1" baseline="0" dirty="0"/>
                        <a:t> the Equator.</a:t>
                      </a:r>
                      <a:endParaRPr lang="en-GB" sz="800" b="1" dirty="0">
                        <a:latin typeface="+mn-lt"/>
                      </a:endParaRPr>
                    </a:p>
                  </a:txBody>
                  <a:tcPr/>
                </a:tc>
                <a:extLst>
                  <a:ext uri="{0D108BD9-81ED-4DB2-BD59-A6C34878D82A}">
                    <a16:rowId xmlns:a16="http://schemas.microsoft.com/office/drawing/2014/main" val="3372806372"/>
                  </a:ext>
                </a:extLst>
              </a:tr>
            </a:tbl>
          </a:graphicData>
        </a:graphic>
      </p:graphicFrame>
      <p:graphicFrame>
        <p:nvGraphicFramePr>
          <p:cNvPr id="24" name="Table 23"/>
          <p:cNvGraphicFramePr>
            <a:graphicFrameLocks noGrp="1"/>
          </p:cNvGraphicFramePr>
          <p:nvPr/>
        </p:nvGraphicFramePr>
        <p:xfrm>
          <a:off x="0" y="4126433"/>
          <a:ext cx="3372216" cy="2723161"/>
        </p:xfrm>
        <a:graphic>
          <a:graphicData uri="http://schemas.openxmlformats.org/drawingml/2006/table">
            <a:tbl>
              <a:tblPr firstRow="1" bandRow="1">
                <a:tableStyleId>{21E4AEA4-8DFA-4A89-87EB-49C32662AFE0}</a:tableStyleId>
              </a:tblPr>
              <a:tblGrid>
                <a:gridCol w="319431">
                  <a:extLst>
                    <a:ext uri="{9D8B030D-6E8A-4147-A177-3AD203B41FA5}">
                      <a16:colId xmlns:a16="http://schemas.microsoft.com/office/drawing/2014/main" val="2912668156"/>
                    </a:ext>
                  </a:extLst>
                </a:gridCol>
                <a:gridCol w="3052785">
                  <a:extLst>
                    <a:ext uri="{9D8B030D-6E8A-4147-A177-3AD203B41FA5}">
                      <a16:colId xmlns:a16="http://schemas.microsoft.com/office/drawing/2014/main" val="2999855432"/>
                    </a:ext>
                  </a:extLst>
                </a:gridCol>
              </a:tblGrid>
              <a:tr h="224260">
                <a:tc gridSpan="2">
                  <a:txBody>
                    <a:bodyPr/>
                    <a:lstStyle/>
                    <a:p>
                      <a:pPr algn="ctr"/>
                      <a:r>
                        <a:rPr lang="en-GB" sz="800" dirty="0"/>
                        <a:t>Formation of Tropical Storms</a:t>
                      </a:r>
                    </a:p>
                  </a:txBody>
                  <a:tcPr/>
                </a:tc>
                <a:tc hMerge="1">
                  <a:txBody>
                    <a:bodyPr/>
                    <a:lstStyle/>
                    <a:p>
                      <a:endParaRPr lang="en-GB" dirty="0"/>
                    </a:p>
                  </a:txBody>
                  <a:tcPr/>
                </a:tc>
                <a:extLst>
                  <a:ext uri="{0D108BD9-81ED-4DB2-BD59-A6C34878D82A}">
                    <a16:rowId xmlns:a16="http://schemas.microsoft.com/office/drawing/2014/main" val="943450843"/>
                  </a:ext>
                </a:extLst>
              </a:tr>
              <a:tr h="352409">
                <a:tc>
                  <a:txBody>
                    <a:bodyPr/>
                    <a:lstStyle/>
                    <a:p>
                      <a:pPr algn="ctr"/>
                      <a:r>
                        <a:rPr lang="en-GB" sz="900" b="1" dirty="0"/>
                        <a:t>1</a:t>
                      </a:r>
                      <a:endParaRPr lang="en-GB" sz="900" b="1" dirty="0">
                        <a:solidFill>
                          <a:srgbClr val="002060"/>
                        </a:solidFill>
                      </a:endParaRPr>
                    </a:p>
                  </a:txBody>
                  <a:tcPr anchor="ctr">
                    <a:solidFill>
                      <a:schemeClr val="accent2">
                        <a:lumMod val="60000"/>
                        <a:lumOff val="40000"/>
                      </a:schemeClr>
                    </a:solidFill>
                  </a:tcPr>
                </a:tc>
                <a:tc>
                  <a:txBody>
                    <a:bodyPr/>
                    <a:lstStyle/>
                    <a:p>
                      <a:pPr algn="ctr"/>
                      <a:r>
                        <a:rPr lang="en-GB" sz="800" dirty="0"/>
                        <a:t>The sun’s rays heats large areas of ocean in the summer and autumn. This causes </a:t>
                      </a:r>
                      <a:r>
                        <a:rPr lang="en-GB" sz="800" b="1" dirty="0"/>
                        <a:t>warm, moist air </a:t>
                      </a:r>
                      <a:r>
                        <a:rPr lang="en-GB" sz="800" dirty="0"/>
                        <a:t>to rise over the particular spots</a:t>
                      </a:r>
                    </a:p>
                  </a:txBody>
                  <a:tcPr/>
                </a:tc>
                <a:extLst>
                  <a:ext uri="{0D108BD9-81ED-4DB2-BD59-A6C34878D82A}">
                    <a16:rowId xmlns:a16="http://schemas.microsoft.com/office/drawing/2014/main" val="1773780000"/>
                  </a:ext>
                </a:extLst>
              </a:tr>
              <a:tr h="480558">
                <a:tc>
                  <a:txBody>
                    <a:bodyPr/>
                    <a:lstStyle/>
                    <a:p>
                      <a:pPr algn="ctr"/>
                      <a:r>
                        <a:rPr lang="en-GB" sz="900" b="1" dirty="0"/>
                        <a:t>2</a:t>
                      </a:r>
                      <a:endParaRPr lang="en-GB" sz="900" b="1" dirty="0">
                        <a:solidFill>
                          <a:srgbClr val="002060"/>
                        </a:solidFill>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t>Once the </a:t>
                      </a:r>
                      <a:r>
                        <a:rPr lang="en-GB" sz="800" b="1" dirty="0"/>
                        <a:t>temperature is 27⁰</a:t>
                      </a:r>
                      <a:r>
                        <a:rPr lang="en-GB" sz="800" dirty="0"/>
                        <a:t>, the rising warm moist air leads to a </a:t>
                      </a:r>
                      <a:r>
                        <a:rPr lang="en-GB" sz="800" b="1" dirty="0"/>
                        <a:t>low pressure</a:t>
                      </a:r>
                      <a:r>
                        <a:rPr lang="en-GB" sz="800" dirty="0"/>
                        <a:t>. This eventually turns into a thunderstorm. This causes air to be sucked in from the </a:t>
                      </a:r>
                      <a:r>
                        <a:rPr lang="en-GB" sz="800" b="1" dirty="0"/>
                        <a:t>trade winds</a:t>
                      </a:r>
                      <a:r>
                        <a:rPr lang="en-GB" sz="800" dirty="0"/>
                        <a:t>. </a:t>
                      </a:r>
                    </a:p>
                  </a:txBody>
                  <a:tcPr/>
                </a:tc>
                <a:extLst>
                  <a:ext uri="{0D108BD9-81ED-4DB2-BD59-A6C34878D82A}">
                    <a16:rowId xmlns:a16="http://schemas.microsoft.com/office/drawing/2014/main" val="908743699"/>
                  </a:ext>
                </a:extLst>
              </a:tr>
              <a:tr h="480558">
                <a:tc>
                  <a:txBody>
                    <a:bodyPr/>
                    <a:lstStyle/>
                    <a:p>
                      <a:pPr algn="ctr"/>
                      <a:r>
                        <a:rPr lang="en-GB" sz="900" b="1" dirty="0"/>
                        <a:t>3</a:t>
                      </a:r>
                      <a:endParaRPr lang="en-GB" sz="900" b="1" dirty="0">
                        <a:solidFill>
                          <a:srgbClr val="002060"/>
                        </a:solidFill>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t>With trade winds blowing in the opposite direction and the rotation of earth involved (Coriolis effect),  the thunderstorm  will eventually start to </a:t>
                      </a:r>
                      <a:r>
                        <a:rPr lang="en-GB" sz="800" b="1" dirty="0"/>
                        <a:t>spin</a:t>
                      </a:r>
                      <a:r>
                        <a:rPr lang="en-GB" sz="800" dirty="0"/>
                        <a:t>. </a:t>
                      </a:r>
                    </a:p>
                  </a:txBody>
                  <a:tcPr/>
                </a:tc>
                <a:extLst>
                  <a:ext uri="{0D108BD9-81ED-4DB2-BD59-A6C34878D82A}">
                    <a16:rowId xmlns:a16="http://schemas.microsoft.com/office/drawing/2014/main" val="503523311"/>
                  </a:ext>
                </a:extLst>
              </a:tr>
              <a:tr h="352409">
                <a:tc>
                  <a:txBody>
                    <a:bodyPr/>
                    <a:lstStyle/>
                    <a:p>
                      <a:pPr algn="ctr"/>
                      <a:r>
                        <a:rPr lang="en-GB" sz="900" b="1" dirty="0"/>
                        <a:t>4</a:t>
                      </a:r>
                      <a:endParaRPr lang="en-GB" sz="900" b="1" dirty="0">
                        <a:solidFill>
                          <a:srgbClr val="002060"/>
                        </a:solidFill>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t>When the storm begins to </a:t>
                      </a:r>
                      <a:r>
                        <a:rPr lang="en-GB" sz="800" b="1" dirty="0"/>
                        <a:t>spin faster than 74mph</a:t>
                      </a:r>
                      <a:r>
                        <a:rPr lang="en-GB" sz="800" dirty="0"/>
                        <a:t>, a tropical storm (such as a hurricane) is officially born.</a:t>
                      </a:r>
                    </a:p>
                  </a:txBody>
                  <a:tcPr/>
                </a:tc>
                <a:extLst>
                  <a:ext uri="{0D108BD9-81ED-4DB2-BD59-A6C34878D82A}">
                    <a16:rowId xmlns:a16="http://schemas.microsoft.com/office/drawing/2014/main" val="3436157075"/>
                  </a:ext>
                </a:extLst>
              </a:tr>
              <a:tr h="480558">
                <a:tc>
                  <a:txBody>
                    <a:bodyPr/>
                    <a:lstStyle/>
                    <a:p>
                      <a:pPr algn="ctr"/>
                      <a:r>
                        <a:rPr lang="en-GB" sz="900" b="1" dirty="0"/>
                        <a:t>5</a:t>
                      </a:r>
                      <a:endParaRPr lang="en-GB" sz="900" b="1" dirty="0">
                        <a:solidFill>
                          <a:srgbClr val="002060"/>
                        </a:solidFill>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t>With the tropical storm growing in power, </a:t>
                      </a:r>
                      <a:r>
                        <a:rPr lang="en-GB" sz="800" b="1" dirty="0"/>
                        <a:t>more cool air sinks </a:t>
                      </a:r>
                      <a:r>
                        <a:rPr lang="en-GB" sz="800" dirty="0"/>
                        <a:t>in the centre of the storm, creating calm, clear condition called the </a:t>
                      </a:r>
                      <a:r>
                        <a:rPr lang="en-GB" sz="800" b="1" dirty="0"/>
                        <a:t>eye of the storm</a:t>
                      </a:r>
                      <a:r>
                        <a:rPr lang="en-GB" sz="800" dirty="0"/>
                        <a:t>. </a:t>
                      </a:r>
                    </a:p>
                  </a:txBody>
                  <a:tcPr/>
                </a:tc>
                <a:extLst>
                  <a:ext uri="{0D108BD9-81ED-4DB2-BD59-A6C34878D82A}">
                    <a16:rowId xmlns:a16="http://schemas.microsoft.com/office/drawing/2014/main" val="3854932389"/>
                  </a:ext>
                </a:extLst>
              </a:tr>
              <a:tr h="352409">
                <a:tc>
                  <a:txBody>
                    <a:bodyPr/>
                    <a:lstStyle/>
                    <a:p>
                      <a:pPr algn="ctr"/>
                      <a:r>
                        <a:rPr lang="en-GB" sz="900" b="1" dirty="0"/>
                        <a:t>6</a:t>
                      </a:r>
                      <a:endParaRPr lang="en-GB" sz="900" b="1" dirty="0">
                        <a:solidFill>
                          <a:srgbClr val="002060"/>
                        </a:solidFill>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a:t>When the tropical storm hits land, it </a:t>
                      </a:r>
                      <a:r>
                        <a:rPr lang="en-GB" sz="800" b="1" dirty="0"/>
                        <a:t>loses its energy source </a:t>
                      </a:r>
                      <a:r>
                        <a:rPr lang="en-GB" sz="800" dirty="0"/>
                        <a:t>(the warm ocean) and it begins to lose strength. </a:t>
                      </a:r>
                    </a:p>
                  </a:txBody>
                  <a:tcPr/>
                </a:tc>
                <a:extLst>
                  <a:ext uri="{0D108BD9-81ED-4DB2-BD59-A6C34878D82A}">
                    <a16:rowId xmlns:a16="http://schemas.microsoft.com/office/drawing/2014/main" val="1368594536"/>
                  </a:ext>
                </a:extLst>
              </a:tr>
            </a:tbl>
          </a:graphicData>
        </a:graphic>
      </p:graphicFrame>
      <p:graphicFrame>
        <p:nvGraphicFramePr>
          <p:cNvPr id="29" name="Table 28"/>
          <p:cNvGraphicFramePr>
            <a:graphicFrameLocks noGrp="1"/>
          </p:cNvGraphicFramePr>
          <p:nvPr/>
        </p:nvGraphicFramePr>
        <p:xfrm>
          <a:off x="3372216" y="5337"/>
          <a:ext cx="3108796" cy="1158240"/>
        </p:xfrm>
        <a:graphic>
          <a:graphicData uri="http://schemas.openxmlformats.org/drawingml/2006/table">
            <a:tbl>
              <a:tblPr firstRow="1" bandRow="1">
                <a:tableStyleId>{21E4AEA4-8DFA-4A89-87EB-49C32662AFE0}</a:tableStyleId>
              </a:tblPr>
              <a:tblGrid>
                <a:gridCol w="3108796">
                  <a:extLst>
                    <a:ext uri="{9D8B030D-6E8A-4147-A177-3AD203B41FA5}">
                      <a16:colId xmlns:a16="http://schemas.microsoft.com/office/drawing/2014/main" val="1204241074"/>
                    </a:ext>
                  </a:extLst>
                </a:gridCol>
              </a:tblGrid>
              <a:tr h="165283">
                <a:tc>
                  <a:txBody>
                    <a:bodyPr/>
                    <a:lstStyle/>
                    <a:p>
                      <a:pPr algn="ctr"/>
                      <a:r>
                        <a:rPr lang="en-GB" sz="800" dirty="0"/>
                        <a:t>Changing pattern of  Tropical Storms due to climate change</a:t>
                      </a:r>
                    </a:p>
                  </a:txBody>
                  <a:tcPr/>
                </a:tc>
                <a:extLst>
                  <a:ext uri="{0D108BD9-81ED-4DB2-BD59-A6C34878D82A}">
                    <a16:rowId xmlns:a16="http://schemas.microsoft.com/office/drawing/2014/main" val="2879709877"/>
                  </a:ext>
                </a:extLst>
              </a:tr>
              <a:tr h="487563">
                <a:tc>
                  <a:txBody>
                    <a:bodyPr/>
                    <a:lstStyle/>
                    <a:p>
                      <a:pPr algn="ctr"/>
                      <a:r>
                        <a:rPr lang="en-GB" sz="800" b="1" dirty="0"/>
                        <a:t>Increased frequency, intensity</a:t>
                      </a:r>
                      <a:r>
                        <a:rPr lang="en-GB" sz="800" b="1" baseline="0" dirty="0"/>
                        <a:t> and uncertainty</a:t>
                      </a:r>
                      <a:endParaRPr lang="en-GB" sz="800" b="1" dirty="0"/>
                    </a:p>
                    <a:p>
                      <a:r>
                        <a:rPr lang="en-GB" sz="800" dirty="0"/>
                        <a:t>As the temperatures increase, sea levels will rise due to thermal expansion. The impact of rising sea levels will mean storm surges are expected to become higher.</a:t>
                      </a:r>
                    </a:p>
                    <a:p>
                      <a:r>
                        <a:rPr lang="en-GB" sz="800" dirty="0"/>
                        <a:t>A warmer atmosphere will mean the air can hold more moisture. Heavy rainfall is expected to increase. Therefore flooding during a tropical storm is expected to be more destructive.</a:t>
                      </a:r>
                    </a:p>
                  </a:txBody>
                  <a:tcPr>
                    <a:solidFill>
                      <a:schemeClr val="accent2">
                        <a:lumMod val="40000"/>
                        <a:lumOff val="60000"/>
                      </a:schemeClr>
                    </a:solidFill>
                  </a:tcPr>
                </a:tc>
                <a:extLst>
                  <a:ext uri="{0D108BD9-81ED-4DB2-BD59-A6C34878D82A}">
                    <a16:rowId xmlns:a16="http://schemas.microsoft.com/office/drawing/2014/main" val="2097093537"/>
                  </a:ext>
                </a:extLst>
              </a:tr>
            </a:tbl>
          </a:graphicData>
        </a:graphic>
      </p:graphicFrame>
      <p:graphicFrame>
        <p:nvGraphicFramePr>
          <p:cNvPr id="31" name="Table 30"/>
          <p:cNvGraphicFramePr>
            <a:graphicFrameLocks noGrp="1"/>
          </p:cNvGraphicFramePr>
          <p:nvPr/>
        </p:nvGraphicFramePr>
        <p:xfrm>
          <a:off x="3387254" y="3658254"/>
          <a:ext cx="3092392" cy="3174146"/>
        </p:xfrm>
        <a:graphic>
          <a:graphicData uri="http://schemas.openxmlformats.org/drawingml/2006/table">
            <a:tbl>
              <a:tblPr firstRow="1" bandRow="1">
                <a:tableStyleId>{21E4AEA4-8DFA-4A89-87EB-49C32662AFE0}</a:tableStyleId>
              </a:tblPr>
              <a:tblGrid>
                <a:gridCol w="1546196">
                  <a:extLst>
                    <a:ext uri="{9D8B030D-6E8A-4147-A177-3AD203B41FA5}">
                      <a16:colId xmlns:a16="http://schemas.microsoft.com/office/drawing/2014/main" val="1803496624"/>
                    </a:ext>
                  </a:extLst>
                </a:gridCol>
                <a:gridCol w="1546196">
                  <a:extLst>
                    <a:ext uri="{9D8B030D-6E8A-4147-A177-3AD203B41FA5}">
                      <a16:colId xmlns:a16="http://schemas.microsoft.com/office/drawing/2014/main" val="1291518246"/>
                    </a:ext>
                  </a:extLst>
                </a:gridCol>
              </a:tblGrid>
              <a:tr h="203577">
                <a:tc gridSpan="2">
                  <a:txBody>
                    <a:bodyPr/>
                    <a:lstStyle/>
                    <a:p>
                      <a:pPr algn="ctr"/>
                      <a:r>
                        <a:rPr lang="en-GB" sz="700" b="1" strike="noStrike" dirty="0">
                          <a:latin typeface="+mn-lt"/>
                        </a:rPr>
                        <a:t>Case Study:</a:t>
                      </a:r>
                      <a:r>
                        <a:rPr lang="en-GB" sz="700" b="1" strike="noStrike" baseline="0" dirty="0">
                          <a:latin typeface="+mn-lt"/>
                        </a:rPr>
                        <a:t>  Typhoon Haiyan 2013</a:t>
                      </a:r>
                      <a:endParaRPr lang="en-GB" sz="700" b="1" strike="noStrike" dirty="0">
                        <a:latin typeface="+mn-lt"/>
                      </a:endParaRPr>
                    </a:p>
                  </a:txBody>
                  <a:tcPr/>
                </a:tc>
                <a:tc hMerge="1">
                  <a:txBody>
                    <a:bodyPr/>
                    <a:lstStyle/>
                    <a:p>
                      <a:endParaRPr lang="en-GB"/>
                    </a:p>
                  </a:txBody>
                  <a:tcPr/>
                </a:tc>
                <a:extLst>
                  <a:ext uri="{0D108BD9-81ED-4DB2-BD59-A6C34878D82A}">
                    <a16:rowId xmlns:a16="http://schemas.microsoft.com/office/drawing/2014/main" val="1421472908"/>
                  </a:ext>
                </a:extLst>
              </a:tr>
              <a:tr h="433722">
                <a:tc gridSpan="2">
                  <a:txBody>
                    <a:bodyPr/>
                    <a:lstStyle/>
                    <a:p>
                      <a:pPr algn="l"/>
                      <a:r>
                        <a:rPr lang="en-GB" sz="700" b="1" strike="noStrike" dirty="0">
                          <a:latin typeface="+mn-lt"/>
                        </a:rPr>
                        <a:t>Causes:</a:t>
                      </a:r>
                      <a:r>
                        <a:rPr lang="en-GB" sz="700" b="1" strike="noStrike" baseline="0" dirty="0">
                          <a:latin typeface="+mn-lt"/>
                        </a:rPr>
                        <a:t> </a:t>
                      </a:r>
                      <a:r>
                        <a:rPr lang="en-GB" sz="700" b="0" dirty="0">
                          <a:latin typeface="+mn-lt"/>
                        </a:rPr>
                        <a:t>Started as a tropical depression on </a:t>
                      </a:r>
                      <a:r>
                        <a:rPr lang="en-GB" sz="700" b="1" dirty="0">
                          <a:latin typeface="+mn-lt"/>
                        </a:rPr>
                        <a:t>2</a:t>
                      </a:r>
                      <a:r>
                        <a:rPr lang="en-GB" sz="700" b="1" baseline="30000" dirty="0">
                          <a:latin typeface="+mn-lt"/>
                        </a:rPr>
                        <a:t>nd</a:t>
                      </a:r>
                      <a:r>
                        <a:rPr lang="en-GB" sz="700" b="1" dirty="0">
                          <a:latin typeface="+mn-lt"/>
                        </a:rPr>
                        <a:t> November 2013 </a:t>
                      </a:r>
                      <a:r>
                        <a:rPr lang="en-GB" sz="700" b="0" dirty="0">
                          <a:latin typeface="+mn-lt"/>
                        </a:rPr>
                        <a:t>and gained strength. Became a Category 5 </a:t>
                      </a:r>
                      <a:r>
                        <a:rPr lang="en-GB" sz="700" b="1" dirty="0">
                          <a:latin typeface="+mn-lt"/>
                        </a:rPr>
                        <a:t>“super typhoon” </a:t>
                      </a:r>
                      <a:r>
                        <a:rPr lang="en-GB" sz="700" b="0" dirty="0">
                          <a:latin typeface="+mn-lt"/>
                        </a:rPr>
                        <a:t>and made landfall on the Pacific islands of the Philippines.  </a:t>
                      </a:r>
                      <a:endParaRPr lang="en-GB" sz="700" b="0" strike="noStrike" dirty="0">
                        <a:solidFill>
                          <a:schemeClr val="tx1"/>
                        </a:solidFill>
                        <a:latin typeface="+mn-lt"/>
                      </a:endParaRPr>
                    </a:p>
                  </a:txBody>
                  <a:tcPr>
                    <a:solidFill>
                      <a:schemeClr val="accent2">
                        <a:lumMod val="60000"/>
                        <a:lumOff val="40000"/>
                      </a:schemeClr>
                    </a:solidFill>
                  </a:tcPr>
                </a:tc>
                <a:tc hMerge="1">
                  <a:txBody>
                    <a:bodyPr/>
                    <a:lstStyle/>
                    <a:p>
                      <a:endParaRPr lang="en-GB" dirty="0"/>
                    </a:p>
                  </a:txBody>
                  <a:tcPr/>
                </a:tc>
                <a:extLst>
                  <a:ext uri="{0D108BD9-81ED-4DB2-BD59-A6C34878D82A}">
                    <a16:rowId xmlns:a16="http://schemas.microsoft.com/office/drawing/2014/main" val="2972892076"/>
                  </a:ext>
                </a:extLst>
              </a:tr>
              <a:tr h="2536847">
                <a:tc>
                  <a:txBody>
                    <a:bodyPr/>
                    <a:lstStyle/>
                    <a:p>
                      <a:pPr marL="0" lvl="0" indent="0" algn="ctr">
                        <a:spcAft>
                          <a:spcPts val="0"/>
                        </a:spcAft>
                        <a:buFont typeface="Symbol" panose="05050102010706020507" pitchFamily="18" charset="2"/>
                        <a:buNone/>
                      </a:pPr>
                      <a:r>
                        <a:rPr lang="en-GB" sz="700" b="1" i="0" dirty="0">
                          <a:solidFill>
                            <a:srgbClr val="373737"/>
                          </a:solidFill>
                          <a:effectLst/>
                          <a:latin typeface="+mn-lt"/>
                          <a:ea typeface="Times New Roman" panose="02020603050405020304" pitchFamily="18" charset="0"/>
                          <a:cs typeface="Helvetica" panose="020B0604020202020204" pitchFamily="34" charset="0"/>
                        </a:rPr>
                        <a:t>Primary</a:t>
                      </a: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The province of Leyte and the city of </a:t>
                      </a:r>
                      <a:r>
                        <a:rPr lang="en-GB" sz="700" dirty="0" err="1">
                          <a:solidFill>
                            <a:srgbClr val="373737"/>
                          </a:solidFill>
                          <a:effectLst/>
                          <a:latin typeface="+mn-lt"/>
                          <a:ea typeface="Times New Roman" panose="02020603050405020304" pitchFamily="18" charset="0"/>
                          <a:cs typeface="Helvetica" panose="020B0604020202020204" pitchFamily="34" charset="0"/>
                        </a:rPr>
                        <a:t>Tacloban</a:t>
                      </a:r>
                      <a:r>
                        <a:rPr lang="en-GB" sz="700" dirty="0">
                          <a:solidFill>
                            <a:srgbClr val="373737"/>
                          </a:solidFill>
                          <a:effectLst/>
                          <a:latin typeface="+mn-lt"/>
                          <a:ea typeface="Times New Roman" panose="02020603050405020304" pitchFamily="18" charset="0"/>
                          <a:cs typeface="Helvetica" panose="020B0604020202020204" pitchFamily="34" charset="0"/>
                        </a:rPr>
                        <a:t> were among the worst affected areas with over 200,000 people who lived in those regions being left homeless. </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.6300 people killed.</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600000 people displaced.</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40000 homes destroyed or damaged.</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30000 fishing boats destroyed.</a:t>
                      </a:r>
                      <a:endParaRPr lang="en-GB" sz="700" dirty="0">
                        <a:effectLst/>
                        <a:latin typeface="+mn-lt"/>
                        <a:ea typeface="Times New Roman" panose="02020603050405020304" pitchFamily="18" charset="0"/>
                        <a:cs typeface="Times New Roman" panose="02020603050405020304" pitchFamily="18" charset="0"/>
                      </a:endParaRPr>
                    </a:p>
                    <a:p>
                      <a:pPr algn="ctr">
                        <a:spcAft>
                          <a:spcPts val="0"/>
                        </a:spcAft>
                      </a:pPr>
                      <a:r>
                        <a:rPr lang="en-GB" sz="700" dirty="0">
                          <a:effectLst/>
                          <a:latin typeface="+mn-lt"/>
                          <a:ea typeface="Times New Roman" panose="02020603050405020304" pitchFamily="18" charset="0"/>
                          <a:cs typeface="Times New Roman" panose="02020603050405020304" pitchFamily="18" charset="0"/>
                        </a:rPr>
                        <a:t> </a:t>
                      </a:r>
                      <a:r>
                        <a:rPr lang="en-GB" sz="700" b="1" dirty="0">
                          <a:effectLst/>
                          <a:latin typeface="+mn-lt"/>
                          <a:ea typeface="Times New Roman" panose="02020603050405020304" pitchFamily="18" charset="0"/>
                          <a:cs typeface="Times New Roman" panose="02020603050405020304" pitchFamily="18" charset="0"/>
                        </a:rPr>
                        <a:t>Secondary</a:t>
                      </a:r>
                    </a:p>
                    <a:p>
                      <a:pPr marL="0" lvl="0" indent="0" algn="l">
                        <a:spcAft>
                          <a:spcPts val="0"/>
                        </a:spcAft>
                        <a:buFont typeface="Symbol" panose="05050102010706020507" pitchFamily="18" charset="2"/>
                        <a:buNone/>
                        <a:tabLst>
                          <a:tab pos="457200" algn="l"/>
                        </a:tabLst>
                      </a:pPr>
                      <a:r>
                        <a:rPr lang="en-GB" sz="700" dirty="0">
                          <a:solidFill>
                            <a:srgbClr val="373737"/>
                          </a:solidFill>
                          <a:effectLst/>
                          <a:latin typeface="+mn-lt"/>
                          <a:ea typeface="Times New Roman" panose="02020603050405020304" pitchFamily="18" charset="0"/>
                          <a:cs typeface="Helvetica" panose="020B0604020202020204" pitchFamily="34" charset="0"/>
                        </a:rPr>
                        <a:t>14 million people affected and 6 million lost their source of income.</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tabLst>
                          <a:tab pos="457200" algn="l"/>
                        </a:tabLst>
                      </a:pPr>
                      <a:r>
                        <a:rPr lang="en-GB" sz="700" dirty="0">
                          <a:solidFill>
                            <a:srgbClr val="373737"/>
                          </a:solidFill>
                          <a:effectLst/>
                          <a:latin typeface="+mn-lt"/>
                          <a:ea typeface="Times New Roman" panose="02020603050405020304" pitchFamily="18" charset="0"/>
                          <a:cs typeface="Helvetica" panose="020B0604020202020204" pitchFamily="34" charset="0"/>
                        </a:rPr>
                        <a:t>Flooding caused landslides which blocked roads.</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tabLst>
                          <a:tab pos="457200" algn="l"/>
                        </a:tabLst>
                      </a:pPr>
                      <a:r>
                        <a:rPr lang="en-GB" sz="700" dirty="0">
                          <a:solidFill>
                            <a:srgbClr val="373737"/>
                          </a:solidFill>
                          <a:effectLst/>
                          <a:latin typeface="+mn-lt"/>
                          <a:ea typeface="Times New Roman" panose="02020603050405020304" pitchFamily="18" charset="0"/>
                          <a:cs typeface="Helvetica" panose="020B0604020202020204" pitchFamily="34" charset="0"/>
                        </a:rPr>
                        <a:t>Power supplies cut off for over a month in some areas.</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tabLst>
                          <a:tab pos="457200" algn="l"/>
                        </a:tabLst>
                      </a:pPr>
                      <a:r>
                        <a:rPr lang="en-GB" sz="700" dirty="0">
                          <a:solidFill>
                            <a:srgbClr val="373737"/>
                          </a:solidFill>
                          <a:effectLst/>
                          <a:latin typeface="+mn-lt"/>
                          <a:ea typeface="Times New Roman" panose="02020603050405020304" pitchFamily="18" charset="0"/>
                          <a:cs typeface="Helvetica" panose="020B0604020202020204" pitchFamily="34" charset="0"/>
                        </a:rPr>
                        <a:t>Flights and ferry services delayed for months slowing down aid efforts.</a:t>
                      </a:r>
                      <a:endParaRPr lang="en-GB" sz="700" dirty="0">
                        <a:effectLst/>
                        <a:latin typeface="+mn-lt"/>
                        <a:ea typeface="Times New Roman" panose="02020603050405020304" pitchFamily="18" charset="0"/>
                        <a:cs typeface="Times New Roman" panose="02020603050405020304" pitchFamily="18" charset="0"/>
                      </a:endParaRPr>
                    </a:p>
                  </a:txBody>
                  <a:tcPr marL="114300" marR="114300" marT="0" marB="0">
                    <a:solidFill>
                      <a:schemeClr val="accent2">
                        <a:lumMod val="40000"/>
                        <a:lumOff val="60000"/>
                      </a:schemeClr>
                    </a:solidFill>
                  </a:tcPr>
                </a:tc>
                <a:tc>
                  <a:txBody>
                    <a:bodyPr/>
                    <a:lstStyle/>
                    <a:p>
                      <a:pPr algn="ctr">
                        <a:spcAft>
                          <a:spcPts val="0"/>
                        </a:spcAft>
                      </a:pPr>
                      <a:r>
                        <a:rPr lang="en-GB" sz="700" b="1" dirty="0">
                          <a:effectLst/>
                          <a:latin typeface="+mn-lt"/>
                          <a:ea typeface="Times New Roman" panose="02020603050405020304" pitchFamily="18" charset="0"/>
                          <a:cs typeface="Tahoma" panose="020B0604030504040204" pitchFamily="34" charset="0"/>
                        </a:rPr>
                        <a:t>Immediate responses</a:t>
                      </a:r>
                      <a:endParaRPr lang="en-GB" sz="700" b="1"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effectLst/>
                          <a:latin typeface="+mn-lt"/>
                          <a:ea typeface="Times New Roman" panose="02020603050405020304" pitchFamily="18" charset="0"/>
                          <a:cs typeface="Tahoma" panose="020B0604030504040204" pitchFamily="34" charset="0"/>
                        </a:rPr>
                        <a:t>Over 1200 evacuation centres were set up.</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effectLst/>
                          <a:latin typeface="+mn-lt"/>
                          <a:ea typeface="Times New Roman" panose="02020603050405020304" pitchFamily="18" charset="0"/>
                          <a:cs typeface="Tahoma" panose="020B0604030504040204" pitchFamily="34" charset="0"/>
                        </a:rPr>
                        <a:t>UK government sent shelter boxes containing essential equipment such as blankets and water purification equipment.</a:t>
                      </a:r>
                      <a:endParaRPr lang="en-GB" sz="700" dirty="0">
                        <a:effectLst/>
                        <a:latin typeface="+mn-lt"/>
                        <a:ea typeface="Times New Roman" panose="02020603050405020304" pitchFamily="18" charset="0"/>
                        <a:cs typeface="Times New Roman" panose="02020603050405020304" pitchFamily="18" charset="0"/>
                      </a:endParaRPr>
                    </a:p>
                    <a:p>
                      <a:pPr marL="228600" algn="l">
                        <a:spcAft>
                          <a:spcPts val="0"/>
                        </a:spcAft>
                      </a:pPr>
                      <a:r>
                        <a:rPr lang="en-GB" sz="700" dirty="0">
                          <a:solidFill>
                            <a:srgbClr val="333333"/>
                          </a:solidFill>
                          <a:effectLst/>
                          <a:latin typeface="+mn-lt"/>
                          <a:ea typeface="Times New Roman" panose="02020603050405020304" pitchFamily="18" charset="0"/>
                          <a:cs typeface="Tahoma" panose="020B0604030504040204" pitchFamily="34" charset="0"/>
                        </a:rPr>
                        <a:t> </a:t>
                      </a:r>
                      <a:r>
                        <a:rPr lang="en-GB" sz="700" b="1" dirty="0">
                          <a:solidFill>
                            <a:srgbClr val="333333"/>
                          </a:solidFill>
                          <a:effectLst/>
                          <a:latin typeface="+mn-lt"/>
                          <a:ea typeface="Times New Roman" panose="02020603050405020304" pitchFamily="18" charset="0"/>
                          <a:cs typeface="Tahoma" panose="020B0604030504040204" pitchFamily="34" charset="0"/>
                        </a:rPr>
                        <a:t>Long term responses</a:t>
                      </a:r>
                      <a:r>
                        <a:rPr lang="en-GB" sz="700" dirty="0">
                          <a:solidFill>
                            <a:srgbClr val="333333"/>
                          </a:solidFill>
                          <a:effectLst/>
                          <a:latin typeface="+mn-lt"/>
                          <a:ea typeface="Times New Roman" panose="02020603050405020304" pitchFamily="18" charset="0"/>
                          <a:cs typeface="Tahoma" panose="020B0604030504040204" pitchFamily="34" charset="0"/>
                        </a:rPr>
                        <a:t>.</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The United Nations as well as Japan, Australia and the USA gave financial support.</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Cyclone shelter built to accommodate people evacuated from coastal areas.</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Roads, Airports and bridges were rebuilt.</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‘Cash for Work’ schemes set up where people were paid to help clean up debris from the area.</a:t>
                      </a:r>
                      <a:endParaRPr lang="en-GB" sz="700" dirty="0">
                        <a:effectLst/>
                        <a:latin typeface="+mn-lt"/>
                        <a:ea typeface="Times New Roman" panose="02020603050405020304" pitchFamily="18" charset="0"/>
                        <a:cs typeface="Times New Roman" panose="02020603050405020304" pitchFamily="18" charset="0"/>
                      </a:endParaRPr>
                    </a:p>
                    <a:p>
                      <a:pPr marL="0" lvl="0" indent="0" algn="l">
                        <a:spcAft>
                          <a:spcPts val="0"/>
                        </a:spcAft>
                        <a:buFont typeface="Symbol" panose="05050102010706020507" pitchFamily="18" charset="2"/>
                        <a:buNone/>
                      </a:pPr>
                      <a:r>
                        <a:rPr lang="en-GB" sz="700" dirty="0">
                          <a:solidFill>
                            <a:srgbClr val="373737"/>
                          </a:solidFill>
                          <a:effectLst/>
                          <a:latin typeface="+mn-lt"/>
                          <a:ea typeface="Times New Roman" panose="02020603050405020304" pitchFamily="18" charset="0"/>
                          <a:cs typeface="Helvetica" panose="020B0604020202020204" pitchFamily="34" charset="0"/>
                        </a:rPr>
                        <a:t>Aid agencies</a:t>
                      </a:r>
                      <a:r>
                        <a:rPr lang="en-GB" sz="700" baseline="0" dirty="0">
                          <a:solidFill>
                            <a:srgbClr val="373737"/>
                          </a:solidFill>
                          <a:effectLst/>
                          <a:latin typeface="+mn-lt"/>
                          <a:ea typeface="Times New Roman" panose="02020603050405020304" pitchFamily="18" charset="0"/>
                          <a:cs typeface="Helvetica" panose="020B0604020202020204" pitchFamily="34" charset="0"/>
                        </a:rPr>
                        <a:t> </a:t>
                      </a:r>
                      <a:r>
                        <a:rPr lang="en-GB" sz="700" dirty="0">
                          <a:solidFill>
                            <a:srgbClr val="373737"/>
                          </a:solidFill>
                          <a:effectLst/>
                          <a:latin typeface="+mn-lt"/>
                          <a:ea typeface="Times New Roman" panose="02020603050405020304" pitchFamily="18" charset="0"/>
                          <a:cs typeface="Helvetica" panose="020B0604020202020204" pitchFamily="34" charset="0"/>
                        </a:rPr>
                        <a:t>like Oxfam replaced fishing boats so that the local fishing industries could restart quickly.</a:t>
                      </a:r>
                      <a:endParaRPr lang="en-GB" sz="700" dirty="0">
                        <a:effectLst/>
                        <a:latin typeface="+mn-lt"/>
                        <a:ea typeface="Times New Roman" panose="02020603050405020304" pitchFamily="18" charset="0"/>
                        <a:cs typeface="Times New Roman" panose="02020603050405020304" pitchFamily="18" charset="0"/>
                      </a:endParaRPr>
                    </a:p>
                  </a:txBody>
                  <a:tcPr marL="114300" marR="114300" marT="0" marB="0">
                    <a:solidFill>
                      <a:schemeClr val="accent2">
                        <a:lumMod val="40000"/>
                        <a:lumOff val="60000"/>
                      </a:schemeClr>
                    </a:solidFill>
                  </a:tcPr>
                </a:tc>
                <a:extLst>
                  <a:ext uri="{0D108BD9-81ED-4DB2-BD59-A6C34878D82A}">
                    <a16:rowId xmlns:a16="http://schemas.microsoft.com/office/drawing/2014/main" val="1411523217"/>
                  </a:ext>
                </a:extLst>
              </a:tr>
            </a:tbl>
          </a:graphicData>
        </a:graphic>
      </p:graphicFrame>
      <p:pic>
        <p:nvPicPr>
          <p:cNvPr id="3" name="Picture 2"/>
          <p:cNvPicPr>
            <a:picLocks noChangeAspect="1"/>
          </p:cNvPicPr>
          <p:nvPr/>
        </p:nvPicPr>
        <p:blipFill>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2979382"/>
            <a:ext cx="1876916" cy="1130529"/>
          </a:xfrm>
          <a:prstGeom prst="rect">
            <a:avLst/>
          </a:prstGeom>
        </p:spPr>
      </p:pic>
      <p:pic>
        <p:nvPicPr>
          <p:cNvPr id="32" name="Picture 31"/>
          <p:cNvPicPr>
            <a:picLocks noChangeAspect="1"/>
          </p:cNvPicPr>
          <p:nvPr/>
        </p:nvPicPr>
        <p:blipFill rotWithShape="1">
          <a:blip r:embed="rId4" cstate="print">
            <a:extLst>
              <a:ext uri="{28A0092B-C50C-407E-A947-70E740481C1C}">
                <a14:useLocalDpi xmlns:a14="http://schemas.microsoft.com/office/drawing/2010/main" val="0"/>
              </a:ext>
            </a:extLst>
          </a:blip>
          <a:srcRect l="5193" r="6339" b="7190"/>
          <a:stretch/>
        </p:blipFill>
        <p:spPr>
          <a:xfrm>
            <a:off x="1910095" y="3377491"/>
            <a:ext cx="1462122" cy="726873"/>
          </a:xfrm>
          <a:prstGeom prst="rect">
            <a:avLst/>
          </a:prstGeom>
        </p:spPr>
      </p:pic>
      <p:graphicFrame>
        <p:nvGraphicFramePr>
          <p:cNvPr id="2" name="Table 1">
            <a:extLst>
              <a:ext uri="{FF2B5EF4-FFF2-40B4-BE49-F238E27FC236}">
                <a16:creationId xmlns:a16="http://schemas.microsoft.com/office/drawing/2014/main" id="{23BEF888-92D1-41B3-865B-75309F2BA07C}"/>
              </a:ext>
            </a:extLst>
          </p:cNvPr>
          <p:cNvGraphicFramePr>
            <a:graphicFrameLocks noGrp="1"/>
          </p:cNvGraphicFramePr>
          <p:nvPr/>
        </p:nvGraphicFramePr>
        <p:xfrm>
          <a:off x="3360181" y="1176675"/>
          <a:ext cx="3092392" cy="1982619"/>
        </p:xfrm>
        <a:graphic>
          <a:graphicData uri="http://schemas.openxmlformats.org/drawingml/2006/table">
            <a:tbl>
              <a:tblPr firstRow="1" bandRow="1">
                <a:tableStyleId>{21E4AEA4-8DFA-4A89-87EB-49C32662AFE0}</a:tableStyleId>
              </a:tblPr>
              <a:tblGrid>
                <a:gridCol w="1546196">
                  <a:extLst>
                    <a:ext uri="{9D8B030D-6E8A-4147-A177-3AD203B41FA5}">
                      <a16:colId xmlns:a16="http://schemas.microsoft.com/office/drawing/2014/main" val="2539353615"/>
                    </a:ext>
                  </a:extLst>
                </a:gridCol>
                <a:gridCol w="1546196">
                  <a:extLst>
                    <a:ext uri="{9D8B030D-6E8A-4147-A177-3AD203B41FA5}">
                      <a16:colId xmlns:a16="http://schemas.microsoft.com/office/drawing/2014/main" val="2560800740"/>
                    </a:ext>
                  </a:extLst>
                </a:gridCol>
              </a:tblGrid>
              <a:tr h="209154">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t>Monitoring, Prediction, Planning and Protection</a:t>
                      </a:r>
                    </a:p>
                  </a:txBody>
                  <a:tcPr anchor="ctr"/>
                </a:tc>
                <a:tc hMerge="1">
                  <a:txBody>
                    <a:bodyPr/>
                    <a:lstStyle/>
                    <a:p>
                      <a:endParaRPr lang="en-GB" dirty="0"/>
                    </a:p>
                  </a:txBody>
                  <a:tcPr/>
                </a:tc>
                <a:extLst>
                  <a:ext uri="{0D108BD9-81ED-4DB2-BD59-A6C34878D82A}">
                    <a16:rowId xmlns:a16="http://schemas.microsoft.com/office/drawing/2014/main" val="45036227"/>
                  </a:ext>
                </a:extLst>
              </a:tr>
              <a:tr h="687219">
                <a:tc gridSpan="2">
                  <a:txBody>
                    <a:bodyPr/>
                    <a:lstStyle/>
                    <a:p>
                      <a:pPr algn="ctr"/>
                      <a:r>
                        <a:rPr lang="en-GB" sz="800" b="1" dirty="0"/>
                        <a:t>Monitoring</a:t>
                      </a:r>
                      <a:r>
                        <a:rPr lang="en-GB" sz="800" b="1" baseline="0" dirty="0"/>
                        <a:t> and predicting</a:t>
                      </a:r>
                    </a:p>
                    <a:p>
                      <a:pPr algn="ctr"/>
                      <a:r>
                        <a:rPr lang="en-GB" sz="700" b="0" baseline="0" dirty="0"/>
                        <a:t>Scientists use data from things like radar, satellites and aircrafts to monitor storms. Computer models are used to calculate a predicted path of the storm.</a:t>
                      </a:r>
                    </a:p>
                    <a:p>
                      <a:pPr algn="ctr"/>
                      <a:r>
                        <a:rPr lang="en-GB" sz="700" b="0" dirty="0"/>
                        <a:t>Predicting when are where a storm is going to happen allows evacuation</a:t>
                      </a:r>
                      <a:r>
                        <a:rPr lang="en-GB" sz="700" b="0" baseline="0" dirty="0"/>
                        <a:t> and people to prepare by protecting homes and businesses.</a:t>
                      </a:r>
                      <a:endParaRPr lang="en-GB" sz="700" b="0" dirty="0"/>
                    </a:p>
                  </a:txBody>
                  <a:tcPr anchor="ctr"/>
                </a:tc>
                <a:tc hMerge="1">
                  <a:txBody>
                    <a:bodyPr/>
                    <a:lstStyle/>
                    <a:p>
                      <a:pPr algn="ctr"/>
                      <a:endParaRPr lang="en-GB" sz="800" dirty="0"/>
                    </a:p>
                  </a:txBody>
                  <a:tcPr anchor="ctr"/>
                </a:tc>
                <a:extLst>
                  <a:ext uri="{0D108BD9-81ED-4DB2-BD59-A6C34878D82A}">
                    <a16:rowId xmlns:a16="http://schemas.microsoft.com/office/drawing/2014/main" val="396901096"/>
                  </a:ext>
                </a:extLst>
              </a:tr>
              <a:tr h="687219">
                <a:tc>
                  <a:txBody>
                    <a:bodyPr/>
                    <a:lstStyle/>
                    <a:p>
                      <a:pPr algn="ctr"/>
                      <a:r>
                        <a:rPr lang="en-GB" sz="800" b="1" dirty="0"/>
                        <a:t>Planning</a:t>
                      </a:r>
                    </a:p>
                    <a:p>
                      <a:pPr algn="ctr"/>
                      <a:r>
                        <a:rPr lang="en-GB" sz="700" b="0" dirty="0"/>
                        <a:t>Future developments, e.g.  New house can be planned to avoid areas most at risk.</a:t>
                      </a:r>
                    </a:p>
                    <a:p>
                      <a:pPr algn="ctr"/>
                      <a:r>
                        <a:rPr lang="en-GB" sz="700" b="0" dirty="0"/>
                        <a:t>Emergency services</a:t>
                      </a:r>
                      <a:r>
                        <a:rPr lang="en-GB" sz="700" b="0" baseline="0" dirty="0"/>
                        <a:t> can train and prepare for disasters, e.g. by practicing rescuing people from flooded areas with helicopters.</a:t>
                      </a:r>
                      <a:endParaRPr lang="en-GB" sz="700" b="0" dirty="0"/>
                    </a:p>
                    <a:p>
                      <a:pPr algn="ctr"/>
                      <a:r>
                        <a:rPr lang="en-GB" sz="800" dirty="0"/>
                        <a:t>.</a:t>
                      </a:r>
                      <a:endParaRPr lang="en-GB" sz="800" dirty="0">
                        <a:cs typeface="Arial" panose="020B0604020202020204" pitchFamily="34" charset="0"/>
                      </a:endParaRPr>
                    </a:p>
                  </a:txBody>
                  <a:tcPr anchor="ctr"/>
                </a:tc>
                <a:tc>
                  <a:txBody>
                    <a:bodyPr/>
                    <a:lstStyle/>
                    <a:p>
                      <a:pPr algn="ctr"/>
                      <a:r>
                        <a:rPr lang="en-GB" sz="800" b="1" dirty="0"/>
                        <a:t>Protection </a:t>
                      </a:r>
                    </a:p>
                    <a:p>
                      <a:pPr algn="ctr"/>
                      <a:r>
                        <a:rPr lang="en-GB" sz="700" b="0" dirty="0"/>
                        <a:t>Building</a:t>
                      </a:r>
                      <a:r>
                        <a:rPr lang="en-GB" sz="700" b="0" baseline="0" dirty="0"/>
                        <a:t>s can be designed to withstand tropical storms. e.g. by using reinforced concrete. Buildings can be put on stilts to avoid flood waters and storm surges.</a:t>
                      </a:r>
                    </a:p>
                    <a:p>
                      <a:pPr algn="ctr"/>
                      <a:r>
                        <a:rPr lang="en-GB" sz="700" b="0" baseline="0" dirty="0"/>
                        <a:t>Flood defences can be built.</a:t>
                      </a:r>
                    </a:p>
                    <a:p>
                      <a:pPr algn="ctr"/>
                      <a:r>
                        <a:rPr lang="en-GB" sz="700" b="0" baseline="0" dirty="0"/>
                        <a:t>Governments cab plan evacuation routes.</a:t>
                      </a:r>
                      <a:endParaRPr lang="en-GB" sz="700" b="0" dirty="0"/>
                    </a:p>
                  </a:txBody>
                  <a:tcPr anchor="ctr"/>
                </a:tc>
                <a:extLst>
                  <a:ext uri="{0D108BD9-81ED-4DB2-BD59-A6C34878D82A}">
                    <a16:rowId xmlns:a16="http://schemas.microsoft.com/office/drawing/2014/main" val="1845981341"/>
                  </a:ext>
                </a:extLst>
              </a:tr>
            </a:tbl>
          </a:graphicData>
        </a:graphic>
      </p:graphicFrame>
      <p:graphicFrame>
        <p:nvGraphicFramePr>
          <p:cNvPr id="15" name="Table 14">
            <a:extLst>
              <a:ext uri="{FF2B5EF4-FFF2-40B4-BE49-F238E27FC236}">
                <a16:creationId xmlns:a16="http://schemas.microsoft.com/office/drawing/2014/main" id="{63880306-926D-4503-8825-90E87BD7908E}"/>
              </a:ext>
            </a:extLst>
          </p:cNvPr>
          <p:cNvGraphicFramePr>
            <a:graphicFrameLocks noGrp="1"/>
          </p:cNvGraphicFramePr>
          <p:nvPr/>
        </p:nvGraphicFramePr>
        <p:xfrm>
          <a:off x="3388620" y="3100533"/>
          <a:ext cx="3080661" cy="548640"/>
        </p:xfrm>
        <a:graphic>
          <a:graphicData uri="http://schemas.openxmlformats.org/drawingml/2006/table">
            <a:tbl>
              <a:tblPr firstRow="1" bandRow="1">
                <a:tableStyleId>{21E4AEA4-8DFA-4A89-87EB-49C32662AFE0}</a:tableStyleId>
              </a:tblPr>
              <a:tblGrid>
                <a:gridCol w="3080661">
                  <a:extLst>
                    <a:ext uri="{9D8B030D-6E8A-4147-A177-3AD203B41FA5}">
                      <a16:colId xmlns:a16="http://schemas.microsoft.com/office/drawing/2014/main" val="4232307941"/>
                    </a:ext>
                  </a:extLst>
                </a:gridCol>
              </a:tblGrid>
              <a:tr h="179531">
                <a:tc>
                  <a:txBody>
                    <a:bodyPr/>
                    <a:lstStyle/>
                    <a:p>
                      <a:pPr algn="ctr">
                        <a:spcBef>
                          <a:spcPct val="50000"/>
                        </a:spcBef>
                      </a:pPr>
                      <a:r>
                        <a:rPr lang="en-GB" altLang="en-US" sz="800" b="0" u="none" dirty="0">
                          <a:latin typeface="+mn-lt"/>
                        </a:rPr>
                        <a:t>Measuring the </a:t>
                      </a:r>
                      <a:r>
                        <a:rPr lang="en-GB" altLang="en-US" sz="800" b="0" u="none" dirty="0" err="1">
                          <a:latin typeface="+mn-lt"/>
                        </a:rPr>
                        <a:t>Saffir</a:t>
                      </a:r>
                      <a:r>
                        <a:rPr lang="en-GB" altLang="en-US" sz="800" b="0" u="none" dirty="0">
                          <a:latin typeface="+mn-lt"/>
                        </a:rPr>
                        <a:t>-Simpson Scale</a:t>
                      </a:r>
                    </a:p>
                  </a:txBody>
                  <a:tcPr/>
                </a:tc>
                <a:extLst>
                  <a:ext uri="{0D108BD9-81ED-4DB2-BD59-A6C34878D82A}">
                    <a16:rowId xmlns:a16="http://schemas.microsoft.com/office/drawing/2014/main" val="314669636"/>
                  </a:ext>
                </a:extLst>
              </a:tr>
              <a:tr h="28212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800" dirty="0">
                          <a:latin typeface="+mn-lt"/>
                        </a:rPr>
                        <a:t>The </a:t>
                      </a:r>
                      <a:r>
                        <a:rPr lang="en-GB" altLang="en-US" sz="800" dirty="0" err="1">
                          <a:latin typeface="+mn-lt"/>
                        </a:rPr>
                        <a:t>Saffir</a:t>
                      </a:r>
                      <a:r>
                        <a:rPr lang="en-GB" altLang="en-US" sz="800" dirty="0">
                          <a:latin typeface="+mn-lt"/>
                        </a:rPr>
                        <a:t>-Simpson scale ranks hurricanes from category 1 to 5, the most powerful. </a:t>
                      </a:r>
                    </a:p>
                  </a:txBody>
                  <a:tcPr/>
                </a:tc>
                <a:extLst>
                  <a:ext uri="{0D108BD9-81ED-4DB2-BD59-A6C34878D82A}">
                    <a16:rowId xmlns:a16="http://schemas.microsoft.com/office/drawing/2014/main" val="1005870514"/>
                  </a:ext>
                </a:extLst>
              </a:tr>
            </a:tbl>
          </a:graphicData>
        </a:graphic>
      </p:graphicFrame>
      <p:graphicFrame>
        <p:nvGraphicFramePr>
          <p:cNvPr id="18" name="Table 17">
            <a:extLst>
              <a:ext uri="{FF2B5EF4-FFF2-40B4-BE49-F238E27FC236}">
                <a16:creationId xmlns:a16="http://schemas.microsoft.com/office/drawing/2014/main" id="{10795644-4000-4D39-AF1C-2083D97F3401}"/>
              </a:ext>
            </a:extLst>
          </p:cNvPr>
          <p:cNvGraphicFramePr>
            <a:graphicFrameLocks noGrp="1"/>
          </p:cNvGraphicFramePr>
          <p:nvPr/>
        </p:nvGraphicFramePr>
        <p:xfrm>
          <a:off x="6497415" y="3314"/>
          <a:ext cx="3408582" cy="1905762"/>
        </p:xfrm>
        <a:graphic>
          <a:graphicData uri="http://schemas.openxmlformats.org/drawingml/2006/table">
            <a:tbl>
              <a:tblPr firstRow="1" bandRow="1">
                <a:tableStyleId>{21E4AEA4-8DFA-4A89-87EB-49C32662AFE0}</a:tableStyleId>
              </a:tblPr>
              <a:tblGrid>
                <a:gridCol w="1391943">
                  <a:extLst>
                    <a:ext uri="{9D8B030D-6E8A-4147-A177-3AD203B41FA5}">
                      <a16:colId xmlns:a16="http://schemas.microsoft.com/office/drawing/2014/main" val="1803496624"/>
                    </a:ext>
                  </a:extLst>
                </a:gridCol>
                <a:gridCol w="2016639">
                  <a:extLst>
                    <a:ext uri="{9D8B030D-6E8A-4147-A177-3AD203B41FA5}">
                      <a16:colId xmlns:a16="http://schemas.microsoft.com/office/drawing/2014/main" val="1291518246"/>
                    </a:ext>
                  </a:extLst>
                </a:gridCol>
              </a:tblGrid>
              <a:tr h="199212">
                <a:tc gridSpan="2">
                  <a:txBody>
                    <a:bodyPr/>
                    <a:lstStyle/>
                    <a:p>
                      <a:pPr algn="ctr"/>
                      <a:r>
                        <a:rPr lang="en-GB" sz="800" b="1" strike="noStrike" dirty="0"/>
                        <a:t> Case Study:</a:t>
                      </a:r>
                      <a:r>
                        <a:rPr lang="en-GB" sz="800" b="1" strike="noStrike" baseline="0" dirty="0"/>
                        <a:t>  Beast from the East/Storm Emma 2018</a:t>
                      </a:r>
                      <a:endParaRPr lang="en-GB" sz="800" b="1" strike="noStrike" dirty="0"/>
                    </a:p>
                  </a:txBody>
                  <a:tcPr/>
                </a:tc>
                <a:tc hMerge="1">
                  <a:txBody>
                    <a:bodyPr/>
                    <a:lstStyle/>
                    <a:p>
                      <a:endParaRPr lang="en-GB"/>
                    </a:p>
                  </a:txBody>
                  <a:tcPr/>
                </a:tc>
                <a:extLst>
                  <a:ext uri="{0D108BD9-81ED-4DB2-BD59-A6C34878D82A}">
                    <a16:rowId xmlns:a16="http://schemas.microsoft.com/office/drawing/2014/main" val="1421472908"/>
                  </a:ext>
                </a:extLst>
              </a:tr>
              <a:tr h="516973">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t>Causes:</a:t>
                      </a:r>
                      <a:r>
                        <a:rPr lang="en-GB" sz="700" b="1" baseline="0" dirty="0"/>
                        <a:t> </a:t>
                      </a:r>
                      <a:r>
                        <a:rPr lang="en-GB" sz="700" kern="1200" dirty="0">
                          <a:solidFill>
                            <a:schemeClr val="dk1"/>
                          </a:solidFill>
                          <a:effectLst/>
                          <a:latin typeface="+mn-lt"/>
                          <a:ea typeface="+mn-ea"/>
                          <a:cs typeface="+mn-cs"/>
                        </a:rPr>
                        <a:t>The Beast from the East (a low pressure polar vortex from Siberia) meets Storm Emma caused by a storm originating in Portugal which has carried towards the UK by jet streams, has caused blizzards, strong winds, drifting snow and temperatures to drop below -5 degree Celsius, with a wind chill of -15 degree Celsius.</a:t>
                      </a:r>
                    </a:p>
                  </a:txBody>
                  <a:tcPr>
                    <a:solidFill>
                      <a:schemeClr val="accent2">
                        <a:lumMod val="60000"/>
                        <a:lumOff val="40000"/>
                      </a:schemeClr>
                    </a:solidFill>
                  </a:tcPr>
                </a:tc>
                <a:tc hMerge="1">
                  <a:txBody>
                    <a:bodyPr/>
                    <a:lstStyle/>
                    <a:p>
                      <a:endParaRPr lang="en-GB" dirty="0"/>
                    </a:p>
                  </a:txBody>
                  <a:tcPr/>
                </a:tc>
                <a:extLst>
                  <a:ext uri="{0D108BD9-81ED-4DB2-BD59-A6C34878D82A}">
                    <a16:rowId xmlns:a16="http://schemas.microsoft.com/office/drawing/2014/main" val="1321619053"/>
                  </a:ext>
                </a:extLst>
              </a:tr>
              <a:tr h="781405">
                <a:tc>
                  <a:txBody>
                    <a:bodyPr/>
                    <a:lstStyle/>
                    <a:p>
                      <a:pPr marL="0" indent="0">
                        <a:lnSpc>
                          <a:spcPct val="115000"/>
                        </a:lnSpc>
                        <a:spcAft>
                          <a:spcPts val="0"/>
                        </a:spcAft>
                        <a:buFont typeface="Arial" panose="020B0604020202020204" pitchFamily="34" charset="0"/>
                        <a:buNone/>
                      </a:pPr>
                      <a:r>
                        <a:rPr lang="en-GB" sz="700" b="1" dirty="0"/>
                        <a:t>Effect</a:t>
                      </a:r>
                    </a:p>
                    <a:p>
                      <a:r>
                        <a:rPr lang="en-GB" sz="700" kern="1200" dirty="0">
                          <a:solidFill>
                            <a:schemeClr val="dk1"/>
                          </a:solidFill>
                          <a:effectLst/>
                          <a:latin typeface="+mn-lt"/>
                          <a:ea typeface="+mn-ea"/>
                          <a:cs typeface="+mn-cs"/>
                        </a:rPr>
                        <a:t>Social:10 people have currently died and non-emergency NHS surgeries cancelled and gas shortages across the country.</a:t>
                      </a:r>
                      <a:r>
                        <a:rPr lang="en-GB" sz="700" kern="1200" baseline="0" dirty="0">
                          <a:solidFill>
                            <a:schemeClr val="dk1"/>
                          </a:solidFill>
                          <a:effectLst/>
                          <a:latin typeface="+mn-lt"/>
                          <a:ea typeface="+mn-ea"/>
                          <a:cs typeface="+mn-cs"/>
                        </a:rPr>
                        <a:t> </a:t>
                      </a:r>
                      <a:r>
                        <a:rPr lang="en-GB" sz="700" kern="1200" dirty="0">
                          <a:solidFill>
                            <a:schemeClr val="dk1"/>
                          </a:solidFill>
                          <a:effectLst/>
                          <a:latin typeface="+mn-lt"/>
                          <a:ea typeface="+mn-ea"/>
                          <a:cs typeface="+mn-cs"/>
                        </a:rPr>
                        <a:t>9000 road collisions reported by the AA in three days</a:t>
                      </a:r>
                    </a:p>
                    <a:p>
                      <a:pPr lvl="0"/>
                      <a:r>
                        <a:rPr lang="en-GB" sz="700" kern="1200" dirty="0">
                          <a:solidFill>
                            <a:schemeClr val="dk1"/>
                          </a:solidFill>
                          <a:effectLst/>
                          <a:latin typeface="+mn-lt"/>
                          <a:ea typeface="+mn-ea"/>
                          <a:cs typeface="+mn-cs"/>
                        </a:rPr>
                        <a:t>Hundreds of people stranded .</a:t>
                      </a:r>
                      <a:r>
                        <a:rPr lang="en-GB" sz="700" b="0" kern="1200" baseline="0" dirty="0">
                          <a:solidFill>
                            <a:schemeClr val="dk1"/>
                          </a:solidFill>
                          <a:effectLst/>
                          <a:latin typeface="+mn-lt"/>
                          <a:ea typeface="+mn-ea"/>
                          <a:cs typeface="+mn-cs"/>
                        </a:rPr>
                        <a:t> Airports such as Doncaster Robin Hood closed.</a:t>
                      </a:r>
                      <a:endParaRPr lang="en-GB" sz="700" kern="1200" dirty="0">
                        <a:solidFill>
                          <a:schemeClr val="dk1"/>
                        </a:solidFill>
                        <a:effectLst/>
                        <a:latin typeface="+mn-lt"/>
                        <a:ea typeface="+mn-ea"/>
                        <a:cs typeface="+mn-cs"/>
                      </a:endParaRPr>
                    </a:p>
                  </a:txBody>
                  <a:tcPr>
                    <a:solidFill>
                      <a:schemeClr val="accent2">
                        <a:lumMod val="40000"/>
                        <a:lumOff val="60000"/>
                      </a:schemeClr>
                    </a:solidFill>
                  </a:tcPr>
                </a:tc>
                <a:tc>
                  <a:txBody>
                    <a:bodyPr/>
                    <a:lstStyle/>
                    <a:p>
                      <a:pPr marL="0" indent="0">
                        <a:buFont typeface="Arial" panose="020B0604020202020204" pitchFamily="34" charset="0"/>
                        <a:buNone/>
                      </a:pPr>
                      <a:r>
                        <a:rPr lang="en-GB" sz="700" b="1" dirty="0">
                          <a:latin typeface="+mn-lt"/>
                        </a:rPr>
                        <a:t>Management</a:t>
                      </a:r>
                    </a:p>
                    <a:p>
                      <a:pPr lvl="0"/>
                      <a:r>
                        <a:rPr lang="en-GB" sz="700" kern="1200" dirty="0">
                          <a:solidFill>
                            <a:schemeClr val="dk1"/>
                          </a:solidFill>
                          <a:effectLst/>
                          <a:latin typeface="+mn-lt"/>
                          <a:ea typeface="+mn-ea"/>
                          <a:cs typeface="+mn-cs"/>
                        </a:rPr>
                        <a:t>In Lincolnshire, authorities were so overrun with snow-related emergencies they called in the armed forces. Ten RAF vehicles and their crews transported doctors and stranded patients after local police admitted they were struggling to cope. Greggs delivery drivers handed cakes to stranded drivers.</a:t>
                      </a:r>
                      <a:r>
                        <a:rPr lang="en-GB" sz="700" kern="1200" baseline="0" dirty="0">
                          <a:solidFill>
                            <a:schemeClr val="dk1"/>
                          </a:solidFill>
                          <a:effectLst/>
                          <a:latin typeface="+mn-lt"/>
                          <a:ea typeface="+mn-ea"/>
                          <a:cs typeface="+mn-cs"/>
                        </a:rPr>
                        <a:t> </a:t>
                      </a:r>
                      <a:r>
                        <a:rPr lang="en-GB" sz="700" kern="1200" dirty="0">
                          <a:solidFill>
                            <a:schemeClr val="dk1"/>
                          </a:solidFill>
                          <a:effectLst/>
                          <a:latin typeface="+mn-lt"/>
                          <a:ea typeface="+mn-ea"/>
                          <a:cs typeface="+mn-cs"/>
                        </a:rPr>
                        <a:t>The MET office issues ‘Red’ weather warnings instructing people to stay indoors and warn people against traveling.</a:t>
                      </a:r>
                    </a:p>
                  </a:txBody>
                  <a:tcPr>
                    <a:solidFill>
                      <a:schemeClr val="accent2">
                        <a:lumMod val="40000"/>
                        <a:lumOff val="60000"/>
                      </a:schemeClr>
                    </a:solidFill>
                  </a:tcPr>
                </a:tc>
                <a:extLst>
                  <a:ext uri="{0D108BD9-81ED-4DB2-BD59-A6C34878D82A}">
                    <a16:rowId xmlns:a16="http://schemas.microsoft.com/office/drawing/2014/main" val="1348369552"/>
                  </a:ext>
                </a:extLst>
              </a:tr>
            </a:tbl>
          </a:graphicData>
        </a:graphic>
      </p:graphicFrame>
      <p:graphicFrame>
        <p:nvGraphicFramePr>
          <p:cNvPr id="19" name="Table 18">
            <a:extLst>
              <a:ext uri="{FF2B5EF4-FFF2-40B4-BE49-F238E27FC236}">
                <a16:creationId xmlns:a16="http://schemas.microsoft.com/office/drawing/2014/main" id="{5FB1A126-B42A-4B2A-9E5F-8D2B2CDC9F8E}"/>
              </a:ext>
            </a:extLst>
          </p:cNvPr>
          <p:cNvGraphicFramePr>
            <a:graphicFrameLocks noGrp="1"/>
          </p:cNvGraphicFramePr>
          <p:nvPr/>
        </p:nvGraphicFramePr>
        <p:xfrm>
          <a:off x="6505617" y="1849129"/>
          <a:ext cx="3400383" cy="624840"/>
        </p:xfrm>
        <a:graphic>
          <a:graphicData uri="http://schemas.openxmlformats.org/drawingml/2006/table">
            <a:tbl>
              <a:tblPr firstRow="1" bandRow="1">
                <a:tableStyleId>{21E4AEA4-8DFA-4A89-87EB-49C32662AFE0}</a:tableStyleId>
              </a:tblPr>
              <a:tblGrid>
                <a:gridCol w="3400383">
                  <a:extLst>
                    <a:ext uri="{9D8B030D-6E8A-4147-A177-3AD203B41FA5}">
                      <a16:colId xmlns:a16="http://schemas.microsoft.com/office/drawing/2014/main" val="4107558010"/>
                    </a:ext>
                  </a:extLst>
                </a:gridCol>
              </a:tblGrid>
              <a:tr h="193201">
                <a:tc>
                  <a:txBody>
                    <a:bodyPr/>
                    <a:lstStyle/>
                    <a:p>
                      <a:pPr algn="ctr"/>
                      <a:r>
                        <a:rPr lang="en-GB" sz="800" dirty="0"/>
                        <a:t>What is Climate Change?</a:t>
                      </a:r>
                      <a:endParaRPr lang="en-GB" sz="800" dirty="0">
                        <a:latin typeface="+mn-lt"/>
                        <a:cs typeface="Arial" panose="020B0604020202020204" pitchFamily="34" charset="0"/>
                      </a:endParaRPr>
                    </a:p>
                  </a:txBody>
                  <a:tcPr/>
                </a:tc>
                <a:extLst>
                  <a:ext uri="{0D108BD9-81ED-4DB2-BD59-A6C34878D82A}">
                    <a16:rowId xmlns:a16="http://schemas.microsoft.com/office/drawing/2014/main" val="2200129887"/>
                  </a:ext>
                </a:extLst>
              </a:tr>
              <a:tr h="317162">
                <a:tc>
                  <a:txBody>
                    <a:bodyPr/>
                    <a:lstStyle/>
                    <a:p>
                      <a:pPr algn="ctr"/>
                      <a:r>
                        <a:rPr lang="en-GB" sz="700" b="1" dirty="0"/>
                        <a:t>Climate change is a large-scale, long-term shift in the planet's weather patterns or average temperatures. Earth has had tropical climates and ice ages many times in its 4.5 billion years.</a:t>
                      </a:r>
                      <a:endParaRPr lang="en-GB" sz="700" b="1" dirty="0">
                        <a:latin typeface="+mn-lt"/>
                        <a:cs typeface="Arial" panose="020B0604020202020204" pitchFamily="34" charset="0"/>
                      </a:endParaRPr>
                    </a:p>
                  </a:txBody>
                  <a:tcPr/>
                </a:tc>
                <a:extLst>
                  <a:ext uri="{0D108BD9-81ED-4DB2-BD59-A6C34878D82A}">
                    <a16:rowId xmlns:a16="http://schemas.microsoft.com/office/drawing/2014/main" val="1552593832"/>
                  </a:ext>
                </a:extLst>
              </a:tr>
            </a:tbl>
          </a:graphicData>
        </a:graphic>
      </p:graphicFrame>
      <p:graphicFrame>
        <p:nvGraphicFramePr>
          <p:cNvPr id="20" name="Table 19">
            <a:extLst>
              <a:ext uri="{FF2B5EF4-FFF2-40B4-BE49-F238E27FC236}">
                <a16:creationId xmlns:a16="http://schemas.microsoft.com/office/drawing/2014/main" id="{2AE0CB9C-9BF6-4EBF-A4FB-5B96C58A61C6}"/>
              </a:ext>
            </a:extLst>
          </p:cNvPr>
          <p:cNvGraphicFramePr>
            <a:graphicFrameLocks noGrp="1"/>
          </p:cNvGraphicFramePr>
          <p:nvPr/>
        </p:nvGraphicFramePr>
        <p:xfrm>
          <a:off x="6513822" y="2434856"/>
          <a:ext cx="3392175" cy="1220378"/>
        </p:xfrm>
        <a:graphic>
          <a:graphicData uri="http://schemas.openxmlformats.org/drawingml/2006/table">
            <a:tbl>
              <a:tblPr firstRow="1" bandRow="1">
                <a:tableStyleId>{21E4AEA4-8DFA-4A89-87EB-49C32662AFE0}</a:tableStyleId>
              </a:tblPr>
              <a:tblGrid>
                <a:gridCol w="805211">
                  <a:extLst>
                    <a:ext uri="{9D8B030D-6E8A-4147-A177-3AD203B41FA5}">
                      <a16:colId xmlns:a16="http://schemas.microsoft.com/office/drawing/2014/main" val="4107558010"/>
                    </a:ext>
                  </a:extLst>
                </a:gridCol>
                <a:gridCol w="2586964">
                  <a:extLst>
                    <a:ext uri="{9D8B030D-6E8A-4147-A177-3AD203B41FA5}">
                      <a16:colId xmlns:a16="http://schemas.microsoft.com/office/drawing/2014/main" val="2876715182"/>
                    </a:ext>
                  </a:extLst>
                </a:gridCol>
              </a:tblGrid>
              <a:tr h="199298">
                <a:tc gridSpan="2">
                  <a:txBody>
                    <a:bodyPr/>
                    <a:lstStyle/>
                    <a:p>
                      <a:pPr algn="ctr"/>
                      <a:r>
                        <a:rPr lang="en-GB" sz="700" dirty="0"/>
                        <a:t>Recent Evidence</a:t>
                      </a:r>
                      <a:r>
                        <a:rPr lang="en-GB" sz="700" baseline="0" dirty="0"/>
                        <a:t> for climate change. </a:t>
                      </a:r>
                      <a:endParaRPr lang="en-GB" sz="700" dirty="0">
                        <a:latin typeface="+mn-lt"/>
                        <a:cs typeface="Arial" panose="020B0604020202020204" pitchFamily="34" charset="0"/>
                      </a:endParaRPr>
                    </a:p>
                  </a:txBody>
                  <a:tcPr/>
                </a:tc>
                <a:tc hMerge="1">
                  <a:txBody>
                    <a:bodyPr/>
                    <a:lstStyle/>
                    <a:p>
                      <a:endParaRPr lang="en-GB"/>
                    </a:p>
                  </a:txBody>
                  <a:tcPr/>
                </a:tc>
                <a:extLst>
                  <a:ext uri="{0D108BD9-81ED-4DB2-BD59-A6C34878D82A}">
                    <a16:rowId xmlns:a16="http://schemas.microsoft.com/office/drawing/2014/main" val="2200129887"/>
                  </a:ext>
                </a:extLst>
              </a:tr>
              <a:tr h="214686">
                <a:tc>
                  <a:txBody>
                    <a:bodyPr/>
                    <a:lstStyle/>
                    <a:p>
                      <a:r>
                        <a:rPr lang="en-GB" sz="700" b="1" dirty="0"/>
                        <a:t>Global</a:t>
                      </a:r>
                      <a:r>
                        <a:rPr lang="en-GB" sz="700" b="1" baseline="0" dirty="0"/>
                        <a:t> temperature</a:t>
                      </a:r>
                      <a:endParaRPr lang="en-GB" sz="700" b="1" dirty="0">
                        <a:latin typeface="+mn-lt"/>
                        <a:cs typeface="Arial" panose="020B0604020202020204" pitchFamily="34" charset="0"/>
                      </a:endParaRPr>
                    </a:p>
                  </a:txBody>
                  <a:tcPr>
                    <a:solidFill>
                      <a:schemeClr val="accent2">
                        <a:lumMod val="60000"/>
                        <a:lumOff val="40000"/>
                      </a:schemeClr>
                    </a:solidFill>
                  </a:tcPr>
                </a:tc>
                <a:tc>
                  <a:txBody>
                    <a:bodyPr/>
                    <a:lstStyle/>
                    <a:p>
                      <a:r>
                        <a:rPr lang="en-GB" sz="700" baseline="0" dirty="0"/>
                        <a:t>Average global temperatures have increased by more than </a:t>
                      </a:r>
                      <a:r>
                        <a:rPr lang="en-GB" sz="700" b="1" baseline="0" dirty="0"/>
                        <a:t>0.6°C since 1950</a:t>
                      </a:r>
                      <a:r>
                        <a:rPr lang="en-GB" sz="700" baseline="0" dirty="0"/>
                        <a:t>. </a:t>
                      </a:r>
                      <a:endParaRPr lang="en-GB" sz="700" dirty="0">
                        <a:latin typeface="+mn-lt"/>
                        <a:cs typeface="Arial" panose="020B0604020202020204" pitchFamily="34" charset="0"/>
                      </a:endParaRPr>
                    </a:p>
                  </a:txBody>
                  <a:tcPr/>
                </a:tc>
                <a:extLst>
                  <a:ext uri="{0D108BD9-81ED-4DB2-BD59-A6C34878D82A}">
                    <a16:rowId xmlns:a16="http://schemas.microsoft.com/office/drawing/2014/main" val="3548810120"/>
                  </a:ext>
                </a:extLst>
              </a:tr>
              <a:tr h="238824">
                <a:tc>
                  <a:txBody>
                    <a:bodyPr/>
                    <a:lstStyle/>
                    <a:p>
                      <a:r>
                        <a:rPr lang="en-GB" sz="700" b="1" dirty="0"/>
                        <a:t>Ice</a:t>
                      </a:r>
                      <a:r>
                        <a:rPr lang="en-GB" sz="700" b="1" baseline="0" dirty="0"/>
                        <a:t> sheets &amp; glaciers</a:t>
                      </a:r>
                      <a:endParaRPr lang="en-GB" sz="700" b="1" dirty="0">
                        <a:latin typeface="+mn-lt"/>
                        <a:cs typeface="Arial" panose="020B0604020202020204" pitchFamily="34" charset="0"/>
                      </a:endParaRPr>
                    </a:p>
                  </a:txBody>
                  <a:tcPr>
                    <a:solidFill>
                      <a:schemeClr val="accent2">
                        <a:lumMod val="60000"/>
                        <a:lumOff val="40000"/>
                      </a:schemeClr>
                    </a:solidFill>
                  </a:tcPr>
                </a:tc>
                <a:tc>
                  <a:txBody>
                    <a:bodyPr/>
                    <a:lstStyle/>
                    <a:p>
                      <a:r>
                        <a:rPr lang="en-GB" sz="700" dirty="0"/>
                        <a:t>Many of the world’s glaciers and ice sheets are melting.</a:t>
                      </a:r>
                      <a:r>
                        <a:rPr lang="en-GB" sz="700" baseline="0" dirty="0"/>
                        <a:t> E.g. the Arctic sea ice has declined by </a:t>
                      </a:r>
                      <a:r>
                        <a:rPr lang="en-GB" sz="700" b="1" baseline="0" dirty="0"/>
                        <a:t>10% in 30 years</a:t>
                      </a:r>
                      <a:r>
                        <a:rPr lang="en-GB" sz="700" baseline="0" dirty="0"/>
                        <a:t>. </a:t>
                      </a:r>
                      <a:endParaRPr lang="en-GB" sz="700" dirty="0">
                        <a:latin typeface="+mn-lt"/>
                        <a:cs typeface="Arial" panose="020B0604020202020204" pitchFamily="34" charset="0"/>
                      </a:endParaRPr>
                    </a:p>
                  </a:txBody>
                  <a:tcPr/>
                </a:tc>
                <a:extLst>
                  <a:ext uri="{0D108BD9-81ED-4DB2-BD59-A6C34878D82A}">
                    <a16:rowId xmlns:a16="http://schemas.microsoft.com/office/drawing/2014/main" val="1168953325"/>
                  </a:ext>
                </a:extLst>
              </a:tr>
              <a:tr h="289826">
                <a:tc>
                  <a:txBody>
                    <a:bodyPr/>
                    <a:lstStyle/>
                    <a:p>
                      <a:r>
                        <a:rPr lang="en-GB" sz="700" b="1" dirty="0"/>
                        <a:t>Sea Level Change</a:t>
                      </a:r>
                      <a:endParaRPr lang="en-GB" sz="700" b="1" dirty="0">
                        <a:latin typeface="+mn-lt"/>
                        <a:cs typeface="Arial" panose="020B0604020202020204" pitchFamily="34" charset="0"/>
                      </a:endParaRPr>
                    </a:p>
                  </a:txBody>
                  <a:tcPr>
                    <a:solidFill>
                      <a:schemeClr val="accent2">
                        <a:lumMod val="60000"/>
                        <a:lumOff val="40000"/>
                      </a:schemeClr>
                    </a:solidFill>
                  </a:tcPr>
                </a:tc>
                <a:tc>
                  <a:txBody>
                    <a:bodyPr/>
                    <a:lstStyle/>
                    <a:p>
                      <a:r>
                        <a:rPr lang="en-GB" sz="700" dirty="0"/>
                        <a:t>Average global </a:t>
                      </a:r>
                      <a:r>
                        <a:rPr lang="en-GB" sz="700" b="1" dirty="0"/>
                        <a:t>sea level has risen by 10-20cms </a:t>
                      </a:r>
                      <a:r>
                        <a:rPr lang="en-GB" sz="700" dirty="0"/>
                        <a:t>in the past 100 years. This is due to the additional water from ice and thermal expansion.</a:t>
                      </a:r>
                      <a:endParaRPr lang="en-GB" sz="700" dirty="0">
                        <a:latin typeface="+mn-lt"/>
                        <a:cs typeface="Arial" panose="020B0604020202020204" pitchFamily="34" charset="0"/>
                      </a:endParaRPr>
                    </a:p>
                  </a:txBody>
                  <a:tcPr/>
                </a:tc>
                <a:extLst>
                  <a:ext uri="{0D108BD9-81ED-4DB2-BD59-A6C34878D82A}">
                    <a16:rowId xmlns:a16="http://schemas.microsoft.com/office/drawing/2014/main" val="1254439377"/>
                  </a:ext>
                </a:extLst>
              </a:tr>
            </a:tbl>
          </a:graphicData>
        </a:graphic>
      </p:graphicFrame>
      <p:graphicFrame>
        <p:nvGraphicFramePr>
          <p:cNvPr id="21" name="Table 20">
            <a:extLst>
              <a:ext uri="{FF2B5EF4-FFF2-40B4-BE49-F238E27FC236}">
                <a16:creationId xmlns:a16="http://schemas.microsoft.com/office/drawing/2014/main" id="{9D540821-936A-425B-ABD0-31F98F0306C3}"/>
              </a:ext>
            </a:extLst>
          </p:cNvPr>
          <p:cNvGraphicFramePr>
            <a:graphicFrameLocks noGrp="1"/>
          </p:cNvGraphicFramePr>
          <p:nvPr/>
        </p:nvGraphicFramePr>
        <p:xfrm>
          <a:off x="6496051" y="4351950"/>
          <a:ext cx="3409949" cy="1136063"/>
        </p:xfrm>
        <a:graphic>
          <a:graphicData uri="http://schemas.openxmlformats.org/drawingml/2006/table">
            <a:tbl>
              <a:tblPr firstRow="1" bandRow="1">
                <a:tableStyleId>{21E4AEA4-8DFA-4A89-87EB-49C32662AFE0}</a:tableStyleId>
              </a:tblPr>
              <a:tblGrid>
                <a:gridCol w="626966">
                  <a:extLst>
                    <a:ext uri="{9D8B030D-6E8A-4147-A177-3AD203B41FA5}">
                      <a16:colId xmlns:a16="http://schemas.microsoft.com/office/drawing/2014/main" val="4107558010"/>
                    </a:ext>
                  </a:extLst>
                </a:gridCol>
                <a:gridCol w="2782983">
                  <a:extLst>
                    <a:ext uri="{9D8B030D-6E8A-4147-A177-3AD203B41FA5}">
                      <a16:colId xmlns:a16="http://schemas.microsoft.com/office/drawing/2014/main" val="965224573"/>
                    </a:ext>
                  </a:extLst>
                </a:gridCol>
              </a:tblGrid>
              <a:tr h="184806">
                <a:tc gridSpan="2">
                  <a:txBody>
                    <a:bodyPr/>
                    <a:lstStyle/>
                    <a:p>
                      <a:pPr algn="ctr"/>
                      <a:r>
                        <a:rPr lang="en-GB" sz="800" dirty="0"/>
                        <a:t>Evidence of natural</a:t>
                      </a:r>
                      <a:r>
                        <a:rPr lang="en-GB" sz="800" baseline="0" dirty="0"/>
                        <a:t> change</a:t>
                      </a:r>
                      <a:endParaRPr lang="en-GB" sz="800" dirty="0">
                        <a:latin typeface="+mn-lt"/>
                        <a:cs typeface="Arial" panose="020B0604020202020204" pitchFamily="34" charset="0"/>
                      </a:endParaRPr>
                    </a:p>
                  </a:txBody>
                  <a:tcPr/>
                </a:tc>
                <a:tc hMerge="1">
                  <a:txBody>
                    <a:bodyPr/>
                    <a:lstStyle/>
                    <a:p>
                      <a:endParaRPr lang="en-GB"/>
                    </a:p>
                  </a:txBody>
                  <a:tcPr/>
                </a:tc>
                <a:extLst>
                  <a:ext uri="{0D108BD9-81ED-4DB2-BD59-A6C34878D82A}">
                    <a16:rowId xmlns:a16="http://schemas.microsoft.com/office/drawing/2014/main" val="2200129887"/>
                  </a:ext>
                </a:extLst>
              </a:tr>
              <a:tr h="290409">
                <a:tc>
                  <a:txBody>
                    <a:bodyPr/>
                    <a:lstStyle/>
                    <a:p>
                      <a:r>
                        <a:rPr lang="en-GB" sz="700" b="1" dirty="0"/>
                        <a:t>Orbital Changes</a:t>
                      </a:r>
                      <a:endParaRPr lang="en-GB" sz="700" b="1" dirty="0">
                        <a:latin typeface="+mn-lt"/>
                        <a:cs typeface="Arial" panose="020B0604020202020204" pitchFamily="34" charset="0"/>
                      </a:endParaRPr>
                    </a:p>
                  </a:txBody>
                  <a:tcPr>
                    <a:solidFill>
                      <a:schemeClr val="accent2">
                        <a:lumMod val="60000"/>
                        <a:lumOff val="40000"/>
                      </a:schemeClr>
                    </a:solidFill>
                  </a:tcPr>
                </a:tc>
                <a:tc>
                  <a:txBody>
                    <a:bodyPr/>
                    <a:lstStyle/>
                    <a:p>
                      <a:r>
                        <a:rPr lang="en-GB" sz="700" dirty="0"/>
                        <a:t>Some </a:t>
                      </a:r>
                      <a:r>
                        <a:rPr lang="en-GB" sz="700" baseline="0" dirty="0"/>
                        <a:t>argue that climate change is linked to how the Earth orbits the Sun, and the way it wobbles and tilts as it does it.  </a:t>
                      </a:r>
                      <a:endParaRPr lang="en-GB" sz="700" dirty="0">
                        <a:latin typeface="+mn-lt"/>
                        <a:cs typeface="Arial" panose="020B0604020202020204" pitchFamily="34" charset="0"/>
                      </a:endParaRPr>
                    </a:p>
                  </a:txBody>
                  <a:tcPr/>
                </a:tc>
                <a:extLst>
                  <a:ext uri="{0D108BD9-81ED-4DB2-BD59-A6C34878D82A}">
                    <a16:rowId xmlns:a16="http://schemas.microsoft.com/office/drawing/2014/main" val="75676984"/>
                  </a:ext>
                </a:extLst>
              </a:tr>
              <a:tr h="29040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b="1" dirty="0"/>
                        <a:t>Sun Spots</a:t>
                      </a:r>
                      <a:endParaRPr lang="en-GB" sz="700" b="1" dirty="0">
                        <a:latin typeface="+mn-lt"/>
                        <a:cs typeface="Arial" panose="020B0604020202020204" pitchFamily="34" charset="0"/>
                      </a:endParaRPr>
                    </a:p>
                  </a:txBody>
                  <a:tcPr>
                    <a:solidFill>
                      <a:schemeClr val="accent2">
                        <a:lumMod val="60000"/>
                        <a:lumOff val="40000"/>
                      </a:schemeClr>
                    </a:solidFill>
                  </a:tcPr>
                </a:tc>
                <a:tc>
                  <a:txBody>
                    <a:bodyPr/>
                    <a:lstStyle/>
                    <a:p>
                      <a:r>
                        <a:rPr lang="en-GB" sz="700" dirty="0"/>
                        <a:t>Dark spots on the Sun are called Sun spots. They increase the </a:t>
                      </a:r>
                      <a:r>
                        <a:rPr lang="en-GB" sz="700" b="1" dirty="0"/>
                        <a:t>amount of energy Earth receives </a:t>
                      </a:r>
                      <a:r>
                        <a:rPr lang="en-GB" sz="700" dirty="0"/>
                        <a:t>from the Sun.</a:t>
                      </a:r>
                      <a:r>
                        <a:rPr lang="en-GB" sz="700" baseline="0" dirty="0"/>
                        <a:t> </a:t>
                      </a:r>
                      <a:endParaRPr lang="en-GB" sz="700" dirty="0">
                        <a:latin typeface="+mn-lt"/>
                        <a:cs typeface="Arial" panose="020B0604020202020204" pitchFamily="34" charset="0"/>
                      </a:endParaRPr>
                    </a:p>
                  </a:txBody>
                  <a:tcPr/>
                </a:tc>
                <a:extLst>
                  <a:ext uri="{0D108BD9-81ED-4DB2-BD59-A6C34878D82A}">
                    <a16:rowId xmlns:a16="http://schemas.microsoft.com/office/drawing/2014/main" val="3389025911"/>
                  </a:ext>
                </a:extLst>
              </a:tr>
              <a:tr h="31310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700" b="1" dirty="0"/>
                        <a:t>Volcanic Eruptions </a:t>
                      </a:r>
                    </a:p>
                  </a:txBody>
                  <a:tcPr>
                    <a:solidFill>
                      <a:schemeClr val="accent2">
                        <a:lumMod val="60000"/>
                        <a:lumOff val="40000"/>
                      </a:schemeClr>
                    </a:solidFill>
                  </a:tcPr>
                </a:tc>
                <a:tc>
                  <a:txBody>
                    <a:bodyPr/>
                    <a:lstStyle/>
                    <a:p>
                      <a:r>
                        <a:rPr lang="en-GB" sz="700" dirty="0"/>
                        <a:t>Volcanoes release</a:t>
                      </a:r>
                      <a:r>
                        <a:rPr lang="en-GB" sz="700" baseline="0" dirty="0"/>
                        <a:t> large amounts of </a:t>
                      </a:r>
                      <a:r>
                        <a:rPr lang="en-GB" sz="700" b="1" baseline="0" dirty="0"/>
                        <a:t>dust containing gases</a:t>
                      </a:r>
                      <a:r>
                        <a:rPr lang="en-GB" sz="700" baseline="0" dirty="0"/>
                        <a:t>. These can </a:t>
                      </a:r>
                      <a:r>
                        <a:rPr lang="en-GB" sz="700" b="1" baseline="0" dirty="0"/>
                        <a:t>block sunlight </a:t>
                      </a:r>
                      <a:r>
                        <a:rPr lang="en-GB" sz="700" baseline="0" dirty="0"/>
                        <a:t>and results in cooler temperatures.</a:t>
                      </a:r>
                      <a:endParaRPr lang="en-GB" sz="700" dirty="0">
                        <a:latin typeface="+mn-lt"/>
                        <a:cs typeface="Arial" panose="020B0604020202020204" pitchFamily="34" charset="0"/>
                      </a:endParaRPr>
                    </a:p>
                  </a:txBody>
                  <a:tcPr/>
                </a:tc>
                <a:extLst>
                  <a:ext uri="{0D108BD9-81ED-4DB2-BD59-A6C34878D82A}">
                    <a16:rowId xmlns:a16="http://schemas.microsoft.com/office/drawing/2014/main" val="2242862569"/>
                  </a:ext>
                </a:extLst>
              </a:tr>
            </a:tbl>
          </a:graphicData>
        </a:graphic>
      </p:graphicFrame>
      <p:graphicFrame>
        <p:nvGraphicFramePr>
          <p:cNvPr id="22" name="Table 21">
            <a:extLst>
              <a:ext uri="{FF2B5EF4-FFF2-40B4-BE49-F238E27FC236}">
                <a16:creationId xmlns:a16="http://schemas.microsoft.com/office/drawing/2014/main" id="{7441E285-FD19-463F-8A11-D04CD1279CCE}"/>
              </a:ext>
            </a:extLst>
          </p:cNvPr>
          <p:cNvGraphicFramePr>
            <a:graphicFrameLocks noGrp="1"/>
          </p:cNvGraphicFramePr>
          <p:nvPr/>
        </p:nvGraphicFramePr>
        <p:xfrm>
          <a:off x="6494683" y="3649173"/>
          <a:ext cx="3400382" cy="731520"/>
        </p:xfrm>
        <a:graphic>
          <a:graphicData uri="http://schemas.openxmlformats.org/drawingml/2006/table">
            <a:tbl>
              <a:tblPr firstRow="1" bandRow="1">
                <a:tableStyleId>{21E4AEA4-8DFA-4A89-87EB-49C32662AFE0}</a:tableStyleId>
              </a:tblPr>
              <a:tblGrid>
                <a:gridCol w="3400382">
                  <a:extLst>
                    <a:ext uri="{9D8B030D-6E8A-4147-A177-3AD203B41FA5}">
                      <a16:colId xmlns:a16="http://schemas.microsoft.com/office/drawing/2014/main" val="4107558010"/>
                    </a:ext>
                  </a:extLst>
                </a:gridCol>
              </a:tblGrid>
              <a:tr h="195595">
                <a:tc>
                  <a:txBody>
                    <a:bodyPr/>
                    <a:lstStyle/>
                    <a:p>
                      <a:pPr algn="ctr"/>
                      <a:r>
                        <a:rPr lang="en-GB" sz="800" baseline="0" dirty="0"/>
                        <a:t>Enhanced Greenhouse Effect</a:t>
                      </a:r>
                      <a:endParaRPr lang="en-GB" sz="800" dirty="0">
                        <a:latin typeface="+mn-lt"/>
                        <a:cs typeface="Arial" panose="020B0604020202020204" pitchFamily="34" charset="0"/>
                      </a:endParaRPr>
                    </a:p>
                  </a:txBody>
                  <a:tcPr/>
                </a:tc>
                <a:extLst>
                  <a:ext uri="{0D108BD9-81ED-4DB2-BD59-A6C34878D82A}">
                    <a16:rowId xmlns:a16="http://schemas.microsoft.com/office/drawing/2014/main" val="2200129887"/>
                  </a:ext>
                </a:extLst>
              </a:tr>
              <a:tr h="475016">
                <a:tc>
                  <a:txBody>
                    <a:bodyPr/>
                    <a:lstStyle/>
                    <a:p>
                      <a:pPr algn="ctr"/>
                      <a:r>
                        <a:rPr lang="en-GB" sz="700" dirty="0">
                          <a:effectLst/>
                        </a:rPr>
                        <a:t>Recently there has been an increase in </a:t>
                      </a:r>
                      <a:r>
                        <a:rPr lang="en-GB" sz="700" b="1" dirty="0">
                          <a:effectLst/>
                        </a:rPr>
                        <a:t>humans burning fossil fuels </a:t>
                      </a:r>
                      <a:r>
                        <a:rPr lang="en-GB" sz="700" dirty="0">
                          <a:effectLst/>
                        </a:rPr>
                        <a:t>for energy. These fuels (gas, coal and oil) emit </a:t>
                      </a:r>
                      <a:r>
                        <a:rPr lang="en-GB" sz="700" b="1" dirty="0">
                          <a:effectLst/>
                        </a:rPr>
                        <a:t>greenhouse gases</a:t>
                      </a:r>
                      <a:r>
                        <a:rPr lang="en-GB" sz="700" dirty="0">
                          <a:effectLst/>
                        </a:rPr>
                        <a:t>. This is making the Earth’s atmosphere thicker, therefore trapping more solar radiation and causing </a:t>
                      </a:r>
                      <a:r>
                        <a:rPr lang="en-GB" sz="700" b="1" dirty="0">
                          <a:effectLst/>
                        </a:rPr>
                        <a:t>less to be reflected</a:t>
                      </a:r>
                      <a:r>
                        <a:rPr lang="en-GB" sz="700" dirty="0">
                          <a:effectLst/>
                        </a:rPr>
                        <a:t>. As a result, the Earth is becoming warmer.</a:t>
                      </a:r>
                      <a:endParaRPr lang="en-GB" sz="700" dirty="0">
                        <a:latin typeface="+mn-lt"/>
                        <a:cs typeface="Arial" panose="020B0604020202020204" pitchFamily="34" charset="0"/>
                      </a:endParaRPr>
                    </a:p>
                  </a:txBody>
                  <a:tcPr/>
                </a:tc>
                <a:extLst>
                  <a:ext uri="{0D108BD9-81ED-4DB2-BD59-A6C34878D82A}">
                    <a16:rowId xmlns:a16="http://schemas.microsoft.com/office/drawing/2014/main" val="1552593832"/>
                  </a:ext>
                </a:extLst>
              </a:tr>
            </a:tbl>
          </a:graphicData>
        </a:graphic>
      </p:graphicFrame>
      <p:graphicFrame>
        <p:nvGraphicFramePr>
          <p:cNvPr id="6" name="Table 5">
            <a:extLst>
              <a:ext uri="{FF2B5EF4-FFF2-40B4-BE49-F238E27FC236}">
                <a16:creationId xmlns:a16="http://schemas.microsoft.com/office/drawing/2014/main" id="{B4B35FAB-E2EA-453F-A5D7-DA9A86A895CE}"/>
              </a:ext>
            </a:extLst>
          </p:cNvPr>
          <p:cNvGraphicFramePr>
            <a:graphicFrameLocks noGrp="1"/>
          </p:cNvGraphicFramePr>
          <p:nvPr/>
        </p:nvGraphicFramePr>
        <p:xfrm>
          <a:off x="6469281" y="5456840"/>
          <a:ext cx="3401750" cy="1388160"/>
        </p:xfrm>
        <a:graphic>
          <a:graphicData uri="http://schemas.openxmlformats.org/drawingml/2006/table">
            <a:tbl>
              <a:tblPr firstRow="1" bandRow="1">
                <a:tableStyleId>{21E4AEA4-8DFA-4A89-87EB-49C32662AFE0}</a:tableStyleId>
              </a:tblPr>
              <a:tblGrid>
                <a:gridCol w="1700875">
                  <a:extLst>
                    <a:ext uri="{9D8B030D-6E8A-4147-A177-3AD203B41FA5}">
                      <a16:colId xmlns:a16="http://schemas.microsoft.com/office/drawing/2014/main" val="89173792"/>
                    </a:ext>
                  </a:extLst>
                </a:gridCol>
                <a:gridCol w="1700875">
                  <a:extLst>
                    <a:ext uri="{9D8B030D-6E8A-4147-A177-3AD203B41FA5}">
                      <a16:colId xmlns:a16="http://schemas.microsoft.com/office/drawing/2014/main" val="1810694972"/>
                    </a:ext>
                  </a:extLst>
                </a:gridCol>
              </a:tblGrid>
              <a:tr h="175316">
                <a:tc gridSpan="2">
                  <a:txBody>
                    <a:bodyPr/>
                    <a:lstStyle/>
                    <a:p>
                      <a:pPr algn="ctr"/>
                      <a:r>
                        <a:rPr lang="en-GB" sz="700" dirty="0"/>
                        <a:t>Managing Climate Change-</a:t>
                      </a:r>
                      <a:r>
                        <a:rPr lang="en-GB" sz="700" dirty="0" err="1"/>
                        <a:t>Mitigaation</a:t>
                      </a:r>
                      <a:r>
                        <a:rPr lang="en-GB" sz="700" dirty="0"/>
                        <a:t>/adaptation</a:t>
                      </a:r>
                    </a:p>
                  </a:txBody>
                  <a:tcPr/>
                </a:tc>
                <a:tc hMerge="1">
                  <a:txBody>
                    <a:bodyPr/>
                    <a:lstStyle/>
                    <a:p>
                      <a:endParaRPr lang="en-GB" dirty="0"/>
                    </a:p>
                  </a:txBody>
                  <a:tcPr/>
                </a:tc>
                <a:extLst>
                  <a:ext uri="{0D108BD9-81ED-4DB2-BD59-A6C34878D82A}">
                    <a16:rowId xmlns:a16="http://schemas.microsoft.com/office/drawing/2014/main" val="1626148221"/>
                  </a:ext>
                </a:extLst>
              </a:tr>
              <a:tr h="724575">
                <a:tc>
                  <a:txBody>
                    <a:bodyPr/>
                    <a:lstStyle/>
                    <a:p>
                      <a:pPr algn="l"/>
                      <a:r>
                        <a:rPr lang="en-GB" sz="700" b="1" dirty="0"/>
                        <a:t>Carbon Capture</a:t>
                      </a:r>
                    </a:p>
                    <a:p>
                      <a:pPr algn="l"/>
                      <a:r>
                        <a:rPr lang="en-GB" sz="700" dirty="0"/>
                        <a:t>This involves new technology designed to reduce climate change.</a:t>
                      </a:r>
                    </a:p>
                    <a:p>
                      <a:pPr algn="l"/>
                      <a:r>
                        <a:rPr lang="en-GB" sz="700" b="1" dirty="0"/>
                        <a:t>International Agreements</a:t>
                      </a:r>
                    </a:p>
                    <a:p>
                      <a:pPr algn="l"/>
                      <a:r>
                        <a:rPr lang="en-GB" sz="700" dirty="0"/>
                        <a:t>Countries aim to cut emissions by signing international deals and by setting targets.</a:t>
                      </a:r>
                    </a:p>
                  </a:txBody>
                  <a:tcPr/>
                </a:tc>
                <a:tc>
                  <a:txBody>
                    <a:bodyPr/>
                    <a:lstStyle/>
                    <a:p>
                      <a:r>
                        <a:rPr lang="en-GB" sz="700" b="1" dirty="0"/>
                        <a:t>Planting Trees</a:t>
                      </a:r>
                    </a:p>
                    <a:p>
                      <a:pPr algn="ctr"/>
                      <a:r>
                        <a:rPr lang="en-GB" sz="700" dirty="0"/>
                        <a:t>Planting trees increase the amount of carbon is absorbed from atmosphere.</a:t>
                      </a:r>
                    </a:p>
                    <a:p>
                      <a:r>
                        <a:rPr lang="en-GB" sz="700" b="1" dirty="0"/>
                        <a:t>Renewable Energy</a:t>
                      </a:r>
                    </a:p>
                    <a:p>
                      <a:pPr algn="ctr"/>
                      <a:r>
                        <a:rPr lang="en-GB" sz="700" dirty="0"/>
                        <a:t>Replacing fossil fuels based energy with clean/natural sources of energy. </a:t>
                      </a:r>
                    </a:p>
                  </a:txBody>
                  <a:tcPr/>
                </a:tc>
                <a:extLst>
                  <a:ext uri="{0D108BD9-81ED-4DB2-BD59-A6C34878D82A}">
                    <a16:rowId xmlns:a16="http://schemas.microsoft.com/office/drawing/2014/main" val="3249143181"/>
                  </a:ext>
                </a:extLst>
              </a:tr>
              <a:tr h="458520">
                <a:tc gridSpan="2">
                  <a:txBody>
                    <a:bodyPr/>
                    <a:lstStyle/>
                    <a:p>
                      <a:pPr lvl="1" algn="l">
                        <a:buFont typeface="Arial" charset="0"/>
                        <a:buNone/>
                        <a:defRPr/>
                      </a:pPr>
                      <a:r>
                        <a:rPr lang="en-GB" sz="700" dirty="0"/>
                        <a:t>Drought resistant crops</a:t>
                      </a:r>
                    </a:p>
                    <a:p>
                      <a:pPr lvl="1">
                        <a:buFont typeface="Arial" charset="0"/>
                        <a:buNone/>
                        <a:defRPr/>
                      </a:pPr>
                      <a:r>
                        <a:rPr lang="en-GB" sz="700" dirty="0"/>
                        <a:t>Managing coastline retreat</a:t>
                      </a:r>
                    </a:p>
                    <a:p>
                      <a:pPr lvl="1">
                        <a:buFont typeface="Arial" charset="0"/>
                        <a:buNone/>
                        <a:defRPr/>
                      </a:pPr>
                      <a:r>
                        <a:rPr lang="en-GB" sz="700" dirty="0"/>
                        <a:t>Building</a:t>
                      </a:r>
                      <a:r>
                        <a:rPr lang="en-GB" sz="700" baseline="0" dirty="0"/>
                        <a:t> defences </a:t>
                      </a:r>
                      <a:r>
                        <a:rPr lang="en-GB" sz="700" baseline="0" dirty="0" err="1"/>
                        <a:t>e.g</a:t>
                      </a:r>
                      <a:r>
                        <a:rPr lang="en-GB" sz="700" baseline="0" dirty="0"/>
                        <a:t> increasing the height of the </a:t>
                      </a:r>
                      <a:r>
                        <a:rPr lang="en-GB" sz="700" baseline="0"/>
                        <a:t>Thames Barrier</a:t>
                      </a:r>
                      <a:endParaRPr lang="en-GB" sz="700" dirty="0"/>
                    </a:p>
                  </a:txBody>
                  <a:tcPr/>
                </a:tc>
                <a:tc hMerge="1">
                  <a:txBody>
                    <a:bodyPr/>
                    <a:lstStyle/>
                    <a:p>
                      <a:endParaRPr lang="en-GB" sz="700" dirty="0"/>
                    </a:p>
                  </a:txBody>
                  <a:tcPr>
                    <a:solidFill>
                      <a:schemeClr val="accent2">
                        <a:lumMod val="40000"/>
                        <a:lumOff val="60000"/>
                      </a:schemeClr>
                    </a:solidFill>
                  </a:tcPr>
                </a:tc>
                <a:extLst>
                  <a:ext uri="{0D108BD9-81ED-4DB2-BD59-A6C34878D82A}">
                    <a16:rowId xmlns:a16="http://schemas.microsoft.com/office/drawing/2014/main" val="692975174"/>
                  </a:ext>
                </a:extLst>
              </a:tr>
            </a:tbl>
          </a:graphicData>
        </a:graphic>
      </p:graphicFrame>
      <p:pic>
        <p:nvPicPr>
          <p:cNvPr id="26" name="Picture 25">
            <a:extLst>
              <a:ext uri="{FF2B5EF4-FFF2-40B4-BE49-F238E27FC236}">
                <a16:creationId xmlns:a16="http://schemas.microsoft.com/office/drawing/2014/main" id="{C9EF0391-0687-44EE-BFBD-CFE6AC817B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rot="1284185">
            <a:off x="37948" y="4076592"/>
            <a:ext cx="354023" cy="326881"/>
          </a:xfrm>
          <a:prstGeom prst="rect">
            <a:avLst/>
          </a:prstGeom>
        </p:spPr>
      </p:pic>
    </p:spTree>
    <p:extLst>
      <p:ext uri="{BB962C8B-B14F-4D97-AF65-F5344CB8AC3E}">
        <p14:creationId xmlns:p14="http://schemas.microsoft.com/office/powerpoint/2010/main" val="105334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Text Box 16"/>
          <p:cNvSpPr txBox="1">
            <a:spLocks noChangeArrowheads="1"/>
          </p:cNvSpPr>
          <p:nvPr/>
        </p:nvSpPr>
        <p:spPr bwMode="auto">
          <a:xfrm>
            <a:off x="7197730" y="4975226"/>
            <a:ext cx="941384" cy="186928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lvl="0" defTabSz="914400" eaLnBrk="0" fontAlgn="base" hangingPunct="0">
              <a:spcBef>
                <a:spcPct val="0"/>
              </a:spcBef>
              <a:spcAft>
                <a:spcPts val="100"/>
              </a:spcAft>
            </a:pPr>
            <a:r>
              <a:rPr kumimoji="0" lang="en-GB" altLang="en-US" sz="700" b="0" i="0" u="none" strike="noStrike" cap="none" normalizeH="0" baseline="0" dirty="0">
                <a:ln>
                  <a:noFill/>
                </a:ln>
                <a:solidFill>
                  <a:srgbClr val="000000"/>
                </a:solidFill>
                <a:effectLst/>
                <a:latin typeface="Calibri" panose="020F0502020204030204" pitchFamily="34" charset="0"/>
              </a:rPr>
              <a:t> Spider monkeys have a prehensile tail that allows them to cling to branches. Sharp nails </a:t>
            </a:r>
            <a:r>
              <a:rPr kumimoji="0" lang="en-GB" altLang="en-US" sz="700" b="0" i="0" u="none" strike="noStrike" cap="none" normalizeH="0" baseline="0" dirty="0">
                <a:ln>
                  <a:noFill/>
                </a:ln>
                <a:solidFill>
                  <a:srgbClr val="000000"/>
                </a:solidFill>
                <a:effectLst/>
              </a:rPr>
              <a:t>allow them to peel bark. </a:t>
            </a:r>
            <a:r>
              <a:rPr lang="en-GB" sz="700" dirty="0"/>
              <a:t>by growing a prehensile tail (gripping) which helps them to climb/dangle easily. </a:t>
            </a:r>
            <a:endParaRPr kumimoji="0" lang="en-GB" altLang="en-US" sz="700" b="0" i="0" u="none" strike="noStrike" cap="none" normalizeH="0" baseline="0" dirty="0">
              <a:ln>
                <a:noFill/>
              </a:ln>
              <a:solidFill>
                <a:srgbClr val="000000"/>
              </a:solidFill>
              <a:effectLst/>
            </a:endParaRP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Poison dart frogs are a bright colour to warn predators away.</a:t>
            </a:r>
            <a:endParaRPr kumimoji="0" lang="en-US" altLang="en-US" sz="700" b="0" i="0" u="none" strike="noStrike" cap="none" normalizeH="0" baseline="0" dirty="0">
              <a:ln>
                <a:noFill/>
              </a:ln>
              <a:solidFill>
                <a:schemeClr val="tx1"/>
              </a:solidFill>
              <a:effectLst/>
              <a:latin typeface="Arial" panose="020B0604020202020204" pitchFamily="34" charset="0"/>
            </a:endParaRPr>
          </a:p>
        </p:txBody>
      </p:sp>
      <p:sp>
        <p:nvSpPr>
          <p:cNvPr id="6" name="Text Box 6"/>
          <p:cNvSpPr txBox="1">
            <a:spLocks noChangeArrowheads="1"/>
          </p:cNvSpPr>
          <p:nvPr/>
        </p:nvSpPr>
        <p:spPr bwMode="auto">
          <a:xfrm>
            <a:off x="19049" y="11204"/>
            <a:ext cx="3057526"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Ecosystem - Key terms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Text Box 7"/>
          <p:cNvSpPr txBox="1">
            <a:spLocks noChangeArrowheads="1"/>
          </p:cNvSpPr>
          <p:nvPr/>
        </p:nvSpPr>
        <p:spPr bwMode="auto">
          <a:xfrm>
            <a:off x="3098799" y="15875"/>
            <a:ext cx="3114675"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Distribution of Biomes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8"/>
          <p:cNvSpPr>
            <a:spLocks noChangeArrowheads="1"/>
          </p:cNvSpPr>
          <p:nvPr/>
        </p:nvSpPr>
        <p:spPr bwMode="auto">
          <a:xfrm>
            <a:off x="3108324" y="292100"/>
            <a:ext cx="3086100" cy="2079625"/>
          </a:xfrm>
          <a:prstGeom prst="rect">
            <a:avLst/>
          </a:prstGeom>
          <a:solidFill>
            <a:srgbClr val="CCFFCC"/>
          </a:solidFill>
          <a:ln w="25400" algn="ctr">
            <a:solidFill>
              <a:srgbClr val="CCFFCC"/>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33" name="Picture 9" descr="1[1]"/>
          <p:cNvPicPr>
            <a:picLocks noChangeAspect="1" noChangeArrowheads="1"/>
          </p:cNvPicPr>
          <p:nvPr/>
        </p:nvPicPr>
        <p:blipFill>
          <a:blip r:embed="rId2" cstate="print">
            <a:extLst>
              <a:ext uri="{28A0092B-C50C-407E-A947-70E740481C1C}">
                <a14:useLocalDpi xmlns:a14="http://schemas.microsoft.com/office/drawing/2010/main" val="0"/>
              </a:ext>
            </a:extLst>
          </a:blip>
          <a:srcRect t="9680"/>
          <a:stretch>
            <a:fillRect/>
          </a:stretch>
        </p:blipFill>
        <p:spPr bwMode="auto">
          <a:xfrm>
            <a:off x="3132135" y="306389"/>
            <a:ext cx="3028911" cy="202723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Text Box 11"/>
          <p:cNvSpPr txBox="1">
            <a:spLocks noChangeArrowheads="1"/>
          </p:cNvSpPr>
          <p:nvPr/>
        </p:nvSpPr>
        <p:spPr bwMode="auto">
          <a:xfrm>
            <a:off x="19049" y="3328453"/>
            <a:ext cx="3052764" cy="160633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Text Box 12"/>
          <p:cNvSpPr txBox="1">
            <a:spLocks noChangeArrowheads="1"/>
          </p:cNvSpPr>
          <p:nvPr/>
        </p:nvSpPr>
        <p:spPr bwMode="auto">
          <a:xfrm>
            <a:off x="13214" y="3077152"/>
            <a:ext cx="3058599" cy="221456"/>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Tropical Rainforest - Vegetation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37" name="Picture 13" descr="8241433[1]"/>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l="8537" t="1614" r="4941"/>
          <a:stretch>
            <a:fillRect/>
          </a:stretch>
        </p:blipFill>
        <p:spPr bwMode="auto">
          <a:xfrm>
            <a:off x="19049" y="3277542"/>
            <a:ext cx="1817687" cy="16097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3" name="Text Box 14"/>
          <p:cNvSpPr txBox="1">
            <a:spLocks noChangeArrowheads="1"/>
          </p:cNvSpPr>
          <p:nvPr/>
        </p:nvSpPr>
        <p:spPr bwMode="auto">
          <a:xfrm>
            <a:off x="1805860" y="3327073"/>
            <a:ext cx="1265953" cy="160771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Competition for light causes trees to grow fast. They are tall and straight. Buttress roots support these tall trees.</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Plants on the forest floor are shade tolerant and able to cope in the darker conditions.</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Epiphytes grow high up on the branches of trees to gain access to the light.</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Lianas wrap themselves around other trees to gain access to light.</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Plants have drip tips.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Text Box 15"/>
          <p:cNvSpPr txBox="1">
            <a:spLocks noChangeArrowheads="1"/>
          </p:cNvSpPr>
          <p:nvPr/>
        </p:nvSpPr>
        <p:spPr bwMode="auto">
          <a:xfrm>
            <a:off x="6269044" y="4039198"/>
            <a:ext cx="1890712" cy="239713"/>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Tropical Rainforest - Animals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8" name="Text Box 16"/>
          <p:cNvSpPr txBox="1">
            <a:spLocks noChangeArrowheads="1"/>
          </p:cNvSpPr>
          <p:nvPr/>
        </p:nvSpPr>
        <p:spPr bwMode="auto">
          <a:xfrm>
            <a:off x="6269044" y="4298284"/>
            <a:ext cx="963614" cy="186928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Jaguars have spotted fur. This camouflages them in the dappled shade of the forest floor.</a:t>
            </a:r>
          </a:p>
          <a:p>
            <a:pPr marR="0" lvl="0" algn="l" defTabSz="914400" rtl="0" eaLnBrk="0" fontAlgn="base" latinLnBrk="0" hangingPunct="0">
              <a:lnSpc>
                <a:spcPct val="100000"/>
              </a:lnSpc>
              <a:spcBef>
                <a:spcPct val="0"/>
              </a:spcBef>
              <a:spcAft>
                <a:spcPts val="100"/>
              </a:spcAft>
              <a:buClrTx/>
              <a:buSzTx/>
              <a:tabLst/>
            </a:pPr>
            <a:r>
              <a:rPr kumimoji="0" lang="en-GB" altLang="en-US" sz="700" b="0" i="0" u="none" strike="noStrike" cap="none" normalizeH="0" baseline="0" dirty="0">
                <a:ln>
                  <a:noFill/>
                </a:ln>
                <a:solidFill>
                  <a:srgbClr val="000000"/>
                </a:solidFill>
                <a:effectLst/>
                <a:latin typeface="Calibri" panose="020F0502020204030204" pitchFamily="34" charset="0"/>
              </a:rPr>
              <a:t>-Parrots have strong, sharp beaks to help them crack open nuts.</a:t>
            </a:r>
          </a:p>
          <a:p>
            <a:pPr defTabSz="914400" eaLnBrk="0" fontAlgn="base" hangingPunct="0">
              <a:spcBef>
                <a:spcPct val="0"/>
              </a:spcBef>
              <a:spcAft>
                <a:spcPts val="100"/>
              </a:spcAft>
            </a:pPr>
            <a:r>
              <a:rPr kumimoji="0" lang="en-GB" altLang="en-US" sz="700" b="0" i="0" u="none" strike="noStrike" cap="none" normalizeH="0" baseline="0" dirty="0">
                <a:ln>
                  <a:noFill/>
                </a:ln>
                <a:solidFill>
                  <a:srgbClr val="000000"/>
                </a:solidFill>
                <a:effectLst/>
                <a:latin typeface="Calibri" panose="020F0502020204030204" pitchFamily="34" charset="0"/>
              </a:rPr>
              <a:t> -T</a:t>
            </a:r>
            <a:r>
              <a:rPr lang="en-GB" sz="700" dirty="0"/>
              <a:t>he Magnificent Bird of Paradise have adapted to have colour feathers in order to attract a mate due to the imbalance of males/females making it difficult for many males to mate.</a:t>
            </a:r>
          </a:p>
          <a:p>
            <a:pPr marR="0" lvl="0" algn="l" defTabSz="914400" rtl="0" eaLnBrk="0" fontAlgn="base" latinLnBrk="0" hangingPunct="0">
              <a:lnSpc>
                <a:spcPct val="100000"/>
              </a:lnSpc>
              <a:spcBef>
                <a:spcPct val="0"/>
              </a:spcBef>
              <a:spcAft>
                <a:spcPts val="100"/>
              </a:spcAft>
              <a:buClrTx/>
              <a:buSzTx/>
              <a:tabLst/>
            </a:pPr>
            <a:endParaRPr kumimoji="0" lang="en-GB" altLang="en-US" sz="700" b="0" i="0" u="none" strike="noStrike" cap="none" normalizeH="0" baseline="0" dirty="0">
              <a:ln>
                <a:noFill/>
              </a:ln>
              <a:solidFill>
                <a:srgbClr val="000000"/>
              </a:solidFill>
              <a:effectLst/>
              <a:latin typeface="Calibri" panose="020F0502020204030204" pitchFamily="34" charset="0"/>
            </a:endParaRPr>
          </a:p>
        </p:txBody>
      </p:sp>
      <p:sp>
        <p:nvSpPr>
          <p:cNvPr id="19" name="Rectangle 17"/>
          <p:cNvSpPr>
            <a:spLocks noChangeArrowheads="1"/>
          </p:cNvSpPr>
          <p:nvPr/>
        </p:nvSpPr>
        <p:spPr bwMode="auto">
          <a:xfrm>
            <a:off x="8159756" y="5279193"/>
            <a:ext cx="1717669" cy="1542294"/>
          </a:xfrm>
          <a:prstGeom prst="rect">
            <a:avLst/>
          </a:prstGeom>
          <a:noFill/>
          <a:ln w="25400" algn="ctr">
            <a:solidFill>
              <a:srgbClr val="92D05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42" name="Picture 18" descr="5cd6ef_c0f29bdc93154ca9a153fd3d190fe23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3567" y="4789077"/>
            <a:ext cx="1674806" cy="205225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 name="Text Box 19"/>
          <p:cNvSpPr txBox="1">
            <a:spLocks noChangeArrowheads="1"/>
          </p:cNvSpPr>
          <p:nvPr/>
        </p:nvSpPr>
        <p:spPr bwMode="auto">
          <a:xfrm>
            <a:off x="8159756" y="4304344"/>
            <a:ext cx="1717669" cy="520342"/>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Temperatures are high all year ( around 28</a:t>
            </a:r>
            <a:r>
              <a:rPr kumimoji="0" lang="en-GB" altLang="en-US" sz="600" b="0" i="0" u="none" strike="noStrike" cap="none" normalizeH="0" baseline="0" noProof="1">
                <a:ln>
                  <a:noFill/>
                </a:ln>
                <a:solidFill>
                  <a:srgbClr val="000000"/>
                </a:solidFill>
                <a:effectLst/>
                <a:latin typeface="Calibri" panose="020F0502020204030204" pitchFamily="34" charset="0"/>
              </a:rPr>
              <a:t>°</a:t>
            </a:r>
            <a:r>
              <a:rPr kumimoji="0" lang="en-GB" altLang="en-US" sz="600" b="0" i="0" u="none" strike="noStrike" cap="none" normalizeH="0" baseline="0" dirty="0">
                <a:ln>
                  <a:noFill/>
                </a:ln>
                <a:solidFill>
                  <a:srgbClr val="000000"/>
                </a:solidFill>
                <a:effectLst/>
                <a:latin typeface="Calibri" panose="020F0502020204030204" pitchFamily="34" charset="0"/>
              </a:rPr>
              <a:t>C).</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Rainfall is around 250mm per month</a:t>
            </a:r>
            <a:r>
              <a:rPr kumimoji="0" lang="en-GB" altLang="en-US" sz="600" b="0" i="0" u="none" strike="noStrike" cap="none" normalizeH="0" dirty="0">
                <a:ln>
                  <a:noFill/>
                </a:ln>
                <a:solidFill>
                  <a:srgbClr val="000000"/>
                </a:solidFill>
                <a:effectLst/>
                <a:latin typeface="Calibri" panose="020F0502020204030204" pitchFamily="34" charset="0"/>
              </a:rPr>
              <a:t> due to convectional rainfall and the low pressure weather system located in the Hadley Cell. There is a small temperature range in the rainforest biome.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4" name="Text Box 20"/>
          <p:cNvSpPr txBox="1">
            <a:spLocks noChangeArrowheads="1"/>
          </p:cNvSpPr>
          <p:nvPr/>
        </p:nvSpPr>
        <p:spPr bwMode="auto">
          <a:xfrm>
            <a:off x="8183567" y="4051062"/>
            <a:ext cx="1712909" cy="239713"/>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Rainforest Climate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5" name="Text Box 21"/>
          <p:cNvSpPr txBox="1">
            <a:spLocks noChangeArrowheads="1"/>
          </p:cNvSpPr>
          <p:nvPr/>
        </p:nvSpPr>
        <p:spPr bwMode="auto">
          <a:xfrm>
            <a:off x="6248400" y="2458244"/>
            <a:ext cx="3629025" cy="268287"/>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Protecting the Amazon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6" name="Text Box 22"/>
          <p:cNvSpPr txBox="1">
            <a:spLocks noChangeArrowheads="1"/>
          </p:cNvSpPr>
          <p:nvPr/>
        </p:nvSpPr>
        <p:spPr bwMode="auto">
          <a:xfrm>
            <a:off x="3098006" y="4447596"/>
            <a:ext cx="3115468" cy="239713"/>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Effects of deforestation in the Amazon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9" name="Text Box 23"/>
          <p:cNvSpPr txBox="1">
            <a:spLocks noChangeArrowheads="1"/>
          </p:cNvSpPr>
          <p:nvPr/>
        </p:nvSpPr>
        <p:spPr bwMode="auto">
          <a:xfrm>
            <a:off x="6248400" y="20638"/>
            <a:ext cx="3629025" cy="255587"/>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Causes of deforestation in the Amazon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4" name="Text Box 25"/>
          <p:cNvSpPr txBox="1">
            <a:spLocks noChangeArrowheads="1"/>
          </p:cNvSpPr>
          <p:nvPr/>
        </p:nvSpPr>
        <p:spPr bwMode="auto">
          <a:xfrm>
            <a:off x="19050" y="4973638"/>
            <a:ext cx="3052764" cy="246063"/>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Water and Nutrient Cycle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8" name="Text Box 27"/>
          <p:cNvSpPr txBox="1">
            <a:spLocks noChangeArrowheads="1"/>
          </p:cNvSpPr>
          <p:nvPr/>
        </p:nvSpPr>
        <p:spPr bwMode="auto">
          <a:xfrm>
            <a:off x="6239668" y="2672419"/>
            <a:ext cx="3637757" cy="1346742"/>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Selective logging. Only fell fully grown trees. Mark sustainable trees for sale.</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Conservation &amp; education. WWF (NGO) educate and train conservation workers. Buy threatened areas. </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Ecotourism. Minimises damage to the environment and benefits locals. This creates incentive to protect the forest.</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International agreements. International Tropical Trade Agreement restricts trade in hard woods.</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Debt reduction. In 2010 the USA converted $13.5 million from Brazil and used  to protect forest.</a:t>
            </a:r>
          </a:p>
          <a:p>
            <a:pPr marL="0" marR="0" lvl="0" indent="0" algn="l" defTabSz="914400" rtl="0" eaLnBrk="0" fontAlgn="base" latinLnBrk="0" hangingPunct="0">
              <a:lnSpc>
                <a:spcPct val="100000"/>
              </a:lnSpc>
              <a:spcBef>
                <a:spcPct val="0"/>
              </a:spcBef>
              <a:spcAft>
                <a:spcPts val="100"/>
              </a:spcAft>
              <a:buClrTx/>
              <a:buSzTx/>
              <a:buFontTx/>
              <a:buNone/>
              <a:tabLst/>
            </a:pPr>
            <a:endParaRPr kumimoji="0" lang="en-GB" altLang="en-US" sz="700" b="0"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0" name="Rectangle 29"/>
          <p:cNvSpPr>
            <a:spLocks noChangeArrowheads="1"/>
          </p:cNvSpPr>
          <p:nvPr/>
        </p:nvSpPr>
        <p:spPr bwMode="auto">
          <a:xfrm>
            <a:off x="6248400" y="3532476"/>
            <a:ext cx="3629025" cy="518586"/>
          </a:xfrm>
          <a:prstGeom prst="rect">
            <a:avLst/>
          </a:prstGeom>
          <a:noFill/>
          <a:ln w="25400" algn="ctr">
            <a:solidFill>
              <a:srgbClr val="92D05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54" name="Picture 30" descr="large[1]"/>
          <p:cNvPicPr>
            <a:picLocks noChangeAspect="1" noChangeArrowheads="1"/>
          </p:cNvPicPr>
          <p:nvPr/>
        </p:nvPicPr>
        <p:blipFill>
          <a:blip r:embed="rId5">
            <a:extLst>
              <a:ext uri="{28A0092B-C50C-407E-A947-70E740481C1C}">
                <a14:useLocalDpi xmlns:a14="http://schemas.microsoft.com/office/drawing/2010/main" val="0"/>
              </a:ext>
            </a:extLst>
          </a:blip>
          <a:srcRect t="9752" b="7458"/>
          <a:stretch>
            <a:fillRect/>
          </a:stretch>
        </p:blipFill>
        <p:spPr bwMode="auto">
          <a:xfrm>
            <a:off x="47625" y="5258555"/>
            <a:ext cx="3007519" cy="155340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63" name="Rectangle 31"/>
          <p:cNvSpPr>
            <a:spLocks noChangeArrowheads="1"/>
          </p:cNvSpPr>
          <p:nvPr/>
        </p:nvSpPr>
        <p:spPr bwMode="auto">
          <a:xfrm>
            <a:off x="30163" y="5245100"/>
            <a:ext cx="3041650" cy="1576387"/>
          </a:xfrm>
          <a:prstGeom prst="rect">
            <a:avLst/>
          </a:prstGeom>
          <a:noFill/>
          <a:ln w="25400" algn="ctr">
            <a:solidFill>
              <a:srgbClr val="92D05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56" name="Picture 32" descr="220px-Standing_jaguar[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09636" y="4297477"/>
            <a:ext cx="962026" cy="66425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57" name="Picture 33" descr="poison-dart-frog-thumb[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70630" y="6186937"/>
            <a:ext cx="906458" cy="6262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1034" name="Table 1033"/>
          <p:cNvGraphicFramePr>
            <a:graphicFrameLocks noGrp="1"/>
          </p:cNvGraphicFramePr>
          <p:nvPr/>
        </p:nvGraphicFramePr>
        <p:xfrm>
          <a:off x="9525" y="274638"/>
          <a:ext cx="3062288" cy="2771170"/>
        </p:xfrm>
        <a:graphic>
          <a:graphicData uri="http://schemas.openxmlformats.org/drawingml/2006/table">
            <a:tbl>
              <a:tblPr>
                <a:tableStyleId>{5C22544A-7EE6-4342-B048-85BDC9FD1C3A}</a:tableStyleId>
              </a:tblPr>
              <a:tblGrid>
                <a:gridCol w="754146">
                  <a:extLst>
                    <a:ext uri="{9D8B030D-6E8A-4147-A177-3AD203B41FA5}">
                      <a16:colId xmlns:a16="http://schemas.microsoft.com/office/drawing/2014/main" val="340788996"/>
                    </a:ext>
                  </a:extLst>
                </a:gridCol>
                <a:gridCol w="2308142">
                  <a:extLst>
                    <a:ext uri="{9D8B030D-6E8A-4147-A177-3AD203B41FA5}">
                      <a16:colId xmlns:a16="http://schemas.microsoft.com/office/drawing/2014/main" val="3272077781"/>
                    </a:ext>
                  </a:extLst>
                </a:gridCol>
              </a:tblGrid>
              <a:tr h="197351">
                <a:tc>
                  <a:txBody>
                    <a:bodyPr/>
                    <a:lstStyle/>
                    <a:p>
                      <a:pPr algn="l" fontAlgn="ctr"/>
                      <a:r>
                        <a:rPr lang="en-GB" sz="700" b="1" u="none" strike="noStrike" dirty="0">
                          <a:effectLst/>
                        </a:rPr>
                        <a:t>Key term</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92D050"/>
                    </a:solidFill>
                  </a:tcPr>
                </a:tc>
                <a:tc>
                  <a:txBody>
                    <a:bodyPr/>
                    <a:lstStyle/>
                    <a:p>
                      <a:pPr algn="l" fontAlgn="ctr"/>
                      <a:r>
                        <a:rPr lang="en-GB" sz="700" b="1" u="none" strike="noStrike" dirty="0">
                          <a:effectLst/>
                        </a:rPr>
                        <a:t>Definition</a:t>
                      </a:r>
                      <a:endParaRPr lang="en-GB" sz="7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extLst>
                  <a:ext uri="{0D108BD9-81ED-4DB2-BD59-A6C34878D82A}">
                    <a16:rowId xmlns:a16="http://schemas.microsoft.com/office/drawing/2014/main" val="3948272475"/>
                  </a:ext>
                </a:extLst>
              </a:tr>
              <a:tr h="290011">
                <a:tc>
                  <a:txBody>
                    <a:bodyPr/>
                    <a:lstStyle/>
                    <a:p>
                      <a:pPr algn="l" fontAlgn="ctr"/>
                      <a:r>
                        <a:rPr lang="en-GB" sz="700" u="none" strike="noStrike" dirty="0">
                          <a:effectLst/>
                        </a:rPr>
                        <a:t>Ecosystem</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A community of plants and animals that interact with one another and their physical environment.</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668018700"/>
                  </a:ext>
                </a:extLst>
              </a:tr>
              <a:tr h="219075">
                <a:tc>
                  <a:txBody>
                    <a:bodyPr/>
                    <a:lstStyle/>
                    <a:p>
                      <a:pPr algn="l" fontAlgn="ctr"/>
                      <a:r>
                        <a:rPr lang="en-GB" sz="700" u="none" strike="noStrike" dirty="0">
                          <a:effectLst/>
                        </a:rPr>
                        <a:t>Abiotic</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Relating to non living things.</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3537624979"/>
                  </a:ext>
                </a:extLst>
              </a:tr>
              <a:tr h="228600">
                <a:tc>
                  <a:txBody>
                    <a:bodyPr/>
                    <a:lstStyle/>
                    <a:p>
                      <a:pPr algn="l" fontAlgn="ctr"/>
                      <a:r>
                        <a:rPr lang="en-GB" sz="700" u="none" strike="noStrike" dirty="0">
                          <a:effectLst/>
                        </a:rPr>
                        <a:t>Biotic</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Relating to living things.</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2874156658"/>
                  </a:ext>
                </a:extLst>
              </a:tr>
              <a:tr h="281929">
                <a:tc>
                  <a:txBody>
                    <a:bodyPr/>
                    <a:lstStyle/>
                    <a:p>
                      <a:pPr algn="l" fontAlgn="ctr"/>
                      <a:r>
                        <a:rPr lang="en-GB" sz="700" u="none" strike="noStrike" dirty="0">
                          <a:effectLst/>
                        </a:rPr>
                        <a:t>Producer</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An organism or plant that is able to absorb energy from the sun through photosynthesis.</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2374146460"/>
                  </a:ext>
                </a:extLst>
              </a:tr>
              <a:tr h="213371">
                <a:tc>
                  <a:txBody>
                    <a:bodyPr/>
                    <a:lstStyle/>
                    <a:p>
                      <a:pPr algn="l" fontAlgn="ctr"/>
                      <a:r>
                        <a:rPr lang="en-GB" sz="700" u="none" strike="noStrike" dirty="0">
                          <a:effectLst/>
                        </a:rPr>
                        <a:t>Primary consumer</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Creature that eats plant matter. Also known as a herbivore.</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2796437200"/>
                  </a:ext>
                </a:extLst>
              </a:tr>
              <a:tr h="272532">
                <a:tc>
                  <a:txBody>
                    <a:bodyPr/>
                    <a:lstStyle/>
                    <a:p>
                      <a:pPr algn="l" fontAlgn="ctr"/>
                      <a:r>
                        <a:rPr lang="en-GB" sz="700" u="none" strike="noStrike" dirty="0">
                          <a:effectLst/>
                        </a:rPr>
                        <a:t>Secondary consumer</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Creature that eats other animals. Also known as a carnivore.</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1038441062"/>
                  </a:ext>
                </a:extLst>
              </a:tr>
              <a:tr h="203718">
                <a:tc>
                  <a:txBody>
                    <a:bodyPr/>
                    <a:lstStyle/>
                    <a:p>
                      <a:pPr algn="l" fontAlgn="ctr"/>
                      <a:r>
                        <a:rPr lang="en-GB" sz="700" u="none" strike="noStrike" dirty="0">
                          <a:effectLst/>
                        </a:rPr>
                        <a:t>Decomposer</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An organism that breaks down dead plant and animal matter.</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1979906329"/>
                  </a:ext>
                </a:extLst>
              </a:tr>
              <a:tr h="281929">
                <a:tc>
                  <a:txBody>
                    <a:bodyPr/>
                    <a:lstStyle/>
                    <a:p>
                      <a:pPr algn="l" fontAlgn="ctr"/>
                      <a:r>
                        <a:rPr lang="en-GB" sz="700" u="none" strike="noStrike" dirty="0">
                          <a:effectLst/>
                        </a:rPr>
                        <a:t>Food chain</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The connections between different organisms </a:t>
                      </a:r>
                    </a:p>
                    <a:p>
                      <a:pPr algn="l" fontAlgn="ctr"/>
                      <a:r>
                        <a:rPr lang="en-GB" sz="700" u="none" strike="noStrike" dirty="0">
                          <a:effectLst/>
                        </a:rPr>
                        <a:t>that rely on one another as their food source.</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182375795"/>
                  </a:ext>
                </a:extLst>
              </a:tr>
              <a:tr h="263134">
                <a:tc>
                  <a:txBody>
                    <a:bodyPr/>
                    <a:lstStyle/>
                    <a:p>
                      <a:pPr algn="l" fontAlgn="ctr"/>
                      <a:r>
                        <a:rPr lang="en-GB" sz="700" u="none" strike="noStrike" dirty="0">
                          <a:effectLst/>
                        </a:rPr>
                        <a:t>Food web</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A complex hierarchy of plants and animals </a:t>
                      </a:r>
                    </a:p>
                    <a:p>
                      <a:pPr algn="l" fontAlgn="ctr"/>
                      <a:r>
                        <a:rPr lang="en-GB" sz="700" u="none" strike="noStrike" dirty="0">
                          <a:effectLst/>
                        </a:rPr>
                        <a:t>relying on each other for food.</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2155713665"/>
                  </a:ext>
                </a:extLst>
              </a:tr>
              <a:tr h="319520">
                <a:tc>
                  <a:txBody>
                    <a:bodyPr/>
                    <a:lstStyle/>
                    <a:p>
                      <a:pPr algn="l" fontAlgn="ctr"/>
                      <a:r>
                        <a:rPr lang="en-GB" sz="700" u="none" strike="noStrike" dirty="0">
                          <a:effectLst/>
                        </a:rPr>
                        <a:t>Biome</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A large global ecosystem with flora and </a:t>
                      </a:r>
                    </a:p>
                    <a:p>
                      <a:pPr algn="l" fontAlgn="ctr"/>
                      <a:r>
                        <a:rPr lang="en-GB" sz="700" u="none" strike="noStrike" dirty="0">
                          <a:effectLst/>
                        </a:rPr>
                        <a:t>fauna  adapting to their environment.</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1271945788"/>
                  </a:ext>
                </a:extLst>
              </a:tr>
            </a:tbl>
          </a:graphicData>
        </a:graphic>
      </p:graphicFrame>
      <p:pic>
        <p:nvPicPr>
          <p:cNvPr id="1070" name="Picture 46" descr="Image result for food chain"/>
          <p:cNvPicPr>
            <a:picLocks noChangeAspect="1" noChangeArrowheads="1"/>
          </p:cNvPicPr>
          <p:nvPr/>
        </p:nvPicPr>
        <p:blipFill>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52713" y="2111525"/>
            <a:ext cx="400844" cy="444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71" name="Picture 47" descr="Figure-1-A-typical-food-web-diagram-used-in-school-textbooks-to-show-who-eats-what-in[1]"/>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35222" y="2556147"/>
            <a:ext cx="659332" cy="486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1035" name="Table 1034"/>
          <p:cNvGraphicFramePr>
            <a:graphicFrameLocks noGrp="1"/>
          </p:cNvGraphicFramePr>
          <p:nvPr/>
        </p:nvGraphicFramePr>
        <p:xfrm>
          <a:off x="3098007" y="2371725"/>
          <a:ext cx="3115467" cy="2045710"/>
        </p:xfrm>
        <a:graphic>
          <a:graphicData uri="http://schemas.openxmlformats.org/drawingml/2006/table">
            <a:tbl>
              <a:tblPr>
                <a:tableStyleId>{5C22544A-7EE6-4342-B048-85BDC9FD1C3A}</a:tableStyleId>
              </a:tblPr>
              <a:tblGrid>
                <a:gridCol w="600572">
                  <a:extLst>
                    <a:ext uri="{9D8B030D-6E8A-4147-A177-3AD203B41FA5}">
                      <a16:colId xmlns:a16="http://schemas.microsoft.com/office/drawing/2014/main" val="1867776072"/>
                    </a:ext>
                  </a:extLst>
                </a:gridCol>
                <a:gridCol w="2514895">
                  <a:extLst>
                    <a:ext uri="{9D8B030D-6E8A-4147-A177-3AD203B41FA5}">
                      <a16:colId xmlns:a16="http://schemas.microsoft.com/office/drawing/2014/main" val="1849632096"/>
                    </a:ext>
                  </a:extLst>
                </a:gridCol>
              </a:tblGrid>
              <a:tr h="196346">
                <a:tc>
                  <a:txBody>
                    <a:bodyPr/>
                    <a:lstStyle/>
                    <a:p>
                      <a:pPr algn="l" fontAlgn="ctr"/>
                      <a:r>
                        <a:rPr lang="en-GB" sz="700" b="1" u="none" strike="noStrike" dirty="0">
                          <a:effectLst/>
                        </a:rPr>
                        <a:t>Biome</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92D050"/>
                    </a:solidFill>
                  </a:tcPr>
                </a:tc>
                <a:tc>
                  <a:txBody>
                    <a:bodyPr/>
                    <a:lstStyle/>
                    <a:p>
                      <a:pPr algn="l" fontAlgn="ctr"/>
                      <a:r>
                        <a:rPr lang="en-GB" sz="700" b="1" u="none" strike="noStrike" dirty="0">
                          <a:effectLst/>
                        </a:rPr>
                        <a:t>Key Characteristics</a:t>
                      </a:r>
                      <a:endParaRPr lang="en-GB" sz="7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extLst>
                  <a:ext uri="{0D108BD9-81ED-4DB2-BD59-A6C34878D82A}">
                    <a16:rowId xmlns:a16="http://schemas.microsoft.com/office/drawing/2014/main" val="4240907198"/>
                  </a:ext>
                </a:extLst>
              </a:tr>
              <a:tr h="289845">
                <a:tc>
                  <a:txBody>
                    <a:bodyPr/>
                    <a:lstStyle/>
                    <a:p>
                      <a:pPr algn="l" fontAlgn="ctr"/>
                      <a:r>
                        <a:rPr lang="en-GB" sz="700" u="none" strike="noStrike" dirty="0">
                          <a:effectLst/>
                        </a:rPr>
                        <a:t>Tropical Rainforests</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•Along equator (Asia, Africa / South America). •6% of earth’s surface. •25°C – 30°C and over 250mm rain per month. </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608945939"/>
                  </a:ext>
                </a:extLst>
              </a:tr>
              <a:tr h="323504">
                <a:tc>
                  <a:txBody>
                    <a:bodyPr/>
                    <a:lstStyle/>
                    <a:p>
                      <a:pPr algn="l" fontAlgn="ctr"/>
                      <a:r>
                        <a:rPr lang="en-GB" sz="700" u="none" strike="noStrike" dirty="0">
                          <a:effectLst/>
                        </a:rPr>
                        <a:t>Tropical Grasslands (Savanna)</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•Between equator and tropics. •20 – 30°C and between 500 - 1500 mm of rain per year. •Wet and dry seasons.</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3098731904"/>
                  </a:ext>
                </a:extLst>
              </a:tr>
              <a:tr h="288910">
                <a:tc>
                  <a:txBody>
                    <a:bodyPr/>
                    <a:lstStyle/>
                    <a:p>
                      <a:pPr algn="l" fontAlgn="ctr"/>
                      <a:r>
                        <a:rPr lang="en-GB" sz="700" u="none" strike="noStrike" dirty="0">
                          <a:effectLst/>
                        </a:rPr>
                        <a:t>Deserts</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•Tropics (Sahara and Australia). •Over 30°C and less than 300 mmm per year rain. •20% of land’s surface. </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3919745749"/>
                  </a:ext>
                </a:extLst>
              </a:tr>
              <a:tr h="323504">
                <a:tc>
                  <a:txBody>
                    <a:bodyPr/>
                    <a:lstStyle/>
                    <a:p>
                      <a:pPr algn="l" fontAlgn="ctr"/>
                      <a:r>
                        <a:rPr lang="en-GB" sz="700" u="none" strike="noStrike" dirty="0">
                          <a:effectLst/>
                        </a:rPr>
                        <a:t>Deciduous forests</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•Higher latitudes (W Europe, N America, New Zealand). •5 – 20°C and between 500 – 1500 mm rain per year. •4 distinct seasons. •Lose leaves in the winter to cope with the cold. </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654184687"/>
                  </a:ext>
                </a:extLst>
              </a:tr>
              <a:tr h="293585">
                <a:tc>
                  <a:txBody>
                    <a:bodyPr/>
                    <a:lstStyle/>
                    <a:p>
                      <a:pPr algn="l" fontAlgn="ctr"/>
                      <a:r>
                        <a:rPr lang="en-GB" sz="700" u="none" strike="noStrike" dirty="0">
                          <a:effectLst/>
                        </a:rPr>
                        <a:t>Coniferous forest (Taiga)</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•60°N (Scandinavia / Canada). •Cone bearing evergreen trees. •No sunlight for part of the year.</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2159823654"/>
                  </a:ext>
                </a:extLst>
              </a:tr>
              <a:tr h="317894">
                <a:tc>
                  <a:txBody>
                    <a:bodyPr/>
                    <a:lstStyle/>
                    <a:p>
                      <a:pPr algn="l" fontAlgn="ctr"/>
                      <a:r>
                        <a:rPr lang="en-GB" sz="700" u="none" strike="noStrike" dirty="0">
                          <a:effectLst/>
                        </a:rPr>
                        <a:t>Tundra</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•Above 60°N (Arctic Circle). •Less than 10°C and less than 500mm per year rain. •Cold, icy and dry means 2 month growing season. </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3886257866"/>
                  </a:ext>
                </a:extLst>
              </a:tr>
            </a:tbl>
          </a:graphicData>
        </a:graphic>
      </p:graphicFrame>
      <p:graphicFrame>
        <p:nvGraphicFramePr>
          <p:cNvPr id="1036" name="Table 1035"/>
          <p:cNvGraphicFramePr>
            <a:graphicFrameLocks noGrp="1"/>
          </p:cNvGraphicFramePr>
          <p:nvPr/>
        </p:nvGraphicFramePr>
        <p:xfrm>
          <a:off x="3098006" y="4706937"/>
          <a:ext cx="3115468" cy="2134394"/>
        </p:xfrm>
        <a:graphic>
          <a:graphicData uri="http://schemas.openxmlformats.org/drawingml/2006/table">
            <a:tbl>
              <a:tblPr>
                <a:tableStyleId>{5C22544A-7EE6-4342-B048-85BDC9FD1C3A}</a:tableStyleId>
              </a:tblPr>
              <a:tblGrid>
                <a:gridCol w="1557734">
                  <a:extLst>
                    <a:ext uri="{9D8B030D-6E8A-4147-A177-3AD203B41FA5}">
                      <a16:colId xmlns:a16="http://schemas.microsoft.com/office/drawing/2014/main" val="3127963352"/>
                    </a:ext>
                  </a:extLst>
                </a:gridCol>
                <a:gridCol w="1557734">
                  <a:extLst>
                    <a:ext uri="{9D8B030D-6E8A-4147-A177-3AD203B41FA5}">
                      <a16:colId xmlns:a16="http://schemas.microsoft.com/office/drawing/2014/main" val="414948698"/>
                    </a:ext>
                  </a:extLst>
                </a:gridCol>
              </a:tblGrid>
              <a:tr h="1024640">
                <a:tc>
                  <a:txBody>
                    <a:bodyPr/>
                    <a:lstStyle/>
                    <a:p>
                      <a:pPr algn="l" fontAlgn="ctr"/>
                      <a:r>
                        <a:rPr lang="en-GB" sz="700" b="1" u="none" strike="noStrike" dirty="0">
                          <a:effectLst/>
                        </a:rPr>
                        <a:t>Economic development</a:t>
                      </a:r>
                    </a:p>
                    <a:p>
                      <a:pPr algn="l" fontAlgn="ctr"/>
                      <a:endParaRPr lang="en-GB" sz="700" b="1" u="none" strike="noStrike" dirty="0">
                        <a:effectLst/>
                      </a:endParaRPr>
                    </a:p>
                    <a:p>
                      <a:pPr marL="0" marR="0" indent="0" algn="l" defTabSz="914400" rtl="0" eaLnBrk="1" fontAlgn="ctr" latinLnBrk="0" hangingPunct="1">
                        <a:lnSpc>
                          <a:spcPct val="100000"/>
                        </a:lnSpc>
                        <a:spcBef>
                          <a:spcPts val="0"/>
                        </a:spcBef>
                        <a:spcAft>
                          <a:spcPts val="0"/>
                        </a:spcAft>
                        <a:buClrTx/>
                        <a:buSzTx/>
                        <a:buFontTx/>
                        <a:buNone/>
                        <a:tabLst/>
                        <a:defRPr/>
                      </a:pPr>
                      <a:r>
                        <a:rPr lang="en-GB" sz="700" u="none" strike="noStrike" dirty="0">
                          <a:effectLst/>
                        </a:rPr>
                        <a:t>•Brings in jobs and income. •Destroys resources in the long term. •Livelihoods of locals destroyed. •2008 $6.9 billion from cattle. •Rubber tappers lost jobs. •Mercury from gold mining poisons fish. </a:t>
                      </a:r>
                      <a:endParaRPr lang="en-GB" sz="700" b="0" i="0" u="none" strike="noStrike" dirty="0">
                        <a:solidFill>
                          <a:srgbClr val="000000"/>
                        </a:solidFill>
                        <a:effectLst/>
                        <a:latin typeface="Calibri" panose="020F0502020204030204" pitchFamily="34" charset="0"/>
                      </a:endParaRPr>
                    </a:p>
                    <a:p>
                      <a:pPr algn="l" fontAlgn="ctr"/>
                      <a:endParaRPr lang="en-GB" sz="700" b="1" i="0" u="none" strike="noStrike" dirty="0">
                        <a:solidFill>
                          <a:srgbClr val="000000"/>
                        </a:solidFill>
                        <a:effectLst/>
                        <a:latin typeface="Calibri" panose="020F0502020204030204" pitchFamily="34" charset="0"/>
                      </a:endParaRPr>
                    </a:p>
                  </a:txBody>
                  <a:tcPr marL="85725" marR="9525" marT="9525" marB="0" anchor="ctr">
                    <a:solidFill>
                      <a:srgbClr val="CCFF99"/>
                    </a:solidFill>
                  </a:tcPr>
                </a:tc>
                <a:tc>
                  <a:txBody>
                    <a:bodyPr/>
                    <a:lstStyle/>
                    <a:p>
                      <a:pPr algn="l" fontAlgn="ctr"/>
                      <a:r>
                        <a:rPr lang="en-GB" sz="700" b="1" u="none" strike="noStrike" dirty="0">
                          <a:effectLst/>
                        </a:rPr>
                        <a:t>Soil erosion</a:t>
                      </a:r>
                    </a:p>
                    <a:p>
                      <a:pPr algn="l" fontAlgn="ctr"/>
                      <a:endParaRPr lang="en-GB" sz="700" b="1" u="none" strike="noStrike" dirty="0">
                        <a:effectLst/>
                      </a:endParaRPr>
                    </a:p>
                    <a:p>
                      <a:pPr marL="0" marR="0" indent="0" algn="l" defTabSz="914400" rtl="0" eaLnBrk="1" fontAlgn="ctr" latinLnBrk="0" hangingPunct="1">
                        <a:lnSpc>
                          <a:spcPct val="100000"/>
                        </a:lnSpc>
                        <a:spcBef>
                          <a:spcPts val="0"/>
                        </a:spcBef>
                        <a:spcAft>
                          <a:spcPts val="0"/>
                        </a:spcAft>
                        <a:buClrTx/>
                        <a:buSzTx/>
                        <a:buFontTx/>
                        <a:buNone/>
                        <a:tabLst/>
                        <a:defRPr/>
                      </a:pPr>
                      <a:r>
                        <a:rPr lang="en-GB" sz="700" u="none" strike="noStrike" dirty="0">
                          <a:effectLst/>
                        </a:rPr>
                        <a:t>•Land left unprotected from heavy rain leads to landslides and flooding. •Nutrients are washed away decreasing nutrients in the soil. •Rivers silt up.</a:t>
                      </a:r>
                      <a:endParaRPr lang="en-GB" sz="700" b="0" i="0" u="none" strike="noStrike" dirty="0">
                        <a:solidFill>
                          <a:srgbClr val="000000"/>
                        </a:solidFill>
                        <a:effectLst/>
                        <a:latin typeface="Calibri" panose="020F0502020204030204" pitchFamily="34" charset="0"/>
                      </a:endParaRPr>
                    </a:p>
                    <a:p>
                      <a:pPr algn="l" fontAlgn="ctr"/>
                      <a:endParaRPr lang="en-GB" sz="700" b="1" i="0" u="none" strike="noStrike" dirty="0">
                        <a:solidFill>
                          <a:srgbClr val="000000"/>
                        </a:solidFill>
                        <a:effectLst/>
                        <a:latin typeface="Calibri" panose="020F0502020204030204" pitchFamily="34" charset="0"/>
                      </a:endParaRPr>
                    </a:p>
                  </a:txBody>
                  <a:tcPr marL="85725" marR="9525" marT="9525" marB="0">
                    <a:solidFill>
                      <a:srgbClr val="CCFFCC"/>
                    </a:solidFill>
                  </a:tcPr>
                </a:tc>
                <a:extLst>
                  <a:ext uri="{0D108BD9-81ED-4DB2-BD59-A6C34878D82A}">
                    <a16:rowId xmlns:a16="http://schemas.microsoft.com/office/drawing/2014/main" val="2725138309"/>
                  </a:ext>
                </a:extLst>
              </a:tr>
              <a:tr h="1109754">
                <a:tc>
                  <a:txBody>
                    <a:bodyPr/>
                    <a:lstStyle/>
                    <a:p>
                      <a:pPr algn="l" fontAlgn="ctr"/>
                      <a:r>
                        <a:rPr lang="en-GB" sz="700" b="1" u="none" strike="noStrike" dirty="0">
                          <a:effectLst/>
                        </a:rPr>
                        <a:t>Contribution to climate change</a:t>
                      </a:r>
                    </a:p>
                    <a:p>
                      <a:pPr algn="l" fontAlgn="ctr"/>
                      <a:endParaRPr lang="en-GB" sz="700" b="1" i="0" u="none" strike="noStrike" dirty="0">
                        <a:solidFill>
                          <a:srgbClr val="000000"/>
                        </a:solidFill>
                        <a:effectLst/>
                        <a:latin typeface="Calibri" panose="020F0502020204030204" pitchFamily="34" charset="0"/>
                      </a:endParaRPr>
                    </a:p>
                    <a:p>
                      <a:pPr marL="0" marR="0" indent="0" algn="l" defTabSz="914400" rtl="0" eaLnBrk="1" fontAlgn="ctr" latinLnBrk="0" hangingPunct="1">
                        <a:lnSpc>
                          <a:spcPct val="100000"/>
                        </a:lnSpc>
                        <a:spcBef>
                          <a:spcPts val="0"/>
                        </a:spcBef>
                        <a:spcAft>
                          <a:spcPts val="0"/>
                        </a:spcAft>
                        <a:buClrTx/>
                        <a:buSzTx/>
                        <a:buFontTx/>
                        <a:buNone/>
                        <a:tabLst/>
                        <a:defRPr/>
                      </a:pPr>
                      <a:r>
                        <a:rPr lang="en-GB" sz="700" u="none" strike="noStrike" dirty="0">
                          <a:effectLst/>
                        </a:rPr>
                        <a:t>•Trees cut down change the water cycle and make it drier. •Rainforests are the lungs of the earth and so when deforested there is more carbon dioxide in the air and less oxygen. •Burning also releases carbon dioxide into the air (Greenhouse effect).</a:t>
                      </a:r>
                      <a:endParaRPr lang="en-GB" sz="700" b="0" i="0" u="none" strike="noStrike" dirty="0">
                        <a:solidFill>
                          <a:srgbClr val="000000"/>
                        </a:solidFill>
                        <a:effectLst/>
                        <a:latin typeface="Arial" panose="020B0604020202020204" pitchFamily="34" charset="0"/>
                      </a:endParaRPr>
                    </a:p>
                    <a:p>
                      <a:pPr algn="l" fontAlgn="ctr"/>
                      <a:endParaRPr lang="en-GB" sz="700" b="1" i="0" u="none" strike="noStrike" dirty="0">
                        <a:solidFill>
                          <a:srgbClr val="000000"/>
                        </a:solidFill>
                        <a:effectLst/>
                        <a:latin typeface="Calibri" panose="020F0502020204030204" pitchFamily="34" charset="0"/>
                      </a:endParaRPr>
                    </a:p>
                  </a:txBody>
                  <a:tcPr marL="85725" marR="9525" marT="9525" marB="0">
                    <a:solidFill>
                      <a:srgbClr val="CCFFCC"/>
                    </a:solidFill>
                  </a:tcPr>
                </a:tc>
                <a:tc>
                  <a:txBody>
                    <a:bodyPr/>
                    <a:lstStyle/>
                    <a:p>
                      <a:pPr algn="l" fontAlgn="ctr"/>
                      <a:r>
                        <a:rPr lang="en-GB" sz="700" b="1" u="none" strike="noStrike" dirty="0">
                          <a:effectLst/>
                        </a:rPr>
                        <a:t>Others</a:t>
                      </a:r>
                    </a:p>
                    <a:p>
                      <a:pPr algn="l" fontAlgn="ctr"/>
                      <a:endParaRPr lang="en-GB" sz="700" b="1" i="0" u="none" strike="noStrike" dirty="0">
                        <a:solidFill>
                          <a:srgbClr val="000000"/>
                        </a:solidFill>
                        <a:effectLst/>
                        <a:latin typeface="Calibri" panose="020F0502020204030204" pitchFamily="34" charset="0"/>
                      </a:endParaRPr>
                    </a:p>
                    <a:p>
                      <a:pPr marL="0" marR="0" indent="0" algn="l" defTabSz="914400" rtl="0" eaLnBrk="1" fontAlgn="ctr" latinLnBrk="0" hangingPunct="1">
                        <a:lnSpc>
                          <a:spcPct val="100000"/>
                        </a:lnSpc>
                        <a:spcBef>
                          <a:spcPts val="0"/>
                        </a:spcBef>
                        <a:spcAft>
                          <a:spcPts val="0"/>
                        </a:spcAft>
                        <a:buClrTx/>
                        <a:buSzTx/>
                        <a:buFontTx/>
                        <a:buNone/>
                        <a:tabLst/>
                        <a:defRPr/>
                      </a:pPr>
                      <a:r>
                        <a:rPr lang="en-GB" sz="700" u="none" strike="noStrike" dirty="0">
                          <a:effectLst/>
                        </a:rPr>
                        <a:t>•Loss of biodiversity - 137 species a day. •Loss of indigenous tribes (90 since 1990). •Tribal people moving to towns and cities and have drugs and alcohol issues. •Loss of indigenous knowledge. •Conflicts between developers and indigenous people.</a:t>
                      </a:r>
                      <a:endParaRPr lang="en-GB" sz="700" b="0" i="0" u="none" strike="noStrike" dirty="0">
                        <a:solidFill>
                          <a:srgbClr val="000000"/>
                        </a:solidFill>
                        <a:effectLst/>
                        <a:latin typeface="Arial" panose="020B0604020202020204" pitchFamily="34" charset="0"/>
                      </a:endParaRPr>
                    </a:p>
                    <a:p>
                      <a:pPr algn="l" fontAlgn="ctr"/>
                      <a:endParaRPr lang="en-GB" sz="700" b="1" i="0" u="none" strike="noStrike" dirty="0">
                        <a:solidFill>
                          <a:srgbClr val="000000"/>
                        </a:solidFill>
                        <a:effectLst/>
                        <a:latin typeface="Calibri" panose="020F0502020204030204" pitchFamily="34" charset="0"/>
                      </a:endParaRPr>
                    </a:p>
                  </a:txBody>
                  <a:tcPr marL="85725" marR="9525" marT="9525" marB="0">
                    <a:solidFill>
                      <a:srgbClr val="CCFF99"/>
                    </a:solidFill>
                  </a:tcPr>
                </a:tc>
                <a:extLst>
                  <a:ext uri="{0D108BD9-81ED-4DB2-BD59-A6C34878D82A}">
                    <a16:rowId xmlns:a16="http://schemas.microsoft.com/office/drawing/2014/main" val="1270441706"/>
                  </a:ext>
                </a:extLst>
              </a:tr>
            </a:tbl>
          </a:graphicData>
        </a:graphic>
      </p:graphicFrame>
      <p:graphicFrame>
        <p:nvGraphicFramePr>
          <p:cNvPr id="1038" name="Table 1037"/>
          <p:cNvGraphicFramePr>
            <a:graphicFrameLocks noGrp="1"/>
          </p:cNvGraphicFramePr>
          <p:nvPr/>
        </p:nvGraphicFramePr>
        <p:xfrm>
          <a:off x="6243638" y="293688"/>
          <a:ext cx="3633787" cy="2126100"/>
        </p:xfrm>
        <a:graphic>
          <a:graphicData uri="http://schemas.openxmlformats.org/drawingml/2006/table">
            <a:tbl>
              <a:tblPr>
                <a:tableStyleId>{5C22544A-7EE6-4342-B048-85BDC9FD1C3A}</a:tableStyleId>
              </a:tblPr>
              <a:tblGrid>
                <a:gridCol w="1083761">
                  <a:extLst>
                    <a:ext uri="{9D8B030D-6E8A-4147-A177-3AD203B41FA5}">
                      <a16:colId xmlns:a16="http://schemas.microsoft.com/office/drawing/2014/main" val="3241657371"/>
                    </a:ext>
                  </a:extLst>
                </a:gridCol>
                <a:gridCol w="2550026">
                  <a:extLst>
                    <a:ext uri="{9D8B030D-6E8A-4147-A177-3AD203B41FA5}">
                      <a16:colId xmlns:a16="http://schemas.microsoft.com/office/drawing/2014/main" val="3635160805"/>
                    </a:ext>
                  </a:extLst>
                </a:gridCol>
              </a:tblGrid>
              <a:tr h="269280">
                <a:tc>
                  <a:txBody>
                    <a:bodyPr/>
                    <a:lstStyle/>
                    <a:p>
                      <a:pPr algn="l" fontAlgn="ctr"/>
                      <a:r>
                        <a:rPr lang="en-GB" sz="700" u="none" strike="noStrike" dirty="0">
                          <a:effectLst/>
                        </a:rPr>
                        <a:t>Commercial farming</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a:effectLst/>
                        </a:rPr>
                        <a:t>Farming to sell produce for a profit. Cattle and crops.  Responsible for 80% of Amazon deforestation. Ruins soil and nutrients</a:t>
                      </a:r>
                      <a:endParaRPr lang="en-GB" sz="700" b="0" i="0" u="none" strike="noStrike">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2104836209"/>
                  </a:ext>
                </a:extLst>
              </a:tr>
              <a:tr h="307749">
                <a:tc>
                  <a:txBody>
                    <a:bodyPr/>
                    <a:lstStyle/>
                    <a:p>
                      <a:pPr algn="l" fontAlgn="ctr"/>
                      <a:r>
                        <a:rPr lang="en-GB" sz="700" u="none" strike="noStrike" dirty="0">
                          <a:effectLst/>
                        </a:rPr>
                        <a:t>Logging</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The business of cutting down trees and transporting the logs to sawmills. Selective logging and clear felling. Teak and Mahogany worth the most.</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4015345798"/>
                  </a:ext>
                </a:extLst>
              </a:tr>
              <a:tr h="323137">
                <a:tc>
                  <a:txBody>
                    <a:bodyPr/>
                    <a:lstStyle/>
                    <a:p>
                      <a:pPr algn="l" fontAlgn="ctr"/>
                      <a:r>
                        <a:rPr lang="en-GB" sz="700" u="none" strike="noStrike" dirty="0">
                          <a:effectLst/>
                        </a:rPr>
                        <a:t>Mineral extraction</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a:effectLst/>
                        </a:rPr>
                        <a:t>The removal of mineral resources from the earth.  Gold, Bauxite, Oil and gas.  Pollutes rivers and air. Trees above the mines and quarries are removed.</a:t>
                      </a:r>
                      <a:endParaRPr lang="en-GB" sz="700" b="0" i="0" u="none" strike="noStrike">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752391342"/>
                  </a:ext>
                </a:extLst>
              </a:tr>
              <a:tr h="300055">
                <a:tc>
                  <a:txBody>
                    <a:bodyPr/>
                    <a:lstStyle/>
                    <a:p>
                      <a:pPr algn="l" fontAlgn="ctr"/>
                      <a:r>
                        <a:rPr lang="en-GB" sz="700" u="none" strike="noStrike" dirty="0">
                          <a:effectLst/>
                        </a:rPr>
                        <a:t>Subsistence farming</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A type of agriculture producing food and materials for the benefit only of the farmer and his family or community. Small scale, often slash and burn.</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1258218277"/>
                  </a:ext>
                </a:extLst>
              </a:tr>
              <a:tr h="269280">
                <a:tc>
                  <a:txBody>
                    <a:bodyPr/>
                    <a:lstStyle/>
                    <a:p>
                      <a:pPr algn="l" fontAlgn="ctr"/>
                      <a:r>
                        <a:rPr lang="en-GB" sz="700" u="none" strike="noStrike" dirty="0">
                          <a:effectLst/>
                        </a:rPr>
                        <a:t>Hydro - electricity</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a:effectLst/>
                        </a:rPr>
                        <a:t>Dams have been built and large areas of rainforest destroyed by flooding.</a:t>
                      </a:r>
                      <a:endParaRPr lang="en-GB" sz="700" b="0" i="0" u="none" strike="noStrike">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3097213517"/>
                  </a:ext>
                </a:extLst>
              </a:tr>
              <a:tr h="315443">
                <a:tc>
                  <a:txBody>
                    <a:bodyPr/>
                    <a:lstStyle/>
                    <a:p>
                      <a:pPr algn="l" fontAlgn="ctr"/>
                      <a:r>
                        <a:rPr lang="en-GB" sz="700" u="none" strike="noStrike" dirty="0">
                          <a:effectLst/>
                        </a:rPr>
                        <a:t>Resettling</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a:effectLst/>
                        </a:rPr>
                        <a:t>Since 1970 1 million people have been encouraged to move away from shanty towns and into the rainforest. They have been given land which has been cleared to allow farming.</a:t>
                      </a:r>
                      <a:endParaRPr lang="en-GB" sz="700" b="0" i="0" u="none" strike="noStrike">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3265535276"/>
                  </a:ext>
                </a:extLst>
              </a:tr>
              <a:tr h="269280">
                <a:tc>
                  <a:txBody>
                    <a:bodyPr/>
                    <a:lstStyle/>
                    <a:p>
                      <a:pPr algn="l" fontAlgn="ctr"/>
                      <a:r>
                        <a:rPr lang="en-GB" sz="700" u="none" strike="noStrike" dirty="0">
                          <a:effectLst/>
                        </a:rPr>
                        <a:t>Roads</a:t>
                      </a:r>
                      <a:endParaRPr lang="en-GB" sz="700" b="1" i="0" u="none" strike="noStrike" dirty="0">
                        <a:solidFill>
                          <a:srgbClr val="000000"/>
                        </a:solidFill>
                        <a:effectLst/>
                        <a:latin typeface="Calibri" panose="020F0502020204030204" pitchFamily="34" charset="0"/>
                      </a:endParaRPr>
                    </a:p>
                  </a:txBody>
                  <a:tcPr marL="9525" marR="9525" marT="9525" marB="0" anchor="ctr">
                    <a:solidFill>
                      <a:srgbClr val="CCFF99"/>
                    </a:solidFill>
                  </a:tcPr>
                </a:tc>
                <a:tc>
                  <a:txBody>
                    <a:bodyPr/>
                    <a:lstStyle/>
                    <a:p>
                      <a:pPr algn="l" fontAlgn="ctr"/>
                      <a:r>
                        <a:rPr lang="en-GB" sz="700" u="none" strike="noStrike" dirty="0">
                          <a:effectLst/>
                        </a:rPr>
                        <a:t>The 4000km long Trans Amazonia Highway built 1970s. Opened up rainforest, but allowed loggers in.</a:t>
                      </a:r>
                      <a:endParaRPr lang="en-GB" sz="700" b="0" i="0" u="none" strike="noStrike" dirty="0">
                        <a:solidFill>
                          <a:srgbClr val="000000"/>
                        </a:solidFill>
                        <a:effectLst/>
                        <a:latin typeface="Calibri" panose="020F0502020204030204" pitchFamily="34" charset="0"/>
                      </a:endParaRPr>
                    </a:p>
                  </a:txBody>
                  <a:tcPr marL="9525" marR="9525" marT="9525" marB="0" anchor="ctr">
                    <a:solidFill>
                      <a:srgbClr val="CCFFCC"/>
                    </a:solidFill>
                  </a:tcPr>
                </a:tc>
                <a:extLst>
                  <a:ext uri="{0D108BD9-81ED-4DB2-BD59-A6C34878D82A}">
                    <a16:rowId xmlns:a16="http://schemas.microsoft.com/office/drawing/2014/main" val="3954772190"/>
                  </a:ext>
                </a:extLst>
              </a:tr>
            </a:tbl>
          </a:graphicData>
        </a:graphic>
      </p:graphicFrame>
      <p:sp>
        <p:nvSpPr>
          <p:cNvPr id="35" name="TextBox 34"/>
          <p:cNvSpPr txBox="1"/>
          <p:nvPr/>
        </p:nvSpPr>
        <p:spPr>
          <a:xfrm>
            <a:off x="6269044" y="3544776"/>
            <a:ext cx="3636956"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2400" b="1" dirty="0">
                <a:ln>
                  <a:solidFill>
                    <a:schemeClr val="accent2"/>
                  </a:solidFill>
                </a:ln>
                <a:solidFill>
                  <a:schemeClr val="accent2"/>
                </a:solidFill>
                <a:effectLst>
                  <a:outerShdw blurRad="38100" dist="38100" dir="2700000" algn="tl">
                    <a:srgbClr val="000000">
                      <a:alpha val="43137"/>
                    </a:srgbClr>
                  </a:outerShdw>
                </a:effectLst>
              </a:rPr>
              <a:t>The Living World</a:t>
            </a:r>
          </a:p>
        </p:txBody>
      </p:sp>
    </p:spTree>
    <p:extLst>
      <p:ext uri="{BB962C8B-B14F-4D97-AF65-F5344CB8AC3E}">
        <p14:creationId xmlns:p14="http://schemas.microsoft.com/office/powerpoint/2010/main" val="201963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2" name="Rectangle 2291"/>
          <p:cNvSpPr/>
          <p:nvPr/>
        </p:nvSpPr>
        <p:spPr>
          <a:xfrm>
            <a:off x="5114130" y="259511"/>
            <a:ext cx="1920111" cy="820599"/>
          </a:xfrm>
          <a:prstGeom prst="rect">
            <a:avLst/>
          </a:prstGeom>
          <a:solidFill>
            <a:srgbClr val="CC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83" name="Text Box 266"/>
          <p:cNvSpPr txBox="1">
            <a:spLocks noChangeArrowheads="1"/>
          </p:cNvSpPr>
          <p:nvPr/>
        </p:nvSpPr>
        <p:spPr bwMode="auto">
          <a:xfrm>
            <a:off x="42860" y="2826544"/>
            <a:ext cx="3100388" cy="401955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If any component within an ecosystem is changed it will have a knock on effect on the rest of the ecosystem.</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An example of where this happened was in Yellowstone National Park in the USA when they reintroduced wolves in 1995.</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Text Box 2"/>
          <p:cNvSpPr txBox="1">
            <a:spLocks noChangeArrowheads="1"/>
          </p:cNvSpPr>
          <p:nvPr/>
        </p:nvSpPr>
        <p:spPr bwMode="auto">
          <a:xfrm>
            <a:off x="52527200" y="53292375"/>
            <a:ext cx="3105150"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Trophic levels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Text Box 3"/>
          <p:cNvSpPr txBox="1">
            <a:spLocks noChangeArrowheads="1"/>
          </p:cNvSpPr>
          <p:nvPr/>
        </p:nvSpPr>
        <p:spPr bwMode="auto">
          <a:xfrm>
            <a:off x="52531963" y="53573363"/>
            <a:ext cx="3100387" cy="254000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At each (trophic) level of the food chain the number of individuals declines. This is because not all individuals in any trophic level are consumed (eaten). This means not all energy is passed up to the next trophic level.</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52" name="Picture 4" descr="Trophic levels[1]"/>
          <p:cNvPicPr>
            <a:picLocks noChangeAspect="1" noChangeArrowheads="1"/>
          </p:cNvPicPr>
          <p:nvPr/>
        </p:nvPicPr>
        <p:blipFill>
          <a:blip r:embed="rId2">
            <a:extLst>
              <a:ext uri="{28A0092B-C50C-407E-A947-70E740481C1C}">
                <a14:useLocalDpi xmlns:a14="http://schemas.microsoft.com/office/drawing/2010/main" val="0"/>
              </a:ext>
            </a:extLst>
          </a:blip>
          <a:srcRect l="4201" t="13695" r="4445" b="3760"/>
          <a:stretch>
            <a:fillRect/>
          </a:stretch>
        </p:blipFill>
        <p:spPr bwMode="auto">
          <a:xfrm>
            <a:off x="52574825" y="53597175"/>
            <a:ext cx="3009900" cy="20177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Text Box 5"/>
          <p:cNvSpPr txBox="1">
            <a:spLocks noChangeArrowheads="1"/>
          </p:cNvSpPr>
          <p:nvPr/>
        </p:nvSpPr>
        <p:spPr bwMode="auto">
          <a:xfrm>
            <a:off x="52525613" y="56143525"/>
            <a:ext cx="3106737"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Changes within ecosystems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6"/>
          <p:cNvSpPr txBox="1">
            <a:spLocks noChangeArrowheads="1"/>
          </p:cNvSpPr>
          <p:nvPr/>
        </p:nvSpPr>
        <p:spPr bwMode="auto">
          <a:xfrm>
            <a:off x="52527200" y="56416575"/>
            <a:ext cx="3100388" cy="401955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If any component within an ecosystem is changed it will have a knock on effect on the rest of the ecosystem.</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An example of where this happened was in Yellowstone National Park in the USA reintroduced wolves in 1995.</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55" name="Picture 7" descr="grey-wolves-europ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17988" y="56932513"/>
            <a:ext cx="587375" cy="4651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056" name="AutoShape 8"/>
          <p:cNvCxnSpPr>
            <a:cxnSpLocks noChangeShapeType="1"/>
            <a:stCxn id="55" idx="3"/>
            <a:endCxn id="53" idx="0"/>
          </p:cNvCxnSpPr>
          <p:nvPr/>
        </p:nvCxnSpPr>
        <p:spPr bwMode="auto">
          <a:xfrm>
            <a:off x="54535388" y="57238900"/>
            <a:ext cx="555625" cy="307975"/>
          </a:xfrm>
          <a:prstGeom prst="bentConnector2">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7" name="AutoShape 9"/>
          <p:cNvSpPr>
            <a:spLocks noChangeArrowheads="1"/>
          </p:cNvSpPr>
          <p:nvPr/>
        </p:nvSpPr>
        <p:spPr bwMode="auto">
          <a:xfrm>
            <a:off x="53608288" y="57038875"/>
            <a:ext cx="933450" cy="3873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2058" name="AutoShape 10"/>
          <p:cNvCxnSpPr>
            <a:cxnSpLocks noChangeShapeType="1"/>
          </p:cNvCxnSpPr>
          <p:nvPr/>
        </p:nvCxnSpPr>
        <p:spPr bwMode="auto">
          <a:xfrm rot="16200000" flipH="1">
            <a:off x="53907532" y="58003281"/>
            <a:ext cx="342900" cy="1587"/>
          </a:xfrm>
          <a:prstGeom prst="bentConnector3">
            <a:avLst>
              <a:gd name="adj1" fmla="val 50000"/>
            </a:avLst>
          </a:prstGeom>
          <a:noFill/>
          <a:ln w="25400" algn="ctr">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8" name="AutoShape 11"/>
          <p:cNvSpPr>
            <a:spLocks noChangeArrowheads="1"/>
          </p:cNvSpPr>
          <p:nvPr/>
        </p:nvSpPr>
        <p:spPr bwMode="auto">
          <a:xfrm>
            <a:off x="53608288" y="57565925"/>
            <a:ext cx="933450" cy="3746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2060" name="AutoShape 12"/>
          <p:cNvCxnSpPr>
            <a:cxnSpLocks noChangeShapeType="1"/>
            <a:stCxn id="51" idx="2"/>
            <a:endCxn id="15" idx="0"/>
          </p:cNvCxnSpPr>
          <p:nvPr/>
        </p:nvCxnSpPr>
        <p:spPr bwMode="auto">
          <a:xfrm rot="16200000" flipH="1">
            <a:off x="52894707" y="57996931"/>
            <a:ext cx="342900" cy="1587"/>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9" name="AutoShape 13"/>
          <p:cNvSpPr>
            <a:spLocks noChangeArrowheads="1"/>
          </p:cNvSpPr>
          <p:nvPr/>
        </p:nvSpPr>
        <p:spPr bwMode="auto">
          <a:xfrm>
            <a:off x="52598638" y="57578625"/>
            <a:ext cx="933450" cy="254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0" name="AutoShape 14"/>
          <p:cNvSpPr>
            <a:spLocks noChangeArrowheads="1"/>
          </p:cNvSpPr>
          <p:nvPr/>
        </p:nvSpPr>
        <p:spPr bwMode="auto">
          <a:xfrm>
            <a:off x="54624288" y="57565925"/>
            <a:ext cx="933450" cy="254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1" name="AutoShape 15"/>
          <p:cNvSpPr>
            <a:spLocks noChangeArrowheads="1"/>
          </p:cNvSpPr>
          <p:nvPr/>
        </p:nvSpPr>
        <p:spPr bwMode="auto">
          <a:xfrm>
            <a:off x="53608288" y="58181875"/>
            <a:ext cx="933450" cy="4064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2" name="Text Box 16"/>
          <p:cNvSpPr txBox="1">
            <a:spLocks noChangeArrowheads="1"/>
          </p:cNvSpPr>
          <p:nvPr/>
        </p:nvSpPr>
        <p:spPr bwMode="auto">
          <a:xfrm>
            <a:off x="53608288" y="58169175"/>
            <a:ext cx="933450" cy="4191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Reduction in predation from coyotes leads to increase in mice and voles.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AutoShape 17"/>
          <p:cNvSpPr>
            <a:spLocks noChangeArrowheads="1"/>
          </p:cNvSpPr>
          <p:nvPr/>
        </p:nvSpPr>
        <p:spPr bwMode="auto">
          <a:xfrm>
            <a:off x="52598638" y="58181875"/>
            <a:ext cx="933450" cy="4889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5" name="Text Box 18"/>
          <p:cNvSpPr txBox="1">
            <a:spLocks noChangeArrowheads="1"/>
          </p:cNvSpPr>
          <p:nvPr/>
        </p:nvSpPr>
        <p:spPr bwMode="auto">
          <a:xfrm>
            <a:off x="52600225" y="58169175"/>
            <a:ext cx="933450" cy="5016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Reduction in grazing pressure. Aspen and cottonwood regenerate. There is more tree cover.</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AutoShape 19"/>
          <p:cNvSpPr>
            <a:spLocks noChangeArrowheads="1"/>
          </p:cNvSpPr>
          <p:nvPr/>
        </p:nvSpPr>
        <p:spPr bwMode="auto">
          <a:xfrm>
            <a:off x="54624288" y="58181875"/>
            <a:ext cx="933450" cy="4889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7" name="Text Box 20"/>
          <p:cNvSpPr txBox="1">
            <a:spLocks noChangeArrowheads="1"/>
          </p:cNvSpPr>
          <p:nvPr/>
        </p:nvSpPr>
        <p:spPr bwMode="auto">
          <a:xfrm>
            <a:off x="54624288" y="58169175"/>
            <a:ext cx="933450" cy="5016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 in populations of grizzly bears, cougars, ravens, magpies and eagles.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AutoShape 21"/>
          <p:cNvSpPr>
            <a:spLocks noChangeArrowheads="1"/>
          </p:cNvSpPr>
          <p:nvPr/>
        </p:nvSpPr>
        <p:spPr bwMode="auto">
          <a:xfrm>
            <a:off x="52598638" y="58918475"/>
            <a:ext cx="520700" cy="12573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 name="Text Box 22"/>
          <p:cNvSpPr txBox="1">
            <a:spLocks noChangeArrowheads="1"/>
          </p:cNvSpPr>
          <p:nvPr/>
        </p:nvSpPr>
        <p:spPr bwMode="auto">
          <a:xfrm>
            <a:off x="52587525" y="58893075"/>
            <a:ext cx="531813" cy="1282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 in bank side trees stabilises river banks so there is less erosion. More woody debris in rivers creates pools and trout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AutoShape 23"/>
          <p:cNvSpPr>
            <a:spLocks noChangeArrowheads="1"/>
          </p:cNvSpPr>
          <p:nvPr/>
        </p:nvSpPr>
        <p:spPr bwMode="auto">
          <a:xfrm>
            <a:off x="53208238" y="58918475"/>
            <a:ext cx="520700" cy="7239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3" name="Text Box 24"/>
          <p:cNvSpPr txBox="1">
            <a:spLocks noChangeArrowheads="1"/>
          </p:cNvSpPr>
          <p:nvPr/>
        </p:nvSpPr>
        <p:spPr bwMode="auto">
          <a:xfrm>
            <a:off x="53184425" y="58893075"/>
            <a:ext cx="544513" cy="7493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Beavers create ponds and flooded areas, which promote growth of aspen.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73" name="Picture 25" descr="quaking-aspen[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178200" y="59474100"/>
            <a:ext cx="922338" cy="9223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8" name="AutoShape 26"/>
          <p:cNvSpPr>
            <a:spLocks noChangeArrowheads="1"/>
          </p:cNvSpPr>
          <p:nvPr/>
        </p:nvSpPr>
        <p:spPr bwMode="auto">
          <a:xfrm>
            <a:off x="53805138" y="58918475"/>
            <a:ext cx="520700" cy="8509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42" name="Text Box 27"/>
          <p:cNvSpPr txBox="1">
            <a:spLocks noChangeArrowheads="1"/>
          </p:cNvSpPr>
          <p:nvPr/>
        </p:nvSpPr>
        <p:spPr bwMode="auto">
          <a:xfrm>
            <a:off x="53794025" y="58893075"/>
            <a:ext cx="531813" cy="8445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Regeneration of aspen attracts beavers, which begin to recolonise Yellowstone.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8" name="AutoShape 28"/>
          <p:cNvSpPr>
            <a:spLocks noChangeArrowheads="1"/>
          </p:cNvSpPr>
          <p:nvPr/>
        </p:nvSpPr>
        <p:spPr bwMode="auto">
          <a:xfrm>
            <a:off x="54414738" y="58918475"/>
            <a:ext cx="520700" cy="508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49" name="AutoShape 29"/>
          <p:cNvSpPr>
            <a:spLocks noChangeArrowheads="1"/>
          </p:cNvSpPr>
          <p:nvPr/>
        </p:nvSpPr>
        <p:spPr bwMode="auto">
          <a:xfrm>
            <a:off x="55017988" y="58918475"/>
            <a:ext cx="520700" cy="7302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50" name="Text Box 30"/>
          <p:cNvSpPr txBox="1">
            <a:spLocks noChangeArrowheads="1"/>
          </p:cNvSpPr>
          <p:nvPr/>
        </p:nvSpPr>
        <p:spPr bwMode="auto">
          <a:xfrm>
            <a:off x="55006875" y="58905775"/>
            <a:ext cx="531813" cy="831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Populations of predators of small rodents e.g. red foxes and birds of prey, increase.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Text Box 31"/>
          <p:cNvSpPr txBox="1">
            <a:spLocks noChangeArrowheads="1"/>
          </p:cNvSpPr>
          <p:nvPr/>
        </p:nvSpPr>
        <p:spPr bwMode="auto">
          <a:xfrm>
            <a:off x="52598638" y="57546875"/>
            <a:ext cx="933450" cy="279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Elk population falls from 20,000 to 10,000 in 8 years.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2" name="Text Box 32"/>
          <p:cNvSpPr txBox="1">
            <a:spLocks noChangeArrowheads="1"/>
          </p:cNvSpPr>
          <p:nvPr/>
        </p:nvSpPr>
        <p:spPr bwMode="auto">
          <a:xfrm>
            <a:off x="53601938" y="57546875"/>
            <a:ext cx="933450" cy="393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Competition from wolves results in decrease in coyote population.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3" name="Text Box 33"/>
          <p:cNvSpPr txBox="1">
            <a:spLocks noChangeArrowheads="1"/>
          </p:cNvSpPr>
          <p:nvPr/>
        </p:nvSpPr>
        <p:spPr bwMode="auto">
          <a:xfrm>
            <a:off x="54624288" y="57546875"/>
            <a:ext cx="933450" cy="279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More kills by wolves = more food for scavengers.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4" name="Text Box 34"/>
          <p:cNvSpPr txBox="1">
            <a:spLocks noChangeArrowheads="1"/>
          </p:cNvSpPr>
          <p:nvPr/>
        </p:nvSpPr>
        <p:spPr bwMode="auto">
          <a:xfrm>
            <a:off x="54402038" y="58893075"/>
            <a:ext cx="533400" cy="533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Increased tree cover provides habitats for birds.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83" name="Picture 35" descr="220px-Rocky_Mountain_Bull_Elk[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531963" y="57073800"/>
            <a:ext cx="495300" cy="3968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084" name="AutoShape 36"/>
          <p:cNvCxnSpPr>
            <a:cxnSpLocks noChangeShapeType="1"/>
            <a:stCxn id="55" idx="1"/>
            <a:endCxn id="51" idx="0"/>
          </p:cNvCxnSpPr>
          <p:nvPr/>
        </p:nvCxnSpPr>
        <p:spPr bwMode="auto">
          <a:xfrm rot="10800000" flipV="1">
            <a:off x="53065363" y="57238900"/>
            <a:ext cx="536575" cy="307975"/>
          </a:xfrm>
          <a:prstGeom prst="bentConnector2">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55" name="Text Box 37"/>
          <p:cNvSpPr txBox="1">
            <a:spLocks noChangeArrowheads="1"/>
          </p:cNvSpPr>
          <p:nvPr/>
        </p:nvSpPr>
        <p:spPr bwMode="auto">
          <a:xfrm>
            <a:off x="53601938" y="57026175"/>
            <a:ext cx="933450" cy="4254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16 packs of grey wolves introduced. Each pack kills one elk a 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cxnSp>
        <p:nvCxnSpPr>
          <p:cNvPr id="2086" name="AutoShape 38"/>
          <p:cNvCxnSpPr>
            <a:cxnSpLocks noChangeShapeType="1"/>
            <a:stCxn id="55" idx="2"/>
            <a:endCxn id="52" idx="0"/>
          </p:cNvCxnSpPr>
          <p:nvPr/>
        </p:nvCxnSpPr>
        <p:spPr bwMode="auto">
          <a:xfrm rot="5400000">
            <a:off x="54021038" y="57499250"/>
            <a:ext cx="95250" cy="0"/>
          </a:xfrm>
          <a:prstGeom prst="straightConnector1">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087" name="AutoShape 39"/>
          <p:cNvCxnSpPr>
            <a:cxnSpLocks noChangeShapeType="1"/>
          </p:cNvCxnSpPr>
          <p:nvPr/>
        </p:nvCxnSpPr>
        <p:spPr bwMode="auto">
          <a:xfrm rot="16200000" flipH="1">
            <a:off x="54928294" y="57996931"/>
            <a:ext cx="342900" cy="1588"/>
          </a:xfrm>
          <a:prstGeom prst="bentConnector3">
            <a:avLst>
              <a:gd name="adj1" fmla="val 50000"/>
            </a:avLst>
          </a:prstGeom>
          <a:noFill/>
          <a:ln w="25400" algn="ctr">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088" name="AutoShape 40"/>
          <p:cNvCxnSpPr>
            <a:cxnSpLocks noChangeShapeType="1"/>
            <a:stCxn id="12" idx="2"/>
            <a:endCxn id="50" idx="0"/>
          </p:cNvCxnSpPr>
          <p:nvPr/>
        </p:nvCxnSpPr>
        <p:spPr bwMode="auto">
          <a:xfrm rot="16200000" flipH="1">
            <a:off x="54515544" y="58147744"/>
            <a:ext cx="317500" cy="1198562"/>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089" name="AutoShape 41"/>
          <p:cNvCxnSpPr>
            <a:cxnSpLocks noChangeShapeType="1"/>
            <a:stCxn id="15" idx="2"/>
            <a:endCxn id="21" idx="0"/>
          </p:cNvCxnSpPr>
          <p:nvPr/>
        </p:nvCxnSpPr>
        <p:spPr bwMode="auto">
          <a:xfrm rot="5400000">
            <a:off x="52849463" y="58675587"/>
            <a:ext cx="222250" cy="212725"/>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090" name="AutoShape 42"/>
          <p:cNvCxnSpPr>
            <a:cxnSpLocks noChangeShapeType="1"/>
            <a:stCxn id="15" idx="2"/>
            <a:endCxn id="23" idx="0"/>
          </p:cNvCxnSpPr>
          <p:nvPr/>
        </p:nvCxnSpPr>
        <p:spPr bwMode="auto">
          <a:xfrm rot="16200000" flipH="1">
            <a:off x="53151088" y="58586687"/>
            <a:ext cx="222250" cy="390525"/>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091" name="AutoShape 43"/>
          <p:cNvCxnSpPr>
            <a:cxnSpLocks noChangeShapeType="1"/>
            <a:stCxn id="15" idx="2"/>
            <a:endCxn id="42" idx="0"/>
          </p:cNvCxnSpPr>
          <p:nvPr/>
        </p:nvCxnSpPr>
        <p:spPr bwMode="auto">
          <a:xfrm rot="16200000" flipH="1">
            <a:off x="53451919" y="58285856"/>
            <a:ext cx="222250" cy="992188"/>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092" name="AutoShape 44"/>
          <p:cNvCxnSpPr>
            <a:cxnSpLocks noChangeShapeType="1"/>
            <a:stCxn id="15" idx="2"/>
            <a:endCxn id="54" idx="0"/>
          </p:cNvCxnSpPr>
          <p:nvPr/>
        </p:nvCxnSpPr>
        <p:spPr bwMode="auto">
          <a:xfrm rot="16200000" flipH="1">
            <a:off x="53756719" y="57981056"/>
            <a:ext cx="222250" cy="1601788"/>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pic>
        <p:nvPicPr>
          <p:cNvPr id="2093" name="Picture 45" descr="Beavers-3[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138388" y="59948763"/>
            <a:ext cx="790575" cy="4476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094" name="AutoShape 46"/>
          <p:cNvCxnSpPr>
            <a:cxnSpLocks noChangeShapeType="1"/>
            <a:stCxn id="42" idx="2"/>
            <a:endCxn id="23" idx="2"/>
          </p:cNvCxnSpPr>
          <p:nvPr/>
        </p:nvCxnSpPr>
        <p:spPr bwMode="auto">
          <a:xfrm rot="16200000" flipV="1">
            <a:off x="53710682" y="59389168"/>
            <a:ext cx="95250" cy="601663"/>
          </a:xfrm>
          <a:prstGeom prst="bentConnector3">
            <a:avLst>
              <a:gd name="adj1" fmla="val -240000"/>
            </a:avLst>
          </a:prstGeom>
          <a:noFill/>
          <a:ln w="2540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pic>
        <p:nvPicPr>
          <p:cNvPr id="2095" name="Picture 47" descr="red-fox-01[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894163" y="59936063"/>
            <a:ext cx="673100" cy="4603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6" name="Text Box 48"/>
          <p:cNvSpPr txBox="1">
            <a:spLocks noChangeArrowheads="1"/>
          </p:cNvSpPr>
          <p:nvPr/>
        </p:nvSpPr>
        <p:spPr bwMode="auto">
          <a:xfrm>
            <a:off x="57689750" y="53295550"/>
            <a:ext cx="966788" cy="2730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Hot deserts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7" name="Text Box 49"/>
          <p:cNvSpPr txBox="1">
            <a:spLocks noChangeArrowheads="1"/>
          </p:cNvSpPr>
          <p:nvPr/>
        </p:nvSpPr>
        <p:spPr bwMode="auto">
          <a:xfrm>
            <a:off x="57680225" y="54294088"/>
            <a:ext cx="1879600" cy="873125"/>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40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8" name="Text Box 50"/>
          <p:cNvSpPr txBox="1">
            <a:spLocks noChangeArrowheads="1"/>
          </p:cNvSpPr>
          <p:nvPr/>
        </p:nvSpPr>
        <p:spPr bwMode="auto">
          <a:xfrm>
            <a:off x="58718450" y="53292375"/>
            <a:ext cx="841375" cy="2730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NOT hot desserts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99" name="Picture 51" descr="slider-2[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689750" y="53592413"/>
            <a:ext cx="966788" cy="6588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100" name="Picture 52" descr="f456895bdaba1a48e70b18dce61c4d7d[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718450" y="53594000"/>
            <a:ext cx="841375" cy="6588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9" name="Text Box 53"/>
          <p:cNvSpPr txBox="1">
            <a:spLocks noChangeArrowheads="1"/>
          </p:cNvSpPr>
          <p:nvPr/>
        </p:nvSpPr>
        <p:spPr bwMode="auto">
          <a:xfrm>
            <a:off x="55699025" y="54470300"/>
            <a:ext cx="1931988" cy="26670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 small scale ecosystem - Bradgate Park</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0" name="Text Box 54"/>
          <p:cNvSpPr txBox="1">
            <a:spLocks noChangeArrowheads="1"/>
          </p:cNvSpPr>
          <p:nvPr/>
        </p:nvSpPr>
        <p:spPr bwMode="auto">
          <a:xfrm>
            <a:off x="55694263" y="54737000"/>
            <a:ext cx="1936750" cy="389890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Bradgate Park is a country park to the north west of Leicester. It covers 850 acres and has a wide range of flora (plants) and fauna (animals).</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attracts almost 1 million visitors each year.</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has a wide range of trees including oak trees, and small areas of pine trees. There are large areas of bracken. Deciduous trees and bracken provide  leaves that decompose and enrich the soil as well as providing leaf litter for insects.</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bracken provides cover and nesting areas for birds such as skylarks, yellowhammers and meadow pipits, as well as cover for the deer in the park. Kingfishers and reed buntings live alongside the River Lin as it flows through the park. </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is managed by annual deer culls to keep deer numbers at sustainable levels. In the autumn the bracken is rolled flat to encourage nutrients back into the soil and stop the bracken spreading over the grass on which deer graze.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03" name="Picture 5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5789513" y="55479950"/>
            <a:ext cx="1692275" cy="11128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61" name="Group 56"/>
          <p:cNvGrpSpPr>
            <a:grpSpLocks/>
          </p:cNvGrpSpPr>
          <p:nvPr/>
        </p:nvGrpSpPr>
        <p:grpSpPr bwMode="auto">
          <a:xfrm>
            <a:off x="55694263" y="53298725"/>
            <a:ext cx="1936750" cy="1116013"/>
            <a:chOff x="109603822" y="110777337"/>
            <a:chExt cx="1936435" cy="1115733"/>
          </a:xfrm>
        </p:grpSpPr>
        <p:sp>
          <p:nvSpPr>
            <p:cNvPr id="62" name="Text Box 57"/>
            <p:cNvSpPr txBox="1">
              <a:spLocks noChangeArrowheads="1"/>
            </p:cNvSpPr>
            <p:nvPr/>
          </p:nvSpPr>
          <p:spPr bwMode="auto">
            <a:xfrm>
              <a:off x="109603822" y="110777337"/>
              <a:ext cx="1936435" cy="238125"/>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Ecosystem - A question of scale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3" name="Text Box 58"/>
            <p:cNvSpPr txBox="1">
              <a:spLocks noChangeArrowheads="1"/>
            </p:cNvSpPr>
            <p:nvPr/>
          </p:nvSpPr>
          <p:spPr bwMode="auto">
            <a:xfrm>
              <a:off x="109606682" y="111048343"/>
              <a:ext cx="1933575" cy="844727"/>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Ecosystems ca be any size.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Local e.g a pond or under a dead log. Also called a habitat.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Regional e.g. the upland moorland of the Pennines in the north of England.</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Global e.g. tropical rainforest. Also called biomes.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sp>
        <p:nvSpPr>
          <p:cNvPr id="2048" name="Text Box 59"/>
          <p:cNvSpPr txBox="1">
            <a:spLocks noGrp="1" noChangeArrowheads="1"/>
          </p:cNvSpPr>
          <p:nvPr/>
        </p:nvSpPr>
        <p:spPr bwMode="auto">
          <a:xfrm>
            <a:off x="-52520850" y="-53292375"/>
            <a:ext cx="1728787" cy="8175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To be defined as a Hot Desert, there must be: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-Less than 250mm of rain a year.</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Diurnal temperatures ranging from 50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a:ln>
                  <a:noFill/>
                </a:ln>
                <a:solidFill>
                  <a:srgbClr val="000000"/>
                </a:solidFill>
                <a:effectLst/>
                <a:latin typeface="Calibri" panose="020F0502020204030204" pitchFamily="34" charset="0"/>
              </a:rPr>
              <a:t>C during the day to 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a:ln>
                  <a:noFill/>
                </a:ln>
                <a:solidFill>
                  <a:srgbClr val="000000"/>
                </a:solidFill>
                <a:effectLst/>
                <a:latin typeface="Calibri" panose="020F0502020204030204" pitchFamily="34" charset="0"/>
              </a:rPr>
              <a:t>C at night.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49" name="Text Box 60"/>
          <p:cNvSpPr txBox="1">
            <a:spLocks noChangeArrowheads="1"/>
          </p:cNvSpPr>
          <p:nvPr/>
        </p:nvSpPr>
        <p:spPr bwMode="auto">
          <a:xfrm>
            <a:off x="52679600" y="53444775"/>
            <a:ext cx="3105150"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Trophic levels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50" name="Text Box 61"/>
          <p:cNvSpPr txBox="1">
            <a:spLocks noChangeArrowheads="1"/>
          </p:cNvSpPr>
          <p:nvPr/>
        </p:nvSpPr>
        <p:spPr bwMode="auto">
          <a:xfrm>
            <a:off x="52684363" y="53725763"/>
            <a:ext cx="3100387" cy="254000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At each (trophic) level of the food chain the number of individuals declines. This is because not all individuals in any trophic level are consumed (eaten). This means not all energy is passed up to the next trophic level.</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10" name="Picture 62" descr="Trophic levels[1]"/>
          <p:cNvPicPr>
            <a:picLocks noChangeAspect="1" noChangeArrowheads="1"/>
          </p:cNvPicPr>
          <p:nvPr/>
        </p:nvPicPr>
        <p:blipFill>
          <a:blip r:embed="rId2">
            <a:extLst>
              <a:ext uri="{28A0092B-C50C-407E-A947-70E740481C1C}">
                <a14:useLocalDpi xmlns:a14="http://schemas.microsoft.com/office/drawing/2010/main" val="0"/>
              </a:ext>
            </a:extLst>
          </a:blip>
          <a:srcRect l="4201" t="13695" r="4445" b="3760"/>
          <a:stretch>
            <a:fillRect/>
          </a:stretch>
        </p:blipFill>
        <p:spPr bwMode="auto">
          <a:xfrm>
            <a:off x="52727225" y="53749575"/>
            <a:ext cx="3009900" cy="20177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051" name="Text Box 63"/>
          <p:cNvSpPr txBox="1">
            <a:spLocks noChangeArrowheads="1"/>
          </p:cNvSpPr>
          <p:nvPr/>
        </p:nvSpPr>
        <p:spPr bwMode="auto">
          <a:xfrm>
            <a:off x="52678013" y="56295925"/>
            <a:ext cx="3106737"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Changes within ecosystems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53" name="Text Box 64"/>
          <p:cNvSpPr txBox="1">
            <a:spLocks noChangeArrowheads="1"/>
          </p:cNvSpPr>
          <p:nvPr/>
        </p:nvSpPr>
        <p:spPr bwMode="auto">
          <a:xfrm>
            <a:off x="52679600" y="56568975"/>
            <a:ext cx="3100388" cy="401955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If any component within an ecosystem is changed it will have a knock on effect on the rest of the ecosystem.</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An example of where this happened was in Yellowstone National Park in the USA reintroduced wolves in 1995.</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13" name="Picture 65" descr="grey-wolves-europ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170388" y="57084913"/>
            <a:ext cx="587375" cy="4651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114" name="AutoShape 66"/>
          <p:cNvCxnSpPr>
            <a:cxnSpLocks noChangeShapeType="1"/>
            <a:stCxn id="2082" idx="3"/>
            <a:endCxn id="2080" idx="0"/>
          </p:cNvCxnSpPr>
          <p:nvPr/>
        </p:nvCxnSpPr>
        <p:spPr bwMode="auto">
          <a:xfrm>
            <a:off x="54687788" y="57391300"/>
            <a:ext cx="555625" cy="307975"/>
          </a:xfrm>
          <a:prstGeom prst="bentConnector2">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054" name="AutoShape 67"/>
          <p:cNvSpPr>
            <a:spLocks noChangeArrowheads="1"/>
          </p:cNvSpPr>
          <p:nvPr/>
        </p:nvSpPr>
        <p:spPr bwMode="auto">
          <a:xfrm>
            <a:off x="53760688" y="57191275"/>
            <a:ext cx="933450" cy="3873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2116" name="AutoShape 68"/>
          <p:cNvCxnSpPr>
            <a:cxnSpLocks noChangeShapeType="1"/>
          </p:cNvCxnSpPr>
          <p:nvPr/>
        </p:nvCxnSpPr>
        <p:spPr bwMode="auto">
          <a:xfrm rot="16200000" flipH="1">
            <a:off x="54059932" y="58155681"/>
            <a:ext cx="342900" cy="1587"/>
          </a:xfrm>
          <a:prstGeom prst="bentConnector3">
            <a:avLst>
              <a:gd name="adj1" fmla="val 50000"/>
            </a:avLst>
          </a:prstGeom>
          <a:noFill/>
          <a:ln w="25400" algn="ctr">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057" name="AutoShape 69"/>
          <p:cNvSpPr>
            <a:spLocks noChangeArrowheads="1"/>
          </p:cNvSpPr>
          <p:nvPr/>
        </p:nvSpPr>
        <p:spPr bwMode="auto">
          <a:xfrm>
            <a:off x="53760688" y="57718325"/>
            <a:ext cx="933450" cy="3746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2118" name="AutoShape 70"/>
          <p:cNvCxnSpPr>
            <a:cxnSpLocks noChangeShapeType="1"/>
            <a:stCxn id="2078" idx="2"/>
            <a:endCxn id="2065" idx="0"/>
          </p:cNvCxnSpPr>
          <p:nvPr/>
        </p:nvCxnSpPr>
        <p:spPr bwMode="auto">
          <a:xfrm rot="16200000" flipH="1">
            <a:off x="53047107" y="58149331"/>
            <a:ext cx="342900" cy="1587"/>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059" name="AutoShape 71"/>
          <p:cNvSpPr>
            <a:spLocks noChangeArrowheads="1"/>
          </p:cNvSpPr>
          <p:nvPr/>
        </p:nvSpPr>
        <p:spPr bwMode="auto">
          <a:xfrm>
            <a:off x="52751038" y="57731025"/>
            <a:ext cx="933450" cy="254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61" name="AutoShape 72"/>
          <p:cNvSpPr>
            <a:spLocks noChangeArrowheads="1"/>
          </p:cNvSpPr>
          <p:nvPr/>
        </p:nvSpPr>
        <p:spPr bwMode="auto">
          <a:xfrm>
            <a:off x="54776688" y="57718325"/>
            <a:ext cx="933450" cy="254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62" name="AutoShape 73"/>
          <p:cNvSpPr>
            <a:spLocks noChangeArrowheads="1"/>
          </p:cNvSpPr>
          <p:nvPr/>
        </p:nvSpPr>
        <p:spPr bwMode="auto">
          <a:xfrm>
            <a:off x="53760688" y="58334275"/>
            <a:ext cx="933450" cy="4064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63" name="Text Box 74"/>
          <p:cNvSpPr txBox="1">
            <a:spLocks noChangeArrowheads="1"/>
          </p:cNvSpPr>
          <p:nvPr/>
        </p:nvSpPr>
        <p:spPr bwMode="auto">
          <a:xfrm>
            <a:off x="53760688" y="58321575"/>
            <a:ext cx="933450" cy="4191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Reduction in predation from coyotes leads to increase in mice and voles.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64" name="AutoShape 75"/>
          <p:cNvSpPr>
            <a:spLocks noChangeArrowheads="1"/>
          </p:cNvSpPr>
          <p:nvPr/>
        </p:nvSpPr>
        <p:spPr bwMode="auto">
          <a:xfrm>
            <a:off x="52751038" y="58334275"/>
            <a:ext cx="933450" cy="4889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65" name="Text Box 76"/>
          <p:cNvSpPr txBox="1">
            <a:spLocks noChangeArrowheads="1"/>
          </p:cNvSpPr>
          <p:nvPr/>
        </p:nvSpPr>
        <p:spPr bwMode="auto">
          <a:xfrm>
            <a:off x="52752625" y="58321575"/>
            <a:ext cx="933450" cy="5016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Reduction in grazing pressure. Aspen and cottonwood regenerate. There is more tree cover.</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66" name="AutoShape 77"/>
          <p:cNvSpPr>
            <a:spLocks noChangeArrowheads="1"/>
          </p:cNvSpPr>
          <p:nvPr/>
        </p:nvSpPr>
        <p:spPr bwMode="auto">
          <a:xfrm>
            <a:off x="54776688" y="58334275"/>
            <a:ext cx="933450" cy="4889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67" name="Text Box 78"/>
          <p:cNvSpPr txBox="1">
            <a:spLocks noChangeArrowheads="1"/>
          </p:cNvSpPr>
          <p:nvPr/>
        </p:nvSpPr>
        <p:spPr bwMode="auto">
          <a:xfrm>
            <a:off x="54776688" y="58321575"/>
            <a:ext cx="933450" cy="5016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 in populations of grizzly bears, cougars, ravens, magpies and eagles.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68" name="AutoShape 79"/>
          <p:cNvSpPr>
            <a:spLocks noChangeArrowheads="1"/>
          </p:cNvSpPr>
          <p:nvPr/>
        </p:nvSpPr>
        <p:spPr bwMode="auto">
          <a:xfrm>
            <a:off x="52751038" y="59070875"/>
            <a:ext cx="520700" cy="12573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69" name="Text Box 80"/>
          <p:cNvSpPr txBox="1">
            <a:spLocks noChangeArrowheads="1"/>
          </p:cNvSpPr>
          <p:nvPr/>
        </p:nvSpPr>
        <p:spPr bwMode="auto">
          <a:xfrm>
            <a:off x="52739925" y="59045475"/>
            <a:ext cx="531813" cy="1282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 in bank side trees stabilises river banks so there is less erosion. More woody debris in rivers creates pools and trout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70" name="AutoShape 81"/>
          <p:cNvSpPr>
            <a:spLocks noChangeArrowheads="1"/>
          </p:cNvSpPr>
          <p:nvPr/>
        </p:nvSpPr>
        <p:spPr bwMode="auto">
          <a:xfrm>
            <a:off x="53360638" y="59070875"/>
            <a:ext cx="520700" cy="7239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71" name="Text Box 82"/>
          <p:cNvSpPr txBox="1">
            <a:spLocks noChangeArrowheads="1"/>
          </p:cNvSpPr>
          <p:nvPr/>
        </p:nvSpPr>
        <p:spPr bwMode="auto">
          <a:xfrm>
            <a:off x="53336825" y="59045475"/>
            <a:ext cx="544513" cy="7493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Beavers create ponds and flooded areas, which promote growth of aspen.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31" name="Picture 83" descr="quaking-aspen[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30600" y="59626500"/>
            <a:ext cx="922338" cy="9223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072" name="AutoShape 84"/>
          <p:cNvSpPr>
            <a:spLocks noChangeArrowheads="1"/>
          </p:cNvSpPr>
          <p:nvPr/>
        </p:nvSpPr>
        <p:spPr bwMode="auto">
          <a:xfrm>
            <a:off x="53957538" y="59070875"/>
            <a:ext cx="520700" cy="8509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74" name="Text Box 85"/>
          <p:cNvSpPr txBox="1">
            <a:spLocks noChangeArrowheads="1"/>
          </p:cNvSpPr>
          <p:nvPr/>
        </p:nvSpPr>
        <p:spPr bwMode="auto">
          <a:xfrm>
            <a:off x="53946425" y="59045475"/>
            <a:ext cx="531813" cy="8445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Regeneration of aspen attracts beavers, which begin to recolonise Yellowstone.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75" name="AutoShape 86"/>
          <p:cNvSpPr>
            <a:spLocks noChangeArrowheads="1"/>
          </p:cNvSpPr>
          <p:nvPr/>
        </p:nvSpPr>
        <p:spPr bwMode="auto">
          <a:xfrm>
            <a:off x="54567138" y="59070875"/>
            <a:ext cx="520700" cy="508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76" name="AutoShape 87"/>
          <p:cNvSpPr>
            <a:spLocks noChangeArrowheads="1"/>
          </p:cNvSpPr>
          <p:nvPr/>
        </p:nvSpPr>
        <p:spPr bwMode="auto">
          <a:xfrm>
            <a:off x="55170388" y="59070875"/>
            <a:ext cx="520700" cy="7302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077" name="Text Box 88"/>
          <p:cNvSpPr txBox="1">
            <a:spLocks noChangeArrowheads="1"/>
          </p:cNvSpPr>
          <p:nvPr/>
        </p:nvSpPr>
        <p:spPr bwMode="auto">
          <a:xfrm>
            <a:off x="55159275" y="59058175"/>
            <a:ext cx="531813" cy="831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Populations of predators of small rodents e.g. red foxes and birds of prey, increase.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78" name="Text Box 89"/>
          <p:cNvSpPr txBox="1">
            <a:spLocks noChangeArrowheads="1"/>
          </p:cNvSpPr>
          <p:nvPr/>
        </p:nvSpPr>
        <p:spPr bwMode="auto">
          <a:xfrm>
            <a:off x="52751038" y="57699275"/>
            <a:ext cx="933450" cy="279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Elk population falls from 20,000 to 10,000 in 8 years.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79" name="Text Box 90"/>
          <p:cNvSpPr txBox="1">
            <a:spLocks noChangeArrowheads="1"/>
          </p:cNvSpPr>
          <p:nvPr/>
        </p:nvSpPr>
        <p:spPr bwMode="auto">
          <a:xfrm>
            <a:off x="53754338" y="57699275"/>
            <a:ext cx="933450" cy="393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Competition from wolves results in decrease in coyote population.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80" name="Text Box 91"/>
          <p:cNvSpPr txBox="1">
            <a:spLocks noChangeArrowheads="1"/>
          </p:cNvSpPr>
          <p:nvPr/>
        </p:nvSpPr>
        <p:spPr bwMode="auto">
          <a:xfrm>
            <a:off x="54776688" y="57699275"/>
            <a:ext cx="933450" cy="279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More kills by wolves = more food for scavengers.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81" name="Text Box 92"/>
          <p:cNvSpPr txBox="1">
            <a:spLocks noChangeArrowheads="1"/>
          </p:cNvSpPr>
          <p:nvPr/>
        </p:nvSpPr>
        <p:spPr bwMode="auto">
          <a:xfrm>
            <a:off x="54554438" y="59045475"/>
            <a:ext cx="533400" cy="533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Increased tree cover provides habitats for birds.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41" name="Picture 93" descr="220px-Rocky_Mountain_Bull_Elk[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684363" y="57226200"/>
            <a:ext cx="495300" cy="3968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142" name="AutoShape 94"/>
          <p:cNvCxnSpPr>
            <a:cxnSpLocks noChangeShapeType="1"/>
            <a:stCxn id="2082" idx="1"/>
            <a:endCxn id="2078" idx="0"/>
          </p:cNvCxnSpPr>
          <p:nvPr/>
        </p:nvCxnSpPr>
        <p:spPr bwMode="auto">
          <a:xfrm rot="10800000" flipV="1">
            <a:off x="53217763" y="57391300"/>
            <a:ext cx="536575" cy="307975"/>
          </a:xfrm>
          <a:prstGeom prst="bentConnector2">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082" name="Text Box 95"/>
          <p:cNvSpPr txBox="1">
            <a:spLocks noChangeArrowheads="1"/>
          </p:cNvSpPr>
          <p:nvPr/>
        </p:nvSpPr>
        <p:spPr bwMode="auto">
          <a:xfrm>
            <a:off x="53754338" y="57178575"/>
            <a:ext cx="933450" cy="4254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16 packs of grey wolves introduced. Each pack kills one elk a 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cxnSp>
        <p:nvCxnSpPr>
          <p:cNvPr id="2144" name="AutoShape 96"/>
          <p:cNvCxnSpPr>
            <a:cxnSpLocks noChangeShapeType="1"/>
            <a:stCxn id="2082" idx="2"/>
            <a:endCxn id="2079" idx="0"/>
          </p:cNvCxnSpPr>
          <p:nvPr/>
        </p:nvCxnSpPr>
        <p:spPr bwMode="auto">
          <a:xfrm rot="5400000">
            <a:off x="54173438" y="57651650"/>
            <a:ext cx="95250" cy="0"/>
          </a:xfrm>
          <a:prstGeom prst="straightConnector1">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145" name="AutoShape 97"/>
          <p:cNvCxnSpPr>
            <a:cxnSpLocks noChangeShapeType="1"/>
          </p:cNvCxnSpPr>
          <p:nvPr/>
        </p:nvCxnSpPr>
        <p:spPr bwMode="auto">
          <a:xfrm rot="16200000" flipH="1">
            <a:off x="55080694" y="58149331"/>
            <a:ext cx="342900" cy="1588"/>
          </a:xfrm>
          <a:prstGeom prst="bentConnector3">
            <a:avLst>
              <a:gd name="adj1" fmla="val 50000"/>
            </a:avLst>
          </a:prstGeom>
          <a:noFill/>
          <a:ln w="25400" algn="ctr">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146" name="AutoShape 98"/>
          <p:cNvCxnSpPr>
            <a:cxnSpLocks noChangeShapeType="1"/>
            <a:stCxn id="2063" idx="2"/>
            <a:endCxn id="2077" idx="0"/>
          </p:cNvCxnSpPr>
          <p:nvPr/>
        </p:nvCxnSpPr>
        <p:spPr bwMode="auto">
          <a:xfrm rot="16200000" flipH="1">
            <a:off x="54667944" y="58300144"/>
            <a:ext cx="317500" cy="1198562"/>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147" name="AutoShape 99"/>
          <p:cNvCxnSpPr>
            <a:cxnSpLocks noChangeShapeType="1"/>
            <a:stCxn id="2065" idx="2"/>
            <a:endCxn id="2069" idx="0"/>
          </p:cNvCxnSpPr>
          <p:nvPr/>
        </p:nvCxnSpPr>
        <p:spPr bwMode="auto">
          <a:xfrm rot="5400000">
            <a:off x="53001863" y="58827987"/>
            <a:ext cx="222250" cy="212725"/>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148" name="AutoShape 100"/>
          <p:cNvCxnSpPr>
            <a:cxnSpLocks noChangeShapeType="1"/>
            <a:stCxn id="2065" idx="2"/>
            <a:endCxn id="2071" idx="0"/>
          </p:cNvCxnSpPr>
          <p:nvPr/>
        </p:nvCxnSpPr>
        <p:spPr bwMode="auto">
          <a:xfrm rot="16200000" flipH="1">
            <a:off x="53303488" y="58739087"/>
            <a:ext cx="222250" cy="390525"/>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149" name="AutoShape 101"/>
          <p:cNvCxnSpPr>
            <a:cxnSpLocks noChangeShapeType="1"/>
            <a:stCxn id="2065" idx="2"/>
            <a:endCxn id="2074" idx="0"/>
          </p:cNvCxnSpPr>
          <p:nvPr/>
        </p:nvCxnSpPr>
        <p:spPr bwMode="auto">
          <a:xfrm rot="16200000" flipH="1">
            <a:off x="53604319" y="58438256"/>
            <a:ext cx="222250" cy="992188"/>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150" name="AutoShape 102"/>
          <p:cNvCxnSpPr>
            <a:cxnSpLocks noChangeShapeType="1"/>
            <a:stCxn id="2065" idx="2"/>
            <a:endCxn id="2081" idx="0"/>
          </p:cNvCxnSpPr>
          <p:nvPr/>
        </p:nvCxnSpPr>
        <p:spPr bwMode="auto">
          <a:xfrm rot="16200000" flipH="1">
            <a:off x="53909119" y="58133456"/>
            <a:ext cx="222250" cy="1601788"/>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pic>
        <p:nvPicPr>
          <p:cNvPr id="2151" name="Picture 103" descr="Beavers-3[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290788" y="60101163"/>
            <a:ext cx="790575" cy="4476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152" name="AutoShape 104"/>
          <p:cNvCxnSpPr>
            <a:cxnSpLocks noChangeShapeType="1"/>
            <a:stCxn id="2074" idx="2"/>
            <a:endCxn id="2071" idx="2"/>
          </p:cNvCxnSpPr>
          <p:nvPr/>
        </p:nvCxnSpPr>
        <p:spPr bwMode="auto">
          <a:xfrm rot="16200000" flipV="1">
            <a:off x="53863082" y="59541568"/>
            <a:ext cx="95250" cy="601663"/>
          </a:xfrm>
          <a:prstGeom prst="bentConnector3">
            <a:avLst>
              <a:gd name="adj1" fmla="val -240000"/>
            </a:avLst>
          </a:prstGeom>
          <a:noFill/>
          <a:ln w="2540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pic>
        <p:nvPicPr>
          <p:cNvPr id="2153" name="Picture 105" descr="red-fox-01[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046563" y="60088463"/>
            <a:ext cx="673100" cy="4603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085" name="Text Box 106"/>
          <p:cNvSpPr txBox="1">
            <a:spLocks noChangeArrowheads="1"/>
          </p:cNvSpPr>
          <p:nvPr/>
        </p:nvSpPr>
        <p:spPr bwMode="auto">
          <a:xfrm>
            <a:off x="57842150" y="53447950"/>
            <a:ext cx="966788" cy="2730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Hot deserts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96" name="Text Box 107"/>
          <p:cNvSpPr txBox="1">
            <a:spLocks noChangeArrowheads="1"/>
          </p:cNvSpPr>
          <p:nvPr/>
        </p:nvSpPr>
        <p:spPr bwMode="auto">
          <a:xfrm>
            <a:off x="57832625" y="54446488"/>
            <a:ext cx="1879600" cy="873125"/>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40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97" name="Text Box 108"/>
          <p:cNvSpPr txBox="1">
            <a:spLocks noChangeArrowheads="1"/>
          </p:cNvSpPr>
          <p:nvPr/>
        </p:nvSpPr>
        <p:spPr bwMode="auto">
          <a:xfrm>
            <a:off x="58870850" y="53444775"/>
            <a:ext cx="841375" cy="2730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NOT hot desserts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57" name="Picture 109" descr="slider-2[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842150" y="53744813"/>
            <a:ext cx="966788" cy="6588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158" name="Picture 110" descr="f456895bdaba1a48e70b18dce61c4d7d[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870850" y="53746400"/>
            <a:ext cx="841375" cy="6588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098" name="Text Box 111"/>
          <p:cNvSpPr txBox="1">
            <a:spLocks noChangeArrowheads="1"/>
          </p:cNvSpPr>
          <p:nvPr/>
        </p:nvSpPr>
        <p:spPr bwMode="auto">
          <a:xfrm>
            <a:off x="55851425" y="54622700"/>
            <a:ext cx="1931988" cy="26670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 small scale ecosystem - Bradgate Park</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01" name="Text Box 112"/>
          <p:cNvSpPr txBox="1">
            <a:spLocks noChangeArrowheads="1"/>
          </p:cNvSpPr>
          <p:nvPr/>
        </p:nvSpPr>
        <p:spPr bwMode="auto">
          <a:xfrm>
            <a:off x="55846663" y="54889400"/>
            <a:ext cx="1936750" cy="389890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Bradgate Park is a country park to the north west of Leicester. It covers 850 acres and has a wide range of flora (plants) and fauna (animals).</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attracts almost 1 million visitors each year.</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has a wide range of trees including oak trees, and small areas of pine trees. There are large areas of bracken. Deciduous trees and bracken provide  leaves that decompose and enrich the soil as well as providing leaf litter for insects.</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bracken provides cover and nesting areas for birds such as skylarks, yellowhammers and meadow pipits, as well as cover for the deer in the park. Kingfishers and reed buntings live alongside the River Lin as it flows through the park. </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is managed by annual deer culls to keep deer numbers at sustainable levels. In the autumn the bracken is rolled flat to encourage nutrients back into the soil and stop the bracken spreading over the grass on which deer graze.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61" name="Picture 11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5941913" y="55632350"/>
            <a:ext cx="1692275" cy="11128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102" name="Group 114"/>
          <p:cNvGrpSpPr>
            <a:grpSpLocks/>
          </p:cNvGrpSpPr>
          <p:nvPr/>
        </p:nvGrpSpPr>
        <p:grpSpPr bwMode="auto">
          <a:xfrm>
            <a:off x="55846663" y="53451125"/>
            <a:ext cx="1936750" cy="1116013"/>
            <a:chOff x="109603822" y="110777337"/>
            <a:chExt cx="1936435" cy="1115733"/>
          </a:xfrm>
        </p:grpSpPr>
        <p:sp>
          <p:nvSpPr>
            <p:cNvPr id="2104" name="Text Box 115"/>
            <p:cNvSpPr txBox="1">
              <a:spLocks noChangeArrowheads="1"/>
            </p:cNvSpPr>
            <p:nvPr/>
          </p:nvSpPr>
          <p:spPr bwMode="auto">
            <a:xfrm>
              <a:off x="109603822" y="110777337"/>
              <a:ext cx="1936435" cy="238125"/>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Ecosystem - A question of scale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05" name="Text Box 116"/>
            <p:cNvSpPr txBox="1">
              <a:spLocks noChangeArrowheads="1"/>
            </p:cNvSpPr>
            <p:nvPr/>
          </p:nvSpPr>
          <p:spPr bwMode="auto">
            <a:xfrm>
              <a:off x="109606682" y="111048343"/>
              <a:ext cx="1933575" cy="844727"/>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Ecosystems ca be any size.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Local e.g a pond or under a dead log. Also called a habitat.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Regional e.g. the upland moorland of the Pennines in the north of England.</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Global e.g. tropical rainforest. Also called biomes.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sp>
        <p:nvSpPr>
          <p:cNvPr id="2106" name="Text Box 117"/>
          <p:cNvSpPr txBox="1">
            <a:spLocks noGrp="1" noChangeArrowheads="1"/>
          </p:cNvSpPr>
          <p:nvPr/>
        </p:nvSpPr>
        <p:spPr bwMode="auto">
          <a:xfrm>
            <a:off x="-52368450" y="-53139975"/>
            <a:ext cx="1728787" cy="8175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To be defined as a Hot Desert, there must be: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-Less than 250mm of rain a year.</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Diurnal temperatures ranging from 50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a:ln>
                  <a:noFill/>
                </a:ln>
                <a:solidFill>
                  <a:srgbClr val="000000"/>
                </a:solidFill>
                <a:effectLst/>
                <a:latin typeface="Calibri" panose="020F0502020204030204" pitchFamily="34" charset="0"/>
              </a:rPr>
              <a:t>C during the day to 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a:ln>
                  <a:noFill/>
                </a:ln>
                <a:solidFill>
                  <a:srgbClr val="000000"/>
                </a:solidFill>
                <a:effectLst/>
                <a:latin typeface="Calibri" panose="020F0502020204030204" pitchFamily="34" charset="0"/>
              </a:rPr>
              <a:t>C at night.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07" name="Text Box 118"/>
          <p:cNvSpPr txBox="1">
            <a:spLocks noChangeArrowheads="1"/>
          </p:cNvSpPr>
          <p:nvPr/>
        </p:nvSpPr>
        <p:spPr bwMode="auto">
          <a:xfrm>
            <a:off x="52832000" y="53597175"/>
            <a:ext cx="3105150"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Trophic levels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08" name="Text Box 119"/>
          <p:cNvSpPr txBox="1">
            <a:spLocks noChangeArrowheads="1"/>
          </p:cNvSpPr>
          <p:nvPr/>
        </p:nvSpPr>
        <p:spPr bwMode="auto">
          <a:xfrm>
            <a:off x="52836763" y="53878163"/>
            <a:ext cx="3100387" cy="254000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At each (trophic) level of the food chain the number of individuals declines. This is because not all individuals in any trophic level are consumed (eaten). This means not all energy is passed up to the next trophic level.</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68" name="Picture 120" descr="Trophic levels[1]"/>
          <p:cNvPicPr>
            <a:picLocks noChangeAspect="1" noChangeArrowheads="1"/>
          </p:cNvPicPr>
          <p:nvPr/>
        </p:nvPicPr>
        <p:blipFill>
          <a:blip r:embed="rId2">
            <a:extLst>
              <a:ext uri="{28A0092B-C50C-407E-A947-70E740481C1C}">
                <a14:useLocalDpi xmlns:a14="http://schemas.microsoft.com/office/drawing/2010/main" val="0"/>
              </a:ext>
            </a:extLst>
          </a:blip>
          <a:srcRect l="4201" t="13695" r="4445" b="3760"/>
          <a:stretch>
            <a:fillRect/>
          </a:stretch>
        </p:blipFill>
        <p:spPr bwMode="auto">
          <a:xfrm>
            <a:off x="52879625" y="53901975"/>
            <a:ext cx="3009900" cy="20177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109" name="Text Box 121"/>
          <p:cNvSpPr txBox="1">
            <a:spLocks noChangeArrowheads="1"/>
          </p:cNvSpPr>
          <p:nvPr/>
        </p:nvSpPr>
        <p:spPr bwMode="auto">
          <a:xfrm>
            <a:off x="52830413" y="56448325"/>
            <a:ext cx="3106737"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Changes within ecosystems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11" name="Text Box 122"/>
          <p:cNvSpPr txBox="1">
            <a:spLocks noChangeArrowheads="1"/>
          </p:cNvSpPr>
          <p:nvPr/>
        </p:nvSpPr>
        <p:spPr bwMode="auto">
          <a:xfrm>
            <a:off x="52832000" y="56721375"/>
            <a:ext cx="3100388" cy="401955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If any component within an ecosystem is changed it will have a knock on effect on the rest of the ecosystem.</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An example of where this happened was in Yellowstone National Park in the USA reintroduced wolves in 1995.</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71" name="Picture 123" descr="grey-wolves-europ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322788" y="57237313"/>
            <a:ext cx="587375" cy="4651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172" name="AutoShape 124"/>
          <p:cNvCxnSpPr>
            <a:cxnSpLocks noChangeShapeType="1"/>
            <a:stCxn id="2140" idx="3"/>
            <a:endCxn id="2138" idx="0"/>
          </p:cNvCxnSpPr>
          <p:nvPr/>
        </p:nvCxnSpPr>
        <p:spPr bwMode="auto">
          <a:xfrm>
            <a:off x="54840188" y="57543700"/>
            <a:ext cx="555625" cy="307975"/>
          </a:xfrm>
          <a:prstGeom prst="bentConnector2">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112" name="AutoShape 125"/>
          <p:cNvSpPr>
            <a:spLocks noChangeArrowheads="1"/>
          </p:cNvSpPr>
          <p:nvPr/>
        </p:nvSpPr>
        <p:spPr bwMode="auto">
          <a:xfrm>
            <a:off x="53913088" y="57343675"/>
            <a:ext cx="933450" cy="3873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2174" name="AutoShape 126"/>
          <p:cNvCxnSpPr>
            <a:cxnSpLocks noChangeShapeType="1"/>
          </p:cNvCxnSpPr>
          <p:nvPr/>
        </p:nvCxnSpPr>
        <p:spPr bwMode="auto">
          <a:xfrm rot="16200000" flipH="1">
            <a:off x="54212332" y="58308081"/>
            <a:ext cx="342900" cy="1587"/>
          </a:xfrm>
          <a:prstGeom prst="bentConnector3">
            <a:avLst>
              <a:gd name="adj1" fmla="val 50000"/>
            </a:avLst>
          </a:prstGeom>
          <a:noFill/>
          <a:ln w="25400" algn="ctr">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115" name="AutoShape 127"/>
          <p:cNvSpPr>
            <a:spLocks noChangeArrowheads="1"/>
          </p:cNvSpPr>
          <p:nvPr/>
        </p:nvSpPr>
        <p:spPr bwMode="auto">
          <a:xfrm>
            <a:off x="53913088" y="57870725"/>
            <a:ext cx="933450" cy="3746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2176" name="AutoShape 128"/>
          <p:cNvCxnSpPr>
            <a:cxnSpLocks noChangeShapeType="1"/>
            <a:stCxn id="2136" idx="2"/>
            <a:endCxn id="2123" idx="0"/>
          </p:cNvCxnSpPr>
          <p:nvPr/>
        </p:nvCxnSpPr>
        <p:spPr bwMode="auto">
          <a:xfrm rot="16200000" flipH="1">
            <a:off x="53199507" y="58301731"/>
            <a:ext cx="342900" cy="1587"/>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117" name="AutoShape 129"/>
          <p:cNvSpPr>
            <a:spLocks noChangeArrowheads="1"/>
          </p:cNvSpPr>
          <p:nvPr/>
        </p:nvSpPr>
        <p:spPr bwMode="auto">
          <a:xfrm>
            <a:off x="52903438" y="57883425"/>
            <a:ext cx="933450" cy="254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19" name="AutoShape 130"/>
          <p:cNvSpPr>
            <a:spLocks noChangeArrowheads="1"/>
          </p:cNvSpPr>
          <p:nvPr/>
        </p:nvSpPr>
        <p:spPr bwMode="auto">
          <a:xfrm>
            <a:off x="54929088" y="57870725"/>
            <a:ext cx="933450" cy="254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20" name="AutoShape 131"/>
          <p:cNvSpPr>
            <a:spLocks noChangeArrowheads="1"/>
          </p:cNvSpPr>
          <p:nvPr/>
        </p:nvSpPr>
        <p:spPr bwMode="auto">
          <a:xfrm>
            <a:off x="53913088" y="58486675"/>
            <a:ext cx="933450" cy="4064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21" name="Text Box 132"/>
          <p:cNvSpPr txBox="1">
            <a:spLocks noChangeArrowheads="1"/>
          </p:cNvSpPr>
          <p:nvPr/>
        </p:nvSpPr>
        <p:spPr bwMode="auto">
          <a:xfrm>
            <a:off x="53913088" y="58473975"/>
            <a:ext cx="933450" cy="4191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Reduction in predation from coyotes leads to increase in mice and voles.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22" name="AutoShape 133"/>
          <p:cNvSpPr>
            <a:spLocks noChangeArrowheads="1"/>
          </p:cNvSpPr>
          <p:nvPr/>
        </p:nvSpPr>
        <p:spPr bwMode="auto">
          <a:xfrm>
            <a:off x="52903438" y="58486675"/>
            <a:ext cx="933450" cy="4889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23" name="Text Box 134"/>
          <p:cNvSpPr txBox="1">
            <a:spLocks noChangeArrowheads="1"/>
          </p:cNvSpPr>
          <p:nvPr/>
        </p:nvSpPr>
        <p:spPr bwMode="auto">
          <a:xfrm>
            <a:off x="52905025" y="58473975"/>
            <a:ext cx="933450" cy="5016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Reduction in grazing pressure. Aspen and cottonwood regenerate. There is more tree cover.</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24" name="AutoShape 135"/>
          <p:cNvSpPr>
            <a:spLocks noChangeArrowheads="1"/>
          </p:cNvSpPr>
          <p:nvPr/>
        </p:nvSpPr>
        <p:spPr bwMode="auto">
          <a:xfrm>
            <a:off x="54929088" y="58486675"/>
            <a:ext cx="933450" cy="4889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25" name="Text Box 136"/>
          <p:cNvSpPr txBox="1">
            <a:spLocks noChangeArrowheads="1"/>
          </p:cNvSpPr>
          <p:nvPr/>
        </p:nvSpPr>
        <p:spPr bwMode="auto">
          <a:xfrm>
            <a:off x="54929088" y="58473975"/>
            <a:ext cx="933450" cy="5016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 in populations of grizzly bears, cougars, ravens, magpies and eagles.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26" name="AutoShape 137"/>
          <p:cNvSpPr>
            <a:spLocks noChangeArrowheads="1"/>
          </p:cNvSpPr>
          <p:nvPr/>
        </p:nvSpPr>
        <p:spPr bwMode="auto">
          <a:xfrm>
            <a:off x="52903438" y="59223275"/>
            <a:ext cx="520700" cy="12573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27" name="Text Box 138"/>
          <p:cNvSpPr txBox="1">
            <a:spLocks noChangeArrowheads="1"/>
          </p:cNvSpPr>
          <p:nvPr/>
        </p:nvSpPr>
        <p:spPr bwMode="auto">
          <a:xfrm>
            <a:off x="52892325" y="59197875"/>
            <a:ext cx="531813" cy="1282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 in bank side trees stabilises river banks so there is less erosion. More woody debris in rivers creates pools and trout habitats.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28" name="AutoShape 139"/>
          <p:cNvSpPr>
            <a:spLocks noChangeArrowheads="1"/>
          </p:cNvSpPr>
          <p:nvPr/>
        </p:nvSpPr>
        <p:spPr bwMode="auto">
          <a:xfrm>
            <a:off x="53513038" y="59223275"/>
            <a:ext cx="520700" cy="7239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29" name="Text Box 140"/>
          <p:cNvSpPr txBox="1">
            <a:spLocks noChangeArrowheads="1"/>
          </p:cNvSpPr>
          <p:nvPr/>
        </p:nvSpPr>
        <p:spPr bwMode="auto">
          <a:xfrm>
            <a:off x="53489225" y="59197875"/>
            <a:ext cx="544513" cy="7493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Beavers create ponds and flooded areas, which promote growth of aspen.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89" name="Picture 141" descr="quaking-aspen[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483000" y="59778900"/>
            <a:ext cx="922338" cy="9223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130" name="AutoShape 142"/>
          <p:cNvSpPr>
            <a:spLocks noChangeArrowheads="1"/>
          </p:cNvSpPr>
          <p:nvPr/>
        </p:nvSpPr>
        <p:spPr bwMode="auto">
          <a:xfrm>
            <a:off x="54109938" y="59223275"/>
            <a:ext cx="520700" cy="8509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32" name="Text Box 143"/>
          <p:cNvSpPr txBox="1">
            <a:spLocks noChangeArrowheads="1"/>
          </p:cNvSpPr>
          <p:nvPr/>
        </p:nvSpPr>
        <p:spPr bwMode="auto">
          <a:xfrm>
            <a:off x="54098825" y="59197875"/>
            <a:ext cx="531813" cy="8445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Regeneration of aspen attracts beavers, which begin to recolonise Yellowstone.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33" name="AutoShape 144"/>
          <p:cNvSpPr>
            <a:spLocks noChangeArrowheads="1"/>
          </p:cNvSpPr>
          <p:nvPr/>
        </p:nvSpPr>
        <p:spPr bwMode="auto">
          <a:xfrm>
            <a:off x="54719538" y="59223275"/>
            <a:ext cx="520700" cy="508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34" name="AutoShape 145"/>
          <p:cNvSpPr>
            <a:spLocks noChangeArrowheads="1"/>
          </p:cNvSpPr>
          <p:nvPr/>
        </p:nvSpPr>
        <p:spPr bwMode="auto">
          <a:xfrm>
            <a:off x="55322788" y="59223275"/>
            <a:ext cx="520700" cy="7302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35" name="Text Box 146"/>
          <p:cNvSpPr txBox="1">
            <a:spLocks noChangeArrowheads="1"/>
          </p:cNvSpPr>
          <p:nvPr/>
        </p:nvSpPr>
        <p:spPr bwMode="auto">
          <a:xfrm>
            <a:off x="55311675" y="59210575"/>
            <a:ext cx="531813" cy="831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Populations of predators of small rodents e.g. red foxes and birds of prey, increase.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36" name="Text Box 147"/>
          <p:cNvSpPr txBox="1">
            <a:spLocks noChangeArrowheads="1"/>
          </p:cNvSpPr>
          <p:nvPr/>
        </p:nvSpPr>
        <p:spPr bwMode="auto">
          <a:xfrm>
            <a:off x="52903438" y="57851675"/>
            <a:ext cx="933450" cy="279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Elk population falls from 20,000 to 10,000 in 8 years.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37" name="Text Box 148"/>
          <p:cNvSpPr txBox="1">
            <a:spLocks noChangeArrowheads="1"/>
          </p:cNvSpPr>
          <p:nvPr/>
        </p:nvSpPr>
        <p:spPr bwMode="auto">
          <a:xfrm>
            <a:off x="53906738" y="57851675"/>
            <a:ext cx="933450" cy="393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Competition from wolves results in decrease in coyote population.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38" name="Text Box 149"/>
          <p:cNvSpPr txBox="1">
            <a:spLocks noChangeArrowheads="1"/>
          </p:cNvSpPr>
          <p:nvPr/>
        </p:nvSpPr>
        <p:spPr bwMode="auto">
          <a:xfrm>
            <a:off x="54929088" y="57851675"/>
            <a:ext cx="933450" cy="279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More kills by wolves = more food for scavengers.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39" name="Text Box 150"/>
          <p:cNvSpPr txBox="1">
            <a:spLocks noChangeArrowheads="1"/>
          </p:cNvSpPr>
          <p:nvPr/>
        </p:nvSpPr>
        <p:spPr bwMode="auto">
          <a:xfrm>
            <a:off x="54706838" y="59197875"/>
            <a:ext cx="533400" cy="533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Increased tree cover provides habitats for birds.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199" name="Picture 151" descr="220px-Rocky_Mountain_Bull_Elk[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836763" y="57378600"/>
            <a:ext cx="495300" cy="3968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200" name="AutoShape 152"/>
          <p:cNvCxnSpPr>
            <a:cxnSpLocks noChangeShapeType="1"/>
            <a:stCxn id="2140" idx="1"/>
            <a:endCxn id="2136" idx="0"/>
          </p:cNvCxnSpPr>
          <p:nvPr/>
        </p:nvCxnSpPr>
        <p:spPr bwMode="auto">
          <a:xfrm rot="10800000" flipV="1">
            <a:off x="53370163" y="57543700"/>
            <a:ext cx="536575" cy="307975"/>
          </a:xfrm>
          <a:prstGeom prst="bentConnector2">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140" name="Text Box 153"/>
          <p:cNvSpPr txBox="1">
            <a:spLocks noChangeArrowheads="1"/>
          </p:cNvSpPr>
          <p:nvPr/>
        </p:nvSpPr>
        <p:spPr bwMode="auto">
          <a:xfrm>
            <a:off x="53906738" y="57330975"/>
            <a:ext cx="933450" cy="4254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a:ln>
                  <a:noFill/>
                </a:ln>
                <a:solidFill>
                  <a:srgbClr val="000000"/>
                </a:solidFill>
                <a:effectLst/>
                <a:latin typeface="Calibri" panose="020F0502020204030204" pitchFamily="34" charset="0"/>
              </a:rPr>
              <a:t>16 packs of grey wolves introduced. Each pack kills one elk a day.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cxnSp>
        <p:nvCxnSpPr>
          <p:cNvPr id="2202" name="AutoShape 154"/>
          <p:cNvCxnSpPr>
            <a:cxnSpLocks noChangeShapeType="1"/>
            <a:stCxn id="2140" idx="2"/>
            <a:endCxn id="2137" idx="0"/>
          </p:cNvCxnSpPr>
          <p:nvPr/>
        </p:nvCxnSpPr>
        <p:spPr bwMode="auto">
          <a:xfrm rot="5400000">
            <a:off x="54325838" y="57804050"/>
            <a:ext cx="95250" cy="0"/>
          </a:xfrm>
          <a:prstGeom prst="straightConnector1">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203" name="AutoShape 155"/>
          <p:cNvCxnSpPr>
            <a:cxnSpLocks noChangeShapeType="1"/>
          </p:cNvCxnSpPr>
          <p:nvPr/>
        </p:nvCxnSpPr>
        <p:spPr bwMode="auto">
          <a:xfrm rot="16200000" flipH="1">
            <a:off x="55233094" y="58301731"/>
            <a:ext cx="342900" cy="1588"/>
          </a:xfrm>
          <a:prstGeom prst="bentConnector3">
            <a:avLst>
              <a:gd name="adj1" fmla="val 50000"/>
            </a:avLst>
          </a:prstGeom>
          <a:noFill/>
          <a:ln w="25400" algn="ctr">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204" name="AutoShape 156"/>
          <p:cNvCxnSpPr>
            <a:cxnSpLocks noChangeShapeType="1"/>
            <a:stCxn id="2121" idx="2"/>
            <a:endCxn id="2135" idx="0"/>
          </p:cNvCxnSpPr>
          <p:nvPr/>
        </p:nvCxnSpPr>
        <p:spPr bwMode="auto">
          <a:xfrm rot="16200000" flipH="1">
            <a:off x="54820344" y="58452544"/>
            <a:ext cx="317500" cy="1198562"/>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205" name="AutoShape 157"/>
          <p:cNvCxnSpPr>
            <a:cxnSpLocks noChangeShapeType="1"/>
            <a:stCxn id="2123" idx="2"/>
            <a:endCxn id="2127" idx="0"/>
          </p:cNvCxnSpPr>
          <p:nvPr/>
        </p:nvCxnSpPr>
        <p:spPr bwMode="auto">
          <a:xfrm rot="5400000">
            <a:off x="53154263" y="58980387"/>
            <a:ext cx="222250" cy="212725"/>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206" name="AutoShape 158"/>
          <p:cNvCxnSpPr>
            <a:cxnSpLocks noChangeShapeType="1"/>
            <a:stCxn id="2123" idx="2"/>
            <a:endCxn id="2129" idx="0"/>
          </p:cNvCxnSpPr>
          <p:nvPr/>
        </p:nvCxnSpPr>
        <p:spPr bwMode="auto">
          <a:xfrm rot="16200000" flipH="1">
            <a:off x="53455888" y="58891487"/>
            <a:ext cx="222250" cy="390525"/>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207" name="AutoShape 159"/>
          <p:cNvCxnSpPr>
            <a:cxnSpLocks noChangeShapeType="1"/>
            <a:stCxn id="2123" idx="2"/>
            <a:endCxn id="2132" idx="0"/>
          </p:cNvCxnSpPr>
          <p:nvPr/>
        </p:nvCxnSpPr>
        <p:spPr bwMode="auto">
          <a:xfrm rot="16200000" flipH="1">
            <a:off x="53756719" y="58590656"/>
            <a:ext cx="222250" cy="992188"/>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208" name="AutoShape 160"/>
          <p:cNvCxnSpPr>
            <a:cxnSpLocks noChangeShapeType="1"/>
            <a:stCxn id="2123" idx="2"/>
            <a:endCxn id="2139" idx="0"/>
          </p:cNvCxnSpPr>
          <p:nvPr/>
        </p:nvCxnSpPr>
        <p:spPr bwMode="auto">
          <a:xfrm rot="16200000" flipH="1">
            <a:off x="54061519" y="58285856"/>
            <a:ext cx="222250" cy="1601788"/>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pic>
        <p:nvPicPr>
          <p:cNvPr id="2209" name="Picture 161" descr="Beavers-3[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443188" y="60253563"/>
            <a:ext cx="790575" cy="4476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210" name="AutoShape 162"/>
          <p:cNvCxnSpPr>
            <a:cxnSpLocks noChangeShapeType="1"/>
            <a:stCxn id="2132" idx="2"/>
            <a:endCxn id="2129" idx="2"/>
          </p:cNvCxnSpPr>
          <p:nvPr/>
        </p:nvCxnSpPr>
        <p:spPr bwMode="auto">
          <a:xfrm rot="16200000" flipV="1">
            <a:off x="54015482" y="59693968"/>
            <a:ext cx="95250" cy="601663"/>
          </a:xfrm>
          <a:prstGeom prst="bentConnector3">
            <a:avLst>
              <a:gd name="adj1" fmla="val -240000"/>
            </a:avLst>
          </a:prstGeom>
          <a:noFill/>
          <a:ln w="2540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pic>
        <p:nvPicPr>
          <p:cNvPr id="2211" name="Picture 163" descr="red-fox-01[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198963" y="60240863"/>
            <a:ext cx="673100" cy="4603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143" name="Text Box 164"/>
          <p:cNvSpPr txBox="1">
            <a:spLocks noChangeArrowheads="1"/>
          </p:cNvSpPr>
          <p:nvPr/>
        </p:nvSpPr>
        <p:spPr bwMode="auto">
          <a:xfrm>
            <a:off x="57994550" y="53600350"/>
            <a:ext cx="966788" cy="2730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Hot deserts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54" name="Text Box 165"/>
          <p:cNvSpPr txBox="1">
            <a:spLocks noChangeArrowheads="1"/>
          </p:cNvSpPr>
          <p:nvPr/>
        </p:nvSpPr>
        <p:spPr bwMode="auto">
          <a:xfrm>
            <a:off x="57985025" y="54598888"/>
            <a:ext cx="1879600" cy="873125"/>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40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55" name="Text Box 166"/>
          <p:cNvSpPr txBox="1">
            <a:spLocks noChangeArrowheads="1"/>
          </p:cNvSpPr>
          <p:nvPr/>
        </p:nvSpPr>
        <p:spPr bwMode="auto">
          <a:xfrm>
            <a:off x="59023250" y="53597175"/>
            <a:ext cx="841375" cy="2730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NOT hot desserts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215" name="Picture 167" descr="slider-2[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994550" y="53897213"/>
            <a:ext cx="966788" cy="6588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216" name="Picture 168" descr="f456895bdaba1a48e70b18dce61c4d7d[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023250" y="53898800"/>
            <a:ext cx="841375" cy="6588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156" name="Text Box 169"/>
          <p:cNvSpPr txBox="1">
            <a:spLocks noChangeArrowheads="1"/>
          </p:cNvSpPr>
          <p:nvPr/>
        </p:nvSpPr>
        <p:spPr bwMode="auto">
          <a:xfrm>
            <a:off x="56003825" y="54775100"/>
            <a:ext cx="1931988" cy="26670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A small scale ecosystem - Bradgate Park</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59" name="Text Box 170"/>
          <p:cNvSpPr txBox="1">
            <a:spLocks noChangeArrowheads="1"/>
          </p:cNvSpPr>
          <p:nvPr/>
        </p:nvSpPr>
        <p:spPr bwMode="auto">
          <a:xfrm>
            <a:off x="55999063" y="55041800"/>
            <a:ext cx="1936750" cy="3898900"/>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0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Bradgate Park is a country park to the north west of Leicester. It covers 850 acres and has a wide range of flora (plants) and fauna (animals).</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attracts almost 1 million visitors each year.</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has a wide range of trees including oak trees, and small areas of pine trees. There are large areas of bracken. Deciduous trees and bracken provide  leaves that decompose and enrich the soil as well as providing leaf litter for insects.</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bracken provides cover and nesting areas for birds such as skylarks, yellowhammers and meadow pipits, as well as cover for the deer in the park. Kingfishers and reed buntings live alongside the River Lin as it flows through the park. </a:t>
            </a:r>
          </a:p>
          <a:p>
            <a:pPr marL="0" marR="0" lvl="0" indent="0" algn="l" defTabSz="914400" rtl="0" eaLnBrk="0" fontAlgn="base" latinLnBrk="0" hangingPunct="0">
              <a:lnSpc>
                <a:spcPct val="100000"/>
              </a:lnSpc>
              <a:spcBef>
                <a:spcPts val="763"/>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The park is managed by annual deer culls to keep deer numbers at sustainable levels. In the autumn the bracken is rolled flat to encourage nutrients back into the soil and stop the bracken spreading over the grass on which deer graze.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219" name="Picture 17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6094313" y="55784750"/>
            <a:ext cx="1692275" cy="11128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160" name="Group 172"/>
          <p:cNvGrpSpPr>
            <a:grpSpLocks/>
          </p:cNvGrpSpPr>
          <p:nvPr/>
        </p:nvGrpSpPr>
        <p:grpSpPr bwMode="auto">
          <a:xfrm>
            <a:off x="55999063" y="53603525"/>
            <a:ext cx="1936750" cy="1116013"/>
            <a:chOff x="109603822" y="110777337"/>
            <a:chExt cx="1936435" cy="1115733"/>
          </a:xfrm>
        </p:grpSpPr>
        <p:sp>
          <p:nvSpPr>
            <p:cNvPr id="2162" name="Text Box 173"/>
            <p:cNvSpPr txBox="1">
              <a:spLocks noChangeArrowheads="1"/>
            </p:cNvSpPr>
            <p:nvPr/>
          </p:nvSpPr>
          <p:spPr bwMode="auto">
            <a:xfrm>
              <a:off x="109603822" y="110777337"/>
              <a:ext cx="1936435" cy="238125"/>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a:ln>
                    <a:noFill/>
                  </a:ln>
                  <a:solidFill>
                    <a:srgbClr val="000000"/>
                  </a:solidFill>
                  <a:effectLst/>
                  <a:latin typeface="Calibri" panose="020F0502020204030204" pitchFamily="34" charset="0"/>
                </a:rPr>
                <a:t>Ecosystem - A question of scale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63" name="Text Box 174"/>
            <p:cNvSpPr txBox="1">
              <a:spLocks noChangeArrowheads="1"/>
            </p:cNvSpPr>
            <p:nvPr/>
          </p:nvSpPr>
          <p:spPr bwMode="auto">
            <a:xfrm>
              <a:off x="109606682" y="111048343"/>
              <a:ext cx="1933575" cy="844727"/>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Ecosystems ca be any size.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Local e.g a pond or under a dead log. Also called a habitat.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Regional e.g. the upland moorland of the Pennines in the north of England.</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Global e.g. tropical rainforest. Also called biomes.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sp>
        <p:nvSpPr>
          <p:cNvPr id="2164" name="Text Box 175"/>
          <p:cNvSpPr txBox="1">
            <a:spLocks noGrp="1" noChangeArrowheads="1"/>
          </p:cNvSpPr>
          <p:nvPr/>
        </p:nvSpPr>
        <p:spPr bwMode="auto">
          <a:xfrm>
            <a:off x="-52216050" y="-52987575"/>
            <a:ext cx="1728787" cy="8175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To be defined as a Hot Desert, there must be: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-Less than 250mm of rain a year.</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Diurnal temperatures ranging from 50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a:ln>
                  <a:noFill/>
                </a:ln>
                <a:solidFill>
                  <a:srgbClr val="000000"/>
                </a:solidFill>
                <a:effectLst/>
                <a:latin typeface="Calibri" panose="020F0502020204030204" pitchFamily="34" charset="0"/>
              </a:rPr>
              <a:t>C during the day to 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a:ln>
                  <a:noFill/>
                </a:ln>
                <a:solidFill>
                  <a:srgbClr val="000000"/>
                </a:solidFill>
                <a:effectLst/>
                <a:latin typeface="Calibri" panose="020F0502020204030204" pitchFamily="34" charset="0"/>
              </a:rPr>
              <a:t>C at night.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65" name="Text Box 176"/>
          <p:cNvSpPr txBox="1">
            <a:spLocks noChangeArrowheads="1"/>
          </p:cNvSpPr>
          <p:nvPr/>
        </p:nvSpPr>
        <p:spPr bwMode="auto">
          <a:xfrm>
            <a:off x="23812" y="28575"/>
            <a:ext cx="3119435"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Food </a:t>
            </a:r>
            <a:r>
              <a:rPr kumimoji="0" lang="en-GB" altLang="en-US" sz="800" b="1" i="0" u="none" strike="noStrike" cap="none" normalizeH="0" baseline="0" dirty="0" err="1">
                <a:ln>
                  <a:noFill/>
                </a:ln>
                <a:solidFill>
                  <a:srgbClr val="000000"/>
                </a:solidFill>
                <a:effectLst/>
                <a:latin typeface="Calibri" panose="020F0502020204030204" pitchFamily="34" charset="0"/>
              </a:rPr>
              <a:t>chainss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pSp>
        <p:nvGrpSpPr>
          <p:cNvPr id="2166" name="Group 177"/>
          <p:cNvGrpSpPr>
            <a:grpSpLocks/>
          </p:cNvGrpSpPr>
          <p:nvPr/>
        </p:nvGrpSpPr>
        <p:grpSpPr bwMode="auto">
          <a:xfrm>
            <a:off x="3182142" y="28575"/>
            <a:ext cx="1936750" cy="1116013"/>
            <a:chOff x="109603822" y="110777337"/>
            <a:chExt cx="1936435" cy="1115733"/>
          </a:xfrm>
        </p:grpSpPr>
        <p:sp>
          <p:nvSpPr>
            <p:cNvPr id="2167" name="Text Box 178"/>
            <p:cNvSpPr txBox="1">
              <a:spLocks noChangeArrowheads="1"/>
            </p:cNvSpPr>
            <p:nvPr/>
          </p:nvSpPr>
          <p:spPr bwMode="auto">
            <a:xfrm>
              <a:off x="109603822" y="110777337"/>
              <a:ext cx="1936435" cy="238125"/>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Ecosystem - A question of scale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169" name="Text Box 179"/>
            <p:cNvSpPr txBox="1">
              <a:spLocks noChangeArrowheads="1"/>
            </p:cNvSpPr>
            <p:nvPr/>
          </p:nvSpPr>
          <p:spPr bwMode="auto">
            <a:xfrm>
              <a:off x="109606682" y="111048343"/>
              <a:ext cx="1933575" cy="844727"/>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Ecosystems can be any size.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Local </a:t>
              </a:r>
              <a:r>
                <a:rPr kumimoji="0" lang="en-GB" altLang="en-US" sz="700" b="0" i="0" u="none" strike="noStrike" cap="none" normalizeH="0" baseline="0" dirty="0" err="1">
                  <a:ln>
                    <a:noFill/>
                  </a:ln>
                  <a:solidFill>
                    <a:srgbClr val="000000"/>
                  </a:solidFill>
                  <a:effectLst/>
                  <a:latin typeface="Calibri" panose="020F0502020204030204" pitchFamily="34" charset="0"/>
                </a:rPr>
                <a:t>e.g</a:t>
              </a:r>
              <a:r>
                <a:rPr kumimoji="0" lang="en-GB" altLang="en-US" sz="700" b="0" i="0" u="none" strike="noStrike" cap="none" normalizeH="0" baseline="0" dirty="0">
                  <a:ln>
                    <a:noFill/>
                  </a:ln>
                  <a:solidFill>
                    <a:srgbClr val="000000"/>
                  </a:solidFill>
                  <a:effectLst/>
                  <a:latin typeface="Calibri" panose="020F0502020204030204" pitchFamily="34" charset="0"/>
                </a:rPr>
                <a:t> a pond or under a dead log. Also called a habitat.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Regional e.g. the upland moorland of the Pennines in the north of England.</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Global e.g. tropical rainforest. Also called biomes.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pSp>
      <p:sp>
        <p:nvSpPr>
          <p:cNvPr id="2173" name="Text Box 181"/>
          <p:cNvSpPr txBox="1">
            <a:spLocks noChangeArrowheads="1"/>
          </p:cNvSpPr>
          <p:nvPr/>
        </p:nvSpPr>
        <p:spPr bwMode="auto">
          <a:xfrm>
            <a:off x="26986" y="299648"/>
            <a:ext cx="3116261" cy="2243527"/>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b"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At each (trophic) level of the food chain the number of individuals declines. This is because not all individuals in any trophic level are consumed (eaten). This means not all energy is passed up to the next trophic level.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230" name="Picture 182" descr="Trophic levels[1]"/>
          <p:cNvPicPr>
            <a:picLocks noChangeAspect="1" noChangeArrowheads="1"/>
          </p:cNvPicPr>
          <p:nvPr/>
        </p:nvPicPr>
        <p:blipFill>
          <a:blip r:embed="rId2">
            <a:extLst>
              <a:ext uri="{28A0092B-C50C-407E-A947-70E740481C1C}">
                <a14:useLocalDpi xmlns:a14="http://schemas.microsoft.com/office/drawing/2010/main" val="0"/>
              </a:ext>
            </a:extLst>
          </a:blip>
          <a:srcRect l="4201" t="13695" r="4445" b="3760"/>
          <a:stretch>
            <a:fillRect/>
          </a:stretch>
        </p:blipFill>
        <p:spPr bwMode="auto">
          <a:xfrm>
            <a:off x="69054" y="333374"/>
            <a:ext cx="3016250" cy="18197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175" name="Text Box 183"/>
          <p:cNvSpPr txBox="1">
            <a:spLocks noChangeArrowheads="1"/>
          </p:cNvSpPr>
          <p:nvPr/>
        </p:nvSpPr>
        <p:spPr bwMode="auto">
          <a:xfrm>
            <a:off x="47620" y="2562225"/>
            <a:ext cx="3095628" cy="24765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Changes within ecosystems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273" name="Picture 225" descr="grey-wolves-europ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8404" y="3316288"/>
            <a:ext cx="587375" cy="4651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274" name="AutoShape 226"/>
          <p:cNvCxnSpPr>
            <a:cxnSpLocks noChangeShapeType="1"/>
          </p:cNvCxnSpPr>
          <p:nvPr/>
        </p:nvCxnSpPr>
        <p:spPr bwMode="auto">
          <a:xfrm>
            <a:off x="2053429" y="3622675"/>
            <a:ext cx="555625" cy="307975"/>
          </a:xfrm>
          <a:prstGeom prst="bentConnector2">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242" name="AutoShape 227"/>
          <p:cNvSpPr>
            <a:spLocks noChangeArrowheads="1"/>
          </p:cNvSpPr>
          <p:nvPr/>
        </p:nvSpPr>
        <p:spPr bwMode="auto">
          <a:xfrm>
            <a:off x="1126329" y="3422650"/>
            <a:ext cx="933450" cy="3873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2276" name="AutoShape 228"/>
          <p:cNvCxnSpPr>
            <a:cxnSpLocks noChangeShapeType="1"/>
          </p:cNvCxnSpPr>
          <p:nvPr/>
        </p:nvCxnSpPr>
        <p:spPr bwMode="auto">
          <a:xfrm rot="16200000" flipH="1">
            <a:off x="1425573" y="4387056"/>
            <a:ext cx="342900" cy="1587"/>
          </a:xfrm>
          <a:prstGeom prst="bentConnector3">
            <a:avLst>
              <a:gd name="adj1" fmla="val 50000"/>
            </a:avLst>
          </a:prstGeom>
          <a:noFill/>
          <a:ln w="25400" algn="ctr">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243" name="AutoShape 229"/>
          <p:cNvSpPr>
            <a:spLocks noChangeArrowheads="1"/>
          </p:cNvSpPr>
          <p:nvPr/>
        </p:nvSpPr>
        <p:spPr bwMode="auto">
          <a:xfrm>
            <a:off x="1126329" y="3949700"/>
            <a:ext cx="933450" cy="3746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2278" name="AutoShape 230"/>
          <p:cNvCxnSpPr>
            <a:cxnSpLocks noChangeShapeType="1"/>
          </p:cNvCxnSpPr>
          <p:nvPr/>
        </p:nvCxnSpPr>
        <p:spPr bwMode="auto">
          <a:xfrm rot="16200000" flipH="1">
            <a:off x="412748" y="4380706"/>
            <a:ext cx="342900" cy="1587"/>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244" name="AutoShape 231"/>
          <p:cNvSpPr>
            <a:spLocks noChangeArrowheads="1"/>
          </p:cNvSpPr>
          <p:nvPr/>
        </p:nvSpPr>
        <p:spPr bwMode="auto">
          <a:xfrm>
            <a:off x="116679" y="3962400"/>
            <a:ext cx="933450" cy="254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45" name="AutoShape 232"/>
          <p:cNvSpPr>
            <a:spLocks noChangeArrowheads="1"/>
          </p:cNvSpPr>
          <p:nvPr/>
        </p:nvSpPr>
        <p:spPr bwMode="auto">
          <a:xfrm>
            <a:off x="2142329" y="3949700"/>
            <a:ext cx="933450" cy="254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46" name="AutoShape 233"/>
          <p:cNvSpPr>
            <a:spLocks noChangeArrowheads="1"/>
          </p:cNvSpPr>
          <p:nvPr/>
        </p:nvSpPr>
        <p:spPr bwMode="auto">
          <a:xfrm>
            <a:off x="1126329" y="4565650"/>
            <a:ext cx="933450" cy="4064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47" name="Text Box 234"/>
          <p:cNvSpPr txBox="1">
            <a:spLocks noChangeArrowheads="1"/>
          </p:cNvSpPr>
          <p:nvPr/>
        </p:nvSpPr>
        <p:spPr bwMode="auto">
          <a:xfrm>
            <a:off x="1126329" y="4591050"/>
            <a:ext cx="933450" cy="4191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Reduction in predation from coyotes leads to increase in mice and voles.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48" name="AutoShape 235"/>
          <p:cNvSpPr>
            <a:spLocks noChangeArrowheads="1"/>
          </p:cNvSpPr>
          <p:nvPr/>
        </p:nvSpPr>
        <p:spPr bwMode="auto">
          <a:xfrm>
            <a:off x="116679" y="4565650"/>
            <a:ext cx="933450" cy="4889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49" name="Text Box 236"/>
          <p:cNvSpPr txBox="1">
            <a:spLocks noChangeArrowheads="1"/>
          </p:cNvSpPr>
          <p:nvPr/>
        </p:nvSpPr>
        <p:spPr bwMode="auto">
          <a:xfrm>
            <a:off x="118266" y="4600575"/>
            <a:ext cx="933450" cy="5016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Reduction in grazing pressure. Aspen and cottonwood regenerate. There is more tree cover.</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51" name="AutoShape 237"/>
          <p:cNvSpPr>
            <a:spLocks noChangeArrowheads="1"/>
          </p:cNvSpPr>
          <p:nvPr/>
        </p:nvSpPr>
        <p:spPr bwMode="auto">
          <a:xfrm>
            <a:off x="2142329" y="4565650"/>
            <a:ext cx="933450" cy="4889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52" name="Text Box 238"/>
          <p:cNvSpPr txBox="1">
            <a:spLocks noChangeArrowheads="1"/>
          </p:cNvSpPr>
          <p:nvPr/>
        </p:nvSpPr>
        <p:spPr bwMode="auto">
          <a:xfrm>
            <a:off x="2142329" y="4600575"/>
            <a:ext cx="933450" cy="5016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Increase in populations of grizzly bears, cougars, ravens, magpies and eagles.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53" name="AutoShape 239"/>
          <p:cNvSpPr>
            <a:spLocks noChangeArrowheads="1"/>
          </p:cNvSpPr>
          <p:nvPr/>
        </p:nvSpPr>
        <p:spPr bwMode="auto">
          <a:xfrm>
            <a:off x="116679" y="5302250"/>
            <a:ext cx="520700" cy="12573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54" name="Text Box 240"/>
          <p:cNvSpPr txBox="1">
            <a:spLocks noChangeArrowheads="1"/>
          </p:cNvSpPr>
          <p:nvPr/>
        </p:nvSpPr>
        <p:spPr bwMode="auto">
          <a:xfrm>
            <a:off x="105566" y="5391150"/>
            <a:ext cx="531813" cy="1282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Increase in bank side trees stabilises river banks so there is less erosion. More woody debris in rivers creates pools and trout habitats.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55" name="AutoShape 241"/>
          <p:cNvSpPr>
            <a:spLocks noChangeArrowheads="1"/>
          </p:cNvSpPr>
          <p:nvPr/>
        </p:nvSpPr>
        <p:spPr bwMode="auto">
          <a:xfrm>
            <a:off x="726279" y="5302250"/>
            <a:ext cx="520700" cy="7239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56" name="Text Box 242"/>
          <p:cNvSpPr txBox="1">
            <a:spLocks noChangeArrowheads="1"/>
          </p:cNvSpPr>
          <p:nvPr/>
        </p:nvSpPr>
        <p:spPr bwMode="auto">
          <a:xfrm>
            <a:off x="702466" y="5372100"/>
            <a:ext cx="544513" cy="7493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Beavers create ponds and flooded areas, which promote growth of aspen.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291" name="Picture 243" descr="quaking-aspen[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6241" y="5857875"/>
            <a:ext cx="922338" cy="9223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57" name="AutoShape 244"/>
          <p:cNvSpPr>
            <a:spLocks noChangeArrowheads="1"/>
          </p:cNvSpPr>
          <p:nvPr/>
        </p:nvSpPr>
        <p:spPr bwMode="auto">
          <a:xfrm>
            <a:off x="1323179" y="5302250"/>
            <a:ext cx="520700" cy="8509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58" name="Text Box 245"/>
          <p:cNvSpPr txBox="1">
            <a:spLocks noChangeArrowheads="1"/>
          </p:cNvSpPr>
          <p:nvPr/>
        </p:nvSpPr>
        <p:spPr bwMode="auto">
          <a:xfrm>
            <a:off x="1312066" y="5372100"/>
            <a:ext cx="531813" cy="8445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Regeneration of aspen attracts beavers, which begin to recolonise Yellowstone.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59" name="AutoShape 246"/>
          <p:cNvSpPr>
            <a:spLocks noChangeArrowheads="1"/>
          </p:cNvSpPr>
          <p:nvPr/>
        </p:nvSpPr>
        <p:spPr bwMode="auto">
          <a:xfrm>
            <a:off x="1932779" y="5302250"/>
            <a:ext cx="520700" cy="50800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62" name="AutoShape 247"/>
          <p:cNvSpPr>
            <a:spLocks noChangeArrowheads="1"/>
          </p:cNvSpPr>
          <p:nvPr/>
        </p:nvSpPr>
        <p:spPr bwMode="auto">
          <a:xfrm>
            <a:off x="2536029" y="5302250"/>
            <a:ext cx="520700" cy="730250"/>
          </a:xfrm>
          <a:prstGeom prst="roundRect">
            <a:avLst>
              <a:gd name="adj" fmla="val 16667"/>
            </a:avLst>
          </a:prstGeom>
          <a:solidFill>
            <a:srgbClr val="92D050"/>
          </a:solidFill>
          <a:ln w="25400" algn="ctr">
            <a:solidFill>
              <a:srgbClr val="92D05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75" name="Text Box 248"/>
          <p:cNvSpPr txBox="1">
            <a:spLocks noChangeArrowheads="1"/>
          </p:cNvSpPr>
          <p:nvPr/>
        </p:nvSpPr>
        <p:spPr bwMode="auto">
          <a:xfrm>
            <a:off x="2524916" y="5356225"/>
            <a:ext cx="531813" cy="831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Populations of predators of small rodents e.g. red foxes and birds of prey, increase.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77" name="Text Box 249"/>
          <p:cNvSpPr txBox="1">
            <a:spLocks noChangeArrowheads="1"/>
          </p:cNvSpPr>
          <p:nvPr/>
        </p:nvSpPr>
        <p:spPr bwMode="auto">
          <a:xfrm>
            <a:off x="116679" y="3949700"/>
            <a:ext cx="933450" cy="279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Elk population falls from 20,000 to 10,000 in 8 years.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79" name="Text Box 250"/>
          <p:cNvSpPr txBox="1">
            <a:spLocks noChangeArrowheads="1"/>
          </p:cNvSpPr>
          <p:nvPr/>
        </p:nvSpPr>
        <p:spPr bwMode="auto">
          <a:xfrm>
            <a:off x="1119979" y="3940175"/>
            <a:ext cx="933450" cy="393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Competition from wolves results in decrease in coyote population.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80" name="Text Box 251"/>
          <p:cNvSpPr txBox="1">
            <a:spLocks noChangeArrowheads="1"/>
          </p:cNvSpPr>
          <p:nvPr/>
        </p:nvSpPr>
        <p:spPr bwMode="auto">
          <a:xfrm>
            <a:off x="2142329" y="3949700"/>
            <a:ext cx="933450" cy="279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More kills by wolves = more food for scavengers.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81" name="Text Box 252"/>
          <p:cNvSpPr txBox="1">
            <a:spLocks noChangeArrowheads="1"/>
          </p:cNvSpPr>
          <p:nvPr/>
        </p:nvSpPr>
        <p:spPr bwMode="auto">
          <a:xfrm>
            <a:off x="1920079" y="5324475"/>
            <a:ext cx="533400" cy="533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Increased tree cover provides habitats for birds.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301" name="Picture 253" descr="220px-Rocky_Mountain_Bull_Elk[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629" y="3409950"/>
            <a:ext cx="495300" cy="3968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302" name="AutoShape 254"/>
          <p:cNvCxnSpPr>
            <a:cxnSpLocks noChangeShapeType="1"/>
          </p:cNvCxnSpPr>
          <p:nvPr/>
        </p:nvCxnSpPr>
        <p:spPr bwMode="auto">
          <a:xfrm rot="10800000" flipV="1">
            <a:off x="583404" y="3622675"/>
            <a:ext cx="536575" cy="307975"/>
          </a:xfrm>
          <a:prstGeom prst="bentConnector2">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
        <p:nvSpPr>
          <p:cNvPr id="2282" name="Text Box 255"/>
          <p:cNvSpPr txBox="1">
            <a:spLocks noChangeArrowheads="1"/>
          </p:cNvSpPr>
          <p:nvPr/>
        </p:nvSpPr>
        <p:spPr bwMode="auto">
          <a:xfrm>
            <a:off x="1119979" y="3438525"/>
            <a:ext cx="933450" cy="3595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600" b="0" i="0" u="none" strike="noStrike" cap="none" normalizeH="0" baseline="0" dirty="0">
                <a:ln>
                  <a:noFill/>
                </a:ln>
                <a:solidFill>
                  <a:srgbClr val="000000"/>
                </a:solidFill>
                <a:effectLst/>
                <a:latin typeface="Calibri" panose="020F0502020204030204" pitchFamily="34" charset="0"/>
              </a:rPr>
              <a:t>16 packs of grey wolves introduced. Each pack kills one elk a day.</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cxnSp>
        <p:nvCxnSpPr>
          <p:cNvPr id="2304" name="AutoShape 256"/>
          <p:cNvCxnSpPr>
            <a:cxnSpLocks noChangeShapeType="1"/>
          </p:cNvCxnSpPr>
          <p:nvPr/>
        </p:nvCxnSpPr>
        <p:spPr bwMode="auto">
          <a:xfrm rot="5400000">
            <a:off x="1539079" y="3883025"/>
            <a:ext cx="95250" cy="0"/>
          </a:xfrm>
          <a:prstGeom prst="straightConnector1">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305" name="AutoShape 257"/>
          <p:cNvCxnSpPr>
            <a:cxnSpLocks noChangeShapeType="1"/>
          </p:cNvCxnSpPr>
          <p:nvPr/>
        </p:nvCxnSpPr>
        <p:spPr bwMode="auto">
          <a:xfrm rot="16200000" flipH="1">
            <a:off x="2446335" y="4380706"/>
            <a:ext cx="342900" cy="1588"/>
          </a:xfrm>
          <a:prstGeom prst="bentConnector3">
            <a:avLst>
              <a:gd name="adj1" fmla="val 50000"/>
            </a:avLst>
          </a:prstGeom>
          <a:noFill/>
          <a:ln w="25400" algn="ctr">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306" name="AutoShape 258"/>
          <p:cNvCxnSpPr>
            <a:cxnSpLocks noChangeShapeType="1"/>
          </p:cNvCxnSpPr>
          <p:nvPr/>
        </p:nvCxnSpPr>
        <p:spPr bwMode="auto">
          <a:xfrm rot="16200000" flipH="1">
            <a:off x="2033585" y="4531519"/>
            <a:ext cx="317500" cy="1198562"/>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307" name="AutoShape 259"/>
          <p:cNvCxnSpPr>
            <a:cxnSpLocks noChangeShapeType="1"/>
          </p:cNvCxnSpPr>
          <p:nvPr/>
        </p:nvCxnSpPr>
        <p:spPr bwMode="auto">
          <a:xfrm rot="5400000">
            <a:off x="367504" y="5059362"/>
            <a:ext cx="222250" cy="212725"/>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308" name="AutoShape 260"/>
          <p:cNvCxnSpPr>
            <a:cxnSpLocks noChangeShapeType="1"/>
          </p:cNvCxnSpPr>
          <p:nvPr/>
        </p:nvCxnSpPr>
        <p:spPr bwMode="auto">
          <a:xfrm rot="16200000" flipH="1">
            <a:off x="669129" y="4970462"/>
            <a:ext cx="222250" cy="390525"/>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309" name="AutoShape 261"/>
          <p:cNvCxnSpPr>
            <a:cxnSpLocks noChangeShapeType="1"/>
          </p:cNvCxnSpPr>
          <p:nvPr/>
        </p:nvCxnSpPr>
        <p:spPr bwMode="auto">
          <a:xfrm rot="16200000" flipH="1">
            <a:off x="969960" y="4669631"/>
            <a:ext cx="222250" cy="992188"/>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cxnSp>
        <p:nvCxnSpPr>
          <p:cNvPr id="2310" name="AutoShape 262"/>
          <p:cNvCxnSpPr>
            <a:cxnSpLocks noChangeShapeType="1"/>
          </p:cNvCxnSpPr>
          <p:nvPr/>
        </p:nvCxnSpPr>
        <p:spPr bwMode="auto">
          <a:xfrm rot="16200000" flipH="1">
            <a:off x="1274760" y="4364831"/>
            <a:ext cx="222250" cy="1601788"/>
          </a:xfrm>
          <a:prstGeom prst="bentConnector3">
            <a:avLst>
              <a:gd name="adj1" fmla="val 50000"/>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pic>
        <p:nvPicPr>
          <p:cNvPr id="2311" name="Picture 263" descr="Beavers-3[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8329" y="6332538"/>
            <a:ext cx="790575" cy="4476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cxnSp>
        <p:nvCxnSpPr>
          <p:cNvPr id="2312" name="AutoShape 264"/>
          <p:cNvCxnSpPr>
            <a:cxnSpLocks noChangeShapeType="1"/>
          </p:cNvCxnSpPr>
          <p:nvPr/>
        </p:nvCxnSpPr>
        <p:spPr bwMode="auto">
          <a:xfrm rot="16200000" flipV="1">
            <a:off x="1228723" y="5772943"/>
            <a:ext cx="95250" cy="601663"/>
          </a:xfrm>
          <a:prstGeom prst="bentConnector3">
            <a:avLst>
              <a:gd name="adj1" fmla="val -240000"/>
            </a:avLst>
          </a:prstGeom>
          <a:noFill/>
          <a:ln w="2540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pic>
        <p:nvPicPr>
          <p:cNvPr id="2313" name="Picture 265" descr="red-fox-01[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31254" y="6138863"/>
            <a:ext cx="673100" cy="4603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84" name="Text Box 267"/>
          <p:cNvSpPr txBox="1">
            <a:spLocks noChangeArrowheads="1"/>
          </p:cNvSpPr>
          <p:nvPr/>
        </p:nvSpPr>
        <p:spPr bwMode="auto">
          <a:xfrm>
            <a:off x="3182142" y="1177477"/>
            <a:ext cx="1931988" cy="26670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A small scale ecosystem – </a:t>
            </a:r>
            <a:r>
              <a:rPr lang="en-GB" altLang="en-US" sz="800" b="1" dirty="0">
                <a:solidFill>
                  <a:srgbClr val="000000"/>
                </a:solidFill>
                <a:latin typeface="Calibri" panose="020F0502020204030204" pitchFamily="34" charset="0"/>
              </a:rPr>
              <a:t>Epping forest, Essex</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85" name="Text Box 268"/>
          <p:cNvSpPr txBox="1">
            <a:spLocks noChangeArrowheads="1"/>
          </p:cNvSpPr>
          <p:nvPr/>
        </p:nvSpPr>
        <p:spPr bwMode="auto">
          <a:xfrm>
            <a:off x="3179760" y="1477067"/>
            <a:ext cx="1936751" cy="3933133"/>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a:r>
              <a:rPr lang="en-GB" sz="800" dirty="0">
                <a:solidFill>
                  <a:sysClr val="windowText" lastClr="000000"/>
                </a:solidFill>
              </a:rPr>
              <a:t>This is a typical English lowland deciduous woodland. </a:t>
            </a:r>
            <a:r>
              <a:rPr lang="en-GB" sz="800" b="1" dirty="0">
                <a:solidFill>
                  <a:sysClr val="windowText" lastClr="000000"/>
                </a:solidFill>
              </a:rPr>
              <a:t>70% of the area </a:t>
            </a:r>
            <a:r>
              <a:rPr lang="en-GB" sz="800" dirty="0">
                <a:solidFill>
                  <a:sysClr val="windowText" lastClr="000000"/>
                </a:solidFill>
              </a:rPr>
              <a:t>is designated as a </a:t>
            </a:r>
            <a:r>
              <a:rPr lang="en-GB" sz="800" b="1" dirty="0">
                <a:solidFill>
                  <a:sysClr val="windowText" lastClr="000000"/>
                </a:solidFill>
              </a:rPr>
              <a:t>Site of Special Scientific Interest (SSI) </a:t>
            </a:r>
            <a:r>
              <a:rPr lang="en-GB" sz="800" dirty="0">
                <a:solidFill>
                  <a:sysClr val="windowText" lastClr="000000"/>
                </a:solidFill>
              </a:rPr>
              <a:t>for its biological interest, with </a:t>
            </a:r>
            <a:r>
              <a:rPr lang="en-GB" sz="800" b="1" dirty="0">
                <a:solidFill>
                  <a:sysClr val="windowText" lastClr="000000"/>
                </a:solidFill>
              </a:rPr>
              <a:t>66 %  </a:t>
            </a:r>
            <a:r>
              <a:rPr lang="en-GB" sz="800" dirty="0">
                <a:solidFill>
                  <a:sysClr val="windowText" lastClr="000000"/>
                </a:solidFill>
              </a:rPr>
              <a:t>designated as a </a:t>
            </a:r>
            <a:r>
              <a:rPr lang="en-GB" sz="800" b="1" dirty="0">
                <a:solidFill>
                  <a:sysClr val="windowText" lastClr="000000"/>
                </a:solidFill>
              </a:rPr>
              <a:t>Special Area of Conservation (SAC).</a:t>
            </a:r>
          </a:p>
          <a:p>
            <a:pPr algn="ctr"/>
            <a:endParaRPr lang="en-GB" sz="800" b="1" dirty="0">
              <a:solidFill>
                <a:sysClr val="windowText" lastClr="000000"/>
              </a:solidFill>
            </a:endParaRPr>
          </a:p>
          <a:p>
            <a:pPr fontAlgn="t"/>
            <a:r>
              <a:rPr lang="en-GB" sz="800" b="1" u="sng" dirty="0"/>
              <a:t>Components &amp; Interrelationships</a:t>
            </a:r>
            <a:endParaRPr lang="en-GB" sz="800" u="sng" dirty="0"/>
          </a:p>
          <a:p>
            <a:pPr fontAlgn="t"/>
            <a:r>
              <a:rPr lang="en-GB" sz="800" b="1" dirty="0"/>
              <a:t>Spring</a:t>
            </a:r>
            <a:endParaRPr lang="en-GB" sz="800" dirty="0"/>
          </a:p>
          <a:p>
            <a:pPr fontAlgn="t"/>
            <a:r>
              <a:rPr lang="en-GB" sz="800" b="1" dirty="0"/>
              <a:t>Flowering plants </a:t>
            </a:r>
            <a:r>
              <a:rPr lang="en-GB" sz="800" dirty="0"/>
              <a:t>(producers) such as bluebells store nutrients to be eaten by consumers later. </a:t>
            </a:r>
          </a:p>
          <a:p>
            <a:pPr fontAlgn="t"/>
            <a:r>
              <a:rPr lang="en-GB" sz="800" b="1" dirty="0"/>
              <a:t>Summer</a:t>
            </a:r>
            <a:endParaRPr lang="en-GB" sz="800" dirty="0"/>
          </a:p>
          <a:p>
            <a:pPr fontAlgn="t"/>
            <a:r>
              <a:rPr lang="en-GB" sz="800" dirty="0"/>
              <a:t>Broad tree leaves grow quickly to </a:t>
            </a:r>
            <a:r>
              <a:rPr lang="en-GB" sz="800" b="1" dirty="0"/>
              <a:t>maximise photosynthesis</a:t>
            </a:r>
            <a:r>
              <a:rPr lang="en-GB" sz="800" dirty="0"/>
              <a:t>.</a:t>
            </a:r>
          </a:p>
          <a:p>
            <a:pPr fontAlgn="t"/>
            <a:r>
              <a:rPr lang="en-GB" sz="800" b="1" dirty="0"/>
              <a:t>Autumn</a:t>
            </a:r>
            <a:endParaRPr lang="en-GB" sz="800" dirty="0"/>
          </a:p>
          <a:p>
            <a:pPr fontAlgn="t"/>
            <a:r>
              <a:rPr lang="en-GB" sz="800" dirty="0"/>
              <a:t>Trees shed leaves to </a:t>
            </a:r>
            <a:r>
              <a:rPr lang="en-GB" sz="800" b="1" dirty="0"/>
              <a:t>conserve energy </a:t>
            </a:r>
            <a:r>
              <a:rPr lang="en-GB" sz="800" dirty="0"/>
              <a:t>due to sunlight hours decreasing. </a:t>
            </a:r>
          </a:p>
          <a:p>
            <a:pPr fontAlgn="t"/>
            <a:r>
              <a:rPr lang="en-GB" sz="800" b="1" dirty="0"/>
              <a:t>Winter</a:t>
            </a:r>
            <a:endParaRPr lang="en-GB" sz="800" dirty="0"/>
          </a:p>
          <a:p>
            <a:pPr fontAlgn="t"/>
            <a:r>
              <a:rPr lang="en-GB" sz="800" dirty="0"/>
              <a:t>Bacteria </a:t>
            </a:r>
            <a:r>
              <a:rPr lang="en-GB" sz="800" b="1" dirty="0"/>
              <a:t>decompose</a:t>
            </a:r>
            <a:r>
              <a:rPr lang="en-GB" sz="800" dirty="0"/>
              <a:t> the leaf litter, releasing the nutrients into the soil. </a:t>
            </a:r>
          </a:p>
          <a:p>
            <a:pPr fontAlgn="t"/>
            <a:endParaRPr lang="en-GB" sz="700" dirty="0"/>
          </a:p>
          <a:p>
            <a:pPr fontAlgn="t"/>
            <a:endParaRPr lang="en-GB" sz="700" dirty="0"/>
          </a:p>
          <a:p>
            <a:pPr fontAlgn="t"/>
            <a:r>
              <a:rPr lang="en-GB" sz="800" b="1" u="sng" dirty="0"/>
              <a:t>Management</a:t>
            </a:r>
            <a:endParaRPr lang="en-GB" sz="800" u="sng" dirty="0"/>
          </a:p>
          <a:p>
            <a:pPr fontAlgn="ctr"/>
            <a:r>
              <a:rPr lang="en-GB" sz="800" dirty="0"/>
              <a:t>- Epping has been managed for centuries. - Currently now used for </a:t>
            </a:r>
            <a:r>
              <a:rPr lang="en-GB" sz="800" b="1" dirty="0"/>
              <a:t>recreation</a:t>
            </a:r>
            <a:r>
              <a:rPr lang="en-GB" sz="800" dirty="0"/>
              <a:t> and </a:t>
            </a:r>
            <a:r>
              <a:rPr lang="en-GB" sz="800" b="1" dirty="0"/>
              <a:t>conservation</a:t>
            </a:r>
            <a:r>
              <a:rPr lang="en-GB" sz="800" dirty="0"/>
              <a:t>. </a:t>
            </a:r>
          </a:p>
          <a:p>
            <a:pPr fontAlgn="ctr"/>
            <a:r>
              <a:rPr lang="en-GB" sz="800" dirty="0"/>
              <a:t>- Visitors </a:t>
            </a:r>
            <a:r>
              <a:rPr lang="en-GB" sz="800" b="1" dirty="0"/>
              <a:t>pick fruit </a:t>
            </a:r>
            <a:r>
              <a:rPr lang="en-GB" sz="800" dirty="0"/>
              <a:t>and berries, helping to </a:t>
            </a:r>
            <a:r>
              <a:rPr lang="en-GB" sz="800" b="1" dirty="0"/>
              <a:t>disperse seeds</a:t>
            </a:r>
            <a:r>
              <a:rPr lang="en-GB" sz="800" dirty="0"/>
              <a:t>. </a:t>
            </a:r>
          </a:p>
          <a:p>
            <a:pPr fontAlgn="ctr"/>
            <a:r>
              <a:rPr lang="en-GB" sz="800" dirty="0"/>
              <a:t>- Trees cut down to encourage </a:t>
            </a:r>
            <a:r>
              <a:rPr lang="en-GB" sz="800" b="1" dirty="0"/>
              <a:t>new growth for timber. </a:t>
            </a:r>
            <a:endParaRPr lang="en-GB" sz="800" dirty="0"/>
          </a:p>
          <a:p>
            <a:endParaRPr lang="en-GB" sz="700" dirty="0">
              <a:solidFill>
                <a:sysClr val="windowText" lastClr="000000"/>
              </a:solidFill>
            </a:endParaRPr>
          </a:p>
        </p:txBody>
      </p:sp>
      <p:sp>
        <p:nvSpPr>
          <p:cNvPr id="2286" name="Text Box 270"/>
          <p:cNvSpPr txBox="1">
            <a:spLocks noChangeArrowheads="1"/>
          </p:cNvSpPr>
          <p:nvPr/>
        </p:nvSpPr>
        <p:spPr bwMode="auto">
          <a:xfrm>
            <a:off x="5157787" y="28575"/>
            <a:ext cx="966788" cy="238185"/>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Hot deserts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87" name="Text Box 271"/>
          <p:cNvSpPr txBox="1">
            <a:spLocks noChangeArrowheads="1"/>
          </p:cNvSpPr>
          <p:nvPr/>
        </p:nvSpPr>
        <p:spPr bwMode="auto">
          <a:xfrm>
            <a:off x="6163470" y="28575"/>
            <a:ext cx="841375" cy="238185"/>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NOT hot desserts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88" name="Text Box 274"/>
          <p:cNvSpPr txBox="1">
            <a:spLocks noChangeArrowheads="1"/>
          </p:cNvSpPr>
          <p:nvPr/>
        </p:nvSpPr>
        <p:spPr bwMode="auto">
          <a:xfrm>
            <a:off x="5134325" y="291653"/>
            <a:ext cx="1728787" cy="7767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To be defined as a Hot Desert, there must be: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-Less than 250mm of rain a year.</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dirty="0">
                <a:ln>
                  <a:noFill/>
                </a:ln>
                <a:solidFill>
                  <a:srgbClr val="000000"/>
                </a:solidFill>
                <a:effectLst/>
                <a:latin typeface="Calibri" panose="020F0502020204030204" pitchFamily="34" charset="0"/>
              </a:rPr>
              <a:t>- Diurnal temperatures (large temperature range) ranging from 50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dirty="0">
                <a:ln>
                  <a:noFill/>
                </a:ln>
                <a:solidFill>
                  <a:srgbClr val="000000"/>
                </a:solidFill>
                <a:effectLst/>
                <a:latin typeface="Calibri" panose="020F0502020204030204" pitchFamily="34" charset="0"/>
              </a:rPr>
              <a:t>C during the day to 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dirty="0">
                <a:ln>
                  <a:noFill/>
                </a:ln>
                <a:solidFill>
                  <a:srgbClr val="000000"/>
                </a:solidFill>
                <a:effectLst/>
                <a:latin typeface="Calibri" panose="020F0502020204030204" pitchFamily="34" charset="0"/>
              </a:rPr>
              <a:t>C at night</a:t>
            </a:r>
            <a:r>
              <a:rPr lang="en-GB" altLang="en-US" sz="700" dirty="0">
                <a:solidFill>
                  <a:srgbClr val="000000"/>
                </a:solidFill>
                <a:latin typeface="Calibri" panose="020F0502020204030204" pitchFamily="34" charset="0"/>
              </a:rPr>
              <a:t> due to little insulation from clouds due to the high pressure weather systems.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89" name="Text Box 275"/>
          <p:cNvSpPr txBox="1">
            <a:spLocks noChangeArrowheads="1"/>
          </p:cNvSpPr>
          <p:nvPr/>
        </p:nvSpPr>
        <p:spPr bwMode="auto">
          <a:xfrm>
            <a:off x="55098950" y="53794025"/>
            <a:ext cx="1879600" cy="873125"/>
          </a:xfrm>
          <a:prstGeom prst="rect">
            <a:avLst/>
          </a:prstGeom>
          <a:solidFill>
            <a:srgbClr val="CCFFCC"/>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400"/>
              </a:spcAft>
              <a:buClrTx/>
              <a:buSzTx/>
              <a:buFontTx/>
              <a:buNone/>
              <a:tabLst/>
            </a:pPr>
            <a:r>
              <a:rPr kumimoji="0" lang="en-GB" altLang="en-US" sz="1000" b="0" i="0" u="none" strike="noStrike" cap="none" normalizeH="0" baseline="0">
                <a:ln>
                  <a:noFill/>
                </a:ln>
                <a:solidFill>
                  <a:srgbClr val="000000"/>
                </a:solidFill>
                <a:effectLst/>
                <a:latin typeface="Calibri" panose="020F0502020204030204" pitchFamily="34" charset="0"/>
              </a:rPr>
              <a: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90" name="Text Box 276"/>
          <p:cNvSpPr txBox="1">
            <a:spLocks noGrp="1" noChangeArrowheads="1"/>
          </p:cNvSpPr>
          <p:nvPr/>
        </p:nvSpPr>
        <p:spPr bwMode="auto">
          <a:xfrm>
            <a:off x="-55102125" y="-53792438"/>
            <a:ext cx="1728787" cy="8175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To be defined as a Hot Desert, there must be: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-Less than 250mm of rain a year.</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00" b="0" i="0" u="none" strike="noStrike" cap="none" normalizeH="0" baseline="0">
                <a:ln>
                  <a:noFill/>
                </a:ln>
                <a:solidFill>
                  <a:srgbClr val="000000"/>
                </a:solidFill>
                <a:effectLst/>
                <a:latin typeface="Calibri" panose="020F0502020204030204" pitchFamily="34" charset="0"/>
              </a:rPr>
              <a:t>- Diurnal temperatures ranging from 50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a:ln>
                  <a:noFill/>
                </a:ln>
                <a:solidFill>
                  <a:srgbClr val="000000"/>
                </a:solidFill>
                <a:effectLst/>
                <a:latin typeface="Calibri" panose="020F0502020204030204" pitchFamily="34" charset="0"/>
              </a:rPr>
              <a:t>C during the day to 0</a:t>
            </a:r>
            <a:r>
              <a:rPr kumimoji="0" lang="en-GB" altLang="en-US" sz="700" b="0" i="0" u="none" strike="noStrike" cap="none" normalizeH="0" baseline="0" noProof="1">
                <a:ln>
                  <a:noFill/>
                </a:ln>
                <a:solidFill>
                  <a:srgbClr val="000000"/>
                </a:solidFill>
                <a:effectLst/>
                <a:latin typeface="Calibri" panose="020F0502020204030204" pitchFamily="34" charset="0"/>
              </a:rPr>
              <a:t>°</a:t>
            </a:r>
            <a:r>
              <a:rPr kumimoji="0" lang="en-GB" altLang="en-US" sz="700" b="0" i="0" u="none" strike="noStrike" cap="none" normalizeH="0" baseline="0">
                <a:ln>
                  <a:noFill/>
                </a:ln>
                <a:solidFill>
                  <a:srgbClr val="000000"/>
                </a:solidFill>
                <a:effectLst/>
                <a:latin typeface="Calibri" panose="020F0502020204030204" pitchFamily="34" charset="0"/>
              </a:rPr>
              <a:t>C at night.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6" name="Text Box 267"/>
          <p:cNvSpPr txBox="1">
            <a:spLocks noChangeArrowheads="1"/>
          </p:cNvSpPr>
          <p:nvPr/>
        </p:nvSpPr>
        <p:spPr bwMode="auto">
          <a:xfrm>
            <a:off x="3179992" y="5442341"/>
            <a:ext cx="3211283" cy="266700"/>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Deser</a:t>
            </a:r>
            <a:r>
              <a:rPr lang="en-GB" altLang="en-US" sz="800" b="1" dirty="0">
                <a:solidFill>
                  <a:srgbClr val="000000"/>
                </a:solidFill>
                <a:latin typeface="Calibri" panose="020F0502020204030204" pitchFamily="34" charset="0"/>
              </a:rPr>
              <a:t>t plants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 name="Table 1"/>
          <p:cNvGraphicFramePr>
            <a:graphicFrameLocks noGrp="1"/>
          </p:cNvGraphicFramePr>
          <p:nvPr/>
        </p:nvGraphicFramePr>
        <p:xfrm>
          <a:off x="3182141" y="5735370"/>
          <a:ext cx="1970882" cy="1112520"/>
        </p:xfrm>
        <a:graphic>
          <a:graphicData uri="http://schemas.openxmlformats.org/drawingml/2006/table">
            <a:tbl>
              <a:tblPr firstRow="1" bandRow="1">
                <a:tableStyleId>{5C22544A-7EE6-4342-B048-85BDC9FD1C3A}</a:tableStyleId>
              </a:tblPr>
              <a:tblGrid>
                <a:gridCol w="1970882">
                  <a:extLst>
                    <a:ext uri="{9D8B030D-6E8A-4147-A177-3AD203B41FA5}">
                      <a16:colId xmlns:a16="http://schemas.microsoft.com/office/drawing/2014/main" val="2323445621"/>
                    </a:ext>
                  </a:extLst>
                </a:gridCol>
              </a:tblGrid>
              <a:tr h="11089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normalizeH="0" baseline="0" dirty="0">
                          <a:ln>
                            <a:noFill/>
                          </a:ln>
                          <a:solidFill>
                            <a:srgbClr val="000000"/>
                          </a:solidFill>
                          <a:effectLst/>
                          <a:latin typeface="Calibri" panose="020F0502020204030204" pitchFamily="34" charset="0"/>
                          <a:ea typeface="+mn-ea"/>
                          <a:cs typeface="+mn-cs"/>
                        </a:rPr>
                        <a:t>High temperatures should lead to rapid growth but this is not possible due to the lack of moisture. Vegetation is sparse and usually confined to water holes. </a:t>
                      </a:r>
                    </a:p>
                    <a:p>
                      <a:pPr marL="0" marR="0" indent="0" algn="l" defTabSz="914400" rtl="0" eaLnBrk="1" fontAlgn="auto" latinLnBrk="0" hangingPunct="1">
                        <a:lnSpc>
                          <a:spcPct val="100000"/>
                        </a:lnSpc>
                        <a:spcBef>
                          <a:spcPts val="0"/>
                        </a:spcBef>
                        <a:spcAft>
                          <a:spcPts val="0"/>
                        </a:spcAft>
                        <a:buClrTx/>
                        <a:buSzTx/>
                        <a:buFontTx/>
                        <a:buNone/>
                        <a:tabLst/>
                        <a:defRPr/>
                      </a:pPr>
                      <a:endParaRPr kumimoji="0" lang="en-GB" sz="400" b="0" i="0" u="none" strike="noStrike" kern="1200" cap="none" normalizeH="0" baseline="0" dirty="0">
                        <a:ln>
                          <a:noFill/>
                        </a:ln>
                        <a:solidFill>
                          <a:srgbClr val="000000"/>
                        </a:solidFill>
                        <a:effectLst/>
                        <a:latin typeface="Calibri" panose="020F050202020403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normalizeH="0" baseline="0" dirty="0">
                          <a:ln>
                            <a:noFill/>
                          </a:ln>
                          <a:solidFill>
                            <a:srgbClr val="000000"/>
                          </a:solidFill>
                          <a:effectLst/>
                          <a:latin typeface="Calibri" panose="020F0502020204030204" pitchFamily="34" charset="0"/>
                          <a:ea typeface="+mn-ea"/>
                          <a:cs typeface="+mn-cs"/>
                        </a:rPr>
                        <a:t>Lack of rainfall is the main limit on plant growth. Plants have thin leaves or spines to reduce water loss and long roots to reach deep underground water. The Cactus is a common desert plant.</a:t>
                      </a:r>
                    </a:p>
                    <a:p>
                      <a:pPr marL="0" marR="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normalizeH="0" baseline="0" dirty="0">
                        <a:ln>
                          <a:noFill/>
                        </a:ln>
                        <a:solidFill>
                          <a:srgbClr val="000000"/>
                        </a:solidFill>
                        <a:effectLst/>
                        <a:latin typeface="Calibri" panose="020F0502020204030204" pitchFamily="34" charset="0"/>
                        <a:ea typeface="+mn-ea"/>
                        <a:cs typeface="+mn-cs"/>
                      </a:endParaRPr>
                    </a:p>
                  </a:txBody>
                  <a:tcPr>
                    <a:solidFill>
                      <a:srgbClr val="CCFFCC"/>
                    </a:solidFill>
                  </a:tcPr>
                </a:tc>
                <a:extLst>
                  <a:ext uri="{0D108BD9-81ED-4DB2-BD59-A6C34878D82A}">
                    <a16:rowId xmlns:a16="http://schemas.microsoft.com/office/drawing/2014/main" val="3966843697"/>
                  </a:ext>
                </a:extLst>
              </a:tr>
            </a:tbl>
          </a:graphicData>
        </a:graphic>
      </p:graphicFrame>
      <p:pic>
        <p:nvPicPr>
          <p:cNvPr id="19" name="Picture 1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191916" y="5770900"/>
            <a:ext cx="1199359" cy="1035109"/>
          </a:xfrm>
          <a:prstGeom prst="rect">
            <a:avLst/>
          </a:prstGeom>
        </p:spPr>
      </p:pic>
      <p:sp>
        <p:nvSpPr>
          <p:cNvPr id="20" name="Rectangle 19"/>
          <p:cNvSpPr/>
          <p:nvPr/>
        </p:nvSpPr>
        <p:spPr>
          <a:xfrm>
            <a:off x="5168100" y="5743517"/>
            <a:ext cx="1223175" cy="1071289"/>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40" name="Table 239">
            <a:extLst>
              <a:ext uri="{FF2B5EF4-FFF2-40B4-BE49-F238E27FC236}">
                <a16:creationId xmlns:a16="http://schemas.microsoft.com/office/drawing/2014/main" id="{F3EB7F9E-150E-47B9-A115-90C495903DEA}"/>
              </a:ext>
            </a:extLst>
          </p:cNvPr>
          <p:cNvGraphicFramePr>
            <a:graphicFrameLocks noGrp="1"/>
          </p:cNvGraphicFramePr>
          <p:nvPr/>
        </p:nvGraphicFramePr>
        <p:xfrm>
          <a:off x="6422674" y="5733934"/>
          <a:ext cx="1970882" cy="1108928"/>
        </p:xfrm>
        <a:graphic>
          <a:graphicData uri="http://schemas.openxmlformats.org/drawingml/2006/table">
            <a:tbl>
              <a:tblPr firstRow="1" bandRow="1">
                <a:tableStyleId>{5C22544A-7EE6-4342-B048-85BDC9FD1C3A}</a:tableStyleId>
              </a:tblPr>
              <a:tblGrid>
                <a:gridCol w="1970882">
                  <a:extLst>
                    <a:ext uri="{9D8B030D-6E8A-4147-A177-3AD203B41FA5}">
                      <a16:colId xmlns:a16="http://schemas.microsoft.com/office/drawing/2014/main" val="2323445621"/>
                    </a:ext>
                  </a:extLst>
                </a:gridCol>
              </a:tblGrid>
              <a:tr h="11089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normalizeH="0" baseline="0" dirty="0">
                          <a:ln>
                            <a:noFill/>
                          </a:ln>
                          <a:solidFill>
                            <a:srgbClr val="000000"/>
                          </a:solidFill>
                          <a:effectLst/>
                          <a:latin typeface="Calibri" panose="020F0502020204030204" pitchFamily="34" charset="0"/>
                          <a:ea typeface="+mn-ea"/>
                          <a:cs typeface="+mn-cs"/>
                        </a:rPr>
                        <a:t>The limited number of producers means the number of consumers is also low. </a:t>
                      </a:r>
                    </a:p>
                    <a:p>
                      <a:pPr marL="0" marR="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normalizeH="0" baseline="0" dirty="0">
                        <a:ln>
                          <a:noFill/>
                        </a:ln>
                        <a:solidFill>
                          <a:srgbClr val="000000"/>
                        </a:solidFill>
                        <a:effectLst/>
                        <a:latin typeface="Calibri" panose="020F050202020403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normalizeH="0" baseline="0" dirty="0">
                          <a:ln>
                            <a:noFill/>
                          </a:ln>
                          <a:solidFill>
                            <a:srgbClr val="000000"/>
                          </a:solidFill>
                          <a:effectLst/>
                          <a:latin typeface="Calibri" panose="020F0502020204030204" pitchFamily="34" charset="0"/>
                          <a:ea typeface="+mn-ea"/>
                          <a:cs typeface="+mn-cs"/>
                        </a:rPr>
                        <a:t>Animals need to be able to tolerate the range of temperatures in the desert. Many do this by staying underground during the day. They also need to find ways to cope with the limited availability of water. Some gain enough water from their food. Others extract water from air.</a:t>
                      </a:r>
                    </a:p>
                  </a:txBody>
                  <a:tcPr>
                    <a:solidFill>
                      <a:srgbClr val="CCFFCC"/>
                    </a:solidFill>
                  </a:tcPr>
                </a:tc>
                <a:extLst>
                  <a:ext uri="{0D108BD9-81ED-4DB2-BD59-A6C34878D82A}">
                    <a16:rowId xmlns:a16="http://schemas.microsoft.com/office/drawing/2014/main" val="3966843697"/>
                  </a:ext>
                </a:extLst>
              </a:tr>
            </a:tbl>
          </a:graphicData>
        </a:graphic>
      </p:graphicFrame>
      <p:sp>
        <p:nvSpPr>
          <p:cNvPr id="24" name="Rectangle 23">
            <a:extLst>
              <a:ext uri="{FF2B5EF4-FFF2-40B4-BE49-F238E27FC236}">
                <a16:creationId xmlns:a16="http://schemas.microsoft.com/office/drawing/2014/main" id="{04DAEF0D-FDD1-48C3-B677-B198B2486B9C}"/>
              </a:ext>
            </a:extLst>
          </p:cNvPr>
          <p:cNvSpPr/>
          <p:nvPr/>
        </p:nvSpPr>
        <p:spPr>
          <a:xfrm>
            <a:off x="5191916" y="6299777"/>
            <a:ext cx="284959" cy="1581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9C41AE5E-2305-4D1C-865B-597BA088FE1B}"/>
              </a:ext>
            </a:extLst>
          </p:cNvPr>
          <p:cNvSpPr txBox="1"/>
          <p:nvPr/>
        </p:nvSpPr>
        <p:spPr>
          <a:xfrm>
            <a:off x="5157281" y="6124803"/>
            <a:ext cx="458092" cy="477054"/>
          </a:xfrm>
          <a:prstGeom prst="rect">
            <a:avLst/>
          </a:prstGeom>
          <a:noFill/>
        </p:spPr>
        <p:txBody>
          <a:bodyPr wrap="square" rtlCol="0">
            <a:spAutoFit/>
          </a:bodyPr>
          <a:lstStyle/>
          <a:p>
            <a:r>
              <a:rPr lang="en-GB" sz="500" dirty="0"/>
              <a:t>Large fleshy stems store water.</a:t>
            </a:r>
          </a:p>
        </p:txBody>
      </p:sp>
      <p:sp>
        <p:nvSpPr>
          <p:cNvPr id="25" name="Rectangle 24">
            <a:extLst>
              <a:ext uri="{FF2B5EF4-FFF2-40B4-BE49-F238E27FC236}">
                <a16:creationId xmlns:a16="http://schemas.microsoft.com/office/drawing/2014/main" id="{1BC07D4A-80A2-4890-B953-1963659DFB59}"/>
              </a:ext>
            </a:extLst>
          </p:cNvPr>
          <p:cNvSpPr/>
          <p:nvPr/>
        </p:nvSpPr>
        <p:spPr>
          <a:xfrm>
            <a:off x="5189767" y="5770900"/>
            <a:ext cx="329176" cy="1441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8" name="Rectangle 247">
            <a:extLst>
              <a:ext uri="{FF2B5EF4-FFF2-40B4-BE49-F238E27FC236}">
                <a16:creationId xmlns:a16="http://schemas.microsoft.com/office/drawing/2014/main" id="{9F648113-CFF0-40FE-B21D-3909D1877429}"/>
              </a:ext>
            </a:extLst>
          </p:cNvPr>
          <p:cNvSpPr/>
          <p:nvPr/>
        </p:nvSpPr>
        <p:spPr>
          <a:xfrm>
            <a:off x="5751626" y="5836668"/>
            <a:ext cx="430378" cy="2408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9" name="Rectangle 248">
            <a:extLst>
              <a:ext uri="{FF2B5EF4-FFF2-40B4-BE49-F238E27FC236}">
                <a16:creationId xmlns:a16="http://schemas.microsoft.com/office/drawing/2014/main" id="{20DAFB87-1B58-4F87-94E2-35C426BCA100}"/>
              </a:ext>
            </a:extLst>
          </p:cNvPr>
          <p:cNvSpPr/>
          <p:nvPr/>
        </p:nvSpPr>
        <p:spPr>
          <a:xfrm>
            <a:off x="5852828" y="6213980"/>
            <a:ext cx="329176" cy="1441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0" name="Rectangle 249">
            <a:extLst>
              <a:ext uri="{FF2B5EF4-FFF2-40B4-BE49-F238E27FC236}">
                <a16:creationId xmlns:a16="http://schemas.microsoft.com/office/drawing/2014/main" id="{6FB17CBF-86D0-4AEE-878F-094F37C3D3B5}"/>
              </a:ext>
            </a:extLst>
          </p:cNvPr>
          <p:cNvSpPr/>
          <p:nvPr/>
        </p:nvSpPr>
        <p:spPr>
          <a:xfrm>
            <a:off x="5930893" y="6378863"/>
            <a:ext cx="406412" cy="180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6" name="TextBox 245">
            <a:extLst>
              <a:ext uri="{FF2B5EF4-FFF2-40B4-BE49-F238E27FC236}">
                <a16:creationId xmlns:a16="http://schemas.microsoft.com/office/drawing/2014/main" id="{620A502C-3FF1-4997-AA69-86EDDBD14038}"/>
              </a:ext>
            </a:extLst>
          </p:cNvPr>
          <p:cNvSpPr txBox="1"/>
          <p:nvPr/>
        </p:nvSpPr>
        <p:spPr>
          <a:xfrm>
            <a:off x="5092132" y="5722432"/>
            <a:ext cx="609094" cy="323165"/>
          </a:xfrm>
          <a:prstGeom prst="rect">
            <a:avLst/>
          </a:prstGeom>
          <a:noFill/>
        </p:spPr>
        <p:txBody>
          <a:bodyPr wrap="square" rtlCol="0">
            <a:spAutoFit/>
          </a:bodyPr>
          <a:lstStyle/>
          <a:p>
            <a:r>
              <a:rPr lang="en-GB" sz="500" dirty="0"/>
              <a:t>White upper surface reflects the sun’s rays.</a:t>
            </a:r>
          </a:p>
        </p:txBody>
      </p:sp>
      <p:sp>
        <p:nvSpPr>
          <p:cNvPr id="245" name="TextBox 244">
            <a:extLst>
              <a:ext uri="{FF2B5EF4-FFF2-40B4-BE49-F238E27FC236}">
                <a16:creationId xmlns:a16="http://schemas.microsoft.com/office/drawing/2014/main" id="{F564FE39-4503-49C5-BB4F-90FFFA27CD7D}"/>
              </a:ext>
            </a:extLst>
          </p:cNvPr>
          <p:cNvSpPr txBox="1"/>
          <p:nvPr/>
        </p:nvSpPr>
        <p:spPr>
          <a:xfrm>
            <a:off x="5844435" y="6414696"/>
            <a:ext cx="739722" cy="400110"/>
          </a:xfrm>
          <a:prstGeom prst="rect">
            <a:avLst/>
          </a:prstGeom>
          <a:noFill/>
        </p:spPr>
        <p:txBody>
          <a:bodyPr wrap="square" rtlCol="0">
            <a:spAutoFit/>
          </a:bodyPr>
          <a:lstStyle/>
          <a:p>
            <a:r>
              <a:rPr lang="en-GB" sz="500" dirty="0"/>
              <a:t>Extensive root system soaks up large amounts of water after rain.</a:t>
            </a:r>
          </a:p>
        </p:txBody>
      </p:sp>
      <p:sp>
        <p:nvSpPr>
          <p:cNvPr id="244" name="TextBox 243">
            <a:extLst>
              <a:ext uri="{FF2B5EF4-FFF2-40B4-BE49-F238E27FC236}">
                <a16:creationId xmlns:a16="http://schemas.microsoft.com/office/drawing/2014/main" id="{44E534F5-A071-460D-A619-685C62C9B16B}"/>
              </a:ext>
            </a:extLst>
          </p:cNvPr>
          <p:cNvSpPr txBox="1"/>
          <p:nvPr/>
        </p:nvSpPr>
        <p:spPr>
          <a:xfrm>
            <a:off x="5810137" y="6139019"/>
            <a:ext cx="529111" cy="323165"/>
          </a:xfrm>
          <a:prstGeom prst="rect">
            <a:avLst/>
          </a:prstGeom>
          <a:solidFill>
            <a:schemeClr val="bg1"/>
          </a:solidFill>
          <a:ln>
            <a:solidFill>
              <a:schemeClr val="bg1"/>
            </a:solidFill>
          </a:ln>
        </p:spPr>
        <p:txBody>
          <a:bodyPr wrap="square" rtlCol="0">
            <a:spAutoFit/>
          </a:bodyPr>
          <a:lstStyle/>
          <a:p>
            <a:r>
              <a:rPr lang="en-GB" sz="500" dirty="0"/>
              <a:t>Thick waxy skin reduces water loss.</a:t>
            </a:r>
          </a:p>
        </p:txBody>
      </p:sp>
      <p:sp>
        <p:nvSpPr>
          <p:cNvPr id="243" name="TextBox 242">
            <a:extLst>
              <a:ext uri="{FF2B5EF4-FFF2-40B4-BE49-F238E27FC236}">
                <a16:creationId xmlns:a16="http://schemas.microsoft.com/office/drawing/2014/main" id="{4B22B0DB-0280-4EF2-B996-B9EA12CD184B}"/>
              </a:ext>
            </a:extLst>
          </p:cNvPr>
          <p:cNvSpPr txBox="1"/>
          <p:nvPr/>
        </p:nvSpPr>
        <p:spPr>
          <a:xfrm>
            <a:off x="5710240" y="5717083"/>
            <a:ext cx="751954" cy="477054"/>
          </a:xfrm>
          <a:prstGeom prst="rect">
            <a:avLst/>
          </a:prstGeom>
          <a:noFill/>
        </p:spPr>
        <p:txBody>
          <a:bodyPr wrap="square" rtlCol="0">
            <a:spAutoFit/>
          </a:bodyPr>
          <a:lstStyle/>
          <a:p>
            <a:r>
              <a:rPr lang="en-GB" sz="500" dirty="0"/>
              <a:t>Spikes rather than leaves protect the plant from animals and reduce water loss.</a:t>
            </a:r>
          </a:p>
        </p:txBody>
      </p:sp>
      <p:sp>
        <p:nvSpPr>
          <p:cNvPr id="251" name="Text Box 267">
            <a:extLst>
              <a:ext uri="{FF2B5EF4-FFF2-40B4-BE49-F238E27FC236}">
                <a16:creationId xmlns:a16="http://schemas.microsoft.com/office/drawing/2014/main" id="{C205FAF2-95CC-4882-8B95-5BB8C7768282}"/>
              </a:ext>
            </a:extLst>
          </p:cNvPr>
          <p:cNvSpPr txBox="1">
            <a:spLocks noChangeArrowheads="1"/>
          </p:cNvSpPr>
          <p:nvPr/>
        </p:nvSpPr>
        <p:spPr bwMode="auto">
          <a:xfrm>
            <a:off x="6422674" y="5442341"/>
            <a:ext cx="3445226" cy="266700"/>
          </a:xfrm>
          <a:prstGeom prst="rect">
            <a:avLst/>
          </a:prstGeom>
          <a:solidFill>
            <a:schemeClr val="accent2"/>
          </a:solidFill>
          <a:ln>
            <a:noFill/>
          </a:ln>
          <a:effec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Deser</a:t>
            </a:r>
            <a:r>
              <a:rPr lang="en-GB" altLang="en-US" sz="800" b="1" dirty="0">
                <a:solidFill>
                  <a:srgbClr val="000000"/>
                </a:solidFill>
                <a:latin typeface="Calibri" panose="020F0502020204030204" pitchFamily="34" charset="0"/>
              </a:rPr>
              <a:t>t Animals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9" name="Picture 28">
            <a:extLst>
              <a:ext uri="{FF2B5EF4-FFF2-40B4-BE49-F238E27FC236}">
                <a16:creationId xmlns:a16="http://schemas.microsoft.com/office/drawing/2014/main" id="{B594F198-A13F-4F2F-AA58-F58027BD972F}"/>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7462" t="10853" r="4572" b="5360"/>
          <a:stretch/>
        </p:blipFill>
        <p:spPr>
          <a:xfrm>
            <a:off x="8741647" y="6022399"/>
            <a:ext cx="728686" cy="535816"/>
          </a:xfrm>
          <a:prstGeom prst="rect">
            <a:avLst/>
          </a:prstGeom>
        </p:spPr>
      </p:pic>
      <p:sp>
        <p:nvSpPr>
          <p:cNvPr id="256" name="Rectangle 255">
            <a:extLst>
              <a:ext uri="{FF2B5EF4-FFF2-40B4-BE49-F238E27FC236}">
                <a16:creationId xmlns:a16="http://schemas.microsoft.com/office/drawing/2014/main" id="{F4AEA740-085E-41A9-ADE1-9732005B1C35}"/>
              </a:ext>
            </a:extLst>
          </p:cNvPr>
          <p:cNvSpPr/>
          <p:nvPr/>
        </p:nvSpPr>
        <p:spPr>
          <a:xfrm>
            <a:off x="8410782" y="5735370"/>
            <a:ext cx="1457118" cy="1089876"/>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58D37D3B-D40D-4480-8E28-8E69EEF9B9EF}"/>
              </a:ext>
            </a:extLst>
          </p:cNvPr>
          <p:cNvSpPr/>
          <p:nvPr/>
        </p:nvSpPr>
        <p:spPr>
          <a:xfrm>
            <a:off x="8696325" y="5962650"/>
            <a:ext cx="209550" cy="11487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8" name="TextBox 257">
            <a:extLst>
              <a:ext uri="{FF2B5EF4-FFF2-40B4-BE49-F238E27FC236}">
                <a16:creationId xmlns:a16="http://schemas.microsoft.com/office/drawing/2014/main" id="{2BCC767C-FE52-490E-A535-BF92A098C2D1}"/>
              </a:ext>
            </a:extLst>
          </p:cNvPr>
          <p:cNvSpPr txBox="1"/>
          <p:nvPr/>
        </p:nvSpPr>
        <p:spPr>
          <a:xfrm>
            <a:off x="8344080" y="5725892"/>
            <a:ext cx="739722" cy="323165"/>
          </a:xfrm>
          <a:prstGeom prst="rect">
            <a:avLst/>
          </a:prstGeom>
          <a:noFill/>
        </p:spPr>
        <p:txBody>
          <a:bodyPr wrap="square" rtlCol="0">
            <a:spAutoFit/>
          </a:bodyPr>
          <a:lstStyle/>
          <a:p>
            <a:r>
              <a:rPr lang="en-GB" sz="500" dirty="0"/>
              <a:t>Can drink up to 50 litres of water in just a few minutes.</a:t>
            </a:r>
          </a:p>
        </p:txBody>
      </p:sp>
      <p:sp>
        <p:nvSpPr>
          <p:cNvPr id="259" name="TextBox 258">
            <a:extLst>
              <a:ext uri="{FF2B5EF4-FFF2-40B4-BE49-F238E27FC236}">
                <a16:creationId xmlns:a16="http://schemas.microsoft.com/office/drawing/2014/main" id="{6073F069-769B-4953-8C3E-A356667EBF35}"/>
              </a:ext>
            </a:extLst>
          </p:cNvPr>
          <p:cNvSpPr txBox="1"/>
          <p:nvPr/>
        </p:nvSpPr>
        <p:spPr>
          <a:xfrm>
            <a:off x="8354291" y="6026637"/>
            <a:ext cx="466545" cy="553998"/>
          </a:xfrm>
          <a:prstGeom prst="rect">
            <a:avLst/>
          </a:prstGeom>
          <a:noFill/>
        </p:spPr>
        <p:txBody>
          <a:bodyPr wrap="square" rtlCol="0">
            <a:spAutoFit/>
          </a:bodyPr>
          <a:lstStyle/>
          <a:p>
            <a:r>
              <a:rPr lang="en-GB" sz="500" dirty="0"/>
              <a:t>Fat stored in hump provides three weeks of food.</a:t>
            </a:r>
          </a:p>
        </p:txBody>
      </p:sp>
      <p:sp>
        <p:nvSpPr>
          <p:cNvPr id="260" name="TextBox 259">
            <a:extLst>
              <a:ext uri="{FF2B5EF4-FFF2-40B4-BE49-F238E27FC236}">
                <a16:creationId xmlns:a16="http://schemas.microsoft.com/office/drawing/2014/main" id="{6E3BF211-B0F5-46D6-BC2C-5B375621AA18}"/>
              </a:ext>
            </a:extLst>
          </p:cNvPr>
          <p:cNvSpPr txBox="1"/>
          <p:nvPr/>
        </p:nvSpPr>
        <p:spPr>
          <a:xfrm>
            <a:off x="8351301" y="6510123"/>
            <a:ext cx="892712" cy="323165"/>
          </a:xfrm>
          <a:prstGeom prst="rect">
            <a:avLst/>
          </a:prstGeom>
          <a:noFill/>
        </p:spPr>
        <p:txBody>
          <a:bodyPr wrap="square" rtlCol="0">
            <a:spAutoFit/>
          </a:bodyPr>
          <a:lstStyle/>
          <a:p>
            <a:r>
              <a:rPr lang="en-GB" sz="500" dirty="0"/>
              <a:t>Broad flat hooves spread weight so it doesn’t sink into the sand.</a:t>
            </a:r>
          </a:p>
        </p:txBody>
      </p:sp>
      <p:cxnSp>
        <p:nvCxnSpPr>
          <p:cNvPr id="32" name="Straight Connector 31">
            <a:extLst>
              <a:ext uri="{FF2B5EF4-FFF2-40B4-BE49-F238E27FC236}">
                <a16:creationId xmlns:a16="http://schemas.microsoft.com/office/drawing/2014/main" id="{FAF078A5-5163-488B-8484-5423367A5930}"/>
              </a:ext>
            </a:extLst>
          </p:cNvPr>
          <p:cNvCxnSpPr/>
          <p:nvPr/>
        </p:nvCxnSpPr>
        <p:spPr>
          <a:xfrm flipV="1">
            <a:off x="8696325" y="6077524"/>
            <a:ext cx="285750" cy="87819"/>
          </a:xfrm>
          <a:prstGeom prst="line">
            <a:avLst/>
          </a:prstGeom>
        </p:spPr>
        <p:style>
          <a:lnRef idx="1">
            <a:schemeClr val="dk1"/>
          </a:lnRef>
          <a:fillRef idx="0">
            <a:schemeClr val="dk1"/>
          </a:fillRef>
          <a:effectRef idx="0">
            <a:schemeClr val="dk1"/>
          </a:effectRef>
          <a:fontRef idx="minor">
            <a:schemeClr val="tx1"/>
          </a:fontRef>
        </p:style>
      </p:cxnSp>
      <p:cxnSp>
        <p:nvCxnSpPr>
          <p:cNvPr id="34" name="Straight Connector 33">
            <a:extLst>
              <a:ext uri="{FF2B5EF4-FFF2-40B4-BE49-F238E27FC236}">
                <a16:creationId xmlns:a16="http://schemas.microsoft.com/office/drawing/2014/main" id="{389555B0-BC53-4FD6-A929-9DAF5B2E1C80}"/>
              </a:ext>
            </a:extLst>
          </p:cNvPr>
          <p:cNvCxnSpPr>
            <a:cxnSpLocks/>
            <a:stCxn id="260" idx="0"/>
          </p:cNvCxnSpPr>
          <p:nvPr/>
        </p:nvCxnSpPr>
        <p:spPr>
          <a:xfrm flipH="1">
            <a:off x="8643938" y="6510123"/>
            <a:ext cx="153719" cy="48092"/>
          </a:xfrm>
          <a:prstGeom prst="line">
            <a:avLst/>
          </a:prstGeom>
        </p:spPr>
        <p:style>
          <a:lnRef idx="1">
            <a:schemeClr val="dk1"/>
          </a:lnRef>
          <a:fillRef idx="0">
            <a:schemeClr val="dk1"/>
          </a:fillRef>
          <a:effectRef idx="0">
            <a:schemeClr val="dk1"/>
          </a:effectRef>
          <a:fontRef idx="minor">
            <a:schemeClr val="tx1"/>
          </a:fontRef>
        </p:style>
      </p:cxnSp>
      <p:sp>
        <p:nvSpPr>
          <p:cNvPr id="266" name="TextBox 265">
            <a:extLst>
              <a:ext uri="{FF2B5EF4-FFF2-40B4-BE49-F238E27FC236}">
                <a16:creationId xmlns:a16="http://schemas.microsoft.com/office/drawing/2014/main" id="{3AB6F69E-78CC-47F9-837A-298623253418}"/>
              </a:ext>
            </a:extLst>
          </p:cNvPr>
          <p:cNvSpPr txBox="1"/>
          <p:nvPr/>
        </p:nvSpPr>
        <p:spPr>
          <a:xfrm>
            <a:off x="9027397" y="5731557"/>
            <a:ext cx="938212" cy="246221"/>
          </a:xfrm>
          <a:prstGeom prst="rect">
            <a:avLst/>
          </a:prstGeom>
          <a:noFill/>
        </p:spPr>
        <p:txBody>
          <a:bodyPr wrap="square" rtlCol="0">
            <a:spAutoFit/>
          </a:bodyPr>
          <a:lstStyle/>
          <a:p>
            <a:r>
              <a:rPr lang="en-GB" sz="500" dirty="0"/>
              <a:t>Two rows of long eyelashes keep out the sand.</a:t>
            </a:r>
          </a:p>
        </p:txBody>
      </p:sp>
      <p:sp>
        <p:nvSpPr>
          <p:cNvPr id="267" name="TextBox 266">
            <a:extLst>
              <a:ext uri="{FF2B5EF4-FFF2-40B4-BE49-F238E27FC236}">
                <a16:creationId xmlns:a16="http://schemas.microsoft.com/office/drawing/2014/main" id="{3BBE67D7-6822-493C-B975-A89035913590}"/>
              </a:ext>
            </a:extLst>
          </p:cNvPr>
          <p:cNvSpPr txBox="1"/>
          <p:nvPr/>
        </p:nvSpPr>
        <p:spPr>
          <a:xfrm>
            <a:off x="9397258" y="5950084"/>
            <a:ext cx="515964" cy="323165"/>
          </a:xfrm>
          <a:prstGeom prst="rect">
            <a:avLst/>
          </a:prstGeom>
          <a:noFill/>
        </p:spPr>
        <p:txBody>
          <a:bodyPr wrap="square" rtlCol="0">
            <a:spAutoFit/>
          </a:bodyPr>
          <a:lstStyle/>
          <a:p>
            <a:r>
              <a:rPr lang="en-GB" sz="500" dirty="0"/>
              <a:t>Nostrils can be closed in sand storms.</a:t>
            </a:r>
          </a:p>
        </p:txBody>
      </p:sp>
      <p:sp>
        <p:nvSpPr>
          <p:cNvPr id="269" name="TextBox 268">
            <a:extLst>
              <a:ext uri="{FF2B5EF4-FFF2-40B4-BE49-F238E27FC236}">
                <a16:creationId xmlns:a16="http://schemas.microsoft.com/office/drawing/2014/main" id="{CEEC856C-48EE-4CCB-B4CA-8FEA2F4C3588}"/>
              </a:ext>
            </a:extLst>
          </p:cNvPr>
          <p:cNvSpPr txBox="1"/>
          <p:nvPr/>
        </p:nvSpPr>
        <p:spPr>
          <a:xfrm>
            <a:off x="9157545" y="6238789"/>
            <a:ext cx="779513" cy="400110"/>
          </a:xfrm>
          <a:prstGeom prst="rect">
            <a:avLst/>
          </a:prstGeom>
          <a:noFill/>
        </p:spPr>
        <p:txBody>
          <a:bodyPr wrap="square" rtlCol="0">
            <a:spAutoFit/>
          </a:bodyPr>
          <a:lstStyle/>
          <a:p>
            <a:r>
              <a:rPr lang="en-GB" sz="500" dirty="0"/>
              <a:t>Thick woolly fur protects from sun during day and cold at night. </a:t>
            </a:r>
          </a:p>
        </p:txBody>
      </p:sp>
      <p:sp>
        <p:nvSpPr>
          <p:cNvPr id="270" name="TextBox 269">
            <a:extLst>
              <a:ext uri="{FF2B5EF4-FFF2-40B4-BE49-F238E27FC236}">
                <a16:creationId xmlns:a16="http://schemas.microsoft.com/office/drawing/2014/main" id="{BAEF2B78-F0EA-425A-BDF8-827600FFC6E0}"/>
              </a:ext>
            </a:extLst>
          </p:cNvPr>
          <p:cNvSpPr txBox="1"/>
          <p:nvPr/>
        </p:nvSpPr>
        <p:spPr>
          <a:xfrm>
            <a:off x="9044780" y="6570490"/>
            <a:ext cx="920829" cy="246221"/>
          </a:xfrm>
          <a:prstGeom prst="rect">
            <a:avLst/>
          </a:prstGeom>
          <a:noFill/>
        </p:spPr>
        <p:txBody>
          <a:bodyPr wrap="square" rtlCol="0">
            <a:spAutoFit/>
          </a:bodyPr>
          <a:lstStyle/>
          <a:p>
            <a:r>
              <a:rPr lang="en-GB" sz="500" dirty="0"/>
              <a:t>Leathery skin on knees protects from rocky ground.</a:t>
            </a:r>
          </a:p>
        </p:txBody>
      </p:sp>
      <p:cxnSp>
        <p:nvCxnSpPr>
          <p:cNvPr id="271" name="Straight Connector 270">
            <a:extLst>
              <a:ext uri="{FF2B5EF4-FFF2-40B4-BE49-F238E27FC236}">
                <a16:creationId xmlns:a16="http://schemas.microsoft.com/office/drawing/2014/main" id="{755AAFBD-8DD1-42B2-A119-71458224E6A1}"/>
              </a:ext>
            </a:extLst>
          </p:cNvPr>
          <p:cNvCxnSpPr>
            <a:cxnSpLocks/>
            <a:endCxn id="267" idx="1"/>
          </p:cNvCxnSpPr>
          <p:nvPr/>
        </p:nvCxnSpPr>
        <p:spPr>
          <a:xfrm flipH="1" flipV="1">
            <a:off x="9397258" y="6111667"/>
            <a:ext cx="68682" cy="73202"/>
          </a:xfrm>
          <a:prstGeom prst="line">
            <a:avLst/>
          </a:prstGeom>
        </p:spPr>
        <p:style>
          <a:lnRef idx="1">
            <a:schemeClr val="dk1"/>
          </a:lnRef>
          <a:fillRef idx="0">
            <a:schemeClr val="dk1"/>
          </a:fillRef>
          <a:effectRef idx="0">
            <a:schemeClr val="dk1"/>
          </a:effectRef>
          <a:fontRef idx="minor">
            <a:schemeClr val="tx1"/>
          </a:fontRef>
        </p:style>
      </p:cxnSp>
      <p:cxnSp>
        <p:nvCxnSpPr>
          <p:cNvPr id="272" name="Straight Connector 271">
            <a:extLst>
              <a:ext uri="{FF2B5EF4-FFF2-40B4-BE49-F238E27FC236}">
                <a16:creationId xmlns:a16="http://schemas.microsoft.com/office/drawing/2014/main" id="{0AF2A4D7-7AE2-48AA-910D-260838BC2345}"/>
              </a:ext>
            </a:extLst>
          </p:cNvPr>
          <p:cNvCxnSpPr>
            <a:cxnSpLocks/>
            <a:endCxn id="269" idx="1"/>
          </p:cNvCxnSpPr>
          <p:nvPr/>
        </p:nvCxnSpPr>
        <p:spPr>
          <a:xfrm flipH="1" flipV="1">
            <a:off x="9157545" y="6438844"/>
            <a:ext cx="58464" cy="180748"/>
          </a:xfrm>
          <a:prstGeom prst="line">
            <a:avLst/>
          </a:prstGeom>
        </p:spPr>
        <p:style>
          <a:lnRef idx="1">
            <a:schemeClr val="dk1"/>
          </a:lnRef>
          <a:fillRef idx="0">
            <a:schemeClr val="dk1"/>
          </a:fillRef>
          <a:effectRef idx="0">
            <a:schemeClr val="dk1"/>
          </a:effectRef>
          <a:fontRef idx="minor">
            <a:schemeClr val="tx1"/>
          </a:fontRef>
        </p:style>
      </p:cxnSp>
      <p:cxnSp>
        <p:nvCxnSpPr>
          <p:cNvPr id="273" name="Straight Connector 272">
            <a:extLst>
              <a:ext uri="{FF2B5EF4-FFF2-40B4-BE49-F238E27FC236}">
                <a16:creationId xmlns:a16="http://schemas.microsoft.com/office/drawing/2014/main" id="{D003FF96-D942-4CC5-B70C-96039AD59031}"/>
              </a:ext>
            </a:extLst>
          </p:cNvPr>
          <p:cNvCxnSpPr>
            <a:cxnSpLocks/>
          </p:cNvCxnSpPr>
          <p:nvPr/>
        </p:nvCxnSpPr>
        <p:spPr>
          <a:xfrm>
            <a:off x="9336498" y="5933050"/>
            <a:ext cx="15438" cy="112547"/>
          </a:xfrm>
          <a:prstGeom prst="line">
            <a:avLst/>
          </a:prstGeom>
        </p:spPr>
        <p:style>
          <a:lnRef idx="1">
            <a:schemeClr val="dk1"/>
          </a:lnRef>
          <a:fillRef idx="0">
            <a:schemeClr val="dk1"/>
          </a:fillRef>
          <a:effectRef idx="0">
            <a:schemeClr val="dk1"/>
          </a:effectRef>
          <a:fontRef idx="minor">
            <a:schemeClr val="tx1"/>
          </a:fontRef>
        </p:style>
      </p:cxnSp>
      <p:graphicFrame>
        <p:nvGraphicFramePr>
          <p:cNvPr id="277" name="Table 276">
            <a:extLst>
              <a:ext uri="{FF2B5EF4-FFF2-40B4-BE49-F238E27FC236}">
                <a16:creationId xmlns:a16="http://schemas.microsoft.com/office/drawing/2014/main" id="{847D189F-0129-410B-BF76-998E76E709F8}"/>
              </a:ext>
            </a:extLst>
          </p:cNvPr>
          <p:cNvGraphicFramePr>
            <a:graphicFrameLocks noGrp="1"/>
          </p:cNvGraphicFramePr>
          <p:nvPr/>
        </p:nvGraphicFramePr>
        <p:xfrm>
          <a:off x="7034242" y="288630"/>
          <a:ext cx="2833658" cy="3518657"/>
        </p:xfrm>
        <a:graphic>
          <a:graphicData uri="http://schemas.openxmlformats.org/drawingml/2006/table">
            <a:tbl>
              <a:tblPr firstRow="1" bandRow="1">
                <a:tableStyleId>{00A15C55-8517-42AA-B614-E9B94910E393}</a:tableStyleId>
              </a:tblPr>
              <a:tblGrid>
                <a:gridCol w="2833658">
                  <a:extLst>
                    <a:ext uri="{9D8B030D-6E8A-4147-A177-3AD203B41FA5}">
                      <a16:colId xmlns:a16="http://schemas.microsoft.com/office/drawing/2014/main" val="2785377567"/>
                    </a:ext>
                  </a:extLst>
                </a:gridCol>
              </a:tblGrid>
              <a:tr h="207328">
                <a:tc>
                  <a:txBody>
                    <a:bodyPr/>
                    <a:lstStyle/>
                    <a:p>
                      <a:pPr algn="l"/>
                      <a:r>
                        <a:rPr lang="en-GB" sz="700" dirty="0">
                          <a:solidFill>
                            <a:schemeClr val="tx1"/>
                          </a:solidFill>
                        </a:rPr>
                        <a:t>Desert - Opportunities</a:t>
                      </a:r>
                    </a:p>
                  </a:txBody>
                  <a:tcPr anchor="ctr">
                    <a:solidFill>
                      <a:schemeClr val="accent2"/>
                    </a:solidFill>
                  </a:tcPr>
                </a:tc>
                <a:extLst>
                  <a:ext uri="{0D108BD9-81ED-4DB2-BD59-A6C34878D82A}">
                    <a16:rowId xmlns:a16="http://schemas.microsoft.com/office/drawing/2014/main" val="1794545848"/>
                  </a:ext>
                </a:extLst>
              </a:tr>
              <a:tr h="7016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rPr>
                        <a:t>Mineral resources </a:t>
                      </a:r>
                      <a:r>
                        <a:rPr lang="en-GB" sz="700" dirty="0">
                          <a:solidFill>
                            <a:schemeClr val="tx1"/>
                          </a:solidFill>
                        </a:rPr>
                        <a:t>-</a:t>
                      </a:r>
                      <a:r>
                        <a:rPr lang="en-GB" sz="700" kern="1200" dirty="0">
                          <a:solidFill>
                            <a:schemeClr val="dk1"/>
                          </a:solidFill>
                          <a:effectLst/>
                          <a:latin typeface="+mn-lt"/>
                          <a:ea typeface="+mn-ea"/>
                          <a:cs typeface="+mn-cs"/>
                        </a:rPr>
                        <a:t>The state of Rajasthan where part of the Thar desert is located is rich in minerals. There are large reserves of gypsum (used in making plaster for the construction industry and in making cement), feldspar (used to make ceramics), phosphate (used for making fertiliser) and kaolin (used a whitener in paper). Also large amounts of limestone are used in India's building industry. </a:t>
                      </a:r>
                    </a:p>
                  </a:txBody>
                  <a:tcPr>
                    <a:solidFill>
                      <a:srgbClr val="CCFF99"/>
                    </a:solidFill>
                  </a:tcPr>
                </a:tc>
                <a:extLst>
                  <a:ext uri="{0D108BD9-81ED-4DB2-BD59-A6C34878D82A}">
                    <a16:rowId xmlns:a16="http://schemas.microsoft.com/office/drawing/2014/main" val="171844302"/>
                  </a:ext>
                </a:extLst>
              </a:tr>
              <a:tr h="7016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rPr>
                        <a:t>Oil and gas -</a:t>
                      </a:r>
                      <a:r>
                        <a:rPr lang="en-GB" sz="700" kern="1200" dirty="0">
                          <a:solidFill>
                            <a:schemeClr val="dk1"/>
                          </a:solidFill>
                          <a:effectLst/>
                          <a:latin typeface="+mn-lt"/>
                          <a:ea typeface="+mn-ea"/>
                          <a:cs typeface="+mn-cs"/>
                        </a:rPr>
                        <a:t>In the last few years, the Thar Desert, with its beautiful landscapes, has become a popular tourist destination. Desert safaris on camels, based at Jaisalmer, have become particularly popular with foreigners as well as wealthy Indians from elsewhere in the country. Local people benefit by acting as guides or by rearing and looking after camels.</a:t>
                      </a:r>
                    </a:p>
                  </a:txBody>
                  <a:tcPr>
                    <a:solidFill>
                      <a:srgbClr val="CCFFCC"/>
                    </a:solidFill>
                  </a:tcPr>
                </a:tc>
                <a:extLst>
                  <a:ext uri="{0D108BD9-81ED-4DB2-BD59-A6C34878D82A}">
                    <a16:rowId xmlns:a16="http://schemas.microsoft.com/office/drawing/2014/main" val="1328479788"/>
                  </a:ext>
                </a:extLst>
              </a:tr>
              <a:tr h="7016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b="1" dirty="0"/>
                        <a:t>Tourism</a:t>
                      </a:r>
                      <a:r>
                        <a:rPr lang="en-GB" sz="700" dirty="0"/>
                        <a:t> – </a:t>
                      </a:r>
                      <a:r>
                        <a:rPr lang="en-GB" sz="700" kern="1200" dirty="0">
                          <a:solidFill>
                            <a:schemeClr val="dk1"/>
                          </a:solidFill>
                          <a:effectLst/>
                          <a:latin typeface="+mn-lt"/>
                          <a:ea typeface="+mn-ea"/>
                          <a:cs typeface="+mn-cs"/>
                        </a:rPr>
                        <a:t>In the last few years, the Thar Desert, with its beautiful landscapes, has become a popular tourist destination. Desert safaris on camels, based at Jaisalmer, have become particularly popular with foreigners as well as wealthy Indians from elsewhere in the country. Local people benefit by acting as guides or by rearing and looking after camels.</a:t>
                      </a:r>
                    </a:p>
                  </a:txBody>
                  <a:tcPr>
                    <a:solidFill>
                      <a:srgbClr val="CCFFCC"/>
                    </a:solidFill>
                  </a:tcPr>
                </a:tc>
                <a:extLst>
                  <a:ext uri="{0D108BD9-81ED-4DB2-BD59-A6C34878D82A}">
                    <a16:rowId xmlns:a16="http://schemas.microsoft.com/office/drawing/2014/main" val="2425667911"/>
                  </a:ext>
                </a:extLst>
              </a:tr>
              <a:tr h="1116769">
                <a:tc>
                  <a:txBody>
                    <a:bodyPr/>
                    <a:lstStyle/>
                    <a:p>
                      <a:r>
                        <a:rPr lang="en-GB" sz="700" b="1" dirty="0"/>
                        <a:t>Farming</a:t>
                      </a:r>
                      <a:r>
                        <a:rPr lang="en-GB" sz="700" dirty="0"/>
                        <a:t> -</a:t>
                      </a:r>
                      <a:r>
                        <a:rPr lang="en-GB" sz="700" kern="1200" dirty="0">
                          <a:solidFill>
                            <a:schemeClr val="dk1"/>
                          </a:solidFill>
                          <a:effectLst/>
                          <a:latin typeface="+mn-lt"/>
                          <a:ea typeface="+mn-ea"/>
                          <a:cs typeface="+mn-cs"/>
                        </a:rPr>
                        <a:t>Commercial farming is the largest scale production (growing) of crops for sale. Commercial farming has been possible since the building of the Indira </a:t>
                      </a:r>
                      <a:r>
                        <a:rPr lang="en-GB" sz="700" kern="1200" dirty="0" err="1">
                          <a:solidFill>
                            <a:schemeClr val="dk1"/>
                          </a:solidFill>
                          <a:effectLst/>
                          <a:latin typeface="+mn-lt"/>
                          <a:ea typeface="+mn-ea"/>
                          <a:cs typeface="+mn-cs"/>
                        </a:rPr>
                        <a:t>Ghandhi</a:t>
                      </a:r>
                      <a:r>
                        <a:rPr lang="en-GB" sz="700" kern="1200" dirty="0">
                          <a:solidFill>
                            <a:schemeClr val="dk1"/>
                          </a:solidFill>
                          <a:effectLst/>
                          <a:latin typeface="+mn-lt"/>
                          <a:ea typeface="+mn-ea"/>
                          <a:cs typeface="+mn-cs"/>
                        </a:rPr>
                        <a:t> Canal. Irrigation in parts of the Thar Desert has revolutionised farming in the area. The main form of irrigation in the desert is the Indira Gandhi Canal. The canal was constructed in 1958 and has total length of 650km,. Commercial farming in the form of crops such as wheat and cotton now flourishes in an area that used to be desert. The canal also provides drinking water to many people in the desert.</a:t>
                      </a:r>
                    </a:p>
                  </a:txBody>
                  <a:tcPr>
                    <a:solidFill>
                      <a:srgbClr val="CCFF99"/>
                    </a:solidFill>
                  </a:tcPr>
                </a:tc>
                <a:extLst>
                  <a:ext uri="{0D108BD9-81ED-4DB2-BD59-A6C34878D82A}">
                    <a16:rowId xmlns:a16="http://schemas.microsoft.com/office/drawing/2014/main" val="3760531837"/>
                  </a:ext>
                </a:extLst>
              </a:tr>
            </a:tbl>
          </a:graphicData>
        </a:graphic>
      </p:graphicFrame>
      <p:graphicFrame>
        <p:nvGraphicFramePr>
          <p:cNvPr id="278" name="Table 277">
            <a:extLst>
              <a:ext uri="{FF2B5EF4-FFF2-40B4-BE49-F238E27FC236}">
                <a16:creationId xmlns:a16="http://schemas.microsoft.com/office/drawing/2014/main" id="{99A8369A-57D2-4AF9-B923-BF90CB18D735}"/>
              </a:ext>
            </a:extLst>
          </p:cNvPr>
          <p:cNvGraphicFramePr>
            <a:graphicFrameLocks noGrp="1"/>
          </p:cNvGraphicFramePr>
          <p:nvPr/>
        </p:nvGraphicFramePr>
        <p:xfrm>
          <a:off x="5138226" y="1091886"/>
          <a:ext cx="1893094" cy="1341120"/>
        </p:xfrm>
        <a:graphic>
          <a:graphicData uri="http://schemas.openxmlformats.org/drawingml/2006/table">
            <a:tbl>
              <a:tblPr firstRow="1" bandRow="1">
                <a:tableStyleId>{5C22544A-7EE6-4342-B048-85BDC9FD1C3A}</a:tableStyleId>
              </a:tblPr>
              <a:tblGrid>
                <a:gridCol w="1893094">
                  <a:extLst>
                    <a:ext uri="{9D8B030D-6E8A-4147-A177-3AD203B41FA5}">
                      <a16:colId xmlns:a16="http://schemas.microsoft.com/office/drawing/2014/main" val="1053998719"/>
                    </a:ext>
                  </a:extLst>
                </a:gridCol>
              </a:tblGrid>
              <a:tr h="179776">
                <a:tc>
                  <a:txBody>
                    <a:bodyPr/>
                    <a:lstStyle/>
                    <a:p>
                      <a:pPr algn="l"/>
                      <a:r>
                        <a:rPr lang="en-GB" sz="800" dirty="0">
                          <a:solidFill>
                            <a:schemeClr val="tx1"/>
                          </a:solidFill>
                        </a:rPr>
                        <a:t>Desert - Challenges</a:t>
                      </a:r>
                    </a:p>
                  </a:txBody>
                  <a:tcPr anchor="ctr">
                    <a:solidFill>
                      <a:schemeClr val="accent2"/>
                    </a:solidFill>
                  </a:tcPr>
                </a:tc>
                <a:extLst>
                  <a:ext uri="{0D108BD9-81ED-4DB2-BD59-A6C34878D82A}">
                    <a16:rowId xmlns:a16="http://schemas.microsoft.com/office/drawing/2014/main" val="3442649857"/>
                  </a:ext>
                </a:extLst>
              </a:tr>
              <a:tr h="405129">
                <a:tc>
                  <a:txBody>
                    <a:bodyPr/>
                    <a:lstStyle/>
                    <a:p>
                      <a:r>
                        <a:rPr lang="en-GB" sz="700" b="1" dirty="0">
                          <a:solidFill>
                            <a:schemeClr val="tx1"/>
                          </a:solidFill>
                        </a:rPr>
                        <a:t>Extreme Temperatures </a:t>
                      </a:r>
                      <a:r>
                        <a:rPr lang="en-GB" sz="700" dirty="0">
                          <a:solidFill>
                            <a:schemeClr val="tx1"/>
                          </a:solidFill>
                        </a:rPr>
                        <a:t> Temperatures are over 40 degrees during the day and drop below freezing at night.</a:t>
                      </a:r>
                    </a:p>
                  </a:txBody>
                  <a:tcPr>
                    <a:solidFill>
                      <a:srgbClr val="CCFFCC"/>
                    </a:solidFill>
                  </a:tcPr>
                </a:tc>
                <a:extLst>
                  <a:ext uri="{0D108BD9-81ED-4DB2-BD59-A6C34878D82A}">
                    <a16:rowId xmlns:a16="http://schemas.microsoft.com/office/drawing/2014/main" val="3646203659"/>
                  </a:ext>
                </a:extLst>
              </a:tr>
              <a:tr h="255494">
                <a:tc>
                  <a:txBody>
                    <a:bodyPr/>
                    <a:lstStyle/>
                    <a:p>
                      <a:r>
                        <a:rPr lang="en-GB" sz="700" b="1" dirty="0">
                          <a:solidFill>
                            <a:schemeClr val="tx1"/>
                          </a:solidFill>
                        </a:rPr>
                        <a:t>Inaccessibility </a:t>
                      </a:r>
                      <a:r>
                        <a:rPr lang="en-GB" sz="700" b="0" dirty="0">
                          <a:solidFill>
                            <a:schemeClr val="tx1"/>
                          </a:solidFill>
                        </a:rPr>
                        <a:t>– Deserts are large with little</a:t>
                      </a:r>
                      <a:r>
                        <a:rPr lang="en-GB" sz="700" b="0" baseline="0" dirty="0">
                          <a:solidFill>
                            <a:schemeClr val="tx1"/>
                          </a:solidFill>
                        </a:rPr>
                        <a:t> transport infrastructure.</a:t>
                      </a:r>
                      <a:endParaRPr lang="en-GB" sz="700" b="0" dirty="0">
                        <a:solidFill>
                          <a:schemeClr val="tx1"/>
                        </a:solidFill>
                      </a:endParaRPr>
                    </a:p>
                  </a:txBody>
                  <a:tcPr>
                    <a:solidFill>
                      <a:srgbClr val="CCFFCC"/>
                    </a:solidFill>
                  </a:tcPr>
                </a:tc>
                <a:extLst>
                  <a:ext uri="{0D108BD9-81ED-4DB2-BD59-A6C34878D82A}">
                    <a16:rowId xmlns:a16="http://schemas.microsoft.com/office/drawing/2014/main" val="2617363543"/>
                  </a:ext>
                </a:extLst>
              </a:tr>
              <a:tr h="344917">
                <a:tc>
                  <a:txBody>
                    <a:bodyPr/>
                    <a:lstStyle/>
                    <a:p>
                      <a:r>
                        <a:rPr lang="en-GB" sz="700" b="1" dirty="0">
                          <a:solidFill>
                            <a:schemeClr val="tx1"/>
                          </a:solidFill>
                        </a:rPr>
                        <a:t>Water Supply </a:t>
                      </a:r>
                      <a:r>
                        <a:rPr lang="en-GB" sz="700" b="0" dirty="0">
                          <a:solidFill>
                            <a:schemeClr val="tx1"/>
                          </a:solidFill>
                        </a:rPr>
                        <a:t>-  low rainfall makes water for drinking, washing and agriculture difficult to supply.</a:t>
                      </a:r>
                    </a:p>
                  </a:txBody>
                  <a:tcPr>
                    <a:solidFill>
                      <a:srgbClr val="CCFFCC"/>
                    </a:solidFill>
                  </a:tcPr>
                </a:tc>
                <a:extLst>
                  <a:ext uri="{0D108BD9-81ED-4DB2-BD59-A6C34878D82A}">
                    <a16:rowId xmlns:a16="http://schemas.microsoft.com/office/drawing/2014/main" val="3393296436"/>
                  </a:ext>
                </a:extLst>
              </a:tr>
            </a:tbl>
          </a:graphicData>
        </a:graphic>
      </p:graphicFrame>
      <p:sp>
        <p:nvSpPr>
          <p:cNvPr id="280" name="Rectangle 279">
            <a:extLst>
              <a:ext uri="{FF2B5EF4-FFF2-40B4-BE49-F238E27FC236}">
                <a16:creationId xmlns:a16="http://schemas.microsoft.com/office/drawing/2014/main" id="{6C60EC63-C6B9-4F33-A673-9EA71B37EC16}"/>
              </a:ext>
            </a:extLst>
          </p:cNvPr>
          <p:cNvSpPr/>
          <p:nvPr/>
        </p:nvSpPr>
        <p:spPr>
          <a:xfrm>
            <a:off x="5123217" y="2632071"/>
            <a:ext cx="1920521" cy="1011811"/>
          </a:xfrm>
          <a:prstGeom prst="rect">
            <a:avLst/>
          </a:prstGeom>
          <a:solidFill>
            <a:srgbClr val="CCFF9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en-GB" sz="700" b="1" dirty="0">
                <a:solidFill>
                  <a:schemeClr val="tx1"/>
                </a:solidFill>
              </a:rPr>
              <a:t>The process by which land becomes drier and degraded, as a result of climate change or human activities, or both. </a:t>
            </a:r>
          </a:p>
          <a:p>
            <a:pPr lvl="0"/>
            <a:r>
              <a:rPr lang="en-GB" sz="700" dirty="0">
                <a:solidFill>
                  <a:schemeClr val="tx1"/>
                </a:solidFill>
              </a:rPr>
              <a:t>It is caused by climate change, population growth, removal of fuel wood, overgrazing, over-cultivation and soil erosion..</a:t>
            </a:r>
          </a:p>
          <a:p>
            <a:r>
              <a:rPr lang="en-GB" sz="700" dirty="0">
                <a:solidFill>
                  <a:schemeClr val="tx1"/>
                </a:solidFill>
              </a:rPr>
              <a:t>In the area to the south of the </a:t>
            </a:r>
            <a:r>
              <a:rPr lang="en-GB" sz="700" b="1" dirty="0">
                <a:solidFill>
                  <a:schemeClr val="tx1"/>
                </a:solidFill>
              </a:rPr>
              <a:t>Sahara</a:t>
            </a:r>
            <a:r>
              <a:rPr lang="en-GB" sz="700" dirty="0">
                <a:solidFill>
                  <a:schemeClr val="tx1"/>
                </a:solidFill>
              </a:rPr>
              <a:t>, known as the </a:t>
            </a:r>
            <a:r>
              <a:rPr lang="en-GB" sz="700" b="1" dirty="0">
                <a:solidFill>
                  <a:schemeClr val="tx1"/>
                </a:solidFill>
              </a:rPr>
              <a:t>Sahel</a:t>
            </a:r>
            <a:r>
              <a:rPr lang="en-GB" sz="700" dirty="0">
                <a:solidFill>
                  <a:schemeClr val="tx1"/>
                </a:solidFill>
              </a:rPr>
              <a:t> heavy rainstorms can wash away the exposed soil in a couple of hours. </a:t>
            </a:r>
          </a:p>
        </p:txBody>
      </p:sp>
      <p:sp>
        <p:nvSpPr>
          <p:cNvPr id="281" name="Text Box 176">
            <a:extLst>
              <a:ext uri="{FF2B5EF4-FFF2-40B4-BE49-F238E27FC236}">
                <a16:creationId xmlns:a16="http://schemas.microsoft.com/office/drawing/2014/main" id="{51CB3665-33EE-4E0A-A87C-2F65F4EA6FFF}"/>
              </a:ext>
            </a:extLst>
          </p:cNvPr>
          <p:cNvSpPr txBox="1">
            <a:spLocks noChangeArrowheads="1"/>
          </p:cNvSpPr>
          <p:nvPr/>
        </p:nvSpPr>
        <p:spPr bwMode="auto">
          <a:xfrm>
            <a:off x="5143924" y="2451187"/>
            <a:ext cx="1899815" cy="180883"/>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Desertification - Causes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41" name="Table 40">
            <a:extLst>
              <a:ext uri="{FF2B5EF4-FFF2-40B4-BE49-F238E27FC236}">
                <a16:creationId xmlns:a16="http://schemas.microsoft.com/office/drawing/2014/main" id="{60FB4807-257F-41C2-A0F6-E18F6DA48A46}"/>
              </a:ext>
            </a:extLst>
          </p:cNvPr>
          <p:cNvGraphicFramePr>
            <a:graphicFrameLocks noGrp="1"/>
          </p:cNvGraphicFramePr>
          <p:nvPr/>
        </p:nvGraphicFramePr>
        <p:xfrm>
          <a:off x="5092132" y="3632167"/>
          <a:ext cx="1942109" cy="1782117"/>
        </p:xfrm>
        <a:graphic>
          <a:graphicData uri="http://schemas.openxmlformats.org/drawingml/2006/table">
            <a:tbl>
              <a:tblPr firstRow="1" bandRow="1">
                <a:tableStyleId>{21E4AEA4-8DFA-4A89-87EB-49C32662AFE0}</a:tableStyleId>
              </a:tblPr>
              <a:tblGrid>
                <a:gridCol w="1942109">
                  <a:extLst>
                    <a:ext uri="{9D8B030D-6E8A-4147-A177-3AD203B41FA5}">
                      <a16:colId xmlns:a16="http://schemas.microsoft.com/office/drawing/2014/main" val="794361830"/>
                    </a:ext>
                  </a:extLst>
                </a:gridCol>
              </a:tblGrid>
              <a:tr h="2050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700" b="1" dirty="0"/>
                    </a:p>
                  </a:txBody>
                  <a:tcPr>
                    <a:solidFill>
                      <a:srgbClr val="CCFFCC"/>
                    </a:solidFill>
                  </a:tcPr>
                </a:tc>
                <a:extLst>
                  <a:ext uri="{0D108BD9-81ED-4DB2-BD59-A6C34878D82A}">
                    <a16:rowId xmlns:a16="http://schemas.microsoft.com/office/drawing/2014/main" val="2030713217"/>
                  </a:ext>
                </a:extLst>
              </a:tr>
              <a:tr h="3154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t>Irrigation - Water from aquifers used to grow crops / vegetation.</a:t>
                      </a:r>
                      <a:endParaRPr lang="en-GB" sz="700" b="1" dirty="0"/>
                    </a:p>
                  </a:txBody>
                  <a:tcPr>
                    <a:solidFill>
                      <a:srgbClr val="CCFFCC"/>
                    </a:solidFill>
                  </a:tcPr>
                </a:tc>
                <a:extLst>
                  <a:ext uri="{0D108BD9-81ED-4DB2-BD59-A6C34878D82A}">
                    <a16:rowId xmlns:a16="http://schemas.microsoft.com/office/drawing/2014/main" val="1892074560"/>
                  </a:ext>
                </a:extLst>
              </a:tr>
              <a:tr h="3154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t>National Parks - Conserve areas at risk, protect wildlife.</a:t>
                      </a:r>
                    </a:p>
                  </a:txBody>
                  <a:tcPr>
                    <a:solidFill>
                      <a:srgbClr val="CCFFCC"/>
                    </a:solidFill>
                  </a:tcPr>
                </a:tc>
                <a:extLst>
                  <a:ext uri="{0D108BD9-81ED-4DB2-BD59-A6C34878D82A}">
                    <a16:rowId xmlns:a16="http://schemas.microsoft.com/office/drawing/2014/main" val="1504457284"/>
                  </a:ext>
                </a:extLst>
              </a:tr>
              <a:tr h="315419">
                <a:tc>
                  <a:txBody>
                    <a:bodyPr/>
                    <a:lstStyle/>
                    <a:p>
                      <a:r>
                        <a:rPr lang="en-GB" sz="700" b="0" dirty="0"/>
                        <a:t>Afforestation - Green wall being planted across the Sahel. </a:t>
                      </a:r>
                    </a:p>
                  </a:txBody>
                  <a:tcPr>
                    <a:solidFill>
                      <a:srgbClr val="CCFFCC"/>
                    </a:solidFill>
                  </a:tcPr>
                </a:tc>
                <a:extLst>
                  <a:ext uri="{0D108BD9-81ED-4DB2-BD59-A6C34878D82A}">
                    <a16:rowId xmlns:a16="http://schemas.microsoft.com/office/drawing/2014/main" val="4103144597"/>
                  </a:ext>
                </a:extLst>
              </a:tr>
              <a:tr h="315419">
                <a:tc>
                  <a:txBody>
                    <a:bodyPr/>
                    <a:lstStyle/>
                    <a:p>
                      <a:r>
                        <a:rPr lang="en-GB" sz="700" b="0" dirty="0"/>
                        <a:t>Crop rotation - Keeps nutrients in the soil by avoiding monoculture.</a:t>
                      </a:r>
                    </a:p>
                  </a:txBody>
                  <a:tcPr>
                    <a:solidFill>
                      <a:srgbClr val="CCFFCC"/>
                    </a:solidFill>
                  </a:tcPr>
                </a:tc>
                <a:extLst>
                  <a:ext uri="{0D108BD9-81ED-4DB2-BD59-A6C34878D82A}">
                    <a16:rowId xmlns:a16="http://schemas.microsoft.com/office/drawing/2014/main" val="2743750865"/>
                  </a:ext>
                </a:extLst>
              </a:tr>
              <a:tr h="315419">
                <a:tc>
                  <a:txBody>
                    <a:bodyPr/>
                    <a:lstStyle/>
                    <a:p>
                      <a:r>
                        <a:rPr lang="en-GB" sz="700" dirty="0"/>
                        <a:t>Appropriate Technology - Use of suitable crops, magic stones, terraces.</a:t>
                      </a:r>
                    </a:p>
                  </a:txBody>
                  <a:tcPr>
                    <a:solidFill>
                      <a:srgbClr val="CCFFCC"/>
                    </a:solidFill>
                  </a:tcPr>
                </a:tc>
                <a:extLst>
                  <a:ext uri="{0D108BD9-81ED-4DB2-BD59-A6C34878D82A}">
                    <a16:rowId xmlns:a16="http://schemas.microsoft.com/office/drawing/2014/main" val="1288960158"/>
                  </a:ext>
                </a:extLst>
              </a:tr>
            </a:tbl>
          </a:graphicData>
        </a:graphic>
      </p:graphicFrame>
      <p:graphicFrame>
        <p:nvGraphicFramePr>
          <p:cNvPr id="47" name="Table 46">
            <a:extLst>
              <a:ext uri="{FF2B5EF4-FFF2-40B4-BE49-F238E27FC236}">
                <a16:creationId xmlns:a16="http://schemas.microsoft.com/office/drawing/2014/main" id="{DD1DB2FF-C47E-4C04-A776-2E806AF6F996}"/>
              </a:ext>
            </a:extLst>
          </p:cNvPr>
          <p:cNvGraphicFramePr>
            <a:graphicFrameLocks noGrp="1"/>
          </p:cNvGraphicFramePr>
          <p:nvPr/>
        </p:nvGraphicFramePr>
        <p:xfrm>
          <a:off x="7043740" y="-2371"/>
          <a:ext cx="2893318" cy="278595"/>
        </p:xfrm>
        <a:graphic>
          <a:graphicData uri="http://schemas.openxmlformats.org/drawingml/2006/table">
            <a:tbl>
              <a:tblPr firstRow="1" bandRow="1">
                <a:tableStyleId>{5C22544A-7EE6-4342-B048-85BDC9FD1C3A}</a:tableStyleId>
              </a:tblPr>
              <a:tblGrid>
                <a:gridCol w="2893318">
                  <a:extLst>
                    <a:ext uri="{9D8B030D-6E8A-4147-A177-3AD203B41FA5}">
                      <a16:colId xmlns:a16="http://schemas.microsoft.com/office/drawing/2014/main" val="720384730"/>
                    </a:ext>
                  </a:extLst>
                </a:gridCol>
              </a:tblGrid>
              <a:tr h="2785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rPr>
                        <a:t>Thar</a:t>
                      </a:r>
                      <a:r>
                        <a:rPr lang="en-GB" sz="800" baseline="0" dirty="0">
                          <a:solidFill>
                            <a:schemeClr val="tx1"/>
                          </a:solidFill>
                        </a:rPr>
                        <a:t> Desert: North West of India and south East Pakistan</a:t>
                      </a:r>
                      <a:endParaRPr lang="en-GB" sz="800" dirty="0">
                        <a:solidFill>
                          <a:schemeClr val="tx1"/>
                        </a:solidFill>
                      </a:endParaRPr>
                    </a:p>
                  </a:txBody>
                  <a:tcPr>
                    <a:solidFill>
                      <a:schemeClr val="accent2"/>
                    </a:solidFill>
                  </a:tcPr>
                </a:tc>
                <a:extLst>
                  <a:ext uri="{0D108BD9-81ED-4DB2-BD59-A6C34878D82A}">
                    <a16:rowId xmlns:a16="http://schemas.microsoft.com/office/drawing/2014/main" val="552609247"/>
                  </a:ext>
                </a:extLst>
              </a:tr>
            </a:tbl>
          </a:graphicData>
        </a:graphic>
      </p:graphicFrame>
      <p:sp>
        <p:nvSpPr>
          <p:cNvPr id="276" name="Text Box 176">
            <a:extLst>
              <a:ext uri="{FF2B5EF4-FFF2-40B4-BE49-F238E27FC236}">
                <a16:creationId xmlns:a16="http://schemas.microsoft.com/office/drawing/2014/main" id="{01BCA2E5-F265-4288-BB34-98D0C3E92D24}"/>
              </a:ext>
            </a:extLst>
          </p:cNvPr>
          <p:cNvSpPr txBox="1">
            <a:spLocks noChangeArrowheads="1"/>
          </p:cNvSpPr>
          <p:nvPr/>
        </p:nvSpPr>
        <p:spPr bwMode="auto">
          <a:xfrm>
            <a:off x="5113924" y="3663725"/>
            <a:ext cx="1920523" cy="171037"/>
          </a:xfrm>
          <a:prstGeom prst="rect">
            <a:avLst/>
          </a:prstGeom>
          <a:solidFill>
            <a:srgbClr val="92D05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800" b="1" i="0" u="none" strike="noStrike" cap="none" normalizeH="0" baseline="0" dirty="0">
                <a:ln>
                  <a:noFill/>
                </a:ln>
                <a:solidFill>
                  <a:srgbClr val="000000"/>
                </a:solidFill>
                <a:effectLst/>
                <a:latin typeface="Calibri" panose="020F0502020204030204" pitchFamily="34" charset="0"/>
              </a:rPr>
              <a:t>Desertification - Solutions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85" name="Table 284">
            <a:extLst>
              <a:ext uri="{FF2B5EF4-FFF2-40B4-BE49-F238E27FC236}">
                <a16:creationId xmlns:a16="http://schemas.microsoft.com/office/drawing/2014/main" id="{99A8369A-57D2-4AF9-B923-BF90CB18D735}"/>
              </a:ext>
            </a:extLst>
          </p:cNvPr>
          <p:cNvGraphicFramePr>
            <a:graphicFrameLocks noGrp="1"/>
          </p:cNvGraphicFramePr>
          <p:nvPr/>
        </p:nvGraphicFramePr>
        <p:xfrm>
          <a:off x="7043738" y="3700045"/>
          <a:ext cx="2838197" cy="1710154"/>
        </p:xfrm>
        <a:graphic>
          <a:graphicData uri="http://schemas.openxmlformats.org/drawingml/2006/table">
            <a:tbl>
              <a:tblPr firstRow="1" bandRow="1">
                <a:tableStyleId>{5C22544A-7EE6-4342-B048-85BDC9FD1C3A}</a:tableStyleId>
              </a:tblPr>
              <a:tblGrid>
                <a:gridCol w="2838197">
                  <a:extLst>
                    <a:ext uri="{9D8B030D-6E8A-4147-A177-3AD203B41FA5}">
                      <a16:colId xmlns:a16="http://schemas.microsoft.com/office/drawing/2014/main" val="1053998719"/>
                    </a:ext>
                  </a:extLst>
                </a:gridCol>
              </a:tblGrid>
              <a:tr h="219653">
                <a:tc>
                  <a:txBody>
                    <a:bodyPr/>
                    <a:lstStyle/>
                    <a:p>
                      <a:pPr algn="l"/>
                      <a:r>
                        <a:rPr lang="en-GB" sz="800" dirty="0">
                          <a:solidFill>
                            <a:schemeClr val="tx1"/>
                          </a:solidFill>
                        </a:rPr>
                        <a:t>Desert - Challenges</a:t>
                      </a:r>
                    </a:p>
                  </a:txBody>
                  <a:tcPr anchor="ctr">
                    <a:solidFill>
                      <a:schemeClr val="accent2"/>
                    </a:solidFill>
                  </a:tcPr>
                </a:tc>
                <a:extLst>
                  <a:ext uri="{0D108BD9-81ED-4DB2-BD59-A6C34878D82A}">
                    <a16:rowId xmlns:a16="http://schemas.microsoft.com/office/drawing/2014/main" val="3442649857"/>
                  </a:ext>
                </a:extLst>
              </a:tr>
              <a:tr h="533442">
                <a:tc>
                  <a:txBody>
                    <a:bodyPr/>
                    <a:lstStyle/>
                    <a:p>
                      <a:r>
                        <a:rPr lang="en-GB" sz="700" b="1" dirty="0">
                          <a:solidFill>
                            <a:schemeClr val="tx1"/>
                          </a:solidFill>
                        </a:rPr>
                        <a:t>Extreme Temperatures </a:t>
                      </a:r>
                      <a:r>
                        <a:rPr lang="en-GB" sz="700" dirty="0">
                          <a:solidFill>
                            <a:schemeClr val="tx1"/>
                          </a:solidFill>
                        </a:rPr>
                        <a:t> Temperatures are over 40 degrees during the day and drop below freezing at night</a:t>
                      </a:r>
                      <a:r>
                        <a:rPr lang="en-GB" sz="700" baseline="0" dirty="0">
                          <a:solidFill>
                            <a:schemeClr val="tx1"/>
                          </a:solidFill>
                        </a:rPr>
                        <a:t> so combined with </a:t>
                      </a:r>
                      <a:r>
                        <a:rPr lang="en-GB" sz="700" kern="1200" dirty="0">
                          <a:solidFill>
                            <a:schemeClr val="dk1"/>
                          </a:solidFill>
                          <a:effectLst/>
                          <a:latin typeface="+mn-lt"/>
                          <a:ea typeface="+mn-ea"/>
                          <a:cs typeface="+mn-cs"/>
                        </a:rPr>
                        <a:t>over cultivation and overgrazing it</a:t>
                      </a:r>
                      <a:r>
                        <a:rPr lang="en-GB" sz="700" kern="1200" baseline="0" dirty="0">
                          <a:solidFill>
                            <a:schemeClr val="dk1"/>
                          </a:solidFill>
                          <a:effectLst/>
                          <a:latin typeface="+mn-lt"/>
                          <a:ea typeface="+mn-ea"/>
                          <a:cs typeface="+mn-cs"/>
                        </a:rPr>
                        <a:t> has</a:t>
                      </a:r>
                      <a:r>
                        <a:rPr lang="en-GB" sz="700" kern="1200" dirty="0">
                          <a:solidFill>
                            <a:schemeClr val="dk1"/>
                          </a:solidFill>
                          <a:effectLst/>
                          <a:latin typeface="+mn-lt"/>
                          <a:ea typeface="+mn-ea"/>
                          <a:cs typeface="+mn-cs"/>
                        </a:rPr>
                        <a:t> damaged the vegetation in places, leading to soil erosion. Once eroded away, the soil takes thousands of years to reform</a:t>
                      </a:r>
                      <a:endParaRPr lang="en-GB" sz="700" dirty="0">
                        <a:solidFill>
                          <a:schemeClr val="tx1"/>
                        </a:solidFill>
                      </a:endParaRPr>
                    </a:p>
                  </a:txBody>
                  <a:tcPr>
                    <a:solidFill>
                      <a:srgbClr val="CCFFCC"/>
                    </a:solidFill>
                  </a:tcPr>
                </a:tc>
                <a:extLst>
                  <a:ext uri="{0D108BD9-81ED-4DB2-BD59-A6C34878D82A}">
                    <a16:rowId xmlns:a16="http://schemas.microsoft.com/office/drawing/2014/main" val="3646203659"/>
                  </a:ext>
                </a:extLst>
              </a:tr>
              <a:tr h="313790">
                <a:tc>
                  <a:txBody>
                    <a:bodyPr/>
                    <a:lstStyle/>
                    <a:p>
                      <a:r>
                        <a:rPr lang="en-GB" sz="700" b="1" dirty="0">
                          <a:solidFill>
                            <a:schemeClr val="tx1"/>
                          </a:solidFill>
                        </a:rPr>
                        <a:t>Inaccessibility </a:t>
                      </a:r>
                      <a:r>
                        <a:rPr lang="en-GB" sz="700" b="0" dirty="0">
                          <a:solidFill>
                            <a:schemeClr val="tx1"/>
                          </a:solidFill>
                        </a:rPr>
                        <a:t>– The Thar is huge making travel difficult and expensive</a:t>
                      </a:r>
                      <a:r>
                        <a:rPr lang="en-GB" sz="700" b="0" baseline="0" dirty="0">
                          <a:solidFill>
                            <a:schemeClr val="tx1"/>
                          </a:solidFill>
                        </a:rPr>
                        <a:t> to build roads and transport infrastructure.</a:t>
                      </a:r>
                      <a:endParaRPr lang="en-GB" sz="700" b="0" dirty="0">
                        <a:solidFill>
                          <a:schemeClr val="tx1"/>
                        </a:solidFill>
                      </a:endParaRPr>
                    </a:p>
                  </a:txBody>
                  <a:tcPr>
                    <a:solidFill>
                      <a:srgbClr val="CCFFCC"/>
                    </a:solidFill>
                  </a:tcPr>
                </a:tc>
                <a:extLst>
                  <a:ext uri="{0D108BD9-81ED-4DB2-BD59-A6C34878D82A}">
                    <a16:rowId xmlns:a16="http://schemas.microsoft.com/office/drawing/2014/main" val="2617363543"/>
                  </a:ext>
                </a:extLst>
              </a:tr>
              <a:tr h="643269">
                <a:tc>
                  <a:txBody>
                    <a:bodyPr/>
                    <a:lstStyle/>
                    <a:p>
                      <a:r>
                        <a:rPr lang="en-GB" sz="700" b="1" dirty="0">
                          <a:solidFill>
                            <a:schemeClr val="tx1"/>
                          </a:solidFill>
                        </a:rPr>
                        <a:t>Water Supply </a:t>
                      </a:r>
                      <a:r>
                        <a:rPr lang="en-GB" sz="700" b="0" dirty="0">
                          <a:solidFill>
                            <a:schemeClr val="tx1"/>
                          </a:solidFill>
                        </a:rPr>
                        <a:t>-  </a:t>
                      </a:r>
                      <a:r>
                        <a:rPr lang="en-GB" sz="700" kern="1200" dirty="0">
                          <a:solidFill>
                            <a:schemeClr val="dk1"/>
                          </a:solidFill>
                          <a:effectLst/>
                          <a:latin typeface="+mn-lt"/>
                          <a:ea typeface="+mn-ea"/>
                          <a:cs typeface="+mn-cs"/>
                        </a:rPr>
                        <a:t>excessive irrigation in some places has led to waterlogging of the ground. Where this has happened, salts, poisonous to plants have been deposited on the ground surface. This is called </a:t>
                      </a:r>
                      <a:r>
                        <a:rPr lang="en-GB" sz="700" kern="1200" dirty="0" err="1">
                          <a:solidFill>
                            <a:schemeClr val="dk1"/>
                          </a:solidFill>
                          <a:effectLst/>
                          <a:latin typeface="+mn-lt"/>
                          <a:ea typeface="+mn-ea"/>
                          <a:cs typeface="+mn-cs"/>
                        </a:rPr>
                        <a:t>salinisation</a:t>
                      </a:r>
                      <a:r>
                        <a:rPr lang="en-GB" sz="700" kern="1200" dirty="0">
                          <a:solidFill>
                            <a:schemeClr val="dk1"/>
                          </a:solidFill>
                          <a:effectLst/>
                          <a:latin typeface="+mn-lt"/>
                          <a:ea typeface="+mn-ea"/>
                          <a:cs typeface="+mn-cs"/>
                        </a:rPr>
                        <a:t> and is a big problem in deserts. Elsewhere, excessive demand for water has caused an unsustainable fall in the water table.</a:t>
                      </a:r>
                    </a:p>
                  </a:txBody>
                  <a:tcPr>
                    <a:solidFill>
                      <a:srgbClr val="CCFFCC"/>
                    </a:solidFill>
                  </a:tcPr>
                </a:tc>
                <a:extLst>
                  <a:ext uri="{0D108BD9-81ED-4DB2-BD59-A6C34878D82A}">
                    <a16:rowId xmlns:a16="http://schemas.microsoft.com/office/drawing/2014/main" val="3393296436"/>
                  </a:ext>
                </a:extLst>
              </a:tr>
            </a:tbl>
          </a:graphicData>
        </a:graphic>
      </p:graphicFrame>
    </p:spTree>
    <p:extLst>
      <p:ext uri="{BB962C8B-B14F-4D97-AF65-F5344CB8AC3E}">
        <p14:creationId xmlns:p14="http://schemas.microsoft.com/office/powerpoint/2010/main" val="282591561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23878cce-4ba3-47c9-bba2-802d2d604774">
      <UserInfo>
        <DisplayName/>
        <AccountId xsi:nil="true"/>
        <AccountType/>
      </UserInfo>
    </SharedWithUsers>
    <Date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Modifiedby xmlns="eaff1878-c271-4814-910b-972278de832e">
      <UserInfo>
        <DisplayName/>
        <AccountId xsi:nil="true"/>
        <AccountType/>
      </UserInfo>
    </Modifiedby>
    <PaulaAtkinson xmlns="eaff1878-c271-4814-910b-972278de832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89E87F-8986-494F-8530-84EC0BEB728E}">
  <ds:schemaRefs>
    <ds:schemaRef ds:uri="http://schemas.microsoft.com/sharepoint/v3/contenttype/forms"/>
  </ds:schemaRefs>
</ds:datastoreItem>
</file>

<file path=customXml/itemProps2.xml><?xml version="1.0" encoding="utf-8"?>
<ds:datastoreItem xmlns:ds="http://schemas.openxmlformats.org/officeDocument/2006/customXml" ds:itemID="{782981A4-FD4A-4087-93B4-EF9571503641}">
  <ds:schemaRefs>
    <ds:schemaRef ds:uri="http://schemas.microsoft.com/office/2006/metadata/properties"/>
    <ds:schemaRef ds:uri="http://schemas.microsoft.com/office/2006/documentManagement/types"/>
    <ds:schemaRef ds:uri="eaff1878-c271-4814-910b-972278de832e"/>
    <ds:schemaRef ds:uri="http://purl.org/dc/elements/1.1/"/>
    <ds:schemaRef ds:uri="http://purl.org/dc/dcmitype/"/>
    <ds:schemaRef ds:uri="http://schemas.microsoft.com/office/infopath/2007/PartnerControls"/>
    <ds:schemaRef ds:uri="http://purl.org/dc/terms/"/>
    <ds:schemaRef ds:uri="http://schemas.openxmlformats.org/package/2006/metadata/core-properties"/>
    <ds:schemaRef ds:uri="23878cce-4ba3-47c9-bba2-802d2d604774"/>
    <ds:schemaRef ds:uri="http://www.w3.org/XML/1998/namespace"/>
  </ds:schemaRefs>
</ds:datastoreItem>
</file>

<file path=customXml/itemProps3.xml><?xml version="1.0" encoding="utf-8"?>
<ds:datastoreItem xmlns:ds="http://schemas.openxmlformats.org/officeDocument/2006/customXml" ds:itemID="{379086B5-325B-4A70-84CD-FA12A39A2D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878cce-4ba3-47c9-bba2-802d2d604774"/>
    <ds:schemaRef ds:uri="eaff1878-c271-4814-910b-972278de83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6163</TotalTime>
  <Words>8962</Words>
  <Application>Microsoft Office PowerPoint</Application>
  <PresentationFormat>A4 Paper (210x297 mm)</PresentationFormat>
  <Paragraphs>732</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Leggett</dc:creator>
  <cp:lastModifiedBy>Paul Forster</cp:lastModifiedBy>
  <cp:revision>181</cp:revision>
  <cp:lastPrinted>2019-01-23T11:22:43Z</cp:lastPrinted>
  <dcterms:created xsi:type="dcterms:W3CDTF">2017-09-02T18:17:36Z</dcterms:created>
  <dcterms:modified xsi:type="dcterms:W3CDTF">2025-10-09T17:28:31Z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343000</vt:r8>
  </property>
  <property fmtid="{D5CDD505-2E9C-101B-9397-08002B2CF9AE}" pid="4" name="xd_Signature">
    <vt:bool>false</vt:bool>
  </property>
  <property fmtid="{D5CDD505-2E9C-101B-9397-08002B2CF9AE}" pid="5" name="xd_ProgID">
    <vt:lpwstr/>
  </property>
  <property fmtid="{D5CDD505-2E9C-101B-9397-08002B2CF9AE}" pid="6" name="TemplateUrl">
    <vt:lpwstr/>
  </property>
  <property fmtid="{D5CDD505-2E9C-101B-9397-08002B2CF9AE}" pid="7" name="ComplianceAssetId">
    <vt:lpwstr/>
  </property>
  <property fmtid="{D5CDD505-2E9C-101B-9397-08002B2CF9AE}" pid="8" name="MediaServiceImageTags">
    <vt:lpwstr/>
  </property>
</Properties>
</file>