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2"/>
  </p:notesMasterIdLst>
  <p:sldIdLst>
    <p:sldId id="282" r:id="rId5"/>
    <p:sldId id="283" r:id="rId6"/>
    <p:sldId id="284" r:id="rId7"/>
    <p:sldId id="286" r:id="rId8"/>
    <p:sldId id="287" r:id="rId9"/>
    <p:sldId id="288" r:id="rId10"/>
    <p:sldId id="289" r:id="rId11"/>
    <p:sldId id="290" r:id="rId12"/>
    <p:sldId id="257" r:id="rId13"/>
    <p:sldId id="260" r:id="rId14"/>
    <p:sldId id="261" r:id="rId15"/>
    <p:sldId id="263" r:id="rId16"/>
    <p:sldId id="265" r:id="rId17"/>
    <p:sldId id="267" r:id="rId18"/>
    <p:sldId id="268"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EBF7"/>
    <a:srgbClr val="FFE699"/>
    <a:srgbClr val="FFFF99"/>
    <a:srgbClr val="FFCCFF"/>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22916D-A810-30E7-C493-6E50011F973A}" v="1" dt="2025-01-14T12:39:26.0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4" autoAdjust="0"/>
    <p:restoredTop sz="94660"/>
  </p:normalViewPr>
  <p:slideViewPr>
    <p:cSldViewPr snapToGrid="0">
      <p:cViewPr varScale="1">
        <p:scale>
          <a:sx n="110" d="100"/>
          <a:sy n="110" d="100"/>
        </p:scale>
        <p:origin x="26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len Wright" userId="S::hwright@southaxholme-iet.co.uk::8eb6ddd0-d624-424a-81d0-76730a5cdcef" providerId="AD" clId="Web-{BB22916D-A810-30E7-C493-6E50011F973A}"/>
    <pc:docChg chg="modSld">
      <pc:chgData name="Helen Wright" userId="S::hwright@southaxholme-iet.co.uk::8eb6ddd0-d624-424a-81d0-76730a5cdcef" providerId="AD" clId="Web-{BB22916D-A810-30E7-C493-6E50011F973A}" dt="2025-01-14T12:39:26.061" v="0"/>
      <pc:docMkLst>
        <pc:docMk/>
      </pc:docMkLst>
      <pc:sldChg chg="delSp">
        <pc:chgData name="Helen Wright" userId="S::hwright@southaxholme-iet.co.uk::8eb6ddd0-d624-424a-81d0-76730a5cdcef" providerId="AD" clId="Web-{BB22916D-A810-30E7-C493-6E50011F973A}" dt="2025-01-14T12:39:26.061" v="0"/>
        <pc:sldMkLst>
          <pc:docMk/>
          <pc:sldMk cId="1864632" sldId="272"/>
        </pc:sldMkLst>
        <pc:picChg chg="del">
          <ac:chgData name="Helen Wright" userId="S::hwright@southaxholme-iet.co.uk::8eb6ddd0-d624-424a-81d0-76730a5cdcef" providerId="AD" clId="Web-{BB22916D-A810-30E7-C493-6E50011F973A}" dt="2025-01-14T12:39:26.061" v="0"/>
          <ac:picMkLst>
            <pc:docMk/>
            <pc:sldMk cId="1864632" sldId="272"/>
            <ac:picMk id="28" creationId="{00000000-0000-0000-0000-000000000000}"/>
          </ac:picMkLst>
        </pc:picChg>
      </pc:sldChg>
    </pc:docChg>
  </pc:docChgLst>
  <pc:docChgLst>
    <pc:chgData name="19MagentaDevice" userId="S::19magentadevice@southaxholme-iet.co.uk::4c750868-690f-4c5a-8e87-049127158589" providerId="AD" clId="Web-{18BFABE5-9743-3542-531F-0E3F3EDA393E}"/>
    <pc:docChg chg="modSld">
      <pc:chgData name="19MagentaDevice" userId="S::19magentadevice@southaxholme-iet.co.uk::4c750868-690f-4c5a-8e87-049127158589" providerId="AD" clId="Web-{18BFABE5-9743-3542-531F-0E3F3EDA393E}" dt="2024-02-02T13:54:27.162" v="1" actId="14100"/>
      <pc:docMkLst>
        <pc:docMk/>
      </pc:docMkLst>
      <pc:sldChg chg="modSp">
        <pc:chgData name="19MagentaDevice" userId="S::19magentadevice@southaxholme-iet.co.uk::4c750868-690f-4c5a-8e87-049127158589" providerId="AD" clId="Web-{18BFABE5-9743-3542-531F-0E3F3EDA393E}" dt="2024-02-02T13:54:27.162" v="1" actId="14100"/>
        <pc:sldMkLst>
          <pc:docMk/>
          <pc:sldMk cId="532637848" sldId="286"/>
        </pc:sldMkLst>
        <pc:picChg chg="mod">
          <ac:chgData name="19MagentaDevice" userId="S::19magentadevice@southaxholme-iet.co.uk::4c750868-690f-4c5a-8e87-049127158589" providerId="AD" clId="Web-{18BFABE5-9743-3542-531F-0E3F3EDA393E}" dt="2024-02-02T13:54:27.162" v="1" actId="14100"/>
          <ac:picMkLst>
            <pc:docMk/>
            <pc:sldMk cId="532637848" sldId="286"/>
            <ac:picMk id="16"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25443F-0D25-4F2C-BF42-17A90C6E0868}" type="datetimeFigureOut">
              <a:rPr lang="en-GB" smtClean="0"/>
              <a:t>14/01/2025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CB02CE-973D-4D70-9E1D-8206BD0AD6E0}" type="slidenum">
              <a:rPr lang="en-GB" smtClean="0"/>
              <a:t>‹#›</a:t>
            </a:fld>
            <a:endParaRPr lang="en-GB"/>
          </a:p>
        </p:txBody>
      </p:sp>
    </p:spTree>
    <p:extLst>
      <p:ext uri="{BB962C8B-B14F-4D97-AF65-F5344CB8AC3E}">
        <p14:creationId xmlns:p14="http://schemas.microsoft.com/office/powerpoint/2010/main" val="36761763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Differentiated</a:t>
            </a:r>
            <a:r>
              <a:rPr lang="en-GB" baseline="0" dirty="0"/>
              <a:t> fact sheet.</a:t>
            </a:r>
            <a:endParaRPr lang="en-GB" dirty="0"/>
          </a:p>
        </p:txBody>
      </p:sp>
      <p:sp>
        <p:nvSpPr>
          <p:cNvPr id="4" name="Slide Number Placeholder 3"/>
          <p:cNvSpPr>
            <a:spLocks noGrp="1"/>
          </p:cNvSpPr>
          <p:nvPr>
            <p:ph type="sldNum" sz="quarter" idx="10"/>
          </p:nvPr>
        </p:nvSpPr>
        <p:spPr/>
        <p:txBody>
          <a:bodyPr/>
          <a:lstStyle/>
          <a:p>
            <a:fld id="{3F59CCC1-BB31-47B7-AC82-AFBA00A28F88}" type="slidenum">
              <a:rPr lang="en-GB" smtClean="0"/>
              <a:t>1</a:t>
            </a:fld>
            <a:endParaRPr lang="en-GB"/>
          </a:p>
        </p:txBody>
      </p:sp>
    </p:spTree>
    <p:extLst>
      <p:ext uri="{BB962C8B-B14F-4D97-AF65-F5344CB8AC3E}">
        <p14:creationId xmlns:p14="http://schemas.microsoft.com/office/powerpoint/2010/main" val="16015184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Differentiated</a:t>
            </a:r>
            <a:r>
              <a:rPr lang="en-GB" baseline="0" dirty="0"/>
              <a:t> fact sheet – suitable for most.</a:t>
            </a:r>
            <a:endParaRPr lang="en-GB" dirty="0"/>
          </a:p>
        </p:txBody>
      </p:sp>
      <p:sp>
        <p:nvSpPr>
          <p:cNvPr id="4" name="Slide Number Placeholder 3"/>
          <p:cNvSpPr>
            <a:spLocks noGrp="1"/>
          </p:cNvSpPr>
          <p:nvPr>
            <p:ph type="sldNum" sz="quarter" idx="10"/>
          </p:nvPr>
        </p:nvSpPr>
        <p:spPr/>
        <p:txBody>
          <a:bodyPr/>
          <a:lstStyle/>
          <a:p>
            <a:fld id="{3F59CCC1-BB31-47B7-AC82-AFBA00A28F88}" type="slidenum">
              <a:rPr lang="en-GB" smtClean="0"/>
              <a:t>2</a:t>
            </a:fld>
            <a:endParaRPr lang="en-GB"/>
          </a:p>
        </p:txBody>
      </p:sp>
    </p:spTree>
    <p:extLst>
      <p:ext uri="{BB962C8B-B14F-4D97-AF65-F5344CB8AC3E}">
        <p14:creationId xmlns:p14="http://schemas.microsoft.com/office/powerpoint/2010/main" val="4152053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Differentiated summary sheet.</a:t>
            </a:r>
          </a:p>
        </p:txBody>
      </p:sp>
      <p:sp>
        <p:nvSpPr>
          <p:cNvPr id="4" name="Slide Number Placeholder 3"/>
          <p:cNvSpPr>
            <a:spLocks noGrp="1"/>
          </p:cNvSpPr>
          <p:nvPr>
            <p:ph type="sldNum" sz="quarter" idx="10"/>
          </p:nvPr>
        </p:nvSpPr>
        <p:spPr/>
        <p:txBody>
          <a:bodyPr/>
          <a:lstStyle/>
          <a:p>
            <a:fld id="{3F59CCC1-BB31-47B7-AC82-AFBA00A28F88}" type="slidenum">
              <a:rPr lang="en-GB" smtClean="0"/>
              <a:t>4</a:t>
            </a:fld>
            <a:endParaRPr lang="en-GB"/>
          </a:p>
        </p:txBody>
      </p:sp>
    </p:spTree>
    <p:extLst>
      <p:ext uri="{BB962C8B-B14F-4D97-AF65-F5344CB8AC3E}">
        <p14:creationId xmlns:p14="http://schemas.microsoft.com/office/powerpoint/2010/main" val="20643126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F59CCC1-BB31-47B7-AC82-AFBA00A28F88}" type="slidenum">
              <a:rPr lang="en-GB" smtClean="0"/>
              <a:t>5</a:t>
            </a:fld>
            <a:endParaRPr lang="en-GB"/>
          </a:p>
        </p:txBody>
      </p:sp>
    </p:spTree>
    <p:extLst>
      <p:ext uri="{BB962C8B-B14F-4D97-AF65-F5344CB8AC3E}">
        <p14:creationId xmlns:p14="http://schemas.microsoft.com/office/powerpoint/2010/main" val="16885753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t>Detailed information sheet.</a:t>
            </a:r>
          </a:p>
        </p:txBody>
      </p:sp>
      <p:sp>
        <p:nvSpPr>
          <p:cNvPr id="4" name="Slide Number Placeholder 3"/>
          <p:cNvSpPr>
            <a:spLocks noGrp="1"/>
          </p:cNvSpPr>
          <p:nvPr>
            <p:ph type="sldNum" sz="quarter" idx="10"/>
          </p:nvPr>
        </p:nvSpPr>
        <p:spPr/>
        <p:txBody>
          <a:bodyPr/>
          <a:lstStyle/>
          <a:p>
            <a:fld id="{3F59CCC1-BB31-47B7-AC82-AFBA00A28F88}" type="slidenum">
              <a:rPr lang="en-GB" smtClean="0"/>
              <a:t>6</a:t>
            </a:fld>
            <a:endParaRPr lang="en-GB"/>
          </a:p>
        </p:txBody>
      </p:sp>
    </p:spTree>
    <p:extLst>
      <p:ext uri="{BB962C8B-B14F-4D97-AF65-F5344CB8AC3E}">
        <p14:creationId xmlns:p14="http://schemas.microsoft.com/office/powerpoint/2010/main" val="10150592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800" dirty="0"/>
          </a:p>
        </p:txBody>
      </p:sp>
      <p:sp>
        <p:nvSpPr>
          <p:cNvPr id="4" name="Slide Number Placeholder 3"/>
          <p:cNvSpPr>
            <a:spLocks noGrp="1"/>
          </p:cNvSpPr>
          <p:nvPr>
            <p:ph type="sldNum" sz="quarter" idx="10"/>
          </p:nvPr>
        </p:nvSpPr>
        <p:spPr/>
        <p:txBody>
          <a:bodyPr/>
          <a:lstStyle/>
          <a:p>
            <a:fld id="{3F59CCC1-BB31-47B7-AC82-AFBA00A28F88}" type="slidenum">
              <a:rPr lang="en-GB" smtClean="0"/>
              <a:t>7</a:t>
            </a:fld>
            <a:endParaRPr lang="en-GB"/>
          </a:p>
        </p:txBody>
      </p:sp>
    </p:spTree>
    <p:extLst>
      <p:ext uri="{BB962C8B-B14F-4D97-AF65-F5344CB8AC3E}">
        <p14:creationId xmlns:p14="http://schemas.microsoft.com/office/powerpoint/2010/main" val="8816490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800" dirty="0"/>
          </a:p>
        </p:txBody>
      </p:sp>
      <p:sp>
        <p:nvSpPr>
          <p:cNvPr id="4" name="Slide Number Placeholder 3"/>
          <p:cNvSpPr>
            <a:spLocks noGrp="1"/>
          </p:cNvSpPr>
          <p:nvPr>
            <p:ph type="sldNum" sz="quarter" idx="10"/>
          </p:nvPr>
        </p:nvSpPr>
        <p:spPr/>
        <p:txBody>
          <a:bodyPr/>
          <a:lstStyle/>
          <a:p>
            <a:fld id="{3F59CCC1-BB31-47B7-AC82-AFBA00A28F88}" type="slidenum">
              <a:rPr lang="en-GB" smtClean="0"/>
              <a:t>8</a:t>
            </a:fld>
            <a:endParaRPr lang="en-GB"/>
          </a:p>
        </p:txBody>
      </p:sp>
    </p:spTree>
    <p:extLst>
      <p:ext uri="{BB962C8B-B14F-4D97-AF65-F5344CB8AC3E}">
        <p14:creationId xmlns:p14="http://schemas.microsoft.com/office/powerpoint/2010/main" val="38392424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Differentiated sheet.</a:t>
            </a:r>
          </a:p>
        </p:txBody>
      </p:sp>
      <p:sp>
        <p:nvSpPr>
          <p:cNvPr id="4" name="Slide Number Placeholder 3"/>
          <p:cNvSpPr>
            <a:spLocks noGrp="1"/>
          </p:cNvSpPr>
          <p:nvPr>
            <p:ph type="sldNum" sz="quarter" idx="10"/>
          </p:nvPr>
        </p:nvSpPr>
        <p:spPr/>
        <p:txBody>
          <a:bodyPr/>
          <a:lstStyle/>
          <a:p>
            <a:fld id="{3F59CCC1-BB31-47B7-AC82-AFBA00A28F88}" type="slidenum">
              <a:rPr lang="en-GB" smtClean="0"/>
              <a:t>10</a:t>
            </a:fld>
            <a:endParaRPr lang="en-GB"/>
          </a:p>
        </p:txBody>
      </p:sp>
    </p:spTree>
    <p:extLst>
      <p:ext uri="{BB962C8B-B14F-4D97-AF65-F5344CB8AC3E}">
        <p14:creationId xmlns:p14="http://schemas.microsoft.com/office/powerpoint/2010/main" val="32523402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Differentiated</a:t>
            </a:r>
          </a:p>
        </p:txBody>
      </p:sp>
      <p:sp>
        <p:nvSpPr>
          <p:cNvPr id="4" name="Slide Number Placeholder 3"/>
          <p:cNvSpPr>
            <a:spLocks noGrp="1"/>
          </p:cNvSpPr>
          <p:nvPr>
            <p:ph type="sldNum" sz="quarter" idx="10"/>
          </p:nvPr>
        </p:nvSpPr>
        <p:spPr/>
        <p:txBody>
          <a:bodyPr/>
          <a:lstStyle/>
          <a:p>
            <a:fld id="{3F59CCC1-BB31-47B7-AC82-AFBA00A28F88}" type="slidenum">
              <a:rPr lang="en-GB" smtClean="0"/>
              <a:t>13</a:t>
            </a:fld>
            <a:endParaRPr lang="en-GB"/>
          </a:p>
        </p:txBody>
      </p:sp>
    </p:spTree>
    <p:extLst>
      <p:ext uri="{BB962C8B-B14F-4D97-AF65-F5344CB8AC3E}">
        <p14:creationId xmlns:p14="http://schemas.microsoft.com/office/powerpoint/2010/main" val="37295141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Differentiated version,</a:t>
            </a:r>
          </a:p>
        </p:txBody>
      </p:sp>
      <p:sp>
        <p:nvSpPr>
          <p:cNvPr id="4" name="Slide Number Placeholder 3"/>
          <p:cNvSpPr>
            <a:spLocks noGrp="1"/>
          </p:cNvSpPr>
          <p:nvPr>
            <p:ph type="sldNum" sz="quarter" idx="10"/>
          </p:nvPr>
        </p:nvSpPr>
        <p:spPr/>
        <p:txBody>
          <a:bodyPr/>
          <a:lstStyle/>
          <a:p>
            <a:fld id="{3F59CCC1-BB31-47B7-AC82-AFBA00A28F88}" type="slidenum">
              <a:rPr lang="en-GB" smtClean="0"/>
              <a:t>14</a:t>
            </a:fld>
            <a:endParaRPr lang="en-GB"/>
          </a:p>
        </p:txBody>
      </p:sp>
    </p:spTree>
    <p:extLst>
      <p:ext uri="{BB962C8B-B14F-4D97-AF65-F5344CB8AC3E}">
        <p14:creationId xmlns:p14="http://schemas.microsoft.com/office/powerpoint/2010/main" val="10494817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F59CCC1-BB31-47B7-AC82-AFBA00A28F88}" type="slidenum">
              <a:rPr lang="en-GB" smtClean="0"/>
              <a:t>15</a:t>
            </a:fld>
            <a:endParaRPr lang="en-GB"/>
          </a:p>
        </p:txBody>
      </p:sp>
    </p:spTree>
    <p:extLst>
      <p:ext uri="{BB962C8B-B14F-4D97-AF65-F5344CB8AC3E}">
        <p14:creationId xmlns:p14="http://schemas.microsoft.com/office/powerpoint/2010/main" val="33049494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F59CCC1-BB31-47B7-AC82-AFBA00A28F88}" type="slidenum">
              <a:rPr lang="en-GB" smtClean="0"/>
              <a:t>16</a:t>
            </a:fld>
            <a:endParaRPr lang="en-GB"/>
          </a:p>
        </p:txBody>
      </p:sp>
    </p:spTree>
    <p:extLst>
      <p:ext uri="{BB962C8B-B14F-4D97-AF65-F5344CB8AC3E}">
        <p14:creationId xmlns:p14="http://schemas.microsoft.com/office/powerpoint/2010/main" val="6693708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Differentited</a:t>
            </a:r>
            <a:r>
              <a:rPr lang="en-GB" dirty="0"/>
              <a:t> if needed.</a:t>
            </a:r>
          </a:p>
        </p:txBody>
      </p:sp>
      <p:sp>
        <p:nvSpPr>
          <p:cNvPr id="4" name="Slide Number Placeholder 3"/>
          <p:cNvSpPr>
            <a:spLocks noGrp="1"/>
          </p:cNvSpPr>
          <p:nvPr>
            <p:ph type="sldNum" sz="quarter" idx="10"/>
          </p:nvPr>
        </p:nvSpPr>
        <p:spPr/>
        <p:txBody>
          <a:bodyPr/>
          <a:lstStyle/>
          <a:p>
            <a:fld id="{3F59CCC1-BB31-47B7-AC82-AFBA00A28F88}" type="slidenum">
              <a:rPr lang="en-GB" smtClean="0"/>
              <a:t>17</a:t>
            </a:fld>
            <a:endParaRPr lang="en-GB"/>
          </a:p>
        </p:txBody>
      </p:sp>
    </p:spTree>
    <p:extLst>
      <p:ext uri="{BB962C8B-B14F-4D97-AF65-F5344CB8AC3E}">
        <p14:creationId xmlns:p14="http://schemas.microsoft.com/office/powerpoint/2010/main" val="7972259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F59CCC1-BB31-47B7-AC82-AFBA00A28F88}" type="slidenum">
              <a:rPr lang="en-GB" smtClean="0"/>
              <a:t>18</a:t>
            </a:fld>
            <a:endParaRPr lang="en-GB"/>
          </a:p>
        </p:txBody>
      </p:sp>
    </p:spTree>
    <p:extLst>
      <p:ext uri="{BB962C8B-B14F-4D97-AF65-F5344CB8AC3E}">
        <p14:creationId xmlns:p14="http://schemas.microsoft.com/office/powerpoint/2010/main" val="18666581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Differentiated Sheet for more basic overview</a:t>
            </a:r>
          </a:p>
        </p:txBody>
      </p:sp>
      <p:sp>
        <p:nvSpPr>
          <p:cNvPr id="4" name="Slide Number Placeholder 3"/>
          <p:cNvSpPr>
            <a:spLocks noGrp="1"/>
          </p:cNvSpPr>
          <p:nvPr>
            <p:ph type="sldNum" sz="quarter" idx="10"/>
          </p:nvPr>
        </p:nvSpPr>
        <p:spPr/>
        <p:txBody>
          <a:bodyPr/>
          <a:lstStyle/>
          <a:p>
            <a:fld id="{3F59CCC1-BB31-47B7-AC82-AFBA00A28F88}" type="slidenum">
              <a:rPr lang="en-GB" smtClean="0"/>
              <a:t>19</a:t>
            </a:fld>
            <a:endParaRPr lang="en-GB"/>
          </a:p>
        </p:txBody>
      </p:sp>
    </p:spTree>
    <p:extLst>
      <p:ext uri="{BB962C8B-B14F-4D97-AF65-F5344CB8AC3E}">
        <p14:creationId xmlns:p14="http://schemas.microsoft.com/office/powerpoint/2010/main" val="30747248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F59CCC1-BB31-47B7-AC82-AFBA00A28F88}" type="slidenum">
              <a:rPr lang="en-GB" smtClean="0"/>
              <a:t>20</a:t>
            </a:fld>
            <a:endParaRPr lang="en-GB"/>
          </a:p>
        </p:txBody>
      </p:sp>
    </p:spTree>
    <p:extLst>
      <p:ext uri="{BB962C8B-B14F-4D97-AF65-F5344CB8AC3E}">
        <p14:creationId xmlns:p14="http://schemas.microsoft.com/office/powerpoint/2010/main" val="4035769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F59CCC1-BB31-47B7-AC82-AFBA00A28F88}" type="slidenum">
              <a:rPr lang="en-GB" smtClean="0"/>
              <a:t>21</a:t>
            </a:fld>
            <a:endParaRPr lang="en-GB"/>
          </a:p>
        </p:txBody>
      </p:sp>
    </p:spTree>
    <p:extLst>
      <p:ext uri="{BB962C8B-B14F-4D97-AF65-F5344CB8AC3E}">
        <p14:creationId xmlns:p14="http://schemas.microsoft.com/office/powerpoint/2010/main" val="41762346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F59CCC1-BB31-47B7-AC82-AFBA00A28F88}" type="slidenum">
              <a:rPr lang="en-GB" smtClean="0"/>
              <a:t>22</a:t>
            </a:fld>
            <a:endParaRPr lang="en-GB"/>
          </a:p>
        </p:txBody>
      </p:sp>
    </p:spTree>
    <p:extLst>
      <p:ext uri="{BB962C8B-B14F-4D97-AF65-F5344CB8AC3E}">
        <p14:creationId xmlns:p14="http://schemas.microsoft.com/office/powerpoint/2010/main" val="8353609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F59CCC1-BB31-47B7-AC82-AFBA00A28F88}" type="slidenum">
              <a:rPr lang="en-GB" smtClean="0"/>
              <a:t>23</a:t>
            </a:fld>
            <a:endParaRPr lang="en-GB"/>
          </a:p>
        </p:txBody>
      </p:sp>
    </p:spTree>
    <p:extLst>
      <p:ext uri="{BB962C8B-B14F-4D97-AF65-F5344CB8AC3E}">
        <p14:creationId xmlns:p14="http://schemas.microsoft.com/office/powerpoint/2010/main" val="15527392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F59CCC1-BB31-47B7-AC82-AFBA00A28F88}" type="slidenum">
              <a:rPr lang="en-GB" smtClean="0"/>
              <a:t>24</a:t>
            </a:fld>
            <a:endParaRPr lang="en-GB"/>
          </a:p>
        </p:txBody>
      </p:sp>
    </p:spTree>
    <p:extLst>
      <p:ext uri="{BB962C8B-B14F-4D97-AF65-F5344CB8AC3E}">
        <p14:creationId xmlns:p14="http://schemas.microsoft.com/office/powerpoint/2010/main" val="2875447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F59CCC1-BB31-47B7-AC82-AFBA00A28F88}" type="slidenum">
              <a:rPr lang="en-GB" smtClean="0"/>
              <a:t>25</a:t>
            </a:fld>
            <a:endParaRPr lang="en-GB"/>
          </a:p>
        </p:txBody>
      </p:sp>
    </p:spTree>
    <p:extLst>
      <p:ext uri="{BB962C8B-B14F-4D97-AF65-F5344CB8AC3E}">
        <p14:creationId xmlns:p14="http://schemas.microsoft.com/office/powerpoint/2010/main" val="15246652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F59CCC1-BB31-47B7-AC82-AFBA00A28F88}" type="slidenum">
              <a:rPr lang="en-GB" smtClean="0"/>
              <a:t>26</a:t>
            </a:fld>
            <a:endParaRPr lang="en-GB"/>
          </a:p>
        </p:txBody>
      </p:sp>
    </p:spTree>
    <p:extLst>
      <p:ext uri="{BB962C8B-B14F-4D97-AF65-F5344CB8AC3E}">
        <p14:creationId xmlns:p14="http://schemas.microsoft.com/office/powerpoint/2010/main" val="2527043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F59CCC1-BB31-47B7-AC82-AFBA00A28F88}" type="slidenum">
              <a:rPr lang="en-GB" smtClean="0"/>
              <a:t>27</a:t>
            </a:fld>
            <a:endParaRPr lang="en-GB"/>
          </a:p>
        </p:txBody>
      </p:sp>
    </p:spTree>
    <p:extLst>
      <p:ext uri="{BB962C8B-B14F-4D97-AF65-F5344CB8AC3E}">
        <p14:creationId xmlns:p14="http://schemas.microsoft.com/office/powerpoint/2010/main" val="14058967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F4379CC-6D3A-470E-94B1-0130C43CB369}" type="datetimeFigureOut">
              <a:rPr lang="en-GB" smtClean="0"/>
              <a:t>14/01/2025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AF9825-616D-4D90-9F77-4BF3101DAA67}" type="slidenum">
              <a:rPr lang="en-GB" smtClean="0"/>
              <a:t>‹#›</a:t>
            </a:fld>
            <a:endParaRPr lang="en-GB"/>
          </a:p>
        </p:txBody>
      </p:sp>
    </p:spTree>
    <p:extLst>
      <p:ext uri="{BB962C8B-B14F-4D97-AF65-F5344CB8AC3E}">
        <p14:creationId xmlns:p14="http://schemas.microsoft.com/office/powerpoint/2010/main" val="24448773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4379CC-6D3A-470E-94B1-0130C43CB369}" type="datetimeFigureOut">
              <a:rPr lang="en-GB" smtClean="0"/>
              <a:t>14/01/2025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AF9825-616D-4D90-9F77-4BF3101DAA67}" type="slidenum">
              <a:rPr lang="en-GB" smtClean="0"/>
              <a:t>‹#›</a:t>
            </a:fld>
            <a:endParaRPr lang="en-GB"/>
          </a:p>
        </p:txBody>
      </p:sp>
    </p:spTree>
    <p:extLst>
      <p:ext uri="{BB962C8B-B14F-4D97-AF65-F5344CB8AC3E}">
        <p14:creationId xmlns:p14="http://schemas.microsoft.com/office/powerpoint/2010/main" val="38975089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F4379CC-6D3A-470E-94B1-0130C43CB369}" type="datetimeFigureOut">
              <a:rPr lang="en-GB" smtClean="0"/>
              <a:t>14/01/2025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AF9825-616D-4D90-9F77-4BF3101DAA67}" type="slidenum">
              <a:rPr lang="en-GB" smtClean="0"/>
              <a:t>‹#›</a:t>
            </a:fld>
            <a:endParaRPr lang="en-GB"/>
          </a:p>
        </p:txBody>
      </p:sp>
    </p:spTree>
    <p:extLst>
      <p:ext uri="{BB962C8B-B14F-4D97-AF65-F5344CB8AC3E}">
        <p14:creationId xmlns:p14="http://schemas.microsoft.com/office/powerpoint/2010/main" val="39709069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F4379CC-6D3A-470E-94B1-0130C43CB369}" type="datetimeFigureOut">
              <a:rPr lang="en-GB" smtClean="0"/>
              <a:t>14/01/2025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AF9825-616D-4D90-9F77-4BF3101DAA67}" type="slidenum">
              <a:rPr lang="en-GB" smtClean="0"/>
              <a:t>‹#›</a:t>
            </a:fld>
            <a:endParaRPr lang="en-GB"/>
          </a:p>
        </p:txBody>
      </p:sp>
    </p:spTree>
    <p:extLst>
      <p:ext uri="{BB962C8B-B14F-4D97-AF65-F5344CB8AC3E}">
        <p14:creationId xmlns:p14="http://schemas.microsoft.com/office/powerpoint/2010/main" val="4226566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F4379CC-6D3A-470E-94B1-0130C43CB369}" type="datetimeFigureOut">
              <a:rPr lang="en-GB" smtClean="0"/>
              <a:t>14/01/2025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DAF9825-616D-4D90-9F77-4BF3101DAA67}" type="slidenum">
              <a:rPr lang="en-GB" smtClean="0"/>
              <a:t>‹#›</a:t>
            </a:fld>
            <a:endParaRPr lang="en-GB"/>
          </a:p>
        </p:txBody>
      </p:sp>
    </p:spTree>
    <p:extLst>
      <p:ext uri="{BB962C8B-B14F-4D97-AF65-F5344CB8AC3E}">
        <p14:creationId xmlns:p14="http://schemas.microsoft.com/office/powerpoint/2010/main" val="2788361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F4379CC-6D3A-470E-94B1-0130C43CB369}" type="datetimeFigureOut">
              <a:rPr lang="en-GB" smtClean="0"/>
              <a:t>14/01/2025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DAF9825-616D-4D90-9F77-4BF3101DAA67}" type="slidenum">
              <a:rPr lang="en-GB" smtClean="0"/>
              <a:t>‹#›</a:t>
            </a:fld>
            <a:endParaRPr lang="en-GB"/>
          </a:p>
        </p:txBody>
      </p:sp>
    </p:spTree>
    <p:extLst>
      <p:ext uri="{BB962C8B-B14F-4D97-AF65-F5344CB8AC3E}">
        <p14:creationId xmlns:p14="http://schemas.microsoft.com/office/powerpoint/2010/main" val="768618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4379CC-6D3A-470E-94B1-0130C43CB369}" type="datetimeFigureOut">
              <a:rPr lang="en-GB" smtClean="0"/>
              <a:t>14/01/2025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DAF9825-616D-4D90-9F77-4BF3101DAA67}" type="slidenum">
              <a:rPr lang="en-GB" smtClean="0"/>
              <a:t>‹#›</a:t>
            </a:fld>
            <a:endParaRPr lang="en-GB"/>
          </a:p>
        </p:txBody>
      </p:sp>
    </p:spTree>
    <p:extLst>
      <p:ext uri="{BB962C8B-B14F-4D97-AF65-F5344CB8AC3E}">
        <p14:creationId xmlns:p14="http://schemas.microsoft.com/office/powerpoint/2010/main" val="33601907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F4379CC-6D3A-470E-94B1-0130C43CB369}" type="datetimeFigureOut">
              <a:rPr lang="en-GB" smtClean="0"/>
              <a:t>14/01/2025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AF9825-616D-4D90-9F77-4BF3101DAA67}" type="slidenum">
              <a:rPr lang="en-GB" smtClean="0"/>
              <a:t>‹#›</a:t>
            </a:fld>
            <a:endParaRPr lang="en-GB"/>
          </a:p>
        </p:txBody>
      </p:sp>
    </p:spTree>
    <p:extLst>
      <p:ext uri="{BB962C8B-B14F-4D97-AF65-F5344CB8AC3E}">
        <p14:creationId xmlns:p14="http://schemas.microsoft.com/office/powerpoint/2010/main" val="2915470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F4379CC-6D3A-470E-94B1-0130C43CB369}" type="datetimeFigureOut">
              <a:rPr lang="en-GB" smtClean="0"/>
              <a:t>14/01/2025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AF9825-616D-4D90-9F77-4BF3101DAA67}" type="slidenum">
              <a:rPr lang="en-GB" smtClean="0"/>
              <a:t>‹#›</a:t>
            </a:fld>
            <a:endParaRPr lang="en-GB"/>
          </a:p>
        </p:txBody>
      </p:sp>
    </p:spTree>
    <p:extLst>
      <p:ext uri="{BB962C8B-B14F-4D97-AF65-F5344CB8AC3E}">
        <p14:creationId xmlns:p14="http://schemas.microsoft.com/office/powerpoint/2010/main" val="4057235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4379CC-6D3A-470E-94B1-0130C43CB369}" type="datetimeFigureOut">
              <a:rPr lang="en-GB" smtClean="0"/>
              <a:t>14/01/2025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AF9825-616D-4D90-9F77-4BF3101DAA67}" type="slidenum">
              <a:rPr lang="en-GB" smtClean="0"/>
              <a:t>‹#›</a:t>
            </a:fld>
            <a:endParaRPr lang="en-GB"/>
          </a:p>
        </p:txBody>
      </p:sp>
    </p:spTree>
    <p:extLst>
      <p:ext uri="{BB962C8B-B14F-4D97-AF65-F5344CB8AC3E}">
        <p14:creationId xmlns:p14="http://schemas.microsoft.com/office/powerpoint/2010/main" val="24865282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4379CC-6D3A-470E-94B1-0130C43CB369}" type="datetimeFigureOut">
              <a:rPr lang="en-GB" smtClean="0"/>
              <a:t>14/01/2025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AF9825-616D-4D90-9F77-4BF3101DAA67}" type="slidenum">
              <a:rPr lang="en-GB" smtClean="0"/>
              <a:t>‹#›</a:t>
            </a:fld>
            <a:endParaRPr lang="en-GB"/>
          </a:p>
        </p:txBody>
      </p:sp>
    </p:spTree>
    <p:extLst>
      <p:ext uri="{BB962C8B-B14F-4D97-AF65-F5344CB8AC3E}">
        <p14:creationId xmlns:p14="http://schemas.microsoft.com/office/powerpoint/2010/main" val="22845113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4379CC-6D3A-470E-94B1-0130C43CB369}" type="datetimeFigureOut">
              <a:rPr lang="en-GB" smtClean="0"/>
              <a:t>14/01/2025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AF9825-616D-4D90-9F77-4BF3101DAA67}" type="slidenum">
              <a:rPr lang="en-GB" smtClean="0"/>
              <a:t>‹#›</a:t>
            </a:fld>
            <a:endParaRPr lang="en-GB"/>
          </a:p>
        </p:txBody>
      </p:sp>
    </p:spTree>
    <p:extLst>
      <p:ext uri="{BB962C8B-B14F-4D97-AF65-F5344CB8AC3E}">
        <p14:creationId xmlns:p14="http://schemas.microsoft.com/office/powerpoint/2010/main" val="25742484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jpeg"/><Relationship Id="rId7" Type="http://schemas.openxmlformats.org/officeDocument/2006/relationships/image" Target="../media/image6.png"/><Relationship Id="rId12"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 Id="rId14" Type="http://schemas.openxmlformats.org/officeDocument/2006/relationships/image" Target="../media/image13.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2.png"/><Relationship Id="rId3" Type="http://schemas.openxmlformats.org/officeDocument/2006/relationships/image" Target="../media/image15.jpeg"/><Relationship Id="rId7" Type="http://schemas.microsoft.com/office/2007/relationships/hdphoto" Target="../media/hdphoto2.wdp"/><Relationship Id="rId12" Type="http://schemas.microsoft.com/office/2007/relationships/hdphoto" Target="../media/hdphoto4.wdp"/><Relationship Id="rId17" Type="http://schemas.openxmlformats.org/officeDocument/2006/relationships/image" Target="../media/image24.jpeg"/><Relationship Id="rId2" Type="http://schemas.openxmlformats.org/officeDocument/2006/relationships/notesSlide" Target="../notesSlides/notesSlide4.xml"/><Relationship Id="rId16" Type="http://schemas.microsoft.com/office/2007/relationships/hdphoto" Target="../media/hdphoto6.wdp"/><Relationship Id="rId1" Type="http://schemas.openxmlformats.org/officeDocument/2006/relationships/slideLayout" Target="../slideLayouts/slideLayout1.xml"/><Relationship Id="rId6" Type="http://schemas.openxmlformats.org/officeDocument/2006/relationships/image" Target="../media/image18.png"/><Relationship Id="rId11" Type="http://schemas.openxmlformats.org/officeDocument/2006/relationships/image" Target="../media/image21.png"/><Relationship Id="rId5" Type="http://schemas.openxmlformats.org/officeDocument/2006/relationships/image" Target="../media/image17.jpeg"/><Relationship Id="rId15" Type="http://schemas.openxmlformats.org/officeDocument/2006/relationships/image" Target="../media/image23.png"/><Relationship Id="rId10" Type="http://schemas.openxmlformats.org/officeDocument/2006/relationships/image" Target="../media/image20.jpeg"/><Relationship Id="rId4" Type="http://schemas.openxmlformats.org/officeDocument/2006/relationships/image" Target="../media/image16.jpeg"/><Relationship Id="rId9" Type="http://schemas.microsoft.com/office/2007/relationships/hdphoto" Target="../media/hdphoto3.wdp"/><Relationship Id="rId14" Type="http://schemas.microsoft.com/office/2007/relationships/hdphoto" Target="../media/hdphoto5.wdp"/></Relationships>
</file>

<file path=ppt/slides/_rels/slide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6.png"/></Relationships>
</file>

<file path=ppt/slides/_rels/slide7.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31.jpeg"/><Relationship Id="rId5" Type="http://schemas.openxmlformats.org/officeDocument/2006/relationships/image" Target="../media/image30.png"/><Relationship Id="rId4" Type="http://schemas.openxmlformats.org/officeDocument/2006/relationships/image" Target="../media/image29.png"/><Relationship Id="rId9" Type="http://schemas.openxmlformats.org/officeDocument/2006/relationships/image" Target="../media/image34.gif"/></Relationships>
</file>

<file path=ppt/slides/_rels/slide8.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35.png"/><Relationship Id="rId7"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microsoft.com/office/2007/relationships/hdphoto" Target="../media/hdphoto7.wdp"/><Relationship Id="rId5" Type="http://schemas.openxmlformats.org/officeDocument/2006/relationships/image" Target="../media/image37.png"/><Relationship Id="rId4" Type="http://schemas.openxmlformats.org/officeDocument/2006/relationships/image" Target="../media/image36.png"/><Relationship Id="rId9" Type="http://schemas.openxmlformats.org/officeDocument/2006/relationships/image" Target="../media/image40.jpeg"/></Relationships>
</file>

<file path=ppt/slides/_rels/slide9.xml.rels><?xml version="1.0" encoding="UTF-8" standalone="yes"?>
<Relationships xmlns="http://schemas.openxmlformats.org/package/2006/relationships"><Relationship Id="rId8" Type="http://schemas.microsoft.com/office/2007/relationships/hdphoto" Target="../media/hdphoto9.wdp"/><Relationship Id="rId3" Type="http://schemas.openxmlformats.org/officeDocument/2006/relationships/image" Target="../media/image42.png"/><Relationship Id="rId7" Type="http://schemas.openxmlformats.org/officeDocument/2006/relationships/image" Target="../media/image45.png"/><Relationship Id="rId2" Type="http://schemas.openxmlformats.org/officeDocument/2006/relationships/image" Target="../media/image41.jpeg"/><Relationship Id="rId1" Type="http://schemas.openxmlformats.org/officeDocument/2006/relationships/slideLayout" Target="../slideLayouts/slideLayout1.xml"/><Relationship Id="rId6" Type="http://schemas.microsoft.com/office/2007/relationships/hdphoto" Target="../media/hdphoto8.wdp"/><Relationship Id="rId5" Type="http://schemas.openxmlformats.org/officeDocument/2006/relationships/image" Target="../media/image44.png"/><Relationship Id="rId4" Type="http://schemas.openxmlformats.org/officeDocument/2006/relationships/image" Target="../media/image43.png"/><Relationship Id="rId9" Type="http://schemas.openxmlformats.org/officeDocument/2006/relationships/image" Target="../media/image46.jpeg"/></Relationships>
</file>

<file path=ppt/slides/_rels/slide10.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47.png"/><Relationship Id="rId7" Type="http://schemas.openxmlformats.org/officeDocument/2006/relationships/image" Target="../media/image50.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49.jpeg"/><Relationship Id="rId5" Type="http://schemas.microsoft.com/office/2007/relationships/hdphoto" Target="../media/hdphoto10.wdp"/><Relationship Id="rId4" Type="http://schemas.openxmlformats.org/officeDocument/2006/relationships/image" Target="../media/image48.png"/><Relationship Id="rId9" Type="http://schemas.openxmlformats.org/officeDocument/2006/relationships/image" Target="../media/image52.png"/></Relationships>
</file>

<file path=ppt/slides/_rels/slide11.xml.rels><?xml version="1.0" encoding="UTF-8" standalone="yes"?>
<Relationships xmlns="http://schemas.openxmlformats.org/package/2006/relationships"><Relationship Id="rId8" Type="http://schemas.microsoft.com/office/2007/relationships/hdphoto" Target="../media/hdphoto12.wdp"/><Relationship Id="rId3" Type="http://schemas.openxmlformats.org/officeDocument/2006/relationships/image" Target="../media/image54.png"/><Relationship Id="rId7" Type="http://schemas.openxmlformats.org/officeDocument/2006/relationships/image" Target="../media/image57.png"/><Relationship Id="rId2" Type="http://schemas.openxmlformats.org/officeDocument/2006/relationships/image" Target="../media/image53.png"/><Relationship Id="rId1" Type="http://schemas.openxmlformats.org/officeDocument/2006/relationships/slideLayout" Target="../slideLayouts/slideLayout1.xml"/><Relationship Id="rId6" Type="http://schemas.microsoft.com/office/2007/relationships/hdphoto" Target="../media/hdphoto11.wdp"/><Relationship Id="rId5" Type="http://schemas.openxmlformats.org/officeDocument/2006/relationships/image" Target="../media/image56.png"/><Relationship Id="rId4" Type="http://schemas.openxmlformats.org/officeDocument/2006/relationships/image" Target="../media/image55.jpeg"/></Relationships>
</file>

<file path=ppt/slides/_rels/slide1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61.png"/></Relationships>
</file>

<file path=ppt/slides/_rels/slide15.xml.rels><?xml version="1.0" encoding="UTF-8" standalone="yes"?>
<Relationships xmlns="http://schemas.openxmlformats.org/package/2006/relationships"><Relationship Id="rId8" Type="http://schemas.microsoft.com/office/2007/relationships/hdphoto" Target="../media/hdphoto14.wdp"/><Relationship Id="rId3" Type="http://schemas.openxmlformats.org/officeDocument/2006/relationships/image" Target="../media/image62.png"/><Relationship Id="rId7" Type="http://schemas.openxmlformats.org/officeDocument/2006/relationships/image" Target="../media/image65.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64.png"/><Relationship Id="rId11" Type="http://schemas.openxmlformats.org/officeDocument/2006/relationships/image" Target="../media/image68.png"/><Relationship Id="rId5" Type="http://schemas.openxmlformats.org/officeDocument/2006/relationships/image" Target="../media/image63.jpeg"/><Relationship Id="rId10" Type="http://schemas.openxmlformats.org/officeDocument/2006/relationships/image" Target="../media/image67.png"/><Relationship Id="rId4" Type="http://schemas.microsoft.com/office/2007/relationships/hdphoto" Target="../media/hdphoto13.wdp"/><Relationship Id="rId9" Type="http://schemas.openxmlformats.org/officeDocument/2006/relationships/image" Target="../media/image66.png"/></Relationships>
</file>

<file path=ppt/slides/_rels/slide16.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70.jpeg"/><Relationship Id="rId4" Type="http://schemas.microsoft.com/office/2007/relationships/hdphoto" Target="../media/hdphoto15.wdp"/></Relationships>
</file>

<file path=ppt/slides/_rels/slide17.xml.rels><?xml version="1.0" encoding="UTF-8" standalone="yes"?>
<Relationships xmlns="http://schemas.openxmlformats.org/package/2006/relationships"><Relationship Id="rId8" Type="http://schemas.openxmlformats.org/officeDocument/2006/relationships/image" Target="../media/image76.jpeg"/><Relationship Id="rId3" Type="http://schemas.openxmlformats.org/officeDocument/2006/relationships/image" Target="../media/image71.png"/><Relationship Id="rId7" Type="http://schemas.openxmlformats.org/officeDocument/2006/relationships/image" Target="../media/image75.jpe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74.png"/><Relationship Id="rId5" Type="http://schemas.openxmlformats.org/officeDocument/2006/relationships/image" Target="../media/image73.jpeg"/><Relationship Id="rId4" Type="http://schemas.openxmlformats.org/officeDocument/2006/relationships/image" Target="../media/image72.png"/><Relationship Id="rId9" Type="http://schemas.openxmlformats.org/officeDocument/2006/relationships/image" Target="../media/image77.gif"/></Relationships>
</file>

<file path=ppt/slides/_rels/slide18.xml.rels><?xml version="1.0" encoding="UTF-8" standalone="yes"?>
<Relationships xmlns="http://schemas.openxmlformats.org/package/2006/relationships"><Relationship Id="rId8" Type="http://schemas.openxmlformats.org/officeDocument/2006/relationships/image" Target="../media/image83.jpeg"/><Relationship Id="rId3" Type="http://schemas.openxmlformats.org/officeDocument/2006/relationships/image" Target="../media/image78.jpeg"/><Relationship Id="rId7" Type="http://schemas.openxmlformats.org/officeDocument/2006/relationships/image" Target="../media/image82.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81.jpeg"/><Relationship Id="rId5" Type="http://schemas.openxmlformats.org/officeDocument/2006/relationships/image" Target="../media/image80.png"/><Relationship Id="rId4" Type="http://schemas.openxmlformats.org/officeDocument/2006/relationships/image" Target="../media/image79.gif"/><Relationship Id="rId9" Type="http://schemas.openxmlformats.org/officeDocument/2006/relationships/image" Target="../media/image84.jpeg"/></Relationships>
</file>

<file path=ppt/slides/_rels/slide19.xml.rels><?xml version="1.0" encoding="UTF-8" standalone="yes"?>
<Relationships xmlns="http://schemas.openxmlformats.org/package/2006/relationships"><Relationship Id="rId8" Type="http://schemas.openxmlformats.org/officeDocument/2006/relationships/image" Target="../media/image90.png"/><Relationship Id="rId3" Type="http://schemas.openxmlformats.org/officeDocument/2006/relationships/image" Target="../media/image85.jpeg"/><Relationship Id="rId7" Type="http://schemas.openxmlformats.org/officeDocument/2006/relationships/image" Target="../media/image89.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88.jpeg"/><Relationship Id="rId5" Type="http://schemas.openxmlformats.org/officeDocument/2006/relationships/image" Target="../media/image87.png"/><Relationship Id="rId4" Type="http://schemas.openxmlformats.org/officeDocument/2006/relationships/image" Target="../media/image86.png"/><Relationship Id="rId9" Type="http://schemas.openxmlformats.org/officeDocument/2006/relationships/image" Target="../media/image91.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92.png"/><Relationship Id="rId7" Type="http://schemas.microsoft.com/office/2007/relationships/hdphoto" Target="../media/hdphoto17.wdp"/><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94.png"/><Relationship Id="rId5" Type="http://schemas.microsoft.com/office/2007/relationships/hdphoto" Target="../media/hdphoto16.wdp"/><Relationship Id="rId4" Type="http://schemas.openxmlformats.org/officeDocument/2006/relationships/image" Target="../media/image93.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8" Type="http://schemas.openxmlformats.org/officeDocument/2006/relationships/image" Target="../media/image99.jpeg"/><Relationship Id="rId13" Type="http://schemas.openxmlformats.org/officeDocument/2006/relationships/image" Target="../media/image104.png"/><Relationship Id="rId18" Type="http://schemas.openxmlformats.org/officeDocument/2006/relationships/image" Target="../media/image108.png"/><Relationship Id="rId3" Type="http://schemas.openxmlformats.org/officeDocument/2006/relationships/image" Target="../media/image95.png"/><Relationship Id="rId7" Type="http://schemas.openxmlformats.org/officeDocument/2006/relationships/image" Target="../media/image98.png"/><Relationship Id="rId12" Type="http://schemas.openxmlformats.org/officeDocument/2006/relationships/image" Target="../media/image103.png"/><Relationship Id="rId17" Type="http://schemas.microsoft.com/office/2007/relationships/hdphoto" Target="../media/hdphoto19.wdp"/><Relationship Id="rId2" Type="http://schemas.openxmlformats.org/officeDocument/2006/relationships/notesSlide" Target="../notesSlides/notesSlide19.xml"/><Relationship Id="rId16" Type="http://schemas.openxmlformats.org/officeDocument/2006/relationships/image" Target="../media/image107.png"/><Relationship Id="rId1" Type="http://schemas.openxmlformats.org/officeDocument/2006/relationships/slideLayout" Target="../slideLayouts/slideLayout1.xml"/><Relationship Id="rId6" Type="http://schemas.openxmlformats.org/officeDocument/2006/relationships/image" Target="../media/image97.png"/><Relationship Id="rId11" Type="http://schemas.openxmlformats.org/officeDocument/2006/relationships/image" Target="../media/image102.png"/><Relationship Id="rId5" Type="http://schemas.microsoft.com/office/2007/relationships/hdphoto" Target="../media/hdphoto18.wdp"/><Relationship Id="rId15" Type="http://schemas.openxmlformats.org/officeDocument/2006/relationships/image" Target="../media/image106.png"/><Relationship Id="rId10" Type="http://schemas.openxmlformats.org/officeDocument/2006/relationships/image" Target="../media/image101.png"/><Relationship Id="rId19" Type="http://schemas.openxmlformats.org/officeDocument/2006/relationships/image" Target="../media/image109.gif"/><Relationship Id="rId4" Type="http://schemas.openxmlformats.org/officeDocument/2006/relationships/image" Target="../media/image96.png"/><Relationship Id="rId9" Type="http://schemas.openxmlformats.org/officeDocument/2006/relationships/image" Target="../media/image100.png"/><Relationship Id="rId14" Type="http://schemas.openxmlformats.org/officeDocument/2006/relationships/image" Target="../media/image105.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71718"/>
            <a:ext cx="8471644" cy="461665"/>
          </a:xfrm>
          <a:prstGeom prst="rect">
            <a:avLst/>
          </a:prstGeom>
          <a:noFill/>
        </p:spPr>
        <p:txBody>
          <a:bodyPr wrap="square" rtlCol="0">
            <a:spAutoFit/>
          </a:bodyPr>
          <a:lstStyle/>
          <a:p>
            <a:pPr algn="ctr"/>
            <a:r>
              <a:rPr lang="en-GB" sz="2400" b="1" dirty="0"/>
              <a:t>L</a:t>
            </a:r>
            <a:r>
              <a:rPr lang="en-GB" b="1" dirty="0"/>
              <a:t>e</a:t>
            </a:r>
            <a:r>
              <a:rPr lang="en-GB" sz="2400" b="1" dirty="0"/>
              <a:t>s</a:t>
            </a:r>
            <a:r>
              <a:rPr lang="en-GB" b="1" dirty="0"/>
              <a:t>s</a:t>
            </a:r>
            <a:r>
              <a:rPr lang="en-GB" sz="2000" b="1" dirty="0"/>
              <a:t>o</a:t>
            </a:r>
            <a:r>
              <a:rPr lang="en-GB" b="1" dirty="0"/>
              <a:t>n </a:t>
            </a:r>
            <a:r>
              <a:rPr lang="en-GB" sz="2400" b="1" dirty="0"/>
              <a:t>1</a:t>
            </a:r>
            <a:r>
              <a:rPr lang="en-GB" b="1" dirty="0"/>
              <a:t>: </a:t>
            </a:r>
            <a:r>
              <a:rPr lang="en-GB" sz="1600" dirty="0"/>
              <a:t>The consequences of the First World War on Germany.</a:t>
            </a:r>
          </a:p>
        </p:txBody>
      </p:sp>
      <p:sp>
        <p:nvSpPr>
          <p:cNvPr id="5" name="Rectangle 4"/>
          <p:cNvSpPr/>
          <p:nvPr/>
        </p:nvSpPr>
        <p:spPr>
          <a:xfrm>
            <a:off x="0" y="902839"/>
            <a:ext cx="12102353" cy="10071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117101" y="1101538"/>
            <a:ext cx="4359649" cy="5632311"/>
          </a:xfrm>
          <a:prstGeom prst="rect">
            <a:avLst/>
          </a:prstGeom>
          <a:noFill/>
          <a:ln w="28575">
            <a:solidFill>
              <a:schemeClr val="tx1"/>
            </a:solidFill>
          </a:ln>
        </p:spPr>
        <p:txBody>
          <a:bodyPr wrap="square" rtlCol="0">
            <a:spAutoFit/>
          </a:bodyPr>
          <a:lstStyle/>
          <a:p>
            <a:r>
              <a:rPr lang="en-GB" sz="1200" dirty="0">
                <a:latin typeface="Century Gothic" panose="020B0502020202020204" pitchFamily="34" charset="0"/>
              </a:rPr>
              <a:t>The </a:t>
            </a:r>
            <a:r>
              <a:rPr lang="en-GB" sz="1400" b="1" dirty="0">
                <a:latin typeface="Century Gothic" panose="020B0502020202020204" pitchFamily="34" charset="0"/>
              </a:rPr>
              <a:t>German Army </a:t>
            </a:r>
            <a:r>
              <a:rPr lang="en-GB" sz="1200" dirty="0">
                <a:latin typeface="Century Gothic" panose="020B0502020202020204" pitchFamily="34" charset="0"/>
              </a:rPr>
              <a:t>had been fighting for </a:t>
            </a:r>
            <a:r>
              <a:rPr lang="en-GB" sz="1400" b="1" dirty="0">
                <a:latin typeface="Century Gothic" panose="020B0502020202020204" pitchFamily="34" charset="0"/>
              </a:rPr>
              <a:t>4 years </a:t>
            </a:r>
            <a:r>
              <a:rPr lang="en-GB" sz="1200" dirty="0">
                <a:latin typeface="Century Gothic" panose="020B0502020202020204" pitchFamily="34" charset="0"/>
              </a:rPr>
              <a:t>in France and had many victories.</a:t>
            </a:r>
          </a:p>
          <a:p>
            <a:endParaRPr lang="en-GB" sz="1200" u="sng" dirty="0"/>
          </a:p>
          <a:p>
            <a:r>
              <a:rPr lang="en-GB" sz="1600" dirty="0">
                <a:latin typeface="Century Gothic" panose="020B0502020202020204" pitchFamily="34" charset="0"/>
              </a:rPr>
              <a:t>However,</a:t>
            </a:r>
            <a:r>
              <a:rPr lang="en-GB" sz="1200" dirty="0">
                <a:latin typeface="Century Gothic" panose="020B0502020202020204" pitchFamily="34" charset="0"/>
              </a:rPr>
              <a:t> back in Germany, </a:t>
            </a:r>
            <a:r>
              <a:rPr lang="en-GB" sz="1400" dirty="0">
                <a:latin typeface="Century Gothic" panose="020B0502020202020204" pitchFamily="34" charset="0"/>
              </a:rPr>
              <a:t>the </a:t>
            </a:r>
            <a:r>
              <a:rPr lang="en-GB" sz="1400" b="1" dirty="0">
                <a:latin typeface="Century Gothic" panose="020B0502020202020204" pitchFamily="34" charset="0"/>
              </a:rPr>
              <a:t>public </a:t>
            </a:r>
            <a:r>
              <a:rPr lang="en-GB" sz="1200" dirty="0">
                <a:latin typeface="Century Gothic" panose="020B0502020202020204" pitchFamily="34" charset="0"/>
              </a:rPr>
              <a:t>were not happy:</a:t>
            </a:r>
          </a:p>
          <a:p>
            <a:pPr marL="361950" indent="-361950">
              <a:buFont typeface="Wingdings" panose="05000000000000000000" pitchFamily="2" charset="2"/>
              <a:buChar char="q"/>
            </a:pPr>
            <a:r>
              <a:rPr lang="en-GB" sz="1400" b="1" dirty="0">
                <a:latin typeface="Century Gothic" panose="020B0502020202020204" pitchFamily="34" charset="0"/>
              </a:rPr>
              <a:t>British ships </a:t>
            </a:r>
            <a:r>
              <a:rPr lang="en-GB" sz="1200" dirty="0">
                <a:latin typeface="Century Gothic" panose="020B0502020202020204" pitchFamily="34" charset="0"/>
              </a:rPr>
              <a:t>blocked supplies.</a:t>
            </a:r>
          </a:p>
          <a:p>
            <a:pPr marL="361950" indent="-361950">
              <a:buFont typeface="Wingdings" panose="05000000000000000000" pitchFamily="2" charset="2"/>
              <a:buChar char="q"/>
            </a:pPr>
            <a:r>
              <a:rPr lang="en-GB" sz="1200" dirty="0">
                <a:latin typeface="Century Gothic" panose="020B0502020202020204" pitchFamily="34" charset="0"/>
              </a:rPr>
              <a:t>750,000 died from </a:t>
            </a:r>
            <a:r>
              <a:rPr lang="en-GB" sz="1400" b="1" dirty="0">
                <a:latin typeface="Century Gothic" panose="020B0502020202020204" pitchFamily="34" charset="0"/>
              </a:rPr>
              <a:t>starvation</a:t>
            </a:r>
            <a:r>
              <a:rPr lang="en-GB" sz="1200" dirty="0">
                <a:latin typeface="Century Gothic" panose="020B0502020202020204" pitchFamily="34" charset="0"/>
              </a:rPr>
              <a:t> in Germany.</a:t>
            </a:r>
          </a:p>
          <a:p>
            <a:pPr marL="361950" indent="-361950">
              <a:buFont typeface="Wingdings" panose="05000000000000000000" pitchFamily="2" charset="2"/>
              <a:buChar char="q"/>
            </a:pPr>
            <a:r>
              <a:rPr lang="en-GB" sz="1200" dirty="0">
                <a:latin typeface="Century Gothic" panose="020B0502020202020204" pitchFamily="34" charset="0"/>
              </a:rPr>
              <a:t>There were </a:t>
            </a:r>
            <a:r>
              <a:rPr lang="en-GB" sz="1400" b="1" dirty="0">
                <a:latin typeface="Century Gothic" panose="020B0502020202020204" pitchFamily="34" charset="0"/>
              </a:rPr>
              <a:t>protests</a:t>
            </a:r>
            <a:r>
              <a:rPr lang="en-GB" sz="1200" dirty="0">
                <a:latin typeface="Century Gothic" panose="020B0502020202020204" pitchFamily="34" charset="0"/>
              </a:rPr>
              <a:t> and </a:t>
            </a:r>
            <a:r>
              <a:rPr lang="en-GB" sz="1400" b="1" dirty="0">
                <a:latin typeface="Century Gothic" panose="020B0502020202020204" pitchFamily="34" charset="0"/>
              </a:rPr>
              <a:t>strikes</a:t>
            </a:r>
            <a:r>
              <a:rPr lang="en-GB" sz="1400" dirty="0">
                <a:latin typeface="Century Gothic" panose="020B0502020202020204" pitchFamily="34" charset="0"/>
              </a:rPr>
              <a:t>.</a:t>
            </a:r>
            <a:endParaRPr lang="en-GB" sz="1200" dirty="0">
              <a:latin typeface="Century Gothic" panose="020B0502020202020204" pitchFamily="34" charset="0"/>
            </a:endParaRPr>
          </a:p>
          <a:p>
            <a:pPr marL="361950" indent="-361950">
              <a:buFont typeface="Wingdings" panose="05000000000000000000" pitchFamily="2" charset="2"/>
              <a:buChar char="q"/>
            </a:pPr>
            <a:r>
              <a:rPr lang="en-GB" sz="1200" dirty="0">
                <a:latin typeface="Century Gothic" panose="020B0502020202020204" pitchFamily="34" charset="0"/>
              </a:rPr>
              <a:t>Even </a:t>
            </a:r>
            <a:r>
              <a:rPr lang="en-GB" sz="1400" b="1" dirty="0">
                <a:latin typeface="Century Gothic" panose="020B0502020202020204" pitchFamily="34" charset="0"/>
              </a:rPr>
              <a:t>soldiers</a:t>
            </a:r>
            <a:r>
              <a:rPr lang="en-GB" sz="1400" dirty="0">
                <a:latin typeface="Century Gothic" panose="020B0502020202020204" pitchFamily="34" charset="0"/>
              </a:rPr>
              <a:t> </a:t>
            </a:r>
            <a:r>
              <a:rPr lang="en-GB" sz="1200" dirty="0">
                <a:latin typeface="Century Gothic" panose="020B0502020202020204" pitchFamily="34" charset="0"/>
              </a:rPr>
              <a:t>refused to follow orders or joined in with protests.</a:t>
            </a:r>
          </a:p>
          <a:p>
            <a:pPr marL="361950" indent="-361950">
              <a:buFont typeface="Wingdings" panose="05000000000000000000" pitchFamily="2" charset="2"/>
              <a:buChar char="q"/>
            </a:pPr>
            <a:r>
              <a:rPr lang="en-GB" sz="1400" b="1" dirty="0">
                <a:latin typeface="Century Gothic" panose="020B0502020202020204" pitchFamily="34" charset="0"/>
              </a:rPr>
              <a:t>Jewish Communists </a:t>
            </a:r>
            <a:r>
              <a:rPr lang="en-GB" sz="1200" dirty="0">
                <a:latin typeface="Century Gothic" panose="020B0502020202020204" pitchFamily="34" charset="0"/>
              </a:rPr>
              <a:t>were keen to bring change.</a:t>
            </a:r>
          </a:p>
          <a:p>
            <a:pPr marL="361950" indent="-361950">
              <a:buFont typeface="Wingdings" panose="05000000000000000000" pitchFamily="2" charset="2"/>
              <a:buChar char="q"/>
            </a:pPr>
            <a:r>
              <a:rPr lang="en-GB" sz="1200" dirty="0">
                <a:latin typeface="Century Gothic" panose="020B0502020202020204" pitchFamily="34" charset="0"/>
              </a:rPr>
              <a:t>War was too </a:t>
            </a:r>
            <a:r>
              <a:rPr lang="en-GB" sz="1400" dirty="0">
                <a:latin typeface="Century Gothic" panose="020B0502020202020204" pitchFamily="34" charset="0"/>
              </a:rPr>
              <a:t>expensive</a:t>
            </a:r>
            <a:r>
              <a:rPr lang="en-GB" sz="1200" dirty="0">
                <a:latin typeface="Century Gothic" panose="020B0502020202020204" pitchFamily="34" charset="0"/>
              </a:rPr>
              <a:t>.</a:t>
            </a:r>
          </a:p>
          <a:p>
            <a:endParaRPr lang="en-GB" sz="1200" dirty="0">
              <a:latin typeface="Century Gothic" panose="020B0502020202020204" pitchFamily="34" charset="0"/>
            </a:endParaRPr>
          </a:p>
          <a:p>
            <a:r>
              <a:rPr lang="en-GB" sz="1200" dirty="0">
                <a:latin typeface="Century Gothic" panose="020B0502020202020204" pitchFamily="34" charset="0"/>
              </a:rPr>
              <a:t>This started a </a:t>
            </a:r>
            <a:r>
              <a:rPr lang="en-GB" sz="1400" b="1" dirty="0">
                <a:latin typeface="Century Gothic" panose="020B0502020202020204" pitchFamily="34" charset="0"/>
              </a:rPr>
              <a:t>German Revolution </a:t>
            </a:r>
            <a:r>
              <a:rPr lang="en-GB" sz="1400" dirty="0">
                <a:latin typeface="Century Gothic" panose="020B0502020202020204" pitchFamily="34" charset="0"/>
              </a:rPr>
              <a:t>in Nov. 1918</a:t>
            </a:r>
            <a:r>
              <a:rPr lang="en-GB" sz="1200" dirty="0">
                <a:latin typeface="Century Gothic" panose="020B0502020202020204" pitchFamily="34" charset="0"/>
              </a:rPr>
              <a:t>.</a:t>
            </a:r>
          </a:p>
          <a:p>
            <a:r>
              <a:rPr lang="en-GB" sz="1200" dirty="0"/>
              <a:t> </a:t>
            </a:r>
          </a:p>
          <a:p>
            <a:r>
              <a:rPr lang="en-GB" sz="1400" b="1" dirty="0"/>
              <a:t>THE GERMANS WANTED CHANGE!</a:t>
            </a:r>
          </a:p>
          <a:p>
            <a:r>
              <a:rPr lang="en-GB" sz="1400" b="1" dirty="0"/>
              <a:t>GERMANY WAS OUT OF CONTROL!</a:t>
            </a:r>
          </a:p>
          <a:p>
            <a:endParaRPr lang="en-GB" sz="1200" dirty="0"/>
          </a:p>
          <a:p>
            <a:r>
              <a:rPr lang="en-GB" sz="1400" dirty="0"/>
              <a:t>KAISER WILHELM HAD</a:t>
            </a:r>
          </a:p>
          <a:p>
            <a:r>
              <a:rPr lang="en-GB" sz="1400" dirty="0"/>
              <a:t> </a:t>
            </a:r>
            <a:r>
              <a:rPr lang="en-GB" sz="1400" b="1" dirty="0"/>
              <a:t>LOST CONTROL </a:t>
            </a:r>
            <a:r>
              <a:rPr lang="en-GB" sz="1400" dirty="0"/>
              <a:t>OF HIS PEOPLE!</a:t>
            </a:r>
          </a:p>
          <a:p>
            <a:pPr algn="ctr"/>
            <a:endParaRPr lang="en-GB" sz="1400" dirty="0"/>
          </a:p>
          <a:p>
            <a:pPr algn="ctr"/>
            <a:endParaRPr lang="en-GB" sz="1400" dirty="0"/>
          </a:p>
          <a:p>
            <a:pPr marL="285750" indent="-285750">
              <a:buFont typeface="Wingdings" panose="05000000000000000000" pitchFamily="2" charset="2"/>
              <a:buChar char="q"/>
            </a:pPr>
            <a:r>
              <a:rPr lang="en-GB" sz="1600" b="1" dirty="0"/>
              <a:t>Kaiser (King) Wilhelm </a:t>
            </a:r>
            <a:r>
              <a:rPr lang="en-GB" sz="1600" dirty="0"/>
              <a:t>was under pressure to </a:t>
            </a:r>
            <a:r>
              <a:rPr lang="en-GB" b="1" dirty="0"/>
              <a:t>abdicate</a:t>
            </a:r>
            <a:r>
              <a:rPr lang="en-GB" sz="1600" dirty="0"/>
              <a:t>, even by his army generals.</a:t>
            </a:r>
          </a:p>
          <a:p>
            <a:pPr marL="285750" indent="-285750">
              <a:buFont typeface="Wingdings" panose="05000000000000000000" pitchFamily="2" charset="2"/>
              <a:buChar char="q"/>
            </a:pPr>
            <a:r>
              <a:rPr lang="en-GB" sz="1600" b="1" dirty="0"/>
              <a:t>10</a:t>
            </a:r>
            <a:r>
              <a:rPr lang="en-GB" sz="1600" b="1" baseline="30000" dirty="0"/>
              <a:t>th</a:t>
            </a:r>
            <a:r>
              <a:rPr lang="en-GB" sz="1600" b="1" dirty="0"/>
              <a:t> November</a:t>
            </a:r>
            <a:r>
              <a:rPr lang="en-GB" sz="1600" dirty="0"/>
              <a:t>, 1918 he </a:t>
            </a:r>
            <a:r>
              <a:rPr lang="en-GB" b="1" dirty="0"/>
              <a:t>abdicated</a:t>
            </a:r>
            <a:r>
              <a:rPr lang="en-GB" sz="1600" dirty="0"/>
              <a:t>.</a:t>
            </a:r>
          </a:p>
          <a:p>
            <a:pPr algn="ctr"/>
            <a:endParaRPr lang="en-GB" sz="1400" dirty="0"/>
          </a:p>
        </p:txBody>
      </p:sp>
      <p:sp>
        <p:nvSpPr>
          <p:cNvPr id="8" name="TextBox 7"/>
          <p:cNvSpPr txBox="1"/>
          <p:nvPr/>
        </p:nvSpPr>
        <p:spPr>
          <a:xfrm>
            <a:off x="4563874" y="1101538"/>
            <a:ext cx="3820646" cy="5601533"/>
          </a:xfrm>
          <a:prstGeom prst="rect">
            <a:avLst/>
          </a:prstGeom>
          <a:noFill/>
          <a:ln w="28575">
            <a:solidFill>
              <a:schemeClr val="tx1"/>
            </a:solidFill>
          </a:ln>
        </p:spPr>
        <p:txBody>
          <a:bodyPr wrap="square" rtlCol="0">
            <a:spAutoFit/>
          </a:bodyPr>
          <a:lstStyle/>
          <a:p>
            <a:pPr algn="ctr"/>
            <a:r>
              <a:rPr lang="en-GB" sz="1400" b="1" u="sng" dirty="0"/>
              <a:t>What happened next?</a:t>
            </a:r>
          </a:p>
          <a:p>
            <a:pPr marL="171450" indent="-171450">
              <a:buFont typeface="Wingdings" panose="05000000000000000000" pitchFamily="2" charset="2"/>
              <a:buChar char="q"/>
            </a:pPr>
            <a:endParaRPr lang="en-GB" sz="1200" dirty="0"/>
          </a:p>
          <a:p>
            <a:pPr marL="171450" indent="-171450">
              <a:buFont typeface="Wingdings" panose="05000000000000000000" pitchFamily="2" charset="2"/>
              <a:buChar char="q"/>
            </a:pPr>
            <a:r>
              <a:rPr lang="en-GB" sz="1400" b="1" dirty="0"/>
              <a:t>Frederick Ebert </a:t>
            </a:r>
            <a:r>
              <a:rPr lang="en-GB" sz="1400" dirty="0"/>
              <a:t>became leader of the </a:t>
            </a:r>
            <a:r>
              <a:rPr lang="en-GB" sz="1600" b="1" u="sng" dirty="0"/>
              <a:t>Weimar Republic.  </a:t>
            </a:r>
          </a:p>
          <a:p>
            <a:pPr marL="171450" indent="-171450">
              <a:buFont typeface="Wingdings" panose="05000000000000000000" pitchFamily="2" charset="2"/>
              <a:buChar char="q"/>
            </a:pPr>
            <a:r>
              <a:rPr lang="en-GB" sz="1400" b="1" dirty="0"/>
              <a:t>Weimar</a:t>
            </a:r>
            <a:r>
              <a:rPr lang="en-GB" sz="1400" dirty="0"/>
              <a:t> is a district in Germany</a:t>
            </a:r>
          </a:p>
          <a:p>
            <a:pPr marL="171450" indent="-171450">
              <a:buFont typeface="Wingdings" panose="05000000000000000000" pitchFamily="2" charset="2"/>
              <a:buChar char="q"/>
            </a:pPr>
            <a:r>
              <a:rPr lang="en-GB" sz="1400" dirty="0"/>
              <a:t>A </a:t>
            </a:r>
            <a:r>
              <a:rPr lang="en-GB" sz="1400" b="1" dirty="0"/>
              <a:t>Republic</a:t>
            </a:r>
            <a:r>
              <a:rPr lang="en-GB" sz="1400" dirty="0"/>
              <a:t> is a country without a monarchy/royal family.</a:t>
            </a:r>
          </a:p>
          <a:p>
            <a:endParaRPr lang="en-GB" sz="1400" dirty="0"/>
          </a:p>
          <a:p>
            <a:pPr algn="ctr"/>
            <a:r>
              <a:rPr lang="en-GB" sz="1600" b="1" u="sng" dirty="0"/>
              <a:t>The start of the Weimar Republic</a:t>
            </a:r>
          </a:p>
          <a:p>
            <a:pPr marL="171450" indent="-171450">
              <a:buFont typeface="Wingdings" panose="05000000000000000000" pitchFamily="2" charset="2"/>
              <a:buChar char="q"/>
            </a:pPr>
            <a:r>
              <a:rPr lang="en-GB" sz="1400" dirty="0"/>
              <a:t>Crowds (some with guns) gathered on the streets of </a:t>
            </a:r>
            <a:r>
              <a:rPr lang="en-GB" sz="1400" b="1" dirty="0"/>
              <a:t>Berlin</a:t>
            </a:r>
            <a:r>
              <a:rPr lang="en-GB" sz="1400" dirty="0"/>
              <a:t> outside the </a:t>
            </a:r>
            <a:r>
              <a:rPr lang="en-GB" sz="1400" b="1" dirty="0"/>
              <a:t>Reichstag</a:t>
            </a:r>
            <a:r>
              <a:rPr lang="en-GB" sz="1400" dirty="0"/>
              <a:t> (German Parliament).</a:t>
            </a:r>
          </a:p>
          <a:p>
            <a:pPr marL="171450" indent="-171450">
              <a:buFont typeface="Wingdings" panose="05000000000000000000" pitchFamily="2" charset="2"/>
              <a:buChar char="q"/>
            </a:pPr>
            <a:r>
              <a:rPr lang="en-GB" sz="1400" dirty="0"/>
              <a:t>The biggest political party was </a:t>
            </a:r>
          </a:p>
          <a:p>
            <a:r>
              <a:rPr lang="en-GB" sz="1400" dirty="0"/>
              <a:t>the </a:t>
            </a:r>
            <a:r>
              <a:rPr lang="en-GB" sz="1400" b="1" dirty="0"/>
              <a:t>Social </a:t>
            </a:r>
            <a:r>
              <a:rPr lang="en-GB" sz="1400" b="1" u="sng" dirty="0"/>
              <a:t>Democratic</a:t>
            </a:r>
            <a:r>
              <a:rPr lang="en-GB" sz="1400" b="1" dirty="0"/>
              <a:t> Party </a:t>
            </a:r>
          </a:p>
          <a:p>
            <a:r>
              <a:rPr lang="en-GB" sz="1400" b="1" dirty="0"/>
              <a:t>(SDP).  </a:t>
            </a:r>
            <a:r>
              <a:rPr lang="en-GB" sz="1400" dirty="0"/>
              <a:t>Their leader was </a:t>
            </a:r>
          </a:p>
          <a:p>
            <a:r>
              <a:rPr lang="en-GB" sz="1600" b="1" dirty="0"/>
              <a:t>Friedrich Ebert.</a:t>
            </a:r>
          </a:p>
          <a:p>
            <a:endParaRPr lang="en-GB" sz="1600" b="1" dirty="0"/>
          </a:p>
          <a:p>
            <a:endParaRPr lang="en-GB" sz="1600" b="1" dirty="0"/>
          </a:p>
          <a:p>
            <a:r>
              <a:rPr lang="en-GB" sz="1600" b="1" dirty="0"/>
              <a:t>Friedrich Ebert then </a:t>
            </a:r>
            <a:r>
              <a:rPr lang="en-GB" sz="1600" dirty="0"/>
              <a:t>became Germany’s Chancellor (Like a Prime Minister)</a:t>
            </a:r>
          </a:p>
          <a:p>
            <a:endParaRPr lang="en-GB" sz="1600" b="1" dirty="0"/>
          </a:p>
          <a:p>
            <a:pPr algn="ctr"/>
            <a:r>
              <a:rPr lang="en-GB" sz="1600" b="1" dirty="0"/>
              <a:t>He did not want the Communists in power.  Communism might bring more chaos.</a:t>
            </a:r>
          </a:p>
          <a:p>
            <a:pPr algn="ctr"/>
            <a:endParaRPr lang="en-GB" sz="1600" b="1" dirty="0"/>
          </a:p>
        </p:txBody>
      </p:sp>
      <p:sp>
        <p:nvSpPr>
          <p:cNvPr id="9" name="TextBox 8"/>
          <p:cNvSpPr txBox="1"/>
          <p:nvPr/>
        </p:nvSpPr>
        <p:spPr>
          <a:xfrm>
            <a:off x="8471644" y="71718"/>
            <a:ext cx="3630709" cy="2523768"/>
          </a:xfrm>
          <a:prstGeom prst="rect">
            <a:avLst/>
          </a:prstGeom>
          <a:solidFill>
            <a:schemeClr val="bg1"/>
          </a:solidFill>
          <a:ln w="28575">
            <a:solidFill>
              <a:schemeClr val="tx1"/>
            </a:solidFill>
          </a:ln>
        </p:spPr>
        <p:txBody>
          <a:bodyPr wrap="square" rtlCol="0">
            <a:spAutoFit/>
          </a:bodyPr>
          <a:lstStyle/>
          <a:p>
            <a:pPr algn="ctr"/>
            <a:r>
              <a:rPr lang="en-GB" sz="1200" b="1" u="sng" dirty="0"/>
              <a:t>KNOW YOUR TERMS:</a:t>
            </a:r>
          </a:p>
          <a:p>
            <a:pPr marL="228600" indent="-228600">
              <a:buFont typeface="+mj-lt"/>
              <a:buAutoNum type="arabicPeriod"/>
            </a:pPr>
            <a:r>
              <a:rPr lang="en-GB" sz="1400" b="1" dirty="0"/>
              <a:t>Kaiser</a:t>
            </a:r>
            <a:r>
              <a:rPr lang="en-GB" sz="1200" b="1" dirty="0"/>
              <a:t> – </a:t>
            </a:r>
            <a:r>
              <a:rPr lang="en-GB" sz="1200" dirty="0"/>
              <a:t>‘King’ – part of the German royal family.</a:t>
            </a:r>
          </a:p>
          <a:p>
            <a:pPr marL="228600" indent="-228600">
              <a:buFont typeface="+mj-lt"/>
              <a:buAutoNum type="arabicPeriod"/>
            </a:pPr>
            <a:r>
              <a:rPr lang="en-GB" sz="1400" b="1" dirty="0"/>
              <a:t>Abdicated </a:t>
            </a:r>
            <a:r>
              <a:rPr lang="en-GB" sz="1200" b="1" dirty="0"/>
              <a:t>– </a:t>
            </a:r>
            <a:r>
              <a:rPr lang="en-GB" sz="1200" dirty="0"/>
              <a:t>Stepped down from power.</a:t>
            </a:r>
          </a:p>
          <a:p>
            <a:pPr marL="228600" indent="-228600">
              <a:buFont typeface="+mj-lt"/>
              <a:buAutoNum type="arabicPeriod"/>
            </a:pPr>
            <a:r>
              <a:rPr lang="en-GB" sz="1400" b="1" dirty="0"/>
              <a:t>Exile</a:t>
            </a:r>
            <a:r>
              <a:rPr lang="en-GB" sz="1200" b="1" dirty="0"/>
              <a:t> – </a:t>
            </a:r>
            <a:r>
              <a:rPr lang="en-GB" sz="1200" dirty="0"/>
              <a:t>Moved safely away from Germany.</a:t>
            </a:r>
          </a:p>
          <a:p>
            <a:pPr marL="228600" indent="-228600">
              <a:buFont typeface="+mj-lt"/>
              <a:buAutoNum type="arabicPeriod"/>
            </a:pPr>
            <a:r>
              <a:rPr lang="en-GB" sz="1400" b="1" dirty="0"/>
              <a:t>Constitution</a:t>
            </a:r>
            <a:r>
              <a:rPr lang="en-GB" sz="1200" b="1" dirty="0"/>
              <a:t> – </a:t>
            </a:r>
            <a:r>
              <a:rPr lang="en-GB" sz="1200" dirty="0"/>
              <a:t>A new set of rules about how a country is run.</a:t>
            </a:r>
          </a:p>
          <a:p>
            <a:pPr marL="228600" indent="-228600">
              <a:buFont typeface="+mj-lt"/>
              <a:buAutoNum type="arabicPeriod"/>
            </a:pPr>
            <a:r>
              <a:rPr lang="en-GB" sz="1400" b="1" dirty="0"/>
              <a:t>Republic</a:t>
            </a:r>
            <a:r>
              <a:rPr lang="en-GB" sz="1200" b="1" dirty="0"/>
              <a:t> – </a:t>
            </a:r>
            <a:r>
              <a:rPr lang="en-GB" sz="1200" dirty="0"/>
              <a:t>A country without a royal family.</a:t>
            </a:r>
          </a:p>
          <a:p>
            <a:pPr marL="228600" indent="-228600">
              <a:buFont typeface="+mj-lt"/>
              <a:buAutoNum type="arabicPeriod"/>
            </a:pPr>
            <a:r>
              <a:rPr lang="en-GB" sz="1400" b="1" dirty="0"/>
              <a:t>Communist</a:t>
            </a:r>
            <a:r>
              <a:rPr lang="en-GB" sz="1200" b="1" dirty="0"/>
              <a:t> – </a:t>
            </a:r>
            <a:r>
              <a:rPr lang="en-GB" sz="1200" dirty="0"/>
              <a:t>A form of government which aims for equality, workers rights and sharing all resources.  Linked with Germany’s enemy – Russia.</a:t>
            </a:r>
          </a:p>
          <a:p>
            <a:pPr marL="228600" indent="-228600">
              <a:buFont typeface="+mj-lt"/>
              <a:buAutoNum type="arabicPeriod"/>
            </a:pPr>
            <a:r>
              <a:rPr lang="en-GB" sz="1400" b="1" dirty="0"/>
              <a:t>Reichstag</a:t>
            </a:r>
            <a:r>
              <a:rPr lang="en-GB" sz="1200" b="1" dirty="0"/>
              <a:t> – </a:t>
            </a:r>
            <a:r>
              <a:rPr lang="en-GB" sz="1200" dirty="0"/>
              <a:t>The Germany government building (like the Houses of Parliament in the UK)</a:t>
            </a:r>
          </a:p>
        </p:txBody>
      </p:sp>
      <p:sp>
        <p:nvSpPr>
          <p:cNvPr id="10" name="TextBox 9"/>
          <p:cNvSpPr txBox="1"/>
          <p:nvPr/>
        </p:nvSpPr>
        <p:spPr>
          <a:xfrm>
            <a:off x="8471644" y="2671482"/>
            <a:ext cx="3630709" cy="3939540"/>
          </a:xfrm>
          <a:prstGeom prst="rect">
            <a:avLst/>
          </a:prstGeom>
          <a:noFill/>
          <a:ln w="28575">
            <a:solidFill>
              <a:schemeClr val="tx1"/>
            </a:solidFill>
          </a:ln>
        </p:spPr>
        <p:txBody>
          <a:bodyPr wrap="square" rtlCol="0">
            <a:spAutoFit/>
          </a:bodyPr>
          <a:lstStyle/>
          <a:p>
            <a:pPr algn="ctr"/>
            <a:r>
              <a:rPr lang="en-GB" sz="1400" b="1" u="sng" dirty="0"/>
              <a:t>How did he bring calm and stability and avoid anarchy?</a:t>
            </a:r>
          </a:p>
          <a:p>
            <a:pPr marL="171450" indent="-171450">
              <a:buFont typeface="Wingdings" panose="05000000000000000000" pitchFamily="2" charset="2"/>
              <a:buChar char="q"/>
            </a:pPr>
            <a:r>
              <a:rPr lang="en-GB" sz="1400" dirty="0"/>
              <a:t>Worked with the </a:t>
            </a:r>
            <a:r>
              <a:rPr lang="en-GB" sz="1400" b="1" dirty="0"/>
              <a:t>army</a:t>
            </a:r>
            <a:r>
              <a:rPr lang="en-GB" sz="1400" dirty="0"/>
              <a:t> to keep the communists.</a:t>
            </a:r>
          </a:p>
          <a:p>
            <a:pPr marL="171450" indent="-171450">
              <a:buFont typeface="Wingdings" panose="05000000000000000000" pitchFamily="2" charset="2"/>
              <a:buChar char="q"/>
            </a:pPr>
            <a:r>
              <a:rPr lang="en-GB" sz="1400" b="1" dirty="0"/>
              <a:t>Removed </a:t>
            </a:r>
            <a:r>
              <a:rPr lang="en-GB" sz="1400" dirty="0"/>
              <a:t>some old, extreme politicians from the Reichstag .</a:t>
            </a:r>
          </a:p>
          <a:p>
            <a:pPr marL="171450" indent="-171450">
              <a:buFont typeface="Wingdings" panose="05000000000000000000" pitchFamily="2" charset="2"/>
              <a:buChar char="q"/>
            </a:pPr>
            <a:r>
              <a:rPr lang="en-GB" sz="1400" dirty="0"/>
              <a:t>Demanded a </a:t>
            </a:r>
            <a:r>
              <a:rPr lang="en-GB" sz="1400" b="1" dirty="0"/>
              <a:t>new constitution (set of rules about how Germany was run)</a:t>
            </a:r>
          </a:p>
          <a:p>
            <a:pPr marL="171450" indent="-171450">
              <a:buFont typeface="Wingdings" panose="05000000000000000000" pitchFamily="2" charset="2"/>
              <a:buChar char="q"/>
            </a:pPr>
            <a:r>
              <a:rPr lang="en-GB" sz="1400" dirty="0"/>
              <a:t>Introduced</a:t>
            </a:r>
            <a:r>
              <a:rPr lang="en-GB" sz="1400" b="1" dirty="0"/>
              <a:t> democracy </a:t>
            </a:r>
            <a:r>
              <a:rPr lang="en-GB" sz="1400" dirty="0"/>
              <a:t>(a public vote).</a:t>
            </a:r>
          </a:p>
          <a:p>
            <a:endParaRPr lang="en-GB" sz="1200" dirty="0"/>
          </a:p>
          <a:p>
            <a:pPr algn="ctr"/>
            <a:r>
              <a:rPr lang="en-GB" sz="1600" b="1" u="sng" dirty="0"/>
              <a:t>The Armistice – 11</a:t>
            </a:r>
            <a:r>
              <a:rPr lang="en-GB" sz="1600" b="1" u="sng" baseline="30000" dirty="0"/>
              <a:t>th</a:t>
            </a:r>
            <a:r>
              <a:rPr lang="en-GB" sz="1600" b="1" u="sng" dirty="0"/>
              <a:t> November 1918.</a:t>
            </a:r>
          </a:p>
          <a:p>
            <a:pPr marL="171450" indent="-171450">
              <a:buFont typeface="Wingdings" panose="05000000000000000000" pitchFamily="2" charset="2"/>
              <a:buChar char="q"/>
            </a:pPr>
            <a:r>
              <a:rPr lang="en-GB" sz="1600" dirty="0"/>
              <a:t>The </a:t>
            </a:r>
            <a:r>
              <a:rPr lang="en-GB" sz="1600" b="1" dirty="0"/>
              <a:t>formal agreement </a:t>
            </a:r>
            <a:r>
              <a:rPr lang="en-GB" sz="1600" dirty="0"/>
              <a:t>between Germany and the Allies to end the war.  </a:t>
            </a:r>
          </a:p>
          <a:p>
            <a:pPr marL="171450" indent="-171450">
              <a:buFont typeface="Wingdings" panose="05000000000000000000" pitchFamily="2" charset="2"/>
              <a:buChar char="q"/>
            </a:pPr>
            <a:r>
              <a:rPr lang="en-GB" sz="1600" dirty="0"/>
              <a:t>Germany agreed to a treaty called the </a:t>
            </a:r>
            <a:r>
              <a:rPr lang="en-GB" sz="1600" b="1" dirty="0"/>
              <a:t>Treaty of Versailles</a:t>
            </a:r>
            <a:r>
              <a:rPr lang="en-GB" sz="1600" dirty="0"/>
              <a:t> – where it formally had to admit defeat and </a:t>
            </a:r>
            <a:r>
              <a:rPr lang="en-GB" sz="1600" b="1" dirty="0"/>
              <a:t>guilt</a:t>
            </a:r>
            <a:r>
              <a:rPr lang="en-GB" sz="1600" dirty="0"/>
              <a:t> for the war.</a:t>
            </a:r>
          </a:p>
        </p:txBody>
      </p:sp>
      <p:sp>
        <p:nvSpPr>
          <p:cNvPr id="2" name="TextBox 1"/>
          <p:cNvSpPr txBox="1"/>
          <p:nvPr/>
        </p:nvSpPr>
        <p:spPr>
          <a:xfrm>
            <a:off x="2682128" y="368422"/>
            <a:ext cx="3324225" cy="584775"/>
          </a:xfrm>
          <a:prstGeom prst="rect">
            <a:avLst/>
          </a:prstGeom>
          <a:noFill/>
        </p:spPr>
        <p:txBody>
          <a:bodyPr wrap="square" rtlCol="0">
            <a:spAutoFit/>
          </a:bodyPr>
          <a:lstStyle/>
          <a:p>
            <a:pPr algn="ctr"/>
            <a:r>
              <a:rPr lang="en-GB" sz="3200" b="1" dirty="0">
                <a:latin typeface="Berlin Sans FB" panose="020E0602020502020306" pitchFamily="34" charset="0"/>
              </a:rPr>
              <a:t>T</a:t>
            </a:r>
            <a:r>
              <a:rPr lang="en-GB" sz="2400" b="1" dirty="0">
                <a:latin typeface="Berlin Sans FB" panose="020E0602020502020306" pitchFamily="34" charset="0"/>
              </a:rPr>
              <a:t>H</a:t>
            </a:r>
            <a:r>
              <a:rPr lang="en-GB" sz="2800" b="1" dirty="0">
                <a:latin typeface="Berlin Sans FB" panose="020E0602020502020306" pitchFamily="34" charset="0"/>
              </a:rPr>
              <a:t>E</a:t>
            </a:r>
            <a:r>
              <a:rPr lang="en-GB" sz="2400" b="1" dirty="0">
                <a:latin typeface="Berlin Sans FB" panose="020E0602020502020306" pitchFamily="34" charset="0"/>
              </a:rPr>
              <a:t> </a:t>
            </a:r>
            <a:r>
              <a:rPr lang="en-GB" sz="2800" b="1" dirty="0">
                <a:latin typeface="Berlin Sans FB" panose="020E0602020502020306" pitchFamily="34" charset="0"/>
              </a:rPr>
              <a:t>K</a:t>
            </a:r>
            <a:r>
              <a:rPr lang="en-GB" sz="2400" b="1" dirty="0">
                <a:latin typeface="Berlin Sans FB" panose="020E0602020502020306" pitchFamily="34" charset="0"/>
              </a:rPr>
              <a:t>E</a:t>
            </a:r>
            <a:r>
              <a:rPr lang="en-GB" sz="2800" b="1" dirty="0">
                <a:latin typeface="Berlin Sans FB" panose="020E0602020502020306" pitchFamily="34" charset="0"/>
              </a:rPr>
              <a:t>Y</a:t>
            </a:r>
            <a:r>
              <a:rPr lang="en-GB" sz="2400" b="1" dirty="0">
                <a:latin typeface="Berlin Sans FB" panose="020E0602020502020306" pitchFamily="34" charset="0"/>
              </a:rPr>
              <a:t> </a:t>
            </a:r>
            <a:r>
              <a:rPr lang="en-GB" sz="3200" b="1" dirty="0">
                <a:latin typeface="Berlin Sans FB" panose="020E0602020502020306" pitchFamily="34" charset="0"/>
              </a:rPr>
              <a:t>P</a:t>
            </a:r>
            <a:r>
              <a:rPr lang="en-GB" sz="2400" b="1" dirty="0">
                <a:latin typeface="Berlin Sans FB" panose="020E0602020502020306" pitchFamily="34" charset="0"/>
              </a:rPr>
              <a:t>O</a:t>
            </a:r>
            <a:r>
              <a:rPr lang="en-GB" sz="2800" b="1" dirty="0">
                <a:latin typeface="Berlin Sans FB" panose="020E0602020502020306" pitchFamily="34" charset="0"/>
              </a:rPr>
              <a:t>I</a:t>
            </a:r>
            <a:r>
              <a:rPr lang="en-GB" sz="2400" b="1" dirty="0">
                <a:latin typeface="Berlin Sans FB" panose="020E0602020502020306" pitchFamily="34" charset="0"/>
              </a:rPr>
              <a:t>N</a:t>
            </a:r>
            <a:r>
              <a:rPr lang="en-GB" sz="3200" b="1" dirty="0">
                <a:latin typeface="Berlin Sans FB" panose="020E0602020502020306" pitchFamily="34" charset="0"/>
              </a:rPr>
              <a:t>T</a:t>
            </a:r>
            <a:r>
              <a:rPr lang="en-GB" sz="2400" b="1" dirty="0">
                <a:latin typeface="Berlin Sans FB" panose="020E0602020502020306" pitchFamily="34" charset="0"/>
              </a:rPr>
              <a:t>S</a:t>
            </a:r>
          </a:p>
        </p:txBody>
      </p:sp>
      <p:pic>
        <p:nvPicPr>
          <p:cNvPr id="1026" name="Picture 2" descr="Image result for kaiser wilhelm"/>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0959" r="25166"/>
          <a:stretch/>
        </p:blipFill>
        <p:spPr bwMode="auto">
          <a:xfrm>
            <a:off x="2958059" y="4248847"/>
            <a:ext cx="1277763" cy="136137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28" name="Picture 4" descr="Related image"/>
          <p:cNvPicPr>
            <a:picLocks noChangeAspect="1" noChangeArrowheads="1"/>
          </p:cNvPicPr>
          <p:nvPr/>
        </p:nvPicPr>
        <p:blipFill rotWithShape="1">
          <a:blip r:embed="rId4">
            <a:extLst>
              <a:ext uri="{28A0092B-C50C-407E-A947-70E740481C1C}">
                <a14:useLocalDpi xmlns:a14="http://schemas.microsoft.com/office/drawing/2010/main" val="0"/>
              </a:ext>
            </a:extLst>
          </a:blip>
          <a:srcRect l="51749" r="17881"/>
          <a:stretch/>
        </p:blipFill>
        <p:spPr bwMode="auto">
          <a:xfrm>
            <a:off x="7042278" y="3594528"/>
            <a:ext cx="1342242" cy="139134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Related image"/>
          <p:cNvPicPr>
            <a:picLocks noChangeAspect="1" noChangeArrowheads="1"/>
          </p:cNvPicPr>
          <p:nvPr/>
        </p:nvPicPr>
        <p:blipFill rotWithShape="1">
          <a:blip r:embed="rId4">
            <a:extLst>
              <a:ext uri="{28A0092B-C50C-407E-A947-70E740481C1C}">
                <a14:useLocalDpi xmlns:a14="http://schemas.microsoft.com/office/drawing/2010/main" val="0"/>
              </a:ext>
            </a:extLst>
          </a:blip>
          <a:srcRect l="167" t="52029" r="52851" b="8265"/>
          <a:stretch/>
        </p:blipFill>
        <p:spPr bwMode="auto">
          <a:xfrm>
            <a:off x="5241258" y="4650123"/>
            <a:ext cx="2076450" cy="433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19762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 y="71718"/>
            <a:ext cx="6006352" cy="707886"/>
          </a:xfrm>
          <a:prstGeom prst="rect">
            <a:avLst/>
          </a:prstGeom>
          <a:noFill/>
        </p:spPr>
        <p:txBody>
          <a:bodyPr wrap="square" rtlCol="0">
            <a:spAutoFit/>
          </a:bodyPr>
          <a:lstStyle/>
          <a:p>
            <a:r>
              <a:rPr lang="en-GB" sz="2400" b="1" dirty="0"/>
              <a:t>L</a:t>
            </a:r>
            <a:r>
              <a:rPr lang="en-GB" b="1" dirty="0"/>
              <a:t>e</a:t>
            </a:r>
            <a:r>
              <a:rPr lang="en-GB" sz="2400" b="1" dirty="0"/>
              <a:t>s</a:t>
            </a:r>
            <a:r>
              <a:rPr lang="en-GB" b="1" dirty="0"/>
              <a:t>s</a:t>
            </a:r>
            <a:r>
              <a:rPr lang="en-GB" sz="2000" b="1" dirty="0"/>
              <a:t>o</a:t>
            </a:r>
            <a:r>
              <a:rPr lang="en-GB" b="1" dirty="0"/>
              <a:t>n </a:t>
            </a:r>
            <a:r>
              <a:rPr lang="en-GB" sz="2400" b="1" dirty="0"/>
              <a:t>2</a:t>
            </a:r>
            <a:r>
              <a:rPr lang="en-GB" b="1" dirty="0"/>
              <a:t>: </a:t>
            </a:r>
            <a:r>
              <a:rPr lang="en-GB" sz="1600" dirty="0"/>
              <a:t>What was the Weimar Constitution?  What were it’s strengths and weaknesses?.</a:t>
            </a:r>
          </a:p>
        </p:txBody>
      </p:sp>
      <p:sp>
        <p:nvSpPr>
          <p:cNvPr id="5" name="Rectangle 4"/>
          <p:cNvSpPr/>
          <p:nvPr/>
        </p:nvSpPr>
        <p:spPr>
          <a:xfrm>
            <a:off x="0" y="902839"/>
            <a:ext cx="12102353" cy="10071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2253503" y="382359"/>
            <a:ext cx="3324225" cy="584775"/>
          </a:xfrm>
          <a:prstGeom prst="rect">
            <a:avLst/>
          </a:prstGeom>
          <a:noFill/>
        </p:spPr>
        <p:txBody>
          <a:bodyPr wrap="square" rtlCol="0">
            <a:spAutoFit/>
          </a:bodyPr>
          <a:lstStyle/>
          <a:p>
            <a:pPr algn="ctr"/>
            <a:r>
              <a:rPr lang="en-GB" sz="3200" b="1" dirty="0">
                <a:latin typeface="Berlin Sans FB" panose="020E0602020502020306" pitchFamily="34" charset="0"/>
              </a:rPr>
              <a:t>T</a:t>
            </a:r>
            <a:r>
              <a:rPr lang="en-GB" sz="2400" b="1" dirty="0">
                <a:latin typeface="Berlin Sans FB" panose="020E0602020502020306" pitchFamily="34" charset="0"/>
              </a:rPr>
              <a:t>H</a:t>
            </a:r>
            <a:r>
              <a:rPr lang="en-GB" sz="2800" b="1" dirty="0">
                <a:latin typeface="Berlin Sans FB" panose="020E0602020502020306" pitchFamily="34" charset="0"/>
              </a:rPr>
              <a:t>E</a:t>
            </a:r>
            <a:r>
              <a:rPr lang="en-GB" sz="2400" b="1" dirty="0">
                <a:latin typeface="Berlin Sans FB" panose="020E0602020502020306" pitchFamily="34" charset="0"/>
              </a:rPr>
              <a:t> </a:t>
            </a:r>
            <a:r>
              <a:rPr lang="en-GB" sz="2800" b="1" dirty="0">
                <a:latin typeface="Berlin Sans FB" panose="020E0602020502020306" pitchFamily="34" charset="0"/>
              </a:rPr>
              <a:t>K</a:t>
            </a:r>
            <a:r>
              <a:rPr lang="en-GB" sz="2400" b="1" dirty="0">
                <a:latin typeface="Berlin Sans FB" panose="020E0602020502020306" pitchFamily="34" charset="0"/>
              </a:rPr>
              <a:t>E</a:t>
            </a:r>
            <a:r>
              <a:rPr lang="en-GB" sz="2800" b="1" dirty="0">
                <a:latin typeface="Berlin Sans FB" panose="020E0602020502020306" pitchFamily="34" charset="0"/>
              </a:rPr>
              <a:t>Y</a:t>
            </a:r>
            <a:r>
              <a:rPr lang="en-GB" sz="2400" b="1" dirty="0">
                <a:latin typeface="Berlin Sans FB" panose="020E0602020502020306" pitchFamily="34" charset="0"/>
              </a:rPr>
              <a:t> </a:t>
            </a:r>
            <a:r>
              <a:rPr lang="en-GB" sz="3200" b="1" dirty="0">
                <a:latin typeface="Berlin Sans FB" panose="020E0602020502020306" pitchFamily="34" charset="0"/>
              </a:rPr>
              <a:t>P</a:t>
            </a:r>
            <a:r>
              <a:rPr lang="en-GB" sz="2400" b="1" dirty="0">
                <a:latin typeface="Berlin Sans FB" panose="020E0602020502020306" pitchFamily="34" charset="0"/>
              </a:rPr>
              <a:t>O</a:t>
            </a:r>
            <a:r>
              <a:rPr lang="en-GB" sz="2800" b="1" dirty="0">
                <a:latin typeface="Berlin Sans FB" panose="020E0602020502020306" pitchFamily="34" charset="0"/>
              </a:rPr>
              <a:t>I</a:t>
            </a:r>
            <a:r>
              <a:rPr lang="en-GB" sz="2400" b="1" dirty="0">
                <a:latin typeface="Berlin Sans FB" panose="020E0602020502020306" pitchFamily="34" charset="0"/>
              </a:rPr>
              <a:t>N</a:t>
            </a:r>
            <a:r>
              <a:rPr lang="en-GB" sz="3200" b="1" dirty="0">
                <a:latin typeface="Berlin Sans FB" panose="020E0602020502020306" pitchFamily="34" charset="0"/>
              </a:rPr>
              <a:t>T</a:t>
            </a:r>
            <a:r>
              <a:rPr lang="en-GB" sz="2400" b="1" dirty="0">
                <a:latin typeface="Berlin Sans FB" panose="020E0602020502020306" pitchFamily="34" charset="0"/>
              </a:rPr>
              <a:t>S</a:t>
            </a:r>
          </a:p>
        </p:txBody>
      </p:sp>
      <p:pic>
        <p:nvPicPr>
          <p:cNvPr id="1028" name="Picture 4" descr="Related image"/>
          <p:cNvPicPr>
            <a:picLocks noChangeAspect="1" noChangeArrowheads="1"/>
          </p:cNvPicPr>
          <p:nvPr/>
        </p:nvPicPr>
        <p:blipFill rotWithShape="1">
          <a:blip r:embed="rId3">
            <a:extLst>
              <a:ext uri="{28A0092B-C50C-407E-A947-70E740481C1C}">
                <a14:useLocalDpi xmlns:a14="http://schemas.microsoft.com/office/drawing/2010/main" val="0"/>
              </a:ext>
            </a:extLst>
          </a:blip>
          <a:srcRect l="51749" r="17881"/>
          <a:stretch/>
        </p:blipFill>
        <p:spPr bwMode="auto">
          <a:xfrm>
            <a:off x="0" y="1003555"/>
            <a:ext cx="1342242" cy="139134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Table 5"/>
          <p:cNvGraphicFramePr>
            <a:graphicFrameLocks noGrp="1"/>
          </p:cNvGraphicFramePr>
          <p:nvPr/>
        </p:nvGraphicFramePr>
        <p:xfrm>
          <a:off x="-1" y="1003555"/>
          <a:ext cx="3990975" cy="5821680"/>
        </p:xfrm>
        <a:graphic>
          <a:graphicData uri="http://schemas.openxmlformats.org/drawingml/2006/table">
            <a:tbl>
              <a:tblPr firstRow="1" bandRow="1">
                <a:tableStyleId>{5C22544A-7EE6-4342-B048-85BDC9FD1C3A}</a:tableStyleId>
              </a:tblPr>
              <a:tblGrid>
                <a:gridCol w="3990975">
                  <a:extLst>
                    <a:ext uri="{9D8B030D-6E8A-4147-A177-3AD203B41FA5}">
                      <a16:colId xmlns:a16="http://schemas.microsoft.com/office/drawing/2014/main" val="2219612894"/>
                    </a:ext>
                  </a:extLst>
                </a:gridCol>
              </a:tblGrid>
              <a:tr h="239303">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b="0" dirty="0">
                          <a:solidFill>
                            <a:schemeClr val="tx1"/>
                          </a:solidFill>
                        </a:rPr>
                        <a:t>After the Kaiser’s abdication,</a:t>
                      </a:r>
                      <a:r>
                        <a:rPr lang="en-GB" sz="1400" b="0" baseline="0" dirty="0">
                          <a:solidFill>
                            <a:schemeClr val="tx1"/>
                          </a:solidFill>
                        </a:rPr>
                        <a:t> the new leader Erbert needed to calm Germany down and make people believe in him.</a:t>
                      </a:r>
                      <a:endParaRPr lang="en-GB" sz="14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932700586"/>
                  </a:ext>
                </a:extLst>
              </a:tr>
              <a:tr h="239303">
                <a:tc>
                  <a:txBody>
                    <a:bodyPr/>
                    <a:lstStyle/>
                    <a:p>
                      <a:pPr algn="ctr"/>
                      <a:r>
                        <a:rPr lang="en-GB" sz="1100" b="1" dirty="0">
                          <a:solidFill>
                            <a:schemeClr val="tx1"/>
                          </a:solidFill>
                        </a:rPr>
                        <a:t>This is what he did…….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34166554"/>
                  </a:ext>
                </a:extLst>
              </a:tr>
              <a:tr h="370840">
                <a:tc>
                  <a:txBody>
                    <a:bodyPr/>
                    <a:lstStyle/>
                    <a:p>
                      <a:r>
                        <a:rPr lang="en-GB" sz="1100" b="1" u="sng" dirty="0">
                          <a:solidFill>
                            <a:schemeClr val="tx1"/>
                          </a:solidFill>
                        </a:rPr>
                        <a:t>CIVIL SERVANTS</a:t>
                      </a:r>
                    </a:p>
                    <a:p>
                      <a:r>
                        <a:rPr lang="en-GB" sz="1100" b="0" dirty="0">
                          <a:solidFill>
                            <a:schemeClr val="tx1"/>
                          </a:solidFill>
                        </a:rPr>
                        <a:t>Government workers (</a:t>
                      </a:r>
                      <a:r>
                        <a:rPr lang="en-GB" sz="1100" b="1" dirty="0">
                          <a:solidFill>
                            <a:schemeClr val="tx1"/>
                          </a:solidFill>
                        </a:rPr>
                        <a:t>Civil Servants</a:t>
                      </a:r>
                      <a:r>
                        <a:rPr lang="en-GB" sz="1100" b="0" dirty="0">
                          <a:solidFill>
                            <a:schemeClr val="tx1"/>
                          </a:solidFill>
                        </a:rPr>
                        <a:t>) who worked for the Kaiser </a:t>
                      </a:r>
                      <a:r>
                        <a:rPr lang="en-GB" sz="1100" b="1" dirty="0">
                          <a:solidFill>
                            <a:schemeClr val="tx1"/>
                          </a:solidFill>
                        </a:rPr>
                        <a:t>stayed</a:t>
                      </a:r>
                      <a:r>
                        <a:rPr lang="en-GB" sz="1100" b="0" dirty="0">
                          <a:solidFill>
                            <a:schemeClr val="tx1"/>
                          </a:solidFill>
                        </a:rPr>
                        <a:t> BUT were told to work with the </a:t>
                      </a:r>
                      <a:r>
                        <a:rPr lang="en-GB" sz="1100" b="1" dirty="0">
                          <a:solidFill>
                            <a:schemeClr val="tx1"/>
                          </a:solidFill>
                        </a:rPr>
                        <a:t>new councils</a:t>
                      </a:r>
                      <a:endParaRPr lang="en-GB" sz="1100" b="0" dirty="0">
                        <a:solidFill>
                          <a:schemeClr val="tx1"/>
                        </a:solidFill>
                      </a:endParaRPr>
                    </a:p>
                    <a:p>
                      <a:r>
                        <a:rPr lang="en-GB" sz="1100" b="1" dirty="0">
                          <a:solidFill>
                            <a:schemeClr val="tx1"/>
                          </a:solidFill>
                        </a:rPr>
                        <a:t>REASON</a:t>
                      </a:r>
                    </a:p>
                    <a:p>
                      <a:pPr marL="85725" indent="-85725">
                        <a:buFont typeface="Arial" panose="020B0604020202020204" pitchFamily="34" charset="0"/>
                        <a:buChar char="•"/>
                      </a:pPr>
                      <a:r>
                        <a:rPr lang="en-GB" sz="1100" b="0" dirty="0">
                          <a:solidFill>
                            <a:schemeClr val="tx1"/>
                          </a:solidFill>
                        </a:rPr>
                        <a:t>This would make sure: country </a:t>
                      </a:r>
                      <a:r>
                        <a:rPr lang="en-GB" sz="1100" b="1" dirty="0">
                          <a:solidFill>
                            <a:schemeClr val="tx1"/>
                          </a:solidFill>
                        </a:rPr>
                        <a:t>kept running</a:t>
                      </a:r>
                      <a:r>
                        <a:rPr lang="en-GB" sz="1100" b="0" baseline="0" dirty="0">
                          <a:solidFill>
                            <a:schemeClr val="tx1"/>
                          </a:solidFill>
                        </a:rPr>
                        <a:t> properly </a:t>
                      </a:r>
                    </a:p>
                    <a:p>
                      <a:pPr marL="0" indent="0">
                        <a:buFont typeface="Arial" panose="020B0604020202020204" pitchFamily="34" charset="0"/>
                        <a:buNone/>
                      </a:pPr>
                      <a:r>
                        <a:rPr lang="en-GB" sz="1100" b="0" baseline="0" dirty="0">
                          <a:solidFill>
                            <a:schemeClr val="tx1"/>
                          </a:solidFill>
                        </a:rPr>
                        <a:t>&amp; it would stop the councils from </a:t>
                      </a:r>
                      <a:r>
                        <a:rPr lang="en-GB" sz="1100" b="0" dirty="0">
                          <a:solidFill>
                            <a:schemeClr val="tx1"/>
                          </a:solidFill>
                        </a:rPr>
                        <a:t>causing further unrest.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135702011"/>
                  </a:ext>
                </a:extLst>
              </a:tr>
              <a:tr h="370840">
                <a:tc>
                  <a:txBody>
                    <a:bodyPr/>
                    <a:lstStyle/>
                    <a:p>
                      <a:r>
                        <a:rPr lang="en-GB" sz="1100" b="1" u="sng" dirty="0"/>
                        <a:t>DEAL WITH THE GERMAN ARMY GENERALS</a:t>
                      </a:r>
                    </a:p>
                    <a:p>
                      <a:r>
                        <a:rPr lang="en-GB" sz="1100" dirty="0"/>
                        <a:t>The</a:t>
                      </a:r>
                      <a:r>
                        <a:rPr lang="en-GB" sz="1100" baseline="0" dirty="0"/>
                        <a:t> Generals</a:t>
                      </a:r>
                      <a:r>
                        <a:rPr lang="en-GB" sz="1100" dirty="0"/>
                        <a:t> could stay in power if the army promised to support Erbert &amp; the Weimar Republic.</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b="1" dirty="0"/>
                        <a:t>REASON: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Avoid arguments with the army &amp; threat of revolution.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91432859"/>
                  </a:ext>
                </a:extLst>
              </a:tr>
              <a:tr h="370840">
                <a:tc>
                  <a:txBody>
                    <a:bodyPr/>
                    <a:lstStyle/>
                    <a:p>
                      <a:r>
                        <a:rPr lang="en-GB" sz="1100" b="1" u="sng" dirty="0"/>
                        <a:t>INDUSTRY</a:t>
                      </a:r>
                    </a:p>
                    <a:p>
                      <a:r>
                        <a:rPr lang="en-GB" sz="1100" dirty="0"/>
                        <a:t>Ebert promised industrial leaders that the government would </a:t>
                      </a:r>
                      <a:r>
                        <a:rPr lang="en-GB" sz="1100" b="1" dirty="0"/>
                        <a:t>not take over </a:t>
                      </a:r>
                      <a:r>
                        <a:rPr lang="en-GB" sz="1100" dirty="0"/>
                        <a:t>their businesses.</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b="1" dirty="0"/>
                        <a:t>REASON:</a:t>
                      </a:r>
                      <a:r>
                        <a:rPr lang="en-GB" sz="1100" dirty="0"/>
                        <a:t>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This would help the </a:t>
                      </a:r>
                      <a:r>
                        <a:rPr lang="en-GB" sz="1100" b="1" dirty="0"/>
                        <a:t>economy</a:t>
                      </a:r>
                      <a:r>
                        <a:rPr lang="en-GB" sz="1100"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905883525"/>
                  </a:ext>
                </a:extLst>
              </a:tr>
              <a:tr h="370840">
                <a:tc>
                  <a:txBody>
                    <a:bodyPr/>
                    <a:lstStyle/>
                    <a:p>
                      <a:r>
                        <a:rPr lang="en-GB" sz="1100" b="1" u="sng" dirty="0"/>
                        <a:t>ACTION 4:TRADE UNIONS</a:t>
                      </a:r>
                    </a:p>
                    <a:p>
                      <a:r>
                        <a:rPr lang="en-GB" sz="1100" dirty="0"/>
                        <a:t>Ebert </a:t>
                      </a:r>
                      <a:r>
                        <a:rPr lang="en-GB" sz="1100" b="1" dirty="0"/>
                        <a:t>supported</a:t>
                      </a:r>
                      <a:r>
                        <a:rPr lang="en-GB" sz="1100" dirty="0"/>
                        <a:t> the </a:t>
                      </a:r>
                      <a:r>
                        <a:rPr lang="en-GB" sz="1100" b="1" dirty="0"/>
                        <a:t>Trade Unions </a:t>
                      </a:r>
                      <a:r>
                        <a:rPr lang="en-GB" sz="1100" dirty="0"/>
                        <a:t>who wanted </a:t>
                      </a:r>
                    </a:p>
                    <a:p>
                      <a:r>
                        <a:rPr lang="en-GB" sz="1100" dirty="0"/>
                        <a:t>more worker rights by promising a reduced 8 hour day.</a:t>
                      </a:r>
                      <a:endParaRPr lang="en-GB" sz="1100" b="0" dirty="0">
                        <a:solidFill>
                          <a:schemeClr val="tx1"/>
                        </a:solidFill>
                      </a:endParaRPr>
                    </a:p>
                    <a:p>
                      <a:r>
                        <a:rPr lang="en-GB" sz="1100" b="1" u="sng" dirty="0"/>
                        <a:t>REASON: </a:t>
                      </a:r>
                      <a:r>
                        <a:rPr lang="en-GB" sz="1100" dirty="0"/>
                        <a:t>To take support away from the </a:t>
                      </a:r>
                    </a:p>
                    <a:p>
                      <a:r>
                        <a:rPr lang="en-GB" sz="1100" dirty="0"/>
                        <a:t>Communist parties in Germany.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43281383"/>
                  </a:ext>
                </a:extLst>
              </a:tr>
              <a:tr h="370840">
                <a:tc>
                  <a:txBody>
                    <a:bodyPr/>
                    <a:lstStyle/>
                    <a:p>
                      <a:pPr algn="ctr"/>
                      <a:r>
                        <a:rPr lang="en-GB" sz="1400" b="1" u="none" dirty="0"/>
                        <a:t>HOWEVER – PROTESTS &amp; RIOTS CONTINUED IN MANY GERMAN CITIES</a:t>
                      </a:r>
                    </a:p>
                    <a:p>
                      <a:pPr algn="ctr"/>
                      <a:r>
                        <a:rPr lang="en-GB" sz="1400" b="1" u="none" dirty="0"/>
                        <a:t>MANY BELIEVED GERMANY WAS ON THE EDGE OF ANARCHY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294535696"/>
                  </a:ext>
                </a:extLst>
              </a:tr>
            </a:tbl>
          </a:graphicData>
        </a:graphic>
      </p:graphicFrame>
      <p:sp>
        <p:nvSpPr>
          <p:cNvPr id="7" name="TextBox 6"/>
          <p:cNvSpPr txBox="1"/>
          <p:nvPr/>
        </p:nvSpPr>
        <p:spPr>
          <a:xfrm>
            <a:off x="3989654" y="934644"/>
            <a:ext cx="2819401" cy="5878532"/>
          </a:xfrm>
          <a:prstGeom prst="rect">
            <a:avLst/>
          </a:prstGeom>
          <a:noFill/>
          <a:ln w="28575">
            <a:solidFill>
              <a:schemeClr val="tx1"/>
            </a:solidFill>
          </a:ln>
        </p:spPr>
        <p:txBody>
          <a:bodyPr wrap="square" rtlCol="0">
            <a:spAutoFit/>
          </a:bodyPr>
          <a:lstStyle/>
          <a:p>
            <a:r>
              <a:rPr lang="en-GB" sz="1400" dirty="0"/>
              <a:t>Ebert needed a </a:t>
            </a:r>
            <a:r>
              <a:rPr lang="en-GB" sz="1600" b="1" dirty="0"/>
              <a:t>new set of rules </a:t>
            </a:r>
            <a:r>
              <a:rPr lang="en-GB" sz="1400" dirty="0"/>
              <a:t>about how Weimar Germany should be run – this set of rules is called a </a:t>
            </a:r>
            <a:r>
              <a:rPr lang="en-GB" sz="1600" b="1" dirty="0"/>
              <a:t>constitution</a:t>
            </a:r>
            <a:r>
              <a:rPr lang="en-GB" sz="1400" dirty="0"/>
              <a:t>.</a:t>
            </a:r>
          </a:p>
          <a:p>
            <a:pPr marL="171450" indent="-171450">
              <a:buFont typeface="Wingdings" panose="05000000000000000000" pitchFamily="2" charset="2"/>
              <a:buChar char="q"/>
            </a:pPr>
            <a:endParaRPr lang="en-GB" sz="1400" dirty="0"/>
          </a:p>
          <a:p>
            <a:r>
              <a:rPr lang="en-GB" sz="1400" b="1" dirty="0"/>
              <a:t>Erbert </a:t>
            </a:r>
            <a:r>
              <a:rPr lang="en-GB" sz="1400" dirty="0"/>
              <a:t>wanted a </a:t>
            </a:r>
            <a:r>
              <a:rPr lang="en-GB" sz="1400" b="1" dirty="0">
                <a:solidFill>
                  <a:srgbClr val="FF0000"/>
                </a:solidFill>
              </a:rPr>
              <a:t>National Assembly </a:t>
            </a:r>
            <a:r>
              <a:rPr lang="en-GB" sz="1400" dirty="0"/>
              <a:t>to </a:t>
            </a:r>
            <a:r>
              <a:rPr lang="en-GB" sz="1400" b="1" dirty="0"/>
              <a:t>decide</a:t>
            </a:r>
            <a:r>
              <a:rPr lang="en-GB" sz="1400" dirty="0"/>
              <a:t> on a new constitution for Germany.</a:t>
            </a:r>
          </a:p>
          <a:p>
            <a:pPr marL="171450" indent="-171450">
              <a:buFont typeface="Wingdings" panose="05000000000000000000" pitchFamily="2" charset="2"/>
              <a:buChar char="q"/>
            </a:pPr>
            <a:endParaRPr lang="en-GB" sz="1400" dirty="0"/>
          </a:p>
          <a:p>
            <a:r>
              <a:rPr lang="en-GB" sz="1400" b="1" dirty="0"/>
              <a:t>THE TIMELINE OF EVENTS.</a:t>
            </a:r>
          </a:p>
          <a:p>
            <a:r>
              <a:rPr lang="en-GB" sz="1400" b="1" dirty="0"/>
              <a:t>19</a:t>
            </a:r>
            <a:r>
              <a:rPr lang="en-GB" sz="1400" b="1" baseline="30000" dirty="0"/>
              <a:t>th</a:t>
            </a:r>
            <a:r>
              <a:rPr lang="en-GB" sz="1400" b="1" dirty="0"/>
              <a:t> January 1919 </a:t>
            </a:r>
            <a:r>
              <a:rPr lang="en-GB" sz="1400" dirty="0"/>
              <a:t>– Elections took place.</a:t>
            </a:r>
          </a:p>
          <a:p>
            <a:pPr marL="171450" indent="-171450">
              <a:buFont typeface="Wingdings" panose="05000000000000000000" pitchFamily="2" charset="2"/>
              <a:buChar char="q"/>
            </a:pPr>
            <a:r>
              <a:rPr lang="en-GB" sz="1400" dirty="0"/>
              <a:t>A massive </a:t>
            </a:r>
            <a:r>
              <a:rPr lang="en-GB" sz="1400" b="1" dirty="0"/>
              <a:t>82%</a:t>
            </a:r>
            <a:r>
              <a:rPr lang="en-GB" sz="1400" dirty="0"/>
              <a:t> of Germany voted.</a:t>
            </a:r>
          </a:p>
          <a:p>
            <a:pPr marL="171450" indent="-171450">
              <a:buFont typeface="Wingdings" panose="05000000000000000000" pitchFamily="2" charset="2"/>
              <a:buChar char="q"/>
            </a:pPr>
            <a:r>
              <a:rPr lang="en-GB" sz="1400" dirty="0"/>
              <a:t>Ebert’s </a:t>
            </a:r>
            <a:r>
              <a:rPr lang="en-GB" sz="1400" b="1" dirty="0"/>
              <a:t>Social Democratic Party (SPD) </a:t>
            </a:r>
            <a:r>
              <a:rPr lang="en-GB" sz="1400" dirty="0"/>
              <a:t>won 40%</a:t>
            </a:r>
          </a:p>
          <a:p>
            <a:pPr marL="171450" indent="-171450">
              <a:buFont typeface="Wingdings" panose="05000000000000000000" pitchFamily="2" charset="2"/>
              <a:buChar char="q"/>
            </a:pPr>
            <a:endParaRPr lang="en-GB" sz="1400" dirty="0"/>
          </a:p>
          <a:p>
            <a:r>
              <a:rPr lang="en-GB" sz="1400" b="1" dirty="0"/>
              <a:t>February 1919 - </a:t>
            </a:r>
            <a:r>
              <a:rPr lang="en-GB" sz="1400" dirty="0"/>
              <a:t>The National Assembly met  in a peaceful town called </a:t>
            </a:r>
            <a:r>
              <a:rPr lang="en-GB" b="1" dirty="0"/>
              <a:t>Weimar</a:t>
            </a:r>
            <a:r>
              <a:rPr lang="en-GB" sz="1400" dirty="0"/>
              <a:t> (as there were protests in Berlin). This is why it was known as the Weimar Constitution and the Weimar Republic.</a:t>
            </a:r>
          </a:p>
          <a:p>
            <a:r>
              <a:rPr lang="en-GB" sz="1400" b="1" dirty="0"/>
              <a:t>July 1919 </a:t>
            </a:r>
            <a:r>
              <a:rPr lang="en-GB" sz="1400" dirty="0"/>
              <a:t>– The National Assembly  finished writing the new constitution. </a:t>
            </a:r>
            <a:r>
              <a:rPr lang="en-GB" sz="1400" b="1" dirty="0"/>
              <a:t>Official start of Weimar Republic Germany</a:t>
            </a:r>
          </a:p>
        </p:txBody>
      </p:sp>
      <p:sp>
        <p:nvSpPr>
          <p:cNvPr id="8" name="TextBox 7"/>
          <p:cNvSpPr txBox="1"/>
          <p:nvPr/>
        </p:nvSpPr>
        <p:spPr>
          <a:xfrm>
            <a:off x="6805014" y="137970"/>
            <a:ext cx="5308185" cy="1785104"/>
          </a:xfrm>
          <a:prstGeom prst="rect">
            <a:avLst/>
          </a:prstGeom>
          <a:solidFill>
            <a:schemeClr val="bg1"/>
          </a:solidFill>
          <a:ln w="38100">
            <a:solidFill>
              <a:schemeClr val="tx1"/>
            </a:solidFill>
          </a:ln>
        </p:spPr>
        <p:txBody>
          <a:bodyPr wrap="square" rtlCol="0">
            <a:spAutoFit/>
          </a:bodyPr>
          <a:lstStyle/>
          <a:p>
            <a:pPr algn="ctr"/>
            <a:r>
              <a:rPr lang="en-GB" sz="1400" b="1" dirty="0"/>
              <a:t>KNOW YOUR TERMS:</a:t>
            </a:r>
          </a:p>
          <a:p>
            <a:r>
              <a:rPr lang="en-GB" sz="1200" b="1" dirty="0"/>
              <a:t>CONSTITUTION</a:t>
            </a:r>
            <a:r>
              <a:rPr lang="en-GB" sz="1200" dirty="0"/>
              <a:t> – a set of rules about how the country is run.</a:t>
            </a:r>
          </a:p>
          <a:p>
            <a:r>
              <a:rPr lang="en-GB" sz="1200" b="1" dirty="0"/>
              <a:t>TRADE UNIONS </a:t>
            </a:r>
            <a:r>
              <a:rPr lang="en-GB" sz="1200" dirty="0"/>
              <a:t>– An organisation that supports workers rights.  Traditionally very closely linked with the Communists.</a:t>
            </a:r>
          </a:p>
          <a:p>
            <a:r>
              <a:rPr lang="en-GB" sz="1200" b="1" dirty="0"/>
              <a:t>REICHSTAG</a:t>
            </a:r>
            <a:r>
              <a:rPr lang="en-GB" sz="1200" dirty="0"/>
              <a:t> – An elected group of politicians. Equivalent to the House of Parliament – responsible for deciding on laws.</a:t>
            </a:r>
          </a:p>
          <a:p>
            <a:r>
              <a:rPr lang="en-GB" sz="1200" b="1" dirty="0"/>
              <a:t>COALITION</a:t>
            </a:r>
            <a:r>
              <a:rPr lang="en-GB" sz="1200" dirty="0"/>
              <a:t> – More than one political party ruling the country.</a:t>
            </a:r>
          </a:p>
          <a:p>
            <a:r>
              <a:rPr lang="en-GB" sz="1200" b="1" dirty="0"/>
              <a:t>WEIMAR</a:t>
            </a:r>
            <a:r>
              <a:rPr lang="en-GB" sz="1200" dirty="0"/>
              <a:t> – The town where Ebert and the National Assembly met to agree with new constitution.</a:t>
            </a:r>
          </a:p>
        </p:txBody>
      </p:sp>
      <p:sp>
        <p:nvSpPr>
          <p:cNvPr id="9" name="TextBox 8"/>
          <p:cNvSpPr txBox="1"/>
          <p:nvPr/>
        </p:nvSpPr>
        <p:spPr>
          <a:xfrm>
            <a:off x="8291111" y="1780770"/>
            <a:ext cx="2504877" cy="276999"/>
          </a:xfrm>
          <a:prstGeom prst="rect">
            <a:avLst/>
          </a:prstGeom>
          <a:solidFill>
            <a:schemeClr val="bg1">
              <a:lumMod val="95000"/>
            </a:schemeClr>
          </a:solidFill>
          <a:ln w="28575">
            <a:solidFill>
              <a:schemeClr val="tx1"/>
            </a:solidFill>
          </a:ln>
        </p:spPr>
        <p:txBody>
          <a:bodyPr wrap="square" rtlCol="0">
            <a:spAutoFit/>
          </a:bodyPr>
          <a:lstStyle/>
          <a:p>
            <a:pPr algn="ctr"/>
            <a:r>
              <a:rPr lang="en-GB" sz="1200" b="1" dirty="0"/>
              <a:t>The new Weimar Constitution</a:t>
            </a:r>
          </a:p>
        </p:txBody>
      </p:sp>
      <p:sp>
        <p:nvSpPr>
          <p:cNvPr id="10" name="TextBox 9"/>
          <p:cNvSpPr txBox="1"/>
          <p:nvPr/>
        </p:nvSpPr>
        <p:spPr>
          <a:xfrm>
            <a:off x="6860708" y="2085118"/>
            <a:ext cx="1814741" cy="561692"/>
          </a:xfrm>
          <a:prstGeom prst="rect">
            <a:avLst/>
          </a:prstGeom>
          <a:solidFill>
            <a:schemeClr val="bg1">
              <a:lumMod val="95000"/>
            </a:schemeClr>
          </a:solidFill>
          <a:ln>
            <a:solidFill>
              <a:schemeClr val="tx1"/>
            </a:solidFill>
          </a:ln>
        </p:spPr>
        <p:txBody>
          <a:bodyPr wrap="square" rtlCol="0">
            <a:spAutoFit/>
          </a:bodyPr>
          <a:lstStyle/>
          <a:p>
            <a:pPr algn="ctr"/>
            <a:r>
              <a:rPr lang="en-GB" sz="1050" b="1" dirty="0"/>
              <a:t>PRESIDENT: 1ST</a:t>
            </a:r>
          </a:p>
          <a:p>
            <a:pPr marL="85725" indent="-85725">
              <a:buFont typeface="Arial" panose="020B0604020202020204" pitchFamily="34" charset="0"/>
              <a:buChar char="•"/>
            </a:pPr>
            <a:r>
              <a:rPr lang="en-GB" sz="1000" dirty="0"/>
              <a:t>Elected every </a:t>
            </a:r>
            <a:r>
              <a:rPr lang="en-GB" sz="1000" b="1" dirty="0"/>
              <a:t>7 </a:t>
            </a:r>
            <a:r>
              <a:rPr lang="en-GB" sz="1000" dirty="0"/>
              <a:t>years.</a:t>
            </a:r>
          </a:p>
          <a:p>
            <a:pPr marL="85725" indent="-85725">
              <a:buFont typeface="Arial" panose="020B0604020202020204" pitchFamily="34" charset="0"/>
              <a:buChar char="•"/>
            </a:pPr>
            <a:r>
              <a:rPr lang="en-GB" sz="1000" b="1" dirty="0"/>
              <a:t>He </a:t>
            </a:r>
            <a:r>
              <a:rPr lang="en-GB" sz="1000" dirty="0"/>
              <a:t>Selected the </a:t>
            </a:r>
            <a:r>
              <a:rPr lang="en-GB" sz="1000" b="1" dirty="0"/>
              <a:t>Chancellor.</a:t>
            </a:r>
          </a:p>
        </p:txBody>
      </p:sp>
      <p:sp>
        <p:nvSpPr>
          <p:cNvPr id="11" name="TextBox 10"/>
          <p:cNvSpPr txBox="1"/>
          <p:nvPr/>
        </p:nvSpPr>
        <p:spPr>
          <a:xfrm>
            <a:off x="6821221" y="2888814"/>
            <a:ext cx="2319834" cy="715581"/>
          </a:xfrm>
          <a:prstGeom prst="rect">
            <a:avLst/>
          </a:prstGeom>
          <a:solidFill>
            <a:schemeClr val="bg1">
              <a:lumMod val="95000"/>
            </a:schemeClr>
          </a:solidFill>
          <a:ln>
            <a:solidFill>
              <a:schemeClr val="tx1"/>
            </a:solidFill>
          </a:ln>
        </p:spPr>
        <p:txBody>
          <a:bodyPr wrap="square" rtlCol="0">
            <a:spAutoFit/>
          </a:bodyPr>
          <a:lstStyle/>
          <a:p>
            <a:pPr algn="ctr"/>
            <a:r>
              <a:rPr lang="en-GB" sz="1050" b="1" dirty="0"/>
              <a:t>CHANCELLOR: 2ND</a:t>
            </a:r>
          </a:p>
          <a:p>
            <a:pPr marL="85725" indent="-85725">
              <a:buFont typeface="Arial" panose="020B0604020202020204" pitchFamily="34" charset="0"/>
              <a:buChar char="•"/>
            </a:pPr>
            <a:r>
              <a:rPr lang="en-GB" sz="1000" dirty="0"/>
              <a:t>Chosen by the President.</a:t>
            </a:r>
          </a:p>
          <a:p>
            <a:pPr marL="85725" indent="-85725">
              <a:buFont typeface="Arial" panose="020B0604020202020204" pitchFamily="34" charset="0"/>
              <a:buChar char="•"/>
            </a:pPr>
            <a:r>
              <a:rPr lang="en-GB" sz="1000" dirty="0"/>
              <a:t>Led the day to day running of Germany.</a:t>
            </a:r>
          </a:p>
          <a:p>
            <a:pPr marL="85725" indent="-85725">
              <a:buFont typeface="Arial" panose="020B0604020202020204" pitchFamily="34" charset="0"/>
              <a:buChar char="•"/>
            </a:pPr>
            <a:r>
              <a:rPr lang="en-GB" sz="1000" dirty="0"/>
              <a:t>Needed the support of the Reichstag.</a:t>
            </a:r>
          </a:p>
        </p:txBody>
      </p:sp>
      <p:sp>
        <p:nvSpPr>
          <p:cNvPr id="12" name="TextBox 11"/>
          <p:cNvSpPr txBox="1"/>
          <p:nvPr/>
        </p:nvSpPr>
        <p:spPr>
          <a:xfrm>
            <a:off x="8757820" y="2108444"/>
            <a:ext cx="2104627" cy="707886"/>
          </a:xfrm>
          <a:prstGeom prst="rect">
            <a:avLst/>
          </a:prstGeom>
          <a:solidFill>
            <a:schemeClr val="bg1">
              <a:lumMod val="95000"/>
            </a:schemeClr>
          </a:solidFill>
          <a:ln>
            <a:solidFill>
              <a:schemeClr val="tx1"/>
            </a:solidFill>
          </a:ln>
        </p:spPr>
        <p:txBody>
          <a:bodyPr wrap="square" rtlCol="0">
            <a:spAutoFit/>
          </a:bodyPr>
          <a:lstStyle/>
          <a:p>
            <a:pPr algn="ctr"/>
            <a:r>
              <a:rPr lang="en-GB" sz="1000" b="1" dirty="0"/>
              <a:t>ARTICLE 48</a:t>
            </a:r>
          </a:p>
          <a:p>
            <a:r>
              <a:rPr lang="en-GB" sz="1000" dirty="0"/>
              <a:t>In an </a:t>
            </a:r>
            <a:r>
              <a:rPr lang="en-GB" sz="1000" b="1" dirty="0"/>
              <a:t>emergency</a:t>
            </a:r>
            <a:r>
              <a:rPr lang="en-GB" sz="1000" dirty="0"/>
              <a:t>, could </a:t>
            </a:r>
            <a:r>
              <a:rPr lang="en-GB" sz="1000" b="1" dirty="0"/>
              <a:t>make laws himself without</a:t>
            </a:r>
            <a:r>
              <a:rPr lang="en-GB" sz="1000" dirty="0"/>
              <a:t> the need of the Reichstag.</a:t>
            </a:r>
            <a:endParaRPr lang="en-GB" sz="900" dirty="0"/>
          </a:p>
        </p:txBody>
      </p:sp>
      <p:sp>
        <p:nvSpPr>
          <p:cNvPr id="13" name="TextBox 12"/>
          <p:cNvSpPr txBox="1"/>
          <p:nvPr/>
        </p:nvSpPr>
        <p:spPr>
          <a:xfrm>
            <a:off x="9328481" y="2946395"/>
            <a:ext cx="2810461" cy="561692"/>
          </a:xfrm>
          <a:prstGeom prst="rect">
            <a:avLst/>
          </a:prstGeom>
          <a:solidFill>
            <a:schemeClr val="bg1">
              <a:lumMod val="95000"/>
            </a:schemeClr>
          </a:solidFill>
          <a:ln>
            <a:solidFill>
              <a:schemeClr val="tx1"/>
            </a:solidFill>
          </a:ln>
        </p:spPr>
        <p:txBody>
          <a:bodyPr wrap="square" rtlCol="0">
            <a:spAutoFit/>
          </a:bodyPr>
          <a:lstStyle/>
          <a:p>
            <a:pPr algn="ctr"/>
            <a:r>
              <a:rPr lang="en-GB" sz="1050" b="1" dirty="0"/>
              <a:t>REICHSTAG (House of Parliament)</a:t>
            </a:r>
          </a:p>
          <a:p>
            <a:pPr marL="85725" indent="-85725">
              <a:buFont typeface="Arial" panose="020B0604020202020204" pitchFamily="34" charset="0"/>
              <a:buChar char="•"/>
            </a:pPr>
            <a:r>
              <a:rPr lang="en-GB" sz="1000" dirty="0"/>
              <a:t>Voted on all </a:t>
            </a:r>
            <a:r>
              <a:rPr lang="en-GB" sz="1000" b="1" dirty="0"/>
              <a:t>laws</a:t>
            </a:r>
            <a:r>
              <a:rPr lang="en-GB" sz="1000" dirty="0"/>
              <a:t>.</a:t>
            </a:r>
          </a:p>
          <a:p>
            <a:pPr marL="85725" indent="-85725">
              <a:buFont typeface="Arial" panose="020B0604020202020204" pitchFamily="34" charset="0"/>
              <a:buChar char="•"/>
            </a:pPr>
            <a:r>
              <a:rPr lang="en-GB" sz="1000" dirty="0"/>
              <a:t>Voted for every 4 years by the public.</a:t>
            </a:r>
          </a:p>
        </p:txBody>
      </p:sp>
      <p:sp>
        <p:nvSpPr>
          <p:cNvPr id="14" name="TextBox 13"/>
          <p:cNvSpPr txBox="1"/>
          <p:nvPr/>
        </p:nvSpPr>
        <p:spPr>
          <a:xfrm>
            <a:off x="11021550" y="2027220"/>
            <a:ext cx="1034103" cy="400110"/>
          </a:xfrm>
          <a:prstGeom prst="rect">
            <a:avLst/>
          </a:prstGeom>
          <a:solidFill>
            <a:schemeClr val="bg1">
              <a:lumMod val="95000"/>
            </a:schemeClr>
          </a:solidFill>
          <a:ln>
            <a:solidFill>
              <a:schemeClr val="tx1"/>
            </a:solidFill>
          </a:ln>
        </p:spPr>
        <p:txBody>
          <a:bodyPr wrap="square" rtlCol="0">
            <a:spAutoFit/>
          </a:bodyPr>
          <a:lstStyle/>
          <a:p>
            <a:pPr algn="ctr"/>
            <a:r>
              <a:rPr lang="en-GB" sz="1000" b="1" dirty="0"/>
              <a:t> IN CHARGE OF THE ARMY</a:t>
            </a:r>
          </a:p>
        </p:txBody>
      </p:sp>
      <p:sp>
        <p:nvSpPr>
          <p:cNvPr id="15" name="TextBox 14"/>
          <p:cNvSpPr txBox="1"/>
          <p:nvPr/>
        </p:nvSpPr>
        <p:spPr>
          <a:xfrm>
            <a:off x="6821221" y="3614433"/>
            <a:ext cx="5291978" cy="423193"/>
          </a:xfrm>
          <a:prstGeom prst="rect">
            <a:avLst/>
          </a:prstGeom>
          <a:solidFill>
            <a:schemeClr val="bg1">
              <a:lumMod val="95000"/>
            </a:schemeClr>
          </a:solidFill>
          <a:ln>
            <a:solidFill>
              <a:schemeClr val="tx1"/>
            </a:solidFill>
          </a:ln>
        </p:spPr>
        <p:txBody>
          <a:bodyPr wrap="square" rtlCol="0">
            <a:spAutoFit/>
          </a:bodyPr>
          <a:lstStyle/>
          <a:p>
            <a:pPr algn="ctr"/>
            <a:r>
              <a:rPr lang="en-GB" sz="1050" b="1" dirty="0"/>
              <a:t>VOTERS ( As Germany was now a Democracy)</a:t>
            </a:r>
          </a:p>
          <a:p>
            <a:pPr marL="85725" indent="-85725">
              <a:buFont typeface="Arial" panose="020B0604020202020204" pitchFamily="34" charset="0"/>
              <a:buChar char="•"/>
            </a:pPr>
            <a:r>
              <a:rPr lang="en-GB" sz="1000" dirty="0"/>
              <a:t>Men and women over 21. Known as the electorate.</a:t>
            </a:r>
          </a:p>
        </p:txBody>
      </p:sp>
      <p:cxnSp>
        <p:nvCxnSpPr>
          <p:cNvPr id="16" name="Straight Arrow Connector 15"/>
          <p:cNvCxnSpPr/>
          <p:nvPr/>
        </p:nvCxnSpPr>
        <p:spPr>
          <a:xfrm flipV="1">
            <a:off x="8598717" y="2228289"/>
            <a:ext cx="333375" cy="14197"/>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V="1">
            <a:off x="10781037" y="2278039"/>
            <a:ext cx="333375" cy="14197"/>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10" idx="2"/>
          </p:cNvCxnSpPr>
          <p:nvPr/>
        </p:nvCxnSpPr>
        <p:spPr>
          <a:xfrm>
            <a:off x="7768079" y="2646810"/>
            <a:ext cx="16018" cy="248680"/>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21" name="Table 20"/>
          <p:cNvGraphicFramePr>
            <a:graphicFrameLocks noGrp="1"/>
          </p:cNvGraphicFramePr>
          <p:nvPr/>
        </p:nvGraphicFramePr>
        <p:xfrm>
          <a:off x="6819901" y="4032874"/>
          <a:ext cx="2211122" cy="2825126"/>
        </p:xfrm>
        <a:graphic>
          <a:graphicData uri="http://schemas.openxmlformats.org/drawingml/2006/table">
            <a:tbl>
              <a:tblPr firstRow="1" bandRow="1">
                <a:tableStyleId>{5C22544A-7EE6-4342-B048-85BDC9FD1C3A}</a:tableStyleId>
              </a:tblPr>
              <a:tblGrid>
                <a:gridCol w="2211122">
                  <a:extLst>
                    <a:ext uri="{9D8B030D-6E8A-4147-A177-3AD203B41FA5}">
                      <a16:colId xmlns:a16="http://schemas.microsoft.com/office/drawing/2014/main" val="687742745"/>
                    </a:ext>
                  </a:extLst>
                </a:gridCol>
              </a:tblGrid>
              <a:tr h="221233">
                <a:tc>
                  <a:txBody>
                    <a:bodyPr/>
                    <a:lstStyle/>
                    <a:p>
                      <a:pPr algn="ctr"/>
                      <a:r>
                        <a:rPr lang="en-GB" sz="1100" dirty="0">
                          <a:solidFill>
                            <a:sysClr val="windowText" lastClr="000000"/>
                          </a:solidFill>
                        </a:rPr>
                        <a:t>STRENTHGS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657905091"/>
                  </a:ext>
                </a:extLst>
              </a:tr>
              <a:tr h="338356">
                <a:tc>
                  <a:txBody>
                    <a:bodyPr/>
                    <a:lstStyle/>
                    <a:p>
                      <a:r>
                        <a:rPr lang="en-GB" sz="1000" dirty="0">
                          <a:solidFill>
                            <a:sysClr val="windowText" lastClr="000000"/>
                          </a:solidFill>
                        </a:rPr>
                        <a:t>Germany</a:t>
                      </a:r>
                      <a:r>
                        <a:rPr lang="en-GB" sz="1000" baseline="0" dirty="0">
                          <a:solidFill>
                            <a:sysClr val="windowText" lastClr="000000"/>
                          </a:solidFill>
                        </a:rPr>
                        <a:t> was a </a:t>
                      </a:r>
                      <a:r>
                        <a:rPr lang="en-GB" sz="1000" b="1" baseline="0" dirty="0">
                          <a:solidFill>
                            <a:sysClr val="windowText" lastClr="000000"/>
                          </a:solidFill>
                        </a:rPr>
                        <a:t>democracy</a:t>
                      </a:r>
                      <a:r>
                        <a:rPr lang="en-GB" sz="1000" baseline="0" dirty="0">
                          <a:solidFill>
                            <a:sysClr val="windowText" lastClr="000000"/>
                          </a:solidFill>
                        </a:rPr>
                        <a:t> (people had a vote).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5773196"/>
                  </a:ext>
                </a:extLst>
              </a:tr>
              <a:tr h="28004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baseline="0" dirty="0">
                          <a:solidFill>
                            <a:sysClr val="windowText" lastClr="000000"/>
                          </a:solidFill>
                        </a:rPr>
                        <a:t>Women as well as men had a </a:t>
                      </a:r>
                      <a:r>
                        <a:rPr lang="en-GB" sz="1000" b="1" baseline="0" dirty="0">
                          <a:solidFill>
                            <a:sysClr val="windowText" lastClr="000000"/>
                          </a:solidFill>
                        </a:rPr>
                        <a:t>vote.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00724289"/>
                  </a:ext>
                </a:extLst>
              </a:tr>
              <a:tr h="46849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baseline="0" dirty="0">
                          <a:solidFill>
                            <a:sysClr val="windowText" lastClr="000000"/>
                          </a:solidFill>
                        </a:rPr>
                        <a:t>The Chancellor and President could not get too much power as they needed to be voted for.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60691380"/>
                  </a:ext>
                </a:extLst>
              </a:tr>
              <a:tr h="46849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baseline="0" dirty="0">
                          <a:solidFill>
                            <a:sysClr val="windowText" lastClr="000000"/>
                          </a:solidFill>
                        </a:rPr>
                        <a:t>The voting system was </a:t>
                      </a:r>
                      <a:r>
                        <a:rPr lang="en-GB" sz="1000" b="1" baseline="0" dirty="0">
                          <a:solidFill>
                            <a:sysClr val="windowText" lastClr="000000"/>
                          </a:solidFill>
                        </a:rPr>
                        <a:t>Proportional Representation </a:t>
                      </a:r>
                      <a:r>
                        <a:rPr lang="en-GB" sz="1000" baseline="0" dirty="0">
                          <a:solidFill>
                            <a:sysClr val="windowText" lastClr="000000"/>
                          </a:solidFill>
                        </a:rPr>
                        <a:t>so smaller parties given a say</a:t>
                      </a:r>
                      <a:endParaRPr lang="en-GB" sz="10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86184592"/>
                  </a:ext>
                </a:extLst>
              </a:tr>
              <a:tr h="3383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dirty="0">
                          <a:solidFill>
                            <a:sysClr val="windowText" lastClr="000000"/>
                          </a:solidFill>
                        </a:rPr>
                        <a:t>Laws could only be passed if they were voted for by the </a:t>
                      </a:r>
                      <a:r>
                        <a:rPr lang="en-GB" sz="1000" b="1" dirty="0">
                          <a:solidFill>
                            <a:sysClr val="windowText" lastClr="000000"/>
                          </a:solidFill>
                        </a:rPr>
                        <a:t>Reichstag.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25988179"/>
                  </a:ext>
                </a:extLst>
              </a:tr>
              <a:tr h="34968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b="1" dirty="0">
                          <a:solidFill>
                            <a:sysClr val="windowText" lastClr="000000"/>
                          </a:solidFill>
                        </a:rPr>
                        <a:t>Local governments </a:t>
                      </a:r>
                      <a:r>
                        <a:rPr lang="en-GB" sz="1000" dirty="0">
                          <a:solidFill>
                            <a:sysClr val="windowText" lastClr="000000"/>
                          </a:solidFill>
                        </a:rPr>
                        <a:t>had a</a:t>
                      </a:r>
                      <a:r>
                        <a:rPr lang="en-GB" sz="1000" baseline="0" dirty="0">
                          <a:solidFill>
                            <a:sysClr val="windowText" lastClr="000000"/>
                          </a:solidFill>
                        </a:rPr>
                        <a:t> say in how their regions were run.</a:t>
                      </a:r>
                      <a:endParaRPr lang="en-GB" sz="10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41515838"/>
                  </a:ext>
                </a:extLst>
              </a:tr>
            </a:tbl>
          </a:graphicData>
        </a:graphic>
      </p:graphicFrame>
      <p:graphicFrame>
        <p:nvGraphicFramePr>
          <p:cNvPr id="22" name="Table 21"/>
          <p:cNvGraphicFramePr>
            <a:graphicFrameLocks noGrp="1"/>
          </p:cNvGraphicFramePr>
          <p:nvPr/>
        </p:nvGraphicFramePr>
        <p:xfrm>
          <a:off x="9040549" y="4033994"/>
          <a:ext cx="3081162" cy="2674092"/>
        </p:xfrm>
        <a:graphic>
          <a:graphicData uri="http://schemas.openxmlformats.org/drawingml/2006/table">
            <a:tbl>
              <a:tblPr firstRow="1" bandRow="1">
                <a:tableStyleId>{5C22544A-7EE6-4342-B048-85BDC9FD1C3A}</a:tableStyleId>
              </a:tblPr>
              <a:tblGrid>
                <a:gridCol w="3081162">
                  <a:extLst>
                    <a:ext uri="{9D8B030D-6E8A-4147-A177-3AD203B41FA5}">
                      <a16:colId xmlns:a16="http://schemas.microsoft.com/office/drawing/2014/main" val="687742745"/>
                    </a:ext>
                  </a:extLst>
                </a:gridCol>
              </a:tblGrid>
              <a:tr h="224297">
                <a:tc>
                  <a:txBody>
                    <a:bodyPr/>
                    <a:lstStyle/>
                    <a:p>
                      <a:pPr algn="ctr"/>
                      <a:r>
                        <a:rPr lang="en-GB" sz="1100" dirty="0">
                          <a:solidFill>
                            <a:sysClr val="windowText" lastClr="000000"/>
                          </a:solidFill>
                        </a:rPr>
                        <a:t>WEAKNESSES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657905091"/>
                  </a:ext>
                </a:extLst>
              </a:tr>
              <a:tr h="217700">
                <a:tc>
                  <a:txBody>
                    <a:bodyPr/>
                    <a:lstStyle/>
                    <a:p>
                      <a:r>
                        <a:rPr lang="en-GB" sz="1000" b="1" baseline="0" dirty="0">
                          <a:solidFill>
                            <a:sysClr val="windowText" lastClr="000000"/>
                          </a:solidFill>
                        </a:rPr>
                        <a:t>Proportional Representation </a:t>
                      </a:r>
                      <a:r>
                        <a:rPr lang="en-GB" sz="1000" b="0" baseline="0" dirty="0">
                          <a:solidFill>
                            <a:sysClr val="windowText" lastClr="000000"/>
                          </a:solidFill>
                        </a:rPr>
                        <a:t>led to many mixed governments - </a:t>
                      </a:r>
                      <a:r>
                        <a:rPr lang="en-GB" sz="1000" b="1" baseline="0" dirty="0">
                          <a:solidFill>
                            <a:sysClr val="windowText" lastClr="000000"/>
                          </a:solidFill>
                        </a:rPr>
                        <a:t>COALITION GOVERNMENTS</a:t>
                      </a:r>
                      <a:endParaRPr lang="en-GB" sz="1000" baseline="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5773196"/>
                  </a:ext>
                </a:extLst>
              </a:tr>
              <a:tr h="2177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baseline="0" dirty="0">
                          <a:solidFill>
                            <a:sysClr val="windowText" lastClr="000000"/>
                          </a:solidFill>
                        </a:rPr>
                        <a:t>Coalition governments </a:t>
                      </a:r>
                      <a:r>
                        <a:rPr lang="en-GB" sz="1000" b="1" baseline="0" dirty="0">
                          <a:solidFill>
                            <a:sysClr val="windowText" lastClr="000000"/>
                          </a:solidFill>
                        </a:rPr>
                        <a:t>often argued and looked weak</a:t>
                      </a:r>
                      <a:endParaRPr lang="en-GB" sz="1000" baseline="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00724289"/>
                  </a:ext>
                </a:extLst>
              </a:tr>
              <a:tr h="2177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baseline="0" dirty="0">
                          <a:solidFill>
                            <a:sysClr val="windowText" lastClr="000000"/>
                          </a:solidFill>
                        </a:rPr>
                        <a:t>Too many political parties for one clear winner in elections.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60691380"/>
                  </a:ext>
                </a:extLst>
              </a:tr>
              <a:tr h="218126">
                <a:tc>
                  <a:txBody>
                    <a:bodyPr/>
                    <a:lstStyle/>
                    <a:p>
                      <a:r>
                        <a:rPr lang="en-GB" sz="1000" dirty="0">
                          <a:solidFill>
                            <a:sysClr val="windowText" lastClr="000000"/>
                          </a:solidFill>
                        </a:rPr>
                        <a:t>No strong</a:t>
                      </a:r>
                      <a:r>
                        <a:rPr lang="en-GB" sz="1000" baseline="0" dirty="0">
                          <a:solidFill>
                            <a:sysClr val="windowText" lastClr="000000"/>
                          </a:solidFill>
                        </a:rPr>
                        <a:t> party to make </a:t>
                      </a:r>
                      <a:r>
                        <a:rPr lang="en-GB" sz="1000" b="1" baseline="0" dirty="0">
                          <a:solidFill>
                            <a:sysClr val="windowText" lastClr="000000"/>
                          </a:solidFill>
                        </a:rPr>
                        <a:t>quick decisions</a:t>
                      </a:r>
                      <a:endParaRPr lang="en-GB" sz="10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41515838"/>
                  </a:ext>
                </a:extLst>
              </a:tr>
              <a:tr h="352539">
                <a:tc>
                  <a:txBody>
                    <a:bodyPr/>
                    <a:lstStyle/>
                    <a:p>
                      <a:r>
                        <a:rPr lang="en-GB" sz="1000" dirty="0">
                          <a:solidFill>
                            <a:sysClr val="windowText" lastClr="000000"/>
                          </a:solidFill>
                        </a:rPr>
                        <a:t>The </a:t>
                      </a:r>
                      <a:r>
                        <a:rPr lang="en-GB" sz="1000" b="1" dirty="0">
                          <a:solidFill>
                            <a:sysClr val="windowText" lastClr="000000"/>
                          </a:solidFill>
                        </a:rPr>
                        <a:t>President</a:t>
                      </a:r>
                      <a:r>
                        <a:rPr lang="en-GB" sz="1000" dirty="0">
                          <a:solidFill>
                            <a:sysClr val="windowText" lastClr="000000"/>
                          </a:solidFill>
                        </a:rPr>
                        <a:t> had to step in</a:t>
                      </a:r>
                      <a:r>
                        <a:rPr lang="en-GB" sz="1000" baseline="0" dirty="0">
                          <a:solidFill>
                            <a:sysClr val="windowText" lastClr="000000"/>
                          </a:solidFill>
                        </a:rPr>
                        <a:t> </a:t>
                      </a:r>
                      <a:r>
                        <a:rPr lang="en-GB" sz="1000" dirty="0">
                          <a:solidFill>
                            <a:sysClr val="windowText" lastClr="000000"/>
                          </a:solidFill>
                        </a:rPr>
                        <a:t>&amp; use the </a:t>
                      </a:r>
                      <a:r>
                        <a:rPr lang="en-GB" sz="1000" b="1" dirty="0">
                          <a:solidFill>
                            <a:sysClr val="windowText" lastClr="000000"/>
                          </a:solidFill>
                        </a:rPr>
                        <a:t>Emergency Article 48 </a:t>
                      </a:r>
                      <a:r>
                        <a:rPr lang="en-GB" sz="1000" dirty="0">
                          <a:solidFill>
                            <a:sysClr val="windowText" lastClr="000000"/>
                          </a:solidFill>
                        </a:rPr>
                        <a:t>to pass a law.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82172436"/>
                  </a:ext>
                </a:extLst>
              </a:tr>
              <a:tr h="203828">
                <a:tc>
                  <a:txBody>
                    <a:bodyPr/>
                    <a:lstStyle/>
                    <a:p>
                      <a:r>
                        <a:rPr lang="en-GB" sz="1000" dirty="0">
                          <a:solidFill>
                            <a:sysClr val="windowText" lastClr="000000"/>
                          </a:solidFill>
                        </a:rPr>
                        <a:t>There was </a:t>
                      </a:r>
                      <a:r>
                        <a:rPr lang="en-GB" sz="1000" b="1" dirty="0">
                          <a:solidFill>
                            <a:sysClr val="windowText" lastClr="000000"/>
                          </a:solidFill>
                        </a:rPr>
                        <a:t>never the full support of the public or army.</a:t>
                      </a:r>
                      <a:endParaRPr lang="en-GB" sz="10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5101376"/>
                  </a:ext>
                </a:extLst>
              </a:tr>
              <a:tr h="494772">
                <a:tc>
                  <a:txBody>
                    <a:bodyPr/>
                    <a:lstStyle/>
                    <a:p>
                      <a:r>
                        <a:rPr lang="en-GB" sz="1000" dirty="0">
                          <a:solidFill>
                            <a:sysClr val="windowText" lastClr="000000"/>
                          </a:solidFill>
                        </a:rPr>
                        <a:t>More </a:t>
                      </a:r>
                      <a:r>
                        <a:rPr lang="en-GB" sz="1000" b="1" dirty="0">
                          <a:solidFill>
                            <a:sysClr val="windowText" lastClr="000000"/>
                          </a:solidFill>
                        </a:rPr>
                        <a:t>extreme</a:t>
                      </a:r>
                      <a:r>
                        <a:rPr lang="en-GB" sz="1000" b="1" baseline="0" dirty="0">
                          <a:solidFill>
                            <a:sysClr val="windowText" lastClr="000000"/>
                          </a:solidFill>
                        </a:rPr>
                        <a:t> political parties </a:t>
                      </a:r>
                      <a:r>
                        <a:rPr lang="en-GB" sz="1000" baseline="0" dirty="0">
                          <a:solidFill>
                            <a:sysClr val="windowText" lastClr="000000"/>
                          </a:solidFill>
                        </a:rPr>
                        <a:t>such as the Communists (left wing)  and nationalists (right wing) did not like it.</a:t>
                      </a:r>
                      <a:endParaRPr lang="en-GB" sz="10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90308456"/>
                  </a:ext>
                </a:extLst>
              </a:tr>
            </a:tbl>
          </a:graphicData>
        </a:graphic>
      </p:graphicFrame>
      <p:pic>
        <p:nvPicPr>
          <p:cNvPr id="1026" name="Picture 2" descr="Image result for f ebert cartoon"/>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3965" t="4472" r="35410" b="45451"/>
          <a:stretch/>
        </p:blipFill>
        <p:spPr bwMode="auto">
          <a:xfrm>
            <a:off x="5253412" y="1680487"/>
            <a:ext cx="431372" cy="51979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Image result for timelin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00570" y="2569402"/>
            <a:ext cx="1817549" cy="52048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dove"/>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144225" y="4119766"/>
            <a:ext cx="578595" cy="57859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happy fac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647090" y="3938588"/>
            <a:ext cx="457962" cy="45796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sad fac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706975" y="3938588"/>
            <a:ext cx="410480" cy="41048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army cartoon"/>
          <p:cNvPicPr>
            <a:picLocks noChangeAspect="1" noChangeArrowheads="1"/>
          </p:cNvPicPr>
          <p:nvPr/>
        </p:nvPicPr>
        <p:blipFill rotWithShape="1">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r="13103" b="38591"/>
          <a:stretch/>
        </p:blipFill>
        <p:spPr bwMode="auto">
          <a:xfrm>
            <a:off x="11114412" y="2362685"/>
            <a:ext cx="987941" cy="600261"/>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Image result for vote cartoon"/>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980284" y="2829500"/>
            <a:ext cx="468970" cy="428803"/>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12" descr="Image result for army cartoon"/>
          <p:cNvPicPr>
            <a:picLocks noChangeAspect="1" noChangeArrowheads="1"/>
          </p:cNvPicPr>
          <p:nvPr/>
        </p:nvPicPr>
        <p:blipFill rotWithShape="1">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r="13103" b="38591"/>
          <a:stretch/>
        </p:blipFill>
        <p:spPr bwMode="auto">
          <a:xfrm>
            <a:off x="3133618" y="3433064"/>
            <a:ext cx="860458" cy="600261"/>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civil servant cartoon"/>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l="29410" r="4144"/>
          <a:stretch/>
        </p:blipFill>
        <p:spPr bwMode="auto">
          <a:xfrm>
            <a:off x="3316635" y="2394903"/>
            <a:ext cx="663493" cy="669471"/>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Related image"/>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b="11592"/>
          <a:stretch/>
        </p:blipFill>
        <p:spPr bwMode="auto">
          <a:xfrm>
            <a:off x="3262356" y="4396550"/>
            <a:ext cx="717772" cy="528154"/>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p:cNvPicPr>
            <a:picLocks noChangeAspect="1"/>
          </p:cNvPicPr>
          <p:nvPr/>
        </p:nvPicPr>
        <p:blipFill>
          <a:blip r:embed="rId13">
            <a:clrChange>
              <a:clrFrom>
                <a:srgbClr val="FFFFFF"/>
              </a:clrFrom>
              <a:clrTo>
                <a:srgbClr val="FFFFFF">
                  <a:alpha val="0"/>
                </a:srgbClr>
              </a:clrTo>
            </a:clrChange>
          </a:blip>
          <a:stretch>
            <a:fillRect/>
          </a:stretch>
        </p:blipFill>
        <p:spPr>
          <a:xfrm>
            <a:off x="2917861" y="4961125"/>
            <a:ext cx="1126053" cy="913845"/>
          </a:xfrm>
          <a:prstGeom prst="rect">
            <a:avLst/>
          </a:prstGeom>
        </p:spPr>
      </p:pic>
      <p:pic>
        <p:nvPicPr>
          <p:cNvPr id="33" name="Picture 2" descr="Image result for f ebert cartoon"/>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3965" t="4472" r="35410" b="45451"/>
          <a:stretch/>
        </p:blipFill>
        <p:spPr bwMode="auto">
          <a:xfrm flipH="1">
            <a:off x="3518240" y="1467103"/>
            <a:ext cx="431372" cy="519790"/>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2" descr="Image result for f ebert cartoon"/>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3965" t="4472" r="35410" b="45451"/>
          <a:stretch/>
        </p:blipFill>
        <p:spPr bwMode="auto">
          <a:xfrm>
            <a:off x="0" y="1463661"/>
            <a:ext cx="431372" cy="519790"/>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2" descr="Image result for f ebert cartoon"/>
          <p:cNvPicPr>
            <a:picLocks noChangeAspect="1" noChangeArrowheads="1"/>
          </p:cNvPicPr>
          <p:nvPr/>
        </p:nvPicPr>
        <p:blipFill rotWithShape="1">
          <a:blip r:embed="rId14" cstate="print">
            <a:extLst>
              <a:ext uri="{28A0092B-C50C-407E-A947-70E740481C1C}">
                <a14:useLocalDpi xmlns:a14="http://schemas.microsoft.com/office/drawing/2010/main" val="0"/>
              </a:ext>
            </a:extLst>
          </a:blip>
          <a:srcRect l="23965" t="4472" r="35410" b="45451"/>
          <a:stretch/>
        </p:blipFill>
        <p:spPr bwMode="auto">
          <a:xfrm flipH="1">
            <a:off x="5863895" y="60563"/>
            <a:ext cx="654952" cy="7891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02312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468179" y="5858129"/>
            <a:ext cx="8590472" cy="984885"/>
          </a:xfrm>
          <a:prstGeom prst="rect">
            <a:avLst/>
          </a:prstGeom>
          <a:noFill/>
          <a:ln w="38100">
            <a:solidFill>
              <a:schemeClr val="tx1"/>
            </a:solidFill>
          </a:ln>
        </p:spPr>
        <p:txBody>
          <a:bodyPr wrap="square" rtlCol="0">
            <a:spAutoFit/>
          </a:bodyPr>
          <a:lstStyle/>
          <a:p>
            <a:pPr algn="ctr"/>
            <a:r>
              <a:rPr lang="en-GB" dirty="0"/>
              <a:t>The Treaty of Versailles on 28</a:t>
            </a:r>
            <a:r>
              <a:rPr lang="en-GB" baseline="30000" dirty="0"/>
              <a:t>th</a:t>
            </a:r>
            <a:r>
              <a:rPr lang="en-GB" dirty="0"/>
              <a:t> July 1919, Germany was linked to </a:t>
            </a:r>
            <a:r>
              <a:rPr lang="en-GB" sz="2000" b="1" dirty="0"/>
              <a:t>defeat</a:t>
            </a:r>
            <a:r>
              <a:rPr lang="en-GB" dirty="0"/>
              <a:t>, </a:t>
            </a:r>
            <a:r>
              <a:rPr lang="en-GB" sz="2000" b="1" dirty="0"/>
              <a:t>humiliation, bitterness</a:t>
            </a:r>
            <a:r>
              <a:rPr lang="en-GB" dirty="0"/>
              <a:t> and </a:t>
            </a:r>
            <a:r>
              <a:rPr lang="en-GB" sz="2000" b="1" dirty="0"/>
              <a:t>weakness </a:t>
            </a:r>
            <a:r>
              <a:rPr lang="en-GB" dirty="0">
                <a:solidFill>
                  <a:sysClr val="windowText" lastClr="000000"/>
                </a:solidFill>
              </a:rPr>
              <a:t>The German people felt </a:t>
            </a:r>
            <a:r>
              <a:rPr lang="en-GB" b="1" dirty="0">
                <a:solidFill>
                  <a:sysClr val="windowText" lastClr="000000"/>
                </a:solidFill>
              </a:rPr>
              <a:t>betrayed</a:t>
            </a:r>
            <a:r>
              <a:rPr lang="en-GB" dirty="0">
                <a:solidFill>
                  <a:sysClr val="windowText" lastClr="000000"/>
                </a:solidFill>
              </a:rPr>
              <a:t> and let down by their government. It caused great </a:t>
            </a:r>
            <a:r>
              <a:rPr lang="en-GB" b="1" dirty="0">
                <a:solidFill>
                  <a:sysClr val="windowText" lastClr="000000"/>
                </a:solidFill>
              </a:rPr>
              <a:t>fury</a:t>
            </a:r>
            <a:r>
              <a:rPr lang="en-GB" dirty="0">
                <a:solidFill>
                  <a:sysClr val="windowText" lastClr="000000"/>
                </a:solidFill>
              </a:rPr>
              <a:t> and </a:t>
            </a:r>
            <a:r>
              <a:rPr lang="en-GB" b="1" dirty="0">
                <a:solidFill>
                  <a:sysClr val="windowText" lastClr="000000"/>
                </a:solidFill>
              </a:rPr>
              <a:t>anger</a:t>
            </a:r>
            <a:r>
              <a:rPr lang="en-GB" dirty="0">
                <a:solidFill>
                  <a:sysClr val="windowText" lastClr="000000"/>
                </a:solidFill>
              </a:rPr>
              <a:t> from the German people.</a:t>
            </a:r>
          </a:p>
        </p:txBody>
      </p:sp>
      <p:sp>
        <p:nvSpPr>
          <p:cNvPr id="5" name="TextBox 4"/>
          <p:cNvSpPr txBox="1"/>
          <p:nvPr/>
        </p:nvSpPr>
        <p:spPr>
          <a:xfrm>
            <a:off x="0" y="391313"/>
            <a:ext cx="3257551" cy="1415772"/>
          </a:xfrm>
          <a:prstGeom prst="rect">
            <a:avLst/>
          </a:prstGeom>
          <a:noFill/>
          <a:ln w="28575">
            <a:solidFill>
              <a:schemeClr val="tx1"/>
            </a:solidFill>
          </a:ln>
        </p:spPr>
        <p:txBody>
          <a:bodyPr wrap="square" rtlCol="0">
            <a:spAutoFit/>
          </a:bodyPr>
          <a:lstStyle/>
          <a:p>
            <a:r>
              <a:rPr lang="en-GB" sz="1400" b="1" dirty="0"/>
              <a:t>This lesson you will learn:</a:t>
            </a:r>
          </a:p>
          <a:p>
            <a:pPr marL="285750" indent="-285750">
              <a:buFont typeface="Wingdings" panose="05000000000000000000" pitchFamily="2" charset="2"/>
              <a:buChar char="q"/>
            </a:pPr>
            <a:r>
              <a:rPr lang="en-GB" sz="1200" b="1" dirty="0"/>
              <a:t>What</a:t>
            </a:r>
            <a:r>
              <a:rPr lang="en-GB" sz="1200" dirty="0"/>
              <a:t> the Treaty of Versailles was.</a:t>
            </a:r>
          </a:p>
          <a:p>
            <a:pPr marL="285750" indent="-285750">
              <a:buFont typeface="Wingdings" panose="05000000000000000000" pitchFamily="2" charset="2"/>
              <a:buChar char="q"/>
            </a:pPr>
            <a:r>
              <a:rPr lang="en-GB" sz="1200" b="1" dirty="0"/>
              <a:t>How</a:t>
            </a:r>
            <a:r>
              <a:rPr lang="en-GB" sz="1200" dirty="0"/>
              <a:t> the Treaty of Versailles punished Germany.</a:t>
            </a:r>
          </a:p>
          <a:p>
            <a:pPr marL="285750" indent="-285750">
              <a:buFont typeface="Wingdings" panose="05000000000000000000" pitchFamily="2" charset="2"/>
              <a:buChar char="q"/>
            </a:pPr>
            <a:r>
              <a:rPr lang="en-GB" sz="1200" dirty="0"/>
              <a:t>Why there was </a:t>
            </a:r>
            <a:r>
              <a:rPr lang="en-GB" sz="1200" b="1" dirty="0"/>
              <a:t>opposition</a:t>
            </a:r>
            <a:r>
              <a:rPr lang="en-GB" sz="1200" dirty="0"/>
              <a:t> towards it.</a:t>
            </a:r>
          </a:p>
          <a:p>
            <a:pPr marL="285750" indent="-285750">
              <a:buFont typeface="Wingdings" panose="05000000000000000000" pitchFamily="2" charset="2"/>
              <a:buChar char="q"/>
            </a:pPr>
            <a:r>
              <a:rPr lang="en-GB" sz="1200" dirty="0"/>
              <a:t>What the </a:t>
            </a:r>
            <a:r>
              <a:rPr lang="en-GB" sz="1200" b="1" dirty="0"/>
              <a:t>impact</a:t>
            </a:r>
            <a:r>
              <a:rPr lang="en-GB" sz="1200" dirty="0"/>
              <a:t> of the Treaty of Versailles was.</a:t>
            </a:r>
          </a:p>
        </p:txBody>
      </p:sp>
      <p:sp>
        <p:nvSpPr>
          <p:cNvPr id="6" name="TextBox 5"/>
          <p:cNvSpPr txBox="1"/>
          <p:nvPr/>
        </p:nvSpPr>
        <p:spPr>
          <a:xfrm>
            <a:off x="-1" y="1926643"/>
            <a:ext cx="3257551" cy="1754326"/>
          </a:xfrm>
          <a:prstGeom prst="rect">
            <a:avLst/>
          </a:prstGeom>
          <a:noFill/>
          <a:ln w="28575">
            <a:solidFill>
              <a:schemeClr val="tx1"/>
            </a:solidFill>
          </a:ln>
        </p:spPr>
        <p:txBody>
          <a:bodyPr wrap="square" rtlCol="0">
            <a:spAutoFit/>
          </a:bodyPr>
          <a:lstStyle/>
          <a:p>
            <a:r>
              <a:rPr lang="en-GB" sz="1200" b="1" u="sng" dirty="0"/>
              <a:t>Germany and Ebert signed the Armistice on 11</a:t>
            </a:r>
            <a:r>
              <a:rPr lang="en-GB" sz="1200" b="1" u="sng" baseline="30000" dirty="0"/>
              <a:t>th</a:t>
            </a:r>
            <a:r>
              <a:rPr lang="en-GB" sz="1200" b="1" u="sng" dirty="0"/>
              <a:t> November 1918……WHY?</a:t>
            </a:r>
          </a:p>
          <a:p>
            <a:pPr marL="285750" indent="-285750">
              <a:buFont typeface="Wingdings" panose="05000000000000000000" pitchFamily="2" charset="2"/>
              <a:buChar char="q"/>
            </a:pPr>
            <a:r>
              <a:rPr lang="en-GB" sz="1200" dirty="0"/>
              <a:t>They had </a:t>
            </a:r>
            <a:r>
              <a:rPr lang="en-GB" sz="1200" b="1" dirty="0"/>
              <a:t>no other </a:t>
            </a:r>
            <a:r>
              <a:rPr lang="en-GB" sz="1200" dirty="0"/>
              <a:t>choice – they were forced</a:t>
            </a:r>
          </a:p>
          <a:p>
            <a:pPr marL="285750" indent="-285750">
              <a:buFont typeface="Wingdings" panose="05000000000000000000" pitchFamily="2" charset="2"/>
              <a:buChar char="q"/>
            </a:pPr>
            <a:r>
              <a:rPr lang="en-GB" sz="1200" b="1" dirty="0"/>
              <a:t>Money</a:t>
            </a:r>
            <a:r>
              <a:rPr lang="en-GB" sz="1200" dirty="0"/>
              <a:t> and </a:t>
            </a:r>
            <a:r>
              <a:rPr lang="en-GB" sz="1200" b="1" dirty="0"/>
              <a:t>troops</a:t>
            </a:r>
            <a:r>
              <a:rPr lang="en-GB" sz="1200" dirty="0"/>
              <a:t> were running out.</a:t>
            </a:r>
          </a:p>
          <a:p>
            <a:pPr marL="285750" indent="-285750">
              <a:buFont typeface="Wingdings" panose="05000000000000000000" pitchFamily="2" charset="2"/>
              <a:buChar char="q"/>
            </a:pPr>
            <a:r>
              <a:rPr lang="en-GB" sz="1200" dirty="0"/>
              <a:t>The </a:t>
            </a:r>
            <a:r>
              <a:rPr lang="en-GB" sz="1200" b="1" dirty="0"/>
              <a:t>protests</a:t>
            </a:r>
            <a:r>
              <a:rPr lang="en-GB" sz="1200" dirty="0"/>
              <a:t> and </a:t>
            </a:r>
            <a:r>
              <a:rPr lang="en-GB" sz="1200" b="1" dirty="0"/>
              <a:t>unrest</a:t>
            </a:r>
            <a:r>
              <a:rPr lang="en-GB" sz="1200" dirty="0"/>
              <a:t> in all major towns.</a:t>
            </a:r>
          </a:p>
          <a:p>
            <a:pPr marL="285750" indent="-285750">
              <a:buFont typeface="Wingdings" panose="05000000000000000000" pitchFamily="2" charset="2"/>
              <a:buChar char="q"/>
            </a:pPr>
            <a:r>
              <a:rPr lang="en-GB" sz="1200" dirty="0"/>
              <a:t>The USA were now fighting against them and pushing them back. They were going to lose.</a:t>
            </a:r>
          </a:p>
          <a:p>
            <a:pPr marL="285750" indent="-285750">
              <a:buFont typeface="Wingdings" panose="05000000000000000000" pitchFamily="2" charset="2"/>
              <a:buChar char="q"/>
            </a:pPr>
            <a:r>
              <a:rPr lang="en-GB" sz="1200" dirty="0"/>
              <a:t>Their </a:t>
            </a:r>
            <a:r>
              <a:rPr lang="en-GB" sz="1200" b="1" dirty="0"/>
              <a:t>Kaiser had abdicated </a:t>
            </a:r>
            <a:r>
              <a:rPr lang="en-GB" sz="1200" dirty="0"/>
              <a:t>which left nobody in full control anyway.</a:t>
            </a:r>
          </a:p>
        </p:txBody>
      </p:sp>
      <p:sp>
        <p:nvSpPr>
          <p:cNvPr id="7" name="TextBox 6"/>
          <p:cNvSpPr txBox="1"/>
          <p:nvPr/>
        </p:nvSpPr>
        <p:spPr>
          <a:xfrm>
            <a:off x="0" y="3841790"/>
            <a:ext cx="3257550" cy="3016210"/>
          </a:xfrm>
          <a:prstGeom prst="rect">
            <a:avLst/>
          </a:prstGeom>
          <a:noFill/>
          <a:ln w="28575">
            <a:solidFill>
              <a:schemeClr val="tx1"/>
            </a:solidFill>
          </a:ln>
        </p:spPr>
        <p:txBody>
          <a:bodyPr wrap="square" rtlCol="0">
            <a:spAutoFit/>
          </a:bodyPr>
          <a:lstStyle/>
          <a:p>
            <a:r>
              <a:rPr lang="en-GB" sz="1400" b="1" u="sng" dirty="0"/>
              <a:t>What was the Treaty of Versailles of 1919?</a:t>
            </a:r>
          </a:p>
          <a:p>
            <a:r>
              <a:rPr lang="en-GB" sz="1200" dirty="0"/>
              <a:t>A </a:t>
            </a:r>
            <a:r>
              <a:rPr lang="en-GB" sz="1200" b="1" dirty="0"/>
              <a:t>set of rules or TERMS </a:t>
            </a:r>
            <a:r>
              <a:rPr lang="en-GB" sz="1200" dirty="0"/>
              <a:t>given to Germany as a </a:t>
            </a:r>
            <a:r>
              <a:rPr lang="en-GB" sz="1200" b="1" dirty="0"/>
              <a:t>punishment</a:t>
            </a:r>
            <a:r>
              <a:rPr lang="en-GB" sz="1200" dirty="0"/>
              <a:t> for the First World War.</a:t>
            </a:r>
          </a:p>
          <a:p>
            <a:endParaRPr lang="en-GB" sz="1200" dirty="0"/>
          </a:p>
          <a:p>
            <a:r>
              <a:rPr lang="en-GB" sz="1400" b="1" u="sng" dirty="0"/>
              <a:t>Who decided on Germany’s punishment?</a:t>
            </a:r>
          </a:p>
          <a:p>
            <a:r>
              <a:rPr lang="en-GB" sz="1200" b="1" dirty="0"/>
              <a:t>Britain</a:t>
            </a:r>
            <a:r>
              <a:rPr lang="en-GB" sz="1200" dirty="0"/>
              <a:t>, </a:t>
            </a:r>
            <a:r>
              <a:rPr lang="en-GB" sz="1200" b="1" dirty="0"/>
              <a:t>France</a:t>
            </a:r>
            <a:r>
              <a:rPr lang="en-GB" sz="1200" dirty="0"/>
              <a:t> and the </a:t>
            </a:r>
            <a:r>
              <a:rPr lang="en-GB" sz="1200" b="1" dirty="0"/>
              <a:t>USA</a:t>
            </a:r>
            <a:r>
              <a:rPr lang="en-GB" sz="1200" dirty="0"/>
              <a:t>.  </a:t>
            </a:r>
            <a:r>
              <a:rPr lang="en-GB" sz="1200" b="1" dirty="0"/>
              <a:t>Germany</a:t>
            </a:r>
            <a:r>
              <a:rPr lang="en-GB" sz="1200" dirty="0"/>
              <a:t> were not allowed to take part in the discussions so had no say in if they could do what they were asked.</a:t>
            </a:r>
          </a:p>
          <a:p>
            <a:endParaRPr lang="en-GB" sz="1200" dirty="0"/>
          </a:p>
          <a:p>
            <a:r>
              <a:rPr lang="en-GB" sz="1400" b="1" u="sng" dirty="0"/>
              <a:t>Why was it called the Treaty of Versailles?</a:t>
            </a:r>
          </a:p>
          <a:p>
            <a:r>
              <a:rPr lang="en-GB" sz="1200" dirty="0"/>
              <a:t>The allied leaders (UK, France and USA) met at the </a:t>
            </a:r>
            <a:r>
              <a:rPr lang="en-GB" sz="1200" b="1" dirty="0"/>
              <a:t>Palace of Versailles (in the Hall of Mirrors) </a:t>
            </a:r>
            <a:r>
              <a:rPr lang="en-GB" sz="1200" dirty="0"/>
              <a:t>near </a:t>
            </a:r>
            <a:r>
              <a:rPr lang="en-GB" sz="1200" b="1" dirty="0"/>
              <a:t>Paris,</a:t>
            </a:r>
            <a:r>
              <a:rPr lang="en-GB" sz="1200" dirty="0"/>
              <a:t> to agree on the treaty.</a:t>
            </a:r>
          </a:p>
        </p:txBody>
      </p:sp>
      <p:sp>
        <p:nvSpPr>
          <p:cNvPr id="8" name="TextBox 7"/>
          <p:cNvSpPr txBox="1"/>
          <p:nvPr/>
        </p:nvSpPr>
        <p:spPr>
          <a:xfrm>
            <a:off x="3468179" y="122234"/>
            <a:ext cx="8590472" cy="615553"/>
          </a:xfrm>
          <a:prstGeom prst="rect">
            <a:avLst/>
          </a:prstGeom>
          <a:noFill/>
          <a:ln w="28575">
            <a:solidFill>
              <a:schemeClr val="tx1"/>
            </a:solidFill>
          </a:ln>
        </p:spPr>
        <p:txBody>
          <a:bodyPr wrap="square" rtlCol="0">
            <a:spAutoFit/>
          </a:bodyPr>
          <a:lstStyle/>
          <a:p>
            <a:pPr algn="ctr"/>
            <a:r>
              <a:rPr lang="en-GB" sz="1400" b="1" dirty="0"/>
              <a:t>How were Germany punished and why did it cause opposition?</a:t>
            </a:r>
          </a:p>
          <a:p>
            <a:pPr algn="ctr"/>
            <a:r>
              <a:rPr lang="en-GB" sz="2000" b="1" dirty="0">
                <a:solidFill>
                  <a:srgbClr val="FF0000"/>
                </a:solidFill>
              </a:rPr>
              <a:t>G</a:t>
            </a:r>
            <a:r>
              <a:rPr lang="en-GB" sz="1400" dirty="0"/>
              <a:t>uilt Clause     </a:t>
            </a:r>
            <a:r>
              <a:rPr lang="en-GB" sz="2000" b="1" dirty="0">
                <a:solidFill>
                  <a:srgbClr val="FF0000"/>
                </a:solidFill>
              </a:rPr>
              <a:t>R</a:t>
            </a:r>
            <a:r>
              <a:rPr lang="en-GB" sz="1400" dirty="0"/>
              <a:t>eparations     </a:t>
            </a:r>
            <a:r>
              <a:rPr lang="en-GB" sz="2000" b="1" dirty="0">
                <a:solidFill>
                  <a:srgbClr val="FF0000"/>
                </a:solidFill>
              </a:rPr>
              <a:t>A</a:t>
            </a:r>
            <a:r>
              <a:rPr lang="en-GB" sz="1400" dirty="0"/>
              <a:t>rmed Forces     </a:t>
            </a:r>
            <a:r>
              <a:rPr lang="en-GB" sz="2000" b="1" dirty="0">
                <a:solidFill>
                  <a:srgbClr val="FF0000"/>
                </a:solidFill>
              </a:rPr>
              <a:t>I</a:t>
            </a:r>
            <a:r>
              <a:rPr lang="en-GB" sz="1400" dirty="0"/>
              <a:t>ndustry     </a:t>
            </a:r>
            <a:r>
              <a:rPr lang="en-GB" sz="2000" b="1" dirty="0">
                <a:solidFill>
                  <a:srgbClr val="FF0000"/>
                </a:solidFill>
              </a:rPr>
              <a:t>L</a:t>
            </a:r>
            <a:r>
              <a:rPr lang="en-GB" sz="1400" dirty="0"/>
              <a:t>and     </a:t>
            </a:r>
            <a:r>
              <a:rPr lang="en-GB" sz="2000" b="1" dirty="0">
                <a:solidFill>
                  <a:srgbClr val="FF0000"/>
                </a:solidFill>
              </a:rPr>
              <a:t>E</a:t>
            </a:r>
            <a:r>
              <a:rPr lang="en-GB" sz="1400" dirty="0"/>
              <a:t>mpire    </a:t>
            </a:r>
            <a:r>
              <a:rPr lang="en-GB" sz="2000" b="1" i="1" dirty="0" err="1">
                <a:solidFill>
                  <a:srgbClr val="FF0000"/>
                </a:solidFill>
              </a:rPr>
              <a:t>D</a:t>
            </a:r>
            <a:r>
              <a:rPr lang="en-GB" sz="1400" i="1" dirty="0" err="1"/>
              <a:t>olchstoss</a:t>
            </a:r>
            <a:r>
              <a:rPr lang="en-GB" sz="1400" dirty="0"/>
              <a:t>      </a:t>
            </a:r>
            <a:r>
              <a:rPr lang="en-GB" sz="2000" b="1" i="1" dirty="0">
                <a:solidFill>
                  <a:srgbClr val="FF0000"/>
                </a:solidFill>
              </a:rPr>
              <a:t>D</a:t>
            </a:r>
            <a:r>
              <a:rPr lang="en-GB" sz="1400" i="1" dirty="0"/>
              <a:t>iktat</a:t>
            </a:r>
            <a:endParaRPr lang="en-GB" sz="1400" dirty="0"/>
          </a:p>
        </p:txBody>
      </p:sp>
      <p:graphicFrame>
        <p:nvGraphicFramePr>
          <p:cNvPr id="10" name="Table 9"/>
          <p:cNvGraphicFramePr>
            <a:graphicFrameLocks noGrp="1"/>
          </p:cNvGraphicFramePr>
          <p:nvPr>
            <p:extLst>
              <p:ext uri="{D42A27DB-BD31-4B8C-83A1-F6EECF244321}">
                <p14:modId xmlns:p14="http://schemas.microsoft.com/office/powerpoint/2010/main" val="2403514628"/>
              </p:ext>
            </p:extLst>
          </p:nvPr>
        </p:nvGraphicFramePr>
        <p:xfrm>
          <a:off x="3468179" y="707009"/>
          <a:ext cx="8590472" cy="5151120"/>
        </p:xfrm>
        <a:graphic>
          <a:graphicData uri="http://schemas.openxmlformats.org/drawingml/2006/table">
            <a:tbl>
              <a:tblPr firstRow="1" bandRow="1">
                <a:tableStyleId>{5C22544A-7EE6-4342-B048-85BDC9FD1C3A}</a:tableStyleId>
              </a:tblPr>
              <a:tblGrid>
                <a:gridCol w="4116117">
                  <a:extLst>
                    <a:ext uri="{9D8B030D-6E8A-4147-A177-3AD203B41FA5}">
                      <a16:colId xmlns:a16="http://schemas.microsoft.com/office/drawing/2014/main" val="2160918523"/>
                    </a:ext>
                  </a:extLst>
                </a:gridCol>
                <a:gridCol w="1021712">
                  <a:extLst>
                    <a:ext uri="{9D8B030D-6E8A-4147-A177-3AD203B41FA5}">
                      <a16:colId xmlns:a16="http://schemas.microsoft.com/office/drawing/2014/main" val="894302541"/>
                    </a:ext>
                  </a:extLst>
                </a:gridCol>
                <a:gridCol w="205974">
                  <a:extLst>
                    <a:ext uri="{9D8B030D-6E8A-4147-A177-3AD203B41FA5}">
                      <a16:colId xmlns:a16="http://schemas.microsoft.com/office/drawing/2014/main" val="3352808701"/>
                    </a:ext>
                  </a:extLst>
                </a:gridCol>
                <a:gridCol w="190149">
                  <a:extLst>
                    <a:ext uri="{9D8B030D-6E8A-4147-A177-3AD203B41FA5}">
                      <a16:colId xmlns:a16="http://schemas.microsoft.com/office/drawing/2014/main" val="3056703406"/>
                    </a:ext>
                  </a:extLst>
                </a:gridCol>
                <a:gridCol w="541953">
                  <a:extLst>
                    <a:ext uri="{9D8B030D-6E8A-4147-A177-3AD203B41FA5}">
                      <a16:colId xmlns:a16="http://schemas.microsoft.com/office/drawing/2014/main" val="585550760"/>
                    </a:ext>
                  </a:extLst>
                </a:gridCol>
                <a:gridCol w="125841">
                  <a:extLst>
                    <a:ext uri="{9D8B030D-6E8A-4147-A177-3AD203B41FA5}">
                      <a16:colId xmlns:a16="http://schemas.microsoft.com/office/drawing/2014/main" val="3237544187"/>
                    </a:ext>
                  </a:extLst>
                </a:gridCol>
                <a:gridCol w="358318">
                  <a:extLst>
                    <a:ext uri="{9D8B030D-6E8A-4147-A177-3AD203B41FA5}">
                      <a16:colId xmlns:a16="http://schemas.microsoft.com/office/drawing/2014/main" val="2310952233"/>
                    </a:ext>
                  </a:extLst>
                </a:gridCol>
                <a:gridCol w="191267">
                  <a:extLst>
                    <a:ext uri="{9D8B030D-6E8A-4147-A177-3AD203B41FA5}">
                      <a16:colId xmlns:a16="http://schemas.microsoft.com/office/drawing/2014/main" val="3746183946"/>
                    </a:ext>
                  </a:extLst>
                </a:gridCol>
                <a:gridCol w="1839141">
                  <a:extLst>
                    <a:ext uri="{9D8B030D-6E8A-4147-A177-3AD203B41FA5}">
                      <a16:colId xmlns:a16="http://schemas.microsoft.com/office/drawing/2014/main" val="1939084466"/>
                    </a:ext>
                  </a:extLst>
                </a:gridCol>
              </a:tblGrid>
              <a:tr h="231520">
                <a:tc gridSpan="6">
                  <a:txBody>
                    <a:bodyPr/>
                    <a:lstStyle/>
                    <a:p>
                      <a:pPr algn="l"/>
                      <a:r>
                        <a:rPr lang="en-GB" sz="1200" dirty="0">
                          <a:solidFill>
                            <a:sysClr val="windowText" lastClr="000000"/>
                          </a:solidFill>
                        </a:rPr>
                        <a:t>Terms of the Treaty of Versailles – What is told Germany to do.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3">
                  <a:txBody>
                    <a:bodyPr/>
                    <a:lstStyle/>
                    <a:p>
                      <a:r>
                        <a:rPr lang="en-GB" sz="1200" dirty="0">
                          <a:solidFill>
                            <a:sysClr val="windowText" lastClr="000000"/>
                          </a:solidFill>
                        </a:rPr>
                        <a:t>Why was it unpopular?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932682164"/>
                  </a:ext>
                </a:extLst>
              </a:tr>
              <a:tr h="3522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u="sng" dirty="0"/>
                        <a:t>War Guilt Clause</a:t>
                      </a:r>
                    </a:p>
                    <a:p>
                      <a:r>
                        <a:rPr lang="en-GB" sz="1100" dirty="0">
                          <a:solidFill>
                            <a:sysClr val="windowText" lastClr="000000"/>
                          </a:solidFill>
                        </a:rPr>
                        <a:t>Germany had to </a:t>
                      </a:r>
                      <a:r>
                        <a:rPr lang="en-GB" sz="1100" b="1" dirty="0">
                          <a:solidFill>
                            <a:sysClr val="windowText" lastClr="000000"/>
                          </a:solidFill>
                        </a:rPr>
                        <a:t>admit </a:t>
                      </a:r>
                      <a:r>
                        <a:rPr lang="en-GB" sz="1100" b="1" baseline="0" dirty="0">
                          <a:solidFill>
                            <a:sysClr val="windowText" lastClr="000000"/>
                          </a:solidFill>
                        </a:rPr>
                        <a:t>blame </a:t>
                      </a:r>
                      <a:r>
                        <a:rPr lang="en-GB" sz="1100" baseline="0" dirty="0">
                          <a:solidFill>
                            <a:sysClr val="windowText" lastClr="000000"/>
                          </a:solidFill>
                        </a:rPr>
                        <a:t>&amp; </a:t>
                      </a:r>
                      <a:r>
                        <a:rPr lang="en-GB" sz="1100" b="1" baseline="0" dirty="0">
                          <a:solidFill>
                            <a:sysClr val="windowText" lastClr="000000"/>
                          </a:solidFill>
                        </a:rPr>
                        <a:t>guilt</a:t>
                      </a:r>
                      <a:r>
                        <a:rPr lang="en-GB" sz="1100" baseline="0" dirty="0">
                          <a:solidFill>
                            <a:sysClr val="windowText" lastClr="000000"/>
                          </a:solidFill>
                        </a:rPr>
                        <a:t> for the war.  </a:t>
                      </a:r>
                      <a:endParaRPr lang="en-GB" sz="11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gridSpan="8">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ysClr val="windowText" lastClr="000000"/>
                          </a:solidFill>
                        </a:rPr>
                        <a:t>If Germany’s politicians admitted guilt for the war, the</a:t>
                      </a:r>
                      <a:r>
                        <a:rPr lang="en-GB" sz="1100" baseline="0" dirty="0">
                          <a:solidFill>
                            <a:sysClr val="windowText" lastClr="000000"/>
                          </a:solidFill>
                        </a:rPr>
                        <a:t> people of Germany</a:t>
                      </a:r>
                      <a:r>
                        <a:rPr lang="en-GB" sz="1100" dirty="0">
                          <a:solidFill>
                            <a:sysClr val="windowText" lastClr="000000"/>
                          </a:solidFill>
                        </a:rPr>
                        <a:t> would be forced to accept any punishment they were given.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sz="12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67708317"/>
                  </a:ext>
                </a:extLst>
              </a:tr>
              <a:tr h="370840">
                <a:tc gridSpan="3">
                  <a:txBody>
                    <a:bodyPr/>
                    <a:lstStyle/>
                    <a:p>
                      <a:r>
                        <a:rPr lang="en-GB" sz="1200" b="1" u="sng" dirty="0"/>
                        <a:t>Reparations</a:t>
                      </a:r>
                      <a:r>
                        <a:rPr lang="en-GB" sz="1200" b="1" dirty="0"/>
                        <a:t> – money/payments.</a:t>
                      </a:r>
                    </a:p>
                    <a:p>
                      <a:r>
                        <a:rPr lang="en-GB" sz="1100" b="0" dirty="0">
                          <a:solidFill>
                            <a:sysClr val="windowText" lastClr="000000"/>
                          </a:solidFill>
                        </a:rPr>
                        <a:t>Had to pay £ 6.6</a:t>
                      </a:r>
                      <a:r>
                        <a:rPr lang="en-GB" sz="1100" b="0" baseline="0" dirty="0">
                          <a:solidFill>
                            <a:sysClr val="windowText" lastClr="000000"/>
                          </a:solidFill>
                        </a:rPr>
                        <a:t> billion </a:t>
                      </a:r>
                      <a:r>
                        <a:rPr lang="en-GB" sz="1100" b="1" dirty="0">
                          <a:solidFill>
                            <a:sysClr val="windowText" lastClr="000000"/>
                          </a:solidFill>
                        </a:rPr>
                        <a:t>compensation</a:t>
                      </a:r>
                      <a:r>
                        <a:rPr lang="en-GB" sz="1100" b="0" dirty="0">
                          <a:solidFill>
                            <a:sysClr val="windowText" lastClr="000000"/>
                          </a:solidFill>
                        </a:rPr>
                        <a:t> for</a:t>
                      </a:r>
                      <a:r>
                        <a:rPr lang="en-GB" sz="1100" b="0" baseline="0" dirty="0">
                          <a:solidFill>
                            <a:sysClr val="windowText" lastClr="000000"/>
                          </a:solidFill>
                        </a:rPr>
                        <a:t> all the damage done to the other nations. </a:t>
                      </a:r>
                      <a:endParaRPr lang="en-GB" sz="1100" b="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endParaRPr lang="en-GB"/>
                    </a:p>
                  </a:txBody>
                  <a:tcPr/>
                </a:tc>
                <a:tc hMerge="1">
                  <a:txBody>
                    <a:bodyPr/>
                    <a:lstStyle/>
                    <a:p>
                      <a:endParaRPr lang="en-GB"/>
                    </a:p>
                  </a:txBody>
                  <a:tcPr/>
                </a:tc>
                <a:tc gridSpan="6">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ysClr val="windowText" lastClr="000000"/>
                          </a:solidFill>
                        </a:rPr>
                        <a:t>This meant the German people would have to suffer with a poor</a:t>
                      </a:r>
                      <a:r>
                        <a:rPr lang="en-GB" sz="1100" baseline="0" dirty="0">
                          <a:solidFill>
                            <a:sysClr val="windowText" lastClr="000000"/>
                          </a:solidFill>
                        </a:rPr>
                        <a:t> economy for years. Damaged economy.</a:t>
                      </a:r>
                      <a:endParaRPr lang="en-GB" sz="11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tc hMerge="1">
                  <a:txBody>
                    <a:bodyPr/>
                    <a:lstStyle/>
                    <a:p>
                      <a:endParaRPr lang="en-GB" sz="12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555814075"/>
                  </a:ext>
                </a:extLst>
              </a:tr>
              <a:tr h="370840">
                <a:tc gridSpan="7">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u="sng" dirty="0"/>
                        <a:t>Armed Forces </a:t>
                      </a:r>
                      <a:r>
                        <a:rPr lang="en-GB" sz="1200" b="0" dirty="0"/>
                        <a:t>– </a:t>
                      </a:r>
                      <a:r>
                        <a:rPr lang="en-GB" sz="1200" b="1" dirty="0"/>
                        <a:t>reduced to stop Germany starting another war.</a:t>
                      </a:r>
                    </a:p>
                    <a:p>
                      <a:pPr marL="171450" indent="-171450">
                        <a:buFont typeface="Wingdings" panose="05000000000000000000" pitchFamily="2" charset="2"/>
                        <a:buChar char="§"/>
                      </a:pPr>
                      <a:r>
                        <a:rPr lang="en-GB" sz="1100" b="1" dirty="0">
                          <a:solidFill>
                            <a:sysClr val="windowText" lastClr="000000"/>
                          </a:solidFill>
                        </a:rPr>
                        <a:t>Army:</a:t>
                      </a:r>
                      <a:r>
                        <a:rPr lang="en-GB" sz="1100" dirty="0">
                          <a:solidFill>
                            <a:sysClr val="windowText" lastClr="000000"/>
                          </a:solidFill>
                        </a:rPr>
                        <a:t> Limited to only 100,000 men</a:t>
                      </a:r>
                      <a:r>
                        <a:rPr lang="en-GB" sz="1100" baseline="0" dirty="0">
                          <a:solidFill>
                            <a:sysClr val="windowText" lastClr="000000"/>
                          </a:solidFill>
                        </a:rPr>
                        <a:t> &amp; n</a:t>
                      </a:r>
                      <a:r>
                        <a:rPr lang="en-GB" sz="1100" dirty="0">
                          <a:solidFill>
                            <a:sysClr val="windowText" lastClr="000000"/>
                          </a:solidFill>
                        </a:rPr>
                        <a:t>o heavy artillery (guns) allowed.</a:t>
                      </a:r>
                    </a:p>
                    <a:p>
                      <a:pPr marL="171450" indent="-171450">
                        <a:buFont typeface="Wingdings" panose="05000000000000000000" pitchFamily="2" charset="2"/>
                        <a:buChar char="§"/>
                      </a:pPr>
                      <a:r>
                        <a:rPr lang="en-GB" sz="1100" b="1" dirty="0">
                          <a:solidFill>
                            <a:sysClr val="windowText" lastClr="000000"/>
                          </a:solidFill>
                        </a:rPr>
                        <a:t>Navy: </a:t>
                      </a:r>
                      <a:r>
                        <a:rPr lang="en-GB" sz="1100" dirty="0">
                          <a:solidFill>
                            <a:sysClr val="windowText" lastClr="000000"/>
                          </a:solidFill>
                        </a:rPr>
                        <a:t>only allowed 6 battleships,</a:t>
                      </a:r>
                      <a:r>
                        <a:rPr lang="en-GB" sz="1100" baseline="0" dirty="0">
                          <a:solidFill>
                            <a:sysClr val="windowText" lastClr="000000"/>
                          </a:solidFill>
                        </a:rPr>
                        <a:t> n</a:t>
                      </a:r>
                      <a:r>
                        <a:rPr lang="en-GB" sz="1100" dirty="0">
                          <a:solidFill>
                            <a:sysClr val="windowText" lastClr="000000"/>
                          </a:solidFill>
                        </a:rPr>
                        <a:t>o submarines and</a:t>
                      </a:r>
                      <a:r>
                        <a:rPr lang="en-GB" sz="1100" baseline="0" dirty="0">
                          <a:solidFill>
                            <a:sysClr val="windowText" lastClr="000000"/>
                          </a:solidFill>
                        </a:rPr>
                        <a:t> remaining boats destroyed.</a:t>
                      </a:r>
                    </a:p>
                    <a:p>
                      <a:pPr marL="171450" indent="-171450">
                        <a:buFont typeface="Wingdings" panose="05000000000000000000" pitchFamily="2" charset="2"/>
                        <a:buChar char="§"/>
                      </a:pPr>
                      <a:r>
                        <a:rPr lang="en-GB" sz="1100" b="1" baseline="0" dirty="0">
                          <a:solidFill>
                            <a:sysClr val="windowText" lastClr="000000"/>
                          </a:solidFill>
                        </a:rPr>
                        <a:t>Air Force: </a:t>
                      </a:r>
                      <a:r>
                        <a:rPr lang="en-GB" sz="1100" baseline="0" dirty="0">
                          <a:solidFill>
                            <a:sysClr val="windowText" lastClr="000000"/>
                          </a:solidFill>
                        </a:rPr>
                        <a:t>Not allowed, planes destroyed.</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GB" sz="1100" dirty="0">
                          <a:solidFill>
                            <a:sysClr val="windowText" lastClr="000000"/>
                          </a:solidFill>
                        </a:rPr>
                        <a:t>Land on the French</a:t>
                      </a:r>
                      <a:r>
                        <a:rPr lang="en-GB" sz="1100" baseline="0" dirty="0">
                          <a:solidFill>
                            <a:sysClr val="windowText" lastClr="000000"/>
                          </a:solidFill>
                        </a:rPr>
                        <a:t> border</a:t>
                      </a:r>
                      <a:r>
                        <a:rPr lang="en-GB" sz="1100" dirty="0">
                          <a:solidFill>
                            <a:sysClr val="windowText" lastClr="000000"/>
                          </a:solidFill>
                        </a:rPr>
                        <a:t> (the </a:t>
                      </a:r>
                      <a:r>
                        <a:rPr lang="en-GB" sz="1100" b="1" dirty="0">
                          <a:solidFill>
                            <a:sysClr val="windowText" lastClr="000000"/>
                          </a:solidFill>
                        </a:rPr>
                        <a:t>Rhineland)</a:t>
                      </a:r>
                      <a:r>
                        <a:rPr lang="en-GB" sz="1100" dirty="0">
                          <a:solidFill>
                            <a:sysClr val="windowText" lastClr="000000"/>
                          </a:solidFill>
                        </a:rPr>
                        <a:t> was ‘</a:t>
                      </a:r>
                      <a:r>
                        <a:rPr lang="en-GB" sz="1100" b="1" dirty="0">
                          <a:solidFill>
                            <a:sysClr val="windowText" lastClr="000000"/>
                          </a:solidFill>
                        </a:rPr>
                        <a:t>De-militarised</a:t>
                      </a:r>
                      <a:r>
                        <a:rPr lang="en-GB" sz="1100" dirty="0">
                          <a:solidFill>
                            <a:sysClr val="windowText" lastClr="000000"/>
                          </a:solidFill>
                        </a:rPr>
                        <a:t>’.</a:t>
                      </a:r>
                      <a:r>
                        <a:rPr lang="en-GB" sz="1100" baseline="0" dirty="0">
                          <a:solidFill>
                            <a:sysClr val="windowText" lastClr="000000"/>
                          </a:solidFill>
                        </a:rPr>
                        <a:t> </a:t>
                      </a:r>
                      <a:r>
                        <a:rPr lang="en-GB" sz="1100" dirty="0">
                          <a:solidFill>
                            <a:sysClr val="windowText" lastClr="000000"/>
                          </a:solidFill>
                        </a:rPr>
                        <a:t>The</a:t>
                      </a:r>
                      <a:r>
                        <a:rPr lang="en-GB" sz="1100" baseline="0" dirty="0">
                          <a:solidFill>
                            <a:sysClr val="windowText" lastClr="000000"/>
                          </a:solidFill>
                        </a:rPr>
                        <a:t> German army were not allowed.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sz="12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ysClr val="windowText" lastClr="000000"/>
                          </a:solidFill>
                        </a:rPr>
                        <a:t>Many ex- WW1 soldiers out of work with little chance of gaining employment.  Would weaken Germany</a:t>
                      </a:r>
                      <a:r>
                        <a:rPr lang="en-GB" sz="1100" baseline="0" dirty="0">
                          <a:solidFill>
                            <a:sysClr val="windowText" lastClr="000000"/>
                          </a:solidFill>
                        </a:rPr>
                        <a:t> with no ability to defend itself.</a:t>
                      </a:r>
                      <a:endParaRPr lang="en-GB" sz="11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extLst>
                  <a:ext uri="{0D108BD9-81ED-4DB2-BD59-A6C34878D82A}">
                    <a16:rowId xmlns:a16="http://schemas.microsoft.com/office/drawing/2014/main" val="2893069699"/>
                  </a:ext>
                </a:extLst>
              </a:tr>
              <a:tr h="370840">
                <a:tc gridSpan="4">
                  <a:txBody>
                    <a:bodyPr/>
                    <a:lstStyle/>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200" b="1" u="sng" baseline="0" dirty="0">
                          <a:solidFill>
                            <a:sysClr val="windowText" lastClr="000000"/>
                          </a:solidFill>
                        </a:rPr>
                        <a:t>Industry</a:t>
                      </a:r>
                      <a:r>
                        <a:rPr lang="en-GB" sz="1200" b="1" baseline="0" dirty="0">
                          <a:solidFill>
                            <a:sysClr val="windowText" lastClr="000000"/>
                          </a:solidFill>
                        </a:rPr>
                        <a:t> – coal and iron.</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GB" sz="1100" baseline="0" dirty="0">
                          <a:solidFill>
                            <a:sysClr val="windowText" lastClr="000000"/>
                          </a:solidFill>
                        </a:rPr>
                        <a:t>Lost </a:t>
                      </a:r>
                      <a:r>
                        <a:rPr lang="en-GB" sz="1100" b="1" baseline="0" dirty="0">
                          <a:solidFill>
                            <a:sysClr val="windowText" lastClr="000000"/>
                          </a:solidFill>
                        </a:rPr>
                        <a:t>50%</a:t>
                      </a:r>
                      <a:r>
                        <a:rPr lang="en-GB" sz="1100" baseline="0" dirty="0">
                          <a:solidFill>
                            <a:sysClr val="windowText" lastClr="000000"/>
                          </a:solidFill>
                        </a:rPr>
                        <a:t> of its </a:t>
                      </a:r>
                      <a:r>
                        <a:rPr lang="en-GB" sz="1100" b="1" baseline="0" dirty="0">
                          <a:solidFill>
                            <a:sysClr val="windowText" lastClr="000000"/>
                          </a:solidFill>
                        </a:rPr>
                        <a:t>iron</a:t>
                      </a:r>
                      <a:r>
                        <a:rPr lang="en-GB" sz="1100" baseline="0" dirty="0">
                          <a:solidFill>
                            <a:sysClr val="windowText" lastClr="000000"/>
                          </a:solidFill>
                        </a:rPr>
                        <a:t> reserves to other countries.</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GB" sz="1100" b="1" baseline="0" dirty="0">
                          <a:solidFill>
                            <a:sysClr val="windowText" lastClr="000000"/>
                          </a:solidFill>
                        </a:rPr>
                        <a:t>Coalfields</a:t>
                      </a:r>
                      <a:r>
                        <a:rPr lang="en-GB" sz="1100" baseline="0" dirty="0">
                          <a:solidFill>
                            <a:sysClr val="windowText" lastClr="000000"/>
                          </a:solidFill>
                        </a:rPr>
                        <a:t> in an important area called the </a:t>
                      </a:r>
                      <a:r>
                        <a:rPr lang="en-GB" sz="1100" b="1" baseline="0" dirty="0">
                          <a:solidFill>
                            <a:sysClr val="windowText" lastClr="000000"/>
                          </a:solidFill>
                        </a:rPr>
                        <a:t>Saar</a:t>
                      </a:r>
                      <a:r>
                        <a:rPr lang="en-GB" sz="1100" baseline="0" dirty="0">
                          <a:solidFill>
                            <a:sysClr val="windowText" lastClr="000000"/>
                          </a:solidFill>
                        </a:rPr>
                        <a:t> given to France for 15 years.</a:t>
                      </a:r>
                      <a:endParaRPr lang="en-GB" sz="11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gridSpan="5">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ysClr val="windowText" lastClr="000000"/>
                          </a:solidFill>
                        </a:rPr>
                        <a:t>It meant Germany’s economy would struggle to recover from the war and important jobs would be lost causing further unemployment.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sz="12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082797176"/>
                  </a:ext>
                </a:extLst>
              </a:tr>
              <a:tr h="370840">
                <a:tc gridSpan="8">
                  <a:txBody>
                    <a:bodyPr/>
                    <a:lstStyle/>
                    <a:p>
                      <a:r>
                        <a:rPr lang="en-GB" sz="1200" b="1" u="sng" dirty="0">
                          <a:solidFill>
                            <a:sysClr val="windowText" lastClr="000000"/>
                          </a:solidFill>
                        </a:rPr>
                        <a:t>Land</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aseline="0" dirty="0">
                          <a:solidFill>
                            <a:sysClr val="windowText" lastClr="000000"/>
                          </a:solidFill>
                        </a:rPr>
                        <a:t>Lost </a:t>
                      </a:r>
                      <a:r>
                        <a:rPr lang="en-GB" sz="1100" b="1" baseline="0" dirty="0">
                          <a:solidFill>
                            <a:sysClr val="windowText" lastClr="000000"/>
                          </a:solidFill>
                        </a:rPr>
                        <a:t>10%</a:t>
                      </a:r>
                      <a:r>
                        <a:rPr lang="en-GB" sz="1100" baseline="0" dirty="0">
                          <a:solidFill>
                            <a:sysClr val="windowText" lastClr="000000"/>
                          </a:solidFill>
                        </a:rPr>
                        <a:t> of its population.  Some ‘Germans’ voted to leave Germany in a public vote called a </a:t>
                      </a:r>
                      <a:r>
                        <a:rPr lang="en-GB" sz="1100" b="1" baseline="0" dirty="0">
                          <a:solidFill>
                            <a:sysClr val="windowText" lastClr="000000"/>
                          </a:solidFill>
                        </a:rPr>
                        <a:t>Plebicite.</a:t>
                      </a:r>
                    </a:p>
                    <a:p>
                      <a:pPr marL="171450" indent="-171450">
                        <a:buFont typeface="Arial" panose="020B0604020202020204" pitchFamily="34" charset="0"/>
                        <a:buChar char="•"/>
                      </a:pPr>
                      <a:r>
                        <a:rPr lang="en-GB" sz="1100" b="1" baseline="0" dirty="0">
                          <a:solidFill>
                            <a:sysClr val="windowText" lastClr="000000"/>
                          </a:solidFill>
                        </a:rPr>
                        <a:t>France</a:t>
                      </a:r>
                      <a:r>
                        <a:rPr lang="en-GB" sz="1100" baseline="0" dirty="0">
                          <a:solidFill>
                            <a:sysClr val="windowText" lastClr="000000"/>
                          </a:solidFill>
                        </a:rPr>
                        <a:t>, </a:t>
                      </a:r>
                      <a:r>
                        <a:rPr lang="en-GB" sz="1100" b="1" baseline="0" dirty="0">
                          <a:solidFill>
                            <a:sysClr val="windowText" lastClr="000000"/>
                          </a:solidFill>
                        </a:rPr>
                        <a:t>Belgium</a:t>
                      </a:r>
                      <a:r>
                        <a:rPr lang="en-GB" sz="1100" baseline="0" dirty="0">
                          <a:solidFill>
                            <a:sysClr val="windowText" lastClr="000000"/>
                          </a:solidFill>
                        </a:rPr>
                        <a:t> and </a:t>
                      </a:r>
                      <a:r>
                        <a:rPr lang="en-GB" sz="1100" b="1" baseline="0" dirty="0">
                          <a:solidFill>
                            <a:sysClr val="windowText" lastClr="000000"/>
                          </a:solidFill>
                        </a:rPr>
                        <a:t>Poland</a:t>
                      </a:r>
                      <a:r>
                        <a:rPr lang="en-GB" sz="1100" baseline="0" dirty="0">
                          <a:solidFill>
                            <a:sysClr val="windowText" lastClr="000000"/>
                          </a:solidFill>
                        </a:rPr>
                        <a:t> gained land.  E.g. Poland gained 2 million more people. No link with </a:t>
                      </a:r>
                      <a:r>
                        <a:rPr lang="en-GB" sz="1100" b="1" baseline="0" dirty="0">
                          <a:solidFill>
                            <a:sysClr val="windowText" lastClr="000000"/>
                          </a:solidFill>
                        </a:rPr>
                        <a:t>Austria</a:t>
                      </a:r>
                      <a:r>
                        <a:rPr lang="en-GB" sz="1100" baseline="0" dirty="0">
                          <a:solidFill>
                            <a:sysClr val="windowText" lastClr="000000"/>
                          </a:solidFill>
                        </a:rPr>
                        <a:t> allowed</a:t>
                      </a:r>
                    </a:p>
                    <a:p>
                      <a:pPr marL="171450" indent="-171450">
                        <a:buFont typeface="Arial" panose="020B0604020202020204" pitchFamily="34" charset="0"/>
                        <a:buChar char="•"/>
                      </a:pPr>
                      <a:r>
                        <a:rPr lang="en-GB" sz="1100" baseline="0" dirty="0">
                          <a:solidFill>
                            <a:sysClr val="windowText" lastClr="000000"/>
                          </a:solidFill>
                        </a:rPr>
                        <a:t>One part of Germany called East </a:t>
                      </a:r>
                      <a:r>
                        <a:rPr lang="en-GB" sz="1100" b="1" baseline="0" dirty="0">
                          <a:solidFill>
                            <a:sysClr val="windowText" lastClr="000000"/>
                          </a:solidFill>
                        </a:rPr>
                        <a:t>Prussia</a:t>
                      </a:r>
                      <a:r>
                        <a:rPr lang="en-GB" sz="1100" baseline="0" dirty="0">
                          <a:solidFill>
                            <a:sysClr val="windowText" lastClr="000000"/>
                          </a:solidFill>
                        </a:rPr>
                        <a:t> was cut off by Poland (who owned West Prussia).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sz="12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ysClr val="windowText" lastClr="000000"/>
                          </a:solidFill>
                        </a:rPr>
                        <a:t>Weakened Germany and led to a number of German speaking people in ‘other’ countries.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00169167"/>
                  </a:ext>
                </a:extLst>
              </a:tr>
              <a:tr h="370840">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u="sng" dirty="0"/>
                        <a:t>Empire</a:t>
                      </a:r>
                    </a:p>
                    <a:p>
                      <a:r>
                        <a:rPr lang="en-GB" sz="1100" dirty="0">
                          <a:solidFill>
                            <a:sysClr val="windowText" lastClr="000000"/>
                          </a:solidFill>
                        </a:rPr>
                        <a:t>Germany had </a:t>
                      </a:r>
                      <a:r>
                        <a:rPr lang="en-GB" sz="1100" b="1" dirty="0">
                          <a:solidFill>
                            <a:sysClr val="windowText" lastClr="000000"/>
                          </a:solidFill>
                        </a:rPr>
                        <a:t>11</a:t>
                      </a:r>
                      <a:r>
                        <a:rPr lang="en-GB" sz="1100" dirty="0">
                          <a:solidFill>
                            <a:sysClr val="windowText" lastClr="000000"/>
                          </a:solidFill>
                        </a:rPr>
                        <a:t> </a:t>
                      </a:r>
                      <a:r>
                        <a:rPr lang="en-GB" sz="1100" b="1" dirty="0">
                          <a:solidFill>
                            <a:sysClr val="windowText" lastClr="000000"/>
                          </a:solidFill>
                        </a:rPr>
                        <a:t>colonies</a:t>
                      </a:r>
                      <a:r>
                        <a:rPr lang="en-GB" sz="1100" dirty="0">
                          <a:solidFill>
                            <a:sysClr val="windowText" lastClr="000000"/>
                          </a:solidFill>
                        </a:rPr>
                        <a:t> in Africa &amp; the Far East</a:t>
                      </a:r>
                      <a:r>
                        <a:rPr lang="en-GB" sz="1100" baseline="0" dirty="0">
                          <a:solidFill>
                            <a:sysClr val="windowText" lastClr="000000"/>
                          </a:solidFill>
                        </a:rPr>
                        <a:t> taken off them by the allies.</a:t>
                      </a:r>
                      <a:endParaRPr lang="en-GB" sz="11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endParaRPr lang="en-GB"/>
                    </a:p>
                  </a:txBody>
                  <a:tcPr/>
                </a:tc>
                <a:tc gridSpan="7">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ysClr val="windowText" lastClr="000000"/>
                          </a:solidFill>
                        </a:rPr>
                        <a:t>This dented the pride that many Germans had in their country.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sz="12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934311580"/>
                  </a:ext>
                </a:extLst>
              </a:tr>
              <a:tr h="370840">
                <a:tc gridSpan="5">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dirty="0"/>
                        <a:t>‘</a:t>
                      </a:r>
                      <a:r>
                        <a:rPr lang="en-GB" sz="1200" b="1" u="sng" dirty="0"/>
                        <a:t>Diktat’</a:t>
                      </a:r>
                      <a:r>
                        <a:rPr lang="en-GB" sz="1200" b="1" dirty="0"/>
                        <a:t> – The Treaty of Versailles</a:t>
                      </a:r>
                      <a:r>
                        <a:rPr lang="en-GB" sz="1200" b="1" baseline="0" dirty="0"/>
                        <a:t> was d</a:t>
                      </a:r>
                      <a:r>
                        <a:rPr lang="en-GB" sz="1200" b="1" dirty="0"/>
                        <a:t>ictated – Germany HAD to accept it.</a:t>
                      </a:r>
                    </a:p>
                    <a:p>
                      <a:r>
                        <a:rPr lang="en-GB" sz="1100" baseline="0" dirty="0">
                          <a:solidFill>
                            <a:sysClr val="windowText" lastClr="000000"/>
                          </a:solidFill>
                        </a:rPr>
                        <a:t>Germany only had 15 days to challenge the rules.  </a:t>
                      </a:r>
                      <a:r>
                        <a:rPr lang="en-GB" sz="1100" b="1" baseline="0" dirty="0">
                          <a:solidFill>
                            <a:sysClr val="windowText" lastClr="000000"/>
                          </a:solidFill>
                        </a:rPr>
                        <a:t>ALL</a:t>
                      </a:r>
                      <a:r>
                        <a:rPr lang="en-GB" sz="1100" baseline="0" dirty="0">
                          <a:solidFill>
                            <a:sysClr val="windowText" lastClr="000000"/>
                          </a:solidFill>
                        </a:rPr>
                        <a:t> of their issues were ignored.</a:t>
                      </a:r>
                      <a:endParaRPr lang="en-GB" sz="11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endParaRPr lang="en-GB"/>
                    </a:p>
                  </a:txBody>
                  <a:tcPr/>
                </a:tc>
                <a:tc hMerge="1">
                  <a:txBody>
                    <a:bodyPr/>
                    <a:lstStyle/>
                    <a:p>
                      <a:endParaRPr lang="en-GB"/>
                    </a:p>
                  </a:txBody>
                  <a:tcPr/>
                </a:tc>
                <a:tc hMerge="1">
                  <a:txBody>
                    <a:bodyPr/>
                    <a:lstStyle/>
                    <a:p>
                      <a:endParaRPr lang="en-GB" sz="12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gridSpan="4">
                  <a:txBody>
                    <a:bodyPr/>
                    <a:lstStyle/>
                    <a:p>
                      <a:r>
                        <a:rPr lang="en-GB" sz="1100" dirty="0">
                          <a:solidFill>
                            <a:sysClr val="windowText" lastClr="000000"/>
                          </a:solidFill>
                        </a:rPr>
                        <a:t>Caused</a:t>
                      </a:r>
                      <a:r>
                        <a:rPr lang="en-GB" sz="1100" baseline="0" dirty="0">
                          <a:solidFill>
                            <a:sysClr val="windowText" lastClr="000000"/>
                          </a:solidFill>
                        </a:rPr>
                        <a:t> the German public to hate the Weimar politicians even more.</a:t>
                      </a:r>
                      <a:endParaRPr lang="en-GB" sz="11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sz="12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597105528"/>
                  </a:ext>
                </a:extLst>
              </a:tr>
              <a:tr h="370840">
                <a:tc gridSpan="6">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dirty="0"/>
                        <a:t>‘</a:t>
                      </a:r>
                      <a:r>
                        <a:rPr lang="en-GB" sz="1200" b="1" u="sng" dirty="0" err="1"/>
                        <a:t>Dolchstoss</a:t>
                      </a:r>
                      <a:r>
                        <a:rPr lang="en-GB" sz="1200" b="1" dirty="0"/>
                        <a:t>’</a:t>
                      </a:r>
                      <a:r>
                        <a:rPr lang="en-GB" sz="1200" dirty="0"/>
                        <a:t> -</a:t>
                      </a:r>
                      <a:r>
                        <a:rPr lang="en-GB" sz="1200" baseline="0" dirty="0"/>
                        <a:t> </a:t>
                      </a:r>
                      <a:r>
                        <a:rPr lang="en-GB" sz="1200" b="1" dirty="0"/>
                        <a:t>The stab in the back</a:t>
                      </a:r>
                    </a:p>
                    <a:p>
                      <a:r>
                        <a:rPr lang="en-GB" sz="1100" dirty="0">
                          <a:solidFill>
                            <a:sysClr val="windowText" lastClr="000000"/>
                          </a:solidFill>
                        </a:rPr>
                        <a:t>The German people felt that the army were not actually defeated in the war &amp; it was only the politicians</a:t>
                      </a:r>
                      <a:r>
                        <a:rPr lang="en-GB" sz="1100" baseline="0" dirty="0">
                          <a:solidFill>
                            <a:sysClr val="windowText" lastClr="000000"/>
                          </a:solidFill>
                        </a:rPr>
                        <a:t> in Germany who admitted defeat.  They believed they had been ‘stabbed in the back’ and called these politicians the ‘</a:t>
                      </a:r>
                      <a:r>
                        <a:rPr lang="en-GB" sz="1100" b="1" baseline="0" dirty="0">
                          <a:solidFill>
                            <a:sysClr val="windowText" lastClr="000000"/>
                          </a:solidFill>
                        </a:rPr>
                        <a:t>November Criminals</a:t>
                      </a:r>
                      <a:r>
                        <a:rPr lang="en-GB" sz="1100" baseline="0" dirty="0">
                          <a:solidFill>
                            <a:sysClr val="windowText" lastClr="000000"/>
                          </a:solidFill>
                        </a:rPr>
                        <a:t>’ as they surrendered in November 1918.</a:t>
                      </a:r>
                      <a:endParaRPr lang="en-GB" sz="11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3">
                  <a:txBody>
                    <a:bodyPr/>
                    <a:lstStyle/>
                    <a:p>
                      <a:r>
                        <a:rPr lang="en-GB" sz="1100" dirty="0">
                          <a:solidFill>
                            <a:sysClr val="windowText" lastClr="000000"/>
                          </a:solidFill>
                        </a:rPr>
                        <a:t>The German people felt betrayed and let down by their government and Ebert.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87398407"/>
                  </a:ext>
                </a:extLst>
              </a:tr>
            </a:tbl>
          </a:graphicData>
        </a:graphic>
      </p:graphicFrame>
      <p:sp>
        <p:nvSpPr>
          <p:cNvPr id="11" name="Right Arrow 10"/>
          <p:cNvSpPr/>
          <p:nvPr/>
        </p:nvSpPr>
        <p:spPr>
          <a:xfrm rot="5400000">
            <a:off x="1395331" y="1528544"/>
            <a:ext cx="339868" cy="580062"/>
          </a:xfrm>
          <a:prstGeom prst="rightArrow">
            <a:avLst/>
          </a:prstGeom>
          <a:solidFill>
            <a:schemeClr val="bg1">
              <a:lumMod val="7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ight Arrow 11"/>
          <p:cNvSpPr/>
          <p:nvPr/>
        </p:nvSpPr>
        <p:spPr>
          <a:xfrm rot="5400000">
            <a:off x="1412497" y="3543706"/>
            <a:ext cx="305536" cy="580062"/>
          </a:xfrm>
          <a:prstGeom prst="rightArrow">
            <a:avLst/>
          </a:prstGeom>
          <a:solidFill>
            <a:schemeClr val="bg1">
              <a:lumMod val="7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1" y="-31655"/>
            <a:ext cx="3646239" cy="461665"/>
          </a:xfrm>
          <a:prstGeom prst="rect">
            <a:avLst/>
          </a:prstGeom>
          <a:noFill/>
        </p:spPr>
        <p:txBody>
          <a:bodyPr wrap="square">
            <a:spAutoFit/>
          </a:bodyPr>
          <a:lstStyle/>
          <a:p>
            <a:r>
              <a:rPr lang="en-GB" sz="2400" b="1" dirty="0"/>
              <a:t>L</a:t>
            </a:r>
            <a:r>
              <a:rPr lang="en-GB" b="1" dirty="0"/>
              <a:t>e</a:t>
            </a:r>
            <a:r>
              <a:rPr lang="en-GB" sz="2400" b="1" dirty="0"/>
              <a:t>s</a:t>
            </a:r>
            <a:r>
              <a:rPr lang="en-GB" b="1" dirty="0"/>
              <a:t>s</a:t>
            </a:r>
            <a:r>
              <a:rPr lang="en-GB" sz="2000" b="1" dirty="0"/>
              <a:t>o</a:t>
            </a:r>
            <a:r>
              <a:rPr lang="en-GB" b="1" dirty="0"/>
              <a:t>n </a:t>
            </a:r>
            <a:r>
              <a:rPr lang="en-GB" sz="2400" b="1" dirty="0"/>
              <a:t>3</a:t>
            </a:r>
            <a:r>
              <a:rPr lang="en-GB" b="1" dirty="0"/>
              <a:t>: Treaty of Versailles 1919</a:t>
            </a:r>
            <a:endParaRPr lang="en-GB" dirty="0"/>
          </a:p>
        </p:txBody>
      </p:sp>
      <p:sp>
        <p:nvSpPr>
          <p:cNvPr id="13" name="Right Arrow 12"/>
          <p:cNvSpPr/>
          <p:nvPr/>
        </p:nvSpPr>
        <p:spPr>
          <a:xfrm>
            <a:off x="7313962" y="1099199"/>
            <a:ext cx="339868" cy="216606"/>
          </a:xfrm>
          <a:prstGeom prst="rightArrow">
            <a:avLst/>
          </a:prstGeom>
          <a:solidFill>
            <a:schemeClr val="bg1">
              <a:lumMod val="7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ight Arrow 13"/>
          <p:cNvSpPr/>
          <p:nvPr/>
        </p:nvSpPr>
        <p:spPr>
          <a:xfrm>
            <a:off x="8502682" y="1540338"/>
            <a:ext cx="339868" cy="216606"/>
          </a:xfrm>
          <a:prstGeom prst="rightArrow">
            <a:avLst/>
          </a:prstGeom>
          <a:solidFill>
            <a:schemeClr val="bg1">
              <a:lumMod val="7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ight Arrow 14"/>
          <p:cNvSpPr/>
          <p:nvPr/>
        </p:nvSpPr>
        <p:spPr>
          <a:xfrm>
            <a:off x="9740170" y="2192610"/>
            <a:ext cx="339868" cy="216606"/>
          </a:xfrm>
          <a:prstGeom prst="rightArrow">
            <a:avLst/>
          </a:prstGeom>
          <a:solidFill>
            <a:schemeClr val="bg1">
              <a:lumMod val="7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ight Arrow 15"/>
          <p:cNvSpPr/>
          <p:nvPr/>
        </p:nvSpPr>
        <p:spPr>
          <a:xfrm>
            <a:off x="8718638" y="3036779"/>
            <a:ext cx="339868" cy="216606"/>
          </a:xfrm>
          <a:prstGeom prst="rightArrow">
            <a:avLst/>
          </a:prstGeom>
          <a:solidFill>
            <a:schemeClr val="bg1">
              <a:lumMod val="7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ight Arrow 16"/>
          <p:cNvSpPr/>
          <p:nvPr/>
        </p:nvSpPr>
        <p:spPr>
          <a:xfrm>
            <a:off x="9910104" y="3572666"/>
            <a:ext cx="339868" cy="216606"/>
          </a:xfrm>
          <a:prstGeom prst="rightArrow">
            <a:avLst/>
          </a:prstGeom>
          <a:solidFill>
            <a:schemeClr val="bg1">
              <a:lumMod val="7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ight Arrow 17"/>
          <p:cNvSpPr/>
          <p:nvPr/>
        </p:nvSpPr>
        <p:spPr>
          <a:xfrm>
            <a:off x="8332748" y="4328839"/>
            <a:ext cx="339868" cy="216606"/>
          </a:xfrm>
          <a:prstGeom prst="rightArrow">
            <a:avLst/>
          </a:prstGeom>
          <a:solidFill>
            <a:schemeClr val="bg1">
              <a:lumMod val="7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ight Arrow 18"/>
          <p:cNvSpPr/>
          <p:nvPr/>
        </p:nvSpPr>
        <p:spPr>
          <a:xfrm>
            <a:off x="9270778" y="4764941"/>
            <a:ext cx="339868" cy="216606"/>
          </a:xfrm>
          <a:prstGeom prst="rightArrow">
            <a:avLst/>
          </a:prstGeom>
          <a:solidFill>
            <a:schemeClr val="bg1">
              <a:lumMod val="7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ight Arrow 19"/>
          <p:cNvSpPr/>
          <p:nvPr/>
        </p:nvSpPr>
        <p:spPr>
          <a:xfrm>
            <a:off x="9474542" y="5597937"/>
            <a:ext cx="339868" cy="216606"/>
          </a:xfrm>
          <a:prstGeom prst="rightArrow">
            <a:avLst/>
          </a:prstGeom>
          <a:solidFill>
            <a:schemeClr val="bg1">
              <a:lumMod val="7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285286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180494" y="0"/>
            <a:ext cx="8471644" cy="461665"/>
          </a:xfrm>
          <a:prstGeom prst="rect">
            <a:avLst/>
          </a:prstGeom>
          <a:noFill/>
        </p:spPr>
        <p:txBody>
          <a:bodyPr wrap="square" rtlCol="0">
            <a:spAutoFit/>
          </a:bodyPr>
          <a:lstStyle/>
          <a:p>
            <a:pPr algn="ctr"/>
            <a:r>
              <a:rPr lang="en-GB" sz="2400" b="1" dirty="0"/>
              <a:t>L</a:t>
            </a:r>
            <a:r>
              <a:rPr lang="en-GB" b="1" dirty="0"/>
              <a:t>e</a:t>
            </a:r>
            <a:r>
              <a:rPr lang="en-GB" sz="2400" b="1" dirty="0"/>
              <a:t>s</a:t>
            </a:r>
            <a:r>
              <a:rPr lang="en-GB" b="1" dirty="0"/>
              <a:t>s</a:t>
            </a:r>
            <a:r>
              <a:rPr lang="en-GB" sz="2000" b="1" dirty="0"/>
              <a:t>o</a:t>
            </a:r>
            <a:r>
              <a:rPr lang="en-GB" b="1" dirty="0"/>
              <a:t>n </a:t>
            </a:r>
            <a:r>
              <a:rPr lang="en-GB" sz="2400" b="1" dirty="0"/>
              <a:t>4</a:t>
            </a:r>
            <a:r>
              <a:rPr lang="en-GB" b="1" dirty="0"/>
              <a:t>: </a:t>
            </a:r>
            <a:r>
              <a:rPr lang="en-GB" sz="1600" b="1" dirty="0"/>
              <a:t>The Challenges to the Weimar Republic from </a:t>
            </a:r>
            <a:r>
              <a:rPr lang="en-GB" sz="1600" b="1" u="sng" dirty="0"/>
              <a:t>right-wing</a:t>
            </a:r>
            <a:r>
              <a:rPr lang="en-GB" sz="1600" b="1" dirty="0"/>
              <a:t> and </a:t>
            </a:r>
            <a:r>
              <a:rPr lang="en-GB" sz="1600" b="1" u="sng" dirty="0"/>
              <a:t>left-wing</a:t>
            </a:r>
            <a:r>
              <a:rPr lang="en-GB" sz="1600" b="1" dirty="0"/>
              <a:t> political parties.</a:t>
            </a:r>
          </a:p>
        </p:txBody>
      </p:sp>
      <p:sp>
        <p:nvSpPr>
          <p:cNvPr id="5" name="TextBox 4"/>
          <p:cNvSpPr txBox="1"/>
          <p:nvPr/>
        </p:nvSpPr>
        <p:spPr>
          <a:xfrm>
            <a:off x="0" y="-79300"/>
            <a:ext cx="3324225" cy="584775"/>
          </a:xfrm>
          <a:prstGeom prst="rect">
            <a:avLst/>
          </a:prstGeom>
          <a:noFill/>
        </p:spPr>
        <p:txBody>
          <a:bodyPr wrap="square" rtlCol="0">
            <a:spAutoFit/>
          </a:bodyPr>
          <a:lstStyle/>
          <a:p>
            <a:pPr algn="ctr"/>
            <a:r>
              <a:rPr lang="en-GB" sz="3200" b="1" dirty="0">
                <a:latin typeface="Berlin Sans FB" panose="020E0602020502020306" pitchFamily="34" charset="0"/>
              </a:rPr>
              <a:t>T</a:t>
            </a:r>
            <a:r>
              <a:rPr lang="en-GB" sz="2400" b="1" dirty="0">
                <a:latin typeface="Berlin Sans FB" panose="020E0602020502020306" pitchFamily="34" charset="0"/>
              </a:rPr>
              <a:t>H</a:t>
            </a:r>
            <a:r>
              <a:rPr lang="en-GB" sz="2800" b="1" dirty="0">
                <a:latin typeface="Berlin Sans FB" panose="020E0602020502020306" pitchFamily="34" charset="0"/>
              </a:rPr>
              <a:t>E</a:t>
            </a:r>
            <a:r>
              <a:rPr lang="en-GB" sz="2400" b="1" dirty="0">
                <a:latin typeface="Berlin Sans FB" panose="020E0602020502020306" pitchFamily="34" charset="0"/>
              </a:rPr>
              <a:t> </a:t>
            </a:r>
            <a:r>
              <a:rPr lang="en-GB" sz="2800" b="1" dirty="0">
                <a:latin typeface="Berlin Sans FB" panose="020E0602020502020306" pitchFamily="34" charset="0"/>
              </a:rPr>
              <a:t>K</a:t>
            </a:r>
            <a:r>
              <a:rPr lang="en-GB" sz="2400" b="1" dirty="0">
                <a:latin typeface="Berlin Sans FB" panose="020E0602020502020306" pitchFamily="34" charset="0"/>
              </a:rPr>
              <a:t>E</a:t>
            </a:r>
            <a:r>
              <a:rPr lang="en-GB" sz="2800" b="1" dirty="0">
                <a:latin typeface="Berlin Sans FB" panose="020E0602020502020306" pitchFamily="34" charset="0"/>
              </a:rPr>
              <a:t>Y</a:t>
            </a:r>
            <a:r>
              <a:rPr lang="en-GB" sz="2400" b="1" dirty="0">
                <a:latin typeface="Berlin Sans FB" panose="020E0602020502020306" pitchFamily="34" charset="0"/>
              </a:rPr>
              <a:t> </a:t>
            </a:r>
            <a:r>
              <a:rPr lang="en-GB" sz="3200" b="1" dirty="0">
                <a:latin typeface="Berlin Sans FB" panose="020E0602020502020306" pitchFamily="34" charset="0"/>
              </a:rPr>
              <a:t>P</a:t>
            </a:r>
            <a:r>
              <a:rPr lang="en-GB" sz="2400" b="1" dirty="0">
                <a:latin typeface="Berlin Sans FB" panose="020E0602020502020306" pitchFamily="34" charset="0"/>
              </a:rPr>
              <a:t>O</a:t>
            </a:r>
            <a:r>
              <a:rPr lang="en-GB" sz="2800" b="1" dirty="0">
                <a:latin typeface="Berlin Sans FB" panose="020E0602020502020306" pitchFamily="34" charset="0"/>
              </a:rPr>
              <a:t>I</a:t>
            </a:r>
            <a:r>
              <a:rPr lang="en-GB" sz="2400" b="1" dirty="0">
                <a:latin typeface="Berlin Sans FB" panose="020E0602020502020306" pitchFamily="34" charset="0"/>
              </a:rPr>
              <a:t>N</a:t>
            </a:r>
            <a:r>
              <a:rPr lang="en-GB" sz="3200" b="1" dirty="0">
                <a:latin typeface="Berlin Sans FB" panose="020E0602020502020306" pitchFamily="34" charset="0"/>
              </a:rPr>
              <a:t>T</a:t>
            </a:r>
            <a:r>
              <a:rPr lang="en-GB" sz="2400" b="1" dirty="0">
                <a:latin typeface="Berlin Sans FB" panose="020E0602020502020306" pitchFamily="34" charset="0"/>
              </a:rPr>
              <a:t>S</a:t>
            </a:r>
          </a:p>
        </p:txBody>
      </p:sp>
      <p:sp>
        <p:nvSpPr>
          <p:cNvPr id="8" name="TextBox 7"/>
          <p:cNvSpPr txBox="1"/>
          <p:nvPr/>
        </p:nvSpPr>
        <p:spPr>
          <a:xfrm>
            <a:off x="84870" y="523219"/>
            <a:ext cx="4441370" cy="923330"/>
          </a:xfrm>
          <a:prstGeom prst="rect">
            <a:avLst/>
          </a:prstGeom>
          <a:noFill/>
          <a:ln w="28575">
            <a:solidFill>
              <a:schemeClr val="tx1"/>
            </a:solidFill>
            <a:prstDash val="sysDash"/>
          </a:ln>
        </p:spPr>
        <p:txBody>
          <a:bodyPr wrap="square" rtlCol="0">
            <a:spAutoFit/>
          </a:bodyPr>
          <a:lstStyle/>
          <a:p>
            <a:r>
              <a:rPr lang="en-GB" b="1" dirty="0"/>
              <a:t>You will find out:</a:t>
            </a:r>
          </a:p>
          <a:p>
            <a:pPr marL="285750" indent="-285750">
              <a:buFont typeface="Wingdings" panose="05000000000000000000" pitchFamily="2" charset="2"/>
              <a:buChar char="ü"/>
            </a:pPr>
            <a:r>
              <a:rPr lang="en-GB" sz="1200" dirty="0"/>
              <a:t>What we mean by </a:t>
            </a:r>
            <a:r>
              <a:rPr lang="en-GB" sz="1200" b="1" dirty="0"/>
              <a:t>left-wing</a:t>
            </a:r>
            <a:r>
              <a:rPr lang="en-GB" sz="1200" dirty="0"/>
              <a:t> and </a:t>
            </a:r>
            <a:r>
              <a:rPr lang="en-GB" sz="1200" b="1" dirty="0"/>
              <a:t>right-wing</a:t>
            </a:r>
            <a:r>
              <a:rPr lang="en-GB" sz="1200" dirty="0"/>
              <a:t>.</a:t>
            </a:r>
          </a:p>
          <a:p>
            <a:pPr marL="285750" indent="-285750">
              <a:buFont typeface="Wingdings" panose="05000000000000000000" pitchFamily="2" charset="2"/>
              <a:buChar char="ü"/>
            </a:pPr>
            <a:r>
              <a:rPr lang="en-GB" sz="1200" dirty="0"/>
              <a:t>Who the main left and right-wing political threats were from.</a:t>
            </a:r>
          </a:p>
          <a:p>
            <a:pPr marL="285750" indent="-285750">
              <a:buFont typeface="Wingdings" panose="05000000000000000000" pitchFamily="2" charset="2"/>
              <a:buChar char="ü"/>
            </a:pPr>
            <a:r>
              <a:rPr lang="en-GB" sz="1200" dirty="0"/>
              <a:t>What these groups did &amp; their impact on Weimar Germany.</a:t>
            </a:r>
          </a:p>
        </p:txBody>
      </p:sp>
      <p:sp>
        <p:nvSpPr>
          <p:cNvPr id="9" name="TextBox 8"/>
          <p:cNvSpPr txBox="1"/>
          <p:nvPr/>
        </p:nvSpPr>
        <p:spPr>
          <a:xfrm>
            <a:off x="4545099" y="461665"/>
            <a:ext cx="7646902" cy="1077218"/>
          </a:xfrm>
          <a:prstGeom prst="rect">
            <a:avLst/>
          </a:prstGeom>
          <a:solidFill>
            <a:schemeClr val="bg1"/>
          </a:solidFill>
          <a:ln w="28575">
            <a:solidFill>
              <a:schemeClr val="tx1"/>
            </a:solidFill>
          </a:ln>
        </p:spPr>
        <p:txBody>
          <a:bodyPr wrap="square" rtlCol="0">
            <a:spAutoFit/>
          </a:bodyPr>
          <a:lstStyle/>
          <a:p>
            <a:pPr algn="ctr"/>
            <a:r>
              <a:rPr lang="en-GB" sz="1600" b="1" dirty="0"/>
              <a:t>Introduction:</a:t>
            </a:r>
          </a:p>
          <a:p>
            <a:pPr algn="ctr"/>
            <a:r>
              <a:rPr lang="en-GB" sz="1600" dirty="0"/>
              <a:t>Different political parties have different ideas which are </a:t>
            </a:r>
            <a:r>
              <a:rPr lang="en-GB" sz="1600" b="1" dirty="0"/>
              <a:t>left-wing</a:t>
            </a:r>
            <a:r>
              <a:rPr lang="en-GB" sz="1600" dirty="0"/>
              <a:t>, </a:t>
            </a:r>
            <a:r>
              <a:rPr lang="en-GB" sz="1600" b="1" dirty="0"/>
              <a:t>centre</a:t>
            </a:r>
            <a:r>
              <a:rPr lang="en-GB" sz="1600" dirty="0"/>
              <a:t>, or </a:t>
            </a:r>
            <a:r>
              <a:rPr lang="en-GB" sz="1600" b="1" dirty="0"/>
              <a:t>right-wing</a:t>
            </a:r>
            <a:r>
              <a:rPr lang="en-GB" sz="1600" dirty="0"/>
              <a:t>.  Most of us will vote for a ‘centre’ party. This was similar in Germany but more ‘extreme’ ideas were being supported &amp; these groups threatened the Weimar Republic.</a:t>
            </a:r>
            <a:endParaRPr lang="en-GB" sz="1200" dirty="0"/>
          </a:p>
        </p:txBody>
      </p:sp>
      <p:cxnSp>
        <p:nvCxnSpPr>
          <p:cNvPr id="7" name="Straight Connector 6"/>
          <p:cNvCxnSpPr/>
          <p:nvPr/>
        </p:nvCxnSpPr>
        <p:spPr>
          <a:xfrm>
            <a:off x="-41182" y="391291"/>
            <a:ext cx="12192000" cy="0"/>
          </a:xfrm>
          <a:prstGeom prst="line">
            <a:avLst/>
          </a:prstGeom>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1110342" y="1502120"/>
            <a:ext cx="7951273" cy="338554"/>
          </a:xfrm>
          <a:prstGeom prst="rect">
            <a:avLst/>
          </a:prstGeom>
          <a:solidFill>
            <a:schemeClr val="bg1"/>
          </a:solidFill>
          <a:ln w="28575">
            <a:solidFill>
              <a:schemeClr val="tx1"/>
            </a:solidFill>
          </a:ln>
        </p:spPr>
        <p:txBody>
          <a:bodyPr wrap="square" rtlCol="0">
            <a:spAutoFit/>
          </a:bodyPr>
          <a:lstStyle/>
          <a:p>
            <a:r>
              <a:rPr lang="en-GB" sz="1600" b="1" dirty="0"/>
              <a:t>CHALLENGE 1 </a:t>
            </a:r>
            <a:r>
              <a:rPr lang="en-GB" sz="1400" dirty="0">
                <a:latin typeface="Berlin Sans FB" panose="020E0602020502020306" pitchFamily="34" charset="0"/>
              </a:rPr>
              <a:t>Political parties challenging the government in the Reichstag (German Parliament).</a:t>
            </a:r>
          </a:p>
        </p:txBody>
      </p:sp>
      <p:sp>
        <p:nvSpPr>
          <p:cNvPr id="13" name="TextBox 12"/>
          <p:cNvSpPr txBox="1"/>
          <p:nvPr/>
        </p:nvSpPr>
        <p:spPr>
          <a:xfrm>
            <a:off x="9063673" y="1534626"/>
            <a:ext cx="3129624" cy="1846659"/>
          </a:xfrm>
          <a:prstGeom prst="rect">
            <a:avLst/>
          </a:prstGeom>
          <a:solidFill>
            <a:schemeClr val="bg1"/>
          </a:solidFill>
          <a:ln w="28575">
            <a:solidFill>
              <a:schemeClr val="tx1"/>
            </a:solidFill>
          </a:ln>
        </p:spPr>
        <p:txBody>
          <a:bodyPr wrap="square" rtlCol="0">
            <a:spAutoFit/>
          </a:bodyPr>
          <a:lstStyle/>
          <a:p>
            <a:pPr algn="ctr"/>
            <a:r>
              <a:rPr lang="en-GB" b="1" dirty="0"/>
              <a:t>The problem.</a:t>
            </a:r>
          </a:p>
          <a:p>
            <a:r>
              <a:rPr lang="en-GB" sz="1600" b="1" dirty="0"/>
              <a:t>Extreme parties </a:t>
            </a:r>
            <a:r>
              <a:rPr lang="en-GB" sz="1600" dirty="0"/>
              <a:t>had gained </a:t>
            </a:r>
            <a:r>
              <a:rPr lang="en-GB" sz="1600" b="1" dirty="0"/>
              <a:t>20%</a:t>
            </a:r>
            <a:r>
              <a:rPr lang="en-GB" sz="1600" dirty="0"/>
              <a:t> of the seats in the German parliament – this does not seem much, but enough to </a:t>
            </a:r>
            <a:r>
              <a:rPr lang="en-GB" sz="1600" b="1" dirty="0"/>
              <a:t>really challenge </a:t>
            </a:r>
            <a:r>
              <a:rPr lang="en-GB" sz="1600" dirty="0"/>
              <a:t>the actions of Ebert and the Weimar Constitution (set of rules)</a:t>
            </a:r>
          </a:p>
        </p:txBody>
      </p:sp>
      <p:sp>
        <p:nvSpPr>
          <p:cNvPr id="14" name="TextBox 13"/>
          <p:cNvSpPr txBox="1"/>
          <p:nvPr/>
        </p:nvSpPr>
        <p:spPr>
          <a:xfrm>
            <a:off x="89860" y="3532175"/>
            <a:ext cx="3362325" cy="3108543"/>
          </a:xfrm>
          <a:prstGeom prst="rect">
            <a:avLst/>
          </a:prstGeom>
          <a:solidFill>
            <a:srgbClr val="FFE699"/>
          </a:solidFill>
          <a:ln w="19050">
            <a:solidFill>
              <a:schemeClr val="tx1"/>
            </a:solidFill>
          </a:ln>
        </p:spPr>
        <p:txBody>
          <a:bodyPr wrap="square" rtlCol="0">
            <a:spAutoFit/>
          </a:bodyPr>
          <a:lstStyle/>
          <a:p>
            <a:pPr algn="ctr"/>
            <a:r>
              <a:rPr lang="en-GB" sz="1400" b="1" dirty="0"/>
              <a:t>CHALLENGE 2 </a:t>
            </a:r>
            <a:r>
              <a:rPr lang="en-GB" sz="1400" b="1" i="1" dirty="0"/>
              <a:t>The Spartacist Revolt </a:t>
            </a:r>
          </a:p>
          <a:p>
            <a:pPr algn="ctr"/>
            <a:r>
              <a:rPr lang="en-GB" sz="1400" b="1" dirty="0"/>
              <a:t>(LEFT WING)</a:t>
            </a:r>
          </a:p>
          <a:p>
            <a:r>
              <a:rPr lang="en-GB" sz="1200" b="1" dirty="0"/>
              <a:t>Who?</a:t>
            </a:r>
            <a:r>
              <a:rPr lang="en-GB" sz="1200" dirty="0"/>
              <a:t> The German Communist Party (KPD) &amp; Spartacist League. </a:t>
            </a:r>
          </a:p>
          <a:p>
            <a:r>
              <a:rPr lang="en-GB" sz="1200" b="1" dirty="0"/>
              <a:t>Led by? </a:t>
            </a:r>
            <a:r>
              <a:rPr lang="en-GB" sz="1200" dirty="0"/>
              <a:t>Rosa </a:t>
            </a:r>
            <a:r>
              <a:rPr lang="en-GB" sz="1200" dirty="0" err="1"/>
              <a:t>Luxemberg</a:t>
            </a:r>
            <a:r>
              <a:rPr lang="en-GB" sz="1200" dirty="0"/>
              <a:t> (Red Rosa) and Karl Liebknecht.</a:t>
            </a:r>
          </a:p>
          <a:p>
            <a:r>
              <a:rPr lang="en-GB" sz="1200" b="1" dirty="0"/>
              <a:t>Strength?</a:t>
            </a:r>
            <a:r>
              <a:rPr lang="en-GB" sz="1200" dirty="0"/>
              <a:t> They had money &amp; support from Russia, 40,000 members, published 33 daily newspapers.</a:t>
            </a:r>
          </a:p>
          <a:p>
            <a:r>
              <a:rPr lang="en-GB" sz="1200" b="1" dirty="0"/>
              <a:t>When? </a:t>
            </a:r>
            <a:r>
              <a:rPr lang="en-GB" sz="1200" dirty="0"/>
              <a:t>January 1919, </a:t>
            </a:r>
          </a:p>
          <a:p>
            <a:r>
              <a:rPr lang="en-GB" sz="1200" b="1" dirty="0"/>
              <a:t>Why did they ‘revolt’? </a:t>
            </a:r>
            <a:r>
              <a:rPr lang="en-GB" sz="1200" dirty="0"/>
              <a:t>Ebert sacked the police chief of Berlin.</a:t>
            </a:r>
          </a:p>
          <a:p>
            <a:r>
              <a:rPr lang="en-GB" sz="1200" b="1" dirty="0"/>
              <a:t>What did they do? </a:t>
            </a:r>
            <a:r>
              <a:rPr lang="en-GB" sz="1200" dirty="0"/>
              <a:t>100,000 workers protested &amp; went on strike. Took over government newspapers. </a:t>
            </a:r>
            <a:r>
              <a:rPr lang="en-GB" sz="1200" b="1" dirty="0"/>
              <a:t>How did the Weimar Government react?</a:t>
            </a:r>
          </a:p>
          <a:p>
            <a:r>
              <a:rPr lang="en-GB" sz="1200" dirty="0"/>
              <a:t>Erbert sent in the </a:t>
            </a:r>
            <a:r>
              <a:rPr lang="en-GB" sz="1200" b="1" dirty="0"/>
              <a:t>Freikorps</a:t>
            </a:r>
            <a:r>
              <a:rPr lang="en-GB" sz="1200" dirty="0"/>
              <a:t> to stop the protests. The leaders were arrested and shot.</a:t>
            </a:r>
          </a:p>
        </p:txBody>
      </p:sp>
      <p:sp>
        <p:nvSpPr>
          <p:cNvPr id="17" name="TextBox 16"/>
          <p:cNvSpPr txBox="1"/>
          <p:nvPr/>
        </p:nvSpPr>
        <p:spPr>
          <a:xfrm>
            <a:off x="3505774" y="3532174"/>
            <a:ext cx="4862776" cy="3108543"/>
          </a:xfrm>
          <a:prstGeom prst="rect">
            <a:avLst/>
          </a:prstGeom>
          <a:solidFill>
            <a:srgbClr val="DEEBF7"/>
          </a:solidFill>
          <a:ln w="19050">
            <a:solidFill>
              <a:schemeClr val="tx1"/>
            </a:solidFill>
          </a:ln>
        </p:spPr>
        <p:txBody>
          <a:bodyPr wrap="square" rtlCol="0">
            <a:spAutoFit/>
          </a:bodyPr>
          <a:lstStyle/>
          <a:p>
            <a:pPr algn="ctr"/>
            <a:r>
              <a:rPr lang="en-GB" sz="1400" b="1" dirty="0"/>
              <a:t>CHALLENGE 3</a:t>
            </a:r>
            <a:r>
              <a:rPr lang="en-GB" sz="1400" b="1" i="1" dirty="0"/>
              <a:t>:  </a:t>
            </a:r>
            <a:r>
              <a:rPr lang="en-GB" sz="1400" b="1" dirty="0"/>
              <a:t>The Freikorps and </a:t>
            </a:r>
            <a:r>
              <a:rPr lang="en-GB" sz="1400" b="1" dirty="0" err="1"/>
              <a:t>Kapp</a:t>
            </a:r>
            <a:r>
              <a:rPr lang="en-GB" sz="1400" b="1" dirty="0"/>
              <a:t> Putsch </a:t>
            </a:r>
          </a:p>
          <a:p>
            <a:pPr algn="ctr"/>
            <a:r>
              <a:rPr lang="en-GB" sz="1400" b="1" dirty="0"/>
              <a:t> (RIGHT WING)</a:t>
            </a:r>
          </a:p>
          <a:p>
            <a:r>
              <a:rPr lang="en-GB" sz="1200" b="1" dirty="0"/>
              <a:t>Who were the Freikorps? </a:t>
            </a:r>
            <a:r>
              <a:rPr lang="en-GB" sz="1200" dirty="0"/>
              <a:t>Ex-WW1 soldiers who returned to Germany with their weapons. Ebert organised them into a ‘free-army’ or Freikorps.  250,000 of them. </a:t>
            </a:r>
          </a:p>
          <a:p>
            <a:r>
              <a:rPr lang="en-GB" sz="1200" b="1" dirty="0"/>
              <a:t>So WHY did they challenge the Weimar Republic?</a:t>
            </a:r>
          </a:p>
          <a:p>
            <a:r>
              <a:rPr lang="en-GB" sz="1200" dirty="0"/>
              <a:t>Ebert needed them BUT they were getting too powerful – arresting and beating communists up in the street. Ebert wanted to reduce their size.</a:t>
            </a:r>
          </a:p>
          <a:p>
            <a:r>
              <a:rPr lang="en-GB" sz="1200" b="1" dirty="0"/>
              <a:t>When?</a:t>
            </a:r>
            <a:r>
              <a:rPr lang="en-GB" sz="1200" dirty="0"/>
              <a:t> March 1920</a:t>
            </a:r>
          </a:p>
          <a:p>
            <a:r>
              <a:rPr lang="en-GB" sz="1200" b="1" dirty="0"/>
              <a:t>What did they do?</a:t>
            </a:r>
          </a:p>
          <a:p>
            <a:r>
              <a:rPr lang="en-GB" sz="1200" dirty="0"/>
              <a:t>They attempted a </a:t>
            </a:r>
            <a:r>
              <a:rPr lang="en-GB" sz="1200" b="1" dirty="0"/>
              <a:t>putsch</a:t>
            </a:r>
            <a:r>
              <a:rPr lang="en-GB" sz="1200" dirty="0"/>
              <a:t> (to overthrow the government and ‘push’ Ebert out of power.  The leader they wanted was called </a:t>
            </a:r>
            <a:r>
              <a:rPr lang="en-GB" sz="1200" b="1" dirty="0"/>
              <a:t>Wolfgang </a:t>
            </a:r>
            <a:r>
              <a:rPr lang="en-GB" sz="1200" b="1" dirty="0" err="1"/>
              <a:t>Kapp</a:t>
            </a:r>
            <a:r>
              <a:rPr lang="en-GB" sz="1200" dirty="0"/>
              <a:t>.  So, it was known as the </a:t>
            </a:r>
            <a:r>
              <a:rPr lang="en-GB" sz="1200" b="1" dirty="0" err="1"/>
              <a:t>Kapp</a:t>
            </a:r>
            <a:r>
              <a:rPr lang="en-GB" sz="1200" b="1" dirty="0"/>
              <a:t> Putsch. </a:t>
            </a:r>
            <a:r>
              <a:rPr lang="en-GB" sz="1200" dirty="0"/>
              <a:t>They also wanted the Kaiser back.</a:t>
            </a:r>
          </a:p>
          <a:p>
            <a:r>
              <a:rPr lang="en-GB" sz="1200" b="1" dirty="0"/>
              <a:t>How did Ebert stop the take over?</a:t>
            </a:r>
          </a:p>
          <a:p>
            <a:r>
              <a:rPr lang="en-GB" sz="1200" dirty="0"/>
              <a:t>Told the workers of Berlin to go on strike and bring the country to a halt.  They did and it proved to </a:t>
            </a:r>
            <a:r>
              <a:rPr lang="en-GB" sz="1200" dirty="0" err="1"/>
              <a:t>Kapp</a:t>
            </a:r>
            <a:r>
              <a:rPr lang="en-GB" sz="1200" dirty="0"/>
              <a:t> that he did not have enough support.</a:t>
            </a:r>
          </a:p>
        </p:txBody>
      </p:sp>
      <p:sp>
        <p:nvSpPr>
          <p:cNvPr id="18" name="TextBox 17"/>
          <p:cNvSpPr txBox="1"/>
          <p:nvPr/>
        </p:nvSpPr>
        <p:spPr>
          <a:xfrm>
            <a:off x="8422139" y="3532174"/>
            <a:ext cx="2026981" cy="3108543"/>
          </a:xfrm>
          <a:prstGeom prst="rect">
            <a:avLst/>
          </a:prstGeom>
          <a:noFill/>
          <a:ln w="19050">
            <a:solidFill>
              <a:schemeClr val="tx1"/>
            </a:solidFill>
          </a:ln>
        </p:spPr>
        <p:txBody>
          <a:bodyPr wrap="square" rtlCol="0">
            <a:spAutoFit/>
          </a:bodyPr>
          <a:lstStyle/>
          <a:p>
            <a:r>
              <a:rPr lang="en-GB" sz="1400" b="1" dirty="0"/>
              <a:t>CHALLENGE 4: </a:t>
            </a:r>
          </a:p>
          <a:p>
            <a:r>
              <a:rPr lang="en-GB" sz="1400" b="1" dirty="0"/>
              <a:t>Political Assassinations </a:t>
            </a:r>
          </a:p>
          <a:p>
            <a:r>
              <a:rPr lang="en-GB" sz="1400" dirty="0"/>
              <a:t>There were </a:t>
            </a:r>
            <a:r>
              <a:rPr lang="en-GB" sz="1400" b="1" dirty="0"/>
              <a:t>376 assassinations </a:t>
            </a:r>
            <a:r>
              <a:rPr lang="en-GB" sz="1400" dirty="0"/>
              <a:t>of left-wing politicians.  </a:t>
            </a:r>
          </a:p>
          <a:p>
            <a:r>
              <a:rPr lang="en-GB" sz="1400" dirty="0"/>
              <a:t>Not one right-wing murderer was sentenced or executed as many of the </a:t>
            </a:r>
            <a:r>
              <a:rPr lang="en-GB" sz="1400" b="1" dirty="0"/>
              <a:t>judges</a:t>
            </a:r>
            <a:r>
              <a:rPr lang="en-GB" sz="1400" dirty="0"/>
              <a:t> were right-wing and biased.  </a:t>
            </a:r>
          </a:p>
          <a:p>
            <a:r>
              <a:rPr lang="en-GB" sz="1400" b="1" dirty="0"/>
              <a:t>This proves that even the judges challenged and undermined the Weimar Republic.</a:t>
            </a:r>
          </a:p>
        </p:txBody>
      </p:sp>
      <p:sp>
        <p:nvSpPr>
          <p:cNvPr id="19" name="TextBox 18"/>
          <p:cNvSpPr txBox="1"/>
          <p:nvPr/>
        </p:nvSpPr>
        <p:spPr>
          <a:xfrm>
            <a:off x="10502709" y="3532174"/>
            <a:ext cx="1634377" cy="3108543"/>
          </a:xfrm>
          <a:prstGeom prst="rect">
            <a:avLst/>
          </a:prstGeom>
          <a:noFill/>
          <a:ln w="19050">
            <a:solidFill>
              <a:schemeClr val="tx1"/>
            </a:solidFill>
          </a:ln>
        </p:spPr>
        <p:txBody>
          <a:bodyPr wrap="square" rtlCol="0">
            <a:spAutoFit/>
          </a:bodyPr>
          <a:lstStyle/>
          <a:p>
            <a:r>
              <a:rPr lang="en-GB" sz="1400" b="1" dirty="0"/>
              <a:t>CHALLENGE 5: </a:t>
            </a:r>
          </a:p>
          <a:p>
            <a:r>
              <a:rPr lang="en-GB" sz="1400" b="1" dirty="0"/>
              <a:t>Armed Guards</a:t>
            </a:r>
          </a:p>
          <a:p>
            <a:r>
              <a:rPr lang="en-GB" sz="1400" dirty="0"/>
              <a:t>With the amount of violence, most political parties organised ex-soldiers to be </a:t>
            </a:r>
            <a:r>
              <a:rPr lang="en-GB" sz="1400" b="1" dirty="0"/>
              <a:t>bodyguards</a:t>
            </a:r>
            <a:r>
              <a:rPr lang="en-GB" sz="1400" dirty="0"/>
              <a:t> at their meetings.  They were meant to be for protection, </a:t>
            </a:r>
            <a:r>
              <a:rPr lang="en-GB" sz="1400" b="1" dirty="0"/>
              <a:t>but caused more violence that Ebert had to deal with.  </a:t>
            </a:r>
          </a:p>
        </p:txBody>
      </p:sp>
      <p:graphicFrame>
        <p:nvGraphicFramePr>
          <p:cNvPr id="21" name="Table 20"/>
          <p:cNvGraphicFramePr>
            <a:graphicFrameLocks noGrp="1"/>
          </p:cNvGraphicFramePr>
          <p:nvPr/>
        </p:nvGraphicFramePr>
        <p:xfrm>
          <a:off x="1110342" y="1858418"/>
          <a:ext cx="7128589" cy="1524000"/>
        </p:xfrm>
        <a:graphic>
          <a:graphicData uri="http://schemas.openxmlformats.org/drawingml/2006/table">
            <a:tbl>
              <a:tblPr firstRow="1" bandRow="1">
                <a:tableStyleId>{5C22544A-7EE6-4342-B048-85BDC9FD1C3A}</a:tableStyleId>
              </a:tblPr>
              <a:tblGrid>
                <a:gridCol w="3594225">
                  <a:extLst>
                    <a:ext uri="{9D8B030D-6E8A-4147-A177-3AD203B41FA5}">
                      <a16:colId xmlns:a16="http://schemas.microsoft.com/office/drawing/2014/main" val="693993485"/>
                    </a:ext>
                  </a:extLst>
                </a:gridCol>
                <a:gridCol w="3534364">
                  <a:extLst>
                    <a:ext uri="{9D8B030D-6E8A-4147-A177-3AD203B41FA5}">
                      <a16:colId xmlns:a16="http://schemas.microsoft.com/office/drawing/2014/main" val="2762007761"/>
                    </a:ext>
                  </a:extLst>
                </a:gridCol>
              </a:tblGrid>
              <a:tr h="23873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rPr>
                        <a:t>Extreme Left Wing parties. </a:t>
                      </a:r>
                    </a:p>
                    <a:p>
                      <a:pPr marL="0" marR="0" indent="0" algn="ctr"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rPr>
                        <a:t>E.g. Communist Party (KPD)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rPr>
                        <a:t>Extreme Right Wing parties. </a:t>
                      </a:r>
                    </a:p>
                    <a:p>
                      <a:pPr marL="0" marR="0" indent="0" algn="ctr"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rPr>
                        <a:t>E.g. - </a:t>
                      </a:r>
                      <a:r>
                        <a:rPr lang="en-GB" sz="1400" b="1" dirty="0">
                          <a:solidFill>
                            <a:schemeClr val="tx1"/>
                          </a:solidFill>
                        </a:rPr>
                        <a:t>Nationalist DNVP Party</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738013382"/>
                  </a:ext>
                </a:extLst>
              </a:tr>
              <a:tr h="238730">
                <a:tc>
                  <a:txBody>
                    <a:bodyPr/>
                    <a:lstStyle/>
                    <a:p>
                      <a:pPr algn="r"/>
                      <a:r>
                        <a:rPr lang="en-GB" sz="1200" b="0" dirty="0">
                          <a:solidFill>
                            <a:schemeClr val="tx1"/>
                          </a:solidFill>
                        </a:rPr>
                        <a:t>Hated the Weimar Republic, wanted rights </a:t>
                      </a:r>
                    </a:p>
                    <a:p>
                      <a:pPr algn="r"/>
                      <a:r>
                        <a:rPr lang="en-GB" sz="1200" b="0" dirty="0">
                          <a:solidFill>
                            <a:schemeClr val="tx1"/>
                          </a:solidFill>
                        </a:rPr>
                        <a:t>for workers and supported trade unions.  </a:t>
                      </a:r>
                    </a:p>
                    <a:p>
                      <a:pPr algn="r"/>
                      <a:r>
                        <a:rPr lang="en-GB" sz="1200" b="0" dirty="0">
                          <a:solidFill>
                            <a:schemeClr val="tx1"/>
                          </a:solidFill>
                        </a:rPr>
                        <a:t>Wanted wealth to be shared. The idea came from Russia and was hated by upper classes and the right wing parties.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r>
                        <a:rPr lang="en-GB" sz="1200" b="0" dirty="0">
                          <a:solidFill>
                            <a:schemeClr val="tx1"/>
                          </a:solidFill>
                        </a:rPr>
                        <a:t>Also hated the Weimar Republic, wanted the </a:t>
                      </a:r>
                    </a:p>
                    <a:p>
                      <a:r>
                        <a:rPr lang="en-GB" sz="1200" b="0" dirty="0">
                          <a:solidFill>
                            <a:schemeClr val="tx1"/>
                          </a:solidFill>
                        </a:rPr>
                        <a:t>return of the Kaiser and for Germany to go back to its traditions.  Called ‘nationalists’ as they liked the idea of a strong, independent Germany</a:t>
                      </a:r>
                      <a:r>
                        <a:rPr lang="en-GB" sz="1200" b="0" baseline="0" dirty="0">
                          <a:solidFill>
                            <a:schemeClr val="tx1"/>
                          </a:solidFill>
                        </a:rPr>
                        <a:t> with a strong army to back it up.</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765789285"/>
                  </a:ext>
                </a:extLst>
              </a:tr>
            </a:tbl>
          </a:graphicData>
        </a:graphic>
      </p:graphicFrame>
      <p:pic>
        <p:nvPicPr>
          <p:cNvPr id="16" name="Picture 2" descr="Image result for angry fist face cartoon"/>
          <p:cNvPicPr>
            <a:picLocks noChangeAspect="1" noChangeArrowheads="1"/>
          </p:cNvPicPr>
          <p:nvPr/>
        </p:nvPicPr>
        <p:blipFill rotWithShape="1">
          <a:blip r:embed="rId3" cstate="print">
            <a:duotone>
              <a:schemeClr val="accent2">
                <a:shade val="45000"/>
                <a:satMod val="135000"/>
              </a:schemeClr>
              <a:prstClr val="white"/>
            </a:duotone>
            <a:extLst>
              <a:ext uri="{BEBA8EAE-BF5A-486C-A8C5-ECC9F3942E4B}">
                <a14:imgProps xmlns:a14="http://schemas.microsoft.com/office/drawing/2010/main">
                  <a14:imgLayer r:embed="rId4">
                    <a14:imgEffect>
                      <a14:backgroundRemoval t="0" b="99444" l="926" r="99306">
                        <a14:foregroundMark x1="49074" y1="32147" x2="52662" y2="35039"/>
                        <a14:foregroundMark x1="23380" y1="9455" x2="25694" y2="11457"/>
                        <a14:foregroundMark x1="80787" y1="17241" x2="89120" y2="14683"/>
                        <a14:foregroundMark x1="87616" y1="25584" x2="98727" y2="22358"/>
                        <a14:foregroundMark x1="22685" y1="22358" x2="30556" y2="25250"/>
                        <a14:foregroundMark x1="21528" y1="29032" x2="29630" y2="28699"/>
                        <a14:foregroundMark x1="3588" y1="52836" x2="9606" y2="54616"/>
                      </a14:backgroundRemoval>
                    </a14:imgEffect>
                  </a14:imgLayer>
                </a14:imgProps>
              </a:ext>
              <a:ext uri="{28A0092B-C50C-407E-A947-70E740481C1C}">
                <a14:useLocalDpi xmlns:a14="http://schemas.microsoft.com/office/drawing/2010/main" val="0"/>
              </a:ext>
            </a:extLst>
          </a:blip>
          <a:srcRect r="6958"/>
          <a:stretch/>
        </p:blipFill>
        <p:spPr bwMode="auto">
          <a:xfrm flipH="1">
            <a:off x="36183" y="1505812"/>
            <a:ext cx="1561984" cy="2202957"/>
          </a:xfrm>
          <a:prstGeom prst="rect">
            <a:avLst/>
          </a:prstGeom>
          <a:noFill/>
          <a:extLst>
            <a:ext uri="{909E8E84-426E-40DD-AFC4-6F175D3DCCD1}">
              <a14:hiddenFill xmlns:a14="http://schemas.microsoft.com/office/drawing/2010/main">
                <a:solidFill>
                  <a:srgbClr val="FFFFFF"/>
                </a:solidFill>
              </a14:hiddenFill>
            </a:ext>
          </a:extLst>
        </p:spPr>
      </p:pic>
      <p:sp>
        <p:nvSpPr>
          <p:cNvPr id="2" name="Right Arrow 1"/>
          <p:cNvSpPr/>
          <p:nvPr/>
        </p:nvSpPr>
        <p:spPr>
          <a:xfrm>
            <a:off x="8100000" y="2144557"/>
            <a:ext cx="962644" cy="475861"/>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26378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27421" y="0"/>
            <a:ext cx="9087853" cy="461665"/>
          </a:xfrm>
          <a:prstGeom prst="rect">
            <a:avLst/>
          </a:prstGeom>
          <a:noFill/>
        </p:spPr>
        <p:txBody>
          <a:bodyPr wrap="square" rtlCol="0">
            <a:spAutoFit/>
          </a:bodyPr>
          <a:lstStyle/>
          <a:p>
            <a:pPr algn="ctr"/>
            <a:r>
              <a:rPr lang="en-GB" sz="2400" b="1" dirty="0"/>
              <a:t>L</a:t>
            </a:r>
            <a:r>
              <a:rPr lang="en-GB" b="1" dirty="0"/>
              <a:t>e</a:t>
            </a:r>
            <a:r>
              <a:rPr lang="en-GB" sz="2400" b="1" dirty="0"/>
              <a:t>s</a:t>
            </a:r>
            <a:r>
              <a:rPr lang="en-GB" b="1" dirty="0"/>
              <a:t>s</a:t>
            </a:r>
            <a:r>
              <a:rPr lang="en-GB" sz="2000" b="1" dirty="0"/>
              <a:t>o</a:t>
            </a:r>
            <a:r>
              <a:rPr lang="en-GB" b="1" dirty="0"/>
              <a:t>n </a:t>
            </a:r>
            <a:r>
              <a:rPr lang="en-GB" sz="2400" b="1" dirty="0"/>
              <a:t>5</a:t>
            </a:r>
            <a:r>
              <a:rPr lang="en-GB" b="1" dirty="0"/>
              <a:t>: </a:t>
            </a:r>
            <a:r>
              <a:rPr lang="en-GB" sz="1600" b="1" dirty="0"/>
              <a:t>The Challenges of </a:t>
            </a:r>
            <a:r>
              <a:rPr lang="en-GB" sz="2400" b="1" dirty="0"/>
              <a:t>1923</a:t>
            </a:r>
            <a:r>
              <a:rPr lang="en-GB" sz="1600" b="1" dirty="0"/>
              <a:t> Hyperinflation and the French occupation of the Ruhr in Germany.</a:t>
            </a:r>
          </a:p>
        </p:txBody>
      </p:sp>
      <p:sp>
        <p:nvSpPr>
          <p:cNvPr id="5" name="TextBox 4"/>
          <p:cNvSpPr txBox="1"/>
          <p:nvPr/>
        </p:nvSpPr>
        <p:spPr>
          <a:xfrm>
            <a:off x="-135857" y="-61556"/>
            <a:ext cx="3324225" cy="584775"/>
          </a:xfrm>
          <a:prstGeom prst="rect">
            <a:avLst/>
          </a:prstGeom>
          <a:noFill/>
        </p:spPr>
        <p:txBody>
          <a:bodyPr wrap="square" rtlCol="0">
            <a:spAutoFit/>
          </a:bodyPr>
          <a:lstStyle/>
          <a:p>
            <a:pPr algn="ctr"/>
            <a:r>
              <a:rPr lang="en-GB" sz="3200" b="1" dirty="0">
                <a:latin typeface="Berlin Sans FB" panose="020E0602020502020306" pitchFamily="34" charset="0"/>
              </a:rPr>
              <a:t>T</a:t>
            </a:r>
            <a:r>
              <a:rPr lang="en-GB" sz="2400" b="1" dirty="0">
                <a:latin typeface="Berlin Sans FB" panose="020E0602020502020306" pitchFamily="34" charset="0"/>
              </a:rPr>
              <a:t>H</a:t>
            </a:r>
            <a:r>
              <a:rPr lang="en-GB" sz="2800" b="1" dirty="0">
                <a:latin typeface="Berlin Sans FB" panose="020E0602020502020306" pitchFamily="34" charset="0"/>
              </a:rPr>
              <a:t>E</a:t>
            </a:r>
            <a:r>
              <a:rPr lang="en-GB" sz="2400" b="1" dirty="0">
                <a:latin typeface="Berlin Sans FB" panose="020E0602020502020306" pitchFamily="34" charset="0"/>
              </a:rPr>
              <a:t> </a:t>
            </a:r>
            <a:r>
              <a:rPr lang="en-GB" sz="2800" b="1" dirty="0">
                <a:latin typeface="Berlin Sans FB" panose="020E0602020502020306" pitchFamily="34" charset="0"/>
              </a:rPr>
              <a:t>K</a:t>
            </a:r>
            <a:r>
              <a:rPr lang="en-GB" sz="2400" b="1" dirty="0">
                <a:latin typeface="Berlin Sans FB" panose="020E0602020502020306" pitchFamily="34" charset="0"/>
              </a:rPr>
              <a:t>E</a:t>
            </a:r>
            <a:r>
              <a:rPr lang="en-GB" sz="2800" b="1" dirty="0">
                <a:latin typeface="Berlin Sans FB" panose="020E0602020502020306" pitchFamily="34" charset="0"/>
              </a:rPr>
              <a:t>Y</a:t>
            </a:r>
            <a:r>
              <a:rPr lang="en-GB" sz="2400" b="1" dirty="0">
                <a:latin typeface="Berlin Sans FB" panose="020E0602020502020306" pitchFamily="34" charset="0"/>
              </a:rPr>
              <a:t> </a:t>
            </a:r>
            <a:r>
              <a:rPr lang="en-GB" sz="3200" b="1" dirty="0">
                <a:latin typeface="Berlin Sans FB" panose="020E0602020502020306" pitchFamily="34" charset="0"/>
              </a:rPr>
              <a:t>P</a:t>
            </a:r>
            <a:r>
              <a:rPr lang="en-GB" sz="2400" b="1" dirty="0">
                <a:latin typeface="Berlin Sans FB" panose="020E0602020502020306" pitchFamily="34" charset="0"/>
              </a:rPr>
              <a:t>O</a:t>
            </a:r>
            <a:r>
              <a:rPr lang="en-GB" sz="2800" b="1" dirty="0">
                <a:latin typeface="Berlin Sans FB" panose="020E0602020502020306" pitchFamily="34" charset="0"/>
              </a:rPr>
              <a:t>I</a:t>
            </a:r>
            <a:r>
              <a:rPr lang="en-GB" sz="2400" b="1" dirty="0">
                <a:latin typeface="Berlin Sans FB" panose="020E0602020502020306" pitchFamily="34" charset="0"/>
              </a:rPr>
              <a:t>N</a:t>
            </a:r>
            <a:r>
              <a:rPr lang="en-GB" sz="3200" b="1" dirty="0">
                <a:latin typeface="Berlin Sans FB" panose="020E0602020502020306" pitchFamily="34" charset="0"/>
              </a:rPr>
              <a:t>T</a:t>
            </a:r>
            <a:r>
              <a:rPr lang="en-GB" sz="2400" b="1" dirty="0">
                <a:latin typeface="Berlin Sans FB" panose="020E0602020502020306" pitchFamily="34" charset="0"/>
              </a:rPr>
              <a:t>S</a:t>
            </a:r>
          </a:p>
        </p:txBody>
      </p:sp>
      <p:sp>
        <p:nvSpPr>
          <p:cNvPr id="8" name="TextBox 7"/>
          <p:cNvSpPr txBox="1"/>
          <p:nvPr/>
        </p:nvSpPr>
        <p:spPr>
          <a:xfrm>
            <a:off x="2" y="445194"/>
            <a:ext cx="3816220" cy="1107996"/>
          </a:xfrm>
          <a:prstGeom prst="rect">
            <a:avLst/>
          </a:prstGeom>
          <a:noFill/>
          <a:ln w="28575">
            <a:solidFill>
              <a:schemeClr val="tx1"/>
            </a:solidFill>
            <a:prstDash val="sysDash"/>
          </a:ln>
        </p:spPr>
        <p:txBody>
          <a:bodyPr wrap="square" rtlCol="0">
            <a:spAutoFit/>
          </a:bodyPr>
          <a:lstStyle/>
          <a:p>
            <a:r>
              <a:rPr lang="en-GB" b="1" dirty="0"/>
              <a:t>You will find out:</a:t>
            </a:r>
          </a:p>
          <a:p>
            <a:pPr marL="285750" indent="-285750">
              <a:buFont typeface="Wingdings" panose="05000000000000000000" pitchFamily="2" charset="2"/>
              <a:buChar char="ü"/>
            </a:pPr>
            <a:r>
              <a:rPr lang="en-GB" sz="1200" dirty="0"/>
              <a:t>Why the French occupation of the Ruhr in Germany was another challenge to the Weimar government.</a:t>
            </a:r>
          </a:p>
          <a:p>
            <a:pPr marL="285750" indent="-285750">
              <a:buFont typeface="Wingdings" panose="05000000000000000000" pitchFamily="2" charset="2"/>
              <a:buChar char="ü"/>
            </a:pPr>
            <a:r>
              <a:rPr lang="en-GB" sz="1200" dirty="0"/>
              <a:t>What the hyperinflation was and how it also challenged Weimar Germany.</a:t>
            </a:r>
          </a:p>
        </p:txBody>
      </p:sp>
      <p:sp>
        <p:nvSpPr>
          <p:cNvPr id="9" name="TextBox 8"/>
          <p:cNvSpPr txBox="1"/>
          <p:nvPr/>
        </p:nvSpPr>
        <p:spPr>
          <a:xfrm>
            <a:off x="1" y="1589452"/>
            <a:ext cx="3816220" cy="1754326"/>
          </a:xfrm>
          <a:prstGeom prst="rect">
            <a:avLst/>
          </a:prstGeom>
          <a:noFill/>
          <a:ln w="28575">
            <a:solidFill>
              <a:schemeClr val="tx1"/>
            </a:solidFill>
          </a:ln>
        </p:spPr>
        <p:txBody>
          <a:bodyPr wrap="square" rtlCol="0">
            <a:spAutoFit/>
          </a:bodyPr>
          <a:lstStyle/>
          <a:p>
            <a:r>
              <a:rPr lang="en-GB" sz="1200" b="1" dirty="0"/>
              <a:t>Weimar Germany has already faced threats from:</a:t>
            </a:r>
          </a:p>
          <a:p>
            <a:pPr marL="360363" indent="-360363">
              <a:buFont typeface="Wingdings" panose="05000000000000000000" pitchFamily="2" charset="2"/>
              <a:buChar char="q"/>
            </a:pPr>
            <a:r>
              <a:rPr lang="en-GB" sz="1200" dirty="0"/>
              <a:t>The reputation of the Weimar politicians as ‘</a:t>
            </a:r>
            <a:r>
              <a:rPr lang="en-GB" sz="1200" b="1" dirty="0"/>
              <a:t>November Criminals</a:t>
            </a:r>
            <a:r>
              <a:rPr lang="en-GB" sz="1200" dirty="0"/>
              <a:t>’ for signing the armistice.)</a:t>
            </a:r>
          </a:p>
          <a:p>
            <a:pPr marL="360363" indent="-360363">
              <a:buFont typeface="Wingdings" panose="05000000000000000000" pitchFamily="2" charset="2"/>
              <a:buChar char="q"/>
            </a:pPr>
            <a:r>
              <a:rPr lang="en-GB" sz="1200" dirty="0"/>
              <a:t>The terms of the </a:t>
            </a:r>
            <a:r>
              <a:rPr lang="en-GB" sz="1200" b="1" dirty="0"/>
              <a:t>Treaty of Versailles</a:t>
            </a:r>
            <a:r>
              <a:rPr lang="en-GB" sz="1200" dirty="0"/>
              <a:t>. </a:t>
            </a:r>
            <a:r>
              <a:rPr lang="en-GB" sz="1200" b="1" dirty="0"/>
              <a:t>Right and left wing</a:t>
            </a:r>
            <a:r>
              <a:rPr lang="en-GB" sz="1200" dirty="0"/>
              <a:t> threats from within the Reichstag (German parliament)</a:t>
            </a:r>
          </a:p>
          <a:p>
            <a:pPr marL="360363" indent="-360363">
              <a:buFont typeface="Wingdings" panose="05000000000000000000" pitchFamily="2" charset="2"/>
              <a:buChar char="q"/>
            </a:pPr>
            <a:r>
              <a:rPr lang="en-GB" sz="1200" dirty="0"/>
              <a:t>The </a:t>
            </a:r>
            <a:r>
              <a:rPr lang="en-GB" sz="1200" b="1" dirty="0"/>
              <a:t>Spartacist Revolt  </a:t>
            </a:r>
          </a:p>
          <a:p>
            <a:pPr marL="360363" indent="-360363">
              <a:buFont typeface="Wingdings" panose="05000000000000000000" pitchFamily="2" charset="2"/>
              <a:buChar char="q"/>
            </a:pPr>
            <a:r>
              <a:rPr lang="en-GB" sz="1200" dirty="0"/>
              <a:t>The attempted </a:t>
            </a:r>
            <a:r>
              <a:rPr lang="en-GB" sz="1200" b="1" dirty="0"/>
              <a:t>Kapp Putsch  </a:t>
            </a:r>
            <a:r>
              <a:rPr lang="en-GB" sz="1200" dirty="0"/>
              <a:t>by the Freikorps .</a:t>
            </a:r>
          </a:p>
          <a:p>
            <a:pPr marL="360363" indent="-360363">
              <a:buFont typeface="Wingdings" panose="05000000000000000000" pitchFamily="2" charset="2"/>
              <a:buChar char="q"/>
            </a:pPr>
            <a:r>
              <a:rPr lang="en-GB" sz="1200" dirty="0"/>
              <a:t>Ongoing political </a:t>
            </a:r>
            <a:r>
              <a:rPr lang="en-GB" sz="1200" b="1" dirty="0"/>
              <a:t>assassinations</a:t>
            </a:r>
          </a:p>
        </p:txBody>
      </p:sp>
      <p:cxnSp>
        <p:nvCxnSpPr>
          <p:cNvPr id="7" name="Straight Connector 6"/>
          <p:cNvCxnSpPr/>
          <p:nvPr/>
        </p:nvCxnSpPr>
        <p:spPr>
          <a:xfrm>
            <a:off x="0" y="414417"/>
            <a:ext cx="12192000" cy="0"/>
          </a:xfrm>
          <a:prstGeom prst="line">
            <a:avLst/>
          </a:prstGeom>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1" y="3408360"/>
            <a:ext cx="3816220" cy="338554"/>
          </a:xfrm>
          <a:prstGeom prst="rect">
            <a:avLst/>
          </a:prstGeom>
          <a:noFill/>
          <a:ln w="28575">
            <a:solidFill>
              <a:schemeClr val="tx1"/>
            </a:solidFill>
          </a:ln>
        </p:spPr>
        <p:txBody>
          <a:bodyPr wrap="square" rtlCol="0">
            <a:spAutoFit/>
          </a:bodyPr>
          <a:lstStyle/>
          <a:p>
            <a:pPr algn="ctr"/>
            <a:r>
              <a:rPr lang="en-GB" sz="1600" b="1" dirty="0">
                <a:latin typeface="Century Gothic" panose="020B0502020202020204" pitchFamily="34" charset="0"/>
              </a:rPr>
              <a:t>Two more challenges came in 1923.</a:t>
            </a:r>
          </a:p>
        </p:txBody>
      </p:sp>
      <p:sp>
        <p:nvSpPr>
          <p:cNvPr id="22" name="TextBox 21"/>
          <p:cNvSpPr txBox="1"/>
          <p:nvPr/>
        </p:nvSpPr>
        <p:spPr>
          <a:xfrm>
            <a:off x="2560757" y="4150051"/>
            <a:ext cx="1255464" cy="861774"/>
          </a:xfrm>
          <a:prstGeom prst="rect">
            <a:avLst/>
          </a:prstGeom>
          <a:noFill/>
          <a:ln w="28575">
            <a:solidFill>
              <a:schemeClr val="tx1"/>
            </a:solidFill>
          </a:ln>
        </p:spPr>
        <p:txBody>
          <a:bodyPr wrap="square" rtlCol="0">
            <a:spAutoFit/>
          </a:bodyPr>
          <a:lstStyle/>
          <a:p>
            <a:pPr algn="ctr"/>
            <a:r>
              <a:rPr lang="en-GB" sz="1400" b="1" dirty="0">
                <a:latin typeface="Century Gothic" panose="020B0502020202020204" pitchFamily="34" charset="0"/>
              </a:rPr>
              <a:t>TWO</a:t>
            </a:r>
          </a:p>
          <a:p>
            <a:r>
              <a:rPr lang="en-GB" sz="1200" dirty="0">
                <a:latin typeface="Century Gothic" panose="020B0502020202020204" pitchFamily="34" charset="0"/>
              </a:rPr>
              <a:t>The </a:t>
            </a:r>
            <a:r>
              <a:rPr lang="en-GB" sz="1200" b="1" dirty="0">
                <a:latin typeface="Century Gothic" panose="020B0502020202020204" pitchFamily="34" charset="0"/>
              </a:rPr>
              <a:t>economy</a:t>
            </a:r>
            <a:r>
              <a:rPr lang="en-GB" sz="1200" dirty="0">
                <a:latin typeface="Century Gothic" panose="020B0502020202020204" pitchFamily="34" charset="0"/>
              </a:rPr>
              <a:t> suffered from </a:t>
            </a:r>
            <a:r>
              <a:rPr lang="en-GB" sz="1200" b="1" dirty="0">
                <a:latin typeface="Century Gothic" panose="020B0502020202020204" pitchFamily="34" charset="0"/>
              </a:rPr>
              <a:t>hyperinflation</a:t>
            </a:r>
            <a:endParaRPr lang="en-GB" sz="1200" dirty="0">
              <a:latin typeface="Century Gothic" panose="020B0502020202020204" pitchFamily="34" charset="0"/>
            </a:endParaRPr>
          </a:p>
        </p:txBody>
      </p:sp>
      <p:sp>
        <p:nvSpPr>
          <p:cNvPr id="23" name="TextBox 22"/>
          <p:cNvSpPr txBox="1"/>
          <p:nvPr/>
        </p:nvSpPr>
        <p:spPr>
          <a:xfrm>
            <a:off x="0" y="4150051"/>
            <a:ext cx="2240085" cy="861774"/>
          </a:xfrm>
          <a:prstGeom prst="rect">
            <a:avLst/>
          </a:prstGeom>
          <a:noFill/>
          <a:ln w="28575">
            <a:solidFill>
              <a:schemeClr val="tx1"/>
            </a:solidFill>
          </a:ln>
        </p:spPr>
        <p:txBody>
          <a:bodyPr wrap="square" rtlCol="0">
            <a:spAutoFit/>
          </a:bodyPr>
          <a:lstStyle/>
          <a:p>
            <a:pPr algn="ctr"/>
            <a:r>
              <a:rPr lang="en-GB" sz="1400" b="1" dirty="0">
                <a:latin typeface="Century Gothic" panose="020B0502020202020204" pitchFamily="34" charset="0"/>
              </a:rPr>
              <a:t>ONE</a:t>
            </a:r>
          </a:p>
          <a:p>
            <a:r>
              <a:rPr lang="en-GB" sz="1200" dirty="0">
                <a:latin typeface="Century Gothic" panose="020B0502020202020204" pitchFamily="34" charset="0"/>
              </a:rPr>
              <a:t>The </a:t>
            </a:r>
            <a:r>
              <a:rPr lang="en-GB" sz="1200" b="1" dirty="0">
                <a:latin typeface="Century Gothic" panose="020B0502020202020204" pitchFamily="34" charset="0"/>
              </a:rPr>
              <a:t>French</a:t>
            </a:r>
            <a:r>
              <a:rPr lang="en-GB" sz="1200" dirty="0">
                <a:latin typeface="Century Gothic" panose="020B0502020202020204" pitchFamily="34" charset="0"/>
              </a:rPr>
              <a:t> occupied land just inside the German border called the </a:t>
            </a:r>
            <a:r>
              <a:rPr lang="en-GB" sz="1200" b="1" dirty="0">
                <a:latin typeface="Century Gothic" panose="020B0502020202020204" pitchFamily="34" charset="0"/>
              </a:rPr>
              <a:t>Ruhr</a:t>
            </a:r>
            <a:r>
              <a:rPr lang="en-GB" sz="1200" dirty="0">
                <a:latin typeface="Century Gothic" panose="020B0502020202020204" pitchFamily="34" charset="0"/>
              </a:rPr>
              <a:t>.</a:t>
            </a:r>
          </a:p>
        </p:txBody>
      </p:sp>
      <p:pic>
        <p:nvPicPr>
          <p:cNvPr id="1028" name="Picture 4" descr="Image result for FRENCH RUHR"/>
          <p:cNvPicPr>
            <a:picLocks noChangeAspect="1" noChangeArrowheads="1"/>
          </p:cNvPicPr>
          <p:nvPr/>
        </p:nvPicPr>
        <p:blipFill rotWithShape="1">
          <a:blip r:embed="rId3">
            <a:extLst>
              <a:ext uri="{28A0092B-C50C-407E-A947-70E740481C1C}">
                <a14:useLocalDpi xmlns:a14="http://schemas.microsoft.com/office/drawing/2010/main" val="0"/>
              </a:ext>
            </a:extLst>
          </a:blip>
          <a:srcRect t="19837" r="825" b="-175"/>
          <a:stretch/>
        </p:blipFill>
        <p:spPr bwMode="auto">
          <a:xfrm>
            <a:off x="0" y="5156434"/>
            <a:ext cx="2303435" cy="1684420"/>
          </a:xfrm>
          <a:prstGeom prst="rect">
            <a:avLst/>
          </a:prstGeom>
          <a:noFill/>
          <a:extLst>
            <a:ext uri="{909E8E84-426E-40DD-AFC4-6F175D3DCCD1}">
              <a14:hiddenFill xmlns:a14="http://schemas.microsoft.com/office/drawing/2010/main">
                <a:solidFill>
                  <a:srgbClr val="FFFFFF"/>
                </a:solidFill>
              </a14:hiddenFill>
            </a:ext>
          </a:extLst>
        </p:spPr>
      </p:pic>
      <p:cxnSp>
        <p:nvCxnSpPr>
          <p:cNvPr id="3" name="Elbow Connector 2"/>
          <p:cNvCxnSpPr>
            <a:stCxn id="20" idx="2"/>
            <a:endCxn id="23" idx="0"/>
          </p:cNvCxnSpPr>
          <p:nvPr/>
        </p:nvCxnSpPr>
        <p:spPr>
          <a:xfrm rot="5400000">
            <a:off x="1312509" y="3554448"/>
            <a:ext cx="403137" cy="788068"/>
          </a:xfrm>
          <a:prstGeom prst="bentConnector3">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Elbow Connector 25"/>
          <p:cNvCxnSpPr>
            <a:stCxn id="20" idx="2"/>
            <a:endCxn id="22" idx="0"/>
          </p:cNvCxnSpPr>
          <p:nvPr/>
        </p:nvCxnSpPr>
        <p:spPr>
          <a:xfrm rot="16200000" flipH="1">
            <a:off x="2346732" y="3308293"/>
            <a:ext cx="403137" cy="1280378"/>
          </a:xfrm>
          <a:prstGeom prst="bentConnector3">
            <a:avLst>
              <a:gd name="adj1" fmla="val 50000"/>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3952076" y="455229"/>
            <a:ext cx="3335128" cy="6201698"/>
          </a:xfrm>
          <a:prstGeom prst="rect">
            <a:avLst/>
          </a:prstGeom>
          <a:noFill/>
          <a:ln w="28575">
            <a:solidFill>
              <a:schemeClr val="tx1"/>
            </a:solidFill>
          </a:ln>
        </p:spPr>
        <p:txBody>
          <a:bodyPr wrap="square" rtlCol="0">
            <a:spAutoFit/>
          </a:bodyPr>
          <a:lstStyle/>
          <a:p>
            <a:r>
              <a:rPr lang="en-GB" sz="1400" b="1" dirty="0"/>
              <a:t>ONE: French occupation of the Ruhr 1923………………..</a:t>
            </a:r>
            <a:r>
              <a:rPr lang="en-GB" sz="1100" b="1" dirty="0">
                <a:latin typeface="Century Gothic" panose="020B0502020202020204" pitchFamily="34" charset="0"/>
              </a:rPr>
              <a:t>Germany’s economy was bankrupt;</a:t>
            </a:r>
          </a:p>
          <a:p>
            <a:pPr marL="228600" indent="-228600">
              <a:buAutoNum type="arabicPeriod"/>
            </a:pPr>
            <a:endParaRPr lang="en-GB" sz="1100" dirty="0">
              <a:latin typeface="Century Gothic" panose="020B0502020202020204" pitchFamily="34" charset="0"/>
            </a:endParaRPr>
          </a:p>
          <a:p>
            <a:pPr marL="177800" indent="-177800">
              <a:buFont typeface="+mj-lt"/>
              <a:buAutoNum type="arabicPeriod"/>
            </a:pPr>
            <a:r>
              <a:rPr lang="en-GB" sz="1100" dirty="0">
                <a:latin typeface="Century Gothic" panose="020B0502020202020204" pitchFamily="34" charset="0"/>
              </a:rPr>
              <a:t>Spent money on </a:t>
            </a:r>
            <a:r>
              <a:rPr lang="en-GB" sz="1100" b="1" dirty="0">
                <a:latin typeface="Century Gothic" panose="020B0502020202020204" pitchFamily="34" charset="0"/>
              </a:rPr>
              <a:t>WW1.        </a:t>
            </a:r>
          </a:p>
          <a:p>
            <a:pPr marL="177800" indent="-177800">
              <a:buFont typeface="+mj-lt"/>
              <a:buAutoNum type="arabicPeriod"/>
            </a:pPr>
            <a:r>
              <a:rPr lang="en-GB" sz="1100" dirty="0">
                <a:latin typeface="Century Gothic" panose="020B0502020202020204" pitchFamily="34" charset="0"/>
              </a:rPr>
              <a:t>No more </a:t>
            </a:r>
            <a:r>
              <a:rPr lang="en-GB" sz="1100" b="1" dirty="0">
                <a:latin typeface="Century Gothic" panose="020B0502020202020204" pitchFamily="34" charset="0"/>
              </a:rPr>
              <a:t>gold</a:t>
            </a:r>
            <a:r>
              <a:rPr lang="en-GB" sz="1100" dirty="0">
                <a:latin typeface="Century Gothic" panose="020B0502020202020204" pitchFamily="34" charset="0"/>
              </a:rPr>
              <a:t> reserves          </a:t>
            </a:r>
          </a:p>
          <a:p>
            <a:pPr marL="177800" indent="-177800">
              <a:buFont typeface="+mj-lt"/>
              <a:buAutoNum type="arabicPeriod"/>
            </a:pPr>
            <a:r>
              <a:rPr lang="en-GB" sz="1100" dirty="0">
                <a:latin typeface="Century Gothic" panose="020B0502020202020204" pitchFamily="34" charset="0"/>
              </a:rPr>
              <a:t>The </a:t>
            </a:r>
            <a:r>
              <a:rPr lang="en-GB" sz="1100" b="1" dirty="0">
                <a:latin typeface="Century Gothic" panose="020B0502020202020204" pitchFamily="34" charset="0"/>
              </a:rPr>
              <a:t>Treaty of Versailles </a:t>
            </a:r>
            <a:r>
              <a:rPr lang="en-GB" sz="1100" dirty="0">
                <a:latin typeface="Century Gothic" panose="020B0502020202020204" pitchFamily="34" charset="0"/>
              </a:rPr>
              <a:t>- Had to pay the </a:t>
            </a:r>
            <a:r>
              <a:rPr lang="en-GB" sz="1100" b="1" dirty="0">
                <a:latin typeface="Century Gothic" panose="020B0502020202020204" pitchFamily="34" charset="0"/>
              </a:rPr>
              <a:t>reparations</a:t>
            </a:r>
            <a:r>
              <a:rPr lang="en-GB" sz="1100" dirty="0">
                <a:latin typeface="Century Gothic" panose="020B0502020202020204" pitchFamily="34" charset="0"/>
              </a:rPr>
              <a:t>, lost important </a:t>
            </a:r>
            <a:r>
              <a:rPr lang="en-GB" sz="1100" b="1" dirty="0">
                <a:latin typeface="Century Gothic" panose="020B0502020202020204" pitchFamily="34" charset="0"/>
              </a:rPr>
              <a:t>industrial</a:t>
            </a:r>
            <a:r>
              <a:rPr lang="en-GB" sz="1100" dirty="0">
                <a:latin typeface="Century Gothic" panose="020B0502020202020204" pitchFamily="34" charset="0"/>
              </a:rPr>
              <a:t> areas </a:t>
            </a:r>
            <a:r>
              <a:rPr lang="en-GB" sz="1100" b="1" dirty="0">
                <a:latin typeface="Century Gothic" panose="020B0502020202020204" pitchFamily="34" charset="0"/>
              </a:rPr>
              <a:t>AND</a:t>
            </a:r>
            <a:r>
              <a:rPr lang="en-GB" sz="1100" dirty="0">
                <a:latin typeface="Century Gothic" panose="020B0502020202020204" pitchFamily="34" charset="0"/>
              </a:rPr>
              <a:t> was meant to </a:t>
            </a:r>
            <a:r>
              <a:rPr lang="en-GB" sz="1100" b="1" dirty="0">
                <a:latin typeface="Century Gothic" panose="020B0502020202020204" pitchFamily="34" charset="0"/>
              </a:rPr>
              <a:t>send coal </a:t>
            </a:r>
            <a:r>
              <a:rPr lang="en-GB" sz="1100" dirty="0">
                <a:latin typeface="Century Gothic" panose="020B0502020202020204" pitchFamily="34" charset="0"/>
              </a:rPr>
              <a:t>to France.</a:t>
            </a:r>
          </a:p>
          <a:p>
            <a:endParaRPr lang="en-GB" sz="1100" dirty="0">
              <a:latin typeface="Century Gothic" panose="020B0502020202020204" pitchFamily="34" charset="0"/>
            </a:endParaRPr>
          </a:p>
          <a:p>
            <a:r>
              <a:rPr lang="en-GB" sz="1100" b="1" dirty="0">
                <a:latin typeface="Century Gothic" panose="020B0502020202020204" pitchFamily="34" charset="0"/>
              </a:rPr>
              <a:t>By 1923</a:t>
            </a:r>
            <a:r>
              <a:rPr lang="en-GB" sz="1100" dirty="0">
                <a:latin typeface="Century Gothic" panose="020B0502020202020204" pitchFamily="34" charset="0"/>
              </a:rPr>
              <a:t>, Germany was not able to send France any coal from an important area known as the </a:t>
            </a:r>
            <a:r>
              <a:rPr lang="en-GB" sz="1100" b="1" dirty="0">
                <a:latin typeface="Century Gothic" panose="020B0502020202020204" pitchFamily="34" charset="0"/>
              </a:rPr>
              <a:t>Ruhr coalfields</a:t>
            </a:r>
            <a:r>
              <a:rPr lang="en-GB" sz="1100" dirty="0">
                <a:latin typeface="Century Gothic" panose="020B0502020202020204" pitchFamily="34" charset="0"/>
              </a:rPr>
              <a:t>. So, the French sent in troops.  The French did the following as a punishment:</a:t>
            </a:r>
          </a:p>
          <a:p>
            <a:pPr marL="228600" indent="-228600">
              <a:buAutoNum type="arabicPeriod"/>
            </a:pPr>
            <a:r>
              <a:rPr lang="en-GB" sz="1100" dirty="0">
                <a:latin typeface="Century Gothic" panose="020B0502020202020204" pitchFamily="34" charset="0"/>
              </a:rPr>
              <a:t>Confiscated any </a:t>
            </a:r>
            <a:r>
              <a:rPr lang="en-GB" sz="1100" b="1" dirty="0">
                <a:latin typeface="Century Gothic" panose="020B0502020202020204" pitchFamily="34" charset="0"/>
              </a:rPr>
              <a:t>coal </a:t>
            </a:r>
            <a:r>
              <a:rPr lang="en-GB" sz="1100" dirty="0">
                <a:latin typeface="Century Gothic" panose="020B0502020202020204" pitchFamily="34" charset="0"/>
              </a:rPr>
              <a:t>    </a:t>
            </a:r>
          </a:p>
          <a:p>
            <a:pPr marL="228600" indent="-228600">
              <a:buAutoNum type="arabicPeriod"/>
            </a:pPr>
            <a:r>
              <a:rPr lang="en-GB" sz="1100" dirty="0">
                <a:latin typeface="Century Gothic" panose="020B0502020202020204" pitchFamily="34" charset="0"/>
              </a:rPr>
              <a:t>Took away the </a:t>
            </a:r>
            <a:r>
              <a:rPr lang="en-GB" sz="1100" b="1" dirty="0">
                <a:latin typeface="Century Gothic" panose="020B0502020202020204" pitchFamily="34" charset="0"/>
              </a:rPr>
              <a:t>machinery</a:t>
            </a:r>
            <a:r>
              <a:rPr lang="en-GB" sz="1100" dirty="0">
                <a:latin typeface="Century Gothic" panose="020B0502020202020204" pitchFamily="34" charset="0"/>
              </a:rPr>
              <a:t>.      </a:t>
            </a:r>
          </a:p>
          <a:p>
            <a:pPr marL="228600" indent="-228600">
              <a:buAutoNum type="arabicPeriod"/>
            </a:pPr>
            <a:r>
              <a:rPr lang="en-GB" sz="1100" dirty="0">
                <a:latin typeface="Century Gothic" panose="020B0502020202020204" pitchFamily="34" charset="0"/>
              </a:rPr>
              <a:t>Sent in their own </a:t>
            </a:r>
            <a:r>
              <a:rPr lang="en-GB" sz="1100" b="1" dirty="0">
                <a:latin typeface="Century Gothic" panose="020B0502020202020204" pitchFamily="34" charset="0"/>
              </a:rPr>
              <a:t>French workers</a:t>
            </a:r>
            <a:r>
              <a:rPr lang="en-GB" sz="1100" dirty="0">
                <a:latin typeface="Century Gothic" panose="020B0502020202020204" pitchFamily="34" charset="0"/>
              </a:rPr>
              <a:t>.</a:t>
            </a:r>
          </a:p>
          <a:p>
            <a:pPr marL="228600" indent="-228600">
              <a:buAutoNum type="arabicPeriod"/>
            </a:pPr>
            <a:endParaRPr lang="en-GB" sz="1100" dirty="0">
              <a:latin typeface="Century Gothic" panose="020B0502020202020204" pitchFamily="34" charset="0"/>
            </a:endParaRPr>
          </a:p>
          <a:p>
            <a:r>
              <a:rPr lang="en-GB" sz="1100" b="1" dirty="0">
                <a:latin typeface="Century Gothic" panose="020B0502020202020204" pitchFamily="34" charset="0"/>
              </a:rPr>
              <a:t>How did the Weimar government react?</a:t>
            </a:r>
          </a:p>
          <a:p>
            <a:r>
              <a:rPr lang="en-GB" sz="1100" dirty="0">
                <a:latin typeface="Century Gothic" panose="020B0502020202020204" pitchFamily="34" charset="0"/>
              </a:rPr>
              <a:t>German workers went on </a:t>
            </a:r>
            <a:r>
              <a:rPr lang="en-GB" sz="1100" b="1" dirty="0">
                <a:latin typeface="Century Gothic" panose="020B0502020202020204" pitchFamily="34" charset="0"/>
              </a:rPr>
              <a:t>strike</a:t>
            </a:r>
            <a:r>
              <a:rPr lang="en-GB" sz="1100" dirty="0">
                <a:latin typeface="Century Gothic" panose="020B0502020202020204" pitchFamily="34" charset="0"/>
              </a:rPr>
              <a:t> as the Weimar government did not want any violence.  It did not have a strong army anyway. </a:t>
            </a:r>
            <a:r>
              <a:rPr lang="en-GB" sz="1100" i="1" dirty="0">
                <a:latin typeface="Century Gothic" panose="020B0502020202020204" pitchFamily="34" charset="0"/>
              </a:rPr>
              <a:t>The German people hated not being able to fight back.</a:t>
            </a:r>
          </a:p>
          <a:p>
            <a:endParaRPr lang="en-GB" sz="1100" i="1" dirty="0">
              <a:latin typeface="Century Gothic" panose="020B0502020202020204" pitchFamily="34" charset="0"/>
            </a:endParaRPr>
          </a:p>
          <a:p>
            <a:r>
              <a:rPr lang="en-GB" sz="1100" b="1" dirty="0">
                <a:latin typeface="Century Gothic" panose="020B0502020202020204" pitchFamily="34" charset="0"/>
              </a:rPr>
              <a:t>How did this affect Germany?</a:t>
            </a:r>
          </a:p>
          <a:p>
            <a:r>
              <a:rPr lang="en-GB" sz="1100" dirty="0">
                <a:latin typeface="Century Gothic" panose="020B0502020202020204" pitchFamily="34" charset="0"/>
              </a:rPr>
              <a:t>The French occupation </a:t>
            </a:r>
          </a:p>
          <a:p>
            <a:r>
              <a:rPr lang="en-GB" sz="1100" b="1" dirty="0">
                <a:solidFill>
                  <a:srgbClr val="FF0000"/>
                </a:solidFill>
                <a:latin typeface="Century Gothic" panose="020B0502020202020204" pitchFamily="34" charset="0"/>
              </a:rPr>
              <a:t>crippled Germany </a:t>
            </a:r>
            <a:r>
              <a:rPr lang="en-GB" sz="1100" dirty="0">
                <a:latin typeface="Century Gothic" panose="020B0502020202020204" pitchFamily="34" charset="0"/>
              </a:rPr>
              <a:t>as the </a:t>
            </a:r>
          </a:p>
          <a:p>
            <a:r>
              <a:rPr lang="en-GB" sz="1100" dirty="0">
                <a:latin typeface="Century Gothic" panose="020B0502020202020204" pitchFamily="34" charset="0"/>
              </a:rPr>
              <a:t>Ruhr contained </a:t>
            </a:r>
            <a:r>
              <a:rPr lang="en-GB" sz="1100" b="1" dirty="0">
                <a:latin typeface="Century Gothic" panose="020B0502020202020204" pitchFamily="34" charset="0"/>
              </a:rPr>
              <a:t>80%</a:t>
            </a:r>
            <a:r>
              <a:rPr lang="en-GB" sz="1100" dirty="0">
                <a:latin typeface="Century Gothic" panose="020B0502020202020204" pitchFamily="34" charset="0"/>
              </a:rPr>
              <a:t> of all </a:t>
            </a:r>
          </a:p>
          <a:p>
            <a:r>
              <a:rPr lang="en-GB" sz="1100" dirty="0">
                <a:latin typeface="Century Gothic" panose="020B0502020202020204" pitchFamily="34" charset="0"/>
              </a:rPr>
              <a:t>German </a:t>
            </a:r>
            <a:r>
              <a:rPr lang="en-GB" sz="1100" b="1" dirty="0">
                <a:latin typeface="Century Gothic" panose="020B0502020202020204" pitchFamily="34" charset="0"/>
              </a:rPr>
              <a:t>iron</a:t>
            </a:r>
            <a:r>
              <a:rPr lang="en-GB" sz="1100" dirty="0">
                <a:latin typeface="Century Gothic" panose="020B0502020202020204" pitchFamily="34" charset="0"/>
              </a:rPr>
              <a:t>, </a:t>
            </a:r>
            <a:r>
              <a:rPr lang="en-GB" sz="1100" b="1" dirty="0">
                <a:latin typeface="Century Gothic" panose="020B0502020202020204" pitchFamily="34" charset="0"/>
              </a:rPr>
              <a:t>coal</a:t>
            </a:r>
            <a:r>
              <a:rPr lang="en-GB" sz="1100" dirty="0">
                <a:latin typeface="Century Gothic" panose="020B0502020202020204" pitchFamily="34" charset="0"/>
              </a:rPr>
              <a:t> and </a:t>
            </a:r>
            <a:r>
              <a:rPr lang="en-GB" sz="1100" b="1" dirty="0">
                <a:latin typeface="Century Gothic" panose="020B0502020202020204" pitchFamily="34" charset="0"/>
              </a:rPr>
              <a:t>steel </a:t>
            </a:r>
          </a:p>
          <a:p>
            <a:r>
              <a:rPr lang="en-GB" sz="1100" dirty="0">
                <a:latin typeface="Century Gothic" panose="020B0502020202020204" pitchFamily="34" charset="0"/>
              </a:rPr>
              <a:t>Reserves. </a:t>
            </a:r>
          </a:p>
          <a:p>
            <a:r>
              <a:rPr lang="en-GB" sz="1100" dirty="0">
                <a:latin typeface="Century Gothic" panose="020B0502020202020204" pitchFamily="34" charset="0"/>
              </a:rPr>
              <a:t>It led to more </a:t>
            </a:r>
            <a:r>
              <a:rPr lang="en-GB" sz="1100" b="1" dirty="0">
                <a:latin typeface="Century Gothic" panose="020B0502020202020204" pitchFamily="34" charset="0"/>
              </a:rPr>
              <a:t>debt</a:t>
            </a:r>
            <a:r>
              <a:rPr lang="en-GB" sz="1100" dirty="0">
                <a:latin typeface="Century Gothic" panose="020B0502020202020204" pitchFamily="34" charset="0"/>
              </a:rPr>
              <a:t>.</a:t>
            </a:r>
          </a:p>
          <a:p>
            <a:r>
              <a:rPr lang="en-GB" sz="1100" dirty="0">
                <a:latin typeface="Century Gothic" panose="020B0502020202020204" pitchFamily="34" charset="0"/>
              </a:rPr>
              <a:t>More Germans </a:t>
            </a:r>
            <a:r>
              <a:rPr lang="en-GB" sz="1100" b="1" dirty="0">
                <a:latin typeface="Century Gothic" panose="020B0502020202020204" pitchFamily="34" charset="0"/>
              </a:rPr>
              <a:t>lost jobs</a:t>
            </a:r>
            <a:r>
              <a:rPr lang="en-GB" sz="1100" dirty="0">
                <a:latin typeface="Century Gothic" panose="020B0502020202020204" pitchFamily="34" charset="0"/>
              </a:rPr>
              <a:t>…unemployment.</a:t>
            </a:r>
          </a:p>
          <a:p>
            <a:pPr marL="285750" indent="-285750">
              <a:buFont typeface="Arial" panose="020B0604020202020204" pitchFamily="34" charset="0"/>
              <a:buChar char="•"/>
            </a:pPr>
            <a:r>
              <a:rPr lang="en-GB" sz="1200" b="1" u="sng" dirty="0">
                <a:latin typeface="Century Gothic" panose="020B0502020202020204" pitchFamily="34" charset="0"/>
              </a:rPr>
              <a:t>PLUS……</a:t>
            </a:r>
            <a:r>
              <a:rPr lang="en-GB" sz="1400" b="1" u="sng" dirty="0">
                <a:solidFill>
                  <a:srgbClr val="FF0000"/>
                </a:solidFill>
                <a:latin typeface="Century Gothic" panose="020B0502020202020204" pitchFamily="34" charset="0"/>
              </a:rPr>
              <a:t>A massive shortage of goods</a:t>
            </a:r>
            <a:r>
              <a:rPr lang="en-GB" sz="1400" b="1" u="sng" dirty="0">
                <a:latin typeface="Century Gothic" panose="020B0502020202020204" pitchFamily="34" charset="0"/>
              </a:rPr>
              <a:t>.</a:t>
            </a:r>
          </a:p>
        </p:txBody>
      </p:sp>
      <p:sp>
        <p:nvSpPr>
          <p:cNvPr id="28" name="TextBox 27"/>
          <p:cNvSpPr txBox="1"/>
          <p:nvPr/>
        </p:nvSpPr>
        <p:spPr>
          <a:xfrm>
            <a:off x="7339079" y="445194"/>
            <a:ext cx="4716562" cy="553998"/>
          </a:xfrm>
          <a:prstGeom prst="rect">
            <a:avLst/>
          </a:prstGeom>
          <a:noFill/>
          <a:ln w="28575">
            <a:solidFill>
              <a:schemeClr val="tx1"/>
            </a:solidFill>
          </a:ln>
        </p:spPr>
        <p:txBody>
          <a:bodyPr wrap="square" rtlCol="0">
            <a:spAutoFit/>
          </a:bodyPr>
          <a:lstStyle/>
          <a:p>
            <a:r>
              <a:rPr lang="en-GB" sz="1600" b="1" u="sng" dirty="0"/>
              <a:t>Hyper</a:t>
            </a:r>
            <a:r>
              <a:rPr lang="en-GB" sz="1600" b="1" dirty="0">
                <a:solidFill>
                  <a:srgbClr val="FF0000"/>
                </a:solidFill>
              </a:rPr>
              <a:t>inflation</a:t>
            </a:r>
            <a:r>
              <a:rPr lang="en-GB" sz="1600" b="1" dirty="0"/>
              <a:t>………</a:t>
            </a:r>
            <a:r>
              <a:rPr lang="en-GB" sz="1400" b="1" dirty="0">
                <a:solidFill>
                  <a:srgbClr val="FF0000"/>
                </a:solidFill>
              </a:rPr>
              <a:t>INFLATION</a:t>
            </a:r>
            <a:r>
              <a:rPr lang="en-GB" sz="1400" b="1" dirty="0"/>
              <a:t> </a:t>
            </a:r>
            <a:r>
              <a:rPr lang="en-GB" sz="1600" b="1" dirty="0"/>
              <a:t>– </a:t>
            </a:r>
            <a:r>
              <a:rPr lang="en-GB" sz="1400" b="1" dirty="0"/>
              <a:t>Price rises </a:t>
            </a:r>
          </a:p>
          <a:p>
            <a:r>
              <a:rPr lang="en-GB" sz="1400" b="1" dirty="0"/>
              <a:t>due to fewer goods + higher demand.</a:t>
            </a:r>
            <a:endParaRPr lang="en-GB" sz="1400" b="1" u="sng" dirty="0">
              <a:latin typeface="Century Gothic" panose="020B0502020202020204" pitchFamily="34" charset="0"/>
            </a:endParaRPr>
          </a:p>
        </p:txBody>
      </p:sp>
      <p:sp>
        <p:nvSpPr>
          <p:cNvPr id="29" name="Down Arrow 28"/>
          <p:cNvSpPr/>
          <p:nvPr/>
        </p:nvSpPr>
        <p:spPr>
          <a:xfrm rot="16200000">
            <a:off x="7123922" y="912332"/>
            <a:ext cx="326572" cy="401217"/>
          </a:xfrm>
          <a:prstGeom prst="down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7339080" y="1071337"/>
            <a:ext cx="4748394" cy="5709255"/>
          </a:xfrm>
          <a:prstGeom prst="rect">
            <a:avLst/>
          </a:prstGeom>
          <a:noFill/>
          <a:ln w="28575">
            <a:solidFill>
              <a:schemeClr val="tx1"/>
            </a:solidFill>
          </a:ln>
        </p:spPr>
        <p:txBody>
          <a:bodyPr wrap="square" rtlCol="0">
            <a:spAutoFit/>
          </a:bodyPr>
          <a:lstStyle/>
          <a:p>
            <a:r>
              <a:rPr lang="en-GB" sz="1200" dirty="0"/>
              <a:t>Remember the economic problems already by 1923: </a:t>
            </a:r>
          </a:p>
          <a:p>
            <a:pPr marL="285750" indent="-285750">
              <a:buFont typeface="Wingdings" panose="05000000000000000000" pitchFamily="2" charset="2"/>
              <a:buChar char="q"/>
            </a:pPr>
            <a:r>
              <a:rPr lang="en-GB" sz="1200" dirty="0"/>
              <a:t>Government needed to pay </a:t>
            </a:r>
            <a:r>
              <a:rPr lang="en-GB" sz="1200" b="1" dirty="0"/>
              <a:t>war reparation </a:t>
            </a:r>
            <a:r>
              <a:rPr lang="en-GB" sz="1200" dirty="0"/>
              <a:t>debts.</a:t>
            </a:r>
          </a:p>
          <a:p>
            <a:pPr marL="285750" indent="-285750">
              <a:buFont typeface="Wingdings" panose="05000000000000000000" pitchFamily="2" charset="2"/>
              <a:buChar char="q"/>
            </a:pPr>
            <a:r>
              <a:rPr lang="en-GB" sz="1200" dirty="0"/>
              <a:t>Government needed to pay their own </a:t>
            </a:r>
            <a:r>
              <a:rPr lang="en-GB" sz="1200" b="1" dirty="0"/>
              <a:t>war debt.</a:t>
            </a:r>
          </a:p>
          <a:p>
            <a:pPr marL="285750" indent="-285750">
              <a:buFont typeface="Wingdings" panose="05000000000000000000" pitchFamily="2" charset="2"/>
              <a:buChar char="q"/>
            </a:pPr>
            <a:r>
              <a:rPr lang="en-GB" sz="1200" b="1" dirty="0"/>
              <a:t>Fewer factories </a:t>
            </a:r>
            <a:r>
              <a:rPr lang="en-GB" sz="1200" dirty="0"/>
              <a:t>due to lost land (Saar, Ruhr + Rhineland) </a:t>
            </a:r>
          </a:p>
          <a:p>
            <a:pPr marL="285750" indent="-285750">
              <a:buFont typeface="Wingdings" panose="05000000000000000000" pitchFamily="2" charset="2"/>
              <a:buChar char="q"/>
            </a:pPr>
            <a:r>
              <a:rPr lang="en-GB" sz="1200" b="1" dirty="0"/>
              <a:t>Higher unemployment </a:t>
            </a:r>
            <a:r>
              <a:rPr lang="en-GB" sz="1200" dirty="0"/>
              <a:t>(Germans without jobs).</a:t>
            </a:r>
          </a:p>
          <a:p>
            <a:pPr marL="285750" indent="-285750">
              <a:buFont typeface="Wingdings" panose="05000000000000000000" pitchFamily="2" charset="2"/>
              <a:buChar char="q"/>
            </a:pPr>
            <a:r>
              <a:rPr lang="en-GB" sz="1200" dirty="0"/>
              <a:t>Weimar government got less money from </a:t>
            </a:r>
          </a:p>
          <a:p>
            <a:r>
              <a:rPr lang="en-GB" sz="1200" dirty="0"/>
              <a:t>workers paying </a:t>
            </a:r>
            <a:r>
              <a:rPr lang="en-GB" sz="1200" b="1" dirty="0"/>
              <a:t>taxes</a:t>
            </a:r>
            <a:r>
              <a:rPr lang="en-GB" sz="1200" dirty="0"/>
              <a:t> –only ¼ of what was needed. </a:t>
            </a:r>
          </a:p>
          <a:p>
            <a:r>
              <a:rPr lang="en-GB" sz="1200" b="1" dirty="0"/>
              <a:t>NOW</a:t>
            </a:r>
            <a:r>
              <a:rPr lang="en-GB" sz="1200" dirty="0"/>
              <a:t>: </a:t>
            </a:r>
            <a:r>
              <a:rPr lang="en-GB" sz="1200" b="1" dirty="0"/>
              <a:t>Fewer goods produced </a:t>
            </a:r>
            <a:r>
              <a:rPr lang="en-GB" sz="1200" dirty="0"/>
              <a:t>due to the French in the Ruhr.</a:t>
            </a:r>
          </a:p>
          <a:p>
            <a:r>
              <a:rPr lang="en-GB" sz="1200" dirty="0"/>
              <a:t>Germans had to pay more money to get what they needed.</a:t>
            </a:r>
          </a:p>
          <a:p>
            <a:r>
              <a:rPr lang="en-GB" sz="1400" dirty="0"/>
              <a:t> </a:t>
            </a:r>
          </a:p>
          <a:p>
            <a:r>
              <a:rPr lang="en-GB" sz="1100" b="1" u="sng" dirty="0">
                <a:latin typeface="Century Gothic" panose="020B0502020202020204" pitchFamily="34" charset="0"/>
              </a:rPr>
              <a:t>How did the Weimar government deal with this?</a:t>
            </a:r>
          </a:p>
          <a:p>
            <a:r>
              <a:rPr lang="en-GB" sz="1100" b="1" dirty="0">
                <a:solidFill>
                  <a:srgbClr val="FF0000"/>
                </a:solidFill>
                <a:latin typeface="Century Gothic" panose="020B0502020202020204" pitchFamily="34" charset="0"/>
              </a:rPr>
              <a:t>BADLY</a:t>
            </a:r>
            <a:r>
              <a:rPr lang="en-GB" sz="1100" dirty="0">
                <a:latin typeface="Century Gothic" panose="020B0502020202020204" pitchFamily="34" charset="0"/>
              </a:rPr>
              <a:t>….</a:t>
            </a:r>
            <a:r>
              <a:rPr lang="en-GB" sz="1100" b="1" dirty="0">
                <a:latin typeface="Century Gothic" panose="020B0502020202020204" pitchFamily="34" charset="0"/>
              </a:rPr>
              <a:t>poor decisions </a:t>
            </a:r>
            <a:r>
              <a:rPr lang="en-GB" sz="1100" dirty="0">
                <a:latin typeface="Century Gothic" panose="020B0502020202020204" pitchFamily="34" charset="0"/>
              </a:rPr>
              <a:t>about what to do.</a:t>
            </a:r>
          </a:p>
          <a:p>
            <a:r>
              <a:rPr lang="en-GB" sz="1100" b="1" u="sng" dirty="0">
                <a:latin typeface="Century Gothic" panose="020B0502020202020204" pitchFamily="34" charset="0"/>
              </a:rPr>
              <a:t>What did they do to give people more money?</a:t>
            </a:r>
          </a:p>
          <a:p>
            <a:r>
              <a:rPr lang="en-GB" sz="1100" dirty="0">
                <a:latin typeface="Century Gothic" panose="020B0502020202020204" pitchFamily="34" charset="0"/>
              </a:rPr>
              <a:t>Literally print more money which made money </a:t>
            </a:r>
          </a:p>
          <a:p>
            <a:r>
              <a:rPr lang="en-GB" sz="1100" dirty="0">
                <a:latin typeface="Century Gothic" panose="020B0502020202020204" pitchFamily="34" charset="0"/>
              </a:rPr>
              <a:t>almost worthless.</a:t>
            </a:r>
          </a:p>
          <a:p>
            <a:endParaRPr lang="en-GB" sz="1100" b="1" dirty="0">
              <a:latin typeface="Century Gothic" panose="020B0502020202020204" pitchFamily="34" charset="0"/>
            </a:endParaRPr>
          </a:p>
          <a:p>
            <a:r>
              <a:rPr lang="en-GB" sz="1100" b="1" u="sng" dirty="0">
                <a:latin typeface="Century Gothic" panose="020B0502020202020204" pitchFamily="34" charset="0"/>
              </a:rPr>
              <a:t>What were the effects of this?</a:t>
            </a:r>
          </a:p>
          <a:p>
            <a:r>
              <a:rPr lang="en-GB" sz="1100" b="1" dirty="0">
                <a:latin typeface="Century Gothic" panose="020B0502020202020204" pitchFamily="34" charset="0"/>
              </a:rPr>
              <a:t>1.</a:t>
            </a:r>
            <a:r>
              <a:rPr lang="en-GB" sz="1100" b="1" dirty="0">
                <a:solidFill>
                  <a:srgbClr val="FF0000"/>
                </a:solidFill>
                <a:latin typeface="Century Gothic" panose="020B0502020202020204" pitchFamily="34" charset="0"/>
              </a:rPr>
              <a:t> Normal living became impossible: </a:t>
            </a:r>
          </a:p>
          <a:p>
            <a:pPr marL="177800" indent="-177800">
              <a:buFont typeface="Wingdings" panose="05000000000000000000" pitchFamily="2" charset="2"/>
              <a:buChar char="q"/>
            </a:pPr>
            <a:r>
              <a:rPr lang="en-GB" sz="1100" dirty="0">
                <a:latin typeface="Century Gothic" panose="020B0502020202020204" pitchFamily="34" charset="0"/>
              </a:rPr>
              <a:t>People carried lots of money in baskets/</a:t>
            </a:r>
            <a:r>
              <a:rPr lang="en-GB" sz="1100" b="1" dirty="0">
                <a:latin typeface="Century Gothic" panose="020B0502020202020204" pitchFamily="34" charset="0"/>
              </a:rPr>
              <a:t>wheelbarrows</a:t>
            </a:r>
            <a:r>
              <a:rPr lang="en-GB" sz="1100" dirty="0">
                <a:latin typeface="Century Gothic" panose="020B0502020202020204" pitchFamily="34" charset="0"/>
              </a:rPr>
              <a:t>.  </a:t>
            </a:r>
          </a:p>
          <a:p>
            <a:pPr marL="177800" indent="-177800">
              <a:buFont typeface="Wingdings" panose="05000000000000000000" pitchFamily="2" charset="2"/>
              <a:buChar char="q"/>
            </a:pPr>
            <a:r>
              <a:rPr lang="en-GB" sz="1100" b="1" dirty="0">
                <a:latin typeface="Century Gothic" panose="020B0502020202020204" pitchFamily="34" charset="0"/>
              </a:rPr>
              <a:t>Workers</a:t>
            </a:r>
            <a:r>
              <a:rPr lang="en-GB" sz="1100" dirty="0">
                <a:latin typeface="Century Gothic" panose="020B0502020202020204" pitchFamily="34" charset="0"/>
              </a:rPr>
              <a:t> paid twice a day to cope with the amount of money. </a:t>
            </a:r>
          </a:p>
          <a:p>
            <a:pPr marL="177800" indent="-177800">
              <a:buFont typeface="Wingdings" panose="05000000000000000000" pitchFamily="2" charset="2"/>
              <a:buChar char="q"/>
            </a:pPr>
            <a:r>
              <a:rPr lang="en-GB" sz="1100" dirty="0">
                <a:latin typeface="Century Gothic" panose="020B0502020202020204" pitchFamily="34" charset="0"/>
              </a:rPr>
              <a:t>Some shops refused to take money – simply swapped goods.</a:t>
            </a:r>
          </a:p>
          <a:p>
            <a:pPr marL="177800" indent="-177800">
              <a:buFont typeface="Wingdings" panose="05000000000000000000" pitchFamily="2" charset="2"/>
              <a:buChar char="q"/>
            </a:pPr>
            <a:r>
              <a:rPr lang="en-GB" sz="1100" b="1" dirty="0">
                <a:latin typeface="Century Gothic" panose="020B0502020202020204" pitchFamily="34" charset="0"/>
              </a:rPr>
              <a:t>Theft</a:t>
            </a:r>
            <a:r>
              <a:rPr lang="en-GB" sz="1100" dirty="0">
                <a:latin typeface="Century Gothic" panose="020B0502020202020204" pitchFamily="34" charset="0"/>
              </a:rPr>
              <a:t> increased as Germans could not afford the goods.</a:t>
            </a:r>
          </a:p>
          <a:p>
            <a:r>
              <a:rPr lang="en-GB" sz="1100" b="1" dirty="0">
                <a:latin typeface="Century Gothic" panose="020B0502020202020204" pitchFamily="34" charset="0"/>
              </a:rPr>
              <a:t>2. </a:t>
            </a:r>
            <a:r>
              <a:rPr lang="en-GB" sz="1100" b="1" dirty="0">
                <a:solidFill>
                  <a:srgbClr val="FF0000"/>
                </a:solidFill>
                <a:latin typeface="Century Gothic" panose="020B0502020202020204" pitchFamily="34" charset="0"/>
              </a:rPr>
              <a:t>Shortages of food and goods:</a:t>
            </a:r>
          </a:p>
          <a:p>
            <a:r>
              <a:rPr lang="en-GB" sz="1100" dirty="0">
                <a:latin typeface="Century Gothic" panose="020B0502020202020204" pitchFamily="34" charset="0"/>
              </a:rPr>
              <a:t>Foreign countries did not want to </a:t>
            </a:r>
            <a:r>
              <a:rPr lang="en-GB" sz="1100" b="1" dirty="0">
                <a:latin typeface="Century Gothic" panose="020B0502020202020204" pitchFamily="34" charset="0"/>
              </a:rPr>
              <a:t>trade</a:t>
            </a:r>
            <a:r>
              <a:rPr lang="en-GB" sz="1100" dirty="0">
                <a:latin typeface="Century Gothic" panose="020B0502020202020204" pitchFamily="34" charset="0"/>
              </a:rPr>
              <a:t> with Germany so this led to even more shortages of food and other essential goods.</a:t>
            </a:r>
          </a:p>
          <a:p>
            <a:r>
              <a:rPr lang="en-GB" sz="1100" b="1" dirty="0">
                <a:latin typeface="Century Gothic" panose="020B0502020202020204" pitchFamily="34" charset="0"/>
              </a:rPr>
              <a:t>3.</a:t>
            </a:r>
            <a:r>
              <a:rPr lang="en-GB" sz="1100" dirty="0">
                <a:latin typeface="Century Gothic" panose="020B0502020202020204" pitchFamily="34" charset="0"/>
              </a:rPr>
              <a:t> </a:t>
            </a:r>
            <a:r>
              <a:rPr lang="en-GB" sz="1100" b="1" dirty="0">
                <a:solidFill>
                  <a:srgbClr val="FF0000"/>
                </a:solidFill>
                <a:latin typeface="Century Gothic" panose="020B0502020202020204" pitchFamily="34" charset="0"/>
              </a:rPr>
              <a:t>The rich and middle classes lost the value of their savings.</a:t>
            </a:r>
          </a:p>
          <a:p>
            <a:r>
              <a:rPr lang="en-GB" sz="1100" dirty="0">
                <a:latin typeface="Century Gothic" panose="020B0502020202020204" pitchFamily="34" charset="0"/>
              </a:rPr>
              <a:t>Those who had saved money found it was worth little. So they even hated the Weimar government now.</a:t>
            </a:r>
          </a:p>
          <a:p>
            <a:r>
              <a:rPr lang="en-GB" sz="1100" b="1" u="sng" dirty="0">
                <a:latin typeface="Century Gothic" panose="020B0502020202020204" pitchFamily="34" charset="0"/>
              </a:rPr>
              <a:t>Did anyone benefit?  </a:t>
            </a:r>
            <a:r>
              <a:rPr lang="en-GB" sz="1200" b="1" u="sng" dirty="0">
                <a:solidFill>
                  <a:srgbClr val="FF0000"/>
                </a:solidFill>
                <a:latin typeface="Century Gothic" panose="020B0502020202020204" pitchFamily="34" charset="0"/>
              </a:rPr>
              <a:t>Yes</a:t>
            </a:r>
            <a:r>
              <a:rPr lang="en-GB" sz="1200" b="1" u="sng" dirty="0">
                <a:latin typeface="Century Gothic" panose="020B0502020202020204" pitchFamily="34" charset="0"/>
              </a:rPr>
              <a:t> </a:t>
            </a:r>
          </a:p>
          <a:p>
            <a:r>
              <a:rPr lang="en-GB" sz="1100" b="1" dirty="0">
                <a:latin typeface="Century Gothic" panose="020B0502020202020204" pitchFamily="34" charset="0"/>
              </a:rPr>
              <a:t>Foreign visitors </a:t>
            </a:r>
            <a:r>
              <a:rPr lang="en-GB" sz="1100" dirty="0">
                <a:latin typeface="Century Gothic" panose="020B0502020202020204" pitchFamily="34" charset="0"/>
              </a:rPr>
              <a:t>could buy a very cheap holiday and buy a huge amount with their foreign money – the Germans hated being taken advantage of like this.</a:t>
            </a:r>
          </a:p>
        </p:txBody>
      </p:sp>
      <p:pic>
        <p:nvPicPr>
          <p:cNvPr id="1026" name="Picture 2" descr="Image result for HYPERINFLATION WHEELBARROW CARTO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40085" y="5173579"/>
            <a:ext cx="1576136" cy="1684421"/>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2" descr="Image result for coal cartoon"/>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325396" y="2951472"/>
            <a:ext cx="961808" cy="85484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debt"/>
          <p:cNvPicPr>
            <a:picLocks noChangeAspect="1" noChangeArrowheads="1"/>
          </p:cNvPicPr>
          <p:nvPr/>
        </p:nvPicPr>
        <p:blipFill>
          <a:blip r:embed="rId6" cstate="print">
            <a:extLst>
              <a:ext uri="{BEBA8EAE-BF5A-486C-A8C5-ECC9F3942E4B}">
                <a14:imgProps xmlns:a14="http://schemas.microsoft.com/office/drawing/2010/main">
                  <a14:imgLayer r:embed="rId7">
                    <a14:imgEffect>
                      <a14:backgroundRemoval t="3809" b="94875" l="10837" r="89952">
                        <a14:foregroundMark x1="29150" y1="63158" x2="72119" y2="42382"/>
                        <a14:foregroundMark x1="57647" y1="68871" x2="59911" y2="86427"/>
                        <a14:foregroundMark x1="71879" y1="79605" x2="71879" y2="79605"/>
                        <a14:foregroundMark x1="72805" y1="32341" x2="79561" y2="36461"/>
                        <a14:foregroundMark x1="79801" y1="37154" x2="80933" y2="38954"/>
                        <a14:backgroundMark x1="58779" y1="91690" x2="68278" y2="89197"/>
                      </a14:backgroundRemoval>
                    </a14:imgEffect>
                  </a14:imgLayer>
                </a14:imgProps>
              </a:ext>
              <a:ext uri="{28A0092B-C50C-407E-A947-70E740481C1C}">
                <a14:useLocalDpi xmlns:a14="http://schemas.microsoft.com/office/drawing/2010/main" val="0"/>
              </a:ext>
            </a:extLst>
          </a:blip>
          <a:srcRect/>
          <a:stretch>
            <a:fillRect/>
          </a:stretch>
        </p:blipFill>
        <p:spPr bwMode="auto">
          <a:xfrm>
            <a:off x="5626359" y="890391"/>
            <a:ext cx="1660845" cy="66279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no industry"/>
          <p:cNvPicPr>
            <a:picLocks noChangeAspect="1" noChangeArrowheads="1"/>
          </p:cNvPicPr>
          <p:nvPr/>
        </p:nvPicPr>
        <p:blipFill>
          <a:blip r:embed="rId8" cstate="print">
            <a:duotone>
              <a:prstClr val="black"/>
              <a:schemeClr val="accent5">
                <a:tint val="45000"/>
                <a:satMod val="400000"/>
              </a:schemeClr>
            </a:duotone>
            <a:extLst>
              <a:ext uri="{BEBA8EAE-BF5A-486C-A8C5-ECC9F3942E4B}">
                <a14:imgProps xmlns:a14="http://schemas.microsoft.com/office/drawing/2010/main">
                  <a14:imgLayer r:embed="rId9">
                    <a14:imgEffect>
                      <a14:backgroundRemoval t="1852" b="96667" l="5457" r="96916"/>
                    </a14:imgEffect>
                  </a14:imgLayer>
                </a14:imgProps>
              </a:ext>
              <a:ext uri="{28A0092B-C50C-407E-A947-70E740481C1C}">
                <a14:useLocalDpi xmlns:a14="http://schemas.microsoft.com/office/drawing/2010/main" val="0"/>
              </a:ext>
            </a:extLst>
          </a:blip>
          <a:srcRect/>
          <a:stretch>
            <a:fillRect/>
          </a:stretch>
        </p:blipFill>
        <p:spPr bwMode="auto">
          <a:xfrm>
            <a:off x="5859625" y="4594250"/>
            <a:ext cx="1479454" cy="142154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inflation"/>
          <p:cNvPicPr>
            <a:picLocks noChangeAspect="1" noChangeArrowheads="1"/>
          </p:cNvPicPr>
          <p:nvPr/>
        </p:nvPicPr>
        <p:blipFill>
          <a:blip r:embed="rId10">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10273004" y="281225"/>
            <a:ext cx="1778124" cy="822571"/>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8" descr="Image result for no industry"/>
          <p:cNvPicPr>
            <a:picLocks noChangeAspect="1" noChangeArrowheads="1"/>
          </p:cNvPicPr>
          <p:nvPr/>
        </p:nvPicPr>
        <p:blipFill>
          <a:blip r:embed="rId11" cstate="print">
            <a:duotone>
              <a:prstClr val="black"/>
              <a:schemeClr val="accent5">
                <a:tint val="45000"/>
                <a:satMod val="400000"/>
              </a:schemeClr>
            </a:duotone>
            <a:extLst>
              <a:ext uri="{BEBA8EAE-BF5A-486C-A8C5-ECC9F3942E4B}">
                <a14:imgProps xmlns:a14="http://schemas.microsoft.com/office/drawing/2010/main">
                  <a14:imgLayer r:embed="rId12">
                    <a14:imgEffect>
                      <a14:backgroundRemoval t="1852" b="96667" l="5457" r="96916"/>
                    </a14:imgEffect>
                  </a14:imgLayer>
                </a14:imgProps>
              </a:ext>
              <a:ext uri="{28A0092B-C50C-407E-A947-70E740481C1C}">
                <a14:useLocalDpi xmlns:a14="http://schemas.microsoft.com/office/drawing/2010/main" val="0"/>
              </a:ext>
            </a:extLst>
          </a:blip>
          <a:srcRect/>
          <a:stretch>
            <a:fillRect/>
          </a:stretch>
        </p:blipFill>
        <p:spPr bwMode="auto">
          <a:xfrm>
            <a:off x="11344892" y="1191155"/>
            <a:ext cx="742582" cy="713513"/>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6" descr="Image result for debt"/>
          <p:cNvPicPr>
            <a:picLocks noChangeAspect="1" noChangeArrowheads="1"/>
          </p:cNvPicPr>
          <p:nvPr/>
        </p:nvPicPr>
        <p:blipFill>
          <a:blip r:embed="rId13" cstate="print">
            <a:extLst>
              <a:ext uri="{BEBA8EAE-BF5A-486C-A8C5-ECC9F3942E4B}">
                <a14:imgProps xmlns:a14="http://schemas.microsoft.com/office/drawing/2010/main">
                  <a14:imgLayer r:embed="rId14">
                    <a14:imgEffect>
                      <a14:backgroundRemoval t="3809" b="94875" l="10837" r="89952">
                        <a14:foregroundMark x1="29150" y1="63158" x2="72119" y2="42382"/>
                        <a14:foregroundMark x1="57647" y1="68871" x2="59911" y2="86427"/>
                        <a14:foregroundMark x1="71879" y1="79605" x2="71879" y2="79605"/>
                        <a14:foregroundMark x1="72805" y1="32341" x2="79561" y2="36461"/>
                        <a14:foregroundMark x1="79801" y1="37154" x2="80933" y2="38954"/>
                        <a14:backgroundMark x1="58779" y1="91690" x2="68278" y2="89197"/>
                      </a14:backgroundRemoval>
                    </a14:imgEffect>
                  </a14:imgLayer>
                </a14:imgProps>
              </a:ext>
              <a:ext uri="{28A0092B-C50C-407E-A947-70E740481C1C}">
                <a14:useLocalDpi xmlns:a14="http://schemas.microsoft.com/office/drawing/2010/main" val="0"/>
              </a:ext>
            </a:extLst>
          </a:blip>
          <a:srcRect/>
          <a:stretch>
            <a:fillRect/>
          </a:stretch>
        </p:blipFill>
        <p:spPr bwMode="auto">
          <a:xfrm>
            <a:off x="10665339" y="1082927"/>
            <a:ext cx="864637" cy="609992"/>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Image result for unemployment"/>
          <p:cNvPicPr>
            <a:picLocks noChangeAspect="1" noChangeArrowheads="1"/>
          </p:cNvPicPr>
          <p:nvPr/>
        </p:nvPicPr>
        <p:blipFill rotWithShape="1">
          <a:blip r:embed="rId15" cstate="print">
            <a:extLst>
              <a:ext uri="{BEBA8EAE-BF5A-486C-A8C5-ECC9F3942E4B}">
                <a14:imgProps xmlns:a14="http://schemas.microsoft.com/office/drawing/2010/main">
                  <a14:imgLayer r:embed="rId16">
                    <a14:imgEffect>
                      <a14:backgroundRemoval t="2686" b="87810" l="10125" r="77875">
                        <a14:backgroundMark x1="12250" y1="29959" x2="13000" y2="46901"/>
                        <a14:backgroundMark x1="75375" y1="30992" x2="75375" y2="45868"/>
                      </a14:backgroundRemoval>
                    </a14:imgEffect>
                  </a14:imgLayer>
                </a14:imgProps>
              </a:ext>
              <a:ext uri="{28A0092B-C50C-407E-A947-70E740481C1C}">
                <a14:useLocalDpi xmlns:a14="http://schemas.microsoft.com/office/drawing/2010/main" val="0"/>
              </a:ext>
            </a:extLst>
          </a:blip>
          <a:srcRect l="9835" t="1787" r="22083" b="11586"/>
          <a:stretch/>
        </p:blipFill>
        <p:spPr bwMode="auto">
          <a:xfrm>
            <a:off x="10739368" y="1894002"/>
            <a:ext cx="1107295" cy="48337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25" name="Table 1024"/>
          <p:cNvGraphicFramePr>
            <a:graphicFrameLocks noGrp="1"/>
          </p:cNvGraphicFramePr>
          <p:nvPr/>
        </p:nvGraphicFramePr>
        <p:xfrm>
          <a:off x="10810063" y="2763528"/>
          <a:ext cx="1190840" cy="1501140"/>
        </p:xfrm>
        <a:graphic>
          <a:graphicData uri="http://schemas.openxmlformats.org/drawingml/2006/table">
            <a:tbl>
              <a:tblPr firstRow="1" bandRow="1">
                <a:tableStyleId>{5C22544A-7EE6-4342-B048-85BDC9FD1C3A}</a:tableStyleId>
              </a:tblPr>
              <a:tblGrid>
                <a:gridCol w="463273">
                  <a:extLst>
                    <a:ext uri="{9D8B030D-6E8A-4147-A177-3AD203B41FA5}">
                      <a16:colId xmlns:a16="http://schemas.microsoft.com/office/drawing/2014/main" val="3396188987"/>
                    </a:ext>
                  </a:extLst>
                </a:gridCol>
                <a:gridCol w="727567">
                  <a:extLst>
                    <a:ext uri="{9D8B030D-6E8A-4147-A177-3AD203B41FA5}">
                      <a16:colId xmlns:a16="http://schemas.microsoft.com/office/drawing/2014/main" val="1120146873"/>
                    </a:ext>
                  </a:extLst>
                </a:gridCol>
              </a:tblGrid>
              <a:tr h="201301">
                <a:tc gridSpan="2">
                  <a:txBody>
                    <a:bodyPr/>
                    <a:lstStyle/>
                    <a:p>
                      <a:r>
                        <a:rPr lang="en-GB" sz="1100" dirty="0">
                          <a:solidFill>
                            <a:schemeClr val="bg1"/>
                          </a:solidFill>
                        </a:rPr>
                        <a:t>Price</a:t>
                      </a:r>
                      <a:r>
                        <a:rPr lang="en-GB" sz="1100" baseline="0" dirty="0">
                          <a:solidFill>
                            <a:schemeClr val="bg1"/>
                          </a:solidFill>
                        </a:rPr>
                        <a:t> of a loaf of bread</a:t>
                      </a:r>
                      <a:endParaRPr lang="en-GB" sz="11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tc hMerge="1">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24146440"/>
                  </a:ext>
                </a:extLst>
              </a:tr>
              <a:tr h="201301">
                <a:tc>
                  <a:txBody>
                    <a:bodyPr/>
                    <a:lstStyle/>
                    <a:p>
                      <a:r>
                        <a:rPr lang="en-GB" sz="1050" dirty="0">
                          <a:solidFill>
                            <a:schemeClr val="tx1"/>
                          </a:solidFill>
                        </a:rPr>
                        <a:t>1919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050" dirty="0">
                          <a:solidFill>
                            <a:schemeClr val="tx1"/>
                          </a:solidFill>
                        </a:rPr>
                        <a:t>1 mark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50485732"/>
                  </a:ext>
                </a:extLst>
              </a:tr>
              <a:tr h="201301">
                <a:tc>
                  <a:txBody>
                    <a:bodyPr/>
                    <a:lstStyle/>
                    <a:p>
                      <a:r>
                        <a:rPr lang="en-GB" sz="1050" dirty="0">
                          <a:solidFill>
                            <a:schemeClr val="tx1"/>
                          </a:solidFill>
                        </a:rPr>
                        <a:t>1922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050" dirty="0">
                          <a:solidFill>
                            <a:schemeClr val="tx1"/>
                          </a:solidFill>
                        </a:rPr>
                        <a:t>100 marks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95315906"/>
                  </a:ext>
                </a:extLst>
              </a:tr>
              <a:tr h="201301">
                <a:tc>
                  <a:txBody>
                    <a:bodyPr/>
                    <a:lstStyle/>
                    <a:p>
                      <a:r>
                        <a:rPr lang="en-GB" sz="1050" dirty="0">
                          <a:solidFill>
                            <a:schemeClr val="tx1"/>
                          </a:solidFill>
                        </a:rPr>
                        <a:t>1923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050" dirty="0">
                          <a:solidFill>
                            <a:schemeClr val="tx1"/>
                          </a:solidFill>
                        </a:rPr>
                        <a:t>200,000 billion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60548282"/>
                  </a:ext>
                </a:extLst>
              </a:tr>
            </a:tbl>
          </a:graphicData>
        </a:graphic>
      </p:graphicFrame>
      <p:pic>
        <p:nvPicPr>
          <p:cNvPr id="44" name="Picture 2" descr="Image result for HYPERINFLATION WHEELBARROW CARTOON"/>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9926914" y="3673359"/>
            <a:ext cx="974766" cy="6590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34233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27421" y="0"/>
            <a:ext cx="9087853" cy="461665"/>
          </a:xfrm>
          <a:prstGeom prst="rect">
            <a:avLst/>
          </a:prstGeom>
          <a:noFill/>
        </p:spPr>
        <p:txBody>
          <a:bodyPr wrap="square" rtlCol="0">
            <a:spAutoFit/>
          </a:bodyPr>
          <a:lstStyle/>
          <a:p>
            <a:pPr algn="ctr"/>
            <a:r>
              <a:rPr lang="en-GB" sz="2400" b="1" dirty="0"/>
              <a:t>L</a:t>
            </a:r>
            <a:r>
              <a:rPr lang="en-GB" b="1" dirty="0"/>
              <a:t>e</a:t>
            </a:r>
            <a:r>
              <a:rPr lang="en-GB" sz="2400" b="1" dirty="0"/>
              <a:t>s</a:t>
            </a:r>
            <a:r>
              <a:rPr lang="en-GB" b="1" dirty="0"/>
              <a:t>s</a:t>
            </a:r>
            <a:r>
              <a:rPr lang="en-GB" sz="2000" b="1" dirty="0"/>
              <a:t>o</a:t>
            </a:r>
            <a:r>
              <a:rPr lang="en-GB" b="1" dirty="0"/>
              <a:t>n </a:t>
            </a:r>
            <a:r>
              <a:rPr lang="en-GB" sz="2400" b="1" dirty="0"/>
              <a:t>6</a:t>
            </a:r>
            <a:r>
              <a:rPr lang="en-GB" b="1" dirty="0"/>
              <a:t>: </a:t>
            </a:r>
            <a:r>
              <a:rPr lang="en-GB" sz="1600" b="1" dirty="0"/>
              <a:t>How far did Gustav Stresemann help Weimar Germany recover after 1923?</a:t>
            </a:r>
          </a:p>
        </p:txBody>
      </p:sp>
      <p:sp>
        <p:nvSpPr>
          <p:cNvPr id="5" name="TextBox 4"/>
          <p:cNvSpPr txBox="1"/>
          <p:nvPr/>
        </p:nvSpPr>
        <p:spPr>
          <a:xfrm>
            <a:off x="-135857" y="-61556"/>
            <a:ext cx="3324225" cy="584775"/>
          </a:xfrm>
          <a:prstGeom prst="rect">
            <a:avLst/>
          </a:prstGeom>
          <a:noFill/>
        </p:spPr>
        <p:txBody>
          <a:bodyPr wrap="square" rtlCol="0">
            <a:spAutoFit/>
          </a:bodyPr>
          <a:lstStyle/>
          <a:p>
            <a:pPr algn="ctr"/>
            <a:r>
              <a:rPr lang="en-GB" sz="3200" b="1" dirty="0">
                <a:latin typeface="Berlin Sans FB" panose="020E0602020502020306" pitchFamily="34" charset="0"/>
              </a:rPr>
              <a:t>T</a:t>
            </a:r>
            <a:r>
              <a:rPr lang="en-GB" sz="2400" b="1" dirty="0">
                <a:latin typeface="Berlin Sans FB" panose="020E0602020502020306" pitchFamily="34" charset="0"/>
              </a:rPr>
              <a:t>H</a:t>
            </a:r>
            <a:r>
              <a:rPr lang="en-GB" sz="2800" b="1" dirty="0">
                <a:latin typeface="Berlin Sans FB" panose="020E0602020502020306" pitchFamily="34" charset="0"/>
              </a:rPr>
              <a:t>E</a:t>
            </a:r>
            <a:r>
              <a:rPr lang="en-GB" sz="2400" b="1" dirty="0">
                <a:latin typeface="Berlin Sans FB" panose="020E0602020502020306" pitchFamily="34" charset="0"/>
              </a:rPr>
              <a:t> </a:t>
            </a:r>
            <a:r>
              <a:rPr lang="en-GB" sz="2800" b="1" dirty="0">
                <a:latin typeface="Berlin Sans FB" panose="020E0602020502020306" pitchFamily="34" charset="0"/>
              </a:rPr>
              <a:t>K</a:t>
            </a:r>
            <a:r>
              <a:rPr lang="en-GB" sz="2400" b="1" dirty="0">
                <a:latin typeface="Berlin Sans FB" panose="020E0602020502020306" pitchFamily="34" charset="0"/>
              </a:rPr>
              <a:t>E</a:t>
            </a:r>
            <a:r>
              <a:rPr lang="en-GB" sz="2800" b="1" dirty="0">
                <a:latin typeface="Berlin Sans FB" panose="020E0602020502020306" pitchFamily="34" charset="0"/>
              </a:rPr>
              <a:t>Y</a:t>
            </a:r>
            <a:r>
              <a:rPr lang="en-GB" sz="2400" b="1" dirty="0">
                <a:latin typeface="Berlin Sans FB" panose="020E0602020502020306" pitchFamily="34" charset="0"/>
              </a:rPr>
              <a:t> </a:t>
            </a:r>
            <a:r>
              <a:rPr lang="en-GB" sz="3200" b="1" dirty="0">
                <a:latin typeface="Berlin Sans FB" panose="020E0602020502020306" pitchFamily="34" charset="0"/>
              </a:rPr>
              <a:t>P</a:t>
            </a:r>
            <a:r>
              <a:rPr lang="en-GB" sz="2400" b="1" dirty="0">
                <a:latin typeface="Berlin Sans FB" panose="020E0602020502020306" pitchFamily="34" charset="0"/>
              </a:rPr>
              <a:t>O</a:t>
            </a:r>
            <a:r>
              <a:rPr lang="en-GB" sz="2800" b="1" dirty="0">
                <a:latin typeface="Berlin Sans FB" panose="020E0602020502020306" pitchFamily="34" charset="0"/>
              </a:rPr>
              <a:t>I</a:t>
            </a:r>
            <a:r>
              <a:rPr lang="en-GB" sz="2400" b="1" dirty="0">
                <a:latin typeface="Berlin Sans FB" panose="020E0602020502020306" pitchFamily="34" charset="0"/>
              </a:rPr>
              <a:t>N</a:t>
            </a:r>
            <a:r>
              <a:rPr lang="en-GB" sz="3200" b="1" dirty="0">
                <a:latin typeface="Berlin Sans FB" panose="020E0602020502020306" pitchFamily="34" charset="0"/>
              </a:rPr>
              <a:t>T</a:t>
            </a:r>
            <a:r>
              <a:rPr lang="en-GB" sz="2400" b="1" dirty="0">
                <a:latin typeface="Berlin Sans FB" panose="020E0602020502020306" pitchFamily="34" charset="0"/>
              </a:rPr>
              <a:t>S</a:t>
            </a:r>
          </a:p>
        </p:txBody>
      </p:sp>
      <p:sp>
        <p:nvSpPr>
          <p:cNvPr id="9" name="TextBox 8"/>
          <p:cNvSpPr txBox="1"/>
          <p:nvPr/>
        </p:nvSpPr>
        <p:spPr>
          <a:xfrm>
            <a:off x="86282" y="477129"/>
            <a:ext cx="5482278" cy="646331"/>
          </a:xfrm>
          <a:prstGeom prst="rect">
            <a:avLst/>
          </a:prstGeom>
          <a:noFill/>
          <a:ln w="28575">
            <a:solidFill>
              <a:schemeClr val="tx1"/>
            </a:solidFill>
          </a:ln>
        </p:spPr>
        <p:txBody>
          <a:bodyPr wrap="square" rtlCol="0">
            <a:spAutoFit/>
          </a:bodyPr>
          <a:lstStyle/>
          <a:p>
            <a:r>
              <a:rPr lang="en-GB" sz="1200" b="1" u="sng" dirty="0"/>
              <a:t>Who was Gustav Stresemann?</a:t>
            </a:r>
          </a:p>
          <a:p>
            <a:r>
              <a:rPr lang="en-GB" sz="1200" dirty="0"/>
              <a:t>In </a:t>
            </a:r>
            <a:r>
              <a:rPr lang="en-GB" sz="1200" b="1" dirty="0"/>
              <a:t>1923</a:t>
            </a:r>
            <a:r>
              <a:rPr lang="en-GB" sz="1200" dirty="0"/>
              <a:t>, President Ebert selected Stresemann as his new </a:t>
            </a:r>
            <a:r>
              <a:rPr lang="en-GB" sz="1200" b="1" dirty="0"/>
              <a:t>Chancellor</a:t>
            </a:r>
            <a:r>
              <a:rPr lang="en-GB" sz="1200" dirty="0"/>
              <a:t> (in charge of the economy) and </a:t>
            </a:r>
            <a:r>
              <a:rPr lang="en-GB" sz="1200" b="1" dirty="0"/>
              <a:t>Foreign Secretary</a:t>
            </a:r>
            <a:r>
              <a:rPr lang="en-GB" sz="1200" dirty="0"/>
              <a:t> (in charge of dealing with with other countries).</a:t>
            </a:r>
          </a:p>
        </p:txBody>
      </p:sp>
      <p:cxnSp>
        <p:nvCxnSpPr>
          <p:cNvPr id="7" name="Straight Connector 6"/>
          <p:cNvCxnSpPr/>
          <p:nvPr/>
        </p:nvCxnSpPr>
        <p:spPr>
          <a:xfrm>
            <a:off x="0" y="414417"/>
            <a:ext cx="12192000" cy="0"/>
          </a:xfrm>
          <a:prstGeom prst="line">
            <a:avLst/>
          </a:prstGeom>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6611008" y="477129"/>
            <a:ext cx="5482278" cy="646331"/>
          </a:xfrm>
          <a:prstGeom prst="rect">
            <a:avLst/>
          </a:prstGeom>
          <a:noFill/>
          <a:ln w="28575">
            <a:solidFill>
              <a:schemeClr val="tx1"/>
            </a:solidFill>
          </a:ln>
        </p:spPr>
        <p:txBody>
          <a:bodyPr wrap="square" rtlCol="0">
            <a:spAutoFit/>
          </a:bodyPr>
          <a:lstStyle/>
          <a:p>
            <a:r>
              <a:rPr lang="en-GB" sz="1200" b="1" u="sng" dirty="0"/>
              <a:t>What did he aim to do?</a:t>
            </a:r>
          </a:p>
          <a:p>
            <a:r>
              <a:rPr lang="en-GB" sz="1200" dirty="0"/>
              <a:t>Bring </a:t>
            </a:r>
            <a:r>
              <a:rPr lang="en-GB" sz="1200" b="1" dirty="0"/>
              <a:t>economic stability </a:t>
            </a:r>
            <a:r>
              <a:rPr lang="en-GB" sz="1200" dirty="0"/>
              <a:t>(stop hyperinflation), </a:t>
            </a:r>
            <a:r>
              <a:rPr lang="en-GB" sz="1200" b="1" dirty="0"/>
              <a:t>unite</a:t>
            </a:r>
            <a:r>
              <a:rPr lang="en-GB" sz="1200" dirty="0"/>
              <a:t> the Germans to </a:t>
            </a:r>
            <a:r>
              <a:rPr lang="en-GB" sz="1200" b="1" dirty="0"/>
              <a:t>stop</a:t>
            </a:r>
            <a:r>
              <a:rPr lang="en-GB" sz="1200" dirty="0"/>
              <a:t> them supporting extreme parties &amp; to give Germany a better reputation abroad.</a:t>
            </a:r>
          </a:p>
        </p:txBody>
      </p:sp>
      <p:sp>
        <p:nvSpPr>
          <p:cNvPr id="10" name="TextBox 9"/>
          <p:cNvSpPr txBox="1"/>
          <p:nvPr/>
        </p:nvSpPr>
        <p:spPr>
          <a:xfrm>
            <a:off x="98714" y="1135027"/>
            <a:ext cx="5469846" cy="523220"/>
          </a:xfrm>
          <a:prstGeom prst="rect">
            <a:avLst/>
          </a:prstGeom>
          <a:solidFill>
            <a:schemeClr val="bg1">
              <a:lumMod val="95000"/>
            </a:schemeClr>
          </a:solidFill>
          <a:ln w="28575">
            <a:solidFill>
              <a:schemeClr val="tx1"/>
            </a:solidFill>
          </a:ln>
        </p:spPr>
        <p:txBody>
          <a:bodyPr wrap="square" rtlCol="0">
            <a:spAutoFit/>
          </a:bodyPr>
          <a:lstStyle/>
          <a:p>
            <a:pPr algn="ctr"/>
            <a:r>
              <a:rPr lang="en-GB" sz="1400" b="1" dirty="0"/>
              <a:t>3 reasons for economic recovery:</a:t>
            </a:r>
          </a:p>
          <a:p>
            <a:r>
              <a:rPr lang="en-GB" sz="1400" b="1" dirty="0"/>
              <a:t>1.</a:t>
            </a:r>
            <a:r>
              <a:rPr lang="en-GB" sz="1400" dirty="0"/>
              <a:t> Introducing the </a:t>
            </a:r>
            <a:r>
              <a:rPr lang="en-GB" sz="1400" b="1" dirty="0"/>
              <a:t>Rentenmark     2. </a:t>
            </a:r>
            <a:r>
              <a:rPr lang="en-GB" sz="1400" dirty="0"/>
              <a:t>The </a:t>
            </a:r>
            <a:r>
              <a:rPr lang="en-GB" sz="1400" b="1" dirty="0"/>
              <a:t>Dawes </a:t>
            </a:r>
            <a:r>
              <a:rPr lang="en-GB" sz="1400" dirty="0"/>
              <a:t>Plan     </a:t>
            </a:r>
            <a:r>
              <a:rPr lang="en-GB" sz="1400" b="1" dirty="0"/>
              <a:t>3.</a:t>
            </a:r>
            <a:r>
              <a:rPr lang="en-GB" sz="1400" dirty="0"/>
              <a:t> The </a:t>
            </a:r>
            <a:r>
              <a:rPr lang="en-GB" sz="1400" b="1" dirty="0"/>
              <a:t>Young</a:t>
            </a:r>
            <a:r>
              <a:rPr lang="en-GB" sz="1400" dirty="0"/>
              <a:t> Plan</a:t>
            </a:r>
          </a:p>
        </p:txBody>
      </p:sp>
      <p:sp>
        <p:nvSpPr>
          <p:cNvPr id="32" name="TextBox 31"/>
          <p:cNvSpPr txBox="1"/>
          <p:nvPr/>
        </p:nvSpPr>
        <p:spPr>
          <a:xfrm>
            <a:off x="6659152" y="1123460"/>
            <a:ext cx="5434134" cy="523220"/>
          </a:xfrm>
          <a:prstGeom prst="rect">
            <a:avLst/>
          </a:prstGeom>
          <a:solidFill>
            <a:schemeClr val="bg1">
              <a:lumMod val="95000"/>
            </a:schemeClr>
          </a:solidFill>
          <a:ln w="28575">
            <a:solidFill>
              <a:schemeClr val="tx1"/>
            </a:solidFill>
          </a:ln>
        </p:spPr>
        <p:txBody>
          <a:bodyPr wrap="square" rtlCol="0">
            <a:spAutoFit/>
          </a:bodyPr>
          <a:lstStyle/>
          <a:p>
            <a:pPr algn="ctr"/>
            <a:r>
              <a:rPr lang="en-GB" sz="1400" b="1" dirty="0"/>
              <a:t>3 reasons for the recovery of Germany’s reputation abroad:</a:t>
            </a:r>
          </a:p>
          <a:p>
            <a:r>
              <a:rPr lang="en-GB" sz="1400" b="1" dirty="0"/>
              <a:t>1. </a:t>
            </a:r>
            <a:r>
              <a:rPr lang="en-GB" sz="1400" dirty="0"/>
              <a:t>The </a:t>
            </a:r>
            <a:r>
              <a:rPr lang="en-GB" sz="1400" b="1" dirty="0"/>
              <a:t>Locarno</a:t>
            </a:r>
            <a:r>
              <a:rPr lang="en-GB" sz="1400" dirty="0"/>
              <a:t> Pact </a:t>
            </a:r>
            <a:r>
              <a:rPr lang="en-GB" sz="1400" b="1" dirty="0"/>
              <a:t>2.</a:t>
            </a:r>
            <a:r>
              <a:rPr lang="en-GB" sz="1400" dirty="0"/>
              <a:t> The </a:t>
            </a:r>
            <a:r>
              <a:rPr lang="en-GB" sz="1400" b="1" dirty="0"/>
              <a:t>League of Nations 3. </a:t>
            </a:r>
            <a:r>
              <a:rPr lang="en-GB" sz="1400" dirty="0"/>
              <a:t>The </a:t>
            </a:r>
            <a:r>
              <a:rPr lang="en-GB" sz="1400" b="1" dirty="0"/>
              <a:t>Kellogg-Briand</a:t>
            </a:r>
            <a:r>
              <a:rPr lang="en-GB" sz="1400" dirty="0"/>
              <a:t> Pact</a:t>
            </a:r>
          </a:p>
        </p:txBody>
      </p:sp>
      <p:sp>
        <p:nvSpPr>
          <p:cNvPr id="11" name="Rectangle 10"/>
          <p:cNvSpPr/>
          <p:nvPr/>
        </p:nvSpPr>
        <p:spPr>
          <a:xfrm>
            <a:off x="86282" y="1135027"/>
            <a:ext cx="6572870" cy="5644145"/>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6659152" y="1135027"/>
            <a:ext cx="5434134" cy="5644145"/>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98712" y="1694365"/>
            <a:ext cx="6560438" cy="892552"/>
          </a:xfrm>
          <a:prstGeom prst="rect">
            <a:avLst/>
          </a:prstGeom>
          <a:noFill/>
          <a:ln w="28575">
            <a:solidFill>
              <a:schemeClr val="tx1"/>
            </a:solidFill>
            <a:prstDash val="solid"/>
          </a:ln>
        </p:spPr>
        <p:txBody>
          <a:bodyPr wrap="square" rtlCol="0">
            <a:spAutoFit/>
          </a:bodyPr>
          <a:lstStyle/>
          <a:p>
            <a:pPr algn="ctr"/>
            <a:r>
              <a:rPr lang="en-GB" sz="1400" b="1" dirty="0"/>
              <a:t>The new Rentenmark</a:t>
            </a:r>
          </a:p>
          <a:p>
            <a:r>
              <a:rPr lang="en-GB" sz="1200" dirty="0"/>
              <a:t>Stresemann set up a </a:t>
            </a:r>
            <a:r>
              <a:rPr lang="en-GB" sz="1200" b="1" dirty="0"/>
              <a:t>new bank </a:t>
            </a:r>
            <a:r>
              <a:rPr lang="en-GB" sz="1200" dirty="0"/>
              <a:t>&amp; a </a:t>
            </a:r>
            <a:r>
              <a:rPr lang="en-GB" sz="1400" b="1" dirty="0"/>
              <a:t>new currency </a:t>
            </a:r>
            <a:r>
              <a:rPr lang="en-GB" sz="1400" dirty="0"/>
              <a:t> </a:t>
            </a:r>
            <a:r>
              <a:rPr lang="en-GB" sz="1200" dirty="0"/>
              <a:t>- the Rentenmark. Old ‘worthless’ marks were collected &amp; burned. It was </a:t>
            </a:r>
            <a:r>
              <a:rPr lang="en-GB" sz="1200" b="1" dirty="0"/>
              <a:t>supported by German industries &amp; banks who trusted it more than the old currency. </a:t>
            </a:r>
            <a:r>
              <a:rPr lang="en-GB" sz="1200" dirty="0"/>
              <a:t>It gave </a:t>
            </a:r>
            <a:r>
              <a:rPr lang="en-GB" sz="1200" b="1" dirty="0"/>
              <a:t>stability</a:t>
            </a:r>
            <a:r>
              <a:rPr lang="en-GB" sz="1200" dirty="0"/>
              <a:t>.  </a:t>
            </a:r>
            <a:r>
              <a:rPr lang="en-GB" sz="1200" b="1" dirty="0"/>
              <a:t>Foreign governments </a:t>
            </a:r>
            <a:r>
              <a:rPr lang="en-GB" sz="1200" dirty="0"/>
              <a:t>could also now trade with Germany again.</a:t>
            </a:r>
          </a:p>
        </p:txBody>
      </p:sp>
      <p:sp>
        <p:nvSpPr>
          <p:cNvPr id="8" name="TextBox 7"/>
          <p:cNvSpPr txBox="1"/>
          <p:nvPr/>
        </p:nvSpPr>
        <p:spPr>
          <a:xfrm>
            <a:off x="86282" y="2585592"/>
            <a:ext cx="6560438" cy="861774"/>
          </a:xfrm>
          <a:prstGeom prst="rect">
            <a:avLst/>
          </a:prstGeom>
          <a:solidFill>
            <a:schemeClr val="bg1">
              <a:lumMod val="95000"/>
            </a:schemeClr>
          </a:solidFill>
          <a:ln w="28575">
            <a:solidFill>
              <a:schemeClr val="tx1"/>
            </a:solidFill>
            <a:prstDash val="solid"/>
          </a:ln>
        </p:spPr>
        <p:txBody>
          <a:bodyPr wrap="square" rtlCol="0">
            <a:spAutoFit/>
          </a:bodyPr>
          <a:lstStyle/>
          <a:p>
            <a:pPr algn="ctr"/>
            <a:r>
              <a:rPr lang="en-GB" sz="1400" b="1" dirty="0"/>
              <a:t>The Dawes Plan 1924</a:t>
            </a:r>
          </a:p>
          <a:p>
            <a:r>
              <a:rPr lang="en-GB" sz="1200" dirty="0"/>
              <a:t>Germany had not been able to pay its reparations</a:t>
            </a:r>
            <a:r>
              <a:rPr lang="en-GB" sz="1200" b="1" dirty="0"/>
              <a:t>.  Charles Dawes </a:t>
            </a:r>
            <a:r>
              <a:rPr lang="en-GB" sz="1200" dirty="0"/>
              <a:t>(US Banker) worked with Stresemann to </a:t>
            </a:r>
            <a:r>
              <a:rPr lang="en-GB" sz="1200" b="1" dirty="0"/>
              <a:t>negotiate</a:t>
            </a:r>
            <a:r>
              <a:rPr lang="en-GB" sz="1200" dirty="0"/>
              <a:t> and agree the Dawes Plan.  Reparations were reduced to £50 million &amp; </a:t>
            </a:r>
            <a:r>
              <a:rPr lang="en-GB" sz="1200" b="1" dirty="0"/>
              <a:t>US banks agreed to loan German industries $25 billion.</a:t>
            </a:r>
          </a:p>
        </p:txBody>
      </p:sp>
      <p:sp>
        <p:nvSpPr>
          <p:cNvPr id="17" name="TextBox 16"/>
          <p:cNvSpPr txBox="1"/>
          <p:nvPr/>
        </p:nvSpPr>
        <p:spPr>
          <a:xfrm>
            <a:off x="98713" y="3417588"/>
            <a:ext cx="3237873" cy="1200329"/>
          </a:xfrm>
          <a:prstGeom prst="rect">
            <a:avLst/>
          </a:prstGeom>
          <a:solidFill>
            <a:schemeClr val="bg1">
              <a:lumMod val="95000"/>
            </a:schemeClr>
          </a:solidFill>
          <a:ln w="28575">
            <a:solidFill>
              <a:schemeClr val="tx1"/>
            </a:solidFill>
            <a:prstDash val="solid"/>
          </a:ln>
        </p:spPr>
        <p:txBody>
          <a:bodyPr wrap="square" numCol="1" rtlCol="0">
            <a:spAutoFit/>
          </a:bodyPr>
          <a:lstStyle/>
          <a:p>
            <a:pPr marL="87313" indent="-87313"/>
            <a:r>
              <a:rPr lang="en-GB" sz="1200" b="1" dirty="0"/>
              <a:t>The positive consequences:</a:t>
            </a:r>
          </a:p>
          <a:p>
            <a:pPr marL="87313" indent="-87313">
              <a:buFont typeface="Wingdings" panose="05000000000000000000" pitchFamily="2" charset="2"/>
              <a:buChar char="ü"/>
            </a:pPr>
            <a:r>
              <a:rPr lang="en-GB" sz="1200" dirty="0"/>
              <a:t>The allies knew they would get reparations.</a:t>
            </a:r>
          </a:p>
          <a:p>
            <a:pPr marL="87313" indent="-87313">
              <a:buFont typeface="Wingdings" panose="05000000000000000000" pitchFamily="2" charset="2"/>
              <a:buChar char="ü"/>
            </a:pPr>
            <a:r>
              <a:rPr lang="en-GB" sz="1200" dirty="0"/>
              <a:t>Stresemann called off the strikes in the Ruhr &amp; the French left.</a:t>
            </a:r>
          </a:p>
          <a:p>
            <a:pPr marL="87313" indent="-87313">
              <a:buFont typeface="Wingdings" panose="05000000000000000000" pitchFamily="2" charset="2"/>
              <a:buChar char="ü"/>
            </a:pPr>
            <a:r>
              <a:rPr lang="en-GB" sz="1200" dirty="0"/>
              <a:t>Industrial production doubled.</a:t>
            </a:r>
          </a:p>
          <a:p>
            <a:pPr marL="87313" indent="-87313">
              <a:buFont typeface="Wingdings" panose="05000000000000000000" pitchFamily="2" charset="2"/>
              <a:buChar char="ü"/>
            </a:pPr>
            <a:r>
              <a:rPr lang="en-GB" sz="1200" dirty="0"/>
              <a:t>Higher employment, trade &amp; tax income.</a:t>
            </a:r>
          </a:p>
        </p:txBody>
      </p:sp>
      <p:sp>
        <p:nvSpPr>
          <p:cNvPr id="15" name="TextBox 14"/>
          <p:cNvSpPr txBox="1"/>
          <p:nvPr/>
        </p:nvSpPr>
        <p:spPr>
          <a:xfrm>
            <a:off x="3326403" y="3411401"/>
            <a:ext cx="3329355" cy="1200329"/>
          </a:xfrm>
          <a:prstGeom prst="rect">
            <a:avLst/>
          </a:prstGeom>
          <a:solidFill>
            <a:schemeClr val="bg1">
              <a:lumMod val="95000"/>
            </a:schemeClr>
          </a:solidFill>
          <a:ln w="28575">
            <a:solidFill>
              <a:schemeClr val="tx1"/>
            </a:solidFill>
            <a:prstDash val="solid"/>
          </a:ln>
        </p:spPr>
        <p:txBody>
          <a:bodyPr wrap="square" numCol="1" rtlCol="0">
            <a:spAutoFit/>
          </a:bodyPr>
          <a:lstStyle/>
          <a:p>
            <a:pPr marL="87313" indent="-87313"/>
            <a:r>
              <a:rPr lang="en-GB" sz="1200" b="1" dirty="0"/>
              <a:t>The negative consequences:</a:t>
            </a:r>
          </a:p>
          <a:p>
            <a:pPr marL="87313" indent="-87313">
              <a:buFont typeface="Symbol" panose="05050102010706020507" pitchFamily="18" charset="2"/>
              <a:buChar char=""/>
            </a:pPr>
            <a:r>
              <a:rPr lang="en-GB" sz="1200" dirty="0"/>
              <a:t>The </a:t>
            </a:r>
            <a:r>
              <a:rPr lang="en-GB" sz="1200" b="1" dirty="0"/>
              <a:t>extreme political </a:t>
            </a:r>
            <a:r>
              <a:rPr lang="en-GB" sz="1200" dirty="0"/>
              <a:t>parties were angered that Germany had started to pay reparations again &amp; saw this as giving in to the allies.</a:t>
            </a:r>
          </a:p>
          <a:p>
            <a:pPr marL="87313" indent="-87313">
              <a:buFont typeface="Symbol" panose="05050102010706020507" pitchFamily="18" charset="2"/>
              <a:buChar char=""/>
            </a:pPr>
            <a:r>
              <a:rPr lang="en-GB" sz="1200" dirty="0"/>
              <a:t>Some German people did not like how a German recovery </a:t>
            </a:r>
            <a:r>
              <a:rPr lang="en-GB" sz="1200" b="1" dirty="0"/>
              <a:t>depended on loans from the USA</a:t>
            </a:r>
            <a:r>
              <a:rPr lang="en-GB" sz="1200" dirty="0"/>
              <a:t>.</a:t>
            </a:r>
          </a:p>
        </p:txBody>
      </p:sp>
      <p:sp>
        <p:nvSpPr>
          <p:cNvPr id="20" name="TextBox 19"/>
          <p:cNvSpPr txBox="1"/>
          <p:nvPr/>
        </p:nvSpPr>
        <p:spPr>
          <a:xfrm>
            <a:off x="98713" y="4611730"/>
            <a:ext cx="6579660" cy="646331"/>
          </a:xfrm>
          <a:prstGeom prst="rect">
            <a:avLst/>
          </a:prstGeom>
          <a:noFill/>
          <a:ln w="28575">
            <a:solidFill>
              <a:schemeClr val="tx1"/>
            </a:solidFill>
            <a:prstDash val="solid"/>
          </a:ln>
        </p:spPr>
        <p:txBody>
          <a:bodyPr wrap="square" rtlCol="0">
            <a:spAutoFit/>
          </a:bodyPr>
          <a:lstStyle/>
          <a:p>
            <a:pPr algn="ctr"/>
            <a:r>
              <a:rPr lang="en-GB" sz="1200" b="1" dirty="0"/>
              <a:t>The Young Plan 1929</a:t>
            </a:r>
          </a:p>
          <a:p>
            <a:r>
              <a:rPr lang="en-GB" sz="1200" dirty="0"/>
              <a:t>Stresemann again negotiated with the USA.  The total reparation debts were reduced from </a:t>
            </a:r>
            <a:r>
              <a:rPr lang="en-GB" sz="1200" b="1" dirty="0"/>
              <a:t>6.6 billion </a:t>
            </a:r>
            <a:r>
              <a:rPr lang="en-GB" sz="1200" dirty="0"/>
              <a:t>to </a:t>
            </a:r>
            <a:r>
              <a:rPr lang="en-GB" sz="1200" b="1" dirty="0"/>
              <a:t>£2 billion</a:t>
            </a:r>
            <a:r>
              <a:rPr lang="en-GB" sz="1200" dirty="0"/>
              <a:t>.  Germany was given 59 more years to pay.  This reduced Germany’s yearly repayments.</a:t>
            </a:r>
          </a:p>
        </p:txBody>
      </p:sp>
      <p:sp>
        <p:nvSpPr>
          <p:cNvPr id="21" name="TextBox 20"/>
          <p:cNvSpPr txBox="1"/>
          <p:nvPr/>
        </p:nvSpPr>
        <p:spPr>
          <a:xfrm>
            <a:off x="98712" y="5248694"/>
            <a:ext cx="3704346" cy="1569660"/>
          </a:xfrm>
          <a:prstGeom prst="rect">
            <a:avLst/>
          </a:prstGeom>
          <a:solidFill>
            <a:schemeClr val="bg1"/>
          </a:solidFill>
          <a:ln w="28575">
            <a:solidFill>
              <a:schemeClr val="tx1"/>
            </a:solidFill>
            <a:prstDash val="solid"/>
          </a:ln>
        </p:spPr>
        <p:txBody>
          <a:bodyPr wrap="square" numCol="1" rtlCol="0">
            <a:spAutoFit/>
          </a:bodyPr>
          <a:lstStyle/>
          <a:p>
            <a:pPr marL="87313" indent="-87313"/>
            <a:r>
              <a:rPr lang="en-GB" sz="1200" b="1" dirty="0"/>
              <a:t>The positive consequences:</a:t>
            </a:r>
          </a:p>
          <a:p>
            <a:pPr marL="171450" indent="-171450">
              <a:buFont typeface="Wingdings" panose="05000000000000000000" pitchFamily="2" charset="2"/>
              <a:buChar char="ü"/>
            </a:pPr>
            <a:r>
              <a:rPr lang="en-GB" sz="1200" dirty="0"/>
              <a:t>Lower payments = </a:t>
            </a:r>
            <a:r>
              <a:rPr lang="en-GB" sz="1200" b="1" dirty="0"/>
              <a:t>lower taxes for Germans</a:t>
            </a:r>
          </a:p>
          <a:p>
            <a:pPr marL="171450" indent="-171450">
              <a:buFont typeface="Wingdings" panose="05000000000000000000" pitchFamily="2" charset="2"/>
              <a:buChar char="ü"/>
            </a:pPr>
            <a:r>
              <a:rPr lang="en-GB" sz="1200" dirty="0"/>
              <a:t>German people had </a:t>
            </a:r>
            <a:r>
              <a:rPr lang="en-GB" sz="1200" b="1" dirty="0"/>
              <a:t>more money to spend </a:t>
            </a:r>
            <a:r>
              <a:rPr lang="en-GB" sz="1200" dirty="0"/>
              <a:t>which improved industry. </a:t>
            </a:r>
          </a:p>
          <a:p>
            <a:pPr marL="171450" indent="-171450">
              <a:buFont typeface="Wingdings" panose="05000000000000000000" pitchFamily="2" charset="2"/>
              <a:buChar char="ü"/>
            </a:pPr>
            <a:r>
              <a:rPr lang="en-GB" sz="1200" dirty="0"/>
              <a:t>The French agreed to leave the Rhineland in 1930.  </a:t>
            </a:r>
          </a:p>
          <a:p>
            <a:pPr marL="171450" indent="-171450">
              <a:buFont typeface="Wingdings" panose="05000000000000000000" pitchFamily="2" charset="2"/>
              <a:buChar char="ü"/>
            </a:pPr>
            <a:r>
              <a:rPr lang="en-GB" sz="1200" dirty="0"/>
              <a:t>Gave German people more confidence.</a:t>
            </a:r>
          </a:p>
          <a:p>
            <a:pPr marL="171450" indent="-171450">
              <a:buFont typeface="Wingdings" panose="05000000000000000000" pitchFamily="2" charset="2"/>
              <a:buChar char="ü"/>
            </a:pPr>
            <a:r>
              <a:rPr lang="en-GB" sz="1200" dirty="0"/>
              <a:t>In 1929, </a:t>
            </a:r>
            <a:r>
              <a:rPr lang="en-GB" sz="1200" b="1" dirty="0"/>
              <a:t>85% of the population voted </a:t>
            </a:r>
            <a:r>
              <a:rPr lang="en-GB" sz="1200" dirty="0"/>
              <a:t>to support the Young Plan.</a:t>
            </a:r>
          </a:p>
        </p:txBody>
      </p:sp>
      <p:sp>
        <p:nvSpPr>
          <p:cNvPr id="23" name="TextBox 22"/>
          <p:cNvSpPr txBox="1"/>
          <p:nvPr/>
        </p:nvSpPr>
        <p:spPr>
          <a:xfrm>
            <a:off x="3822279" y="5248694"/>
            <a:ext cx="2849303" cy="1569660"/>
          </a:xfrm>
          <a:prstGeom prst="rect">
            <a:avLst/>
          </a:prstGeom>
          <a:solidFill>
            <a:schemeClr val="bg1"/>
          </a:solidFill>
          <a:ln w="28575">
            <a:solidFill>
              <a:schemeClr val="tx1"/>
            </a:solidFill>
            <a:prstDash val="solid"/>
          </a:ln>
        </p:spPr>
        <p:txBody>
          <a:bodyPr wrap="square" numCol="1" rtlCol="0">
            <a:spAutoFit/>
          </a:bodyPr>
          <a:lstStyle/>
          <a:p>
            <a:pPr marL="87313" indent="-87313"/>
            <a:r>
              <a:rPr lang="en-GB" sz="1200" b="1" dirty="0"/>
              <a:t>The negative consequences:</a:t>
            </a:r>
          </a:p>
          <a:p>
            <a:pPr marL="171450" indent="-171450">
              <a:buFont typeface="Symbol" panose="05050102010706020507" pitchFamily="18" charset="2"/>
              <a:buChar char=""/>
            </a:pPr>
            <a:r>
              <a:rPr lang="en-GB" sz="1200" dirty="0"/>
              <a:t>Extreme parties were angered and the leader of the </a:t>
            </a:r>
            <a:r>
              <a:rPr lang="en-GB" sz="1200" b="1" dirty="0"/>
              <a:t>Nazi Party, Adolf Hitler </a:t>
            </a:r>
            <a:r>
              <a:rPr lang="en-GB" sz="1200" dirty="0"/>
              <a:t>argued that extending the loan was ‘</a:t>
            </a:r>
            <a:r>
              <a:rPr lang="en-GB" sz="1200" b="1" dirty="0"/>
              <a:t>passing on the penalty to the unborn’.</a:t>
            </a:r>
          </a:p>
          <a:p>
            <a:pPr marL="171450" indent="-171450">
              <a:buFont typeface="Symbol" panose="05050102010706020507" pitchFamily="18" charset="2"/>
              <a:buChar char=""/>
            </a:pPr>
            <a:r>
              <a:rPr lang="en-GB" sz="1200" dirty="0"/>
              <a:t>Payments ran to </a:t>
            </a:r>
            <a:r>
              <a:rPr lang="en-GB" sz="1200" b="1" dirty="0"/>
              <a:t>1988</a:t>
            </a:r>
          </a:p>
          <a:p>
            <a:pPr marL="171450" indent="-171450">
              <a:buFont typeface="Symbol" panose="05050102010706020507" pitchFamily="18" charset="2"/>
              <a:buChar char=""/>
            </a:pPr>
            <a:r>
              <a:rPr lang="en-GB" sz="1200" dirty="0"/>
              <a:t>Payments were still </a:t>
            </a:r>
            <a:r>
              <a:rPr lang="en-GB" sz="1200" b="1" dirty="0"/>
              <a:t>£50 million per year</a:t>
            </a:r>
            <a:r>
              <a:rPr lang="en-GB" sz="1200" dirty="0"/>
              <a:t>.</a:t>
            </a:r>
          </a:p>
        </p:txBody>
      </p:sp>
      <p:pic>
        <p:nvPicPr>
          <p:cNvPr id="6" name="Picture 2" descr="Image result for gustav stresemann"/>
          <p:cNvPicPr>
            <a:picLocks noChangeAspect="1" noChangeArrowheads="1"/>
          </p:cNvPicPr>
          <p:nvPr/>
        </p:nvPicPr>
        <p:blipFill rotWithShape="1">
          <a:blip r:embed="rId3">
            <a:extLst>
              <a:ext uri="{28A0092B-C50C-407E-A947-70E740481C1C}">
                <a14:useLocalDpi xmlns:a14="http://schemas.microsoft.com/office/drawing/2010/main" val="0"/>
              </a:ext>
            </a:extLst>
          </a:blip>
          <a:srcRect l="9671" r="8592" b="15243"/>
          <a:stretch/>
        </p:blipFill>
        <p:spPr bwMode="auto">
          <a:xfrm>
            <a:off x="5574776" y="414417"/>
            <a:ext cx="1042448" cy="147653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4" name="TextBox 23"/>
          <p:cNvSpPr txBox="1"/>
          <p:nvPr/>
        </p:nvSpPr>
        <p:spPr>
          <a:xfrm>
            <a:off x="6667915" y="1602905"/>
            <a:ext cx="2605042" cy="3816429"/>
          </a:xfrm>
          <a:prstGeom prst="rect">
            <a:avLst/>
          </a:prstGeom>
          <a:solidFill>
            <a:schemeClr val="bg1"/>
          </a:solidFill>
          <a:ln w="28575">
            <a:solidFill>
              <a:schemeClr val="tx1"/>
            </a:solidFill>
            <a:prstDash val="solid"/>
          </a:ln>
        </p:spPr>
        <p:txBody>
          <a:bodyPr wrap="square" rtlCol="0">
            <a:spAutoFit/>
          </a:bodyPr>
          <a:lstStyle/>
          <a:p>
            <a:pPr algn="ctr"/>
            <a:r>
              <a:rPr lang="en-GB" sz="1400" b="1" dirty="0"/>
              <a:t>The Locarno Pact 1925</a:t>
            </a:r>
          </a:p>
          <a:p>
            <a:r>
              <a:rPr lang="en-GB" sz="1200" dirty="0"/>
              <a:t>Stresemann signed a </a:t>
            </a:r>
            <a:r>
              <a:rPr lang="en-GB" sz="1200" b="1" dirty="0"/>
              <a:t>pact</a:t>
            </a:r>
            <a:r>
              <a:rPr lang="en-GB" sz="1200" dirty="0"/>
              <a:t> (agreement) with Britain, Belgium, Italy and France.  For the first time Germany had been </a:t>
            </a:r>
            <a:r>
              <a:rPr lang="en-GB" sz="1200" b="1" dirty="0"/>
              <a:t>allowed to play a part </a:t>
            </a:r>
            <a:r>
              <a:rPr lang="en-GB" sz="1200" dirty="0"/>
              <a:t>in a foreign agreement. Stresemann was even awarded the </a:t>
            </a:r>
            <a:r>
              <a:rPr lang="en-GB" sz="1200" b="1" dirty="0"/>
              <a:t>Nobel Peace Prize </a:t>
            </a:r>
            <a:r>
              <a:rPr lang="en-GB" sz="1200" dirty="0"/>
              <a:t>in 1926 for his efforts at negotiation and stopping further conflicts.</a:t>
            </a:r>
          </a:p>
          <a:p>
            <a:r>
              <a:rPr lang="en-GB" sz="1200" b="1" dirty="0"/>
              <a:t>The positive consequences: </a:t>
            </a:r>
          </a:p>
          <a:p>
            <a:pPr marL="171450" indent="-171450">
              <a:buFont typeface="Wingdings" panose="05000000000000000000" pitchFamily="2" charset="2"/>
              <a:buChar char="ü"/>
            </a:pPr>
            <a:r>
              <a:rPr lang="en-GB" sz="1200" dirty="0"/>
              <a:t>Germany accepted a </a:t>
            </a:r>
            <a:r>
              <a:rPr lang="en-GB" sz="1200" b="1" dirty="0"/>
              <a:t>new border with France </a:t>
            </a:r>
            <a:r>
              <a:rPr lang="en-GB" sz="1200" dirty="0"/>
              <a:t>in return for Peace.  </a:t>
            </a:r>
          </a:p>
          <a:p>
            <a:pPr marL="171450" indent="-171450">
              <a:buFont typeface="Wingdings" panose="05000000000000000000" pitchFamily="2" charset="2"/>
              <a:buChar char="ü"/>
            </a:pPr>
            <a:r>
              <a:rPr lang="en-GB" sz="1200" dirty="0"/>
              <a:t>All nations agreed to start more negotiations with Germany rather than ignoring.</a:t>
            </a:r>
          </a:p>
          <a:p>
            <a:r>
              <a:rPr lang="en-GB" sz="1200" b="1" dirty="0"/>
              <a:t>The negative consequences:  </a:t>
            </a:r>
          </a:p>
          <a:p>
            <a:pPr marL="171450" indent="-171450">
              <a:buFont typeface="Symbol" panose="05050102010706020507" pitchFamily="18" charset="2"/>
              <a:buChar char=""/>
            </a:pPr>
            <a:r>
              <a:rPr lang="en-GB" sz="1200" dirty="0"/>
              <a:t>Agreement of borders angered extreme political parties like the NSDAP Nazi Party who wanted to ignore the Versailles Treaty.</a:t>
            </a:r>
            <a:endParaRPr lang="en-GB" sz="1100" dirty="0"/>
          </a:p>
        </p:txBody>
      </p:sp>
      <p:sp>
        <p:nvSpPr>
          <p:cNvPr id="25" name="TextBox 24"/>
          <p:cNvSpPr txBox="1"/>
          <p:nvPr/>
        </p:nvSpPr>
        <p:spPr>
          <a:xfrm>
            <a:off x="9218391" y="1605611"/>
            <a:ext cx="2874895" cy="3816429"/>
          </a:xfrm>
          <a:prstGeom prst="rect">
            <a:avLst/>
          </a:prstGeom>
          <a:solidFill>
            <a:schemeClr val="bg1"/>
          </a:solidFill>
          <a:ln w="28575">
            <a:solidFill>
              <a:schemeClr val="tx1"/>
            </a:solidFill>
            <a:prstDash val="solid"/>
          </a:ln>
        </p:spPr>
        <p:txBody>
          <a:bodyPr wrap="square" rtlCol="0">
            <a:spAutoFit/>
          </a:bodyPr>
          <a:lstStyle/>
          <a:p>
            <a:pPr algn="ctr"/>
            <a:r>
              <a:rPr lang="en-GB" sz="1400" b="1" dirty="0"/>
              <a:t>The League of Nations</a:t>
            </a:r>
          </a:p>
          <a:p>
            <a:r>
              <a:rPr lang="en-GB" sz="1200" dirty="0"/>
              <a:t>The League of Nations was a group of countries who could </a:t>
            </a:r>
            <a:r>
              <a:rPr lang="en-GB" sz="1200" b="1" dirty="0"/>
              <a:t>discuss</a:t>
            </a:r>
            <a:r>
              <a:rPr lang="en-GB" sz="1200" dirty="0"/>
              <a:t> issues as part of a bigger, more </a:t>
            </a:r>
            <a:r>
              <a:rPr lang="en-GB" sz="1200" b="1" dirty="0"/>
              <a:t>powerful group of allies </a:t>
            </a:r>
            <a:r>
              <a:rPr lang="en-GB" sz="1200" dirty="0"/>
              <a:t>(friends).  It was created after the WW1 to avoid further wars. Stresemann managed to get the other countries in the League of Nations to </a:t>
            </a:r>
            <a:r>
              <a:rPr lang="en-GB" sz="1200" b="1" dirty="0"/>
              <a:t>allow Germany as an important member</a:t>
            </a:r>
            <a:r>
              <a:rPr lang="en-GB" sz="1200" dirty="0"/>
              <a:t>.</a:t>
            </a:r>
          </a:p>
          <a:p>
            <a:r>
              <a:rPr lang="en-GB" sz="1200" b="1" dirty="0"/>
              <a:t>The positive consequences:</a:t>
            </a:r>
          </a:p>
          <a:p>
            <a:r>
              <a:rPr lang="en-GB" sz="1200" dirty="0"/>
              <a:t>This made many Germans </a:t>
            </a:r>
            <a:r>
              <a:rPr lang="en-GB" sz="1200" b="1" dirty="0"/>
              <a:t>confident</a:t>
            </a:r>
            <a:r>
              <a:rPr lang="en-GB" sz="1200" dirty="0"/>
              <a:t> in the Weimar government as they would now have a say.  More extreme parties disliked the League because they believed it would just take advantage of Germany.  </a:t>
            </a:r>
          </a:p>
          <a:p>
            <a:r>
              <a:rPr lang="en-GB" sz="1200" b="1" dirty="0"/>
              <a:t>The negative consequences.</a:t>
            </a:r>
          </a:p>
          <a:p>
            <a:r>
              <a:rPr lang="en-GB" sz="1200" dirty="0"/>
              <a:t>Extreme nationalist groups like the Nazis did not want Germany to make links with other countries. They set out to attack the Weimar government more.</a:t>
            </a:r>
            <a:endParaRPr lang="en-GB" sz="1050" dirty="0"/>
          </a:p>
        </p:txBody>
      </p:sp>
      <p:sp>
        <p:nvSpPr>
          <p:cNvPr id="26" name="TextBox 25"/>
          <p:cNvSpPr txBox="1"/>
          <p:nvPr/>
        </p:nvSpPr>
        <p:spPr>
          <a:xfrm>
            <a:off x="6662545" y="5322574"/>
            <a:ext cx="2555845" cy="1492716"/>
          </a:xfrm>
          <a:prstGeom prst="rect">
            <a:avLst/>
          </a:prstGeom>
          <a:solidFill>
            <a:schemeClr val="bg1">
              <a:lumMod val="95000"/>
            </a:schemeClr>
          </a:solidFill>
          <a:ln w="28575">
            <a:solidFill>
              <a:schemeClr val="tx1"/>
            </a:solidFill>
            <a:prstDash val="solid"/>
          </a:ln>
        </p:spPr>
        <p:txBody>
          <a:bodyPr wrap="square" rtlCol="0">
            <a:spAutoFit/>
          </a:bodyPr>
          <a:lstStyle/>
          <a:p>
            <a:pPr algn="ctr"/>
            <a:r>
              <a:rPr lang="en-GB" sz="1400" b="1" dirty="0" err="1"/>
              <a:t>Kellog</a:t>
            </a:r>
            <a:r>
              <a:rPr lang="en-GB" sz="1400" b="1" dirty="0"/>
              <a:t> Briand Pact 1928</a:t>
            </a:r>
          </a:p>
          <a:p>
            <a:r>
              <a:rPr lang="en-GB" sz="1100" dirty="0"/>
              <a:t>Germany and 61 other countries </a:t>
            </a:r>
            <a:r>
              <a:rPr lang="en-GB" sz="1100" b="1" dirty="0"/>
              <a:t>promised that they would not use war as a way to achieve foreign policy aims</a:t>
            </a:r>
            <a:r>
              <a:rPr lang="en-GB" sz="1100" dirty="0"/>
              <a:t>.  It showed the world how </a:t>
            </a:r>
            <a:r>
              <a:rPr lang="en-GB" sz="1100" b="1" dirty="0"/>
              <a:t>respectable</a:t>
            </a:r>
            <a:r>
              <a:rPr lang="en-GB" sz="1100" dirty="0"/>
              <a:t> Germany now was and again brought more support for less extreme political parties.</a:t>
            </a:r>
          </a:p>
        </p:txBody>
      </p:sp>
      <p:sp>
        <p:nvSpPr>
          <p:cNvPr id="27" name="TextBox 26"/>
          <p:cNvSpPr txBox="1"/>
          <p:nvPr/>
        </p:nvSpPr>
        <p:spPr>
          <a:xfrm>
            <a:off x="9227039" y="5412626"/>
            <a:ext cx="2866247" cy="1384995"/>
          </a:xfrm>
          <a:prstGeom prst="rect">
            <a:avLst/>
          </a:prstGeom>
          <a:solidFill>
            <a:schemeClr val="bg1">
              <a:lumMod val="95000"/>
            </a:schemeClr>
          </a:solidFill>
          <a:ln w="28575">
            <a:solidFill>
              <a:schemeClr val="tx1"/>
            </a:solidFill>
            <a:prstDash val="solid"/>
          </a:ln>
        </p:spPr>
        <p:txBody>
          <a:bodyPr wrap="square" rtlCol="0">
            <a:spAutoFit/>
          </a:bodyPr>
          <a:lstStyle/>
          <a:p>
            <a:r>
              <a:rPr lang="en-GB" sz="1200" b="1" dirty="0"/>
              <a:t>KEY EVENTS: </a:t>
            </a:r>
            <a:r>
              <a:rPr lang="en-GB" sz="1200" dirty="0"/>
              <a:t>German President Ebert died in 1925.  He was replaced with a former army commander, </a:t>
            </a:r>
            <a:r>
              <a:rPr lang="en-GB" sz="1200" b="1" dirty="0"/>
              <a:t>Paul von </a:t>
            </a:r>
            <a:r>
              <a:rPr lang="en-GB" sz="1200" b="1" dirty="0" err="1"/>
              <a:t>Hindenberg</a:t>
            </a:r>
            <a:r>
              <a:rPr lang="en-GB" sz="1200" dirty="0"/>
              <a:t>.  His previous career itself gave Germany a stronger leader.</a:t>
            </a:r>
          </a:p>
          <a:p>
            <a:r>
              <a:rPr lang="en-GB" sz="1200" b="1" dirty="0"/>
              <a:t>In October 1929, Stresemann had a     heart attack and died.</a:t>
            </a:r>
            <a:endParaRPr lang="en-GB" sz="1100" b="1" dirty="0"/>
          </a:p>
        </p:txBody>
      </p:sp>
      <p:pic>
        <p:nvPicPr>
          <p:cNvPr id="1026" name="Picture 2" descr="Image result for happy fac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27628" y="3384069"/>
            <a:ext cx="395381" cy="395381"/>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 descr="Image result for happy fac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05934" y="5238523"/>
            <a:ext cx="395381" cy="395381"/>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2" descr="Image result for happy fac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50" y="3162298"/>
            <a:ext cx="395381" cy="395381"/>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2" descr="Image result for happy fac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084468" y="3134271"/>
            <a:ext cx="395381" cy="395381"/>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2" descr="Image result for happy fac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42696" y="1628742"/>
            <a:ext cx="395381" cy="39538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sad fac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07897" y="3301380"/>
            <a:ext cx="416672" cy="419478"/>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4" descr="Image result for sad fac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61702" y="5157915"/>
            <a:ext cx="416672" cy="419478"/>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4" descr="Image result for sad fac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533804" y="4230387"/>
            <a:ext cx="416672" cy="419478"/>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4" descr="Image result for sad fac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370677" y="4233201"/>
            <a:ext cx="416672" cy="4194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78547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19107" y="-19535"/>
            <a:ext cx="9087853" cy="461665"/>
          </a:xfrm>
          <a:prstGeom prst="rect">
            <a:avLst/>
          </a:prstGeom>
          <a:noFill/>
        </p:spPr>
        <p:txBody>
          <a:bodyPr wrap="square" rtlCol="0">
            <a:spAutoFit/>
          </a:bodyPr>
          <a:lstStyle/>
          <a:p>
            <a:pPr algn="ctr"/>
            <a:r>
              <a:rPr lang="en-GB" sz="2400" b="1" dirty="0"/>
              <a:t>L</a:t>
            </a:r>
            <a:r>
              <a:rPr lang="en-GB" b="1" dirty="0"/>
              <a:t>e</a:t>
            </a:r>
            <a:r>
              <a:rPr lang="en-GB" sz="2400" b="1" dirty="0"/>
              <a:t>s</a:t>
            </a:r>
            <a:r>
              <a:rPr lang="en-GB" b="1" dirty="0"/>
              <a:t>s</a:t>
            </a:r>
            <a:r>
              <a:rPr lang="en-GB" sz="2000" b="1" dirty="0"/>
              <a:t>o</a:t>
            </a:r>
            <a:r>
              <a:rPr lang="en-GB" b="1" dirty="0"/>
              <a:t>n </a:t>
            </a:r>
            <a:r>
              <a:rPr lang="en-GB" sz="2400" b="1" dirty="0"/>
              <a:t>7</a:t>
            </a:r>
            <a:r>
              <a:rPr lang="en-GB" b="1" dirty="0"/>
              <a:t>: </a:t>
            </a:r>
            <a:r>
              <a:rPr lang="en-GB" sz="2000" b="1" dirty="0"/>
              <a:t>How did living standards improve for the German workers?</a:t>
            </a:r>
          </a:p>
        </p:txBody>
      </p:sp>
      <p:sp>
        <p:nvSpPr>
          <p:cNvPr id="5" name="TextBox 4"/>
          <p:cNvSpPr txBox="1"/>
          <p:nvPr/>
        </p:nvSpPr>
        <p:spPr>
          <a:xfrm>
            <a:off x="-135857" y="-61556"/>
            <a:ext cx="3324225" cy="584775"/>
          </a:xfrm>
          <a:prstGeom prst="rect">
            <a:avLst/>
          </a:prstGeom>
          <a:noFill/>
        </p:spPr>
        <p:txBody>
          <a:bodyPr wrap="square" rtlCol="0">
            <a:spAutoFit/>
          </a:bodyPr>
          <a:lstStyle/>
          <a:p>
            <a:pPr algn="ctr"/>
            <a:r>
              <a:rPr lang="en-GB" sz="3200" b="1" dirty="0">
                <a:latin typeface="Berlin Sans FB" panose="020E0602020502020306" pitchFamily="34" charset="0"/>
              </a:rPr>
              <a:t>T</a:t>
            </a:r>
            <a:r>
              <a:rPr lang="en-GB" sz="2400" b="1" dirty="0">
                <a:latin typeface="Berlin Sans FB" panose="020E0602020502020306" pitchFamily="34" charset="0"/>
              </a:rPr>
              <a:t>H</a:t>
            </a:r>
            <a:r>
              <a:rPr lang="en-GB" sz="2800" b="1" dirty="0">
                <a:latin typeface="Berlin Sans FB" panose="020E0602020502020306" pitchFamily="34" charset="0"/>
              </a:rPr>
              <a:t>E</a:t>
            </a:r>
            <a:r>
              <a:rPr lang="en-GB" sz="2400" b="1" dirty="0">
                <a:latin typeface="Berlin Sans FB" panose="020E0602020502020306" pitchFamily="34" charset="0"/>
              </a:rPr>
              <a:t> </a:t>
            </a:r>
            <a:r>
              <a:rPr lang="en-GB" sz="2800" b="1" dirty="0">
                <a:latin typeface="Berlin Sans FB" panose="020E0602020502020306" pitchFamily="34" charset="0"/>
              </a:rPr>
              <a:t>K</a:t>
            </a:r>
            <a:r>
              <a:rPr lang="en-GB" sz="2400" b="1" dirty="0">
                <a:latin typeface="Berlin Sans FB" panose="020E0602020502020306" pitchFamily="34" charset="0"/>
              </a:rPr>
              <a:t>E</a:t>
            </a:r>
            <a:r>
              <a:rPr lang="en-GB" sz="2800" b="1" dirty="0">
                <a:latin typeface="Berlin Sans FB" panose="020E0602020502020306" pitchFamily="34" charset="0"/>
              </a:rPr>
              <a:t>Y</a:t>
            </a:r>
            <a:r>
              <a:rPr lang="en-GB" sz="2400" b="1" dirty="0">
                <a:latin typeface="Berlin Sans FB" panose="020E0602020502020306" pitchFamily="34" charset="0"/>
              </a:rPr>
              <a:t> </a:t>
            </a:r>
            <a:r>
              <a:rPr lang="en-GB" sz="3200" b="1" dirty="0">
                <a:latin typeface="Berlin Sans FB" panose="020E0602020502020306" pitchFamily="34" charset="0"/>
              </a:rPr>
              <a:t>P</a:t>
            </a:r>
            <a:r>
              <a:rPr lang="en-GB" sz="2400" b="1" dirty="0">
                <a:latin typeface="Berlin Sans FB" panose="020E0602020502020306" pitchFamily="34" charset="0"/>
              </a:rPr>
              <a:t>O</a:t>
            </a:r>
            <a:r>
              <a:rPr lang="en-GB" sz="2800" b="1" dirty="0">
                <a:latin typeface="Berlin Sans FB" panose="020E0602020502020306" pitchFamily="34" charset="0"/>
              </a:rPr>
              <a:t>I</a:t>
            </a:r>
            <a:r>
              <a:rPr lang="en-GB" sz="2400" b="1" dirty="0">
                <a:latin typeface="Berlin Sans FB" panose="020E0602020502020306" pitchFamily="34" charset="0"/>
              </a:rPr>
              <a:t>N</a:t>
            </a:r>
            <a:r>
              <a:rPr lang="en-GB" sz="3200" b="1" dirty="0">
                <a:latin typeface="Berlin Sans FB" panose="020E0602020502020306" pitchFamily="34" charset="0"/>
              </a:rPr>
              <a:t>T</a:t>
            </a:r>
            <a:r>
              <a:rPr lang="en-GB" sz="2400" b="1" dirty="0">
                <a:latin typeface="Berlin Sans FB" panose="020E0602020502020306" pitchFamily="34" charset="0"/>
              </a:rPr>
              <a:t>S</a:t>
            </a:r>
          </a:p>
        </p:txBody>
      </p:sp>
      <p:sp>
        <p:nvSpPr>
          <p:cNvPr id="9" name="TextBox 8"/>
          <p:cNvSpPr txBox="1"/>
          <p:nvPr/>
        </p:nvSpPr>
        <p:spPr>
          <a:xfrm>
            <a:off x="101684" y="525961"/>
            <a:ext cx="11960614" cy="769441"/>
          </a:xfrm>
          <a:prstGeom prst="rect">
            <a:avLst/>
          </a:prstGeom>
          <a:solidFill>
            <a:schemeClr val="bg1"/>
          </a:solidFill>
          <a:ln w="19050">
            <a:solidFill>
              <a:schemeClr val="tx1"/>
            </a:solidFill>
          </a:ln>
        </p:spPr>
        <p:txBody>
          <a:bodyPr wrap="square" rtlCol="0">
            <a:spAutoFit/>
          </a:bodyPr>
          <a:lstStyle/>
          <a:p>
            <a:pPr algn="ctr"/>
            <a:r>
              <a:rPr lang="en-GB" sz="1600" b="1" u="sng" dirty="0">
                <a:latin typeface="Century Gothic" panose="020B0502020202020204" pitchFamily="34" charset="0"/>
              </a:rPr>
              <a:t>Living Standards</a:t>
            </a:r>
          </a:p>
          <a:p>
            <a:r>
              <a:rPr lang="en-GB" sz="1400" dirty="0"/>
              <a:t>Of course, the living standards of ordinary, working class Germans suffered after the First World War.  However, they did slowly improve as the economy improved.  Many of the improvements were paid for by the Weimar Government. This too, made the Weimar government and the Social Democrats more popular.</a:t>
            </a:r>
          </a:p>
        </p:txBody>
      </p:sp>
      <p:cxnSp>
        <p:nvCxnSpPr>
          <p:cNvPr id="7" name="Straight Connector 6"/>
          <p:cNvCxnSpPr/>
          <p:nvPr/>
        </p:nvCxnSpPr>
        <p:spPr>
          <a:xfrm>
            <a:off x="0" y="414417"/>
            <a:ext cx="12192000" cy="0"/>
          </a:xfrm>
          <a:prstGeom prst="line">
            <a:avLst/>
          </a:prstGeom>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94152" y="1352528"/>
            <a:ext cx="5470070" cy="1815882"/>
          </a:xfrm>
          <a:prstGeom prst="rect">
            <a:avLst/>
          </a:prstGeom>
          <a:solidFill>
            <a:schemeClr val="bg1"/>
          </a:solidFill>
          <a:ln w="19050">
            <a:solidFill>
              <a:schemeClr val="tx1"/>
            </a:solidFill>
          </a:ln>
        </p:spPr>
        <p:txBody>
          <a:bodyPr wrap="square" rtlCol="0">
            <a:spAutoFit/>
          </a:bodyPr>
          <a:lstStyle/>
          <a:p>
            <a:pPr algn="ctr"/>
            <a:r>
              <a:rPr lang="en-GB" sz="1600" b="1" dirty="0"/>
              <a:t>Work</a:t>
            </a:r>
          </a:p>
          <a:p>
            <a:r>
              <a:rPr lang="en-GB" sz="1600" dirty="0"/>
              <a:t>After WW1, unemployment was high &amp; led to other problems.  </a:t>
            </a:r>
          </a:p>
          <a:p>
            <a:pPr marL="87313" indent="-87313">
              <a:buFont typeface="Arial" panose="020B0604020202020204" pitchFamily="34" charset="0"/>
              <a:buChar char="•"/>
            </a:pPr>
            <a:r>
              <a:rPr lang="en-GB" sz="1600" dirty="0"/>
              <a:t>4% of the total workforce were unemployed.  </a:t>
            </a:r>
          </a:p>
          <a:p>
            <a:pPr marL="87313" indent="-87313">
              <a:buFont typeface="Arial" panose="020B0604020202020204" pitchFamily="34" charset="0"/>
              <a:buChar char="•"/>
            </a:pPr>
            <a:r>
              <a:rPr lang="en-GB" sz="1600" dirty="0"/>
              <a:t>By 1926 = 2 million unemployed.  </a:t>
            </a:r>
          </a:p>
          <a:p>
            <a:pPr marL="87313" indent="-87313">
              <a:buFont typeface="Arial" panose="020B0604020202020204" pitchFamily="34" charset="0"/>
              <a:buChar char="•"/>
            </a:pPr>
            <a:r>
              <a:rPr lang="en-GB" sz="1600" dirty="0"/>
              <a:t>This improved to 1928 = 1.3 million.</a:t>
            </a:r>
          </a:p>
          <a:p>
            <a:r>
              <a:rPr lang="en-GB" sz="1600" b="1" dirty="0"/>
              <a:t>EMOTIONAL IMPACT: </a:t>
            </a:r>
            <a:r>
              <a:rPr lang="en-GB" sz="1600" dirty="0"/>
              <a:t>Employment offered pride and money especially after the effects of Versailles. </a:t>
            </a:r>
          </a:p>
        </p:txBody>
      </p:sp>
      <p:sp>
        <p:nvSpPr>
          <p:cNvPr id="29" name="TextBox 28"/>
          <p:cNvSpPr txBox="1"/>
          <p:nvPr/>
        </p:nvSpPr>
        <p:spPr>
          <a:xfrm>
            <a:off x="93777" y="3163136"/>
            <a:ext cx="4730817" cy="1569660"/>
          </a:xfrm>
          <a:prstGeom prst="rect">
            <a:avLst/>
          </a:prstGeom>
          <a:solidFill>
            <a:schemeClr val="bg1"/>
          </a:solidFill>
          <a:ln w="19050">
            <a:solidFill>
              <a:schemeClr val="tx1"/>
            </a:solidFill>
          </a:ln>
        </p:spPr>
        <p:txBody>
          <a:bodyPr wrap="square" rtlCol="0">
            <a:spAutoFit/>
          </a:bodyPr>
          <a:lstStyle/>
          <a:p>
            <a:pPr algn="ctr"/>
            <a:r>
              <a:rPr lang="en-GB" sz="1600" b="1" dirty="0"/>
              <a:t>Unemployment insurance</a:t>
            </a:r>
          </a:p>
          <a:p>
            <a:r>
              <a:rPr lang="en-GB" sz="1600" dirty="0"/>
              <a:t>In 1927, for a small fee in their wage, workers could get paid for illness or unemployment until another job or returned to work. </a:t>
            </a:r>
          </a:p>
          <a:p>
            <a:r>
              <a:rPr lang="en-GB" sz="1600" b="1" dirty="0"/>
              <a:t>EMOTIONAL IMPACT: </a:t>
            </a:r>
            <a:r>
              <a:rPr lang="en-GB" sz="1600" dirty="0"/>
              <a:t>This removed the stress of unemployment and the risk of returning to poverty.</a:t>
            </a:r>
          </a:p>
        </p:txBody>
      </p:sp>
      <p:sp>
        <p:nvSpPr>
          <p:cNvPr id="31" name="TextBox 30"/>
          <p:cNvSpPr txBox="1"/>
          <p:nvPr/>
        </p:nvSpPr>
        <p:spPr>
          <a:xfrm>
            <a:off x="7393897" y="3164625"/>
            <a:ext cx="4682629" cy="1569660"/>
          </a:xfrm>
          <a:prstGeom prst="rect">
            <a:avLst/>
          </a:prstGeom>
          <a:solidFill>
            <a:schemeClr val="bg1"/>
          </a:solidFill>
          <a:ln w="19050">
            <a:solidFill>
              <a:schemeClr val="tx1"/>
            </a:solidFill>
          </a:ln>
        </p:spPr>
        <p:txBody>
          <a:bodyPr wrap="square" rtlCol="0">
            <a:spAutoFit/>
          </a:bodyPr>
          <a:lstStyle/>
          <a:p>
            <a:pPr algn="ctr"/>
            <a:r>
              <a:rPr lang="en-GB" sz="1600" b="1" dirty="0"/>
              <a:t>Working Hours and wages.</a:t>
            </a:r>
          </a:p>
          <a:p>
            <a:r>
              <a:rPr lang="en-GB" sz="1600" dirty="0"/>
              <a:t>Workers benefitted from having a shorter number of hours to work </a:t>
            </a:r>
            <a:r>
              <a:rPr lang="en-GB" sz="1600" b="1" dirty="0"/>
              <a:t>WITH</a:t>
            </a:r>
            <a:r>
              <a:rPr lang="en-GB" sz="1600" dirty="0"/>
              <a:t> higher wages.  </a:t>
            </a:r>
          </a:p>
          <a:p>
            <a:pPr marL="87313" indent="-87313">
              <a:buFont typeface="Arial" panose="020B0604020202020204" pitchFamily="34" charset="0"/>
              <a:buChar char="•"/>
            </a:pPr>
            <a:r>
              <a:rPr lang="en-GB" sz="1600" dirty="0"/>
              <a:t>Wages increased 25% from 1925-1928.</a:t>
            </a:r>
          </a:p>
          <a:p>
            <a:r>
              <a:rPr lang="en-GB" sz="1600" b="1" dirty="0"/>
              <a:t>EMOTIONAL IMPACT: </a:t>
            </a:r>
            <a:r>
              <a:rPr lang="en-GB" sz="1600" dirty="0"/>
              <a:t>Made German workers believe their government was helping – had more to spend.</a:t>
            </a:r>
          </a:p>
        </p:txBody>
      </p:sp>
      <p:sp>
        <p:nvSpPr>
          <p:cNvPr id="34" name="TextBox 33"/>
          <p:cNvSpPr txBox="1"/>
          <p:nvPr/>
        </p:nvSpPr>
        <p:spPr>
          <a:xfrm>
            <a:off x="6634264" y="1329594"/>
            <a:ext cx="5428034" cy="1815882"/>
          </a:xfrm>
          <a:prstGeom prst="rect">
            <a:avLst/>
          </a:prstGeom>
          <a:solidFill>
            <a:schemeClr val="bg1"/>
          </a:solidFill>
          <a:ln w="19050">
            <a:solidFill>
              <a:schemeClr val="tx1"/>
            </a:solidFill>
          </a:ln>
        </p:spPr>
        <p:txBody>
          <a:bodyPr wrap="square" rtlCol="0">
            <a:spAutoFit/>
          </a:bodyPr>
          <a:lstStyle/>
          <a:p>
            <a:pPr algn="ctr"/>
            <a:r>
              <a:rPr lang="en-GB" sz="1600" b="1" dirty="0"/>
              <a:t>Housing</a:t>
            </a:r>
          </a:p>
          <a:p>
            <a:r>
              <a:rPr lang="en-GB" sz="1600" dirty="0"/>
              <a:t>After WW1, there was a shortage of cheap homes.  The government did not have the money to build them.  </a:t>
            </a:r>
          </a:p>
          <a:p>
            <a:pPr marL="87313" indent="-87313">
              <a:buFont typeface="Arial" panose="020B0604020202020204" pitchFamily="34" charset="0"/>
              <a:buChar char="•"/>
            </a:pPr>
            <a:r>
              <a:rPr lang="en-GB" sz="1600" dirty="0"/>
              <a:t>In 1925, the government supported the building of 37,000 new homes.  There were 10,000 more homes in Berlin.</a:t>
            </a:r>
          </a:p>
          <a:p>
            <a:r>
              <a:rPr lang="en-GB" sz="1600" b="1" dirty="0"/>
              <a:t>EMOTIONAL IMPACT: </a:t>
            </a:r>
            <a:r>
              <a:rPr lang="en-GB" sz="1600" dirty="0"/>
              <a:t>Seeing massive building projects made Germans believe the country was back up and running again.</a:t>
            </a:r>
          </a:p>
        </p:txBody>
      </p:sp>
      <p:sp>
        <p:nvSpPr>
          <p:cNvPr id="35" name="TextBox 34"/>
          <p:cNvSpPr txBox="1"/>
          <p:nvPr/>
        </p:nvSpPr>
        <p:spPr>
          <a:xfrm>
            <a:off x="6648494" y="4718463"/>
            <a:ext cx="5428032" cy="1200329"/>
          </a:xfrm>
          <a:prstGeom prst="rect">
            <a:avLst/>
          </a:prstGeom>
          <a:solidFill>
            <a:schemeClr val="bg1"/>
          </a:solidFill>
          <a:ln w="19050">
            <a:solidFill>
              <a:schemeClr val="tx1"/>
            </a:solidFill>
          </a:ln>
        </p:spPr>
        <p:txBody>
          <a:bodyPr wrap="square" rtlCol="0">
            <a:spAutoFit/>
          </a:bodyPr>
          <a:lstStyle/>
          <a:p>
            <a:pPr algn="ctr"/>
            <a:r>
              <a:rPr lang="en-GB" sz="1600" b="1" dirty="0"/>
              <a:t>Pensions for ex-soldiers</a:t>
            </a:r>
          </a:p>
          <a:p>
            <a:r>
              <a:rPr lang="en-GB" sz="1400" dirty="0"/>
              <a:t>Pensions were now paid to 750,000 war veterans, 400,000 war widows (the wives) and 200,000 parents of dead soldiers. </a:t>
            </a:r>
          </a:p>
          <a:p>
            <a:r>
              <a:rPr lang="en-GB" sz="1400" b="1" dirty="0"/>
              <a:t>EMOTIONAL IMPACT:  </a:t>
            </a:r>
            <a:r>
              <a:rPr lang="en-GB" sz="1400" dirty="0"/>
              <a:t>This acted as a reward and gave soldiers back dignity. Made people believe that the government cared.</a:t>
            </a:r>
          </a:p>
        </p:txBody>
      </p:sp>
      <p:sp>
        <p:nvSpPr>
          <p:cNvPr id="36" name="TextBox 35"/>
          <p:cNvSpPr txBox="1"/>
          <p:nvPr/>
        </p:nvSpPr>
        <p:spPr>
          <a:xfrm>
            <a:off x="108382" y="5901209"/>
            <a:ext cx="11968144" cy="954107"/>
          </a:xfrm>
          <a:prstGeom prst="rect">
            <a:avLst/>
          </a:prstGeom>
          <a:noFill/>
          <a:ln w="19050">
            <a:noFill/>
          </a:ln>
        </p:spPr>
        <p:txBody>
          <a:bodyPr wrap="square" rtlCol="0">
            <a:spAutoFit/>
          </a:bodyPr>
          <a:lstStyle/>
          <a:p>
            <a:pPr algn="ctr"/>
            <a:r>
              <a:rPr lang="en-GB" sz="1400" b="1" u="sng" dirty="0"/>
              <a:t>Why didn’t everyone experience these improvements?</a:t>
            </a:r>
          </a:p>
          <a:p>
            <a:r>
              <a:rPr lang="en-GB" sz="1400" dirty="0"/>
              <a:t>Due to the hyperinflation, many </a:t>
            </a:r>
            <a:r>
              <a:rPr lang="en-GB" sz="1400" b="1" dirty="0"/>
              <a:t>middle class </a:t>
            </a:r>
            <a:r>
              <a:rPr lang="en-GB" sz="1400" dirty="0"/>
              <a:t>and </a:t>
            </a:r>
            <a:r>
              <a:rPr lang="en-GB" sz="1400" b="1" dirty="0"/>
              <a:t>rich l</a:t>
            </a:r>
            <a:r>
              <a:rPr lang="en-GB" sz="1400" dirty="0"/>
              <a:t>ost their </a:t>
            </a:r>
            <a:r>
              <a:rPr lang="en-GB" sz="1400" b="1" dirty="0"/>
              <a:t>life’s savings </a:t>
            </a:r>
            <a:r>
              <a:rPr lang="en-GB" sz="1400" dirty="0"/>
              <a:t>and had to start again.  They did not like having to live the same lifestyle as those they believed were ‘beneath them’ in society. They did not like what the Weimar government had done as they believed it supported the working class too much.   </a:t>
            </a:r>
            <a:r>
              <a:rPr lang="en-GB" sz="1400" b="1" dirty="0"/>
              <a:t>Small business owners </a:t>
            </a:r>
            <a:r>
              <a:rPr lang="en-GB" sz="1400" dirty="0"/>
              <a:t>struggled the most and many had to close down.  </a:t>
            </a:r>
            <a:r>
              <a:rPr lang="en-GB" sz="1400" b="1" dirty="0"/>
              <a:t>Farmers</a:t>
            </a:r>
            <a:r>
              <a:rPr lang="en-GB" sz="1400" dirty="0"/>
              <a:t> were not able to buy new machinery and so also suffered to make money.</a:t>
            </a:r>
          </a:p>
        </p:txBody>
      </p:sp>
      <p:sp>
        <p:nvSpPr>
          <p:cNvPr id="37" name="TextBox 36"/>
          <p:cNvSpPr txBox="1"/>
          <p:nvPr/>
        </p:nvSpPr>
        <p:spPr>
          <a:xfrm>
            <a:off x="94152" y="4718463"/>
            <a:ext cx="5470069" cy="1200329"/>
          </a:xfrm>
          <a:prstGeom prst="rect">
            <a:avLst/>
          </a:prstGeom>
          <a:solidFill>
            <a:schemeClr val="bg1"/>
          </a:solidFill>
          <a:ln w="19050">
            <a:solidFill>
              <a:schemeClr val="tx1"/>
            </a:solidFill>
          </a:ln>
        </p:spPr>
        <p:txBody>
          <a:bodyPr wrap="square" rtlCol="0">
            <a:spAutoFit/>
          </a:bodyPr>
          <a:lstStyle/>
          <a:p>
            <a:pPr algn="ctr"/>
            <a:r>
              <a:rPr lang="en-GB" sz="1600" b="1" dirty="0"/>
              <a:t>Education</a:t>
            </a:r>
          </a:p>
          <a:p>
            <a:r>
              <a:rPr lang="en-GB" sz="1400" dirty="0"/>
              <a:t>The number of students in </a:t>
            </a:r>
            <a:r>
              <a:rPr lang="en-GB" sz="1400" b="1" dirty="0"/>
              <a:t>higher education </a:t>
            </a:r>
            <a:r>
              <a:rPr lang="en-GB" sz="1400" dirty="0"/>
              <a:t>before WW1                      was 70,000.  By 1928 this increased to 110,000. </a:t>
            </a:r>
          </a:p>
          <a:p>
            <a:r>
              <a:rPr lang="en-GB" sz="1400" b="1" dirty="0"/>
              <a:t>EMOTIONAL IMPACT: </a:t>
            </a:r>
            <a:r>
              <a:rPr lang="en-GB" sz="1400" dirty="0"/>
              <a:t>Young people had better </a:t>
            </a:r>
            <a:r>
              <a:rPr lang="en-GB" sz="1400" b="1" dirty="0"/>
              <a:t>confidence</a:t>
            </a:r>
            <a:r>
              <a:rPr lang="en-GB" sz="1400" dirty="0"/>
              <a:t>                     and </a:t>
            </a:r>
            <a:r>
              <a:rPr lang="en-GB" sz="1400" b="1" dirty="0"/>
              <a:t>hope </a:t>
            </a:r>
            <a:r>
              <a:rPr lang="en-GB" sz="1400" dirty="0"/>
              <a:t>for a future. More young people went to university.</a:t>
            </a:r>
          </a:p>
        </p:txBody>
      </p:sp>
      <p:sp>
        <p:nvSpPr>
          <p:cNvPr id="38" name="TextBox 37"/>
          <p:cNvSpPr txBox="1"/>
          <p:nvPr/>
        </p:nvSpPr>
        <p:spPr>
          <a:xfrm>
            <a:off x="5118735" y="3223918"/>
            <a:ext cx="1967167" cy="1323439"/>
          </a:xfrm>
          <a:prstGeom prst="rect">
            <a:avLst/>
          </a:prstGeom>
          <a:solidFill>
            <a:schemeClr val="bg1"/>
          </a:solidFill>
          <a:ln w="19050">
            <a:solidFill>
              <a:schemeClr val="tx1"/>
            </a:solidFill>
          </a:ln>
        </p:spPr>
        <p:txBody>
          <a:bodyPr wrap="square" rtlCol="0">
            <a:spAutoFit/>
          </a:bodyPr>
          <a:lstStyle/>
          <a:p>
            <a:pPr algn="ctr"/>
            <a:r>
              <a:rPr lang="en-GB" sz="2000" b="1" dirty="0">
                <a:latin typeface="Century Gothic" panose="020B0502020202020204" pitchFamily="34" charset="0"/>
              </a:rPr>
              <a:t>Improvements for the German workers.</a:t>
            </a:r>
            <a:endParaRPr lang="en-GB" sz="2000" dirty="0">
              <a:latin typeface="Century Gothic" panose="020B0502020202020204" pitchFamily="34" charset="0"/>
            </a:endParaRPr>
          </a:p>
        </p:txBody>
      </p:sp>
      <p:pic>
        <p:nvPicPr>
          <p:cNvPr id="1026" name="Picture 2" descr="Image result for funky arro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914609">
            <a:off x="6520377" y="4555177"/>
            <a:ext cx="495800" cy="362631"/>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2" descr="Image result for funky arro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9685391" flipH="1">
            <a:off x="5109015" y="4555178"/>
            <a:ext cx="495800" cy="362631"/>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2" descr="Image result for funky arro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914609" flipH="1" flipV="1">
            <a:off x="4816599" y="3199170"/>
            <a:ext cx="495800" cy="362631"/>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2" descr="Image result for funky arro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9685391" flipV="1">
            <a:off x="6838002" y="3199169"/>
            <a:ext cx="495800" cy="362631"/>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2" descr="Image result for funky arro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796615" flipV="1">
            <a:off x="7059921" y="3611394"/>
            <a:ext cx="342678" cy="25063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little house clipar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5720461" y="1201307"/>
            <a:ext cx="1059162" cy="1059162"/>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4" descr="Image result for little house clipar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256287" y="1118026"/>
            <a:ext cx="935713" cy="935713"/>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p:cNvPicPr>
            <a:picLocks noChangeAspect="1"/>
          </p:cNvPicPr>
          <p:nvPr/>
        </p:nvPicPr>
        <p:blipFill>
          <a:blip r:embed="rId5">
            <a:clrChange>
              <a:clrFrom>
                <a:srgbClr val="FFFFFF"/>
              </a:clrFrom>
              <a:clrTo>
                <a:srgbClr val="FFFFFF">
                  <a:alpha val="0"/>
                </a:srgbClr>
              </a:clrTo>
            </a:clrChange>
          </a:blip>
          <a:stretch>
            <a:fillRect/>
          </a:stretch>
        </p:blipFill>
        <p:spPr>
          <a:xfrm>
            <a:off x="3999155" y="1855049"/>
            <a:ext cx="1119580" cy="782104"/>
          </a:xfrm>
          <a:prstGeom prst="rect">
            <a:avLst/>
          </a:prstGeom>
        </p:spPr>
      </p:pic>
      <p:pic>
        <p:nvPicPr>
          <p:cNvPr id="1032" name="Picture 8" descr="Image result for student clipart"/>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515341" y="4944365"/>
            <a:ext cx="1020999" cy="827938"/>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sickness clipart"/>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387174" y="3972774"/>
            <a:ext cx="823214" cy="888759"/>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2" descr="Image result for funky arro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9803385" flipH="1" flipV="1">
            <a:off x="4806069" y="3611393"/>
            <a:ext cx="342678" cy="250637"/>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veteran clipart"/>
          <p:cNvPicPr>
            <a:picLocks noChangeAspect="1" noChangeArrowheads="1"/>
          </p:cNvPicPr>
          <p:nvPr/>
        </p:nvPicPr>
        <p:blipFill rotWithShape="1">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r="38857"/>
          <a:stretch/>
        </p:blipFill>
        <p:spPr bwMode="auto">
          <a:xfrm>
            <a:off x="5774072" y="4547357"/>
            <a:ext cx="849627" cy="1371435"/>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4" descr="Image result for little house clipar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12220">
            <a:off x="5853343" y="2261962"/>
            <a:ext cx="918379" cy="918379"/>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Image result for hours"/>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1324566" y="3747830"/>
            <a:ext cx="540426" cy="5404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73193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09056" y="0"/>
            <a:ext cx="9087853" cy="461665"/>
          </a:xfrm>
          <a:prstGeom prst="rect">
            <a:avLst/>
          </a:prstGeom>
          <a:noFill/>
        </p:spPr>
        <p:txBody>
          <a:bodyPr wrap="square" rtlCol="0">
            <a:spAutoFit/>
          </a:bodyPr>
          <a:lstStyle/>
          <a:p>
            <a:pPr algn="ctr"/>
            <a:r>
              <a:rPr lang="en-GB" sz="2400" b="1" dirty="0"/>
              <a:t>L</a:t>
            </a:r>
            <a:r>
              <a:rPr lang="en-GB" b="1" dirty="0"/>
              <a:t>esson </a:t>
            </a:r>
            <a:r>
              <a:rPr lang="en-GB" sz="2400" b="1" dirty="0"/>
              <a:t>8</a:t>
            </a:r>
            <a:r>
              <a:rPr lang="en-GB" b="1" dirty="0"/>
              <a:t>: How far did women’s lives </a:t>
            </a:r>
            <a:r>
              <a:rPr lang="en-GB" sz="1600" b="1" dirty="0"/>
              <a:t>change in the Weimar Republic.</a:t>
            </a:r>
          </a:p>
        </p:txBody>
      </p:sp>
      <p:sp>
        <p:nvSpPr>
          <p:cNvPr id="5" name="TextBox 4"/>
          <p:cNvSpPr txBox="1"/>
          <p:nvPr/>
        </p:nvSpPr>
        <p:spPr>
          <a:xfrm>
            <a:off x="-135857" y="-61556"/>
            <a:ext cx="3324225" cy="584775"/>
          </a:xfrm>
          <a:prstGeom prst="rect">
            <a:avLst/>
          </a:prstGeom>
          <a:noFill/>
        </p:spPr>
        <p:txBody>
          <a:bodyPr wrap="square" rtlCol="0">
            <a:spAutoFit/>
          </a:bodyPr>
          <a:lstStyle/>
          <a:p>
            <a:pPr algn="ctr"/>
            <a:r>
              <a:rPr lang="en-GB" sz="3200" b="1" dirty="0">
                <a:latin typeface="Berlin Sans FB" panose="020E0602020502020306" pitchFamily="34" charset="0"/>
              </a:rPr>
              <a:t>T</a:t>
            </a:r>
            <a:r>
              <a:rPr lang="en-GB" sz="2400" b="1" dirty="0">
                <a:latin typeface="Berlin Sans FB" panose="020E0602020502020306" pitchFamily="34" charset="0"/>
              </a:rPr>
              <a:t>H</a:t>
            </a:r>
            <a:r>
              <a:rPr lang="en-GB" sz="2800" b="1" dirty="0">
                <a:latin typeface="Berlin Sans FB" panose="020E0602020502020306" pitchFamily="34" charset="0"/>
              </a:rPr>
              <a:t>E</a:t>
            </a:r>
            <a:r>
              <a:rPr lang="en-GB" sz="2400" b="1" dirty="0">
                <a:latin typeface="Berlin Sans FB" panose="020E0602020502020306" pitchFamily="34" charset="0"/>
              </a:rPr>
              <a:t> </a:t>
            </a:r>
            <a:r>
              <a:rPr lang="en-GB" sz="2800" b="1" dirty="0">
                <a:latin typeface="Berlin Sans FB" panose="020E0602020502020306" pitchFamily="34" charset="0"/>
              </a:rPr>
              <a:t>K</a:t>
            </a:r>
            <a:r>
              <a:rPr lang="en-GB" sz="2400" b="1" dirty="0">
                <a:latin typeface="Berlin Sans FB" panose="020E0602020502020306" pitchFamily="34" charset="0"/>
              </a:rPr>
              <a:t>E</a:t>
            </a:r>
            <a:r>
              <a:rPr lang="en-GB" sz="2800" b="1" dirty="0">
                <a:latin typeface="Berlin Sans FB" panose="020E0602020502020306" pitchFamily="34" charset="0"/>
              </a:rPr>
              <a:t>Y</a:t>
            </a:r>
            <a:r>
              <a:rPr lang="en-GB" sz="2400" b="1" dirty="0">
                <a:latin typeface="Berlin Sans FB" panose="020E0602020502020306" pitchFamily="34" charset="0"/>
              </a:rPr>
              <a:t> </a:t>
            </a:r>
            <a:r>
              <a:rPr lang="en-GB" sz="3200" b="1" dirty="0">
                <a:latin typeface="Berlin Sans FB" panose="020E0602020502020306" pitchFamily="34" charset="0"/>
              </a:rPr>
              <a:t>P</a:t>
            </a:r>
            <a:r>
              <a:rPr lang="en-GB" sz="2400" b="1" dirty="0">
                <a:latin typeface="Berlin Sans FB" panose="020E0602020502020306" pitchFamily="34" charset="0"/>
              </a:rPr>
              <a:t>O</a:t>
            </a:r>
            <a:r>
              <a:rPr lang="en-GB" sz="2800" b="1" dirty="0">
                <a:latin typeface="Berlin Sans FB" panose="020E0602020502020306" pitchFamily="34" charset="0"/>
              </a:rPr>
              <a:t>I</a:t>
            </a:r>
            <a:r>
              <a:rPr lang="en-GB" sz="2400" b="1" dirty="0">
                <a:latin typeface="Berlin Sans FB" panose="020E0602020502020306" pitchFamily="34" charset="0"/>
              </a:rPr>
              <a:t>N</a:t>
            </a:r>
            <a:r>
              <a:rPr lang="en-GB" sz="3200" b="1" dirty="0">
                <a:latin typeface="Berlin Sans FB" panose="020E0602020502020306" pitchFamily="34" charset="0"/>
              </a:rPr>
              <a:t>T</a:t>
            </a:r>
            <a:r>
              <a:rPr lang="en-GB" sz="2400" b="1" dirty="0">
                <a:latin typeface="Berlin Sans FB" panose="020E0602020502020306" pitchFamily="34" charset="0"/>
              </a:rPr>
              <a:t>S</a:t>
            </a:r>
          </a:p>
        </p:txBody>
      </p:sp>
      <p:cxnSp>
        <p:nvCxnSpPr>
          <p:cNvPr id="7" name="Straight Connector 6"/>
          <p:cNvCxnSpPr/>
          <p:nvPr/>
        </p:nvCxnSpPr>
        <p:spPr>
          <a:xfrm>
            <a:off x="0" y="414417"/>
            <a:ext cx="12192000" cy="0"/>
          </a:xfrm>
          <a:prstGeom prst="line">
            <a:avLst/>
          </a:prstGeom>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a:off x="97277" y="478823"/>
            <a:ext cx="11994203" cy="984885"/>
          </a:xfrm>
          <a:prstGeom prst="rect">
            <a:avLst/>
          </a:prstGeom>
          <a:solidFill>
            <a:schemeClr val="bg1">
              <a:lumMod val="85000"/>
            </a:schemeClr>
          </a:solidFill>
          <a:ln w="19050">
            <a:solidFill>
              <a:schemeClr val="tx1"/>
            </a:solidFill>
          </a:ln>
        </p:spPr>
        <p:txBody>
          <a:bodyPr wrap="square" rtlCol="0">
            <a:spAutoFit/>
          </a:bodyPr>
          <a:lstStyle/>
          <a:p>
            <a:pPr algn="ctr"/>
            <a:r>
              <a:rPr lang="en-GB" b="1" dirty="0">
                <a:latin typeface="Century Gothic" panose="020B0502020202020204" pitchFamily="34" charset="0"/>
              </a:rPr>
              <a:t>‘New Women’</a:t>
            </a:r>
            <a:endParaRPr lang="en-GB" sz="1200" b="1" dirty="0"/>
          </a:p>
          <a:p>
            <a:r>
              <a:rPr lang="en-GB" sz="1200" dirty="0"/>
              <a:t>The Weimar Government strongly believed that in return for their hard work during the war, women should be able to have </a:t>
            </a:r>
            <a:r>
              <a:rPr lang="en-GB" sz="1400" b="1" dirty="0"/>
              <a:t>more equality </a:t>
            </a:r>
            <a:r>
              <a:rPr lang="en-GB" sz="1200" dirty="0"/>
              <a:t>in their life.  Although some traditional Germans still disagreed and believed in the traditional role as a housewife and mother, many Germans agreed to more equality by the end of the 1920s.  They were influenced by similar changes in America where women were often seen as independent women, with money to spend in the movies, magazines and advertising. These women were known as </a:t>
            </a:r>
            <a:r>
              <a:rPr lang="en-GB" sz="1400" b="1" dirty="0"/>
              <a:t>‘New Women’ </a:t>
            </a:r>
            <a:r>
              <a:rPr lang="en-GB" sz="1200" dirty="0"/>
              <a:t>in Germany.</a:t>
            </a:r>
          </a:p>
        </p:txBody>
      </p:sp>
      <p:sp>
        <p:nvSpPr>
          <p:cNvPr id="52" name="TextBox 51"/>
          <p:cNvSpPr txBox="1"/>
          <p:nvPr/>
        </p:nvSpPr>
        <p:spPr>
          <a:xfrm>
            <a:off x="88088" y="1497335"/>
            <a:ext cx="2518744" cy="2308324"/>
          </a:xfrm>
          <a:prstGeom prst="rect">
            <a:avLst/>
          </a:prstGeom>
          <a:noFill/>
          <a:ln w="19050">
            <a:solidFill>
              <a:schemeClr val="tx1"/>
            </a:solidFill>
          </a:ln>
        </p:spPr>
        <p:txBody>
          <a:bodyPr wrap="square" rtlCol="0">
            <a:spAutoFit/>
          </a:bodyPr>
          <a:lstStyle/>
          <a:p>
            <a:pPr algn="ctr"/>
            <a:r>
              <a:rPr lang="en-GB" sz="1200" b="1" dirty="0"/>
              <a:t>Political change</a:t>
            </a:r>
          </a:p>
          <a:p>
            <a:r>
              <a:rPr lang="en-GB" sz="1200" dirty="0"/>
              <a:t>The Weimar Government led by the </a:t>
            </a:r>
            <a:r>
              <a:rPr lang="en-GB" sz="1200" b="1" dirty="0"/>
              <a:t>Social Democrats </a:t>
            </a:r>
            <a:r>
              <a:rPr lang="en-GB" sz="1200" dirty="0"/>
              <a:t>strongly believed women should be given the vote.  By </a:t>
            </a:r>
            <a:r>
              <a:rPr lang="en-GB" sz="1200" b="1" dirty="0"/>
              <a:t>November 1918 </a:t>
            </a:r>
            <a:r>
              <a:rPr lang="en-GB" sz="1200" dirty="0"/>
              <a:t>women were allowed to vote for the first time AND </a:t>
            </a:r>
            <a:r>
              <a:rPr lang="en-GB" sz="1200" b="1" dirty="0"/>
              <a:t>stand to be elected</a:t>
            </a:r>
            <a:r>
              <a:rPr lang="en-GB" sz="1200" dirty="0"/>
              <a:t>.</a:t>
            </a:r>
          </a:p>
          <a:p>
            <a:pPr marL="171450" indent="-171450">
              <a:buFont typeface="Wingdings" panose="05000000000000000000" pitchFamily="2" charset="2"/>
              <a:buChar char="q"/>
            </a:pPr>
            <a:r>
              <a:rPr lang="en-GB" sz="1200" dirty="0"/>
              <a:t>90% of all women voted in Weimar elections.</a:t>
            </a:r>
          </a:p>
          <a:p>
            <a:pPr marL="171450" indent="-171450">
              <a:buFont typeface="Wingdings" panose="05000000000000000000" pitchFamily="2" charset="2"/>
              <a:buChar char="q"/>
            </a:pPr>
            <a:r>
              <a:rPr lang="en-GB" sz="1200" dirty="0"/>
              <a:t>By 1932, 112 women had </a:t>
            </a:r>
          </a:p>
          <a:p>
            <a:r>
              <a:rPr lang="en-GB" sz="1200" dirty="0"/>
              <a:t>been elected into the Reichstag </a:t>
            </a:r>
          </a:p>
          <a:p>
            <a:r>
              <a:rPr lang="en-GB" sz="1200" dirty="0"/>
              <a:t>10% were now female.</a:t>
            </a:r>
          </a:p>
        </p:txBody>
      </p:sp>
      <p:sp>
        <p:nvSpPr>
          <p:cNvPr id="53" name="TextBox 52"/>
          <p:cNvSpPr txBox="1"/>
          <p:nvPr/>
        </p:nvSpPr>
        <p:spPr>
          <a:xfrm>
            <a:off x="89834" y="4079815"/>
            <a:ext cx="2518744" cy="2677656"/>
          </a:xfrm>
          <a:prstGeom prst="rect">
            <a:avLst/>
          </a:prstGeom>
          <a:noFill/>
          <a:ln w="19050">
            <a:solidFill>
              <a:schemeClr val="tx1"/>
            </a:solidFill>
          </a:ln>
        </p:spPr>
        <p:txBody>
          <a:bodyPr wrap="square" rtlCol="0">
            <a:spAutoFit/>
          </a:bodyPr>
          <a:lstStyle/>
          <a:p>
            <a:pPr algn="ctr"/>
            <a:r>
              <a:rPr lang="en-GB" sz="1200" b="1" dirty="0"/>
              <a:t>Equal Rights</a:t>
            </a:r>
          </a:p>
          <a:p>
            <a:r>
              <a:rPr lang="en-GB" sz="1200" dirty="0"/>
              <a:t>The Weimar government also stated in law that:</a:t>
            </a:r>
          </a:p>
          <a:p>
            <a:pPr marL="171450" indent="-171450">
              <a:buFont typeface="Wingdings" panose="05000000000000000000" pitchFamily="2" charset="2"/>
              <a:buChar char="q"/>
            </a:pPr>
            <a:r>
              <a:rPr lang="en-GB" sz="1200" dirty="0"/>
              <a:t>Women had </a:t>
            </a:r>
            <a:r>
              <a:rPr lang="en-GB" sz="1200" b="1" dirty="0"/>
              <a:t>equal rights </a:t>
            </a:r>
            <a:r>
              <a:rPr lang="en-GB" sz="1200" dirty="0"/>
              <a:t>to men.</a:t>
            </a:r>
          </a:p>
          <a:p>
            <a:pPr marL="171450" indent="-171450">
              <a:buFont typeface="Wingdings" panose="05000000000000000000" pitchFamily="2" charset="2"/>
              <a:buChar char="q"/>
            </a:pPr>
            <a:r>
              <a:rPr lang="en-GB" sz="1200" b="1" dirty="0"/>
              <a:t>Marriage</a:t>
            </a:r>
            <a:r>
              <a:rPr lang="en-GB" sz="1200" dirty="0"/>
              <a:t> was an equal partnership.</a:t>
            </a:r>
          </a:p>
          <a:p>
            <a:pPr marL="171450" indent="-171450">
              <a:buFont typeface="Wingdings" panose="05000000000000000000" pitchFamily="2" charset="2"/>
              <a:buChar char="q"/>
            </a:pPr>
            <a:r>
              <a:rPr lang="en-GB" sz="1200" dirty="0"/>
              <a:t>Women should be able                  to enter any </a:t>
            </a:r>
            <a:r>
              <a:rPr lang="en-GB" sz="1200" b="1" dirty="0"/>
              <a:t>profession</a:t>
            </a:r>
            <a:r>
              <a:rPr lang="en-GB" sz="1200" dirty="0"/>
              <a:t>              with the same rights as men.</a:t>
            </a:r>
          </a:p>
          <a:p>
            <a:r>
              <a:rPr lang="en-GB" sz="1200" b="1" dirty="0"/>
              <a:t>HOWEVER</a:t>
            </a:r>
            <a:r>
              <a:rPr lang="en-GB" sz="1200" dirty="0"/>
              <a:t>, just because the law changed did not mean people’s attitudes changed.  Many remained very traditional in their beliefs about the roles of women.</a:t>
            </a:r>
          </a:p>
        </p:txBody>
      </p:sp>
      <p:sp>
        <p:nvSpPr>
          <p:cNvPr id="54" name="TextBox 53"/>
          <p:cNvSpPr txBox="1"/>
          <p:nvPr/>
        </p:nvSpPr>
        <p:spPr>
          <a:xfrm>
            <a:off x="8182832" y="1503719"/>
            <a:ext cx="3908648" cy="4339650"/>
          </a:xfrm>
          <a:prstGeom prst="rect">
            <a:avLst/>
          </a:prstGeom>
          <a:noFill/>
          <a:ln w="19050">
            <a:solidFill>
              <a:schemeClr val="tx1"/>
            </a:solidFill>
          </a:ln>
        </p:spPr>
        <p:txBody>
          <a:bodyPr wrap="square" rtlCol="0">
            <a:spAutoFit/>
          </a:bodyPr>
          <a:lstStyle/>
          <a:p>
            <a:pPr algn="ctr"/>
            <a:r>
              <a:rPr lang="en-GB" sz="1200" b="1" dirty="0"/>
              <a:t>Work</a:t>
            </a:r>
          </a:p>
          <a:p>
            <a:r>
              <a:rPr lang="en-GB" sz="1200" dirty="0"/>
              <a:t>Due to WW1, by 1918 </a:t>
            </a:r>
            <a:r>
              <a:rPr lang="en-GB" sz="1200" b="1" dirty="0"/>
              <a:t>75% of women were in work </a:t>
            </a:r>
            <a:r>
              <a:rPr lang="en-GB" sz="1200" dirty="0"/>
              <a:t>– often doing men’s jobs. This dropped after the war to only 35% of women which was the same as before the war.</a:t>
            </a:r>
          </a:p>
          <a:p>
            <a:r>
              <a:rPr lang="en-GB" sz="1200" b="1" dirty="0"/>
              <a:t>The positives:</a:t>
            </a:r>
          </a:p>
          <a:p>
            <a:pPr marL="171450" indent="-171450">
              <a:buFont typeface="Wingdings" panose="05000000000000000000" pitchFamily="2" charset="2"/>
              <a:buChar char="q"/>
            </a:pPr>
            <a:r>
              <a:rPr lang="en-GB" sz="1200" dirty="0"/>
              <a:t>With more shops open during the economic         recovery, women could have part-time work                      in shops and offices. Meaning they could                       have time with their family too.</a:t>
            </a:r>
          </a:p>
          <a:p>
            <a:pPr marL="171450" indent="-171450">
              <a:buFont typeface="Wingdings" panose="05000000000000000000" pitchFamily="2" charset="2"/>
              <a:buChar char="q"/>
            </a:pPr>
            <a:r>
              <a:rPr lang="en-GB" sz="1200" dirty="0"/>
              <a:t>There was  progress in medicine where               there were 2,500 more female doctors by 1932.</a:t>
            </a:r>
          </a:p>
          <a:p>
            <a:r>
              <a:rPr lang="en-GB" sz="1200" b="1" dirty="0"/>
              <a:t>The negatives:</a:t>
            </a:r>
          </a:p>
          <a:p>
            <a:r>
              <a:rPr lang="en-GB" sz="1200" dirty="0"/>
              <a:t>Even though the law said women should be treated as equals, often they were not as attitudes were slow to change:</a:t>
            </a:r>
          </a:p>
          <a:p>
            <a:pPr marL="171450" indent="-171450">
              <a:buFont typeface="Wingdings" panose="05000000000000000000" pitchFamily="2" charset="2"/>
              <a:buChar char="q"/>
            </a:pPr>
            <a:r>
              <a:rPr lang="en-GB" sz="1200" dirty="0"/>
              <a:t>Women were paid </a:t>
            </a:r>
            <a:r>
              <a:rPr lang="en-GB" sz="1200" b="1" dirty="0"/>
              <a:t>30% lower </a:t>
            </a:r>
            <a:r>
              <a:rPr lang="en-GB" sz="1200" dirty="0"/>
              <a:t>than men for the same work.</a:t>
            </a:r>
          </a:p>
          <a:p>
            <a:pPr marL="171450" indent="-171450">
              <a:buFont typeface="Wingdings" panose="05000000000000000000" pitchFamily="2" charset="2"/>
              <a:buChar char="q"/>
            </a:pPr>
            <a:r>
              <a:rPr lang="en-GB" sz="1200" dirty="0"/>
              <a:t>Women were still expected to </a:t>
            </a:r>
            <a:r>
              <a:rPr lang="en-GB" sz="1200" b="1" dirty="0"/>
              <a:t>give up work </a:t>
            </a:r>
            <a:r>
              <a:rPr lang="en-GB" sz="1200" dirty="0"/>
              <a:t>once married – traditions remained.</a:t>
            </a:r>
          </a:p>
          <a:p>
            <a:pPr marL="171450" indent="-171450">
              <a:buFont typeface="Wingdings" panose="05000000000000000000" pitchFamily="2" charset="2"/>
              <a:buChar char="q"/>
            </a:pPr>
            <a:r>
              <a:rPr lang="en-GB" sz="1200" dirty="0"/>
              <a:t>Few women were able to enter </a:t>
            </a:r>
            <a:r>
              <a:rPr lang="en-GB" sz="1200" b="1" dirty="0"/>
              <a:t>high status jobs </a:t>
            </a:r>
            <a:r>
              <a:rPr lang="en-GB" sz="1200" dirty="0"/>
              <a:t>such as judges.</a:t>
            </a:r>
          </a:p>
          <a:p>
            <a:pPr marL="171450" indent="-171450">
              <a:buFont typeface="Wingdings" panose="05000000000000000000" pitchFamily="2" charset="2"/>
              <a:buChar char="q"/>
            </a:pPr>
            <a:r>
              <a:rPr lang="en-GB" sz="1200" dirty="0"/>
              <a:t>Many </a:t>
            </a:r>
            <a:r>
              <a:rPr lang="en-GB" sz="1200" b="1" dirty="0"/>
              <a:t>traditional attitudes </a:t>
            </a:r>
            <a:r>
              <a:rPr lang="en-GB" sz="1200" dirty="0"/>
              <a:t>remained with the older generations.</a:t>
            </a:r>
          </a:p>
        </p:txBody>
      </p:sp>
      <p:sp>
        <p:nvSpPr>
          <p:cNvPr id="55" name="TextBox 54"/>
          <p:cNvSpPr txBox="1"/>
          <p:nvPr/>
        </p:nvSpPr>
        <p:spPr>
          <a:xfrm>
            <a:off x="5388017" y="1503719"/>
            <a:ext cx="2695667" cy="4339650"/>
          </a:xfrm>
          <a:prstGeom prst="rect">
            <a:avLst/>
          </a:prstGeom>
          <a:noFill/>
          <a:ln w="19050">
            <a:solidFill>
              <a:schemeClr val="tx1"/>
            </a:solidFill>
          </a:ln>
        </p:spPr>
        <p:txBody>
          <a:bodyPr wrap="square" rtlCol="0">
            <a:spAutoFit/>
          </a:bodyPr>
          <a:lstStyle/>
          <a:p>
            <a:pPr algn="ctr"/>
            <a:r>
              <a:rPr lang="en-GB" sz="1200" b="1" dirty="0"/>
              <a:t>Leisure Opportunities</a:t>
            </a:r>
          </a:p>
          <a:p>
            <a:r>
              <a:rPr lang="en-GB" sz="1200" b="1" dirty="0"/>
              <a:t>Who was more likely to be a ‘new woman’?</a:t>
            </a:r>
          </a:p>
          <a:p>
            <a:pPr marL="174625" indent="-174625">
              <a:buFont typeface="Wingdings" panose="05000000000000000000" pitchFamily="2" charset="2"/>
              <a:buChar char="q"/>
            </a:pPr>
            <a:r>
              <a:rPr lang="en-GB" sz="1200" b="1" dirty="0"/>
              <a:t>Young</a:t>
            </a:r>
            <a:r>
              <a:rPr lang="en-GB" sz="1200" dirty="0"/>
              <a:t>, </a:t>
            </a:r>
            <a:r>
              <a:rPr lang="en-GB" sz="1200" b="1" dirty="0"/>
              <a:t>unmarried</a:t>
            </a:r>
            <a:r>
              <a:rPr lang="en-GB" sz="1200" dirty="0"/>
              <a:t> and </a:t>
            </a:r>
            <a:r>
              <a:rPr lang="en-GB" sz="1200" b="1" dirty="0"/>
              <a:t>working</a:t>
            </a:r>
            <a:r>
              <a:rPr lang="en-GB" sz="1200" dirty="0"/>
              <a:t> women who lived in the </a:t>
            </a:r>
            <a:r>
              <a:rPr lang="en-GB" sz="1200" b="1" dirty="0"/>
              <a:t>cities </a:t>
            </a:r>
            <a:r>
              <a:rPr lang="en-GB" sz="1200" dirty="0"/>
              <a:t>were more likely to earn their </a:t>
            </a:r>
            <a:r>
              <a:rPr lang="en-GB" sz="1200" b="1" dirty="0"/>
              <a:t>own money </a:t>
            </a:r>
            <a:r>
              <a:rPr lang="en-GB" sz="1200" dirty="0"/>
              <a:t>and be able to decide how to </a:t>
            </a:r>
            <a:r>
              <a:rPr lang="en-GB" sz="1200" b="1" dirty="0"/>
              <a:t>spend</a:t>
            </a:r>
            <a:r>
              <a:rPr lang="en-GB" sz="1200" dirty="0"/>
              <a:t> their wage. </a:t>
            </a:r>
          </a:p>
          <a:p>
            <a:pPr marL="174625" indent="-174625">
              <a:buFont typeface="Wingdings" panose="05000000000000000000" pitchFamily="2" charset="2"/>
              <a:buChar char="q"/>
            </a:pPr>
            <a:r>
              <a:rPr lang="en-GB" sz="1200" dirty="0"/>
              <a:t>They were brought up with </a:t>
            </a:r>
            <a:r>
              <a:rPr lang="en-GB" sz="1200" b="1" dirty="0"/>
              <a:t>being independent </a:t>
            </a:r>
            <a:r>
              <a:rPr lang="en-GB" sz="1200" dirty="0"/>
              <a:t>in war time.</a:t>
            </a:r>
          </a:p>
          <a:p>
            <a:pPr marL="174625" indent="-174625">
              <a:buFont typeface="Wingdings" panose="05000000000000000000" pitchFamily="2" charset="2"/>
              <a:buChar char="q"/>
            </a:pPr>
            <a:r>
              <a:rPr lang="en-GB" sz="1200" dirty="0"/>
              <a:t>They bought more </a:t>
            </a:r>
            <a:r>
              <a:rPr lang="en-GB" sz="1200" b="1" dirty="0"/>
              <a:t>clothes</a:t>
            </a:r>
            <a:r>
              <a:rPr lang="en-GB" sz="1200" dirty="0"/>
              <a:t>, </a:t>
            </a:r>
            <a:r>
              <a:rPr lang="en-GB" sz="1200" b="1" dirty="0"/>
              <a:t>went out </a:t>
            </a:r>
            <a:r>
              <a:rPr lang="en-GB" sz="1200" dirty="0"/>
              <a:t>more, </a:t>
            </a:r>
            <a:r>
              <a:rPr lang="en-GB" sz="1200" b="1" dirty="0"/>
              <a:t>expressed</a:t>
            </a:r>
            <a:r>
              <a:rPr lang="en-GB" sz="1200" dirty="0"/>
              <a:t> their views more and behaved as they wished.</a:t>
            </a:r>
          </a:p>
          <a:p>
            <a:pPr marL="174625" indent="-174625">
              <a:buFont typeface="Wingdings" panose="05000000000000000000" pitchFamily="2" charset="2"/>
              <a:buChar char="q"/>
            </a:pPr>
            <a:r>
              <a:rPr lang="en-GB" sz="1200" dirty="0"/>
              <a:t>They had </a:t>
            </a:r>
            <a:r>
              <a:rPr lang="en-GB" sz="1200" b="1" dirty="0"/>
              <a:t>short hair</a:t>
            </a:r>
            <a:r>
              <a:rPr lang="en-GB" sz="1200" dirty="0"/>
              <a:t>, wore </a:t>
            </a:r>
            <a:r>
              <a:rPr lang="en-GB" sz="1200" b="1" dirty="0"/>
              <a:t>make-up</a:t>
            </a:r>
            <a:r>
              <a:rPr lang="en-GB" sz="1200" dirty="0"/>
              <a:t>, </a:t>
            </a:r>
            <a:r>
              <a:rPr lang="en-GB" sz="1200" b="1" dirty="0"/>
              <a:t>revealing clothes</a:t>
            </a:r>
            <a:r>
              <a:rPr lang="en-GB" sz="1200" dirty="0"/>
              <a:t>, </a:t>
            </a:r>
            <a:r>
              <a:rPr lang="en-GB" sz="1200" b="1" dirty="0"/>
              <a:t>smoked</a:t>
            </a:r>
            <a:r>
              <a:rPr lang="en-GB" sz="1200" dirty="0"/>
              <a:t>              and drank </a:t>
            </a:r>
            <a:r>
              <a:rPr lang="en-GB" sz="1200" b="1" dirty="0"/>
              <a:t>alcohol</a:t>
            </a:r>
            <a:r>
              <a:rPr lang="en-GB" sz="1200" dirty="0"/>
              <a:t>.</a:t>
            </a:r>
          </a:p>
          <a:p>
            <a:pPr marL="174625" indent="-174625">
              <a:buFont typeface="Wingdings" panose="05000000000000000000" pitchFamily="2" charset="2"/>
              <a:buChar char="q"/>
            </a:pPr>
            <a:r>
              <a:rPr lang="en-GB" sz="1200" dirty="0"/>
              <a:t>For the first time they went             out </a:t>
            </a:r>
            <a:r>
              <a:rPr lang="en-GB" sz="1200" b="1" dirty="0"/>
              <a:t>unaccompanied</a:t>
            </a:r>
            <a:r>
              <a:rPr lang="en-GB" sz="1200" dirty="0"/>
              <a:t> by a         husband or father.</a:t>
            </a:r>
          </a:p>
          <a:p>
            <a:pPr marL="174625" indent="-174625">
              <a:buFont typeface="Wingdings" panose="05000000000000000000" pitchFamily="2" charset="2"/>
              <a:buChar char="q"/>
            </a:pPr>
            <a:r>
              <a:rPr lang="en-GB" sz="1200" dirty="0"/>
              <a:t>They were </a:t>
            </a:r>
            <a:r>
              <a:rPr lang="en-GB" sz="1200" b="1" dirty="0"/>
              <a:t>less interested </a:t>
            </a:r>
            <a:r>
              <a:rPr lang="en-GB" sz="1200" dirty="0"/>
              <a:t>in  marriage and children.</a:t>
            </a:r>
          </a:p>
          <a:p>
            <a:pPr marL="174625" indent="-174625">
              <a:buFont typeface="Wingdings" panose="05000000000000000000" pitchFamily="2" charset="2"/>
              <a:buChar char="q"/>
            </a:pPr>
            <a:r>
              <a:rPr lang="en-GB" sz="1200" dirty="0"/>
              <a:t>They took advantage of the           more ‘liberal’ attitude towards </a:t>
            </a:r>
            <a:r>
              <a:rPr lang="en-GB" sz="1200" b="1" dirty="0"/>
              <a:t>sex.</a:t>
            </a:r>
          </a:p>
        </p:txBody>
      </p:sp>
      <p:sp>
        <p:nvSpPr>
          <p:cNvPr id="56" name="TextBox 55"/>
          <p:cNvSpPr txBox="1"/>
          <p:nvPr/>
        </p:nvSpPr>
        <p:spPr>
          <a:xfrm>
            <a:off x="2731239" y="4079815"/>
            <a:ext cx="2518744" cy="1754326"/>
          </a:xfrm>
          <a:prstGeom prst="rect">
            <a:avLst/>
          </a:prstGeom>
          <a:noFill/>
          <a:ln w="19050">
            <a:solidFill>
              <a:schemeClr val="tx1"/>
            </a:solidFill>
          </a:ln>
        </p:spPr>
        <p:txBody>
          <a:bodyPr wrap="square" rtlCol="0">
            <a:spAutoFit/>
          </a:bodyPr>
          <a:lstStyle/>
          <a:p>
            <a:pPr algn="ctr"/>
            <a:r>
              <a:rPr lang="en-GB" sz="1200" b="1" dirty="0"/>
              <a:t>Advertising &amp; Film</a:t>
            </a:r>
          </a:p>
          <a:p>
            <a:r>
              <a:rPr lang="en-GB" sz="1200" dirty="0"/>
              <a:t>The growth of new women              had a huge impact in </a:t>
            </a:r>
            <a:r>
              <a:rPr lang="en-GB" sz="1200" b="1" dirty="0"/>
              <a:t>advertising</a:t>
            </a:r>
            <a:r>
              <a:rPr lang="en-GB" sz="1200" dirty="0"/>
              <a:t>, </a:t>
            </a:r>
            <a:r>
              <a:rPr lang="en-GB" sz="1200" b="1" dirty="0"/>
              <a:t>magazines</a:t>
            </a:r>
            <a:r>
              <a:rPr lang="en-GB" sz="1200" dirty="0"/>
              <a:t> and </a:t>
            </a:r>
            <a:r>
              <a:rPr lang="en-GB" sz="1200" b="1" dirty="0"/>
              <a:t>film</a:t>
            </a:r>
            <a:r>
              <a:rPr lang="en-GB" sz="1200" dirty="0"/>
              <a:t>.  This encouraged even more women to follow the same lifestyle as it became the ‘in thing’ to do.  The media made the idea of a ‘new woman’ more accepted in German society.</a:t>
            </a:r>
          </a:p>
        </p:txBody>
      </p:sp>
      <p:sp>
        <p:nvSpPr>
          <p:cNvPr id="57" name="TextBox 56"/>
          <p:cNvSpPr txBox="1"/>
          <p:nvPr/>
        </p:nvSpPr>
        <p:spPr>
          <a:xfrm>
            <a:off x="2738053" y="1497335"/>
            <a:ext cx="2518744" cy="2492990"/>
          </a:xfrm>
          <a:prstGeom prst="rect">
            <a:avLst/>
          </a:prstGeom>
          <a:noFill/>
          <a:ln w="19050">
            <a:solidFill>
              <a:schemeClr val="tx1"/>
            </a:solidFill>
          </a:ln>
        </p:spPr>
        <p:txBody>
          <a:bodyPr wrap="square" rtlCol="0">
            <a:spAutoFit/>
          </a:bodyPr>
          <a:lstStyle/>
          <a:p>
            <a:pPr algn="ctr"/>
            <a:r>
              <a:rPr lang="en-GB" sz="1200" b="1" dirty="0"/>
              <a:t>Negative attitudes towards new women</a:t>
            </a:r>
          </a:p>
          <a:p>
            <a:r>
              <a:rPr lang="en-GB" sz="1200" dirty="0"/>
              <a:t>More traditional parts of society were worried about:</a:t>
            </a:r>
          </a:p>
          <a:p>
            <a:pPr marL="171450" indent="-171450">
              <a:buFont typeface="Wingdings" panose="05000000000000000000" pitchFamily="2" charset="2"/>
              <a:buChar char="q"/>
            </a:pPr>
            <a:r>
              <a:rPr lang="en-GB" sz="1200" b="1" dirty="0"/>
              <a:t>The birth rate was falling </a:t>
            </a:r>
            <a:r>
              <a:rPr lang="en-GB" sz="1200" dirty="0"/>
              <a:t>&amp; Germany needed more women </a:t>
            </a:r>
          </a:p>
          <a:p>
            <a:r>
              <a:rPr lang="en-GB" sz="1200" dirty="0"/>
              <a:t>     as mothers to increase the   population (especially after the </a:t>
            </a:r>
          </a:p>
          <a:p>
            <a:r>
              <a:rPr lang="en-GB" sz="1200" dirty="0"/>
              <a:t>loss of land at Versailles)</a:t>
            </a:r>
          </a:p>
          <a:p>
            <a:pPr marL="171450" indent="-171450">
              <a:buFont typeface="Wingdings" panose="05000000000000000000" pitchFamily="2" charset="2"/>
              <a:buChar char="q"/>
            </a:pPr>
            <a:r>
              <a:rPr lang="en-GB" sz="1200" b="1" dirty="0"/>
              <a:t>The divorce rate was rising</a:t>
            </a:r>
            <a:r>
              <a:rPr lang="en-GB" sz="1200" dirty="0"/>
              <a:t>.  Many traditional Germans believed that women needed to be loyal wives – NOT independent.</a:t>
            </a:r>
          </a:p>
        </p:txBody>
      </p:sp>
      <p:sp>
        <p:nvSpPr>
          <p:cNvPr id="58" name="TextBox 57"/>
          <p:cNvSpPr txBox="1"/>
          <p:nvPr/>
        </p:nvSpPr>
        <p:spPr>
          <a:xfrm>
            <a:off x="2738053" y="5923631"/>
            <a:ext cx="9353427" cy="830997"/>
          </a:xfrm>
          <a:prstGeom prst="rect">
            <a:avLst/>
          </a:prstGeom>
          <a:solidFill>
            <a:schemeClr val="bg1">
              <a:lumMod val="85000"/>
            </a:schemeClr>
          </a:solidFill>
          <a:ln w="19050">
            <a:solidFill>
              <a:schemeClr val="tx1"/>
            </a:solidFill>
          </a:ln>
        </p:spPr>
        <p:txBody>
          <a:bodyPr wrap="square" rtlCol="0">
            <a:spAutoFit/>
          </a:bodyPr>
          <a:lstStyle/>
          <a:p>
            <a:pPr algn="ctr"/>
            <a:r>
              <a:rPr lang="en-GB" sz="1200" b="1" dirty="0"/>
              <a:t>Attitudes during the Weimar years.</a:t>
            </a:r>
          </a:p>
          <a:p>
            <a:pPr marL="228600" indent="-228600">
              <a:buFont typeface="+mj-lt"/>
              <a:buAutoNum type="arabicPeriod"/>
            </a:pPr>
            <a:r>
              <a:rPr lang="en-GB" sz="1200" dirty="0"/>
              <a:t>Women felt liberated by new opportunities and freedoms  </a:t>
            </a:r>
            <a:r>
              <a:rPr lang="en-GB" sz="1200" b="1" dirty="0"/>
              <a:t>BUT</a:t>
            </a:r>
            <a:r>
              <a:rPr lang="en-GB" sz="1200" dirty="0"/>
              <a:t>  some women were scared by a different set of expectations.</a:t>
            </a:r>
          </a:p>
          <a:p>
            <a:pPr marL="228600" indent="-228600">
              <a:buFont typeface="+mj-lt"/>
              <a:buAutoNum type="arabicPeriod"/>
            </a:pPr>
            <a:r>
              <a:rPr lang="en-GB" sz="1200" dirty="0"/>
              <a:t>Some men accepted the change  </a:t>
            </a:r>
            <a:r>
              <a:rPr lang="en-GB" sz="1200" b="1" dirty="0"/>
              <a:t>BUT</a:t>
            </a:r>
            <a:r>
              <a:rPr lang="en-GB" sz="1200" dirty="0"/>
              <a:t> some men believed that the ‘new women’ would challenge the ‘dominant’ role of men and ‘take over’.</a:t>
            </a:r>
          </a:p>
          <a:p>
            <a:pPr marL="228600" indent="-228600">
              <a:buFont typeface="+mj-lt"/>
              <a:buAutoNum type="arabicPeriod"/>
            </a:pPr>
            <a:r>
              <a:rPr lang="en-GB" sz="1200" dirty="0"/>
              <a:t>Women felt they contributed towards Germany’s economy after the war </a:t>
            </a:r>
            <a:r>
              <a:rPr lang="en-GB" sz="1200" b="1" dirty="0"/>
              <a:t>BUT </a:t>
            </a:r>
            <a:r>
              <a:rPr lang="en-GB" sz="1200" dirty="0"/>
              <a:t>Some men believed the women were simply taking their jobs.</a:t>
            </a:r>
          </a:p>
        </p:txBody>
      </p:sp>
      <p:pic>
        <p:nvPicPr>
          <p:cNvPr id="1038" name="Picture 14" descr="Image result for VOTE CLIPART"/>
          <p:cNvPicPr>
            <a:picLocks noChangeAspect="1" noChangeArrowheads="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r="58067"/>
          <a:stretch/>
        </p:blipFill>
        <p:spPr bwMode="auto">
          <a:xfrm>
            <a:off x="2096858" y="2707442"/>
            <a:ext cx="634381" cy="1364789"/>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BABY CLIPAR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05598">
            <a:off x="4832168" y="1851697"/>
            <a:ext cx="684009" cy="1308169"/>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Image result for FLAPPER CLIPART"/>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471" b="98203" l="0" r="99804">
                        <a14:foregroundMark x1="22941" y1="30556" x2="38039" y2="30065"/>
                        <a14:foregroundMark x1="19804" y1="35621" x2="30980" y2="32353"/>
                        <a14:foregroundMark x1="36471" y1="33170" x2="41961" y2="35621"/>
                        <a14:foregroundMark x1="40784" y1="8333" x2="43333" y2="7843"/>
                        <a14:foregroundMark x1="50392" y1="67157" x2="53922" y2="93954"/>
                        <a14:foregroundMark x1="60196" y1="70425" x2="94706" y2="66667"/>
                        <a14:foregroundMark x1="13137" y1="69281" x2="9216" y2="88562"/>
                      </a14:backgroundRemoval>
                    </a14:imgEffect>
                  </a14:imgLayer>
                </a14:imgProps>
              </a:ext>
              <a:ext uri="{28A0092B-C50C-407E-A947-70E740481C1C}">
                <a14:useLocalDpi xmlns:a14="http://schemas.microsoft.com/office/drawing/2010/main" val="0"/>
              </a:ext>
            </a:extLst>
          </a:blip>
          <a:srcRect/>
          <a:stretch>
            <a:fillRect/>
          </a:stretch>
        </p:blipFill>
        <p:spPr bwMode="auto">
          <a:xfrm>
            <a:off x="7404778" y="4071749"/>
            <a:ext cx="1003965" cy="1204758"/>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Image result for WOMAN DOCTOR CLIPART"/>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19720"/>
          <a:stretch/>
        </p:blipFill>
        <p:spPr bwMode="auto">
          <a:xfrm flipH="1">
            <a:off x="11152345" y="2091365"/>
            <a:ext cx="939135" cy="1673227"/>
          </a:xfrm>
          <a:prstGeom prst="rect">
            <a:avLst/>
          </a:prstGeom>
          <a:noFill/>
          <a:extLst>
            <a:ext uri="{909E8E84-426E-40DD-AFC4-6F175D3DCCD1}">
              <a14:hiddenFill xmlns:a14="http://schemas.microsoft.com/office/drawing/2010/main">
                <a:solidFill>
                  <a:srgbClr val="FFFFFF"/>
                </a:solidFill>
              </a14:hiddenFill>
            </a:ext>
          </a:extLst>
        </p:spPr>
      </p:pic>
      <p:pic>
        <p:nvPicPr>
          <p:cNvPr id="1050" name="Picture 26" descr="Image result for FILM CLIPART"/>
          <p:cNvPicPr>
            <a:picLocks noChangeAspect="1" noChangeArrowheads="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609460" y="3805659"/>
            <a:ext cx="881878" cy="833775"/>
          </a:xfrm>
          <a:prstGeom prst="rect">
            <a:avLst/>
          </a:prstGeom>
          <a:noFill/>
          <a:extLst>
            <a:ext uri="{909E8E84-426E-40DD-AFC4-6F175D3DCCD1}">
              <a14:hiddenFill xmlns:a14="http://schemas.microsoft.com/office/drawing/2010/main">
                <a:solidFill>
                  <a:srgbClr val="FFFFFF"/>
                </a:solidFill>
              </a14:hiddenFill>
            </a:ext>
          </a:extLst>
        </p:spPr>
      </p:pic>
      <p:pic>
        <p:nvPicPr>
          <p:cNvPr id="1052" name="Picture 28" descr="Image result for EQUAL RIGHTS"/>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820596" y="4853759"/>
            <a:ext cx="837556" cy="7082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27816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913528" y="0"/>
            <a:ext cx="8390965" cy="461665"/>
          </a:xfrm>
          <a:prstGeom prst="rect">
            <a:avLst/>
          </a:prstGeom>
          <a:noFill/>
        </p:spPr>
        <p:txBody>
          <a:bodyPr wrap="square" rtlCol="0">
            <a:spAutoFit/>
          </a:bodyPr>
          <a:lstStyle/>
          <a:p>
            <a:pPr algn="ctr"/>
            <a:r>
              <a:rPr lang="en-GB" sz="2400" b="1" dirty="0"/>
              <a:t>L</a:t>
            </a:r>
            <a:r>
              <a:rPr lang="en-GB" b="1" dirty="0"/>
              <a:t>esson </a:t>
            </a:r>
            <a:r>
              <a:rPr lang="en-GB" sz="2400" b="1" dirty="0"/>
              <a:t>10</a:t>
            </a:r>
            <a:r>
              <a:rPr lang="en-GB" b="1" dirty="0"/>
              <a:t>: Hitler’s Early Career and the development of the Nazi Party 1920-22</a:t>
            </a:r>
            <a:endParaRPr lang="en-GB" sz="1600" b="1" dirty="0"/>
          </a:p>
        </p:txBody>
      </p:sp>
      <p:sp>
        <p:nvSpPr>
          <p:cNvPr id="6" name="TextBox 5"/>
          <p:cNvSpPr txBox="1"/>
          <p:nvPr/>
        </p:nvSpPr>
        <p:spPr>
          <a:xfrm>
            <a:off x="-135857" y="-61556"/>
            <a:ext cx="3324225" cy="584775"/>
          </a:xfrm>
          <a:prstGeom prst="rect">
            <a:avLst/>
          </a:prstGeom>
          <a:noFill/>
        </p:spPr>
        <p:txBody>
          <a:bodyPr wrap="square" rtlCol="0">
            <a:spAutoFit/>
          </a:bodyPr>
          <a:lstStyle/>
          <a:p>
            <a:pPr algn="ctr"/>
            <a:r>
              <a:rPr lang="en-GB" sz="3200" b="1" dirty="0">
                <a:latin typeface="Berlin Sans FB" panose="020E0602020502020306" pitchFamily="34" charset="0"/>
              </a:rPr>
              <a:t>T</a:t>
            </a:r>
            <a:r>
              <a:rPr lang="en-GB" sz="2400" b="1" dirty="0">
                <a:latin typeface="Berlin Sans FB" panose="020E0602020502020306" pitchFamily="34" charset="0"/>
              </a:rPr>
              <a:t>H</a:t>
            </a:r>
            <a:r>
              <a:rPr lang="en-GB" sz="2800" b="1" dirty="0">
                <a:latin typeface="Berlin Sans FB" panose="020E0602020502020306" pitchFamily="34" charset="0"/>
              </a:rPr>
              <a:t>E</a:t>
            </a:r>
            <a:r>
              <a:rPr lang="en-GB" sz="2400" b="1" dirty="0">
                <a:latin typeface="Berlin Sans FB" panose="020E0602020502020306" pitchFamily="34" charset="0"/>
              </a:rPr>
              <a:t> </a:t>
            </a:r>
            <a:r>
              <a:rPr lang="en-GB" sz="2800" b="1" dirty="0">
                <a:latin typeface="Berlin Sans FB" panose="020E0602020502020306" pitchFamily="34" charset="0"/>
              </a:rPr>
              <a:t>K</a:t>
            </a:r>
            <a:r>
              <a:rPr lang="en-GB" sz="2400" b="1" dirty="0">
                <a:latin typeface="Berlin Sans FB" panose="020E0602020502020306" pitchFamily="34" charset="0"/>
              </a:rPr>
              <a:t>E</a:t>
            </a:r>
            <a:r>
              <a:rPr lang="en-GB" sz="2800" b="1" dirty="0">
                <a:latin typeface="Berlin Sans FB" panose="020E0602020502020306" pitchFamily="34" charset="0"/>
              </a:rPr>
              <a:t>Y</a:t>
            </a:r>
            <a:r>
              <a:rPr lang="en-GB" sz="2400" b="1" dirty="0">
                <a:latin typeface="Berlin Sans FB" panose="020E0602020502020306" pitchFamily="34" charset="0"/>
              </a:rPr>
              <a:t> </a:t>
            </a:r>
            <a:r>
              <a:rPr lang="en-GB" sz="3200" b="1" dirty="0">
                <a:latin typeface="Berlin Sans FB" panose="020E0602020502020306" pitchFamily="34" charset="0"/>
              </a:rPr>
              <a:t>P</a:t>
            </a:r>
            <a:r>
              <a:rPr lang="en-GB" sz="2400" b="1" dirty="0">
                <a:latin typeface="Berlin Sans FB" panose="020E0602020502020306" pitchFamily="34" charset="0"/>
              </a:rPr>
              <a:t>O</a:t>
            </a:r>
            <a:r>
              <a:rPr lang="en-GB" sz="2800" b="1" dirty="0">
                <a:latin typeface="Berlin Sans FB" panose="020E0602020502020306" pitchFamily="34" charset="0"/>
              </a:rPr>
              <a:t>I</a:t>
            </a:r>
            <a:r>
              <a:rPr lang="en-GB" sz="2400" b="1" dirty="0">
                <a:latin typeface="Berlin Sans FB" panose="020E0602020502020306" pitchFamily="34" charset="0"/>
              </a:rPr>
              <a:t>N</a:t>
            </a:r>
            <a:r>
              <a:rPr lang="en-GB" sz="3200" b="1" dirty="0">
                <a:latin typeface="Berlin Sans FB" panose="020E0602020502020306" pitchFamily="34" charset="0"/>
              </a:rPr>
              <a:t>T</a:t>
            </a:r>
            <a:r>
              <a:rPr lang="en-GB" sz="2400" b="1" dirty="0">
                <a:latin typeface="Berlin Sans FB" panose="020E0602020502020306" pitchFamily="34" charset="0"/>
              </a:rPr>
              <a:t>S</a:t>
            </a:r>
          </a:p>
        </p:txBody>
      </p:sp>
      <p:cxnSp>
        <p:nvCxnSpPr>
          <p:cNvPr id="7" name="Straight Connector 6"/>
          <p:cNvCxnSpPr/>
          <p:nvPr/>
        </p:nvCxnSpPr>
        <p:spPr>
          <a:xfrm>
            <a:off x="0" y="414417"/>
            <a:ext cx="12192000"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242046" y="461665"/>
            <a:ext cx="11872031" cy="523220"/>
          </a:xfrm>
          <a:prstGeom prst="rect">
            <a:avLst/>
          </a:prstGeom>
          <a:solidFill>
            <a:schemeClr val="bg2"/>
          </a:solidFill>
          <a:ln>
            <a:solidFill>
              <a:schemeClr val="tx1"/>
            </a:solidFill>
          </a:ln>
        </p:spPr>
        <p:txBody>
          <a:bodyPr wrap="square" rtlCol="0">
            <a:spAutoFit/>
          </a:bodyPr>
          <a:lstStyle/>
          <a:p>
            <a:pPr algn="ctr"/>
            <a:r>
              <a:rPr lang="en-GB" sz="1400" dirty="0"/>
              <a:t>We now look at how </a:t>
            </a:r>
            <a:r>
              <a:rPr lang="en-GB" sz="1400" b="1" dirty="0"/>
              <a:t>Adolf Hitler </a:t>
            </a:r>
            <a:r>
              <a:rPr lang="en-GB" sz="1400" dirty="0"/>
              <a:t>was building up his power during the 1920s. Now you know what happened in Weimar Germany, let’s look at how Hitler manipulated the events of the time to gain more support. In 1918, he joined a political party with only </a:t>
            </a:r>
            <a:r>
              <a:rPr lang="en-GB" sz="1400" b="1" dirty="0"/>
              <a:t>23 members</a:t>
            </a:r>
            <a:r>
              <a:rPr lang="en-GB" sz="1400" dirty="0"/>
              <a:t>.  By 1923, Hitler had attracted </a:t>
            </a:r>
            <a:r>
              <a:rPr lang="en-GB" sz="1400" b="1" dirty="0"/>
              <a:t>50,000</a:t>
            </a:r>
            <a:r>
              <a:rPr lang="en-GB" sz="1400" dirty="0"/>
              <a:t>.</a:t>
            </a:r>
          </a:p>
        </p:txBody>
      </p:sp>
      <p:sp>
        <p:nvSpPr>
          <p:cNvPr id="11" name="TextBox 10"/>
          <p:cNvSpPr txBox="1"/>
          <p:nvPr/>
        </p:nvSpPr>
        <p:spPr>
          <a:xfrm>
            <a:off x="42527" y="1008157"/>
            <a:ext cx="1828800" cy="5632311"/>
          </a:xfrm>
          <a:prstGeom prst="rect">
            <a:avLst/>
          </a:prstGeom>
          <a:noFill/>
          <a:ln w="12700">
            <a:solidFill>
              <a:schemeClr val="tx1"/>
            </a:solidFill>
          </a:ln>
        </p:spPr>
        <p:txBody>
          <a:bodyPr wrap="square" rtlCol="0">
            <a:spAutoFit/>
          </a:bodyPr>
          <a:lstStyle/>
          <a:p>
            <a:pPr algn="ctr"/>
            <a:r>
              <a:rPr lang="en-GB" sz="1200" b="1" dirty="0"/>
              <a:t>Hitler’s Early years:</a:t>
            </a:r>
          </a:p>
          <a:p>
            <a:r>
              <a:rPr lang="en-GB" sz="1200" b="1" dirty="0"/>
              <a:t>1889:</a:t>
            </a:r>
            <a:r>
              <a:rPr lang="en-GB" sz="1200" dirty="0"/>
              <a:t> </a:t>
            </a:r>
          </a:p>
          <a:p>
            <a:r>
              <a:rPr lang="en-GB" sz="1200" dirty="0"/>
              <a:t>Born in </a:t>
            </a:r>
            <a:r>
              <a:rPr lang="en-GB" sz="1200" b="1" dirty="0"/>
              <a:t>Austria</a:t>
            </a:r>
            <a:r>
              <a:rPr lang="en-GB" sz="1200" dirty="0"/>
              <a:t> (not Germany)</a:t>
            </a:r>
          </a:p>
          <a:p>
            <a:r>
              <a:rPr lang="en-GB" sz="1200" b="1" dirty="0"/>
              <a:t>1907:</a:t>
            </a:r>
            <a:r>
              <a:rPr lang="en-GB" sz="1200" dirty="0"/>
              <a:t> </a:t>
            </a:r>
          </a:p>
          <a:p>
            <a:r>
              <a:rPr lang="en-GB" sz="1200" b="1" dirty="0"/>
              <a:t>Mother</a:t>
            </a:r>
            <a:r>
              <a:rPr lang="en-GB" sz="1200" dirty="0"/>
              <a:t> died of cancer when he was 18.</a:t>
            </a:r>
          </a:p>
          <a:p>
            <a:r>
              <a:rPr lang="en-GB" sz="1200" b="1" dirty="0"/>
              <a:t>1912:</a:t>
            </a:r>
            <a:r>
              <a:rPr lang="en-GB" sz="1200" dirty="0"/>
              <a:t> </a:t>
            </a:r>
          </a:p>
          <a:p>
            <a:r>
              <a:rPr lang="en-GB" sz="1200" dirty="0"/>
              <a:t>No success at school and </a:t>
            </a:r>
            <a:r>
              <a:rPr lang="en-GB" sz="1200" b="1" dirty="0"/>
              <a:t>failed </a:t>
            </a:r>
            <a:r>
              <a:rPr lang="en-GB" sz="1200" dirty="0"/>
              <a:t>to be placed at art academy.</a:t>
            </a:r>
          </a:p>
          <a:p>
            <a:r>
              <a:rPr lang="en-GB" sz="1200" b="1" dirty="0"/>
              <a:t>1913</a:t>
            </a:r>
            <a:r>
              <a:rPr lang="en-GB" sz="1200" dirty="0"/>
              <a:t>: </a:t>
            </a:r>
          </a:p>
          <a:p>
            <a:r>
              <a:rPr lang="en-GB" sz="1200" dirty="0"/>
              <a:t>He moved to </a:t>
            </a:r>
            <a:r>
              <a:rPr lang="en-GB" sz="1200" b="1" dirty="0"/>
              <a:t>Munich</a:t>
            </a:r>
            <a:r>
              <a:rPr lang="en-GB" sz="1200" dirty="0"/>
              <a:t> (Germany)</a:t>
            </a:r>
          </a:p>
          <a:p>
            <a:r>
              <a:rPr lang="en-GB" sz="1200" b="1" dirty="0"/>
              <a:t>1914:</a:t>
            </a:r>
            <a:r>
              <a:rPr lang="en-GB" sz="1200" dirty="0"/>
              <a:t> </a:t>
            </a:r>
          </a:p>
          <a:p>
            <a:r>
              <a:rPr lang="en-GB" sz="1200" dirty="0"/>
              <a:t>Joined the Germany </a:t>
            </a:r>
            <a:r>
              <a:rPr lang="en-GB" sz="1200" b="1" dirty="0"/>
              <a:t>army</a:t>
            </a:r>
            <a:r>
              <a:rPr lang="en-GB" sz="1200" dirty="0"/>
              <a:t> and fought in WW1. Was a brave soldier and received the </a:t>
            </a:r>
            <a:r>
              <a:rPr lang="en-GB" sz="1200" b="1" dirty="0"/>
              <a:t>Iron Cross twice </a:t>
            </a:r>
            <a:r>
              <a:rPr lang="en-GB" sz="1200" dirty="0"/>
              <a:t>for bravery.</a:t>
            </a:r>
          </a:p>
          <a:p>
            <a:r>
              <a:rPr lang="en-GB" sz="1200" b="1" dirty="0"/>
              <a:t>1918:</a:t>
            </a:r>
          </a:p>
          <a:p>
            <a:r>
              <a:rPr lang="en-GB" sz="1200" dirty="0"/>
              <a:t>The loss of the war &amp; the terms of the Treaty of Versailles hit him hard. He knew then he wanted to make a change &amp; go into </a:t>
            </a:r>
            <a:r>
              <a:rPr lang="en-GB" sz="1200" b="1" dirty="0"/>
              <a:t>politics</a:t>
            </a:r>
            <a:r>
              <a:rPr lang="en-GB" sz="1200" dirty="0"/>
              <a:t>.</a:t>
            </a:r>
          </a:p>
          <a:p>
            <a:r>
              <a:rPr lang="en-GB" sz="1200" b="1" dirty="0"/>
              <a:t>1933:</a:t>
            </a:r>
            <a:r>
              <a:rPr lang="en-GB" sz="1200" dirty="0"/>
              <a:t> </a:t>
            </a:r>
          </a:p>
          <a:p>
            <a:r>
              <a:rPr lang="en-GB" sz="1200" dirty="0"/>
              <a:t>Became </a:t>
            </a:r>
            <a:r>
              <a:rPr lang="en-GB" sz="1200" b="1" dirty="0"/>
              <a:t>Chancellor</a:t>
            </a:r>
            <a:r>
              <a:rPr lang="en-GB" sz="1200" dirty="0"/>
              <a:t> of Germany.</a:t>
            </a:r>
          </a:p>
        </p:txBody>
      </p:sp>
      <p:graphicFrame>
        <p:nvGraphicFramePr>
          <p:cNvPr id="13" name="Table 12"/>
          <p:cNvGraphicFramePr>
            <a:graphicFrameLocks noGrp="1"/>
          </p:cNvGraphicFramePr>
          <p:nvPr/>
        </p:nvGraphicFramePr>
        <p:xfrm>
          <a:off x="1910048" y="1013911"/>
          <a:ext cx="10204029" cy="1676400"/>
        </p:xfrm>
        <a:graphic>
          <a:graphicData uri="http://schemas.openxmlformats.org/drawingml/2006/table">
            <a:tbl>
              <a:tblPr firstRow="1" bandRow="1">
                <a:tableStyleId>{5C22544A-7EE6-4342-B048-85BDC9FD1C3A}</a:tableStyleId>
              </a:tblPr>
              <a:tblGrid>
                <a:gridCol w="1780208">
                  <a:extLst>
                    <a:ext uri="{9D8B030D-6E8A-4147-A177-3AD203B41FA5}">
                      <a16:colId xmlns:a16="http://schemas.microsoft.com/office/drawing/2014/main" val="3453054686"/>
                    </a:ext>
                  </a:extLst>
                </a:gridCol>
                <a:gridCol w="1644496">
                  <a:extLst>
                    <a:ext uri="{9D8B030D-6E8A-4147-A177-3AD203B41FA5}">
                      <a16:colId xmlns:a16="http://schemas.microsoft.com/office/drawing/2014/main" val="1195877973"/>
                    </a:ext>
                  </a:extLst>
                </a:gridCol>
                <a:gridCol w="3525220">
                  <a:extLst>
                    <a:ext uri="{9D8B030D-6E8A-4147-A177-3AD203B41FA5}">
                      <a16:colId xmlns:a16="http://schemas.microsoft.com/office/drawing/2014/main" val="2967443787"/>
                    </a:ext>
                  </a:extLst>
                </a:gridCol>
                <a:gridCol w="2035178">
                  <a:extLst>
                    <a:ext uri="{9D8B030D-6E8A-4147-A177-3AD203B41FA5}">
                      <a16:colId xmlns:a16="http://schemas.microsoft.com/office/drawing/2014/main" val="2569368441"/>
                    </a:ext>
                  </a:extLst>
                </a:gridCol>
                <a:gridCol w="1218927">
                  <a:extLst>
                    <a:ext uri="{9D8B030D-6E8A-4147-A177-3AD203B41FA5}">
                      <a16:colId xmlns:a16="http://schemas.microsoft.com/office/drawing/2014/main" val="651639882"/>
                    </a:ext>
                  </a:extLst>
                </a:gridCol>
              </a:tblGrid>
              <a:tr h="251012">
                <a:tc>
                  <a:txBody>
                    <a:bodyPr/>
                    <a:lstStyle/>
                    <a:p>
                      <a:pPr algn="ctr"/>
                      <a:r>
                        <a:rPr lang="en-GB" sz="1400" dirty="0">
                          <a:solidFill>
                            <a:schemeClr val="tx1"/>
                          </a:solidFill>
                        </a:rPr>
                        <a:t>1918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r>
                        <a:rPr lang="en-GB" sz="1400" dirty="0">
                          <a:solidFill>
                            <a:schemeClr val="tx1"/>
                          </a:solidFill>
                        </a:rPr>
                        <a:t>1919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r>
                        <a:rPr lang="en-GB" sz="1400" dirty="0">
                          <a:solidFill>
                            <a:schemeClr val="tx1"/>
                          </a:solidFill>
                        </a:rPr>
                        <a:t>1920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r>
                        <a:rPr lang="en-GB" sz="1400" dirty="0">
                          <a:solidFill>
                            <a:schemeClr val="tx1"/>
                          </a:solidFill>
                        </a:rPr>
                        <a:t>1921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r>
                        <a:rPr lang="en-GB" sz="1400" dirty="0">
                          <a:solidFill>
                            <a:schemeClr val="tx1"/>
                          </a:solidFill>
                        </a:rPr>
                        <a:t>1922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076439389"/>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After WW1, the army used him to spy on political parties to discover any threats. He regularly attended meetings of the </a:t>
                      </a:r>
                      <a:r>
                        <a:rPr lang="en-GB" sz="1200" b="1" dirty="0"/>
                        <a:t>German Workers’ Party </a:t>
                      </a:r>
                      <a:r>
                        <a:rPr lang="en-GB" sz="1200" dirty="0"/>
                        <a:t>(DAP).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Hitler joined the German Worker’s Party as he </a:t>
                      </a:r>
                      <a:r>
                        <a:rPr lang="en-GB" sz="1200" b="1" dirty="0"/>
                        <a:t>liked their ideas</a:t>
                      </a:r>
                      <a:r>
                        <a:rPr lang="en-GB" sz="1200" dirty="0"/>
                        <a:t>. They had </a:t>
                      </a:r>
                      <a:r>
                        <a:rPr lang="en-GB" sz="1200" b="1" dirty="0"/>
                        <a:t>little money </a:t>
                      </a:r>
                      <a:r>
                        <a:rPr lang="en-GB" sz="1200" b="0" dirty="0"/>
                        <a:t>&amp;</a:t>
                      </a:r>
                      <a:r>
                        <a:rPr lang="en-GB" sz="1200" dirty="0"/>
                        <a:t> </a:t>
                      </a:r>
                      <a:r>
                        <a:rPr lang="en-GB" sz="1200" b="1" dirty="0"/>
                        <a:t>few members.</a:t>
                      </a:r>
                      <a:r>
                        <a:rPr lang="en-GB" sz="1200" b="1" baseline="0" dirty="0"/>
                        <a:t> </a:t>
                      </a:r>
                      <a:r>
                        <a:rPr lang="en-GB" sz="1200" b="0" dirty="0"/>
                        <a:t>Their leader</a:t>
                      </a:r>
                      <a:r>
                        <a:rPr lang="en-GB" sz="1200" b="0" baseline="0" dirty="0"/>
                        <a:t> </a:t>
                      </a:r>
                      <a:r>
                        <a:rPr lang="en-GB" sz="1200" b="0" dirty="0"/>
                        <a:t>was </a:t>
                      </a:r>
                      <a:r>
                        <a:rPr lang="en-GB" sz="1200" b="1" dirty="0"/>
                        <a:t>Anton Drexler.</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1450" indent="-171450">
                        <a:buFont typeface="Wingdings" panose="05000000000000000000" pitchFamily="2" charset="2"/>
                        <a:buChar char="q"/>
                      </a:pPr>
                      <a:r>
                        <a:rPr lang="en-GB" sz="1200" dirty="0"/>
                        <a:t>Hitler became head of the DAP’s </a:t>
                      </a:r>
                      <a:r>
                        <a:rPr lang="en-GB" sz="1200" b="1" dirty="0"/>
                        <a:t>propaganda</a:t>
                      </a:r>
                      <a:r>
                        <a:rPr lang="en-GB" sz="1200" dirty="0"/>
                        <a:t>. </a:t>
                      </a:r>
                    </a:p>
                    <a:p>
                      <a:pPr marL="171450" indent="-171450">
                        <a:buFont typeface="Wingdings" panose="05000000000000000000" pitchFamily="2" charset="2"/>
                        <a:buChar char="q"/>
                      </a:pPr>
                      <a:r>
                        <a:rPr lang="en-GB" sz="1200" dirty="0"/>
                        <a:t>Hitler and Drexler wrote their </a:t>
                      </a:r>
                      <a:r>
                        <a:rPr lang="en-GB" sz="1200" b="1" dirty="0"/>
                        <a:t>25 Point Programme</a:t>
                      </a:r>
                      <a:r>
                        <a:rPr lang="en-GB" sz="1200" b="0" baseline="0" dirty="0"/>
                        <a:t> </a:t>
                      </a:r>
                      <a:r>
                        <a:rPr lang="en-GB" sz="1200" dirty="0"/>
                        <a:t>Hitler changes the party name to gain wider support – </a:t>
                      </a:r>
                      <a:r>
                        <a:rPr lang="en-GB" sz="1200" b="1" dirty="0"/>
                        <a:t>NSDAP</a:t>
                      </a:r>
                      <a:r>
                        <a:rPr lang="en-GB" sz="1200" dirty="0"/>
                        <a:t> (or Nazi Party) for short.</a:t>
                      </a:r>
                    </a:p>
                    <a:p>
                      <a:pPr marL="171450" indent="-171450">
                        <a:buFont typeface="Wingdings" panose="05000000000000000000" pitchFamily="2" charset="2"/>
                        <a:buChar char="q"/>
                      </a:pPr>
                      <a:r>
                        <a:rPr lang="en-GB" sz="1200" dirty="0"/>
                        <a:t>The NSDAP starts to use its logo – the </a:t>
                      </a:r>
                      <a:r>
                        <a:rPr lang="en-GB" sz="1200" b="1" dirty="0"/>
                        <a:t>swastika </a:t>
                      </a:r>
                      <a:r>
                        <a:rPr lang="en-GB" sz="1200" b="0" dirty="0"/>
                        <a:t>&amp;</a:t>
                      </a:r>
                      <a:r>
                        <a:rPr lang="en-GB" sz="1200" dirty="0"/>
                        <a:t> </a:t>
                      </a:r>
                      <a:r>
                        <a:rPr lang="en-GB" sz="1200" b="1" dirty="0"/>
                        <a:t>straight arm salute </a:t>
                      </a:r>
                      <a:r>
                        <a:rPr lang="en-GB" sz="1200" dirty="0"/>
                        <a:t>to make the party stand out.</a:t>
                      </a:r>
                    </a:p>
                    <a:p>
                      <a:pPr marL="171450" indent="-171450">
                        <a:buFont typeface="Wingdings" panose="05000000000000000000" pitchFamily="2" charset="2"/>
                        <a:buChar char="q"/>
                      </a:pPr>
                      <a:r>
                        <a:rPr lang="en-GB" sz="1200" dirty="0"/>
                        <a:t>Bought their own </a:t>
                      </a:r>
                      <a:r>
                        <a:rPr lang="en-GB" sz="1200" b="1" dirty="0"/>
                        <a:t>newspaper</a:t>
                      </a:r>
                      <a:r>
                        <a:rPr lang="en-GB" sz="1200" dirty="0"/>
                        <a:t> ‘People’s Observer’.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1450" indent="-171450">
                        <a:buFont typeface="Wingdings" panose="05000000000000000000" pitchFamily="2" charset="2"/>
                        <a:buChar char="q"/>
                      </a:pPr>
                      <a:r>
                        <a:rPr lang="en-GB" sz="1200" dirty="0"/>
                        <a:t>Hitler contested with Drexler for the </a:t>
                      </a:r>
                      <a:r>
                        <a:rPr lang="en-GB" sz="1200" b="1" dirty="0"/>
                        <a:t>leadership</a:t>
                      </a:r>
                      <a:r>
                        <a:rPr lang="en-GB" sz="1200" dirty="0"/>
                        <a:t> of the NSDAP and won.</a:t>
                      </a:r>
                    </a:p>
                    <a:p>
                      <a:pPr marL="171450" indent="-171450">
                        <a:buFont typeface="Wingdings" panose="05000000000000000000" pitchFamily="2" charset="2"/>
                        <a:buChar char="q"/>
                      </a:pPr>
                      <a:r>
                        <a:rPr lang="en-GB" sz="1200" dirty="0"/>
                        <a:t> Hitler created the SA ‘</a:t>
                      </a:r>
                      <a:r>
                        <a:rPr lang="en-GB" sz="1200" b="1" dirty="0" err="1"/>
                        <a:t>Stormtroopers</a:t>
                      </a:r>
                      <a:r>
                        <a:rPr lang="en-GB" sz="1200" dirty="0"/>
                        <a:t>’, otherwise known as the </a:t>
                      </a:r>
                      <a:r>
                        <a:rPr lang="en-GB" sz="1200" b="1" dirty="0"/>
                        <a:t>Brownshirts</a:t>
                      </a:r>
                      <a:r>
                        <a:rPr lang="en-GB" sz="1200"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Hitler </a:t>
                      </a:r>
                      <a:r>
                        <a:rPr lang="en-GB" sz="1200" b="1" dirty="0"/>
                        <a:t>stopped the election </a:t>
                      </a:r>
                      <a:r>
                        <a:rPr lang="en-GB" sz="1200" dirty="0"/>
                        <a:t>of leaders to the NSDAP which left him as leader </a:t>
                      </a:r>
                      <a:r>
                        <a:rPr lang="en-GB" sz="1200" baseline="0" dirty="0"/>
                        <a:t>without challenge.</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01183006"/>
                  </a:ext>
                </a:extLst>
              </a:tr>
            </a:tbl>
          </a:graphicData>
        </a:graphic>
      </p:graphicFrame>
      <p:sp>
        <p:nvSpPr>
          <p:cNvPr id="14" name="TextBox 13"/>
          <p:cNvSpPr txBox="1"/>
          <p:nvPr/>
        </p:nvSpPr>
        <p:spPr>
          <a:xfrm>
            <a:off x="3411412" y="2644304"/>
            <a:ext cx="6638589" cy="369332"/>
          </a:xfrm>
          <a:prstGeom prst="rect">
            <a:avLst/>
          </a:prstGeom>
          <a:noFill/>
        </p:spPr>
        <p:txBody>
          <a:bodyPr wrap="square" rtlCol="0">
            <a:spAutoFit/>
          </a:bodyPr>
          <a:lstStyle/>
          <a:p>
            <a:pPr algn="ctr"/>
            <a:r>
              <a:rPr lang="en-GB" u="sng" dirty="0"/>
              <a:t>How did Adolf Hitler take over the German Workers’ Party in 3 years?</a:t>
            </a:r>
          </a:p>
        </p:txBody>
      </p:sp>
      <p:graphicFrame>
        <p:nvGraphicFramePr>
          <p:cNvPr id="22" name="Table 21"/>
          <p:cNvGraphicFramePr>
            <a:graphicFrameLocks noGrp="1"/>
          </p:cNvGraphicFramePr>
          <p:nvPr/>
        </p:nvGraphicFramePr>
        <p:xfrm>
          <a:off x="1953794" y="3013636"/>
          <a:ext cx="4190974" cy="1798320"/>
        </p:xfrm>
        <a:graphic>
          <a:graphicData uri="http://schemas.openxmlformats.org/drawingml/2006/table">
            <a:tbl>
              <a:tblPr firstRow="1" bandRow="1">
                <a:tableStyleId>{5C22544A-7EE6-4342-B048-85BDC9FD1C3A}</a:tableStyleId>
              </a:tblPr>
              <a:tblGrid>
                <a:gridCol w="4190974">
                  <a:extLst>
                    <a:ext uri="{9D8B030D-6E8A-4147-A177-3AD203B41FA5}">
                      <a16:colId xmlns:a16="http://schemas.microsoft.com/office/drawing/2014/main" val="3166503132"/>
                    </a:ext>
                  </a:extLst>
                </a:gridCol>
              </a:tblGrid>
              <a:tr h="298524">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solidFill>
                            <a:srgbClr val="C00000"/>
                          </a:solidFill>
                        </a:rPr>
                        <a:t>B</a:t>
                      </a:r>
                      <a:r>
                        <a:rPr lang="en-GB" sz="1400" dirty="0">
                          <a:solidFill>
                            <a:schemeClr val="tx1"/>
                          </a:solidFill>
                        </a:rPr>
                        <a:t>rownshirts (SA)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06989712"/>
                  </a:ext>
                </a:extLst>
              </a:tr>
              <a:tr h="1415763">
                <a:tc>
                  <a:txBody>
                    <a:bodyPr/>
                    <a:lstStyle/>
                    <a:p>
                      <a:pPr marL="171450" indent="-171450">
                        <a:buFont typeface="Wingdings" panose="05000000000000000000" pitchFamily="2" charset="2"/>
                        <a:buChar char="q"/>
                      </a:pPr>
                      <a:r>
                        <a:rPr lang="en-GB" sz="1100" dirty="0">
                          <a:solidFill>
                            <a:schemeClr val="tx1"/>
                          </a:solidFill>
                        </a:rPr>
                        <a:t>Hitler kept control of his own party using the</a:t>
                      </a:r>
                      <a:r>
                        <a:rPr lang="en-GB" sz="1100" baseline="0" dirty="0">
                          <a:solidFill>
                            <a:schemeClr val="tx1"/>
                          </a:solidFill>
                        </a:rPr>
                        <a:t>                ‘</a:t>
                      </a:r>
                      <a:r>
                        <a:rPr lang="en-GB" sz="1100" b="1" baseline="0" dirty="0" err="1">
                          <a:solidFill>
                            <a:schemeClr val="tx1"/>
                          </a:solidFill>
                        </a:rPr>
                        <a:t>Stormtroopers</a:t>
                      </a:r>
                      <a:r>
                        <a:rPr lang="en-GB" sz="1100" baseline="0" dirty="0">
                          <a:solidFill>
                            <a:schemeClr val="tx1"/>
                          </a:solidFill>
                        </a:rPr>
                        <a:t>’ or SA led by </a:t>
                      </a:r>
                      <a:r>
                        <a:rPr lang="en-GB" sz="1100" b="1" baseline="0" dirty="0">
                          <a:solidFill>
                            <a:schemeClr val="tx1"/>
                          </a:solidFill>
                        </a:rPr>
                        <a:t>Ernst Rohm</a:t>
                      </a:r>
                      <a:r>
                        <a:rPr lang="en-GB" sz="1100" baseline="0" dirty="0">
                          <a:solidFill>
                            <a:schemeClr val="tx1"/>
                          </a:solidFill>
                        </a:rPr>
                        <a:t>.  </a:t>
                      </a:r>
                    </a:p>
                    <a:p>
                      <a:pPr marL="171450" indent="-171450">
                        <a:buFont typeface="Wingdings" panose="05000000000000000000" pitchFamily="2" charset="2"/>
                        <a:buChar char="q"/>
                      </a:pPr>
                      <a:r>
                        <a:rPr lang="en-GB" sz="1100" baseline="0" dirty="0">
                          <a:solidFill>
                            <a:schemeClr val="tx1"/>
                          </a:solidFill>
                        </a:rPr>
                        <a:t>They were called </a:t>
                      </a:r>
                      <a:r>
                        <a:rPr lang="en-GB" sz="1100" b="1" baseline="0" dirty="0" err="1">
                          <a:solidFill>
                            <a:schemeClr val="tx1"/>
                          </a:solidFill>
                        </a:rPr>
                        <a:t>brownshirts</a:t>
                      </a:r>
                      <a:r>
                        <a:rPr lang="en-GB" sz="1100" baseline="0" dirty="0">
                          <a:solidFill>
                            <a:schemeClr val="tx1"/>
                          </a:solidFill>
                        </a:rPr>
                        <a:t> due to the brown uniform.  </a:t>
                      </a:r>
                    </a:p>
                    <a:p>
                      <a:pPr marL="171450" indent="-171450">
                        <a:buFont typeface="Wingdings" panose="05000000000000000000" pitchFamily="2" charset="2"/>
                        <a:buChar char="q"/>
                      </a:pPr>
                      <a:r>
                        <a:rPr lang="en-GB" sz="1100" baseline="0" dirty="0">
                          <a:solidFill>
                            <a:schemeClr val="tx1"/>
                          </a:solidFill>
                        </a:rPr>
                        <a:t>They were </a:t>
                      </a:r>
                      <a:r>
                        <a:rPr lang="en-GB" sz="1100" b="1" baseline="0" dirty="0">
                          <a:solidFill>
                            <a:schemeClr val="tx1"/>
                          </a:solidFill>
                        </a:rPr>
                        <a:t>ex-soldiers</a:t>
                      </a:r>
                      <a:r>
                        <a:rPr lang="en-GB" sz="1100" baseline="0" dirty="0">
                          <a:solidFill>
                            <a:schemeClr val="tx1"/>
                          </a:solidFill>
                        </a:rPr>
                        <a:t> who were paid by the Nazis.  </a:t>
                      </a:r>
                    </a:p>
                    <a:p>
                      <a:pPr marL="171450" indent="-171450">
                        <a:buFont typeface="Wingdings" panose="05000000000000000000" pitchFamily="2" charset="2"/>
                        <a:buChar char="q"/>
                      </a:pPr>
                      <a:r>
                        <a:rPr lang="en-GB" sz="1100" baseline="0" dirty="0">
                          <a:solidFill>
                            <a:schemeClr val="tx1"/>
                          </a:solidFill>
                        </a:rPr>
                        <a:t>They controlled crowds at meetings &amp; removed opposition. </a:t>
                      </a:r>
                    </a:p>
                    <a:p>
                      <a:pPr marL="171450" indent="-171450">
                        <a:buFont typeface="Wingdings" panose="05000000000000000000" pitchFamily="2" charset="2"/>
                        <a:buChar char="q"/>
                      </a:pPr>
                      <a:r>
                        <a:rPr lang="en-GB" sz="1100" baseline="0" dirty="0">
                          <a:solidFill>
                            <a:schemeClr val="tx1"/>
                          </a:solidFill>
                        </a:rPr>
                        <a:t>Hitler selected the most loyal men to be his own </a:t>
                      </a:r>
                      <a:r>
                        <a:rPr lang="en-GB" sz="1100" b="1" baseline="0" dirty="0">
                          <a:solidFill>
                            <a:schemeClr val="tx1"/>
                          </a:solidFill>
                        </a:rPr>
                        <a:t>personal bodyguards</a:t>
                      </a:r>
                      <a:r>
                        <a:rPr lang="en-GB" sz="1100" baseline="0" dirty="0">
                          <a:solidFill>
                            <a:schemeClr val="tx1"/>
                          </a:solidFill>
                        </a:rPr>
                        <a:t>. They numbered over </a:t>
                      </a:r>
                      <a:r>
                        <a:rPr lang="en-GB" sz="1100" b="1" baseline="0" dirty="0">
                          <a:solidFill>
                            <a:schemeClr val="tx1"/>
                          </a:solidFill>
                        </a:rPr>
                        <a:t>800 </a:t>
                      </a:r>
                      <a:r>
                        <a:rPr lang="en-GB" sz="1100" baseline="0" dirty="0">
                          <a:solidFill>
                            <a:schemeClr val="tx1"/>
                          </a:solidFill>
                        </a:rPr>
                        <a:t>by 1922</a:t>
                      </a:r>
                    </a:p>
                    <a:p>
                      <a:pPr marL="171450" indent="-171450">
                        <a:buFont typeface="Wingdings" panose="05000000000000000000" pitchFamily="2" charset="2"/>
                        <a:buChar char="q"/>
                      </a:pPr>
                      <a:r>
                        <a:rPr lang="en-GB" sz="1100" baseline="0" dirty="0">
                          <a:solidFill>
                            <a:schemeClr val="tx1"/>
                          </a:solidFill>
                        </a:rPr>
                        <a:t>They made the NSDAP look </a:t>
                      </a:r>
                      <a:r>
                        <a:rPr lang="en-GB" sz="1100" b="1" baseline="0" dirty="0">
                          <a:solidFill>
                            <a:schemeClr val="tx1"/>
                          </a:solidFill>
                        </a:rPr>
                        <a:t>strong</a:t>
                      </a:r>
                      <a:r>
                        <a:rPr lang="en-GB" sz="1100" baseline="0" dirty="0">
                          <a:solidFill>
                            <a:schemeClr val="tx1"/>
                          </a:solidFill>
                        </a:rPr>
                        <a:t> and </a:t>
                      </a:r>
                      <a:r>
                        <a:rPr lang="en-GB" sz="1100" b="1" baseline="0" dirty="0">
                          <a:solidFill>
                            <a:schemeClr val="tx1"/>
                          </a:solidFill>
                        </a:rPr>
                        <a:t>official</a:t>
                      </a:r>
                      <a:r>
                        <a:rPr lang="en-GB" sz="1100" baseline="0" dirty="0">
                          <a:solidFill>
                            <a:schemeClr val="tx1"/>
                          </a:solidFill>
                        </a:rPr>
                        <a:t>.</a:t>
                      </a: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61116070"/>
                  </a:ext>
                </a:extLst>
              </a:tr>
            </a:tbl>
          </a:graphicData>
        </a:graphic>
      </p:graphicFrame>
      <p:graphicFrame>
        <p:nvGraphicFramePr>
          <p:cNvPr id="25" name="Table 24"/>
          <p:cNvGraphicFramePr>
            <a:graphicFrameLocks noGrp="1"/>
          </p:cNvGraphicFramePr>
          <p:nvPr/>
        </p:nvGraphicFramePr>
        <p:xfrm>
          <a:off x="7726306" y="3013636"/>
          <a:ext cx="4350821" cy="1798320"/>
        </p:xfrm>
        <a:graphic>
          <a:graphicData uri="http://schemas.openxmlformats.org/drawingml/2006/table">
            <a:tbl>
              <a:tblPr firstRow="1" bandRow="1">
                <a:tableStyleId>{5C22544A-7EE6-4342-B048-85BDC9FD1C3A}</a:tableStyleId>
              </a:tblPr>
              <a:tblGrid>
                <a:gridCol w="4350821">
                  <a:extLst>
                    <a:ext uri="{9D8B030D-6E8A-4147-A177-3AD203B41FA5}">
                      <a16:colId xmlns:a16="http://schemas.microsoft.com/office/drawing/2014/main" val="3166503132"/>
                    </a:ext>
                  </a:extLst>
                </a:gridCol>
              </a:tblGrid>
              <a:tr h="289724">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solidFill>
                            <a:srgbClr val="C00000"/>
                          </a:solidFill>
                        </a:rPr>
                        <a:t>L</a:t>
                      </a:r>
                      <a:r>
                        <a:rPr lang="en-GB" sz="1400" dirty="0">
                          <a:solidFill>
                            <a:schemeClr val="tx1"/>
                          </a:solidFill>
                        </a:rPr>
                        <a:t>eadership Skills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06989712"/>
                  </a:ext>
                </a:extLst>
              </a:tr>
              <a:tr h="1305282">
                <a:tc>
                  <a:txBody>
                    <a:bodyPr/>
                    <a:lstStyle/>
                    <a:p>
                      <a:r>
                        <a:rPr lang="en-GB" sz="1100" dirty="0">
                          <a:solidFill>
                            <a:schemeClr val="tx1"/>
                          </a:solidFill>
                        </a:rPr>
                        <a:t>He</a:t>
                      </a:r>
                      <a:r>
                        <a:rPr lang="en-GB" sz="1100" baseline="0" dirty="0">
                          <a:solidFill>
                            <a:schemeClr val="tx1"/>
                          </a:solidFill>
                        </a:rPr>
                        <a:t> was so popular that he was elected the leader of the NSDAP in 1921. He became stronger by bringing in his own supporters to help him: </a:t>
                      </a:r>
                    </a:p>
                    <a:p>
                      <a:pPr marL="171450" indent="-171450">
                        <a:buFont typeface="Wingdings" panose="05000000000000000000" pitchFamily="2" charset="2"/>
                        <a:buChar char="ü"/>
                      </a:pPr>
                      <a:r>
                        <a:rPr lang="en-GB" sz="1100" b="1" baseline="0" dirty="0">
                          <a:solidFill>
                            <a:schemeClr val="tx1"/>
                          </a:solidFill>
                        </a:rPr>
                        <a:t>Rudolf Hess:  </a:t>
                      </a:r>
                      <a:r>
                        <a:rPr lang="en-GB" sz="1100" baseline="0" dirty="0">
                          <a:solidFill>
                            <a:schemeClr val="tx1"/>
                          </a:solidFill>
                        </a:rPr>
                        <a:t>(his deputy), </a:t>
                      </a:r>
                    </a:p>
                    <a:p>
                      <a:pPr marL="171450" indent="-171450">
                        <a:buFont typeface="Wingdings" panose="05000000000000000000" pitchFamily="2" charset="2"/>
                        <a:buChar char="ü"/>
                      </a:pPr>
                      <a:r>
                        <a:rPr lang="en-GB" sz="1100" b="1" baseline="0" dirty="0">
                          <a:solidFill>
                            <a:schemeClr val="tx1"/>
                          </a:solidFill>
                        </a:rPr>
                        <a:t>Hermann Goering</a:t>
                      </a:r>
                      <a:r>
                        <a:rPr lang="en-GB" sz="1100" b="0" baseline="0" dirty="0">
                          <a:solidFill>
                            <a:schemeClr val="tx1"/>
                          </a:solidFill>
                        </a:rPr>
                        <a:t>:</a:t>
                      </a:r>
                      <a:r>
                        <a:rPr lang="en-GB" sz="1100" baseline="0" dirty="0">
                          <a:solidFill>
                            <a:schemeClr val="tx1"/>
                          </a:solidFill>
                        </a:rPr>
                        <a:t> a wealthy and attractive pilot from WW1</a:t>
                      </a:r>
                    </a:p>
                    <a:p>
                      <a:pPr marL="171450" indent="-171450">
                        <a:buFont typeface="Wingdings" panose="05000000000000000000" pitchFamily="2" charset="2"/>
                        <a:buChar char="ü"/>
                      </a:pPr>
                      <a:r>
                        <a:rPr lang="en-GB" sz="1100" b="1" baseline="0" dirty="0">
                          <a:solidFill>
                            <a:schemeClr val="tx1"/>
                          </a:solidFill>
                        </a:rPr>
                        <a:t>Ernst Rohm</a:t>
                      </a:r>
                      <a:r>
                        <a:rPr lang="en-GB" sz="1100" b="0" baseline="0" dirty="0">
                          <a:solidFill>
                            <a:schemeClr val="tx1"/>
                          </a:solidFill>
                        </a:rPr>
                        <a:t>:</a:t>
                      </a:r>
                      <a:r>
                        <a:rPr lang="en-GB" sz="1100" baseline="0" dirty="0">
                          <a:solidFill>
                            <a:schemeClr val="tx1"/>
                          </a:solidFill>
                        </a:rPr>
                        <a:t> a tough army officer who was very popular with ex-soldiers, </a:t>
                      </a:r>
                    </a:p>
                    <a:p>
                      <a:pPr marL="171450" indent="-171450">
                        <a:buFont typeface="Wingdings" panose="05000000000000000000" pitchFamily="2" charset="2"/>
                        <a:buChar char="ü"/>
                      </a:pPr>
                      <a:r>
                        <a:rPr lang="en-GB" sz="1100" b="1" baseline="0" dirty="0">
                          <a:solidFill>
                            <a:schemeClr val="tx1"/>
                          </a:solidFill>
                        </a:rPr>
                        <a:t>Julius </a:t>
                      </a:r>
                      <a:r>
                        <a:rPr lang="en-GB" sz="1100" b="1" baseline="0" dirty="0" err="1">
                          <a:solidFill>
                            <a:schemeClr val="tx1"/>
                          </a:solidFill>
                        </a:rPr>
                        <a:t>Streicher</a:t>
                      </a:r>
                      <a:r>
                        <a:rPr lang="en-GB" sz="1100" b="0" baseline="0" dirty="0">
                          <a:solidFill>
                            <a:schemeClr val="tx1"/>
                          </a:solidFill>
                        </a:rPr>
                        <a:t>:</a:t>
                      </a:r>
                      <a:r>
                        <a:rPr lang="en-GB" sz="1100" baseline="0" dirty="0">
                          <a:solidFill>
                            <a:schemeClr val="tx1"/>
                          </a:solidFill>
                        </a:rPr>
                        <a:t> a publisher who helped publicise Nazi newspapers. His paper regularly sold 14,000 copies by 1927.</a:t>
                      </a: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61116070"/>
                  </a:ext>
                </a:extLst>
              </a:tr>
            </a:tbl>
          </a:graphicData>
        </a:graphic>
      </p:graphicFrame>
      <p:graphicFrame>
        <p:nvGraphicFramePr>
          <p:cNvPr id="26" name="Table 25"/>
          <p:cNvGraphicFramePr>
            <a:graphicFrameLocks noGrp="1"/>
          </p:cNvGraphicFramePr>
          <p:nvPr/>
        </p:nvGraphicFramePr>
        <p:xfrm>
          <a:off x="9159818" y="4861952"/>
          <a:ext cx="2907791" cy="1965960"/>
        </p:xfrm>
        <a:graphic>
          <a:graphicData uri="http://schemas.openxmlformats.org/drawingml/2006/table">
            <a:tbl>
              <a:tblPr firstRow="1" bandRow="1">
                <a:tableStyleId>{5C22544A-7EE6-4342-B048-85BDC9FD1C3A}</a:tableStyleId>
              </a:tblPr>
              <a:tblGrid>
                <a:gridCol w="2907791">
                  <a:extLst>
                    <a:ext uri="{9D8B030D-6E8A-4147-A177-3AD203B41FA5}">
                      <a16:colId xmlns:a16="http://schemas.microsoft.com/office/drawing/2014/main" val="3166503132"/>
                    </a:ext>
                  </a:extLst>
                </a:gridCol>
              </a:tblGrid>
              <a:tr h="296201">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solidFill>
                            <a:srgbClr val="C00000"/>
                          </a:solidFill>
                        </a:rPr>
                        <a:t>A</a:t>
                      </a:r>
                      <a:r>
                        <a:rPr lang="en-GB" sz="1400" dirty="0">
                          <a:solidFill>
                            <a:schemeClr val="tx1"/>
                          </a:solidFill>
                        </a:rPr>
                        <a:t>ppeal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06989712"/>
                  </a:ext>
                </a:extLst>
              </a:tr>
              <a:tr h="1201243">
                <a:tc>
                  <a:txBody>
                    <a:bodyPr/>
                    <a:lstStyle/>
                    <a:p>
                      <a:pPr marL="179388" indent="-179388">
                        <a:buFont typeface="Wingdings" panose="05000000000000000000" pitchFamily="2" charset="2"/>
                        <a:buChar char="q"/>
                      </a:pPr>
                      <a:r>
                        <a:rPr lang="en-GB" sz="1100" dirty="0">
                          <a:solidFill>
                            <a:schemeClr val="tx1"/>
                          </a:solidFill>
                        </a:rPr>
                        <a:t>Hitler was a talented </a:t>
                      </a:r>
                      <a:r>
                        <a:rPr lang="en-GB" sz="1100" b="1" dirty="0">
                          <a:solidFill>
                            <a:schemeClr val="tx1"/>
                          </a:solidFill>
                        </a:rPr>
                        <a:t>public speaker</a:t>
                      </a:r>
                      <a:r>
                        <a:rPr lang="en-GB" sz="1100" dirty="0">
                          <a:solidFill>
                            <a:schemeClr val="tx1"/>
                          </a:solidFill>
                        </a:rPr>
                        <a:t>.</a:t>
                      </a:r>
                    </a:p>
                    <a:p>
                      <a:pPr marL="179388" indent="-179388">
                        <a:buFont typeface="Wingdings" panose="05000000000000000000" pitchFamily="2" charset="2"/>
                        <a:buChar char="q"/>
                      </a:pPr>
                      <a:r>
                        <a:rPr lang="en-GB" sz="1100" dirty="0">
                          <a:solidFill>
                            <a:schemeClr val="tx1"/>
                          </a:solidFill>
                        </a:rPr>
                        <a:t>Hitler rehearsed his </a:t>
                      </a:r>
                      <a:r>
                        <a:rPr lang="en-GB" sz="1100" b="1" dirty="0">
                          <a:solidFill>
                            <a:schemeClr val="tx1"/>
                          </a:solidFill>
                        </a:rPr>
                        <a:t>speeches</a:t>
                      </a:r>
                      <a:r>
                        <a:rPr lang="en-GB" sz="1100" dirty="0">
                          <a:solidFill>
                            <a:schemeClr val="tx1"/>
                          </a:solidFill>
                        </a:rPr>
                        <a:t> to make them passionate, powerful and attract attention.</a:t>
                      </a:r>
                    </a:p>
                    <a:p>
                      <a:pPr marL="179388" indent="-179388">
                        <a:buFont typeface="Wingdings" panose="05000000000000000000" pitchFamily="2" charset="2"/>
                        <a:buChar char="q"/>
                      </a:pPr>
                      <a:r>
                        <a:rPr lang="en-GB" sz="1100" dirty="0">
                          <a:solidFill>
                            <a:schemeClr val="tx1"/>
                          </a:solidFill>
                        </a:rPr>
                        <a:t>His </a:t>
                      </a:r>
                      <a:r>
                        <a:rPr lang="en-GB" sz="1100" b="1" dirty="0">
                          <a:solidFill>
                            <a:schemeClr val="tx1"/>
                          </a:solidFill>
                        </a:rPr>
                        <a:t>hand gestures </a:t>
                      </a:r>
                      <a:r>
                        <a:rPr lang="en-GB" sz="1100" dirty="0">
                          <a:solidFill>
                            <a:schemeClr val="tx1"/>
                          </a:solidFill>
                        </a:rPr>
                        <a:t>and </a:t>
                      </a:r>
                      <a:r>
                        <a:rPr lang="en-GB" sz="1100" b="1" dirty="0">
                          <a:solidFill>
                            <a:schemeClr val="tx1"/>
                          </a:solidFill>
                        </a:rPr>
                        <a:t>eye contact </a:t>
                      </a:r>
                      <a:r>
                        <a:rPr lang="en-GB" sz="1100" dirty="0">
                          <a:solidFill>
                            <a:schemeClr val="tx1"/>
                          </a:solidFill>
                        </a:rPr>
                        <a:t>were a key part of his appeal.</a:t>
                      </a:r>
                    </a:p>
                    <a:p>
                      <a:pPr marL="179388" indent="-179388">
                        <a:buFont typeface="Wingdings" panose="05000000000000000000" pitchFamily="2" charset="2"/>
                        <a:buChar char="q"/>
                      </a:pPr>
                      <a:r>
                        <a:rPr lang="en-GB" sz="1100" dirty="0">
                          <a:solidFill>
                            <a:schemeClr val="tx1"/>
                          </a:solidFill>
                        </a:rPr>
                        <a:t>Hitler knew the power of </a:t>
                      </a:r>
                      <a:r>
                        <a:rPr lang="en-GB" sz="1100" b="1" dirty="0">
                          <a:solidFill>
                            <a:schemeClr val="tx1"/>
                          </a:solidFill>
                        </a:rPr>
                        <a:t>propaganda</a:t>
                      </a:r>
                      <a:r>
                        <a:rPr lang="en-GB" sz="1100" dirty="0">
                          <a:solidFill>
                            <a:schemeClr val="tx1"/>
                          </a:solidFill>
                        </a:rPr>
                        <a:t>, especially photographs, posters and banners including the</a:t>
                      </a:r>
                      <a:r>
                        <a:rPr lang="en-GB" sz="1100" baseline="0" dirty="0">
                          <a:solidFill>
                            <a:schemeClr val="tx1"/>
                          </a:solidFill>
                        </a:rPr>
                        <a:t> eye-catching logo of the </a:t>
                      </a:r>
                      <a:r>
                        <a:rPr lang="en-GB" sz="1100" b="1" baseline="0" dirty="0">
                          <a:solidFill>
                            <a:schemeClr val="tx1"/>
                          </a:solidFill>
                        </a:rPr>
                        <a:t>swastika</a:t>
                      </a:r>
                      <a:r>
                        <a:rPr lang="en-GB" sz="1100" baseline="0" dirty="0">
                          <a:solidFill>
                            <a:schemeClr val="tx1"/>
                          </a:solidFill>
                        </a:rPr>
                        <a:t>.</a:t>
                      </a: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61116070"/>
                  </a:ext>
                </a:extLst>
              </a:tr>
            </a:tbl>
          </a:graphicData>
        </a:graphic>
      </p:graphicFrame>
      <p:graphicFrame>
        <p:nvGraphicFramePr>
          <p:cNvPr id="27" name="Table 26"/>
          <p:cNvGraphicFramePr>
            <a:graphicFrameLocks noGrp="1"/>
          </p:cNvGraphicFramePr>
          <p:nvPr/>
        </p:nvGraphicFramePr>
        <p:xfrm>
          <a:off x="5559951" y="4867504"/>
          <a:ext cx="3471452" cy="1965960"/>
        </p:xfrm>
        <a:graphic>
          <a:graphicData uri="http://schemas.openxmlformats.org/drawingml/2006/table">
            <a:tbl>
              <a:tblPr firstRow="1" bandRow="1">
                <a:tableStyleId>{5C22544A-7EE6-4342-B048-85BDC9FD1C3A}</a:tableStyleId>
              </a:tblPr>
              <a:tblGrid>
                <a:gridCol w="3471452">
                  <a:extLst>
                    <a:ext uri="{9D8B030D-6E8A-4147-A177-3AD203B41FA5}">
                      <a16:colId xmlns:a16="http://schemas.microsoft.com/office/drawing/2014/main" val="3166503132"/>
                    </a:ext>
                  </a:extLst>
                </a:gridCol>
              </a:tblGrid>
              <a:tr h="298253">
                <a:tc>
                  <a:txBody>
                    <a:bodyPr/>
                    <a:lstStyle/>
                    <a:p>
                      <a:r>
                        <a:rPr lang="en-GB" sz="1800" dirty="0">
                          <a:solidFill>
                            <a:srgbClr val="C00000"/>
                          </a:solidFill>
                        </a:rPr>
                        <a:t>S</a:t>
                      </a:r>
                      <a:r>
                        <a:rPr lang="en-GB" sz="1400" dirty="0">
                          <a:solidFill>
                            <a:schemeClr val="tx1"/>
                          </a:solidFill>
                        </a:rPr>
                        <a:t>trategy/Strong ideas.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06989712"/>
                  </a:ext>
                </a:extLst>
              </a:tr>
              <a:tr h="1348900">
                <a:tc>
                  <a:txBody>
                    <a:bodyPr/>
                    <a:lstStyle/>
                    <a:p>
                      <a:r>
                        <a:rPr lang="en-GB" sz="1100" dirty="0">
                          <a:solidFill>
                            <a:schemeClr val="tx1"/>
                          </a:solidFill>
                        </a:rPr>
                        <a:t>Hitler had strong ideas.</a:t>
                      </a:r>
                      <a:r>
                        <a:rPr lang="en-GB" sz="1100" baseline="0" dirty="0">
                          <a:solidFill>
                            <a:schemeClr val="tx1"/>
                          </a:solidFill>
                        </a:rPr>
                        <a:t>  </a:t>
                      </a:r>
                    </a:p>
                    <a:p>
                      <a:pPr marL="171450" indent="-171450">
                        <a:buFont typeface="Wingdings" panose="05000000000000000000" pitchFamily="2" charset="2"/>
                        <a:buChar char="q"/>
                      </a:pPr>
                      <a:r>
                        <a:rPr lang="en-GB" sz="1100" baseline="0" dirty="0">
                          <a:solidFill>
                            <a:schemeClr val="tx1"/>
                          </a:solidFill>
                        </a:rPr>
                        <a:t>Set up a </a:t>
                      </a:r>
                      <a:r>
                        <a:rPr lang="en-GB" sz="1100" b="1" baseline="0" dirty="0">
                          <a:solidFill>
                            <a:schemeClr val="tx1"/>
                          </a:solidFill>
                        </a:rPr>
                        <a:t>permanent office </a:t>
                      </a:r>
                      <a:r>
                        <a:rPr lang="en-GB" sz="1100" baseline="0" dirty="0">
                          <a:solidFill>
                            <a:schemeClr val="tx1"/>
                          </a:solidFill>
                        </a:rPr>
                        <a:t>to work from.</a:t>
                      </a:r>
                    </a:p>
                    <a:p>
                      <a:pPr marL="171450" indent="-171450">
                        <a:buFont typeface="Wingdings" panose="05000000000000000000" pitchFamily="2" charset="2"/>
                        <a:buChar char="q"/>
                      </a:pPr>
                      <a:r>
                        <a:rPr lang="en-GB" sz="1100" baseline="0" dirty="0">
                          <a:solidFill>
                            <a:schemeClr val="tx1"/>
                          </a:solidFill>
                        </a:rPr>
                        <a:t>Better at raising </a:t>
                      </a:r>
                      <a:r>
                        <a:rPr lang="en-GB" sz="1100" b="1" baseline="0" dirty="0">
                          <a:solidFill>
                            <a:schemeClr val="tx1"/>
                          </a:solidFill>
                        </a:rPr>
                        <a:t>money</a:t>
                      </a:r>
                      <a:r>
                        <a:rPr lang="en-GB" sz="1100" baseline="0" dirty="0">
                          <a:solidFill>
                            <a:schemeClr val="tx1"/>
                          </a:solidFill>
                        </a:rPr>
                        <a:t> for the party.</a:t>
                      </a:r>
                    </a:p>
                    <a:p>
                      <a:pPr marL="171450" indent="-171450">
                        <a:buFont typeface="Wingdings" panose="05000000000000000000" pitchFamily="2" charset="2"/>
                        <a:buChar char="q"/>
                      </a:pPr>
                      <a:r>
                        <a:rPr lang="en-GB" sz="1100" baseline="0" dirty="0">
                          <a:solidFill>
                            <a:schemeClr val="tx1"/>
                          </a:solidFill>
                        </a:rPr>
                        <a:t>Changed the </a:t>
                      </a:r>
                      <a:r>
                        <a:rPr lang="en-GB" sz="1100" b="1" baseline="0" dirty="0">
                          <a:solidFill>
                            <a:schemeClr val="tx1"/>
                          </a:solidFill>
                        </a:rPr>
                        <a:t>name</a:t>
                      </a:r>
                      <a:r>
                        <a:rPr lang="en-GB" sz="1100" baseline="0" dirty="0">
                          <a:solidFill>
                            <a:schemeClr val="tx1"/>
                          </a:solidFill>
                        </a:rPr>
                        <a:t> of the party to include the terms ‘nationalist’ AND ‘socialist’ to broaden its appeal.  It was called the </a:t>
                      </a:r>
                      <a:r>
                        <a:rPr lang="en-GB" sz="1100" b="1" baseline="0" dirty="0">
                          <a:solidFill>
                            <a:schemeClr val="tx1"/>
                          </a:solidFill>
                        </a:rPr>
                        <a:t>National Socialist German Workers Party </a:t>
                      </a:r>
                      <a:r>
                        <a:rPr lang="en-GB" sz="1100" baseline="0" dirty="0">
                          <a:solidFill>
                            <a:schemeClr val="tx1"/>
                          </a:solidFill>
                        </a:rPr>
                        <a:t>(NSDAP).</a:t>
                      </a:r>
                    </a:p>
                    <a:p>
                      <a:pPr marL="171450" indent="-171450">
                        <a:buFont typeface="Wingdings" panose="05000000000000000000" pitchFamily="2" charset="2"/>
                        <a:buChar char="q"/>
                      </a:pPr>
                      <a:r>
                        <a:rPr lang="en-GB" sz="1100" baseline="0" dirty="0">
                          <a:solidFill>
                            <a:schemeClr val="tx1"/>
                          </a:solidFill>
                        </a:rPr>
                        <a:t>Use the </a:t>
                      </a:r>
                      <a:r>
                        <a:rPr lang="en-GB" sz="1100" b="1" baseline="0" dirty="0">
                          <a:solidFill>
                            <a:schemeClr val="tx1"/>
                          </a:solidFill>
                        </a:rPr>
                        <a:t>swastika </a:t>
                      </a:r>
                      <a:r>
                        <a:rPr lang="en-GB" sz="1100" baseline="0" dirty="0">
                          <a:solidFill>
                            <a:schemeClr val="tx1"/>
                          </a:solidFill>
                        </a:rPr>
                        <a:t>as the party logo.</a:t>
                      </a:r>
                    </a:p>
                    <a:p>
                      <a:pPr marL="171450" indent="-171450">
                        <a:buFont typeface="Wingdings" panose="05000000000000000000" pitchFamily="2" charset="2"/>
                        <a:buChar char="q"/>
                      </a:pPr>
                      <a:r>
                        <a:rPr lang="en-GB" sz="1100" baseline="0" dirty="0">
                          <a:solidFill>
                            <a:schemeClr val="tx1"/>
                          </a:solidFill>
                        </a:rPr>
                        <a:t>Bought their own party </a:t>
                      </a:r>
                      <a:r>
                        <a:rPr lang="en-GB" sz="1100" b="1" baseline="0" dirty="0">
                          <a:solidFill>
                            <a:schemeClr val="tx1"/>
                          </a:solidFill>
                        </a:rPr>
                        <a:t>newspaper.</a:t>
                      </a:r>
                      <a:r>
                        <a:rPr lang="en-GB" sz="1100" baseline="0" dirty="0">
                          <a:solidFill>
                            <a:schemeClr val="tx1"/>
                          </a:solidFill>
                        </a:rPr>
                        <a:t> </a:t>
                      </a: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61116070"/>
                  </a:ext>
                </a:extLst>
              </a:tr>
            </a:tbl>
          </a:graphicData>
        </a:graphic>
      </p:graphicFrame>
      <p:graphicFrame>
        <p:nvGraphicFramePr>
          <p:cNvPr id="28" name="Table 27"/>
          <p:cNvGraphicFramePr>
            <a:graphicFrameLocks noGrp="1"/>
          </p:cNvGraphicFramePr>
          <p:nvPr/>
        </p:nvGraphicFramePr>
        <p:xfrm>
          <a:off x="1945901" y="4858708"/>
          <a:ext cx="3485635" cy="1965960"/>
        </p:xfrm>
        <a:graphic>
          <a:graphicData uri="http://schemas.openxmlformats.org/drawingml/2006/table">
            <a:tbl>
              <a:tblPr firstRow="1" bandRow="1">
                <a:tableStyleId>{5C22544A-7EE6-4342-B048-85BDC9FD1C3A}</a:tableStyleId>
              </a:tblPr>
              <a:tblGrid>
                <a:gridCol w="3485635">
                  <a:extLst>
                    <a:ext uri="{9D8B030D-6E8A-4147-A177-3AD203B41FA5}">
                      <a16:colId xmlns:a16="http://schemas.microsoft.com/office/drawing/2014/main" val="3166503132"/>
                    </a:ext>
                  </a:extLst>
                </a:gridCol>
              </a:tblGrid>
              <a:tr h="31773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C00000"/>
                          </a:solidFill>
                        </a:rPr>
                        <a:t>T</a:t>
                      </a:r>
                      <a:r>
                        <a:rPr lang="en-GB" sz="1400" dirty="0">
                          <a:solidFill>
                            <a:schemeClr val="tx1"/>
                          </a:solidFill>
                        </a:rPr>
                        <a:t>wenty-Five Point Programme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06989712"/>
                  </a:ext>
                </a:extLst>
              </a:tr>
              <a:tr h="1535697">
                <a:tc>
                  <a:txBody>
                    <a:bodyPr/>
                    <a:lstStyle/>
                    <a:p>
                      <a:r>
                        <a:rPr lang="en-GB" sz="1100" dirty="0">
                          <a:solidFill>
                            <a:schemeClr val="tx1"/>
                          </a:solidFill>
                        </a:rPr>
                        <a:t>Hitler took control of what the party aimed to do.</a:t>
                      </a:r>
                      <a:r>
                        <a:rPr lang="en-GB" sz="1100" baseline="0" dirty="0">
                          <a:solidFill>
                            <a:schemeClr val="tx1"/>
                          </a:solidFill>
                        </a:rPr>
                        <a:t> </a:t>
                      </a:r>
                      <a:r>
                        <a:rPr lang="en-GB" sz="1100" dirty="0">
                          <a:solidFill>
                            <a:schemeClr val="tx1"/>
                          </a:solidFill>
                        </a:rPr>
                        <a:t>He and Drexler wrote a list</a:t>
                      </a:r>
                      <a:r>
                        <a:rPr lang="en-GB" sz="1100" baseline="0" dirty="0">
                          <a:solidFill>
                            <a:schemeClr val="tx1"/>
                          </a:solidFill>
                        </a:rPr>
                        <a:t> of </a:t>
                      </a:r>
                      <a:r>
                        <a:rPr lang="en-GB" sz="1100" b="1" i="0" baseline="0" dirty="0">
                          <a:solidFill>
                            <a:schemeClr val="tx1"/>
                          </a:solidFill>
                        </a:rPr>
                        <a:t>25 beliefs</a:t>
                      </a:r>
                      <a:r>
                        <a:rPr lang="en-GB" sz="1100" baseline="0" dirty="0">
                          <a:solidFill>
                            <a:schemeClr val="tx1"/>
                          </a:solidFill>
                        </a:rPr>
                        <a:t> of the party called the 25 Point Programme.  The main aims were.</a:t>
                      </a:r>
                    </a:p>
                    <a:p>
                      <a:pPr marL="171450" indent="-171450">
                        <a:buFont typeface="Arial" panose="020B0604020202020204" pitchFamily="34" charset="0"/>
                        <a:buChar char="•"/>
                      </a:pPr>
                      <a:r>
                        <a:rPr lang="en-GB" sz="1100" baseline="0" dirty="0">
                          <a:solidFill>
                            <a:schemeClr val="tx1"/>
                          </a:solidFill>
                        </a:rPr>
                        <a:t>To destroy the Weimar Government.</a:t>
                      </a:r>
                    </a:p>
                    <a:p>
                      <a:pPr marL="171450" indent="-171450">
                        <a:buFont typeface="Arial" panose="020B0604020202020204" pitchFamily="34" charset="0"/>
                        <a:buChar char="•"/>
                      </a:pPr>
                      <a:r>
                        <a:rPr lang="en-GB" sz="1100" baseline="0" dirty="0">
                          <a:solidFill>
                            <a:schemeClr val="tx1"/>
                          </a:solidFill>
                        </a:rPr>
                        <a:t>To re-gain land lost after WW1.</a:t>
                      </a:r>
                    </a:p>
                    <a:p>
                      <a:pPr marL="171450" indent="-171450">
                        <a:buFont typeface="Arial" panose="020B0604020202020204" pitchFamily="34" charset="0"/>
                        <a:buChar char="•"/>
                      </a:pPr>
                      <a:r>
                        <a:rPr lang="en-GB" sz="1100" b="0" baseline="0" dirty="0">
                          <a:solidFill>
                            <a:schemeClr val="tx1"/>
                          </a:solidFill>
                        </a:rPr>
                        <a:t>To remove democracy.</a:t>
                      </a:r>
                    </a:p>
                    <a:p>
                      <a:pPr marL="171450" indent="-171450">
                        <a:buFont typeface="Arial" panose="020B0604020202020204" pitchFamily="34" charset="0"/>
                        <a:buChar char="•"/>
                      </a:pPr>
                      <a:r>
                        <a:rPr lang="en-GB" sz="1100" b="0" baseline="0" dirty="0">
                          <a:solidFill>
                            <a:schemeClr val="tx1"/>
                          </a:solidFill>
                        </a:rPr>
                        <a:t>To make a bigger army.</a:t>
                      </a:r>
                    </a:p>
                    <a:p>
                      <a:pPr marL="171450" indent="-171450">
                        <a:buFont typeface="Arial" panose="020B0604020202020204" pitchFamily="34" charset="0"/>
                        <a:buChar char="•"/>
                      </a:pPr>
                      <a:r>
                        <a:rPr lang="en-GB" sz="1100" b="0" baseline="0" dirty="0">
                          <a:solidFill>
                            <a:schemeClr val="tx1"/>
                          </a:solidFill>
                        </a:rPr>
                        <a:t>To ignore the Treaty of Versailles.</a:t>
                      </a:r>
                    </a:p>
                    <a:p>
                      <a:pPr marL="171450" indent="-171450">
                        <a:buFont typeface="Arial" panose="020B0604020202020204" pitchFamily="34" charset="0"/>
                        <a:buChar char="•"/>
                      </a:pPr>
                      <a:r>
                        <a:rPr lang="en-GB" sz="1100" b="0" baseline="0" dirty="0">
                          <a:solidFill>
                            <a:schemeClr val="tx1"/>
                          </a:solidFill>
                        </a:rPr>
                        <a:t>To remove Jews and unite all Germans.</a:t>
                      </a:r>
                      <a:endParaRPr lang="en-GB" sz="1100" baseline="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61116070"/>
                  </a:ext>
                </a:extLst>
              </a:tr>
            </a:tbl>
          </a:graphicData>
        </a:graphic>
      </p:graphicFrame>
      <p:pic>
        <p:nvPicPr>
          <p:cNvPr id="1028" name="Picture 4" descr="Image result for brownshirt cartoon"/>
          <p:cNvPicPr>
            <a:picLocks noChangeAspect="1" noChangeArrowheads="1"/>
          </p:cNvPicPr>
          <p:nvPr/>
        </p:nvPicPr>
        <p:blipFill>
          <a:blip r:embed="rId2">
            <a:clrChange>
              <a:clrFrom>
                <a:srgbClr val="FDFDFD"/>
              </a:clrFrom>
              <a:clrTo>
                <a:srgbClr val="FDFDFD">
                  <a:alpha val="0"/>
                </a:srgbClr>
              </a:clrTo>
            </a:clrChange>
            <a:extLst>
              <a:ext uri="{28A0092B-C50C-407E-A947-70E740481C1C}">
                <a14:useLocalDpi xmlns:a14="http://schemas.microsoft.com/office/drawing/2010/main" val="0"/>
              </a:ext>
            </a:extLst>
          </a:blip>
          <a:srcRect/>
          <a:stretch>
            <a:fillRect/>
          </a:stretch>
        </p:blipFill>
        <p:spPr bwMode="auto">
          <a:xfrm>
            <a:off x="5369768" y="2958088"/>
            <a:ext cx="1078294" cy="119810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hitler cartoon"/>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5196"/>
          <a:stretch/>
        </p:blipFill>
        <p:spPr bwMode="auto">
          <a:xfrm>
            <a:off x="6894577" y="2898213"/>
            <a:ext cx="831730" cy="1331669"/>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Related imag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61112" y="3594656"/>
            <a:ext cx="2426142" cy="136139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hitler cartoon"/>
          <p:cNvPicPr>
            <a:picLocks noChangeAspect="1" noChangeArrowheads="1"/>
          </p:cNvPicPr>
          <p:nvPr/>
        </p:nvPicPr>
        <p:blipFill rotWithShape="1">
          <a:blip r:embed="rId5" cstate="print">
            <a:extLst>
              <a:ext uri="{BEBA8EAE-BF5A-486C-A8C5-ECC9F3942E4B}">
                <a14:imgProps xmlns:a14="http://schemas.microsoft.com/office/drawing/2010/main">
                  <a14:imgLayer r:embed="rId6">
                    <a14:imgEffect>
                      <a14:backgroundRemoval t="3863" b="76052" l="2111" r="100000">
                        <a14:foregroundMark x1="14889" y1="52017" x2="27667" y2="60687"/>
                        <a14:foregroundMark x1="68667" y1="61288" x2="87111" y2="62403"/>
                        <a14:foregroundMark x1="10667" y1="61803" x2="70778" y2="62918"/>
                        <a14:foregroundMark x1="10000" y1="62403" x2="10000" y2="62403"/>
                        <a14:foregroundMark x1="17778" y1="64549" x2="22000" y2="70558"/>
                      </a14:backgroundRemoval>
                    </a14:imgEffect>
                  </a14:imgLayer>
                </a14:imgProps>
              </a:ext>
              <a:ext uri="{28A0092B-C50C-407E-A947-70E740481C1C}">
                <a14:useLocalDpi xmlns:a14="http://schemas.microsoft.com/office/drawing/2010/main" val="0"/>
              </a:ext>
            </a:extLst>
          </a:blip>
          <a:srcRect l="2896" t="3901" b="34360"/>
          <a:stretch/>
        </p:blipFill>
        <p:spPr bwMode="auto">
          <a:xfrm>
            <a:off x="8092440" y="4804274"/>
            <a:ext cx="1150422" cy="1009982"/>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Related image"/>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0" b="99582" l="948" r="99526">
                        <a14:foregroundMark x1="4265" y1="6695" x2="17062" y2="25105"/>
                        <a14:foregroundMark x1="16114" y1="53975" x2="14692" y2="77406"/>
                        <a14:foregroundMark x1="16114" y1="79916" x2="27962" y2="94979"/>
                        <a14:foregroundMark x1="28436" y1="96234" x2="60190" y2="82427"/>
                        <a14:foregroundMark x1="57820" y1="81172" x2="53555" y2="71548"/>
                        <a14:foregroundMark x1="55450" y1="59414" x2="46919" y2="67782"/>
                        <a14:foregroundMark x1="58294" y1="46444" x2="56398" y2="53975"/>
                        <a14:foregroundMark x1="38863" y1="2092" x2="50711" y2="9623"/>
                        <a14:foregroundMark x1="25592" y1="22176" x2="56872" y2="24268"/>
                        <a14:foregroundMark x1="12796" y1="7950" x2="43602" y2="13808"/>
                        <a14:foregroundMark x1="30806" y1="18410" x2="24171" y2="62762"/>
                        <a14:foregroundMark x1="74408" y1="59833" x2="77725" y2="69874"/>
                        <a14:foregroundMark x1="22275" y1="72803" x2="51659" y2="80335"/>
                        <a14:backgroundMark x1="62085" y1="65690" x2="61611" y2="76151"/>
                      </a14:backgroundRemoval>
                    </a14:imgEffect>
                  </a14:imgLayer>
                </a14:imgProps>
              </a:ext>
              <a:ext uri="{28A0092B-C50C-407E-A947-70E740481C1C}">
                <a14:useLocalDpi xmlns:a14="http://schemas.microsoft.com/office/drawing/2010/main" val="0"/>
              </a:ext>
            </a:extLst>
          </a:blip>
          <a:srcRect/>
          <a:stretch>
            <a:fillRect/>
          </a:stretch>
        </p:blipFill>
        <p:spPr bwMode="auto">
          <a:xfrm>
            <a:off x="4901558" y="4416506"/>
            <a:ext cx="788169" cy="892759"/>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Image result for newspaper cartoon"/>
          <p:cNvPicPr>
            <a:picLocks noChangeAspect="1" noChangeArrowheads="1"/>
          </p:cNvPicPr>
          <p:nvPr/>
        </p:nvPicPr>
        <p:blipFill rotWithShape="1">
          <a:blip r:embed="rId9" cstate="print">
            <a:clrChange>
              <a:clrFrom>
                <a:srgbClr val="F0F0F0"/>
              </a:clrFrom>
              <a:clrTo>
                <a:srgbClr val="F0F0F0">
                  <a:alpha val="0"/>
                </a:srgbClr>
              </a:clrTo>
            </a:clrChange>
            <a:extLst>
              <a:ext uri="{28A0092B-C50C-407E-A947-70E740481C1C}">
                <a14:useLocalDpi xmlns:a14="http://schemas.microsoft.com/office/drawing/2010/main" val="0"/>
              </a:ext>
            </a:extLst>
          </a:blip>
          <a:srcRect r="2780" b="22180"/>
          <a:stretch/>
        </p:blipFill>
        <p:spPr bwMode="auto">
          <a:xfrm rot="20658233">
            <a:off x="11125806" y="4652681"/>
            <a:ext cx="876171" cy="77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83421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416324" y="0"/>
            <a:ext cx="9775676" cy="461665"/>
          </a:xfrm>
          <a:prstGeom prst="rect">
            <a:avLst/>
          </a:prstGeom>
          <a:noFill/>
        </p:spPr>
        <p:txBody>
          <a:bodyPr wrap="square" rtlCol="0">
            <a:spAutoFit/>
          </a:bodyPr>
          <a:lstStyle/>
          <a:p>
            <a:pPr algn="ctr"/>
            <a:r>
              <a:rPr lang="en-GB" sz="2400" b="1" dirty="0"/>
              <a:t>L</a:t>
            </a:r>
            <a:r>
              <a:rPr lang="en-GB" b="1" dirty="0"/>
              <a:t>esson </a:t>
            </a:r>
            <a:r>
              <a:rPr lang="en-GB" sz="2400" b="1" dirty="0"/>
              <a:t>11</a:t>
            </a:r>
            <a:r>
              <a:rPr lang="en-GB" b="1" dirty="0"/>
              <a:t>: Hitler’s failed attempt to overthrow the Weimar Government – The Munich Putsch: 1923</a:t>
            </a:r>
            <a:endParaRPr lang="en-GB" sz="1400" b="1" dirty="0"/>
          </a:p>
        </p:txBody>
      </p:sp>
      <p:sp>
        <p:nvSpPr>
          <p:cNvPr id="6" name="TextBox 5"/>
          <p:cNvSpPr txBox="1"/>
          <p:nvPr/>
        </p:nvSpPr>
        <p:spPr>
          <a:xfrm>
            <a:off x="-99997" y="-61555"/>
            <a:ext cx="2789410" cy="523220"/>
          </a:xfrm>
          <a:prstGeom prst="rect">
            <a:avLst/>
          </a:prstGeom>
          <a:noFill/>
        </p:spPr>
        <p:txBody>
          <a:bodyPr wrap="square" rtlCol="0">
            <a:spAutoFit/>
          </a:bodyPr>
          <a:lstStyle/>
          <a:p>
            <a:pPr algn="ctr"/>
            <a:r>
              <a:rPr lang="en-GB" sz="2800" b="1" dirty="0">
                <a:latin typeface="Berlin Sans FB" panose="020E0602020502020306" pitchFamily="34" charset="0"/>
              </a:rPr>
              <a:t>T</a:t>
            </a:r>
            <a:r>
              <a:rPr lang="en-GB" sz="2000" b="1" dirty="0">
                <a:latin typeface="Berlin Sans FB" panose="020E0602020502020306" pitchFamily="34" charset="0"/>
              </a:rPr>
              <a:t>H</a:t>
            </a:r>
            <a:r>
              <a:rPr lang="en-GB" sz="2400" b="1" dirty="0">
                <a:latin typeface="Berlin Sans FB" panose="020E0602020502020306" pitchFamily="34" charset="0"/>
              </a:rPr>
              <a:t>E</a:t>
            </a:r>
            <a:r>
              <a:rPr lang="en-GB" sz="2000" b="1" dirty="0">
                <a:latin typeface="Berlin Sans FB" panose="020E0602020502020306" pitchFamily="34" charset="0"/>
              </a:rPr>
              <a:t> </a:t>
            </a:r>
            <a:r>
              <a:rPr lang="en-GB" sz="2400" b="1" dirty="0">
                <a:latin typeface="Berlin Sans FB" panose="020E0602020502020306" pitchFamily="34" charset="0"/>
              </a:rPr>
              <a:t>K</a:t>
            </a:r>
            <a:r>
              <a:rPr lang="en-GB" sz="2000" b="1" dirty="0">
                <a:latin typeface="Berlin Sans FB" panose="020E0602020502020306" pitchFamily="34" charset="0"/>
              </a:rPr>
              <a:t>E</a:t>
            </a:r>
            <a:r>
              <a:rPr lang="en-GB" sz="2400" b="1" dirty="0">
                <a:latin typeface="Berlin Sans FB" panose="020E0602020502020306" pitchFamily="34" charset="0"/>
              </a:rPr>
              <a:t>Y</a:t>
            </a:r>
            <a:r>
              <a:rPr lang="en-GB" sz="2000" b="1" dirty="0">
                <a:latin typeface="Berlin Sans FB" panose="020E0602020502020306" pitchFamily="34" charset="0"/>
              </a:rPr>
              <a:t> </a:t>
            </a:r>
            <a:r>
              <a:rPr lang="en-GB" sz="2800" b="1" dirty="0">
                <a:latin typeface="Berlin Sans FB" panose="020E0602020502020306" pitchFamily="34" charset="0"/>
              </a:rPr>
              <a:t>P</a:t>
            </a:r>
            <a:r>
              <a:rPr lang="en-GB" sz="2000" b="1" dirty="0">
                <a:latin typeface="Berlin Sans FB" panose="020E0602020502020306" pitchFamily="34" charset="0"/>
              </a:rPr>
              <a:t>O</a:t>
            </a:r>
            <a:r>
              <a:rPr lang="en-GB" sz="2400" b="1" dirty="0">
                <a:latin typeface="Berlin Sans FB" panose="020E0602020502020306" pitchFamily="34" charset="0"/>
              </a:rPr>
              <a:t>I</a:t>
            </a:r>
            <a:r>
              <a:rPr lang="en-GB" sz="2000" b="1" dirty="0">
                <a:latin typeface="Berlin Sans FB" panose="020E0602020502020306" pitchFamily="34" charset="0"/>
              </a:rPr>
              <a:t>N</a:t>
            </a:r>
            <a:r>
              <a:rPr lang="en-GB" sz="2800" b="1" dirty="0">
                <a:latin typeface="Berlin Sans FB" panose="020E0602020502020306" pitchFamily="34" charset="0"/>
              </a:rPr>
              <a:t>T</a:t>
            </a:r>
            <a:r>
              <a:rPr lang="en-GB" sz="2000" b="1" dirty="0">
                <a:latin typeface="Berlin Sans FB" panose="020E0602020502020306" pitchFamily="34" charset="0"/>
              </a:rPr>
              <a:t>S</a:t>
            </a:r>
          </a:p>
        </p:txBody>
      </p:sp>
      <p:cxnSp>
        <p:nvCxnSpPr>
          <p:cNvPr id="7" name="Straight Connector 6"/>
          <p:cNvCxnSpPr/>
          <p:nvPr/>
        </p:nvCxnSpPr>
        <p:spPr>
          <a:xfrm>
            <a:off x="0" y="414417"/>
            <a:ext cx="12192000"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07578" y="461665"/>
            <a:ext cx="12006500" cy="523220"/>
          </a:xfrm>
          <a:prstGeom prst="rect">
            <a:avLst/>
          </a:prstGeom>
          <a:solidFill>
            <a:schemeClr val="bg2"/>
          </a:solidFill>
          <a:ln w="28575">
            <a:solidFill>
              <a:schemeClr val="tx1"/>
            </a:solidFill>
          </a:ln>
        </p:spPr>
        <p:txBody>
          <a:bodyPr wrap="square" rtlCol="0">
            <a:spAutoFit/>
          </a:bodyPr>
          <a:lstStyle/>
          <a:p>
            <a:pPr algn="ctr"/>
            <a:r>
              <a:rPr lang="en-GB" sz="1400" dirty="0"/>
              <a:t>Hitler had gained </a:t>
            </a:r>
            <a:r>
              <a:rPr lang="en-GB" sz="1400" b="1" dirty="0"/>
              <a:t>full control </a:t>
            </a:r>
            <a:r>
              <a:rPr lang="en-GB" sz="1400" dirty="0"/>
              <a:t>of the Nazi Party.  He had gained </a:t>
            </a:r>
            <a:r>
              <a:rPr lang="en-GB" sz="1400" b="1" dirty="0"/>
              <a:t>more supporters &amp; members </a:t>
            </a:r>
            <a:r>
              <a:rPr lang="en-GB" sz="1400" dirty="0"/>
              <a:t>of the party.  He </a:t>
            </a:r>
            <a:r>
              <a:rPr lang="en-GB" sz="1400" b="1" dirty="0"/>
              <a:t>appealed</a:t>
            </a:r>
            <a:r>
              <a:rPr lang="en-GB" sz="1400" dirty="0"/>
              <a:t> to a wide audience.  Hitler believed he could gain power.  He aimed to </a:t>
            </a:r>
            <a:r>
              <a:rPr lang="en-GB" sz="1400" b="1" dirty="0"/>
              <a:t>overthrow </a:t>
            </a:r>
            <a:r>
              <a:rPr lang="en-GB" sz="1400" dirty="0"/>
              <a:t>the Weimar Government in an event known as the </a:t>
            </a:r>
            <a:r>
              <a:rPr lang="en-GB" sz="1400" b="1" dirty="0"/>
              <a:t>Munich Putsch.  Putsch = violent attempt to overthrow the government.</a:t>
            </a:r>
          </a:p>
        </p:txBody>
      </p:sp>
      <p:graphicFrame>
        <p:nvGraphicFramePr>
          <p:cNvPr id="8" name="Table 7"/>
          <p:cNvGraphicFramePr>
            <a:graphicFrameLocks noGrp="1"/>
          </p:cNvGraphicFramePr>
          <p:nvPr/>
        </p:nvGraphicFramePr>
        <p:xfrm>
          <a:off x="1018339" y="1053669"/>
          <a:ext cx="2185203" cy="5730240"/>
        </p:xfrm>
        <a:graphic>
          <a:graphicData uri="http://schemas.openxmlformats.org/drawingml/2006/table">
            <a:tbl>
              <a:tblPr firstRow="1" bandRow="1">
                <a:tableStyleId>{5C22544A-7EE6-4342-B048-85BDC9FD1C3A}</a:tableStyleId>
              </a:tblPr>
              <a:tblGrid>
                <a:gridCol w="2185203">
                  <a:extLst>
                    <a:ext uri="{9D8B030D-6E8A-4147-A177-3AD203B41FA5}">
                      <a16:colId xmlns:a16="http://schemas.microsoft.com/office/drawing/2014/main" val="3791892439"/>
                    </a:ext>
                  </a:extLst>
                </a:gridCol>
              </a:tblGrid>
              <a:tr h="260501">
                <a:tc>
                  <a:txBody>
                    <a:bodyPr/>
                    <a:lstStyle/>
                    <a:p>
                      <a:pPr algn="ctr"/>
                      <a:r>
                        <a:rPr lang="en-GB" sz="1400" dirty="0">
                          <a:solidFill>
                            <a:schemeClr val="tx1"/>
                          </a:solidFill>
                        </a:rPr>
                        <a:t>Causes of the Putsch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86660130"/>
                  </a:ext>
                </a:extLst>
              </a:tr>
              <a:tr h="370840">
                <a:tc>
                  <a:txBody>
                    <a:bodyPr/>
                    <a:lstStyle/>
                    <a:p>
                      <a:pPr marL="171450" indent="-171450">
                        <a:buFont typeface="Wingdings" panose="05000000000000000000" pitchFamily="2" charset="2"/>
                        <a:buChar char="q"/>
                      </a:pPr>
                      <a:r>
                        <a:rPr lang="en-GB" sz="1200" b="1" dirty="0">
                          <a:solidFill>
                            <a:schemeClr val="tx1"/>
                          </a:solidFill>
                        </a:rPr>
                        <a:t>HATRED OF</a:t>
                      </a:r>
                      <a:r>
                        <a:rPr lang="en-GB" sz="1200" b="1" baseline="0" dirty="0">
                          <a:solidFill>
                            <a:schemeClr val="tx1"/>
                          </a:solidFill>
                        </a:rPr>
                        <a:t> WEIMAR: </a:t>
                      </a:r>
                    </a:p>
                    <a:p>
                      <a:pPr marL="0" indent="0">
                        <a:buFont typeface="Wingdings" panose="05000000000000000000" pitchFamily="2" charset="2"/>
                        <a:buNone/>
                      </a:pPr>
                      <a:r>
                        <a:rPr lang="en-GB" sz="1200" dirty="0">
                          <a:solidFill>
                            <a:schemeClr val="tx1"/>
                          </a:solidFill>
                        </a:rPr>
                        <a:t>Hitler</a:t>
                      </a:r>
                      <a:r>
                        <a:rPr lang="en-GB" sz="1200" baseline="0" dirty="0">
                          <a:solidFill>
                            <a:schemeClr val="tx1"/>
                          </a:solidFill>
                        </a:rPr>
                        <a:t> believed the</a:t>
                      </a:r>
                      <a:r>
                        <a:rPr lang="en-GB" sz="1200" dirty="0">
                          <a:solidFill>
                            <a:schemeClr val="tx1"/>
                          </a:solidFill>
                        </a:rPr>
                        <a:t> public</a:t>
                      </a:r>
                      <a:r>
                        <a:rPr lang="en-GB" sz="1200" baseline="0" dirty="0">
                          <a:solidFill>
                            <a:schemeClr val="tx1"/>
                          </a:solidFill>
                        </a:rPr>
                        <a:t> </a:t>
                      </a:r>
                      <a:r>
                        <a:rPr lang="en-GB" sz="1200" dirty="0">
                          <a:solidFill>
                            <a:schemeClr val="tx1"/>
                          </a:solidFill>
                        </a:rPr>
                        <a:t>would support his putsch</a:t>
                      </a:r>
                      <a:r>
                        <a:rPr lang="en-GB" sz="1200" baseline="0" dirty="0">
                          <a:solidFill>
                            <a:schemeClr val="tx1"/>
                          </a:solidFill>
                        </a:rPr>
                        <a:t> as they hated the Weimar government. </a:t>
                      </a:r>
                    </a:p>
                    <a:p>
                      <a:pPr marL="0" indent="0">
                        <a:buFont typeface="Wingdings" panose="05000000000000000000" pitchFamily="2" charset="2"/>
                        <a:buNone/>
                      </a:pPr>
                      <a:endParaRPr lang="en-GB" sz="1200" baseline="0" dirty="0">
                        <a:solidFill>
                          <a:schemeClr val="tx1"/>
                        </a:solidFill>
                      </a:endParaRPr>
                    </a:p>
                    <a:p>
                      <a:pPr marL="171450" indent="-171450">
                        <a:buFont typeface="Wingdings" panose="05000000000000000000" pitchFamily="2" charset="2"/>
                        <a:buChar char="q"/>
                      </a:pPr>
                      <a:r>
                        <a:rPr lang="en-GB" sz="1200" b="1" baseline="0" dirty="0">
                          <a:solidFill>
                            <a:schemeClr val="tx1"/>
                          </a:solidFill>
                        </a:rPr>
                        <a:t>ACTIONS OF THE SA: </a:t>
                      </a:r>
                    </a:p>
                    <a:p>
                      <a:pPr marL="0" indent="0">
                        <a:buFont typeface="Wingdings" panose="05000000000000000000" pitchFamily="2" charset="2"/>
                        <a:buNone/>
                      </a:pPr>
                      <a:r>
                        <a:rPr lang="en-GB" sz="1200" baseline="0" dirty="0">
                          <a:solidFill>
                            <a:schemeClr val="tx1"/>
                          </a:solidFill>
                        </a:rPr>
                        <a:t>Up to now, Hitler’s SA Brownshirts had not been stopped or punished in their attacks.</a:t>
                      </a:r>
                    </a:p>
                    <a:p>
                      <a:pPr marL="0" indent="0">
                        <a:buFont typeface="Wingdings" panose="05000000000000000000" pitchFamily="2" charset="2"/>
                        <a:buNone/>
                      </a:pPr>
                      <a:endParaRPr lang="en-GB" sz="1200" baseline="0" dirty="0">
                        <a:solidFill>
                          <a:schemeClr val="tx1"/>
                        </a:solidFill>
                      </a:endParaRPr>
                    </a:p>
                    <a:p>
                      <a:pPr marL="171450" indent="-171450">
                        <a:buFont typeface="Wingdings" panose="05000000000000000000" pitchFamily="2" charset="2"/>
                        <a:buChar char="q"/>
                      </a:pPr>
                      <a:r>
                        <a:rPr lang="en-GB" sz="1200" b="1" baseline="0" dirty="0">
                          <a:solidFill>
                            <a:schemeClr val="tx1"/>
                          </a:solidFill>
                        </a:rPr>
                        <a:t>INFLUENCES:</a:t>
                      </a:r>
                      <a:r>
                        <a:rPr lang="en-GB" sz="1200" baseline="0" dirty="0">
                          <a:solidFill>
                            <a:schemeClr val="tx1"/>
                          </a:solidFill>
                        </a:rPr>
                        <a:t> </a:t>
                      </a:r>
                    </a:p>
                    <a:p>
                      <a:pPr marL="0" indent="0">
                        <a:buFont typeface="Wingdings" panose="05000000000000000000" pitchFamily="2" charset="2"/>
                        <a:buNone/>
                      </a:pPr>
                      <a:r>
                        <a:rPr lang="en-GB" sz="1200" baseline="0" dirty="0">
                          <a:solidFill>
                            <a:schemeClr val="tx1"/>
                          </a:solidFill>
                        </a:rPr>
                        <a:t>Hitler was </a:t>
                      </a:r>
                      <a:r>
                        <a:rPr lang="en-GB" sz="1200" b="1" baseline="0" dirty="0">
                          <a:solidFill>
                            <a:schemeClr val="tx1"/>
                          </a:solidFill>
                        </a:rPr>
                        <a:t>inspired</a:t>
                      </a:r>
                      <a:r>
                        <a:rPr lang="en-GB" sz="1200" baseline="0" dirty="0">
                          <a:solidFill>
                            <a:schemeClr val="tx1"/>
                          </a:solidFill>
                        </a:rPr>
                        <a:t> by </a:t>
                      </a:r>
                      <a:r>
                        <a:rPr lang="en-GB" sz="1200" b="1" baseline="0" dirty="0">
                          <a:solidFill>
                            <a:schemeClr val="tx1"/>
                          </a:solidFill>
                        </a:rPr>
                        <a:t>Mussolini in Italy </a:t>
                      </a:r>
                      <a:r>
                        <a:rPr lang="en-GB" sz="1200" b="0" baseline="0" dirty="0">
                          <a:solidFill>
                            <a:schemeClr val="tx1"/>
                          </a:solidFill>
                        </a:rPr>
                        <a:t>who also ‘marched on Rome’ to gain power. </a:t>
                      </a:r>
                    </a:p>
                    <a:p>
                      <a:pPr marL="0" indent="0">
                        <a:buFont typeface="Wingdings" panose="05000000000000000000" pitchFamily="2" charset="2"/>
                        <a:buNone/>
                      </a:pPr>
                      <a:endParaRPr lang="en-GB" sz="1400" baseline="0" dirty="0">
                        <a:solidFill>
                          <a:schemeClr val="tx1"/>
                        </a:solidFill>
                      </a:endParaRPr>
                    </a:p>
                    <a:p>
                      <a:pPr marL="171450" indent="-171450">
                        <a:buFont typeface="Wingdings" panose="05000000000000000000" pitchFamily="2" charset="2"/>
                        <a:buChar char="q"/>
                      </a:pPr>
                      <a:r>
                        <a:rPr lang="en-GB" sz="1200" b="1" baseline="0" dirty="0">
                          <a:solidFill>
                            <a:schemeClr val="tx1"/>
                          </a:solidFill>
                        </a:rPr>
                        <a:t>OPPORTUNITY: </a:t>
                      </a:r>
                    </a:p>
                    <a:p>
                      <a:pPr marL="0" indent="0">
                        <a:buFont typeface="Wingdings" panose="05000000000000000000" pitchFamily="2" charset="2"/>
                        <a:buNone/>
                      </a:pPr>
                      <a:r>
                        <a:rPr lang="en-GB" sz="1200" b="0" baseline="0" dirty="0">
                          <a:solidFill>
                            <a:schemeClr val="tx1"/>
                          </a:solidFill>
                        </a:rPr>
                        <a:t>It was </a:t>
                      </a:r>
                      <a:r>
                        <a:rPr lang="en-GB" sz="1200" b="1" baseline="0" dirty="0">
                          <a:solidFill>
                            <a:schemeClr val="tx1"/>
                          </a:solidFill>
                        </a:rPr>
                        <a:t>1923!</a:t>
                      </a:r>
                      <a:r>
                        <a:rPr lang="en-GB" sz="1200" b="0" baseline="0" dirty="0">
                          <a:solidFill>
                            <a:schemeClr val="tx1"/>
                          </a:solidFill>
                        </a:rPr>
                        <a:t> There was </a:t>
                      </a:r>
                      <a:r>
                        <a:rPr lang="en-GB" sz="1200" b="1" baseline="0" dirty="0">
                          <a:solidFill>
                            <a:schemeClr val="tx1"/>
                          </a:solidFill>
                        </a:rPr>
                        <a:t>hyperinflation,</a:t>
                      </a:r>
                      <a:r>
                        <a:rPr lang="en-GB" sz="1200" b="0" baseline="0" dirty="0">
                          <a:solidFill>
                            <a:schemeClr val="tx1"/>
                          </a:solidFill>
                        </a:rPr>
                        <a:t> the French occupied the </a:t>
                      </a:r>
                      <a:r>
                        <a:rPr lang="en-GB" sz="1200" b="1" baseline="0" dirty="0">
                          <a:solidFill>
                            <a:schemeClr val="tx1"/>
                          </a:solidFill>
                        </a:rPr>
                        <a:t>Ruhr</a:t>
                      </a:r>
                      <a:r>
                        <a:rPr lang="en-GB" sz="1200" b="0" baseline="0" dirty="0">
                          <a:solidFill>
                            <a:schemeClr val="tx1"/>
                          </a:solidFill>
                        </a:rPr>
                        <a:t>, everyone saw how weak the Weimar Government really was.  Hitler could use this opportunity to bring it down!</a:t>
                      </a:r>
                    </a:p>
                    <a:p>
                      <a:pPr marL="0" indent="0">
                        <a:buFont typeface="Wingdings" panose="05000000000000000000" pitchFamily="2" charset="2"/>
                        <a:buNone/>
                      </a:pPr>
                      <a:endParaRPr lang="en-GB" sz="1200" b="1" baseline="0" dirty="0">
                        <a:solidFill>
                          <a:schemeClr val="tx1"/>
                        </a:solidFill>
                      </a:endParaRPr>
                    </a:p>
                    <a:p>
                      <a:pPr marL="171450" indent="-171450">
                        <a:buFont typeface="Wingdings" panose="05000000000000000000" pitchFamily="2" charset="2"/>
                        <a:buChar char="q"/>
                      </a:pPr>
                      <a:r>
                        <a:rPr lang="en-GB" sz="1200" b="1" baseline="0" dirty="0">
                          <a:solidFill>
                            <a:schemeClr val="tx1"/>
                          </a:solidFill>
                        </a:rPr>
                        <a:t>MEMBERSHIP: </a:t>
                      </a:r>
                    </a:p>
                    <a:p>
                      <a:pPr marL="0" indent="0">
                        <a:buFont typeface="Wingdings" panose="05000000000000000000" pitchFamily="2" charset="2"/>
                        <a:buNone/>
                      </a:pPr>
                      <a:r>
                        <a:rPr lang="en-GB" sz="1200" baseline="0" dirty="0">
                          <a:solidFill>
                            <a:schemeClr val="tx1"/>
                          </a:solidFill>
                        </a:rPr>
                        <a:t>The Nazi Party had </a:t>
                      </a:r>
                      <a:r>
                        <a:rPr lang="en-GB" sz="1200" b="1" baseline="0" dirty="0">
                          <a:solidFill>
                            <a:schemeClr val="tx1"/>
                          </a:solidFill>
                        </a:rPr>
                        <a:t>50,000 members </a:t>
                      </a:r>
                      <a:r>
                        <a:rPr lang="en-GB" sz="1200" baseline="0" dirty="0">
                          <a:solidFill>
                            <a:schemeClr val="tx1"/>
                          </a:solidFill>
                        </a:rPr>
                        <a:t> - this proved he had support and strength.</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89280061"/>
                  </a:ext>
                </a:extLst>
              </a:tr>
            </a:tbl>
          </a:graphicData>
        </a:graphic>
      </p:graphicFrame>
      <p:graphicFrame>
        <p:nvGraphicFramePr>
          <p:cNvPr id="23" name="Table 22"/>
          <p:cNvGraphicFramePr>
            <a:graphicFrameLocks noGrp="1"/>
          </p:cNvGraphicFramePr>
          <p:nvPr/>
        </p:nvGraphicFramePr>
        <p:xfrm>
          <a:off x="3233913" y="1053669"/>
          <a:ext cx="5382507" cy="5761244"/>
        </p:xfrm>
        <a:graphic>
          <a:graphicData uri="http://schemas.openxmlformats.org/drawingml/2006/table">
            <a:tbl>
              <a:tblPr firstRow="1" bandRow="1">
                <a:tableStyleId>{5C22544A-7EE6-4342-B048-85BDC9FD1C3A}</a:tableStyleId>
              </a:tblPr>
              <a:tblGrid>
                <a:gridCol w="5382507">
                  <a:extLst>
                    <a:ext uri="{9D8B030D-6E8A-4147-A177-3AD203B41FA5}">
                      <a16:colId xmlns:a16="http://schemas.microsoft.com/office/drawing/2014/main" val="3791892439"/>
                    </a:ext>
                  </a:extLst>
                </a:gridCol>
              </a:tblGrid>
              <a:tr h="305324">
                <a:tc>
                  <a:txBody>
                    <a:bodyPr/>
                    <a:lstStyle/>
                    <a:p>
                      <a:pPr algn="ctr"/>
                      <a:r>
                        <a:rPr lang="en-GB" sz="1400" dirty="0">
                          <a:solidFill>
                            <a:schemeClr val="tx1"/>
                          </a:solidFill>
                        </a:rPr>
                        <a:t>The events of the Munich Putsch (1923)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86660130"/>
                  </a:ext>
                </a:extLst>
              </a:tr>
              <a:tr h="370840">
                <a:tc>
                  <a:txBody>
                    <a:bodyPr/>
                    <a:lstStyle/>
                    <a:p>
                      <a:pPr algn="l"/>
                      <a:r>
                        <a:rPr lang="en-GB" sz="1600" b="1" u="sng" dirty="0">
                          <a:solidFill>
                            <a:schemeClr val="tx1"/>
                          </a:solidFill>
                          <a:effectLst/>
                        </a:rPr>
                        <a:t>When did it happen? -</a:t>
                      </a:r>
                      <a:r>
                        <a:rPr lang="en-GB" sz="1600" b="1" u="sng" baseline="0" dirty="0">
                          <a:solidFill>
                            <a:schemeClr val="tx1"/>
                          </a:solidFill>
                          <a:effectLst/>
                        </a:rPr>
                        <a:t> </a:t>
                      </a:r>
                      <a:r>
                        <a:rPr lang="en-GB" sz="1600" b="1" u="sng" dirty="0">
                          <a:solidFill>
                            <a:srgbClr val="FF0000"/>
                          </a:solidFill>
                          <a:effectLst/>
                        </a:rPr>
                        <a:t>8</a:t>
                      </a:r>
                      <a:r>
                        <a:rPr lang="en-GB" sz="1600" b="1" u="sng" baseline="30000" dirty="0">
                          <a:solidFill>
                            <a:srgbClr val="FF0000"/>
                          </a:solidFill>
                          <a:effectLst/>
                        </a:rPr>
                        <a:t>th</a:t>
                      </a:r>
                      <a:r>
                        <a:rPr lang="en-GB" sz="1600" b="1" u="sng" dirty="0">
                          <a:solidFill>
                            <a:srgbClr val="FF0000"/>
                          </a:solidFill>
                          <a:effectLst/>
                        </a:rPr>
                        <a:t> and 9</a:t>
                      </a:r>
                      <a:r>
                        <a:rPr lang="en-GB" sz="1600" b="1" u="sng" baseline="30000" dirty="0">
                          <a:solidFill>
                            <a:srgbClr val="FF0000"/>
                          </a:solidFill>
                          <a:effectLst/>
                        </a:rPr>
                        <a:t>th</a:t>
                      </a:r>
                      <a:r>
                        <a:rPr lang="en-GB" sz="1600" b="1" u="sng" dirty="0">
                          <a:solidFill>
                            <a:srgbClr val="FF0000"/>
                          </a:solidFill>
                          <a:effectLst/>
                        </a:rPr>
                        <a:t> November 1923</a:t>
                      </a:r>
                    </a:p>
                    <a:p>
                      <a:pPr marL="285750" indent="-285750">
                        <a:buFont typeface="Wingdings" panose="05000000000000000000" pitchFamily="2" charset="2"/>
                        <a:buChar char="q"/>
                      </a:pPr>
                      <a:r>
                        <a:rPr lang="en-GB" sz="1400" b="0" u="none" dirty="0">
                          <a:solidFill>
                            <a:schemeClr val="tx1"/>
                          </a:solidFill>
                        </a:rPr>
                        <a:t>Hitler</a:t>
                      </a:r>
                      <a:r>
                        <a:rPr lang="en-GB" sz="1400" b="0" u="none" baseline="0" dirty="0">
                          <a:solidFill>
                            <a:schemeClr val="tx1"/>
                          </a:solidFill>
                        </a:rPr>
                        <a:t> &amp; a famous army general called </a:t>
                      </a:r>
                      <a:r>
                        <a:rPr lang="en-GB" sz="1400" b="1" u="none" baseline="0" dirty="0">
                          <a:solidFill>
                            <a:schemeClr val="tx1"/>
                          </a:solidFill>
                        </a:rPr>
                        <a:t>Ludendorff </a:t>
                      </a:r>
                      <a:r>
                        <a:rPr lang="en-GB" sz="1400" b="0" u="none" baseline="0" dirty="0">
                          <a:solidFill>
                            <a:schemeClr val="tx1"/>
                          </a:solidFill>
                        </a:rPr>
                        <a:t>stormed in to a government meeting with </a:t>
                      </a:r>
                      <a:r>
                        <a:rPr lang="en-GB" sz="1400" b="1" u="none" baseline="0" dirty="0">
                          <a:solidFill>
                            <a:schemeClr val="tx1"/>
                          </a:solidFill>
                        </a:rPr>
                        <a:t>600</a:t>
                      </a:r>
                      <a:r>
                        <a:rPr lang="en-GB" sz="1400" b="0" u="none" baseline="0" dirty="0">
                          <a:solidFill>
                            <a:schemeClr val="tx1"/>
                          </a:solidFill>
                        </a:rPr>
                        <a:t> of his Brownshirts (SA).  </a:t>
                      </a:r>
                    </a:p>
                    <a:p>
                      <a:pPr marL="285750" indent="-285750">
                        <a:buFont typeface="Wingdings" panose="05000000000000000000" pitchFamily="2" charset="2"/>
                        <a:buChar char="q"/>
                      </a:pPr>
                      <a:r>
                        <a:rPr lang="en-GB" sz="1400" b="0" u="none" baseline="0" dirty="0">
                          <a:solidFill>
                            <a:schemeClr val="tx1"/>
                          </a:solidFill>
                        </a:rPr>
                        <a:t>He </a:t>
                      </a:r>
                      <a:r>
                        <a:rPr lang="en-GB" sz="1400" b="1" u="none" baseline="0" dirty="0">
                          <a:solidFill>
                            <a:schemeClr val="tx1"/>
                          </a:solidFill>
                        </a:rPr>
                        <a:t>shot his gun in the air </a:t>
                      </a:r>
                      <a:r>
                        <a:rPr lang="en-GB" sz="1400" b="0" u="none" baseline="0" dirty="0">
                          <a:solidFill>
                            <a:schemeClr val="tx1"/>
                          </a:solidFill>
                        </a:rPr>
                        <a:t>and told the leaders he was taking over.</a:t>
                      </a:r>
                      <a:r>
                        <a:rPr lang="en-GB" sz="1400" b="0" u="none" dirty="0">
                          <a:solidFill>
                            <a:schemeClr val="tx1"/>
                          </a:solidFill>
                        </a:rPr>
                        <a:t> </a:t>
                      </a:r>
                    </a:p>
                    <a:p>
                      <a:pPr marL="285750" indent="-285750">
                        <a:buFont typeface="Wingdings" panose="05000000000000000000" pitchFamily="2" charset="2"/>
                        <a:buChar char="q"/>
                      </a:pPr>
                      <a:r>
                        <a:rPr lang="en-GB" sz="1400" b="0" u="none" dirty="0">
                          <a:solidFill>
                            <a:schemeClr val="tx1"/>
                          </a:solidFill>
                        </a:rPr>
                        <a:t>Hitler forced the </a:t>
                      </a:r>
                      <a:r>
                        <a:rPr lang="en-GB" sz="1400" b="1" u="none" dirty="0">
                          <a:solidFill>
                            <a:schemeClr val="tx1"/>
                          </a:solidFill>
                        </a:rPr>
                        <a:t>3 main leaders </a:t>
                      </a:r>
                      <a:r>
                        <a:rPr lang="en-GB" sz="1400" b="0" u="none" dirty="0">
                          <a:solidFill>
                            <a:schemeClr val="tx1"/>
                          </a:solidFill>
                        </a:rPr>
                        <a:t>of the government to support him. </a:t>
                      </a:r>
                    </a:p>
                    <a:p>
                      <a:pPr marL="285750" indent="-285750">
                        <a:buFont typeface="Wingdings" panose="05000000000000000000" pitchFamily="2" charset="2"/>
                        <a:buChar char="q"/>
                      </a:pPr>
                      <a:r>
                        <a:rPr lang="en-GB" sz="1400" b="0" u="none" dirty="0">
                          <a:solidFill>
                            <a:schemeClr val="tx1"/>
                          </a:solidFill>
                        </a:rPr>
                        <a:t>The 3 main leaders at the meeting were:</a:t>
                      </a:r>
                    </a:p>
                    <a:p>
                      <a:pPr marL="285750" indent="-285750">
                        <a:buFont typeface="Wingdings" panose="05000000000000000000" pitchFamily="2" charset="2"/>
                        <a:buChar char="ü"/>
                      </a:pPr>
                      <a:r>
                        <a:rPr lang="en-GB" sz="1400" b="1" baseline="0" dirty="0">
                          <a:solidFill>
                            <a:schemeClr val="tx1"/>
                          </a:solidFill>
                        </a:rPr>
                        <a:t>Von Kahr </a:t>
                      </a:r>
                      <a:r>
                        <a:rPr lang="en-GB" sz="1400" baseline="0" dirty="0">
                          <a:solidFill>
                            <a:schemeClr val="tx1"/>
                          </a:solidFill>
                        </a:rPr>
                        <a:t>– The leader of the Bavarian </a:t>
                      </a:r>
                      <a:r>
                        <a:rPr lang="en-GB" sz="1400" b="1" baseline="0" dirty="0">
                          <a:solidFill>
                            <a:schemeClr val="tx1"/>
                          </a:solidFill>
                        </a:rPr>
                        <a:t>Government.</a:t>
                      </a:r>
                    </a:p>
                    <a:p>
                      <a:pPr marL="285750" indent="-285750">
                        <a:buFont typeface="Wingdings" panose="05000000000000000000" pitchFamily="2" charset="2"/>
                        <a:buChar char="ü"/>
                      </a:pPr>
                      <a:r>
                        <a:rPr lang="en-GB" sz="1400" b="1" baseline="0" dirty="0">
                          <a:solidFill>
                            <a:schemeClr val="tx1"/>
                          </a:solidFill>
                        </a:rPr>
                        <a:t>Von </a:t>
                      </a:r>
                      <a:r>
                        <a:rPr lang="en-GB" sz="1400" b="1" baseline="0" dirty="0" err="1">
                          <a:solidFill>
                            <a:schemeClr val="tx1"/>
                          </a:solidFill>
                        </a:rPr>
                        <a:t>Seisser</a:t>
                      </a:r>
                      <a:r>
                        <a:rPr lang="en-GB" sz="1400" b="1" baseline="0" dirty="0">
                          <a:solidFill>
                            <a:schemeClr val="tx1"/>
                          </a:solidFill>
                        </a:rPr>
                        <a:t> </a:t>
                      </a:r>
                      <a:r>
                        <a:rPr lang="en-GB" sz="1400" baseline="0" dirty="0">
                          <a:solidFill>
                            <a:schemeClr val="tx1"/>
                          </a:solidFill>
                        </a:rPr>
                        <a:t>– The head of the Bavarian </a:t>
                      </a:r>
                      <a:r>
                        <a:rPr lang="en-GB" sz="1400" b="1" baseline="0" dirty="0">
                          <a:solidFill>
                            <a:schemeClr val="tx1"/>
                          </a:solidFill>
                        </a:rPr>
                        <a:t>police.</a:t>
                      </a:r>
                    </a:p>
                    <a:p>
                      <a:pPr marL="285750" indent="-285750">
                        <a:buFont typeface="Wingdings" panose="05000000000000000000" pitchFamily="2" charset="2"/>
                        <a:buChar char="ü"/>
                      </a:pPr>
                      <a:r>
                        <a:rPr lang="en-GB" sz="1400" b="1" baseline="0" dirty="0">
                          <a:solidFill>
                            <a:schemeClr val="tx1"/>
                          </a:solidFill>
                        </a:rPr>
                        <a:t>Von </a:t>
                      </a:r>
                      <a:r>
                        <a:rPr lang="en-GB" sz="1400" b="1" baseline="0" dirty="0" err="1">
                          <a:solidFill>
                            <a:schemeClr val="tx1"/>
                          </a:solidFill>
                        </a:rPr>
                        <a:t>Lossow</a:t>
                      </a:r>
                      <a:r>
                        <a:rPr lang="en-GB" sz="1400" b="1" baseline="0" dirty="0">
                          <a:solidFill>
                            <a:schemeClr val="tx1"/>
                          </a:solidFill>
                        </a:rPr>
                        <a:t> </a:t>
                      </a:r>
                      <a:r>
                        <a:rPr lang="en-GB" sz="1400" baseline="0" dirty="0">
                          <a:solidFill>
                            <a:schemeClr val="tx1"/>
                          </a:solidFill>
                        </a:rPr>
                        <a:t>– The head of the German </a:t>
                      </a:r>
                      <a:r>
                        <a:rPr lang="en-GB" sz="1400" b="1" baseline="0" dirty="0">
                          <a:solidFill>
                            <a:schemeClr val="tx1"/>
                          </a:solidFill>
                        </a:rPr>
                        <a:t>Army</a:t>
                      </a:r>
                      <a:r>
                        <a:rPr lang="en-GB" sz="1400" baseline="0" dirty="0">
                          <a:solidFill>
                            <a:schemeClr val="tx1"/>
                          </a:solidFill>
                        </a:rPr>
                        <a:t> in Bavaria.</a:t>
                      </a:r>
                    </a:p>
                    <a:p>
                      <a:pPr marL="171450" indent="-171450">
                        <a:buFont typeface="Wingdings" panose="05000000000000000000" pitchFamily="2" charset="2"/>
                        <a:buChar char="q"/>
                      </a:pPr>
                      <a:r>
                        <a:rPr lang="en-GB" sz="1400" b="1" baseline="0" dirty="0">
                          <a:solidFill>
                            <a:schemeClr val="tx1"/>
                          </a:solidFill>
                        </a:rPr>
                        <a:t>Rohm </a:t>
                      </a:r>
                      <a:r>
                        <a:rPr lang="en-GB" sz="1400" baseline="0" dirty="0">
                          <a:solidFill>
                            <a:schemeClr val="tx1"/>
                          </a:solidFill>
                        </a:rPr>
                        <a:t>(the SA leader) took over the local police &amp; army HQ.</a:t>
                      </a:r>
                    </a:p>
                    <a:p>
                      <a:pPr algn="l"/>
                      <a:r>
                        <a:rPr lang="en-GB" sz="1600" b="1" u="sng" baseline="0" dirty="0">
                          <a:solidFill>
                            <a:schemeClr val="tx1"/>
                          </a:solidFill>
                        </a:rPr>
                        <a:t>However,  2 </a:t>
                      </a:r>
                      <a:r>
                        <a:rPr lang="en-GB" sz="1600" b="1" u="sng" baseline="0" dirty="0">
                          <a:solidFill>
                            <a:srgbClr val="FF0000"/>
                          </a:solidFill>
                        </a:rPr>
                        <a:t>KEY MISTAKES </a:t>
                      </a:r>
                      <a:r>
                        <a:rPr lang="en-GB" sz="1600" b="1" u="sng" baseline="0" dirty="0">
                          <a:solidFill>
                            <a:schemeClr val="tx1"/>
                          </a:solidFill>
                        </a:rPr>
                        <a:t>were made by the Nazis: </a:t>
                      </a:r>
                    </a:p>
                    <a:p>
                      <a:pPr marL="228600" indent="-228600">
                        <a:buFont typeface="+mj-lt"/>
                        <a:buAutoNum type="arabicPeriod"/>
                      </a:pPr>
                      <a:r>
                        <a:rPr lang="en-GB" sz="1400" baseline="0" dirty="0">
                          <a:solidFill>
                            <a:schemeClr val="tx1"/>
                          </a:solidFill>
                        </a:rPr>
                        <a:t>The 3 government leaders were </a:t>
                      </a:r>
                      <a:r>
                        <a:rPr lang="en-GB" sz="1400" b="1" baseline="0" dirty="0">
                          <a:solidFill>
                            <a:schemeClr val="tx1"/>
                          </a:solidFill>
                        </a:rPr>
                        <a:t>released by mistake</a:t>
                      </a:r>
                      <a:r>
                        <a:rPr lang="en-GB" sz="1400" baseline="0" dirty="0">
                          <a:solidFill>
                            <a:schemeClr val="tx1"/>
                          </a:solidFill>
                        </a:rPr>
                        <a:t> by      Ludendorff and called for help.</a:t>
                      </a:r>
                    </a:p>
                    <a:p>
                      <a:pPr marL="228600" indent="-228600">
                        <a:buFont typeface="+mj-lt"/>
                        <a:buAutoNum type="arabicPeriod"/>
                      </a:pPr>
                      <a:r>
                        <a:rPr lang="en-GB" sz="1400" baseline="0" dirty="0">
                          <a:solidFill>
                            <a:schemeClr val="tx1"/>
                          </a:solidFill>
                        </a:rPr>
                        <a:t>The </a:t>
                      </a:r>
                      <a:r>
                        <a:rPr lang="en-GB" sz="1400" b="1" baseline="0" dirty="0">
                          <a:solidFill>
                            <a:schemeClr val="tx1"/>
                          </a:solidFill>
                        </a:rPr>
                        <a:t>army barracks </a:t>
                      </a:r>
                      <a:r>
                        <a:rPr lang="en-GB" sz="1400" b="0" baseline="0" dirty="0">
                          <a:solidFill>
                            <a:schemeClr val="tx1"/>
                          </a:solidFill>
                        </a:rPr>
                        <a:t>(with all the local soldiers in) was</a:t>
                      </a:r>
                      <a:r>
                        <a:rPr lang="en-GB" sz="1400" b="1" baseline="0" dirty="0">
                          <a:solidFill>
                            <a:schemeClr val="tx1"/>
                          </a:solidFill>
                        </a:rPr>
                        <a:t> NOT </a:t>
                      </a:r>
                      <a:r>
                        <a:rPr lang="en-GB" sz="1400" b="0" baseline="0" dirty="0">
                          <a:solidFill>
                            <a:schemeClr val="tx1"/>
                          </a:solidFill>
                        </a:rPr>
                        <a:t>taken over and these troops</a:t>
                      </a:r>
                      <a:r>
                        <a:rPr lang="en-GB" sz="1400" b="1" baseline="0" dirty="0">
                          <a:solidFill>
                            <a:schemeClr val="tx1"/>
                          </a:solidFill>
                        </a:rPr>
                        <a:t> </a:t>
                      </a:r>
                      <a:r>
                        <a:rPr lang="en-GB" sz="1400" baseline="0" dirty="0">
                          <a:solidFill>
                            <a:schemeClr val="tx1"/>
                          </a:solidFill>
                        </a:rPr>
                        <a:t>were free to fight back against the Nazi putsch.</a:t>
                      </a:r>
                    </a:p>
                    <a:p>
                      <a:pPr marL="0" indent="0">
                        <a:buFont typeface="+mj-lt"/>
                        <a:buNone/>
                      </a:pPr>
                      <a:endParaRPr lang="en-GB" sz="1200" baseline="0" dirty="0">
                        <a:solidFill>
                          <a:schemeClr val="tx1"/>
                        </a:solidFill>
                      </a:endParaRPr>
                    </a:p>
                    <a:p>
                      <a:r>
                        <a:rPr lang="en-GB" sz="1400" baseline="0" dirty="0">
                          <a:solidFill>
                            <a:schemeClr val="tx1"/>
                          </a:solidFill>
                        </a:rPr>
                        <a:t>The next morning, </a:t>
                      </a:r>
                      <a:r>
                        <a:rPr lang="en-GB" sz="1400" b="1" baseline="0" dirty="0">
                          <a:solidFill>
                            <a:schemeClr val="tx1"/>
                          </a:solidFill>
                        </a:rPr>
                        <a:t>Hitler</a:t>
                      </a:r>
                      <a:r>
                        <a:rPr lang="en-GB" sz="1400" b="0" baseline="0" dirty="0">
                          <a:solidFill>
                            <a:schemeClr val="tx1"/>
                          </a:solidFill>
                        </a:rPr>
                        <a:t> &amp; </a:t>
                      </a:r>
                      <a:r>
                        <a:rPr lang="en-GB" sz="1400" b="1" baseline="0" dirty="0">
                          <a:solidFill>
                            <a:schemeClr val="tx1"/>
                          </a:solidFill>
                        </a:rPr>
                        <a:t>Ludendorff</a:t>
                      </a:r>
                      <a:r>
                        <a:rPr lang="en-GB" sz="1400" baseline="0" dirty="0">
                          <a:solidFill>
                            <a:schemeClr val="tx1"/>
                          </a:solidFill>
                        </a:rPr>
                        <a:t>, marched into the town centre to declare himself President of Germany.  The Nazis even robbed a Jewish bank to pay 2,000 members of the public to help him. </a:t>
                      </a:r>
                    </a:p>
                    <a:p>
                      <a:endParaRPr lang="en-GB" sz="1400" baseline="0" dirty="0">
                        <a:solidFill>
                          <a:schemeClr val="tx1"/>
                        </a:solidFill>
                      </a:endParaRPr>
                    </a:p>
                    <a:p>
                      <a:r>
                        <a:rPr lang="en-GB" sz="1400" b="1" u="sng" baseline="0" dirty="0">
                          <a:solidFill>
                            <a:schemeClr val="tx1"/>
                          </a:solidFill>
                        </a:rPr>
                        <a:t>Hitler’s Munich Putsch </a:t>
                      </a:r>
                      <a:r>
                        <a:rPr lang="en-GB" sz="1400" b="1" u="sng" baseline="0" dirty="0">
                          <a:solidFill>
                            <a:srgbClr val="FF0000"/>
                          </a:solidFill>
                        </a:rPr>
                        <a:t>FAILED</a:t>
                      </a:r>
                      <a:r>
                        <a:rPr lang="en-GB" sz="1400" b="1" u="sng" baseline="0" dirty="0">
                          <a:solidFill>
                            <a:schemeClr val="tx1"/>
                          </a:solidFill>
                        </a:rPr>
                        <a:t>…….WHY?</a:t>
                      </a:r>
                    </a:p>
                    <a:p>
                      <a:pPr marL="171450" indent="-171450">
                        <a:buFont typeface="Wingdings" panose="05000000000000000000" pitchFamily="2" charset="2"/>
                        <a:buChar char="q"/>
                      </a:pPr>
                      <a:r>
                        <a:rPr lang="en-GB" sz="1400" baseline="0" dirty="0">
                          <a:solidFill>
                            <a:schemeClr val="tx1"/>
                          </a:solidFill>
                        </a:rPr>
                        <a:t>The </a:t>
                      </a:r>
                      <a:r>
                        <a:rPr lang="en-GB" sz="1400" b="1" baseline="0" dirty="0">
                          <a:solidFill>
                            <a:schemeClr val="tx1"/>
                          </a:solidFill>
                        </a:rPr>
                        <a:t>army and police</a:t>
                      </a:r>
                      <a:r>
                        <a:rPr lang="en-GB" sz="1400" baseline="0" dirty="0">
                          <a:solidFill>
                            <a:schemeClr val="tx1"/>
                          </a:solidFill>
                        </a:rPr>
                        <a:t> from the barracks outnumbered Hitler &amp; his SA.</a:t>
                      </a:r>
                    </a:p>
                    <a:p>
                      <a:pPr marL="171450" indent="-171450">
                        <a:buFont typeface="Wingdings" panose="05000000000000000000" pitchFamily="2" charset="2"/>
                        <a:buChar char="q"/>
                      </a:pPr>
                      <a:r>
                        <a:rPr lang="en-GB" sz="1400" baseline="0" dirty="0">
                          <a:solidFill>
                            <a:schemeClr val="tx1"/>
                          </a:solidFill>
                        </a:rPr>
                        <a:t>When fighting began, Hitler was knocked over &amp; </a:t>
                      </a:r>
                      <a:r>
                        <a:rPr lang="en-GB" sz="1400" b="1" baseline="0" dirty="0">
                          <a:solidFill>
                            <a:schemeClr val="tx1"/>
                          </a:solidFill>
                        </a:rPr>
                        <a:t>broke his arm</a:t>
                      </a:r>
                      <a:r>
                        <a:rPr lang="en-GB" sz="1400" baseline="0" dirty="0">
                          <a:solidFill>
                            <a:schemeClr val="tx1"/>
                          </a:solidFill>
                        </a:rPr>
                        <a:t>.  </a:t>
                      </a:r>
                    </a:p>
                    <a:p>
                      <a:pPr marL="171450" indent="-171450">
                        <a:buFont typeface="Wingdings" panose="05000000000000000000" pitchFamily="2" charset="2"/>
                        <a:buChar char="q"/>
                      </a:pPr>
                      <a:r>
                        <a:rPr lang="en-GB" sz="1400" baseline="0" dirty="0">
                          <a:solidFill>
                            <a:schemeClr val="tx1"/>
                          </a:solidFill>
                        </a:rPr>
                        <a:t>Many of the SA and local supporters </a:t>
                      </a:r>
                      <a:r>
                        <a:rPr lang="en-GB" sz="1400" b="1" baseline="0" dirty="0">
                          <a:solidFill>
                            <a:schemeClr val="tx1"/>
                          </a:solidFill>
                        </a:rPr>
                        <a:t>ran away</a:t>
                      </a:r>
                      <a:r>
                        <a:rPr lang="en-GB" sz="1400" baseline="0" dirty="0">
                          <a:solidFill>
                            <a:schemeClr val="tx1"/>
                          </a:solidFill>
                        </a:rPr>
                        <a:t>.  </a:t>
                      </a:r>
                    </a:p>
                    <a:p>
                      <a:pPr marL="171450" indent="-171450">
                        <a:buFont typeface="Wingdings" panose="05000000000000000000" pitchFamily="2" charset="2"/>
                        <a:buChar char="q"/>
                      </a:pPr>
                      <a:r>
                        <a:rPr lang="en-GB" sz="1400" b="1" baseline="0" dirty="0">
                          <a:solidFill>
                            <a:schemeClr val="tx1"/>
                          </a:solidFill>
                        </a:rPr>
                        <a:t>Hitler ran away</a:t>
                      </a:r>
                      <a:r>
                        <a:rPr lang="en-GB" sz="1400" baseline="0" dirty="0">
                          <a:solidFill>
                            <a:schemeClr val="tx1"/>
                          </a:solidFill>
                        </a:rPr>
                        <a:t>, hid in a friend’s house but was later found.</a:t>
                      </a:r>
                      <a:endParaRPr lang="en-GB"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89280061"/>
                  </a:ext>
                </a:extLst>
              </a:tr>
            </a:tbl>
          </a:graphicData>
        </a:graphic>
      </p:graphicFrame>
      <p:graphicFrame>
        <p:nvGraphicFramePr>
          <p:cNvPr id="24" name="Table 23"/>
          <p:cNvGraphicFramePr>
            <a:graphicFrameLocks noGrp="1"/>
          </p:cNvGraphicFramePr>
          <p:nvPr/>
        </p:nvGraphicFramePr>
        <p:xfrm>
          <a:off x="8646791" y="1053974"/>
          <a:ext cx="3467285" cy="4054514"/>
        </p:xfrm>
        <a:graphic>
          <a:graphicData uri="http://schemas.openxmlformats.org/drawingml/2006/table">
            <a:tbl>
              <a:tblPr firstRow="1" bandRow="1">
                <a:tableStyleId>{5C22544A-7EE6-4342-B048-85BDC9FD1C3A}</a:tableStyleId>
              </a:tblPr>
              <a:tblGrid>
                <a:gridCol w="3467285">
                  <a:extLst>
                    <a:ext uri="{9D8B030D-6E8A-4147-A177-3AD203B41FA5}">
                      <a16:colId xmlns:a16="http://schemas.microsoft.com/office/drawing/2014/main" val="3791892439"/>
                    </a:ext>
                  </a:extLst>
                </a:gridCol>
              </a:tblGrid>
              <a:tr h="289452">
                <a:tc>
                  <a:txBody>
                    <a:bodyPr/>
                    <a:lstStyle/>
                    <a:p>
                      <a:pPr algn="ctr"/>
                      <a:r>
                        <a:rPr lang="en-GB" sz="1400" dirty="0">
                          <a:solidFill>
                            <a:schemeClr val="tx1"/>
                          </a:solidFill>
                        </a:rPr>
                        <a:t>The negative consequences.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86660130"/>
                  </a:ext>
                </a:extLst>
              </a:tr>
              <a:tr h="1099919">
                <a:tc>
                  <a:txBody>
                    <a:bodyPr/>
                    <a:lstStyle/>
                    <a:p>
                      <a:pPr marL="171450" indent="-171450">
                        <a:buFont typeface="Arial" panose="020B0604020202020204" pitchFamily="34" charset="0"/>
                        <a:buChar char="•"/>
                      </a:pPr>
                      <a:r>
                        <a:rPr lang="en-GB" sz="1400" baseline="0" dirty="0">
                          <a:solidFill>
                            <a:schemeClr val="tx1"/>
                          </a:solidFill>
                        </a:rPr>
                        <a:t>Hitler was </a:t>
                      </a:r>
                      <a:r>
                        <a:rPr lang="en-GB" sz="1400" b="1" baseline="0" dirty="0">
                          <a:solidFill>
                            <a:schemeClr val="tx1"/>
                          </a:solidFill>
                        </a:rPr>
                        <a:t>defeated </a:t>
                      </a:r>
                      <a:r>
                        <a:rPr lang="en-GB" sz="1400" baseline="0" dirty="0">
                          <a:solidFill>
                            <a:schemeClr val="tx1"/>
                          </a:solidFill>
                        </a:rPr>
                        <a:t>and </a:t>
                      </a:r>
                      <a:r>
                        <a:rPr lang="en-GB" sz="1400" b="1" baseline="0" dirty="0">
                          <a:solidFill>
                            <a:schemeClr val="tx1"/>
                          </a:solidFill>
                        </a:rPr>
                        <a:t>humiliated</a:t>
                      </a:r>
                      <a:r>
                        <a:rPr lang="en-GB" sz="1400" baseline="0" dirty="0">
                          <a:solidFill>
                            <a:schemeClr val="tx1"/>
                          </a:solidFill>
                        </a:rPr>
                        <a:t>.</a:t>
                      </a:r>
                      <a:endParaRPr lang="en-GB" sz="1400" dirty="0">
                        <a:solidFill>
                          <a:schemeClr val="tx1"/>
                        </a:solidFill>
                      </a:endParaRPr>
                    </a:p>
                    <a:p>
                      <a:pPr marL="171450" indent="-171450">
                        <a:buFont typeface="Arial" panose="020B0604020202020204" pitchFamily="34" charset="0"/>
                        <a:buChar char="•"/>
                      </a:pPr>
                      <a:r>
                        <a:rPr lang="en-GB" sz="1400" dirty="0">
                          <a:solidFill>
                            <a:schemeClr val="tx1"/>
                          </a:solidFill>
                        </a:rPr>
                        <a:t>Hitler was </a:t>
                      </a:r>
                      <a:r>
                        <a:rPr lang="en-GB" sz="1400" baseline="0" dirty="0">
                          <a:solidFill>
                            <a:schemeClr val="tx1"/>
                          </a:solidFill>
                        </a:rPr>
                        <a:t>put on </a:t>
                      </a:r>
                      <a:r>
                        <a:rPr lang="en-GB" sz="1400" b="1" baseline="0" dirty="0">
                          <a:solidFill>
                            <a:schemeClr val="tx1"/>
                          </a:solidFill>
                        </a:rPr>
                        <a:t>trial for treason</a:t>
                      </a:r>
                      <a:r>
                        <a:rPr lang="en-GB" sz="1400" baseline="0" dirty="0">
                          <a:solidFill>
                            <a:schemeClr val="tx1"/>
                          </a:solidFill>
                        </a:rPr>
                        <a:t>.</a:t>
                      </a:r>
                    </a:p>
                    <a:p>
                      <a:pPr marL="171450" indent="-171450">
                        <a:buFont typeface="Arial" panose="020B0604020202020204" pitchFamily="34" charset="0"/>
                        <a:buChar char="•"/>
                      </a:pPr>
                      <a:r>
                        <a:rPr lang="en-GB" sz="1400" baseline="0" dirty="0">
                          <a:solidFill>
                            <a:schemeClr val="tx1"/>
                          </a:solidFill>
                        </a:rPr>
                        <a:t>He was found guilty and sent to prison for </a:t>
                      </a:r>
                      <a:r>
                        <a:rPr lang="en-GB" sz="1400" b="1" baseline="0" dirty="0">
                          <a:solidFill>
                            <a:schemeClr val="tx1"/>
                          </a:solidFill>
                        </a:rPr>
                        <a:t>5 years</a:t>
                      </a:r>
                      <a:r>
                        <a:rPr lang="en-GB" sz="1400" baseline="0" dirty="0">
                          <a:solidFill>
                            <a:schemeClr val="tx1"/>
                          </a:solidFill>
                        </a:rPr>
                        <a:t>. (A short time for treason!)</a:t>
                      </a:r>
                    </a:p>
                    <a:p>
                      <a:pPr marL="171450" indent="-171450">
                        <a:buFont typeface="Arial" panose="020B0604020202020204" pitchFamily="34" charset="0"/>
                        <a:buChar char="•"/>
                      </a:pPr>
                      <a:r>
                        <a:rPr lang="en-GB" sz="1400" baseline="0" dirty="0">
                          <a:solidFill>
                            <a:schemeClr val="tx1"/>
                          </a:solidFill>
                        </a:rPr>
                        <a:t>The NSDAP (Nazi Party) was </a:t>
                      </a:r>
                      <a:r>
                        <a:rPr lang="en-GB" sz="1400" b="1" baseline="0" dirty="0">
                          <a:solidFill>
                            <a:schemeClr val="tx1"/>
                          </a:solidFill>
                        </a:rPr>
                        <a:t>banned</a:t>
                      </a:r>
                      <a:r>
                        <a:rPr lang="en-GB" sz="1400" baseline="0" dirty="0">
                          <a:solidFill>
                            <a:schemeClr val="tx1"/>
                          </a:solidFill>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89280061"/>
                  </a:ext>
                </a:extLst>
              </a:tr>
              <a:tr h="289452">
                <a:tc>
                  <a:txBody>
                    <a:bodyPr/>
                    <a:lstStyle/>
                    <a:p>
                      <a:pPr marL="0" indent="0" algn="ctr">
                        <a:buNone/>
                      </a:pPr>
                      <a:r>
                        <a:rPr lang="en-GB" sz="1400" b="1" baseline="0" dirty="0">
                          <a:solidFill>
                            <a:schemeClr val="tx1"/>
                          </a:solidFill>
                        </a:rPr>
                        <a:t>The positive consequences </a:t>
                      </a:r>
                      <a:endParaRPr lang="en-GB" sz="14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29714504"/>
                  </a:ext>
                </a:extLst>
              </a:tr>
              <a:tr h="2286674">
                <a:tc>
                  <a:txBody>
                    <a:bodyPr/>
                    <a:lstStyle/>
                    <a:p>
                      <a:pPr marL="179388" indent="-179388">
                        <a:buAutoNum type="arabicParenR"/>
                      </a:pPr>
                      <a:r>
                        <a:rPr lang="en-GB" sz="1400" b="1" baseline="0" dirty="0">
                          <a:solidFill>
                            <a:schemeClr val="tx1"/>
                          </a:solidFill>
                        </a:rPr>
                        <a:t>Hitler learned </a:t>
                      </a:r>
                      <a:r>
                        <a:rPr lang="en-GB" sz="1400" baseline="0" dirty="0">
                          <a:solidFill>
                            <a:schemeClr val="tx1"/>
                          </a:solidFill>
                        </a:rPr>
                        <a:t>that he could not gain power by force/violence.  Instead, he needed to get Germans to </a:t>
                      </a:r>
                      <a:r>
                        <a:rPr lang="en-GB" sz="1400" b="1" baseline="0" dirty="0">
                          <a:solidFill>
                            <a:schemeClr val="tx1"/>
                          </a:solidFill>
                        </a:rPr>
                        <a:t>vote for </a:t>
                      </a:r>
                      <a:r>
                        <a:rPr lang="en-GB" sz="1400" baseline="0" dirty="0">
                          <a:solidFill>
                            <a:schemeClr val="tx1"/>
                          </a:solidFill>
                        </a:rPr>
                        <a:t>him.</a:t>
                      </a:r>
                    </a:p>
                    <a:p>
                      <a:pPr marL="179388" indent="-179388">
                        <a:buAutoNum type="arabicParenR"/>
                      </a:pPr>
                      <a:r>
                        <a:rPr lang="en-GB" sz="1400" baseline="0" dirty="0">
                          <a:solidFill>
                            <a:schemeClr val="tx1"/>
                          </a:solidFill>
                        </a:rPr>
                        <a:t>The Nazis were </a:t>
                      </a:r>
                      <a:r>
                        <a:rPr lang="en-GB" sz="1400" b="1" baseline="0" dirty="0">
                          <a:solidFill>
                            <a:schemeClr val="tx1"/>
                          </a:solidFill>
                        </a:rPr>
                        <a:t>only banned until 1925.</a:t>
                      </a:r>
                      <a:r>
                        <a:rPr lang="en-GB" sz="1400" baseline="0" dirty="0">
                          <a:solidFill>
                            <a:schemeClr val="tx1"/>
                          </a:solidFill>
                        </a:rPr>
                        <a:t>  </a:t>
                      </a:r>
                    </a:p>
                    <a:p>
                      <a:pPr marL="179388" indent="-179388">
                        <a:buAutoNum type="arabicParenR"/>
                      </a:pPr>
                      <a:r>
                        <a:rPr lang="en-GB" sz="1400" baseline="0" dirty="0">
                          <a:solidFill>
                            <a:schemeClr val="tx1"/>
                          </a:solidFill>
                        </a:rPr>
                        <a:t>Hitler used his trial to get more </a:t>
                      </a:r>
                      <a:r>
                        <a:rPr lang="en-GB" sz="1400" b="1" baseline="0" dirty="0">
                          <a:solidFill>
                            <a:schemeClr val="tx1"/>
                          </a:solidFill>
                        </a:rPr>
                        <a:t>publicity</a:t>
                      </a:r>
                      <a:r>
                        <a:rPr lang="en-GB" sz="1400" b="0" baseline="0" dirty="0">
                          <a:solidFill>
                            <a:schemeClr val="tx1"/>
                          </a:solidFill>
                        </a:rPr>
                        <a:t>. </a:t>
                      </a:r>
                    </a:p>
                    <a:p>
                      <a:pPr marL="179388" indent="-179388">
                        <a:buAutoNum type="arabicParenR"/>
                      </a:pPr>
                      <a:r>
                        <a:rPr lang="en-GB" sz="1400" baseline="0" dirty="0">
                          <a:solidFill>
                            <a:schemeClr val="tx1"/>
                          </a:solidFill>
                        </a:rPr>
                        <a:t>While in prison, Hitler wrote a book, </a:t>
                      </a:r>
                      <a:r>
                        <a:rPr lang="en-GB" sz="1400" b="1" i="1" baseline="0" dirty="0">
                          <a:solidFill>
                            <a:schemeClr val="tx1"/>
                          </a:solidFill>
                        </a:rPr>
                        <a:t>Mein </a:t>
                      </a:r>
                      <a:r>
                        <a:rPr lang="en-GB" sz="1400" b="1" i="1" baseline="0" dirty="0" err="1">
                          <a:solidFill>
                            <a:schemeClr val="tx1"/>
                          </a:solidFill>
                        </a:rPr>
                        <a:t>Kampf</a:t>
                      </a:r>
                      <a:r>
                        <a:rPr lang="en-GB" sz="1400" b="1" i="1" baseline="0" dirty="0">
                          <a:solidFill>
                            <a:schemeClr val="tx1"/>
                          </a:solidFill>
                        </a:rPr>
                        <a:t> (My Struggle) </a:t>
                      </a:r>
                      <a:r>
                        <a:rPr lang="en-GB" sz="1400" baseline="0" dirty="0">
                          <a:solidFill>
                            <a:schemeClr val="tx1"/>
                          </a:solidFill>
                        </a:rPr>
                        <a:t>which gave him a chance set out all of his ideas.  This was later published and sold millions of copies.</a:t>
                      </a:r>
                    </a:p>
                    <a:p>
                      <a:pPr marL="179388" marR="0" indent="-179388" algn="l" defTabSz="914400" rtl="0" eaLnBrk="1" fontAlgn="auto" latinLnBrk="0" hangingPunct="1">
                        <a:lnSpc>
                          <a:spcPct val="100000"/>
                        </a:lnSpc>
                        <a:spcBef>
                          <a:spcPts val="0"/>
                        </a:spcBef>
                        <a:spcAft>
                          <a:spcPts val="0"/>
                        </a:spcAft>
                        <a:buClrTx/>
                        <a:buSzTx/>
                        <a:buFontTx/>
                        <a:buAutoNum type="arabicParenR"/>
                        <a:tabLst/>
                        <a:defRPr/>
                      </a:pPr>
                      <a:r>
                        <a:rPr lang="en-GB" sz="1400" baseline="0" dirty="0">
                          <a:solidFill>
                            <a:schemeClr val="tx1"/>
                          </a:solidFill>
                        </a:rPr>
                        <a:t>Hitler was </a:t>
                      </a:r>
                      <a:r>
                        <a:rPr lang="en-GB" sz="1400" b="1" baseline="0" dirty="0">
                          <a:solidFill>
                            <a:schemeClr val="tx1"/>
                          </a:solidFill>
                        </a:rPr>
                        <a:t>released</a:t>
                      </a:r>
                      <a:r>
                        <a:rPr lang="en-GB" sz="1400" baseline="0" dirty="0">
                          <a:solidFill>
                            <a:schemeClr val="tx1"/>
                          </a:solidFill>
                        </a:rPr>
                        <a:t> after only </a:t>
                      </a:r>
                      <a:r>
                        <a:rPr lang="en-GB" sz="1400" b="1" baseline="0" dirty="0">
                          <a:solidFill>
                            <a:schemeClr val="tx1"/>
                          </a:solidFill>
                        </a:rPr>
                        <a:t>9 months</a:t>
                      </a:r>
                      <a:r>
                        <a:rPr lang="en-GB" sz="1400" baseline="0" dirty="0">
                          <a:solidFill>
                            <a:schemeClr val="tx1"/>
                          </a:solidFill>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81774372"/>
                  </a:ext>
                </a:extLst>
              </a:tr>
            </a:tbl>
          </a:graphicData>
        </a:graphic>
      </p:graphicFrame>
      <p:pic>
        <p:nvPicPr>
          <p:cNvPr id="1028" name="Picture 4" descr="Related image"/>
          <p:cNvPicPr>
            <a:picLocks noChangeAspect="1" noChangeArrowheads="1"/>
          </p:cNvPicPr>
          <p:nvPr/>
        </p:nvPicPr>
        <p:blipFill rotWithShape="1">
          <a:blip r:embed="rId3">
            <a:extLst>
              <a:ext uri="{28A0092B-C50C-407E-A947-70E740481C1C}">
                <a14:useLocalDpi xmlns:a14="http://schemas.microsoft.com/office/drawing/2010/main" val="0"/>
              </a:ext>
            </a:extLst>
          </a:blip>
          <a:srcRect l="674" t="10150" r="3402" b="19392"/>
          <a:stretch/>
        </p:blipFill>
        <p:spPr bwMode="auto">
          <a:xfrm>
            <a:off x="8646792" y="5108488"/>
            <a:ext cx="3467284" cy="16713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 name="Picture 2" descr="Related image"/>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387570" y="1217790"/>
            <a:ext cx="1472019" cy="107238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Image result for brownshirts cartoon nazi"/>
          <p:cNvPicPr>
            <a:picLocks noChangeAspect="1" noChangeArrowheads="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267" b="26399"/>
          <a:stretch/>
        </p:blipFill>
        <p:spPr bwMode="auto">
          <a:xfrm>
            <a:off x="-43472" y="2116183"/>
            <a:ext cx="1248217" cy="108538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elated imag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9671" y="3225125"/>
            <a:ext cx="1044778" cy="113752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hyperinflation cartoon"/>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2418" r="58349"/>
          <a:stretch/>
        </p:blipFill>
        <p:spPr bwMode="auto">
          <a:xfrm>
            <a:off x="77893" y="4477149"/>
            <a:ext cx="910075" cy="11885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4" name="Picture 10" descr="Image result for nazi flag"/>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17929" t="13750" r="19056" b="37718"/>
          <a:stretch/>
        </p:blipFill>
        <p:spPr bwMode="auto">
          <a:xfrm>
            <a:off x="93078" y="5790635"/>
            <a:ext cx="910075" cy="90222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33921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172557" y="-53861"/>
            <a:ext cx="9775676" cy="523220"/>
          </a:xfrm>
          <a:prstGeom prst="rect">
            <a:avLst/>
          </a:prstGeom>
          <a:noFill/>
        </p:spPr>
        <p:txBody>
          <a:bodyPr wrap="square" rtlCol="0">
            <a:spAutoFit/>
          </a:bodyPr>
          <a:lstStyle/>
          <a:p>
            <a:pPr algn="ctr"/>
            <a:r>
              <a:rPr lang="en-GB" sz="2800" b="1" dirty="0"/>
              <a:t>L</a:t>
            </a:r>
            <a:r>
              <a:rPr lang="en-GB" sz="2000" b="1" dirty="0"/>
              <a:t>esson </a:t>
            </a:r>
            <a:r>
              <a:rPr lang="en-GB" sz="2800" b="1" dirty="0"/>
              <a:t>12</a:t>
            </a:r>
            <a:r>
              <a:rPr lang="en-GB" sz="2000" b="1" dirty="0"/>
              <a:t>: </a:t>
            </a:r>
            <a:r>
              <a:rPr lang="en-GB" b="1" dirty="0"/>
              <a:t>The Nazi Party after Hitler’s Release from Prison 1924 – 28. </a:t>
            </a:r>
            <a:endParaRPr lang="en-GB" sz="1400" b="1" dirty="0"/>
          </a:p>
        </p:txBody>
      </p:sp>
      <p:sp>
        <p:nvSpPr>
          <p:cNvPr id="6" name="TextBox 5"/>
          <p:cNvSpPr txBox="1"/>
          <p:nvPr/>
        </p:nvSpPr>
        <p:spPr>
          <a:xfrm>
            <a:off x="-99997" y="-61555"/>
            <a:ext cx="2789410" cy="523220"/>
          </a:xfrm>
          <a:prstGeom prst="rect">
            <a:avLst/>
          </a:prstGeom>
          <a:noFill/>
        </p:spPr>
        <p:txBody>
          <a:bodyPr wrap="square" rtlCol="0">
            <a:spAutoFit/>
          </a:bodyPr>
          <a:lstStyle/>
          <a:p>
            <a:pPr algn="ctr"/>
            <a:r>
              <a:rPr lang="en-GB" sz="2800" b="1" dirty="0">
                <a:latin typeface="Berlin Sans FB" panose="020E0602020502020306" pitchFamily="34" charset="0"/>
              </a:rPr>
              <a:t>T</a:t>
            </a:r>
            <a:r>
              <a:rPr lang="en-GB" sz="2000" b="1" dirty="0">
                <a:latin typeface="Berlin Sans FB" panose="020E0602020502020306" pitchFamily="34" charset="0"/>
              </a:rPr>
              <a:t>H</a:t>
            </a:r>
            <a:r>
              <a:rPr lang="en-GB" sz="2400" b="1" dirty="0">
                <a:latin typeface="Berlin Sans FB" panose="020E0602020502020306" pitchFamily="34" charset="0"/>
              </a:rPr>
              <a:t>E</a:t>
            </a:r>
            <a:r>
              <a:rPr lang="en-GB" sz="2000" b="1" dirty="0">
                <a:latin typeface="Berlin Sans FB" panose="020E0602020502020306" pitchFamily="34" charset="0"/>
              </a:rPr>
              <a:t> </a:t>
            </a:r>
            <a:r>
              <a:rPr lang="en-GB" sz="2400" b="1" dirty="0">
                <a:latin typeface="Berlin Sans FB" panose="020E0602020502020306" pitchFamily="34" charset="0"/>
              </a:rPr>
              <a:t>K</a:t>
            </a:r>
            <a:r>
              <a:rPr lang="en-GB" sz="2000" b="1" dirty="0">
                <a:latin typeface="Berlin Sans FB" panose="020E0602020502020306" pitchFamily="34" charset="0"/>
              </a:rPr>
              <a:t>E</a:t>
            </a:r>
            <a:r>
              <a:rPr lang="en-GB" sz="2400" b="1" dirty="0">
                <a:latin typeface="Berlin Sans FB" panose="020E0602020502020306" pitchFamily="34" charset="0"/>
              </a:rPr>
              <a:t>Y</a:t>
            </a:r>
            <a:r>
              <a:rPr lang="en-GB" sz="2000" b="1" dirty="0">
                <a:latin typeface="Berlin Sans FB" panose="020E0602020502020306" pitchFamily="34" charset="0"/>
              </a:rPr>
              <a:t> </a:t>
            </a:r>
            <a:r>
              <a:rPr lang="en-GB" sz="2800" b="1" dirty="0">
                <a:latin typeface="Berlin Sans FB" panose="020E0602020502020306" pitchFamily="34" charset="0"/>
              </a:rPr>
              <a:t>P</a:t>
            </a:r>
            <a:r>
              <a:rPr lang="en-GB" sz="2000" b="1" dirty="0">
                <a:latin typeface="Berlin Sans FB" panose="020E0602020502020306" pitchFamily="34" charset="0"/>
              </a:rPr>
              <a:t>O</a:t>
            </a:r>
            <a:r>
              <a:rPr lang="en-GB" sz="2400" b="1" dirty="0">
                <a:latin typeface="Berlin Sans FB" panose="020E0602020502020306" pitchFamily="34" charset="0"/>
              </a:rPr>
              <a:t>I</a:t>
            </a:r>
            <a:r>
              <a:rPr lang="en-GB" sz="2000" b="1" dirty="0">
                <a:latin typeface="Berlin Sans FB" panose="020E0602020502020306" pitchFamily="34" charset="0"/>
              </a:rPr>
              <a:t>N</a:t>
            </a:r>
            <a:r>
              <a:rPr lang="en-GB" sz="2800" b="1" dirty="0">
                <a:latin typeface="Berlin Sans FB" panose="020E0602020502020306" pitchFamily="34" charset="0"/>
              </a:rPr>
              <a:t>T</a:t>
            </a:r>
            <a:r>
              <a:rPr lang="en-GB" sz="2000" b="1" dirty="0">
                <a:latin typeface="Berlin Sans FB" panose="020E0602020502020306" pitchFamily="34" charset="0"/>
              </a:rPr>
              <a:t>S</a:t>
            </a:r>
          </a:p>
        </p:txBody>
      </p:sp>
      <p:cxnSp>
        <p:nvCxnSpPr>
          <p:cNvPr id="7" name="Straight Connector 6"/>
          <p:cNvCxnSpPr/>
          <p:nvPr/>
        </p:nvCxnSpPr>
        <p:spPr>
          <a:xfrm>
            <a:off x="0" y="414417"/>
            <a:ext cx="12192000"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07576" y="444044"/>
            <a:ext cx="9897035" cy="461665"/>
          </a:xfrm>
          <a:prstGeom prst="rect">
            <a:avLst/>
          </a:prstGeom>
          <a:solidFill>
            <a:schemeClr val="bg2"/>
          </a:solidFill>
          <a:ln w="28575">
            <a:solidFill>
              <a:schemeClr val="tx1"/>
            </a:solidFill>
          </a:ln>
        </p:spPr>
        <p:txBody>
          <a:bodyPr wrap="square" rtlCol="0">
            <a:spAutoFit/>
          </a:bodyPr>
          <a:lstStyle/>
          <a:p>
            <a:pPr algn="ctr"/>
            <a:r>
              <a:rPr lang="en-GB" sz="1200" dirty="0"/>
              <a:t>Hitler was released in 1924 (only 8 months in prison). He realised he needed to gain control in a more </a:t>
            </a:r>
            <a:r>
              <a:rPr lang="en-GB" sz="1200" b="1" dirty="0"/>
              <a:t>peaceful and legal way </a:t>
            </a:r>
            <a:r>
              <a:rPr lang="en-GB" sz="1200" dirty="0"/>
              <a:t>– by getting the German people to </a:t>
            </a:r>
            <a:r>
              <a:rPr lang="en-GB" sz="1200" b="1" dirty="0"/>
              <a:t>vote </a:t>
            </a:r>
            <a:r>
              <a:rPr lang="en-GB" sz="1200" dirty="0"/>
              <a:t>for him. He used this time to become even stronger and organise the Nazi Party.  However, support for the Nazi Party declined.  Why was this?</a:t>
            </a:r>
            <a:endParaRPr lang="en-GB" sz="1200" b="1" dirty="0"/>
          </a:p>
        </p:txBody>
      </p:sp>
      <p:graphicFrame>
        <p:nvGraphicFramePr>
          <p:cNvPr id="15" name="Table 14"/>
          <p:cNvGraphicFramePr>
            <a:graphicFrameLocks noGrp="1"/>
          </p:cNvGraphicFramePr>
          <p:nvPr/>
        </p:nvGraphicFramePr>
        <p:xfrm>
          <a:off x="107578" y="4689289"/>
          <a:ext cx="12006498" cy="731520"/>
        </p:xfrm>
        <a:graphic>
          <a:graphicData uri="http://schemas.openxmlformats.org/drawingml/2006/table">
            <a:tbl>
              <a:tblPr firstRow="1" bandRow="1">
                <a:tableStyleId>{5C22544A-7EE6-4342-B048-85BDC9FD1C3A}</a:tableStyleId>
              </a:tblPr>
              <a:tblGrid>
                <a:gridCol w="12006498">
                  <a:extLst>
                    <a:ext uri="{9D8B030D-6E8A-4147-A177-3AD203B41FA5}">
                      <a16:colId xmlns:a16="http://schemas.microsoft.com/office/drawing/2014/main" val="3791892439"/>
                    </a:ext>
                  </a:extLst>
                </a:gridCol>
              </a:tblGrid>
              <a:tr h="150224">
                <a:tc>
                  <a:txBody>
                    <a:bodyPr/>
                    <a:lstStyle/>
                    <a:p>
                      <a:pPr algn="ctr"/>
                      <a:r>
                        <a:rPr lang="en-GB" sz="1200" dirty="0">
                          <a:solidFill>
                            <a:schemeClr val="tx1"/>
                          </a:solidFill>
                        </a:rPr>
                        <a:t>Hitler shows full control </a:t>
                      </a:r>
                      <a:r>
                        <a:rPr lang="en-GB" sz="1200" baseline="0" dirty="0">
                          <a:solidFill>
                            <a:schemeClr val="tx1"/>
                          </a:solidFill>
                        </a:rPr>
                        <a:t>at the Bemberg Conference in 1926</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786660130"/>
                  </a:ext>
                </a:extLst>
              </a:tr>
              <a:tr h="370840">
                <a:tc>
                  <a:txBody>
                    <a:bodyPr/>
                    <a:lstStyle/>
                    <a:p>
                      <a:r>
                        <a:rPr lang="en-GB" sz="1200" dirty="0">
                          <a:solidFill>
                            <a:schemeClr val="tx1"/>
                          </a:solidFill>
                        </a:rPr>
                        <a:t>After all these changes, </a:t>
                      </a:r>
                      <a:r>
                        <a:rPr lang="en-GB" sz="1200" b="1" dirty="0">
                          <a:solidFill>
                            <a:schemeClr val="tx1"/>
                          </a:solidFill>
                        </a:rPr>
                        <a:t>Hitler gathered his leaders together</a:t>
                      </a:r>
                      <a:r>
                        <a:rPr lang="en-GB" sz="1200" dirty="0">
                          <a:solidFill>
                            <a:schemeClr val="tx1"/>
                          </a:solidFill>
                        </a:rPr>
                        <a:t>.</a:t>
                      </a:r>
                      <a:r>
                        <a:rPr lang="en-GB" sz="1200" baseline="0" dirty="0">
                          <a:solidFill>
                            <a:schemeClr val="tx1"/>
                          </a:solidFill>
                        </a:rPr>
                        <a:t> </a:t>
                      </a:r>
                      <a:r>
                        <a:rPr lang="en-GB" sz="1200" dirty="0">
                          <a:solidFill>
                            <a:schemeClr val="tx1"/>
                          </a:solidFill>
                        </a:rPr>
                        <a:t>He made sure everybody was aware of the aims, beliefs</a:t>
                      </a:r>
                      <a:r>
                        <a:rPr lang="en-GB" sz="1200" baseline="0" dirty="0">
                          <a:solidFill>
                            <a:schemeClr val="tx1"/>
                          </a:solidFill>
                        </a:rPr>
                        <a:t> and expectations. Anyone who went against his wishes would be thrown out of the party (or worse). For example, in 1934, </a:t>
                      </a:r>
                      <a:r>
                        <a:rPr lang="en-GB" sz="1200" b="1" baseline="0" dirty="0">
                          <a:solidFill>
                            <a:schemeClr val="tx1"/>
                          </a:solidFill>
                        </a:rPr>
                        <a:t>Gregor </a:t>
                      </a:r>
                      <a:r>
                        <a:rPr lang="en-GB" sz="1200" b="1" baseline="0" dirty="0" err="1">
                          <a:solidFill>
                            <a:schemeClr val="tx1"/>
                          </a:solidFill>
                        </a:rPr>
                        <a:t>Strasser</a:t>
                      </a:r>
                      <a:r>
                        <a:rPr lang="en-GB" sz="1200" baseline="0" dirty="0">
                          <a:solidFill>
                            <a:schemeClr val="tx1"/>
                          </a:solidFill>
                        </a:rPr>
                        <a:t>, who was once a regional leader in the north, was murdered.  Hitler showed the Nazis he could do what he wanted.</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89280061"/>
                  </a:ext>
                </a:extLst>
              </a:tr>
            </a:tbl>
          </a:graphicData>
        </a:graphic>
      </p:graphicFrame>
      <p:graphicFrame>
        <p:nvGraphicFramePr>
          <p:cNvPr id="2" name="Table 1"/>
          <p:cNvGraphicFramePr>
            <a:graphicFrameLocks noGrp="1"/>
          </p:cNvGraphicFramePr>
          <p:nvPr/>
        </p:nvGraphicFramePr>
        <p:xfrm>
          <a:off x="107578" y="956027"/>
          <a:ext cx="12006498" cy="2011680"/>
        </p:xfrm>
        <a:graphic>
          <a:graphicData uri="http://schemas.openxmlformats.org/drawingml/2006/table">
            <a:tbl>
              <a:tblPr firstRow="1" bandRow="1">
                <a:tableStyleId>{5C22544A-7EE6-4342-B048-85BDC9FD1C3A}</a:tableStyleId>
              </a:tblPr>
              <a:tblGrid>
                <a:gridCol w="1335740">
                  <a:extLst>
                    <a:ext uri="{9D8B030D-6E8A-4147-A177-3AD203B41FA5}">
                      <a16:colId xmlns:a16="http://schemas.microsoft.com/office/drawing/2014/main" val="3420702458"/>
                    </a:ext>
                  </a:extLst>
                </a:gridCol>
                <a:gridCol w="1488141">
                  <a:extLst>
                    <a:ext uri="{9D8B030D-6E8A-4147-A177-3AD203B41FA5}">
                      <a16:colId xmlns:a16="http://schemas.microsoft.com/office/drawing/2014/main" val="3244581938"/>
                    </a:ext>
                  </a:extLst>
                </a:gridCol>
                <a:gridCol w="2805953">
                  <a:extLst>
                    <a:ext uri="{9D8B030D-6E8A-4147-A177-3AD203B41FA5}">
                      <a16:colId xmlns:a16="http://schemas.microsoft.com/office/drawing/2014/main" val="3388874296"/>
                    </a:ext>
                  </a:extLst>
                </a:gridCol>
                <a:gridCol w="1792941">
                  <a:extLst>
                    <a:ext uri="{9D8B030D-6E8A-4147-A177-3AD203B41FA5}">
                      <a16:colId xmlns:a16="http://schemas.microsoft.com/office/drawing/2014/main" val="2837876678"/>
                    </a:ext>
                  </a:extLst>
                </a:gridCol>
                <a:gridCol w="1153295">
                  <a:extLst>
                    <a:ext uri="{9D8B030D-6E8A-4147-A177-3AD203B41FA5}">
                      <a16:colId xmlns:a16="http://schemas.microsoft.com/office/drawing/2014/main" val="3596908940"/>
                    </a:ext>
                  </a:extLst>
                </a:gridCol>
                <a:gridCol w="1715214">
                  <a:extLst>
                    <a:ext uri="{9D8B030D-6E8A-4147-A177-3AD203B41FA5}">
                      <a16:colId xmlns:a16="http://schemas.microsoft.com/office/drawing/2014/main" val="1826249962"/>
                    </a:ext>
                  </a:extLst>
                </a:gridCol>
                <a:gridCol w="1715214">
                  <a:extLst>
                    <a:ext uri="{9D8B030D-6E8A-4147-A177-3AD203B41FA5}">
                      <a16:colId xmlns:a16="http://schemas.microsoft.com/office/drawing/2014/main" val="188363583"/>
                    </a:ext>
                  </a:extLst>
                </a:gridCol>
              </a:tblGrid>
              <a:tr h="246032">
                <a:tc gridSpan="7">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rPr>
                        <a:t>The importance of </a:t>
                      </a:r>
                      <a:r>
                        <a:rPr lang="en-GB" sz="1200" i="1" dirty="0">
                          <a:solidFill>
                            <a:schemeClr val="tx1"/>
                          </a:solidFill>
                        </a:rPr>
                        <a:t>Mein </a:t>
                      </a:r>
                      <a:r>
                        <a:rPr lang="en-GB" sz="1200" i="1" dirty="0" err="1">
                          <a:solidFill>
                            <a:schemeClr val="tx1"/>
                          </a:solidFill>
                        </a:rPr>
                        <a:t>Kampf</a:t>
                      </a:r>
                      <a:r>
                        <a:rPr lang="en-GB" sz="1200" i="1" baseline="0" dirty="0">
                          <a:solidFill>
                            <a:schemeClr val="tx1"/>
                          </a:solidFill>
                        </a:rPr>
                        <a:t> </a:t>
                      </a:r>
                      <a:r>
                        <a:rPr lang="en-GB" sz="1200" baseline="0" dirty="0">
                          <a:solidFill>
                            <a:schemeClr val="tx1"/>
                          </a:solidFill>
                        </a:rPr>
                        <a:t>(My Struggle)</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32205914"/>
                  </a:ext>
                </a:extLst>
              </a:tr>
              <a:tr h="37906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What is </a:t>
                      </a:r>
                      <a:r>
                        <a:rPr lang="en-GB" sz="1200" b="1" i="1" dirty="0">
                          <a:solidFill>
                            <a:schemeClr val="tx1"/>
                          </a:solidFill>
                        </a:rPr>
                        <a:t>Mein </a:t>
                      </a:r>
                      <a:r>
                        <a:rPr lang="en-GB" sz="1200" b="1" i="1" dirty="0" err="1">
                          <a:solidFill>
                            <a:schemeClr val="tx1"/>
                          </a:solidFill>
                        </a:rPr>
                        <a:t>Kampf</a:t>
                      </a:r>
                      <a:r>
                        <a:rPr lang="en-GB" sz="1200" b="1" dirty="0">
                          <a:solidFill>
                            <a:schemeClr val="tx1"/>
                          </a:solidFill>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Why is </a:t>
                      </a:r>
                      <a:r>
                        <a:rPr lang="en-GB" sz="1200" b="1" i="1" dirty="0">
                          <a:solidFill>
                            <a:schemeClr val="tx1"/>
                          </a:solidFill>
                        </a:rPr>
                        <a:t>Mein </a:t>
                      </a:r>
                      <a:r>
                        <a:rPr lang="en-GB" sz="1200" b="1" i="1" dirty="0" err="1">
                          <a:solidFill>
                            <a:schemeClr val="tx1"/>
                          </a:solidFill>
                        </a:rPr>
                        <a:t>Kampf</a:t>
                      </a:r>
                      <a:r>
                        <a:rPr lang="en-GB" sz="1200" b="1" i="1" dirty="0">
                          <a:solidFill>
                            <a:schemeClr val="tx1"/>
                          </a:solidFill>
                        </a:rPr>
                        <a:t> </a:t>
                      </a:r>
                      <a:r>
                        <a:rPr lang="en-GB" sz="1200" b="1" dirty="0">
                          <a:solidFill>
                            <a:schemeClr val="tx1"/>
                          </a:solidFill>
                        </a:rPr>
                        <a:t>useful evidence?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baseline="0" dirty="0">
                          <a:solidFill>
                            <a:schemeClr val="tx1"/>
                          </a:solidFill>
                        </a:rPr>
                        <a:t>Hitler’s racial ideas: </a:t>
                      </a:r>
                      <a:endParaRPr lang="en-GB" sz="1200" b="0" baseline="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baseline="0" dirty="0">
                          <a:solidFill>
                            <a:schemeClr val="tx1"/>
                          </a:solidFill>
                        </a:rPr>
                        <a:t>Hitler’s Nationalist ideas: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baseline="0" dirty="0">
                          <a:solidFill>
                            <a:schemeClr val="tx1"/>
                          </a:solidFill>
                        </a:rPr>
                        <a:t>Hitler’s socialist ideas: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baseline="0" dirty="0">
                          <a:solidFill>
                            <a:schemeClr val="tx1"/>
                          </a:solidFill>
                        </a:rPr>
                        <a:t>How Germany should be ruled: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baseline="0" dirty="0">
                          <a:solidFill>
                            <a:schemeClr val="tx1"/>
                          </a:solidFill>
                        </a:rPr>
                        <a:t>Hitler’s idea about German traditions: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51698408"/>
                  </a:ext>
                </a:extLst>
              </a:tr>
              <a:tr h="370840">
                <a:tc>
                  <a:txBody>
                    <a:bodyPr/>
                    <a:lstStyle/>
                    <a:p>
                      <a:r>
                        <a:rPr lang="en-GB" sz="1100" dirty="0">
                          <a:solidFill>
                            <a:schemeClr val="tx1"/>
                          </a:solidFill>
                        </a:rPr>
                        <a:t>Hitler had time to write his ideas while in prison.</a:t>
                      </a:r>
                      <a:r>
                        <a:rPr lang="en-GB" sz="1100" baseline="0" dirty="0">
                          <a:solidFill>
                            <a:schemeClr val="tx1"/>
                          </a:solidFill>
                        </a:rPr>
                        <a:t> They were </a:t>
                      </a:r>
                      <a:r>
                        <a:rPr lang="en-GB" sz="1100" dirty="0">
                          <a:solidFill>
                            <a:schemeClr val="tx1"/>
                          </a:solidFill>
                        </a:rPr>
                        <a:t>later published in his book,</a:t>
                      </a:r>
                      <a:r>
                        <a:rPr lang="en-GB" sz="1100" baseline="0" dirty="0">
                          <a:solidFill>
                            <a:schemeClr val="tx1"/>
                          </a:solidFill>
                        </a:rPr>
                        <a:t> </a:t>
                      </a:r>
                      <a:r>
                        <a:rPr lang="en-GB" sz="1100" b="1" i="1" dirty="0">
                          <a:solidFill>
                            <a:schemeClr val="tx1"/>
                          </a:solidFill>
                        </a:rPr>
                        <a:t>Mein </a:t>
                      </a:r>
                      <a:r>
                        <a:rPr lang="en-GB" sz="1100" b="1" i="1" dirty="0" err="1">
                          <a:solidFill>
                            <a:schemeClr val="tx1"/>
                          </a:solidFill>
                        </a:rPr>
                        <a:t>Kampf</a:t>
                      </a:r>
                      <a:r>
                        <a:rPr lang="en-GB" sz="1100" b="1" i="1" dirty="0">
                          <a:solidFill>
                            <a:schemeClr val="tx1"/>
                          </a:solidFill>
                        </a:rPr>
                        <a:t> </a:t>
                      </a:r>
                      <a:r>
                        <a:rPr lang="en-GB" sz="1100" dirty="0">
                          <a:solidFill>
                            <a:schemeClr val="tx1"/>
                          </a:solidFill>
                        </a:rPr>
                        <a:t>(My Struggle).</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i="1" dirty="0">
                          <a:solidFill>
                            <a:schemeClr val="tx1"/>
                          </a:solidFill>
                        </a:rPr>
                        <a:t>Mein </a:t>
                      </a:r>
                      <a:r>
                        <a:rPr lang="en-GB" sz="1100" b="1" i="1" dirty="0" err="1">
                          <a:solidFill>
                            <a:schemeClr val="tx1"/>
                          </a:solidFill>
                        </a:rPr>
                        <a:t>Kampf</a:t>
                      </a:r>
                      <a:r>
                        <a:rPr lang="en-GB" sz="1100" b="1" i="1" dirty="0">
                          <a:solidFill>
                            <a:schemeClr val="tx1"/>
                          </a:solidFill>
                        </a:rPr>
                        <a:t> </a:t>
                      </a:r>
                      <a:r>
                        <a:rPr lang="en-GB" sz="1100" dirty="0">
                          <a:solidFill>
                            <a:schemeClr val="tx1"/>
                          </a:solidFill>
                        </a:rPr>
                        <a:t>is a key source of information about Hitler’s </a:t>
                      </a:r>
                      <a:r>
                        <a:rPr lang="en-GB" sz="1100" b="1" dirty="0">
                          <a:solidFill>
                            <a:schemeClr val="tx1"/>
                          </a:solidFill>
                        </a:rPr>
                        <a:t>beliefs</a:t>
                      </a:r>
                      <a:r>
                        <a:rPr lang="en-GB" sz="1100" dirty="0">
                          <a:solidFill>
                            <a:schemeClr val="tx1"/>
                          </a:solidFill>
                        </a:rPr>
                        <a:t> as it tells</a:t>
                      </a:r>
                      <a:r>
                        <a:rPr lang="en-GB" sz="1100" baseline="0" dirty="0">
                          <a:solidFill>
                            <a:schemeClr val="tx1"/>
                          </a:solidFill>
                        </a:rPr>
                        <a:t> us about</a:t>
                      </a:r>
                      <a:r>
                        <a:rPr lang="en-GB" sz="1100" dirty="0">
                          <a:solidFill>
                            <a:schemeClr val="tx1"/>
                          </a:solidFill>
                        </a:rPr>
                        <a:t> his </a:t>
                      </a:r>
                      <a:r>
                        <a:rPr lang="en-GB" sz="1100" b="1" dirty="0">
                          <a:solidFill>
                            <a:schemeClr val="tx1"/>
                          </a:solidFill>
                        </a:rPr>
                        <a:t>attitude</a:t>
                      </a:r>
                      <a:r>
                        <a:rPr lang="en-GB" sz="1100" dirty="0">
                          <a:solidFill>
                            <a:schemeClr val="tx1"/>
                          </a:solidFill>
                        </a:rPr>
                        <a:t>, his </a:t>
                      </a:r>
                      <a:r>
                        <a:rPr lang="en-GB" sz="1100" b="1" dirty="0">
                          <a:solidFill>
                            <a:schemeClr val="tx1"/>
                          </a:solidFill>
                        </a:rPr>
                        <a:t>feelings</a:t>
                      </a:r>
                      <a:r>
                        <a:rPr lang="en-GB" sz="1100" dirty="0">
                          <a:solidFill>
                            <a:schemeClr val="tx1"/>
                          </a:solidFill>
                        </a:rPr>
                        <a:t> and his </a:t>
                      </a:r>
                      <a:r>
                        <a:rPr lang="en-GB" sz="1100" b="1" dirty="0">
                          <a:solidFill>
                            <a:schemeClr val="tx1"/>
                          </a:solidFill>
                        </a:rPr>
                        <a:t>ideas</a:t>
                      </a:r>
                      <a:r>
                        <a:rPr lang="en-GB" sz="1100" dirty="0">
                          <a:solidFill>
                            <a:schemeClr val="tx1"/>
                          </a:solidFill>
                        </a:rPr>
                        <a:t> at the time</a:t>
                      </a:r>
                      <a:r>
                        <a:rPr lang="en-GB" sz="1100" baseline="0" dirty="0">
                          <a:solidFill>
                            <a:schemeClr val="tx1"/>
                          </a:solidFill>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b="0" baseline="0" dirty="0">
                          <a:solidFill>
                            <a:schemeClr val="tx1"/>
                          </a:solidFill>
                        </a:rPr>
                        <a:t>Hitler was not alone in his anti-Semitic views.</a:t>
                      </a:r>
                    </a:p>
                    <a:p>
                      <a:pPr marL="88900" indent="-88900">
                        <a:buFont typeface="Arial" panose="020B0604020202020204" pitchFamily="34" charset="0"/>
                        <a:buChar char="•"/>
                      </a:pPr>
                      <a:r>
                        <a:rPr lang="en-GB" sz="1100" baseline="0" dirty="0">
                          <a:solidFill>
                            <a:schemeClr val="tx1"/>
                          </a:solidFill>
                        </a:rPr>
                        <a:t>The German race (called the </a:t>
                      </a:r>
                      <a:r>
                        <a:rPr lang="en-GB" sz="1100" b="1" baseline="0" dirty="0">
                          <a:solidFill>
                            <a:schemeClr val="tx1"/>
                          </a:solidFill>
                        </a:rPr>
                        <a:t>Aryan race</a:t>
                      </a:r>
                      <a:r>
                        <a:rPr lang="en-GB" sz="1100" baseline="0" dirty="0">
                          <a:solidFill>
                            <a:schemeClr val="tx1"/>
                          </a:solidFill>
                        </a:rPr>
                        <a:t>) was the strongest. </a:t>
                      </a:r>
                    </a:p>
                    <a:p>
                      <a:pPr marL="88900" indent="-88900">
                        <a:buFont typeface="Arial" panose="020B0604020202020204" pitchFamily="34" charset="0"/>
                        <a:buChar char="•"/>
                      </a:pPr>
                      <a:r>
                        <a:rPr lang="en-GB" sz="1100" baseline="0" dirty="0">
                          <a:solidFill>
                            <a:schemeClr val="tx1"/>
                          </a:solidFill>
                        </a:rPr>
                        <a:t>Hitler believed that Aryan blood was ‘</a:t>
                      </a:r>
                      <a:r>
                        <a:rPr lang="en-GB" sz="1100" b="1" baseline="0" dirty="0">
                          <a:solidFill>
                            <a:schemeClr val="tx1"/>
                          </a:solidFill>
                        </a:rPr>
                        <a:t>pure</a:t>
                      </a:r>
                      <a:r>
                        <a:rPr lang="en-GB" sz="1100" baseline="0" dirty="0">
                          <a:solidFill>
                            <a:schemeClr val="tx1"/>
                          </a:solidFill>
                        </a:rPr>
                        <a:t>’.</a:t>
                      </a:r>
                    </a:p>
                    <a:p>
                      <a:pPr marL="88900" marR="0" indent="-88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aseline="0" dirty="0">
                          <a:solidFill>
                            <a:schemeClr val="tx1"/>
                          </a:solidFill>
                        </a:rPr>
                        <a:t>The Jews and communists have caused all of Germany’s problems and must be destroyed.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1100" baseline="0" dirty="0">
                          <a:solidFill>
                            <a:schemeClr val="tx1"/>
                          </a:solidFill>
                        </a:rPr>
                        <a:t>To make Germany stronger by removing the Versailles Treaty terms.</a:t>
                      </a:r>
                    </a:p>
                    <a:p>
                      <a:pPr marL="171450" indent="-171450">
                        <a:buFont typeface="Arial" panose="020B0604020202020204" pitchFamily="34" charset="0"/>
                        <a:buChar char="•"/>
                      </a:pPr>
                      <a:r>
                        <a:rPr lang="en-GB" sz="1100" baseline="0" dirty="0">
                          <a:solidFill>
                            <a:schemeClr val="tx1"/>
                          </a:solidFill>
                        </a:rPr>
                        <a:t>Wanting more ‘</a:t>
                      </a:r>
                      <a:r>
                        <a:rPr lang="en-GB" sz="1100" b="1" baseline="0" dirty="0">
                          <a:solidFill>
                            <a:schemeClr val="tx1"/>
                          </a:solidFill>
                        </a:rPr>
                        <a:t>living space</a:t>
                      </a:r>
                      <a:r>
                        <a:rPr lang="en-GB" sz="1100" baseline="0" dirty="0">
                          <a:solidFill>
                            <a:schemeClr val="tx1"/>
                          </a:solidFill>
                        </a:rPr>
                        <a:t>’ or ‘</a:t>
                      </a:r>
                      <a:r>
                        <a:rPr lang="en-GB" sz="1100" b="1" i="1" baseline="0" dirty="0">
                          <a:solidFill>
                            <a:schemeClr val="tx1"/>
                          </a:solidFill>
                        </a:rPr>
                        <a:t>Lebensraum</a:t>
                      </a:r>
                      <a:r>
                        <a:rPr lang="en-GB" sz="1100" baseline="0" dirty="0">
                          <a:solidFill>
                            <a:schemeClr val="tx1"/>
                          </a:solidFill>
                        </a:rPr>
                        <a:t>’ for the German people to live and work in.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aseline="0" dirty="0">
                          <a:solidFill>
                            <a:schemeClr val="tx1"/>
                          </a:solidFill>
                        </a:rPr>
                        <a:t>To use money from industry and powerful businesses to help German workers.</a:t>
                      </a:r>
                    </a:p>
                    <a:p>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aseline="0" dirty="0">
                          <a:solidFill>
                            <a:schemeClr val="tx1"/>
                          </a:solidFill>
                        </a:rPr>
                        <a:t>Hitler believed in ‘</a:t>
                      </a:r>
                      <a:r>
                        <a:rPr lang="en-GB" sz="1100" b="1" baseline="0" dirty="0">
                          <a:solidFill>
                            <a:schemeClr val="tx1"/>
                          </a:solidFill>
                        </a:rPr>
                        <a:t>totalitarianism</a:t>
                      </a:r>
                      <a:r>
                        <a:rPr lang="en-GB" sz="1100" baseline="0" dirty="0">
                          <a:solidFill>
                            <a:schemeClr val="tx1"/>
                          </a:solidFill>
                        </a:rPr>
                        <a:t>’.  This is the idea that a country should have </a:t>
                      </a:r>
                      <a:r>
                        <a:rPr lang="en-GB" sz="1100" b="1" baseline="0" dirty="0">
                          <a:solidFill>
                            <a:schemeClr val="tx1"/>
                          </a:solidFill>
                        </a:rPr>
                        <a:t>one </a:t>
                      </a:r>
                      <a:r>
                        <a:rPr lang="en-GB" sz="1100" baseline="0" dirty="0">
                          <a:solidFill>
                            <a:schemeClr val="tx1"/>
                          </a:solidFill>
                        </a:rPr>
                        <a:t>strong leader who has full control with no democracy.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aseline="0" dirty="0">
                          <a:solidFill>
                            <a:schemeClr val="tx1"/>
                          </a:solidFill>
                        </a:rPr>
                        <a:t>He believed in a strong traditional family with clear roles for men &amp; women.  He wanted to bringing back traditional German culture such as art, theatre and music. </a:t>
                      </a: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88253229"/>
                  </a:ext>
                </a:extLst>
              </a:tr>
            </a:tbl>
          </a:graphicData>
        </a:graphic>
      </p:graphicFrame>
      <p:sp>
        <p:nvSpPr>
          <p:cNvPr id="3" name="TextBox 2"/>
          <p:cNvSpPr txBox="1"/>
          <p:nvPr/>
        </p:nvSpPr>
        <p:spPr>
          <a:xfrm>
            <a:off x="1480613" y="3019614"/>
            <a:ext cx="1083294" cy="1292662"/>
          </a:xfrm>
          <a:prstGeom prst="rect">
            <a:avLst/>
          </a:prstGeom>
          <a:solidFill>
            <a:srgbClr val="DEEBF7"/>
          </a:solidFill>
          <a:ln w="28575">
            <a:solidFill>
              <a:schemeClr val="tx1"/>
            </a:solidFill>
          </a:ln>
        </p:spPr>
        <p:txBody>
          <a:bodyPr wrap="square" rtlCol="0">
            <a:spAutoFit/>
          </a:bodyPr>
          <a:lstStyle/>
          <a:p>
            <a:pPr algn="ctr"/>
            <a:r>
              <a:rPr lang="en-GB" sz="1200" b="1" dirty="0"/>
              <a:t> NEW AIM:</a:t>
            </a:r>
          </a:p>
          <a:p>
            <a:r>
              <a:rPr lang="en-GB" sz="1100" dirty="0"/>
              <a:t>Hitler had learned he needed to be </a:t>
            </a:r>
            <a:r>
              <a:rPr lang="en-GB" sz="1100" b="1" dirty="0"/>
              <a:t>voted</a:t>
            </a:r>
            <a:r>
              <a:rPr lang="en-GB" sz="1100" dirty="0"/>
              <a:t> into power rather than use force.</a:t>
            </a:r>
          </a:p>
        </p:txBody>
      </p:sp>
      <p:sp>
        <p:nvSpPr>
          <p:cNvPr id="11" name="TextBox 10"/>
          <p:cNvSpPr txBox="1"/>
          <p:nvPr/>
        </p:nvSpPr>
        <p:spPr>
          <a:xfrm>
            <a:off x="7336498" y="3030381"/>
            <a:ext cx="1396951" cy="1308050"/>
          </a:xfrm>
          <a:prstGeom prst="rect">
            <a:avLst/>
          </a:prstGeom>
          <a:solidFill>
            <a:srgbClr val="DEEBF7"/>
          </a:solidFill>
          <a:ln w="28575">
            <a:solidFill>
              <a:schemeClr val="tx1"/>
            </a:solidFill>
          </a:ln>
        </p:spPr>
        <p:txBody>
          <a:bodyPr wrap="square" rtlCol="0">
            <a:spAutoFit/>
          </a:bodyPr>
          <a:lstStyle/>
          <a:p>
            <a:pPr algn="ctr"/>
            <a:r>
              <a:rPr lang="en-GB" sz="1200" b="1" dirty="0"/>
              <a:t>NAZI LEADERS IN EVERY REGION</a:t>
            </a:r>
          </a:p>
          <a:p>
            <a:r>
              <a:rPr lang="en-GB" sz="1100" dirty="0"/>
              <a:t>Hitler made sure that the Nazi Party had a strong</a:t>
            </a:r>
            <a:r>
              <a:rPr lang="en-GB" sz="1100" b="1" dirty="0"/>
              <a:t> leader </a:t>
            </a:r>
            <a:r>
              <a:rPr lang="en-GB" sz="1100" dirty="0"/>
              <a:t>in all </a:t>
            </a:r>
            <a:r>
              <a:rPr lang="en-GB" sz="1100" b="1" dirty="0"/>
              <a:t>35</a:t>
            </a:r>
            <a:r>
              <a:rPr lang="en-GB" sz="1100" dirty="0"/>
              <a:t> regions of Germany.</a:t>
            </a:r>
          </a:p>
        </p:txBody>
      </p:sp>
      <p:sp>
        <p:nvSpPr>
          <p:cNvPr id="16" name="TextBox 15"/>
          <p:cNvSpPr txBox="1"/>
          <p:nvPr/>
        </p:nvSpPr>
        <p:spPr>
          <a:xfrm>
            <a:off x="2689414" y="3019613"/>
            <a:ext cx="1111622" cy="1292662"/>
          </a:xfrm>
          <a:prstGeom prst="rect">
            <a:avLst/>
          </a:prstGeom>
          <a:solidFill>
            <a:srgbClr val="DEEBF7"/>
          </a:solidFill>
          <a:ln w="28575">
            <a:solidFill>
              <a:schemeClr val="tx1"/>
            </a:solidFill>
          </a:ln>
        </p:spPr>
        <p:txBody>
          <a:bodyPr wrap="square" rtlCol="0">
            <a:spAutoFit/>
          </a:bodyPr>
          <a:lstStyle/>
          <a:p>
            <a:pPr algn="ctr"/>
            <a:r>
              <a:rPr lang="en-GB" sz="1200" b="1" dirty="0"/>
              <a:t>FINANCE:</a:t>
            </a:r>
          </a:p>
          <a:p>
            <a:r>
              <a:rPr lang="en-GB" sz="1100" dirty="0"/>
              <a:t>Hitler persuaded </a:t>
            </a:r>
            <a:r>
              <a:rPr lang="en-GB" sz="1100" b="1" dirty="0"/>
              <a:t>rich</a:t>
            </a:r>
            <a:r>
              <a:rPr lang="en-GB" sz="1100" dirty="0"/>
              <a:t> business and industry owners to give the party money.  </a:t>
            </a:r>
          </a:p>
        </p:txBody>
      </p:sp>
      <p:sp>
        <p:nvSpPr>
          <p:cNvPr id="17" name="TextBox 16"/>
          <p:cNvSpPr txBox="1"/>
          <p:nvPr/>
        </p:nvSpPr>
        <p:spPr>
          <a:xfrm>
            <a:off x="8928848" y="3030381"/>
            <a:ext cx="3185228" cy="1292662"/>
          </a:xfrm>
          <a:prstGeom prst="rect">
            <a:avLst/>
          </a:prstGeom>
          <a:solidFill>
            <a:srgbClr val="DEEBF7"/>
          </a:solidFill>
          <a:ln w="28575">
            <a:solidFill>
              <a:schemeClr val="tx1"/>
            </a:solidFill>
          </a:ln>
        </p:spPr>
        <p:txBody>
          <a:bodyPr wrap="square" rtlCol="0">
            <a:spAutoFit/>
          </a:bodyPr>
          <a:lstStyle/>
          <a:p>
            <a:pPr algn="ctr"/>
            <a:r>
              <a:rPr lang="en-GB" sz="1200" b="1" dirty="0"/>
              <a:t>REPLACING THE SA WITH THE SS:</a:t>
            </a:r>
          </a:p>
          <a:p>
            <a:pPr marL="171450" indent="-171450">
              <a:buFont typeface="Arial" panose="020B0604020202020204" pitchFamily="34" charset="0"/>
              <a:buChar char="•"/>
            </a:pPr>
            <a:r>
              <a:rPr lang="en-GB" sz="1100" dirty="0"/>
              <a:t>Hitler believed the SA were disloyal, too violent.</a:t>
            </a:r>
          </a:p>
          <a:p>
            <a:pPr marL="171450" indent="-171450">
              <a:buFont typeface="Arial" panose="020B0604020202020204" pitchFamily="34" charset="0"/>
              <a:buChar char="•"/>
            </a:pPr>
            <a:r>
              <a:rPr lang="en-GB" sz="1100" dirty="0"/>
              <a:t>He created a </a:t>
            </a:r>
            <a:r>
              <a:rPr lang="en-GB" sz="1100" b="1" dirty="0"/>
              <a:t>NEW</a:t>
            </a:r>
            <a:r>
              <a:rPr lang="en-GB" sz="1100" dirty="0"/>
              <a:t> group called the </a:t>
            </a:r>
            <a:r>
              <a:rPr lang="en-GB" sz="1100" b="1" dirty="0"/>
              <a:t>SS</a:t>
            </a:r>
            <a:r>
              <a:rPr lang="en-GB" sz="1100" dirty="0"/>
              <a:t> ‘</a:t>
            </a:r>
            <a:r>
              <a:rPr lang="en-GB" sz="1100" b="1" dirty="0"/>
              <a:t>Protection Squad</a:t>
            </a:r>
            <a:r>
              <a:rPr lang="en-GB" sz="1100" dirty="0"/>
              <a:t>’.  </a:t>
            </a:r>
          </a:p>
          <a:p>
            <a:pPr marL="171450" indent="-171450">
              <a:buFont typeface="Arial" panose="020B0604020202020204" pitchFamily="34" charset="0"/>
              <a:buChar char="•"/>
            </a:pPr>
            <a:r>
              <a:rPr lang="en-GB" sz="1100" dirty="0"/>
              <a:t>He replaced Rohm with </a:t>
            </a:r>
            <a:r>
              <a:rPr lang="en-GB" sz="1100" b="1" dirty="0"/>
              <a:t>Heinrich Himmler</a:t>
            </a:r>
            <a:r>
              <a:rPr lang="en-GB" sz="1100" dirty="0"/>
              <a:t> as leader of the SS.</a:t>
            </a:r>
          </a:p>
          <a:p>
            <a:pPr marL="171450" indent="-171450">
              <a:buFont typeface="Arial" panose="020B0604020202020204" pitchFamily="34" charset="0"/>
              <a:buChar char="•"/>
            </a:pPr>
            <a:r>
              <a:rPr lang="en-GB" sz="1100" dirty="0"/>
              <a:t>They had menacing, fearful </a:t>
            </a:r>
            <a:r>
              <a:rPr lang="en-GB" sz="1100" b="1" dirty="0"/>
              <a:t>smart black uniform</a:t>
            </a:r>
            <a:r>
              <a:rPr lang="en-GB" sz="1100" dirty="0"/>
              <a:t>.</a:t>
            </a:r>
            <a:endParaRPr lang="en-GB" sz="1600" dirty="0"/>
          </a:p>
        </p:txBody>
      </p:sp>
      <p:sp>
        <p:nvSpPr>
          <p:cNvPr id="8" name="TextBox 7"/>
          <p:cNvSpPr txBox="1"/>
          <p:nvPr/>
        </p:nvSpPr>
        <p:spPr>
          <a:xfrm>
            <a:off x="113189" y="3019614"/>
            <a:ext cx="1182817" cy="954107"/>
          </a:xfrm>
          <a:prstGeom prst="rect">
            <a:avLst/>
          </a:prstGeom>
          <a:solidFill>
            <a:schemeClr val="bg1">
              <a:lumMod val="95000"/>
            </a:schemeClr>
          </a:solidFill>
          <a:ln w="28575">
            <a:solidFill>
              <a:schemeClr val="tx1"/>
            </a:solidFill>
          </a:ln>
        </p:spPr>
        <p:txBody>
          <a:bodyPr wrap="square" rtlCol="0">
            <a:spAutoFit/>
          </a:bodyPr>
          <a:lstStyle/>
          <a:p>
            <a:pPr algn="ctr"/>
            <a:r>
              <a:rPr lang="en-GB" sz="1400" b="1" dirty="0"/>
              <a:t>How Hitler re-organised the Nazi Party</a:t>
            </a:r>
          </a:p>
        </p:txBody>
      </p:sp>
      <p:sp>
        <p:nvSpPr>
          <p:cNvPr id="19" name="TextBox 18"/>
          <p:cNvSpPr txBox="1"/>
          <p:nvPr/>
        </p:nvSpPr>
        <p:spPr>
          <a:xfrm>
            <a:off x="3926543" y="3019613"/>
            <a:ext cx="1455821" cy="1292662"/>
          </a:xfrm>
          <a:prstGeom prst="rect">
            <a:avLst/>
          </a:prstGeom>
          <a:solidFill>
            <a:srgbClr val="DEEBF7"/>
          </a:solidFill>
          <a:ln w="28575">
            <a:solidFill>
              <a:schemeClr val="tx1"/>
            </a:solidFill>
          </a:ln>
        </p:spPr>
        <p:txBody>
          <a:bodyPr wrap="square" rtlCol="0">
            <a:spAutoFit/>
          </a:bodyPr>
          <a:lstStyle/>
          <a:p>
            <a:pPr algn="ctr"/>
            <a:r>
              <a:rPr lang="en-GB" sz="1200" b="1" dirty="0"/>
              <a:t>ITS STRUCTURE:</a:t>
            </a:r>
          </a:p>
          <a:p>
            <a:r>
              <a:rPr lang="en-GB" sz="1100" dirty="0"/>
              <a:t>The Nazi Party was run like a </a:t>
            </a:r>
            <a:r>
              <a:rPr lang="en-GB" sz="1100" b="1" dirty="0"/>
              <a:t>small country</a:t>
            </a:r>
            <a:r>
              <a:rPr lang="en-GB" sz="1100" dirty="0"/>
              <a:t>, with Hitler as leader in full control. The official </a:t>
            </a:r>
            <a:r>
              <a:rPr lang="en-GB" sz="1100" b="1" dirty="0"/>
              <a:t>HQ</a:t>
            </a:r>
            <a:r>
              <a:rPr lang="en-GB" sz="1100" dirty="0"/>
              <a:t> based in Munich.</a:t>
            </a:r>
          </a:p>
        </p:txBody>
      </p:sp>
      <p:sp>
        <p:nvSpPr>
          <p:cNvPr id="21" name="TextBox 20"/>
          <p:cNvSpPr txBox="1"/>
          <p:nvPr/>
        </p:nvSpPr>
        <p:spPr>
          <a:xfrm>
            <a:off x="5540306" y="3030381"/>
            <a:ext cx="1615300" cy="1292662"/>
          </a:xfrm>
          <a:prstGeom prst="rect">
            <a:avLst/>
          </a:prstGeom>
          <a:solidFill>
            <a:srgbClr val="DEEBF7"/>
          </a:solidFill>
          <a:ln w="28575">
            <a:solidFill>
              <a:schemeClr val="tx1"/>
            </a:solidFill>
          </a:ln>
        </p:spPr>
        <p:txBody>
          <a:bodyPr wrap="square" rtlCol="0">
            <a:spAutoFit/>
          </a:bodyPr>
          <a:lstStyle/>
          <a:p>
            <a:pPr algn="ctr"/>
            <a:r>
              <a:rPr lang="en-GB" sz="1200" b="1" dirty="0"/>
              <a:t>YOUTH &amp;WOMEN: </a:t>
            </a:r>
          </a:p>
          <a:p>
            <a:r>
              <a:rPr lang="en-GB" sz="1100" dirty="0"/>
              <a:t>The Nazi Party created a section for children called the </a:t>
            </a:r>
            <a:r>
              <a:rPr lang="en-GB" sz="1100" b="1" dirty="0"/>
              <a:t>Hitler Youth </a:t>
            </a:r>
            <a:r>
              <a:rPr lang="en-GB" sz="1100" dirty="0"/>
              <a:t>and a female section called the </a:t>
            </a:r>
            <a:r>
              <a:rPr lang="en-GB" sz="1100" b="1" dirty="0"/>
              <a:t>German Women’s Order.</a:t>
            </a:r>
          </a:p>
        </p:txBody>
      </p:sp>
      <p:cxnSp>
        <p:nvCxnSpPr>
          <p:cNvPr id="13" name="Elbow Connector 12"/>
          <p:cNvCxnSpPr>
            <a:stCxn id="8" idx="3"/>
            <a:endCxn id="3" idx="1"/>
          </p:cNvCxnSpPr>
          <p:nvPr/>
        </p:nvCxnSpPr>
        <p:spPr>
          <a:xfrm>
            <a:off x="1296006" y="3496668"/>
            <a:ext cx="184607" cy="169277"/>
          </a:xfrm>
          <a:prstGeom prst="bentConnector3">
            <a:avLst/>
          </a:prstGeom>
          <a:ln w="57150">
            <a:solidFill>
              <a:schemeClr val="tx1"/>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24" name="Elbow Connector 23"/>
          <p:cNvCxnSpPr>
            <a:stCxn id="3" idx="2"/>
            <a:endCxn id="16" idx="2"/>
          </p:cNvCxnSpPr>
          <p:nvPr/>
        </p:nvCxnSpPr>
        <p:spPr>
          <a:xfrm rot="5400000" flipH="1" flipV="1">
            <a:off x="2633741" y="3700793"/>
            <a:ext cx="1" cy="1222965"/>
          </a:xfrm>
          <a:prstGeom prst="bentConnector3">
            <a:avLst>
              <a:gd name="adj1" fmla="val -22860000000"/>
            </a:avLst>
          </a:prstGeom>
          <a:ln w="57150">
            <a:solidFill>
              <a:schemeClr val="tx1"/>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32" name="Elbow Connector 31"/>
          <p:cNvCxnSpPr>
            <a:stCxn id="16" idx="2"/>
            <a:endCxn id="19" idx="2"/>
          </p:cNvCxnSpPr>
          <p:nvPr/>
        </p:nvCxnSpPr>
        <p:spPr>
          <a:xfrm rot="16200000" flipH="1">
            <a:off x="3949839" y="3607660"/>
            <a:ext cx="12700" cy="1409229"/>
          </a:xfrm>
          <a:prstGeom prst="bentConnector3">
            <a:avLst>
              <a:gd name="adj1" fmla="val 1870591"/>
            </a:avLst>
          </a:prstGeom>
          <a:ln w="57150">
            <a:solidFill>
              <a:schemeClr val="tx1"/>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35" name="Elbow Connector 34"/>
          <p:cNvCxnSpPr>
            <a:stCxn id="19" idx="2"/>
            <a:endCxn id="21" idx="2"/>
          </p:cNvCxnSpPr>
          <p:nvPr/>
        </p:nvCxnSpPr>
        <p:spPr>
          <a:xfrm rot="16200000" flipH="1">
            <a:off x="5495821" y="3470908"/>
            <a:ext cx="10768" cy="1693502"/>
          </a:xfrm>
          <a:prstGeom prst="bentConnector3">
            <a:avLst>
              <a:gd name="adj1" fmla="val 2139701"/>
            </a:avLst>
          </a:prstGeom>
          <a:ln w="57150">
            <a:solidFill>
              <a:schemeClr val="tx1"/>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38" name="Elbow Connector 37"/>
          <p:cNvCxnSpPr>
            <a:stCxn id="21" idx="2"/>
            <a:endCxn id="11" idx="2"/>
          </p:cNvCxnSpPr>
          <p:nvPr/>
        </p:nvCxnSpPr>
        <p:spPr>
          <a:xfrm rot="16200000" flipH="1">
            <a:off x="7183771" y="3487228"/>
            <a:ext cx="15388" cy="1687018"/>
          </a:xfrm>
          <a:prstGeom prst="bentConnector3">
            <a:avLst>
              <a:gd name="adj1" fmla="val 1469054"/>
            </a:avLst>
          </a:prstGeom>
          <a:ln w="57150">
            <a:solidFill>
              <a:schemeClr val="tx1"/>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46" name="Elbow Connector 45"/>
          <p:cNvCxnSpPr>
            <a:stCxn id="11" idx="2"/>
            <a:endCxn id="17" idx="2"/>
          </p:cNvCxnSpPr>
          <p:nvPr/>
        </p:nvCxnSpPr>
        <p:spPr>
          <a:xfrm rot="5400000" flipH="1" flipV="1">
            <a:off x="9270524" y="3087493"/>
            <a:ext cx="15388" cy="2486488"/>
          </a:xfrm>
          <a:prstGeom prst="bentConnector3">
            <a:avLst>
              <a:gd name="adj1" fmla="val -1369054"/>
            </a:avLst>
          </a:prstGeom>
          <a:ln w="57150">
            <a:solidFill>
              <a:schemeClr val="tx1"/>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55" name="Elbow Connector 54"/>
          <p:cNvCxnSpPr>
            <a:stCxn id="19" idx="2"/>
            <a:endCxn id="15" idx="0"/>
          </p:cNvCxnSpPr>
          <p:nvPr/>
        </p:nvCxnSpPr>
        <p:spPr>
          <a:xfrm rot="16200000" flipH="1">
            <a:off x="5194133" y="3772595"/>
            <a:ext cx="377014" cy="1456373"/>
          </a:xfrm>
          <a:prstGeom prst="bentConnector3">
            <a:avLst>
              <a:gd name="adj1" fmla="val 61889"/>
            </a:avLst>
          </a:prstGeom>
          <a:ln w="57150">
            <a:solidFill>
              <a:schemeClr val="tx1"/>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59" name="TextBox 58"/>
          <p:cNvSpPr txBox="1"/>
          <p:nvPr/>
        </p:nvSpPr>
        <p:spPr>
          <a:xfrm>
            <a:off x="5282984" y="5456668"/>
            <a:ext cx="2124636" cy="738664"/>
          </a:xfrm>
          <a:prstGeom prst="rect">
            <a:avLst/>
          </a:prstGeom>
          <a:solidFill>
            <a:schemeClr val="bg1">
              <a:lumMod val="95000"/>
            </a:schemeClr>
          </a:solidFill>
          <a:ln w="38100">
            <a:solidFill>
              <a:schemeClr val="tx1"/>
            </a:solidFill>
          </a:ln>
        </p:spPr>
        <p:txBody>
          <a:bodyPr wrap="square" rtlCol="0">
            <a:spAutoFit/>
          </a:bodyPr>
          <a:lstStyle/>
          <a:p>
            <a:pPr algn="ctr"/>
            <a:r>
              <a:rPr lang="en-GB" sz="1400" b="1" dirty="0"/>
              <a:t>So why did the Nazi Party not gain much more support?</a:t>
            </a:r>
          </a:p>
        </p:txBody>
      </p:sp>
      <p:sp>
        <p:nvSpPr>
          <p:cNvPr id="61" name="TextBox 60"/>
          <p:cNvSpPr txBox="1"/>
          <p:nvPr/>
        </p:nvSpPr>
        <p:spPr>
          <a:xfrm>
            <a:off x="7587801" y="5480461"/>
            <a:ext cx="4520970" cy="646331"/>
          </a:xfrm>
          <a:prstGeom prst="rect">
            <a:avLst/>
          </a:prstGeom>
          <a:solidFill>
            <a:schemeClr val="bg1">
              <a:lumMod val="95000"/>
            </a:schemeClr>
          </a:solidFill>
          <a:ln w="28575">
            <a:solidFill>
              <a:schemeClr val="tx1"/>
            </a:solidFill>
            <a:prstDash val="sysDash"/>
          </a:ln>
        </p:spPr>
        <p:txBody>
          <a:bodyPr wrap="square" rtlCol="0">
            <a:spAutoFit/>
          </a:bodyPr>
          <a:lstStyle/>
          <a:p>
            <a:r>
              <a:rPr lang="en-GB" sz="1200" dirty="0"/>
              <a:t>From </a:t>
            </a:r>
            <a:r>
              <a:rPr lang="en-GB" sz="1200" b="1" dirty="0"/>
              <a:t>1923</a:t>
            </a:r>
            <a:r>
              <a:rPr lang="en-GB" sz="1200" dirty="0"/>
              <a:t>, Stresemann’s actions </a:t>
            </a:r>
            <a:r>
              <a:rPr lang="en-GB" sz="1200" b="1" dirty="0"/>
              <a:t>improved the economy </a:t>
            </a:r>
            <a:r>
              <a:rPr lang="en-GB" sz="1200" dirty="0"/>
              <a:t>with the Rentenmark, Dawes Plan, Young Plan and higher employment. Fewer Germans were interested in the extreme parties like the Nazi Party</a:t>
            </a:r>
          </a:p>
        </p:txBody>
      </p:sp>
      <p:sp>
        <p:nvSpPr>
          <p:cNvPr id="64" name="TextBox 63"/>
          <p:cNvSpPr txBox="1"/>
          <p:nvPr/>
        </p:nvSpPr>
        <p:spPr>
          <a:xfrm>
            <a:off x="107576" y="5474656"/>
            <a:ext cx="4995227" cy="646331"/>
          </a:xfrm>
          <a:prstGeom prst="rect">
            <a:avLst/>
          </a:prstGeom>
          <a:solidFill>
            <a:schemeClr val="bg1">
              <a:lumMod val="95000"/>
            </a:schemeClr>
          </a:solidFill>
          <a:ln w="28575">
            <a:solidFill>
              <a:schemeClr val="tx1"/>
            </a:solidFill>
            <a:prstDash val="sysDash"/>
          </a:ln>
        </p:spPr>
        <p:txBody>
          <a:bodyPr wrap="square" rtlCol="0">
            <a:spAutoFit/>
          </a:bodyPr>
          <a:lstStyle/>
          <a:p>
            <a:r>
              <a:rPr lang="en-GB" sz="1200" dirty="0"/>
              <a:t>From </a:t>
            </a:r>
            <a:r>
              <a:rPr lang="en-GB" sz="1200" b="1" dirty="0"/>
              <a:t>1923</a:t>
            </a:r>
            <a:r>
              <a:rPr lang="en-GB" sz="1200" dirty="0"/>
              <a:t>, Stresemann had agreed the Locarno Pact, </a:t>
            </a:r>
            <a:r>
              <a:rPr lang="en-GB" sz="1200" dirty="0" err="1"/>
              <a:t>Kellog</a:t>
            </a:r>
            <a:r>
              <a:rPr lang="en-GB" sz="1200" dirty="0"/>
              <a:t> Briand Pact, a membership of the League of Nations.  This gave Germany more </a:t>
            </a:r>
            <a:r>
              <a:rPr lang="en-GB" sz="1200" b="1" dirty="0"/>
              <a:t>status and power in the world</a:t>
            </a:r>
            <a:r>
              <a:rPr lang="en-GB" sz="1200" dirty="0"/>
              <a:t>.  Germans felt less need to support parties like the Nazis.</a:t>
            </a:r>
          </a:p>
        </p:txBody>
      </p:sp>
      <p:sp>
        <p:nvSpPr>
          <p:cNvPr id="65" name="TextBox 64"/>
          <p:cNvSpPr txBox="1"/>
          <p:nvPr/>
        </p:nvSpPr>
        <p:spPr>
          <a:xfrm>
            <a:off x="100266" y="6173225"/>
            <a:ext cx="4995227" cy="646331"/>
          </a:xfrm>
          <a:prstGeom prst="rect">
            <a:avLst/>
          </a:prstGeom>
          <a:solidFill>
            <a:schemeClr val="bg1">
              <a:lumMod val="95000"/>
            </a:schemeClr>
          </a:solidFill>
          <a:ln w="28575">
            <a:solidFill>
              <a:schemeClr val="tx1"/>
            </a:solidFill>
            <a:prstDash val="sysDash"/>
          </a:ln>
        </p:spPr>
        <p:txBody>
          <a:bodyPr wrap="square" rtlCol="0">
            <a:spAutoFit/>
          </a:bodyPr>
          <a:lstStyle/>
          <a:p>
            <a:r>
              <a:rPr lang="en-GB" sz="1200" dirty="0"/>
              <a:t>In </a:t>
            </a:r>
            <a:r>
              <a:rPr lang="en-GB" sz="1200" b="1" dirty="0"/>
              <a:t>1925</a:t>
            </a:r>
            <a:r>
              <a:rPr lang="en-GB" sz="1200" dirty="0"/>
              <a:t>, </a:t>
            </a:r>
            <a:r>
              <a:rPr lang="en-GB" sz="1200" b="1" dirty="0"/>
              <a:t>Paul von Hindenburg </a:t>
            </a:r>
            <a:r>
              <a:rPr lang="en-GB" sz="1200" dirty="0"/>
              <a:t>became president.  He was an ex Field Marshall &amp; </a:t>
            </a:r>
            <a:r>
              <a:rPr lang="en-GB" sz="1200" b="1" dirty="0"/>
              <a:t>war hero</a:t>
            </a:r>
            <a:r>
              <a:rPr lang="en-GB" sz="1200" dirty="0"/>
              <a:t>.  He was highly </a:t>
            </a:r>
            <a:r>
              <a:rPr lang="en-GB" sz="1200" b="1" dirty="0"/>
              <a:t>respected</a:t>
            </a:r>
            <a:r>
              <a:rPr lang="en-GB" sz="1200" dirty="0"/>
              <a:t> by many Germans &amp; more Germans respected the Weimar Republic.  This took support from the Nazis.</a:t>
            </a:r>
          </a:p>
        </p:txBody>
      </p:sp>
      <p:sp>
        <p:nvSpPr>
          <p:cNvPr id="66" name="TextBox 65"/>
          <p:cNvSpPr txBox="1"/>
          <p:nvPr/>
        </p:nvSpPr>
        <p:spPr>
          <a:xfrm>
            <a:off x="7587801" y="6173224"/>
            <a:ext cx="4527654" cy="646331"/>
          </a:xfrm>
          <a:prstGeom prst="rect">
            <a:avLst/>
          </a:prstGeom>
          <a:solidFill>
            <a:schemeClr val="bg1">
              <a:lumMod val="95000"/>
            </a:schemeClr>
          </a:solidFill>
          <a:ln w="28575">
            <a:solidFill>
              <a:schemeClr val="tx1"/>
            </a:solidFill>
            <a:prstDash val="sysDash"/>
          </a:ln>
        </p:spPr>
        <p:txBody>
          <a:bodyPr wrap="square" rtlCol="0">
            <a:spAutoFit/>
          </a:bodyPr>
          <a:lstStyle/>
          <a:p>
            <a:r>
              <a:rPr lang="en-GB" sz="1200" dirty="0"/>
              <a:t>Overall, fewer working class Germans who now had jobs and a better life, wanted to vote for the Nazi Party as they were happier              with their life.</a:t>
            </a:r>
          </a:p>
        </p:txBody>
      </p:sp>
      <p:sp>
        <p:nvSpPr>
          <p:cNvPr id="62" name="TextBox 61"/>
          <p:cNvSpPr txBox="1"/>
          <p:nvPr/>
        </p:nvSpPr>
        <p:spPr>
          <a:xfrm>
            <a:off x="5275674" y="6173224"/>
            <a:ext cx="2124636" cy="646331"/>
          </a:xfrm>
          <a:prstGeom prst="rect">
            <a:avLst/>
          </a:prstGeom>
          <a:noFill/>
        </p:spPr>
        <p:txBody>
          <a:bodyPr wrap="square" rtlCol="0">
            <a:spAutoFit/>
          </a:bodyPr>
          <a:lstStyle/>
          <a:p>
            <a:pPr algn="ctr"/>
            <a:r>
              <a:rPr lang="en-GB" b="1" dirty="0"/>
              <a:t>A better economy = fewer Nazi votes.</a:t>
            </a:r>
          </a:p>
        </p:txBody>
      </p:sp>
      <p:pic>
        <p:nvPicPr>
          <p:cNvPr id="1026" name="Picture 2" descr="Image result for vote box"/>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222444" y="3075730"/>
            <a:ext cx="543141" cy="60754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money carto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72294" y="4128848"/>
            <a:ext cx="939987" cy="65329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office building cartoon"/>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014338" y="2761130"/>
            <a:ext cx="661138" cy="79873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Related image"/>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2909" b="97563" l="6000" r="90000">
                        <a14:foregroundMark x1="38750" y1="78066" x2="42500" y2="89308"/>
                        <a14:foregroundMark x1="57250" y1="78931" x2="56750" y2="88208"/>
                        <a14:foregroundMark x1="22250" y1="30818" x2="38750" y2="28381"/>
                      </a14:backgroundRemoval>
                    </a14:imgEffect>
                  </a14:imgLayer>
                </a14:imgProps>
              </a:ext>
              <a:ext uri="{28A0092B-C50C-407E-A947-70E740481C1C}">
                <a14:useLocalDpi xmlns:a14="http://schemas.microsoft.com/office/drawing/2010/main" val="0"/>
              </a:ext>
            </a:extLst>
          </a:blip>
          <a:srcRect/>
          <a:stretch>
            <a:fillRect/>
          </a:stretch>
        </p:blipFill>
        <p:spPr bwMode="auto">
          <a:xfrm flipH="1">
            <a:off x="6884272" y="2967707"/>
            <a:ext cx="586395" cy="1864738"/>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mein kampf cartoon"/>
          <p:cNvPicPr>
            <a:picLocks noChangeAspect="1" noChangeArrowheads="1"/>
          </p:cNvPicPr>
          <p:nvPr/>
        </p:nvPicPr>
        <p:blipFill rotWithShape="1">
          <a:blip r:embed="rId7" cstate="print">
            <a:extLst>
              <a:ext uri="{BEBA8EAE-BF5A-486C-A8C5-ECC9F3942E4B}">
                <a14:imgProps xmlns:a14="http://schemas.microsoft.com/office/drawing/2010/main">
                  <a14:imgLayer r:embed="rId8">
                    <a14:imgEffect>
                      <a14:backgroundRemoval t="0" b="99444" l="15313" r="72188">
                        <a14:foregroundMark x1="55313" y1="2222" x2="65104" y2="8704"/>
                        <a14:foregroundMark x1="49896" y1="7593" x2="52083" y2="9815"/>
                        <a14:foregroundMark x1="50104" y1="11296" x2="50104" y2="11296"/>
                        <a14:foregroundMark x1="66771" y1="64444" x2="66771" y2="64444"/>
                        <a14:foregroundMark x1="67500" y1="60741" x2="70417" y2="74815"/>
                        <a14:foregroundMark x1="63021" y1="97593" x2="67917" y2="97593"/>
                        <a14:backgroundMark x1="16667" y1="55741" x2="16667" y2="55741"/>
                      </a14:backgroundRemoval>
                    </a14:imgEffect>
                  </a14:imgLayer>
                </a14:imgProps>
              </a:ext>
              <a:ext uri="{28A0092B-C50C-407E-A947-70E740481C1C}">
                <a14:useLocalDpi xmlns:a14="http://schemas.microsoft.com/office/drawing/2010/main" val="0"/>
              </a:ext>
            </a:extLst>
          </a:blip>
          <a:srcRect l="15549" r="27845"/>
          <a:stretch/>
        </p:blipFill>
        <p:spPr bwMode="auto">
          <a:xfrm>
            <a:off x="10004611" y="-1763"/>
            <a:ext cx="1593994" cy="12909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31578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le 19"/>
          <p:cNvSpPr/>
          <p:nvPr/>
        </p:nvSpPr>
        <p:spPr>
          <a:xfrm>
            <a:off x="5007429" y="945331"/>
            <a:ext cx="7064828" cy="5839490"/>
          </a:xfrm>
          <a:prstGeom prst="roundRect">
            <a:avLst>
              <a:gd name="adj" fmla="val 3245"/>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2172557" y="-53861"/>
            <a:ext cx="9775676" cy="523220"/>
          </a:xfrm>
          <a:prstGeom prst="rect">
            <a:avLst/>
          </a:prstGeom>
          <a:noFill/>
        </p:spPr>
        <p:txBody>
          <a:bodyPr wrap="square" rtlCol="0">
            <a:spAutoFit/>
          </a:bodyPr>
          <a:lstStyle/>
          <a:p>
            <a:pPr algn="ctr"/>
            <a:r>
              <a:rPr lang="en-GB" sz="2800" b="1" dirty="0"/>
              <a:t>L</a:t>
            </a:r>
            <a:r>
              <a:rPr lang="en-GB" sz="2000" b="1" dirty="0"/>
              <a:t>esson </a:t>
            </a:r>
            <a:r>
              <a:rPr lang="en-GB" sz="2800" b="1" dirty="0"/>
              <a:t>13</a:t>
            </a:r>
            <a:r>
              <a:rPr lang="en-GB" sz="2000" b="1" dirty="0"/>
              <a:t>: </a:t>
            </a:r>
            <a:r>
              <a:rPr lang="en-GB" b="1" dirty="0"/>
              <a:t>The Wall Street Crash, depression and increase in Nazi Support, 1929 - 1932</a:t>
            </a:r>
            <a:endParaRPr lang="en-GB" sz="1400" b="1" dirty="0"/>
          </a:p>
        </p:txBody>
      </p:sp>
      <p:sp>
        <p:nvSpPr>
          <p:cNvPr id="6" name="TextBox 5"/>
          <p:cNvSpPr txBox="1"/>
          <p:nvPr/>
        </p:nvSpPr>
        <p:spPr>
          <a:xfrm>
            <a:off x="-99997" y="-61555"/>
            <a:ext cx="2789410" cy="523220"/>
          </a:xfrm>
          <a:prstGeom prst="rect">
            <a:avLst/>
          </a:prstGeom>
          <a:noFill/>
        </p:spPr>
        <p:txBody>
          <a:bodyPr wrap="square" rtlCol="0">
            <a:spAutoFit/>
          </a:bodyPr>
          <a:lstStyle/>
          <a:p>
            <a:pPr algn="ctr"/>
            <a:r>
              <a:rPr lang="en-GB" sz="2800" b="1" dirty="0">
                <a:latin typeface="Berlin Sans FB" panose="020E0602020502020306" pitchFamily="34" charset="0"/>
              </a:rPr>
              <a:t>T</a:t>
            </a:r>
            <a:r>
              <a:rPr lang="en-GB" sz="2000" b="1" dirty="0">
                <a:latin typeface="Berlin Sans FB" panose="020E0602020502020306" pitchFamily="34" charset="0"/>
              </a:rPr>
              <a:t>H</a:t>
            </a:r>
            <a:r>
              <a:rPr lang="en-GB" sz="2400" b="1" dirty="0">
                <a:latin typeface="Berlin Sans FB" panose="020E0602020502020306" pitchFamily="34" charset="0"/>
              </a:rPr>
              <a:t>E</a:t>
            </a:r>
            <a:r>
              <a:rPr lang="en-GB" sz="2000" b="1" dirty="0">
                <a:latin typeface="Berlin Sans FB" panose="020E0602020502020306" pitchFamily="34" charset="0"/>
              </a:rPr>
              <a:t> </a:t>
            </a:r>
            <a:r>
              <a:rPr lang="en-GB" sz="2400" b="1" dirty="0">
                <a:latin typeface="Berlin Sans FB" panose="020E0602020502020306" pitchFamily="34" charset="0"/>
              </a:rPr>
              <a:t>K</a:t>
            </a:r>
            <a:r>
              <a:rPr lang="en-GB" sz="2000" b="1" dirty="0">
                <a:latin typeface="Berlin Sans FB" panose="020E0602020502020306" pitchFamily="34" charset="0"/>
              </a:rPr>
              <a:t>E</a:t>
            </a:r>
            <a:r>
              <a:rPr lang="en-GB" sz="2400" b="1" dirty="0">
                <a:latin typeface="Berlin Sans FB" panose="020E0602020502020306" pitchFamily="34" charset="0"/>
              </a:rPr>
              <a:t>Y</a:t>
            </a:r>
            <a:r>
              <a:rPr lang="en-GB" sz="2000" b="1" dirty="0">
                <a:latin typeface="Berlin Sans FB" panose="020E0602020502020306" pitchFamily="34" charset="0"/>
              </a:rPr>
              <a:t> </a:t>
            </a:r>
            <a:r>
              <a:rPr lang="en-GB" sz="2800" b="1" dirty="0">
                <a:latin typeface="Berlin Sans FB" panose="020E0602020502020306" pitchFamily="34" charset="0"/>
              </a:rPr>
              <a:t>P</a:t>
            </a:r>
            <a:r>
              <a:rPr lang="en-GB" sz="2000" b="1" dirty="0">
                <a:latin typeface="Berlin Sans FB" panose="020E0602020502020306" pitchFamily="34" charset="0"/>
              </a:rPr>
              <a:t>O</a:t>
            </a:r>
            <a:r>
              <a:rPr lang="en-GB" sz="2400" b="1" dirty="0">
                <a:latin typeface="Berlin Sans FB" panose="020E0602020502020306" pitchFamily="34" charset="0"/>
              </a:rPr>
              <a:t>I</a:t>
            </a:r>
            <a:r>
              <a:rPr lang="en-GB" sz="2000" b="1" dirty="0">
                <a:latin typeface="Berlin Sans FB" panose="020E0602020502020306" pitchFamily="34" charset="0"/>
              </a:rPr>
              <a:t>N</a:t>
            </a:r>
            <a:r>
              <a:rPr lang="en-GB" sz="2800" b="1" dirty="0">
                <a:latin typeface="Berlin Sans FB" panose="020E0602020502020306" pitchFamily="34" charset="0"/>
              </a:rPr>
              <a:t>T</a:t>
            </a:r>
            <a:r>
              <a:rPr lang="en-GB" sz="2000" b="1" dirty="0">
                <a:latin typeface="Berlin Sans FB" panose="020E0602020502020306" pitchFamily="34" charset="0"/>
              </a:rPr>
              <a:t>S</a:t>
            </a:r>
          </a:p>
        </p:txBody>
      </p:sp>
      <p:cxnSp>
        <p:nvCxnSpPr>
          <p:cNvPr id="7" name="Straight Connector 6"/>
          <p:cNvCxnSpPr/>
          <p:nvPr/>
        </p:nvCxnSpPr>
        <p:spPr>
          <a:xfrm>
            <a:off x="0" y="414417"/>
            <a:ext cx="12192000"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19742" y="444044"/>
            <a:ext cx="12072257" cy="461665"/>
          </a:xfrm>
          <a:prstGeom prst="rect">
            <a:avLst/>
          </a:prstGeom>
          <a:solidFill>
            <a:schemeClr val="bg2"/>
          </a:solidFill>
          <a:ln w="28575">
            <a:solidFill>
              <a:schemeClr val="tx1"/>
            </a:solidFill>
          </a:ln>
        </p:spPr>
        <p:txBody>
          <a:bodyPr wrap="square" rtlCol="0">
            <a:spAutoFit/>
          </a:bodyPr>
          <a:lstStyle/>
          <a:p>
            <a:pPr algn="ctr"/>
            <a:r>
              <a:rPr lang="en-GB" sz="1200" dirty="0"/>
              <a:t>By 1929, the Weimar Republic gained more support and fewer Germans felt the need to support more extreme political parties like the Nazis.  However, in October 1929, one events in America changed all this to cause a world wide crisis – The Wall Street Crash!  This caused an economic depression across the world and became good news for Hitler and the support for his Nazi Party.  </a:t>
            </a:r>
            <a:endParaRPr lang="en-GB" sz="1200" b="1" dirty="0"/>
          </a:p>
        </p:txBody>
      </p:sp>
      <p:sp>
        <p:nvSpPr>
          <p:cNvPr id="4" name="TextBox 3"/>
          <p:cNvSpPr txBox="1"/>
          <p:nvPr/>
        </p:nvSpPr>
        <p:spPr>
          <a:xfrm>
            <a:off x="119741" y="945331"/>
            <a:ext cx="2884715" cy="1461939"/>
          </a:xfrm>
          <a:prstGeom prst="rect">
            <a:avLst/>
          </a:prstGeom>
          <a:noFill/>
          <a:ln w="19050">
            <a:solidFill>
              <a:schemeClr val="tx1"/>
            </a:solidFill>
          </a:ln>
        </p:spPr>
        <p:txBody>
          <a:bodyPr wrap="square" rtlCol="0">
            <a:spAutoFit/>
          </a:bodyPr>
          <a:lstStyle/>
          <a:p>
            <a:r>
              <a:rPr lang="en-GB" sz="1200" b="1" dirty="0"/>
              <a:t>What was the Wall Street Crash?</a:t>
            </a:r>
          </a:p>
          <a:p>
            <a:pPr marL="171450" indent="-171450">
              <a:buFont typeface="Wingdings" panose="05000000000000000000" pitchFamily="2" charset="2"/>
              <a:buChar char="q"/>
            </a:pPr>
            <a:r>
              <a:rPr lang="en-GB" sz="1100" dirty="0"/>
              <a:t>In October 1929, the US economy collapsed.  This was known as the Wall Street Crash.</a:t>
            </a:r>
          </a:p>
          <a:p>
            <a:pPr marL="171450" indent="-171450">
              <a:buFont typeface="Wingdings" panose="05000000000000000000" pitchFamily="2" charset="2"/>
              <a:buChar char="q"/>
            </a:pPr>
            <a:r>
              <a:rPr lang="en-GB" sz="1100" dirty="0"/>
              <a:t>Wall Street is in New York and is where all the business in America Is run from.</a:t>
            </a:r>
          </a:p>
          <a:p>
            <a:pPr marL="171450" indent="-171450">
              <a:buFont typeface="Wingdings" panose="05000000000000000000" pitchFamily="2" charset="2"/>
              <a:buChar char="q"/>
            </a:pPr>
            <a:r>
              <a:rPr lang="en-GB" sz="1100" dirty="0"/>
              <a:t>The crash led to an economic depression around the world and this hit Germany HARD!</a:t>
            </a:r>
          </a:p>
        </p:txBody>
      </p:sp>
      <p:sp>
        <p:nvSpPr>
          <p:cNvPr id="34" name="TextBox 33"/>
          <p:cNvSpPr txBox="1"/>
          <p:nvPr/>
        </p:nvSpPr>
        <p:spPr>
          <a:xfrm>
            <a:off x="119742" y="2450490"/>
            <a:ext cx="2884714" cy="1292662"/>
          </a:xfrm>
          <a:prstGeom prst="rect">
            <a:avLst/>
          </a:prstGeom>
          <a:noFill/>
          <a:ln w="19050">
            <a:solidFill>
              <a:schemeClr val="tx1"/>
            </a:solidFill>
          </a:ln>
        </p:spPr>
        <p:txBody>
          <a:bodyPr wrap="square" rtlCol="0">
            <a:spAutoFit/>
          </a:bodyPr>
          <a:lstStyle/>
          <a:p>
            <a:r>
              <a:rPr lang="en-GB" sz="1200" b="1" dirty="0"/>
              <a:t>The German Economy</a:t>
            </a:r>
          </a:p>
          <a:p>
            <a:pPr marL="171450" indent="-171450">
              <a:buFont typeface="Wingdings" panose="05000000000000000000" pitchFamily="2" charset="2"/>
              <a:buChar char="q"/>
            </a:pPr>
            <a:r>
              <a:rPr lang="en-GB" sz="1100" dirty="0"/>
              <a:t>America wanted the money it had loaned to Germany in the Dawes Plan and Young Plan returned.</a:t>
            </a:r>
          </a:p>
          <a:p>
            <a:pPr marL="171450" indent="-171450">
              <a:buFont typeface="Wingdings" panose="05000000000000000000" pitchFamily="2" charset="2"/>
              <a:buChar char="q"/>
            </a:pPr>
            <a:r>
              <a:rPr lang="en-GB" sz="1100" dirty="0"/>
              <a:t>Germans panicked and rushed to the banks to take out their cash!</a:t>
            </a:r>
          </a:p>
          <a:p>
            <a:pPr marL="171450" indent="-171450">
              <a:buFont typeface="Wingdings" panose="05000000000000000000" pitchFamily="2" charset="2"/>
              <a:buChar char="q"/>
            </a:pPr>
            <a:r>
              <a:rPr lang="en-GB" sz="1100" dirty="0"/>
              <a:t>German banks literally ran out of money.</a:t>
            </a:r>
          </a:p>
        </p:txBody>
      </p:sp>
      <p:sp>
        <p:nvSpPr>
          <p:cNvPr id="36" name="TextBox 35"/>
          <p:cNvSpPr txBox="1"/>
          <p:nvPr/>
        </p:nvSpPr>
        <p:spPr>
          <a:xfrm>
            <a:off x="119741" y="3805082"/>
            <a:ext cx="2884715" cy="2985433"/>
          </a:xfrm>
          <a:prstGeom prst="rect">
            <a:avLst/>
          </a:prstGeom>
          <a:noFill/>
          <a:ln w="19050">
            <a:solidFill>
              <a:schemeClr val="tx1"/>
            </a:solidFill>
          </a:ln>
        </p:spPr>
        <p:txBody>
          <a:bodyPr wrap="square" rtlCol="0">
            <a:spAutoFit/>
          </a:bodyPr>
          <a:lstStyle/>
          <a:p>
            <a:r>
              <a:rPr lang="en-GB" sz="1200" b="1" dirty="0"/>
              <a:t>How it led to unemployment</a:t>
            </a:r>
          </a:p>
          <a:p>
            <a:r>
              <a:rPr lang="en-GB" sz="1100" b="1" u="sng" dirty="0"/>
              <a:t>LOAN REPAYMENTS</a:t>
            </a:r>
          </a:p>
          <a:p>
            <a:r>
              <a:rPr lang="en-GB" sz="1100" dirty="0"/>
              <a:t>Industries were told to pay back the money lent to them by the banks.  They could not then pay all their workers and so jobs were lost.</a:t>
            </a:r>
          </a:p>
          <a:p>
            <a:r>
              <a:rPr lang="en-GB" sz="1100" b="1" u="sng" dirty="0"/>
              <a:t>TRADE WITH OTHER COUNTRIES</a:t>
            </a:r>
          </a:p>
          <a:p>
            <a:r>
              <a:rPr lang="en-GB" sz="1100" dirty="0"/>
              <a:t>Other countries could not trade as much and buy German goods as they too were suffering from the depression.  German factories lost even more money so could not pay their workers.</a:t>
            </a:r>
          </a:p>
          <a:p>
            <a:r>
              <a:rPr lang="en-GB" sz="1100" b="1" u="sng" dirty="0"/>
              <a:t>UNEPLOYMENT LED TO MORE UNEMPLOYMENT</a:t>
            </a:r>
          </a:p>
          <a:p>
            <a:r>
              <a:rPr lang="en-GB" sz="1100" dirty="0"/>
              <a:t>The unemployed Germans could not afford to buy goods and so industries lost even more money – and more workers had to lose their jobs.</a:t>
            </a:r>
          </a:p>
        </p:txBody>
      </p:sp>
      <p:graphicFrame>
        <p:nvGraphicFramePr>
          <p:cNvPr id="9" name="Table 8"/>
          <p:cNvGraphicFramePr>
            <a:graphicFrameLocks noGrp="1"/>
          </p:cNvGraphicFramePr>
          <p:nvPr/>
        </p:nvGraphicFramePr>
        <p:xfrm>
          <a:off x="3102426" y="945331"/>
          <a:ext cx="1817916" cy="1295400"/>
        </p:xfrm>
        <a:graphic>
          <a:graphicData uri="http://schemas.openxmlformats.org/drawingml/2006/table">
            <a:tbl>
              <a:tblPr firstRow="1" bandRow="1">
                <a:tableStyleId>{5C22544A-7EE6-4342-B048-85BDC9FD1C3A}</a:tableStyleId>
              </a:tblPr>
              <a:tblGrid>
                <a:gridCol w="537558">
                  <a:extLst>
                    <a:ext uri="{9D8B030D-6E8A-4147-A177-3AD203B41FA5}">
                      <a16:colId xmlns:a16="http://schemas.microsoft.com/office/drawing/2014/main" val="780623748"/>
                    </a:ext>
                  </a:extLst>
                </a:gridCol>
                <a:gridCol w="1280358">
                  <a:extLst>
                    <a:ext uri="{9D8B030D-6E8A-4147-A177-3AD203B41FA5}">
                      <a16:colId xmlns:a16="http://schemas.microsoft.com/office/drawing/2014/main" val="4056396358"/>
                    </a:ext>
                  </a:extLst>
                </a:gridCol>
              </a:tblGrid>
              <a:tr h="194111">
                <a:tc>
                  <a:txBody>
                    <a:bodyPr/>
                    <a:lstStyle/>
                    <a:p>
                      <a:r>
                        <a:rPr lang="en-GB" sz="1100" dirty="0">
                          <a:solidFill>
                            <a:schemeClr val="tx1"/>
                          </a:solidFill>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dirty="0">
                          <a:solidFill>
                            <a:schemeClr val="tx1"/>
                          </a:solidFill>
                        </a:rPr>
                        <a:t>Unemployment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69806893"/>
                  </a:ext>
                </a:extLst>
              </a:tr>
              <a:tr h="194111">
                <a:tc>
                  <a:txBody>
                    <a:bodyPr/>
                    <a:lstStyle/>
                    <a:p>
                      <a:r>
                        <a:rPr lang="en-GB" sz="1100" dirty="0">
                          <a:solidFill>
                            <a:schemeClr val="tx1"/>
                          </a:solidFill>
                        </a:rPr>
                        <a:t>1929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dirty="0">
                          <a:solidFill>
                            <a:schemeClr val="tx1"/>
                          </a:solidFill>
                        </a:rPr>
                        <a:t>1.3 million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74980726"/>
                  </a:ext>
                </a:extLst>
              </a:tr>
              <a:tr h="194111">
                <a:tc>
                  <a:txBody>
                    <a:bodyPr/>
                    <a:lstStyle/>
                    <a:p>
                      <a:r>
                        <a:rPr lang="en-GB" sz="1100" dirty="0">
                          <a:solidFill>
                            <a:schemeClr val="tx1"/>
                          </a:solidFill>
                        </a:rPr>
                        <a:t>1931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dirty="0">
                          <a:solidFill>
                            <a:schemeClr val="tx1"/>
                          </a:solidFill>
                        </a:rPr>
                        <a:t>4.3 million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53220358"/>
                  </a:ext>
                </a:extLst>
              </a:tr>
              <a:tr h="194111">
                <a:tc>
                  <a:txBody>
                    <a:bodyPr/>
                    <a:lstStyle/>
                    <a:p>
                      <a:r>
                        <a:rPr lang="en-GB" sz="1100" dirty="0">
                          <a:solidFill>
                            <a:schemeClr val="tx1"/>
                          </a:solidFill>
                        </a:rPr>
                        <a:t>1932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dirty="0">
                          <a:solidFill>
                            <a:schemeClr val="tx1"/>
                          </a:solidFill>
                        </a:rPr>
                        <a:t>5.1 million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73545170"/>
                  </a:ext>
                </a:extLst>
              </a:tr>
              <a:tr h="194111">
                <a:tc>
                  <a:txBody>
                    <a:bodyPr/>
                    <a:lstStyle/>
                    <a:p>
                      <a:r>
                        <a:rPr lang="en-GB" sz="1100" dirty="0">
                          <a:solidFill>
                            <a:schemeClr val="tx1"/>
                          </a:solidFill>
                        </a:rPr>
                        <a:t>1933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dirty="0">
                          <a:solidFill>
                            <a:schemeClr val="tx1"/>
                          </a:solidFill>
                        </a:rPr>
                        <a:t>6.1 million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20066442"/>
                  </a:ext>
                </a:extLst>
              </a:tr>
            </a:tbl>
          </a:graphicData>
        </a:graphic>
      </p:graphicFrame>
      <p:pic>
        <p:nvPicPr>
          <p:cNvPr id="12" name="Picture 2" descr="Related image"/>
          <p:cNvPicPr>
            <a:picLocks noChangeAspect="1" noChangeArrowheads="1"/>
          </p:cNvPicPr>
          <p:nvPr/>
        </p:nvPicPr>
        <p:blipFill rotWithShape="1">
          <a:blip r:embed="rId2">
            <a:extLst>
              <a:ext uri="{28A0092B-C50C-407E-A947-70E740481C1C}">
                <a14:useLocalDpi xmlns:a14="http://schemas.microsoft.com/office/drawing/2010/main" val="0"/>
              </a:ext>
            </a:extLst>
          </a:blip>
          <a:srcRect b="8681"/>
          <a:stretch/>
        </p:blipFill>
        <p:spPr bwMode="auto">
          <a:xfrm>
            <a:off x="3102428" y="2305884"/>
            <a:ext cx="1817914" cy="169613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40" name="TextBox 39"/>
          <p:cNvSpPr txBox="1"/>
          <p:nvPr/>
        </p:nvSpPr>
        <p:spPr>
          <a:xfrm>
            <a:off x="3102425" y="4107165"/>
            <a:ext cx="1817917" cy="2677656"/>
          </a:xfrm>
          <a:prstGeom prst="rect">
            <a:avLst/>
          </a:prstGeom>
          <a:noFill/>
          <a:ln w="19050">
            <a:solidFill>
              <a:schemeClr val="tx1"/>
            </a:solidFill>
          </a:ln>
        </p:spPr>
        <p:txBody>
          <a:bodyPr wrap="square" rtlCol="0">
            <a:spAutoFit/>
          </a:bodyPr>
          <a:lstStyle/>
          <a:p>
            <a:pPr algn="ctr"/>
            <a:r>
              <a:rPr lang="en-GB" sz="1200" b="1" dirty="0"/>
              <a:t>Why did the Weimar Government not help?</a:t>
            </a:r>
          </a:p>
          <a:p>
            <a:pPr marL="171450" indent="-171450">
              <a:buFont typeface="Arial" panose="020B0604020202020204" pitchFamily="34" charset="0"/>
              <a:buChar char="•"/>
            </a:pPr>
            <a:r>
              <a:rPr lang="en-GB" sz="1200" dirty="0"/>
              <a:t>The Chancellor </a:t>
            </a:r>
            <a:r>
              <a:rPr lang="en-GB" sz="1200" b="1" dirty="0"/>
              <a:t>Heinrich </a:t>
            </a:r>
            <a:r>
              <a:rPr lang="en-GB" sz="1200" b="1" dirty="0" err="1"/>
              <a:t>Bruning</a:t>
            </a:r>
            <a:r>
              <a:rPr lang="en-GB" sz="1200" dirty="0"/>
              <a:t> had to increase taxes.</a:t>
            </a:r>
          </a:p>
          <a:p>
            <a:pPr marL="171450" indent="-171450">
              <a:buFont typeface="Arial" panose="020B0604020202020204" pitchFamily="34" charset="0"/>
              <a:buChar char="•"/>
            </a:pPr>
            <a:r>
              <a:rPr lang="en-GB" sz="1200" dirty="0"/>
              <a:t>He had to use </a:t>
            </a:r>
            <a:r>
              <a:rPr lang="en-GB" sz="1200" b="1" dirty="0"/>
              <a:t>44 Emergency Decrees </a:t>
            </a:r>
            <a:r>
              <a:rPr lang="en-GB" sz="1200" dirty="0"/>
              <a:t>just to get things done.</a:t>
            </a:r>
          </a:p>
          <a:p>
            <a:pPr marL="171450" indent="-171450">
              <a:buFont typeface="Arial" panose="020B0604020202020204" pitchFamily="34" charset="0"/>
              <a:buChar char="•"/>
            </a:pPr>
            <a:r>
              <a:rPr lang="en-GB" sz="1200" dirty="0"/>
              <a:t>The Government could not make any </a:t>
            </a:r>
            <a:r>
              <a:rPr lang="en-GB" sz="1200" b="1" dirty="0"/>
              <a:t>decisions</a:t>
            </a:r>
            <a:r>
              <a:rPr lang="en-GB" sz="1200" dirty="0"/>
              <a:t> and argued about what was best.</a:t>
            </a:r>
          </a:p>
          <a:p>
            <a:pPr marL="171450" indent="-171450">
              <a:buFont typeface="Arial" panose="020B0604020202020204" pitchFamily="34" charset="0"/>
              <a:buChar char="•"/>
            </a:pPr>
            <a:r>
              <a:rPr lang="en-GB" sz="1200" dirty="0"/>
              <a:t>All this </a:t>
            </a:r>
            <a:r>
              <a:rPr lang="en-GB" sz="1200" b="1" dirty="0"/>
              <a:t>chaos</a:t>
            </a:r>
            <a:r>
              <a:rPr lang="en-GB" sz="1200" dirty="0"/>
              <a:t> made Germany look </a:t>
            </a:r>
            <a:r>
              <a:rPr lang="en-GB" sz="1200" b="1" dirty="0"/>
              <a:t>weak</a:t>
            </a:r>
            <a:r>
              <a:rPr lang="en-GB" sz="1200" dirty="0"/>
              <a:t>.</a:t>
            </a:r>
          </a:p>
        </p:txBody>
      </p:sp>
      <p:sp>
        <p:nvSpPr>
          <p:cNvPr id="41" name="TextBox 40"/>
          <p:cNvSpPr txBox="1"/>
          <p:nvPr/>
        </p:nvSpPr>
        <p:spPr>
          <a:xfrm>
            <a:off x="6286499" y="935335"/>
            <a:ext cx="4947559" cy="276999"/>
          </a:xfrm>
          <a:prstGeom prst="rect">
            <a:avLst/>
          </a:prstGeom>
          <a:solidFill>
            <a:schemeClr val="bg1"/>
          </a:solidFill>
          <a:ln w="19050">
            <a:solidFill>
              <a:schemeClr val="tx1"/>
            </a:solidFill>
          </a:ln>
        </p:spPr>
        <p:txBody>
          <a:bodyPr wrap="square" rtlCol="0">
            <a:spAutoFit/>
          </a:bodyPr>
          <a:lstStyle/>
          <a:p>
            <a:pPr algn="ctr"/>
            <a:r>
              <a:rPr lang="en-GB" sz="1200" b="1" dirty="0"/>
              <a:t>Why did this result in more support for the Nazi Party?</a:t>
            </a:r>
          </a:p>
        </p:txBody>
      </p:sp>
      <p:sp>
        <p:nvSpPr>
          <p:cNvPr id="43" name="TextBox 42"/>
          <p:cNvSpPr txBox="1"/>
          <p:nvPr/>
        </p:nvSpPr>
        <p:spPr>
          <a:xfrm>
            <a:off x="5021716" y="1198387"/>
            <a:ext cx="7036254" cy="1308050"/>
          </a:xfrm>
          <a:prstGeom prst="rect">
            <a:avLst/>
          </a:prstGeom>
          <a:solidFill>
            <a:schemeClr val="bg1"/>
          </a:solidFill>
          <a:ln w="19050">
            <a:solidFill>
              <a:schemeClr val="tx1"/>
            </a:solidFill>
          </a:ln>
        </p:spPr>
        <p:txBody>
          <a:bodyPr wrap="square" rtlCol="0">
            <a:spAutoFit/>
          </a:bodyPr>
          <a:lstStyle/>
          <a:p>
            <a:r>
              <a:rPr lang="en-GB" sz="1200" b="1" dirty="0"/>
              <a:t>The appeal of Hitler and the image of the Nazi Party</a:t>
            </a:r>
          </a:p>
          <a:p>
            <a:r>
              <a:rPr lang="en-GB" sz="1100" dirty="0"/>
              <a:t>Hitler became popular with those who hated the Weimar government and even promised to scrap the Versailles Treaty.  He used new technology in his propaganda campaigns, brightly coloured posters &amp; the radio to appeal to the young.</a:t>
            </a:r>
          </a:p>
          <a:p>
            <a:r>
              <a:rPr lang="en-GB" sz="1200" b="1" dirty="0"/>
              <a:t>The growing appeal of the SA</a:t>
            </a:r>
          </a:p>
          <a:p>
            <a:r>
              <a:rPr lang="en-GB" sz="1100" dirty="0"/>
              <a:t>Their smart uniforms made the SA look wealthy, organised, aggressive and powerful.  They appeared stronger than the communists.  By 1930, the SA had 400,000 storm troopers.  They easily disrupted elections by tearing down Communist Party posters.</a:t>
            </a:r>
          </a:p>
        </p:txBody>
      </p:sp>
      <p:sp>
        <p:nvSpPr>
          <p:cNvPr id="44" name="TextBox 43"/>
          <p:cNvSpPr txBox="1"/>
          <p:nvPr/>
        </p:nvSpPr>
        <p:spPr>
          <a:xfrm>
            <a:off x="5018313" y="2506437"/>
            <a:ext cx="3418115" cy="276999"/>
          </a:xfrm>
          <a:prstGeom prst="rect">
            <a:avLst/>
          </a:prstGeom>
          <a:solidFill>
            <a:schemeClr val="bg1"/>
          </a:solidFill>
          <a:ln w="19050">
            <a:solidFill>
              <a:schemeClr val="tx1"/>
            </a:solidFill>
          </a:ln>
        </p:spPr>
        <p:txBody>
          <a:bodyPr wrap="square" rtlCol="0">
            <a:spAutoFit/>
          </a:bodyPr>
          <a:lstStyle/>
          <a:p>
            <a:pPr algn="ctr"/>
            <a:r>
              <a:rPr lang="en-GB" sz="1200" b="1" dirty="0"/>
              <a:t>How each group was affected by the crash.</a:t>
            </a:r>
          </a:p>
        </p:txBody>
      </p:sp>
      <p:sp>
        <p:nvSpPr>
          <p:cNvPr id="45" name="TextBox 44"/>
          <p:cNvSpPr txBox="1"/>
          <p:nvPr/>
        </p:nvSpPr>
        <p:spPr>
          <a:xfrm>
            <a:off x="8567057" y="2506436"/>
            <a:ext cx="3490913" cy="276999"/>
          </a:xfrm>
          <a:prstGeom prst="rect">
            <a:avLst/>
          </a:prstGeom>
          <a:solidFill>
            <a:schemeClr val="bg1"/>
          </a:solidFill>
          <a:ln w="19050">
            <a:solidFill>
              <a:schemeClr val="tx1"/>
            </a:solidFill>
          </a:ln>
        </p:spPr>
        <p:txBody>
          <a:bodyPr wrap="square" rtlCol="0">
            <a:spAutoFit/>
          </a:bodyPr>
          <a:lstStyle/>
          <a:p>
            <a:pPr algn="ctr"/>
            <a:r>
              <a:rPr lang="en-GB" sz="1200" b="1" dirty="0"/>
              <a:t>WHY each group then supported the Nazis.</a:t>
            </a:r>
          </a:p>
        </p:txBody>
      </p:sp>
      <p:sp>
        <p:nvSpPr>
          <p:cNvPr id="47" name="TextBox 46"/>
          <p:cNvSpPr txBox="1"/>
          <p:nvPr/>
        </p:nvSpPr>
        <p:spPr>
          <a:xfrm>
            <a:off x="5018313" y="2832786"/>
            <a:ext cx="3418115" cy="615553"/>
          </a:xfrm>
          <a:prstGeom prst="rect">
            <a:avLst/>
          </a:prstGeom>
          <a:solidFill>
            <a:schemeClr val="bg1"/>
          </a:solidFill>
          <a:ln w="19050">
            <a:solidFill>
              <a:schemeClr val="tx1"/>
            </a:solidFill>
          </a:ln>
        </p:spPr>
        <p:txBody>
          <a:bodyPr wrap="square" rtlCol="0">
            <a:spAutoFit/>
          </a:bodyPr>
          <a:lstStyle/>
          <a:p>
            <a:r>
              <a:rPr lang="en-GB" sz="1200" b="1" dirty="0"/>
              <a:t>UNEMPLOYED: </a:t>
            </a:r>
            <a:r>
              <a:rPr lang="en-GB" sz="1100" dirty="0"/>
              <a:t>1.3 MILLION Germans were already unemployed.  The government could not afford to give them unemployment benefit.  Crime up 25% in cities</a:t>
            </a:r>
            <a:r>
              <a:rPr lang="en-GB" sz="1100" b="1" dirty="0"/>
              <a:t>.</a:t>
            </a:r>
            <a:endParaRPr lang="en-GB" sz="1050" b="1" dirty="0"/>
          </a:p>
        </p:txBody>
      </p:sp>
      <p:sp>
        <p:nvSpPr>
          <p:cNvPr id="48" name="TextBox 47"/>
          <p:cNvSpPr txBox="1"/>
          <p:nvPr/>
        </p:nvSpPr>
        <p:spPr>
          <a:xfrm>
            <a:off x="5018313" y="3455466"/>
            <a:ext cx="3418115" cy="446276"/>
          </a:xfrm>
          <a:prstGeom prst="rect">
            <a:avLst/>
          </a:prstGeom>
          <a:solidFill>
            <a:schemeClr val="bg1"/>
          </a:solidFill>
          <a:ln w="19050">
            <a:solidFill>
              <a:schemeClr val="tx1"/>
            </a:solidFill>
          </a:ln>
        </p:spPr>
        <p:txBody>
          <a:bodyPr wrap="square" rtlCol="0">
            <a:spAutoFit/>
          </a:bodyPr>
          <a:lstStyle/>
          <a:p>
            <a:r>
              <a:rPr lang="en-GB" sz="1200" b="1" dirty="0"/>
              <a:t>WORKING CLASS: </a:t>
            </a:r>
            <a:r>
              <a:rPr lang="en-GB" sz="1100" dirty="0"/>
              <a:t>40% of factory workers lost their job.  Those that had a job had wages cut by 70%</a:t>
            </a:r>
            <a:endParaRPr lang="en-GB" sz="1050" b="1" dirty="0"/>
          </a:p>
        </p:txBody>
      </p:sp>
      <p:sp>
        <p:nvSpPr>
          <p:cNvPr id="49" name="TextBox 48"/>
          <p:cNvSpPr txBox="1"/>
          <p:nvPr/>
        </p:nvSpPr>
        <p:spPr>
          <a:xfrm>
            <a:off x="5018313" y="3917175"/>
            <a:ext cx="3418115" cy="615553"/>
          </a:xfrm>
          <a:prstGeom prst="rect">
            <a:avLst/>
          </a:prstGeom>
          <a:solidFill>
            <a:schemeClr val="bg1"/>
          </a:solidFill>
          <a:ln w="19050">
            <a:solidFill>
              <a:schemeClr val="tx1"/>
            </a:solidFill>
          </a:ln>
        </p:spPr>
        <p:txBody>
          <a:bodyPr wrap="square" rtlCol="0">
            <a:spAutoFit/>
          </a:bodyPr>
          <a:lstStyle/>
          <a:p>
            <a:r>
              <a:rPr lang="en-GB" sz="1200" b="1" dirty="0"/>
              <a:t>MIDDLE CLASS: </a:t>
            </a:r>
            <a:r>
              <a:rPr lang="en-GB" sz="1100" dirty="0"/>
              <a:t>They lost savings, jobs, land and business.  They felt like they had lost their status and did not like living like the working class.</a:t>
            </a:r>
            <a:endParaRPr lang="en-GB" sz="1050" b="1" dirty="0"/>
          </a:p>
        </p:txBody>
      </p:sp>
      <p:sp>
        <p:nvSpPr>
          <p:cNvPr id="50" name="TextBox 49"/>
          <p:cNvSpPr txBox="1"/>
          <p:nvPr/>
        </p:nvSpPr>
        <p:spPr>
          <a:xfrm>
            <a:off x="5018313" y="4553171"/>
            <a:ext cx="3418115" cy="615553"/>
          </a:xfrm>
          <a:prstGeom prst="rect">
            <a:avLst/>
          </a:prstGeom>
          <a:solidFill>
            <a:schemeClr val="bg1"/>
          </a:solidFill>
          <a:ln w="19050">
            <a:solidFill>
              <a:schemeClr val="tx1"/>
            </a:solidFill>
          </a:ln>
        </p:spPr>
        <p:txBody>
          <a:bodyPr wrap="square" rtlCol="0">
            <a:spAutoFit/>
          </a:bodyPr>
          <a:lstStyle/>
          <a:p>
            <a:r>
              <a:rPr lang="en-GB" sz="1200" b="1" dirty="0"/>
              <a:t>BUSINESS OWNERS AND THE RICH: </a:t>
            </a:r>
            <a:r>
              <a:rPr lang="en-GB" sz="1100" dirty="0"/>
              <a:t>They lost sales, had to pay even higher taxes, lost profit and also had to re-pay loans given to them by the German government.</a:t>
            </a:r>
            <a:endParaRPr lang="en-GB" sz="1050" b="1" dirty="0"/>
          </a:p>
        </p:txBody>
      </p:sp>
      <p:sp>
        <p:nvSpPr>
          <p:cNvPr id="51" name="TextBox 50"/>
          <p:cNvSpPr txBox="1"/>
          <p:nvPr/>
        </p:nvSpPr>
        <p:spPr>
          <a:xfrm>
            <a:off x="5018313" y="5186959"/>
            <a:ext cx="3418115" cy="615553"/>
          </a:xfrm>
          <a:prstGeom prst="rect">
            <a:avLst/>
          </a:prstGeom>
          <a:solidFill>
            <a:schemeClr val="bg1"/>
          </a:solidFill>
          <a:ln w="19050">
            <a:solidFill>
              <a:schemeClr val="tx1"/>
            </a:solidFill>
          </a:ln>
        </p:spPr>
        <p:txBody>
          <a:bodyPr wrap="square" rtlCol="0">
            <a:spAutoFit/>
          </a:bodyPr>
          <a:lstStyle/>
          <a:p>
            <a:r>
              <a:rPr lang="en-GB" sz="1200" b="1" dirty="0"/>
              <a:t>THE YOUNG: </a:t>
            </a:r>
            <a:r>
              <a:rPr lang="en-GB" sz="1100" dirty="0"/>
              <a:t>Were hit the hardest with unemployment. 50% of Germans aged 16-30 lost jobs. 60&amp; of university graduates lost jobs.  They saw no hope or future.</a:t>
            </a:r>
            <a:endParaRPr lang="en-GB" sz="1050" b="1" dirty="0"/>
          </a:p>
        </p:txBody>
      </p:sp>
      <p:sp>
        <p:nvSpPr>
          <p:cNvPr id="52" name="TextBox 51"/>
          <p:cNvSpPr txBox="1"/>
          <p:nvPr/>
        </p:nvSpPr>
        <p:spPr>
          <a:xfrm>
            <a:off x="5018313" y="5812508"/>
            <a:ext cx="3418115" cy="615553"/>
          </a:xfrm>
          <a:prstGeom prst="rect">
            <a:avLst/>
          </a:prstGeom>
          <a:solidFill>
            <a:schemeClr val="bg1"/>
          </a:solidFill>
          <a:ln w="19050">
            <a:solidFill>
              <a:schemeClr val="tx1"/>
            </a:solidFill>
          </a:ln>
        </p:spPr>
        <p:txBody>
          <a:bodyPr wrap="square" rtlCol="0">
            <a:spAutoFit/>
          </a:bodyPr>
          <a:lstStyle/>
          <a:p>
            <a:r>
              <a:rPr lang="en-GB" sz="1200" b="1" dirty="0"/>
              <a:t>WOMEN: </a:t>
            </a:r>
            <a:r>
              <a:rPr lang="en-GB" sz="1100" dirty="0"/>
              <a:t>Found it hard to look after a family with less money and unemployed husbands.  Difficult to feed a family and were the first to lose a job if they had one.</a:t>
            </a:r>
            <a:endParaRPr lang="en-GB" sz="1050" b="1" dirty="0"/>
          </a:p>
        </p:txBody>
      </p:sp>
      <p:sp>
        <p:nvSpPr>
          <p:cNvPr id="53" name="TextBox 52"/>
          <p:cNvSpPr txBox="1"/>
          <p:nvPr/>
        </p:nvSpPr>
        <p:spPr>
          <a:xfrm>
            <a:off x="8567056" y="2835063"/>
            <a:ext cx="3490913" cy="600164"/>
          </a:xfrm>
          <a:prstGeom prst="rect">
            <a:avLst/>
          </a:prstGeom>
          <a:solidFill>
            <a:schemeClr val="bg1"/>
          </a:solidFill>
          <a:ln w="19050">
            <a:solidFill>
              <a:schemeClr val="tx1"/>
            </a:solidFill>
          </a:ln>
        </p:spPr>
        <p:txBody>
          <a:bodyPr wrap="square" rtlCol="0">
            <a:spAutoFit/>
          </a:bodyPr>
          <a:lstStyle/>
          <a:p>
            <a:r>
              <a:rPr lang="en-GB" sz="1100" dirty="0"/>
              <a:t>Hitler promised ‘bread and work’ for all.  He also promised ‘law and order’ in the streets to tackle crime caused by poverty.  He promised action to help Germany.</a:t>
            </a:r>
            <a:endParaRPr lang="en-GB" sz="1000" dirty="0"/>
          </a:p>
        </p:txBody>
      </p:sp>
      <p:sp>
        <p:nvSpPr>
          <p:cNvPr id="54" name="TextBox 53"/>
          <p:cNvSpPr txBox="1"/>
          <p:nvPr/>
        </p:nvSpPr>
        <p:spPr>
          <a:xfrm>
            <a:off x="8567054" y="3443773"/>
            <a:ext cx="3490913" cy="430887"/>
          </a:xfrm>
          <a:prstGeom prst="rect">
            <a:avLst/>
          </a:prstGeom>
          <a:solidFill>
            <a:schemeClr val="bg1"/>
          </a:solidFill>
          <a:ln w="19050">
            <a:solidFill>
              <a:schemeClr val="tx1"/>
            </a:solidFill>
          </a:ln>
        </p:spPr>
        <p:txBody>
          <a:bodyPr wrap="square" rtlCol="0">
            <a:spAutoFit/>
          </a:bodyPr>
          <a:lstStyle/>
          <a:p>
            <a:r>
              <a:rPr lang="en-GB" sz="1100" dirty="0"/>
              <a:t>The term ‘socialist’ in the NSDAP title help gain some support.  Also the promise of ‘bread and work’.</a:t>
            </a:r>
            <a:endParaRPr lang="en-GB" sz="1000" dirty="0"/>
          </a:p>
        </p:txBody>
      </p:sp>
      <p:sp>
        <p:nvSpPr>
          <p:cNvPr id="56" name="TextBox 55"/>
          <p:cNvSpPr txBox="1"/>
          <p:nvPr/>
        </p:nvSpPr>
        <p:spPr>
          <a:xfrm>
            <a:off x="8581344" y="3881842"/>
            <a:ext cx="3490913" cy="769441"/>
          </a:xfrm>
          <a:prstGeom prst="rect">
            <a:avLst/>
          </a:prstGeom>
          <a:solidFill>
            <a:schemeClr val="bg1"/>
          </a:solidFill>
          <a:ln w="19050">
            <a:solidFill>
              <a:schemeClr val="tx1"/>
            </a:solidFill>
          </a:ln>
        </p:spPr>
        <p:txBody>
          <a:bodyPr wrap="square" rtlCol="0">
            <a:spAutoFit/>
          </a:bodyPr>
          <a:lstStyle/>
          <a:p>
            <a:r>
              <a:rPr lang="en-GB" sz="1100" dirty="0"/>
              <a:t>They saw Hitler as strong. He could return their wealth.  They hated communism as they wanted to be richer than the poor not equal to them.  They liked traditional values promised by Hitler not the drinking and sexual openness.</a:t>
            </a:r>
            <a:endParaRPr lang="en-GB" sz="1000" dirty="0"/>
          </a:p>
        </p:txBody>
      </p:sp>
      <p:sp>
        <p:nvSpPr>
          <p:cNvPr id="57" name="TextBox 56"/>
          <p:cNvSpPr txBox="1"/>
          <p:nvPr/>
        </p:nvSpPr>
        <p:spPr>
          <a:xfrm>
            <a:off x="8581343" y="4660932"/>
            <a:ext cx="3490913" cy="600164"/>
          </a:xfrm>
          <a:prstGeom prst="rect">
            <a:avLst/>
          </a:prstGeom>
          <a:solidFill>
            <a:schemeClr val="bg1"/>
          </a:solidFill>
          <a:ln w="19050">
            <a:solidFill>
              <a:schemeClr val="tx1"/>
            </a:solidFill>
          </a:ln>
        </p:spPr>
        <p:txBody>
          <a:bodyPr wrap="square" rtlCol="0">
            <a:spAutoFit/>
          </a:bodyPr>
          <a:lstStyle/>
          <a:p>
            <a:r>
              <a:rPr lang="en-GB" sz="1100" dirty="0"/>
              <a:t>Hitler promised bosses that the NAZIS Party was the only party who could protect them from communism.  Hitler promised to increase factory production.</a:t>
            </a:r>
            <a:endParaRPr lang="en-GB" sz="1000" dirty="0"/>
          </a:p>
        </p:txBody>
      </p:sp>
      <p:sp>
        <p:nvSpPr>
          <p:cNvPr id="58" name="TextBox 57"/>
          <p:cNvSpPr txBox="1"/>
          <p:nvPr/>
        </p:nvSpPr>
        <p:spPr>
          <a:xfrm>
            <a:off x="8581342" y="5250065"/>
            <a:ext cx="3490913" cy="600164"/>
          </a:xfrm>
          <a:prstGeom prst="rect">
            <a:avLst/>
          </a:prstGeom>
          <a:solidFill>
            <a:schemeClr val="bg1"/>
          </a:solidFill>
          <a:ln w="19050">
            <a:solidFill>
              <a:schemeClr val="tx1"/>
            </a:solidFill>
          </a:ln>
        </p:spPr>
        <p:txBody>
          <a:bodyPr wrap="square" rtlCol="0">
            <a:spAutoFit/>
          </a:bodyPr>
          <a:lstStyle/>
          <a:p>
            <a:r>
              <a:rPr lang="en-GB" sz="1100" dirty="0"/>
              <a:t>The Nazis were exciting, new, colourful and used modern technology.  Hitler was exciting with his speeches which inspired passion and hope for the future of the youth.</a:t>
            </a:r>
            <a:endParaRPr lang="en-GB" sz="1000" dirty="0"/>
          </a:p>
        </p:txBody>
      </p:sp>
      <p:sp>
        <p:nvSpPr>
          <p:cNvPr id="60" name="TextBox 59"/>
          <p:cNvSpPr txBox="1"/>
          <p:nvPr/>
        </p:nvSpPr>
        <p:spPr>
          <a:xfrm>
            <a:off x="8581340" y="5853488"/>
            <a:ext cx="3490913" cy="600164"/>
          </a:xfrm>
          <a:prstGeom prst="rect">
            <a:avLst/>
          </a:prstGeom>
          <a:solidFill>
            <a:schemeClr val="bg1"/>
          </a:solidFill>
          <a:ln w="19050">
            <a:solidFill>
              <a:schemeClr val="tx1"/>
            </a:solidFill>
          </a:ln>
        </p:spPr>
        <p:txBody>
          <a:bodyPr wrap="square" rtlCol="0">
            <a:spAutoFit/>
          </a:bodyPr>
          <a:lstStyle/>
          <a:p>
            <a:r>
              <a:rPr lang="en-GB" sz="1100" dirty="0"/>
              <a:t>Hitler promised women that a vote for the Nazi Party was a vote for their family.  The Nazis made traditional family life look attractive and beneficial to Germany.</a:t>
            </a:r>
            <a:endParaRPr lang="en-GB" sz="1000" dirty="0"/>
          </a:p>
        </p:txBody>
      </p:sp>
      <p:sp>
        <p:nvSpPr>
          <p:cNvPr id="63" name="Right Arrow 62"/>
          <p:cNvSpPr/>
          <p:nvPr/>
        </p:nvSpPr>
        <p:spPr>
          <a:xfrm>
            <a:off x="8316686" y="2950780"/>
            <a:ext cx="321125" cy="342115"/>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ight Arrow 66"/>
          <p:cNvSpPr/>
          <p:nvPr/>
        </p:nvSpPr>
        <p:spPr>
          <a:xfrm>
            <a:off x="8310221" y="3549517"/>
            <a:ext cx="321125" cy="342115"/>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Right Arrow 67"/>
          <p:cNvSpPr/>
          <p:nvPr/>
        </p:nvSpPr>
        <p:spPr>
          <a:xfrm>
            <a:off x="8347777" y="4090799"/>
            <a:ext cx="321125" cy="342115"/>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ight Arrow 68"/>
          <p:cNvSpPr/>
          <p:nvPr/>
        </p:nvSpPr>
        <p:spPr>
          <a:xfrm>
            <a:off x="8333693" y="4731895"/>
            <a:ext cx="321125" cy="342115"/>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ight Arrow 69"/>
          <p:cNvSpPr/>
          <p:nvPr/>
        </p:nvSpPr>
        <p:spPr>
          <a:xfrm>
            <a:off x="8350212" y="5332583"/>
            <a:ext cx="321125" cy="342115"/>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ight Arrow 70"/>
          <p:cNvSpPr/>
          <p:nvPr/>
        </p:nvSpPr>
        <p:spPr>
          <a:xfrm>
            <a:off x="8352106" y="5957617"/>
            <a:ext cx="321125" cy="342115"/>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TextBox 74"/>
          <p:cNvSpPr txBox="1"/>
          <p:nvPr/>
        </p:nvSpPr>
        <p:spPr>
          <a:xfrm>
            <a:off x="5018472" y="6385861"/>
            <a:ext cx="3418115" cy="438582"/>
          </a:xfrm>
          <a:prstGeom prst="rect">
            <a:avLst/>
          </a:prstGeom>
          <a:solidFill>
            <a:schemeClr val="bg1"/>
          </a:solidFill>
          <a:ln w="19050">
            <a:solidFill>
              <a:schemeClr val="tx1"/>
            </a:solidFill>
          </a:ln>
        </p:spPr>
        <p:txBody>
          <a:bodyPr wrap="square" rtlCol="0">
            <a:spAutoFit/>
          </a:bodyPr>
          <a:lstStyle/>
          <a:p>
            <a:r>
              <a:rPr lang="en-GB" sz="1200" b="1" dirty="0"/>
              <a:t>FARMERS: </a:t>
            </a:r>
            <a:r>
              <a:rPr lang="en-GB" sz="1100" dirty="0"/>
              <a:t>Lost sales, lost savings, could not pay rent. </a:t>
            </a:r>
            <a:r>
              <a:rPr lang="en-GB" sz="1050" dirty="0"/>
              <a:t>Afraid of a communist government who would take land.</a:t>
            </a:r>
          </a:p>
        </p:txBody>
      </p:sp>
      <p:sp>
        <p:nvSpPr>
          <p:cNvPr id="76" name="TextBox 75"/>
          <p:cNvSpPr txBox="1"/>
          <p:nvPr/>
        </p:nvSpPr>
        <p:spPr>
          <a:xfrm>
            <a:off x="8581340" y="6453652"/>
            <a:ext cx="3490913" cy="261610"/>
          </a:xfrm>
          <a:prstGeom prst="rect">
            <a:avLst/>
          </a:prstGeom>
          <a:solidFill>
            <a:schemeClr val="bg1"/>
          </a:solidFill>
          <a:ln w="19050">
            <a:solidFill>
              <a:schemeClr val="tx1"/>
            </a:solidFill>
          </a:ln>
        </p:spPr>
        <p:txBody>
          <a:bodyPr wrap="square" rtlCol="0">
            <a:spAutoFit/>
          </a:bodyPr>
          <a:lstStyle/>
          <a:p>
            <a:r>
              <a:rPr lang="en-GB" sz="1100" dirty="0"/>
              <a:t>The Nazis gained 60% of farmer votes in some rural areas.</a:t>
            </a:r>
            <a:endParaRPr lang="en-GB" sz="1000" dirty="0"/>
          </a:p>
        </p:txBody>
      </p:sp>
      <p:sp>
        <p:nvSpPr>
          <p:cNvPr id="77" name="Right Arrow 76"/>
          <p:cNvSpPr/>
          <p:nvPr/>
        </p:nvSpPr>
        <p:spPr>
          <a:xfrm>
            <a:off x="8347453" y="6418339"/>
            <a:ext cx="321125" cy="342115"/>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913129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172557" y="-53861"/>
            <a:ext cx="9775676" cy="523220"/>
          </a:xfrm>
          <a:prstGeom prst="rect">
            <a:avLst/>
          </a:prstGeom>
          <a:noFill/>
        </p:spPr>
        <p:txBody>
          <a:bodyPr wrap="square" rtlCol="0">
            <a:spAutoFit/>
          </a:bodyPr>
          <a:lstStyle/>
          <a:p>
            <a:pPr algn="ctr"/>
            <a:r>
              <a:rPr lang="en-GB" sz="2800" b="1" dirty="0"/>
              <a:t>L</a:t>
            </a:r>
            <a:r>
              <a:rPr lang="en-GB" sz="2000" b="1" dirty="0"/>
              <a:t>esson </a:t>
            </a:r>
            <a:r>
              <a:rPr lang="en-GB" sz="2800" b="1" dirty="0"/>
              <a:t>14</a:t>
            </a:r>
            <a:r>
              <a:rPr lang="en-GB" sz="2000" b="1" dirty="0"/>
              <a:t>: </a:t>
            </a:r>
            <a:r>
              <a:rPr lang="en-GB" b="1" dirty="0"/>
              <a:t>How did Hitler become Chancellor by January 1933?</a:t>
            </a:r>
            <a:endParaRPr lang="en-GB" sz="1400" b="1" dirty="0"/>
          </a:p>
        </p:txBody>
      </p:sp>
      <p:sp>
        <p:nvSpPr>
          <p:cNvPr id="6" name="TextBox 5"/>
          <p:cNvSpPr txBox="1"/>
          <p:nvPr/>
        </p:nvSpPr>
        <p:spPr>
          <a:xfrm>
            <a:off x="-99997" y="-61555"/>
            <a:ext cx="2789410" cy="523220"/>
          </a:xfrm>
          <a:prstGeom prst="rect">
            <a:avLst/>
          </a:prstGeom>
          <a:noFill/>
        </p:spPr>
        <p:txBody>
          <a:bodyPr wrap="square" rtlCol="0">
            <a:spAutoFit/>
          </a:bodyPr>
          <a:lstStyle/>
          <a:p>
            <a:pPr algn="ctr"/>
            <a:r>
              <a:rPr lang="en-GB" sz="2800" b="1" dirty="0">
                <a:latin typeface="Berlin Sans FB" panose="020E0602020502020306" pitchFamily="34" charset="0"/>
              </a:rPr>
              <a:t>T</a:t>
            </a:r>
            <a:r>
              <a:rPr lang="en-GB" sz="2000" b="1" dirty="0">
                <a:latin typeface="Berlin Sans FB" panose="020E0602020502020306" pitchFamily="34" charset="0"/>
              </a:rPr>
              <a:t>H</a:t>
            </a:r>
            <a:r>
              <a:rPr lang="en-GB" sz="2400" b="1" dirty="0">
                <a:latin typeface="Berlin Sans FB" panose="020E0602020502020306" pitchFamily="34" charset="0"/>
              </a:rPr>
              <a:t>E</a:t>
            </a:r>
            <a:r>
              <a:rPr lang="en-GB" sz="2000" b="1" dirty="0">
                <a:latin typeface="Berlin Sans FB" panose="020E0602020502020306" pitchFamily="34" charset="0"/>
              </a:rPr>
              <a:t> </a:t>
            </a:r>
            <a:r>
              <a:rPr lang="en-GB" sz="2400" b="1" dirty="0">
                <a:latin typeface="Berlin Sans FB" panose="020E0602020502020306" pitchFamily="34" charset="0"/>
              </a:rPr>
              <a:t>K</a:t>
            </a:r>
            <a:r>
              <a:rPr lang="en-GB" sz="2000" b="1" dirty="0">
                <a:latin typeface="Berlin Sans FB" panose="020E0602020502020306" pitchFamily="34" charset="0"/>
              </a:rPr>
              <a:t>E</a:t>
            </a:r>
            <a:r>
              <a:rPr lang="en-GB" sz="2400" b="1" dirty="0">
                <a:latin typeface="Berlin Sans FB" panose="020E0602020502020306" pitchFamily="34" charset="0"/>
              </a:rPr>
              <a:t>Y</a:t>
            </a:r>
            <a:r>
              <a:rPr lang="en-GB" sz="2000" b="1" dirty="0">
                <a:latin typeface="Berlin Sans FB" panose="020E0602020502020306" pitchFamily="34" charset="0"/>
              </a:rPr>
              <a:t> </a:t>
            </a:r>
            <a:r>
              <a:rPr lang="en-GB" sz="2800" b="1" dirty="0">
                <a:latin typeface="Berlin Sans FB" panose="020E0602020502020306" pitchFamily="34" charset="0"/>
              </a:rPr>
              <a:t>P</a:t>
            </a:r>
            <a:r>
              <a:rPr lang="en-GB" sz="2000" b="1" dirty="0">
                <a:latin typeface="Berlin Sans FB" panose="020E0602020502020306" pitchFamily="34" charset="0"/>
              </a:rPr>
              <a:t>O</a:t>
            </a:r>
            <a:r>
              <a:rPr lang="en-GB" sz="2400" b="1" dirty="0">
                <a:latin typeface="Berlin Sans FB" panose="020E0602020502020306" pitchFamily="34" charset="0"/>
              </a:rPr>
              <a:t>I</a:t>
            </a:r>
            <a:r>
              <a:rPr lang="en-GB" sz="2000" b="1" dirty="0">
                <a:latin typeface="Berlin Sans FB" panose="020E0602020502020306" pitchFamily="34" charset="0"/>
              </a:rPr>
              <a:t>N</a:t>
            </a:r>
            <a:r>
              <a:rPr lang="en-GB" sz="2800" b="1" dirty="0">
                <a:latin typeface="Berlin Sans FB" panose="020E0602020502020306" pitchFamily="34" charset="0"/>
              </a:rPr>
              <a:t>T</a:t>
            </a:r>
            <a:r>
              <a:rPr lang="en-GB" sz="2000" b="1" dirty="0">
                <a:latin typeface="Berlin Sans FB" panose="020E0602020502020306" pitchFamily="34" charset="0"/>
              </a:rPr>
              <a:t>S</a:t>
            </a:r>
          </a:p>
        </p:txBody>
      </p:sp>
      <p:cxnSp>
        <p:nvCxnSpPr>
          <p:cNvPr id="7" name="Straight Connector 6"/>
          <p:cNvCxnSpPr/>
          <p:nvPr/>
        </p:nvCxnSpPr>
        <p:spPr>
          <a:xfrm>
            <a:off x="0" y="414417"/>
            <a:ext cx="12192000"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19742" y="444044"/>
            <a:ext cx="12072257" cy="646331"/>
          </a:xfrm>
          <a:prstGeom prst="rect">
            <a:avLst/>
          </a:prstGeom>
          <a:solidFill>
            <a:schemeClr val="bg2"/>
          </a:solidFill>
          <a:ln w="28575">
            <a:solidFill>
              <a:schemeClr val="tx1"/>
            </a:solidFill>
          </a:ln>
        </p:spPr>
        <p:txBody>
          <a:bodyPr wrap="square" rtlCol="0">
            <a:spAutoFit/>
          </a:bodyPr>
          <a:lstStyle/>
          <a:p>
            <a:pPr algn="ctr"/>
            <a:r>
              <a:rPr lang="en-GB" sz="1200" dirty="0"/>
              <a:t>In 1929, the Nazis were a small party who only had 18% of the votes in Germany.  A new Chancellor, named </a:t>
            </a:r>
            <a:r>
              <a:rPr lang="en-GB" sz="1200" b="1" dirty="0"/>
              <a:t>Chancellor Bruning </a:t>
            </a:r>
            <a:r>
              <a:rPr lang="en-GB" sz="1200" dirty="0"/>
              <a:t>struggled to keep control and had to use 44 Emergency Decrees (Laws that did not need to voted on)  just to get things done.  Not only this, but the Economic Depression hit Germany hard, with over 6 million unemployed.  So how, in all this disaster did Hitler become the Chancellor of Germany by January 1933?</a:t>
            </a:r>
          </a:p>
        </p:txBody>
      </p:sp>
      <p:graphicFrame>
        <p:nvGraphicFramePr>
          <p:cNvPr id="2" name="Table 1"/>
          <p:cNvGraphicFramePr>
            <a:graphicFrameLocks noGrp="1"/>
          </p:cNvGraphicFramePr>
          <p:nvPr/>
        </p:nvGraphicFramePr>
        <p:xfrm>
          <a:off x="119742" y="1217277"/>
          <a:ext cx="1003030" cy="5359208"/>
        </p:xfrm>
        <a:graphic>
          <a:graphicData uri="http://schemas.openxmlformats.org/drawingml/2006/table">
            <a:tbl>
              <a:tblPr firstRow="1" bandRow="1">
                <a:tableStyleId>{5C22544A-7EE6-4342-B048-85BDC9FD1C3A}</a:tableStyleId>
              </a:tblPr>
              <a:tblGrid>
                <a:gridCol w="1003030">
                  <a:extLst>
                    <a:ext uri="{9D8B030D-6E8A-4147-A177-3AD203B41FA5}">
                      <a16:colId xmlns:a16="http://schemas.microsoft.com/office/drawing/2014/main" val="875597039"/>
                    </a:ext>
                  </a:extLst>
                </a:gridCol>
              </a:tblGrid>
              <a:tr h="554478">
                <a:tc>
                  <a:txBody>
                    <a:bodyPr/>
                    <a:lstStyle/>
                    <a:p>
                      <a:pPr algn="ctr"/>
                      <a:r>
                        <a:rPr lang="en-GB" sz="1400" dirty="0">
                          <a:solidFill>
                            <a:sysClr val="windowText" lastClr="000000"/>
                          </a:solidFill>
                        </a:rPr>
                        <a:t>March </a:t>
                      </a:r>
                    </a:p>
                    <a:p>
                      <a:pPr algn="ctr"/>
                      <a:r>
                        <a:rPr lang="en-GB" sz="1400" dirty="0">
                          <a:solidFill>
                            <a:sysClr val="windowText" lastClr="000000"/>
                          </a:solidFill>
                        </a:rPr>
                        <a:t>1932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270614148"/>
                  </a:ext>
                </a:extLst>
              </a:tr>
              <a:tr h="528696">
                <a:tc>
                  <a:txBody>
                    <a:bodyPr/>
                    <a:lstStyle/>
                    <a:p>
                      <a:pPr algn="ctr"/>
                      <a:r>
                        <a:rPr lang="en-GB" sz="1400" b="1" dirty="0">
                          <a:solidFill>
                            <a:sysClr val="windowText" lastClr="000000"/>
                          </a:solidFill>
                        </a:rPr>
                        <a:t>April </a:t>
                      </a:r>
                    </a:p>
                    <a:p>
                      <a:pPr algn="ctr"/>
                      <a:r>
                        <a:rPr lang="en-GB" sz="1400" b="1" dirty="0">
                          <a:solidFill>
                            <a:sysClr val="windowText" lastClr="000000"/>
                          </a:solidFill>
                        </a:rPr>
                        <a:t>1932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80540729"/>
                  </a:ext>
                </a:extLst>
              </a:tr>
              <a:tr h="1866374">
                <a:tc>
                  <a:txBody>
                    <a:bodyPr/>
                    <a:lstStyle/>
                    <a:p>
                      <a:pPr algn="ctr"/>
                      <a:r>
                        <a:rPr lang="en-GB" sz="1400" b="1" dirty="0">
                          <a:solidFill>
                            <a:sysClr val="windowText" lastClr="000000"/>
                          </a:solidFill>
                        </a:rPr>
                        <a:t>May </a:t>
                      </a:r>
                    </a:p>
                    <a:p>
                      <a:pPr algn="ctr"/>
                      <a:r>
                        <a:rPr lang="en-GB" sz="1400" b="1" dirty="0">
                          <a:solidFill>
                            <a:sysClr val="windowText" lastClr="000000"/>
                          </a:solidFill>
                        </a:rPr>
                        <a:t>1932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760493186"/>
                  </a:ext>
                </a:extLst>
              </a:tr>
              <a:tr h="610759">
                <a:tc>
                  <a:txBody>
                    <a:bodyPr/>
                    <a:lstStyle/>
                    <a:p>
                      <a:pPr algn="ctr"/>
                      <a:r>
                        <a:rPr lang="en-GB" sz="1400" b="1" dirty="0">
                          <a:solidFill>
                            <a:sysClr val="windowText" lastClr="000000"/>
                          </a:solidFill>
                        </a:rPr>
                        <a:t>July</a:t>
                      </a:r>
                      <a:r>
                        <a:rPr lang="en-GB" sz="1400" b="1" baseline="0" dirty="0">
                          <a:solidFill>
                            <a:sysClr val="windowText" lastClr="000000"/>
                          </a:solidFill>
                        </a:rPr>
                        <a:t> </a:t>
                      </a:r>
                    </a:p>
                    <a:p>
                      <a:pPr algn="ctr"/>
                      <a:r>
                        <a:rPr lang="en-GB" sz="1400" b="1" baseline="0" dirty="0">
                          <a:solidFill>
                            <a:sysClr val="windowText" lastClr="000000"/>
                          </a:solidFill>
                        </a:rPr>
                        <a:t>1932</a:t>
                      </a:r>
                      <a:endParaRPr lang="en-GB" sz="1400" b="1"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28645168"/>
                  </a:ext>
                </a:extLst>
              </a:tr>
              <a:tr h="551653">
                <a:tc>
                  <a:txBody>
                    <a:bodyPr/>
                    <a:lstStyle/>
                    <a:p>
                      <a:pPr algn="ctr"/>
                      <a:r>
                        <a:rPr lang="en-GB" sz="1400" b="1" dirty="0">
                          <a:solidFill>
                            <a:sysClr val="windowText" lastClr="000000"/>
                          </a:solidFill>
                        </a:rPr>
                        <a:t>November </a:t>
                      </a:r>
                    </a:p>
                    <a:p>
                      <a:pPr algn="ctr"/>
                      <a:r>
                        <a:rPr lang="en-GB" sz="1400" b="1" dirty="0">
                          <a:solidFill>
                            <a:sysClr val="windowText" lastClr="000000"/>
                          </a:solidFill>
                        </a:rPr>
                        <a:t>1932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570917096"/>
                  </a:ext>
                </a:extLst>
              </a:tr>
              <a:tr h="615445">
                <a:tc>
                  <a:txBody>
                    <a:bodyPr/>
                    <a:lstStyle/>
                    <a:p>
                      <a:pPr algn="ctr"/>
                      <a:r>
                        <a:rPr lang="en-GB" sz="1400" b="1" dirty="0">
                          <a:solidFill>
                            <a:sysClr val="windowText" lastClr="000000"/>
                          </a:solidFill>
                        </a:rPr>
                        <a:t>December </a:t>
                      </a:r>
                    </a:p>
                    <a:p>
                      <a:pPr algn="ctr"/>
                      <a:r>
                        <a:rPr lang="en-GB" sz="1400" b="1" dirty="0">
                          <a:solidFill>
                            <a:sysClr val="windowText" lastClr="000000"/>
                          </a:solidFill>
                        </a:rPr>
                        <a:t>1932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99264260"/>
                  </a:ext>
                </a:extLst>
              </a:tr>
              <a:tr h="631803">
                <a:tc>
                  <a:txBody>
                    <a:bodyPr/>
                    <a:lstStyle/>
                    <a:p>
                      <a:pPr algn="ctr"/>
                      <a:r>
                        <a:rPr lang="en-GB" sz="1400" b="1" dirty="0">
                          <a:solidFill>
                            <a:sysClr val="windowText" lastClr="000000"/>
                          </a:solidFill>
                        </a:rPr>
                        <a:t>January </a:t>
                      </a:r>
                    </a:p>
                    <a:p>
                      <a:pPr algn="ctr"/>
                      <a:r>
                        <a:rPr lang="en-GB" sz="1400" b="1" dirty="0">
                          <a:solidFill>
                            <a:sysClr val="windowText" lastClr="000000"/>
                          </a:solidFill>
                        </a:rPr>
                        <a:t>1933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257745121"/>
                  </a:ext>
                </a:extLst>
              </a:tr>
            </a:tbl>
          </a:graphicData>
        </a:graphic>
      </p:graphicFrame>
      <p:graphicFrame>
        <p:nvGraphicFramePr>
          <p:cNvPr id="39" name="Table 38"/>
          <p:cNvGraphicFramePr>
            <a:graphicFrameLocks noGrp="1"/>
          </p:cNvGraphicFramePr>
          <p:nvPr/>
        </p:nvGraphicFramePr>
        <p:xfrm>
          <a:off x="1485664" y="1217275"/>
          <a:ext cx="1601566" cy="5359210"/>
        </p:xfrm>
        <a:graphic>
          <a:graphicData uri="http://schemas.openxmlformats.org/drawingml/2006/table">
            <a:tbl>
              <a:tblPr firstRow="1" bandRow="1">
                <a:tableStyleId>{5C22544A-7EE6-4342-B048-85BDC9FD1C3A}</a:tableStyleId>
              </a:tblPr>
              <a:tblGrid>
                <a:gridCol w="1601566">
                  <a:extLst>
                    <a:ext uri="{9D8B030D-6E8A-4147-A177-3AD203B41FA5}">
                      <a16:colId xmlns:a16="http://schemas.microsoft.com/office/drawing/2014/main" val="875597039"/>
                    </a:ext>
                  </a:extLst>
                </a:gridCol>
              </a:tblGrid>
              <a:tr h="544855">
                <a:tc>
                  <a:txBody>
                    <a:bodyPr/>
                    <a:lstStyle/>
                    <a:p>
                      <a:pPr algn="ctr"/>
                      <a:r>
                        <a:rPr lang="en-GB" sz="1400" dirty="0">
                          <a:solidFill>
                            <a:sysClr val="windowText" lastClr="000000"/>
                          </a:solidFill>
                        </a:rPr>
                        <a:t>A Presidential</a:t>
                      </a:r>
                      <a:r>
                        <a:rPr lang="en-GB" sz="1400" baseline="0" dirty="0">
                          <a:solidFill>
                            <a:sysClr val="windowText" lastClr="000000"/>
                          </a:solidFill>
                        </a:rPr>
                        <a:t> Election</a:t>
                      </a:r>
                      <a:endParaRPr lang="en-GB" sz="14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270614148"/>
                  </a:ext>
                </a:extLst>
              </a:tr>
              <a:tr h="514055">
                <a:tc>
                  <a:txBody>
                    <a:bodyPr/>
                    <a:lstStyle/>
                    <a:p>
                      <a:pPr algn="ctr"/>
                      <a:r>
                        <a:rPr lang="en-GB" sz="1200" b="1" dirty="0">
                          <a:solidFill>
                            <a:sysClr val="windowText" lastClr="000000"/>
                          </a:solidFill>
                        </a:rPr>
                        <a:t>Another Presidential Election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80540729"/>
                  </a:ext>
                </a:extLst>
              </a:tr>
              <a:tr h="439726">
                <a:tc>
                  <a:txBody>
                    <a:bodyPr/>
                    <a:lstStyle/>
                    <a:p>
                      <a:pPr algn="ctr"/>
                      <a:r>
                        <a:rPr lang="en-GB" sz="1200" b="1" dirty="0">
                          <a:solidFill>
                            <a:sysClr val="windowText" lastClr="000000"/>
                          </a:solidFill>
                        </a:rPr>
                        <a:t>Chancellor Bruning resigns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760493186"/>
                  </a:ext>
                </a:extLst>
              </a:tr>
              <a:tr h="439726">
                <a:tc>
                  <a:txBody>
                    <a:bodyPr/>
                    <a:lstStyle/>
                    <a:p>
                      <a:pPr algn="ctr"/>
                      <a:r>
                        <a:rPr lang="en-GB" sz="1200" b="1" dirty="0">
                          <a:solidFill>
                            <a:sysClr val="windowText" lastClr="000000"/>
                          </a:solidFill>
                        </a:rPr>
                        <a:t>Meet Von Schleicher and Von Papen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429971841"/>
                  </a:ext>
                </a:extLst>
              </a:tr>
              <a:tr h="439726">
                <a:tc>
                  <a:txBody>
                    <a:bodyPr/>
                    <a:lstStyle/>
                    <a:p>
                      <a:pPr algn="ctr"/>
                      <a:r>
                        <a:rPr lang="en-GB" sz="1200" b="1" dirty="0">
                          <a:solidFill>
                            <a:sysClr val="windowText" lastClr="000000"/>
                          </a:solidFill>
                        </a:rPr>
                        <a:t>Hitler will support Von Papen but only if.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48309357"/>
                  </a:ext>
                </a:extLst>
              </a:tr>
              <a:tr h="524302">
                <a:tc>
                  <a:txBody>
                    <a:bodyPr/>
                    <a:lstStyle/>
                    <a:p>
                      <a:pPr algn="ctr"/>
                      <a:r>
                        <a:rPr lang="en-GB" sz="1200" b="1" dirty="0">
                          <a:solidFill>
                            <a:sysClr val="windowText" lastClr="000000"/>
                          </a:solidFill>
                        </a:rPr>
                        <a:t>General Von Papen becomes Chancellor.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584446773"/>
                  </a:ext>
                </a:extLst>
              </a:tr>
              <a:tr h="637161">
                <a:tc>
                  <a:txBody>
                    <a:bodyPr/>
                    <a:lstStyle/>
                    <a:p>
                      <a:pPr algn="ctr"/>
                      <a:r>
                        <a:rPr lang="en-GB" sz="1200" b="1" dirty="0">
                          <a:solidFill>
                            <a:sysClr val="windowText" lastClr="000000"/>
                          </a:solidFill>
                        </a:rPr>
                        <a:t>Nazi Election Success. Hitler wants to be Chancellor.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28645168"/>
                  </a:ext>
                </a:extLst>
              </a:tr>
              <a:tr h="502348">
                <a:tc>
                  <a:txBody>
                    <a:bodyPr/>
                    <a:lstStyle/>
                    <a:p>
                      <a:pPr algn="ctr"/>
                      <a:r>
                        <a:rPr lang="en-GB" sz="1200" b="1" dirty="0">
                          <a:solidFill>
                            <a:sysClr val="windowText" lastClr="000000"/>
                          </a:solidFill>
                        </a:rPr>
                        <a:t>Von Papen sacked by Hindenburg.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570917096"/>
                  </a:ext>
                </a:extLst>
              </a:tr>
              <a:tr h="634505">
                <a:tc>
                  <a:txBody>
                    <a:bodyPr/>
                    <a:lstStyle/>
                    <a:p>
                      <a:pPr algn="ctr"/>
                      <a:r>
                        <a:rPr lang="en-GB" sz="1400" b="1" dirty="0">
                          <a:solidFill>
                            <a:sysClr val="windowText" lastClr="000000"/>
                          </a:solidFill>
                        </a:rPr>
                        <a:t>Von Schleicher made</a:t>
                      </a:r>
                      <a:r>
                        <a:rPr lang="en-GB" sz="1400" b="1" baseline="0" dirty="0">
                          <a:solidFill>
                            <a:sysClr val="windowText" lastClr="000000"/>
                          </a:solidFill>
                        </a:rPr>
                        <a:t> President</a:t>
                      </a:r>
                      <a:endParaRPr lang="en-GB" sz="1400" b="1"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99264260"/>
                  </a:ext>
                </a:extLst>
              </a:tr>
              <a:tr h="627465">
                <a:tc>
                  <a:txBody>
                    <a:bodyPr/>
                    <a:lstStyle/>
                    <a:p>
                      <a:pPr algn="ctr"/>
                      <a:r>
                        <a:rPr lang="en-GB" sz="1600" b="1" dirty="0">
                          <a:solidFill>
                            <a:sysClr val="windowText" lastClr="000000"/>
                          </a:solidFill>
                        </a:rPr>
                        <a:t>Hitler made Chancellor!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257745121"/>
                  </a:ext>
                </a:extLst>
              </a:tr>
            </a:tbl>
          </a:graphicData>
        </a:graphic>
      </p:graphicFrame>
      <p:sp>
        <p:nvSpPr>
          <p:cNvPr id="3" name="Right Arrow 2"/>
          <p:cNvSpPr/>
          <p:nvPr/>
        </p:nvSpPr>
        <p:spPr>
          <a:xfrm rot="5400000">
            <a:off x="1173112" y="1293779"/>
            <a:ext cx="243192" cy="418290"/>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ight Arrow 41"/>
          <p:cNvSpPr/>
          <p:nvPr/>
        </p:nvSpPr>
        <p:spPr>
          <a:xfrm rot="5400000">
            <a:off x="1173112" y="1915473"/>
            <a:ext cx="243192" cy="418290"/>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ight Arrow 45"/>
          <p:cNvSpPr/>
          <p:nvPr/>
        </p:nvSpPr>
        <p:spPr>
          <a:xfrm rot="5400000">
            <a:off x="1173112" y="2992877"/>
            <a:ext cx="243192" cy="418290"/>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ight Arrow 54"/>
          <p:cNvSpPr/>
          <p:nvPr/>
        </p:nvSpPr>
        <p:spPr>
          <a:xfrm rot="5400000">
            <a:off x="1176609" y="4267200"/>
            <a:ext cx="243192" cy="418290"/>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Right Arrow 58"/>
          <p:cNvSpPr/>
          <p:nvPr/>
        </p:nvSpPr>
        <p:spPr>
          <a:xfrm rot="5400000">
            <a:off x="1176609" y="6021907"/>
            <a:ext cx="243192" cy="418290"/>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Right Arrow 60"/>
          <p:cNvSpPr/>
          <p:nvPr/>
        </p:nvSpPr>
        <p:spPr>
          <a:xfrm rot="5400000">
            <a:off x="1182622" y="4849546"/>
            <a:ext cx="243192" cy="418290"/>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Right Arrow 61"/>
          <p:cNvSpPr/>
          <p:nvPr/>
        </p:nvSpPr>
        <p:spPr>
          <a:xfrm rot="5400000">
            <a:off x="1169177" y="5431892"/>
            <a:ext cx="243192" cy="418290"/>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3156590" y="1273186"/>
            <a:ext cx="8964074" cy="430887"/>
          </a:xfrm>
          <a:prstGeom prst="rect">
            <a:avLst/>
          </a:prstGeom>
          <a:solidFill>
            <a:schemeClr val="bg1">
              <a:lumMod val="95000"/>
            </a:schemeClr>
          </a:solidFill>
          <a:ln w="19050">
            <a:solidFill>
              <a:schemeClr val="tx1"/>
            </a:solidFill>
          </a:ln>
        </p:spPr>
        <p:txBody>
          <a:bodyPr wrap="square" rtlCol="0">
            <a:spAutoFit/>
          </a:bodyPr>
          <a:lstStyle/>
          <a:p>
            <a:pPr marL="171450" indent="-171450">
              <a:buFont typeface="Arial" panose="020B0604020202020204" pitchFamily="34" charset="0"/>
              <a:buChar char="•"/>
            </a:pPr>
            <a:r>
              <a:rPr lang="en-GB" sz="1100" dirty="0"/>
              <a:t>People needed to </a:t>
            </a:r>
            <a:r>
              <a:rPr lang="en-GB" sz="1100" b="1" dirty="0"/>
              <a:t>vote</a:t>
            </a:r>
            <a:r>
              <a:rPr lang="en-GB" sz="1100" dirty="0"/>
              <a:t> if they wanted </a:t>
            </a:r>
            <a:r>
              <a:rPr lang="en-GB" sz="1100" b="1" dirty="0"/>
              <a:t>President Hindenburg </a:t>
            </a:r>
            <a:r>
              <a:rPr lang="en-GB" sz="1100" dirty="0"/>
              <a:t>as President again.  He was old and frail but still had respect.  He needed over 50% of the vote to win.  However, look how close this was - </a:t>
            </a:r>
            <a:r>
              <a:rPr lang="en-GB" sz="1100" b="1" dirty="0"/>
              <a:t>RESULT:</a:t>
            </a:r>
            <a:r>
              <a:rPr lang="en-GB" sz="1100" dirty="0"/>
              <a:t> </a:t>
            </a:r>
            <a:r>
              <a:rPr lang="en-GB" sz="1100" b="1" dirty="0"/>
              <a:t>Hindenburg</a:t>
            </a:r>
            <a:r>
              <a:rPr lang="en-GB" sz="1100" dirty="0"/>
              <a:t> - 49.6% </a:t>
            </a:r>
            <a:r>
              <a:rPr lang="en-GB" sz="1100" b="1" dirty="0"/>
              <a:t>Hitler </a:t>
            </a:r>
            <a:r>
              <a:rPr lang="en-GB" sz="1100" dirty="0"/>
              <a:t>(NSDAP) - 30% and </a:t>
            </a:r>
            <a:r>
              <a:rPr lang="en-GB" sz="1100" b="1" dirty="0" err="1"/>
              <a:t>Thalmann</a:t>
            </a:r>
            <a:r>
              <a:rPr lang="en-GB" sz="1100" dirty="0"/>
              <a:t> (Communist) 14%</a:t>
            </a:r>
          </a:p>
        </p:txBody>
      </p:sp>
      <p:sp>
        <p:nvSpPr>
          <p:cNvPr id="64" name="TextBox 63"/>
          <p:cNvSpPr txBox="1"/>
          <p:nvPr/>
        </p:nvSpPr>
        <p:spPr>
          <a:xfrm>
            <a:off x="3156590" y="1794612"/>
            <a:ext cx="8954564" cy="430887"/>
          </a:xfrm>
          <a:prstGeom prst="rect">
            <a:avLst/>
          </a:prstGeom>
          <a:noFill/>
          <a:ln w="19050">
            <a:solidFill>
              <a:schemeClr val="tx1"/>
            </a:solidFill>
          </a:ln>
        </p:spPr>
        <p:txBody>
          <a:bodyPr wrap="square" rtlCol="0">
            <a:spAutoFit/>
          </a:bodyPr>
          <a:lstStyle/>
          <a:p>
            <a:pPr marL="171450" indent="-171450">
              <a:buFont typeface="Arial" panose="020B0604020202020204" pitchFamily="34" charset="0"/>
              <a:buChar char="•"/>
            </a:pPr>
            <a:r>
              <a:rPr lang="en-GB" sz="1100" dirty="0"/>
              <a:t>As no candidate gained over 50% of the vote, there had to be another election.  Hitler used aircraft to fly him to many towns in Germany to gain support.  The SA continued to break up Communist meetings. </a:t>
            </a:r>
            <a:r>
              <a:rPr lang="en-GB" sz="1100" b="1" dirty="0"/>
              <a:t>RESULT:</a:t>
            </a:r>
            <a:r>
              <a:rPr lang="en-GB" sz="1100" dirty="0"/>
              <a:t> </a:t>
            </a:r>
            <a:r>
              <a:rPr lang="en-GB" sz="1100" b="1" dirty="0"/>
              <a:t>Hindenburg</a:t>
            </a:r>
            <a:r>
              <a:rPr lang="en-GB" sz="1100" dirty="0"/>
              <a:t> : 53% </a:t>
            </a:r>
            <a:r>
              <a:rPr lang="en-GB" sz="1100" b="1" dirty="0"/>
              <a:t>Hitler </a:t>
            </a:r>
            <a:r>
              <a:rPr lang="en-GB" sz="1100" dirty="0"/>
              <a:t>(NSDAP): 36% and </a:t>
            </a:r>
            <a:r>
              <a:rPr lang="en-GB" sz="1100" b="1" dirty="0" err="1"/>
              <a:t>Thalmann</a:t>
            </a:r>
            <a:r>
              <a:rPr lang="en-GB" sz="1100" b="1" dirty="0"/>
              <a:t>:</a:t>
            </a:r>
            <a:r>
              <a:rPr lang="en-GB" sz="1100" dirty="0"/>
              <a:t> 14%. </a:t>
            </a:r>
            <a:r>
              <a:rPr lang="en-GB" sz="1100" b="1" dirty="0"/>
              <a:t>HINDENBURG WIN</a:t>
            </a:r>
          </a:p>
        </p:txBody>
      </p:sp>
      <p:sp>
        <p:nvSpPr>
          <p:cNvPr id="65" name="TextBox 64"/>
          <p:cNvSpPr txBox="1"/>
          <p:nvPr/>
        </p:nvSpPr>
        <p:spPr>
          <a:xfrm>
            <a:off x="3147080" y="2285094"/>
            <a:ext cx="8964074" cy="600164"/>
          </a:xfrm>
          <a:prstGeom prst="rect">
            <a:avLst/>
          </a:prstGeom>
          <a:solidFill>
            <a:schemeClr val="bg1">
              <a:lumMod val="95000"/>
            </a:schemeClr>
          </a:solidFill>
          <a:ln w="19050">
            <a:solidFill>
              <a:schemeClr val="tx1"/>
            </a:solidFill>
          </a:ln>
        </p:spPr>
        <p:txBody>
          <a:bodyPr wrap="square" rtlCol="0">
            <a:spAutoFit/>
          </a:bodyPr>
          <a:lstStyle/>
          <a:p>
            <a:r>
              <a:rPr lang="en-GB" sz="1100" b="1" dirty="0"/>
              <a:t>Chancellor Bruning </a:t>
            </a:r>
            <a:r>
              <a:rPr lang="en-GB" sz="1100" dirty="0"/>
              <a:t>was still in charge but he made 2 very poor decisions that led to him to </a:t>
            </a:r>
            <a:r>
              <a:rPr lang="en-GB" sz="1100" b="1" dirty="0"/>
              <a:t>resign</a:t>
            </a:r>
            <a:r>
              <a:rPr lang="en-GB" sz="1100" dirty="0"/>
              <a:t>. </a:t>
            </a:r>
            <a:r>
              <a:rPr lang="en-GB" sz="1100" b="1" dirty="0"/>
              <a:t>HE RESIGNED BEFORE HINDEBURG SACKED HIM.</a:t>
            </a:r>
          </a:p>
          <a:p>
            <a:pPr marL="228600" indent="-228600">
              <a:buAutoNum type="arabicPeriod"/>
            </a:pPr>
            <a:r>
              <a:rPr lang="en-GB" sz="1100" dirty="0"/>
              <a:t>He banned the Nazi SA and SS in an attempt to control the Nazis.  This angered Hitler and made him more determined to gain power. </a:t>
            </a:r>
          </a:p>
          <a:p>
            <a:pPr marL="228600" indent="-228600">
              <a:buAutoNum type="arabicPeriod"/>
            </a:pPr>
            <a:r>
              <a:rPr lang="en-GB" sz="1100" dirty="0"/>
              <a:t>2.  He wanted to buy up land from rich landowners to give to the poor. This angered </a:t>
            </a:r>
            <a:r>
              <a:rPr lang="en-GB" sz="1100" dirty="0" err="1"/>
              <a:t>Hindeburg</a:t>
            </a:r>
            <a:r>
              <a:rPr lang="en-GB" sz="1100" dirty="0"/>
              <a:t> who was a huge landowner and annoyed the rich. </a:t>
            </a:r>
          </a:p>
        </p:txBody>
      </p:sp>
      <p:sp>
        <p:nvSpPr>
          <p:cNvPr id="66" name="TextBox 65"/>
          <p:cNvSpPr txBox="1"/>
          <p:nvPr/>
        </p:nvSpPr>
        <p:spPr>
          <a:xfrm>
            <a:off x="3156590" y="2935907"/>
            <a:ext cx="8954564" cy="430887"/>
          </a:xfrm>
          <a:prstGeom prst="rect">
            <a:avLst/>
          </a:prstGeom>
          <a:solidFill>
            <a:schemeClr val="bg1">
              <a:lumMod val="95000"/>
            </a:schemeClr>
          </a:solidFill>
          <a:ln w="19050">
            <a:solidFill>
              <a:schemeClr val="tx1"/>
            </a:solidFill>
          </a:ln>
        </p:spPr>
        <p:txBody>
          <a:bodyPr wrap="square" rtlCol="0">
            <a:spAutoFit/>
          </a:bodyPr>
          <a:lstStyle/>
          <a:p>
            <a:pPr marL="171450" indent="-171450">
              <a:buFont typeface="Arial" panose="020B0604020202020204" pitchFamily="34" charset="0"/>
              <a:buChar char="•"/>
            </a:pPr>
            <a:r>
              <a:rPr lang="en-GB" sz="1100" dirty="0"/>
              <a:t>Next, a high ranking army official called </a:t>
            </a:r>
            <a:r>
              <a:rPr lang="en-GB" sz="1100" b="1" dirty="0"/>
              <a:t>General Von </a:t>
            </a:r>
            <a:r>
              <a:rPr lang="en-GB" sz="1100" b="1" dirty="0" err="1"/>
              <a:t>Schelicher</a:t>
            </a:r>
            <a:r>
              <a:rPr lang="en-GB" sz="1100" b="1" dirty="0"/>
              <a:t> </a:t>
            </a:r>
            <a:r>
              <a:rPr lang="en-GB" sz="1100" dirty="0"/>
              <a:t>believed the new Chancellor should be another General named </a:t>
            </a:r>
            <a:r>
              <a:rPr lang="en-GB" sz="1100" b="1" dirty="0"/>
              <a:t>Von Papen</a:t>
            </a:r>
            <a:r>
              <a:rPr lang="en-GB" sz="1100" dirty="0"/>
              <a:t> - also a friend of Hindenburg!  However, Von Papen could only be Chancellor if he gained </a:t>
            </a:r>
            <a:r>
              <a:rPr lang="en-GB" sz="1100" b="1" dirty="0"/>
              <a:t>enough support from Hitler and the Nazi Party</a:t>
            </a:r>
            <a:r>
              <a:rPr lang="en-GB" sz="1100" dirty="0"/>
              <a:t>. He needed Hitler!</a:t>
            </a:r>
          </a:p>
        </p:txBody>
      </p:sp>
      <p:sp>
        <p:nvSpPr>
          <p:cNvPr id="72" name="TextBox 71"/>
          <p:cNvSpPr txBox="1"/>
          <p:nvPr/>
        </p:nvSpPr>
        <p:spPr>
          <a:xfrm>
            <a:off x="3156590" y="3420218"/>
            <a:ext cx="8954564" cy="430887"/>
          </a:xfrm>
          <a:prstGeom prst="rect">
            <a:avLst/>
          </a:prstGeom>
          <a:solidFill>
            <a:schemeClr val="bg1">
              <a:lumMod val="95000"/>
            </a:schemeClr>
          </a:solidFill>
          <a:ln w="19050">
            <a:solidFill>
              <a:schemeClr val="tx1"/>
            </a:solidFill>
          </a:ln>
        </p:spPr>
        <p:txBody>
          <a:bodyPr wrap="square" rtlCol="0">
            <a:spAutoFit/>
          </a:bodyPr>
          <a:lstStyle/>
          <a:p>
            <a:pPr marL="171450" indent="-171450">
              <a:buFont typeface="Arial" panose="020B0604020202020204" pitchFamily="34" charset="0"/>
              <a:buChar char="•"/>
            </a:pPr>
            <a:r>
              <a:rPr lang="en-GB" sz="1100" b="1" dirty="0"/>
              <a:t>Hitler agreed to give his support to Von Papen AS LONG AS the ban on the SA was ended</a:t>
            </a:r>
            <a:r>
              <a:rPr lang="en-GB" sz="1100" dirty="0"/>
              <a:t>.  This worked.  In return for Hitler’s help, the Nazi Party were now officially part of the German parliament and could gain more power and influence. </a:t>
            </a:r>
            <a:r>
              <a:rPr lang="en-GB" sz="1100" b="1" dirty="0"/>
              <a:t>30</a:t>
            </a:r>
            <a:r>
              <a:rPr lang="en-GB" sz="1100" b="1" baseline="30000" dirty="0"/>
              <a:t>th</a:t>
            </a:r>
            <a:r>
              <a:rPr lang="en-GB" sz="1100" b="1" dirty="0"/>
              <a:t> May</a:t>
            </a:r>
            <a:r>
              <a:rPr lang="en-GB" sz="1100" dirty="0"/>
              <a:t>, </a:t>
            </a:r>
            <a:r>
              <a:rPr lang="en-GB" sz="1100" b="1" dirty="0"/>
              <a:t>Von Papen </a:t>
            </a:r>
            <a:r>
              <a:rPr lang="en-GB" sz="1100" dirty="0"/>
              <a:t>becomes Chancellor</a:t>
            </a:r>
          </a:p>
        </p:txBody>
      </p:sp>
      <p:sp>
        <p:nvSpPr>
          <p:cNvPr id="73" name="TextBox 72"/>
          <p:cNvSpPr txBox="1"/>
          <p:nvPr/>
        </p:nvSpPr>
        <p:spPr>
          <a:xfrm>
            <a:off x="3147080" y="3904529"/>
            <a:ext cx="8964074" cy="261610"/>
          </a:xfrm>
          <a:prstGeom prst="rect">
            <a:avLst/>
          </a:prstGeom>
          <a:noFill/>
          <a:ln w="19050">
            <a:solidFill>
              <a:schemeClr val="tx1"/>
            </a:solidFill>
          </a:ln>
        </p:spPr>
        <p:txBody>
          <a:bodyPr wrap="square" rtlCol="0">
            <a:spAutoFit/>
          </a:bodyPr>
          <a:lstStyle/>
          <a:p>
            <a:pPr marL="171450" indent="-171450">
              <a:buFont typeface="Arial" panose="020B0604020202020204" pitchFamily="34" charset="0"/>
              <a:buChar char="•"/>
            </a:pPr>
            <a:r>
              <a:rPr lang="en-GB" sz="1100" b="1" dirty="0"/>
              <a:t>Von Schleicher shows off! </a:t>
            </a:r>
            <a:r>
              <a:rPr lang="en-GB" sz="1100" dirty="0"/>
              <a:t>He</a:t>
            </a:r>
            <a:r>
              <a:rPr lang="en-GB" sz="1100" b="1" dirty="0"/>
              <a:t> </a:t>
            </a:r>
            <a:r>
              <a:rPr lang="en-GB" sz="1100" dirty="0"/>
              <a:t>thinks he has manipulated (taken advantage of)  the Nazis who are ‘</a:t>
            </a:r>
            <a:r>
              <a:rPr lang="en-GB" sz="1100" b="1" dirty="0">
                <a:solidFill>
                  <a:srgbClr val="FF0000"/>
                </a:solidFill>
              </a:rPr>
              <a:t>merely children who had to be led by the hand</a:t>
            </a:r>
            <a:r>
              <a:rPr lang="en-GB" sz="1100" dirty="0"/>
              <a:t>’.</a:t>
            </a:r>
          </a:p>
        </p:txBody>
      </p:sp>
      <p:sp>
        <p:nvSpPr>
          <p:cNvPr id="74" name="TextBox 73"/>
          <p:cNvSpPr txBox="1"/>
          <p:nvPr/>
        </p:nvSpPr>
        <p:spPr>
          <a:xfrm>
            <a:off x="3156590" y="4215271"/>
            <a:ext cx="6405699" cy="600164"/>
          </a:xfrm>
          <a:prstGeom prst="rect">
            <a:avLst/>
          </a:prstGeom>
          <a:noFill/>
          <a:ln w="19050">
            <a:solidFill>
              <a:schemeClr val="tx1"/>
            </a:solidFill>
          </a:ln>
        </p:spPr>
        <p:txBody>
          <a:bodyPr wrap="square" rtlCol="0">
            <a:spAutoFit/>
          </a:bodyPr>
          <a:lstStyle/>
          <a:p>
            <a:pPr marL="171450" indent="-171450">
              <a:buFont typeface="Arial" panose="020B0604020202020204" pitchFamily="34" charset="0"/>
              <a:buChar char="•"/>
            </a:pPr>
            <a:r>
              <a:rPr lang="en-GB" sz="1100" dirty="0"/>
              <a:t>There is </a:t>
            </a:r>
            <a:r>
              <a:rPr lang="en-GB" sz="1100" b="1" dirty="0"/>
              <a:t>another election</a:t>
            </a:r>
            <a:r>
              <a:rPr lang="en-GB" sz="1100" dirty="0"/>
              <a:t>.  Campaigning is </a:t>
            </a:r>
            <a:r>
              <a:rPr lang="en-GB" sz="1100" b="1" dirty="0"/>
              <a:t>violent </a:t>
            </a:r>
            <a:r>
              <a:rPr lang="en-GB" sz="1100" dirty="0"/>
              <a:t>between the Nazis and Communists with </a:t>
            </a:r>
            <a:r>
              <a:rPr lang="en-GB" sz="1100" b="1" dirty="0"/>
              <a:t>100 people killed </a:t>
            </a:r>
            <a:r>
              <a:rPr lang="en-GB" sz="1100" dirty="0"/>
              <a:t>and </a:t>
            </a:r>
            <a:r>
              <a:rPr lang="en-GB" sz="1100" b="1" dirty="0"/>
              <a:t>7,000 injured</a:t>
            </a:r>
            <a:r>
              <a:rPr lang="en-GB" sz="1100" dirty="0"/>
              <a:t>.  The Nazis won </a:t>
            </a:r>
            <a:r>
              <a:rPr lang="en-GB" sz="1100" b="1" dirty="0"/>
              <a:t>38%</a:t>
            </a:r>
            <a:r>
              <a:rPr lang="en-GB" sz="1100" dirty="0"/>
              <a:t> of all votes which makes them the </a:t>
            </a:r>
            <a:r>
              <a:rPr lang="en-GB" sz="1100" b="1" dirty="0"/>
              <a:t>most popular party in Germany</a:t>
            </a:r>
            <a:r>
              <a:rPr lang="en-GB" sz="1100" dirty="0"/>
              <a:t>.  </a:t>
            </a:r>
            <a:r>
              <a:rPr lang="en-GB" sz="1100" b="1" dirty="0"/>
              <a:t>Hitler asks Hindenburg to sack Von Papen and make him Chancellor instead! Very confident!</a:t>
            </a:r>
          </a:p>
        </p:txBody>
      </p:sp>
      <p:sp>
        <p:nvSpPr>
          <p:cNvPr id="78" name="TextBox 77"/>
          <p:cNvSpPr txBox="1"/>
          <p:nvPr/>
        </p:nvSpPr>
        <p:spPr>
          <a:xfrm>
            <a:off x="3147080" y="4853235"/>
            <a:ext cx="6415209" cy="430887"/>
          </a:xfrm>
          <a:prstGeom prst="rect">
            <a:avLst/>
          </a:prstGeom>
          <a:solidFill>
            <a:schemeClr val="bg1">
              <a:lumMod val="95000"/>
            </a:schemeClr>
          </a:solidFill>
          <a:ln w="19050">
            <a:solidFill>
              <a:schemeClr val="tx1"/>
            </a:solidFill>
          </a:ln>
        </p:spPr>
        <p:txBody>
          <a:bodyPr wrap="square" rtlCol="0">
            <a:spAutoFit/>
          </a:bodyPr>
          <a:lstStyle/>
          <a:p>
            <a:pPr marL="171450" indent="-171450">
              <a:buFont typeface="Arial" panose="020B0604020202020204" pitchFamily="34" charset="0"/>
              <a:buChar char="•"/>
            </a:pPr>
            <a:r>
              <a:rPr lang="en-GB" sz="1100" dirty="0"/>
              <a:t>Von Papen is not doing well as Chancellor and so </a:t>
            </a:r>
            <a:r>
              <a:rPr lang="en-GB" sz="1100" b="1" dirty="0"/>
              <a:t>Hindenburg sacks him</a:t>
            </a:r>
            <a:r>
              <a:rPr lang="en-GB" sz="1100" dirty="0"/>
              <a:t>.  However, Hindenburg </a:t>
            </a:r>
            <a:r>
              <a:rPr lang="en-GB" sz="1100" b="1" dirty="0"/>
              <a:t>dislikes Hitler so much</a:t>
            </a:r>
            <a:r>
              <a:rPr lang="en-GB" sz="1100" dirty="0"/>
              <a:t> he refuses to give him the position of Chancellor. Imagine how this makes Hitler feel!</a:t>
            </a:r>
          </a:p>
        </p:txBody>
      </p:sp>
      <p:sp>
        <p:nvSpPr>
          <p:cNvPr id="80" name="TextBox 79"/>
          <p:cNvSpPr txBox="1"/>
          <p:nvPr/>
        </p:nvSpPr>
        <p:spPr>
          <a:xfrm>
            <a:off x="3156590" y="5976321"/>
            <a:ext cx="8881696" cy="815608"/>
          </a:xfrm>
          <a:prstGeom prst="rect">
            <a:avLst/>
          </a:prstGeom>
          <a:solidFill>
            <a:schemeClr val="bg1">
              <a:lumMod val="95000"/>
            </a:schemeClr>
          </a:solidFill>
          <a:ln w="19050">
            <a:solidFill>
              <a:schemeClr val="tx1"/>
            </a:solidFill>
          </a:ln>
        </p:spPr>
        <p:txBody>
          <a:bodyPr wrap="square" rtlCol="0">
            <a:spAutoFit/>
          </a:bodyPr>
          <a:lstStyle/>
          <a:p>
            <a:pPr marL="171450" indent="-171450">
              <a:buFont typeface="Arial" panose="020B0604020202020204" pitchFamily="34" charset="0"/>
              <a:buChar char="•"/>
            </a:pPr>
            <a:r>
              <a:rPr lang="en-GB" sz="1100" dirty="0"/>
              <a:t>As a way to seek revenge for his own sacking, Von Papen suggests that Hindenburg </a:t>
            </a:r>
            <a:r>
              <a:rPr lang="en-GB" sz="1100" b="1" dirty="0"/>
              <a:t>makes Hitler the Chancellor</a:t>
            </a:r>
            <a:r>
              <a:rPr lang="en-GB" sz="1100" dirty="0"/>
              <a:t>.  He believed Hitler would be a stronger leader but Hindenburg could still control him.  </a:t>
            </a:r>
          </a:p>
          <a:p>
            <a:pPr marL="171450" indent="-171450">
              <a:buFont typeface="Arial" panose="020B0604020202020204" pitchFamily="34" charset="0"/>
              <a:buChar char="•"/>
            </a:pPr>
            <a:r>
              <a:rPr lang="en-GB" sz="1100" dirty="0"/>
              <a:t>Von Papen said he had ‘</a:t>
            </a:r>
            <a:r>
              <a:rPr lang="en-GB" sz="1100" b="1" dirty="0">
                <a:solidFill>
                  <a:srgbClr val="FF0000"/>
                </a:solidFill>
              </a:rPr>
              <a:t>Hitler in his pocket</a:t>
            </a:r>
            <a:r>
              <a:rPr lang="en-GB" sz="1100" dirty="0">
                <a:solidFill>
                  <a:srgbClr val="FF0000"/>
                </a:solidFill>
              </a:rPr>
              <a:t>’</a:t>
            </a:r>
            <a:r>
              <a:rPr lang="en-GB" sz="1100" dirty="0"/>
              <a:t> and ‘</a:t>
            </a:r>
            <a:r>
              <a:rPr lang="en-GB" sz="1100" b="1" dirty="0">
                <a:solidFill>
                  <a:srgbClr val="FF0000"/>
                </a:solidFill>
              </a:rPr>
              <a:t>within two months, we will have pushed Hitler so far into a corner he will squeak</a:t>
            </a:r>
            <a:r>
              <a:rPr lang="en-GB" sz="1100" dirty="0"/>
              <a:t>’.  </a:t>
            </a:r>
          </a:p>
          <a:p>
            <a:pPr marL="171450" indent="-171450">
              <a:buFont typeface="Arial" panose="020B0604020202020204" pitchFamily="34" charset="0"/>
              <a:buChar char="•"/>
            </a:pPr>
            <a:r>
              <a:rPr lang="en-GB" sz="1400" b="1" dirty="0"/>
              <a:t>President Hindenburg agrees to this plan and Hitler was appointed Chancellor on 30th January 1933.</a:t>
            </a:r>
          </a:p>
        </p:txBody>
      </p:sp>
      <p:sp>
        <p:nvSpPr>
          <p:cNvPr id="79" name="TextBox 78"/>
          <p:cNvSpPr txBox="1"/>
          <p:nvPr/>
        </p:nvSpPr>
        <p:spPr>
          <a:xfrm>
            <a:off x="3147080" y="5345235"/>
            <a:ext cx="6415209" cy="600164"/>
          </a:xfrm>
          <a:prstGeom prst="rect">
            <a:avLst/>
          </a:prstGeom>
          <a:solidFill>
            <a:schemeClr val="bg1"/>
          </a:solidFill>
          <a:ln w="19050">
            <a:solidFill>
              <a:schemeClr val="tx1"/>
            </a:solidFill>
          </a:ln>
        </p:spPr>
        <p:txBody>
          <a:bodyPr wrap="square" rtlCol="0">
            <a:spAutoFit/>
          </a:bodyPr>
          <a:lstStyle/>
          <a:p>
            <a:pPr marL="171450" indent="-171450">
              <a:buFont typeface="Arial" panose="020B0604020202020204" pitchFamily="34" charset="0"/>
              <a:buChar char="•"/>
            </a:pPr>
            <a:r>
              <a:rPr lang="en-GB" sz="1100" dirty="0"/>
              <a:t>Hindenburg appoints his old friend </a:t>
            </a:r>
            <a:r>
              <a:rPr lang="en-GB" sz="1100" b="1" dirty="0"/>
              <a:t>Von Schleicher </a:t>
            </a:r>
            <a:r>
              <a:rPr lang="en-GB" sz="1100" dirty="0"/>
              <a:t>Chancellor instead.  Schleicher even has the confidence to say that ‘</a:t>
            </a:r>
            <a:r>
              <a:rPr lang="en-GB" sz="1100" b="1" dirty="0">
                <a:solidFill>
                  <a:srgbClr val="FF0000"/>
                </a:solidFill>
              </a:rPr>
              <a:t>Hitler is no longer a problem</a:t>
            </a:r>
            <a:r>
              <a:rPr lang="en-GB" sz="1100" dirty="0"/>
              <a:t>’.  </a:t>
            </a:r>
          </a:p>
          <a:p>
            <a:pPr marL="171450" indent="-171450">
              <a:buFont typeface="Arial" panose="020B0604020202020204" pitchFamily="34" charset="0"/>
              <a:buChar char="•"/>
            </a:pPr>
            <a:r>
              <a:rPr lang="en-GB" sz="1100" dirty="0"/>
              <a:t>However, Von Schleicher struggles too, with little support and no success with the economy.</a:t>
            </a:r>
          </a:p>
        </p:txBody>
      </p:sp>
      <p:pic>
        <p:nvPicPr>
          <p:cNvPr id="1026" name="Picture 2" descr="Image result for hitler chancell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41596" y="4114319"/>
            <a:ext cx="2569558" cy="1831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10038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172557" y="-53861"/>
            <a:ext cx="9775676" cy="523220"/>
          </a:xfrm>
          <a:prstGeom prst="rect">
            <a:avLst/>
          </a:prstGeom>
          <a:noFill/>
        </p:spPr>
        <p:txBody>
          <a:bodyPr wrap="square" rtlCol="0">
            <a:spAutoFit/>
          </a:bodyPr>
          <a:lstStyle/>
          <a:p>
            <a:pPr algn="ctr"/>
            <a:r>
              <a:rPr lang="en-GB" sz="2800" b="1" dirty="0"/>
              <a:t>L</a:t>
            </a:r>
            <a:r>
              <a:rPr lang="en-GB" sz="2000" b="1" dirty="0"/>
              <a:t>esson </a:t>
            </a:r>
            <a:r>
              <a:rPr lang="en-GB" sz="2800" b="1" dirty="0"/>
              <a:t>15</a:t>
            </a:r>
            <a:r>
              <a:rPr lang="en-GB" sz="2000" b="1" dirty="0"/>
              <a:t>: </a:t>
            </a:r>
            <a:r>
              <a:rPr lang="en-GB" b="1" dirty="0"/>
              <a:t>How did Hitler go from Chancellor to Dictator: 1933 - 1934?</a:t>
            </a:r>
            <a:endParaRPr lang="en-GB" sz="1400" b="1" dirty="0"/>
          </a:p>
        </p:txBody>
      </p:sp>
      <p:sp>
        <p:nvSpPr>
          <p:cNvPr id="6" name="TextBox 5"/>
          <p:cNvSpPr txBox="1"/>
          <p:nvPr/>
        </p:nvSpPr>
        <p:spPr>
          <a:xfrm>
            <a:off x="-99997" y="-61555"/>
            <a:ext cx="2789410" cy="523220"/>
          </a:xfrm>
          <a:prstGeom prst="rect">
            <a:avLst/>
          </a:prstGeom>
          <a:noFill/>
        </p:spPr>
        <p:txBody>
          <a:bodyPr wrap="square" rtlCol="0">
            <a:spAutoFit/>
          </a:bodyPr>
          <a:lstStyle/>
          <a:p>
            <a:pPr algn="ctr"/>
            <a:r>
              <a:rPr lang="en-GB" sz="2800" b="1" dirty="0">
                <a:latin typeface="Berlin Sans FB" panose="020E0602020502020306" pitchFamily="34" charset="0"/>
              </a:rPr>
              <a:t>T</a:t>
            </a:r>
            <a:r>
              <a:rPr lang="en-GB" sz="2000" b="1" dirty="0">
                <a:latin typeface="Berlin Sans FB" panose="020E0602020502020306" pitchFamily="34" charset="0"/>
              </a:rPr>
              <a:t>H</a:t>
            </a:r>
            <a:r>
              <a:rPr lang="en-GB" sz="2400" b="1" dirty="0">
                <a:latin typeface="Berlin Sans FB" panose="020E0602020502020306" pitchFamily="34" charset="0"/>
              </a:rPr>
              <a:t>E</a:t>
            </a:r>
            <a:r>
              <a:rPr lang="en-GB" sz="2000" b="1" dirty="0">
                <a:latin typeface="Berlin Sans FB" panose="020E0602020502020306" pitchFamily="34" charset="0"/>
              </a:rPr>
              <a:t> </a:t>
            </a:r>
            <a:r>
              <a:rPr lang="en-GB" sz="2400" b="1" dirty="0">
                <a:latin typeface="Berlin Sans FB" panose="020E0602020502020306" pitchFamily="34" charset="0"/>
              </a:rPr>
              <a:t>K</a:t>
            </a:r>
            <a:r>
              <a:rPr lang="en-GB" sz="2000" b="1" dirty="0">
                <a:latin typeface="Berlin Sans FB" panose="020E0602020502020306" pitchFamily="34" charset="0"/>
              </a:rPr>
              <a:t>E</a:t>
            </a:r>
            <a:r>
              <a:rPr lang="en-GB" sz="2400" b="1" dirty="0">
                <a:latin typeface="Berlin Sans FB" panose="020E0602020502020306" pitchFamily="34" charset="0"/>
              </a:rPr>
              <a:t>Y</a:t>
            </a:r>
            <a:r>
              <a:rPr lang="en-GB" sz="2000" b="1" dirty="0">
                <a:latin typeface="Berlin Sans FB" panose="020E0602020502020306" pitchFamily="34" charset="0"/>
              </a:rPr>
              <a:t> </a:t>
            </a:r>
            <a:r>
              <a:rPr lang="en-GB" sz="2800" b="1" dirty="0">
                <a:latin typeface="Berlin Sans FB" panose="020E0602020502020306" pitchFamily="34" charset="0"/>
              </a:rPr>
              <a:t>P</a:t>
            </a:r>
            <a:r>
              <a:rPr lang="en-GB" sz="2000" b="1" dirty="0">
                <a:latin typeface="Berlin Sans FB" panose="020E0602020502020306" pitchFamily="34" charset="0"/>
              </a:rPr>
              <a:t>O</a:t>
            </a:r>
            <a:r>
              <a:rPr lang="en-GB" sz="2400" b="1" dirty="0">
                <a:latin typeface="Berlin Sans FB" panose="020E0602020502020306" pitchFamily="34" charset="0"/>
              </a:rPr>
              <a:t>I</a:t>
            </a:r>
            <a:r>
              <a:rPr lang="en-GB" sz="2000" b="1" dirty="0">
                <a:latin typeface="Berlin Sans FB" panose="020E0602020502020306" pitchFamily="34" charset="0"/>
              </a:rPr>
              <a:t>N</a:t>
            </a:r>
            <a:r>
              <a:rPr lang="en-GB" sz="2800" b="1" dirty="0">
                <a:latin typeface="Berlin Sans FB" panose="020E0602020502020306" pitchFamily="34" charset="0"/>
              </a:rPr>
              <a:t>T</a:t>
            </a:r>
            <a:r>
              <a:rPr lang="en-GB" sz="2000" b="1" dirty="0">
                <a:latin typeface="Berlin Sans FB" panose="020E0602020502020306" pitchFamily="34" charset="0"/>
              </a:rPr>
              <a:t>S</a:t>
            </a:r>
          </a:p>
        </p:txBody>
      </p:sp>
      <p:cxnSp>
        <p:nvCxnSpPr>
          <p:cNvPr id="7" name="Straight Connector 6"/>
          <p:cNvCxnSpPr/>
          <p:nvPr/>
        </p:nvCxnSpPr>
        <p:spPr>
          <a:xfrm>
            <a:off x="0" y="414417"/>
            <a:ext cx="12192000" cy="0"/>
          </a:xfrm>
          <a:prstGeom prst="line">
            <a:avLst/>
          </a:prstGeom>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0" y="796726"/>
            <a:ext cx="3881336" cy="5955476"/>
          </a:xfrm>
          <a:prstGeom prst="rect">
            <a:avLst/>
          </a:prstGeom>
          <a:noFill/>
          <a:ln w="19050">
            <a:solidFill>
              <a:schemeClr val="tx1"/>
            </a:solidFill>
          </a:ln>
        </p:spPr>
        <p:txBody>
          <a:bodyPr wrap="square" rtlCol="0">
            <a:spAutoFit/>
          </a:bodyPr>
          <a:lstStyle/>
          <a:p>
            <a:pPr algn="ctr"/>
            <a:r>
              <a:rPr lang="en-GB" sz="1400" b="1" u="sng" dirty="0"/>
              <a:t>EVENT 1:  The Reichstag Fire, Berlin, 27</a:t>
            </a:r>
            <a:r>
              <a:rPr lang="en-GB" sz="1400" b="1" u="sng" baseline="30000" dirty="0"/>
              <a:t>th</a:t>
            </a:r>
            <a:r>
              <a:rPr lang="en-GB" sz="1400" b="1" u="sng" dirty="0"/>
              <a:t> Feb. 1933</a:t>
            </a:r>
          </a:p>
          <a:p>
            <a:pPr algn="ctr"/>
            <a:r>
              <a:rPr lang="en-GB" sz="1100" dirty="0"/>
              <a:t>The </a:t>
            </a:r>
            <a:r>
              <a:rPr lang="en-GB" sz="1100" b="1" dirty="0"/>
              <a:t>German Parliament building was set </a:t>
            </a:r>
            <a:r>
              <a:rPr lang="en-GB" sz="1100" dirty="0"/>
              <a:t>on fire. A Communist was caught, blamed and executed.</a:t>
            </a:r>
          </a:p>
          <a:p>
            <a:pPr algn="ctr"/>
            <a:endParaRPr lang="en-GB" sz="1100" b="1" dirty="0"/>
          </a:p>
          <a:p>
            <a:r>
              <a:rPr lang="en-GB" sz="1100" b="1" dirty="0"/>
              <a:t>What did Hitler do about the fire?</a:t>
            </a:r>
          </a:p>
          <a:p>
            <a:pPr marL="171450" indent="-171450">
              <a:buFont typeface="Arial" panose="020B0604020202020204" pitchFamily="34" charset="0"/>
              <a:buChar char="•"/>
            </a:pPr>
            <a:r>
              <a:rPr lang="en-GB" sz="1100" dirty="0"/>
              <a:t>Hitler used this fire to </a:t>
            </a:r>
            <a:r>
              <a:rPr lang="en-GB" sz="1100" b="1" dirty="0"/>
              <a:t>blame all communists</a:t>
            </a:r>
            <a:r>
              <a:rPr lang="en-GB" sz="1100" dirty="0"/>
              <a:t> of plotting against Germany. </a:t>
            </a:r>
            <a:r>
              <a:rPr lang="en-GB" sz="1100" b="1" dirty="0"/>
              <a:t>4,000</a:t>
            </a:r>
            <a:r>
              <a:rPr lang="en-GB" sz="1100" dirty="0"/>
              <a:t> communists were arrested that night.</a:t>
            </a:r>
          </a:p>
          <a:p>
            <a:endParaRPr lang="en-GB" sz="1100" dirty="0"/>
          </a:p>
          <a:p>
            <a:r>
              <a:rPr lang="en-GB" sz="1200" b="1" dirty="0"/>
              <a:t>What did Hitler ask Hindenburg to do?</a:t>
            </a:r>
          </a:p>
          <a:p>
            <a:pPr marL="171450" indent="-171450">
              <a:buFont typeface="Arial" panose="020B0604020202020204" pitchFamily="34" charset="0"/>
              <a:buChar char="•"/>
            </a:pPr>
            <a:r>
              <a:rPr lang="en-GB" sz="1100" dirty="0"/>
              <a:t>He persuaded Hindenburg to declare a </a:t>
            </a:r>
            <a:r>
              <a:rPr lang="en-GB" sz="1100" b="1" dirty="0">
                <a:solidFill>
                  <a:srgbClr val="FF0000"/>
                </a:solidFill>
              </a:rPr>
              <a:t>STATE OF NATIONAL EMERGENCY  - </a:t>
            </a:r>
            <a:r>
              <a:rPr lang="en-GB" sz="1100" dirty="0"/>
              <a:t>to give Hitler the right to </a:t>
            </a:r>
            <a:r>
              <a:rPr lang="en-GB" sz="1100" b="1" dirty="0"/>
              <a:t>make decisions on his own. Hitler also wanted another election.</a:t>
            </a:r>
          </a:p>
          <a:p>
            <a:pPr marL="171450" indent="-171450">
              <a:buFont typeface="Arial" panose="020B0604020202020204" pitchFamily="34" charset="0"/>
              <a:buChar char="•"/>
            </a:pPr>
            <a:endParaRPr lang="en-GB" sz="1100" b="1" dirty="0"/>
          </a:p>
          <a:p>
            <a:r>
              <a:rPr lang="en-GB" sz="1200" b="1" dirty="0"/>
              <a:t>What did Hitler do with his new emergency power?</a:t>
            </a:r>
          </a:p>
          <a:p>
            <a:pPr marL="171450" indent="-171450">
              <a:buFont typeface="Arial" panose="020B0604020202020204" pitchFamily="34" charset="0"/>
              <a:buChar char="•"/>
            </a:pPr>
            <a:r>
              <a:rPr lang="en-GB" sz="1100" dirty="0"/>
              <a:t>Hitler decided  to arrest </a:t>
            </a:r>
            <a:r>
              <a:rPr lang="en-GB" sz="1200" b="1" dirty="0">
                <a:solidFill>
                  <a:srgbClr val="FF0000"/>
                </a:solidFill>
              </a:rPr>
              <a:t>communists and put them in prison. He also banned communist newspapers</a:t>
            </a:r>
            <a:r>
              <a:rPr lang="en-GB" sz="1200" dirty="0">
                <a:solidFill>
                  <a:srgbClr val="FF0000"/>
                </a:solidFill>
              </a:rPr>
              <a:t>.</a:t>
            </a:r>
            <a:endParaRPr lang="en-GB" sz="1100" dirty="0"/>
          </a:p>
          <a:p>
            <a:pPr marL="171450" indent="-171450">
              <a:buFont typeface="Arial" panose="020B0604020202020204" pitchFamily="34" charset="0"/>
              <a:buChar char="•"/>
            </a:pPr>
            <a:r>
              <a:rPr lang="en-GB" sz="1100" dirty="0"/>
              <a:t>He told the German </a:t>
            </a:r>
            <a:r>
              <a:rPr lang="en-GB" sz="1100" b="1" dirty="0"/>
              <a:t>police</a:t>
            </a:r>
            <a:r>
              <a:rPr lang="en-GB" sz="1100" dirty="0"/>
              <a:t> to ignored the violence of the SA against the communists despite 70 deaths during the election.</a:t>
            </a:r>
          </a:p>
          <a:p>
            <a:pPr marL="171450" indent="-171450">
              <a:buFont typeface="Arial" panose="020B0604020202020204" pitchFamily="34" charset="0"/>
              <a:buChar char="•"/>
            </a:pPr>
            <a:r>
              <a:rPr lang="en-GB" sz="1100" dirty="0"/>
              <a:t>Hitler persuaded </a:t>
            </a:r>
            <a:r>
              <a:rPr lang="en-GB" sz="1100" b="1" dirty="0"/>
              <a:t>rich industry bosses </a:t>
            </a:r>
            <a:r>
              <a:rPr lang="en-GB" sz="1100" dirty="0"/>
              <a:t>to give him money to stop communism.  He made 3 million marks in just one night.</a:t>
            </a:r>
          </a:p>
          <a:p>
            <a:pPr marL="171450" indent="-171450">
              <a:buFont typeface="Arial" panose="020B0604020202020204" pitchFamily="34" charset="0"/>
              <a:buChar char="•"/>
            </a:pPr>
            <a:endParaRPr lang="en-GB" sz="1100" dirty="0"/>
          </a:p>
          <a:p>
            <a:r>
              <a:rPr lang="en-GB" sz="1200" b="1" dirty="0"/>
              <a:t>What was the election result and why was this significant?</a:t>
            </a:r>
          </a:p>
          <a:p>
            <a:pPr marL="171450" indent="-171450">
              <a:buFont typeface="Arial" panose="020B0604020202020204" pitchFamily="34" charset="0"/>
              <a:buChar char="•"/>
            </a:pPr>
            <a:r>
              <a:rPr lang="en-GB" sz="1100" dirty="0"/>
              <a:t>The Nazis gained even more power. He banned the Communist Party from being part of the Reichstag.</a:t>
            </a:r>
          </a:p>
          <a:p>
            <a:pPr marL="171450" indent="-171450">
              <a:buFont typeface="Arial" panose="020B0604020202020204" pitchFamily="34" charset="0"/>
              <a:buChar char="•"/>
            </a:pPr>
            <a:r>
              <a:rPr lang="en-GB" sz="1100" dirty="0"/>
              <a:t>He had enough Nazi politicians to vote in any law he wanted.</a:t>
            </a:r>
          </a:p>
          <a:p>
            <a:pPr algn="r"/>
            <a:r>
              <a:rPr lang="en-GB" sz="1400" b="1" dirty="0">
                <a:solidFill>
                  <a:srgbClr val="FF0000"/>
                </a:solidFill>
              </a:rPr>
              <a:t>Importantly, </a:t>
            </a:r>
          </a:p>
          <a:p>
            <a:pPr algn="r"/>
            <a:r>
              <a:rPr lang="en-GB" sz="1400" b="1" dirty="0">
                <a:solidFill>
                  <a:srgbClr val="FF0000"/>
                </a:solidFill>
              </a:rPr>
              <a:t>Hitler achieved </a:t>
            </a:r>
          </a:p>
          <a:p>
            <a:pPr algn="r"/>
            <a:r>
              <a:rPr lang="en-GB" sz="1400" b="1" dirty="0">
                <a:solidFill>
                  <a:srgbClr val="FF0000"/>
                </a:solidFill>
              </a:rPr>
              <a:t>this this legally.</a:t>
            </a:r>
          </a:p>
          <a:p>
            <a:pPr algn="ctr"/>
            <a:endParaRPr lang="en-GB" sz="1400" b="1" dirty="0">
              <a:solidFill>
                <a:srgbClr val="FF0000"/>
              </a:solidFill>
            </a:endParaRPr>
          </a:p>
          <a:p>
            <a:pPr algn="ctr"/>
            <a:endParaRPr lang="en-GB" sz="1400" b="1" dirty="0">
              <a:solidFill>
                <a:srgbClr val="FF0000"/>
              </a:solidFill>
            </a:endParaRPr>
          </a:p>
          <a:p>
            <a:pPr algn="ctr"/>
            <a:endParaRPr lang="en-GB" sz="1400" b="1" dirty="0">
              <a:solidFill>
                <a:srgbClr val="FF0000"/>
              </a:solidFill>
            </a:endParaRPr>
          </a:p>
        </p:txBody>
      </p:sp>
      <p:sp>
        <p:nvSpPr>
          <p:cNvPr id="13" name="TextBox 12"/>
          <p:cNvSpPr txBox="1"/>
          <p:nvPr/>
        </p:nvSpPr>
        <p:spPr>
          <a:xfrm>
            <a:off x="3888451" y="794692"/>
            <a:ext cx="2066150" cy="5986254"/>
          </a:xfrm>
          <a:prstGeom prst="rect">
            <a:avLst/>
          </a:prstGeom>
          <a:noFill/>
          <a:ln w="19050">
            <a:solidFill>
              <a:schemeClr val="tx1"/>
            </a:solidFill>
          </a:ln>
        </p:spPr>
        <p:txBody>
          <a:bodyPr wrap="square" rtlCol="0">
            <a:spAutoFit/>
          </a:bodyPr>
          <a:lstStyle/>
          <a:p>
            <a:pPr algn="ctr"/>
            <a:r>
              <a:rPr lang="en-GB" sz="1400" b="1" u="sng" dirty="0"/>
              <a:t>EVENT 2:  The Enabling Act</a:t>
            </a:r>
          </a:p>
          <a:p>
            <a:pPr algn="ctr"/>
            <a:r>
              <a:rPr lang="en-GB" sz="1400" b="1" u="sng" dirty="0"/>
              <a:t>March 1933</a:t>
            </a:r>
          </a:p>
          <a:p>
            <a:pPr marL="171450" indent="-171450">
              <a:buFont typeface="Wingdings" panose="05000000000000000000" pitchFamily="2" charset="2"/>
              <a:buChar char="q"/>
            </a:pPr>
            <a:r>
              <a:rPr lang="en-GB" sz="1100" dirty="0"/>
              <a:t>Hitler wanted a law called the </a:t>
            </a:r>
            <a:r>
              <a:rPr lang="en-GB" sz="1100" b="1" dirty="0"/>
              <a:t>Enabling Act</a:t>
            </a:r>
            <a:r>
              <a:rPr lang="en-GB" sz="1100" dirty="0"/>
              <a:t>.  This would allow him to </a:t>
            </a:r>
            <a:r>
              <a:rPr lang="en-GB" sz="1200" b="1" dirty="0">
                <a:solidFill>
                  <a:srgbClr val="FF0000"/>
                </a:solidFill>
              </a:rPr>
              <a:t>make any law </a:t>
            </a:r>
            <a:r>
              <a:rPr lang="en-GB" sz="1100" b="1" dirty="0"/>
              <a:t>WITHOUT</a:t>
            </a:r>
            <a:r>
              <a:rPr lang="en-GB" sz="1100" dirty="0"/>
              <a:t> the need of a vote to agree it for </a:t>
            </a:r>
            <a:r>
              <a:rPr lang="en-GB" sz="1100" b="1" dirty="0"/>
              <a:t>4 years</a:t>
            </a:r>
            <a:r>
              <a:rPr lang="en-GB" sz="1100" dirty="0"/>
              <a:t>.</a:t>
            </a:r>
          </a:p>
          <a:p>
            <a:endParaRPr lang="en-GB" sz="1100" dirty="0"/>
          </a:p>
          <a:p>
            <a:r>
              <a:rPr lang="en-GB" sz="1100" b="1" u="sng" dirty="0"/>
              <a:t>Why did other politicians allow the law?</a:t>
            </a:r>
          </a:p>
          <a:p>
            <a:r>
              <a:rPr lang="en-GB" sz="1100" dirty="0"/>
              <a:t>Other politicians and parties did not oppose it because…</a:t>
            </a:r>
          </a:p>
          <a:p>
            <a:pPr marL="228600" indent="-228600">
              <a:buFont typeface="+mj-lt"/>
              <a:buAutoNum type="arabicPeriod"/>
            </a:pPr>
            <a:r>
              <a:rPr lang="en-GB" sz="1100" dirty="0"/>
              <a:t>The Nazis already had a two-thirds </a:t>
            </a:r>
            <a:r>
              <a:rPr lang="en-GB" sz="1100" b="1" dirty="0"/>
              <a:t>majority</a:t>
            </a:r>
            <a:r>
              <a:rPr lang="en-GB" sz="1100" dirty="0"/>
              <a:t> to vote for it.</a:t>
            </a:r>
          </a:p>
          <a:p>
            <a:pPr marL="228600" indent="-228600">
              <a:buFont typeface="+mj-lt"/>
              <a:buAutoNum type="arabicPeriod"/>
            </a:pPr>
            <a:r>
              <a:rPr lang="en-GB" sz="1100" dirty="0"/>
              <a:t>The </a:t>
            </a:r>
            <a:r>
              <a:rPr lang="en-GB" sz="1100" b="1" dirty="0"/>
              <a:t>Communist Party </a:t>
            </a:r>
            <a:r>
              <a:rPr lang="en-GB" sz="1100" dirty="0"/>
              <a:t>were banned so could not vote.</a:t>
            </a:r>
          </a:p>
          <a:p>
            <a:pPr marL="228600" indent="-228600">
              <a:buFont typeface="+mj-lt"/>
              <a:buAutoNum type="arabicPeriod"/>
            </a:pPr>
            <a:r>
              <a:rPr lang="en-GB" sz="1100" dirty="0"/>
              <a:t>The </a:t>
            </a:r>
            <a:r>
              <a:rPr lang="en-GB" sz="1100" b="1" dirty="0"/>
              <a:t>SA</a:t>
            </a:r>
            <a:r>
              <a:rPr lang="en-GB" sz="1100" dirty="0"/>
              <a:t> used their violence to intimidate politicians to agree.  </a:t>
            </a:r>
          </a:p>
          <a:p>
            <a:pPr algn="ctr"/>
            <a:r>
              <a:rPr lang="en-GB" sz="1100" b="1" u="sng" dirty="0">
                <a:effectLst>
                  <a:outerShdw blurRad="38100" dist="38100" dir="2700000" algn="tl">
                    <a:srgbClr val="000000">
                      <a:alpha val="43137"/>
                    </a:srgbClr>
                  </a:outerShdw>
                </a:effectLst>
              </a:rPr>
              <a:t>The end of democracy in Germany.</a:t>
            </a:r>
          </a:p>
          <a:p>
            <a:r>
              <a:rPr lang="en-GB" sz="1100" dirty="0"/>
              <a:t>The Enabling Act was agreed. Hitler could make any law he wanted without a vote.</a:t>
            </a:r>
          </a:p>
          <a:p>
            <a:pPr algn="ctr"/>
            <a:r>
              <a:rPr lang="en-GB" sz="1400" b="1" dirty="0">
                <a:solidFill>
                  <a:srgbClr val="FF0000"/>
                </a:solidFill>
              </a:rPr>
              <a:t>Importantly, Hitler again did this legally.</a:t>
            </a:r>
          </a:p>
          <a:p>
            <a:pPr algn="ctr"/>
            <a:endParaRPr lang="en-GB" sz="1400" b="1" dirty="0">
              <a:solidFill>
                <a:srgbClr val="FF0000"/>
              </a:solidFill>
            </a:endParaRPr>
          </a:p>
          <a:p>
            <a:pPr algn="ctr"/>
            <a:endParaRPr lang="en-GB" sz="1400" b="1" dirty="0">
              <a:solidFill>
                <a:srgbClr val="FF0000"/>
              </a:solidFill>
            </a:endParaRPr>
          </a:p>
          <a:p>
            <a:pPr algn="ctr"/>
            <a:endParaRPr lang="en-GB" sz="1400" b="1" dirty="0">
              <a:solidFill>
                <a:srgbClr val="FF0000"/>
              </a:solidFill>
            </a:endParaRPr>
          </a:p>
          <a:p>
            <a:pPr algn="ctr"/>
            <a:endParaRPr lang="en-GB" sz="1400" b="1" dirty="0">
              <a:solidFill>
                <a:srgbClr val="FF0000"/>
              </a:solidFill>
            </a:endParaRPr>
          </a:p>
          <a:p>
            <a:pPr algn="ctr"/>
            <a:endParaRPr lang="en-GB" sz="1200" b="1" dirty="0">
              <a:solidFill>
                <a:srgbClr val="FF0000"/>
              </a:solidFill>
            </a:endParaRPr>
          </a:p>
        </p:txBody>
      </p:sp>
      <p:sp>
        <p:nvSpPr>
          <p:cNvPr id="14" name="TextBox 13"/>
          <p:cNvSpPr txBox="1"/>
          <p:nvPr/>
        </p:nvSpPr>
        <p:spPr>
          <a:xfrm>
            <a:off x="9116088" y="754744"/>
            <a:ext cx="3083027" cy="5940088"/>
          </a:xfrm>
          <a:prstGeom prst="rect">
            <a:avLst/>
          </a:prstGeom>
          <a:noFill/>
          <a:ln w="19050">
            <a:solidFill>
              <a:schemeClr val="tx1"/>
            </a:solidFill>
          </a:ln>
        </p:spPr>
        <p:txBody>
          <a:bodyPr wrap="square" rtlCol="0">
            <a:spAutoFit/>
          </a:bodyPr>
          <a:lstStyle/>
          <a:p>
            <a:pPr algn="ctr"/>
            <a:r>
              <a:rPr lang="en-GB" sz="1400" b="1" u="sng" dirty="0"/>
              <a:t>EVENT 4:  The Night of the Long Knives June 1934</a:t>
            </a:r>
          </a:p>
          <a:p>
            <a:r>
              <a:rPr lang="en-GB" sz="1100" dirty="0"/>
              <a:t>Hitler believed the leader of the SA, </a:t>
            </a:r>
            <a:r>
              <a:rPr lang="en-GB" sz="1100" b="1" dirty="0"/>
              <a:t>Ernst Rohm </a:t>
            </a:r>
            <a:r>
              <a:rPr lang="en-GB" sz="1100" dirty="0"/>
              <a:t>was a threat to his power and wanted to take over as leader of the Nazi Party.</a:t>
            </a:r>
          </a:p>
          <a:p>
            <a:endParaRPr lang="en-GB" sz="1100" dirty="0"/>
          </a:p>
          <a:p>
            <a:r>
              <a:rPr lang="en-GB" sz="1100" b="1" dirty="0"/>
              <a:t>Why did Hitler think this? </a:t>
            </a:r>
          </a:p>
          <a:p>
            <a:pPr marL="174625" indent="-174625">
              <a:buFont typeface="+mj-lt"/>
              <a:buAutoNum type="arabicPeriod"/>
            </a:pPr>
            <a:r>
              <a:rPr lang="en-GB" sz="1100" dirty="0"/>
              <a:t>Rohm had openly opposed Hitler’s ideas.</a:t>
            </a:r>
          </a:p>
          <a:p>
            <a:pPr marL="174625" indent="-174625">
              <a:buFont typeface="+mj-lt"/>
              <a:buAutoNum type="arabicPeriod"/>
            </a:pPr>
            <a:r>
              <a:rPr lang="en-GB" sz="1100" dirty="0"/>
              <a:t>Leader of the SS, Heinrich Himmler was jealous of the SA &amp; wanted the SS to be powerful.  </a:t>
            </a:r>
          </a:p>
          <a:p>
            <a:pPr marL="174625" indent="-174625">
              <a:buFont typeface="+mj-lt"/>
              <a:buAutoNum type="arabicPeriod"/>
            </a:pPr>
            <a:endParaRPr lang="en-GB" sz="1100" dirty="0"/>
          </a:p>
          <a:p>
            <a:r>
              <a:rPr lang="en-GB" sz="1100" b="1" dirty="0"/>
              <a:t>So what did Hitler do?</a:t>
            </a:r>
          </a:p>
          <a:p>
            <a:pPr marL="87313" indent="-87313">
              <a:buFont typeface="Arial" panose="020B0604020202020204" pitchFamily="34" charset="0"/>
              <a:buChar char="•"/>
            </a:pPr>
            <a:r>
              <a:rPr lang="en-GB" sz="1100" dirty="0"/>
              <a:t>Hitler arranged to meet Rohm and 100 other SA leaders at a </a:t>
            </a:r>
            <a:r>
              <a:rPr lang="en-GB" sz="1100" b="1" dirty="0"/>
              <a:t>hotel</a:t>
            </a:r>
            <a:r>
              <a:rPr lang="en-GB" sz="1100" dirty="0"/>
              <a:t>.  Here they were </a:t>
            </a:r>
            <a:r>
              <a:rPr lang="en-GB" sz="1100" b="1" dirty="0"/>
              <a:t>arrested and put in prison</a:t>
            </a:r>
            <a:r>
              <a:rPr lang="en-GB" sz="1100" dirty="0"/>
              <a:t>.</a:t>
            </a:r>
          </a:p>
          <a:p>
            <a:pPr marL="87313" indent="-87313">
              <a:buFont typeface="Arial" panose="020B0604020202020204" pitchFamily="34" charset="0"/>
              <a:buChar char="•"/>
            </a:pPr>
            <a:r>
              <a:rPr lang="en-GB" sz="1100" dirty="0"/>
              <a:t>Over a 4 days</a:t>
            </a:r>
            <a:r>
              <a:rPr lang="en-GB" sz="1100" b="1" dirty="0"/>
              <a:t>, 400 SA members </a:t>
            </a:r>
            <a:r>
              <a:rPr lang="en-GB" sz="1100" dirty="0"/>
              <a:t>were shot.</a:t>
            </a:r>
          </a:p>
          <a:p>
            <a:pPr marL="87313" indent="-87313">
              <a:buFont typeface="Arial" panose="020B0604020202020204" pitchFamily="34" charset="0"/>
              <a:buChar char="•"/>
            </a:pPr>
            <a:r>
              <a:rPr lang="en-GB" sz="1100" dirty="0"/>
              <a:t>A pistol had been left in Rohm’s cell with the idea of him committing suicide.  Rohm refused and two soldiers came in to shoot him anyway.</a:t>
            </a:r>
          </a:p>
          <a:p>
            <a:pPr marL="87313" indent="-87313">
              <a:buFont typeface="Arial" panose="020B0604020202020204" pitchFamily="34" charset="0"/>
              <a:buChar char="•"/>
            </a:pPr>
            <a:endParaRPr lang="en-GB" sz="1100" dirty="0"/>
          </a:p>
          <a:p>
            <a:endParaRPr lang="en-GB" sz="1100" dirty="0"/>
          </a:p>
          <a:p>
            <a:r>
              <a:rPr lang="en-GB" sz="1100" b="1" dirty="0"/>
              <a:t>How did Hitler get away with this?</a:t>
            </a:r>
          </a:p>
          <a:p>
            <a:pPr marL="171450" indent="-171450">
              <a:buFont typeface="Arial" panose="020B0604020202020204" pitchFamily="34" charset="0"/>
              <a:buChar char="•"/>
            </a:pPr>
            <a:r>
              <a:rPr lang="en-GB" sz="1100" dirty="0"/>
              <a:t>The Nazis publically announced that they had found out about a ‘</a:t>
            </a:r>
            <a:r>
              <a:rPr lang="en-GB" sz="1100" b="1" dirty="0"/>
              <a:t>secret plan</a:t>
            </a:r>
            <a:r>
              <a:rPr lang="en-GB" sz="1100" dirty="0"/>
              <a:t>’ to start a revolution by the SA. </a:t>
            </a:r>
          </a:p>
          <a:p>
            <a:pPr marL="171450" indent="-171450">
              <a:buFont typeface="Arial" panose="020B0604020202020204" pitchFamily="34" charset="0"/>
              <a:buChar char="•"/>
            </a:pPr>
            <a:r>
              <a:rPr lang="en-GB" sz="1100" dirty="0"/>
              <a:t>People were told the killings had to take place to </a:t>
            </a:r>
            <a:r>
              <a:rPr lang="en-GB" sz="1100" b="1" dirty="0"/>
              <a:t>protect Germany.</a:t>
            </a:r>
          </a:p>
          <a:p>
            <a:pPr marL="171450" indent="-171450">
              <a:buFont typeface="Arial" panose="020B0604020202020204" pitchFamily="34" charset="0"/>
              <a:buChar char="•"/>
            </a:pPr>
            <a:endParaRPr lang="en-GB" sz="1100" b="1" dirty="0"/>
          </a:p>
          <a:p>
            <a:r>
              <a:rPr lang="en-GB" sz="1100" b="1" dirty="0"/>
              <a:t>The propaganda used </a:t>
            </a:r>
          </a:p>
          <a:p>
            <a:r>
              <a:rPr lang="en-GB" sz="1100" b="1" dirty="0"/>
              <a:t>throughout this time, </a:t>
            </a:r>
          </a:p>
          <a:p>
            <a:r>
              <a:rPr lang="en-GB" sz="1100" b="1" dirty="0"/>
              <a:t>made every action Hitler </a:t>
            </a:r>
          </a:p>
          <a:p>
            <a:r>
              <a:rPr lang="en-GB" sz="1100" b="1" dirty="0"/>
              <a:t>made, seem like the right </a:t>
            </a:r>
          </a:p>
          <a:p>
            <a:r>
              <a:rPr lang="en-GB" sz="1100" b="1" dirty="0"/>
              <a:t>one for Germany.</a:t>
            </a:r>
          </a:p>
          <a:p>
            <a:endParaRPr lang="en-GB" sz="1100" dirty="0"/>
          </a:p>
        </p:txBody>
      </p:sp>
      <p:sp>
        <p:nvSpPr>
          <p:cNvPr id="15" name="TextBox 14"/>
          <p:cNvSpPr txBox="1"/>
          <p:nvPr/>
        </p:nvSpPr>
        <p:spPr>
          <a:xfrm>
            <a:off x="5954600" y="4151448"/>
            <a:ext cx="3161489" cy="2492990"/>
          </a:xfrm>
          <a:prstGeom prst="rect">
            <a:avLst/>
          </a:prstGeom>
          <a:noFill/>
          <a:ln w="19050">
            <a:solidFill>
              <a:schemeClr val="tx1"/>
            </a:solidFill>
          </a:ln>
        </p:spPr>
        <p:txBody>
          <a:bodyPr wrap="square" rtlCol="0">
            <a:spAutoFit/>
          </a:bodyPr>
          <a:lstStyle/>
          <a:p>
            <a:pPr algn="ctr"/>
            <a:r>
              <a:rPr lang="en-GB" sz="1400" b="1" u="sng" dirty="0"/>
              <a:t>EVENT 5:  The Death of President Hindenburg August 1934</a:t>
            </a:r>
          </a:p>
          <a:p>
            <a:r>
              <a:rPr lang="en-GB" sz="1100" dirty="0"/>
              <a:t>President Hindenburg died. Hitler declared himself </a:t>
            </a:r>
            <a:r>
              <a:rPr lang="en-GB" sz="1100" b="1" dirty="0"/>
              <a:t>‘Fuhrer’ </a:t>
            </a:r>
            <a:r>
              <a:rPr lang="en-GB" sz="1100" dirty="0"/>
              <a:t>(Leader) of Germany.  </a:t>
            </a:r>
          </a:p>
          <a:p>
            <a:pPr marL="171450" indent="-171450">
              <a:buFont typeface="Wingdings" panose="05000000000000000000" pitchFamily="2" charset="2"/>
              <a:buChar char="q"/>
            </a:pPr>
            <a:r>
              <a:rPr lang="en-GB" sz="1100" dirty="0"/>
              <a:t>He gave himself all the power of the President.</a:t>
            </a:r>
          </a:p>
          <a:p>
            <a:pPr marL="171450" indent="-171450">
              <a:buFont typeface="Wingdings" panose="05000000000000000000" pitchFamily="2" charset="2"/>
              <a:buChar char="q"/>
            </a:pPr>
            <a:r>
              <a:rPr lang="en-GB" sz="1100" dirty="0"/>
              <a:t>He forced an </a:t>
            </a:r>
            <a:r>
              <a:rPr lang="en-GB" sz="1200" b="1" dirty="0"/>
              <a:t>oath of loyalty </a:t>
            </a:r>
            <a:r>
              <a:rPr lang="en-GB" sz="1100" dirty="0"/>
              <a:t>from every soldier in the army.</a:t>
            </a:r>
          </a:p>
          <a:p>
            <a:r>
              <a:rPr lang="en-GB" sz="1100" b="1" dirty="0"/>
              <a:t>How did Hitler do this legally?</a:t>
            </a:r>
          </a:p>
          <a:p>
            <a:r>
              <a:rPr lang="en-GB" sz="1100" dirty="0"/>
              <a:t>With no other option, 90% of </a:t>
            </a:r>
          </a:p>
          <a:p>
            <a:r>
              <a:rPr lang="en-GB" sz="1100" dirty="0"/>
              <a:t>Germans agreed with a huge </a:t>
            </a:r>
          </a:p>
          <a:p>
            <a:r>
              <a:rPr lang="en-GB" sz="1100" dirty="0"/>
              <a:t>amount of propaganda. </a:t>
            </a:r>
          </a:p>
          <a:p>
            <a:r>
              <a:rPr lang="en-GB" sz="1400" b="1" dirty="0">
                <a:solidFill>
                  <a:srgbClr val="FF0000"/>
                </a:solidFill>
              </a:rPr>
              <a:t>Hitler again </a:t>
            </a:r>
          </a:p>
          <a:p>
            <a:r>
              <a:rPr lang="en-GB" sz="1400" b="1" dirty="0">
                <a:solidFill>
                  <a:srgbClr val="FF0000"/>
                </a:solidFill>
              </a:rPr>
              <a:t>did this legally.</a:t>
            </a:r>
          </a:p>
        </p:txBody>
      </p:sp>
      <p:sp>
        <p:nvSpPr>
          <p:cNvPr id="16" name="TextBox 15"/>
          <p:cNvSpPr txBox="1"/>
          <p:nvPr/>
        </p:nvSpPr>
        <p:spPr>
          <a:xfrm>
            <a:off x="5954601" y="803382"/>
            <a:ext cx="3161489" cy="3385542"/>
          </a:xfrm>
          <a:prstGeom prst="rect">
            <a:avLst/>
          </a:prstGeom>
          <a:noFill/>
          <a:ln w="19050">
            <a:solidFill>
              <a:schemeClr val="tx1"/>
            </a:solidFill>
          </a:ln>
        </p:spPr>
        <p:txBody>
          <a:bodyPr wrap="square" rtlCol="0">
            <a:spAutoFit/>
          </a:bodyPr>
          <a:lstStyle/>
          <a:p>
            <a:pPr algn="ctr"/>
            <a:r>
              <a:rPr lang="en-GB" sz="1400" b="1" u="sng" dirty="0"/>
              <a:t>EVENT 3:  Bans other political parties July 1933</a:t>
            </a:r>
          </a:p>
          <a:p>
            <a:r>
              <a:rPr lang="en-GB" sz="1100" dirty="0"/>
              <a:t>Hitler used the Enabling Act to ban other political parties. Hitler made Germany a ‘</a:t>
            </a:r>
            <a:r>
              <a:rPr lang="en-GB" sz="1200" b="1" dirty="0">
                <a:solidFill>
                  <a:srgbClr val="FF0000"/>
                </a:solidFill>
              </a:rPr>
              <a:t>one party state</a:t>
            </a:r>
            <a:r>
              <a:rPr lang="en-GB" sz="1100" dirty="0"/>
              <a:t>’.</a:t>
            </a:r>
          </a:p>
          <a:p>
            <a:pPr marL="171450" indent="-171450">
              <a:buFont typeface="Wingdings" panose="05000000000000000000" pitchFamily="2" charset="2"/>
              <a:buChar char="q"/>
            </a:pPr>
            <a:r>
              <a:rPr lang="en-GB" sz="1100" dirty="0"/>
              <a:t>The Nazis took over the </a:t>
            </a:r>
            <a:r>
              <a:rPr lang="en-GB" sz="1100" b="1" dirty="0"/>
              <a:t>regional governments</a:t>
            </a:r>
            <a:r>
              <a:rPr lang="en-GB" sz="1100" dirty="0"/>
              <a:t>.</a:t>
            </a:r>
          </a:p>
          <a:p>
            <a:pPr marL="171450" indent="-171450">
              <a:buFont typeface="Wingdings" panose="05000000000000000000" pitchFamily="2" charset="2"/>
              <a:buChar char="q"/>
            </a:pPr>
            <a:r>
              <a:rPr lang="en-GB" sz="1100" dirty="0"/>
              <a:t>Trade Unions were banned and their leaders arrested.</a:t>
            </a:r>
          </a:p>
          <a:p>
            <a:pPr marL="171450" indent="-171450">
              <a:buFont typeface="Wingdings" panose="05000000000000000000" pitchFamily="2" charset="2"/>
              <a:buChar char="q"/>
            </a:pPr>
            <a:r>
              <a:rPr lang="en-GB" sz="1100" dirty="0"/>
              <a:t>The SA attacked the headquarters of other political parties.</a:t>
            </a:r>
          </a:p>
          <a:p>
            <a:pPr marL="171450" indent="-171450">
              <a:buFont typeface="Wingdings" panose="05000000000000000000" pitchFamily="2" charset="2"/>
              <a:buChar char="q"/>
            </a:pPr>
            <a:r>
              <a:rPr lang="en-GB" sz="1200" b="1" dirty="0"/>
              <a:t>Hitler officially banned all political parties in Germany apart from the NSDAP/Nazi Party. </a:t>
            </a:r>
          </a:p>
          <a:p>
            <a:pPr algn="r"/>
            <a:r>
              <a:rPr lang="en-GB" sz="1400" b="1" dirty="0">
                <a:solidFill>
                  <a:srgbClr val="FF0000"/>
                </a:solidFill>
              </a:rPr>
              <a:t>Hitler again </a:t>
            </a:r>
          </a:p>
          <a:p>
            <a:pPr algn="r"/>
            <a:r>
              <a:rPr lang="en-GB" sz="1400" b="1" dirty="0">
                <a:solidFill>
                  <a:srgbClr val="FF0000"/>
                </a:solidFill>
              </a:rPr>
              <a:t>did this </a:t>
            </a:r>
          </a:p>
          <a:p>
            <a:pPr algn="r"/>
            <a:r>
              <a:rPr lang="en-GB" sz="1400" b="1" dirty="0">
                <a:solidFill>
                  <a:srgbClr val="FF0000"/>
                </a:solidFill>
              </a:rPr>
              <a:t>legally.</a:t>
            </a:r>
          </a:p>
          <a:p>
            <a:pPr algn="r"/>
            <a:endParaRPr lang="en-GB" sz="1400" b="1" dirty="0">
              <a:solidFill>
                <a:srgbClr val="FF0000"/>
              </a:solidFill>
            </a:endParaRPr>
          </a:p>
          <a:p>
            <a:pPr algn="r"/>
            <a:endParaRPr lang="en-GB" sz="1400" b="1" dirty="0">
              <a:solidFill>
                <a:srgbClr val="FF0000"/>
              </a:solidFill>
            </a:endParaRPr>
          </a:p>
          <a:p>
            <a:pPr algn="r"/>
            <a:endParaRPr lang="en-GB" sz="1400" b="1" dirty="0">
              <a:solidFill>
                <a:srgbClr val="FF0000"/>
              </a:solidFill>
            </a:endParaRPr>
          </a:p>
        </p:txBody>
      </p:sp>
      <p:sp>
        <p:nvSpPr>
          <p:cNvPr id="10" name="TextBox 9"/>
          <p:cNvSpPr txBox="1"/>
          <p:nvPr/>
        </p:nvSpPr>
        <p:spPr>
          <a:xfrm>
            <a:off x="119743" y="332600"/>
            <a:ext cx="12072257" cy="461665"/>
          </a:xfrm>
          <a:prstGeom prst="rect">
            <a:avLst/>
          </a:prstGeom>
          <a:solidFill>
            <a:schemeClr val="bg2"/>
          </a:solidFill>
          <a:ln w="28575">
            <a:solidFill>
              <a:schemeClr val="tx1"/>
            </a:solidFill>
          </a:ln>
        </p:spPr>
        <p:txBody>
          <a:bodyPr wrap="square" rtlCol="0">
            <a:spAutoFit/>
          </a:bodyPr>
          <a:lstStyle/>
          <a:p>
            <a:pPr algn="ctr"/>
            <a:r>
              <a:rPr lang="en-GB" sz="1200" dirty="0"/>
              <a:t>In January 1930, Hitler was appointed Chancellor. Even though Hitler was Chancellor, he still had limited power: The Weimar Constitution (set of rules of the government) restricted what a Chancellor could do on their own. President Hindenburg still had more power than Hitler. These are the 5 events that led to Hitler’s </a:t>
            </a:r>
            <a:r>
              <a:rPr lang="en-GB" sz="1200" b="1" dirty="0"/>
              <a:t>dictatorship</a:t>
            </a:r>
            <a:r>
              <a:rPr lang="en-GB" sz="1200" dirty="0"/>
              <a:t> of Germany in a ‘</a:t>
            </a:r>
            <a:r>
              <a:rPr lang="en-GB" sz="1200" b="1" dirty="0"/>
              <a:t>One Party State</a:t>
            </a:r>
            <a:r>
              <a:rPr lang="en-GB" sz="1200" dirty="0"/>
              <a:t>’.</a:t>
            </a:r>
          </a:p>
        </p:txBody>
      </p:sp>
      <p:pic>
        <p:nvPicPr>
          <p:cNvPr id="1026" name="Picture 2" descr="Image result for reichstag cartoon"/>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9575" b="11098"/>
          <a:stretch/>
        </p:blipFill>
        <p:spPr bwMode="auto">
          <a:xfrm>
            <a:off x="148573" y="5340486"/>
            <a:ext cx="2438983" cy="141171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rotWithShape="1">
          <a:blip r:embed="rId4">
            <a:clrChange>
              <a:clrFrom>
                <a:srgbClr val="FFFFFF"/>
              </a:clrFrom>
              <a:clrTo>
                <a:srgbClr val="FFFFFF">
                  <a:alpha val="0"/>
                </a:srgbClr>
              </a:clrTo>
            </a:clrChange>
          </a:blip>
          <a:srcRect l="43769" t="52706" r="43065" b="20982"/>
          <a:stretch/>
        </p:blipFill>
        <p:spPr>
          <a:xfrm>
            <a:off x="7780602" y="5323341"/>
            <a:ext cx="1335484" cy="1413787"/>
          </a:xfrm>
          <a:prstGeom prst="rect">
            <a:avLst/>
          </a:prstGeom>
        </p:spPr>
      </p:pic>
      <p:pic>
        <p:nvPicPr>
          <p:cNvPr id="17" name="Picture 16"/>
          <p:cNvPicPr>
            <a:picLocks noChangeAspect="1"/>
          </p:cNvPicPr>
          <p:nvPr/>
        </p:nvPicPr>
        <p:blipFill rotWithShape="1">
          <a:blip r:embed="rId4">
            <a:clrChange>
              <a:clrFrom>
                <a:srgbClr val="FFFFFF"/>
              </a:clrFrom>
              <a:clrTo>
                <a:srgbClr val="FFFFFF">
                  <a:alpha val="0"/>
                </a:srgbClr>
              </a:clrTo>
            </a:clrChange>
          </a:blip>
          <a:srcRect l="43255" t="20582" r="43065" b="59025"/>
          <a:stretch/>
        </p:blipFill>
        <p:spPr>
          <a:xfrm>
            <a:off x="4029909" y="5523275"/>
            <a:ext cx="1924690" cy="1228927"/>
          </a:xfrm>
          <a:prstGeom prst="rect">
            <a:avLst/>
          </a:prstGeom>
        </p:spPr>
      </p:pic>
      <p:pic>
        <p:nvPicPr>
          <p:cNvPr id="18" name="Picture 17"/>
          <p:cNvPicPr>
            <a:picLocks noChangeAspect="1"/>
          </p:cNvPicPr>
          <p:nvPr/>
        </p:nvPicPr>
        <p:blipFill rotWithShape="1">
          <a:blip r:embed="rId4"/>
          <a:srcRect l="34463" t="38716" r="53643" b="41267"/>
          <a:stretch/>
        </p:blipFill>
        <p:spPr>
          <a:xfrm>
            <a:off x="6059000" y="2852528"/>
            <a:ext cx="1814492" cy="1206230"/>
          </a:xfrm>
          <a:prstGeom prst="rect">
            <a:avLst/>
          </a:prstGeom>
        </p:spPr>
      </p:pic>
      <p:pic>
        <p:nvPicPr>
          <p:cNvPr id="19" name="Picture 18"/>
          <p:cNvPicPr>
            <a:picLocks noChangeAspect="1"/>
          </p:cNvPicPr>
          <p:nvPr/>
        </p:nvPicPr>
        <p:blipFill rotWithShape="1">
          <a:blip r:embed="rId4"/>
          <a:srcRect l="23914" t="50177" r="64373" b="21412"/>
          <a:stretch/>
        </p:blipFill>
        <p:spPr>
          <a:xfrm>
            <a:off x="10749064" y="5233481"/>
            <a:ext cx="1442936" cy="1536525"/>
          </a:xfrm>
          <a:prstGeom prst="rect">
            <a:avLst/>
          </a:prstGeom>
        </p:spPr>
      </p:pic>
    </p:spTree>
    <p:extLst>
      <p:ext uri="{BB962C8B-B14F-4D97-AF65-F5344CB8AC3E}">
        <p14:creationId xmlns:p14="http://schemas.microsoft.com/office/powerpoint/2010/main" val="33095692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172557" y="-53861"/>
            <a:ext cx="9775676" cy="523220"/>
          </a:xfrm>
          <a:prstGeom prst="rect">
            <a:avLst/>
          </a:prstGeom>
          <a:noFill/>
        </p:spPr>
        <p:txBody>
          <a:bodyPr wrap="square" rtlCol="0">
            <a:spAutoFit/>
          </a:bodyPr>
          <a:lstStyle/>
          <a:p>
            <a:pPr algn="ctr"/>
            <a:r>
              <a:rPr lang="en-GB" sz="2800" b="1" dirty="0"/>
              <a:t>L</a:t>
            </a:r>
            <a:r>
              <a:rPr lang="en-GB" sz="2000" b="1" dirty="0"/>
              <a:t>esson </a:t>
            </a:r>
            <a:r>
              <a:rPr lang="en-GB" sz="2800" b="1" dirty="0"/>
              <a:t>16</a:t>
            </a:r>
            <a:r>
              <a:rPr lang="en-GB" sz="2000" b="1" dirty="0"/>
              <a:t>: </a:t>
            </a:r>
            <a:r>
              <a:rPr lang="en-GB" b="1" dirty="0"/>
              <a:t>Nazi Control of Germany: The creation of the ‘Police State’.</a:t>
            </a:r>
            <a:endParaRPr lang="en-GB" sz="1400" b="1" dirty="0"/>
          </a:p>
        </p:txBody>
      </p:sp>
      <p:sp>
        <p:nvSpPr>
          <p:cNvPr id="6" name="TextBox 5"/>
          <p:cNvSpPr txBox="1"/>
          <p:nvPr/>
        </p:nvSpPr>
        <p:spPr>
          <a:xfrm>
            <a:off x="-99997" y="-61555"/>
            <a:ext cx="2789410" cy="523220"/>
          </a:xfrm>
          <a:prstGeom prst="rect">
            <a:avLst/>
          </a:prstGeom>
          <a:noFill/>
        </p:spPr>
        <p:txBody>
          <a:bodyPr wrap="square" rtlCol="0">
            <a:spAutoFit/>
          </a:bodyPr>
          <a:lstStyle/>
          <a:p>
            <a:pPr algn="ctr"/>
            <a:r>
              <a:rPr lang="en-GB" sz="2800" b="1" dirty="0">
                <a:latin typeface="Berlin Sans FB" panose="020E0602020502020306" pitchFamily="34" charset="0"/>
              </a:rPr>
              <a:t>T</a:t>
            </a:r>
            <a:r>
              <a:rPr lang="en-GB" sz="2000" b="1" dirty="0">
                <a:latin typeface="Berlin Sans FB" panose="020E0602020502020306" pitchFamily="34" charset="0"/>
              </a:rPr>
              <a:t>H</a:t>
            </a:r>
            <a:r>
              <a:rPr lang="en-GB" sz="2400" b="1" dirty="0">
                <a:latin typeface="Berlin Sans FB" panose="020E0602020502020306" pitchFamily="34" charset="0"/>
              </a:rPr>
              <a:t>E</a:t>
            </a:r>
            <a:r>
              <a:rPr lang="en-GB" sz="2000" b="1" dirty="0">
                <a:latin typeface="Berlin Sans FB" panose="020E0602020502020306" pitchFamily="34" charset="0"/>
              </a:rPr>
              <a:t> </a:t>
            </a:r>
            <a:r>
              <a:rPr lang="en-GB" sz="2400" b="1" dirty="0">
                <a:latin typeface="Berlin Sans FB" panose="020E0602020502020306" pitchFamily="34" charset="0"/>
              </a:rPr>
              <a:t>K</a:t>
            </a:r>
            <a:r>
              <a:rPr lang="en-GB" sz="2000" b="1" dirty="0">
                <a:latin typeface="Berlin Sans FB" panose="020E0602020502020306" pitchFamily="34" charset="0"/>
              </a:rPr>
              <a:t>E</a:t>
            </a:r>
            <a:r>
              <a:rPr lang="en-GB" sz="2400" b="1" dirty="0">
                <a:latin typeface="Berlin Sans FB" panose="020E0602020502020306" pitchFamily="34" charset="0"/>
              </a:rPr>
              <a:t>Y</a:t>
            </a:r>
            <a:r>
              <a:rPr lang="en-GB" sz="2000" b="1" dirty="0">
                <a:latin typeface="Berlin Sans FB" panose="020E0602020502020306" pitchFamily="34" charset="0"/>
              </a:rPr>
              <a:t> </a:t>
            </a:r>
            <a:r>
              <a:rPr lang="en-GB" sz="2800" b="1" dirty="0">
                <a:latin typeface="Berlin Sans FB" panose="020E0602020502020306" pitchFamily="34" charset="0"/>
              </a:rPr>
              <a:t>P</a:t>
            </a:r>
            <a:r>
              <a:rPr lang="en-GB" sz="2000" b="1" dirty="0">
                <a:latin typeface="Berlin Sans FB" panose="020E0602020502020306" pitchFamily="34" charset="0"/>
              </a:rPr>
              <a:t>O</a:t>
            </a:r>
            <a:r>
              <a:rPr lang="en-GB" sz="2400" b="1" dirty="0">
                <a:latin typeface="Berlin Sans FB" panose="020E0602020502020306" pitchFamily="34" charset="0"/>
              </a:rPr>
              <a:t>I</a:t>
            </a:r>
            <a:r>
              <a:rPr lang="en-GB" sz="2000" b="1" dirty="0">
                <a:latin typeface="Berlin Sans FB" panose="020E0602020502020306" pitchFamily="34" charset="0"/>
              </a:rPr>
              <a:t>N</a:t>
            </a:r>
            <a:r>
              <a:rPr lang="en-GB" sz="2800" b="1" dirty="0">
                <a:latin typeface="Berlin Sans FB" panose="020E0602020502020306" pitchFamily="34" charset="0"/>
              </a:rPr>
              <a:t>T</a:t>
            </a:r>
            <a:r>
              <a:rPr lang="en-GB" sz="2000" b="1" dirty="0">
                <a:latin typeface="Berlin Sans FB" panose="020E0602020502020306" pitchFamily="34" charset="0"/>
              </a:rPr>
              <a:t>S</a:t>
            </a:r>
          </a:p>
        </p:txBody>
      </p:sp>
      <p:cxnSp>
        <p:nvCxnSpPr>
          <p:cNvPr id="7" name="Straight Connector 6"/>
          <p:cNvCxnSpPr/>
          <p:nvPr/>
        </p:nvCxnSpPr>
        <p:spPr>
          <a:xfrm>
            <a:off x="0" y="414417"/>
            <a:ext cx="12192000"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Rounded Rectangle 1"/>
          <p:cNvSpPr/>
          <p:nvPr/>
        </p:nvSpPr>
        <p:spPr>
          <a:xfrm>
            <a:off x="87807" y="2876286"/>
            <a:ext cx="6567125" cy="1822643"/>
          </a:xfrm>
          <a:prstGeom prst="roundRect">
            <a:avLst>
              <a:gd name="adj" fmla="val 649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ounded Rectangle 17"/>
          <p:cNvSpPr/>
          <p:nvPr/>
        </p:nvSpPr>
        <p:spPr>
          <a:xfrm>
            <a:off x="6741050" y="2876285"/>
            <a:ext cx="5404713" cy="3854371"/>
          </a:xfrm>
          <a:prstGeom prst="roundRect">
            <a:avLst>
              <a:gd name="adj" fmla="val 3145"/>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ounded Rectangle 18"/>
          <p:cNvSpPr/>
          <p:nvPr/>
        </p:nvSpPr>
        <p:spPr>
          <a:xfrm>
            <a:off x="86118" y="856729"/>
            <a:ext cx="12019764" cy="2024871"/>
          </a:xfrm>
          <a:prstGeom prst="roundRect">
            <a:avLst>
              <a:gd name="adj" fmla="val 6497"/>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ounded Rectangle 19"/>
          <p:cNvSpPr/>
          <p:nvPr/>
        </p:nvSpPr>
        <p:spPr>
          <a:xfrm>
            <a:off x="87807" y="4698930"/>
            <a:ext cx="7128002" cy="2031726"/>
          </a:xfrm>
          <a:prstGeom prst="roundRect">
            <a:avLst>
              <a:gd name="adj" fmla="val 649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0" y="432812"/>
            <a:ext cx="12191999" cy="461665"/>
          </a:xfrm>
          <a:prstGeom prst="rect">
            <a:avLst/>
          </a:prstGeom>
          <a:noFill/>
        </p:spPr>
        <p:txBody>
          <a:bodyPr wrap="square" rtlCol="0">
            <a:spAutoFit/>
          </a:bodyPr>
          <a:lstStyle/>
          <a:p>
            <a:pPr algn="ctr"/>
            <a:r>
              <a:rPr lang="en-GB" sz="1200" dirty="0"/>
              <a:t>After 1933, Germany was controlled by a ‘</a:t>
            </a:r>
            <a:r>
              <a:rPr lang="en-GB" sz="1200" b="1" dirty="0"/>
              <a:t>Police State</a:t>
            </a:r>
            <a:r>
              <a:rPr lang="en-GB" sz="1200" dirty="0"/>
              <a:t>’. Anyone who said or did anything against the Nazis was </a:t>
            </a:r>
            <a:r>
              <a:rPr lang="en-GB" sz="1200" b="1" dirty="0"/>
              <a:t>punished</a:t>
            </a:r>
            <a:r>
              <a:rPr lang="en-GB" sz="1200" dirty="0"/>
              <a:t>.  The </a:t>
            </a:r>
            <a:r>
              <a:rPr lang="en-GB" sz="1200" b="1" dirty="0"/>
              <a:t>fear</a:t>
            </a:r>
            <a:r>
              <a:rPr lang="en-GB" sz="1200" dirty="0"/>
              <a:t> this created was another way of keeping control – a </a:t>
            </a:r>
            <a:r>
              <a:rPr lang="en-GB" sz="1200" b="1" dirty="0"/>
              <a:t>deterrent</a:t>
            </a:r>
            <a:r>
              <a:rPr lang="en-GB" sz="1200" dirty="0"/>
              <a:t> to any form of opposition.  The Nazi Party ran the police. The </a:t>
            </a:r>
            <a:r>
              <a:rPr lang="en-GB" sz="1200" b="1" dirty="0"/>
              <a:t>3</a:t>
            </a:r>
            <a:r>
              <a:rPr lang="en-GB" sz="1200" dirty="0"/>
              <a:t> main police units were the </a:t>
            </a:r>
            <a:r>
              <a:rPr lang="en-GB" sz="1200" b="1" dirty="0"/>
              <a:t>SS</a:t>
            </a:r>
            <a:r>
              <a:rPr lang="en-GB" sz="1200" dirty="0"/>
              <a:t>, </a:t>
            </a:r>
            <a:r>
              <a:rPr lang="en-GB" sz="1200" b="1" dirty="0"/>
              <a:t>SD</a:t>
            </a:r>
            <a:r>
              <a:rPr lang="en-GB" sz="1200" dirty="0"/>
              <a:t> and </a:t>
            </a:r>
            <a:r>
              <a:rPr lang="en-GB" sz="1200" b="1" dirty="0"/>
              <a:t>Gestapo</a:t>
            </a:r>
            <a:r>
              <a:rPr lang="en-GB" sz="1200" dirty="0"/>
              <a:t>. The Nazis also created Concentration Camps &amp; controlled courts &amp; judges.</a:t>
            </a:r>
          </a:p>
        </p:txBody>
      </p:sp>
      <p:sp>
        <p:nvSpPr>
          <p:cNvPr id="8" name="TextBox 7"/>
          <p:cNvSpPr txBox="1"/>
          <p:nvPr/>
        </p:nvSpPr>
        <p:spPr>
          <a:xfrm>
            <a:off x="1233510" y="874927"/>
            <a:ext cx="2193820" cy="1015663"/>
          </a:xfrm>
          <a:prstGeom prst="rect">
            <a:avLst/>
          </a:prstGeom>
          <a:noFill/>
          <a:ln>
            <a:noFill/>
          </a:ln>
        </p:spPr>
        <p:txBody>
          <a:bodyPr wrap="square" rtlCol="0">
            <a:spAutoFit/>
          </a:bodyPr>
          <a:lstStyle/>
          <a:p>
            <a:r>
              <a:rPr lang="en-GB" sz="1200" b="1" dirty="0"/>
              <a:t>The SS (Protection Squad)</a:t>
            </a:r>
          </a:p>
          <a:p>
            <a:r>
              <a:rPr lang="en-GB" sz="1200" b="1" dirty="0"/>
              <a:t>Created:</a:t>
            </a:r>
            <a:r>
              <a:rPr lang="en-GB" sz="1200" dirty="0"/>
              <a:t> 1925</a:t>
            </a:r>
          </a:p>
          <a:p>
            <a:r>
              <a:rPr lang="en-GB" sz="1200" b="1" dirty="0"/>
              <a:t>Leader: </a:t>
            </a:r>
            <a:r>
              <a:rPr lang="en-GB" sz="1200" dirty="0"/>
              <a:t>Heinrich Himmler</a:t>
            </a:r>
          </a:p>
          <a:p>
            <a:r>
              <a:rPr lang="en-GB" sz="1200" b="1" dirty="0"/>
              <a:t>Purpose: </a:t>
            </a:r>
            <a:r>
              <a:rPr lang="en-GB" sz="1200" dirty="0"/>
              <a:t>An organisation which controlled all other police units.</a:t>
            </a:r>
          </a:p>
        </p:txBody>
      </p:sp>
      <p:pic>
        <p:nvPicPr>
          <p:cNvPr id="1030" name="Picture 6" descr="Image result for REINHARD HEYDRICH"/>
          <p:cNvPicPr>
            <a:picLocks noChangeAspect="1" noChangeArrowheads="1"/>
          </p:cNvPicPr>
          <p:nvPr/>
        </p:nvPicPr>
        <p:blipFill>
          <a:blip r:embed="rId3" cstate="print">
            <a:extLst>
              <a:ext uri="{BEBA8EAE-BF5A-486C-A8C5-ECC9F3942E4B}">
                <a14:imgProps xmlns:a14="http://schemas.microsoft.com/office/drawing/2010/main">
                  <a14:imgLayer r:embed="rId4">
                    <a14:imgEffect>
                      <a14:artisticCutout trans="70000" numberOfShades="6"/>
                    </a14:imgEffect>
                  </a14:imgLayer>
                </a14:imgProps>
              </a:ext>
              <a:ext uri="{28A0092B-C50C-407E-A947-70E740481C1C}">
                <a14:useLocalDpi xmlns:a14="http://schemas.microsoft.com/office/drawing/2010/main" val="0"/>
              </a:ext>
            </a:extLst>
          </a:blip>
          <a:srcRect/>
          <a:stretch>
            <a:fillRect/>
          </a:stretch>
        </p:blipFill>
        <p:spPr bwMode="auto">
          <a:xfrm>
            <a:off x="6781277" y="2921786"/>
            <a:ext cx="909682" cy="1302740"/>
          </a:xfrm>
          <a:prstGeom prst="roundRect">
            <a:avLst>
              <a:gd name="adj" fmla="val 14385"/>
            </a:avLst>
          </a:prstGeom>
          <a:solidFill>
            <a:srgbClr val="FFFFFF">
              <a:shade val="85000"/>
            </a:srgbClr>
          </a:solidFill>
          <a:ln>
            <a:noFill/>
          </a:ln>
          <a:effectLst>
            <a:reflection blurRad="12700" stA="38000" endPos="28000" dist="5000" dir="5400000" sy="-100000" algn="bl" rotWithShape="0"/>
          </a:effectLst>
        </p:spPr>
      </p:pic>
      <p:sp>
        <p:nvSpPr>
          <p:cNvPr id="24" name="TextBox 23"/>
          <p:cNvSpPr txBox="1"/>
          <p:nvPr/>
        </p:nvSpPr>
        <p:spPr>
          <a:xfrm>
            <a:off x="7648652" y="2914854"/>
            <a:ext cx="1476422" cy="1446550"/>
          </a:xfrm>
          <a:prstGeom prst="rect">
            <a:avLst/>
          </a:prstGeom>
          <a:noFill/>
        </p:spPr>
        <p:txBody>
          <a:bodyPr wrap="square" rtlCol="0">
            <a:spAutoFit/>
          </a:bodyPr>
          <a:lstStyle/>
          <a:p>
            <a:r>
              <a:rPr lang="en-GB" sz="1100" b="1" dirty="0"/>
              <a:t>The Gestapo (Secret Police)</a:t>
            </a:r>
          </a:p>
          <a:p>
            <a:r>
              <a:rPr lang="en-GB" sz="1100" b="1" dirty="0"/>
              <a:t>Created: 1933</a:t>
            </a:r>
            <a:endParaRPr lang="en-GB" sz="1100" dirty="0"/>
          </a:p>
          <a:p>
            <a:r>
              <a:rPr lang="en-GB" sz="1100" b="1" dirty="0"/>
              <a:t>Leader: </a:t>
            </a:r>
            <a:r>
              <a:rPr lang="en-GB" sz="1100" dirty="0"/>
              <a:t>Reinhard Heydrich</a:t>
            </a:r>
          </a:p>
          <a:p>
            <a:r>
              <a:rPr lang="en-GB" sz="1100" b="1" dirty="0"/>
              <a:t>Purpose: </a:t>
            </a:r>
            <a:r>
              <a:rPr lang="en-GB" sz="1100" dirty="0"/>
              <a:t>Non uniformed secret police to spread fear. </a:t>
            </a:r>
          </a:p>
        </p:txBody>
      </p:sp>
      <p:sp>
        <p:nvSpPr>
          <p:cNvPr id="11" name="TextBox 10"/>
          <p:cNvSpPr txBox="1"/>
          <p:nvPr/>
        </p:nvSpPr>
        <p:spPr>
          <a:xfrm>
            <a:off x="3430963" y="1038440"/>
            <a:ext cx="4217689" cy="1384995"/>
          </a:xfrm>
          <a:prstGeom prst="rect">
            <a:avLst/>
          </a:prstGeom>
          <a:noFill/>
        </p:spPr>
        <p:txBody>
          <a:bodyPr wrap="square" rtlCol="0">
            <a:spAutoFit/>
          </a:bodyPr>
          <a:lstStyle/>
          <a:p>
            <a:pPr marL="171450" indent="-171450">
              <a:buFont typeface="Wingdings" panose="05000000000000000000" pitchFamily="2" charset="2"/>
              <a:buChar char="q"/>
            </a:pPr>
            <a:r>
              <a:rPr lang="en-GB" sz="1200" dirty="0"/>
              <a:t>Originally set up as </a:t>
            </a:r>
            <a:r>
              <a:rPr lang="en-GB" sz="1200" b="1" dirty="0"/>
              <a:t>elite bodyguards </a:t>
            </a:r>
            <a:r>
              <a:rPr lang="en-GB" sz="1200" dirty="0"/>
              <a:t>for Hitler to rival the SA.  </a:t>
            </a:r>
          </a:p>
          <a:p>
            <a:pPr marL="171450" indent="-171450">
              <a:buFont typeface="Wingdings" panose="05000000000000000000" pitchFamily="2" charset="2"/>
              <a:buChar char="q"/>
            </a:pPr>
            <a:r>
              <a:rPr lang="en-GB" sz="1200" dirty="0"/>
              <a:t>The SS had </a:t>
            </a:r>
            <a:r>
              <a:rPr lang="en-GB" sz="1200" b="1" dirty="0"/>
              <a:t>intimidating black uniforms </a:t>
            </a:r>
            <a:r>
              <a:rPr lang="en-GB" sz="1200" dirty="0"/>
              <a:t>from 1932 to        make them stand out against the SA ‘Brownshirts’. </a:t>
            </a:r>
          </a:p>
          <a:p>
            <a:pPr marL="171450" indent="-171450">
              <a:buFont typeface="Wingdings" panose="05000000000000000000" pitchFamily="2" charset="2"/>
              <a:buChar char="q"/>
            </a:pPr>
            <a:r>
              <a:rPr lang="en-GB" sz="1200" dirty="0"/>
              <a:t>Hitler then increased the responsibility of the SS to              take </a:t>
            </a:r>
            <a:r>
              <a:rPr lang="en-GB" sz="1200" b="1" dirty="0"/>
              <a:t>control of all police organisations </a:t>
            </a:r>
            <a:r>
              <a:rPr lang="en-GB" sz="1200" dirty="0"/>
              <a:t>in the 1930s.  </a:t>
            </a:r>
          </a:p>
          <a:p>
            <a:pPr marL="171450" indent="-171450">
              <a:buFont typeface="Wingdings" panose="05000000000000000000" pitchFamily="2" charset="2"/>
              <a:buChar char="q"/>
            </a:pPr>
            <a:r>
              <a:rPr lang="en-GB" sz="1200" dirty="0"/>
              <a:t>It was even the SS who arrested members of the SA          during the </a:t>
            </a:r>
            <a:r>
              <a:rPr lang="en-GB" sz="1200" b="1" dirty="0"/>
              <a:t>Night of the Long Knives </a:t>
            </a:r>
            <a:r>
              <a:rPr lang="en-GB" sz="1200" dirty="0"/>
              <a:t>in 1934.</a:t>
            </a:r>
          </a:p>
        </p:txBody>
      </p:sp>
      <p:sp>
        <p:nvSpPr>
          <p:cNvPr id="13" name="TextBox 12"/>
          <p:cNvSpPr txBox="1"/>
          <p:nvPr/>
        </p:nvSpPr>
        <p:spPr>
          <a:xfrm>
            <a:off x="3422173" y="2381366"/>
            <a:ext cx="8678551" cy="461665"/>
          </a:xfrm>
          <a:prstGeom prst="rect">
            <a:avLst/>
          </a:prstGeom>
          <a:solidFill>
            <a:schemeClr val="bg1"/>
          </a:solidFill>
          <a:ln>
            <a:noFill/>
          </a:ln>
        </p:spPr>
        <p:txBody>
          <a:bodyPr wrap="square" rtlCol="0">
            <a:spAutoFit/>
          </a:bodyPr>
          <a:lstStyle/>
          <a:p>
            <a:pPr marL="171450" indent="-171450" algn="ctr">
              <a:buFont typeface="Wingdings" panose="05000000000000000000" pitchFamily="2" charset="2"/>
              <a:buChar char="q"/>
            </a:pPr>
            <a:r>
              <a:rPr lang="en-GB" sz="1200" b="1" dirty="0"/>
              <a:t>The SD </a:t>
            </a:r>
            <a:r>
              <a:rPr lang="en-GB" sz="1200" dirty="0"/>
              <a:t>were set up by Himmler but then given to Heydrich to lead.  It kept a well organised card index of anyone suspected of opposing the Nazis.  They constantly monitored opponents. They were under the control of the SS.</a:t>
            </a:r>
          </a:p>
        </p:txBody>
      </p:sp>
      <p:sp>
        <p:nvSpPr>
          <p:cNvPr id="27" name="TextBox 26"/>
          <p:cNvSpPr txBox="1"/>
          <p:nvPr/>
        </p:nvSpPr>
        <p:spPr>
          <a:xfrm>
            <a:off x="8877115" y="3084918"/>
            <a:ext cx="3314885" cy="1631216"/>
          </a:xfrm>
          <a:prstGeom prst="rect">
            <a:avLst/>
          </a:prstGeom>
          <a:noFill/>
        </p:spPr>
        <p:txBody>
          <a:bodyPr wrap="square" rtlCol="0">
            <a:spAutoFit/>
          </a:bodyPr>
          <a:lstStyle/>
          <a:p>
            <a:pPr marL="171450" indent="-171450">
              <a:buFont typeface="Wingdings" panose="05000000000000000000" pitchFamily="2" charset="2"/>
              <a:buChar char="q"/>
            </a:pPr>
            <a:r>
              <a:rPr lang="en-GB" sz="1100" dirty="0"/>
              <a:t>A </a:t>
            </a:r>
            <a:r>
              <a:rPr lang="en-GB" sz="1100" b="1" dirty="0"/>
              <a:t>non-uniformed secret police</a:t>
            </a:r>
            <a:r>
              <a:rPr lang="en-GB" sz="1100" dirty="0"/>
              <a:t>. </a:t>
            </a:r>
          </a:p>
          <a:p>
            <a:pPr marL="171450" indent="-171450">
              <a:buFont typeface="Wingdings" panose="05000000000000000000" pitchFamily="2" charset="2"/>
              <a:buChar char="q"/>
            </a:pPr>
            <a:r>
              <a:rPr lang="en-GB" sz="1100" dirty="0"/>
              <a:t>They Identified anyone who criticised or                 openly opposed the Nazi Party.  </a:t>
            </a:r>
          </a:p>
          <a:p>
            <a:pPr marL="171450" indent="-171450">
              <a:buFont typeface="Wingdings" panose="05000000000000000000" pitchFamily="2" charset="2"/>
              <a:buChar char="q"/>
            </a:pPr>
            <a:r>
              <a:rPr lang="en-GB" sz="1100" dirty="0"/>
              <a:t>They spied on people, tapped </a:t>
            </a:r>
            <a:r>
              <a:rPr lang="en-GB" sz="1100" b="1" dirty="0"/>
              <a:t>phones,</a:t>
            </a:r>
            <a:r>
              <a:rPr lang="en-GB" sz="1100" dirty="0"/>
              <a:t>             </a:t>
            </a:r>
            <a:r>
              <a:rPr lang="en-GB" sz="1100" b="1" dirty="0"/>
              <a:t>opened mail &amp; </a:t>
            </a:r>
            <a:r>
              <a:rPr lang="en-GB" sz="1100" dirty="0"/>
              <a:t>used </a:t>
            </a:r>
            <a:r>
              <a:rPr lang="en-GB" sz="1100" b="1" dirty="0"/>
              <a:t>networks of informers</a:t>
            </a:r>
            <a:r>
              <a:rPr lang="en-GB" sz="1100" dirty="0"/>
              <a:t>.  </a:t>
            </a:r>
          </a:p>
          <a:p>
            <a:pPr marL="171450" indent="-171450">
              <a:buFont typeface="Wingdings" panose="05000000000000000000" pitchFamily="2" charset="2"/>
              <a:buChar char="q"/>
            </a:pPr>
            <a:r>
              <a:rPr lang="en-GB" sz="1100" dirty="0"/>
              <a:t>They were given permission to use torture to gain confessions. </a:t>
            </a:r>
          </a:p>
          <a:p>
            <a:pPr marL="171450" indent="-171450">
              <a:buFont typeface="Wingdings" panose="05000000000000000000" pitchFamily="2" charset="2"/>
              <a:buChar char="q"/>
            </a:pPr>
            <a:endParaRPr lang="en-GB" sz="1100" dirty="0"/>
          </a:p>
          <a:p>
            <a:pPr marL="171450" indent="-171450">
              <a:buFont typeface="Wingdings" panose="05000000000000000000" pitchFamily="2" charset="2"/>
              <a:buChar char="q"/>
            </a:pPr>
            <a:endParaRPr lang="en-GB" sz="1200" dirty="0"/>
          </a:p>
        </p:txBody>
      </p:sp>
      <p:sp>
        <p:nvSpPr>
          <p:cNvPr id="4" name="TextBox 3"/>
          <p:cNvSpPr txBox="1"/>
          <p:nvPr/>
        </p:nvSpPr>
        <p:spPr>
          <a:xfrm>
            <a:off x="98374" y="3032535"/>
            <a:ext cx="3075819" cy="1446550"/>
          </a:xfrm>
          <a:prstGeom prst="rect">
            <a:avLst/>
          </a:prstGeom>
          <a:solidFill>
            <a:schemeClr val="bg1"/>
          </a:solidFill>
        </p:spPr>
        <p:txBody>
          <a:bodyPr wrap="square" rtlCol="0">
            <a:spAutoFit/>
          </a:bodyPr>
          <a:lstStyle/>
          <a:p>
            <a:pPr marL="88900" indent="-88900">
              <a:buFont typeface="Arial" panose="020B0604020202020204" pitchFamily="34" charset="0"/>
              <a:buChar char="•"/>
            </a:pPr>
            <a:r>
              <a:rPr lang="en-GB" sz="1100" dirty="0"/>
              <a:t>All </a:t>
            </a:r>
            <a:r>
              <a:rPr lang="en-GB" sz="1100" b="1" dirty="0"/>
              <a:t>judges </a:t>
            </a:r>
            <a:r>
              <a:rPr lang="en-GB" sz="1100" dirty="0"/>
              <a:t>had to be </a:t>
            </a:r>
            <a:r>
              <a:rPr lang="en-GB" sz="1100" b="1" dirty="0"/>
              <a:t>Nazi Party members</a:t>
            </a:r>
            <a:r>
              <a:rPr lang="en-GB" sz="1100" dirty="0"/>
              <a:t>.  If they refused, they would lose their job. Judges were therefore </a:t>
            </a:r>
            <a:r>
              <a:rPr lang="en-GB" sz="1100" b="1" dirty="0"/>
              <a:t>biased</a:t>
            </a:r>
            <a:r>
              <a:rPr lang="en-GB" sz="1100" dirty="0"/>
              <a:t> in favour of the Nazis. </a:t>
            </a:r>
          </a:p>
          <a:p>
            <a:pPr marL="88900" indent="-88900">
              <a:buFont typeface="Arial" panose="020B0604020202020204" pitchFamily="34" charset="0"/>
              <a:buChar char="•"/>
            </a:pPr>
            <a:r>
              <a:rPr lang="en-GB" sz="1100" dirty="0"/>
              <a:t>The beliefs of the Nazis came first, even if this meant going against some existing laws. </a:t>
            </a:r>
          </a:p>
          <a:p>
            <a:pPr marL="88900" indent="-88900">
              <a:buFont typeface="Arial" panose="020B0604020202020204" pitchFamily="34" charset="0"/>
              <a:buChar char="•"/>
            </a:pPr>
            <a:r>
              <a:rPr lang="en-GB" sz="1100" dirty="0"/>
              <a:t>Hitler </a:t>
            </a:r>
            <a:r>
              <a:rPr lang="en-GB" sz="1100" b="1" dirty="0"/>
              <a:t>abolished juries </a:t>
            </a:r>
            <a:r>
              <a:rPr lang="en-GB" sz="1100" dirty="0"/>
              <a:t>(members of the public who decided on the verdict). It was the </a:t>
            </a:r>
            <a:r>
              <a:rPr lang="en-GB" sz="1100" b="1" dirty="0"/>
              <a:t>judge alone </a:t>
            </a:r>
            <a:r>
              <a:rPr lang="en-GB" sz="1100" dirty="0"/>
              <a:t>who decided this and the punishment.</a:t>
            </a:r>
          </a:p>
        </p:txBody>
      </p:sp>
      <p:sp>
        <p:nvSpPr>
          <p:cNvPr id="10" name="TextBox 9"/>
          <p:cNvSpPr txBox="1"/>
          <p:nvPr/>
        </p:nvSpPr>
        <p:spPr>
          <a:xfrm>
            <a:off x="5438287" y="809482"/>
            <a:ext cx="1517515" cy="338554"/>
          </a:xfrm>
          <a:prstGeom prst="rect">
            <a:avLst/>
          </a:prstGeom>
          <a:noFill/>
        </p:spPr>
        <p:txBody>
          <a:bodyPr wrap="square" rtlCol="0">
            <a:spAutoFit/>
          </a:bodyPr>
          <a:lstStyle/>
          <a:p>
            <a:pPr algn="ctr"/>
            <a:r>
              <a:rPr lang="en-GB" sz="1600" u="sng" dirty="0">
                <a:latin typeface="Berlin Sans FB" panose="020E0602020502020306" pitchFamily="34" charset="0"/>
              </a:rPr>
              <a:t>The SS and SD</a:t>
            </a:r>
          </a:p>
        </p:txBody>
      </p:sp>
      <p:pic>
        <p:nvPicPr>
          <p:cNvPr id="1032" name="Picture 8" descr="Image result for HEINRICH HIMMLE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0097" r="16821"/>
          <a:stretch/>
        </p:blipFill>
        <p:spPr bwMode="auto">
          <a:xfrm>
            <a:off x="155022" y="900675"/>
            <a:ext cx="1071598" cy="1221903"/>
          </a:xfrm>
          <a:prstGeom prst="roundRect">
            <a:avLst>
              <a:gd name="adj" fmla="val 13741"/>
            </a:avLst>
          </a:prstGeom>
          <a:solidFill>
            <a:srgbClr val="FFFFFF">
              <a:shade val="85000"/>
            </a:srgbClr>
          </a:solidFill>
          <a:ln>
            <a:noFill/>
          </a:ln>
          <a:effectLst>
            <a:reflection blurRad="12700" stA="38000" endPos="28000" dist="5000" dir="5400000" sy="-100000" algn="bl" rotWithShape="0"/>
          </a:effectLst>
        </p:spPr>
      </p:pic>
      <p:pic>
        <p:nvPicPr>
          <p:cNvPr id="9" name="Picture 2" descr="Related imag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34480" y="1925552"/>
            <a:ext cx="956048" cy="956048"/>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p:cNvSpPr txBox="1"/>
          <p:nvPr/>
        </p:nvSpPr>
        <p:spPr>
          <a:xfrm>
            <a:off x="1233587" y="1848471"/>
            <a:ext cx="2197377" cy="1015663"/>
          </a:xfrm>
          <a:prstGeom prst="rect">
            <a:avLst/>
          </a:prstGeom>
          <a:solidFill>
            <a:schemeClr val="bg1"/>
          </a:solidFill>
          <a:ln>
            <a:noFill/>
          </a:ln>
        </p:spPr>
        <p:txBody>
          <a:bodyPr wrap="square" rtlCol="0">
            <a:spAutoFit/>
          </a:bodyPr>
          <a:lstStyle/>
          <a:p>
            <a:r>
              <a:rPr lang="en-GB" sz="1200" b="1" dirty="0"/>
              <a:t>The SD (Security Service)</a:t>
            </a:r>
          </a:p>
          <a:p>
            <a:r>
              <a:rPr lang="en-GB" sz="1200" b="1" dirty="0"/>
              <a:t>Created:</a:t>
            </a:r>
            <a:r>
              <a:rPr lang="en-GB" sz="1200" dirty="0"/>
              <a:t> 1931</a:t>
            </a:r>
          </a:p>
          <a:p>
            <a:r>
              <a:rPr lang="en-GB" sz="1200" b="1" dirty="0"/>
              <a:t>Leader: </a:t>
            </a:r>
            <a:r>
              <a:rPr lang="en-GB" sz="1200" dirty="0"/>
              <a:t>Reinhard Heydrich</a:t>
            </a:r>
          </a:p>
          <a:p>
            <a:r>
              <a:rPr lang="en-GB" sz="1200" b="1" dirty="0"/>
              <a:t>Purpose: </a:t>
            </a:r>
            <a:r>
              <a:rPr lang="en-GB" sz="1200" dirty="0"/>
              <a:t>Took action against all known opponents of the Nazis.</a:t>
            </a:r>
          </a:p>
        </p:txBody>
      </p:sp>
      <p:sp>
        <p:nvSpPr>
          <p:cNvPr id="28" name="TextBox 27"/>
          <p:cNvSpPr txBox="1"/>
          <p:nvPr/>
        </p:nvSpPr>
        <p:spPr>
          <a:xfrm>
            <a:off x="7529303" y="853092"/>
            <a:ext cx="4535785" cy="1569660"/>
          </a:xfrm>
          <a:prstGeom prst="rect">
            <a:avLst/>
          </a:prstGeom>
          <a:noFill/>
        </p:spPr>
        <p:txBody>
          <a:bodyPr wrap="square" rtlCol="0">
            <a:spAutoFit/>
          </a:bodyPr>
          <a:lstStyle/>
          <a:p>
            <a:pPr marL="171450" indent="-171450">
              <a:buFont typeface="Wingdings" panose="05000000000000000000" pitchFamily="2" charset="2"/>
              <a:buChar char="q"/>
            </a:pPr>
            <a:r>
              <a:rPr lang="en-GB" sz="1200" dirty="0"/>
              <a:t>In the 1930s, it totalled over </a:t>
            </a:r>
            <a:r>
              <a:rPr lang="en-GB" sz="1200" b="1" dirty="0"/>
              <a:t>240,000 men</a:t>
            </a:r>
            <a:r>
              <a:rPr lang="en-GB" sz="1200" dirty="0"/>
              <a:t>. Himmler believed his men could use any methods they wanted to ‘</a:t>
            </a:r>
            <a:r>
              <a:rPr lang="en-GB" sz="1200" b="1" dirty="0"/>
              <a:t>protect the Fuhrer</a:t>
            </a:r>
            <a:r>
              <a:rPr lang="en-GB" sz="1200" dirty="0"/>
              <a:t>’. </a:t>
            </a:r>
          </a:p>
          <a:p>
            <a:pPr marL="171450" indent="-171450">
              <a:buFont typeface="Wingdings" panose="05000000000000000000" pitchFamily="2" charset="2"/>
              <a:buChar char="q"/>
            </a:pPr>
            <a:r>
              <a:rPr lang="en-GB" sz="1200" dirty="0"/>
              <a:t>Himmler was very strict about who could joint the SS. They had to be </a:t>
            </a:r>
            <a:r>
              <a:rPr lang="en-GB" sz="1200" b="1" dirty="0"/>
              <a:t>totally loyal </a:t>
            </a:r>
            <a:r>
              <a:rPr lang="en-GB" sz="1200" dirty="0"/>
              <a:t>to the Nazi Party and Hitler. </a:t>
            </a:r>
          </a:p>
          <a:p>
            <a:pPr marL="171450" indent="-171450">
              <a:buFont typeface="Wingdings" panose="05000000000000000000" pitchFamily="2" charset="2"/>
              <a:buChar char="q"/>
            </a:pPr>
            <a:r>
              <a:rPr lang="en-GB" sz="1200" dirty="0"/>
              <a:t>Himmler only wanted ‘</a:t>
            </a:r>
            <a:r>
              <a:rPr lang="en-GB" sz="1200" b="1" dirty="0"/>
              <a:t>pure Aryan</a:t>
            </a:r>
            <a:r>
              <a:rPr lang="en-GB" sz="1200" dirty="0"/>
              <a:t>’ men who were expected to marry racially pure women &amp; produce pure Aryan children. Officers had to produce birth certificates and family History before they could join.</a:t>
            </a:r>
          </a:p>
        </p:txBody>
      </p:sp>
      <p:cxnSp>
        <p:nvCxnSpPr>
          <p:cNvPr id="15" name="Straight Connector 14"/>
          <p:cNvCxnSpPr/>
          <p:nvPr/>
        </p:nvCxnSpPr>
        <p:spPr>
          <a:xfrm flipV="1">
            <a:off x="3454168" y="2366050"/>
            <a:ext cx="8669760" cy="19459"/>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3448199" y="853092"/>
            <a:ext cx="3641" cy="2028508"/>
          </a:xfrm>
          <a:prstGeom prst="line">
            <a:avLst/>
          </a:prstGeom>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1711938" y="2825228"/>
            <a:ext cx="3570785" cy="338554"/>
          </a:xfrm>
          <a:prstGeom prst="rect">
            <a:avLst/>
          </a:prstGeom>
          <a:noFill/>
        </p:spPr>
        <p:txBody>
          <a:bodyPr wrap="square" rtlCol="0">
            <a:spAutoFit/>
          </a:bodyPr>
          <a:lstStyle/>
          <a:p>
            <a:pPr algn="ctr"/>
            <a:r>
              <a:rPr lang="en-GB" sz="1600" u="sng" dirty="0">
                <a:latin typeface="Berlin Sans FB" panose="020E0602020502020306" pitchFamily="34" charset="0"/>
              </a:rPr>
              <a:t>The Nazi Peoples’ Courts &amp; Nazi Judges</a:t>
            </a:r>
          </a:p>
        </p:txBody>
      </p:sp>
      <p:pic>
        <p:nvPicPr>
          <p:cNvPr id="17" name="Picture 2" descr="Related image"/>
          <p:cNvPicPr>
            <a:picLocks noChangeAspect="1" noChangeArrowheads="1"/>
          </p:cNvPicPr>
          <p:nvPr/>
        </p:nvPicPr>
        <p:blipFill rotWithShape="1">
          <a:blip r:embed="rId7">
            <a:clrChange>
              <a:clrFrom>
                <a:srgbClr val="FFFFFF"/>
              </a:clrFrom>
              <a:clrTo>
                <a:srgbClr val="FFFFFF">
                  <a:alpha val="0"/>
                </a:srgbClr>
              </a:clrTo>
            </a:clrChange>
            <a:extLst>
              <a:ext uri="{BEBA8EAE-BF5A-486C-A8C5-ECC9F3942E4B}">
                <a14:imgProps xmlns:a14="http://schemas.microsoft.com/office/drawing/2010/main">
                  <a14:imgLayer r:embed="rId8">
                    <a14:imgEffect>
                      <a14:backgroundRemoval t="66884" b="97879" l="23718" r="41667">
                        <a14:foregroundMark x1="30128" y1="70799" x2="34135" y2="75693"/>
                        <a14:foregroundMark x1="33654" y1="78630" x2="34455" y2="81077"/>
                        <a14:foregroundMark x1="31571" y1="77488" x2="33173" y2="81892"/>
                        <a14:foregroundMark x1="30929" y1="81240" x2="36378" y2="81240"/>
                        <a14:foregroundMark x1="30288" y1="81240" x2="33333" y2="81077"/>
                        <a14:foregroundMark x1="32212" y1="80261" x2="32692" y2="82545"/>
                        <a14:foregroundMark x1="34936" y1="79935" x2="34936" y2="82708"/>
                        <a14:foregroundMark x1="31250" y1="95106" x2="35417" y2="95269"/>
                        <a14:foregroundMark x1="34615" y1="95432" x2="36218" y2="94290"/>
                      </a14:backgroundRemoval>
                    </a14:imgEffect>
                  </a14:imgLayer>
                </a14:imgProps>
              </a:ext>
              <a:ext uri="{28A0092B-C50C-407E-A947-70E740481C1C}">
                <a14:useLocalDpi xmlns:a14="http://schemas.microsoft.com/office/drawing/2010/main" val="0"/>
              </a:ext>
            </a:extLst>
          </a:blip>
          <a:srcRect l="24307" t="67303" r="57745" b="1783"/>
          <a:stretch/>
        </p:blipFill>
        <p:spPr bwMode="auto">
          <a:xfrm>
            <a:off x="6741050" y="5088835"/>
            <a:ext cx="881619" cy="1667931"/>
          </a:xfrm>
          <a:prstGeom prst="rect">
            <a:avLst/>
          </a:prstGeom>
          <a:noFill/>
          <a:extLst>
            <a:ext uri="{909E8E84-426E-40DD-AFC4-6F175D3DCCD1}">
              <a14:hiddenFill xmlns:a14="http://schemas.microsoft.com/office/drawing/2010/main">
                <a:solidFill>
                  <a:srgbClr val="FFFFFF"/>
                </a:solidFill>
              </a14:hiddenFill>
            </a:ext>
          </a:extLst>
        </p:spPr>
      </p:pic>
      <p:sp>
        <p:nvSpPr>
          <p:cNvPr id="35" name="TextBox 34"/>
          <p:cNvSpPr txBox="1"/>
          <p:nvPr/>
        </p:nvSpPr>
        <p:spPr>
          <a:xfrm>
            <a:off x="8330685" y="2823126"/>
            <a:ext cx="2635409" cy="369332"/>
          </a:xfrm>
          <a:prstGeom prst="rect">
            <a:avLst/>
          </a:prstGeom>
          <a:noFill/>
        </p:spPr>
        <p:txBody>
          <a:bodyPr wrap="square" rtlCol="0">
            <a:spAutoFit/>
          </a:bodyPr>
          <a:lstStyle/>
          <a:p>
            <a:pPr algn="ctr"/>
            <a:r>
              <a:rPr lang="en-GB" u="sng" dirty="0">
                <a:latin typeface="Berlin Sans FB" panose="020E0602020502020306" pitchFamily="34" charset="0"/>
              </a:rPr>
              <a:t>The Gestapo</a:t>
            </a:r>
          </a:p>
        </p:txBody>
      </p:sp>
      <p:sp>
        <p:nvSpPr>
          <p:cNvPr id="29" name="TextBox 28"/>
          <p:cNvSpPr txBox="1"/>
          <p:nvPr/>
        </p:nvSpPr>
        <p:spPr>
          <a:xfrm>
            <a:off x="7269163" y="4377600"/>
            <a:ext cx="5059492" cy="1107996"/>
          </a:xfrm>
          <a:prstGeom prst="rect">
            <a:avLst/>
          </a:prstGeom>
          <a:noFill/>
        </p:spPr>
        <p:txBody>
          <a:bodyPr wrap="square" rtlCol="0">
            <a:spAutoFit/>
          </a:bodyPr>
          <a:lstStyle/>
          <a:p>
            <a:pPr marL="88900" indent="-88900">
              <a:buFont typeface="Arial" panose="020B0604020202020204" pitchFamily="34" charset="0"/>
              <a:buChar char="•"/>
            </a:pPr>
            <a:r>
              <a:rPr lang="en-GB" sz="1100" dirty="0"/>
              <a:t>Their main weapon was </a:t>
            </a:r>
            <a:r>
              <a:rPr lang="en-GB" sz="1100" b="1" dirty="0"/>
              <a:t>fear</a:t>
            </a:r>
            <a:r>
              <a:rPr lang="en-GB" sz="1100" dirty="0"/>
              <a:t> because Germans could not tell them apart from ordinary Germans.  </a:t>
            </a:r>
          </a:p>
          <a:p>
            <a:pPr marL="88900" indent="-88900">
              <a:buFont typeface="Arial" panose="020B0604020202020204" pitchFamily="34" charset="0"/>
              <a:buChar char="•"/>
            </a:pPr>
            <a:r>
              <a:rPr lang="en-GB" sz="1100" dirty="0"/>
              <a:t>Prisoners could be imprisoned </a:t>
            </a:r>
            <a:r>
              <a:rPr lang="en-GB" sz="1100" b="1" dirty="0"/>
              <a:t>without a trial </a:t>
            </a:r>
            <a:r>
              <a:rPr lang="en-GB" sz="1100" dirty="0"/>
              <a:t>and family members often received letters saying they had died in prison.  Many were sent to </a:t>
            </a:r>
            <a:r>
              <a:rPr lang="en-GB" sz="1100" b="1" dirty="0"/>
              <a:t>Concentration Camps</a:t>
            </a:r>
            <a:r>
              <a:rPr lang="en-GB" sz="1100" dirty="0"/>
              <a:t>. </a:t>
            </a:r>
          </a:p>
          <a:p>
            <a:pPr marL="88900" indent="-88900">
              <a:buFont typeface="Arial" panose="020B0604020202020204" pitchFamily="34" charset="0"/>
              <a:buChar char="•"/>
            </a:pPr>
            <a:r>
              <a:rPr lang="en-GB" sz="1100" dirty="0"/>
              <a:t>Prisoners were sometimes released from camps on purpose to spread the fear of the camps to family &amp; friends.  </a:t>
            </a:r>
          </a:p>
        </p:txBody>
      </p:sp>
      <p:sp>
        <p:nvSpPr>
          <p:cNvPr id="30" name="TextBox 29"/>
          <p:cNvSpPr txBox="1"/>
          <p:nvPr/>
        </p:nvSpPr>
        <p:spPr>
          <a:xfrm>
            <a:off x="7551070" y="5473392"/>
            <a:ext cx="4677114" cy="1277273"/>
          </a:xfrm>
          <a:prstGeom prst="rect">
            <a:avLst/>
          </a:prstGeom>
          <a:noFill/>
        </p:spPr>
        <p:txBody>
          <a:bodyPr wrap="square" rtlCol="0">
            <a:spAutoFit/>
          </a:bodyPr>
          <a:lstStyle/>
          <a:p>
            <a:pPr marL="171450" indent="-171450">
              <a:buFont typeface="Arial" panose="020B0604020202020204" pitchFamily="34" charset="0"/>
              <a:buChar char="•"/>
            </a:pPr>
            <a:r>
              <a:rPr lang="en-GB" sz="1100" dirty="0"/>
              <a:t>There were only </a:t>
            </a:r>
            <a:r>
              <a:rPr lang="en-GB" sz="1100" b="1" dirty="0"/>
              <a:t>30,000 Gestapo </a:t>
            </a:r>
            <a:r>
              <a:rPr lang="en-GB" sz="1100" dirty="0"/>
              <a:t>to police about </a:t>
            </a:r>
            <a:r>
              <a:rPr lang="en-GB" sz="1100" b="1" dirty="0"/>
              <a:t>80 million people </a:t>
            </a:r>
            <a:r>
              <a:rPr lang="en-GB" sz="1100" dirty="0"/>
              <a:t>but the German public were never aware of this and believed they were everywhere.  </a:t>
            </a:r>
          </a:p>
          <a:p>
            <a:pPr marL="171450" indent="-171450">
              <a:buFont typeface="Arial" panose="020B0604020202020204" pitchFamily="34" charset="0"/>
              <a:buChar char="•"/>
            </a:pPr>
            <a:r>
              <a:rPr lang="en-GB" sz="1100" dirty="0"/>
              <a:t>For example, there were only 50 Gestapo officers for one key city Hamburg. </a:t>
            </a:r>
          </a:p>
          <a:p>
            <a:pPr marL="171450" indent="-171450">
              <a:buFont typeface="Arial" panose="020B0604020202020204" pitchFamily="34" charset="0"/>
              <a:buChar char="•"/>
            </a:pPr>
            <a:r>
              <a:rPr lang="en-GB" sz="1100" dirty="0"/>
              <a:t>Even </a:t>
            </a:r>
            <a:r>
              <a:rPr lang="en-GB" sz="1100" b="1" dirty="0"/>
              <a:t>children</a:t>
            </a:r>
            <a:r>
              <a:rPr lang="en-GB" sz="1100" dirty="0"/>
              <a:t> were encouraged by their teachers and Hitler Youth leaders to </a:t>
            </a:r>
            <a:r>
              <a:rPr lang="en-GB" sz="1100" b="1" dirty="0"/>
              <a:t>inform on their parents </a:t>
            </a:r>
            <a:r>
              <a:rPr lang="en-GB" sz="1100" dirty="0"/>
              <a:t>– even if they made an anti Hitler Joke. </a:t>
            </a:r>
          </a:p>
          <a:p>
            <a:pPr marL="171450" indent="-171450">
              <a:buFont typeface="Arial" panose="020B0604020202020204" pitchFamily="34" charset="0"/>
              <a:buChar char="•"/>
            </a:pPr>
            <a:r>
              <a:rPr lang="en-GB" sz="1100" dirty="0"/>
              <a:t>In 1939 alone, 160,000 people were arrested</a:t>
            </a:r>
          </a:p>
        </p:txBody>
      </p:sp>
      <p:sp>
        <p:nvSpPr>
          <p:cNvPr id="25" name="TextBox 24"/>
          <p:cNvSpPr txBox="1"/>
          <p:nvPr/>
        </p:nvSpPr>
        <p:spPr>
          <a:xfrm>
            <a:off x="86118" y="4893332"/>
            <a:ext cx="3156287" cy="1785104"/>
          </a:xfrm>
          <a:prstGeom prst="rect">
            <a:avLst/>
          </a:prstGeom>
          <a:noFill/>
        </p:spPr>
        <p:txBody>
          <a:bodyPr wrap="square" rtlCol="0">
            <a:spAutoFit/>
          </a:bodyPr>
          <a:lstStyle/>
          <a:p>
            <a:pPr marL="88900" indent="-88900">
              <a:buFont typeface="Arial" panose="020B0604020202020204" pitchFamily="34" charset="0"/>
              <a:buChar char="•"/>
            </a:pPr>
            <a:r>
              <a:rPr lang="en-GB" sz="1100" dirty="0"/>
              <a:t>Concentration Camps opened in </a:t>
            </a:r>
            <a:r>
              <a:rPr lang="en-GB" sz="1100" b="1" dirty="0"/>
              <a:t>1933</a:t>
            </a:r>
            <a:r>
              <a:rPr lang="en-GB" sz="1100" dirty="0"/>
              <a:t>. They were run by the </a:t>
            </a:r>
            <a:r>
              <a:rPr lang="en-GB" sz="1100" b="1" dirty="0"/>
              <a:t>SA</a:t>
            </a:r>
            <a:r>
              <a:rPr lang="en-GB" sz="1100" dirty="0"/>
              <a:t> and the </a:t>
            </a:r>
            <a:r>
              <a:rPr lang="en-GB" sz="1100" b="1" dirty="0"/>
              <a:t>SS</a:t>
            </a:r>
            <a:r>
              <a:rPr lang="en-GB" sz="1100" dirty="0"/>
              <a:t>. Even one even for women. </a:t>
            </a:r>
          </a:p>
          <a:p>
            <a:pPr marL="88900" indent="-88900">
              <a:buFont typeface="Arial" panose="020B0604020202020204" pitchFamily="34" charset="0"/>
              <a:buChar char="•"/>
            </a:pPr>
            <a:r>
              <a:rPr lang="en-GB" sz="1100" dirty="0"/>
              <a:t>One well know camp opened in 1933 was </a:t>
            </a:r>
            <a:r>
              <a:rPr lang="en-GB" sz="1100" b="1" dirty="0"/>
              <a:t>Dachau</a:t>
            </a:r>
            <a:r>
              <a:rPr lang="en-GB" sz="1100" dirty="0"/>
              <a:t>. </a:t>
            </a:r>
          </a:p>
          <a:p>
            <a:pPr marL="88900" indent="-88900">
              <a:buFont typeface="Arial" panose="020B0604020202020204" pitchFamily="34" charset="0"/>
              <a:buChar char="•"/>
            </a:pPr>
            <a:r>
              <a:rPr lang="en-GB" sz="1100" dirty="0"/>
              <a:t>Camps were located in </a:t>
            </a:r>
            <a:r>
              <a:rPr lang="en-GB" sz="1100" b="1" dirty="0"/>
              <a:t>isolated areas</a:t>
            </a:r>
            <a:r>
              <a:rPr lang="en-GB" sz="1100" dirty="0"/>
              <a:t>, away from public knowledge.</a:t>
            </a:r>
          </a:p>
          <a:p>
            <a:pPr marL="88900" indent="-88900">
              <a:buFont typeface="Arial" panose="020B0604020202020204" pitchFamily="34" charset="0"/>
              <a:buChar char="•"/>
            </a:pPr>
            <a:r>
              <a:rPr lang="en-GB" sz="1100" dirty="0"/>
              <a:t>By 1939 there were 150,000 people under ‘</a:t>
            </a:r>
            <a:r>
              <a:rPr lang="en-GB" sz="1100" b="1" dirty="0"/>
              <a:t>protective arrest</a:t>
            </a:r>
            <a:r>
              <a:rPr lang="en-GB" sz="1100" dirty="0"/>
              <a:t>’.  They had not officially committed any crimes but they were locked up for </a:t>
            </a:r>
            <a:r>
              <a:rPr lang="en-GB" sz="1100" b="1" dirty="0"/>
              <a:t>doing or saying things the Nazis did not approve.</a:t>
            </a:r>
            <a:endParaRPr lang="en-GB" sz="1100" dirty="0"/>
          </a:p>
        </p:txBody>
      </p:sp>
      <p:sp>
        <p:nvSpPr>
          <p:cNvPr id="38" name="TextBox 37"/>
          <p:cNvSpPr txBox="1"/>
          <p:nvPr/>
        </p:nvSpPr>
        <p:spPr>
          <a:xfrm>
            <a:off x="1711937" y="4647894"/>
            <a:ext cx="3570785" cy="338554"/>
          </a:xfrm>
          <a:prstGeom prst="rect">
            <a:avLst/>
          </a:prstGeom>
          <a:noFill/>
        </p:spPr>
        <p:txBody>
          <a:bodyPr wrap="square" rtlCol="0">
            <a:spAutoFit/>
          </a:bodyPr>
          <a:lstStyle/>
          <a:p>
            <a:pPr algn="ctr"/>
            <a:r>
              <a:rPr lang="en-GB" sz="1600" u="sng" dirty="0">
                <a:latin typeface="Berlin Sans FB" panose="020E0602020502020306" pitchFamily="34" charset="0"/>
              </a:rPr>
              <a:t>The Concentration Camps</a:t>
            </a:r>
          </a:p>
        </p:txBody>
      </p:sp>
      <p:sp>
        <p:nvSpPr>
          <p:cNvPr id="39" name="TextBox 38"/>
          <p:cNvSpPr txBox="1"/>
          <p:nvPr/>
        </p:nvSpPr>
        <p:spPr>
          <a:xfrm>
            <a:off x="3076718" y="3043086"/>
            <a:ext cx="3270872" cy="1446550"/>
          </a:xfrm>
          <a:prstGeom prst="rect">
            <a:avLst/>
          </a:prstGeom>
          <a:noFill/>
        </p:spPr>
        <p:txBody>
          <a:bodyPr wrap="square" rtlCol="0">
            <a:spAutoFit/>
          </a:bodyPr>
          <a:lstStyle/>
          <a:p>
            <a:pPr marL="88900" indent="-88900">
              <a:buFont typeface="Arial" panose="020B0604020202020204" pitchFamily="34" charset="0"/>
              <a:buChar char="•"/>
            </a:pPr>
            <a:r>
              <a:rPr lang="en-GB" sz="1100" dirty="0"/>
              <a:t>Hitler set up a </a:t>
            </a:r>
            <a:r>
              <a:rPr lang="en-GB" sz="1100" b="1" dirty="0"/>
              <a:t>People’s Court</a:t>
            </a:r>
            <a:r>
              <a:rPr lang="en-GB" sz="1100" dirty="0"/>
              <a:t>. Judges were </a:t>
            </a:r>
            <a:r>
              <a:rPr lang="en-GB" sz="1100" b="1" dirty="0"/>
              <a:t>specially selected </a:t>
            </a:r>
            <a:r>
              <a:rPr lang="en-GB" sz="1100" dirty="0"/>
              <a:t>&amp; trials would take place </a:t>
            </a:r>
            <a:r>
              <a:rPr lang="en-GB" sz="1100" b="1" dirty="0"/>
              <a:t>secretly</a:t>
            </a:r>
            <a:r>
              <a:rPr lang="en-GB" sz="1100" dirty="0"/>
              <a:t>.</a:t>
            </a:r>
          </a:p>
          <a:p>
            <a:pPr marL="88900" indent="-88900">
              <a:buFont typeface="Arial" panose="020B0604020202020204" pitchFamily="34" charset="0"/>
              <a:buChar char="•"/>
            </a:pPr>
            <a:r>
              <a:rPr lang="en-GB" sz="1100" dirty="0"/>
              <a:t>Hitler sometimes got involved in some cases &amp; decided the punishment himself.  </a:t>
            </a:r>
          </a:p>
          <a:p>
            <a:pPr marL="88900" indent="-88900">
              <a:buFont typeface="Arial" panose="020B0604020202020204" pitchFamily="34" charset="0"/>
              <a:buChar char="•"/>
            </a:pPr>
            <a:r>
              <a:rPr lang="en-GB" sz="1100" dirty="0"/>
              <a:t>Citizens had </a:t>
            </a:r>
            <a:r>
              <a:rPr lang="en-GB" sz="1100" b="1" dirty="0"/>
              <a:t>no right to appeal </a:t>
            </a:r>
            <a:r>
              <a:rPr lang="en-GB" sz="1100" dirty="0"/>
              <a:t>against the verdict  of the People’s Court.  </a:t>
            </a:r>
          </a:p>
          <a:p>
            <a:pPr marL="88900" indent="-88900">
              <a:buFont typeface="Arial" panose="020B0604020202020204" pitchFamily="34" charset="0"/>
              <a:buChar char="•"/>
            </a:pPr>
            <a:r>
              <a:rPr lang="en-GB" sz="1100" dirty="0"/>
              <a:t>Between 1934-1939, 534 people were given the death sentence.  </a:t>
            </a:r>
          </a:p>
        </p:txBody>
      </p:sp>
      <p:sp>
        <p:nvSpPr>
          <p:cNvPr id="31" name="TextBox 30"/>
          <p:cNvSpPr txBox="1"/>
          <p:nvPr/>
        </p:nvSpPr>
        <p:spPr>
          <a:xfrm>
            <a:off x="98374" y="4421930"/>
            <a:ext cx="6402595" cy="276999"/>
          </a:xfrm>
          <a:prstGeom prst="rect">
            <a:avLst/>
          </a:prstGeom>
          <a:noFill/>
        </p:spPr>
        <p:txBody>
          <a:bodyPr wrap="square" rtlCol="0">
            <a:spAutoFit/>
          </a:bodyPr>
          <a:lstStyle/>
          <a:p>
            <a:r>
              <a:rPr lang="en-GB" sz="1200" b="1" dirty="0"/>
              <a:t>EXAMPLE </a:t>
            </a:r>
            <a:r>
              <a:rPr lang="en-GB" sz="1200" dirty="0"/>
              <a:t>= </a:t>
            </a:r>
            <a:r>
              <a:rPr lang="en-GB" sz="1200" b="1" dirty="0"/>
              <a:t>Roland </a:t>
            </a:r>
            <a:r>
              <a:rPr lang="en-GB" sz="1200" b="1" dirty="0" err="1"/>
              <a:t>Freisler</a:t>
            </a:r>
            <a:r>
              <a:rPr lang="en-GB" sz="1200" b="1" dirty="0"/>
              <a:t> </a:t>
            </a:r>
            <a:r>
              <a:rPr lang="en-GB" sz="1200" dirty="0"/>
              <a:t>was a </a:t>
            </a:r>
            <a:r>
              <a:rPr lang="en-GB" sz="1200" b="1" dirty="0"/>
              <a:t>People’s Court Judge</a:t>
            </a:r>
            <a:r>
              <a:rPr lang="en-GB" sz="1200" dirty="0"/>
              <a:t>. </a:t>
            </a:r>
            <a:r>
              <a:rPr lang="en-GB" sz="1200" b="1" dirty="0"/>
              <a:t>90%</a:t>
            </a:r>
            <a:r>
              <a:rPr lang="en-GB" sz="1200" dirty="0"/>
              <a:t> of his cases resulted in a death penalty</a:t>
            </a:r>
          </a:p>
        </p:txBody>
      </p:sp>
      <p:cxnSp>
        <p:nvCxnSpPr>
          <p:cNvPr id="41" name="Straight Connector 40"/>
          <p:cNvCxnSpPr/>
          <p:nvPr/>
        </p:nvCxnSpPr>
        <p:spPr>
          <a:xfrm flipV="1">
            <a:off x="86118" y="4426034"/>
            <a:ext cx="6568814" cy="2048"/>
          </a:xfrm>
          <a:prstGeom prst="line">
            <a:avLst/>
          </a:prstGeom>
        </p:spPr>
        <p:style>
          <a:lnRef idx="1">
            <a:schemeClr val="accent1"/>
          </a:lnRef>
          <a:fillRef idx="0">
            <a:schemeClr val="accent1"/>
          </a:fillRef>
          <a:effectRef idx="0">
            <a:schemeClr val="accent1"/>
          </a:effectRef>
          <a:fontRef idx="minor">
            <a:schemeClr val="tx1"/>
          </a:fontRef>
        </p:style>
      </p:cxnSp>
      <p:pic>
        <p:nvPicPr>
          <p:cNvPr id="1026" name="Picture 2" descr="Related image"/>
          <p:cNvPicPr>
            <a:picLocks noChangeAspect="1" noChangeArrowheads="1"/>
          </p:cNvPicPr>
          <p:nvPr/>
        </p:nvPicPr>
        <p:blipFill rotWithShape="1">
          <a:blip r:embed="rId9">
            <a:extLst>
              <a:ext uri="{BEBA8EAE-BF5A-486C-A8C5-ECC9F3942E4B}">
                <a14:imgProps xmlns:a14="http://schemas.microsoft.com/office/drawing/2010/main">
                  <a14:imgLayer r:embed="rId8">
                    <a14:imgEffect>
                      <a14:backgroundRemoval t="0" b="26917" l="41026" r="59135">
                        <a14:foregroundMark x1="48558" y1="1958" x2="53045" y2="2936"/>
                        <a14:foregroundMark x1="47596" y1="5057" x2="52083" y2="4241"/>
                        <a14:foregroundMark x1="48718" y1="7178" x2="48718" y2="7178"/>
                        <a14:foregroundMark x1="51122" y1="7178" x2="51122" y2="7178"/>
                        <a14:foregroundMark x1="56891" y1="18597" x2="57532" y2="21044"/>
                        <a14:foregroundMark x1="57212" y1="17455" x2="58333" y2="20718"/>
                        <a14:foregroundMark x1="52885" y1="13214" x2="52885" y2="13214"/>
                      </a14:backgroundRemoval>
                    </a14:imgEffect>
                  </a14:imgLayer>
                </a14:imgProps>
              </a:ext>
              <a:ext uri="{28A0092B-C50C-407E-A947-70E740481C1C}">
                <a14:useLocalDpi xmlns:a14="http://schemas.microsoft.com/office/drawing/2010/main" val="0"/>
              </a:ext>
            </a:extLst>
          </a:blip>
          <a:srcRect l="41522" r="41445" b="73188"/>
          <a:stretch/>
        </p:blipFill>
        <p:spPr bwMode="auto">
          <a:xfrm>
            <a:off x="6955802" y="1261222"/>
            <a:ext cx="778968" cy="1133571"/>
          </a:xfrm>
          <a:prstGeom prst="rect">
            <a:avLst/>
          </a:prstGeom>
          <a:noFill/>
          <a:extLst>
            <a:ext uri="{909E8E84-426E-40DD-AFC4-6F175D3DCCD1}">
              <a14:hiddenFill xmlns:a14="http://schemas.microsoft.com/office/drawing/2010/main">
                <a:solidFill>
                  <a:srgbClr val="FFFFFF"/>
                </a:solidFill>
              </a14:hiddenFill>
            </a:ext>
          </a:extLst>
        </p:spPr>
      </p:pic>
      <p:sp>
        <p:nvSpPr>
          <p:cNvPr id="45" name="TextBox 44"/>
          <p:cNvSpPr txBox="1"/>
          <p:nvPr/>
        </p:nvSpPr>
        <p:spPr>
          <a:xfrm>
            <a:off x="3148429" y="4893332"/>
            <a:ext cx="3747856" cy="1785104"/>
          </a:xfrm>
          <a:prstGeom prst="rect">
            <a:avLst/>
          </a:prstGeom>
          <a:noFill/>
        </p:spPr>
        <p:txBody>
          <a:bodyPr wrap="square" rtlCol="0">
            <a:spAutoFit/>
          </a:bodyPr>
          <a:lstStyle/>
          <a:p>
            <a:r>
              <a:rPr lang="en-GB" sz="1100" b="1" u="sng" dirty="0"/>
              <a:t>Types of prisoners in the Concentration Camps: </a:t>
            </a:r>
          </a:p>
          <a:p>
            <a:pPr marL="171450" indent="-171450">
              <a:buFont typeface="Wingdings" panose="05000000000000000000" pitchFamily="2" charset="2"/>
              <a:buChar char="q"/>
            </a:pPr>
            <a:r>
              <a:rPr lang="en-GB" sz="1100" dirty="0"/>
              <a:t>‘</a:t>
            </a:r>
            <a:r>
              <a:rPr lang="en-GB" sz="1100" b="1" dirty="0"/>
              <a:t>Undesirables</a:t>
            </a:r>
            <a:r>
              <a:rPr lang="en-GB" sz="1100" dirty="0"/>
              <a:t>’ such as prostitutes &amp; homosexuals.  </a:t>
            </a:r>
          </a:p>
          <a:p>
            <a:pPr marL="171450" indent="-171450">
              <a:buFont typeface="Wingdings" panose="05000000000000000000" pitchFamily="2" charset="2"/>
              <a:buChar char="q"/>
            </a:pPr>
            <a:r>
              <a:rPr lang="en-GB" sz="1100" b="1" dirty="0"/>
              <a:t>Political prisoners </a:t>
            </a:r>
            <a:r>
              <a:rPr lang="en-GB" sz="1100" dirty="0"/>
              <a:t>who were seen as a threat to the Nazis.  E.g. teachers, communists, journalists, writers.  </a:t>
            </a:r>
          </a:p>
          <a:p>
            <a:pPr marL="171450" indent="-171450">
              <a:buFont typeface="Wingdings" panose="05000000000000000000" pitchFamily="2" charset="2"/>
              <a:buChar char="q"/>
            </a:pPr>
            <a:r>
              <a:rPr lang="en-GB" sz="1100" b="1" dirty="0"/>
              <a:t>Minority groups </a:t>
            </a:r>
            <a:r>
              <a:rPr lang="en-GB" sz="1100" dirty="0"/>
              <a:t>such as Jews and Poles</a:t>
            </a:r>
          </a:p>
          <a:p>
            <a:r>
              <a:rPr lang="en-GB" sz="1100" b="1" dirty="0"/>
              <a:t>Example</a:t>
            </a:r>
            <a:r>
              <a:rPr lang="en-GB" sz="1100" dirty="0"/>
              <a:t>: </a:t>
            </a:r>
            <a:r>
              <a:rPr lang="en-GB" sz="1100" b="1" dirty="0"/>
              <a:t>Carl Von Ossietzky</a:t>
            </a:r>
            <a:r>
              <a:rPr lang="en-GB" sz="1100" dirty="0"/>
              <a:t>. A German journalist who was willing to speak up against the Nazis.  He was arrested in 1933.  The next time he was seen by 1935 he was described as ‘ a trembling, pale creature, one eye swollen, teeth knocked out, dragging a broken body’.  He died in prison in 1938.</a:t>
            </a:r>
          </a:p>
        </p:txBody>
      </p:sp>
      <p:pic>
        <p:nvPicPr>
          <p:cNvPr id="12" name="Picture 2" descr="Related image"/>
          <p:cNvPicPr>
            <a:picLocks noChangeAspect="1" noChangeArrowheads="1"/>
          </p:cNvPicPr>
          <p:nvPr/>
        </p:nvPicPr>
        <p:blipFill rotWithShape="1">
          <a:blip r:embed="rId10">
            <a:extLst>
              <a:ext uri="{BEBA8EAE-BF5A-486C-A8C5-ECC9F3942E4B}">
                <a14:imgProps xmlns:a14="http://schemas.microsoft.com/office/drawing/2010/main">
                  <a14:imgLayer r:embed="rId8">
                    <a14:imgEffect>
                      <a14:backgroundRemoval t="66721" b="98695" l="55609" r="74679">
                        <a14:foregroundMark x1="63622" y1="68515" x2="66186" y2="79119"/>
                        <a14:foregroundMark x1="63301" y1="78630" x2="63301" y2="78630"/>
                        <a14:foregroundMark x1="63622" y1="78793" x2="64583" y2="80750"/>
                        <a14:foregroundMark x1="64904" y1="94454" x2="64904" y2="94454"/>
                        <a14:foregroundMark x1="73397" y1="85318" x2="72436" y2="90049"/>
                      </a14:backgroundRemoval>
                    </a14:imgEffect>
                  </a14:imgLayer>
                </a14:imgProps>
              </a:ext>
              <a:ext uri="{28A0092B-C50C-407E-A947-70E740481C1C}">
                <a14:useLocalDpi xmlns:a14="http://schemas.microsoft.com/office/drawing/2010/main" val="0"/>
              </a:ext>
            </a:extLst>
          </a:blip>
          <a:srcRect l="56540" t="67489" r="25512" b="1597"/>
          <a:stretch/>
        </p:blipFill>
        <p:spPr bwMode="auto">
          <a:xfrm>
            <a:off x="6134802" y="3134278"/>
            <a:ext cx="772052" cy="130628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CLIPART SPY"/>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r="22572"/>
          <a:stretch/>
        </p:blipFill>
        <p:spPr bwMode="auto">
          <a:xfrm>
            <a:off x="11360427" y="2626293"/>
            <a:ext cx="771708" cy="1178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68032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172557" y="-53861"/>
            <a:ext cx="9775676" cy="523220"/>
          </a:xfrm>
          <a:prstGeom prst="rect">
            <a:avLst/>
          </a:prstGeom>
          <a:noFill/>
        </p:spPr>
        <p:txBody>
          <a:bodyPr wrap="square" rtlCol="0">
            <a:spAutoFit/>
          </a:bodyPr>
          <a:lstStyle/>
          <a:p>
            <a:pPr algn="ctr"/>
            <a:r>
              <a:rPr lang="en-GB" sz="2800" b="1" dirty="0"/>
              <a:t>L</a:t>
            </a:r>
            <a:r>
              <a:rPr lang="en-GB" sz="2000" b="1" dirty="0"/>
              <a:t>esson </a:t>
            </a:r>
            <a:r>
              <a:rPr lang="en-GB" sz="2800" b="1" dirty="0"/>
              <a:t>17</a:t>
            </a:r>
            <a:r>
              <a:rPr lang="en-GB" sz="2000" b="1" dirty="0"/>
              <a:t>: </a:t>
            </a:r>
            <a:r>
              <a:rPr lang="en-GB" sz="2400" b="1" dirty="0"/>
              <a:t>Nazi Control of Religion 1933-39</a:t>
            </a:r>
            <a:endParaRPr lang="en-GB" b="1" dirty="0"/>
          </a:p>
        </p:txBody>
      </p:sp>
      <p:sp>
        <p:nvSpPr>
          <p:cNvPr id="6" name="TextBox 5"/>
          <p:cNvSpPr txBox="1"/>
          <p:nvPr/>
        </p:nvSpPr>
        <p:spPr>
          <a:xfrm>
            <a:off x="-99997" y="-61555"/>
            <a:ext cx="2789410" cy="523220"/>
          </a:xfrm>
          <a:prstGeom prst="rect">
            <a:avLst/>
          </a:prstGeom>
          <a:noFill/>
        </p:spPr>
        <p:txBody>
          <a:bodyPr wrap="square" rtlCol="0">
            <a:spAutoFit/>
          </a:bodyPr>
          <a:lstStyle/>
          <a:p>
            <a:pPr algn="ctr"/>
            <a:r>
              <a:rPr lang="en-GB" sz="2800" b="1" dirty="0">
                <a:latin typeface="Berlin Sans FB" panose="020E0602020502020306" pitchFamily="34" charset="0"/>
              </a:rPr>
              <a:t>T</a:t>
            </a:r>
            <a:r>
              <a:rPr lang="en-GB" sz="2000" b="1" dirty="0">
                <a:latin typeface="Berlin Sans FB" panose="020E0602020502020306" pitchFamily="34" charset="0"/>
              </a:rPr>
              <a:t>H</a:t>
            </a:r>
            <a:r>
              <a:rPr lang="en-GB" sz="2400" b="1" dirty="0">
                <a:latin typeface="Berlin Sans FB" panose="020E0602020502020306" pitchFamily="34" charset="0"/>
              </a:rPr>
              <a:t>E</a:t>
            </a:r>
            <a:r>
              <a:rPr lang="en-GB" sz="2000" b="1" dirty="0">
                <a:latin typeface="Berlin Sans FB" panose="020E0602020502020306" pitchFamily="34" charset="0"/>
              </a:rPr>
              <a:t> </a:t>
            </a:r>
            <a:r>
              <a:rPr lang="en-GB" sz="2400" b="1" dirty="0">
                <a:latin typeface="Berlin Sans FB" panose="020E0602020502020306" pitchFamily="34" charset="0"/>
              </a:rPr>
              <a:t>K</a:t>
            </a:r>
            <a:r>
              <a:rPr lang="en-GB" sz="2000" b="1" dirty="0">
                <a:latin typeface="Berlin Sans FB" panose="020E0602020502020306" pitchFamily="34" charset="0"/>
              </a:rPr>
              <a:t>E</a:t>
            </a:r>
            <a:r>
              <a:rPr lang="en-GB" sz="2400" b="1" dirty="0">
                <a:latin typeface="Berlin Sans FB" panose="020E0602020502020306" pitchFamily="34" charset="0"/>
              </a:rPr>
              <a:t>Y</a:t>
            </a:r>
            <a:r>
              <a:rPr lang="en-GB" sz="2000" b="1" dirty="0">
                <a:latin typeface="Berlin Sans FB" panose="020E0602020502020306" pitchFamily="34" charset="0"/>
              </a:rPr>
              <a:t> </a:t>
            </a:r>
            <a:r>
              <a:rPr lang="en-GB" sz="2800" b="1" dirty="0">
                <a:latin typeface="Berlin Sans FB" panose="020E0602020502020306" pitchFamily="34" charset="0"/>
              </a:rPr>
              <a:t>P</a:t>
            </a:r>
            <a:r>
              <a:rPr lang="en-GB" sz="2000" b="1" dirty="0">
                <a:latin typeface="Berlin Sans FB" panose="020E0602020502020306" pitchFamily="34" charset="0"/>
              </a:rPr>
              <a:t>O</a:t>
            </a:r>
            <a:r>
              <a:rPr lang="en-GB" sz="2400" b="1" dirty="0">
                <a:latin typeface="Berlin Sans FB" panose="020E0602020502020306" pitchFamily="34" charset="0"/>
              </a:rPr>
              <a:t>I</a:t>
            </a:r>
            <a:r>
              <a:rPr lang="en-GB" sz="2000" b="1" dirty="0">
                <a:latin typeface="Berlin Sans FB" panose="020E0602020502020306" pitchFamily="34" charset="0"/>
              </a:rPr>
              <a:t>N</a:t>
            </a:r>
            <a:r>
              <a:rPr lang="en-GB" sz="2800" b="1" dirty="0">
                <a:latin typeface="Berlin Sans FB" panose="020E0602020502020306" pitchFamily="34" charset="0"/>
              </a:rPr>
              <a:t>T</a:t>
            </a:r>
            <a:r>
              <a:rPr lang="en-GB" sz="2000" b="1" dirty="0">
                <a:latin typeface="Berlin Sans FB" panose="020E0602020502020306" pitchFamily="34" charset="0"/>
              </a:rPr>
              <a:t>S</a:t>
            </a:r>
          </a:p>
        </p:txBody>
      </p:sp>
      <p:cxnSp>
        <p:nvCxnSpPr>
          <p:cNvPr id="7" name="Straight Connector 6"/>
          <p:cNvCxnSpPr/>
          <p:nvPr/>
        </p:nvCxnSpPr>
        <p:spPr>
          <a:xfrm>
            <a:off x="0" y="414417"/>
            <a:ext cx="12192000"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58859" y="414417"/>
            <a:ext cx="3024583" cy="6278642"/>
          </a:xfrm>
          <a:prstGeom prst="rect">
            <a:avLst/>
          </a:prstGeom>
          <a:noFill/>
          <a:ln w="19050">
            <a:solidFill>
              <a:schemeClr val="tx1"/>
            </a:solidFill>
          </a:ln>
        </p:spPr>
        <p:txBody>
          <a:bodyPr wrap="square" rtlCol="0">
            <a:spAutoFit/>
          </a:bodyPr>
          <a:lstStyle/>
          <a:p>
            <a:pPr algn="ctr"/>
            <a:r>
              <a:rPr lang="en-GB" sz="1400" b="1" u="sng" dirty="0"/>
              <a:t>Why was the religion a tricky problem for the Nazis?</a:t>
            </a:r>
          </a:p>
          <a:p>
            <a:pPr algn="ctr"/>
            <a:r>
              <a:rPr lang="en-GB" sz="1200" dirty="0"/>
              <a:t>Hitler had to be very careful about the relationship he had with key ministers and pastors so he could both gain their support but also ensure they followed Nazi beliefs.</a:t>
            </a:r>
          </a:p>
          <a:p>
            <a:pPr algn="ctr"/>
            <a:endParaRPr lang="en-GB" sz="1400" b="1" u="sng" dirty="0"/>
          </a:p>
          <a:p>
            <a:pPr marL="171450" indent="-171450">
              <a:buFont typeface="Wingdings" panose="05000000000000000000" pitchFamily="2" charset="2"/>
              <a:buChar char="q"/>
            </a:pPr>
            <a:r>
              <a:rPr lang="en-GB" sz="1200" b="1" dirty="0"/>
              <a:t>POWER &amp; INFLUENCE OF RELIGION</a:t>
            </a:r>
          </a:p>
          <a:p>
            <a:r>
              <a:rPr lang="en-GB" sz="1200" dirty="0"/>
              <a:t>Influential church ministers and pastors could </a:t>
            </a:r>
            <a:r>
              <a:rPr lang="en-GB" sz="1200" b="1" dirty="0"/>
              <a:t>easily persuade&amp; influence </a:t>
            </a:r>
            <a:r>
              <a:rPr lang="en-GB" sz="1200" dirty="0"/>
              <a:t>the German people against the Nazis.</a:t>
            </a:r>
          </a:p>
          <a:p>
            <a:pPr marL="171450" indent="-171450">
              <a:buFont typeface="Wingdings" panose="05000000000000000000" pitchFamily="2" charset="2"/>
              <a:buChar char="q"/>
            </a:pPr>
            <a:r>
              <a:rPr lang="en-GB" sz="1200" b="1" dirty="0"/>
              <a:t>OPPOSITE BELIEFS</a:t>
            </a:r>
          </a:p>
          <a:p>
            <a:r>
              <a:rPr lang="en-GB" sz="1200" dirty="0"/>
              <a:t>The Church and the Nazis had two opposing set of </a:t>
            </a:r>
            <a:r>
              <a:rPr lang="en-GB" sz="1200" b="1" dirty="0"/>
              <a:t>beliefs</a:t>
            </a:r>
            <a:r>
              <a:rPr lang="en-GB" sz="1200" dirty="0"/>
              <a:t>. The Nazis wanted power, survival of the fittest and conflict; the Church wanted peace between men and tolerance between religions.</a:t>
            </a:r>
          </a:p>
          <a:p>
            <a:pPr marL="171450" indent="-171450">
              <a:buFont typeface="Wingdings" panose="05000000000000000000" pitchFamily="2" charset="2"/>
              <a:buChar char="q"/>
            </a:pPr>
            <a:r>
              <a:rPr lang="en-GB" sz="1200" b="1" dirty="0"/>
              <a:t>A THREAT TO TOTALITARIAN CONTROL</a:t>
            </a:r>
          </a:p>
          <a:p>
            <a:r>
              <a:rPr lang="en-GB" sz="1200" dirty="0"/>
              <a:t>Hitler could not have full, totalitarian control of Germany if the Church also influenced the views of ordinary Germans. </a:t>
            </a:r>
          </a:p>
          <a:p>
            <a:pPr marL="171450" indent="-171450">
              <a:buFont typeface="Wingdings" panose="05000000000000000000" pitchFamily="2" charset="2"/>
              <a:buChar char="q"/>
            </a:pPr>
            <a:r>
              <a:rPr lang="en-GB" sz="1200" b="1" dirty="0"/>
              <a:t>EDUCATION AND YOUTH</a:t>
            </a:r>
          </a:p>
          <a:p>
            <a:r>
              <a:rPr lang="en-GB" sz="1200" dirty="0"/>
              <a:t>The Church still played a huge part in people’s lives including their children’s education. Catholic schools were popular and allowed to teach their faith to children. Away from government control. </a:t>
            </a:r>
          </a:p>
          <a:p>
            <a:pPr marL="171450" indent="-171450">
              <a:buFont typeface="Wingdings" panose="05000000000000000000" pitchFamily="2" charset="2"/>
              <a:buChar char="q"/>
            </a:pPr>
            <a:r>
              <a:rPr lang="en-GB" sz="1200" b="1" dirty="0"/>
              <a:t>ATTRACTING OPPOSITION FROM ABROAD</a:t>
            </a:r>
          </a:p>
          <a:p>
            <a:r>
              <a:rPr lang="en-GB" sz="1200" dirty="0"/>
              <a:t>If the Nazis challenged religion too strongly, it might attract opposition from other countries, especially if Hitler opposed the beliefs of the Pope. He had to keep Protestants and Catholics on side.</a:t>
            </a:r>
          </a:p>
        </p:txBody>
      </p:sp>
      <p:sp>
        <p:nvSpPr>
          <p:cNvPr id="16" name="TextBox 15"/>
          <p:cNvSpPr txBox="1"/>
          <p:nvPr/>
        </p:nvSpPr>
        <p:spPr>
          <a:xfrm>
            <a:off x="3132927" y="6302342"/>
            <a:ext cx="9039456" cy="523220"/>
          </a:xfrm>
          <a:prstGeom prst="rect">
            <a:avLst/>
          </a:prstGeom>
          <a:noFill/>
        </p:spPr>
        <p:txBody>
          <a:bodyPr wrap="square" rtlCol="0">
            <a:spAutoFit/>
          </a:bodyPr>
          <a:lstStyle/>
          <a:p>
            <a:r>
              <a:rPr lang="en-GB" sz="1400" dirty="0"/>
              <a:t>Find out more!  Hitler was very keen to promote a more </a:t>
            </a:r>
            <a:r>
              <a:rPr lang="en-GB" sz="1400" b="1" dirty="0"/>
              <a:t>pagan church </a:t>
            </a:r>
            <a:r>
              <a:rPr lang="en-GB" sz="1400" dirty="0"/>
              <a:t>called the </a:t>
            </a:r>
            <a:r>
              <a:rPr lang="en-GB" sz="1400" b="1" dirty="0"/>
              <a:t>German Faith Movement</a:t>
            </a:r>
            <a:r>
              <a:rPr lang="en-GB" sz="1400" dirty="0"/>
              <a:t>.                       This was a </a:t>
            </a:r>
            <a:r>
              <a:rPr lang="en-GB" sz="1400" b="1" dirty="0"/>
              <a:t>non-Christian</a:t>
            </a:r>
            <a:r>
              <a:rPr lang="en-GB" sz="1400" dirty="0"/>
              <a:t> movement based on the </a:t>
            </a:r>
            <a:r>
              <a:rPr lang="en-GB" sz="1400" b="1" dirty="0"/>
              <a:t>worship of the sun </a:t>
            </a:r>
            <a:r>
              <a:rPr lang="en-GB" sz="1400" dirty="0"/>
              <a:t>and sometimes linked with the </a:t>
            </a:r>
            <a:r>
              <a:rPr lang="en-GB" sz="1400" b="1" dirty="0"/>
              <a:t>occult.</a:t>
            </a:r>
          </a:p>
        </p:txBody>
      </p:sp>
      <p:sp>
        <p:nvSpPr>
          <p:cNvPr id="40" name="TextBox 39"/>
          <p:cNvSpPr txBox="1"/>
          <p:nvPr/>
        </p:nvSpPr>
        <p:spPr>
          <a:xfrm>
            <a:off x="7756574" y="417949"/>
            <a:ext cx="4313541" cy="1446550"/>
          </a:xfrm>
          <a:prstGeom prst="rect">
            <a:avLst/>
          </a:prstGeom>
          <a:noFill/>
          <a:ln w="19050">
            <a:solidFill>
              <a:schemeClr val="tx1"/>
            </a:solidFill>
          </a:ln>
        </p:spPr>
        <p:txBody>
          <a:bodyPr wrap="square" rtlCol="0">
            <a:spAutoFit/>
          </a:bodyPr>
          <a:lstStyle/>
          <a:p>
            <a:r>
              <a:rPr lang="en-GB" sz="1400" u="sng" dirty="0"/>
              <a:t>The Nazi Party set out to control the power and influence of the Christian Church in Germany.  </a:t>
            </a:r>
            <a:r>
              <a:rPr lang="en-GB" sz="1200" dirty="0"/>
              <a:t>At first, Hitler tried to reassure the Church that it would benefit them from working with a Nazi government. In the early years, there was some co-operation between them. However, this did not last long and by 1937, the Christian Churches had little power to oppose the Nazis as they had been ‘</a:t>
            </a:r>
            <a:r>
              <a:rPr lang="en-GB" sz="1200" b="1" dirty="0"/>
              <a:t>Nazified</a:t>
            </a:r>
            <a:r>
              <a:rPr lang="en-GB" sz="1200" dirty="0"/>
              <a:t>’ and their power taken.</a:t>
            </a:r>
          </a:p>
        </p:txBody>
      </p:sp>
      <p:sp>
        <p:nvSpPr>
          <p:cNvPr id="42" name="TextBox 41"/>
          <p:cNvSpPr txBox="1"/>
          <p:nvPr/>
        </p:nvSpPr>
        <p:spPr>
          <a:xfrm>
            <a:off x="3134578" y="1721272"/>
            <a:ext cx="4518077" cy="4585871"/>
          </a:xfrm>
          <a:prstGeom prst="rect">
            <a:avLst/>
          </a:prstGeom>
          <a:noFill/>
          <a:ln w="19050">
            <a:solidFill>
              <a:schemeClr val="tx1"/>
            </a:solidFill>
          </a:ln>
        </p:spPr>
        <p:txBody>
          <a:bodyPr wrap="square" rtlCol="0">
            <a:spAutoFit/>
          </a:bodyPr>
          <a:lstStyle/>
          <a:p>
            <a:pPr algn="ctr"/>
            <a:r>
              <a:rPr lang="en-GB" sz="1400" b="1" u="sng" dirty="0"/>
              <a:t>The Nazi Party and the Catholic Church</a:t>
            </a:r>
          </a:p>
          <a:p>
            <a:r>
              <a:rPr lang="en-GB" sz="1200" b="1" dirty="0"/>
              <a:t>1/3</a:t>
            </a:r>
            <a:r>
              <a:rPr lang="en-GB" sz="1200" dirty="0"/>
              <a:t> </a:t>
            </a:r>
            <a:r>
              <a:rPr lang="en-GB" sz="1200" b="1" dirty="0"/>
              <a:t>of Germans were Catholic.</a:t>
            </a:r>
          </a:p>
          <a:p>
            <a:r>
              <a:rPr lang="en-GB" sz="1200" dirty="0"/>
              <a:t>The </a:t>
            </a:r>
            <a:r>
              <a:rPr lang="en-GB" sz="1200" b="1" dirty="0"/>
              <a:t>two main issues </a:t>
            </a:r>
            <a:r>
              <a:rPr lang="en-GB" sz="1200" dirty="0"/>
              <a:t>they disagreed about were:</a:t>
            </a:r>
          </a:p>
          <a:p>
            <a:pPr marL="228600" indent="-228600">
              <a:buFont typeface="+mj-lt"/>
              <a:buAutoNum type="arabicPeriod"/>
            </a:pPr>
            <a:r>
              <a:rPr lang="en-GB" sz="1200" dirty="0"/>
              <a:t>For Nazis, their leader was Hitler but for Catholics                      their leader was the Pope in Rome.</a:t>
            </a:r>
          </a:p>
          <a:p>
            <a:pPr marL="228600" indent="-228600">
              <a:buFont typeface="+mj-lt"/>
              <a:buAutoNum type="arabicPeriod"/>
            </a:pPr>
            <a:r>
              <a:rPr lang="en-GB" sz="1200" dirty="0"/>
              <a:t>Catholics had their own faith schools which taught a            different set of beliefs to the Nazi run education system.</a:t>
            </a:r>
          </a:p>
          <a:p>
            <a:r>
              <a:rPr lang="en-GB" sz="1400" b="1" u="sng" dirty="0"/>
              <a:t>The Concordat 1933 </a:t>
            </a:r>
          </a:p>
          <a:p>
            <a:r>
              <a:rPr lang="en-GB" sz="1200" dirty="0"/>
              <a:t>This was an agreement between Hitler &amp; Pope/Catholic Church.</a:t>
            </a:r>
          </a:p>
          <a:p>
            <a:pPr marL="174625" indent="-174625">
              <a:buFont typeface="+mj-lt"/>
              <a:buAutoNum type="arabicPeriod"/>
            </a:pPr>
            <a:r>
              <a:rPr lang="en-GB" sz="1200" b="1" dirty="0"/>
              <a:t>Hitler agreed </a:t>
            </a:r>
            <a:r>
              <a:rPr lang="en-GB" sz="1200" dirty="0"/>
              <a:t>to allow Catholics the right to worship freely without changes from the Nazi Party &amp; not interfere with Catholic schools.</a:t>
            </a:r>
          </a:p>
          <a:p>
            <a:pPr marL="174625" indent="-174625">
              <a:buFont typeface="+mj-lt"/>
              <a:buAutoNum type="arabicPeriod"/>
            </a:pPr>
            <a:r>
              <a:rPr lang="en-GB" sz="1200" b="1" dirty="0"/>
              <a:t>The Pope agreed </a:t>
            </a:r>
            <a:r>
              <a:rPr lang="en-GB" sz="1200" dirty="0"/>
              <a:t>that the Catholic Church would not get involved in politics and its German bishops would swear an </a:t>
            </a:r>
            <a:r>
              <a:rPr lang="en-GB" sz="1200" b="1" dirty="0"/>
              <a:t>oath of loyalty </a:t>
            </a:r>
            <a:r>
              <a:rPr lang="en-GB" sz="1200" dirty="0"/>
              <a:t>to the Nazi regime. He would not </a:t>
            </a:r>
            <a:r>
              <a:rPr lang="en-GB" sz="1200" b="1" dirty="0"/>
              <a:t>publically criticise </a:t>
            </a:r>
            <a:r>
              <a:rPr lang="en-GB" sz="1200" dirty="0"/>
              <a:t>the actions of the Nazis. </a:t>
            </a:r>
          </a:p>
          <a:p>
            <a:r>
              <a:rPr lang="en-GB" sz="1200" b="1" dirty="0"/>
              <a:t>However, Hitler broke this agreement throughout the 1930s:</a:t>
            </a:r>
          </a:p>
          <a:p>
            <a:pPr marL="174625" indent="-174625">
              <a:buFont typeface="+mj-lt"/>
              <a:buAutoNum type="arabicPeriod"/>
            </a:pPr>
            <a:r>
              <a:rPr lang="en-GB" sz="1200" b="1" dirty="0"/>
              <a:t>Priests </a:t>
            </a:r>
            <a:r>
              <a:rPr lang="en-GB" sz="1200" dirty="0"/>
              <a:t>were bullied &amp; </a:t>
            </a:r>
            <a:r>
              <a:rPr lang="en-GB" sz="1200" b="1" dirty="0"/>
              <a:t>arrested </a:t>
            </a:r>
            <a:r>
              <a:rPr lang="en-GB" sz="1200" dirty="0"/>
              <a:t>– many ended up in con. camps.</a:t>
            </a:r>
          </a:p>
          <a:p>
            <a:pPr marL="174625" indent="-174625">
              <a:buFont typeface="+mj-lt"/>
              <a:buAutoNum type="arabicPeriod"/>
            </a:pPr>
            <a:r>
              <a:rPr lang="en-GB" sz="1200" b="1" dirty="0"/>
              <a:t>Catholic schools </a:t>
            </a:r>
            <a:r>
              <a:rPr lang="en-GB" sz="1200" dirty="0"/>
              <a:t>were brought in line with Nazi schools anyway. </a:t>
            </a:r>
          </a:p>
          <a:p>
            <a:pPr marL="174625" indent="-174625">
              <a:buFont typeface="+mj-lt"/>
              <a:buAutoNum type="arabicPeriod"/>
            </a:pPr>
            <a:r>
              <a:rPr lang="en-GB" sz="1200" dirty="0"/>
              <a:t>Catholic youth groups such as the </a:t>
            </a:r>
            <a:r>
              <a:rPr lang="en-GB" sz="1200" b="1" dirty="0"/>
              <a:t>Catholic Youth </a:t>
            </a:r>
            <a:r>
              <a:rPr lang="en-GB" sz="1200" dirty="0"/>
              <a:t>were simply </a:t>
            </a:r>
            <a:r>
              <a:rPr lang="en-GB" sz="1200" b="1" dirty="0"/>
              <a:t>banned </a:t>
            </a:r>
            <a:r>
              <a:rPr lang="en-GB" sz="1200" dirty="0"/>
              <a:t>and children by law had to join the Hitler Youth after 1936.</a:t>
            </a:r>
          </a:p>
          <a:p>
            <a:endParaRPr lang="en-GB" sz="1200" dirty="0"/>
          </a:p>
          <a:p>
            <a:pPr algn="ctr"/>
            <a:r>
              <a:rPr lang="en-GB" sz="1200" dirty="0">
                <a:solidFill>
                  <a:srgbClr val="FF0000"/>
                </a:solidFill>
              </a:rPr>
              <a:t>Only in </a:t>
            </a:r>
            <a:r>
              <a:rPr lang="en-GB" sz="1200" b="1" dirty="0">
                <a:solidFill>
                  <a:srgbClr val="FF0000"/>
                </a:solidFill>
              </a:rPr>
              <a:t>1937</a:t>
            </a:r>
            <a:r>
              <a:rPr lang="en-GB" sz="1200" dirty="0">
                <a:solidFill>
                  <a:srgbClr val="FF0000"/>
                </a:solidFill>
              </a:rPr>
              <a:t>, Pope Pius realised the Concordat was worthless &amp; publicly criticised the Nazis in a speech known as ‘With Burning Anxiety’.  In response, Hitler had over 400 Catholic priests arrested.</a:t>
            </a:r>
          </a:p>
        </p:txBody>
      </p:sp>
      <p:sp>
        <p:nvSpPr>
          <p:cNvPr id="43" name="TextBox 42"/>
          <p:cNvSpPr txBox="1"/>
          <p:nvPr/>
        </p:nvSpPr>
        <p:spPr>
          <a:xfrm>
            <a:off x="7756574" y="1910739"/>
            <a:ext cx="4313541" cy="4401205"/>
          </a:xfrm>
          <a:prstGeom prst="rect">
            <a:avLst/>
          </a:prstGeom>
          <a:noFill/>
          <a:ln w="19050">
            <a:solidFill>
              <a:schemeClr val="tx1"/>
            </a:solidFill>
          </a:ln>
        </p:spPr>
        <p:txBody>
          <a:bodyPr wrap="square" rtlCol="0">
            <a:spAutoFit/>
          </a:bodyPr>
          <a:lstStyle/>
          <a:p>
            <a:pPr algn="ctr"/>
            <a:r>
              <a:rPr lang="en-GB" sz="1400" b="1" u="sng" dirty="0"/>
              <a:t>The Nazi Party and the Protestant Church</a:t>
            </a:r>
          </a:p>
          <a:p>
            <a:r>
              <a:rPr lang="en-GB" sz="1200" b="1" dirty="0"/>
              <a:t>2/3 of Germans were Protestant</a:t>
            </a:r>
            <a:r>
              <a:rPr lang="en-GB" sz="1200" dirty="0"/>
              <a:t>. Germany was in fact a founding country of the </a:t>
            </a:r>
            <a:r>
              <a:rPr lang="en-GB" sz="1200" b="1" dirty="0"/>
              <a:t>Protestant</a:t>
            </a:r>
            <a:r>
              <a:rPr lang="en-GB" sz="1200" dirty="0"/>
              <a:t> faith and it had a strong traditional following. At first, many ordinary Germans still felt more loyal to their traditional church rather than the Nazi approved one.</a:t>
            </a:r>
          </a:p>
          <a:p>
            <a:endParaRPr lang="en-GB" sz="1200" b="1" dirty="0"/>
          </a:p>
          <a:p>
            <a:r>
              <a:rPr lang="en-GB" sz="1400" b="1" u="sng" dirty="0"/>
              <a:t>The Reich Church 1936</a:t>
            </a:r>
          </a:p>
          <a:p>
            <a:r>
              <a:rPr lang="en-GB" sz="1200" dirty="0"/>
              <a:t>Many Protestant Churches wanted to work with the Nazis and they agreed with Hitler to form the ‘</a:t>
            </a:r>
            <a:r>
              <a:rPr lang="en-GB" sz="1200" b="1" dirty="0"/>
              <a:t>Reich Church</a:t>
            </a:r>
            <a:r>
              <a:rPr lang="en-GB" sz="1200" dirty="0"/>
              <a:t>’.  Its leader was </a:t>
            </a:r>
            <a:r>
              <a:rPr lang="en-GB" sz="1200" b="1" dirty="0"/>
              <a:t>Ludwig Muller </a:t>
            </a:r>
            <a:r>
              <a:rPr lang="en-GB" sz="1200" dirty="0"/>
              <a:t>who Hitler made the </a:t>
            </a:r>
            <a:r>
              <a:rPr lang="en-GB" sz="1200" b="1" dirty="0"/>
              <a:t>Reich Bishop of Germany.  This was a good way to get the church on side.</a:t>
            </a:r>
            <a:r>
              <a:rPr lang="en-GB" sz="1200" dirty="0"/>
              <a:t> </a:t>
            </a:r>
          </a:p>
          <a:p>
            <a:r>
              <a:rPr lang="en-GB" sz="1200" dirty="0"/>
              <a:t>It was agreed that:</a:t>
            </a:r>
          </a:p>
          <a:p>
            <a:pPr marL="171450" indent="-171450">
              <a:buFont typeface="Arial" panose="020B0604020202020204" pitchFamily="34" charset="0"/>
              <a:buChar char="•"/>
            </a:pPr>
            <a:r>
              <a:rPr lang="en-GB" sz="1200" dirty="0"/>
              <a:t>Protestant leaders were allowed to                                                     continue with their church services.</a:t>
            </a:r>
          </a:p>
          <a:p>
            <a:pPr marL="171450" indent="-171450">
              <a:buFont typeface="Arial" panose="020B0604020202020204" pitchFamily="34" charset="0"/>
              <a:buChar char="•"/>
            </a:pPr>
            <a:r>
              <a:rPr lang="en-GB" sz="1200" dirty="0"/>
              <a:t>Protestant pastors even allowed the                                                    </a:t>
            </a:r>
            <a:r>
              <a:rPr lang="en-GB" sz="1200" b="1" dirty="0"/>
              <a:t>Nazi Swastika </a:t>
            </a:r>
            <a:r>
              <a:rPr lang="en-GB" sz="1200" dirty="0"/>
              <a:t>in their churches along                                         with </a:t>
            </a:r>
            <a:r>
              <a:rPr lang="en-GB" sz="1200" b="1" dirty="0"/>
              <a:t>images of Hitler</a:t>
            </a:r>
            <a:r>
              <a:rPr lang="en-GB" sz="1200" dirty="0"/>
              <a:t>.</a:t>
            </a:r>
          </a:p>
          <a:p>
            <a:pPr marL="171450" indent="-171450">
              <a:buFont typeface="Arial" panose="020B0604020202020204" pitchFamily="34" charset="0"/>
              <a:buChar char="•"/>
            </a:pPr>
            <a:r>
              <a:rPr lang="en-GB" sz="1200" dirty="0"/>
              <a:t>N</a:t>
            </a:r>
            <a:r>
              <a:rPr lang="en-GB" sz="1200" b="1" dirty="0"/>
              <a:t>o Jew </a:t>
            </a:r>
            <a:r>
              <a:rPr lang="en-GB" sz="1200" dirty="0"/>
              <a:t>could change their beliefs and                                      come to the Reich Church.</a:t>
            </a:r>
          </a:p>
          <a:p>
            <a:r>
              <a:rPr lang="en-GB" sz="1200" dirty="0"/>
              <a:t>Some Protestants, such as </a:t>
            </a:r>
            <a:r>
              <a:rPr lang="en-GB" sz="1200" b="1" dirty="0"/>
              <a:t>Martin </a:t>
            </a:r>
            <a:r>
              <a:rPr lang="en-GB" sz="1200" b="1" dirty="0" err="1"/>
              <a:t>Niemoller</a:t>
            </a:r>
            <a:r>
              <a:rPr lang="en-GB" sz="1200" b="1" dirty="0"/>
              <a:t> </a:t>
            </a:r>
            <a:r>
              <a:rPr lang="en-GB" sz="1200" dirty="0"/>
              <a:t>spoke out against the Nazis.  In 1933, he set up the </a:t>
            </a:r>
            <a:r>
              <a:rPr lang="en-GB" sz="1200" b="1" dirty="0"/>
              <a:t>Pastor’s Emergency League </a:t>
            </a:r>
            <a:r>
              <a:rPr lang="en-GB" sz="1200" dirty="0"/>
              <a:t>to call for action against the Nazis.  But in 1937 he was sent to a concentration camp.</a:t>
            </a:r>
          </a:p>
        </p:txBody>
      </p:sp>
      <p:sp>
        <p:nvSpPr>
          <p:cNvPr id="44" name="TextBox 43"/>
          <p:cNvSpPr txBox="1"/>
          <p:nvPr/>
        </p:nvSpPr>
        <p:spPr>
          <a:xfrm>
            <a:off x="3134579" y="410886"/>
            <a:ext cx="4518077" cy="1261884"/>
          </a:xfrm>
          <a:prstGeom prst="rect">
            <a:avLst/>
          </a:prstGeom>
          <a:noFill/>
          <a:ln w="19050">
            <a:solidFill>
              <a:schemeClr val="tx1"/>
            </a:solidFill>
          </a:ln>
        </p:spPr>
        <p:txBody>
          <a:bodyPr wrap="square" rtlCol="0">
            <a:spAutoFit/>
          </a:bodyPr>
          <a:lstStyle/>
          <a:p>
            <a:r>
              <a:rPr lang="en-GB" sz="1400" b="1" dirty="0"/>
              <a:t>Why did the Catholic and Protestant Church support and trust the Nazi government so much – especially in 1933? </a:t>
            </a:r>
          </a:p>
          <a:p>
            <a:r>
              <a:rPr lang="en-GB" sz="1200" dirty="0"/>
              <a:t>Both Churches believed that the Nazi Party were the only regime who would </a:t>
            </a:r>
            <a:r>
              <a:rPr lang="en-GB" sz="1200" b="1" dirty="0"/>
              <a:t>protect them from ‘anti-Christian Communists</a:t>
            </a:r>
            <a:r>
              <a:rPr lang="en-GB" sz="1200" dirty="0"/>
              <a:t>’.  In Communist Russia, churches had been destroyed with priests arrested and shot.  The Church worked with the Nazis as they </a:t>
            </a:r>
            <a:r>
              <a:rPr lang="en-GB" sz="1200" b="1" dirty="0"/>
              <a:t>feared Communism</a:t>
            </a:r>
            <a:endParaRPr lang="en-GB" sz="1200" dirty="0"/>
          </a:p>
        </p:txBody>
      </p:sp>
      <p:pic>
        <p:nvPicPr>
          <p:cNvPr id="21" name="Picture 2" descr="Related image"/>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6891" b="53846" l="54968" r="93109">
                        <a14:foregroundMark x1="78045" y1="31410" x2="80128" y2="32372"/>
                        <a14:foregroundMark x1="75641" y1="43109" x2="75481" y2="48237"/>
                        <a14:foregroundMark x1="81891" y1="43429" x2="82212" y2="48397"/>
                        <a14:foregroundMark x1="79808" y1="32853" x2="79808" y2="32853"/>
                        <a14:backgroundMark x1="60417" y1="34135" x2="59135" y2="50801"/>
                        <a14:backgroundMark x1="62821" y1="37340" x2="64744" y2="42949"/>
                      </a14:backgroundRemoval>
                    </a14:imgEffect>
                  </a14:imgLayer>
                </a14:imgProps>
              </a:ext>
              <a:ext uri="{28A0092B-C50C-407E-A947-70E740481C1C}">
                <a14:useLocalDpi xmlns:a14="http://schemas.microsoft.com/office/drawing/2010/main" val="0"/>
              </a:ext>
            </a:extLst>
          </a:blip>
          <a:srcRect l="64416" t="27891" r="7013" b="48219"/>
          <a:stretch/>
        </p:blipFill>
        <p:spPr bwMode="auto">
          <a:xfrm>
            <a:off x="10308772" y="3869473"/>
            <a:ext cx="1812480" cy="167268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pope cartoon"/>
          <p:cNvPicPr>
            <a:picLocks noChangeAspect="1" noChangeArrowheads="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2874" t="9569" r="57581" b="20289"/>
          <a:stretch/>
        </p:blipFill>
        <p:spPr bwMode="auto">
          <a:xfrm flipH="1">
            <a:off x="6667367" y="1041828"/>
            <a:ext cx="1233109" cy="22424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45336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416324" y="-42925"/>
            <a:ext cx="9775676" cy="523220"/>
          </a:xfrm>
          <a:prstGeom prst="rect">
            <a:avLst/>
          </a:prstGeom>
          <a:noFill/>
        </p:spPr>
        <p:txBody>
          <a:bodyPr wrap="square" rtlCol="0">
            <a:spAutoFit/>
          </a:bodyPr>
          <a:lstStyle/>
          <a:p>
            <a:pPr algn="ctr"/>
            <a:r>
              <a:rPr lang="en-GB" sz="2800" b="1" dirty="0"/>
              <a:t>L</a:t>
            </a:r>
            <a:r>
              <a:rPr lang="en-GB" sz="2000" b="1" dirty="0"/>
              <a:t>esson </a:t>
            </a:r>
            <a:r>
              <a:rPr lang="en-GB" sz="2800" b="1" dirty="0"/>
              <a:t>18</a:t>
            </a:r>
            <a:r>
              <a:rPr lang="en-GB" sz="2000" b="1" dirty="0"/>
              <a:t>: Propaganda &amp; Censorship – Controlling and influencing attitudes</a:t>
            </a:r>
            <a:r>
              <a:rPr lang="en-GB" sz="2400" b="1" dirty="0"/>
              <a:t>.</a:t>
            </a:r>
            <a:endParaRPr lang="en-GB" b="1" dirty="0"/>
          </a:p>
        </p:txBody>
      </p:sp>
      <p:sp>
        <p:nvSpPr>
          <p:cNvPr id="6" name="TextBox 5"/>
          <p:cNvSpPr txBox="1"/>
          <p:nvPr/>
        </p:nvSpPr>
        <p:spPr>
          <a:xfrm>
            <a:off x="-99997" y="-61555"/>
            <a:ext cx="2789410" cy="523220"/>
          </a:xfrm>
          <a:prstGeom prst="rect">
            <a:avLst/>
          </a:prstGeom>
          <a:noFill/>
        </p:spPr>
        <p:txBody>
          <a:bodyPr wrap="square" rtlCol="0">
            <a:spAutoFit/>
          </a:bodyPr>
          <a:lstStyle/>
          <a:p>
            <a:pPr algn="ctr"/>
            <a:r>
              <a:rPr lang="en-GB" sz="2800" b="1" dirty="0">
                <a:latin typeface="Berlin Sans FB" panose="020E0602020502020306" pitchFamily="34" charset="0"/>
              </a:rPr>
              <a:t>T</a:t>
            </a:r>
            <a:r>
              <a:rPr lang="en-GB" sz="2000" b="1" dirty="0">
                <a:latin typeface="Berlin Sans FB" panose="020E0602020502020306" pitchFamily="34" charset="0"/>
              </a:rPr>
              <a:t>H</a:t>
            </a:r>
            <a:r>
              <a:rPr lang="en-GB" sz="2400" b="1" dirty="0">
                <a:latin typeface="Berlin Sans FB" panose="020E0602020502020306" pitchFamily="34" charset="0"/>
              </a:rPr>
              <a:t>E</a:t>
            </a:r>
            <a:r>
              <a:rPr lang="en-GB" sz="2000" b="1" dirty="0">
                <a:latin typeface="Berlin Sans FB" panose="020E0602020502020306" pitchFamily="34" charset="0"/>
              </a:rPr>
              <a:t> </a:t>
            </a:r>
            <a:r>
              <a:rPr lang="en-GB" sz="2400" b="1" dirty="0">
                <a:latin typeface="Berlin Sans FB" panose="020E0602020502020306" pitchFamily="34" charset="0"/>
              </a:rPr>
              <a:t>K</a:t>
            </a:r>
            <a:r>
              <a:rPr lang="en-GB" sz="2000" b="1" dirty="0">
                <a:latin typeface="Berlin Sans FB" panose="020E0602020502020306" pitchFamily="34" charset="0"/>
              </a:rPr>
              <a:t>E</a:t>
            </a:r>
            <a:r>
              <a:rPr lang="en-GB" sz="2400" b="1" dirty="0">
                <a:latin typeface="Berlin Sans FB" panose="020E0602020502020306" pitchFamily="34" charset="0"/>
              </a:rPr>
              <a:t>Y</a:t>
            </a:r>
            <a:r>
              <a:rPr lang="en-GB" sz="2000" b="1" dirty="0">
                <a:latin typeface="Berlin Sans FB" panose="020E0602020502020306" pitchFamily="34" charset="0"/>
              </a:rPr>
              <a:t> </a:t>
            </a:r>
            <a:r>
              <a:rPr lang="en-GB" sz="2800" b="1" dirty="0">
                <a:latin typeface="Berlin Sans FB" panose="020E0602020502020306" pitchFamily="34" charset="0"/>
              </a:rPr>
              <a:t>P</a:t>
            </a:r>
            <a:r>
              <a:rPr lang="en-GB" sz="2000" b="1" dirty="0">
                <a:latin typeface="Berlin Sans FB" panose="020E0602020502020306" pitchFamily="34" charset="0"/>
              </a:rPr>
              <a:t>O</a:t>
            </a:r>
            <a:r>
              <a:rPr lang="en-GB" sz="2400" b="1" dirty="0">
                <a:latin typeface="Berlin Sans FB" panose="020E0602020502020306" pitchFamily="34" charset="0"/>
              </a:rPr>
              <a:t>I</a:t>
            </a:r>
            <a:r>
              <a:rPr lang="en-GB" sz="2000" b="1" dirty="0">
                <a:latin typeface="Berlin Sans FB" panose="020E0602020502020306" pitchFamily="34" charset="0"/>
              </a:rPr>
              <a:t>N</a:t>
            </a:r>
            <a:r>
              <a:rPr lang="en-GB" sz="2800" b="1" dirty="0">
                <a:latin typeface="Berlin Sans FB" panose="020E0602020502020306" pitchFamily="34" charset="0"/>
              </a:rPr>
              <a:t>T</a:t>
            </a:r>
            <a:r>
              <a:rPr lang="en-GB" sz="2000" b="1" dirty="0">
                <a:latin typeface="Berlin Sans FB" panose="020E0602020502020306" pitchFamily="34" charset="0"/>
              </a:rPr>
              <a:t>S</a:t>
            </a:r>
          </a:p>
        </p:txBody>
      </p:sp>
      <p:cxnSp>
        <p:nvCxnSpPr>
          <p:cNvPr id="7" name="Straight Connector 6"/>
          <p:cNvCxnSpPr/>
          <p:nvPr/>
        </p:nvCxnSpPr>
        <p:spPr>
          <a:xfrm>
            <a:off x="0" y="414417"/>
            <a:ext cx="12192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87086" y="414417"/>
            <a:ext cx="12006943" cy="646331"/>
          </a:xfrm>
          <a:prstGeom prst="rect">
            <a:avLst/>
          </a:prstGeom>
          <a:noFill/>
          <a:ln w="19050">
            <a:solidFill>
              <a:schemeClr val="tx1"/>
            </a:solidFill>
          </a:ln>
        </p:spPr>
        <p:txBody>
          <a:bodyPr wrap="square" rtlCol="0">
            <a:spAutoFit/>
          </a:bodyPr>
          <a:lstStyle/>
          <a:p>
            <a:pPr algn="ctr"/>
            <a:r>
              <a:rPr lang="en-GB" sz="1200" b="1" dirty="0"/>
              <a:t>If the Nazi regime wanted totalitarianism (total control) they had to make sure they controlled what the German public believed in and their attitudes. If Hitler wanted to ‘Nazify’ the German people, he had to ‘Nazify’ everything they watched, heard or did.  The big Nazi idea was to ‘synchronise’ (bring together) all parts of German society, organisations and government together to believe in the same Nazi ideas.  A term used to describe this is ‘</a:t>
            </a:r>
            <a:r>
              <a:rPr lang="en-GB" sz="1200" b="1" dirty="0" err="1"/>
              <a:t>Gleichschaltung</a:t>
            </a:r>
            <a:r>
              <a:rPr lang="en-GB" sz="1200" b="1" dirty="0"/>
              <a:t>’.</a:t>
            </a:r>
          </a:p>
        </p:txBody>
      </p:sp>
      <p:sp>
        <p:nvSpPr>
          <p:cNvPr id="9" name="TextBox 8"/>
          <p:cNvSpPr txBox="1"/>
          <p:nvPr/>
        </p:nvSpPr>
        <p:spPr>
          <a:xfrm>
            <a:off x="75342" y="1103094"/>
            <a:ext cx="4148315" cy="1969770"/>
          </a:xfrm>
          <a:prstGeom prst="rect">
            <a:avLst/>
          </a:prstGeom>
          <a:noFill/>
          <a:ln w="19050">
            <a:solidFill>
              <a:schemeClr val="tx1"/>
            </a:solidFill>
          </a:ln>
        </p:spPr>
        <p:txBody>
          <a:bodyPr wrap="square" rtlCol="0">
            <a:spAutoFit/>
          </a:bodyPr>
          <a:lstStyle/>
          <a:p>
            <a:pPr algn="ctr"/>
            <a:r>
              <a:rPr lang="en-GB" sz="1200" b="1" u="sng" dirty="0"/>
              <a:t>Newspapers (the press)</a:t>
            </a:r>
          </a:p>
          <a:p>
            <a:pPr marL="171450" indent="-171450">
              <a:buFont typeface="Wingdings" panose="05000000000000000000" pitchFamily="2" charset="2"/>
              <a:buChar char="q"/>
            </a:pPr>
            <a:r>
              <a:rPr lang="en-GB" sz="1100" dirty="0"/>
              <a:t>The Nazi Party owned their own newspapers and took over the press. </a:t>
            </a:r>
          </a:p>
          <a:p>
            <a:pPr marL="171450" indent="-171450">
              <a:buFont typeface="Wingdings" panose="05000000000000000000" pitchFamily="2" charset="2"/>
              <a:buChar char="q"/>
            </a:pPr>
            <a:r>
              <a:rPr lang="en-GB" sz="1100" dirty="0"/>
              <a:t>Any information published in a newspaper had to be </a:t>
            </a:r>
            <a:r>
              <a:rPr lang="en-GB" sz="1100" b="1" dirty="0"/>
              <a:t>approved</a:t>
            </a:r>
            <a:r>
              <a:rPr lang="en-GB" sz="1100" dirty="0"/>
              <a:t> by Goebbels's Ministry of Propaganda. As early as 1933, Jewish editors and journalists would be sacked.</a:t>
            </a:r>
          </a:p>
          <a:p>
            <a:pPr marL="171450" indent="-171450">
              <a:buFont typeface="Wingdings" panose="05000000000000000000" pitchFamily="2" charset="2"/>
              <a:buChar char="q"/>
            </a:pPr>
            <a:r>
              <a:rPr lang="en-GB" sz="1100" dirty="0"/>
              <a:t>Anti-Nazi newspapers would be attacked and                                then closed down.  E.g., 1,600 newspapers were                       closed down in 1935.</a:t>
            </a:r>
          </a:p>
          <a:p>
            <a:pPr marL="171450" indent="-171450">
              <a:buFont typeface="Wingdings" panose="05000000000000000000" pitchFamily="2" charset="2"/>
              <a:buChar char="q"/>
            </a:pPr>
            <a:r>
              <a:rPr lang="en-GB" sz="1100" dirty="0"/>
              <a:t>The press were often </a:t>
            </a:r>
            <a:r>
              <a:rPr lang="en-GB" sz="1100" b="1" dirty="0"/>
              <a:t>censored</a:t>
            </a:r>
            <a:r>
              <a:rPr lang="en-GB" sz="1100" dirty="0"/>
              <a:t> and told what                                they could </a:t>
            </a:r>
            <a:r>
              <a:rPr lang="en-GB" sz="1100" b="1" dirty="0"/>
              <a:t>NOT</a:t>
            </a:r>
            <a:r>
              <a:rPr lang="en-GB" sz="1100" dirty="0"/>
              <a:t> publish. </a:t>
            </a:r>
          </a:p>
        </p:txBody>
      </p:sp>
      <p:sp>
        <p:nvSpPr>
          <p:cNvPr id="10" name="TextBox 9"/>
          <p:cNvSpPr txBox="1"/>
          <p:nvPr/>
        </p:nvSpPr>
        <p:spPr>
          <a:xfrm>
            <a:off x="4288539" y="2024345"/>
            <a:ext cx="4582887" cy="2308324"/>
          </a:xfrm>
          <a:prstGeom prst="rect">
            <a:avLst/>
          </a:prstGeom>
          <a:noFill/>
          <a:ln w="19050">
            <a:solidFill>
              <a:schemeClr val="tx1"/>
            </a:solidFill>
          </a:ln>
        </p:spPr>
        <p:txBody>
          <a:bodyPr wrap="square" rtlCol="0">
            <a:spAutoFit/>
          </a:bodyPr>
          <a:lstStyle/>
          <a:p>
            <a:pPr algn="ctr"/>
            <a:r>
              <a:rPr lang="en-GB" sz="1200" b="1" u="sng" dirty="0"/>
              <a:t>Radio and loud speakers.</a:t>
            </a:r>
          </a:p>
          <a:p>
            <a:pPr marL="171450" indent="-171450">
              <a:buFont typeface="Wingdings" panose="05000000000000000000" pitchFamily="2" charset="2"/>
              <a:buChar char="q"/>
            </a:pPr>
            <a:r>
              <a:rPr lang="en-GB" sz="1200" dirty="0"/>
              <a:t>All radio stations were put under </a:t>
            </a:r>
            <a:r>
              <a:rPr lang="en-GB" sz="1200" b="1" dirty="0"/>
              <a:t>Nazi control</a:t>
            </a:r>
            <a:r>
              <a:rPr lang="en-GB" sz="1200" dirty="0"/>
              <a:t>.</a:t>
            </a:r>
          </a:p>
          <a:p>
            <a:pPr marL="171450" indent="-171450">
              <a:buFont typeface="Wingdings" panose="05000000000000000000" pitchFamily="2" charset="2"/>
              <a:buChar char="q"/>
            </a:pPr>
            <a:r>
              <a:rPr lang="en-GB" sz="1200" dirty="0"/>
              <a:t>Hitler &amp; leading Nazis often made </a:t>
            </a:r>
            <a:r>
              <a:rPr lang="en-GB" sz="1200" b="1" dirty="0"/>
              <a:t>speeches</a:t>
            </a:r>
            <a:r>
              <a:rPr lang="en-GB" sz="1200" dirty="0"/>
              <a:t> on the radio.</a:t>
            </a:r>
          </a:p>
          <a:p>
            <a:pPr marL="171450" indent="-171450">
              <a:buFont typeface="Wingdings" panose="05000000000000000000" pitchFamily="2" charset="2"/>
              <a:buChar char="q"/>
            </a:pPr>
            <a:r>
              <a:rPr lang="en-GB" sz="1200" dirty="0"/>
              <a:t>Cheap radios were sold to the German public.</a:t>
            </a:r>
          </a:p>
          <a:p>
            <a:pPr marL="171450" indent="-171450">
              <a:buFont typeface="Wingdings" panose="05000000000000000000" pitchFamily="2" charset="2"/>
              <a:buChar char="q"/>
            </a:pPr>
            <a:r>
              <a:rPr lang="en-GB" sz="1200" b="1" dirty="0"/>
              <a:t>70%</a:t>
            </a:r>
            <a:r>
              <a:rPr lang="en-GB" sz="1200" dirty="0"/>
              <a:t> of German homes had a radio.</a:t>
            </a:r>
          </a:p>
          <a:p>
            <a:pPr marL="171450" indent="-171450">
              <a:buFont typeface="Wingdings" panose="05000000000000000000" pitchFamily="2" charset="2"/>
              <a:buChar char="q"/>
            </a:pPr>
            <a:r>
              <a:rPr lang="en-GB" sz="1200" dirty="0"/>
              <a:t>Every </a:t>
            </a:r>
            <a:r>
              <a:rPr lang="en-GB" sz="1200" b="1" dirty="0"/>
              <a:t>workplace</a:t>
            </a:r>
            <a:r>
              <a:rPr lang="en-GB" sz="1200" dirty="0"/>
              <a:t> would have a radio.</a:t>
            </a:r>
          </a:p>
          <a:p>
            <a:pPr marL="171450" indent="-171450">
              <a:buFont typeface="Wingdings" panose="05000000000000000000" pitchFamily="2" charset="2"/>
              <a:buChar char="q"/>
            </a:pPr>
            <a:r>
              <a:rPr lang="en-GB" sz="1200" dirty="0"/>
              <a:t>L</a:t>
            </a:r>
            <a:r>
              <a:rPr lang="en-GB" sz="1200" b="1" dirty="0"/>
              <a:t>oud speakers </a:t>
            </a:r>
            <a:r>
              <a:rPr lang="en-GB" sz="1200" dirty="0"/>
              <a:t>would be placed in the streets.</a:t>
            </a:r>
          </a:p>
          <a:p>
            <a:pPr marL="171450" indent="-171450">
              <a:buFont typeface="Wingdings" panose="05000000000000000000" pitchFamily="2" charset="2"/>
              <a:buChar char="q"/>
            </a:pPr>
            <a:r>
              <a:rPr lang="en-GB" sz="1200" dirty="0"/>
              <a:t>All radios were designed to only have a </a:t>
            </a:r>
            <a:r>
              <a:rPr lang="en-GB" sz="1200" b="1" dirty="0"/>
              <a:t>short range </a:t>
            </a:r>
            <a:r>
              <a:rPr lang="en-GB" sz="1200" dirty="0"/>
              <a:t>– this stopped Germans from listening to foreign radio stations.</a:t>
            </a:r>
          </a:p>
          <a:p>
            <a:pPr marL="171450" indent="-171450">
              <a:buFont typeface="Wingdings" panose="05000000000000000000" pitchFamily="2" charset="2"/>
              <a:buChar char="q"/>
            </a:pPr>
            <a:r>
              <a:rPr lang="en-GB" sz="1200" dirty="0"/>
              <a:t> Listening to the </a:t>
            </a:r>
            <a:r>
              <a:rPr lang="en-GB" sz="1200" b="1" dirty="0"/>
              <a:t>BBC</a:t>
            </a:r>
            <a:r>
              <a:rPr lang="en-GB" sz="1200" dirty="0"/>
              <a:t> could result in the death penalty.</a:t>
            </a:r>
          </a:p>
          <a:p>
            <a:pPr marL="171450" indent="-171450">
              <a:buFont typeface="Wingdings" panose="05000000000000000000" pitchFamily="2" charset="2"/>
              <a:buChar char="q"/>
            </a:pPr>
            <a:r>
              <a:rPr lang="en-GB" sz="1200" dirty="0"/>
              <a:t>The radio could broadcast Nazi events, speeches, interviews, music, parades, rallies – anything that supported the Nazi regime.</a:t>
            </a:r>
          </a:p>
        </p:txBody>
      </p:sp>
      <p:sp>
        <p:nvSpPr>
          <p:cNvPr id="11" name="TextBox 10"/>
          <p:cNvSpPr txBox="1"/>
          <p:nvPr/>
        </p:nvSpPr>
        <p:spPr>
          <a:xfrm>
            <a:off x="75342" y="3107698"/>
            <a:ext cx="4136571" cy="1384995"/>
          </a:xfrm>
          <a:prstGeom prst="rect">
            <a:avLst/>
          </a:prstGeom>
          <a:noFill/>
          <a:ln w="19050">
            <a:solidFill>
              <a:schemeClr val="tx1"/>
            </a:solidFill>
          </a:ln>
        </p:spPr>
        <p:txBody>
          <a:bodyPr wrap="square" rtlCol="0">
            <a:spAutoFit/>
          </a:bodyPr>
          <a:lstStyle/>
          <a:p>
            <a:pPr algn="ctr"/>
            <a:r>
              <a:rPr lang="en-GB" sz="1200" b="1" u="sng" dirty="0"/>
              <a:t>Advertising techniques.</a:t>
            </a:r>
          </a:p>
          <a:p>
            <a:pPr marL="171450" indent="-171450">
              <a:buFont typeface="Wingdings" panose="05000000000000000000" pitchFamily="2" charset="2"/>
              <a:buChar char="q"/>
            </a:pPr>
            <a:r>
              <a:rPr lang="en-GB" sz="1200" dirty="0"/>
              <a:t>The Ministry for Propaganda used </a:t>
            </a:r>
            <a:r>
              <a:rPr lang="en-GB" sz="1200" b="1" dirty="0"/>
              <a:t>modern advertising techniques </a:t>
            </a:r>
            <a:r>
              <a:rPr lang="en-GB" sz="1200" dirty="0"/>
              <a:t>to sell the cheap radios, advertise Nazi events or Hitler’s speeches.</a:t>
            </a:r>
          </a:p>
          <a:p>
            <a:pPr marL="171450" indent="-171450">
              <a:buFont typeface="Wingdings" panose="05000000000000000000" pitchFamily="2" charset="2"/>
              <a:buChar char="q"/>
            </a:pPr>
            <a:r>
              <a:rPr lang="en-GB" sz="1200" dirty="0"/>
              <a:t>New techniques such as </a:t>
            </a:r>
            <a:r>
              <a:rPr lang="en-GB" sz="1200" b="1" dirty="0"/>
              <a:t>bold colours</a:t>
            </a:r>
            <a:r>
              <a:rPr lang="en-GB" sz="1200" dirty="0"/>
              <a:t>,                  </a:t>
            </a:r>
            <a:r>
              <a:rPr lang="en-GB" sz="1200" b="1" dirty="0"/>
              <a:t>photomontage</a:t>
            </a:r>
            <a:r>
              <a:rPr lang="en-GB" sz="1200" dirty="0"/>
              <a:t> and propaganda techniques                                used during the war. </a:t>
            </a:r>
          </a:p>
        </p:txBody>
      </p:sp>
      <p:sp>
        <p:nvSpPr>
          <p:cNvPr id="12" name="TextBox 11"/>
          <p:cNvSpPr txBox="1"/>
          <p:nvPr/>
        </p:nvSpPr>
        <p:spPr>
          <a:xfrm>
            <a:off x="4277440" y="4450217"/>
            <a:ext cx="4605087" cy="2308324"/>
          </a:xfrm>
          <a:prstGeom prst="rect">
            <a:avLst/>
          </a:prstGeom>
          <a:noFill/>
          <a:ln w="19050">
            <a:solidFill>
              <a:schemeClr val="tx1"/>
            </a:solidFill>
          </a:ln>
        </p:spPr>
        <p:txBody>
          <a:bodyPr wrap="square" rtlCol="0">
            <a:spAutoFit/>
          </a:bodyPr>
          <a:lstStyle/>
          <a:p>
            <a:pPr algn="ctr"/>
            <a:r>
              <a:rPr lang="en-GB" sz="1200" b="1" u="sng" dirty="0"/>
              <a:t>Cinema and newsreels</a:t>
            </a:r>
          </a:p>
          <a:p>
            <a:pPr marL="171450" indent="-171450">
              <a:buFont typeface="Wingdings" panose="05000000000000000000" pitchFamily="2" charset="2"/>
              <a:buChar char="q"/>
            </a:pPr>
            <a:r>
              <a:rPr lang="en-GB" sz="1200" dirty="0"/>
              <a:t>Positive films about life inside Nazi Germany were created and used as propaganda. E.g. </a:t>
            </a:r>
            <a:r>
              <a:rPr lang="en-GB" sz="1200" b="1" i="1" dirty="0"/>
              <a:t>The Triumph of the Will </a:t>
            </a:r>
            <a:r>
              <a:rPr lang="en-GB" sz="1200" dirty="0"/>
              <a:t>(1935) which followed the Nazi Party rallies in 1934 </a:t>
            </a:r>
          </a:p>
          <a:p>
            <a:pPr marL="171450" indent="-171450">
              <a:buFont typeface="Wingdings" panose="05000000000000000000" pitchFamily="2" charset="2"/>
              <a:buChar char="q"/>
            </a:pPr>
            <a:r>
              <a:rPr lang="en-GB" sz="1200" dirty="0"/>
              <a:t>More than 250 million Germans visited the cinema in 1933 – so, film and newsreels were a powerful propaganda method.</a:t>
            </a:r>
          </a:p>
          <a:p>
            <a:pPr marL="171450" indent="-171450">
              <a:buFont typeface="Wingdings" panose="05000000000000000000" pitchFamily="2" charset="2"/>
              <a:buChar char="q"/>
            </a:pPr>
            <a:r>
              <a:rPr lang="en-GB" sz="1200" dirty="0"/>
              <a:t>Before every film, a 45 minute newsreel about the achievements of the Nazi regime would be shown.</a:t>
            </a:r>
          </a:p>
          <a:p>
            <a:pPr marL="171450" indent="-171450">
              <a:buFont typeface="Wingdings" panose="05000000000000000000" pitchFamily="2" charset="2"/>
              <a:buChar char="q"/>
            </a:pPr>
            <a:r>
              <a:rPr lang="en-GB" sz="1200" dirty="0"/>
              <a:t>All films had to be approval by the                                                                 Ministry of Propaganda.</a:t>
            </a:r>
          </a:p>
          <a:p>
            <a:pPr marL="171450" indent="-171450">
              <a:buFont typeface="Wingdings" panose="05000000000000000000" pitchFamily="2" charset="2"/>
              <a:buChar char="q"/>
            </a:pPr>
            <a:endParaRPr lang="en-GB" sz="1200" dirty="0"/>
          </a:p>
          <a:p>
            <a:pPr marL="171450" indent="-171450">
              <a:buFont typeface="Wingdings" panose="05000000000000000000" pitchFamily="2" charset="2"/>
              <a:buChar char="q"/>
            </a:pPr>
            <a:endParaRPr lang="en-GB" sz="1200" dirty="0"/>
          </a:p>
        </p:txBody>
      </p:sp>
      <p:sp>
        <p:nvSpPr>
          <p:cNvPr id="14" name="TextBox 13"/>
          <p:cNvSpPr txBox="1"/>
          <p:nvPr/>
        </p:nvSpPr>
        <p:spPr>
          <a:xfrm>
            <a:off x="75342" y="4450217"/>
            <a:ext cx="4136570" cy="2308324"/>
          </a:xfrm>
          <a:prstGeom prst="rect">
            <a:avLst/>
          </a:prstGeom>
          <a:noFill/>
          <a:ln w="19050">
            <a:solidFill>
              <a:schemeClr val="tx1"/>
            </a:solidFill>
          </a:ln>
        </p:spPr>
        <p:txBody>
          <a:bodyPr wrap="square" rtlCol="0">
            <a:spAutoFit/>
          </a:bodyPr>
          <a:lstStyle/>
          <a:p>
            <a:pPr algn="ctr"/>
            <a:r>
              <a:rPr lang="en-GB" sz="1200" b="1" u="sng" dirty="0"/>
              <a:t>Mass Nazi Rallies</a:t>
            </a:r>
          </a:p>
          <a:p>
            <a:pPr marL="171450" indent="-171450">
              <a:buFont typeface="Wingdings" panose="05000000000000000000" pitchFamily="2" charset="2"/>
              <a:buChar char="q"/>
            </a:pPr>
            <a:r>
              <a:rPr lang="en-GB" sz="1100" dirty="0"/>
              <a:t>Goebbels made the parades  bigger and more frequent after 1933.</a:t>
            </a:r>
          </a:p>
          <a:p>
            <a:pPr marL="171450" indent="-171450">
              <a:buFont typeface="Wingdings" panose="05000000000000000000" pitchFamily="2" charset="2"/>
              <a:buChar char="q"/>
            </a:pPr>
            <a:r>
              <a:rPr lang="en-GB" sz="1100" dirty="0"/>
              <a:t>The largest rally was held every year at </a:t>
            </a:r>
            <a:r>
              <a:rPr lang="en-GB" sz="1100" b="1" dirty="0"/>
              <a:t>Nuremberg</a:t>
            </a:r>
            <a:r>
              <a:rPr lang="en-GB" sz="1100" dirty="0"/>
              <a:t>. </a:t>
            </a:r>
          </a:p>
          <a:p>
            <a:pPr marL="171450" indent="-171450">
              <a:buFont typeface="Wingdings" panose="05000000000000000000" pitchFamily="2" charset="2"/>
              <a:buChar char="q"/>
            </a:pPr>
            <a:r>
              <a:rPr lang="en-GB" sz="1100" dirty="0"/>
              <a:t>They showed German strength, unity and the power of the Nazi Party.  </a:t>
            </a:r>
          </a:p>
          <a:p>
            <a:pPr marL="171450" indent="-171450">
              <a:buFont typeface="Wingdings" panose="05000000000000000000" pitchFamily="2" charset="2"/>
              <a:buChar char="q"/>
            </a:pPr>
            <a:r>
              <a:rPr lang="en-GB" sz="1100" dirty="0" err="1"/>
              <a:t>E.g</a:t>
            </a:r>
            <a:r>
              <a:rPr lang="en-GB" sz="1100" dirty="0"/>
              <a:t>, a giant eagle with 100ft wing span was used in the 1934 rally.  </a:t>
            </a:r>
          </a:p>
          <a:p>
            <a:pPr marL="171450" indent="-171450">
              <a:buFont typeface="Wingdings" panose="05000000000000000000" pitchFamily="2" charset="2"/>
              <a:buChar char="q"/>
            </a:pPr>
            <a:r>
              <a:rPr lang="en-GB" sz="1100" dirty="0"/>
              <a:t>They would include thousands of </a:t>
            </a:r>
            <a:r>
              <a:rPr lang="en-GB" sz="1100" b="1" dirty="0"/>
              <a:t>swastika flags</a:t>
            </a:r>
            <a:r>
              <a:rPr lang="en-GB" sz="1100" dirty="0"/>
              <a:t>, </a:t>
            </a:r>
            <a:r>
              <a:rPr lang="en-GB" sz="1100" b="1" dirty="0"/>
              <a:t>lights</a:t>
            </a:r>
            <a:r>
              <a:rPr lang="en-GB" sz="1100" dirty="0"/>
              <a:t>, </a:t>
            </a:r>
            <a:r>
              <a:rPr lang="en-GB" sz="1100" b="1" dirty="0"/>
              <a:t>banners</a:t>
            </a:r>
            <a:r>
              <a:rPr lang="en-GB" sz="1100" dirty="0"/>
              <a:t> and use the loudest speaker systems.  </a:t>
            </a:r>
          </a:p>
          <a:p>
            <a:pPr marL="171450" indent="-171450">
              <a:buFont typeface="Wingdings" panose="05000000000000000000" pitchFamily="2" charset="2"/>
              <a:buChar char="q"/>
            </a:pPr>
            <a:r>
              <a:rPr lang="en-GB" sz="1100" dirty="0"/>
              <a:t>Up to 200,000 supporters could attend                                                              in the </a:t>
            </a:r>
            <a:r>
              <a:rPr lang="en-GB" sz="1100" b="1" dirty="0"/>
              <a:t>massive stadiums</a:t>
            </a:r>
            <a:r>
              <a:rPr lang="en-GB" sz="1100" dirty="0"/>
              <a:t>.  </a:t>
            </a:r>
          </a:p>
          <a:p>
            <a:pPr marL="171450" indent="-171450">
              <a:buFont typeface="Wingdings" panose="05000000000000000000" pitchFamily="2" charset="2"/>
              <a:buChar char="q"/>
            </a:pPr>
            <a:r>
              <a:rPr lang="en-GB" sz="1100" dirty="0"/>
              <a:t>The rallies had a huge </a:t>
            </a:r>
            <a:r>
              <a:rPr lang="en-GB" sz="1100" b="1" dirty="0"/>
              <a:t>emotional                                                                                              impact </a:t>
            </a:r>
            <a:r>
              <a:rPr lang="en-GB" sz="1100" dirty="0"/>
              <a:t>on the crowd.</a:t>
            </a:r>
          </a:p>
          <a:p>
            <a:pPr marL="171450" indent="-171450">
              <a:buFont typeface="Wingdings" panose="05000000000000000000" pitchFamily="2" charset="2"/>
              <a:buChar char="q"/>
            </a:pPr>
            <a:endParaRPr lang="en-GB" sz="1100" dirty="0"/>
          </a:p>
        </p:txBody>
      </p:sp>
      <p:sp>
        <p:nvSpPr>
          <p:cNvPr id="15" name="TextBox 14"/>
          <p:cNvSpPr txBox="1"/>
          <p:nvPr/>
        </p:nvSpPr>
        <p:spPr>
          <a:xfrm>
            <a:off x="8948056" y="1093489"/>
            <a:ext cx="3139687" cy="2862322"/>
          </a:xfrm>
          <a:prstGeom prst="rect">
            <a:avLst/>
          </a:prstGeom>
          <a:noFill/>
          <a:ln w="19050">
            <a:solidFill>
              <a:schemeClr val="tx1"/>
            </a:solidFill>
          </a:ln>
        </p:spPr>
        <p:txBody>
          <a:bodyPr wrap="square" rtlCol="0">
            <a:spAutoFit/>
          </a:bodyPr>
          <a:lstStyle/>
          <a:p>
            <a:pPr algn="ctr"/>
            <a:r>
              <a:rPr lang="en-GB" sz="1200" b="1" u="sng" dirty="0"/>
              <a:t>Sport</a:t>
            </a:r>
          </a:p>
          <a:p>
            <a:pPr marL="171450" indent="-171450">
              <a:buFont typeface="Wingdings" panose="05000000000000000000" pitchFamily="2" charset="2"/>
              <a:buChar char="q"/>
            </a:pPr>
            <a:r>
              <a:rPr lang="en-GB" sz="1200" dirty="0"/>
              <a:t>Goebbels was keen to use sport as a way of influencing beliefs and support for the Nazi Party as well as a way to </a:t>
            </a:r>
            <a:r>
              <a:rPr lang="en-GB" sz="1200" b="1" dirty="0"/>
              <a:t>unite</a:t>
            </a:r>
            <a:r>
              <a:rPr lang="en-GB" sz="1200" dirty="0"/>
              <a:t> Germany.</a:t>
            </a:r>
          </a:p>
          <a:p>
            <a:pPr marL="171450" indent="-171450">
              <a:buFont typeface="Wingdings" panose="05000000000000000000" pitchFamily="2" charset="2"/>
              <a:buChar char="q"/>
            </a:pPr>
            <a:r>
              <a:rPr lang="en-GB" sz="1200" dirty="0"/>
              <a:t>Sport was ‘Nazified’.</a:t>
            </a:r>
          </a:p>
          <a:p>
            <a:pPr marL="171450" indent="-171450">
              <a:buFont typeface="Wingdings" panose="05000000000000000000" pitchFamily="2" charset="2"/>
              <a:buChar char="q"/>
            </a:pPr>
            <a:r>
              <a:rPr lang="en-GB" sz="1200" dirty="0"/>
              <a:t>Sports </a:t>
            </a:r>
            <a:r>
              <a:rPr lang="en-GB" sz="1200" b="1" dirty="0"/>
              <a:t>stadiums</a:t>
            </a:r>
            <a:r>
              <a:rPr lang="en-GB" sz="1200" dirty="0"/>
              <a:t> being covered with Nazi symbols.</a:t>
            </a:r>
          </a:p>
          <a:p>
            <a:pPr marL="171450" indent="-171450">
              <a:buFont typeface="Wingdings" panose="05000000000000000000" pitchFamily="2" charset="2"/>
              <a:buChar char="q"/>
            </a:pPr>
            <a:r>
              <a:rPr lang="en-GB" sz="1200" dirty="0"/>
              <a:t>Goebbels made sure that all teams used the straight </a:t>
            </a:r>
            <a:r>
              <a:rPr lang="en-GB" sz="1200" b="1" dirty="0"/>
              <a:t>arm salute </a:t>
            </a:r>
            <a:r>
              <a:rPr lang="en-GB" sz="1200" dirty="0"/>
              <a:t>during                                              the German national anthem. </a:t>
            </a:r>
          </a:p>
          <a:p>
            <a:pPr marL="171450" indent="-171450">
              <a:buFont typeface="Wingdings" panose="05000000000000000000" pitchFamily="2" charset="2"/>
              <a:buChar char="q"/>
            </a:pPr>
            <a:r>
              <a:rPr lang="en-GB" sz="1200" dirty="0"/>
              <a:t>Any victory in sport was                                               linked to the victory of the                                                  Nazi Party.</a:t>
            </a:r>
          </a:p>
          <a:p>
            <a:pPr marL="171450" indent="-171450">
              <a:buFont typeface="Wingdings" panose="05000000000000000000" pitchFamily="2" charset="2"/>
              <a:buChar char="q"/>
            </a:pPr>
            <a:r>
              <a:rPr lang="en-GB" sz="1200" dirty="0"/>
              <a:t>Any German win made </a:t>
            </a:r>
            <a:r>
              <a:rPr lang="en-GB" sz="1200" b="1" dirty="0"/>
              <a:t>the                                               Aryan race </a:t>
            </a:r>
            <a:r>
              <a:rPr lang="en-GB" sz="1200" dirty="0"/>
              <a:t>seem real.</a:t>
            </a:r>
          </a:p>
        </p:txBody>
      </p:sp>
      <p:sp>
        <p:nvSpPr>
          <p:cNvPr id="20" name="TextBox 19"/>
          <p:cNvSpPr txBox="1"/>
          <p:nvPr/>
        </p:nvSpPr>
        <p:spPr>
          <a:xfrm>
            <a:off x="8959153" y="4026970"/>
            <a:ext cx="3139687" cy="2677656"/>
          </a:xfrm>
          <a:prstGeom prst="rect">
            <a:avLst/>
          </a:prstGeom>
          <a:noFill/>
          <a:ln w="19050">
            <a:solidFill>
              <a:schemeClr val="tx1"/>
            </a:solidFill>
          </a:ln>
        </p:spPr>
        <p:txBody>
          <a:bodyPr wrap="square" rtlCol="0">
            <a:spAutoFit/>
          </a:bodyPr>
          <a:lstStyle/>
          <a:p>
            <a:pPr algn="ctr"/>
            <a:r>
              <a:rPr lang="en-GB" sz="1200" b="1" u="sng" dirty="0"/>
              <a:t>1936 Berlin Olympics</a:t>
            </a:r>
          </a:p>
          <a:p>
            <a:pPr marL="171450" indent="-171450">
              <a:buFont typeface="Wingdings" panose="05000000000000000000" pitchFamily="2" charset="2"/>
              <a:buChar char="q"/>
            </a:pPr>
            <a:r>
              <a:rPr lang="en-GB" sz="1200" dirty="0"/>
              <a:t>Germany in a good light when the Olympic Games were held in </a:t>
            </a:r>
            <a:r>
              <a:rPr lang="en-GB" sz="1200" b="1" dirty="0"/>
              <a:t>Berlin</a:t>
            </a:r>
            <a:r>
              <a:rPr lang="en-GB" sz="1200" dirty="0"/>
              <a:t>.</a:t>
            </a:r>
          </a:p>
          <a:p>
            <a:pPr marL="171450" indent="-171450">
              <a:buFont typeface="Wingdings" panose="05000000000000000000" pitchFamily="2" charset="2"/>
              <a:buChar char="q"/>
            </a:pPr>
            <a:r>
              <a:rPr lang="en-GB" sz="1200" dirty="0"/>
              <a:t>Germany built the </a:t>
            </a:r>
            <a:r>
              <a:rPr lang="en-GB" sz="1200" b="1" dirty="0"/>
              <a:t>largest stadium </a:t>
            </a:r>
            <a:r>
              <a:rPr lang="en-GB" sz="1200" dirty="0"/>
              <a:t>in the world then covered it with swastika flags and banners.</a:t>
            </a:r>
          </a:p>
          <a:p>
            <a:pPr marL="171450" indent="-171450">
              <a:buFont typeface="Wingdings" panose="05000000000000000000" pitchFamily="2" charset="2"/>
              <a:buChar char="q"/>
            </a:pPr>
            <a:r>
              <a:rPr lang="en-GB" sz="1200" dirty="0"/>
              <a:t>The Olympic Games was so </a:t>
            </a:r>
            <a:r>
              <a:rPr lang="en-GB" sz="1200" b="1" dirty="0"/>
              <a:t>well organised</a:t>
            </a:r>
            <a:r>
              <a:rPr lang="en-GB" sz="1200" dirty="0"/>
              <a:t> it showed Germany’s pride and hard work.</a:t>
            </a:r>
          </a:p>
          <a:p>
            <a:pPr marL="171450" indent="-171450">
              <a:buFont typeface="Wingdings" panose="05000000000000000000" pitchFamily="2" charset="2"/>
              <a:buChar char="q"/>
            </a:pPr>
            <a:r>
              <a:rPr lang="en-GB" sz="1200" dirty="0"/>
              <a:t>Germany won more </a:t>
            </a:r>
            <a:r>
              <a:rPr lang="en-GB" sz="1200" b="1" dirty="0"/>
              <a:t>medals</a:t>
            </a:r>
            <a:r>
              <a:rPr lang="en-GB" sz="1200" dirty="0"/>
              <a:t> than any other country (33) – this was linked to the success of the Nazi Party.</a:t>
            </a:r>
          </a:p>
          <a:p>
            <a:pPr marL="171450" indent="-171450">
              <a:buFont typeface="Wingdings" panose="05000000000000000000" pitchFamily="2" charset="2"/>
              <a:buChar char="q"/>
            </a:pPr>
            <a:r>
              <a:rPr lang="en-GB" sz="1200" dirty="0"/>
              <a:t>The games were filmed                                                  by </a:t>
            </a:r>
            <a:r>
              <a:rPr lang="en-GB" sz="1200" b="1" dirty="0" err="1"/>
              <a:t>Leni</a:t>
            </a:r>
            <a:r>
              <a:rPr lang="en-GB" sz="1200" b="1" dirty="0"/>
              <a:t> Riefenstahl </a:t>
            </a:r>
            <a:r>
              <a:rPr lang="en-GB" sz="1200" dirty="0"/>
              <a:t>–                                              these films were released for propaganda.</a:t>
            </a:r>
          </a:p>
        </p:txBody>
      </p:sp>
      <p:sp>
        <p:nvSpPr>
          <p:cNvPr id="2" name="TextBox 1"/>
          <p:cNvSpPr txBox="1"/>
          <p:nvPr/>
        </p:nvSpPr>
        <p:spPr>
          <a:xfrm>
            <a:off x="4300287" y="1146375"/>
            <a:ext cx="4495372" cy="830997"/>
          </a:xfrm>
          <a:prstGeom prst="rect">
            <a:avLst/>
          </a:prstGeom>
          <a:noFill/>
          <a:ln w="12700">
            <a:solidFill>
              <a:schemeClr val="tx1"/>
            </a:solidFill>
          </a:ln>
        </p:spPr>
        <p:txBody>
          <a:bodyPr wrap="square" rtlCol="0">
            <a:spAutoFit/>
          </a:bodyPr>
          <a:lstStyle/>
          <a:p>
            <a:r>
              <a:rPr lang="en-GB" sz="1200" b="1" dirty="0"/>
              <a:t>Key individual: </a:t>
            </a:r>
            <a:r>
              <a:rPr lang="en-GB" sz="1200" dirty="0"/>
              <a:t>Joseph Goebbels (Minister for Propaganda)</a:t>
            </a:r>
          </a:p>
          <a:p>
            <a:r>
              <a:rPr lang="en-GB" sz="1200" b="1" dirty="0"/>
              <a:t>Propaganda: </a:t>
            </a:r>
            <a:r>
              <a:rPr lang="en-GB" sz="1200" dirty="0"/>
              <a:t>Persuading a person to believe or do something.</a:t>
            </a:r>
          </a:p>
          <a:p>
            <a:r>
              <a:rPr lang="en-GB" sz="1200" b="1" dirty="0"/>
              <a:t>Censorship: </a:t>
            </a:r>
            <a:r>
              <a:rPr lang="en-GB" sz="1200" dirty="0"/>
              <a:t>Stopping a person seeing something so they only believe in one idea and don’t get to see other opinions.</a:t>
            </a:r>
          </a:p>
        </p:txBody>
      </p:sp>
      <p:pic>
        <p:nvPicPr>
          <p:cNvPr id="1026" name="Picture 2" descr="Image result for newspaper clip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80227" y="2057201"/>
            <a:ext cx="1220056" cy="91581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swastika clipar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51700" y="3688416"/>
            <a:ext cx="677109" cy="67710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elated image"/>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32558" r="45457"/>
          <a:stretch/>
        </p:blipFill>
        <p:spPr bwMode="auto">
          <a:xfrm>
            <a:off x="2653806" y="5708043"/>
            <a:ext cx="1501159" cy="99658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radio clipart"/>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flipH="1" flipV="1">
            <a:off x="7489371" y="2565951"/>
            <a:ext cx="1382056" cy="770838"/>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cinema clipart"/>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694714" y="5759380"/>
            <a:ext cx="2100945" cy="960401"/>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Related image"/>
          <p:cNvPicPr>
            <a:picLocks noChangeAspect="1" noChangeArrowheads="1"/>
          </p:cNvPicPr>
          <p:nvPr/>
        </p:nvPicPr>
        <p:blipFill rotWithShape="1">
          <a:blip r:embed="rId8">
            <a:extLst>
              <a:ext uri="{28A0092B-C50C-407E-A947-70E740481C1C}">
                <a14:useLocalDpi xmlns:a14="http://schemas.microsoft.com/office/drawing/2010/main" val="0"/>
              </a:ext>
            </a:extLst>
          </a:blip>
          <a:srcRect b="7376"/>
          <a:stretch/>
        </p:blipFill>
        <p:spPr bwMode="auto">
          <a:xfrm>
            <a:off x="11067937" y="2744446"/>
            <a:ext cx="1019806" cy="995921"/>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olympic clipart"/>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0705263" y="5889171"/>
            <a:ext cx="1382480" cy="5535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86534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416324" y="-42925"/>
            <a:ext cx="9775676" cy="523220"/>
          </a:xfrm>
          <a:prstGeom prst="rect">
            <a:avLst/>
          </a:prstGeom>
          <a:noFill/>
        </p:spPr>
        <p:txBody>
          <a:bodyPr wrap="square" rtlCol="0">
            <a:spAutoFit/>
          </a:bodyPr>
          <a:lstStyle/>
          <a:p>
            <a:pPr algn="ctr"/>
            <a:r>
              <a:rPr lang="en-GB" sz="2800" b="1" dirty="0"/>
              <a:t>L</a:t>
            </a:r>
            <a:r>
              <a:rPr lang="en-GB" sz="2000" b="1" dirty="0"/>
              <a:t>esson </a:t>
            </a:r>
            <a:r>
              <a:rPr lang="en-GB" sz="2800" b="1" dirty="0"/>
              <a:t>19</a:t>
            </a:r>
            <a:r>
              <a:rPr lang="en-GB" sz="2000" b="1" dirty="0"/>
              <a:t>: </a:t>
            </a:r>
            <a:r>
              <a:rPr lang="en-GB" sz="2400" b="1" dirty="0"/>
              <a:t>Propaganda &amp; Censorship – The Arts and Culture.</a:t>
            </a:r>
            <a:endParaRPr lang="en-GB" b="1" dirty="0"/>
          </a:p>
        </p:txBody>
      </p:sp>
      <p:sp>
        <p:nvSpPr>
          <p:cNvPr id="6" name="TextBox 5"/>
          <p:cNvSpPr txBox="1"/>
          <p:nvPr/>
        </p:nvSpPr>
        <p:spPr>
          <a:xfrm>
            <a:off x="-99997" y="-61555"/>
            <a:ext cx="2789410" cy="523220"/>
          </a:xfrm>
          <a:prstGeom prst="rect">
            <a:avLst/>
          </a:prstGeom>
          <a:noFill/>
        </p:spPr>
        <p:txBody>
          <a:bodyPr wrap="square" rtlCol="0">
            <a:spAutoFit/>
          </a:bodyPr>
          <a:lstStyle/>
          <a:p>
            <a:pPr algn="ctr"/>
            <a:r>
              <a:rPr lang="en-GB" sz="2800" b="1" dirty="0">
                <a:latin typeface="Berlin Sans FB" panose="020E0602020502020306" pitchFamily="34" charset="0"/>
              </a:rPr>
              <a:t>T</a:t>
            </a:r>
            <a:r>
              <a:rPr lang="en-GB" sz="2000" b="1" dirty="0">
                <a:latin typeface="Berlin Sans FB" panose="020E0602020502020306" pitchFamily="34" charset="0"/>
              </a:rPr>
              <a:t>H</a:t>
            </a:r>
            <a:r>
              <a:rPr lang="en-GB" sz="2400" b="1" dirty="0">
                <a:latin typeface="Berlin Sans FB" panose="020E0602020502020306" pitchFamily="34" charset="0"/>
              </a:rPr>
              <a:t>E</a:t>
            </a:r>
            <a:r>
              <a:rPr lang="en-GB" sz="2000" b="1" dirty="0">
                <a:latin typeface="Berlin Sans FB" panose="020E0602020502020306" pitchFamily="34" charset="0"/>
              </a:rPr>
              <a:t> </a:t>
            </a:r>
            <a:r>
              <a:rPr lang="en-GB" sz="2400" b="1" dirty="0">
                <a:latin typeface="Berlin Sans FB" panose="020E0602020502020306" pitchFamily="34" charset="0"/>
              </a:rPr>
              <a:t>K</a:t>
            </a:r>
            <a:r>
              <a:rPr lang="en-GB" sz="2000" b="1" dirty="0">
                <a:latin typeface="Berlin Sans FB" panose="020E0602020502020306" pitchFamily="34" charset="0"/>
              </a:rPr>
              <a:t>E</a:t>
            </a:r>
            <a:r>
              <a:rPr lang="en-GB" sz="2400" b="1" dirty="0">
                <a:latin typeface="Berlin Sans FB" panose="020E0602020502020306" pitchFamily="34" charset="0"/>
              </a:rPr>
              <a:t>Y</a:t>
            </a:r>
            <a:r>
              <a:rPr lang="en-GB" sz="2000" b="1" dirty="0">
                <a:latin typeface="Berlin Sans FB" panose="020E0602020502020306" pitchFamily="34" charset="0"/>
              </a:rPr>
              <a:t> </a:t>
            </a:r>
            <a:r>
              <a:rPr lang="en-GB" sz="2800" b="1" dirty="0">
                <a:latin typeface="Berlin Sans FB" panose="020E0602020502020306" pitchFamily="34" charset="0"/>
              </a:rPr>
              <a:t>P</a:t>
            </a:r>
            <a:r>
              <a:rPr lang="en-GB" sz="2000" b="1" dirty="0">
                <a:latin typeface="Berlin Sans FB" panose="020E0602020502020306" pitchFamily="34" charset="0"/>
              </a:rPr>
              <a:t>O</a:t>
            </a:r>
            <a:r>
              <a:rPr lang="en-GB" sz="2400" b="1" dirty="0">
                <a:latin typeface="Berlin Sans FB" panose="020E0602020502020306" pitchFamily="34" charset="0"/>
              </a:rPr>
              <a:t>I</a:t>
            </a:r>
            <a:r>
              <a:rPr lang="en-GB" sz="2000" b="1" dirty="0">
                <a:latin typeface="Berlin Sans FB" panose="020E0602020502020306" pitchFamily="34" charset="0"/>
              </a:rPr>
              <a:t>N</a:t>
            </a:r>
            <a:r>
              <a:rPr lang="en-GB" sz="2800" b="1" dirty="0">
                <a:latin typeface="Berlin Sans FB" panose="020E0602020502020306" pitchFamily="34" charset="0"/>
              </a:rPr>
              <a:t>T</a:t>
            </a:r>
            <a:r>
              <a:rPr lang="en-GB" sz="2000" b="1" dirty="0">
                <a:latin typeface="Berlin Sans FB" panose="020E0602020502020306" pitchFamily="34" charset="0"/>
              </a:rPr>
              <a:t>S</a:t>
            </a:r>
          </a:p>
        </p:txBody>
      </p:sp>
      <p:cxnSp>
        <p:nvCxnSpPr>
          <p:cNvPr id="7" name="Straight Connector 6"/>
          <p:cNvCxnSpPr/>
          <p:nvPr/>
        </p:nvCxnSpPr>
        <p:spPr>
          <a:xfrm>
            <a:off x="0" y="414417"/>
            <a:ext cx="12192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87086" y="414417"/>
            <a:ext cx="12006943" cy="461665"/>
          </a:xfrm>
          <a:prstGeom prst="rect">
            <a:avLst/>
          </a:prstGeom>
          <a:noFill/>
          <a:ln w="19050">
            <a:solidFill>
              <a:schemeClr val="tx1"/>
            </a:solidFill>
          </a:ln>
        </p:spPr>
        <p:txBody>
          <a:bodyPr wrap="square" rtlCol="0">
            <a:spAutoFit/>
          </a:bodyPr>
          <a:lstStyle/>
          <a:p>
            <a:pPr algn="ctr"/>
            <a:r>
              <a:rPr lang="en-GB" sz="1200" b="1" dirty="0"/>
              <a:t>To really influence every aspect of German life, the Nazis went as far as censoring the arts. The arts is a term which includes: literature, film, music, art, painting and even architecture.  Those that the Nazi Party believed went against their beliefs were stopped from showing work and many moved away from Germany as they felt their own life was at risk.  </a:t>
            </a:r>
          </a:p>
        </p:txBody>
      </p:sp>
      <p:sp>
        <p:nvSpPr>
          <p:cNvPr id="9" name="TextBox 8"/>
          <p:cNvSpPr txBox="1"/>
          <p:nvPr/>
        </p:nvSpPr>
        <p:spPr>
          <a:xfrm>
            <a:off x="5385706" y="956267"/>
            <a:ext cx="3575957" cy="1415772"/>
          </a:xfrm>
          <a:prstGeom prst="rect">
            <a:avLst/>
          </a:prstGeom>
          <a:noFill/>
          <a:ln w="19050">
            <a:solidFill>
              <a:schemeClr val="tx1"/>
            </a:solidFill>
          </a:ln>
        </p:spPr>
        <p:txBody>
          <a:bodyPr wrap="square" rtlCol="0">
            <a:spAutoFit/>
          </a:bodyPr>
          <a:lstStyle/>
          <a:p>
            <a:pPr algn="ctr"/>
            <a:r>
              <a:rPr lang="en-GB" sz="1400" b="1" u="sng" dirty="0"/>
              <a:t>What was banned?</a:t>
            </a:r>
          </a:p>
          <a:p>
            <a:pPr marL="171450" indent="-171450">
              <a:buFont typeface="Wingdings" panose="05000000000000000000" pitchFamily="2" charset="2"/>
              <a:buChar char="q"/>
            </a:pPr>
            <a:r>
              <a:rPr lang="en-GB" sz="1200" dirty="0"/>
              <a:t>Anything linked with the </a:t>
            </a:r>
            <a:r>
              <a:rPr lang="en-GB" sz="1200" b="1" dirty="0"/>
              <a:t>Jews</a:t>
            </a:r>
            <a:r>
              <a:rPr lang="en-GB" sz="1200" dirty="0"/>
              <a:t>.</a:t>
            </a:r>
          </a:p>
          <a:p>
            <a:pPr marL="171450" indent="-171450">
              <a:buFont typeface="Wingdings" panose="05000000000000000000" pitchFamily="2" charset="2"/>
              <a:buChar char="q"/>
            </a:pPr>
            <a:r>
              <a:rPr lang="en-GB" sz="1200" dirty="0"/>
              <a:t>Anything linked with being </a:t>
            </a:r>
            <a:r>
              <a:rPr lang="en-GB" sz="1200" b="1" dirty="0"/>
              <a:t>black</a:t>
            </a:r>
            <a:r>
              <a:rPr lang="en-GB" sz="1200" dirty="0"/>
              <a:t> or ‘</a:t>
            </a:r>
            <a:r>
              <a:rPr lang="en-GB" sz="1200" b="1" dirty="0"/>
              <a:t>negro</a:t>
            </a:r>
            <a:r>
              <a:rPr lang="en-GB" sz="1200" dirty="0"/>
              <a:t>’.</a:t>
            </a:r>
          </a:p>
          <a:p>
            <a:pPr marL="171450" indent="-171450">
              <a:buFont typeface="Wingdings" panose="05000000000000000000" pitchFamily="2" charset="2"/>
              <a:buChar char="q"/>
            </a:pPr>
            <a:r>
              <a:rPr lang="en-GB" sz="1200" dirty="0"/>
              <a:t>Anything ‘</a:t>
            </a:r>
            <a:r>
              <a:rPr lang="en-GB" sz="1200" b="1" dirty="0"/>
              <a:t>modern</a:t>
            </a:r>
            <a:r>
              <a:rPr lang="en-GB" sz="1200" dirty="0"/>
              <a:t>’ – the Nazis wanted tradition.</a:t>
            </a:r>
          </a:p>
          <a:p>
            <a:pPr marL="171450" indent="-171450">
              <a:buFont typeface="Wingdings" panose="05000000000000000000" pitchFamily="2" charset="2"/>
              <a:buChar char="q"/>
            </a:pPr>
            <a:r>
              <a:rPr lang="en-GB" sz="1200" dirty="0"/>
              <a:t>Anything that was linked with the </a:t>
            </a:r>
            <a:r>
              <a:rPr lang="en-GB" sz="1200" b="1" dirty="0"/>
              <a:t>Weimar era</a:t>
            </a:r>
            <a:r>
              <a:rPr lang="en-GB" sz="1200" dirty="0"/>
              <a:t>.</a:t>
            </a:r>
          </a:p>
          <a:p>
            <a:pPr marL="171450" indent="-171450">
              <a:buFont typeface="Wingdings" panose="05000000000000000000" pitchFamily="2" charset="2"/>
              <a:buChar char="q"/>
            </a:pPr>
            <a:r>
              <a:rPr lang="en-GB" sz="1200" dirty="0"/>
              <a:t>Anything that was </a:t>
            </a:r>
            <a:r>
              <a:rPr lang="en-GB" sz="1200" b="1" dirty="0"/>
              <a:t>not approved </a:t>
            </a:r>
            <a:r>
              <a:rPr lang="en-GB" sz="1200" dirty="0"/>
              <a:t>by the Nazi Chamber of Culture or Goebbels.</a:t>
            </a:r>
          </a:p>
        </p:txBody>
      </p:sp>
      <p:sp>
        <p:nvSpPr>
          <p:cNvPr id="16" name="TextBox 15"/>
          <p:cNvSpPr txBox="1"/>
          <p:nvPr/>
        </p:nvSpPr>
        <p:spPr>
          <a:xfrm>
            <a:off x="9067798" y="967178"/>
            <a:ext cx="3026231" cy="1415772"/>
          </a:xfrm>
          <a:prstGeom prst="rect">
            <a:avLst/>
          </a:prstGeom>
          <a:noFill/>
          <a:ln w="19050">
            <a:solidFill>
              <a:schemeClr val="tx1"/>
            </a:solidFill>
          </a:ln>
        </p:spPr>
        <p:txBody>
          <a:bodyPr wrap="square" rtlCol="0">
            <a:spAutoFit/>
          </a:bodyPr>
          <a:lstStyle/>
          <a:p>
            <a:pPr algn="ctr"/>
            <a:r>
              <a:rPr lang="en-GB" sz="1400" b="1" u="sng" dirty="0"/>
              <a:t>What was promoted?</a:t>
            </a:r>
          </a:p>
          <a:p>
            <a:pPr marL="171450" indent="-171450">
              <a:buFont typeface="Wingdings" panose="05000000000000000000" pitchFamily="2" charset="2"/>
              <a:buChar char="q"/>
            </a:pPr>
            <a:r>
              <a:rPr lang="en-GB" sz="1200" dirty="0"/>
              <a:t>Anything promoting a strong Germany.</a:t>
            </a:r>
          </a:p>
          <a:p>
            <a:pPr marL="171450" indent="-171450">
              <a:buFont typeface="Wingdings" panose="05000000000000000000" pitchFamily="2" charset="2"/>
              <a:buChar char="q"/>
            </a:pPr>
            <a:r>
              <a:rPr lang="en-GB" sz="1200" dirty="0"/>
              <a:t>Anything which promoted German families and traditional roles of men and women.</a:t>
            </a:r>
          </a:p>
          <a:p>
            <a:pPr marL="171450" indent="-171450">
              <a:buFont typeface="Wingdings" panose="05000000000000000000" pitchFamily="2" charset="2"/>
              <a:buChar char="q"/>
            </a:pPr>
            <a:r>
              <a:rPr lang="en-GB" sz="1200" dirty="0"/>
              <a:t>Anything which promoted the loyalty, discipline and self-sacrifice of an individual for their country.</a:t>
            </a:r>
          </a:p>
        </p:txBody>
      </p:sp>
      <p:sp>
        <p:nvSpPr>
          <p:cNvPr id="17" name="TextBox 16"/>
          <p:cNvSpPr txBox="1"/>
          <p:nvPr/>
        </p:nvSpPr>
        <p:spPr>
          <a:xfrm>
            <a:off x="75343" y="959904"/>
            <a:ext cx="5204228" cy="1415772"/>
          </a:xfrm>
          <a:prstGeom prst="rect">
            <a:avLst/>
          </a:prstGeom>
          <a:noFill/>
          <a:ln w="19050">
            <a:solidFill>
              <a:schemeClr val="tx1"/>
            </a:solidFill>
          </a:ln>
        </p:spPr>
        <p:txBody>
          <a:bodyPr wrap="square" rtlCol="0">
            <a:spAutoFit/>
          </a:bodyPr>
          <a:lstStyle/>
          <a:p>
            <a:pPr algn="ctr"/>
            <a:r>
              <a:rPr lang="en-GB" sz="1400" b="1" u="sng" dirty="0"/>
              <a:t>The Reich Chamber of Culture.</a:t>
            </a:r>
          </a:p>
          <a:p>
            <a:pPr marL="171450" indent="-171450">
              <a:buFont typeface="Wingdings" panose="05000000000000000000" pitchFamily="2" charset="2"/>
              <a:buChar char="q"/>
            </a:pPr>
            <a:r>
              <a:rPr lang="en-GB" sz="1200" dirty="0"/>
              <a:t>This was set up in September </a:t>
            </a:r>
            <a:r>
              <a:rPr lang="en-GB" sz="1200" b="1" dirty="0"/>
              <a:t>1933</a:t>
            </a:r>
            <a:r>
              <a:rPr lang="en-GB" sz="1200" dirty="0"/>
              <a:t>.</a:t>
            </a:r>
          </a:p>
          <a:p>
            <a:pPr marL="171450" indent="-171450">
              <a:buFont typeface="Wingdings" panose="05000000000000000000" pitchFamily="2" charset="2"/>
              <a:buChar char="q"/>
            </a:pPr>
            <a:r>
              <a:rPr lang="en-GB" sz="1200" b="1" dirty="0"/>
              <a:t>Joseph Goebbels </a:t>
            </a:r>
            <a:r>
              <a:rPr lang="en-GB" sz="1200" dirty="0"/>
              <a:t>had overall responsibility for it.</a:t>
            </a:r>
          </a:p>
          <a:p>
            <a:pPr marL="171450" indent="-171450">
              <a:buFont typeface="Wingdings" panose="05000000000000000000" pitchFamily="2" charset="2"/>
              <a:buChar char="q"/>
            </a:pPr>
            <a:r>
              <a:rPr lang="en-GB" sz="1200" dirty="0"/>
              <a:t>He had to ensure that any part of culture was in line with </a:t>
            </a:r>
            <a:r>
              <a:rPr lang="en-GB" sz="1200" b="1" dirty="0"/>
              <a:t>Nazi beliefs</a:t>
            </a:r>
            <a:r>
              <a:rPr lang="en-GB" sz="1200" dirty="0"/>
              <a:t>.</a:t>
            </a:r>
          </a:p>
          <a:p>
            <a:pPr marL="171450" indent="-171450">
              <a:buFont typeface="Wingdings" panose="05000000000000000000" pitchFamily="2" charset="2"/>
              <a:buChar char="q"/>
            </a:pPr>
            <a:r>
              <a:rPr lang="en-GB" sz="1200" dirty="0"/>
              <a:t>Putting every aspect of life in line or synchronising it with Nazi beliefs was called </a:t>
            </a:r>
            <a:r>
              <a:rPr lang="en-GB" sz="1200" b="1" i="1" dirty="0" err="1"/>
              <a:t>Gleichschaltung</a:t>
            </a:r>
            <a:r>
              <a:rPr lang="en-GB" sz="1200" i="1" dirty="0"/>
              <a:t>.</a:t>
            </a:r>
          </a:p>
          <a:p>
            <a:pPr marL="171450" indent="-171450">
              <a:buFont typeface="Wingdings" panose="05000000000000000000" pitchFamily="2" charset="2"/>
              <a:buChar char="q"/>
            </a:pPr>
            <a:r>
              <a:rPr lang="en-GB" sz="1200" dirty="0"/>
              <a:t>It banned any aspect of culture that disagreed with Nazis beliefs.</a:t>
            </a:r>
          </a:p>
        </p:txBody>
      </p:sp>
      <p:sp>
        <p:nvSpPr>
          <p:cNvPr id="18" name="TextBox 17"/>
          <p:cNvSpPr txBox="1"/>
          <p:nvPr/>
        </p:nvSpPr>
        <p:spPr>
          <a:xfrm>
            <a:off x="75343" y="2459498"/>
            <a:ext cx="4268057" cy="4370427"/>
          </a:xfrm>
          <a:prstGeom prst="rect">
            <a:avLst/>
          </a:prstGeom>
          <a:noFill/>
          <a:ln w="19050">
            <a:solidFill>
              <a:schemeClr val="tx1"/>
            </a:solidFill>
          </a:ln>
        </p:spPr>
        <p:txBody>
          <a:bodyPr wrap="square" rtlCol="0">
            <a:spAutoFit/>
          </a:bodyPr>
          <a:lstStyle/>
          <a:p>
            <a:pPr algn="ctr"/>
            <a:r>
              <a:rPr lang="en-GB" sz="1400" b="1" u="sng" dirty="0"/>
              <a:t>Art in Nazi Germany</a:t>
            </a:r>
          </a:p>
          <a:p>
            <a:pPr marL="171450" indent="-171450">
              <a:buFont typeface="Wingdings" panose="05000000000000000000" pitchFamily="2" charset="2"/>
              <a:buChar char="q"/>
            </a:pPr>
            <a:r>
              <a:rPr lang="en-GB" sz="1200" dirty="0"/>
              <a:t>Remember that Hitler had been an </a:t>
            </a:r>
            <a:r>
              <a:rPr lang="en-GB" sz="1200" b="1" dirty="0"/>
              <a:t>artist</a:t>
            </a:r>
            <a:r>
              <a:rPr lang="en-GB" sz="1200" dirty="0"/>
              <a:t> and so he had very </a:t>
            </a:r>
            <a:r>
              <a:rPr lang="en-GB" sz="1200" b="1" dirty="0"/>
              <a:t>strict rules </a:t>
            </a:r>
            <a:r>
              <a:rPr lang="en-GB" sz="1200" dirty="0"/>
              <a:t>about what types of art should be allowed.</a:t>
            </a:r>
          </a:p>
          <a:p>
            <a:pPr marL="171450" indent="-171450">
              <a:buFont typeface="Wingdings" panose="05000000000000000000" pitchFamily="2" charset="2"/>
              <a:buChar char="q"/>
            </a:pPr>
            <a:r>
              <a:rPr lang="en-GB" sz="1200" dirty="0"/>
              <a:t>All artists had to become </a:t>
            </a:r>
            <a:r>
              <a:rPr lang="en-GB" sz="1200" b="1" dirty="0"/>
              <a:t>members of the Reich Chamber for Visual Arts </a:t>
            </a:r>
            <a:r>
              <a:rPr lang="en-GB" sz="1200" dirty="0"/>
              <a:t>or be banned from showing their art and stopped from teaching. 42,000 people were accepted as members.</a:t>
            </a:r>
          </a:p>
          <a:p>
            <a:pPr marL="171450" indent="-171450">
              <a:buFont typeface="Wingdings" panose="05000000000000000000" pitchFamily="2" charset="2"/>
              <a:buChar char="q"/>
            </a:pPr>
            <a:r>
              <a:rPr lang="en-GB" sz="1200" dirty="0"/>
              <a:t>The </a:t>
            </a:r>
            <a:r>
              <a:rPr lang="en-GB" sz="1200" b="1" dirty="0"/>
              <a:t>Gestapo</a:t>
            </a:r>
            <a:r>
              <a:rPr lang="en-GB" sz="1200" dirty="0"/>
              <a:t> made visits to artists’ studios to check they were doing the art they had promised.</a:t>
            </a:r>
          </a:p>
          <a:p>
            <a:pPr marL="171450" indent="-171450">
              <a:buFont typeface="Wingdings" panose="05000000000000000000" pitchFamily="2" charset="2"/>
              <a:buChar char="q"/>
            </a:pPr>
            <a:r>
              <a:rPr lang="en-GB" sz="1200" dirty="0"/>
              <a:t>In 1936, 12,000 paintings were removed from art galleries by the Nazis.  This included work by famous artists such as </a:t>
            </a:r>
            <a:r>
              <a:rPr lang="en-GB" sz="1200" b="1" dirty="0"/>
              <a:t>Picasso</a:t>
            </a:r>
            <a:r>
              <a:rPr lang="en-GB" sz="1200" dirty="0"/>
              <a:t> and </a:t>
            </a:r>
            <a:r>
              <a:rPr lang="en-GB" sz="1200" b="1" dirty="0"/>
              <a:t>Van Gogh</a:t>
            </a:r>
            <a:r>
              <a:rPr lang="en-GB" sz="1200" dirty="0"/>
              <a:t>.  Some were destroyed/burned.</a:t>
            </a:r>
          </a:p>
          <a:p>
            <a:pPr marL="171450" indent="-171450">
              <a:buFont typeface="Wingdings" panose="05000000000000000000" pitchFamily="2" charset="2"/>
              <a:buChar char="q"/>
            </a:pPr>
            <a:r>
              <a:rPr lang="en-GB" sz="1200" dirty="0"/>
              <a:t>Art which was </a:t>
            </a:r>
            <a:r>
              <a:rPr lang="en-GB" sz="1200" b="1" dirty="0"/>
              <a:t>NOT</a:t>
            </a:r>
            <a:r>
              <a:rPr lang="en-GB" sz="1200" dirty="0"/>
              <a:t> liked by the Nazis was called </a:t>
            </a:r>
            <a:r>
              <a:rPr lang="en-GB" sz="1200" b="1" dirty="0"/>
              <a:t>‘degenerate</a:t>
            </a:r>
            <a:r>
              <a:rPr lang="en-GB" sz="1200" dirty="0"/>
              <a:t>’.  A famous art exhibition was opened in 1937 called the ‘</a:t>
            </a:r>
            <a:r>
              <a:rPr lang="en-GB" sz="1200" b="1" dirty="0"/>
              <a:t>Degenerate Art Exhibition</a:t>
            </a:r>
            <a:r>
              <a:rPr lang="en-GB" sz="1200" dirty="0"/>
              <a:t>’.  Hitler wanted  to ‘shame’ the artists involved. In fact it was more popular than the Nazi approved exhibition that opened up at the same time.</a:t>
            </a:r>
          </a:p>
          <a:p>
            <a:r>
              <a:rPr lang="en-GB" sz="1200" b="1" dirty="0"/>
              <a:t>What the Nazis did like:</a:t>
            </a:r>
            <a:r>
              <a:rPr lang="en-GB" sz="1200" dirty="0"/>
              <a:t>  </a:t>
            </a:r>
          </a:p>
          <a:p>
            <a:pPr marL="171450" indent="-171450">
              <a:buFont typeface="Wingdings" panose="05000000000000000000" pitchFamily="2" charset="2"/>
              <a:buChar char="q"/>
            </a:pPr>
            <a:r>
              <a:rPr lang="en-GB" sz="1200" dirty="0"/>
              <a:t>Traditional landscape art, classical art, military art, examples of racial purity.</a:t>
            </a:r>
          </a:p>
          <a:p>
            <a:r>
              <a:rPr lang="en-GB" sz="1200" b="1" dirty="0"/>
              <a:t>What type of art was banned as ‘degenerate’?</a:t>
            </a:r>
          </a:p>
          <a:p>
            <a:pPr marL="171450" indent="-171450">
              <a:buFont typeface="Wingdings" panose="05000000000000000000" pitchFamily="2" charset="2"/>
              <a:buChar char="q"/>
            </a:pPr>
            <a:r>
              <a:rPr lang="en-GB" sz="1200" dirty="0"/>
              <a:t>Artists such as </a:t>
            </a:r>
            <a:r>
              <a:rPr lang="en-GB" sz="1200" b="1" dirty="0"/>
              <a:t>Otto Dix </a:t>
            </a:r>
            <a:r>
              <a:rPr lang="en-GB" sz="1200" dirty="0"/>
              <a:t>and </a:t>
            </a:r>
            <a:r>
              <a:rPr lang="en-GB" sz="1200" b="1" dirty="0"/>
              <a:t>George Grosz </a:t>
            </a:r>
            <a:r>
              <a:rPr lang="en-GB" sz="1200" dirty="0"/>
              <a:t>from                        the Weimar period, war in a negative light,             expressionism, ‘ethnic’ arts, abstract art, Jewish or Communist.</a:t>
            </a:r>
          </a:p>
        </p:txBody>
      </p:sp>
      <p:sp>
        <p:nvSpPr>
          <p:cNvPr id="19" name="TextBox 18"/>
          <p:cNvSpPr txBox="1"/>
          <p:nvPr/>
        </p:nvSpPr>
        <p:spPr>
          <a:xfrm>
            <a:off x="4449534" y="2471198"/>
            <a:ext cx="4248151" cy="2554545"/>
          </a:xfrm>
          <a:prstGeom prst="rect">
            <a:avLst/>
          </a:prstGeom>
          <a:noFill/>
          <a:ln w="19050">
            <a:solidFill>
              <a:schemeClr val="tx1"/>
            </a:solidFill>
          </a:ln>
        </p:spPr>
        <p:txBody>
          <a:bodyPr wrap="square" rtlCol="0">
            <a:spAutoFit/>
          </a:bodyPr>
          <a:lstStyle/>
          <a:p>
            <a:pPr algn="ctr"/>
            <a:r>
              <a:rPr lang="en-GB" sz="1400" b="1" u="sng" dirty="0"/>
              <a:t>Architecture in Nazi Germany</a:t>
            </a:r>
          </a:p>
          <a:p>
            <a:pPr marL="171450" indent="-171450">
              <a:buFont typeface="Wingdings" panose="05000000000000000000" pitchFamily="2" charset="2"/>
              <a:buChar char="q"/>
            </a:pPr>
            <a:r>
              <a:rPr lang="en-GB" sz="1200" dirty="0"/>
              <a:t>The Nazis disliked anything ‘modern’ or ‘futuristic’ like had been the fashion of the Weimar period.</a:t>
            </a:r>
          </a:p>
          <a:p>
            <a:pPr marL="171450" indent="-171450">
              <a:buFont typeface="Wingdings" panose="05000000000000000000" pitchFamily="2" charset="2"/>
              <a:buChar char="q"/>
            </a:pPr>
            <a:r>
              <a:rPr lang="en-GB" sz="1200" dirty="0"/>
              <a:t>New buildings had to make Germany look </a:t>
            </a:r>
            <a:r>
              <a:rPr lang="en-GB" sz="1200" b="1" dirty="0"/>
              <a:t>strong</a:t>
            </a:r>
            <a:r>
              <a:rPr lang="en-GB" sz="1200" dirty="0"/>
              <a:t> and </a:t>
            </a:r>
            <a:r>
              <a:rPr lang="en-GB" sz="1200" b="1" dirty="0"/>
              <a:t>powerful</a:t>
            </a:r>
            <a:endParaRPr lang="en-GB" sz="1200" dirty="0"/>
          </a:p>
          <a:p>
            <a:pPr marL="171450" indent="-171450">
              <a:buFont typeface="Wingdings" panose="05000000000000000000" pitchFamily="2" charset="2"/>
              <a:buChar char="q"/>
            </a:pPr>
            <a:r>
              <a:rPr lang="en-GB" sz="1400" b="1" dirty="0"/>
              <a:t>Albert Speer </a:t>
            </a:r>
            <a:r>
              <a:rPr lang="en-GB" sz="1200" dirty="0"/>
              <a:t>became the most famous and most liked architect of Hitler.  </a:t>
            </a:r>
          </a:p>
          <a:p>
            <a:pPr marL="171450" indent="-171450">
              <a:buFont typeface="Wingdings" panose="05000000000000000000" pitchFamily="2" charset="2"/>
              <a:buChar char="q"/>
            </a:pPr>
            <a:r>
              <a:rPr lang="en-GB" sz="1200" b="1" dirty="0"/>
              <a:t>Albert Speer </a:t>
            </a:r>
            <a:r>
              <a:rPr lang="en-GB" sz="1200" dirty="0"/>
              <a:t>built major projects such as parade grounds for the Nuremberg Rallies and new offices for the Nazis in Berlin.</a:t>
            </a:r>
          </a:p>
          <a:p>
            <a:pPr marL="171450" indent="-171450">
              <a:buFont typeface="Wingdings" panose="05000000000000000000" pitchFamily="2" charset="2"/>
              <a:buChar char="q"/>
            </a:pPr>
            <a:r>
              <a:rPr lang="en-GB" sz="1200" dirty="0"/>
              <a:t>He built them as tall as possible as size meant strength.</a:t>
            </a:r>
          </a:p>
          <a:p>
            <a:pPr marL="171450" indent="-171450">
              <a:buFont typeface="Wingdings" panose="05000000000000000000" pitchFamily="2" charset="2"/>
              <a:buChar char="q"/>
            </a:pPr>
            <a:r>
              <a:rPr lang="en-GB" sz="1200" dirty="0"/>
              <a:t>They looked like great Roman buildings so they looked </a:t>
            </a:r>
            <a:r>
              <a:rPr lang="en-GB" sz="1200" b="1" dirty="0"/>
              <a:t>grand</a:t>
            </a:r>
            <a:r>
              <a:rPr lang="en-GB" sz="1200" dirty="0"/>
              <a:t> and </a:t>
            </a:r>
            <a:r>
              <a:rPr lang="en-GB" sz="1200" b="1" dirty="0"/>
              <a:t>historic</a:t>
            </a:r>
            <a:r>
              <a:rPr lang="en-GB" sz="1200" dirty="0"/>
              <a:t>.</a:t>
            </a:r>
          </a:p>
          <a:p>
            <a:pPr marL="171450" indent="-171450">
              <a:buFont typeface="Wingdings" panose="05000000000000000000" pitchFamily="2" charset="2"/>
              <a:buChar char="q"/>
            </a:pPr>
            <a:r>
              <a:rPr lang="en-GB" sz="1200" dirty="0"/>
              <a:t>Buildings included huge </a:t>
            </a:r>
            <a:r>
              <a:rPr lang="en-GB" sz="1200" b="1" dirty="0"/>
              <a:t>Nazi flags </a:t>
            </a:r>
            <a:r>
              <a:rPr lang="en-GB" sz="1200" dirty="0"/>
              <a:t>and                                          symbols so every aspect was linked to the Nazis.</a:t>
            </a:r>
          </a:p>
        </p:txBody>
      </p:sp>
      <p:sp>
        <p:nvSpPr>
          <p:cNvPr id="21" name="TextBox 20"/>
          <p:cNvSpPr txBox="1"/>
          <p:nvPr/>
        </p:nvSpPr>
        <p:spPr>
          <a:xfrm>
            <a:off x="8795657" y="2472013"/>
            <a:ext cx="3298372" cy="1969770"/>
          </a:xfrm>
          <a:prstGeom prst="rect">
            <a:avLst/>
          </a:prstGeom>
          <a:noFill/>
          <a:ln w="19050">
            <a:solidFill>
              <a:schemeClr val="tx1"/>
            </a:solidFill>
          </a:ln>
        </p:spPr>
        <p:txBody>
          <a:bodyPr wrap="square" rtlCol="0">
            <a:spAutoFit/>
          </a:bodyPr>
          <a:lstStyle/>
          <a:p>
            <a:pPr algn="ctr"/>
            <a:r>
              <a:rPr lang="en-GB" sz="1400" b="1" u="sng" dirty="0"/>
              <a:t>Literature in Nazi Germany</a:t>
            </a:r>
          </a:p>
          <a:p>
            <a:pPr marL="171450" indent="-171450">
              <a:buFont typeface="Wingdings" panose="05000000000000000000" pitchFamily="2" charset="2"/>
              <a:buChar char="q"/>
            </a:pPr>
            <a:r>
              <a:rPr lang="en-GB" sz="1200" dirty="0"/>
              <a:t>Books had to be approved by the </a:t>
            </a:r>
            <a:r>
              <a:rPr lang="en-GB" sz="1200" b="1" dirty="0"/>
              <a:t>Chamber of Culture </a:t>
            </a:r>
            <a:r>
              <a:rPr lang="en-GB" sz="1200" dirty="0"/>
              <a:t>before being published.</a:t>
            </a:r>
          </a:p>
          <a:p>
            <a:pPr marL="171450" indent="-171450">
              <a:buFont typeface="Wingdings" panose="05000000000000000000" pitchFamily="2" charset="2"/>
              <a:buChar char="q"/>
            </a:pPr>
            <a:r>
              <a:rPr lang="en-GB" sz="1200" dirty="0"/>
              <a:t>Books had to promote </a:t>
            </a:r>
            <a:r>
              <a:rPr lang="en-GB" sz="1200" b="1" dirty="0"/>
              <a:t>Nazi beliefs </a:t>
            </a:r>
            <a:r>
              <a:rPr lang="en-GB" sz="1200" dirty="0"/>
              <a:t>or banned.</a:t>
            </a:r>
          </a:p>
          <a:p>
            <a:pPr marL="171450" indent="-171450">
              <a:buFont typeface="Wingdings" panose="05000000000000000000" pitchFamily="2" charset="2"/>
              <a:buChar char="q"/>
            </a:pPr>
            <a:r>
              <a:rPr lang="en-GB" sz="1200" b="1" dirty="0"/>
              <a:t>2,500 </a:t>
            </a:r>
            <a:r>
              <a:rPr lang="en-GB" sz="1200" dirty="0"/>
              <a:t>writers were banned.</a:t>
            </a:r>
          </a:p>
          <a:p>
            <a:pPr marL="171450" indent="-171450">
              <a:buFont typeface="Wingdings" panose="05000000000000000000" pitchFamily="2" charset="2"/>
              <a:buChar char="q"/>
            </a:pPr>
            <a:r>
              <a:rPr lang="en-GB" sz="1200" dirty="0"/>
              <a:t>Millions of books were taken from schools, libraries and universities and </a:t>
            </a:r>
            <a:r>
              <a:rPr lang="en-GB" sz="1200" b="1" dirty="0"/>
              <a:t>burned</a:t>
            </a:r>
            <a:r>
              <a:rPr lang="en-GB" sz="1200" dirty="0"/>
              <a:t> publically.</a:t>
            </a:r>
          </a:p>
          <a:p>
            <a:pPr marL="171450" indent="-171450">
              <a:buFont typeface="Wingdings" panose="05000000000000000000" pitchFamily="2" charset="2"/>
              <a:buChar char="q"/>
            </a:pPr>
            <a:r>
              <a:rPr lang="en-GB" sz="1200" dirty="0"/>
              <a:t>In </a:t>
            </a:r>
            <a:r>
              <a:rPr lang="en-GB" sz="1200" b="1" dirty="0"/>
              <a:t>1933</a:t>
            </a:r>
            <a:r>
              <a:rPr lang="en-GB" sz="1200" dirty="0"/>
              <a:t>, students in Berlin burned 20,000 books by Jews, Communists or anti-Nazi authors, even some by Albert Einstein.</a:t>
            </a:r>
          </a:p>
        </p:txBody>
      </p:sp>
      <p:sp>
        <p:nvSpPr>
          <p:cNvPr id="22" name="TextBox 21"/>
          <p:cNvSpPr txBox="1"/>
          <p:nvPr/>
        </p:nvSpPr>
        <p:spPr>
          <a:xfrm>
            <a:off x="8795657" y="4540002"/>
            <a:ext cx="3298372" cy="2339102"/>
          </a:xfrm>
          <a:prstGeom prst="rect">
            <a:avLst/>
          </a:prstGeom>
          <a:noFill/>
          <a:ln w="19050">
            <a:solidFill>
              <a:schemeClr val="tx1"/>
            </a:solidFill>
          </a:ln>
        </p:spPr>
        <p:txBody>
          <a:bodyPr wrap="square" rtlCol="0">
            <a:spAutoFit/>
          </a:bodyPr>
          <a:lstStyle/>
          <a:p>
            <a:pPr algn="ctr"/>
            <a:r>
              <a:rPr lang="en-GB" sz="1400" b="1" u="sng" dirty="0"/>
              <a:t>Film in Nazi Germany</a:t>
            </a:r>
          </a:p>
          <a:p>
            <a:pPr marL="171450" indent="-171450">
              <a:buFont typeface="Wingdings" panose="05000000000000000000" pitchFamily="2" charset="2"/>
              <a:buChar char="q"/>
            </a:pPr>
            <a:r>
              <a:rPr lang="en-GB" sz="1200" dirty="0"/>
              <a:t>Every film would have a </a:t>
            </a:r>
            <a:r>
              <a:rPr lang="en-GB" sz="1200" b="1" dirty="0"/>
              <a:t>45 minute        newsreel </a:t>
            </a:r>
            <a:r>
              <a:rPr lang="en-GB" sz="1200" dirty="0"/>
              <a:t>showing Nazi propaganda before it.</a:t>
            </a:r>
          </a:p>
          <a:p>
            <a:pPr marL="171450" indent="-171450">
              <a:buFont typeface="Wingdings" panose="05000000000000000000" pitchFamily="2" charset="2"/>
              <a:buChar char="q"/>
            </a:pPr>
            <a:r>
              <a:rPr lang="en-GB" sz="1200" dirty="0"/>
              <a:t>All films had to be approved by the Nazis.</a:t>
            </a:r>
          </a:p>
          <a:p>
            <a:pPr marL="171450" indent="-171450">
              <a:buFont typeface="Wingdings" panose="05000000000000000000" pitchFamily="2" charset="2"/>
              <a:buChar char="q"/>
            </a:pPr>
            <a:r>
              <a:rPr lang="en-GB" sz="1200" dirty="0"/>
              <a:t>The Nazi Party itself made around </a:t>
            </a:r>
            <a:r>
              <a:rPr lang="en-GB" sz="1200" b="1" dirty="0"/>
              <a:t>1,300 films</a:t>
            </a:r>
            <a:r>
              <a:rPr lang="en-GB" sz="1200" dirty="0"/>
              <a:t>.</a:t>
            </a:r>
          </a:p>
          <a:p>
            <a:pPr marL="171450" indent="-171450">
              <a:buFont typeface="Wingdings" panose="05000000000000000000" pitchFamily="2" charset="2"/>
              <a:buChar char="q"/>
            </a:pPr>
            <a:r>
              <a:rPr lang="en-GB" sz="1200" dirty="0"/>
              <a:t>Many were for entertainment but with </a:t>
            </a:r>
            <a:r>
              <a:rPr lang="en-GB" sz="1200" b="1" dirty="0"/>
              <a:t>underlying political propaganda messages</a:t>
            </a:r>
            <a:r>
              <a:rPr lang="en-GB" sz="1200" dirty="0"/>
              <a:t>.</a:t>
            </a:r>
          </a:p>
          <a:p>
            <a:pPr marL="171450" indent="-171450">
              <a:buFont typeface="Wingdings" panose="05000000000000000000" pitchFamily="2" charset="2"/>
              <a:buChar char="q"/>
            </a:pPr>
            <a:r>
              <a:rPr lang="en-GB" sz="1200" dirty="0"/>
              <a:t>Goebbels even had a </a:t>
            </a:r>
            <a:r>
              <a:rPr lang="en-GB" sz="1200" b="1" dirty="0"/>
              <a:t>propaganda cartoon </a:t>
            </a:r>
            <a:r>
              <a:rPr lang="en-GB" sz="1200" dirty="0"/>
              <a:t>created, based on the style of Mickey Mouse called ‘</a:t>
            </a:r>
            <a:r>
              <a:rPr lang="en-GB" sz="1200" dirty="0" err="1"/>
              <a:t>Hansi</a:t>
            </a:r>
            <a:r>
              <a:rPr lang="en-GB" sz="1200" dirty="0"/>
              <a:t>’.  </a:t>
            </a:r>
            <a:r>
              <a:rPr lang="en-GB" sz="1200" dirty="0" err="1"/>
              <a:t>Hansi</a:t>
            </a:r>
            <a:r>
              <a:rPr lang="en-GB" sz="1200" dirty="0"/>
              <a:t> often had to fight the ‘villainous black crows’ who had       stereotypical Jewish features.</a:t>
            </a:r>
          </a:p>
        </p:txBody>
      </p:sp>
      <p:sp>
        <p:nvSpPr>
          <p:cNvPr id="23" name="TextBox 22"/>
          <p:cNvSpPr txBox="1"/>
          <p:nvPr/>
        </p:nvSpPr>
        <p:spPr>
          <a:xfrm>
            <a:off x="4441372" y="5214501"/>
            <a:ext cx="4248151" cy="1600438"/>
          </a:xfrm>
          <a:prstGeom prst="rect">
            <a:avLst/>
          </a:prstGeom>
          <a:noFill/>
          <a:ln w="19050">
            <a:solidFill>
              <a:schemeClr val="tx1"/>
            </a:solidFill>
          </a:ln>
        </p:spPr>
        <p:txBody>
          <a:bodyPr wrap="square" rtlCol="0">
            <a:spAutoFit/>
          </a:bodyPr>
          <a:lstStyle/>
          <a:p>
            <a:pPr algn="ctr"/>
            <a:r>
              <a:rPr lang="en-GB" sz="1400" b="1" u="sng" dirty="0"/>
              <a:t>Music in Nazi Germany</a:t>
            </a:r>
          </a:p>
          <a:p>
            <a:pPr marL="171450" indent="-171450">
              <a:buFont typeface="Wingdings" panose="05000000000000000000" pitchFamily="2" charset="2"/>
              <a:buChar char="q"/>
            </a:pPr>
            <a:r>
              <a:rPr lang="en-GB" sz="1200" b="1" dirty="0"/>
              <a:t>Jazz </a:t>
            </a:r>
            <a:r>
              <a:rPr lang="en-GB" sz="1200" dirty="0"/>
              <a:t> and </a:t>
            </a:r>
            <a:r>
              <a:rPr lang="en-GB" sz="1200" b="1" dirty="0"/>
              <a:t>swing music </a:t>
            </a:r>
            <a:r>
              <a:rPr lang="en-GB" sz="1200" dirty="0"/>
              <a:t>was banned as it linked to black people who the Nazis believed were inferior. It was also linked to the modern Weimar age and the open sexual freedom of women in Germany, which the Nazi frowned upon.</a:t>
            </a:r>
          </a:p>
          <a:p>
            <a:pPr marL="171450" indent="-171450">
              <a:buFont typeface="Wingdings" panose="05000000000000000000" pitchFamily="2" charset="2"/>
              <a:buChar char="q"/>
            </a:pPr>
            <a:r>
              <a:rPr lang="en-GB" sz="1200" dirty="0"/>
              <a:t>Wagner was a favourite of Hitler as he was German and his music sounded heroic and powerful.  </a:t>
            </a:r>
          </a:p>
          <a:p>
            <a:pPr marL="171450" indent="-171450">
              <a:buFont typeface="Wingdings" panose="05000000000000000000" pitchFamily="2" charset="2"/>
              <a:buChar char="q"/>
            </a:pPr>
            <a:r>
              <a:rPr lang="en-GB" sz="1200" b="1" dirty="0"/>
              <a:t>Beethoven</a:t>
            </a:r>
            <a:r>
              <a:rPr lang="en-GB" sz="1200" dirty="0"/>
              <a:t>, </a:t>
            </a:r>
            <a:r>
              <a:rPr lang="en-GB" sz="1200" b="1" dirty="0"/>
              <a:t>Bach</a:t>
            </a:r>
            <a:r>
              <a:rPr lang="en-GB" sz="1200" dirty="0"/>
              <a:t> &amp; traditional German folk music were liked.</a:t>
            </a:r>
          </a:p>
        </p:txBody>
      </p:sp>
      <p:pic>
        <p:nvPicPr>
          <p:cNvPr id="1026" name="Picture 2" descr="Related image"/>
          <p:cNvPicPr>
            <a:picLocks noChangeAspect="1" noChangeArrowheads="1"/>
          </p:cNvPicPr>
          <p:nvPr/>
        </p:nvPicPr>
        <p:blipFill>
          <a:blip r:embed="rId3" cstate="print">
            <a:clrChange>
              <a:clrFrom>
                <a:srgbClr val="FDFFFC"/>
              </a:clrFrom>
              <a:clrTo>
                <a:srgbClr val="FDFFFC">
                  <a:alpha val="0"/>
                </a:srgbClr>
              </a:clrTo>
            </a:clrChange>
            <a:extLst>
              <a:ext uri="{28A0092B-C50C-407E-A947-70E740481C1C}">
                <a14:useLocalDpi xmlns:a14="http://schemas.microsoft.com/office/drawing/2010/main" val="0"/>
              </a:ext>
            </a:extLst>
          </a:blip>
          <a:srcRect/>
          <a:stretch>
            <a:fillRect/>
          </a:stretch>
        </p:blipFill>
        <p:spPr bwMode="auto">
          <a:xfrm rot="20773746">
            <a:off x="8575284" y="2211889"/>
            <a:ext cx="801248" cy="55197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Related image"/>
          <p:cNvPicPr>
            <a:picLocks noChangeAspect="1" noChangeArrowheads="1"/>
          </p:cNvPicPr>
          <p:nvPr/>
        </p:nvPicPr>
        <p:blipFill>
          <a:blip r:embed="rId3" cstate="print">
            <a:clrChange>
              <a:clrFrom>
                <a:srgbClr val="FDFFFC"/>
              </a:clrFrom>
              <a:clrTo>
                <a:srgbClr val="FDFFFC">
                  <a:alpha val="0"/>
                </a:srgbClr>
              </a:clrTo>
            </a:clrChange>
            <a:extLst>
              <a:ext uri="{28A0092B-C50C-407E-A947-70E740481C1C}">
                <a14:useLocalDpi xmlns:a14="http://schemas.microsoft.com/office/drawing/2010/main" val="0"/>
              </a:ext>
            </a:extLst>
          </a:blip>
          <a:srcRect/>
          <a:stretch>
            <a:fillRect/>
          </a:stretch>
        </p:blipFill>
        <p:spPr bwMode="auto">
          <a:xfrm rot="830976">
            <a:off x="11373661" y="2185855"/>
            <a:ext cx="714790" cy="49241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music clipar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49535" y="4935024"/>
            <a:ext cx="1270330" cy="574297"/>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4" descr="Image result for music clipar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7410822" y="4923715"/>
            <a:ext cx="1270330" cy="57429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elated imag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45757" y="2001768"/>
            <a:ext cx="1065714" cy="802838"/>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descr="Related imag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flipH="1">
            <a:off x="7653455" y="2012137"/>
            <a:ext cx="1065714" cy="80283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art clipart"/>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324842" y="5816049"/>
            <a:ext cx="911901" cy="77815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art clipart"/>
          <p:cNvPicPr>
            <a:picLocks noChangeAspect="1" noChangeArrowheads="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3418176">
            <a:off x="577686" y="2300401"/>
            <a:ext cx="435758" cy="555211"/>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10" descr="Image result for art clipart"/>
          <p:cNvPicPr>
            <a:picLocks noChangeAspect="1" noChangeArrowheads="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8181824" flipH="1">
            <a:off x="3336514" y="2272617"/>
            <a:ext cx="435758" cy="555211"/>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film clipart"/>
          <p:cNvPicPr>
            <a:picLocks noChangeAspect="1" noChangeArrowheads="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325116" y="4290155"/>
            <a:ext cx="768913" cy="709112"/>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12" descr="Image result for film clipart"/>
          <p:cNvPicPr>
            <a:picLocks noChangeAspect="1" noChangeArrowheads="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8471655" y="4326744"/>
            <a:ext cx="681069" cy="628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46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264115" y="-30778"/>
            <a:ext cx="7120646" cy="461665"/>
          </a:xfrm>
          <a:prstGeom prst="rect">
            <a:avLst/>
          </a:prstGeom>
          <a:noFill/>
        </p:spPr>
        <p:txBody>
          <a:bodyPr wrap="square" rtlCol="0">
            <a:spAutoFit/>
          </a:bodyPr>
          <a:lstStyle/>
          <a:p>
            <a:pPr algn="ctr"/>
            <a:r>
              <a:rPr lang="en-GB" sz="2400" b="1" dirty="0"/>
              <a:t>L</a:t>
            </a:r>
            <a:r>
              <a:rPr lang="en-GB" b="1" dirty="0"/>
              <a:t>esson </a:t>
            </a:r>
            <a:r>
              <a:rPr lang="en-GB" sz="2400" b="1" dirty="0"/>
              <a:t>20</a:t>
            </a:r>
            <a:r>
              <a:rPr lang="en-GB" b="1" dirty="0"/>
              <a:t>: </a:t>
            </a:r>
            <a:r>
              <a:rPr lang="en-GB" sz="2000" b="1" dirty="0"/>
              <a:t>Opposition and Resistance towards the Nazi Regime.</a:t>
            </a:r>
            <a:endParaRPr lang="en-GB" sz="1600" b="1" dirty="0"/>
          </a:p>
        </p:txBody>
      </p:sp>
      <p:sp>
        <p:nvSpPr>
          <p:cNvPr id="6" name="TextBox 5"/>
          <p:cNvSpPr txBox="1"/>
          <p:nvPr/>
        </p:nvSpPr>
        <p:spPr>
          <a:xfrm>
            <a:off x="-99997" y="-61555"/>
            <a:ext cx="2789410" cy="523220"/>
          </a:xfrm>
          <a:prstGeom prst="rect">
            <a:avLst/>
          </a:prstGeom>
          <a:noFill/>
        </p:spPr>
        <p:txBody>
          <a:bodyPr wrap="square" rtlCol="0">
            <a:spAutoFit/>
          </a:bodyPr>
          <a:lstStyle/>
          <a:p>
            <a:pPr algn="ctr"/>
            <a:r>
              <a:rPr lang="en-GB" sz="2800" b="1" dirty="0">
                <a:latin typeface="Berlin Sans FB" panose="020E0602020502020306" pitchFamily="34" charset="0"/>
              </a:rPr>
              <a:t>T</a:t>
            </a:r>
            <a:r>
              <a:rPr lang="en-GB" sz="2000" b="1" dirty="0">
                <a:latin typeface="Berlin Sans FB" panose="020E0602020502020306" pitchFamily="34" charset="0"/>
              </a:rPr>
              <a:t>H</a:t>
            </a:r>
            <a:r>
              <a:rPr lang="en-GB" sz="2400" b="1" dirty="0">
                <a:latin typeface="Berlin Sans FB" panose="020E0602020502020306" pitchFamily="34" charset="0"/>
              </a:rPr>
              <a:t>E</a:t>
            </a:r>
            <a:r>
              <a:rPr lang="en-GB" sz="2000" b="1" dirty="0">
                <a:latin typeface="Berlin Sans FB" panose="020E0602020502020306" pitchFamily="34" charset="0"/>
              </a:rPr>
              <a:t> </a:t>
            </a:r>
            <a:r>
              <a:rPr lang="en-GB" sz="2400" b="1" dirty="0">
                <a:latin typeface="Berlin Sans FB" panose="020E0602020502020306" pitchFamily="34" charset="0"/>
              </a:rPr>
              <a:t>K</a:t>
            </a:r>
            <a:r>
              <a:rPr lang="en-GB" sz="2000" b="1" dirty="0">
                <a:latin typeface="Berlin Sans FB" panose="020E0602020502020306" pitchFamily="34" charset="0"/>
              </a:rPr>
              <a:t>E</a:t>
            </a:r>
            <a:r>
              <a:rPr lang="en-GB" sz="2400" b="1" dirty="0">
                <a:latin typeface="Berlin Sans FB" panose="020E0602020502020306" pitchFamily="34" charset="0"/>
              </a:rPr>
              <a:t>Y</a:t>
            </a:r>
            <a:r>
              <a:rPr lang="en-GB" sz="2000" b="1" dirty="0">
                <a:latin typeface="Berlin Sans FB" panose="020E0602020502020306" pitchFamily="34" charset="0"/>
              </a:rPr>
              <a:t> </a:t>
            </a:r>
            <a:r>
              <a:rPr lang="en-GB" sz="2800" b="1" dirty="0">
                <a:latin typeface="Berlin Sans FB" panose="020E0602020502020306" pitchFamily="34" charset="0"/>
              </a:rPr>
              <a:t>P</a:t>
            </a:r>
            <a:r>
              <a:rPr lang="en-GB" sz="2000" b="1" dirty="0">
                <a:latin typeface="Berlin Sans FB" panose="020E0602020502020306" pitchFamily="34" charset="0"/>
              </a:rPr>
              <a:t>O</a:t>
            </a:r>
            <a:r>
              <a:rPr lang="en-GB" sz="2400" b="1" dirty="0">
                <a:latin typeface="Berlin Sans FB" panose="020E0602020502020306" pitchFamily="34" charset="0"/>
              </a:rPr>
              <a:t>I</a:t>
            </a:r>
            <a:r>
              <a:rPr lang="en-GB" sz="2000" b="1" dirty="0">
                <a:latin typeface="Berlin Sans FB" panose="020E0602020502020306" pitchFamily="34" charset="0"/>
              </a:rPr>
              <a:t>N</a:t>
            </a:r>
            <a:r>
              <a:rPr lang="en-GB" sz="2800" b="1" dirty="0">
                <a:latin typeface="Berlin Sans FB" panose="020E0602020502020306" pitchFamily="34" charset="0"/>
              </a:rPr>
              <a:t>T</a:t>
            </a:r>
            <a:r>
              <a:rPr lang="en-GB" sz="2000" b="1" dirty="0">
                <a:latin typeface="Berlin Sans FB" panose="020E0602020502020306" pitchFamily="34" charset="0"/>
              </a:rPr>
              <a:t>S</a:t>
            </a:r>
          </a:p>
        </p:txBody>
      </p:sp>
      <p:cxnSp>
        <p:nvCxnSpPr>
          <p:cNvPr id="7" name="Straight Connector 6"/>
          <p:cNvCxnSpPr/>
          <p:nvPr/>
        </p:nvCxnSpPr>
        <p:spPr>
          <a:xfrm>
            <a:off x="0" y="414417"/>
            <a:ext cx="12192000" cy="0"/>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10" name="Table 9"/>
          <p:cNvGraphicFramePr>
            <a:graphicFrameLocks noGrp="1"/>
          </p:cNvGraphicFramePr>
          <p:nvPr/>
        </p:nvGraphicFramePr>
        <p:xfrm>
          <a:off x="52405" y="461664"/>
          <a:ext cx="4942155" cy="6278880"/>
        </p:xfrm>
        <a:graphic>
          <a:graphicData uri="http://schemas.openxmlformats.org/drawingml/2006/table">
            <a:tbl>
              <a:tblPr firstRow="1" bandRow="1">
                <a:tableStyleId>{5C22544A-7EE6-4342-B048-85BDC9FD1C3A}</a:tableStyleId>
              </a:tblPr>
              <a:tblGrid>
                <a:gridCol w="1923616">
                  <a:extLst>
                    <a:ext uri="{9D8B030D-6E8A-4147-A177-3AD203B41FA5}">
                      <a16:colId xmlns:a16="http://schemas.microsoft.com/office/drawing/2014/main" val="974594700"/>
                    </a:ext>
                  </a:extLst>
                </a:gridCol>
                <a:gridCol w="1232164">
                  <a:extLst>
                    <a:ext uri="{9D8B030D-6E8A-4147-A177-3AD203B41FA5}">
                      <a16:colId xmlns:a16="http://schemas.microsoft.com/office/drawing/2014/main" val="4210943303"/>
                    </a:ext>
                  </a:extLst>
                </a:gridCol>
                <a:gridCol w="1786375">
                  <a:extLst>
                    <a:ext uri="{9D8B030D-6E8A-4147-A177-3AD203B41FA5}">
                      <a16:colId xmlns:a16="http://schemas.microsoft.com/office/drawing/2014/main" val="2697190744"/>
                    </a:ext>
                  </a:extLst>
                </a:gridCol>
              </a:tblGrid>
              <a:tr h="188965">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rPr>
                        <a:t>OPPOSITION FROM THE CHRISTIAN CHURCH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82619609"/>
                  </a:ext>
                </a:extLst>
              </a:tr>
              <a:tr h="188965">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PROTESTANT OPPOSITION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CATHOLIC</a:t>
                      </a:r>
                      <a:r>
                        <a:rPr lang="en-GB" sz="1200" b="1" baseline="0" dirty="0">
                          <a:solidFill>
                            <a:schemeClr val="tx1"/>
                          </a:solidFill>
                        </a:rPr>
                        <a:t> </a:t>
                      </a:r>
                      <a:r>
                        <a:rPr lang="en-GB" sz="1200" b="1" dirty="0">
                          <a:solidFill>
                            <a:schemeClr val="tx1"/>
                          </a:solidFill>
                        </a:rPr>
                        <a:t>OPPOSITION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76960033"/>
                  </a:ext>
                </a:extLst>
              </a:tr>
              <a:tr h="370840">
                <a:tc gridSpan="2">
                  <a:txBody>
                    <a:bodyPr/>
                    <a:lstStyle/>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dirty="0"/>
                        <a:t>The</a:t>
                      </a:r>
                      <a:r>
                        <a:rPr lang="en-GB" sz="1100" baseline="0" dirty="0"/>
                        <a:t> most well known Protestant to oppose the Nazis was </a:t>
                      </a:r>
                      <a:r>
                        <a:rPr lang="en-GB" sz="1100" b="1" dirty="0"/>
                        <a:t>Martin </a:t>
                      </a:r>
                      <a:r>
                        <a:rPr lang="en-GB" sz="1100" b="1" dirty="0" err="1"/>
                        <a:t>Niemoller</a:t>
                      </a:r>
                      <a:r>
                        <a:rPr lang="en-GB" sz="1100" dirty="0"/>
                        <a:t>.</a:t>
                      </a:r>
                    </a:p>
                    <a:p>
                      <a:pPr marL="171450" indent="-171450">
                        <a:buFont typeface="Wingdings" panose="05000000000000000000" pitchFamily="2" charset="2"/>
                        <a:buChar char="q"/>
                      </a:pPr>
                      <a:r>
                        <a:rPr lang="en-GB" sz="1100" dirty="0"/>
                        <a:t>He helped set up the </a:t>
                      </a:r>
                      <a:r>
                        <a:rPr lang="en-GB" sz="1100" b="1" u="sng" dirty="0"/>
                        <a:t>Pastors’ Emergency League in 1933</a:t>
                      </a:r>
                      <a:r>
                        <a:rPr lang="en-GB" sz="1100" b="1" u="sng" baseline="0" dirty="0"/>
                        <a:t> to decide how to challenge the Nazis.</a:t>
                      </a:r>
                      <a:endParaRPr lang="en-GB" sz="1100" b="1" u="sng" dirty="0"/>
                    </a:p>
                    <a:p>
                      <a:pPr marL="171450" indent="-171450">
                        <a:buFont typeface="Wingdings" panose="05000000000000000000" pitchFamily="2" charset="2"/>
                        <a:buChar char="q"/>
                      </a:pPr>
                      <a:r>
                        <a:rPr lang="en-GB" sz="1100" dirty="0"/>
                        <a:t>They decided to create </a:t>
                      </a:r>
                      <a:r>
                        <a:rPr lang="en-GB" sz="1100" b="1" dirty="0"/>
                        <a:t>The Confessing Church </a:t>
                      </a:r>
                      <a:r>
                        <a:rPr lang="en-GB" sz="1100" dirty="0"/>
                        <a:t>in </a:t>
                      </a:r>
                      <a:r>
                        <a:rPr lang="en-GB" sz="1100" b="1" dirty="0"/>
                        <a:t>1934. </a:t>
                      </a:r>
                      <a:r>
                        <a:rPr lang="en-GB" sz="1100" b="0" dirty="0"/>
                        <a:t>This would go against the rules set out by the Nazis.</a:t>
                      </a:r>
                      <a:r>
                        <a:rPr lang="en-GB" sz="1100" b="0" baseline="0" dirty="0"/>
                        <a:t>  It aimed to keep LOCAL Protestant Church services separate from the Nazi Reich Church.</a:t>
                      </a:r>
                      <a:endParaRPr lang="en-GB" sz="1100" b="0" dirty="0"/>
                    </a:p>
                    <a:p>
                      <a:pPr marL="171450" indent="-171450">
                        <a:buFont typeface="Wingdings" panose="05000000000000000000" pitchFamily="2" charset="2"/>
                        <a:buChar char="q"/>
                      </a:pPr>
                      <a:r>
                        <a:rPr lang="en-GB" sz="1100" b="1" dirty="0"/>
                        <a:t>6,000 pastors </a:t>
                      </a:r>
                      <a:r>
                        <a:rPr lang="en-GB" sz="1100" dirty="0"/>
                        <a:t>joined the Confessing Church while only </a:t>
                      </a:r>
                      <a:r>
                        <a:rPr lang="en-GB" sz="1100" b="1" dirty="0"/>
                        <a:t>2,000 </a:t>
                      </a:r>
                      <a:r>
                        <a:rPr lang="en-GB" sz="1100" dirty="0"/>
                        <a:t>pastors joined the Nazi Reich Church. </a:t>
                      </a:r>
                    </a:p>
                    <a:p>
                      <a:pPr marL="171450" indent="-171450">
                        <a:buFont typeface="Wingdings" panose="05000000000000000000" pitchFamily="2" charset="2"/>
                        <a:buChar char="q"/>
                      </a:pPr>
                      <a:r>
                        <a:rPr lang="en-GB" sz="1100" dirty="0"/>
                        <a:t>The Confessing Church spoke out about against the Nazis in church. They got a lot of </a:t>
                      </a:r>
                      <a:r>
                        <a:rPr lang="en-GB" sz="1100" b="1" dirty="0"/>
                        <a:t>applause</a:t>
                      </a:r>
                      <a:r>
                        <a:rPr lang="en-GB" sz="1100" dirty="0"/>
                        <a:t> for this from the congregation (audience).  This was itself a form of opposition against the Nazis.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a:txBody>
                    <a:bodyPr/>
                    <a:lstStyle/>
                    <a:p>
                      <a:pPr marL="171450" indent="-171450">
                        <a:buFont typeface="Wingdings" panose="05000000000000000000" pitchFamily="2" charset="2"/>
                        <a:buChar char="q"/>
                      </a:pPr>
                      <a:r>
                        <a:rPr lang="en-GB" sz="1100" dirty="0"/>
                        <a:t>There was less opposition from the Catholic church.  </a:t>
                      </a:r>
                    </a:p>
                    <a:p>
                      <a:pPr marL="171450" indent="-171450">
                        <a:buFont typeface="Wingdings" panose="05000000000000000000" pitchFamily="2" charset="2"/>
                        <a:buChar char="q"/>
                      </a:pPr>
                      <a:r>
                        <a:rPr lang="en-GB" sz="1100" dirty="0"/>
                        <a:t>Some priests spoke out about the Nazis. </a:t>
                      </a:r>
                    </a:p>
                    <a:p>
                      <a:pPr marL="171450" indent="-171450">
                        <a:buFont typeface="Wingdings" panose="05000000000000000000" pitchFamily="2" charset="2"/>
                        <a:buChar char="q"/>
                      </a:pPr>
                      <a:r>
                        <a:rPr lang="en-GB" sz="1100" b="0" i="0" kern="1200" dirty="0">
                          <a:solidFill>
                            <a:schemeClr val="dk1"/>
                          </a:solidFill>
                          <a:effectLst/>
                          <a:latin typeface="+mn-lt"/>
                          <a:ea typeface="+mn-ea"/>
                          <a:cs typeface="Calibri" panose="020F0502020204030204" pitchFamily="34" charset="0"/>
                        </a:rPr>
                        <a:t>The Catholic Archbishop of Munster, </a:t>
                      </a:r>
                      <a:r>
                        <a:rPr lang="en-GB" sz="1100" b="1" i="0" kern="1200" dirty="0">
                          <a:solidFill>
                            <a:schemeClr val="dk1"/>
                          </a:solidFill>
                          <a:effectLst/>
                          <a:latin typeface="+mn-lt"/>
                          <a:ea typeface="+mn-ea"/>
                          <a:cs typeface="Calibri" panose="020F0502020204030204" pitchFamily="34" charset="0"/>
                        </a:rPr>
                        <a:t>von Galen</a:t>
                      </a:r>
                      <a:r>
                        <a:rPr lang="en-GB" sz="1100" b="0" i="0" kern="1200" dirty="0">
                          <a:solidFill>
                            <a:schemeClr val="dk1"/>
                          </a:solidFill>
                          <a:effectLst/>
                          <a:latin typeface="+mn-lt"/>
                          <a:ea typeface="+mn-ea"/>
                          <a:cs typeface="Calibri" panose="020F0502020204030204" pitchFamily="34" charset="0"/>
                        </a:rPr>
                        <a:t>, led a successful campaign to end euthanasia of mentally-disabled people.</a:t>
                      </a:r>
                    </a:p>
                    <a:p>
                      <a:pPr marL="171450" indent="-171450">
                        <a:buFont typeface="Wingdings" panose="05000000000000000000" pitchFamily="2" charset="2"/>
                        <a:buChar char="q"/>
                      </a:pPr>
                      <a:r>
                        <a:rPr lang="en-GB" sz="1100" b="0" i="0" kern="1200" dirty="0">
                          <a:solidFill>
                            <a:schemeClr val="dk1"/>
                          </a:solidFill>
                          <a:effectLst/>
                          <a:latin typeface="+mn-lt"/>
                          <a:ea typeface="+mn-ea"/>
                          <a:cs typeface="+mn-cs"/>
                        </a:rPr>
                        <a:t>The Pope's message </a:t>
                      </a:r>
                      <a:r>
                        <a:rPr lang="en-GB" sz="1100" b="1" i="0" kern="1200" dirty="0">
                          <a:solidFill>
                            <a:schemeClr val="dk1"/>
                          </a:solidFill>
                          <a:effectLst/>
                          <a:latin typeface="+mn-lt"/>
                          <a:ea typeface="+mn-ea"/>
                          <a:cs typeface="+mn-cs"/>
                        </a:rPr>
                        <a:t>'With Burning Concern'</a:t>
                      </a:r>
                      <a:r>
                        <a:rPr lang="en-GB" sz="1100" b="0" i="0" kern="1200" dirty="0">
                          <a:solidFill>
                            <a:schemeClr val="dk1"/>
                          </a:solidFill>
                          <a:effectLst/>
                          <a:latin typeface="+mn-lt"/>
                          <a:ea typeface="+mn-ea"/>
                          <a:cs typeface="+mn-cs"/>
                        </a:rPr>
                        <a:t> attacked Hitler as 'a mad prophet with repulsive arrogance‘. </a:t>
                      </a:r>
                      <a:endParaRPr lang="en-GB" sz="1100" dirty="0">
                        <a:latin typeface="+mn-lt"/>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95825578"/>
                  </a:ext>
                </a:extLst>
              </a:tr>
              <a:tr h="0">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b="1" u="none" dirty="0"/>
                        <a:t>How did the Nazis react to this opposition?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829184397"/>
                  </a:ext>
                </a:extLst>
              </a:tr>
              <a:tr h="400131">
                <a:tc>
                  <a:txBody>
                    <a:bodyPr/>
                    <a:lstStyle/>
                    <a:p>
                      <a:pPr marL="171450" indent="-171450">
                        <a:buFont typeface="Wingdings" panose="05000000000000000000" pitchFamily="2" charset="2"/>
                        <a:buChar char="q"/>
                      </a:pPr>
                      <a:r>
                        <a:rPr lang="en-GB" sz="1100" b="1" dirty="0"/>
                        <a:t>800 pastors </a:t>
                      </a:r>
                      <a:r>
                        <a:rPr lang="en-GB" sz="1100" dirty="0"/>
                        <a:t>were sent to </a:t>
                      </a:r>
                      <a:r>
                        <a:rPr lang="en-GB" sz="1100" b="1" dirty="0"/>
                        <a:t>concentration camps</a:t>
                      </a:r>
                      <a:r>
                        <a:rPr lang="en-GB" sz="1100"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171450" indent="-171450">
                        <a:buFont typeface="Wingdings" panose="05000000000000000000" pitchFamily="2" charset="2"/>
                        <a:buChar char="q"/>
                      </a:pPr>
                      <a:r>
                        <a:rPr lang="en-GB" sz="1100" dirty="0"/>
                        <a:t>400 priests were put in a special ‘</a:t>
                      </a:r>
                      <a:r>
                        <a:rPr lang="en-GB" sz="1100" b="1" dirty="0"/>
                        <a:t>Priest’s Block</a:t>
                      </a:r>
                      <a:r>
                        <a:rPr lang="en-GB" sz="1100" dirty="0"/>
                        <a:t>’ in </a:t>
                      </a:r>
                      <a:r>
                        <a:rPr lang="en-GB" sz="1100" b="1" dirty="0"/>
                        <a:t>Dachau</a:t>
                      </a:r>
                      <a:r>
                        <a:rPr lang="en-GB" sz="1100" dirty="0"/>
                        <a:t> </a:t>
                      </a:r>
                      <a:r>
                        <a:rPr lang="en-GB" sz="1100" b="1" dirty="0"/>
                        <a:t>Concentration Camp</a:t>
                      </a:r>
                      <a:r>
                        <a:rPr lang="en-GB" sz="1100"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extLst>
                  <a:ext uri="{0D108BD9-81ED-4DB2-BD59-A6C34878D82A}">
                    <a16:rowId xmlns:a16="http://schemas.microsoft.com/office/drawing/2014/main" val="2870336835"/>
                  </a:ext>
                </a:extLst>
              </a:tr>
              <a:tr h="370840">
                <a:tc gridSpan="3">
                  <a:txBody>
                    <a:bodyPr/>
                    <a:lstStyle/>
                    <a:p>
                      <a:pPr algn="ctr"/>
                      <a:r>
                        <a:rPr lang="en-GB" sz="1100" b="1" u="sng" dirty="0"/>
                        <a:t>Why did so few members of the church/clergy</a:t>
                      </a:r>
                      <a:r>
                        <a:rPr lang="en-GB" sz="1100" b="1" u="sng" baseline="0" dirty="0"/>
                        <a:t> </a:t>
                      </a:r>
                      <a:r>
                        <a:rPr lang="en-GB" sz="1100" b="1" u="sng" dirty="0"/>
                        <a:t>oppose the Nazis?</a:t>
                      </a: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100" b="1" dirty="0"/>
                        <a:t>FEAR:</a:t>
                      </a:r>
                      <a:r>
                        <a:rPr lang="en-GB" sz="1100" baseline="0" dirty="0"/>
                        <a:t> </a:t>
                      </a:r>
                      <a:r>
                        <a:rPr lang="en-GB" sz="1100" dirty="0"/>
                        <a:t>Few were brave enough to speak out, let alone actively oppose the Nazis.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80942779"/>
                  </a:ext>
                </a:extLst>
              </a:tr>
              <a:tr h="370840">
                <a:tc gridSpan="3">
                  <a:txBody>
                    <a:bodyPr/>
                    <a:lstStyle/>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400" b="1" dirty="0"/>
                        <a:t>KEY INDIVIDUAL FOCUS: Martin </a:t>
                      </a:r>
                      <a:r>
                        <a:rPr lang="en-GB" sz="1400" b="1" dirty="0" err="1"/>
                        <a:t>Niemoller</a:t>
                      </a:r>
                      <a:endParaRPr lang="en-GB" sz="1400" b="1" dirty="0"/>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100" dirty="0"/>
                        <a:t>At</a:t>
                      </a:r>
                      <a:r>
                        <a:rPr lang="en-GB" sz="1100" baseline="0" dirty="0"/>
                        <a:t> first he voted for the Nazis.  He hated the Weimar                                                    Republic &amp; was an ex-soldier before training to be a priest.</a:t>
                      </a: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100" b="1" baseline="0" dirty="0"/>
                        <a:t>What changed his mind?</a:t>
                      </a: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100" baseline="0" dirty="0"/>
                        <a:t>He did not like the control and changes that Nazis were                                                       making to the Protestant Church.  He also discovered his                                                        phone was tapped by the Gestapo and was being spied on.</a:t>
                      </a: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100" b="1" baseline="0" dirty="0"/>
                        <a:t>What did he do?</a:t>
                      </a: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100" baseline="0" dirty="0"/>
                        <a:t>Spoke out in public against the Nazis.  He was </a:t>
                      </a:r>
                      <a:r>
                        <a:rPr lang="en-GB" sz="1100" b="1" baseline="0" dirty="0"/>
                        <a:t>arrested</a:t>
                      </a:r>
                      <a:r>
                        <a:rPr lang="en-GB" sz="1100" baseline="0" dirty="0"/>
                        <a:t> several times after 1934 and sent to </a:t>
                      </a:r>
                      <a:r>
                        <a:rPr lang="en-GB" sz="1100" b="1" baseline="0" dirty="0"/>
                        <a:t>concentration camps </a:t>
                      </a:r>
                      <a:r>
                        <a:rPr lang="en-GB" sz="1100" baseline="0" dirty="0"/>
                        <a:t>for </a:t>
                      </a:r>
                      <a:r>
                        <a:rPr lang="en-GB" sz="1100" b="1" baseline="0" dirty="0"/>
                        <a:t>‘treason</a:t>
                      </a:r>
                      <a:r>
                        <a:rPr lang="en-GB" sz="1100" baseline="0" dirty="0"/>
                        <a:t>’ against the Nazi Party.</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386649204"/>
                  </a:ext>
                </a:extLst>
              </a:tr>
            </a:tbl>
          </a:graphicData>
        </a:graphic>
      </p:graphicFrame>
      <p:pic>
        <p:nvPicPr>
          <p:cNvPr id="12" name="Picture 2" descr="Image result for martin niemoll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0051" y="4970834"/>
            <a:ext cx="1374217" cy="123536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graphicFrame>
        <p:nvGraphicFramePr>
          <p:cNvPr id="13" name="Table 12"/>
          <p:cNvGraphicFramePr>
            <a:graphicFrameLocks noGrp="1"/>
          </p:cNvGraphicFramePr>
          <p:nvPr/>
        </p:nvGraphicFramePr>
        <p:xfrm>
          <a:off x="5087423" y="461664"/>
          <a:ext cx="4056578" cy="6370320"/>
        </p:xfrm>
        <a:graphic>
          <a:graphicData uri="http://schemas.openxmlformats.org/drawingml/2006/table">
            <a:tbl>
              <a:tblPr firstRow="1" bandRow="1">
                <a:tableStyleId>{5C22544A-7EE6-4342-B048-85BDC9FD1C3A}</a:tableStyleId>
              </a:tblPr>
              <a:tblGrid>
                <a:gridCol w="2256960">
                  <a:extLst>
                    <a:ext uri="{9D8B030D-6E8A-4147-A177-3AD203B41FA5}">
                      <a16:colId xmlns:a16="http://schemas.microsoft.com/office/drawing/2014/main" val="4060920228"/>
                    </a:ext>
                  </a:extLst>
                </a:gridCol>
                <a:gridCol w="1799618">
                  <a:extLst>
                    <a:ext uri="{9D8B030D-6E8A-4147-A177-3AD203B41FA5}">
                      <a16:colId xmlns:a16="http://schemas.microsoft.com/office/drawing/2014/main" val="2762355210"/>
                    </a:ext>
                  </a:extLst>
                </a:gridCol>
              </a:tblGrid>
              <a:tr h="199817">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rPr>
                        <a:t>OPPOSITION FROM YOUTH GROUPS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52492507"/>
                  </a:ext>
                </a:extLst>
              </a:tr>
              <a:tr h="370840">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b="1" i="0" kern="1200" dirty="0">
                          <a:solidFill>
                            <a:schemeClr val="tx1"/>
                          </a:solidFill>
                          <a:effectLst/>
                          <a:latin typeface="+mn-lt"/>
                          <a:ea typeface="+mn-ea"/>
                          <a:cs typeface="+mn-cs"/>
                        </a:rPr>
                        <a:t>The White Rose</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The </a:t>
                      </a:r>
                      <a:r>
                        <a:rPr lang="en-GB" sz="1100" b="1" i="0" kern="1200" dirty="0">
                          <a:solidFill>
                            <a:schemeClr val="tx1"/>
                          </a:solidFill>
                          <a:effectLst/>
                          <a:latin typeface="+mn-lt"/>
                          <a:ea typeface="+mn-ea"/>
                          <a:cs typeface="+mn-cs"/>
                        </a:rPr>
                        <a:t>White Rose group</a:t>
                      </a:r>
                      <a:r>
                        <a:rPr lang="en-GB" sz="1100" b="0" i="0" kern="1200" dirty="0">
                          <a:solidFill>
                            <a:schemeClr val="tx1"/>
                          </a:solidFill>
                          <a:effectLst/>
                          <a:latin typeface="+mn-lt"/>
                          <a:ea typeface="+mn-ea"/>
                          <a:cs typeface="+mn-cs"/>
                        </a:rPr>
                        <a:t> was  a small group formed by students at </a:t>
                      </a:r>
                      <a:r>
                        <a:rPr lang="en-GB" sz="1100" b="1" i="0" kern="1200" dirty="0">
                          <a:solidFill>
                            <a:schemeClr val="tx1"/>
                          </a:solidFill>
                          <a:effectLst/>
                          <a:latin typeface="+mn-lt"/>
                          <a:ea typeface="+mn-ea"/>
                          <a:cs typeface="+mn-cs"/>
                        </a:rPr>
                        <a:t>Munich University</a:t>
                      </a:r>
                      <a:r>
                        <a:rPr lang="en-GB" sz="1100" b="0" i="0" kern="1200" dirty="0">
                          <a:solidFill>
                            <a:schemeClr val="tx1"/>
                          </a:solidFill>
                          <a:effectLst/>
                          <a:latin typeface="+mn-lt"/>
                          <a:ea typeface="+mn-ea"/>
                          <a:cs typeface="+mn-cs"/>
                        </a:rPr>
                        <a:t>. Its leaders were </a:t>
                      </a:r>
                      <a:r>
                        <a:rPr lang="en-GB" sz="1100" b="1" i="0" kern="1200" dirty="0">
                          <a:solidFill>
                            <a:schemeClr val="tx1"/>
                          </a:solidFill>
                          <a:effectLst/>
                          <a:latin typeface="+mn-lt"/>
                          <a:ea typeface="+mn-ea"/>
                          <a:cs typeface="+mn-cs"/>
                        </a:rPr>
                        <a:t>Hans</a:t>
                      </a:r>
                      <a:r>
                        <a:rPr lang="en-GB" sz="1100" b="0" i="0" kern="1200" dirty="0">
                          <a:solidFill>
                            <a:schemeClr val="tx1"/>
                          </a:solidFill>
                          <a:effectLst/>
                          <a:latin typeface="+mn-lt"/>
                          <a:ea typeface="+mn-ea"/>
                          <a:cs typeface="+mn-cs"/>
                        </a:rPr>
                        <a:t> and </a:t>
                      </a:r>
                      <a:r>
                        <a:rPr lang="en-GB" sz="1100" b="1" i="0" kern="1200" dirty="0">
                          <a:solidFill>
                            <a:schemeClr val="tx1"/>
                          </a:solidFill>
                          <a:effectLst/>
                          <a:latin typeface="+mn-lt"/>
                          <a:ea typeface="+mn-ea"/>
                          <a:cs typeface="+mn-cs"/>
                        </a:rPr>
                        <a:t>Sophie Scholl</a:t>
                      </a:r>
                      <a:r>
                        <a:rPr lang="en-GB" sz="1100" b="0" i="0" kern="1200" dirty="0">
                          <a:solidFill>
                            <a:schemeClr val="tx1"/>
                          </a:solidFill>
                          <a:effectLst/>
                          <a:latin typeface="+mn-lt"/>
                          <a:ea typeface="+mn-ea"/>
                          <a:cs typeface="+mn-cs"/>
                        </a:rPr>
                        <a:t>. who illegally</a:t>
                      </a:r>
                      <a:r>
                        <a:rPr lang="en-GB" sz="1100" b="0" i="0" kern="1200" baseline="0" dirty="0">
                          <a:solidFill>
                            <a:schemeClr val="tx1"/>
                          </a:solidFill>
                          <a:effectLst/>
                          <a:latin typeface="+mn-lt"/>
                          <a:ea typeface="+mn-ea"/>
                          <a:cs typeface="+mn-cs"/>
                        </a:rPr>
                        <a:t> produced</a:t>
                      </a:r>
                      <a:r>
                        <a:rPr lang="en-GB" sz="1100" b="0" i="0" kern="1200" dirty="0">
                          <a:solidFill>
                            <a:schemeClr val="tx1"/>
                          </a:solidFill>
                          <a:effectLst/>
                          <a:latin typeface="+mn-lt"/>
                          <a:ea typeface="+mn-ea"/>
                          <a:cs typeface="+mn-cs"/>
                        </a:rPr>
                        <a:t> </a:t>
                      </a:r>
                      <a:r>
                        <a:rPr lang="en-GB" sz="1100" b="1" i="0" kern="1200" dirty="0">
                          <a:solidFill>
                            <a:schemeClr val="tx1"/>
                          </a:solidFill>
                          <a:effectLst/>
                          <a:latin typeface="+mn-lt"/>
                          <a:ea typeface="+mn-ea"/>
                          <a:cs typeface="+mn-cs"/>
                        </a:rPr>
                        <a:t>anti-Nazi leaflets </a:t>
                      </a:r>
                      <a:r>
                        <a:rPr lang="en-GB" sz="1100" b="0" i="0" kern="1200" dirty="0">
                          <a:solidFill>
                            <a:schemeClr val="tx1"/>
                          </a:solidFill>
                          <a:effectLst/>
                          <a:latin typeface="+mn-lt"/>
                          <a:ea typeface="+mn-ea"/>
                          <a:cs typeface="+mn-cs"/>
                        </a:rPr>
                        <a:t>in 1942-3</a:t>
                      </a:r>
                      <a:r>
                        <a:rPr lang="en-GB" sz="1100" b="0" i="0" kern="1200" baseline="0" dirty="0">
                          <a:solidFill>
                            <a:schemeClr val="tx1"/>
                          </a:solidFill>
                          <a:effectLst/>
                          <a:latin typeface="+mn-lt"/>
                          <a:ea typeface="+mn-ea"/>
                          <a:cs typeface="+mn-cs"/>
                        </a:rPr>
                        <a:t> and were caught throwing these around the university then arrested by the Gestapo.</a:t>
                      </a:r>
                      <a:r>
                        <a:rPr lang="en-GB" sz="1100" b="0" i="0" kern="1200" dirty="0">
                          <a:solidFill>
                            <a:schemeClr val="tx1"/>
                          </a:solidFill>
                          <a:effectLst/>
                          <a:latin typeface="+mn-lt"/>
                          <a:ea typeface="+mn-ea"/>
                          <a:cs typeface="+mn-cs"/>
                        </a:rPr>
                        <a:t> </a:t>
                      </a:r>
                      <a:r>
                        <a:rPr lang="en-GB" sz="1100" b="0" i="0" kern="1200" baseline="0" dirty="0">
                          <a:solidFill>
                            <a:schemeClr val="tx1"/>
                          </a:solidFill>
                          <a:effectLst/>
                          <a:latin typeface="+mn-lt"/>
                          <a:ea typeface="+mn-ea"/>
                          <a:cs typeface="+mn-cs"/>
                        </a:rPr>
                        <a:t>They were put on trial, sentenced to execution and </a:t>
                      </a:r>
                      <a:r>
                        <a:rPr lang="en-GB" sz="1100" b="1" i="0" kern="1200" baseline="0" dirty="0">
                          <a:solidFill>
                            <a:schemeClr val="tx1"/>
                          </a:solidFill>
                          <a:effectLst/>
                          <a:latin typeface="+mn-lt"/>
                          <a:ea typeface="+mn-ea"/>
                          <a:cs typeface="+mn-cs"/>
                        </a:rPr>
                        <a:t>beheaded the same day</a:t>
                      </a:r>
                      <a:r>
                        <a:rPr lang="en-GB" sz="1100" b="0" i="0" kern="1200" baseline="0" dirty="0">
                          <a:solidFill>
                            <a:schemeClr val="tx1"/>
                          </a:solidFill>
                          <a:effectLst/>
                          <a:latin typeface="+mn-lt"/>
                          <a:ea typeface="+mn-ea"/>
                          <a:cs typeface="+mn-cs"/>
                        </a:rPr>
                        <a:t>.</a:t>
                      </a:r>
                      <a:endParaRPr lang="en-GB" sz="1100" b="0" i="0" kern="1200" dirty="0">
                        <a:solidFill>
                          <a:schemeClr val="tx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extLst>
                  <a:ext uri="{0D108BD9-81ED-4DB2-BD59-A6C34878D82A}">
                    <a16:rowId xmlns:a16="http://schemas.microsoft.com/office/drawing/2014/main" val="1366222017"/>
                  </a:ext>
                </a:extLst>
              </a:tr>
              <a:tr h="370840">
                <a:tc>
                  <a:txBody>
                    <a:bodyPr/>
                    <a:lstStyle/>
                    <a:p>
                      <a:pPr algn="ctr"/>
                      <a:r>
                        <a:rPr lang="en-GB" sz="1400" b="1" dirty="0"/>
                        <a:t>The Edelweiss Pirates</a:t>
                      </a:r>
                    </a:p>
                    <a:p>
                      <a:r>
                        <a:rPr lang="en-GB" sz="1100" b="1" dirty="0"/>
                        <a:t>Who were they?</a:t>
                      </a:r>
                    </a:p>
                    <a:p>
                      <a:pPr marL="171450" indent="-171450">
                        <a:buFont typeface="Arial" panose="020B0604020202020204" pitchFamily="34" charset="0"/>
                        <a:buChar char="•"/>
                      </a:pPr>
                      <a:r>
                        <a:rPr lang="en-GB" sz="1100" dirty="0"/>
                        <a:t>Created in the 1930s, teenagers, mainly in the cities.</a:t>
                      </a:r>
                      <a:r>
                        <a:rPr lang="en-GB" sz="1100" baseline="0" dirty="0"/>
                        <a:t> </a:t>
                      </a:r>
                      <a:r>
                        <a:rPr lang="en-GB" sz="1100" dirty="0"/>
                        <a:t>Local groups called themselves different names like ‘</a:t>
                      </a:r>
                      <a:r>
                        <a:rPr lang="en-GB" sz="1100" b="1" dirty="0"/>
                        <a:t>Travelling Dudes</a:t>
                      </a:r>
                      <a:r>
                        <a:rPr lang="en-GB" sz="1100" dirty="0"/>
                        <a:t>’</a:t>
                      </a:r>
                      <a:r>
                        <a:rPr lang="en-GB" sz="1100" baseline="0" dirty="0"/>
                        <a:t> and</a:t>
                      </a:r>
                      <a:r>
                        <a:rPr lang="en-GB" sz="1100" dirty="0"/>
                        <a:t> they used the </a:t>
                      </a:r>
                      <a:r>
                        <a:rPr lang="en-GB" sz="1100" b="1" dirty="0"/>
                        <a:t>Edelweiss flower </a:t>
                      </a:r>
                      <a:r>
                        <a:rPr lang="en-GB" sz="1100" b="0" dirty="0"/>
                        <a:t>to identify each other.</a:t>
                      </a:r>
                    </a:p>
                    <a:p>
                      <a:r>
                        <a:rPr lang="en-GB" sz="1100" b="1" dirty="0"/>
                        <a:t>What would they do?</a:t>
                      </a:r>
                    </a:p>
                    <a:p>
                      <a:pPr marL="171450" indent="-171450">
                        <a:buFont typeface="Arial" panose="020B0604020202020204" pitchFamily="34" charset="0"/>
                        <a:buChar char="•"/>
                      </a:pPr>
                      <a:r>
                        <a:rPr lang="en-GB" sz="1100" dirty="0"/>
                        <a:t>Boys grew their </a:t>
                      </a:r>
                      <a:r>
                        <a:rPr lang="en-GB" sz="1100" b="1" dirty="0"/>
                        <a:t>hair long </a:t>
                      </a:r>
                      <a:r>
                        <a:rPr lang="en-GB" sz="1100" dirty="0"/>
                        <a:t>and copied ‘cool’ </a:t>
                      </a:r>
                      <a:r>
                        <a:rPr lang="en-GB" sz="1100" b="1" dirty="0"/>
                        <a:t>American</a:t>
                      </a:r>
                      <a:r>
                        <a:rPr lang="en-GB" sz="1100" dirty="0"/>
                        <a:t> clothes.</a:t>
                      </a:r>
                    </a:p>
                    <a:p>
                      <a:pPr marL="171450" indent="-171450">
                        <a:buFont typeface="Arial" panose="020B0604020202020204" pitchFamily="34" charset="0"/>
                        <a:buChar char="•"/>
                      </a:pPr>
                      <a:r>
                        <a:rPr lang="en-GB" sz="1100" dirty="0"/>
                        <a:t>They would tease and bully </a:t>
                      </a:r>
                      <a:r>
                        <a:rPr lang="en-GB" sz="1100" b="1" dirty="0"/>
                        <a:t>Hitler Youth </a:t>
                      </a:r>
                      <a:r>
                        <a:rPr lang="en-GB" sz="1100" dirty="0"/>
                        <a:t>children.</a:t>
                      </a:r>
                    </a:p>
                    <a:p>
                      <a:pPr marL="171450" indent="-171450">
                        <a:buFont typeface="Arial" panose="020B0604020202020204" pitchFamily="34" charset="0"/>
                        <a:buChar char="•"/>
                      </a:pPr>
                      <a:r>
                        <a:rPr lang="en-GB" sz="1100" dirty="0"/>
                        <a:t>They went on </a:t>
                      </a:r>
                      <a:r>
                        <a:rPr lang="en-GB" sz="1100" b="1" dirty="0"/>
                        <a:t>long hikes </a:t>
                      </a:r>
                      <a:r>
                        <a:rPr lang="en-GB" sz="1100" dirty="0"/>
                        <a:t>to be away from their parents and the Nazis.</a:t>
                      </a:r>
                      <a:r>
                        <a:rPr lang="en-GB" sz="1100" baseline="0" dirty="0"/>
                        <a:t> </a:t>
                      </a:r>
                      <a:r>
                        <a:rPr lang="en-GB" sz="1100" dirty="0"/>
                        <a:t>They camped out, told Hitler</a:t>
                      </a:r>
                      <a:r>
                        <a:rPr lang="en-GB" sz="1100" baseline="0" dirty="0"/>
                        <a:t> </a:t>
                      </a:r>
                      <a:r>
                        <a:rPr lang="en-GB" sz="1100" dirty="0"/>
                        <a:t>jokes, sang songs.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1" dirty="0"/>
                        <a:t>The Swing Youth</a:t>
                      </a:r>
                    </a:p>
                    <a:p>
                      <a:r>
                        <a:rPr lang="en-GB" sz="1100" b="1" dirty="0"/>
                        <a:t>Who were they?</a:t>
                      </a:r>
                    </a:p>
                    <a:p>
                      <a:pPr marL="171450" indent="-171450">
                        <a:buFont typeface="Arial" panose="020B0604020202020204" pitchFamily="34" charset="0"/>
                        <a:buChar char="•"/>
                      </a:pPr>
                      <a:r>
                        <a:rPr lang="en-GB" sz="1100" dirty="0"/>
                        <a:t>Teenagers from </a:t>
                      </a:r>
                      <a:r>
                        <a:rPr lang="en-GB" sz="1100" b="1" dirty="0"/>
                        <a:t>wealthy middle class </a:t>
                      </a:r>
                      <a:r>
                        <a:rPr lang="en-GB" sz="1100" dirty="0"/>
                        <a:t>families</a:t>
                      </a:r>
                      <a:r>
                        <a:rPr lang="en-GB" sz="1100" baseline="0" dirty="0"/>
                        <a:t> based in the cities.</a:t>
                      </a:r>
                      <a:endParaRPr lang="en-GB" sz="1100" dirty="0"/>
                    </a:p>
                    <a:p>
                      <a:r>
                        <a:rPr lang="en-GB" sz="1100" b="1" dirty="0"/>
                        <a:t>What would they do?</a:t>
                      </a:r>
                    </a:p>
                    <a:p>
                      <a:pPr marL="171450" indent="-171450">
                        <a:buFont typeface="Arial" panose="020B0604020202020204" pitchFamily="34" charset="0"/>
                        <a:buChar char="•"/>
                      </a:pPr>
                      <a:r>
                        <a:rPr lang="en-GB" sz="1100" dirty="0"/>
                        <a:t>As they were wealthy, many owned record players &amp; played </a:t>
                      </a:r>
                      <a:r>
                        <a:rPr lang="en-GB" sz="1100" b="1" dirty="0"/>
                        <a:t>swing</a:t>
                      </a:r>
                      <a:r>
                        <a:rPr lang="en-GB" sz="1100" dirty="0"/>
                        <a:t> and </a:t>
                      </a:r>
                      <a:r>
                        <a:rPr lang="en-GB" sz="1100" b="1" dirty="0"/>
                        <a:t>jazz </a:t>
                      </a:r>
                      <a:r>
                        <a:rPr lang="en-GB" sz="1100" dirty="0"/>
                        <a:t>records illegally imported from America.</a:t>
                      </a:r>
                    </a:p>
                    <a:p>
                      <a:pPr marL="171450" indent="-171450">
                        <a:buFont typeface="Arial" panose="020B0604020202020204" pitchFamily="34" charset="0"/>
                        <a:buChar char="•"/>
                      </a:pPr>
                      <a:r>
                        <a:rPr lang="en-GB" sz="1100" dirty="0"/>
                        <a:t>They would </a:t>
                      </a:r>
                      <a:r>
                        <a:rPr lang="en-GB" sz="1100" baseline="0" dirty="0"/>
                        <a:t>meet up</a:t>
                      </a:r>
                      <a:r>
                        <a:rPr lang="en-GB" sz="1100" dirty="0"/>
                        <a:t>, smoke, dance and drink alcohol.</a:t>
                      </a:r>
                    </a:p>
                    <a:p>
                      <a:pPr marL="171450" indent="-171450">
                        <a:buFont typeface="Arial" panose="020B0604020202020204" pitchFamily="34" charset="0"/>
                        <a:buChar char="•"/>
                      </a:pPr>
                      <a:r>
                        <a:rPr lang="en-GB" sz="1100" dirty="0"/>
                        <a:t>They ran illegal dances which were attended by over 6,000 young people.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48826646"/>
                  </a:ext>
                </a:extLst>
              </a:tr>
              <a:tr h="370840">
                <a:tc gridSpan="2">
                  <a:txBody>
                    <a:bodyPr/>
                    <a:lstStyle/>
                    <a:p>
                      <a:r>
                        <a:rPr lang="en-GB" sz="1100" b="1" dirty="0"/>
                        <a:t>Why was youth opposition limited?</a:t>
                      </a:r>
                    </a:p>
                    <a:p>
                      <a:pPr marL="171450" indent="-171450">
                        <a:buFont typeface="Wingdings" panose="05000000000000000000" pitchFamily="2" charset="2"/>
                        <a:buChar char="q"/>
                      </a:pPr>
                      <a:r>
                        <a:rPr lang="en-GB" sz="1100" dirty="0"/>
                        <a:t>Their actions were </a:t>
                      </a:r>
                      <a:r>
                        <a:rPr lang="en-GB" sz="1100" b="1" dirty="0"/>
                        <a:t>limited.</a:t>
                      </a:r>
                      <a:r>
                        <a:rPr lang="en-GB" sz="1100" b="1" baseline="0" dirty="0"/>
                        <a:t>  Jokes, graffiti, leaflets                                    and songs</a:t>
                      </a:r>
                      <a:r>
                        <a:rPr lang="en-GB" sz="1100" dirty="0"/>
                        <a:t> would not result in bringing down the Nazis.</a:t>
                      </a:r>
                    </a:p>
                    <a:p>
                      <a:pPr marL="171450" indent="-171450">
                        <a:buFont typeface="Wingdings" panose="05000000000000000000" pitchFamily="2" charset="2"/>
                        <a:buChar char="q"/>
                      </a:pPr>
                      <a:r>
                        <a:rPr lang="en-GB" sz="1100" dirty="0"/>
                        <a:t>They did </a:t>
                      </a:r>
                      <a:r>
                        <a:rPr lang="en-GB" sz="1100" b="1" dirty="0"/>
                        <a:t>not aim </a:t>
                      </a:r>
                      <a:r>
                        <a:rPr lang="en-GB" sz="1100" dirty="0"/>
                        <a:t>to bring down the Nazi Party –                                         they just wanted more freedom and to have a good time. </a:t>
                      </a:r>
                    </a:p>
                    <a:p>
                      <a:pPr marL="171450" indent="-171450">
                        <a:buFont typeface="Wingdings" panose="05000000000000000000" pitchFamily="2" charset="2"/>
                        <a:buChar char="q"/>
                      </a:pPr>
                      <a:r>
                        <a:rPr lang="en-GB" sz="1100" dirty="0"/>
                        <a:t>Their </a:t>
                      </a:r>
                      <a:r>
                        <a:rPr lang="en-GB" sz="1100" b="1" dirty="0"/>
                        <a:t>numbers</a:t>
                      </a:r>
                      <a:r>
                        <a:rPr lang="en-GB" sz="1100" dirty="0"/>
                        <a:t> were limited.  Membership of the Edelweiss Pirates reached 2,000.  The Hitler Youth was 8 million</a:t>
                      </a:r>
                      <a:r>
                        <a:rPr lang="en-GB" sz="1100" baseline="0" dirty="0"/>
                        <a:t> by 1939.</a:t>
                      </a:r>
                      <a:endParaRPr lang="en-GB" sz="1100" dirty="0"/>
                    </a:p>
                    <a:p>
                      <a:pPr marL="171450" indent="-171450">
                        <a:buFont typeface="Wingdings" panose="05000000000000000000" pitchFamily="2" charset="2"/>
                        <a:buChar char="q"/>
                      </a:pPr>
                      <a:r>
                        <a:rPr lang="en-GB" sz="1100" dirty="0"/>
                        <a:t>Most young people simply accepted the Nazi Regime as they had known no different in their lives.  </a:t>
                      </a:r>
                    </a:p>
                    <a:p>
                      <a:pPr marL="171450" indent="-171450">
                        <a:buFont typeface="Wingdings" panose="05000000000000000000" pitchFamily="2" charset="2"/>
                        <a:buChar char="q"/>
                      </a:pPr>
                      <a:r>
                        <a:rPr lang="en-GB" sz="1100" dirty="0"/>
                        <a:t>The young feared the</a:t>
                      </a:r>
                      <a:r>
                        <a:rPr lang="en-GB" sz="1100" baseline="0" dirty="0"/>
                        <a:t> consequences of being caught too much.</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77526719"/>
                  </a:ext>
                </a:extLst>
              </a:tr>
            </a:tbl>
          </a:graphicData>
        </a:graphic>
      </p:graphicFrame>
      <p:graphicFrame>
        <p:nvGraphicFramePr>
          <p:cNvPr id="14" name="Table 13"/>
          <p:cNvGraphicFramePr>
            <a:graphicFrameLocks noGrp="1"/>
          </p:cNvGraphicFramePr>
          <p:nvPr/>
        </p:nvGraphicFramePr>
        <p:xfrm>
          <a:off x="9243998" y="200054"/>
          <a:ext cx="2881563" cy="6629400"/>
        </p:xfrm>
        <a:graphic>
          <a:graphicData uri="http://schemas.openxmlformats.org/drawingml/2006/table">
            <a:tbl>
              <a:tblPr firstRow="1" bandRow="1">
                <a:tableStyleId>{5C22544A-7EE6-4342-B048-85BDC9FD1C3A}</a:tableStyleId>
              </a:tblPr>
              <a:tblGrid>
                <a:gridCol w="2881563">
                  <a:extLst>
                    <a:ext uri="{9D8B030D-6E8A-4147-A177-3AD203B41FA5}">
                      <a16:colId xmlns:a16="http://schemas.microsoft.com/office/drawing/2014/main" val="619324376"/>
                    </a:ext>
                  </a:extLst>
                </a:gridCol>
              </a:tblGrid>
              <a:tr h="1303616">
                <a:tc>
                  <a:txBody>
                    <a:bodyPr/>
                    <a:lstStyle/>
                    <a:p>
                      <a:pPr algn="ctr"/>
                      <a:r>
                        <a:rPr lang="en-GB" sz="1200" b="1" dirty="0">
                          <a:solidFill>
                            <a:sysClr val="windowText" lastClr="000000"/>
                          </a:solidFill>
                        </a:rPr>
                        <a:t>Trade Unions</a:t>
                      </a:r>
                      <a:r>
                        <a:rPr lang="en-GB" sz="1200" b="1" baseline="0" dirty="0">
                          <a:solidFill>
                            <a:sysClr val="windowText" lastClr="000000"/>
                          </a:solidFill>
                        </a:rPr>
                        <a:t> &amp; </a:t>
                      </a:r>
                      <a:r>
                        <a:rPr lang="en-GB" sz="1200" b="1" dirty="0">
                          <a:solidFill>
                            <a:sysClr val="windowText" lastClr="000000"/>
                          </a:solidFill>
                        </a:rPr>
                        <a:t>Communists</a:t>
                      </a:r>
                    </a:p>
                    <a:p>
                      <a:pPr marL="171450" indent="-171450">
                        <a:buFont typeface="Wingdings" panose="05000000000000000000" pitchFamily="2" charset="2"/>
                        <a:buChar char="q"/>
                      </a:pPr>
                      <a:r>
                        <a:rPr lang="en-GB" sz="1100" b="0" dirty="0">
                          <a:solidFill>
                            <a:schemeClr val="tx1"/>
                          </a:solidFill>
                        </a:rPr>
                        <a:t>The Communist Party encouraged                    workers to oppose the Nazis. </a:t>
                      </a:r>
                      <a:r>
                        <a:rPr lang="en-GB" sz="1100" b="0" baseline="0" dirty="0">
                          <a:solidFill>
                            <a:schemeClr val="tx1"/>
                          </a:solidFill>
                        </a:rPr>
                        <a:t> </a:t>
                      </a:r>
                    </a:p>
                    <a:p>
                      <a:pPr marL="171450" indent="-171450">
                        <a:buFont typeface="Wingdings" panose="05000000000000000000" pitchFamily="2" charset="2"/>
                        <a:buChar char="q"/>
                      </a:pPr>
                      <a:r>
                        <a:rPr lang="en-GB" sz="1100" b="1" baseline="0" dirty="0">
                          <a:solidFill>
                            <a:schemeClr val="tx1"/>
                          </a:solidFill>
                        </a:rPr>
                        <a:t>150,000 communists </a:t>
                      </a:r>
                      <a:r>
                        <a:rPr lang="en-GB" sz="1100" b="0" baseline="0" dirty="0">
                          <a:solidFill>
                            <a:schemeClr val="tx1"/>
                          </a:solidFill>
                        </a:rPr>
                        <a:t>were arrested                         and taken to </a:t>
                      </a:r>
                      <a:r>
                        <a:rPr lang="en-GB" sz="1100" b="1" baseline="0" dirty="0">
                          <a:solidFill>
                            <a:schemeClr val="tx1"/>
                          </a:solidFill>
                        </a:rPr>
                        <a:t>concentration camps</a:t>
                      </a:r>
                      <a:r>
                        <a:rPr lang="en-GB" sz="1100" b="0" baseline="0" dirty="0">
                          <a:solidFill>
                            <a:schemeClr val="tx1"/>
                          </a:solidFill>
                        </a:rPr>
                        <a:t>. </a:t>
                      </a:r>
                    </a:p>
                    <a:p>
                      <a:pPr marL="171450" indent="-171450">
                        <a:buFont typeface="Wingdings" panose="05000000000000000000" pitchFamily="2" charset="2"/>
                        <a:buChar char="q"/>
                      </a:pPr>
                      <a:r>
                        <a:rPr lang="en-GB" sz="1100" b="0" baseline="0" dirty="0">
                          <a:solidFill>
                            <a:schemeClr val="tx1"/>
                          </a:solidFill>
                        </a:rPr>
                        <a:t>30,000 were </a:t>
                      </a:r>
                      <a:r>
                        <a:rPr lang="en-GB" sz="1100" b="1" baseline="0" dirty="0">
                          <a:solidFill>
                            <a:schemeClr val="tx1"/>
                          </a:solidFill>
                        </a:rPr>
                        <a:t>executed</a:t>
                      </a:r>
                      <a:r>
                        <a:rPr lang="en-GB" sz="1100" b="0" baseline="0" dirty="0">
                          <a:solidFill>
                            <a:schemeClr val="tx1"/>
                          </a:solidFill>
                        </a:rPr>
                        <a:t>.</a:t>
                      </a:r>
                    </a:p>
                    <a:p>
                      <a:pPr marL="171450" indent="-171450">
                        <a:buFont typeface="Wingdings" panose="05000000000000000000" pitchFamily="2" charset="2"/>
                        <a:buChar char="q"/>
                      </a:pPr>
                      <a:r>
                        <a:rPr lang="en-GB" sz="1100" b="1" baseline="0" dirty="0">
                          <a:solidFill>
                            <a:schemeClr val="tx1"/>
                          </a:solidFill>
                        </a:rPr>
                        <a:t>The Red Orchestra</a:t>
                      </a:r>
                      <a:r>
                        <a:rPr lang="en-GB" sz="1100" b="0" baseline="0" dirty="0">
                          <a:solidFill>
                            <a:schemeClr val="tx1"/>
                          </a:solidFill>
                        </a:rPr>
                        <a:t> were communists who passed information about Nazi war tactics to Russia. Their leaders were found &amp; killed.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74398392"/>
                  </a:ext>
                </a:extLst>
              </a:tr>
              <a:tr h="856105">
                <a:tc>
                  <a:txBody>
                    <a:bodyPr/>
                    <a:lstStyle/>
                    <a:p>
                      <a:pPr algn="ctr"/>
                      <a:r>
                        <a:rPr lang="en-GB" sz="1200" b="1" dirty="0">
                          <a:solidFill>
                            <a:sysClr val="windowText" lastClr="000000"/>
                          </a:solidFill>
                        </a:rPr>
                        <a:t>Military</a:t>
                      </a:r>
                      <a:r>
                        <a:rPr lang="en-GB" sz="1200" b="1" baseline="0" dirty="0">
                          <a:solidFill>
                            <a:sysClr val="windowText" lastClr="000000"/>
                          </a:solidFill>
                        </a:rPr>
                        <a:t> &amp; </a:t>
                      </a:r>
                      <a:r>
                        <a:rPr lang="en-GB" sz="1200" b="1" dirty="0">
                          <a:solidFill>
                            <a:sysClr val="windowText" lastClr="000000"/>
                          </a:solidFill>
                        </a:rPr>
                        <a:t>Army</a:t>
                      </a:r>
                    </a:p>
                    <a:p>
                      <a:pPr marL="171450" indent="-171450">
                        <a:buFont typeface="Wingdings" panose="05000000000000000000" pitchFamily="2" charset="2"/>
                        <a:buChar char="q"/>
                      </a:pPr>
                      <a:r>
                        <a:rPr lang="en-GB" sz="1100" b="1" baseline="0" dirty="0">
                          <a:solidFill>
                            <a:sysClr val="windowText" lastClr="000000"/>
                          </a:solidFill>
                        </a:rPr>
                        <a:t>General Beck </a:t>
                      </a:r>
                      <a:r>
                        <a:rPr lang="en-GB" sz="1100" b="0" baseline="0" dirty="0">
                          <a:solidFill>
                            <a:sysClr val="windowText" lastClr="000000"/>
                          </a:solidFill>
                        </a:rPr>
                        <a:t>was high ranking in                                  the German Army. He led </a:t>
                      </a:r>
                      <a:r>
                        <a:rPr lang="en-GB" sz="1100" b="1" baseline="0" dirty="0">
                          <a:solidFill>
                            <a:sysClr val="windowText" lastClr="000000"/>
                          </a:solidFill>
                        </a:rPr>
                        <a:t>plots</a:t>
                      </a:r>
                      <a:r>
                        <a:rPr lang="en-GB" sz="1100" b="0" baseline="0" dirty="0">
                          <a:solidFill>
                            <a:sysClr val="windowText" lastClr="000000"/>
                          </a:solidFill>
                        </a:rPr>
                        <a:t> to                        kill Hitler in 1943/4 &amp; tried to get                         Hitler arrested in 1938.</a:t>
                      </a:r>
                    </a:p>
                    <a:p>
                      <a:pPr marL="171450" indent="-171450">
                        <a:buFont typeface="Wingdings" panose="05000000000000000000" pitchFamily="2" charset="2"/>
                        <a:buChar char="q"/>
                      </a:pPr>
                      <a:r>
                        <a:rPr lang="en-GB" sz="1100" b="0" i="0" kern="1200" dirty="0">
                          <a:solidFill>
                            <a:schemeClr val="dk1"/>
                          </a:solidFill>
                          <a:effectLst/>
                          <a:latin typeface="+mn-lt"/>
                          <a:ea typeface="+mn-ea"/>
                          <a:cs typeface="+mn-cs"/>
                        </a:rPr>
                        <a:t>In 1944, a group of army officers called the </a:t>
                      </a:r>
                      <a:r>
                        <a:rPr lang="en-GB" sz="1100" b="1" i="0" kern="1200" dirty="0" err="1">
                          <a:solidFill>
                            <a:schemeClr val="dk1"/>
                          </a:solidFill>
                          <a:effectLst/>
                          <a:latin typeface="+mn-lt"/>
                          <a:ea typeface="+mn-ea"/>
                          <a:cs typeface="+mn-cs"/>
                        </a:rPr>
                        <a:t>Kreisau</a:t>
                      </a:r>
                      <a:r>
                        <a:rPr lang="en-GB" sz="1100" b="1" i="0" kern="1200" dirty="0">
                          <a:solidFill>
                            <a:schemeClr val="dk1"/>
                          </a:solidFill>
                          <a:effectLst/>
                          <a:latin typeface="+mn-lt"/>
                          <a:ea typeface="+mn-ea"/>
                          <a:cs typeface="+mn-cs"/>
                        </a:rPr>
                        <a:t> Circle </a:t>
                      </a:r>
                      <a:r>
                        <a:rPr lang="en-GB" sz="1100" b="0" i="0" kern="1200" dirty="0">
                          <a:solidFill>
                            <a:schemeClr val="dk1"/>
                          </a:solidFill>
                          <a:effectLst/>
                          <a:latin typeface="+mn-lt"/>
                          <a:ea typeface="+mn-ea"/>
                          <a:cs typeface="+mn-cs"/>
                        </a:rPr>
                        <a:t>tried to bomb Hitler. The bomb was planted by </a:t>
                      </a:r>
                      <a:r>
                        <a:rPr lang="en-GB" sz="1100" b="1" i="0" kern="1200" dirty="0">
                          <a:solidFill>
                            <a:schemeClr val="dk1"/>
                          </a:solidFill>
                          <a:effectLst/>
                          <a:latin typeface="+mn-lt"/>
                          <a:ea typeface="+mn-ea"/>
                          <a:cs typeface="+mn-cs"/>
                        </a:rPr>
                        <a:t>Colonel </a:t>
                      </a:r>
                      <a:r>
                        <a:rPr lang="en-GB" sz="1100" b="1" i="0" kern="1200" dirty="0" err="1">
                          <a:solidFill>
                            <a:schemeClr val="dk1"/>
                          </a:solidFill>
                          <a:effectLst/>
                          <a:latin typeface="+mn-lt"/>
                          <a:ea typeface="+mn-ea"/>
                          <a:cs typeface="+mn-cs"/>
                        </a:rPr>
                        <a:t>Stauffenberg</a:t>
                      </a:r>
                      <a:r>
                        <a:rPr lang="en-GB" sz="1100" b="0" i="0" kern="1200" dirty="0">
                          <a:solidFill>
                            <a:schemeClr val="dk1"/>
                          </a:solidFill>
                          <a:effectLst/>
                          <a:latin typeface="+mn-lt"/>
                          <a:ea typeface="+mn-ea"/>
                          <a:cs typeface="+mn-cs"/>
                        </a:rPr>
                        <a:t>. It exploded, but Hitler survived. In retaliation, 5,000 people were executed</a:t>
                      </a:r>
                      <a:r>
                        <a:rPr lang="en-GB" sz="1100" b="0" i="0" kern="1200" baseline="0" dirty="0">
                          <a:solidFill>
                            <a:schemeClr val="dk1"/>
                          </a:solidFill>
                          <a:effectLst/>
                          <a:latin typeface="+mn-lt"/>
                          <a:ea typeface="+mn-ea"/>
                          <a:cs typeface="+mn-cs"/>
                        </a:rPr>
                        <a:t> by the Nazis.</a:t>
                      </a:r>
                      <a:endParaRPr lang="en-GB" sz="1100" b="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40570516"/>
                  </a:ext>
                </a:extLst>
              </a:tr>
              <a:tr h="856105">
                <a:tc>
                  <a:txBody>
                    <a:bodyPr/>
                    <a:lstStyle/>
                    <a:p>
                      <a:pPr algn="ctr"/>
                      <a:r>
                        <a:rPr lang="en-GB" sz="1200" b="1" dirty="0">
                          <a:solidFill>
                            <a:sysClr val="windowText" lastClr="000000"/>
                          </a:solidFill>
                        </a:rPr>
                        <a:t>Political Parties –  Social Democratic Party</a:t>
                      </a:r>
                    </a:p>
                    <a:p>
                      <a:pPr marL="171450" indent="-171450">
                        <a:buFont typeface="Arial" panose="020B0604020202020204" pitchFamily="34" charset="0"/>
                        <a:buChar char="•"/>
                      </a:pPr>
                      <a:r>
                        <a:rPr lang="en-GB" sz="1100" dirty="0">
                          <a:solidFill>
                            <a:sysClr val="windowText" lastClr="000000"/>
                          </a:solidFill>
                        </a:rPr>
                        <a:t>The SPD </a:t>
                      </a:r>
                      <a:r>
                        <a:rPr lang="en-GB" sz="1100" baseline="0" dirty="0">
                          <a:solidFill>
                            <a:sysClr val="windowText" lastClr="000000"/>
                          </a:solidFill>
                        </a:rPr>
                        <a:t>printed opposition newspapers.  They tried to get support from other countries. The organisers were                            arrested and sent to concentration camps. </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0" i="0" kern="1200" dirty="0">
                          <a:solidFill>
                            <a:schemeClr val="dk1"/>
                          </a:solidFill>
                          <a:effectLst/>
                          <a:latin typeface="+mn-lt"/>
                          <a:ea typeface="+mn-ea"/>
                          <a:cs typeface="+mn-cs"/>
                        </a:rPr>
                        <a:t>A </a:t>
                      </a:r>
                      <a:r>
                        <a:rPr lang="en-GB" sz="1100" b="1" i="0" kern="1200" dirty="0">
                          <a:solidFill>
                            <a:schemeClr val="dk1"/>
                          </a:solidFill>
                          <a:effectLst/>
                          <a:latin typeface="+mn-lt"/>
                          <a:ea typeface="+mn-ea"/>
                          <a:cs typeface="+mn-cs"/>
                        </a:rPr>
                        <a:t>military section </a:t>
                      </a:r>
                      <a:r>
                        <a:rPr lang="en-GB" sz="1100" b="0" i="0" kern="1200" dirty="0">
                          <a:solidFill>
                            <a:schemeClr val="dk1"/>
                          </a:solidFill>
                          <a:effectLst/>
                          <a:latin typeface="+mn-lt"/>
                          <a:ea typeface="+mn-ea"/>
                          <a:cs typeface="+mn-cs"/>
                        </a:rPr>
                        <a:t>of the SDP, destroyed railway lines and acted as spies.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30625255"/>
                  </a:ext>
                </a:extLst>
              </a:tr>
              <a:tr h="856105">
                <a:tc>
                  <a:txBody>
                    <a:bodyPr/>
                    <a:lstStyle/>
                    <a:p>
                      <a:pPr algn="ctr"/>
                      <a:r>
                        <a:rPr lang="en-GB" sz="1200" b="1" baseline="0" dirty="0">
                          <a:solidFill>
                            <a:sysClr val="windowText" lastClr="000000"/>
                          </a:solidFill>
                        </a:rPr>
                        <a:t>German Workers.</a:t>
                      </a:r>
                    </a:p>
                    <a:p>
                      <a:pPr marL="171450" indent="-171450">
                        <a:buFont typeface="Wingdings" panose="05000000000000000000" pitchFamily="2" charset="2"/>
                        <a:buChar char="q"/>
                      </a:pPr>
                      <a:r>
                        <a:rPr lang="en-GB" sz="1100" dirty="0">
                          <a:solidFill>
                            <a:schemeClr val="tx1"/>
                          </a:solidFill>
                        </a:rPr>
                        <a:t>Workers stayed </a:t>
                      </a:r>
                      <a:r>
                        <a:rPr lang="en-GB" sz="1100" b="1" dirty="0">
                          <a:solidFill>
                            <a:schemeClr val="tx1"/>
                          </a:solidFill>
                        </a:rPr>
                        <a:t>off sick </a:t>
                      </a:r>
                      <a:r>
                        <a:rPr lang="en-GB" sz="1100" baseline="0" dirty="0">
                          <a:solidFill>
                            <a:schemeClr val="tx1"/>
                          </a:solidFill>
                        </a:rPr>
                        <a:t>or worked slowly. E.g. on </a:t>
                      </a:r>
                      <a:r>
                        <a:rPr lang="en-GB" sz="1100" b="1" baseline="0" dirty="0">
                          <a:solidFill>
                            <a:schemeClr val="tx1"/>
                          </a:solidFill>
                        </a:rPr>
                        <a:t>autobahn</a:t>
                      </a:r>
                      <a:r>
                        <a:rPr lang="en-GB" sz="1100" baseline="0" dirty="0">
                          <a:solidFill>
                            <a:schemeClr val="tx1"/>
                          </a:solidFill>
                        </a:rPr>
                        <a:t> projects &amp; factories.</a:t>
                      </a:r>
                      <a:endParaRPr lang="en-GB" sz="1100" dirty="0">
                        <a:solidFill>
                          <a:schemeClr val="tx1"/>
                        </a:solidFill>
                      </a:endParaRPr>
                    </a:p>
                    <a:p>
                      <a:pPr marL="171450" indent="-171450">
                        <a:buFont typeface="Wingdings" panose="05000000000000000000" pitchFamily="2" charset="2"/>
                        <a:buChar char="q"/>
                      </a:pPr>
                      <a:r>
                        <a:rPr lang="en-GB" sz="1100" dirty="0">
                          <a:solidFill>
                            <a:schemeClr val="tx1"/>
                          </a:solidFill>
                        </a:rPr>
                        <a:t>Workers deliberately </a:t>
                      </a:r>
                      <a:r>
                        <a:rPr lang="en-GB" sz="1100" b="1" dirty="0">
                          <a:solidFill>
                            <a:schemeClr val="tx1"/>
                          </a:solidFill>
                        </a:rPr>
                        <a:t>broke machinery </a:t>
                      </a:r>
                      <a:r>
                        <a:rPr lang="en-GB" sz="1100" dirty="0">
                          <a:solidFill>
                            <a:schemeClr val="tx1"/>
                          </a:solidFill>
                        </a:rPr>
                        <a:t>in ammunition factories.</a:t>
                      </a:r>
                    </a:p>
                    <a:p>
                      <a:pPr marL="171450" indent="-171450">
                        <a:buFont typeface="Wingdings" panose="05000000000000000000" pitchFamily="2" charset="2"/>
                        <a:buChar char="q"/>
                      </a:pPr>
                      <a:r>
                        <a:rPr lang="en-GB" sz="1100" b="1" dirty="0">
                          <a:solidFill>
                            <a:sysClr val="windowText" lastClr="000000"/>
                          </a:solidFill>
                        </a:rPr>
                        <a:t>George </a:t>
                      </a:r>
                      <a:r>
                        <a:rPr lang="en-GB" sz="1100" b="1" dirty="0" err="1">
                          <a:solidFill>
                            <a:sysClr val="windowText" lastClr="000000"/>
                          </a:solidFill>
                        </a:rPr>
                        <a:t>Elser</a:t>
                      </a:r>
                      <a:r>
                        <a:rPr lang="en-GB" sz="1100" dirty="0">
                          <a:solidFill>
                            <a:sysClr val="windowText" lastClr="000000"/>
                          </a:solidFill>
                        </a:rPr>
                        <a:t>, a worker and Communist planted a </a:t>
                      </a:r>
                      <a:r>
                        <a:rPr lang="en-GB" sz="1100" b="1" dirty="0">
                          <a:solidFill>
                            <a:sysClr val="windowText" lastClr="000000"/>
                          </a:solidFill>
                        </a:rPr>
                        <a:t>bomb</a:t>
                      </a:r>
                      <a:r>
                        <a:rPr lang="en-GB" sz="1100" dirty="0">
                          <a:solidFill>
                            <a:sysClr val="windowText" lastClr="000000"/>
                          </a:solidFill>
                        </a:rPr>
                        <a:t> in a Beer Hall where Hitler was due to</a:t>
                      </a:r>
                      <a:r>
                        <a:rPr lang="en-GB" sz="1100" baseline="0" dirty="0">
                          <a:solidFill>
                            <a:sysClr val="windowText" lastClr="000000"/>
                          </a:solidFill>
                        </a:rPr>
                        <a:t> speak in 1939. Hitler did not attend &amp; the bomb exploded exactly when he was meant to be talking.</a:t>
                      </a:r>
                      <a:endParaRPr lang="en-GB" sz="11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73144729"/>
                  </a:ext>
                </a:extLst>
              </a:tr>
            </a:tbl>
          </a:graphicData>
        </a:graphic>
      </p:graphicFrame>
      <p:pic>
        <p:nvPicPr>
          <p:cNvPr id="15" name="Picture 14"/>
          <p:cNvPicPr>
            <a:picLocks noChangeAspect="1"/>
          </p:cNvPicPr>
          <p:nvPr/>
        </p:nvPicPr>
        <p:blipFill>
          <a:blip r:embed="rId4">
            <a:clrChange>
              <a:clrFrom>
                <a:srgbClr val="FFFFFF"/>
              </a:clrFrom>
              <a:clrTo>
                <a:srgbClr val="FFFFFF">
                  <a:alpha val="0"/>
                </a:srgbClr>
              </a:clrTo>
            </a:clrChange>
          </a:blip>
          <a:stretch>
            <a:fillRect/>
          </a:stretch>
        </p:blipFill>
        <p:spPr>
          <a:xfrm flipH="1">
            <a:off x="124633" y="461663"/>
            <a:ext cx="643851" cy="603621"/>
          </a:xfrm>
          <a:prstGeom prst="rect">
            <a:avLst/>
          </a:prstGeom>
        </p:spPr>
      </p:pic>
      <p:pic>
        <p:nvPicPr>
          <p:cNvPr id="16" name="Picture 15"/>
          <p:cNvPicPr>
            <a:picLocks noChangeAspect="1"/>
          </p:cNvPicPr>
          <p:nvPr/>
        </p:nvPicPr>
        <p:blipFill rotWithShape="1">
          <a:blip r:embed="rId5">
            <a:clrChange>
              <a:clrFrom>
                <a:srgbClr val="FFFFFF"/>
              </a:clrFrom>
              <a:clrTo>
                <a:srgbClr val="FFFFFF">
                  <a:alpha val="0"/>
                </a:srgbClr>
              </a:clrTo>
            </a:clrChange>
          </a:blip>
          <a:srcRect l="49326" t="3872" b="47447"/>
          <a:stretch/>
        </p:blipFill>
        <p:spPr>
          <a:xfrm>
            <a:off x="8512206" y="5096230"/>
            <a:ext cx="782084" cy="847370"/>
          </a:xfrm>
          <a:prstGeom prst="rect">
            <a:avLst/>
          </a:prstGeom>
        </p:spPr>
      </p:pic>
      <p:pic>
        <p:nvPicPr>
          <p:cNvPr id="17" name="Picture 16"/>
          <p:cNvPicPr>
            <a:picLocks noChangeAspect="1"/>
          </p:cNvPicPr>
          <p:nvPr/>
        </p:nvPicPr>
        <p:blipFill rotWithShape="1">
          <a:blip r:embed="rId5">
            <a:clrChange>
              <a:clrFrom>
                <a:srgbClr val="FFFFFF"/>
              </a:clrFrom>
              <a:clrTo>
                <a:srgbClr val="FFFFFF">
                  <a:alpha val="0"/>
                </a:srgbClr>
              </a:clrTo>
            </a:clrChange>
          </a:blip>
          <a:srcRect l="49326" t="3872" b="47447"/>
          <a:stretch/>
        </p:blipFill>
        <p:spPr>
          <a:xfrm>
            <a:off x="8577060" y="288181"/>
            <a:ext cx="717230" cy="777103"/>
          </a:xfrm>
          <a:prstGeom prst="rect">
            <a:avLst/>
          </a:prstGeom>
        </p:spPr>
      </p:pic>
      <p:pic>
        <p:nvPicPr>
          <p:cNvPr id="1030" name="Picture 6" descr="Image result for teenager clipart"/>
          <p:cNvPicPr>
            <a:picLocks noChangeAspect="1" noChangeArrowheads="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b="50707"/>
          <a:stretch/>
        </p:blipFill>
        <p:spPr bwMode="auto">
          <a:xfrm>
            <a:off x="5087423" y="340468"/>
            <a:ext cx="574075" cy="70113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Image result for communist clipart"/>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1414980" y="364145"/>
            <a:ext cx="735581" cy="701139"/>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Related imag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1825426" flipH="1">
            <a:off x="11331898" y="1782076"/>
            <a:ext cx="901742" cy="911076"/>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newspaper clipart"/>
          <p:cNvPicPr>
            <a:picLocks noChangeAspect="1" noChangeArrowheads="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508600" y="4060810"/>
            <a:ext cx="616961" cy="462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07863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616279" y="-61555"/>
            <a:ext cx="8765083" cy="523220"/>
          </a:xfrm>
          <a:prstGeom prst="rect">
            <a:avLst/>
          </a:prstGeom>
          <a:noFill/>
        </p:spPr>
        <p:txBody>
          <a:bodyPr wrap="square" rtlCol="0">
            <a:spAutoFit/>
          </a:bodyPr>
          <a:lstStyle/>
          <a:p>
            <a:pPr algn="ctr"/>
            <a:r>
              <a:rPr lang="en-GB" sz="2800" b="1" dirty="0"/>
              <a:t>L</a:t>
            </a:r>
            <a:r>
              <a:rPr lang="en-GB" sz="2000" b="1" dirty="0"/>
              <a:t>esson </a:t>
            </a:r>
            <a:r>
              <a:rPr lang="en-GB" sz="2800" b="1" dirty="0"/>
              <a:t>21</a:t>
            </a:r>
            <a:r>
              <a:rPr lang="en-GB" sz="2000" b="1" dirty="0"/>
              <a:t>: Nazi Attitudes and Policies towards women between 1933-1939.</a:t>
            </a:r>
            <a:endParaRPr lang="en-GB" b="1" dirty="0"/>
          </a:p>
        </p:txBody>
      </p:sp>
      <p:sp>
        <p:nvSpPr>
          <p:cNvPr id="6" name="TextBox 5"/>
          <p:cNvSpPr txBox="1"/>
          <p:nvPr/>
        </p:nvSpPr>
        <p:spPr>
          <a:xfrm>
            <a:off x="-99997" y="-61555"/>
            <a:ext cx="2789410" cy="523220"/>
          </a:xfrm>
          <a:prstGeom prst="rect">
            <a:avLst/>
          </a:prstGeom>
          <a:noFill/>
        </p:spPr>
        <p:txBody>
          <a:bodyPr wrap="square" rtlCol="0">
            <a:spAutoFit/>
          </a:bodyPr>
          <a:lstStyle/>
          <a:p>
            <a:pPr algn="ctr"/>
            <a:r>
              <a:rPr lang="en-GB" sz="2800" b="1" dirty="0">
                <a:latin typeface="Berlin Sans FB" panose="020E0602020502020306" pitchFamily="34" charset="0"/>
              </a:rPr>
              <a:t>T</a:t>
            </a:r>
            <a:r>
              <a:rPr lang="en-GB" sz="2000" b="1" dirty="0">
                <a:latin typeface="Berlin Sans FB" panose="020E0602020502020306" pitchFamily="34" charset="0"/>
              </a:rPr>
              <a:t>H</a:t>
            </a:r>
            <a:r>
              <a:rPr lang="en-GB" sz="2400" b="1" dirty="0">
                <a:latin typeface="Berlin Sans FB" panose="020E0602020502020306" pitchFamily="34" charset="0"/>
              </a:rPr>
              <a:t>E</a:t>
            </a:r>
            <a:r>
              <a:rPr lang="en-GB" sz="2000" b="1" dirty="0">
                <a:latin typeface="Berlin Sans FB" panose="020E0602020502020306" pitchFamily="34" charset="0"/>
              </a:rPr>
              <a:t> </a:t>
            </a:r>
            <a:r>
              <a:rPr lang="en-GB" sz="2400" b="1" dirty="0">
                <a:latin typeface="Berlin Sans FB" panose="020E0602020502020306" pitchFamily="34" charset="0"/>
              </a:rPr>
              <a:t>K</a:t>
            </a:r>
            <a:r>
              <a:rPr lang="en-GB" sz="2000" b="1" dirty="0">
                <a:latin typeface="Berlin Sans FB" panose="020E0602020502020306" pitchFamily="34" charset="0"/>
              </a:rPr>
              <a:t>E</a:t>
            </a:r>
            <a:r>
              <a:rPr lang="en-GB" sz="2400" b="1" dirty="0">
                <a:latin typeface="Berlin Sans FB" panose="020E0602020502020306" pitchFamily="34" charset="0"/>
              </a:rPr>
              <a:t>Y</a:t>
            </a:r>
            <a:r>
              <a:rPr lang="en-GB" sz="2000" b="1" dirty="0">
                <a:latin typeface="Berlin Sans FB" panose="020E0602020502020306" pitchFamily="34" charset="0"/>
              </a:rPr>
              <a:t> </a:t>
            </a:r>
            <a:r>
              <a:rPr lang="en-GB" sz="2800" b="1" dirty="0">
                <a:latin typeface="Berlin Sans FB" panose="020E0602020502020306" pitchFamily="34" charset="0"/>
              </a:rPr>
              <a:t>P</a:t>
            </a:r>
            <a:r>
              <a:rPr lang="en-GB" sz="2000" b="1" dirty="0">
                <a:latin typeface="Berlin Sans FB" panose="020E0602020502020306" pitchFamily="34" charset="0"/>
              </a:rPr>
              <a:t>O</a:t>
            </a:r>
            <a:r>
              <a:rPr lang="en-GB" sz="2400" b="1" dirty="0">
                <a:latin typeface="Berlin Sans FB" panose="020E0602020502020306" pitchFamily="34" charset="0"/>
              </a:rPr>
              <a:t>I</a:t>
            </a:r>
            <a:r>
              <a:rPr lang="en-GB" sz="2000" b="1" dirty="0">
                <a:latin typeface="Berlin Sans FB" panose="020E0602020502020306" pitchFamily="34" charset="0"/>
              </a:rPr>
              <a:t>N</a:t>
            </a:r>
            <a:r>
              <a:rPr lang="en-GB" sz="2800" b="1" dirty="0">
                <a:latin typeface="Berlin Sans FB" panose="020E0602020502020306" pitchFamily="34" charset="0"/>
              </a:rPr>
              <a:t>T</a:t>
            </a:r>
            <a:r>
              <a:rPr lang="en-GB" sz="2000" b="1" dirty="0">
                <a:latin typeface="Berlin Sans FB" panose="020E0602020502020306" pitchFamily="34" charset="0"/>
              </a:rPr>
              <a:t>S</a:t>
            </a:r>
          </a:p>
        </p:txBody>
      </p:sp>
      <p:cxnSp>
        <p:nvCxnSpPr>
          <p:cNvPr id="7" name="Straight Connector 6"/>
          <p:cNvCxnSpPr/>
          <p:nvPr/>
        </p:nvCxnSpPr>
        <p:spPr>
          <a:xfrm>
            <a:off x="0" y="414417"/>
            <a:ext cx="12192000" cy="0"/>
          </a:xfrm>
          <a:prstGeom prst="line">
            <a:avLst/>
          </a:prstGeom>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2995488" y="5504563"/>
            <a:ext cx="5006861" cy="1331134"/>
          </a:xfrm>
          <a:prstGeom prst="rect">
            <a:avLst/>
          </a:prstGeom>
          <a:noFill/>
          <a:ln w="19050">
            <a:solidFill>
              <a:schemeClr val="tx1"/>
            </a:solidFill>
          </a:ln>
        </p:spPr>
        <p:txBody>
          <a:bodyPr wrap="square" rtlCol="0">
            <a:spAutoFit/>
          </a:bodyPr>
          <a:lstStyle/>
          <a:p>
            <a:r>
              <a:rPr lang="en-GB" sz="1050" b="1" dirty="0"/>
              <a:t>Women’s attitudes towards the Nazi policies:</a:t>
            </a:r>
          </a:p>
          <a:p>
            <a:pPr marL="171450" indent="-171450">
              <a:buFont typeface="Wingdings" panose="05000000000000000000" pitchFamily="2" charset="2"/>
              <a:buChar char="q"/>
            </a:pPr>
            <a:r>
              <a:rPr lang="en-GB" sz="1000" dirty="0"/>
              <a:t>Don’t forget that many women supported Hitler and the Nazis.</a:t>
            </a:r>
          </a:p>
          <a:p>
            <a:pPr marL="171450" indent="-171450">
              <a:buFont typeface="Wingdings" panose="05000000000000000000" pitchFamily="2" charset="2"/>
              <a:buChar char="q"/>
            </a:pPr>
            <a:r>
              <a:rPr lang="en-GB" sz="1000" dirty="0"/>
              <a:t>Many women still believed their role was with the family, supporting her husband and children. Don’t judge women back then by the expectations we have today.</a:t>
            </a:r>
          </a:p>
          <a:p>
            <a:pPr marL="171450" indent="-171450">
              <a:buFont typeface="Wingdings" panose="05000000000000000000" pitchFamily="2" charset="2"/>
              <a:buChar char="q"/>
            </a:pPr>
            <a:r>
              <a:rPr lang="en-GB" sz="1000" b="1" dirty="0"/>
              <a:t>IMPORTANT POINT: </a:t>
            </a:r>
            <a:r>
              <a:rPr lang="en-GB" sz="1000" dirty="0"/>
              <a:t>Do not think that all women agreed with Nazi attitudes and policies – there are plenty of sources to suggest that many believed the legislation and attitudes harmed women and restricted their freedoms.  There was just too little women could do to change this at the time.</a:t>
            </a:r>
            <a:endParaRPr lang="en-GB" sz="900" dirty="0"/>
          </a:p>
        </p:txBody>
      </p:sp>
      <p:sp>
        <p:nvSpPr>
          <p:cNvPr id="17" name="TextBox 16"/>
          <p:cNvSpPr txBox="1"/>
          <p:nvPr/>
        </p:nvSpPr>
        <p:spPr>
          <a:xfrm>
            <a:off x="5033202" y="312342"/>
            <a:ext cx="2124334" cy="338554"/>
          </a:xfrm>
          <a:prstGeom prst="rect">
            <a:avLst/>
          </a:prstGeom>
          <a:solidFill>
            <a:schemeClr val="bg1"/>
          </a:solidFill>
        </p:spPr>
        <p:txBody>
          <a:bodyPr wrap="square" rtlCol="0">
            <a:spAutoFit/>
          </a:bodyPr>
          <a:lstStyle/>
          <a:p>
            <a:pPr algn="ctr"/>
            <a:r>
              <a:rPr lang="en-GB" sz="1600" b="1" dirty="0"/>
              <a:t>Nazi Attitudes</a:t>
            </a:r>
            <a:endParaRPr lang="en-GB" sz="1400" b="1" dirty="0"/>
          </a:p>
        </p:txBody>
      </p:sp>
      <p:graphicFrame>
        <p:nvGraphicFramePr>
          <p:cNvPr id="3" name="Table 2"/>
          <p:cNvGraphicFramePr>
            <a:graphicFrameLocks noGrp="1"/>
          </p:cNvGraphicFramePr>
          <p:nvPr>
            <p:extLst>
              <p:ext uri="{D42A27DB-BD31-4B8C-83A1-F6EECF244321}">
                <p14:modId xmlns:p14="http://schemas.microsoft.com/office/powerpoint/2010/main" val="1251856305"/>
              </p:ext>
            </p:extLst>
          </p:nvPr>
        </p:nvGraphicFramePr>
        <p:xfrm>
          <a:off x="126817" y="581033"/>
          <a:ext cx="11935840" cy="2362200"/>
        </p:xfrm>
        <a:graphic>
          <a:graphicData uri="http://schemas.openxmlformats.org/drawingml/2006/table">
            <a:tbl>
              <a:tblPr firstRow="1" bandRow="1">
                <a:tableStyleId>{5C22544A-7EE6-4342-B048-85BDC9FD1C3A}</a:tableStyleId>
              </a:tblPr>
              <a:tblGrid>
                <a:gridCol w="2869302">
                  <a:extLst>
                    <a:ext uri="{9D8B030D-6E8A-4147-A177-3AD203B41FA5}">
                      <a16:colId xmlns:a16="http://schemas.microsoft.com/office/drawing/2014/main" val="2143717890"/>
                    </a:ext>
                  </a:extLst>
                </a:gridCol>
                <a:gridCol w="1429966">
                  <a:extLst>
                    <a:ext uri="{9D8B030D-6E8A-4147-A177-3AD203B41FA5}">
                      <a16:colId xmlns:a16="http://schemas.microsoft.com/office/drawing/2014/main" val="467048720"/>
                    </a:ext>
                  </a:extLst>
                </a:gridCol>
                <a:gridCol w="3122579">
                  <a:extLst>
                    <a:ext uri="{9D8B030D-6E8A-4147-A177-3AD203B41FA5}">
                      <a16:colId xmlns:a16="http://schemas.microsoft.com/office/drawing/2014/main" val="3108623036"/>
                    </a:ext>
                  </a:extLst>
                </a:gridCol>
                <a:gridCol w="2568462">
                  <a:extLst>
                    <a:ext uri="{9D8B030D-6E8A-4147-A177-3AD203B41FA5}">
                      <a16:colId xmlns:a16="http://schemas.microsoft.com/office/drawing/2014/main" val="1537923612"/>
                    </a:ext>
                  </a:extLst>
                </a:gridCol>
                <a:gridCol w="1945531">
                  <a:extLst>
                    <a:ext uri="{9D8B030D-6E8A-4147-A177-3AD203B41FA5}">
                      <a16:colId xmlns:a16="http://schemas.microsoft.com/office/drawing/2014/main" val="1147824575"/>
                    </a:ext>
                  </a:extLst>
                </a:gridCol>
              </a:tblGrid>
              <a:tr h="155823">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b="1" u="none" dirty="0">
                          <a:solidFill>
                            <a:schemeClr val="tx1"/>
                          </a:solidFill>
                        </a:rPr>
                        <a:t>THE APPEARANCE OF WOMEN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FF"/>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b="1" u="none" dirty="0">
                          <a:solidFill>
                            <a:schemeClr val="tx1"/>
                          </a:solidFill>
                        </a:rPr>
                        <a:t>WOMEN AS WIVES.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FF"/>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b="1" u="none" dirty="0">
                          <a:solidFill>
                            <a:schemeClr val="tx1"/>
                          </a:solidFill>
                        </a:rPr>
                        <a:t>WOMEN AND THE FAMILY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FF"/>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b="1" u="none" dirty="0">
                          <a:solidFill>
                            <a:schemeClr val="tx1"/>
                          </a:solidFill>
                        </a:rPr>
                        <a:t>WOMEN AND WORK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FF"/>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b="1" u="none" dirty="0">
                          <a:solidFill>
                            <a:schemeClr val="tx1"/>
                          </a:solidFill>
                        </a:rPr>
                        <a:t>WOMEN AS MOTHERS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FF"/>
                    </a:solidFill>
                  </a:tcPr>
                </a:tc>
                <a:extLst>
                  <a:ext uri="{0D108BD9-81ED-4DB2-BD59-A6C34878D82A}">
                    <a16:rowId xmlns:a16="http://schemas.microsoft.com/office/drawing/2014/main" val="2096534104"/>
                  </a:ext>
                </a:extLst>
              </a:tr>
              <a:tr h="370840">
                <a:tc>
                  <a:txBody>
                    <a:bodyPr/>
                    <a:lstStyle/>
                    <a:p>
                      <a:r>
                        <a:rPr lang="en-GB" sz="1100" b="1" dirty="0"/>
                        <a:t>KEY POINT: </a:t>
                      </a:r>
                      <a:r>
                        <a:rPr lang="en-GB" sz="1100" dirty="0"/>
                        <a:t>There were </a:t>
                      </a:r>
                      <a:r>
                        <a:rPr lang="en-GB" sz="1100" b="1" dirty="0"/>
                        <a:t>no LAWS </a:t>
                      </a:r>
                      <a:r>
                        <a:rPr lang="en-GB" sz="1100" dirty="0"/>
                        <a:t>to force women to look in a certain way BUT </a:t>
                      </a:r>
                      <a:r>
                        <a:rPr lang="en-GB" sz="1100" b="1" dirty="0"/>
                        <a:t>propaganda</a:t>
                      </a:r>
                      <a:r>
                        <a:rPr lang="en-GB" sz="1100" dirty="0"/>
                        <a:t> was used to encourage women to look a certain way.</a:t>
                      </a:r>
                    </a:p>
                    <a:p>
                      <a:pPr marL="171450" indent="-171450">
                        <a:buFont typeface="Wingdings" panose="05000000000000000000" pitchFamily="2" charset="2"/>
                        <a:buChar char="q"/>
                      </a:pPr>
                      <a:r>
                        <a:rPr lang="en-GB" sz="1100" dirty="0"/>
                        <a:t>One Nazi newspaper commented that ‘</a:t>
                      </a:r>
                      <a:r>
                        <a:rPr lang="en-GB" sz="1100" b="1" dirty="0"/>
                        <a:t>No true German woman wears trousers</a:t>
                      </a:r>
                      <a:r>
                        <a:rPr lang="en-GB" sz="1100" dirty="0"/>
                        <a:t>’.</a:t>
                      </a:r>
                    </a:p>
                    <a:p>
                      <a:pPr marL="171450" indent="-171450">
                        <a:buFont typeface="Wingdings" panose="05000000000000000000" pitchFamily="2" charset="2"/>
                        <a:buChar char="q"/>
                      </a:pPr>
                      <a:r>
                        <a:rPr lang="en-GB" sz="1100" dirty="0"/>
                        <a:t>Women should look ‘</a:t>
                      </a:r>
                      <a:r>
                        <a:rPr lang="en-GB" sz="1100" b="1" dirty="0"/>
                        <a:t>natural</a:t>
                      </a:r>
                      <a:r>
                        <a:rPr lang="en-GB" sz="1100" dirty="0"/>
                        <a:t>’ with no make-up, no coloured hair, no permed hair, simple modest clothing and no smoking.</a:t>
                      </a:r>
                    </a:p>
                    <a:p>
                      <a:pPr marL="171450" indent="-171450">
                        <a:buFont typeface="Wingdings" panose="05000000000000000000" pitchFamily="2" charset="2"/>
                        <a:buChar char="q"/>
                      </a:pPr>
                      <a:r>
                        <a:rPr lang="en-GB" sz="1100" dirty="0"/>
                        <a:t>Women were told not to diet, as they should have ‘</a:t>
                      </a:r>
                      <a:r>
                        <a:rPr lang="en-GB" sz="1100" b="1" dirty="0"/>
                        <a:t>broad hips</a:t>
                      </a:r>
                      <a:r>
                        <a:rPr lang="en-GB" sz="1100" dirty="0"/>
                        <a:t>’ to make child-birth easier.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Wingdings" panose="05000000000000000000" pitchFamily="2" charset="2"/>
                        <a:buChar char="q"/>
                      </a:pPr>
                      <a:r>
                        <a:rPr lang="en-GB" sz="1100" b="1" dirty="0"/>
                        <a:t>Relationships</a:t>
                      </a:r>
                      <a:r>
                        <a:rPr lang="en-GB" sz="1100" dirty="0"/>
                        <a:t> between women and other </a:t>
                      </a:r>
                      <a:r>
                        <a:rPr lang="en-GB" sz="1100" b="1" dirty="0"/>
                        <a:t>minority groups </a:t>
                      </a:r>
                      <a:r>
                        <a:rPr lang="en-GB" sz="1100" dirty="0"/>
                        <a:t>was forbidden as a way to keep the race ‘pure’.</a:t>
                      </a:r>
                    </a:p>
                    <a:p>
                      <a:pPr marL="171450" indent="-171450">
                        <a:buFont typeface="Wingdings" panose="05000000000000000000" pitchFamily="2" charset="2"/>
                        <a:buChar char="q"/>
                      </a:pPr>
                      <a:r>
                        <a:rPr lang="en-GB" sz="1100" dirty="0"/>
                        <a:t>Women were told it was a </a:t>
                      </a:r>
                      <a:r>
                        <a:rPr lang="en-GB" sz="1100" b="1" dirty="0"/>
                        <a:t>duty</a:t>
                      </a:r>
                      <a:r>
                        <a:rPr lang="en-GB" sz="1100" dirty="0"/>
                        <a:t> to be a wife &amp; take care of her husband.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b="1" dirty="0"/>
                        <a:t>KEY POINT: </a:t>
                      </a:r>
                      <a:r>
                        <a:rPr lang="en-GB" sz="1100" dirty="0"/>
                        <a:t>There were </a:t>
                      </a:r>
                      <a:r>
                        <a:rPr lang="en-GB" sz="1100" b="1" dirty="0"/>
                        <a:t>no LAWS </a:t>
                      </a:r>
                      <a:r>
                        <a:rPr lang="en-GB" sz="1100" dirty="0"/>
                        <a:t>to force women to have children BUT many policies encouraged women to do this.</a:t>
                      </a:r>
                    </a:p>
                    <a:p>
                      <a:pPr marL="171450" indent="-171450">
                        <a:buFont typeface="Wingdings" panose="05000000000000000000" pitchFamily="2" charset="2"/>
                        <a:buChar char="q"/>
                      </a:pPr>
                      <a:r>
                        <a:rPr lang="en-GB" sz="1100" dirty="0"/>
                        <a:t>The Nazis promoted </a:t>
                      </a:r>
                      <a:r>
                        <a:rPr lang="en-GB" sz="1100" b="1" dirty="0"/>
                        <a:t>traditional family life</a:t>
                      </a:r>
                      <a:r>
                        <a:rPr lang="en-GB" sz="1100" dirty="0"/>
                        <a:t>. ‘</a:t>
                      </a:r>
                      <a:r>
                        <a:rPr lang="en-GB" sz="1100" b="1" dirty="0"/>
                        <a:t>Kinder, </a:t>
                      </a:r>
                      <a:r>
                        <a:rPr lang="en-GB" sz="1100" b="1" dirty="0" err="1"/>
                        <a:t>Kirche</a:t>
                      </a:r>
                      <a:r>
                        <a:rPr lang="en-GB" sz="1100" b="1" dirty="0"/>
                        <a:t> </a:t>
                      </a:r>
                      <a:r>
                        <a:rPr lang="en-GB" sz="1100" b="1" dirty="0" err="1"/>
                        <a:t>Kuche</a:t>
                      </a:r>
                      <a:r>
                        <a:rPr lang="en-GB" sz="1100" dirty="0"/>
                        <a:t>’ (Children, Church, Kitchen) was the motto given to women</a:t>
                      </a:r>
                    </a:p>
                    <a:p>
                      <a:pPr marL="171450" indent="-171450">
                        <a:buFont typeface="Wingdings" panose="05000000000000000000" pitchFamily="2" charset="2"/>
                        <a:buChar char="q"/>
                      </a:pPr>
                      <a:r>
                        <a:rPr lang="en-GB" sz="1100" dirty="0"/>
                        <a:t>The </a:t>
                      </a:r>
                      <a:r>
                        <a:rPr lang="en-GB" sz="1100" b="1" dirty="0"/>
                        <a:t>family unit </a:t>
                      </a:r>
                      <a:r>
                        <a:rPr lang="en-GB" sz="1100" dirty="0"/>
                        <a:t>was encouraged.</a:t>
                      </a:r>
                    </a:p>
                    <a:p>
                      <a:pPr marL="171450" indent="-171450">
                        <a:buFont typeface="Wingdings" panose="05000000000000000000" pitchFamily="2" charset="2"/>
                        <a:buChar char="q"/>
                      </a:pPr>
                      <a:r>
                        <a:rPr lang="en-GB" sz="1100" b="1" dirty="0"/>
                        <a:t>Divorce </a:t>
                      </a:r>
                      <a:r>
                        <a:rPr lang="en-GB" sz="1100" dirty="0"/>
                        <a:t>was discouraged.</a:t>
                      </a:r>
                    </a:p>
                    <a:p>
                      <a:pPr marL="171450" indent="-171450">
                        <a:buFont typeface="Wingdings" panose="05000000000000000000" pitchFamily="2" charset="2"/>
                        <a:buChar char="q"/>
                      </a:pPr>
                      <a:r>
                        <a:rPr lang="en-GB" sz="1100" dirty="0"/>
                        <a:t>Families were expected to be </a:t>
                      </a:r>
                      <a:r>
                        <a:rPr lang="en-GB" sz="1100" b="1" dirty="0"/>
                        <a:t>pure German</a:t>
                      </a:r>
                      <a:r>
                        <a:rPr lang="en-GB" sz="1100" dirty="0"/>
                        <a:t> (Aryan).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Wingdings" panose="05000000000000000000" pitchFamily="2" charset="2"/>
                        <a:buChar char="q"/>
                      </a:pPr>
                      <a:r>
                        <a:rPr lang="en-GB" sz="1100" dirty="0"/>
                        <a:t>Women were </a:t>
                      </a:r>
                      <a:r>
                        <a:rPr lang="en-GB" sz="1100" b="1" dirty="0"/>
                        <a:t>forced to give up their jobs </a:t>
                      </a:r>
                      <a:r>
                        <a:rPr lang="en-GB" sz="1100" dirty="0"/>
                        <a:t>once married.</a:t>
                      </a:r>
                    </a:p>
                    <a:p>
                      <a:pPr marL="171450" indent="-171450">
                        <a:buFont typeface="Wingdings" panose="05000000000000000000" pitchFamily="2" charset="2"/>
                        <a:buChar char="q"/>
                      </a:pPr>
                      <a:r>
                        <a:rPr lang="en-GB" sz="1100" b="1" dirty="0"/>
                        <a:t>Discrimination</a:t>
                      </a:r>
                      <a:r>
                        <a:rPr lang="en-GB" sz="1100" dirty="0"/>
                        <a:t> for jobs was actually encouraged by the Nazis to increase the employment of men.</a:t>
                      </a:r>
                    </a:p>
                    <a:p>
                      <a:pPr marL="171450" indent="-171450">
                        <a:buFont typeface="Wingdings" panose="05000000000000000000" pitchFamily="2" charset="2"/>
                        <a:buChar char="q"/>
                      </a:pPr>
                      <a:r>
                        <a:rPr lang="en-GB" sz="1100" b="1" dirty="0"/>
                        <a:t>Propaganda</a:t>
                      </a:r>
                      <a:r>
                        <a:rPr lang="en-GB" sz="1100" dirty="0"/>
                        <a:t> was used to encourage women to give up work. </a:t>
                      </a:r>
                      <a:r>
                        <a:rPr lang="en-GB" sz="1100" b="1" dirty="0"/>
                        <a:t>Posters</a:t>
                      </a:r>
                      <a:r>
                        <a:rPr lang="en-GB" sz="1100" dirty="0"/>
                        <a:t> showed women as wives, mothers and housewives</a:t>
                      </a:r>
                      <a:r>
                        <a:rPr lang="en-GB" sz="1100" baseline="0" dirty="0"/>
                        <a:t> instead.</a:t>
                      </a:r>
                      <a:endParaRPr lang="en-GB" sz="1100" dirty="0"/>
                    </a:p>
                    <a:p>
                      <a:pPr marL="171450" indent="-171450">
                        <a:buFont typeface="Wingdings" panose="05000000000000000000" pitchFamily="2" charset="2"/>
                        <a:buChar char="q"/>
                      </a:pPr>
                      <a:r>
                        <a:rPr lang="en-GB" sz="1100" dirty="0"/>
                        <a:t>Girls and women were given a traditional ‘female’ </a:t>
                      </a:r>
                      <a:r>
                        <a:rPr lang="en-GB" sz="1100" b="1" dirty="0"/>
                        <a:t>education</a:t>
                      </a:r>
                      <a:r>
                        <a:rPr lang="en-GB" sz="1100" dirty="0"/>
                        <a:t>.</a:t>
                      </a: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Wingdings" panose="05000000000000000000" pitchFamily="2" charset="2"/>
                        <a:buChar char="q"/>
                      </a:pPr>
                      <a:r>
                        <a:rPr lang="en-GB" sz="1100" dirty="0"/>
                        <a:t>Women were seen as ‘</a:t>
                      </a:r>
                      <a:r>
                        <a:rPr lang="en-GB" sz="1100" b="1" dirty="0"/>
                        <a:t>mothers</a:t>
                      </a:r>
                      <a:r>
                        <a:rPr lang="en-GB" sz="1100" dirty="0"/>
                        <a:t>’ and ‘</a:t>
                      </a:r>
                      <a:r>
                        <a:rPr lang="en-GB" sz="1100" b="1" dirty="0"/>
                        <a:t>carers</a:t>
                      </a:r>
                      <a:r>
                        <a:rPr lang="en-GB" sz="1100" dirty="0"/>
                        <a:t>’.</a:t>
                      </a:r>
                    </a:p>
                    <a:p>
                      <a:pPr marL="171450" indent="-171450">
                        <a:buFont typeface="Wingdings" panose="05000000000000000000" pitchFamily="2" charset="2"/>
                        <a:buChar char="q"/>
                      </a:pPr>
                      <a:r>
                        <a:rPr lang="en-GB" sz="1100" dirty="0"/>
                        <a:t>The main role of women was as a mother to future </a:t>
                      </a:r>
                      <a:r>
                        <a:rPr lang="en-GB" sz="1100" b="1" dirty="0"/>
                        <a:t>Aryan</a:t>
                      </a:r>
                      <a:r>
                        <a:rPr lang="en-GB" sz="1100" dirty="0"/>
                        <a:t> (pure German blooded) children.</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dirty="0"/>
                        <a:t>Women were encouraged to have as many children as possible to increase Germany’s </a:t>
                      </a:r>
                      <a:r>
                        <a:rPr lang="en-GB" sz="1100" b="1" dirty="0"/>
                        <a:t>population.</a:t>
                      </a:r>
                      <a:r>
                        <a:rPr lang="en-GB" sz="1100" dirty="0"/>
                        <a:t> </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dirty="0"/>
                        <a:t>Abortions were prohibited.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80346840"/>
                  </a:ext>
                </a:extLst>
              </a:tr>
            </a:tbl>
          </a:graphicData>
        </a:graphic>
      </p:graphicFrame>
      <p:sp>
        <p:nvSpPr>
          <p:cNvPr id="19" name="TextBox 18"/>
          <p:cNvSpPr txBox="1"/>
          <p:nvPr/>
        </p:nvSpPr>
        <p:spPr>
          <a:xfrm>
            <a:off x="1895169" y="5223461"/>
            <a:ext cx="7207499" cy="338554"/>
          </a:xfrm>
          <a:prstGeom prst="rect">
            <a:avLst/>
          </a:prstGeom>
          <a:noFill/>
        </p:spPr>
        <p:txBody>
          <a:bodyPr wrap="square" rtlCol="0">
            <a:spAutoFit/>
          </a:bodyPr>
          <a:lstStyle/>
          <a:p>
            <a:pPr algn="ctr"/>
            <a:r>
              <a:rPr lang="en-GB" sz="1600" b="1" dirty="0"/>
              <a:t>The effectiveness of Nazi attitudes and policies.</a:t>
            </a:r>
            <a:endParaRPr lang="en-GB" sz="1400" b="1" dirty="0"/>
          </a:p>
        </p:txBody>
      </p:sp>
      <p:graphicFrame>
        <p:nvGraphicFramePr>
          <p:cNvPr id="24" name="Table 23"/>
          <p:cNvGraphicFramePr>
            <a:graphicFrameLocks noGrp="1"/>
          </p:cNvGraphicFramePr>
          <p:nvPr/>
        </p:nvGraphicFramePr>
        <p:xfrm>
          <a:off x="126817" y="2952868"/>
          <a:ext cx="11935840" cy="274320"/>
        </p:xfrm>
        <a:graphic>
          <a:graphicData uri="http://schemas.openxmlformats.org/drawingml/2006/table">
            <a:tbl>
              <a:tblPr firstRow="1" bandRow="1">
                <a:tableStyleId>{5C22544A-7EE6-4342-B048-85BDC9FD1C3A}</a:tableStyleId>
              </a:tblPr>
              <a:tblGrid>
                <a:gridCol w="2478933">
                  <a:extLst>
                    <a:ext uri="{9D8B030D-6E8A-4147-A177-3AD203B41FA5}">
                      <a16:colId xmlns:a16="http://schemas.microsoft.com/office/drawing/2014/main" val="194601929"/>
                    </a:ext>
                  </a:extLst>
                </a:gridCol>
                <a:gridCol w="1643974">
                  <a:extLst>
                    <a:ext uri="{9D8B030D-6E8A-4147-A177-3AD203B41FA5}">
                      <a16:colId xmlns:a16="http://schemas.microsoft.com/office/drawing/2014/main" val="156840859"/>
                    </a:ext>
                  </a:extLst>
                </a:gridCol>
                <a:gridCol w="1400783">
                  <a:extLst>
                    <a:ext uri="{9D8B030D-6E8A-4147-A177-3AD203B41FA5}">
                      <a16:colId xmlns:a16="http://schemas.microsoft.com/office/drawing/2014/main" val="2632288632"/>
                    </a:ext>
                  </a:extLst>
                </a:gridCol>
                <a:gridCol w="1673158">
                  <a:extLst>
                    <a:ext uri="{9D8B030D-6E8A-4147-A177-3AD203B41FA5}">
                      <a16:colId xmlns:a16="http://schemas.microsoft.com/office/drawing/2014/main" val="1458512392"/>
                    </a:ext>
                  </a:extLst>
                </a:gridCol>
                <a:gridCol w="1328752">
                  <a:extLst>
                    <a:ext uri="{9D8B030D-6E8A-4147-A177-3AD203B41FA5}">
                      <a16:colId xmlns:a16="http://schemas.microsoft.com/office/drawing/2014/main" val="203414036"/>
                    </a:ext>
                  </a:extLst>
                </a:gridCol>
                <a:gridCol w="2435852">
                  <a:extLst>
                    <a:ext uri="{9D8B030D-6E8A-4147-A177-3AD203B41FA5}">
                      <a16:colId xmlns:a16="http://schemas.microsoft.com/office/drawing/2014/main" val="3841099359"/>
                    </a:ext>
                  </a:extLst>
                </a:gridCol>
                <a:gridCol w="974388">
                  <a:extLst>
                    <a:ext uri="{9D8B030D-6E8A-4147-A177-3AD203B41FA5}">
                      <a16:colId xmlns:a16="http://schemas.microsoft.com/office/drawing/2014/main" val="208766017"/>
                    </a:ext>
                  </a:extLst>
                </a:gridCol>
              </a:tblGrid>
              <a:tr h="221875">
                <a:tc>
                  <a:txBody>
                    <a:bodyPr/>
                    <a:lstStyle/>
                    <a:p>
                      <a:pPr algn="ctr"/>
                      <a:r>
                        <a:rPr lang="en-GB" sz="1200" spc="300" dirty="0">
                          <a:solidFill>
                            <a:sysClr val="windowText" lastClr="000000"/>
                          </a:solidFill>
                        </a:rPr>
                        <a:t>1933</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200" spc="300" dirty="0">
                          <a:solidFill>
                            <a:sysClr val="windowText" lastClr="000000"/>
                          </a:solidFill>
                        </a:rPr>
                        <a:t>1934</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200" spc="300" dirty="0">
                          <a:solidFill>
                            <a:sysClr val="windowText" lastClr="000000"/>
                          </a:solidFill>
                        </a:rPr>
                        <a:t>1935</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200" spc="300" dirty="0">
                          <a:solidFill>
                            <a:sysClr val="windowText" lastClr="000000"/>
                          </a:solidFill>
                        </a:rPr>
                        <a:t>1936</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200" spc="300" dirty="0">
                          <a:solidFill>
                            <a:sysClr val="windowText" lastClr="000000"/>
                          </a:solidFill>
                        </a:rPr>
                        <a:t>1937</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200" spc="300" dirty="0">
                          <a:solidFill>
                            <a:sysClr val="windowText" lastClr="000000"/>
                          </a:solidFill>
                        </a:rPr>
                        <a:t>1938</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200" spc="300" dirty="0">
                          <a:solidFill>
                            <a:sysClr val="windowText" lastClr="000000"/>
                          </a:solidFill>
                        </a:rPr>
                        <a:t>1939</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2241555397"/>
                  </a:ext>
                </a:extLst>
              </a:tr>
            </a:tbl>
          </a:graphicData>
        </a:graphic>
      </p:graphicFrame>
      <p:sp>
        <p:nvSpPr>
          <p:cNvPr id="26" name="TextBox 25"/>
          <p:cNvSpPr txBox="1"/>
          <p:nvPr/>
        </p:nvSpPr>
        <p:spPr>
          <a:xfrm>
            <a:off x="2616279" y="3232030"/>
            <a:ext cx="1603555" cy="707886"/>
          </a:xfrm>
          <a:prstGeom prst="rect">
            <a:avLst/>
          </a:prstGeom>
          <a:solidFill>
            <a:schemeClr val="bg1"/>
          </a:solidFill>
          <a:ln w="12700">
            <a:solidFill>
              <a:schemeClr val="tx1"/>
            </a:solidFill>
            <a:prstDash val="dash"/>
          </a:ln>
        </p:spPr>
        <p:txBody>
          <a:bodyPr wrap="square" rtlCol="0">
            <a:spAutoFit/>
          </a:bodyPr>
          <a:lstStyle/>
          <a:p>
            <a:r>
              <a:rPr lang="en-GB" sz="1000" b="1" dirty="0"/>
              <a:t>Gertrude Scholtz-Klink </a:t>
            </a:r>
            <a:r>
              <a:rPr lang="en-GB" sz="1000" dirty="0"/>
              <a:t>made </a:t>
            </a:r>
            <a:r>
              <a:rPr lang="en-GB" sz="1000" b="1" dirty="0"/>
              <a:t>Reich Women’s Leader </a:t>
            </a:r>
            <a:r>
              <a:rPr lang="en-GB" sz="1000" dirty="0"/>
              <a:t>and put in charge of laws for women.</a:t>
            </a:r>
          </a:p>
        </p:txBody>
      </p:sp>
      <p:sp>
        <p:nvSpPr>
          <p:cNvPr id="27" name="TextBox 26"/>
          <p:cNvSpPr txBox="1"/>
          <p:nvPr/>
        </p:nvSpPr>
        <p:spPr>
          <a:xfrm>
            <a:off x="2616279" y="3978900"/>
            <a:ext cx="1603554" cy="707886"/>
          </a:xfrm>
          <a:prstGeom prst="rect">
            <a:avLst/>
          </a:prstGeom>
          <a:solidFill>
            <a:schemeClr val="bg1"/>
          </a:solidFill>
          <a:ln w="12700">
            <a:solidFill>
              <a:schemeClr val="tx1"/>
            </a:solidFill>
            <a:prstDash val="dash"/>
          </a:ln>
        </p:spPr>
        <p:txBody>
          <a:bodyPr wrap="square" rtlCol="0">
            <a:spAutoFit/>
          </a:bodyPr>
          <a:lstStyle/>
          <a:p>
            <a:r>
              <a:rPr lang="en-GB" sz="1000" dirty="0"/>
              <a:t>All </a:t>
            </a:r>
            <a:r>
              <a:rPr lang="en-GB" sz="1000" b="1" dirty="0"/>
              <a:t>women’s groups </a:t>
            </a:r>
            <a:r>
              <a:rPr lang="en-GB" sz="1000" dirty="0"/>
              <a:t>were forced to be part of the </a:t>
            </a:r>
            <a:r>
              <a:rPr lang="en-GB" sz="1000" b="1" dirty="0"/>
              <a:t>German Women’s Enterprise </a:t>
            </a:r>
            <a:r>
              <a:rPr lang="en-GB" sz="1000" dirty="0"/>
              <a:t>or be banned.  </a:t>
            </a:r>
          </a:p>
        </p:txBody>
      </p:sp>
      <p:sp>
        <p:nvSpPr>
          <p:cNvPr id="28" name="TextBox 27"/>
          <p:cNvSpPr txBox="1"/>
          <p:nvPr/>
        </p:nvSpPr>
        <p:spPr>
          <a:xfrm>
            <a:off x="11089069" y="3230398"/>
            <a:ext cx="974850" cy="1708160"/>
          </a:xfrm>
          <a:prstGeom prst="rect">
            <a:avLst/>
          </a:prstGeom>
          <a:solidFill>
            <a:schemeClr val="bg1"/>
          </a:solidFill>
          <a:ln w="12700">
            <a:solidFill>
              <a:schemeClr val="tx1"/>
            </a:solidFill>
            <a:prstDash val="dash"/>
          </a:ln>
        </p:spPr>
        <p:txBody>
          <a:bodyPr wrap="square" rtlCol="0">
            <a:spAutoFit/>
          </a:bodyPr>
          <a:lstStyle/>
          <a:p>
            <a:r>
              <a:rPr lang="en-GB" sz="1050" dirty="0"/>
              <a:t>1.7 women had been to </a:t>
            </a:r>
            <a:r>
              <a:rPr lang="en-GB" sz="1050" b="1" dirty="0"/>
              <a:t>Nazi run courses </a:t>
            </a:r>
            <a:r>
              <a:rPr lang="en-GB" sz="1050" dirty="0"/>
              <a:t>on childcare &amp; cooking run by the </a:t>
            </a:r>
            <a:r>
              <a:rPr lang="en-GB" sz="1050" b="1" dirty="0"/>
              <a:t>German Women’s Enterprise</a:t>
            </a:r>
            <a:r>
              <a:rPr lang="en-GB" sz="1050" dirty="0"/>
              <a:t>.</a:t>
            </a:r>
          </a:p>
        </p:txBody>
      </p:sp>
      <p:sp>
        <p:nvSpPr>
          <p:cNvPr id="29" name="TextBox 28"/>
          <p:cNvSpPr txBox="1"/>
          <p:nvPr/>
        </p:nvSpPr>
        <p:spPr>
          <a:xfrm>
            <a:off x="128079" y="3250140"/>
            <a:ext cx="2450212" cy="1015663"/>
          </a:xfrm>
          <a:prstGeom prst="rect">
            <a:avLst/>
          </a:prstGeom>
          <a:solidFill>
            <a:schemeClr val="bg1"/>
          </a:solidFill>
          <a:ln w="12700">
            <a:solidFill>
              <a:schemeClr val="tx1"/>
            </a:solidFill>
            <a:prstDash val="dash"/>
          </a:ln>
        </p:spPr>
        <p:txBody>
          <a:bodyPr wrap="square" rtlCol="0">
            <a:spAutoFit/>
          </a:bodyPr>
          <a:lstStyle/>
          <a:p>
            <a:r>
              <a:rPr lang="en-GB" sz="1000" b="1" i="1" dirty="0"/>
              <a:t>Law for the Encouragement of Marriage </a:t>
            </a:r>
            <a:r>
              <a:rPr lang="en-GB" sz="1000" b="1" dirty="0"/>
              <a:t>(1933): </a:t>
            </a:r>
          </a:p>
          <a:p>
            <a:r>
              <a:rPr lang="en-GB" sz="1000" dirty="0"/>
              <a:t>Gave loans worth 8 months wages for German couples to marry. The loans only available if the women gave up work. For each child born, ¼ loan was paid off.</a:t>
            </a:r>
          </a:p>
        </p:txBody>
      </p:sp>
      <p:sp>
        <p:nvSpPr>
          <p:cNvPr id="30" name="TextBox 29"/>
          <p:cNvSpPr txBox="1"/>
          <p:nvPr/>
        </p:nvSpPr>
        <p:spPr>
          <a:xfrm>
            <a:off x="8660857" y="3250140"/>
            <a:ext cx="2409219" cy="577081"/>
          </a:xfrm>
          <a:prstGeom prst="rect">
            <a:avLst/>
          </a:prstGeom>
          <a:solidFill>
            <a:schemeClr val="bg1"/>
          </a:solidFill>
          <a:ln w="12700">
            <a:solidFill>
              <a:schemeClr val="tx1"/>
            </a:solidFill>
            <a:prstDash val="dash"/>
          </a:ln>
        </p:spPr>
        <p:txBody>
          <a:bodyPr wrap="square" rtlCol="0">
            <a:spAutoFit/>
          </a:bodyPr>
          <a:lstStyle/>
          <a:p>
            <a:r>
              <a:rPr lang="en-GB" sz="1050" b="1" i="1" dirty="0"/>
              <a:t>Reich Marriage Law (1938)</a:t>
            </a:r>
            <a:endParaRPr lang="en-GB" sz="1050" dirty="0"/>
          </a:p>
          <a:p>
            <a:r>
              <a:rPr lang="en-GB" sz="1050" dirty="0"/>
              <a:t>A wife could be legally </a:t>
            </a:r>
            <a:r>
              <a:rPr lang="en-GB" sz="1050" b="1" dirty="0"/>
              <a:t>divorced</a:t>
            </a:r>
            <a:r>
              <a:rPr lang="en-GB" sz="1050" dirty="0"/>
              <a:t> if she would not or could not have children.</a:t>
            </a:r>
          </a:p>
        </p:txBody>
      </p:sp>
      <p:sp>
        <p:nvSpPr>
          <p:cNvPr id="31" name="TextBox 30"/>
          <p:cNvSpPr txBox="1"/>
          <p:nvPr/>
        </p:nvSpPr>
        <p:spPr>
          <a:xfrm>
            <a:off x="8660859" y="3835723"/>
            <a:ext cx="2409217" cy="1546577"/>
          </a:xfrm>
          <a:prstGeom prst="rect">
            <a:avLst/>
          </a:prstGeom>
          <a:solidFill>
            <a:schemeClr val="bg1"/>
          </a:solidFill>
          <a:ln w="12700">
            <a:solidFill>
              <a:schemeClr val="tx1"/>
            </a:solidFill>
            <a:prstDash val="dash"/>
          </a:ln>
        </p:spPr>
        <p:txBody>
          <a:bodyPr wrap="square" rtlCol="0">
            <a:spAutoFit/>
          </a:bodyPr>
          <a:lstStyle/>
          <a:p>
            <a:r>
              <a:rPr lang="en-GB" sz="1050" b="1" i="1" dirty="0"/>
              <a:t>Cross of Honour for the German Mother (1938)</a:t>
            </a:r>
            <a:endParaRPr lang="en-GB" sz="1050" dirty="0"/>
          </a:p>
          <a:p>
            <a:r>
              <a:rPr lang="en-GB" sz="1050" dirty="0"/>
              <a:t>Awarded on Mother’s Day and given as a </a:t>
            </a:r>
            <a:r>
              <a:rPr lang="en-GB" sz="1050" b="1" dirty="0"/>
              <a:t>medal</a:t>
            </a:r>
            <a:r>
              <a:rPr lang="en-GB" sz="1050" dirty="0"/>
              <a:t> for women with 4-5 children (</a:t>
            </a:r>
            <a:r>
              <a:rPr lang="en-GB" sz="1050" b="1" dirty="0"/>
              <a:t>bronze</a:t>
            </a:r>
            <a:r>
              <a:rPr lang="en-GB" sz="1050" dirty="0"/>
              <a:t>), 6-7 children (</a:t>
            </a:r>
            <a:r>
              <a:rPr lang="en-GB" sz="1050" b="1" dirty="0"/>
              <a:t>silver</a:t>
            </a:r>
            <a:r>
              <a:rPr lang="en-GB" sz="1050" dirty="0"/>
              <a:t>), 8 (</a:t>
            </a:r>
            <a:r>
              <a:rPr lang="en-GB" sz="1050" b="1" dirty="0"/>
              <a:t>gold</a:t>
            </a:r>
            <a:r>
              <a:rPr lang="en-GB" sz="1050" dirty="0"/>
              <a:t>).</a:t>
            </a:r>
          </a:p>
          <a:p>
            <a:r>
              <a:rPr lang="en-GB" sz="1050" dirty="0"/>
              <a:t>If a mother had 10 children, she was expected to call it ‘Adolf’ and name Hitler as the godfather. In 1939, 3 million women were awarded the medal.</a:t>
            </a:r>
          </a:p>
        </p:txBody>
      </p:sp>
      <p:sp>
        <p:nvSpPr>
          <p:cNvPr id="32" name="TextBox 31"/>
          <p:cNvSpPr txBox="1"/>
          <p:nvPr/>
        </p:nvSpPr>
        <p:spPr>
          <a:xfrm>
            <a:off x="4257821" y="3242588"/>
            <a:ext cx="3038384" cy="2031325"/>
          </a:xfrm>
          <a:prstGeom prst="rect">
            <a:avLst/>
          </a:prstGeom>
          <a:solidFill>
            <a:schemeClr val="bg1"/>
          </a:solidFill>
          <a:ln w="12700">
            <a:solidFill>
              <a:schemeClr val="tx1"/>
            </a:solidFill>
            <a:prstDash val="dash"/>
          </a:ln>
        </p:spPr>
        <p:txBody>
          <a:bodyPr wrap="square" rtlCol="0">
            <a:spAutoFit/>
          </a:bodyPr>
          <a:lstStyle/>
          <a:p>
            <a:r>
              <a:rPr lang="en-GB" sz="1050" b="1" i="1" dirty="0" err="1"/>
              <a:t>Lebensborn</a:t>
            </a:r>
            <a:r>
              <a:rPr lang="en-GB" sz="1050" b="1" i="1" dirty="0"/>
              <a:t> - (Fountain or Spring of Life) </a:t>
            </a:r>
            <a:r>
              <a:rPr lang="en-GB" sz="1050" dirty="0"/>
              <a:t>: </a:t>
            </a:r>
          </a:p>
          <a:p>
            <a:pPr marL="171450" indent="-171450">
              <a:buFont typeface="Wingdings" panose="05000000000000000000" pitchFamily="2" charset="2"/>
              <a:buChar char="q"/>
            </a:pPr>
            <a:r>
              <a:rPr lang="en-GB" sz="1050" dirty="0"/>
              <a:t>Started in 1935, a programme to encourage the birth of </a:t>
            </a:r>
            <a:r>
              <a:rPr lang="en-GB" sz="1050" b="1" dirty="0"/>
              <a:t>pure ‘Aryan</a:t>
            </a:r>
            <a:r>
              <a:rPr lang="en-GB" sz="1050" dirty="0"/>
              <a:t>’ children.  It provided childcare and money for women who had children with SS officers.  </a:t>
            </a:r>
          </a:p>
          <a:p>
            <a:pPr marL="171450" indent="-171450">
              <a:buFont typeface="Wingdings" panose="05000000000000000000" pitchFamily="2" charset="2"/>
              <a:buChar char="q"/>
            </a:pPr>
            <a:r>
              <a:rPr lang="en-GB" sz="1050" b="1" dirty="0" err="1"/>
              <a:t>Lebensborn</a:t>
            </a:r>
            <a:r>
              <a:rPr lang="en-GB" sz="1050" b="1" dirty="0"/>
              <a:t> homes </a:t>
            </a:r>
            <a:r>
              <a:rPr lang="en-GB" sz="1050" dirty="0"/>
              <a:t>opened.  One home helped over 540 mothers give birth in 3 years.</a:t>
            </a:r>
          </a:p>
          <a:p>
            <a:pPr marL="171450" indent="-171450">
              <a:buFont typeface="Wingdings" panose="05000000000000000000" pitchFamily="2" charset="2"/>
              <a:buChar char="q"/>
            </a:pPr>
            <a:r>
              <a:rPr lang="en-GB" sz="1050" dirty="0"/>
              <a:t>Single women ‘of good blood’ would be made pregnant by an SS man and their child would be given to a deserving German family for adoption.</a:t>
            </a:r>
          </a:p>
          <a:p>
            <a:pPr marL="171450" indent="-171450">
              <a:buFont typeface="Wingdings" panose="05000000000000000000" pitchFamily="2" charset="2"/>
              <a:buChar char="q"/>
            </a:pPr>
            <a:r>
              <a:rPr lang="en-GB" sz="1050" b="1" dirty="0"/>
              <a:t>The </a:t>
            </a:r>
            <a:r>
              <a:rPr lang="en-GB" sz="1050" b="1" dirty="0" err="1"/>
              <a:t>Nurenburg</a:t>
            </a:r>
            <a:r>
              <a:rPr lang="en-GB" sz="1050" b="1" dirty="0"/>
              <a:t> Race Laws </a:t>
            </a:r>
            <a:r>
              <a:rPr lang="en-GB" sz="1050" dirty="0"/>
              <a:t>made marriage between a German and a Jew illegal.</a:t>
            </a:r>
          </a:p>
        </p:txBody>
      </p:sp>
      <p:sp>
        <p:nvSpPr>
          <p:cNvPr id="33" name="TextBox 32"/>
          <p:cNvSpPr txBox="1"/>
          <p:nvPr/>
        </p:nvSpPr>
        <p:spPr>
          <a:xfrm>
            <a:off x="128891" y="4303183"/>
            <a:ext cx="2449400" cy="400110"/>
          </a:xfrm>
          <a:prstGeom prst="rect">
            <a:avLst/>
          </a:prstGeom>
          <a:solidFill>
            <a:schemeClr val="bg1"/>
          </a:solidFill>
          <a:ln w="12700">
            <a:solidFill>
              <a:schemeClr val="tx1"/>
            </a:solidFill>
            <a:prstDash val="dash"/>
          </a:ln>
        </p:spPr>
        <p:txBody>
          <a:bodyPr wrap="square" rtlCol="0">
            <a:spAutoFit/>
          </a:bodyPr>
          <a:lstStyle/>
          <a:p>
            <a:r>
              <a:rPr lang="en-GB" sz="1000" dirty="0"/>
              <a:t>Women </a:t>
            </a:r>
            <a:r>
              <a:rPr lang="en-GB" sz="1000" b="1" dirty="0"/>
              <a:t>banned from professions </a:t>
            </a:r>
            <a:r>
              <a:rPr lang="en-GB" sz="1000" dirty="0"/>
              <a:t>such as teachers, doctors and government workers.</a:t>
            </a:r>
          </a:p>
        </p:txBody>
      </p:sp>
      <p:sp>
        <p:nvSpPr>
          <p:cNvPr id="34" name="TextBox 33"/>
          <p:cNvSpPr txBox="1"/>
          <p:nvPr/>
        </p:nvSpPr>
        <p:spPr>
          <a:xfrm>
            <a:off x="7315200" y="3240236"/>
            <a:ext cx="1326664" cy="1477328"/>
          </a:xfrm>
          <a:prstGeom prst="rect">
            <a:avLst/>
          </a:prstGeom>
          <a:solidFill>
            <a:schemeClr val="bg1"/>
          </a:solidFill>
          <a:ln w="12700">
            <a:solidFill>
              <a:schemeClr val="tx1"/>
            </a:solidFill>
            <a:prstDash val="dash"/>
          </a:ln>
        </p:spPr>
        <p:txBody>
          <a:bodyPr wrap="square" rtlCol="0">
            <a:spAutoFit/>
          </a:bodyPr>
          <a:lstStyle/>
          <a:p>
            <a:r>
              <a:rPr lang="en-GB" sz="1000" b="1" dirty="0"/>
              <a:t>Grammar schools </a:t>
            </a:r>
            <a:r>
              <a:rPr lang="en-GB" sz="1000" dirty="0"/>
              <a:t>for girls which prepared girls for university were banned.  The number of female university students fell from 17,000 (1932) to 6,000 (1939).</a:t>
            </a:r>
          </a:p>
        </p:txBody>
      </p:sp>
      <p:sp>
        <p:nvSpPr>
          <p:cNvPr id="35" name="TextBox 34"/>
          <p:cNvSpPr txBox="1"/>
          <p:nvPr/>
        </p:nvSpPr>
        <p:spPr>
          <a:xfrm>
            <a:off x="2626711" y="4726915"/>
            <a:ext cx="1603553" cy="553998"/>
          </a:xfrm>
          <a:prstGeom prst="rect">
            <a:avLst/>
          </a:prstGeom>
          <a:solidFill>
            <a:schemeClr val="bg1"/>
          </a:solidFill>
          <a:ln w="12700">
            <a:solidFill>
              <a:schemeClr val="tx1"/>
            </a:solidFill>
            <a:prstDash val="dash"/>
          </a:ln>
        </p:spPr>
        <p:txBody>
          <a:bodyPr wrap="square" rtlCol="0">
            <a:spAutoFit/>
          </a:bodyPr>
          <a:lstStyle/>
          <a:p>
            <a:r>
              <a:rPr lang="en-GB" sz="1000" dirty="0"/>
              <a:t>School text books re-written for girls to teach </a:t>
            </a:r>
            <a:r>
              <a:rPr lang="en-GB" sz="1000" b="1" i="1" dirty="0"/>
              <a:t>Kinder, </a:t>
            </a:r>
            <a:r>
              <a:rPr lang="en-GB" sz="1000" b="1" i="1" dirty="0" err="1"/>
              <a:t>Kirche</a:t>
            </a:r>
            <a:r>
              <a:rPr lang="en-GB" sz="1000" b="1" i="1" dirty="0"/>
              <a:t> </a:t>
            </a:r>
            <a:r>
              <a:rPr lang="en-GB" sz="1000" b="1" i="1" dirty="0" err="1"/>
              <a:t>Kuche</a:t>
            </a:r>
            <a:endParaRPr lang="en-GB" sz="1000" i="1" dirty="0"/>
          </a:p>
        </p:txBody>
      </p:sp>
      <p:sp>
        <p:nvSpPr>
          <p:cNvPr id="36" name="TextBox 35"/>
          <p:cNvSpPr txBox="1"/>
          <p:nvPr/>
        </p:nvSpPr>
        <p:spPr>
          <a:xfrm>
            <a:off x="128079" y="4724479"/>
            <a:ext cx="2450211" cy="553998"/>
          </a:xfrm>
          <a:prstGeom prst="rect">
            <a:avLst/>
          </a:prstGeom>
          <a:solidFill>
            <a:schemeClr val="bg1"/>
          </a:solidFill>
          <a:ln w="12700">
            <a:solidFill>
              <a:schemeClr val="tx1"/>
            </a:solidFill>
            <a:prstDash val="dash"/>
          </a:ln>
        </p:spPr>
        <p:txBody>
          <a:bodyPr wrap="square" rtlCol="0">
            <a:spAutoFit/>
          </a:bodyPr>
          <a:lstStyle/>
          <a:p>
            <a:r>
              <a:rPr lang="en-GB" sz="1000" b="1" dirty="0"/>
              <a:t>Band of German Maidens (BDM) </a:t>
            </a:r>
            <a:r>
              <a:rPr lang="en-GB" sz="1000" dirty="0"/>
              <a:t>was the young female version of the Hitler Youth and gained more popularity after 1933.</a:t>
            </a:r>
          </a:p>
        </p:txBody>
      </p:sp>
      <p:sp>
        <p:nvSpPr>
          <p:cNvPr id="18" name="TextBox 17"/>
          <p:cNvSpPr txBox="1"/>
          <p:nvPr/>
        </p:nvSpPr>
        <p:spPr>
          <a:xfrm>
            <a:off x="4533446" y="2642558"/>
            <a:ext cx="3122580" cy="338554"/>
          </a:xfrm>
          <a:prstGeom prst="rect">
            <a:avLst/>
          </a:prstGeom>
          <a:solidFill>
            <a:srgbClr val="FF99FF"/>
          </a:solidFill>
          <a:ln>
            <a:solidFill>
              <a:srgbClr val="FF99FF"/>
            </a:solidFill>
          </a:ln>
        </p:spPr>
        <p:txBody>
          <a:bodyPr wrap="square" rtlCol="0">
            <a:spAutoFit/>
          </a:bodyPr>
          <a:lstStyle/>
          <a:p>
            <a:pPr algn="ctr"/>
            <a:r>
              <a:rPr lang="en-GB" sz="1600" b="1" dirty="0"/>
              <a:t>Nazi Policies and Legislation (Laws)</a:t>
            </a:r>
            <a:endParaRPr lang="en-GB" sz="1400" b="1" dirty="0"/>
          </a:p>
        </p:txBody>
      </p:sp>
      <p:sp>
        <p:nvSpPr>
          <p:cNvPr id="9" name="TextBox 8"/>
          <p:cNvSpPr txBox="1"/>
          <p:nvPr/>
        </p:nvSpPr>
        <p:spPr>
          <a:xfrm>
            <a:off x="8131060" y="5396061"/>
            <a:ext cx="3931597" cy="1461939"/>
          </a:xfrm>
          <a:prstGeom prst="rect">
            <a:avLst/>
          </a:prstGeom>
          <a:solidFill>
            <a:schemeClr val="bg1"/>
          </a:solidFill>
          <a:ln w="19050">
            <a:solidFill>
              <a:schemeClr val="tx1"/>
            </a:solidFill>
          </a:ln>
        </p:spPr>
        <p:txBody>
          <a:bodyPr wrap="square" rtlCol="0">
            <a:spAutoFit/>
          </a:bodyPr>
          <a:lstStyle/>
          <a:p>
            <a:r>
              <a:rPr lang="en-GB" sz="1200" b="1" dirty="0"/>
              <a:t>Examples of women who did gain power.</a:t>
            </a:r>
          </a:p>
          <a:p>
            <a:pPr marL="171450" indent="-171450">
              <a:buFont typeface="Wingdings" panose="05000000000000000000" pitchFamily="2" charset="2"/>
              <a:buChar char="q"/>
            </a:pPr>
            <a:r>
              <a:rPr lang="en-GB" sz="1100" dirty="0"/>
              <a:t>Film director </a:t>
            </a:r>
            <a:r>
              <a:rPr lang="en-GB" sz="1100" b="1" dirty="0"/>
              <a:t>Leni Riefenstahl </a:t>
            </a:r>
            <a:r>
              <a:rPr lang="en-GB" sz="1100" dirty="0"/>
              <a:t>had a high profile,</a:t>
            </a:r>
            <a:r>
              <a:rPr lang="en-GB" sz="1100" b="1" dirty="0"/>
              <a:t> </a:t>
            </a:r>
            <a:r>
              <a:rPr lang="en-GB" sz="1100" dirty="0"/>
              <a:t>worked with the Nazis to produce propaganda films and had a close, friendly relationship with Hitler and Goebbels.</a:t>
            </a:r>
          </a:p>
          <a:p>
            <a:pPr marL="171450" indent="-171450">
              <a:buFont typeface="Wingdings" panose="05000000000000000000" pitchFamily="2" charset="2"/>
              <a:buChar char="q"/>
            </a:pPr>
            <a:r>
              <a:rPr lang="en-GB" sz="1100" b="1" dirty="0"/>
              <a:t>Gertrude </a:t>
            </a:r>
            <a:r>
              <a:rPr lang="en-GB" sz="1100" b="1" dirty="0" err="1"/>
              <a:t>Scholtz</a:t>
            </a:r>
            <a:r>
              <a:rPr lang="en-GB" sz="1100" b="1" dirty="0"/>
              <a:t>-Klink </a:t>
            </a:r>
            <a:r>
              <a:rPr lang="en-GB" sz="1100" dirty="0"/>
              <a:t>was the Head of Nazi Women’s Bureau (although often excluded from many important discussions).</a:t>
            </a:r>
          </a:p>
          <a:p>
            <a:pPr marL="171450" indent="-171450">
              <a:buFont typeface="Wingdings" panose="05000000000000000000" pitchFamily="2" charset="2"/>
              <a:buChar char="q"/>
            </a:pPr>
            <a:r>
              <a:rPr lang="en-GB" sz="1100" dirty="0"/>
              <a:t>Some women gained a chance to travel, earn money and gain new experiences through the </a:t>
            </a:r>
            <a:r>
              <a:rPr lang="en-GB" sz="1100" b="1" dirty="0"/>
              <a:t>Nazi women’s organisations</a:t>
            </a:r>
            <a:r>
              <a:rPr lang="en-GB" sz="1100" dirty="0"/>
              <a:t>.</a:t>
            </a:r>
          </a:p>
        </p:txBody>
      </p:sp>
      <p:sp>
        <p:nvSpPr>
          <p:cNvPr id="16" name="TextBox 15"/>
          <p:cNvSpPr txBox="1"/>
          <p:nvPr/>
        </p:nvSpPr>
        <p:spPr>
          <a:xfrm>
            <a:off x="128080" y="5417451"/>
            <a:ext cx="2738697" cy="1392689"/>
          </a:xfrm>
          <a:prstGeom prst="rect">
            <a:avLst/>
          </a:prstGeom>
          <a:solidFill>
            <a:schemeClr val="bg1"/>
          </a:solidFill>
          <a:ln w="19050">
            <a:solidFill>
              <a:schemeClr val="tx1"/>
            </a:solidFill>
          </a:ln>
        </p:spPr>
        <p:txBody>
          <a:bodyPr wrap="square" rtlCol="0">
            <a:spAutoFit/>
          </a:bodyPr>
          <a:lstStyle/>
          <a:p>
            <a:r>
              <a:rPr lang="en-GB" sz="1100" b="1" dirty="0"/>
              <a:t>Did the Nazi policies work?</a:t>
            </a:r>
          </a:p>
          <a:p>
            <a:pPr marL="171450" indent="-171450">
              <a:buFont typeface="Wingdings" panose="05000000000000000000" pitchFamily="2" charset="2"/>
              <a:buChar char="q"/>
            </a:pPr>
            <a:r>
              <a:rPr lang="en-GB" sz="1050" dirty="0"/>
              <a:t>Fewer women went to university.</a:t>
            </a:r>
          </a:p>
          <a:p>
            <a:pPr marL="171450" indent="-171450">
              <a:buFont typeface="Wingdings" panose="05000000000000000000" pitchFamily="2" charset="2"/>
              <a:buChar char="q"/>
            </a:pPr>
            <a:r>
              <a:rPr lang="en-GB" sz="1050" dirty="0"/>
              <a:t>Birth rate increased by 30% (1933-1936)</a:t>
            </a:r>
          </a:p>
          <a:p>
            <a:r>
              <a:rPr lang="en-GB" sz="1050" b="1" dirty="0"/>
              <a:t>HOWEVER</a:t>
            </a:r>
          </a:p>
          <a:p>
            <a:pPr marL="171450" indent="-171450">
              <a:buFont typeface="Wingdings" panose="05000000000000000000" pitchFamily="2" charset="2"/>
              <a:buChar char="q"/>
            </a:pPr>
            <a:r>
              <a:rPr lang="en-GB" sz="1050" dirty="0"/>
              <a:t>By 1937, some women who were married were allowed to work.</a:t>
            </a:r>
          </a:p>
          <a:p>
            <a:pPr marL="171450" indent="-171450">
              <a:buFont typeface="Wingdings" panose="05000000000000000000" pitchFamily="2" charset="2"/>
              <a:buChar char="q"/>
            </a:pPr>
            <a:r>
              <a:rPr lang="en-GB" sz="1050" dirty="0"/>
              <a:t>In 1933 there were 5 million women in work, by 1939 there were 7 million.</a:t>
            </a:r>
          </a:p>
        </p:txBody>
      </p:sp>
    </p:spTree>
    <p:extLst>
      <p:ext uri="{BB962C8B-B14F-4D97-AF65-F5344CB8AC3E}">
        <p14:creationId xmlns:p14="http://schemas.microsoft.com/office/powerpoint/2010/main" val="18339713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499546" y="-88305"/>
            <a:ext cx="8979092" cy="523220"/>
          </a:xfrm>
          <a:prstGeom prst="rect">
            <a:avLst/>
          </a:prstGeom>
          <a:noFill/>
        </p:spPr>
        <p:txBody>
          <a:bodyPr wrap="square" rtlCol="0">
            <a:spAutoFit/>
          </a:bodyPr>
          <a:lstStyle/>
          <a:p>
            <a:pPr algn="ctr"/>
            <a:r>
              <a:rPr lang="en-GB" sz="2800" b="1" dirty="0"/>
              <a:t>L</a:t>
            </a:r>
            <a:r>
              <a:rPr lang="en-GB" sz="2000" b="1" dirty="0"/>
              <a:t>esson </a:t>
            </a:r>
            <a:r>
              <a:rPr lang="en-GB" sz="2800" b="1" dirty="0"/>
              <a:t>22</a:t>
            </a:r>
            <a:r>
              <a:rPr lang="en-GB" sz="2000" b="1" dirty="0"/>
              <a:t>: Life in Nazi Germany for the young – The role of Youth Groups</a:t>
            </a:r>
            <a:endParaRPr lang="en-GB" b="1" dirty="0"/>
          </a:p>
        </p:txBody>
      </p:sp>
      <p:sp>
        <p:nvSpPr>
          <p:cNvPr id="6" name="TextBox 5"/>
          <p:cNvSpPr txBox="1"/>
          <p:nvPr/>
        </p:nvSpPr>
        <p:spPr>
          <a:xfrm>
            <a:off x="-99997" y="-61555"/>
            <a:ext cx="2789410" cy="523220"/>
          </a:xfrm>
          <a:prstGeom prst="rect">
            <a:avLst/>
          </a:prstGeom>
          <a:noFill/>
        </p:spPr>
        <p:txBody>
          <a:bodyPr wrap="square" rtlCol="0">
            <a:spAutoFit/>
          </a:bodyPr>
          <a:lstStyle/>
          <a:p>
            <a:pPr algn="ctr"/>
            <a:r>
              <a:rPr lang="en-GB" sz="2800" b="1" dirty="0">
                <a:latin typeface="Berlin Sans FB" panose="020E0602020502020306" pitchFamily="34" charset="0"/>
              </a:rPr>
              <a:t>T</a:t>
            </a:r>
            <a:r>
              <a:rPr lang="en-GB" sz="2000" b="1" dirty="0">
                <a:latin typeface="Berlin Sans FB" panose="020E0602020502020306" pitchFamily="34" charset="0"/>
              </a:rPr>
              <a:t>H</a:t>
            </a:r>
            <a:r>
              <a:rPr lang="en-GB" sz="2400" b="1" dirty="0">
                <a:latin typeface="Berlin Sans FB" panose="020E0602020502020306" pitchFamily="34" charset="0"/>
              </a:rPr>
              <a:t>E</a:t>
            </a:r>
            <a:r>
              <a:rPr lang="en-GB" sz="2000" b="1" dirty="0">
                <a:latin typeface="Berlin Sans FB" panose="020E0602020502020306" pitchFamily="34" charset="0"/>
              </a:rPr>
              <a:t> </a:t>
            </a:r>
            <a:r>
              <a:rPr lang="en-GB" sz="2400" b="1" dirty="0">
                <a:latin typeface="Berlin Sans FB" panose="020E0602020502020306" pitchFamily="34" charset="0"/>
              </a:rPr>
              <a:t>K</a:t>
            </a:r>
            <a:r>
              <a:rPr lang="en-GB" sz="2000" b="1" dirty="0">
                <a:latin typeface="Berlin Sans FB" panose="020E0602020502020306" pitchFamily="34" charset="0"/>
              </a:rPr>
              <a:t>E</a:t>
            </a:r>
            <a:r>
              <a:rPr lang="en-GB" sz="2400" b="1" dirty="0">
                <a:latin typeface="Berlin Sans FB" panose="020E0602020502020306" pitchFamily="34" charset="0"/>
              </a:rPr>
              <a:t>Y</a:t>
            </a:r>
            <a:r>
              <a:rPr lang="en-GB" sz="2000" b="1" dirty="0">
                <a:latin typeface="Berlin Sans FB" panose="020E0602020502020306" pitchFamily="34" charset="0"/>
              </a:rPr>
              <a:t> </a:t>
            </a:r>
            <a:r>
              <a:rPr lang="en-GB" sz="2800" b="1" dirty="0">
                <a:latin typeface="Berlin Sans FB" panose="020E0602020502020306" pitchFamily="34" charset="0"/>
              </a:rPr>
              <a:t>P</a:t>
            </a:r>
            <a:r>
              <a:rPr lang="en-GB" sz="2000" b="1" dirty="0">
                <a:latin typeface="Berlin Sans FB" panose="020E0602020502020306" pitchFamily="34" charset="0"/>
              </a:rPr>
              <a:t>O</a:t>
            </a:r>
            <a:r>
              <a:rPr lang="en-GB" sz="2400" b="1" dirty="0">
                <a:latin typeface="Berlin Sans FB" panose="020E0602020502020306" pitchFamily="34" charset="0"/>
              </a:rPr>
              <a:t>I</a:t>
            </a:r>
            <a:r>
              <a:rPr lang="en-GB" sz="2000" b="1" dirty="0">
                <a:latin typeface="Berlin Sans FB" panose="020E0602020502020306" pitchFamily="34" charset="0"/>
              </a:rPr>
              <a:t>N</a:t>
            </a:r>
            <a:r>
              <a:rPr lang="en-GB" sz="2800" b="1" dirty="0">
                <a:latin typeface="Berlin Sans FB" panose="020E0602020502020306" pitchFamily="34" charset="0"/>
              </a:rPr>
              <a:t>T</a:t>
            </a:r>
            <a:r>
              <a:rPr lang="en-GB" sz="2000" b="1" dirty="0">
                <a:latin typeface="Berlin Sans FB" panose="020E0602020502020306" pitchFamily="34" charset="0"/>
              </a:rPr>
              <a:t>S</a:t>
            </a:r>
          </a:p>
        </p:txBody>
      </p:sp>
      <p:cxnSp>
        <p:nvCxnSpPr>
          <p:cNvPr id="7" name="Straight Connector 6"/>
          <p:cNvCxnSpPr/>
          <p:nvPr/>
        </p:nvCxnSpPr>
        <p:spPr>
          <a:xfrm>
            <a:off x="0" y="365779"/>
            <a:ext cx="12192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136188" y="413027"/>
            <a:ext cx="3005846" cy="2462213"/>
          </a:xfrm>
          <a:prstGeom prst="rect">
            <a:avLst/>
          </a:prstGeom>
          <a:noFill/>
          <a:ln w="19050">
            <a:solidFill>
              <a:schemeClr val="tx1"/>
            </a:solidFill>
          </a:ln>
        </p:spPr>
        <p:txBody>
          <a:bodyPr wrap="square" rtlCol="0">
            <a:spAutoFit/>
          </a:bodyPr>
          <a:lstStyle/>
          <a:p>
            <a:r>
              <a:rPr lang="en-GB" sz="1100" b="1" dirty="0"/>
              <a:t>INTRODUCTION</a:t>
            </a:r>
          </a:p>
          <a:p>
            <a:r>
              <a:rPr lang="en-GB" sz="1100" dirty="0"/>
              <a:t>The youth were the </a:t>
            </a:r>
            <a:r>
              <a:rPr lang="en-GB" sz="1100" b="1" dirty="0"/>
              <a:t>most important </a:t>
            </a:r>
            <a:r>
              <a:rPr lang="en-GB" sz="1100" dirty="0"/>
              <a:t>target for the Nazis.  They believed in the ‘</a:t>
            </a:r>
            <a:r>
              <a:rPr lang="en-GB" sz="1100" b="1" dirty="0"/>
              <a:t>Thousand Year Reich</a:t>
            </a:r>
            <a:r>
              <a:rPr lang="en-GB" sz="1100" dirty="0"/>
              <a:t>’ and children were essential to make sure the German ‘</a:t>
            </a:r>
            <a:r>
              <a:rPr lang="en-GB" sz="1100" b="1" dirty="0"/>
              <a:t>Master Race</a:t>
            </a:r>
            <a:r>
              <a:rPr lang="en-GB" sz="1100" dirty="0"/>
              <a:t>’ survived this long.  </a:t>
            </a:r>
          </a:p>
          <a:p>
            <a:r>
              <a:rPr lang="en-GB" sz="1100" dirty="0"/>
              <a:t>The Nazi policy towards young people believed:</a:t>
            </a:r>
          </a:p>
          <a:p>
            <a:pPr marL="171450" indent="-171450">
              <a:buFont typeface="Wingdings" panose="05000000000000000000" pitchFamily="2" charset="2"/>
              <a:buChar char="q"/>
            </a:pPr>
            <a:r>
              <a:rPr lang="en-GB" sz="1100" dirty="0"/>
              <a:t>All youth should be </a:t>
            </a:r>
            <a:r>
              <a:rPr lang="en-GB" sz="1100" b="1" dirty="0"/>
              <a:t>proud</a:t>
            </a:r>
            <a:r>
              <a:rPr lang="en-GB" sz="1100" dirty="0"/>
              <a:t> and </a:t>
            </a:r>
            <a:r>
              <a:rPr lang="en-GB" sz="1100" b="1" dirty="0"/>
              <a:t>patriotic</a:t>
            </a:r>
            <a:r>
              <a:rPr lang="en-GB" sz="1100" dirty="0"/>
              <a:t> of Germany.</a:t>
            </a:r>
          </a:p>
          <a:p>
            <a:pPr marL="171450" indent="-171450">
              <a:buFont typeface="Wingdings" panose="05000000000000000000" pitchFamily="2" charset="2"/>
              <a:buChar char="q"/>
            </a:pPr>
            <a:r>
              <a:rPr lang="en-GB" sz="1100" dirty="0"/>
              <a:t>All youth </a:t>
            </a:r>
            <a:r>
              <a:rPr lang="en-GB" sz="1100" b="1" dirty="0"/>
              <a:t>believed</a:t>
            </a:r>
            <a:r>
              <a:rPr lang="en-GB" sz="1100" dirty="0"/>
              <a:t> in the aims of the Nazi Party and supported Hitler.</a:t>
            </a:r>
          </a:p>
          <a:p>
            <a:pPr marL="171450" indent="-171450">
              <a:buFont typeface="Wingdings" panose="05000000000000000000" pitchFamily="2" charset="2"/>
              <a:buChar char="q"/>
            </a:pPr>
            <a:r>
              <a:rPr lang="en-GB" sz="1100" dirty="0"/>
              <a:t>All </a:t>
            </a:r>
            <a:r>
              <a:rPr lang="en-GB" sz="1100" b="1" dirty="0"/>
              <a:t>girls</a:t>
            </a:r>
            <a:r>
              <a:rPr lang="en-GB" sz="1100" dirty="0"/>
              <a:t> </a:t>
            </a:r>
            <a:r>
              <a:rPr lang="en-GB" sz="1100" i="1" dirty="0"/>
              <a:t>believed</a:t>
            </a:r>
            <a:r>
              <a:rPr lang="en-GB" sz="1100" dirty="0"/>
              <a:t> that their role was to be a strong and healthy, fertile mothers.</a:t>
            </a:r>
          </a:p>
          <a:p>
            <a:pPr marL="171450" indent="-171450">
              <a:buFont typeface="Wingdings" panose="05000000000000000000" pitchFamily="2" charset="2"/>
              <a:buChar char="q"/>
            </a:pPr>
            <a:r>
              <a:rPr lang="en-GB" sz="1100" dirty="0"/>
              <a:t>All </a:t>
            </a:r>
            <a:r>
              <a:rPr lang="en-GB" sz="1100" b="1" dirty="0"/>
              <a:t>boys</a:t>
            </a:r>
            <a:r>
              <a:rPr lang="en-GB" sz="1100" dirty="0"/>
              <a:t> </a:t>
            </a:r>
            <a:r>
              <a:rPr lang="en-GB" sz="1100" i="1" dirty="0"/>
              <a:t>believed</a:t>
            </a:r>
            <a:r>
              <a:rPr lang="en-GB" sz="1100" dirty="0"/>
              <a:t>  their role was to be strong and healthy to fight and work for Germany.</a:t>
            </a:r>
          </a:p>
        </p:txBody>
      </p:sp>
      <p:sp>
        <p:nvSpPr>
          <p:cNvPr id="8" name="TextBox 7"/>
          <p:cNvSpPr txBox="1"/>
          <p:nvPr/>
        </p:nvSpPr>
        <p:spPr>
          <a:xfrm>
            <a:off x="136188" y="2922487"/>
            <a:ext cx="3005846" cy="2970044"/>
          </a:xfrm>
          <a:prstGeom prst="rect">
            <a:avLst/>
          </a:prstGeom>
          <a:noFill/>
          <a:ln w="19050">
            <a:solidFill>
              <a:schemeClr val="tx1"/>
            </a:solidFill>
          </a:ln>
        </p:spPr>
        <p:txBody>
          <a:bodyPr wrap="square" rtlCol="0">
            <a:spAutoFit/>
          </a:bodyPr>
          <a:lstStyle/>
          <a:p>
            <a:r>
              <a:rPr lang="en-GB" sz="1100" b="1" dirty="0"/>
              <a:t>The Nazi Youth Movement Background Information</a:t>
            </a:r>
          </a:p>
          <a:p>
            <a:pPr marL="171450" indent="-171450">
              <a:buFont typeface="Wingdings" panose="05000000000000000000" pitchFamily="2" charset="2"/>
              <a:buChar char="q"/>
            </a:pPr>
            <a:r>
              <a:rPr lang="en-GB" sz="1100" dirty="0"/>
              <a:t>Youth Groups for boys and girls were popular in Germany before Hitler came to power.  They were nothing new.  For example the </a:t>
            </a:r>
            <a:r>
              <a:rPr lang="en-GB" sz="1100" b="1" dirty="0"/>
              <a:t>Protestant Church Youth Group</a:t>
            </a:r>
            <a:r>
              <a:rPr lang="en-GB" sz="1100" dirty="0"/>
              <a:t> had over 600,000 children in their groups. The Nazi Party were one political party of many who set up a youth group of its own. </a:t>
            </a:r>
          </a:p>
          <a:p>
            <a:pPr marL="171450" indent="-171450">
              <a:buFont typeface="Wingdings" panose="05000000000000000000" pitchFamily="2" charset="2"/>
              <a:buChar char="q"/>
            </a:pPr>
            <a:r>
              <a:rPr lang="en-GB" sz="1100" dirty="0"/>
              <a:t>In 1933, as well as banning other political parties, Hitler also </a:t>
            </a:r>
            <a:r>
              <a:rPr lang="en-GB" sz="1100" b="1" dirty="0"/>
              <a:t>banned other youth groups</a:t>
            </a:r>
            <a:r>
              <a:rPr lang="en-GB" sz="1100" dirty="0"/>
              <a:t>.  There was </a:t>
            </a:r>
            <a:r>
              <a:rPr lang="en-GB" sz="1100" b="1" dirty="0"/>
              <a:t>little choice </a:t>
            </a:r>
            <a:r>
              <a:rPr lang="en-GB" sz="1100" dirty="0"/>
              <a:t>for young people to join.</a:t>
            </a:r>
          </a:p>
          <a:p>
            <a:pPr marL="171450" indent="-171450">
              <a:buFont typeface="Wingdings" panose="05000000000000000000" pitchFamily="2" charset="2"/>
              <a:buChar char="q"/>
            </a:pPr>
            <a:r>
              <a:rPr lang="en-GB" sz="1100" dirty="0"/>
              <a:t>By 1936, all </a:t>
            </a:r>
            <a:r>
              <a:rPr lang="en-GB" sz="1100" b="1" dirty="0"/>
              <a:t>sports facilities </a:t>
            </a:r>
            <a:r>
              <a:rPr lang="en-GB" sz="1100" dirty="0"/>
              <a:t>in Germany were run by the Nazi Party and so to use the facilities, young people would have to join the Hitler Youth.</a:t>
            </a:r>
          </a:p>
        </p:txBody>
      </p:sp>
      <p:sp>
        <p:nvSpPr>
          <p:cNvPr id="9" name="TextBox 8"/>
          <p:cNvSpPr txBox="1"/>
          <p:nvPr/>
        </p:nvSpPr>
        <p:spPr>
          <a:xfrm>
            <a:off x="136188" y="5919281"/>
            <a:ext cx="3005846" cy="938719"/>
          </a:xfrm>
          <a:prstGeom prst="rect">
            <a:avLst/>
          </a:prstGeom>
          <a:noFill/>
          <a:ln w="19050">
            <a:solidFill>
              <a:schemeClr val="tx1"/>
            </a:solidFill>
          </a:ln>
        </p:spPr>
        <p:txBody>
          <a:bodyPr wrap="square" rtlCol="0">
            <a:spAutoFit/>
          </a:bodyPr>
          <a:lstStyle/>
          <a:p>
            <a:r>
              <a:rPr lang="en-GB" sz="1100" b="1" dirty="0"/>
              <a:t>The Nazi Youth Group Statistics</a:t>
            </a:r>
          </a:p>
          <a:p>
            <a:r>
              <a:rPr lang="en-GB" sz="1100" b="1" dirty="0"/>
              <a:t>1932</a:t>
            </a:r>
            <a:r>
              <a:rPr lang="en-GB" sz="1100" dirty="0"/>
              <a:t> – 100,000 members</a:t>
            </a:r>
          </a:p>
          <a:p>
            <a:r>
              <a:rPr lang="en-GB" sz="1100" b="1" dirty="0"/>
              <a:t>1933</a:t>
            </a:r>
            <a:r>
              <a:rPr lang="en-GB" sz="1100" dirty="0"/>
              <a:t> – 2.2 million members</a:t>
            </a:r>
          </a:p>
          <a:p>
            <a:r>
              <a:rPr lang="en-GB" sz="1100" b="1" dirty="0"/>
              <a:t>1935</a:t>
            </a:r>
            <a:r>
              <a:rPr lang="en-GB" sz="1100" dirty="0"/>
              <a:t> – 4 million members</a:t>
            </a:r>
          </a:p>
          <a:p>
            <a:r>
              <a:rPr lang="en-GB" sz="1100" b="1" dirty="0"/>
              <a:t>1939</a:t>
            </a:r>
            <a:r>
              <a:rPr lang="en-GB" sz="1100" dirty="0"/>
              <a:t> – 9 million members and </a:t>
            </a:r>
            <a:r>
              <a:rPr lang="en-GB" sz="1100" b="1" dirty="0"/>
              <a:t>compulsory</a:t>
            </a:r>
            <a:r>
              <a:rPr lang="en-GB" sz="1100" dirty="0"/>
              <a:t>.</a:t>
            </a:r>
          </a:p>
        </p:txBody>
      </p:sp>
      <p:sp>
        <p:nvSpPr>
          <p:cNvPr id="10" name="TextBox 9"/>
          <p:cNvSpPr txBox="1"/>
          <p:nvPr/>
        </p:nvSpPr>
        <p:spPr>
          <a:xfrm>
            <a:off x="4794520" y="328822"/>
            <a:ext cx="2629711" cy="338554"/>
          </a:xfrm>
          <a:prstGeom prst="rect">
            <a:avLst/>
          </a:prstGeom>
          <a:noFill/>
          <a:ln w="19050">
            <a:noFill/>
          </a:ln>
        </p:spPr>
        <p:txBody>
          <a:bodyPr wrap="square" rtlCol="0">
            <a:spAutoFit/>
          </a:bodyPr>
          <a:lstStyle/>
          <a:p>
            <a:pPr algn="ctr"/>
            <a:r>
              <a:rPr lang="en-GB" sz="1600" b="1" dirty="0"/>
              <a:t>Youth Groups for Boys</a:t>
            </a:r>
            <a:endParaRPr lang="en-GB" sz="1600" dirty="0"/>
          </a:p>
        </p:txBody>
      </p:sp>
      <p:sp>
        <p:nvSpPr>
          <p:cNvPr id="11" name="TextBox 10"/>
          <p:cNvSpPr txBox="1"/>
          <p:nvPr/>
        </p:nvSpPr>
        <p:spPr>
          <a:xfrm>
            <a:off x="9293633" y="301966"/>
            <a:ext cx="2629711" cy="338554"/>
          </a:xfrm>
          <a:prstGeom prst="rect">
            <a:avLst/>
          </a:prstGeom>
          <a:noFill/>
          <a:ln w="19050">
            <a:noFill/>
          </a:ln>
        </p:spPr>
        <p:txBody>
          <a:bodyPr wrap="square" rtlCol="0">
            <a:spAutoFit/>
          </a:bodyPr>
          <a:lstStyle/>
          <a:p>
            <a:pPr algn="ctr"/>
            <a:r>
              <a:rPr lang="en-GB" sz="1600" b="1" dirty="0"/>
              <a:t>Youth Groups for Girls</a:t>
            </a:r>
            <a:endParaRPr lang="en-GB" sz="1600" dirty="0"/>
          </a:p>
        </p:txBody>
      </p:sp>
      <p:cxnSp>
        <p:nvCxnSpPr>
          <p:cNvPr id="12" name="Straight Connector 11"/>
          <p:cNvCxnSpPr/>
          <p:nvPr/>
        </p:nvCxnSpPr>
        <p:spPr>
          <a:xfrm>
            <a:off x="3181005" y="356087"/>
            <a:ext cx="19455" cy="649222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H="1">
            <a:off x="8962941" y="356086"/>
            <a:ext cx="3243" cy="649222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3627916" y="546528"/>
            <a:ext cx="5107022" cy="261610"/>
          </a:xfrm>
          <a:prstGeom prst="rect">
            <a:avLst/>
          </a:prstGeom>
          <a:noFill/>
        </p:spPr>
        <p:txBody>
          <a:bodyPr wrap="square" rtlCol="0">
            <a:spAutoFit/>
          </a:bodyPr>
          <a:lstStyle/>
          <a:p>
            <a:r>
              <a:rPr lang="en-GB" sz="1100" dirty="0"/>
              <a:t>Boys and girls were </a:t>
            </a:r>
            <a:r>
              <a:rPr lang="en-GB" sz="1100" b="1" dirty="0"/>
              <a:t>segregated </a:t>
            </a:r>
            <a:r>
              <a:rPr lang="en-GB" sz="1100" dirty="0"/>
              <a:t>as their roles in life would be different under the Nazis.</a:t>
            </a:r>
          </a:p>
        </p:txBody>
      </p:sp>
      <p:sp>
        <p:nvSpPr>
          <p:cNvPr id="18" name="TextBox 17"/>
          <p:cNvSpPr txBox="1"/>
          <p:nvPr/>
        </p:nvSpPr>
        <p:spPr>
          <a:xfrm>
            <a:off x="4193911" y="774809"/>
            <a:ext cx="3839076" cy="984885"/>
          </a:xfrm>
          <a:prstGeom prst="rect">
            <a:avLst/>
          </a:prstGeom>
          <a:noFill/>
          <a:ln>
            <a:solidFill>
              <a:schemeClr val="tx1"/>
            </a:solidFill>
          </a:ln>
        </p:spPr>
        <p:txBody>
          <a:bodyPr wrap="square" rtlCol="0">
            <a:spAutoFit/>
          </a:bodyPr>
          <a:lstStyle/>
          <a:p>
            <a:pPr algn="ctr"/>
            <a:r>
              <a:rPr lang="en-GB" sz="1400" b="1" dirty="0"/>
              <a:t>The Hitler Youth </a:t>
            </a:r>
            <a:endParaRPr lang="en-GB" sz="1400" dirty="0"/>
          </a:p>
          <a:p>
            <a:pPr algn="ctr"/>
            <a:r>
              <a:rPr lang="en-GB" sz="1100" dirty="0"/>
              <a:t>Was divided into different age groups but all had the same aims.  </a:t>
            </a:r>
          </a:p>
          <a:p>
            <a:r>
              <a:rPr lang="en-GB" sz="1100" dirty="0"/>
              <a:t>Age 6-10 was the </a:t>
            </a:r>
            <a:r>
              <a:rPr lang="en-GB" sz="1100" i="1" dirty="0"/>
              <a:t>Pimpfe</a:t>
            </a:r>
            <a:r>
              <a:rPr lang="en-GB" sz="1100" dirty="0"/>
              <a:t> (</a:t>
            </a:r>
            <a:r>
              <a:rPr lang="en-GB" sz="1100" b="1" dirty="0"/>
              <a:t>Little Fellows</a:t>
            </a:r>
            <a:r>
              <a:rPr lang="en-GB" sz="1100" dirty="0"/>
              <a:t>),</a:t>
            </a:r>
          </a:p>
          <a:p>
            <a:r>
              <a:rPr lang="en-GB" sz="1100" dirty="0"/>
              <a:t>Age 10-14 </a:t>
            </a:r>
            <a:r>
              <a:rPr lang="en-GB" sz="1100" i="1" dirty="0"/>
              <a:t>Deutsche Jungvolk </a:t>
            </a:r>
            <a:r>
              <a:rPr lang="en-GB" sz="1100" dirty="0"/>
              <a:t>(</a:t>
            </a:r>
            <a:r>
              <a:rPr lang="en-GB" sz="1100" b="1" dirty="0"/>
              <a:t>German Young People</a:t>
            </a:r>
            <a:r>
              <a:rPr lang="en-GB" sz="1100" dirty="0"/>
              <a:t>) </a:t>
            </a:r>
          </a:p>
          <a:p>
            <a:r>
              <a:rPr lang="en-GB" sz="1100" dirty="0"/>
              <a:t>Age 14-18 were the </a:t>
            </a:r>
            <a:r>
              <a:rPr lang="en-GB" sz="1100" i="1" dirty="0"/>
              <a:t>Hitler Jugend </a:t>
            </a:r>
            <a:r>
              <a:rPr lang="en-GB" sz="1100" dirty="0"/>
              <a:t>(</a:t>
            </a:r>
            <a:r>
              <a:rPr lang="en-GB" sz="1100" b="1" dirty="0"/>
              <a:t>Hitler Youth</a:t>
            </a:r>
            <a:r>
              <a:rPr lang="en-GB" sz="1100" dirty="0"/>
              <a:t>).</a:t>
            </a:r>
          </a:p>
        </p:txBody>
      </p:sp>
      <p:pic>
        <p:nvPicPr>
          <p:cNvPr id="1026" name="Picture 2" descr="Image result for hitler youth 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6788" y="779859"/>
            <a:ext cx="882352" cy="99630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elated image"/>
          <p:cNvPicPr>
            <a:picLocks noChangeAspect="1" noChangeArrowheads="1"/>
          </p:cNvPicPr>
          <p:nvPr/>
        </p:nvPicPr>
        <p:blipFill rotWithShape="1">
          <a:blip r:embed="rId4" cstate="print">
            <a:extLst>
              <a:ext uri="{BEBA8EAE-BF5A-486C-A8C5-ECC9F3942E4B}">
                <a14:imgProps xmlns:a14="http://schemas.microsoft.com/office/drawing/2010/main">
                  <a14:imgLayer r:embed="rId5">
                    <a14:imgEffect>
                      <a14:backgroundRemoval t="4709" b="42382" l="10000" r="90000">
                        <a14:foregroundMark x1="31000" y1="29481" x2="31000" y2="29481"/>
                        <a14:foregroundMark x1="71250" y1="29874" x2="71250" y2="29874"/>
                      </a14:backgroundRemoval>
                    </a14:imgEffect>
                  </a14:imgLayer>
                </a14:imgProps>
              </a:ext>
              <a:ext uri="{28A0092B-C50C-407E-A947-70E740481C1C}">
                <a14:useLocalDpi xmlns:a14="http://schemas.microsoft.com/office/drawing/2010/main" val="0"/>
              </a:ext>
            </a:extLst>
          </a:blip>
          <a:srcRect t="1" b="58909"/>
          <a:stretch/>
        </p:blipFill>
        <p:spPr bwMode="auto">
          <a:xfrm>
            <a:off x="2915008" y="527323"/>
            <a:ext cx="1425817" cy="1248838"/>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p:cNvSpPr txBox="1"/>
          <p:nvPr/>
        </p:nvSpPr>
        <p:spPr>
          <a:xfrm>
            <a:off x="3228144" y="1785712"/>
            <a:ext cx="2800812" cy="2816156"/>
          </a:xfrm>
          <a:prstGeom prst="rect">
            <a:avLst/>
          </a:prstGeom>
          <a:noFill/>
          <a:ln w="28575">
            <a:solidFill>
              <a:schemeClr val="tx1"/>
            </a:solidFill>
          </a:ln>
        </p:spPr>
        <p:txBody>
          <a:bodyPr wrap="square" rtlCol="0">
            <a:spAutoFit/>
          </a:bodyPr>
          <a:lstStyle/>
          <a:p>
            <a:r>
              <a:rPr lang="en-GB" sz="1200" b="1" dirty="0"/>
              <a:t>Political Aim</a:t>
            </a:r>
          </a:p>
          <a:p>
            <a:r>
              <a:rPr lang="en-GB" sz="1100" dirty="0"/>
              <a:t>They were a political group &amp; had to </a:t>
            </a:r>
            <a:r>
              <a:rPr lang="en-GB" sz="1100" b="1" dirty="0"/>
              <a:t>indoctrinate</a:t>
            </a:r>
            <a:r>
              <a:rPr lang="en-GB" sz="1100" dirty="0"/>
              <a:t> boys to believe the Nazi aims.</a:t>
            </a:r>
          </a:p>
          <a:p>
            <a:r>
              <a:rPr lang="en-GB" sz="1100" b="1" dirty="0"/>
              <a:t>Methods used</a:t>
            </a:r>
          </a:p>
          <a:p>
            <a:pPr marL="87313" indent="-87313">
              <a:buFont typeface="Wingdings" panose="05000000000000000000" pitchFamily="2" charset="2"/>
              <a:buChar char="q"/>
            </a:pPr>
            <a:r>
              <a:rPr lang="en-GB" sz="1100" dirty="0"/>
              <a:t>Boys swore an </a:t>
            </a:r>
            <a:r>
              <a:rPr lang="en-GB" sz="1100" b="1" dirty="0"/>
              <a:t>oath of loyalty </a:t>
            </a:r>
            <a:r>
              <a:rPr lang="en-GB" sz="1100" dirty="0"/>
              <a:t>to Hitler.</a:t>
            </a:r>
          </a:p>
          <a:p>
            <a:pPr marL="87313" indent="-87313">
              <a:buFont typeface="Wingdings" panose="05000000000000000000" pitchFamily="2" charset="2"/>
              <a:buChar char="q"/>
            </a:pPr>
            <a:r>
              <a:rPr lang="en-GB" sz="1100" dirty="0"/>
              <a:t>They attended </a:t>
            </a:r>
            <a:r>
              <a:rPr lang="en-GB" sz="1100" b="1" dirty="0"/>
              <a:t>residential courses </a:t>
            </a:r>
            <a:r>
              <a:rPr lang="en-GB" sz="1100" dirty="0"/>
              <a:t>where they learned about Nazi ideas.</a:t>
            </a:r>
          </a:p>
          <a:p>
            <a:pPr marL="87313" indent="-87313">
              <a:buFont typeface="Wingdings" panose="05000000000000000000" pitchFamily="2" charset="2"/>
              <a:buChar char="q"/>
            </a:pPr>
            <a:r>
              <a:rPr lang="en-GB" sz="1100" dirty="0"/>
              <a:t>They studied topics such as ‘</a:t>
            </a:r>
            <a:r>
              <a:rPr lang="en-GB" sz="1100" b="1" dirty="0"/>
              <a:t>German Heroes</a:t>
            </a:r>
            <a:r>
              <a:rPr lang="en-GB" sz="1100" dirty="0"/>
              <a:t>’ &amp; ‘</a:t>
            </a:r>
            <a:r>
              <a:rPr lang="en-GB" sz="1100" b="1" dirty="0"/>
              <a:t>The Evil of Jews</a:t>
            </a:r>
            <a:r>
              <a:rPr lang="en-GB" sz="1100" dirty="0"/>
              <a:t>’.</a:t>
            </a:r>
          </a:p>
          <a:p>
            <a:pPr marL="87313" indent="-87313">
              <a:buFont typeface="Wingdings" panose="05000000000000000000" pitchFamily="2" charset="2"/>
              <a:buChar char="q"/>
            </a:pPr>
            <a:r>
              <a:rPr lang="en-GB" sz="1100" dirty="0"/>
              <a:t>They were told to </a:t>
            </a:r>
            <a:r>
              <a:rPr lang="en-GB" sz="1100" b="1" dirty="0"/>
              <a:t>report anyone</a:t>
            </a:r>
            <a:r>
              <a:rPr lang="en-GB" sz="1100" dirty="0"/>
              <a:t>, even their parents who were disloyal to the Nazis.  </a:t>
            </a:r>
          </a:p>
          <a:p>
            <a:pPr marL="87313" indent="-87313">
              <a:buFont typeface="Wingdings" panose="05000000000000000000" pitchFamily="2" charset="2"/>
              <a:buChar char="q"/>
            </a:pPr>
            <a:r>
              <a:rPr lang="en-GB" sz="1100" dirty="0"/>
              <a:t>Boys given a Hitler Youth </a:t>
            </a:r>
            <a:r>
              <a:rPr lang="en-GB" sz="1100" b="1" dirty="0"/>
              <a:t>dagger</a:t>
            </a:r>
            <a:r>
              <a:rPr lang="en-GB" sz="1100" dirty="0"/>
              <a:t> and </a:t>
            </a:r>
            <a:r>
              <a:rPr lang="en-GB" sz="1100" b="1" dirty="0"/>
              <a:t>smart uniform </a:t>
            </a:r>
            <a:r>
              <a:rPr lang="en-GB" sz="1100" dirty="0"/>
              <a:t>which made them feel respected and powerful.</a:t>
            </a:r>
          </a:p>
          <a:p>
            <a:pPr marL="87313" indent="-87313">
              <a:buFont typeface="Wingdings" panose="05000000000000000000" pitchFamily="2" charset="2"/>
              <a:buChar char="q"/>
            </a:pPr>
            <a:r>
              <a:rPr lang="en-GB" sz="1100" dirty="0"/>
              <a:t>They would help spread the views of the Nazis through time.</a:t>
            </a:r>
          </a:p>
        </p:txBody>
      </p:sp>
      <p:sp>
        <p:nvSpPr>
          <p:cNvPr id="23" name="TextBox 22"/>
          <p:cNvSpPr txBox="1"/>
          <p:nvPr/>
        </p:nvSpPr>
        <p:spPr>
          <a:xfrm>
            <a:off x="3239682" y="4655056"/>
            <a:ext cx="2789274" cy="1461939"/>
          </a:xfrm>
          <a:prstGeom prst="rect">
            <a:avLst/>
          </a:prstGeom>
          <a:noFill/>
          <a:ln w="28575">
            <a:solidFill>
              <a:schemeClr val="tx1"/>
            </a:solidFill>
          </a:ln>
        </p:spPr>
        <p:txBody>
          <a:bodyPr wrap="square" rtlCol="0">
            <a:spAutoFit/>
          </a:bodyPr>
          <a:lstStyle/>
          <a:p>
            <a:r>
              <a:rPr lang="en-GB" sz="1200" b="1" dirty="0"/>
              <a:t>Physical Aim</a:t>
            </a:r>
          </a:p>
          <a:p>
            <a:r>
              <a:rPr lang="en-GB" sz="1100" dirty="0"/>
              <a:t>For boys to be fit &amp; strong enough for the Germany armed forces.</a:t>
            </a:r>
          </a:p>
          <a:p>
            <a:r>
              <a:rPr lang="en-GB" sz="1100" b="1" dirty="0"/>
              <a:t>Methods used</a:t>
            </a:r>
          </a:p>
          <a:p>
            <a:pPr marL="171450" indent="-171450">
              <a:buFont typeface="Wingdings" panose="05000000000000000000" pitchFamily="2" charset="2"/>
              <a:buChar char="q"/>
            </a:pPr>
            <a:r>
              <a:rPr lang="en-GB" sz="1100" dirty="0"/>
              <a:t>Regular camping and hiking expeditions at weekends</a:t>
            </a:r>
          </a:p>
          <a:p>
            <a:pPr marL="171450" indent="-171450">
              <a:buFont typeface="Wingdings" panose="05000000000000000000" pitchFamily="2" charset="2"/>
              <a:buChar char="q"/>
            </a:pPr>
            <a:r>
              <a:rPr lang="en-GB" sz="1100" dirty="0"/>
              <a:t>National and regional competitions for a variety of sports.</a:t>
            </a:r>
          </a:p>
        </p:txBody>
      </p:sp>
      <p:sp>
        <p:nvSpPr>
          <p:cNvPr id="24" name="TextBox 23"/>
          <p:cNvSpPr txBox="1"/>
          <p:nvPr/>
        </p:nvSpPr>
        <p:spPr>
          <a:xfrm>
            <a:off x="6122464" y="1788670"/>
            <a:ext cx="2781088" cy="2139047"/>
          </a:xfrm>
          <a:prstGeom prst="rect">
            <a:avLst/>
          </a:prstGeom>
          <a:noFill/>
          <a:ln w="28575">
            <a:solidFill>
              <a:schemeClr val="tx1"/>
            </a:solidFill>
          </a:ln>
        </p:spPr>
        <p:txBody>
          <a:bodyPr wrap="square" rtlCol="0">
            <a:spAutoFit/>
          </a:bodyPr>
          <a:lstStyle/>
          <a:p>
            <a:r>
              <a:rPr lang="en-GB" sz="1200" b="1" dirty="0"/>
              <a:t>Military Aim</a:t>
            </a:r>
          </a:p>
          <a:p>
            <a:r>
              <a:rPr lang="en-GB" sz="1100" dirty="0"/>
              <a:t>To train boys in military skills from a young age and develop a range of practical skills.</a:t>
            </a:r>
          </a:p>
          <a:p>
            <a:r>
              <a:rPr lang="en-GB" sz="1100" b="1" dirty="0"/>
              <a:t>Methods used</a:t>
            </a:r>
          </a:p>
          <a:p>
            <a:pPr marL="171450" indent="-171450">
              <a:buFont typeface="Wingdings" panose="05000000000000000000" pitchFamily="2" charset="2"/>
              <a:buChar char="q"/>
            </a:pPr>
            <a:r>
              <a:rPr lang="en-GB" sz="1100" dirty="0"/>
              <a:t>Boys practiced skills such as map reading, signalling and building forts.</a:t>
            </a:r>
          </a:p>
          <a:p>
            <a:pPr marL="171450" indent="-171450">
              <a:buFont typeface="Wingdings" panose="05000000000000000000" pitchFamily="2" charset="2"/>
              <a:buChar char="q"/>
            </a:pPr>
            <a:r>
              <a:rPr lang="en-GB" sz="1100" dirty="0"/>
              <a:t>By 1938, 1.2 million boys were trained to use hand guns and rifles.</a:t>
            </a:r>
          </a:p>
          <a:p>
            <a:pPr marL="171450" indent="-171450">
              <a:buFont typeface="Wingdings" panose="05000000000000000000" pitchFamily="2" charset="2"/>
              <a:buChar char="q"/>
            </a:pPr>
            <a:r>
              <a:rPr lang="en-GB" sz="1100" dirty="0"/>
              <a:t>There was specialist training for boys wanting to join the Navy. E.g., the </a:t>
            </a:r>
            <a:r>
              <a:rPr lang="en-GB" sz="1100" b="1" dirty="0"/>
              <a:t>Naval Hitler Youth </a:t>
            </a:r>
            <a:r>
              <a:rPr lang="en-GB" sz="1100" dirty="0"/>
              <a:t>had 45,000 members and the </a:t>
            </a:r>
            <a:r>
              <a:rPr lang="en-GB" sz="1100" b="1" dirty="0"/>
              <a:t>Flying Hitler Youth </a:t>
            </a:r>
            <a:r>
              <a:rPr lang="en-GB" sz="1100" dirty="0"/>
              <a:t>had 74,000.</a:t>
            </a:r>
          </a:p>
        </p:txBody>
      </p:sp>
      <p:sp>
        <p:nvSpPr>
          <p:cNvPr id="25" name="TextBox 24"/>
          <p:cNvSpPr txBox="1"/>
          <p:nvPr/>
        </p:nvSpPr>
        <p:spPr>
          <a:xfrm>
            <a:off x="6134444" y="4021721"/>
            <a:ext cx="2769107" cy="2139047"/>
          </a:xfrm>
          <a:prstGeom prst="rect">
            <a:avLst/>
          </a:prstGeom>
          <a:noFill/>
          <a:ln w="28575">
            <a:solidFill>
              <a:schemeClr val="tx1"/>
            </a:solidFill>
          </a:ln>
        </p:spPr>
        <p:txBody>
          <a:bodyPr wrap="square" rtlCol="0">
            <a:spAutoFit/>
          </a:bodyPr>
          <a:lstStyle/>
          <a:p>
            <a:r>
              <a:rPr lang="en-GB" sz="1200" b="1" dirty="0"/>
              <a:t>Personality Aim</a:t>
            </a:r>
          </a:p>
          <a:p>
            <a:r>
              <a:rPr lang="en-GB" sz="1100" dirty="0"/>
              <a:t>The aim was to mould young boys into leaders, fighters, brave soldiers who learned to be </a:t>
            </a:r>
            <a:r>
              <a:rPr lang="en-GB" sz="1100" b="1" dirty="0"/>
              <a:t>loyal</a:t>
            </a:r>
            <a:r>
              <a:rPr lang="en-GB" sz="1100" dirty="0"/>
              <a:t> and </a:t>
            </a:r>
            <a:r>
              <a:rPr lang="en-GB" sz="1100" b="1" dirty="0"/>
              <a:t>ruthless</a:t>
            </a:r>
            <a:r>
              <a:rPr lang="en-GB" sz="1100" dirty="0"/>
              <a:t> in competition.</a:t>
            </a:r>
          </a:p>
          <a:p>
            <a:r>
              <a:rPr lang="en-GB" sz="1100" b="1" dirty="0"/>
              <a:t>Methods used</a:t>
            </a:r>
          </a:p>
          <a:p>
            <a:pPr marL="171450" indent="-171450">
              <a:buFont typeface="Wingdings" panose="05000000000000000000" pitchFamily="2" charset="2"/>
              <a:buChar char="q"/>
            </a:pPr>
            <a:r>
              <a:rPr lang="en-GB" sz="1100" dirty="0"/>
              <a:t>In their oath of loyalty, boys said that they were willing to give up their life for Hitler.</a:t>
            </a:r>
          </a:p>
          <a:p>
            <a:pPr marL="171450" indent="-171450">
              <a:buFont typeface="Wingdings" panose="05000000000000000000" pitchFamily="2" charset="2"/>
              <a:buChar char="q"/>
            </a:pPr>
            <a:r>
              <a:rPr lang="en-GB" sz="1100" dirty="0"/>
              <a:t>Military style ‘</a:t>
            </a:r>
            <a:r>
              <a:rPr lang="en-GB" sz="1100" b="1" dirty="0"/>
              <a:t>drill</a:t>
            </a:r>
            <a:r>
              <a:rPr lang="en-GB" sz="1100" dirty="0"/>
              <a:t>’ and </a:t>
            </a:r>
            <a:r>
              <a:rPr lang="en-GB" sz="1100" b="1" dirty="0"/>
              <a:t>discipline</a:t>
            </a:r>
            <a:r>
              <a:rPr lang="en-GB" sz="1100" dirty="0"/>
              <a:t> was tough and made boys determined.</a:t>
            </a:r>
          </a:p>
          <a:p>
            <a:pPr marL="171450" indent="-171450">
              <a:buFont typeface="Wingdings" panose="05000000000000000000" pitchFamily="2" charset="2"/>
              <a:buChar char="q"/>
            </a:pPr>
            <a:r>
              <a:rPr lang="en-GB" sz="1100" dirty="0"/>
              <a:t>Exercise was carried out in the wintry weather to </a:t>
            </a:r>
            <a:r>
              <a:rPr lang="en-GB" sz="1100" b="1" dirty="0"/>
              <a:t>toughen</a:t>
            </a:r>
            <a:r>
              <a:rPr lang="en-GB" sz="1100" dirty="0"/>
              <a:t> them up.  There were  </a:t>
            </a:r>
            <a:r>
              <a:rPr lang="en-GB" sz="1100" b="1" dirty="0"/>
              <a:t>harsh physical punishments</a:t>
            </a:r>
            <a:r>
              <a:rPr lang="en-GB" sz="1100" dirty="0"/>
              <a:t>.</a:t>
            </a:r>
          </a:p>
        </p:txBody>
      </p:sp>
      <p:sp>
        <p:nvSpPr>
          <p:cNvPr id="26" name="TextBox 25"/>
          <p:cNvSpPr txBox="1"/>
          <p:nvPr/>
        </p:nvSpPr>
        <p:spPr>
          <a:xfrm>
            <a:off x="3250898" y="6158688"/>
            <a:ext cx="8834519" cy="646331"/>
          </a:xfrm>
          <a:prstGeom prst="rect">
            <a:avLst/>
          </a:prstGeom>
          <a:solidFill>
            <a:schemeClr val="bg1"/>
          </a:solidFill>
          <a:ln w="28575">
            <a:solidFill>
              <a:schemeClr val="tx1"/>
            </a:solidFill>
          </a:ln>
        </p:spPr>
        <p:txBody>
          <a:bodyPr wrap="square" rtlCol="0">
            <a:spAutoFit/>
          </a:bodyPr>
          <a:lstStyle/>
          <a:p>
            <a:r>
              <a:rPr lang="en-GB" sz="1200" dirty="0"/>
              <a:t>The Nazis tried to take children away from their parents as much as possible so they only heard the views and opinions of the Nazis.  Youth groups were a way to indoctrinate young people with propaganda when they were not in school.  Some young people loved their youth groups, yet others hated their experiences.  Others found it confusing that they were being taught opposite ideas to their parents.</a:t>
            </a:r>
          </a:p>
        </p:txBody>
      </p:sp>
      <p:sp>
        <p:nvSpPr>
          <p:cNvPr id="27" name="TextBox 26"/>
          <p:cNvSpPr txBox="1"/>
          <p:nvPr/>
        </p:nvSpPr>
        <p:spPr>
          <a:xfrm>
            <a:off x="9106129" y="580647"/>
            <a:ext cx="2965173" cy="984885"/>
          </a:xfrm>
          <a:prstGeom prst="rect">
            <a:avLst/>
          </a:prstGeom>
          <a:noFill/>
          <a:ln>
            <a:solidFill>
              <a:schemeClr val="tx1"/>
            </a:solidFill>
          </a:ln>
        </p:spPr>
        <p:txBody>
          <a:bodyPr wrap="square" rtlCol="0">
            <a:spAutoFit/>
          </a:bodyPr>
          <a:lstStyle/>
          <a:p>
            <a:pPr algn="ctr"/>
            <a:r>
              <a:rPr lang="en-GB" sz="1400" b="1" dirty="0"/>
              <a:t>The League of German Maidens</a:t>
            </a:r>
            <a:endParaRPr lang="en-GB" sz="1400" dirty="0"/>
          </a:p>
          <a:p>
            <a:r>
              <a:rPr lang="en-GB" sz="1100" dirty="0"/>
              <a:t>Was divided into different age groups for girls</a:t>
            </a:r>
          </a:p>
          <a:p>
            <a:r>
              <a:rPr lang="en-GB" sz="1100" dirty="0"/>
              <a:t>Age 10-14 was the </a:t>
            </a:r>
            <a:r>
              <a:rPr lang="en-GB" sz="1100" i="1" dirty="0"/>
              <a:t>Jungmaden (</a:t>
            </a:r>
            <a:r>
              <a:rPr lang="en-GB" sz="1100" b="1" i="1" dirty="0"/>
              <a:t>Young Maidens</a:t>
            </a:r>
            <a:r>
              <a:rPr lang="en-GB" sz="1100" i="1" dirty="0"/>
              <a:t>)</a:t>
            </a:r>
            <a:endParaRPr lang="en-GB" sz="1100" dirty="0"/>
          </a:p>
          <a:p>
            <a:r>
              <a:rPr lang="en-GB" sz="1100" dirty="0"/>
              <a:t>Age 14-21 </a:t>
            </a:r>
            <a:r>
              <a:rPr lang="en-GB" sz="1100" i="1" dirty="0"/>
              <a:t>Bund Deutsche </a:t>
            </a:r>
            <a:r>
              <a:rPr lang="en-GB" sz="1100" i="1" dirty="0" err="1"/>
              <a:t>Maden</a:t>
            </a:r>
            <a:r>
              <a:rPr lang="en-GB" sz="1100" i="1" dirty="0"/>
              <a:t> (</a:t>
            </a:r>
            <a:r>
              <a:rPr lang="en-GB" sz="1100" b="1" i="1" dirty="0"/>
              <a:t>BDM</a:t>
            </a:r>
            <a:r>
              <a:rPr lang="en-GB" sz="1100" i="1" dirty="0"/>
              <a:t>) </a:t>
            </a:r>
            <a:r>
              <a:rPr lang="en-GB" sz="1100" b="1" i="1" dirty="0"/>
              <a:t>League of German Maidens.</a:t>
            </a:r>
            <a:endParaRPr lang="en-GB" sz="1100" b="1" dirty="0"/>
          </a:p>
        </p:txBody>
      </p:sp>
      <p:sp>
        <p:nvSpPr>
          <p:cNvPr id="30" name="TextBox 29"/>
          <p:cNvSpPr txBox="1"/>
          <p:nvPr/>
        </p:nvSpPr>
        <p:spPr>
          <a:xfrm>
            <a:off x="9059692" y="1565532"/>
            <a:ext cx="3061925" cy="1292662"/>
          </a:xfrm>
          <a:prstGeom prst="rect">
            <a:avLst/>
          </a:prstGeom>
          <a:noFill/>
          <a:ln w="28575">
            <a:solidFill>
              <a:schemeClr val="tx1"/>
            </a:solidFill>
          </a:ln>
        </p:spPr>
        <p:txBody>
          <a:bodyPr wrap="square" rtlCol="0">
            <a:spAutoFit/>
          </a:bodyPr>
          <a:lstStyle/>
          <a:p>
            <a:r>
              <a:rPr lang="en-GB" sz="1200" b="1" dirty="0"/>
              <a:t>Overall aims</a:t>
            </a:r>
          </a:p>
          <a:p>
            <a:pPr marL="171450" indent="-171450">
              <a:buFont typeface="Wingdings" panose="05000000000000000000" pitchFamily="2" charset="2"/>
              <a:buChar char="q"/>
            </a:pPr>
            <a:r>
              <a:rPr lang="en-GB" sz="1100" dirty="0"/>
              <a:t>To persuade girls their role in life                                      was to become a </a:t>
            </a:r>
            <a:r>
              <a:rPr lang="en-GB" sz="1100" b="1" dirty="0"/>
              <a:t>mother</a:t>
            </a:r>
            <a:r>
              <a:rPr lang="en-GB" sz="1100" dirty="0"/>
              <a:t> and housewife.</a:t>
            </a:r>
          </a:p>
          <a:p>
            <a:pPr marL="171450" indent="-171450">
              <a:buFont typeface="Wingdings" panose="05000000000000000000" pitchFamily="2" charset="2"/>
              <a:buChar char="q"/>
            </a:pPr>
            <a:r>
              <a:rPr lang="en-GB" sz="1100" dirty="0"/>
              <a:t>To give girls the same </a:t>
            </a:r>
            <a:r>
              <a:rPr lang="en-GB" sz="1100" b="1" dirty="0"/>
              <a:t>loyalty</a:t>
            </a:r>
            <a:r>
              <a:rPr lang="en-GB" sz="1100" dirty="0"/>
              <a:t> to Hitler                           and Nazis as the boys and </a:t>
            </a:r>
            <a:r>
              <a:rPr lang="en-GB" sz="1100" b="1" dirty="0"/>
              <a:t>indoctrinate</a:t>
            </a:r>
            <a:r>
              <a:rPr lang="en-GB" sz="1100" dirty="0"/>
              <a:t> them.</a:t>
            </a:r>
          </a:p>
          <a:p>
            <a:pPr marL="171450" indent="-171450">
              <a:buFont typeface="Wingdings" panose="05000000000000000000" pitchFamily="2" charset="2"/>
              <a:buChar char="q"/>
            </a:pPr>
            <a:r>
              <a:rPr lang="en-GB" sz="1100" dirty="0"/>
              <a:t>To believe in the motto, </a:t>
            </a:r>
            <a:r>
              <a:rPr lang="en-GB" sz="1100" b="1" i="1" dirty="0"/>
              <a:t>Kinder,                                   </a:t>
            </a:r>
            <a:r>
              <a:rPr lang="en-GB" sz="1100" b="1" i="1" dirty="0" err="1"/>
              <a:t>Kirche</a:t>
            </a:r>
            <a:r>
              <a:rPr lang="en-GB" sz="1100" b="1" i="1" dirty="0"/>
              <a:t>, </a:t>
            </a:r>
            <a:r>
              <a:rPr lang="en-GB" sz="1100" b="1" i="1" dirty="0" err="1"/>
              <a:t>Kuche</a:t>
            </a:r>
            <a:r>
              <a:rPr lang="en-GB" sz="1100" b="1" i="1" dirty="0"/>
              <a:t> </a:t>
            </a:r>
            <a:r>
              <a:rPr lang="en-GB" sz="1100" dirty="0"/>
              <a:t>(Children, Church, Kitchen).</a:t>
            </a:r>
          </a:p>
        </p:txBody>
      </p:sp>
      <p:sp>
        <p:nvSpPr>
          <p:cNvPr id="31" name="TextBox 30"/>
          <p:cNvSpPr txBox="1"/>
          <p:nvPr/>
        </p:nvSpPr>
        <p:spPr>
          <a:xfrm>
            <a:off x="9059692" y="2907547"/>
            <a:ext cx="3058048" cy="1292662"/>
          </a:xfrm>
          <a:prstGeom prst="rect">
            <a:avLst/>
          </a:prstGeom>
          <a:noFill/>
          <a:ln w="28575">
            <a:solidFill>
              <a:schemeClr val="tx1"/>
            </a:solidFill>
          </a:ln>
        </p:spPr>
        <p:txBody>
          <a:bodyPr wrap="square" rtlCol="0">
            <a:spAutoFit/>
          </a:bodyPr>
          <a:lstStyle/>
          <a:p>
            <a:r>
              <a:rPr lang="en-GB" sz="1200" b="1" dirty="0"/>
              <a:t>Similar methods to the boys</a:t>
            </a:r>
          </a:p>
          <a:p>
            <a:pPr marL="171450" indent="-171450">
              <a:buFont typeface="Wingdings" panose="05000000000000000000" pitchFamily="2" charset="2"/>
              <a:buChar char="q"/>
            </a:pPr>
            <a:r>
              <a:rPr lang="en-GB" sz="1100" b="1" dirty="0"/>
              <a:t>Political activities </a:t>
            </a:r>
            <a:r>
              <a:rPr lang="en-GB" sz="1100" dirty="0"/>
              <a:t>such as oaths of loyalty, fundraising for the Nazi Party, going to Nazi organised rallies.</a:t>
            </a:r>
          </a:p>
          <a:p>
            <a:pPr marL="171450" indent="-171450">
              <a:buFont typeface="Wingdings" panose="05000000000000000000" pitchFamily="2" charset="2"/>
              <a:buChar char="q"/>
            </a:pPr>
            <a:r>
              <a:rPr lang="en-GB" sz="1100" dirty="0"/>
              <a:t>Physical and character building activities were very similar such as </a:t>
            </a:r>
            <a:r>
              <a:rPr lang="en-GB" sz="1100" b="1" dirty="0"/>
              <a:t>camping and hiking were compulsory.</a:t>
            </a:r>
          </a:p>
        </p:txBody>
      </p:sp>
      <p:sp>
        <p:nvSpPr>
          <p:cNvPr id="32" name="TextBox 31"/>
          <p:cNvSpPr txBox="1"/>
          <p:nvPr/>
        </p:nvSpPr>
        <p:spPr>
          <a:xfrm>
            <a:off x="9059692" y="4262641"/>
            <a:ext cx="3061926" cy="1461939"/>
          </a:xfrm>
          <a:prstGeom prst="rect">
            <a:avLst/>
          </a:prstGeom>
          <a:noFill/>
          <a:ln w="28575">
            <a:solidFill>
              <a:schemeClr val="tx1"/>
            </a:solidFill>
          </a:ln>
        </p:spPr>
        <p:txBody>
          <a:bodyPr wrap="square" rtlCol="0">
            <a:spAutoFit/>
          </a:bodyPr>
          <a:lstStyle/>
          <a:p>
            <a:r>
              <a:rPr lang="en-GB" sz="1200" b="1" dirty="0"/>
              <a:t>Different methods to the boys</a:t>
            </a:r>
          </a:p>
          <a:p>
            <a:pPr marL="171450" indent="-171450">
              <a:buFont typeface="Wingdings" panose="05000000000000000000" pitchFamily="2" charset="2"/>
              <a:buChar char="q"/>
            </a:pPr>
            <a:r>
              <a:rPr lang="en-GB" sz="1100" dirty="0"/>
              <a:t>Girls were trained to </a:t>
            </a:r>
            <a:r>
              <a:rPr lang="en-GB" sz="1100" b="1" dirty="0"/>
              <a:t>cook</a:t>
            </a:r>
            <a:r>
              <a:rPr lang="en-GB" sz="1100" dirty="0"/>
              <a:t>, </a:t>
            </a:r>
            <a:r>
              <a:rPr lang="en-GB" sz="1100" b="1" dirty="0"/>
              <a:t>iron</a:t>
            </a:r>
            <a:r>
              <a:rPr lang="en-GB" sz="1100" dirty="0"/>
              <a:t>, </a:t>
            </a:r>
            <a:r>
              <a:rPr lang="en-GB" sz="1100" b="1" dirty="0"/>
              <a:t>make bed</a:t>
            </a:r>
            <a:r>
              <a:rPr lang="en-GB" sz="1100" dirty="0"/>
              <a:t>, </a:t>
            </a:r>
            <a:r>
              <a:rPr lang="en-GB" sz="1100" b="1" dirty="0"/>
              <a:t>sew</a:t>
            </a:r>
            <a:r>
              <a:rPr lang="en-GB" sz="1100" dirty="0"/>
              <a:t> and </a:t>
            </a:r>
            <a:r>
              <a:rPr lang="en-GB" sz="1100" b="1" dirty="0"/>
              <a:t>prepare the house</a:t>
            </a:r>
            <a:r>
              <a:rPr lang="en-GB" sz="1100" dirty="0"/>
              <a:t>.</a:t>
            </a:r>
          </a:p>
          <a:p>
            <a:pPr marL="171450" indent="-171450">
              <a:buFont typeface="Wingdings" panose="05000000000000000000" pitchFamily="2" charset="2"/>
              <a:buChar char="q"/>
            </a:pPr>
            <a:r>
              <a:rPr lang="en-GB" sz="1100" dirty="0"/>
              <a:t>Girls were taught the importance of                          ‘</a:t>
            </a:r>
            <a:r>
              <a:rPr lang="en-GB" sz="1100" b="1" dirty="0"/>
              <a:t>racial hygiene</a:t>
            </a:r>
            <a:r>
              <a:rPr lang="en-GB" sz="1100" dirty="0"/>
              <a:t>’ – the idea that the                                      German race should be kept                                       ‘clean’ and ‘pure’ by only                                        marrying an Aryan man.</a:t>
            </a:r>
          </a:p>
        </p:txBody>
      </p:sp>
      <p:pic>
        <p:nvPicPr>
          <p:cNvPr id="1032" name="Picture 8" descr="Image result for bdm uniform"/>
          <p:cNvPicPr>
            <a:picLocks noChangeAspect="1" noChangeArrowheads="1"/>
          </p:cNvPicPr>
          <p:nvPr/>
        </p:nvPicPr>
        <p:blipFill rotWithShape="1">
          <a:blip r:embed="rId6">
            <a:extLst>
              <a:ext uri="{BEBA8EAE-BF5A-486C-A8C5-ECC9F3942E4B}">
                <a14:imgProps xmlns:a14="http://schemas.microsoft.com/office/drawing/2010/main">
                  <a14:imgLayer r:embed="rId7">
                    <a14:imgEffect>
                      <a14:backgroundRemoval t="12750" b="57250" l="36000" r="60500">
                        <a14:foregroundMark x1="44667" y1="34750" x2="42000" y2="51250"/>
                        <a14:foregroundMark x1="40833" y1="39750" x2="40667" y2="49000"/>
                        <a14:foregroundMark x1="38667" y1="42250" x2="38333" y2="50000"/>
                        <a14:foregroundMark x1="40167" y1="38750" x2="44833" y2="35750"/>
                        <a14:foregroundMark x1="50000" y1="35000" x2="51667" y2="45000"/>
                        <a14:foregroundMark x1="51333" y1="34750" x2="57333" y2="38500"/>
                        <a14:foregroundMark x1="57000" y1="39250" x2="58500" y2="45750"/>
                        <a14:foregroundMark x1="58667" y1="45500" x2="56500" y2="49250"/>
                        <a14:foregroundMark x1="57667" y1="48500" x2="57500" y2="54500"/>
                        <a14:foregroundMark x1="54500" y1="40000" x2="51500" y2="52000"/>
                        <a14:foregroundMark x1="49167" y1="40250" x2="46667" y2="52750"/>
                        <a14:foregroundMark x1="43833" y1="44750" x2="49500" y2="53500"/>
                        <a14:foregroundMark x1="41667" y1="54500" x2="52333" y2="54500"/>
                        <a14:foregroundMark x1="39333" y1="55750" x2="55000" y2="56000"/>
                      </a14:backgroundRemoval>
                    </a14:imgEffect>
                  </a14:imgLayer>
                </a14:imgProps>
              </a:ext>
              <a:ext uri="{28A0092B-C50C-407E-A947-70E740481C1C}">
                <a14:useLocalDpi xmlns:a14="http://schemas.microsoft.com/office/drawing/2010/main" val="0"/>
              </a:ext>
            </a:extLst>
          </a:blip>
          <a:srcRect l="35235" t="11464" r="38041" b="37473"/>
          <a:stretch/>
        </p:blipFill>
        <p:spPr bwMode="auto">
          <a:xfrm>
            <a:off x="11082214" y="4688417"/>
            <a:ext cx="1166928" cy="1547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26419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485355" y="-80723"/>
            <a:ext cx="7515311" cy="523220"/>
          </a:xfrm>
          <a:prstGeom prst="rect">
            <a:avLst/>
          </a:prstGeom>
          <a:noFill/>
        </p:spPr>
        <p:txBody>
          <a:bodyPr wrap="square" rtlCol="0">
            <a:spAutoFit/>
          </a:bodyPr>
          <a:lstStyle/>
          <a:p>
            <a:pPr algn="ctr"/>
            <a:r>
              <a:rPr lang="en-GB" sz="2800" b="1" dirty="0"/>
              <a:t>L</a:t>
            </a:r>
            <a:r>
              <a:rPr lang="en-GB" sz="2000" b="1" dirty="0"/>
              <a:t>esson </a:t>
            </a:r>
            <a:r>
              <a:rPr lang="en-GB" sz="2800" b="1" dirty="0"/>
              <a:t>23</a:t>
            </a:r>
            <a:r>
              <a:rPr lang="en-GB" sz="2000" b="1" dirty="0"/>
              <a:t>: Life in Nazi Germany: The Nazi School Education System</a:t>
            </a:r>
            <a:endParaRPr lang="en-GB" b="1" dirty="0"/>
          </a:p>
        </p:txBody>
      </p:sp>
      <p:sp>
        <p:nvSpPr>
          <p:cNvPr id="6" name="TextBox 5"/>
          <p:cNvSpPr txBox="1"/>
          <p:nvPr/>
        </p:nvSpPr>
        <p:spPr>
          <a:xfrm>
            <a:off x="-99997" y="-61555"/>
            <a:ext cx="2789410" cy="523220"/>
          </a:xfrm>
          <a:prstGeom prst="rect">
            <a:avLst/>
          </a:prstGeom>
          <a:noFill/>
        </p:spPr>
        <p:txBody>
          <a:bodyPr wrap="square" rtlCol="0">
            <a:spAutoFit/>
          </a:bodyPr>
          <a:lstStyle/>
          <a:p>
            <a:pPr algn="ctr"/>
            <a:r>
              <a:rPr lang="en-GB" sz="2800" b="1" dirty="0">
                <a:latin typeface="Berlin Sans FB" panose="020E0602020502020306" pitchFamily="34" charset="0"/>
              </a:rPr>
              <a:t>T</a:t>
            </a:r>
            <a:r>
              <a:rPr lang="en-GB" sz="2000" b="1" dirty="0">
                <a:latin typeface="Berlin Sans FB" panose="020E0602020502020306" pitchFamily="34" charset="0"/>
              </a:rPr>
              <a:t>H</a:t>
            </a:r>
            <a:r>
              <a:rPr lang="en-GB" sz="2400" b="1" dirty="0">
                <a:latin typeface="Berlin Sans FB" panose="020E0602020502020306" pitchFamily="34" charset="0"/>
              </a:rPr>
              <a:t>E</a:t>
            </a:r>
            <a:r>
              <a:rPr lang="en-GB" sz="2000" b="1" dirty="0">
                <a:latin typeface="Berlin Sans FB" panose="020E0602020502020306" pitchFamily="34" charset="0"/>
              </a:rPr>
              <a:t> </a:t>
            </a:r>
            <a:r>
              <a:rPr lang="en-GB" sz="2400" b="1" dirty="0">
                <a:latin typeface="Berlin Sans FB" panose="020E0602020502020306" pitchFamily="34" charset="0"/>
              </a:rPr>
              <a:t>K</a:t>
            </a:r>
            <a:r>
              <a:rPr lang="en-GB" sz="2000" b="1" dirty="0">
                <a:latin typeface="Berlin Sans FB" panose="020E0602020502020306" pitchFamily="34" charset="0"/>
              </a:rPr>
              <a:t>E</a:t>
            </a:r>
            <a:r>
              <a:rPr lang="en-GB" sz="2400" b="1" dirty="0">
                <a:latin typeface="Berlin Sans FB" panose="020E0602020502020306" pitchFamily="34" charset="0"/>
              </a:rPr>
              <a:t>Y</a:t>
            </a:r>
            <a:r>
              <a:rPr lang="en-GB" sz="2000" b="1" dirty="0">
                <a:latin typeface="Berlin Sans FB" panose="020E0602020502020306" pitchFamily="34" charset="0"/>
              </a:rPr>
              <a:t> </a:t>
            </a:r>
            <a:r>
              <a:rPr lang="en-GB" sz="2800" b="1" dirty="0">
                <a:latin typeface="Berlin Sans FB" panose="020E0602020502020306" pitchFamily="34" charset="0"/>
              </a:rPr>
              <a:t>P</a:t>
            </a:r>
            <a:r>
              <a:rPr lang="en-GB" sz="2000" b="1" dirty="0">
                <a:latin typeface="Berlin Sans FB" panose="020E0602020502020306" pitchFamily="34" charset="0"/>
              </a:rPr>
              <a:t>O</a:t>
            </a:r>
            <a:r>
              <a:rPr lang="en-GB" sz="2400" b="1" dirty="0">
                <a:latin typeface="Berlin Sans FB" panose="020E0602020502020306" pitchFamily="34" charset="0"/>
              </a:rPr>
              <a:t>I</a:t>
            </a:r>
            <a:r>
              <a:rPr lang="en-GB" sz="2000" b="1" dirty="0">
                <a:latin typeface="Berlin Sans FB" panose="020E0602020502020306" pitchFamily="34" charset="0"/>
              </a:rPr>
              <a:t>N</a:t>
            </a:r>
            <a:r>
              <a:rPr lang="en-GB" sz="2800" b="1" dirty="0">
                <a:latin typeface="Berlin Sans FB" panose="020E0602020502020306" pitchFamily="34" charset="0"/>
              </a:rPr>
              <a:t>T</a:t>
            </a:r>
            <a:r>
              <a:rPr lang="en-GB" sz="2000" b="1" dirty="0">
                <a:latin typeface="Berlin Sans FB" panose="020E0602020502020306" pitchFamily="34" charset="0"/>
              </a:rPr>
              <a:t>S</a:t>
            </a:r>
          </a:p>
        </p:txBody>
      </p:sp>
      <p:cxnSp>
        <p:nvCxnSpPr>
          <p:cNvPr id="7" name="Straight Connector 6"/>
          <p:cNvCxnSpPr/>
          <p:nvPr/>
        </p:nvCxnSpPr>
        <p:spPr>
          <a:xfrm>
            <a:off x="0" y="435499"/>
            <a:ext cx="12192000"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43543" y="759268"/>
            <a:ext cx="3192590" cy="1107996"/>
          </a:xfrm>
          <a:prstGeom prst="rect">
            <a:avLst/>
          </a:prstGeom>
          <a:noFill/>
          <a:ln w="12700">
            <a:solidFill>
              <a:schemeClr val="tx1"/>
            </a:solidFill>
          </a:ln>
        </p:spPr>
        <p:txBody>
          <a:bodyPr wrap="square" rtlCol="0">
            <a:spAutoFit/>
          </a:bodyPr>
          <a:lstStyle/>
          <a:p>
            <a:pPr marL="171450" indent="-171450">
              <a:buFont typeface="Wingdings" panose="05000000000000000000" pitchFamily="2" charset="2"/>
              <a:buChar char="q"/>
            </a:pPr>
            <a:r>
              <a:rPr lang="en-GB" sz="1100" dirty="0"/>
              <a:t>In 1933, all children in                                          Germany  went to school until </a:t>
            </a:r>
            <a:r>
              <a:rPr lang="en-GB" sz="1100" b="1" dirty="0"/>
              <a:t>14</a:t>
            </a:r>
            <a:r>
              <a:rPr lang="en-GB" sz="1100" dirty="0"/>
              <a:t>.  </a:t>
            </a:r>
          </a:p>
          <a:p>
            <a:pPr marL="171450" indent="-171450">
              <a:buFont typeface="Wingdings" panose="05000000000000000000" pitchFamily="2" charset="2"/>
              <a:buChar char="q"/>
            </a:pPr>
            <a:r>
              <a:rPr lang="en-GB" sz="1100" dirty="0"/>
              <a:t>After 14 school was </a:t>
            </a:r>
            <a:r>
              <a:rPr lang="en-GB" sz="1100" b="1" dirty="0"/>
              <a:t>voluntary.</a:t>
            </a:r>
            <a:r>
              <a:rPr lang="en-GB" sz="1100" dirty="0"/>
              <a:t> </a:t>
            </a:r>
          </a:p>
          <a:p>
            <a:pPr marL="171450" indent="-171450">
              <a:buFont typeface="Wingdings" panose="05000000000000000000" pitchFamily="2" charset="2"/>
              <a:buChar char="q"/>
            </a:pPr>
            <a:r>
              <a:rPr lang="en-GB" sz="1100" dirty="0"/>
              <a:t>Boys and girls all went to </a:t>
            </a:r>
            <a:r>
              <a:rPr lang="en-GB" sz="1100" b="1" dirty="0"/>
              <a:t>separate schools</a:t>
            </a:r>
            <a:r>
              <a:rPr lang="en-GB" sz="1100" dirty="0"/>
              <a:t>. </a:t>
            </a:r>
          </a:p>
          <a:p>
            <a:pPr marL="171450" indent="-171450">
              <a:buFont typeface="Wingdings" panose="05000000000000000000" pitchFamily="2" charset="2"/>
              <a:buChar char="q"/>
            </a:pPr>
            <a:r>
              <a:rPr lang="en-GB" sz="1100" dirty="0"/>
              <a:t>Schools were mainly controlled by local councils with some guidance from the government.  </a:t>
            </a:r>
          </a:p>
        </p:txBody>
      </p:sp>
      <p:sp>
        <p:nvSpPr>
          <p:cNvPr id="8" name="TextBox 7"/>
          <p:cNvSpPr txBox="1"/>
          <p:nvPr/>
        </p:nvSpPr>
        <p:spPr>
          <a:xfrm>
            <a:off x="28279" y="2261250"/>
            <a:ext cx="3192590" cy="1446550"/>
          </a:xfrm>
          <a:prstGeom prst="rect">
            <a:avLst/>
          </a:prstGeom>
          <a:noFill/>
          <a:ln w="12700">
            <a:solidFill>
              <a:schemeClr val="tx1"/>
            </a:solidFill>
          </a:ln>
        </p:spPr>
        <p:txBody>
          <a:bodyPr wrap="square" rtlCol="0">
            <a:spAutoFit/>
          </a:bodyPr>
          <a:lstStyle/>
          <a:p>
            <a:pPr marL="171450" indent="-171450">
              <a:buFont typeface="Wingdings" panose="05000000000000000000" pitchFamily="2" charset="2"/>
              <a:buChar char="q"/>
            </a:pPr>
            <a:r>
              <a:rPr lang="en-GB" sz="1100" dirty="0"/>
              <a:t>Schools were </a:t>
            </a:r>
            <a:r>
              <a:rPr lang="en-GB" sz="1100" b="1" dirty="0"/>
              <a:t>brought in line </a:t>
            </a:r>
            <a:r>
              <a:rPr lang="en-GB" sz="1100" dirty="0"/>
              <a:t>with Nazi policies and beliefs.</a:t>
            </a:r>
          </a:p>
          <a:p>
            <a:pPr marL="171450" indent="-171450">
              <a:buFont typeface="Wingdings" panose="05000000000000000000" pitchFamily="2" charset="2"/>
              <a:buChar char="q"/>
            </a:pPr>
            <a:r>
              <a:rPr lang="en-GB" sz="1100" dirty="0"/>
              <a:t>The </a:t>
            </a:r>
            <a:r>
              <a:rPr lang="en-GB" sz="1100" b="1" dirty="0"/>
              <a:t>Nazi Party </a:t>
            </a:r>
            <a:r>
              <a:rPr lang="en-GB" sz="1100" dirty="0"/>
              <a:t>controlled what should be taught and how.</a:t>
            </a:r>
          </a:p>
          <a:p>
            <a:pPr marL="171450" indent="-171450">
              <a:buFont typeface="Wingdings" panose="05000000000000000000" pitchFamily="2" charset="2"/>
              <a:buChar char="q"/>
            </a:pPr>
            <a:r>
              <a:rPr lang="en-GB" sz="1100" dirty="0"/>
              <a:t>The </a:t>
            </a:r>
            <a:r>
              <a:rPr lang="en-GB" sz="1100" b="1" dirty="0"/>
              <a:t>Nazi Education Minister </a:t>
            </a:r>
            <a:r>
              <a:rPr lang="en-GB" sz="1100" dirty="0"/>
              <a:t>was </a:t>
            </a:r>
            <a:r>
              <a:rPr lang="en-GB" sz="1100" b="1" dirty="0"/>
              <a:t>Bernhard Rust</a:t>
            </a:r>
            <a:r>
              <a:rPr lang="en-GB" sz="1100" dirty="0"/>
              <a:t>.  He saw schools as a way to control young Germans and once said that ‘</a:t>
            </a:r>
            <a:r>
              <a:rPr lang="en-GB" sz="1100" b="1" dirty="0"/>
              <a:t>the whole purpose of education is to create Nazis’.</a:t>
            </a:r>
          </a:p>
        </p:txBody>
      </p:sp>
      <p:sp>
        <p:nvSpPr>
          <p:cNvPr id="3" name="Right Arrow 2"/>
          <p:cNvSpPr/>
          <p:nvPr/>
        </p:nvSpPr>
        <p:spPr>
          <a:xfrm>
            <a:off x="65169" y="435499"/>
            <a:ext cx="3152624" cy="282880"/>
          </a:xfrm>
          <a:prstGeom prst="rightArrow">
            <a:avLst>
              <a:gd name="adj1" fmla="val 100000"/>
              <a:gd name="adj2" fmla="val 85417"/>
            </a:avLst>
          </a:prstGeom>
          <a:solidFill>
            <a:schemeClr val="bg1">
              <a:lumMod val="9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Before 1933</a:t>
            </a:r>
          </a:p>
        </p:txBody>
      </p:sp>
      <p:sp>
        <p:nvSpPr>
          <p:cNvPr id="9" name="Right Arrow 8"/>
          <p:cNvSpPr/>
          <p:nvPr/>
        </p:nvSpPr>
        <p:spPr>
          <a:xfrm>
            <a:off x="43544" y="1940035"/>
            <a:ext cx="3192590" cy="282879"/>
          </a:xfrm>
          <a:prstGeom prst="rightArrow">
            <a:avLst>
              <a:gd name="adj1" fmla="val 99999"/>
              <a:gd name="adj2" fmla="val 62500"/>
            </a:avLst>
          </a:prstGeom>
          <a:solidFill>
            <a:schemeClr val="bg1">
              <a:lumMod val="9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After 1933</a:t>
            </a:r>
          </a:p>
        </p:txBody>
      </p:sp>
      <p:sp>
        <p:nvSpPr>
          <p:cNvPr id="10" name="TextBox 9"/>
          <p:cNvSpPr txBox="1"/>
          <p:nvPr/>
        </p:nvSpPr>
        <p:spPr>
          <a:xfrm>
            <a:off x="3253005" y="461665"/>
            <a:ext cx="3172140" cy="4247317"/>
          </a:xfrm>
          <a:prstGeom prst="rect">
            <a:avLst/>
          </a:prstGeom>
          <a:noFill/>
          <a:ln w="12700">
            <a:solidFill>
              <a:schemeClr val="tx1"/>
            </a:solidFill>
          </a:ln>
        </p:spPr>
        <p:txBody>
          <a:bodyPr wrap="square" rtlCol="0">
            <a:spAutoFit/>
          </a:bodyPr>
          <a:lstStyle/>
          <a:p>
            <a:pPr algn="ctr"/>
            <a:r>
              <a:rPr lang="en-GB" sz="1400" b="1" dirty="0"/>
              <a:t>Control of                                           TEACHERS</a:t>
            </a:r>
          </a:p>
          <a:p>
            <a:pPr marL="171450" indent="-171450">
              <a:buFont typeface="Wingdings" panose="05000000000000000000" pitchFamily="2" charset="2"/>
              <a:buChar char="q"/>
            </a:pPr>
            <a:r>
              <a:rPr lang="en-GB" sz="1100" b="1" dirty="0"/>
              <a:t>April 1933</a:t>
            </a:r>
            <a:r>
              <a:rPr lang="en-GB" sz="1100" dirty="0"/>
              <a:t>, the Nazis passed a law that gave them the power to </a:t>
            </a:r>
            <a:r>
              <a:rPr lang="en-GB" sz="1100" b="1" dirty="0"/>
              <a:t>sack teachers </a:t>
            </a:r>
            <a:r>
              <a:rPr lang="en-GB" sz="1100" dirty="0"/>
              <a:t>who did not support the Nazis. For example, one region in Germany called </a:t>
            </a:r>
            <a:r>
              <a:rPr lang="en-GB" sz="1100" b="1" dirty="0"/>
              <a:t>Prussia</a:t>
            </a:r>
            <a:r>
              <a:rPr lang="en-GB" sz="1100" dirty="0"/>
              <a:t>, sacked over 180 head teachers.</a:t>
            </a:r>
          </a:p>
          <a:p>
            <a:pPr marL="171450" indent="-171450">
              <a:buFont typeface="Wingdings" panose="05000000000000000000" pitchFamily="2" charset="2"/>
              <a:buChar char="q"/>
            </a:pPr>
            <a:r>
              <a:rPr lang="en-GB" sz="1100" b="1" dirty="0"/>
              <a:t>All </a:t>
            </a:r>
            <a:r>
              <a:rPr lang="en-GB" sz="1100" dirty="0"/>
              <a:t>teachers had to swear an </a:t>
            </a:r>
            <a:r>
              <a:rPr lang="en-GB" sz="1100" b="1" dirty="0"/>
              <a:t>oath of loyalty </a:t>
            </a:r>
            <a:r>
              <a:rPr lang="en-GB" sz="1100" dirty="0"/>
              <a:t>to Hitler.</a:t>
            </a:r>
          </a:p>
          <a:p>
            <a:pPr marL="171450" indent="-171450">
              <a:buFont typeface="Wingdings" panose="05000000000000000000" pitchFamily="2" charset="2"/>
              <a:buChar char="q"/>
            </a:pPr>
            <a:r>
              <a:rPr lang="en-GB" sz="1100" b="1" dirty="0"/>
              <a:t>All </a:t>
            </a:r>
            <a:r>
              <a:rPr lang="en-GB" sz="1100" dirty="0"/>
              <a:t>teachers had to join the </a:t>
            </a:r>
            <a:r>
              <a:rPr lang="en-GB" sz="1100" b="1" dirty="0"/>
              <a:t>Nazi Teachers’ League.</a:t>
            </a:r>
          </a:p>
          <a:p>
            <a:pPr marL="171450" indent="-171450">
              <a:buFont typeface="Wingdings" panose="05000000000000000000" pitchFamily="2" charset="2"/>
              <a:buChar char="q"/>
            </a:pPr>
            <a:r>
              <a:rPr lang="en-GB" sz="1100" dirty="0"/>
              <a:t>Teachers had to attend </a:t>
            </a:r>
            <a:r>
              <a:rPr lang="en-GB" sz="1100" b="1" dirty="0"/>
              <a:t>Nazi Teachers’ League training courses </a:t>
            </a:r>
            <a:r>
              <a:rPr lang="en-GB" sz="1100" dirty="0"/>
              <a:t>which set out the ideas they had to follow.  By 1939, </a:t>
            </a:r>
            <a:r>
              <a:rPr lang="en-GB" sz="1100" b="1" dirty="0"/>
              <a:t>200,000 </a:t>
            </a:r>
            <a:r>
              <a:rPr lang="en-GB" sz="1100" dirty="0"/>
              <a:t>teachers had been on these courses.</a:t>
            </a:r>
          </a:p>
          <a:p>
            <a:pPr marL="171450" indent="-171450">
              <a:buFont typeface="Wingdings" panose="05000000000000000000" pitchFamily="2" charset="2"/>
              <a:buChar char="q"/>
            </a:pPr>
            <a:r>
              <a:rPr lang="en-GB" sz="1100" dirty="0"/>
              <a:t>Teachers were expected to </a:t>
            </a:r>
            <a:r>
              <a:rPr lang="en-GB" sz="1100" b="1" dirty="0"/>
              <a:t>behave</a:t>
            </a:r>
            <a:r>
              <a:rPr lang="en-GB" sz="1100" dirty="0"/>
              <a:t> as Nazis in the classroom.</a:t>
            </a:r>
          </a:p>
          <a:p>
            <a:pPr marL="171450" indent="-171450">
              <a:buFont typeface="Wingdings" panose="05000000000000000000" pitchFamily="2" charset="2"/>
              <a:buChar char="q"/>
            </a:pPr>
            <a:r>
              <a:rPr lang="en-GB" sz="1100" dirty="0"/>
              <a:t>They had to teach students to do the </a:t>
            </a:r>
            <a:r>
              <a:rPr lang="en-GB" sz="1100" b="1" dirty="0"/>
              <a:t>Nazi Salute </a:t>
            </a:r>
            <a:r>
              <a:rPr lang="en-GB" sz="1100" dirty="0"/>
              <a:t>and</a:t>
            </a:r>
            <a:r>
              <a:rPr lang="en-GB" sz="1100" b="1" dirty="0"/>
              <a:t> </a:t>
            </a:r>
            <a:r>
              <a:rPr lang="en-GB" sz="1100" dirty="0"/>
              <a:t>ended each lesson with ‘</a:t>
            </a:r>
            <a:r>
              <a:rPr lang="en-GB" sz="1100" b="1" dirty="0" err="1"/>
              <a:t>Heil</a:t>
            </a:r>
            <a:r>
              <a:rPr lang="en-GB" sz="1100" b="1" dirty="0"/>
              <a:t> Hitler</a:t>
            </a:r>
            <a:r>
              <a:rPr lang="en-GB" sz="1100" dirty="0"/>
              <a:t>’.</a:t>
            </a:r>
          </a:p>
          <a:p>
            <a:pPr marL="171450" indent="-171450">
              <a:buFont typeface="Wingdings" panose="05000000000000000000" pitchFamily="2" charset="2"/>
              <a:buChar char="q"/>
            </a:pPr>
            <a:r>
              <a:rPr lang="en-GB" sz="1100" dirty="0"/>
              <a:t>Teachers were expected to show </a:t>
            </a:r>
            <a:r>
              <a:rPr lang="en-GB" sz="1100" b="1" dirty="0"/>
              <a:t>Nazi flags,</a:t>
            </a:r>
            <a:r>
              <a:rPr lang="en-GB" sz="1100" dirty="0"/>
              <a:t> </a:t>
            </a:r>
            <a:r>
              <a:rPr lang="en-GB" sz="1100" b="1" dirty="0"/>
              <a:t>posters</a:t>
            </a:r>
            <a:r>
              <a:rPr lang="en-GB" sz="1100" dirty="0"/>
              <a:t>  and paintings of Hitler in their room. </a:t>
            </a:r>
          </a:p>
          <a:p>
            <a:pPr marL="171450" indent="-171450">
              <a:buFont typeface="Wingdings" panose="05000000000000000000" pitchFamily="2" charset="2"/>
              <a:buChar char="q"/>
            </a:pPr>
            <a:r>
              <a:rPr lang="en-GB" sz="1100" dirty="0"/>
              <a:t>Teachers who were official members of the Nazi Party would wear their </a:t>
            </a:r>
            <a:r>
              <a:rPr lang="en-GB" sz="1100" b="1" dirty="0"/>
              <a:t>uniforms </a:t>
            </a:r>
            <a:r>
              <a:rPr lang="en-GB" sz="1100" dirty="0"/>
              <a:t>in the classroom. This was around 30% of teachers.</a:t>
            </a:r>
          </a:p>
        </p:txBody>
      </p:sp>
      <p:sp>
        <p:nvSpPr>
          <p:cNvPr id="11" name="TextBox 10"/>
          <p:cNvSpPr txBox="1"/>
          <p:nvPr/>
        </p:nvSpPr>
        <p:spPr>
          <a:xfrm>
            <a:off x="6482497" y="461397"/>
            <a:ext cx="5633302" cy="1015663"/>
          </a:xfrm>
          <a:prstGeom prst="rect">
            <a:avLst/>
          </a:prstGeom>
          <a:noFill/>
          <a:ln w="12700">
            <a:solidFill>
              <a:schemeClr val="tx1"/>
            </a:solidFill>
          </a:ln>
        </p:spPr>
        <p:txBody>
          <a:bodyPr wrap="square" rtlCol="0">
            <a:spAutoFit/>
          </a:bodyPr>
          <a:lstStyle/>
          <a:p>
            <a:pPr algn="ctr"/>
            <a:r>
              <a:rPr lang="en-GB" sz="1400" b="1" dirty="0"/>
              <a:t>Control of *NEW* CURRICULUM SUBJECTS</a:t>
            </a:r>
          </a:p>
          <a:p>
            <a:r>
              <a:rPr lang="en-GB" sz="1200" b="1" u="sng" dirty="0"/>
              <a:t>Race Studies</a:t>
            </a:r>
            <a:r>
              <a:rPr lang="en-GB" sz="1200" b="1" dirty="0"/>
              <a:t>  - </a:t>
            </a:r>
            <a:r>
              <a:rPr lang="en-GB" sz="1100" dirty="0"/>
              <a:t> Children taught how to rate and </a:t>
            </a:r>
            <a:r>
              <a:rPr lang="en-GB" sz="1100" b="1" dirty="0"/>
              <a:t>classify</a:t>
            </a:r>
            <a:r>
              <a:rPr lang="en-GB" sz="1100" dirty="0"/>
              <a:t> different racial groups.  They were taught how superior the Aryan race was and how they should not mix with inferior races such as the Jews. Charts designed by the Nazis tried to help children identify Jews from their looks.</a:t>
            </a:r>
          </a:p>
          <a:p>
            <a:r>
              <a:rPr lang="en-GB" sz="1200" b="1" u="sng" dirty="0"/>
              <a:t>Eugenics </a:t>
            </a:r>
            <a:r>
              <a:rPr lang="en-GB" sz="1200" b="1" dirty="0"/>
              <a:t> - </a:t>
            </a:r>
            <a:r>
              <a:rPr lang="en-GB" sz="1100" dirty="0"/>
              <a:t>A study of how to produce perfect offspring by selecting 2 Aryan parents.</a:t>
            </a:r>
          </a:p>
        </p:txBody>
      </p:sp>
      <p:sp>
        <p:nvSpPr>
          <p:cNvPr id="12" name="TextBox 11"/>
          <p:cNvSpPr txBox="1"/>
          <p:nvPr/>
        </p:nvSpPr>
        <p:spPr>
          <a:xfrm>
            <a:off x="6482497" y="1477060"/>
            <a:ext cx="5633302" cy="5339923"/>
          </a:xfrm>
          <a:prstGeom prst="rect">
            <a:avLst/>
          </a:prstGeom>
          <a:noFill/>
          <a:ln w="12700">
            <a:solidFill>
              <a:schemeClr val="tx1"/>
            </a:solidFill>
          </a:ln>
        </p:spPr>
        <p:txBody>
          <a:bodyPr wrap="square" rtlCol="0">
            <a:spAutoFit/>
          </a:bodyPr>
          <a:lstStyle/>
          <a:p>
            <a:pPr algn="ctr"/>
            <a:r>
              <a:rPr lang="en-GB" sz="1400" b="1" dirty="0"/>
              <a:t>Control of TRADITIONAL CURRICULUM SUBJECTS</a:t>
            </a:r>
          </a:p>
          <a:p>
            <a:r>
              <a:rPr lang="en-GB" sz="1200" b="1" u="sng" dirty="0"/>
              <a:t>Maths</a:t>
            </a:r>
          </a:p>
          <a:p>
            <a:pPr marL="171450" indent="-171450">
              <a:buFont typeface="Wingdings" panose="05000000000000000000" pitchFamily="2" charset="2"/>
              <a:buChar char="q"/>
            </a:pPr>
            <a:r>
              <a:rPr lang="en-GB" sz="1100" dirty="0"/>
              <a:t>Maths books were re-written to include ‘</a:t>
            </a:r>
            <a:r>
              <a:rPr lang="en-GB" sz="1100" b="1" dirty="0"/>
              <a:t>social arithmetic</a:t>
            </a:r>
            <a:r>
              <a:rPr lang="en-GB" sz="1100" dirty="0"/>
              <a:t>’.  They gave ‘real life’ problems to solve about the number of Jews in Germany or the weight of a plane carrying bombs.</a:t>
            </a:r>
          </a:p>
          <a:p>
            <a:r>
              <a:rPr lang="en-GB" sz="1200" b="1" u="sng" dirty="0"/>
              <a:t>History</a:t>
            </a:r>
          </a:p>
          <a:p>
            <a:pPr marL="171450" indent="-171450">
              <a:buFont typeface="Wingdings" panose="05000000000000000000" pitchFamily="2" charset="2"/>
              <a:buChar char="q"/>
            </a:pPr>
            <a:r>
              <a:rPr lang="en-GB" sz="1100" dirty="0"/>
              <a:t>History books told students how Germany had been ‘stabbed in the back’ by the ‘November Criminals’ and the humiliation of the </a:t>
            </a:r>
            <a:r>
              <a:rPr lang="en-GB" sz="1100" b="1" dirty="0"/>
              <a:t>Treaty of Versailles</a:t>
            </a:r>
            <a:r>
              <a:rPr lang="en-GB" sz="1100" dirty="0"/>
              <a:t>. </a:t>
            </a:r>
          </a:p>
          <a:p>
            <a:pPr marL="171450" indent="-171450">
              <a:buFont typeface="Wingdings" panose="05000000000000000000" pitchFamily="2" charset="2"/>
              <a:buChar char="q"/>
            </a:pPr>
            <a:r>
              <a:rPr lang="en-GB" sz="1100" dirty="0"/>
              <a:t>They were full of brave and heroic accounts of the Germans past. </a:t>
            </a:r>
          </a:p>
          <a:p>
            <a:pPr marL="171450" indent="-171450">
              <a:buFont typeface="Wingdings" panose="05000000000000000000" pitchFamily="2" charset="2"/>
              <a:buChar char="q"/>
            </a:pPr>
            <a:r>
              <a:rPr lang="en-GB" sz="1100" dirty="0"/>
              <a:t>Events such as the Wall Street Crash would be </a:t>
            </a:r>
            <a:r>
              <a:rPr lang="en-GB" sz="1100" b="1" dirty="0"/>
              <a:t>blamed on the Jews </a:t>
            </a:r>
            <a:r>
              <a:rPr lang="en-GB" sz="1100" dirty="0"/>
              <a:t>or </a:t>
            </a:r>
            <a:r>
              <a:rPr lang="en-GB" sz="1100" b="1" dirty="0"/>
              <a:t>Communists</a:t>
            </a:r>
            <a:r>
              <a:rPr lang="en-GB" sz="1100" dirty="0"/>
              <a:t>. </a:t>
            </a:r>
          </a:p>
          <a:p>
            <a:r>
              <a:rPr lang="en-GB" sz="1200" b="1" u="sng" dirty="0"/>
              <a:t>Geography</a:t>
            </a:r>
          </a:p>
          <a:p>
            <a:pPr marL="171450" indent="-171450">
              <a:buFont typeface="Wingdings" panose="05000000000000000000" pitchFamily="2" charset="2"/>
              <a:buChar char="q"/>
            </a:pPr>
            <a:r>
              <a:rPr lang="en-GB" sz="1100" dirty="0"/>
              <a:t>Books were re-written to include the need for more </a:t>
            </a:r>
            <a:r>
              <a:rPr lang="en-GB" sz="1100" b="1" i="1" dirty="0"/>
              <a:t>Lebensraum</a:t>
            </a:r>
            <a:r>
              <a:rPr lang="en-GB" sz="1100" dirty="0"/>
              <a:t> (Living Space) for the German people in eastern Europe.  </a:t>
            </a:r>
          </a:p>
          <a:p>
            <a:pPr marL="171450" indent="-171450">
              <a:buFont typeface="Wingdings" panose="05000000000000000000" pitchFamily="2" charset="2"/>
              <a:buChar char="q"/>
            </a:pPr>
            <a:r>
              <a:rPr lang="en-GB" sz="1100" dirty="0"/>
              <a:t>Map reading skills were encouraged for boys.</a:t>
            </a:r>
          </a:p>
          <a:p>
            <a:r>
              <a:rPr lang="en-GB" sz="1200" b="1" u="sng" dirty="0"/>
              <a:t>Art</a:t>
            </a:r>
          </a:p>
          <a:p>
            <a:pPr marL="171450" indent="-171450">
              <a:buFont typeface="Wingdings" panose="05000000000000000000" pitchFamily="2" charset="2"/>
              <a:buChar char="q"/>
            </a:pPr>
            <a:r>
              <a:rPr lang="en-GB" sz="1100" dirty="0"/>
              <a:t>All forms of modern art from the Weimar period were rejected and called </a:t>
            </a:r>
            <a:r>
              <a:rPr lang="en-GB" sz="1100" b="1" dirty="0"/>
              <a:t>degenerate</a:t>
            </a:r>
            <a:r>
              <a:rPr lang="en-GB" sz="1100" dirty="0"/>
              <a:t>.  </a:t>
            </a:r>
          </a:p>
          <a:p>
            <a:pPr marL="171450" indent="-171450">
              <a:buFont typeface="Wingdings" panose="05000000000000000000" pitchFamily="2" charset="2"/>
              <a:buChar char="q"/>
            </a:pPr>
            <a:r>
              <a:rPr lang="en-GB" sz="1100" dirty="0"/>
              <a:t>The art of modern artists was compared to images of Germany’s disabled and mentally ill.</a:t>
            </a:r>
          </a:p>
          <a:p>
            <a:r>
              <a:rPr lang="en-GB" sz="1200" b="1" u="sng" dirty="0"/>
              <a:t>German</a:t>
            </a:r>
          </a:p>
          <a:p>
            <a:pPr marL="171450" indent="-171450">
              <a:buFont typeface="Wingdings" panose="05000000000000000000" pitchFamily="2" charset="2"/>
              <a:buChar char="q"/>
            </a:pPr>
            <a:r>
              <a:rPr lang="en-GB" sz="1100" dirty="0"/>
              <a:t>German </a:t>
            </a:r>
            <a:r>
              <a:rPr lang="en-GB" sz="1100" b="1" dirty="0"/>
              <a:t>storybooks</a:t>
            </a:r>
            <a:r>
              <a:rPr lang="en-GB" sz="1100" dirty="0"/>
              <a:t> were created to show the Nazi ideas of the perfect German race compared with the ‘evil’ nature of the Jews.  For example, </a:t>
            </a:r>
            <a:r>
              <a:rPr lang="en-GB" sz="1100" i="1" dirty="0"/>
              <a:t>The Poisonous Mushroom </a:t>
            </a:r>
            <a:r>
              <a:rPr lang="en-GB" sz="1100" dirty="0"/>
              <a:t>tells a story of a Jew.  Jews were hugely </a:t>
            </a:r>
            <a:r>
              <a:rPr lang="en-GB" sz="1100" b="1" dirty="0"/>
              <a:t>stereotyped</a:t>
            </a:r>
            <a:r>
              <a:rPr lang="en-GB" sz="1100" dirty="0"/>
              <a:t> and seen as </a:t>
            </a:r>
            <a:r>
              <a:rPr lang="en-GB" sz="1100" b="1" dirty="0"/>
              <a:t>child molesters </a:t>
            </a:r>
            <a:r>
              <a:rPr lang="en-GB" sz="1100" dirty="0"/>
              <a:t>and </a:t>
            </a:r>
            <a:r>
              <a:rPr lang="en-GB" sz="1100" b="1" dirty="0"/>
              <a:t>perverts</a:t>
            </a:r>
            <a:r>
              <a:rPr lang="en-GB" sz="1100" dirty="0"/>
              <a:t>. </a:t>
            </a:r>
          </a:p>
          <a:p>
            <a:pPr marL="171450" indent="-171450">
              <a:buFont typeface="Wingdings" panose="05000000000000000000" pitchFamily="2" charset="2"/>
              <a:buChar char="q"/>
            </a:pPr>
            <a:r>
              <a:rPr lang="en-GB" sz="1100" b="1" i="1" dirty="0"/>
              <a:t>Mein </a:t>
            </a:r>
            <a:r>
              <a:rPr lang="en-GB" sz="1100" b="1" i="1" dirty="0" err="1"/>
              <a:t>Kampf</a:t>
            </a:r>
            <a:r>
              <a:rPr lang="en-GB" sz="1100" b="1" i="1" dirty="0"/>
              <a:t> </a:t>
            </a:r>
            <a:r>
              <a:rPr lang="en-GB" sz="1100" dirty="0"/>
              <a:t>was made a compulsory school text book.</a:t>
            </a:r>
          </a:p>
          <a:p>
            <a:r>
              <a:rPr lang="en-GB" sz="1200" b="1" u="sng" dirty="0"/>
              <a:t>Physical Education</a:t>
            </a:r>
          </a:p>
          <a:p>
            <a:pPr marL="171450" indent="-171450">
              <a:buFont typeface="Wingdings" panose="05000000000000000000" pitchFamily="2" charset="2"/>
              <a:buChar char="q"/>
            </a:pPr>
            <a:r>
              <a:rPr lang="en-GB" sz="1100" dirty="0"/>
              <a:t>Time for P.E. was </a:t>
            </a:r>
            <a:r>
              <a:rPr lang="en-GB" sz="1100" b="1" dirty="0"/>
              <a:t>doubled</a:t>
            </a:r>
            <a:r>
              <a:rPr lang="en-GB" sz="1100" dirty="0"/>
              <a:t>.  By 1939, P.E. was 1/3 of a child’s day. Students were encouraged to be </a:t>
            </a:r>
            <a:r>
              <a:rPr lang="en-GB" sz="1100" b="1" dirty="0"/>
              <a:t>determined</a:t>
            </a:r>
            <a:r>
              <a:rPr lang="en-GB" sz="1100" dirty="0"/>
              <a:t> and fight hard to encourage </a:t>
            </a:r>
            <a:r>
              <a:rPr lang="en-GB" sz="1100" b="1" dirty="0"/>
              <a:t>braveness</a:t>
            </a:r>
            <a:r>
              <a:rPr lang="en-GB" sz="1100" dirty="0"/>
              <a:t> and </a:t>
            </a:r>
            <a:r>
              <a:rPr lang="en-GB" sz="1100" b="1" dirty="0"/>
              <a:t>self sacrifice </a:t>
            </a:r>
            <a:r>
              <a:rPr lang="en-GB" sz="1100" dirty="0"/>
              <a:t>for Germany.</a:t>
            </a:r>
          </a:p>
          <a:p>
            <a:r>
              <a:rPr lang="en-GB" sz="1200" b="1" u="sng" dirty="0"/>
              <a:t>Science</a:t>
            </a:r>
          </a:p>
          <a:p>
            <a:pPr marL="171450" indent="-171450">
              <a:buFont typeface="Wingdings" panose="05000000000000000000" pitchFamily="2" charset="2"/>
              <a:buChar char="q"/>
            </a:pPr>
            <a:r>
              <a:rPr lang="en-GB" sz="1100" dirty="0"/>
              <a:t>Students were taught how the Aryan race were superior to the </a:t>
            </a:r>
            <a:r>
              <a:rPr lang="en-GB" sz="1100" b="1" i="1" dirty="0"/>
              <a:t>untermenschen</a:t>
            </a:r>
            <a:r>
              <a:rPr lang="en-GB" sz="1100" dirty="0"/>
              <a:t> (</a:t>
            </a:r>
            <a:r>
              <a:rPr lang="en-GB" sz="1100" b="1" dirty="0"/>
              <a:t>sub human</a:t>
            </a:r>
            <a:r>
              <a:rPr lang="en-GB" sz="1100" dirty="0"/>
              <a:t>) Jews. Students were told how inferior races could be identified with body measurements. </a:t>
            </a:r>
            <a:r>
              <a:rPr lang="en-GB" sz="1200" b="1" u="sng" dirty="0"/>
              <a:t>Domestic Science</a:t>
            </a:r>
            <a:endParaRPr lang="en-GB" sz="1200" u="sng" dirty="0"/>
          </a:p>
          <a:p>
            <a:pPr marL="171450" indent="-171450">
              <a:buFont typeface="Wingdings" panose="05000000000000000000" pitchFamily="2" charset="2"/>
              <a:buChar char="q"/>
            </a:pPr>
            <a:r>
              <a:rPr lang="en-GB" sz="1100" dirty="0"/>
              <a:t>Made </a:t>
            </a:r>
            <a:r>
              <a:rPr lang="en-GB" sz="1100" b="1" dirty="0"/>
              <a:t>compulsory</a:t>
            </a:r>
            <a:r>
              <a:rPr lang="en-GB" sz="1100" dirty="0"/>
              <a:t> for girls who studied health, hygiene, cooking and domestic chores.  The aim was to make them more efficient </a:t>
            </a:r>
            <a:r>
              <a:rPr lang="en-GB" sz="1100" b="1" dirty="0"/>
              <a:t>wives</a:t>
            </a:r>
            <a:r>
              <a:rPr lang="en-GB" sz="1100" dirty="0"/>
              <a:t> and </a:t>
            </a:r>
            <a:r>
              <a:rPr lang="en-GB" sz="1100" b="1" dirty="0"/>
              <a:t>mothers</a:t>
            </a:r>
            <a:r>
              <a:rPr lang="en-GB" sz="1100" dirty="0"/>
              <a:t>.</a:t>
            </a:r>
          </a:p>
        </p:txBody>
      </p:sp>
      <p:sp>
        <p:nvSpPr>
          <p:cNvPr id="13" name="TextBox 12"/>
          <p:cNvSpPr txBox="1"/>
          <p:nvPr/>
        </p:nvSpPr>
        <p:spPr>
          <a:xfrm>
            <a:off x="33253" y="3746136"/>
            <a:ext cx="3182641" cy="3062377"/>
          </a:xfrm>
          <a:prstGeom prst="rect">
            <a:avLst/>
          </a:prstGeom>
          <a:noFill/>
          <a:ln w="12700">
            <a:solidFill>
              <a:schemeClr val="tx1"/>
            </a:solidFill>
          </a:ln>
        </p:spPr>
        <p:txBody>
          <a:bodyPr wrap="square" rtlCol="0">
            <a:spAutoFit/>
          </a:bodyPr>
          <a:lstStyle/>
          <a:p>
            <a:pPr algn="ctr"/>
            <a:r>
              <a:rPr lang="en-GB" sz="1400" b="1" dirty="0"/>
              <a:t>Control of the                                            SCHOOL DAY</a:t>
            </a:r>
            <a:endParaRPr lang="en-GB" sz="1400" dirty="0"/>
          </a:p>
          <a:p>
            <a:pPr marL="171450" indent="-171450">
              <a:buFont typeface="Wingdings" panose="05000000000000000000" pitchFamily="2" charset="2"/>
              <a:buChar char="q"/>
            </a:pPr>
            <a:r>
              <a:rPr lang="en-GB" sz="1100" dirty="0"/>
              <a:t>Children were not allowed any free time without the </a:t>
            </a:r>
            <a:r>
              <a:rPr lang="en-GB" sz="1100" b="1" dirty="0"/>
              <a:t>influence</a:t>
            </a:r>
            <a:r>
              <a:rPr lang="en-GB" sz="1100" dirty="0"/>
              <a:t> of the Nazi Party.</a:t>
            </a:r>
          </a:p>
          <a:p>
            <a:pPr marL="171450" indent="-171450">
              <a:buFont typeface="Wingdings" panose="05000000000000000000" pitchFamily="2" charset="2"/>
              <a:buChar char="q"/>
            </a:pPr>
            <a:r>
              <a:rPr lang="en-GB" sz="1100" dirty="0"/>
              <a:t>School days were made longer and children would then attend Hitler Youth groups afterwards.</a:t>
            </a:r>
          </a:p>
          <a:p>
            <a:pPr marL="171450" indent="-171450">
              <a:buFont typeface="Wingdings" panose="05000000000000000000" pitchFamily="2" charset="2"/>
              <a:buChar char="q"/>
            </a:pPr>
            <a:r>
              <a:rPr lang="en-GB" sz="1100" dirty="0"/>
              <a:t>This took children away from the influence of their parents for most of the time.</a:t>
            </a:r>
          </a:p>
          <a:p>
            <a:pPr marL="171450" indent="-171450">
              <a:buFont typeface="Wingdings" panose="05000000000000000000" pitchFamily="2" charset="2"/>
              <a:buChar char="q"/>
            </a:pPr>
            <a:r>
              <a:rPr lang="en-GB" sz="1100" dirty="0"/>
              <a:t>School </a:t>
            </a:r>
            <a:r>
              <a:rPr lang="en-GB" sz="1100" b="1" dirty="0"/>
              <a:t>notice boards </a:t>
            </a:r>
            <a:r>
              <a:rPr lang="en-GB" sz="1100" dirty="0"/>
              <a:t>would be full of Nazi Party posters advertising events and meetings.</a:t>
            </a:r>
          </a:p>
          <a:p>
            <a:pPr marL="171450" indent="-171450">
              <a:buFont typeface="Wingdings" panose="05000000000000000000" pitchFamily="2" charset="2"/>
              <a:buChar char="q"/>
            </a:pPr>
            <a:r>
              <a:rPr lang="en-GB" sz="1100" b="1" dirty="0"/>
              <a:t>Attendance </a:t>
            </a:r>
            <a:r>
              <a:rPr lang="en-GB" sz="1100" dirty="0"/>
              <a:t>was a huge problem for schools as children were allowed to take time off school for Hitler Youth events. One school with 870 pupils showed that 23,000 school days were lost because of extra-curricular activities during one academic year. </a:t>
            </a:r>
          </a:p>
        </p:txBody>
      </p:sp>
      <p:sp>
        <p:nvSpPr>
          <p:cNvPr id="14" name="TextBox 13"/>
          <p:cNvSpPr txBox="1"/>
          <p:nvPr/>
        </p:nvSpPr>
        <p:spPr>
          <a:xfrm>
            <a:off x="3257033" y="4761799"/>
            <a:ext cx="3184324" cy="2046714"/>
          </a:xfrm>
          <a:prstGeom prst="rect">
            <a:avLst/>
          </a:prstGeom>
          <a:noFill/>
          <a:ln w="12700">
            <a:solidFill>
              <a:schemeClr val="tx1"/>
            </a:solidFill>
          </a:ln>
        </p:spPr>
        <p:txBody>
          <a:bodyPr wrap="square" rtlCol="0">
            <a:spAutoFit/>
          </a:bodyPr>
          <a:lstStyle/>
          <a:p>
            <a:pPr algn="ctr"/>
            <a:r>
              <a:rPr lang="en-GB" sz="1400" b="1" dirty="0"/>
              <a:t>Control of                                                                         NEW NAZI SCHOOLS</a:t>
            </a:r>
            <a:endParaRPr lang="en-GB" sz="1400" dirty="0"/>
          </a:p>
          <a:p>
            <a:pPr marL="171450" indent="-171450">
              <a:buFont typeface="Wingdings" panose="05000000000000000000" pitchFamily="2" charset="2"/>
              <a:buChar char="q"/>
            </a:pPr>
            <a:r>
              <a:rPr lang="en-GB" sz="1100" b="1" dirty="0"/>
              <a:t>Bernhard Rust </a:t>
            </a:r>
            <a:r>
              <a:rPr lang="en-GB" sz="1100" dirty="0"/>
              <a:t>set up</a:t>
            </a:r>
            <a:r>
              <a:rPr lang="en-GB" sz="1100" b="1" dirty="0"/>
              <a:t> elite boarding schools </a:t>
            </a:r>
            <a:r>
              <a:rPr lang="en-GB" sz="1100" dirty="0"/>
              <a:t>called </a:t>
            </a:r>
            <a:r>
              <a:rPr lang="en-GB" sz="1100" b="1" dirty="0" err="1"/>
              <a:t>Napolas</a:t>
            </a:r>
            <a:r>
              <a:rPr lang="en-GB" sz="1100" dirty="0"/>
              <a:t>. There were </a:t>
            </a:r>
            <a:r>
              <a:rPr lang="en-GB" sz="1100" b="1" dirty="0"/>
              <a:t>16</a:t>
            </a:r>
            <a:r>
              <a:rPr lang="en-GB" sz="1100" dirty="0"/>
              <a:t> </a:t>
            </a:r>
            <a:r>
              <a:rPr lang="en-GB" sz="1100" dirty="0" err="1"/>
              <a:t>Napolas</a:t>
            </a:r>
            <a:r>
              <a:rPr lang="en-GB" sz="1100" dirty="0"/>
              <a:t> by 1939. </a:t>
            </a:r>
          </a:p>
          <a:p>
            <a:pPr marL="171450" indent="-171450">
              <a:buFont typeface="Wingdings" panose="05000000000000000000" pitchFamily="2" charset="2"/>
              <a:buChar char="q"/>
            </a:pPr>
            <a:r>
              <a:rPr lang="en-GB" sz="1100" dirty="0"/>
              <a:t>They aimed to train the </a:t>
            </a:r>
            <a:r>
              <a:rPr lang="en-GB" sz="1100" b="1" dirty="0"/>
              <a:t>future leaders </a:t>
            </a:r>
            <a:r>
              <a:rPr lang="en-GB" sz="1100" dirty="0"/>
              <a:t>of Germany. </a:t>
            </a:r>
          </a:p>
          <a:p>
            <a:pPr marL="171450" indent="-171450">
              <a:buFont typeface="Wingdings" panose="05000000000000000000" pitchFamily="2" charset="2"/>
              <a:buChar char="q"/>
            </a:pPr>
            <a:r>
              <a:rPr lang="en-GB" sz="1100" dirty="0"/>
              <a:t>Pupils were </a:t>
            </a:r>
            <a:r>
              <a:rPr lang="en-GB" sz="1100" b="1" dirty="0"/>
              <a:t>specially tested </a:t>
            </a:r>
            <a:r>
              <a:rPr lang="en-GB" sz="1100" dirty="0"/>
              <a:t>for a place in the school.  </a:t>
            </a:r>
          </a:p>
          <a:p>
            <a:pPr marL="171450" indent="-171450">
              <a:buFont typeface="Wingdings" panose="05000000000000000000" pitchFamily="2" charset="2"/>
              <a:buChar char="q"/>
            </a:pPr>
            <a:r>
              <a:rPr lang="en-GB" sz="1100" dirty="0"/>
              <a:t>They were not taught by teachers but selected members of the SA and the SS.  Pupils from these schools would join the army, police or the SS.</a:t>
            </a:r>
          </a:p>
        </p:txBody>
      </p:sp>
    </p:spTree>
    <p:extLst>
      <p:ext uri="{BB962C8B-B14F-4D97-AF65-F5344CB8AC3E}">
        <p14:creationId xmlns:p14="http://schemas.microsoft.com/office/powerpoint/2010/main" val="35934039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907086" y="-61555"/>
            <a:ext cx="8765083" cy="523220"/>
          </a:xfrm>
          <a:prstGeom prst="rect">
            <a:avLst/>
          </a:prstGeom>
          <a:noFill/>
        </p:spPr>
        <p:txBody>
          <a:bodyPr wrap="square" rtlCol="0">
            <a:spAutoFit/>
          </a:bodyPr>
          <a:lstStyle/>
          <a:p>
            <a:pPr algn="ctr"/>
            <a:r>
              <a:rPr lang="en-GB" sz="2800" b="1" dirty="0"/>
              <a:t>L</a:t>
            </a:r>
            <a:r>
              <a:rPr lang="en-GB" sz="2000" b="1" dirty="0"/>
              <a:t>esson </a:t>
            </a:r>
            <a:r>
              <a:rPr lang="en-GB" sz="2800" b="1" dirty="0"/>
              <a:t>24</a:t>
            </a:r>
            <a:r>
              <a:rPr lang="en-GB" sz="2000" b="1" dirty="0"/>
              <a:t>: Life in Nazi Germany – the reduction in unemployment?</a:t>
            </a:r>
            <a:endParaRPr lang="en-GB" b="1" dirty="0"/>
          </a:p>
        </p:txBody>
      </p:sp>
      <p:sp>
        <p:nvSpPr>
          <p:cNvPr id="6" name="TextBox 5"/>
          <p:cNvSpPr txBox="1"/>
          <p:nvPr/>
        </p:nvSpPr>
        <p:spPr>
          <a:xfrm>
            <a:off x="-99997" y="-61555"/>
            <a:ext cx="2789410" cy="523220"/>
          </a:xfrm>
          <a:prstGeom prst="rect">
            <a:avLst/>
          </a:prstGeom>
          <a:noFill/>
        </p:spPr>
        <p:txBody>
          <a:bodyPr wrap="square" rtlCol="0">
            <a:spAutoFit/>
          </a:bodyPr>
          <a:lstStyle/>
          <a:p>
            <a:pPr algn="ctr"/>
            <a:r>
              <a:rPr lang="en-GB" sz="2800" b="1" dirty="0">
                <a:latin typeface="Berlin Sans FB" panose="020E0602020502020306" pitchFamily="34" charset="0"/>
              </a:rPr>
              <a:t>T</a:t>
            </a:r>
            <a:r>
              <a:rPr lang="en-GB" sz="2000" b="1" dirty="0">
                <a:latin typeface="Berlin Sans FB" panose="020E0602020502020306" pitchFamily="34" charset="0"/>
              </a:rPr>
              <a:t>H</a:t>
            </a:r>
            <a:r>
              <a:rPr lang="en-GB" sz="2400" b="1" dirty="0">
                <a:latin typeface="Berlin Sans FB" panose="020E0602020502020306" pitchFamily="34" charset="0"/>
              </a:rPr>
              <a:t>E</a:t>
            </a:r>
            <a:r>
              <a:rPr lang="en-GB" sz="2000" b="1" dirty="0">
                <a:latin typeface="Berlin Sans FB" panose="020E0602020502020306" pitchFamily="34" charset="0"/>
              </a:rPr>
              <a:t> </a:t>
            </a:r>
            <a:r>
              <a:rPr lang="en-GB" sz="2400" b="1" dirty="0">
                <a:latin typeface="Berlin Sans FB" panose="020E0602020502020306" pitchFamily="34" charset="0"/>
              </a:rPr>
              <a:t>K</a:t>
            </a:r>
            <a:r>
              <a:rPr lang="en-GB" sz="2000" b="1" dirty="0">
                <a:latin typeface="Berlin Sans FB" panose="020E0602020502020306" pitchFamily="34" charset="0"/>
              </a:rPr>
              <a:t>E</a:t>
            </a:r>
            <a:r>
              <a:rPr lang="en-GB" sz="2400" b="1" dirty="0">
                <a:latin typeface="Berlin Sans FB" panose="020E0602020502020306" pitchFamily="34" charset="0"/>
              </a:rPr>
              <a:t>Y</a:t>
            </a:r>
            <a:r>
              <a:rPr lang="en-GB" sz="2000" b="1" dirty="0">
                <a:latin typeface="Berlin Sans FB" panose="020E0602020502020306" pitchFamily="34" charset="0"/>
              </a:rPr>
              <a:t> </a:t>
            </a:r>
            <a:r>
              <a:rPr lang="en-GB" sz="2800" b="1" dirty="0">
                <a:latin typeface="Berlin Sans FB" panose="020E0602020502020306" pitchFamily="34" charset="0"/>
              </a:rPr>
              <a:t>P</a:t>
            </a:r>
            <a:r>
              <a:rPr lang="en-GB" sz="2000" b="1" dirty="0">
                <a:latin typeface="Berlin Sans FB" panose="020E0602020502020306" pitchFamily="34" charset="0"/>
              </a:rPr>
              <a:t>O</a:t>
            </a:r>
            <a:r>
              <a:rPr lang="en-GB" sz="2400" b="1" dirty="0">
                <a:latin typeface="Berlin Sans FB" panose="020E0602020502020306" pitchFamily="34" charset="0"/>
              </a:rPr>
              <a:t>I</a:t>
            </a:r>
            <a:r>
              <a:rPr lang="en-GB" sz="2000" b="1" dirty="0">
                <a:latin typeface="Berlin Sans FB" panose="020E0602020502020306" pitchFamily="34" charset="0"/>
              </a:rPr>
              <a:t>N</a:t>
            </a:r>
            <a:r>
              <a:rPr lang="en-GB" sz="2800" b="1" dirty="0">
                <a:latin typeface="Berlin Sans FB" panose="020E0602020502020306" pitchFamily="34" charset="0"/>
              </a:rPr>
              <a:t>T</a:t>
            </a:r>
            <a:r>
              <a:rPr lang="en-GB" sz="2000" b="1" dirty="0">
                <a:latin typeface="Berlin Sans FB" panose="020E0602020502020306" pitchFamily="34" charset="0"/>
              </a:rPr>
              <a:t>S</a:t>
            </a:r>
          </a:p>
        </p:txBody>
      </p:sp>
      <p:cxnSp>
        <p:nvCxnSpPr>
          <p:cNvPr id="7" name="Straight Connector 6"/>
          <p:cNvCxnSpPr/>
          <p:nvPr/>
        </p:nvCxnSpPr>
        <p:spPr>
          <a:xfrm>
            <a:off x="0" y="414417"/>
            <a:ext cx="12192000"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4339352" y="421072"/>
            <a:ext cx="6705602" cy="784830"/>
          </a:xfrm>
          <a:prstGeom prst="rect">
            <a:avLst/>
          </a:prstGeom>
          <a:noFill/>
          <a:ln w="12700">
            <a:solidFill>
              <a:schemeClr val="tx1"/>
            </a:solidFill>
          </a:ln>
        </p:spPr>
        <p:txBody>
          <a:bodyPr wrap="square" rtlCol="0">
            <a:spAutoFit/>
          </a:bodyPr>
          <a:lstStyle/>
          <a:p>
            <a:pPr algn="ctr"/>
            <a:r>
              <a:rPr lang="en-GB" sz="1200" b="1" dirty="0"/>
              <a:t>German unemployment before 1933</a:t>
            </a:r>
          </a:p>
          <a:p>
            <a:pPr marL="171450" indent="-171450">
              <a:buFont typeface="Wingdings" panose="05000000000000000000" pitchFamily="2" charset="2"/>
              <a:buChar char="q"/>
            </a:pPr>
            <a:r>
              <a:rPr lang="en-GB" sz="1100" dirty="0"/>
              <a:t>Around </a:t>
            </a:r>
            <a:r>
              <a:rPr lang="en-GB" sz="1100" b="1" dirty="0"/>
              <a:t>5 million </a:t>
            </a:r>
            <a:r>
              <a:rPr lang="en-GB" sz="1100" dirty="0"/>
              <a:t>Germans were still unemployed by 1933.  This was </a:t>
            </a:r>
            <a:r>
              <a:rPr lang="en-GB" sz="1100" b="1" dirty="0"/>
              <a:t>25%</a:t>
            </a:r>
            <a:r>
              <a:rPr lang="en-GB" sz="1100" dirty="0"/>
              <a:t> of all workers.</a:t>
            </a:r>
          </a:p>
          <a:p>
            <a:pPr marL="171450" indent="-171450">
              <a:buFont typeface="Wingdings" panose="05000000000000000000" pitchFamily="2" charset="2"/>
              <a:buChar char="q"/>
            </a:pPr>
            <a:r>
              <a:rPr lang="en-GB" sz="1100" dirty="0"/>
              <a:t>Many Germans still remembered the ‘dark days’ of the </a:t>
            </a:r>
            <a:r>
              <a:rPr lang="en-GB" sz="1100" b="1" dirty="0"/>
              <a:t>Wall Street Crash </a:t>
            </a:r>
            <a:r>
              <a:rPr lang="en-GB" sz="1100" dirty="0"/>
              <a:t>and the unemployment after WW1.</a:t>
            </a:r>
          </a:p>
          <a:p>
            <a:pPr marL="171450" indent="-171450">
              <a:buFont typeface="Wingdings" panose="05000000000000000000" pitchFamily="2" charset="2"/>
              <a:buChar char="q"/>
            </a:pPr>
            <a:r>
              <a:rPr lang="en-GB" sz="1100" dirty="0"/>
              <a:t>For many families, simply having a job and earning money for their family was more important than politics.</a:t>
            </a:r>
          </a:p>
        </p:txBody>
      </p:sp>
      <p:sp>
        <p:nvSpPr>
          <p:cNvPr id="8" name="TextBox 7"/>
          <p:cNvSpPr txBox="1"/>
          <p:nvPr/>
        </p:nvSpPr>
        <p:spPr>
          <a:xfrm>
            <a:off x="4343399" y="1198239"/>
            <a:ext cx="7772400" cy="954107"/>
          </a:xfrm>
          <a:prstGeom prst="rect">
            <a:avLst/>
          </a:prstGeom>
          <a:noFill/>
          <a:ln w="12700">
            <a:solidFill>
              <a:schemeClr val="tx1"/>
            </a:solidFill>
          </a:ln>
        </p:spPr>
        <p:txBody>
          <a:bodyPr wrap="square" rtlCol="0">
            <a:spAutoFit/>
          </a:bodyPr>
          <a:lstStyle/>
          <a:p>
            <a:pPr algn="ctr"/>
            <a:r>
              <a:rPr lang="en-GB" sz="1200" b="1" dirty="0"/>
              <a:t>Why did Hitler need to reduce unemployment?</a:t>
            </a:r>
          </a:p>
          <a:p>
            <a:pPr marL="171450" indent="-171450">
              <a:buFont typeface="Wingdings" panose="05000000000000000000" pitchFamily="2" charset="2"/>
              <a:buChar char="q"/>
            </a:pPr>
            <a:r>
              <a:rPr lang="en-GB" sz="1100" dirty="0"/>
              <a:t>Unemployed workers were more likely to support the </a:t>
            </a:r>
            <a:r>
              <a:rPr lang="en-GB" sz="1100" b="1" dirty="0"/>
              <a:t>Communist Party </a:t>
            </a:r>
            <a:r>
              <a:rPr lang="en-GB" sz="1100" dirty="0"/>
              <a:t>who were rivals to Hitler.</a:t>
            </a:r>
          </a:p>
          <a:p>
            <a:pPr marL="171450" indent="-171450">
              <a:buFont typeface="Wingdings" panose="05000000000000000000" pitchFamily="2" charset="2"/>
              <a:buChar char="q"/>
            </a:pPr>
            <a:r>
              <a:rPr lang="en-GB" sz="1100" dirty="0"/>
              <a:t>The Nazis believed it would increase the genuine support for the Nazis and restore German pride in their country.</a:t>
            </a:r>
          </a:p>
          <a:p>
            <a:pPr marL="171450" indent="-171450">
              <a:buFont typeface="Wingdings" panose="05000000000000000000" pitchFamily="2" charset="2"/>
              <a:buChar char="q"/>
            </a:pPr>
            <a:r>
              <a:rPr lang="en-GB" sz="1100" dirty="0"/>
              <a:t>The Nazis wanted an </a:t>
            </a:r>
            <a:r>
              <a:rPr lang="en-GB" sz="1100" b="1" dirty="0"/>
              <a:t>AUTARKY</a:t>
            </a:r>
            <a:r>
              <a:rPr lang="en-GB" sz="1100" dirty="0"/>
              <a:t> – A country which would be self sufficient and not need to trade with other nations.  This again would restore German pride, show Germany’s determination to succeed and prove the success of the Nazi regime.</a:t>
            </a:r>
          </a:p>
        </p:txBody>
      </p:sp>
      <p:pic>
        <p:nvPicPr>
          <p:cNvPr id="3" name="Picture 2"/>
          <p:cNvPicPr>
            <a:picLocks noChangeAspect="1"/>
          </p:cNvPicPr>
          <p:nvPr/>
        </p:nvPicPr>
        <p:blipFill>
          <a:blip r:embed="rId3"/>
          <a:stretch>
            <a:fillRect/>
          </a:stretch>
        </p:blipFill>
        <p:spPr>
          <a:xfrm>
            <a:off x="93922" y="414417"/>
            <a:ext cx="4151508" cy="1686277"/>
          </a:xfrm>
          <a:prstGeom prst="rect">
            <a:avLst/>
          </a:prstGeom>
          <a:ln>
            <a:solidFill>
              <a:schemeClr val="tx1"/>
            </a:solidFill>
          </a:ln>
        </p:spPr>
      </p:pic>
      <p:sp>
        <p:nvSpPr>
          <p:cNvPr id="11" name="TextBox 10"/>
          <p:cNvSpPr txBox="1"/>
          <p:nvPr/>
        </p:nvSpPr>
        <p:spPr>
          <a:xfrm>
            <a:off x="140591" y="2391566"/>
            <a:ext cx="3740026" cy="2323713"/>
          </a:xfrm>
          <a:prstGeom prst="rect">
            <a:avLst/>
          </a:prstGeom>
          <a:noFill/>
          <a:ln w="12700">
            <a:solidFill>
              <a:schemeClr val="tx1"/>
            </a:solidFill>
          </a:ln>
        </p:spPr>
        <p:txBody>
          <a:bodyPr wrap="square" rtlCol="0">
            <a:spAutoFit/>
          </a:bodyPr>
          <a:lstStyle/>
          <a:p>
            <a:pPr algn="ctr"/>
            <a:r>
              <a:rPr lang="en-GB" sz="1200" b="1" dirty="0"/>
              <a:t>Factor One</a:t>
            </a:r>
          </a:p>
          <a:p>
            <a:pPr algn="ctr"/>
            <a:r>
              <a:rPr lang="en-GB" sz="1200" b="1" dirty="0"/>
              <a:t>The Nazi Labour Service (RAD)</a:t>
            </a:r>
          </a:p>
          <a:p>
            <a:pPr marL="171450" indent="-171450">
              <a:buFont typeface="Wingdings" panose="05000000000000000000" pitchFamily="2" charset="2"/>
              <a:buChar char="q"/>
            </a:pPr>
            <a:r>
              <a:rPr lang="en-GB" sz="1100" dirty="0"/>
              <a:t>Set up in 1933 and at first </a:t>
            </a:r>
            <a:r>
              <a:rPr lang="en-GB" sz="1100" b="1" dirty="0"/>
              <a:t>voluntary</a:t>
            </a:r>
            <a:r>
              <a:rPr lang="en-GB" sz="1100" dirty="0"/>
              <a:t>.</a:t>
            </a:r>
          </a:p>
          <a:p>
            <a:pPr marL="171450" indent="-171450">
              <a:buFont typeface="Wingdings" panose="05000000000000000000" pitchFamily="2" charset="2"/>
              <a:buChar char="q"/>
            </a:pPr>
            <a:r>
              <a:rPr lang="en-GB" sz="1100" dirty="0"/>
              <a:t>It provided work specifically for the unemployed.</a:t>
            </a:r>
          </a:p>
          <a:p>
            <a:pPr marL="171450" indent="-171450">
              <a:buFont typeface="Wingdings" panose="05000000000000000000" pitchFamily="2" charset="2"/>
              <a:buChar char="q"/>
            </a:pPr>
            <a:r>
              <a:rPr lang="en-GB" sz="1100" dirty="0"/>
              <a:t>Work was focussed on ‘</a:t>
            </a:r>
            <a:r>
              <a:rPr lang="en-GB" sz="1100" b="1" dirty="0"/>
              <a:t>public works</a:t>
            </a:r>
            <a:r>
              <a:rPr lang="en-GB" sz="1100" dirty="0"/>
              <a:t>’ such as repairing roads, building hospitals, schools, sports facilities like the 1936 Olympic Stadium and bridges. </a:t>
            </a:r>
          </a:p>
          <a:p>
            <a:pPr marL="171450" indent="-171450">
              <a:buFont typeface="Wingdings" panose="05000000000000000000" pitchFamily="2" charset="2"/>
              <a:buChar char="q"/>
            </a:pPr>
            <a:r>
              <a:rPr lang="en-GB" sz="1100" dirty="0"/>
              <a:t>These projects were all </a:t>
            </a:r>
            <a:r>
              <a:rPr lang="en-GB" sz="1100" b="1" dirty="0"/>
              <a:t>very visible </a:t>
            </a:r>
            <a:r>
              <a:rPr lang="en-GB" sz="1100" dirty="0"/>
              <a:t>to the German                   public who saw them as the start of a new Germany.</a:t>
            </a:r>
          </a:p>
          <a:p>
            <a:pPr marL="171450" indent="-171450">
              <a:buFont typeface="Wingdings" panose="05000000000000000000" pitchFamily="2" charset="2"/>
              <a:buChar char="q"/>
            </a:pPr>
            <a:r>
              <a:rPr lang="en-GB" sz="1100" dirty="0"/>
              <a:t>It was made </a:t>
            </a:r>
            <a:r>
              <a:rPr lang="en-GB" sz="1100" b="1" dirty="0"/>
              <a:t>compulsory</a:t>
            </a:r>
            <a:r>
              <a:rPr lang="en-GB" sz="1100" dirty="0"/>
              <a:t> in 1935 when all unemployed men had to work for </a:t>
            </a:r>
            <a:r>
              <a:rPr lang="en-GB" sz="1100" b="1" dirty="0"/>
              <a:t>6 months at a time</a:t>
            </a:r>
            <a:r>
              <a:rPr lang="en-GB" sz="1100" dirty="0"/>
              <a:t>.</a:t>
            </a:r>
          </a:p>
          <a:p>
            <a:pPr marL="171450" indent="-171450">
              <a:buFont typeface="Wingdings" panose="05000000000000000000" pitchFamily="2" charset="2"/>
              <a:buChar char="q"/>
            </a:pPr>
            <a:r>
              <a:rPr lang="en-GB" sz="1100" dirty="0"/>
              <a:t>It was not always popular as it was organised like the              army.  It had a uniform and there was strict discipline.  </a:t>
            </a:r>
          </a:p>
        </p:txBody>
      </p:sp>
      <p:sp>
        <p:nvSpPr>
          <p:cNvPr id="12" name="TextBox 11"/>
          <p:cNvSpPr txBox="1"/>
          <p:nvPr/>
        </p:nvSpPr>
        <p:spPr>
          <a:xfrm>
            <a:off x="3991705" y="2386947"/>
            <a:ext cx="2656114" cy="2323713"/>
          </a:xfrm>
          <a:prstGeom prst="rect">
            <a:avLst/>
          </a:prstGeom>
          <a:noFill/>
          <a:ln w="12700">
            <a:solidFill>
              <a:schemeClr val="tx1"/>
            </a:solidFill>
          </a:ln>
        </p:spPr>
        <p:txBody>
          <a:bodyPr wrap="square" rtlCol="0">
            <a:spAutoFit/>
          </a:bodyPr>
          <a:lstStyle/>
          <a:p>
            <a:pPr algn="ctr"/>
            <a:r>
              <a:rPr lang="en-GB" sz="1200" b="1" dirty="0"/>
              <a:t>Factor Two</a:t>
            </a:r>
          </a:p>
          <a:p>
            <a:pPr algn="ctr"/>
            <a:r>
              <a:rPr lang="en-GB" sz="1200" b="1" dirty="0"/>
              <a:t>Building the Autobahns (Motorways)</a:t>
            </a:r>
          </a:p>
          <a:p>
            <a:pPr marL="171450" indent="-171450">
              <a:buFont typeface="Wingdings" panose="05000000000000000000" pitchFamily="2" charset="2"/>
              <a:buChar char="q"/>
            </a:pPr>
            <a:r>
              <a:rPr lang="en-GB" sz="1100" dirty="0"/>
              <a:t>The Nazis planned 7,000 miles of </a:t>
            </a:r>
            <a:r>
              <a:rPr lang="en-GB" sz="1100" b="1" dirty="0"/>
              <a:t>new motorways</a:t>
            </a:r>
            <a:r>
              <a:rPr lang="en-GB" sz="1100" dirty="0"/>
              <a:t> throughout Germany.</a:t>
            </a:r>
          </a:p>
          <a:p>
            <a:pPr marL="171450" indent="-171450">
              <a:buFont typeface="Wingdings" panose="05000000000000000000" pitchFamily="2" charset="2"/>
              <a:buChar char="q"/>
            </a:pPr>
            <a:r>
              <a:rPr lang="en-GB" sz="1100" dirty="0"/>
              <a:t>It was started in 1933 by Hitler himself &amp; used as a publicity stunt.</a:t>
            </a:r>
          </a:p>
          <a:p>
            <a:pPr marL="171450" indent="-171450">
              <a:buFont typeface="Wingdings" panose="05000000000000000000" pitchFamily="2" charset="2"/>
              <a:buChar char="q"/>
            </a:pPr>
            <a:r>
              <a:rPr lang="en-GB" sz="1100" dirty="0"/>
              <a:t>By 1935, 125,000 men were employed.</a:t>
            </a:r>
          </a:p>
          <a:p>
            <a:pPr marL="171450" indent="-171450">
              <a:buFont typeface="Wingdings" panose="05000000000000000000" pitchFamily="2" charset="2"/>
              <a:buChar char="q"/>
            </a:pPr>
            <a:r>
              <a:rPr lang="en-GB" sz="1100" dirty="0"/>
              <a:t>By 1938 3,500km had been completed.</a:t>
            </a:r>
          </a:p>
          <a:p>
            <a:pPr marL="171450" indent="-171450">
              <a:buFont typeface="Wingdings" panose="05000000000000000000" pitchFamily="2" charset="2"/>
              <a:buChar char="q"/>
            </a:pPr>
            <a:r>
              <a:rPr lang="en-GB" sz="1100" dirty="0"/>
              <a:t>The Nazis </a:t>
            </a:r>
            <a:r>
              <a:rPr lang="en-GB" sz="1100" b="1" dirty="0"/>
              <a:t>financed</a:t>
            </a:r>
            <a:r>
              <a:rPr lang="en-GB" sz="1100" dirty="0"/>
              <a:t> it all (with help from </a:t>
            </a:r>
            <a:r>
              <a:rPr lang="en-GB" sz="1100" b="1" dirty="0"/>
              <a:t>big business leaders </a:t>
            </a:r>
            <a:r>
              <a:rPr lang="en-GB" sz="1100" dirty="0"/>
              <a:t>who would benefit from the transport links. Goods could now be traded all around Germany                    to benefit all industries.</a:t>
            </a:r>
          </a:p>
        </p:txBody>
      </p:sp>
      <p:sp>
        <p:nvSpPr>
          <p:cNvPr id="13" name="TextBox 12"/>
          <p:cNvSpPr txBox="1"/>
          <p:nvPr/>
        </p:nvSpPr>
        <p:spPr>
          <a:xfrm>
            <a:off x="6674917" y="2391566"/>
            <a:ext cx="5416849" cy="2323713"/>
          </a:xfrm>
          <a:prstGeom prst="rect">
            <a:avLst/>
          </a:prstGeom>
          <a:noFill/>
          <a:ln w="12700">
            <a:solidFill>
              <a:schemeClr val="tx1"/>
            </a:solidFill>
          </a:ln>
        </p:spPr>
        <p:txBody>
          <a:bodyPr wrap="square" rtlCol="0">
            <a:spAutoFit/>
          </a:bodyPr>
          <a:lstStyle/>
          <a:p>
            <a:pPr algn="ctr"/>
            <a:r>
              <a:rPr lang="en-GB" sz="1200" b="1" dirty="0"/>
              <a:t>Factor Three</a:t>
            </a:r>
          </a:p>
          <a:p>
            <a:pPr algn="ctr"/>
            <a:r>
              <a:rPr lang="en-GB" sz="1200" b="1" dirty="0"/>
              <a:t>Rearmament &amp; Conscription </a:t>
            </a:r>
          </a:p>
          <a:p>
            <a:pPr marL="171450" indent="-171450">
              <a:buFont typeface="Wingdings" panose="05000000000000000000" pitchFamily="2" charset="2"/>
              <a:buChar char="q"/>
            </a:pPr>
            <a:r>
              <a:rPr lang="en-GB" sz="1100" dirty="0"/>
              <a:t>One of Hitler’s main aims was to re-build Germany’s armed forces after the </a:t>
            </a:r>
            <a:r>
              <a:rPr lang="en-GB" sz="1100" b="1" dirty="0"/>
              <a:t>Treaty of Versailles </a:t>
            </a:r>
            <a:r>
              <a:rPr lang="en-GB" sz="1100" dirty="0"/>
              <a:t>had limited it in 1919. Hitler was </a:t>
            </a:r>
            <a:r>
              <a:rPr lang="en-GB" sz="1100" b="1" dirty="0"/>
              <a:t>allowed</a:t>
            </a:r>
            <a:r>
              <a:rPr lang="en-GB" sz="1100" dirty="0"/>
              <a:t> to get away with this as no country wanted to start another war.</a:t>
            </a:r>
          </a:p>
          <a:p>
            <a:pPr marL="171450" indent="-171450">
              <a:buFont typeface="Wingdings" panose="05000000000000000000" pitchFamily="2" charset="2"/>
              <a:buChar char="q"/>
            </a:pPr>
            <a:r>
              <a:rPr lang="en-GB" sz="1100" b="1" dirty="0"/>
              <a:t>1936</a:t>
            </a:r>
            <a:r>
              <a:rPr lang="en-GB" sz="1100" dirty="0"/>
              <a:t> - Hitler put </a:t>
            </a:r>
            <a:r>
              <a:rPr lang="en-GB" sz="1100" b="1" dirty="0"/>
              <a:t>Hermann Goering </a:t>
            </a:r>
            <a:r>
              <a:rPr lang="en-GB" sz="1100" dirty="0"/>
              <a:t>in charge of </a:t>
            </a:r>
            <a:r>
              <a:rPr lang="en-GB" sz="1100" b="1" dirty="0"/>
              <a:t>Four Year Plan </a:t>
            </a:r>
            <a:r>
              <a:rPr lang="en-GB" sz="1100" dirty="0"/>
              <a:t>to organise rearmament.</a:t>
            </a:r>
          </a:p>
          <a:p>
            <a:pPr marL="171450" indent="-171450">
              <a:buFont typeface="Wingdings" panose="05000000000000000000" pitchFamily="2" charset="2"/>
              <a:buChar char="q"/>
            </a:pPr>
            <a:r>
              <a:rPr lang="en-GB" sz="1100" dirty="0"/>
              <a:t>In 1935, he introduced </a:t>
            </a:r>
            <a:r>
              <a:rPr lang="en-GB" sz="1100" b="1" dirty="0"/>
              <a:t>compulsory</a:t>
            </a:r>
            <a:r>
              <a:rPr lang="en-GB" sz="1100" dirty="0"/>
              <a:t> </a:t>
            </a:r>
            <a:r>
              <a:rPr lang="en-GB" sz="1100" b="1" dirty="0"/>
              <a:t>military conscription</a:t>
            </a:r>
            <a:r>
              <a:rPr lang="en-GB" sz="1100" dirty="0"/>
              <a:t>.  All young German men would have to serve in the armed forces.</a:t>
            </a:r>
          </a:p>
          <a:p>
            <a:pPr marL="171450" indent="-171450">
              <a:buFont typeface="Wingdings" panose="05000000000000000000" pitchFamily="2" charset="2"/>
              <a:buChar char="q"/>
            </a:pPr>
            <a:r>
              <a:rPr lang="en-GB" sz="1100" dirty="0"/>
              <a:t>This meant the armed forces needed more </a:t>
            </a:r>
            <a:r>
              <a:rPr lang="en-GB" sz="1100" b="1" dirty="0"/>
              <a:t>transport</a:t>
            </a:r>
            <a:r>
              <a:rPr lang="en-GB" sz="1100" dirty="0"/>
              <a:t>, </a:t>
            </a:r>
            <a:r>
              <a:rPr lang="en-GB" sz="1100" b="1" dirty="0"/>
              <a:t>arms</a:t>
            </a:r>
            <a:r>
              <a:rPr lang="en-GB" sz="1100" dirty="0"/>
              <a:t> (weapons) and </a:t>
            </a:r>
            <a:r>
              <a:rPr lang="en-GB" sz="1100" b="1" dirty="0"/>
              <a:t>equipment</a:t>
            </a:r>
            <a:r>
              <a:rPr lang="en-GB" sz="1100" dirty="0"/>
              <a:t>.  Therefore, more workers were needed in factories to make these goods.</a:t>
            </a:r>
          </a:p>
          <a:p>
            <a:pPr marL="171450" indent="-171450">
              <a:buFont typeface="Wingdings" panose="05000000000000000000" pitchFamily="2" charset="2"/>
              <a:buChar char="q"/>
            </a:pPr>
            <a:r>
              <a:rPr lang="en-GB" sz="1100" b="1" dirty="0"/>
              <a:t>Arms industry spending </a:t>
            </a:r>
            <a:r>
              <a:rPr lang="en-GB" sz="1100" dirty="0"/>
              <a:t>= 3.5 billion marks in 1933.  By 1939 = 26 billion marks.</a:t>
            </a:r>
          </a:p>
          <a:p>
            <a:pPr marL="171450" indent="-171450">
              <a:buFont typeface="Wingdings" panose="05000000000000000000" pitchFamily="2" charset="2"/>
              <a:buChar char="q"/>
            </a:pPr>
            <a:r>
              <a:rPr lang="en-GB" sz="1100" dirty="0"/>
              <a:t>The </a:t>
            </a:r>
            <a:r>
              <a:rPr lang="en-GB" sz="1100" b="1" dirty="0"/>
              <a:t>aircraft industry</a:t>
            </a:r>
            <a:r>
              <a:rPr lang="en-GB" sz="1100" dirty="0"/>
              <a:t> employed 4,000 in 1933.  By 1935 = 72,000.</a:t>
            </a:r>
          </a:p>
          <a:p>
            <a:pPr marL="171450" indent="-171450">
              <a:buFont typeface="Wingdings" panose="05000000000000000000" pitchFamily="2" charset="2"/>
              <a:buChar char="q"/>
            </a:pPr>
            <a:r>
              <a:rPr lang="en-GB" sz="1100" b="1" dirty="0"/>
              <a:t>The army </a:t>
            </a:r>
            <a:r>
              <a:rPr lang="en-GB" sz="1100" dirty="0"/>
              <a:t>= 100,000 men in 1918.  By 1939 = 900,000 men.</a:t>
            </a:r>
          </a:p>
        </p:txBody>
      </p:sp>
      <p:sp>
        <p:nvSpPr>
          <p:cNvPr id="4" name="TextBox 3"/>
          <p:cNvSpPr txBox="1"/>
          <p:nvPr/>
        </p:nvSpPr>
        <p:spPr>
          <a:xfrm>
            <a:off x="2957860" y="2160807"/>
            <a:ext cx="6128657" cy="338554"/>
          </a:xfrm>
          <a:prstGeom prst="rect">
            <a:avLst/>
          </a:prstGeom>
          <a:noFill/>
        </p:spPr>
        <p:txBody>
          <a:bodyPr wrap="square" rtlCol="0">
            <a:spAutoFit/>
          </a:bodyPr>
          <a:lstStyle/>
          <a:p>
            <a:pPr algn="ctr"/>
            <a:r>
              <a:rPr lang="en-GB" sz="1600" b="1" dirty="0"/>
              <a:t>How did the Nazis reduce unemployment?</a:t>
            </a:r>
          </a:p>
        </p:txBody>
      </p:sp>
      <p:pic>
        <p:nvPicPr>
          <p:cNvPr id="1032" name="Picture 8" descr="Image result for bullet clipart"/>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4167" r="93167">
                        <a14:foregroundMark x1="35167" y1="6542" x2="35500" y2="57477"/>
                        <a14:foregroundMark x1="52333" y1="14486" x2="52000" y2="48832"/>
                        <a14:foregroundMark x1="54500" y1="63084" x2="74500" y2="59112"/>
                        <a14:foregroundMark x1="58000" y1="84813" x2="71167" y2="77570"/>
                      </a14:backgroundRemoval>
                    </a14:imgEffect>
                  </a14:imgLayer>
                </a14:imgProps>
              </a:ext>
              <a:ext uri="{28A0092B-C50C-407E-A947-70E740481C1C}">
                <a14:useLocalDpi xmlns:a14="http://schemas.microsoft.com/office/drawing/2010/main" val="0"/>
              </a:ext>
            </a:extLst>
          </a:blip>
          <a:srcRect/>
          <a:stretch>
            <a:fillRect/>
          </a:stretch>
        </p:blipFill>
        <p:spPr bwMode="auto">
          <a:xfrm>
            <a:off x="7764061" y="2149439"/>
            <a:ext cx="961118" cy="68559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8" descr="Image result for bullet clipart"/>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4167" r="93167">
                        <a14:foregroundMark x1="35167" y1="6542" x2="35500" y2="57477"/>
                        <a14:foregroundMark x1="52333" y1="14486" x2="52000" y2="48832"/>
                        <a14:foregroundMark x1="54500" y1="63084" x2="74500" y2="59112"/>
                        <a14:foregroundMark x1="58000" y1="84813" x2="71167" y2="77570"/>
                      </a14:backgroundRemoval>
                    </a14:imgEffect>
                  </a14:imgLayer>
                </a14:imgProps>
              </a:ext>
              <a:ext uri="{28A0092B-C50C-407E-A947-70E740481C1C}">
                <a14:useLocalDpi xmlns:a14="http://schemas.microsoft.com/office/drawing/2010/main" val="0"/>
              </a:ext>
            </a:extLst>
          </a:blip>
          <a:srcRect/>
          <a:stretch>
            <a:fillRect/>
          </a:stretch>
        </p:blipFill>
        <p:spPr bwMode="auto">
          <a:xfrm flipH="1">
            <a:off x="10216131" y="2123816"/>
            <a:ext cx="961118" cy="685598"/>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car clipart"/>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6553840" y="2386945"/>
            <a:ext cx="853433" cy="403395"/>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12" descr="Image result for car clipart"/>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204857" y="4264030"/>
            <a:ext cx="707572" cy="446630"/>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Image result for worker clipart"/>
          <p:cNvPicPr>
            <a:picLocks noChangeAspect="1" noChangeArrowheads="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474228" y="3008957"/>
            <a:ext cx="771202" cy="1701703"/>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Related image"/>
          <p:cNvPicPr>
            <a:picLocks noChangeAspect="1" noChangeArrowheads="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l="22735" t="5824" r="15565" b="20624"/>
          <a:stretch/>
        </p:blipFill>
        <p:spPr bwMode="auto">
          <a:xfrm flipH="1">
            <a:off x="93922" y="1952869"/>
            <a:ext cx="920828" cy="866694"/>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16" descr="Related image"/>
          <p:cNvPicPr>
            <a:picLocks noChangeAspect="1" noChangeArrowheads="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l="22735" t="5824" r="15565" b="20624"/>
          <a:stretch/>
        </p:blipFill>
        <p:spPr bwMode="auto">
          <a:xfrm>
            <a:off x="3043779" y="1952869"/>
            <a:ext cx="920828" cy="866694"/>
          </a:xfrm>
          <a:prstGeom prst="rect">
            <a:avLst/>
          </a:prstGeom>
          <a:noFill/>
          <a:extLst>
            <a:ext uri="{909E8E84-426E-40DD-AFC4-6F175D3DCCD1}">
              <a14:hiddenFill xmlns:a14="http://schemas.microsoft.com/office/drawing/2010/main">
                <a:solidFill>
                  <a:srgbClr val="FFFFFF"/>
                </a:solidFill>
              </a14:hiddenFill>
            </a:ext>
          </a:extLst>
        </p:spPr>
      </p:pic>
      <p:sp>
        <p:nvSpPr>
          <p:cNvPr id="28" name="TextBox 27"/>
          <p:cNvSpPr txBox="1"/>
          <p:nvPr/>
        </p:nvSpPr>
        <p:spPr>
          <a:xfrm>
            <a:off x="272143" y="4719900"/>
            <a:ext cx="11658600" cy="338554"/>
          </a:xfrm>
          <a:prstGeom prst="rect">
            <a:avLst/>
          </a:prstGeom>
          <a:noFill/>
        </p:spPr>
        <p:txBody>
          <a:bodyPr wrap="square" rtlCol="0">
            <a:spAutoFit/>
          </a:bodyPr>
          <a:lstStyle/>
          <a:p>
            <a:pPr algn="ctr"/>
            <a:r>
              <a:rPr lang="en-GB" sz="1600" b="1" dirty="0"/>
              <a:t>Why are the unemployment statistics not useful?  Why should we not trust the official Nazi figures? Who were the </a:t>
            </a:r>
            <a:r>
              <a:rPr lang="en-GB" sz="1600" b="1" u="sng" dirty="0"/>
              <a:t>hidden</a:t>
            </a:r>
            <a:r>
              <a:rPr lang="en-GB" sz="1600" b="1" dirty="0"/>
              <a:t> unemployed?</a:t>
            </a:r>
          </a:p>
        </p:txBody>
      </p:sp>
      <p:graphicFrame>
        <p:nvGraphicFramePr>
          <p:cNvPr id="21" name="Table 20"/>
          <p:cNvGraphicFramePr>
            <a:graphicFrameLocks noGrp="1"/>
          </p:cNvGraphicFramePr>
          <p:nvPr/>
        </p:nvGraphicFramePr>
        <p:xfrm>
          <a:off x="140591" y="5067694"/>
          <a:ext cx="11975208" cy="1703220"/>
        </p:xfrm>
        <a:graphic>
          <a:graphicData uri="http://schemas.openxmlformats.org/drawingml/2006/table">
            <a:tbl>
              <a:tblPr firstRow="1" bandRow="1">
                <a:tableStyleId>{5C22544A-7EE6-4342-B048-85BDC9FD1C3A}</a:tableStyleId>
              </a:tblPr>
              <a:tblGrid>
                <a:gridCol w="2993802">
                  <a:extLst>
                    <a:ext uri="{9D8B030D-6E8A-4147-A177-3AD203B41FA5}">
                      <a16:colId xmlns:a16="http://schemas.microsoft.com/office/drawing/2014/main" val="2692026759"/>
                    </a:ext>
                  </a:extLst>
                </a:gridCol>
                <a:gridCol w="2993802">
                  <a:extLst>
                    <a:ext uri="{9D8B030D-6E8A-4147-A177-3AD203B41FA5}">
                      <a16:colId xmlns:a16="http://schemas.microsoft.com/office/drawing/2014/main" val="1960395488"/>
                    </a:ext>
                  </a:extLst>
                </a:gridCol>
                <a:gridCol w="2993802">
                  <a:extLst>
                    <a:ext uri="{9D8B030D-6E8A-4147-A177-3AD203B41FA5}">
                      <a16:colId xmlns:a16="http://schemas.microsoft.com/office/drawing/2014/main" val="2236755261"/>
                    </a:ext>
                  </a:extLst>
                </a:gridCol>
                <a:gridCol w="2993802">
                  <a:extLst>
                    <a:ext uri="{9D8B030D-6E8A-4147-A177-3AD203B41FA5}">
                      <a16:colId xmlns:a16="http://schemas.microsoft.com/office/drawing/2014/main" val="1471616901"/>
                    </a:ext>
                  </a:extLst>
                </a:gridCol>
              </a:tblGrid>
              <a:tr h="85161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2496656"/>
                  </a:ext>
                </a:extLst>
              </a:tr>
              <a:tr h="851610">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1533950"/>
                  </a:ext>
                </a:extLst>
              </a:tr>
            </a:tbl>
          </a:graphicData>
        </a:graphic>
      </p:graphicFrame>
      <p:pic>
        <p:nvPicPr>
          <p:cNvPr id="1044" name="Picture 20" descr="Image result for 1"/>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11120" y="4997798"/>
            <a:ext cx="360683" cy="360683"/>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Image result for 2"/>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089460" y="4997798"/>
            <a:ext cx="346478" cy="346478"/>
          </a:xfrm>
          <a:prstGeom prst="rect">
            <a:avLst/>
          </a:prstGeom>
          <a:noFill/>
          <a:extLst>
            <a:ext uri="{909E8E84-426E-40DD-AFC4-6F175D3DCCD1}">
              <a14:hiddenFill xmlns:a14="http://schemas.microsoft.com/office/drawing/2010/main">
                <a:solidFill>
                  <a:srgbClr val="FFFFFF"/>
                </a:solidFill>
              </a14:hiddenFill>
            </a:ext>
          </a:extLst>
        </p:spPr>
      </p:pic>
      <p:pic>
        <p:nvPicPr>
          <p:cNvPr id="1048" name="Picture 24" descr="Related image"/>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095999" y="5013819"/>
            <a:ext cx="330457" cy="330457"/>
          </a:xfrm>
          <a:prstGeom prst="rect">
            <a:avLst/>
          </a:prstGeom>
          <a:noFill/>
          <a:extLst>
            <a:ext uri="{909E8E84-426E-40DD-AFC4-6F175D3DCCD1}">
              <a14:hiddenFill xmlns:a14="http://schemas.microsoft.com/office/drawing/2010/main">
                <a:solidFill>
                  <a:srgbClr val="FFFFFF"/>
                </a:solidFill>
              </a14:hiddenFill>
            </a:ext>
          </a:extLst>
        </p:spPr>
      </p:pic>
      <p:pic>
        <p:nvPicPr>
          <p:cNvPr id="1050" name="Picture 26" descr="Image result for 2"/>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7577" y="5834973"/>
            <a:ext cx="377881" cy="377881"/>
          </a:xfrm>
          <a:prstGeom prst="rect">
            <a:avLst/>
          </a:prstGeom>
          <a:noFill/>
          <a:extLst>
            <a:ext uri="{909E8E84-426E-40DD-AFC4-6F175D3DCCD1}">
              <a14:hiddenFill xmlns:a14="http://schemas.microsoft.com/office/drawing/2010/main">
                <a:solidFill>
                  <a:srgbClr val="FFFFFF"/>
                </a:solidFill>
              </a14:hiddenFill>
            </a:ext>
          </a:extLst>
        </p:spPr>
      </p:pic>
      <p:pic>
        <p:nvPicPr>
          <p:cNvPr id="1052" name="Picture 28" descr="Related image"/>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3093009" y="5834973"/>
            <a:ext cx="381219" cy="381219"/>
          </a:xfrm>
          <a:prstGeom prst="rect">
            <a:avLst/>
          </a:prstGeom>
          <a:noFill/>
          <a:extLst>
            <a:ext uri="{909E8E84-426E-40DD-AFC4-6F175D3DCCD1}">
              <a14:hiddenFill xmlns:a14="http://schemas.microsoft.com/office/drawing/2010/main">
                <a:solidFill>
                  <a:srgbClr val="FFFFFF"/>
                </a:solidFill>
              </a14:hiddenFill>
            </a:ext>
          </a:extLst>
        </p:spPr>
      </p:pic>
      <p:pic>
        <p:nvPicPr>
          <p:cNvPr id="1054" name="Picture 30" descr="Related image"/>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6095999" y="5882397"/>
            <a:ext cx="330457" cy="33045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2"/>
          <p:cNvPicPr>
            <a:picLocks noChangeAspect="1"/>
          </p:cNvPicPr>
          <p:nvPr/>
        </p:nvPicPr>
        <p:blipFill>
          <a:blip r:embed="rId16">
            <a:extLst>
              <a:ext uri="{BEBA8EAE-BF5A-486C-A8C5-ECC9F3942E4B}">
                <a14:imgProps xmlns:a14="http://schemas.microsoft.com/office/drawing/2010/main">
                  <a14:imgLayer r:embed="rId17">
                    <a14:imgEffect>
                      <a14:backgroundRemoval t="0" b="99111" l="0" r="100000">
                        <a14:foregroundMark x1="36000" y1="21778" x2="83556" y2="71556"/>
                        <a14:foregroundMark x1="61778" y1="13778" x2="34667" y2="76444"/>
                        <a14:foregroundMark x1="30667" y1="26222" x2="50222" y2="56444"/>
                        <a14:foregroundMark x1="39556" y1="18667" x2="58222" y2="11556"/>
                        <a14:foregroundMark x1="59556" y1="12444" x2="72889" y2="29778"/>
                        <a14:foregroundMark x1="72889" y1="30222" x2="63556" y2="42222"/>
                        <a14:foregroundMark x1="39556" y1="48889" x2="26222" y2="64444"/>
                        <a14:foregroundMark x1="29778" y1="64444" x2="45333" y2="83111"/>
                        <a14:foregroundMark x1="52444" y1="83111" x2="68889" y2="83556"/>
                        <a14:foregroundMark x1="71556" y1="62222" x2="69778" y2="81333"/>
                      </a14:backgroundRemoval>
                    </a14:imgEffect>
                  </a14:imgLayer>
                </a14:imgProps>
              </a:ext>
            </a:extLst>
          </a:blip>
          <a:stretch>
            <a:fillRect/>
          </a:stretch>
        </p:blipFill>
        <p:spPr>
          <a:xfrm>
            <a:off x="9078801" y="5860857"/>
            <a:ext cx="360045" cy="360045"/>
          </a:xfrm>
          <a:prstGeom prst="rect">
            <a:avLst/>
          </a:prstGeom>
        </p:spPr>
      </p:pic>
      <p:pic>
        <p:nvPicPr>
          <p:cNvPr id="1058" name="Picture 34" descr="Related image"/>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9086517" y="5006152"/>
            <a:ext cx="352329" cy="352329"/>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p:cNvSpPr txBox="1"/>
          <p:nvPr/>
        </p:nvSpPr>
        <p:spPr>
          <a:xfrm>
            <a:off x="808794" y="5032537"/>
            <a:ext cx="1817914" cy="276999"/>
          </a:xfrm>
          <a:prstGeom prst="rect">
            <a:avLst/>
          </a:prstGeom>
          <a:noFill/>
        </p:spPr>
        <p:txBody>
          <a:bodyPr wrap="square" rtlCol="0">
            <a:spAutoFit/>
          </a:bodyPr>
          <a:lstStyle/>
          <a:p>
            <a:pPr algn="ctr"/>
            <a:r>
              <a:rPr lang="en-GB" sz="1200" b="1" u="sng" dirty="0"/>
              <a:t>The Labour Service</a:t>
            </a:r>
          </a:p>
        </p:txBody>
      </p:sp>
      <p:sp>
        <p:nvSpPr>
          <p:cNvPr id="43" name="TextBox 42"/>
          <p:cNvSpPr txBox="1"/>
          <p:nvPr/>
        </p:nvSpPr>
        <p:spPr>
          <a:xfrm>
            <a:off x="6826889" y="5017583"/>
            <a:ext cx="1817914" cy="276999"/>
          </a:xfrm>
          <a:prstGeom prst="rect">
            <a:avLst/>
          </a:prstGeom>
          <a:noFill/>
        </p:spPr>
        <p:txBody>
          <a:bodyPr wrap="square" rtlCol="0">
            <a:spAutoFit/>
          </a:bodyPr>
          <a:lstStyle/>
          <a:p>
            <a:pPr algn="ctr"/>
            <a:r>
              <a:rPr lang="en-GB" sz="1200" b="1" u="sng" dirty="0"/>
              <a:t>Jews</a:t>
            </a:r>
          </a:p>
        </p:txBody>
      </p:sp>
      <p:sp>
        <p:nvSpPr>
          <p:cNvPr id="44" name="TextBox 43"/>
          <p:cNvSpPr txBox="1"/>
          <p:nvPr/>
        </p:nvSpPr>
        <p:spPr>
          <a:xfrm>
            <a:off x="9785262" y="5026466"/>
            <a:ext cx="1817914" cy="276999"/>
          </a:xfrm>
          <a:prstGeom prst="rect">
            <a:avLst/>
          </a:prstGeom>
          <a:noFill/>
        </p:spPr>
        <p:txBody>
          <a:bodyPr wrap="square" rtlCol="0">
            <a:spAutoFit/>
          </a:bodyPr>
          <a:lstStyle/>
          <a:p>
            <a:pPr algn="ctr"/>
            <a:r>
              <a:rPr lang="en-GB" sz="1200" b="1" u="sng" dirty="0"/>
              <a:t>Changing Statistics</a:t>
            </a:r>
          </a:p>
        </p:txBody>
      </p:sp>
      <p:sp>
        <p:nvSpPr>
          <p:cNvPr id="45" name="TextBox 44"/>
          <p:cNvSpPr txBox="1"/>
          <p:nvPr/>
        </p:nvSpPr>
        <p:spPr>
          <a:xfrm>
            <a:off x="808794" y="5901029"/>
            <a:ext cx="1817914" cy="276999"/>
          </a:xfrm>
          <a:prstGeom prst="rect">
            <a:avLst/>
          </a:prstGeom>
          <a:noFill/>
        </p:spPr>
        <p:txBody>
          <a:bodyPr wrap="square" rtlCol="0">
            <a:spAutoFit/>
          </a:bodyPr>
          <a:lstStyle/>
          <a:p>
            <a:pPr algn="ctr"/>
            <a:r>
              <a:rPr lang="en-GB" sz="1200" b="1" u="sng" dirty="0"/>
              <a:t>Other Countries</a:t>
            </a:r>
          </a:p>
        </p:txBody>
      </p:sp>
      <p:sp>
        <p:nvSpPr>
          <p:cNvPr id="46" name="TextBox 45"/>
          <p:cNvSpPr txBox="1"/>
          <p:nvPr/>
        </p:nvSpPr>
        <p:spPr>
          <a:xfrm>
            <a:off x="3846559" y="5901029"/>
            <a:ext cx="1817914" cy="276999"/>
          </a:xfrm>
          <a:prstGeom prst="rect">
            <a:avLst/>
          </a:prstGeom>
          <a:noFill/>
        </p:spPr>
        <p:txBody>
          <a:bodyPr wrap="square" rtlCol="0">
            <a:spAutoFit/>
          </a:bodyPr>
          <a:lstStyle/>
          <a:p>
            <a:pPr algn="ctr"/>
            <a:r>
              <a:rPr lang="en-GB" sz="1200" b="1" u="sng" dirty="0"/>
              <a:t>Prisons and camps</a:t>
            </a:r>
          </a:p>
        </p:txBody>
      </p:sp>
      <p:sp>
        <p:nvSpPr>
          <p:cNvPr id="47" name="TextBox 46"/>
          <p:cNvSpPr txBox="1"/>
          <p:nvPr/>
        </p:nvSpPr>
        <p:spPr>
          <a:xfrm>
            <a:off x="6817568" y="5901029"/>
            <a:ext cx="1817914" cy="276999"/>
          </a:xfrm>
          <a:prstGeom prst="rect">
            <a:avLst/>
          </a:prstGeom>
          <a:noFill/>
        </p:spPr>
        <p:txBody>
          <a:bodyPr wrap="square" rtlCol="0">
            <a:spAutoFit/>
          </a:bodyPr>
          <a:lstStyle/>
          <a:p>
            <a:pPr algn="ctr"/>
            <a:r>
              <a:rPr lang="en-GB" sz="1200" b="1" u="sng" dirty="0"/>
              <a:t>The Army</a:t>
            </a:r>
          </a:p>
        </p:txBody>
      </p:sp>
      <p:sp>
        <p:nvSpPr>
          <p:cNvPr id="48" name="TextBox 47"/>
          <p:cNvSpPr txBox="1"/>
          <p:nvPr/>
        </p:nvSpPr>
        <p:spPr>
          <a:xfrm>
            <a:off x="9706828" y="5901029"/>
            <a:ext cx="2081127" cy="276999"/>
          </a:xfrm>
          <a:prstGeom prst="rect">
            <a:avLst/>
          </a:prstGeom>
          <a:noFill/>
        </p:spPr>
        <p:txBody>
          <a:bodyPr wrap="square" rtlCol="0">
            <a:spAutoFit/>
          </a:bodyPr>
          <a:lstStyle/>
          <a:p>
            <a:pPr algn="ctr"/>
            <a:r>
              <a:rPr lang="en-GB" sz="1200" b="1" u="sng" dirty="0"/>
              <a:t>Changing borders after 1936</a:t>
            </a:r>
          </a:p>
        </p:txBody>
      </p:sp>
      <p:sp>
        <p:nvSpPr>
          <p:cNvPr id="26" name="TextBox 25"/>
          <p:cNvSpPr txBox="1"/>
          <p:nvPr/>
        </p:nvSpPr>
        <p:spPr>
          <a:xfrm>
            <a:off x="243316" y="5263732"/>
            <a:ext cx="2948869" cy="646331"/>
          </a:xfrm>
          <a:prstGeom prst="rect">
            <a:avLst/>
          </a:prstGeom>
          <a:noFill/>
        </p:spPr>
        <p:txBody>
          <a:bodyPr wrap="square" rtlCol="0">
            <a:spAutoFit/>
          </a:bodyPr>
          <a:lstStyle/>
          <a:p>
            <a:r>
              <a:rPr lang="en-GB" sz="1200" dirty="0"/>
              <a:t>Even though men only worked for </a:t>
            </a:r>
            <a:r>
              <a:rPr lang="en-GB" sz="1200" b="1" dirty="0"/>
              <a:t>6 months </a:t>
            </a:r>
            <a:r>
              <a:rPr lang="en-GB" sz="1200" dirty="0"/>
              <a:t>at a time, if they were not in work, they were not counted in the figures.</a:t>
            </a:r>
          </a:p>
        </p:txBody>
      </p:sp>
      <p:sp>
        <p:nvSpPr>
          <p:cNvPr id="50" name="TextBox 49"/>
          <p:cNvSpPr txBox="1"/>
          <p:nvPr/>
        </p:nvSpPr>
        <p:spPr>
          <a:xfrm>
            <a:off x="3265443" y="5245458"/>
            <a:ext cx="2948869" cy="646331"/>
          </a:xfrm>
          <a:prstGeom prst="rect">
            <a:avLst/>
          </a:prstGeom>
          <a:noFill/>
        </p:spPr>
        <p:txBody>
          <a:bodyPr wrap="square" rtlCol="0">
            <a:spAutoFit/>
          </a:bodyPr>
          <a:lstStyle/>
          <a:p>
            <a:r>
              <a:rPr lang="en-GB" sz="1200" dirty="0"/>
              <a:t>Even though women were forced out of many jobs, they were not included in the statistics.</a:t>
            </a:r>
          </a:p>
        </p:txBody>
      </p:sp>
      <p:sp>
        <p:nvSpPr>
          <p:cNvPr id="51" name="TextBox 50"/>
          <p:cNvSpPr txBox="1"/>
          <p:nvPr/>
        </p:nvSpPr>
        <p:spPr>
          <a:xfrm>
            <a:off x="6289627" y="5321644"/>
            <a:ext cx="2948869" cy="461665"/>
          </a:xfrm>
          <a:prstGeom prst="rect">
            <a:avLst/>
          </a:prstGeom>
          <a:noFill/>
        </p:spPr>
        <p:txBody>
          <a:bodyPr wrap="square" rtlCol="0">
            <a:spAutoFit/>
          </a:bodyPr>
          <a:lstStyle/>
          <a:p>
            <a:r>
              <a:rPr lang="en-GB" sz="1200" dirty="0"/>
              <a:t>Jews who were forced out of jobs were not then included in unemployment statistics.</a:t>
            </a:r>
          </a:p>
        </p:txBody>
      </p:sp>
      <p:sp>
        <p:nvSpPr>
          <p:cNvPr id="52" name="TextBox 51"/>
          <p:cNvSpPr txBox="1"/>
          <p:nvPr/>
        </p:nvSpPr>
        <p:spPr>
          <a:xfrm>
            <a:off x="3844453" y="5039639"/>
            <a:ext cx="1817914" cy="276999"/>
          </a:xfrm>
          <a:prstGeom prst="rect">
            <a:avLst/>
          </a:prstGeom>
          <a:noFill/>
        </p:spPr>
        <p:txBody>
          <a:bodyPr wrap="square" rtlCol="0">
            <a:spAutoFit/>
          </a:bodyPr>
          <a:lstStyle/>
          <a:p>
            <a:pPr algn="ctr"/>
            <a:r>
              <a:rPr lang="en-GB" sz="1200" b="1" u="sng" dirty="0"/>
              <a:t>Women</a:t>
            </a:r>
          </a:p>
        </p:txBody>
      </p:sp>
      <p:sp>
        <p:nvSpPr>
          <p:cNvPr id="53" name="TextBox 52"/>
          <p:cNvSpPr txBox="1"/>
          <p:nvPr/>
        </p:nvSpPr>
        <p:spPr>
          <a:xfrm>
            <a:off x="9162656" y="5267857"/>
            <a:ext cx="3019026" cy="646331"/>
          </a:xfrm>
          <a:prstGeom prst="rect">
            <a:avLst/>
          </a:prstGeom>
          <a:noFill/>
        </p:spPr>
        <p:txBody>
          <a:bodyPr wrap="square" rtlCol="0">
            <a:spAutoFit/>
          </a:bodyPr>
          <a:lstStyle/>
          <a:p>
            <a:r>
              <a:rPr lang="en-GB" sz="1200" dirty="0"/>
              <a:t>The Nazis changed how numbers were collected.  After 1935, even those with a part-time job were classed as fully employed.</a:t>
            </a:r>
          </a:p>
        </p:txBody>
      </p:sp>
      <p:sp>
        <p:nvSpPr>
          <p:cNvPr id="54" name="TextBox 53"/>
          <p:cNvSpPr txBox="1"/>
          <p:nvPr/>
        </p:nvSpPr>
        <p:spPr>
          <a:xfrm>
            <a:off x="256517" y="6123190"/>
            <a:ext cx="3019026" cy="646331"/>
          </a:xfrm>
          <a:prstGeom prst="rect">
            <a:avLst/>
          </a:prstGeom>
          <a:noFill/>
        </p:spPr>
        <p:txBody>
          <a:bodyPr wrap="square" rtlCol="0">
            <a:spAutoFit/>
          </a:bodyPr>
          <a:lstStyle/>
          <a:p>
            <a:r>
              <a:rPr lang="en-GB" sz="1200" dirty="0"/>
              <a:t>Other countries around Europe also saw a natural recovery from the economic depression – Germany was nothing special.</a:t>
            </a:r>
          </a:p>
        </p:txBody>
      </p:sp>
      <p:sp>
        <p:nvSpPr>
          <p:cNvPr id="55" name="TextBox 54"/>
          <p:cNvSpPr txBox="1"/>
          <p:nvPr/>
        </p:nvSpPr>
        <p:spPr>
          <a:xfrm>
            <a:off x="3271841" y="6104644"/>
            <a:ext cx="2824158" cy="646331"/>
          </a:xfrm>
          <a:prstGeom prst="rect">
            <a:avLst/>
          </a:prstGeom>
          <a:noFill/>
        </p:spPr>
        <p:txBody>
          <a:bodyPr wrap="square" rtlCol="0">
            <a:spAutoFit/>
          </a:bodyPr>
          <a:lstStyle/>
          <a:p>
            <a:r>
              <a:rPr lang="en-GB" sz="1200" dirty="0"/>
              <a:t>Many more thousands of people were put in prisons or camps.  They were not included in unemployment statistics.</a:t>
            </a:r>
          </a:p>
        </p:txBody>
      </p:sp>
      <p:sp>
        <p:nvSpPr>
          <p:cNvPr id="56" name="TextBox 55"/>
          <p:cNvSpPr txBox="1"/>
          <p:nvPr/>
        </p:nvSpPr>
        <p:spPr>
          <a:xfrm>
            <a:off x="6338717" y="6104644"/>
            <a:ext cx="2674201" cy="646331"/>
          </a:xfrm>
          <a:prstGeom prst="rect">
            <a:avLst/>
          </a:prstGeom>
          <a:noFill/>
        </p:spPr>
        <p:txBody>
          <a:bodyPr wrap="square" rtlCol="0">
            <a:spAutoFit/>
          </a:bodyPr>
          <a:lstStyle/>
          <a:p>
            <a:r>
              <a:rPr lang="en-GB" sz="1200" dirty="0"/>
              <a:t>1.3 million men were in the armed forces by 1939, many of these men had no other choice due to conscription.</a:t>
            </a:r>
          </a:p>
        </p:txBody>
      </p:sp>
      <p:sp>
        <p:nvSpPr>
          <p:cNvPr id="57" name="TextBox 56"/>
          <p:cNvSpPr txBox="1"/>
          <p:nvPr/>
        </p:nvSpPr>
        <p:spPr>
          <a:xfrm>
            <a:off x="9324695" y="6114351"/>
            <a:ext cx="2930863" cy="646331"/>
          </a:xfrm>
          <a:prstGeom prst="rect">
            <a:avLst/>
          </a:prstGeom>
          <a:noFill/>
        </p:spPr>
        <p:txBody>
          <a:bodyPr wrap="square" rtlCol="0">
            <a:spAutoFit/>
          </a:bodyPr>
          <a:lstStyle/>
          <a:p>
            <a:r>
              <a:rPr lang="en-GB" sz="1200" dirty="0"/>
              <a:t>Before war in 1939, Hitler had started invading areas around Germany, it cannot be clear if this was taken into account.</a:t>
            </a:r>
          </a:p>
        </p:txBody>
      </p:sp>
      <p:pic>
        <p:nvPicPr>
          <p:cNvPr id="1028" name="Picture 4" descr="Image result for worker clipart"/>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flipH="1">
            <a:off x="10847980" y="-90712"/>
            <a:ext cx="1333702" cy="1850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38105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850876" y="16472"/>
            <a:ext cx="10161640" cy="461665"/>
          </a:xfrm>
          <a:prstGeom prst="rect">
            <a:avLst/>
          </a:prstGeom>
          <a:noFill/>
        </p:spPr>
        <p:txBody>
          <a:bodyPr wrap="square" rtlCol="0">
            <a:spAutoFit/>
          </a:bodyPr>
          <a:lstStyle/>
          <a:p>
            <a:pPr algn="ctr"/>
            <a:r>
              <a:rPr lang="en-GB" sz="2400" b="1" dirty="0"/>
              <a:t>L</a:t>
            </a:r>
            <a:r>
              <a:rPr lang="en-GB" b="1" dirty="0"/>
              <a:t>esson </a:t>
            </a:r>
            <a:r>
              <a:rPr lang="en-GB" sz="2400" b="1" dirty="0"/>
              <a:t>25</a:t>
            </a:r>
            <a:r>
              <a:rPr lang="en-GB" b="1" dirty="0"/>
              <a:t>: Life in Nazi Germany for the German workers – how far did their lives improve?</a:t>
            </a:r>
            <a:endParaRPr lang="en-GB" sz="1600" b="1" dirty="0"/>
          </a:p>
        </p:txBody>
      </p:sp>
      <p:sp>
        <p:nvSpPr>
          <p:cNvPr id="6" name="TextBox 5"/>
          <p:cNvSpPr txBox="1"/>
          <p:nvPr/>
        </p:nvSpPr>
        <p:spPr>
          <a:xfrm>
            <a:off x="-99997" y="-61555"/>
            <a:ext cx="2789410" cy="523220"/>
          </a:xfrm>
          <a:prstGeom prst="rect">
            <a:avLst/>
          </a:prstGeom>
          <a:noFill/>
        </p:spPr>
        <p:txBody>
          <a:bodyPr wrap="square" rtlCol="0">
            <a:spAutoFit/>
          </a:bodyPr>
          <a:lstStyle/>
          <a:p>
            <a:pPr algn="ctr"/>
            <a:r>
              <a:rPr lang="en-GB" sz="2800" b="1" dirty="0">
                <a:latin typeface="Berlin Sans FB" panose="020E0602020502020306" pitchFamily="34" charset="0"/>
              </a:rPr>
              <a:t>T</a:t>
            </a:r>
            <a:r>
              <a:rPr lang="en-GB" sz="2000" b="1" dirty="0">
                <a:latin typeface="Berlin Sans FB" panose="020E0602020502020306" pitchFamily="34" charset="0"/>
              </a:rPr>
              <a:t>H</a:t>
            </a:r>
            <a:r>
              <a:rPr lang="en-GB" sz="2400" b="1" dirty="0">
                <a:latin typeface="Berlin Sans FB" panose="020E0602020502020306" pitchFamily="34" charset="0"/>
              </a:rPr>
              <a:t>E</a:t>
            </a:r>
            <a:r>
              <a:rPr lang="en-GB" sz="2000" b="1" dirty="0">
                <a:latin typeface="Berlin Sans FB" panose="020E0602020502020306" pitchFamily="34" charset="0"/>
              </a:rPr>
              <a:t> </a:t>
            </a:r>
            <a:r>
              <a:rPr lang="en-GB" sz="2400" b="1" dirty="0">
                <a:latin typeface="Berlin Sans FB" panose="020E0602020502020306" pitchFamily="34" charset="0"/>
              </a:rPr>
              <a:t>K</a:t>
            </a:r>
            <a:r>
              <a:rPr lang="en-GB" sz="2000" b="1" dirty="0">
                <a:latin typeface="Berlin Sans FB" panose="020E0602020502020306" pitchFamily="34" charset="0"/>
              </a:rPr>
              <a:t>E</a:t>
            </a:r>
            <a:r>
              <a:rPr lang="en-GB" sz="2400" b="1" dirty="0">
                <a:latin typeface="Berlin Sans FB" panose="020E0602020502020306" pitchFamily="34" charset="0"/>
              </a:rPr>
              <a:t>Y</a:t>
            </a:r>
            <a:r>
              <a:rPr lang="en-GB" sz="2000" b="1" dirty="0">
                <a:latin typeface="Berlin Sans FB" panose="020E0602020502020306" pitchFamily="34" charset="0"/>
              </a:rPr>
              <a:t> </a:t>
            </a:r>
            <a:r>
              <a:rPr lang="en-GB" sz="2800" b="1" dirty="0">
                <a:latin typeface="Berlin Sans FB" panose="020E0602020502020306" pitchFamily="34" charset="0"/>
              </a:rPr>
              <a:t>P</a:t>
            </a:r>
            <a:r>
              <a:rPr lang="en-GB" sz="2000" b="1" dirty="0">
                <a:latin typeface="Berlin Sans FB" panose="020E0602020502020306" pitchFamily="34" charset="0"/>
              </a:rPr>
              <a:t>O</a:t>
            </a:r>
            <a:r>
              <a:rPr lang="en-GB" sz="2400" b="1" dirty="0">
                <a:latin typeface="Berlin Sans FB" panose="020E0602020502020306" pitchFamily="34" charset="0"/>
              </a:rPr>
              <a:t>I</a:t>
            </a:r>
            <a:r>
              <a:rPr lang="en-GB" sz="2000" b="1" dirty="0">
                <a:latin typeface="Berlin Sans FB" panose="020E0602020502020306" pitchFamily="34" charset="0"/>
              </a:rPr>
              <a:t>N</a:t>
            </a:r>
            <a:r>
              <a:rPr lang="en-GB" sz="2800" b="1" dirty="0">
                <a:latin typeface="Berlin Sans FB" panose="020E0602020502020306" pitchFamily="34" charset="0"/>
              </a:rPr>
              <a:t>T</a:t>
            </a:r>
            <a:r>
              <a:rPr lang="en-GB" sz="2000" b="1" dirty="0">
                <a:latin typeface="Berlin Sans FB" panose="020E0602020502020306" pitchFamily="34" charset="0"/>
              </a:rPr>
              <a:t>S</a:t>
            </a:r>
          </a:p>
        </p:txBody>
      </p:sp>
      <p:cxnSp>
        <p:nvCxnSpPr>
          <p:cNvPr id="7" name="Straight Connector 6"/>
          <p:cNvCxnSpPr/>
          <p:nvPr/>
        </p:nvCxnSpPr>
        <p:spPr>
          <a:xfrm>
            <a:off x="0" y="414417"/>
            <a:ext cx="12192000"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87550" y="640913"/>
            <a:ext cx="2228155" cy="6217087"/>
          </a:xfrm>
          <a:prstGeom prst="rect">
            <a:avLst/>
          </a:prstGeom>
          <a:noFill/>
          <a:ln>
            <a:solidFill>
              <a:schemeClr val="tx1"/>
            </a:solidFill>
          </a:ln>
        </p:spPr>
        <p:txBody>
          <a:bodyPr wrap="square" rtlCol="0">
            <a:spAutoFit/>
          </a:bodyPr>
          <a:lstStyle/>
          <a:p>
            <a:r>
              <a:rPr lang="en-GB" sz="1100" b="1" dirty="0"/>
              <a:t>What is meant by ‘Standard of Living’? </a:t>
            </a:r>
          </a:p>
          <a:p>
            <a:r>
              <a:rPr lang="en-GB" sz="1100" dirty="0"/>
              <a:t>How good a life is based on: </a:t>
            </a:r>
            <a:r>
              <a:rPr lang="en-GB" sz="1100" b="1" dirty="0"/>
              <a:t>money</a:t>
            </a:r>
            <a:r>
              <a:rPr lang="en-GB" sz="1100" dirty="0"/>
              <a:t>, type of </a:t>
            </a:r>
            <a:r>
              <a:rPr lang="en-GB" sz="1100" b="1" dirty="0"/>
              <a:t>job</a:t>
            </a:r>
            <a:r>
              <a:rPr lang="en-GB" sz="1100" dirty="0"/>
              <a:t>, </a:t>
            </a:r>
            <a:r>
              <a:rPr lang="en-GB" sz="1100" b="1" dirty="0"/>
              <a:t>enjoyment </a:t>
            </a:r>
            <a:r>
              <a:rPr lang="en-GB" sz="1100" dirty="0"/>
              <a:t>of life, </a:t>
            </a:r>
            <a:r>
              <a:rPr lang="en-GB" sz="1100" b="1" dirty="0"/>
              <a:t>freedom</a:t>
            </a:r>
            <a:r>
              <a:rPr lang="en-GB" sz="1100" dirty="0"/>
              <a:t>, </a:t>
            </a:r>
            <a:r>
              <a:rPr lang="en-GB" sz="1100" b="1" dirty="0"/>
              <a:t>achievements, choice</a:t>
            </a:r>
            <a:r>
              <a:rPr lang="en-GB" sz="1100" dirty="0"/>
              <a:t> and </a:t>
            </a:r>
            <a:r>
              <a:rPr lang="en-GB" sz="1100" b="1" dirty="0"/>
              <a:t>opportunities</a:t>
            </a:r>
            <a:r>
              <a:rPr lang="en-GB" sz="1100" dirty="0"/>
              <a:t>.</a:t>
            </a:r>
          </a:p>
          <a:p>
            <a:endParaRPr lang="en-GB" sz="1100" dirty="0"/>
          </a:p>
          <a:p>
            <a:r>
              <a:rPr lang="en-GB" sz="1200" b="1" dirty="0"/>
              <a:t>THINK LIKE A HISTORIAN!</a:t>
            </a:r>
          </a:p>
          <a:p>
            <a:r>
              <a:rPr lang="en-GB" sz="1100" b="1" dirty="0"/>
              <a:t>BE CAREFUL </a:t>
            </a:r>
            <a:r>
              <a:rPr lang="en-GB" sz="1100" dirty="0"/>
              <a:t>when judging how far people’s standard of living improved. There are many ways that people’s lives varied in Nazi Germany. </a:t>
            </a:r>
            <a:r>
              <a:rPr lang="en-GB" sz="1100" b="1" dirty="0"/>
              <a:t>It is important that we do not judge everyone as the same just based on one or two accounts.</a:t>
            </a:r>
          </a:p>
          <a:p>
            <a:pPr marL="171450" indent="-171450">
              <a:buFont typeface="Wingdings" panose="05000000000000000000" pitchFamily="2" charset="2"/>
              <a:buChar char="q"/>
            </a:pPr>
            <a:r>
              <a:rPr lang="en-GB" sz="1100" dirty="0"/>
              <a:t>What was good for some German workers might have been bad for others.</a:t>
            </a:r>
          </a:p>
          <a:p>
            <a:pPr marL="171450" indent="-171450">
              <a:buFont typeface="Wingdings" panose="05000000000000000000" pitchFamily="2" charset="2"/>
              <a:buChar char="q"/>
            </a:pPr>
            <a:r>
              <a:rPr lang="en-GB" sz="1100" dirty="0"/>
              <a:t>Certain aspects of life such as having a job may have got better but other aspects such as the pay may have got worse.</a:t>
            </a:r>
          </a:p>
          <a:p>
            <a:pPr marL="171450" indent="-171450">
              <a:buFont typeface="Wingdings" panose="05000000000000000000" pitchFamily="2" charset="2"/>
              <a:buChar char="q"/>
            </a:pPr>
            <a:r>
              <a:rPr lang="en-GB" sz="1100" dirty="0"/>
              <a:t>Different people have different expectations or views about what is good or bad, even if their standard of living is similar.</a:t>
            </a:r>
          </a:p>
          <a:p>
            <a:pPr marL="171450" indent="-171450">
              <a:buFont typeface="Wingdings" panose="05000000000000000000" pitchFamily="2" charset="2"/>
              <a:buChar char="q"/>
            </a:pPr>
            <a:r>
              <a:rPr lang="en-GB" sz="1100" dirty="0"/>
              <a:t>Sometimes people can become wealthy but their actual enjoyment of life may not be as good (or vice versa).  </a:t>
            </a:r>
          </a:p>
          <a:p>
            <a:pPr marL="171450" indent="-171450">
              <a:buFont typeface="Wingdings" panose="05000000000000000000" pitchFamily="2" charset="2"/>
              <a:buChar char="q"/>
            </a:pPr>
            <a:r>
              <a:rPr lang="en-GB" sz="1100" dirty="0"/>
              <a:t>A person’s standard of living can depend on a number of varied factors such as age, gender, marital status, race, political beliefs, life experiences, their family etc.</a:t>
            </a:r>
          </a:p>
        </p:txBody>
      </p:sp>
      <p:sp>
        <p:nvSpPr>
          <p:cNvPr id="3" name="TextBox 2"/>
          <p:cNvSpPr txBox="1"/>
          <p:nvPr/>
        </p:nvSpPr>
        <p:spPr>
          <a:xfrm>
            <a:off x="188069" y="383639"/>
            <a:ext cx="12003931" cy="276999"/>
          </a:xfrm>
          <a:prstGeom prst="rect">
            <a:avLst/>
          </a:prstGeom>
          <a:noFill/>
        </p:spPr>
        <p:txBody>
          <a:bodyPr wrap="square" rtlCol="0">
            <a:spAutoFit/>
          </a:bodyPr>
          <a:lstStyle/>
          <a:p>
            <a:pPr algn="ctr"/>
            <a:r>
              <a:rPr lang="en-GB" sz="1200" b="1" dirty="0"/>
              <a:t>In order to win the support and trust of the working class in Germany, it was vital that the Nazi Party was seen to be helping them and improve their standard of living.</a:t>
            </a:r>
          </a:p>
        </p:txBody>
      </p:sp>
      <p:sp>
        <p:nvSpPr>
          <p:cNvPr id="4" name="TextBox 3"/>
          <p:cNvSpPr txBox="1"/>
          <p:nvPr/>
        </p:nvSpPr>
        <p:spPr>
          <a:xfrm>
            <a:off x="2392482" y="639800"/>
            <a:ext cx="4332573" cy="338554"/>
          </a:xfrm>
          <a:prstGeom prst="rect">
            <a:avLst/>
          </a:prstGeom>
          <a:solidFill>
            <a:schemeClr val="bg1">
              <a:lumMod val="85000"/>
            </a:schemeClr>
          </a:solidFill>
          <a:ln>
            <a:solidFill>
              <a:schemeClr val="tx1"/>
            </a:solidFill>
          </a:ln>
        </p:spPr>
        <p:txBody>
          <a:bodyPr wrap="square" rtlCol="0">
            <a:spAutoFit/>
          </a:bodyPr>
          <a:lstStyle/>
          <a:p>
            <a:pPr algn="ctr"/>
            <a:r>
              <a:rPr lang="en-GB" sz="1600" b="1" dirty="0"/>
              <a:t>FACTOR ONE: EMPLOYMENT (JOBS)</a:t>
            </a:r>
          </a:p>
        </p:txBody>
      </p:sp>
      <p:sp>
        <p:nvSpPr>
          <p:cNvPr id="9" name="TextBox 8"/>
          <p:cNvSpPr txBox="1"/>
          <p:nvPr/>
        </p:nvSpPr>
        <p:spPr>
          <a:xfrm>
            <a:off x="2415702" y="1012412"/>
            <a:ext cx="4309353" cy="1831271"/>
          </a:xfrm>
          <a:prstGeom prst="rect">
            <a:avLst/>
          </a:prstGeom>
          <a:noFill/>
          <a:ln>
            <a:solidFill>
              <a:schemeClr val="tx1"/>
            </a:solidFill>
          </a:ln>
        </p:spPr>
        <p:txBody>
          <a:bodyPr wrap="square" rtlCol="0">
            <a:spAutoFit/>
          </a:bodyPr>
          <a:lstStyle/>
          <a:p>
            <a:pPr algn="ctr"/>
            <a:r>
              <a:rPr lang="en-GB" sz="1400" b="1" dirty="0"/>
              <a:t>Having a job</a:t>
            </a:r>
          </a:p>
          <a:p>
            <a:r>
              <a:rPr lang="en-GB" sz="1100" b="1" dirty="0"/>
              <a:t>How the standard of living improved.</a:t>
            </a:r>
          </a:p>
          <a:p>
            <a:pPr marL="285750" indent="-285750">
              <a:buFont typeface="Wingdings" panose="05000000000000000000" pitchFamily="2" charset="2"/>
              <a:buChar char="q"/>
            </a:pPr>
            <a:r>
              <a:rPr lang="en-GB" sz="1100" dirty="0"/>
              <a:t>With more people in work, more German families had a </a:t>
            </a:r>
            <a:r>
              <a:rPr lang="en-GB" sz="1100" b="1" dirty="0"/>
              <a:t>wage</a:t>
            </a:r>
            <a:r>
              <a:rPr lang="en-GB" sz="1100" dirty="0"/>
              <a:t> to help them improve their standard of living.</a:t>
            </a:r>
          </a:p>
          <a:p>
            <a:r>
              <a:rPr lang="en-GB" sz="1100" b="1" dirty="0"/>
              <a:t>But hang on, did everyone benefit?</a:t>
            </a:r>
          </a:p>
          <a:p>
            <a:pPr marL="285750" indent="-285750">
              <a:buFont typeface="Wingdings" panose="05000000000000000000" pitchFamily="2" charset="2"/>
              <a:buChar char="q"/>
            </a:pPr>
            <a:r>
              <a:rPr lang="en-GB" sz="1100" b="1" u="sng" dirty="0"/>
              <a:t>Not everyone was equal: </a:t>
            </a:r>
            <a:r>
              <a:rPr lang="en-GB" sz="1100" dirty="0"/>
              <a:t>For some people such as </a:t>
            </a:r>
            <a:r>
              <a:rPr lang="en-GB" sz="1100" b="1" dirty="0"/>
              <a:t>women</a:t>
            </a:r>
            <a:r>
              <a:rPr lang="en-GB" sz="1100" dirty="0"/>
              <a:t>, </a:t>
            </a:r>
            <a:r>
              <a:rPr lang="en-GB" sz="1100" b="1" dirty="0"/>
              <a:t>Jews</a:t>
            </a:r>
            <a:r>
              <a:rPr lang="en-GB" sz="1100" dirty="0"/>
              <a:t> and </a:t>
            </a:r>
            <a:r>
              <a:rPr lang="en-GB" sz="1100" b="1" dirty="0"/>
              <a:t>non-Nazi Party members</a:t>
            </a:r>
            <a:r>
              <a:rPr lang="en-GB" sz="1100" dirty="0"/>
              <a:t>, getting a job could be hard.</a:t>
            </a:r>
          </a:p>
          <a:p>
            <a:pPr marL="285750" indent="-285750">
              <a:buFont typeface="Wingdings" panose="05000000000000000000" pitchFamily="2" charset="2"/>
              <a:buChar char="q"/>
            </a:pPr>
            <a:r>
              <a:rPr lang="en-GB" sz="1100" b="1" u="sng" dirty="0"/>
              <a:t>Enjoyment of work: </a:t>
            </a:r>
            <a:r>
              <a:rPr lang="en-GB" sz="1100" dirty="0"/>
              <a:t>Having a job, did not mean </a:t>
            </a:r>
            <a:r>
              <a:rPr lang="en-GB" sz="1100" b="1" dirty="0"/>
              <a:t>enjoying</a:t>
            </a:r>
            <a:r>
              <a:rPr lang="en-GB" sz="1100" dirty="0"/>
              <a:t> work.  E.g. young men in the </a:t>
            </a:r>
            <a:r>
              <a:rPr lang="en-GB" sz="1100" b="1" dirty="0"/>
              <a:t>German Labour Service </a:t>
            </a:r>
            <a:r>
              <a:rPr lang="en-GB" sz="1100" dirty="0"/>
              <a:t>which was like being in the army and only had work for 6 months at a time.</a:t>
            </a:r>
          </a:p>
        </p:txBody>
      </p:sp>
      <p:sp>
        <p:nvSpPr>
          <p:cNvPr id="10" name="TextBox 9"/>
          <p:cNvSpPr txBox="1"/>
          <p:nvPr/>
        </p:nvSpPr>
        <p:spPr>
          <a:xfrm>
            <a:off x="2415702" y="2876628"/>
            <a:ext cx="4296383" cy="2508379"/>
          </a:xfrm>
          <a:prstGeom prst="rect">
            <a:avLst/>
          </a:prstGeom>
          <a:noFill/>
          <a:ln>
            <a:solidFill>
              <a:schemeClr val="tx1"/>
            </a:solidFill>
          </a:ln>
        </p:spPr>
        <p:txBody>
          <a:bodyPr wrap="square" rtlCol="0">
            <a:spAutoFit/>
          </a:bodyPr>
          <a:lstStyle/>
          <a:p>
            <a:pPr algn="ctr"/>
            <a:r>
              <a:rPr lang="en-GB" sz="1400" b="1" dirty="0"/>
              <a:t>Wages</a:t>
            </a:r>
          </a:p>
          <a:p>
            <a:r>
              <a:rPr lang="en-GB" sz="1100" b="1" dirty="0"/>
              <a:t>How the standard of living improved.</a:t>
            </a:r>
          </a:p>
          <a:p>
            <a:pPr marL="285750" indent="-285750">
              <a:buFont typeface="Wingdings" panose="05000000000000000000" pitchFamily="2" charset="2"/>
              <a:buChar char="q"/>
            </a:pPr>
            <a:r>
              <a:rPr lang="en-GB" sz="1100" dirty="0"/>
              <a:t>Wages improved, especially after 1936 when the country was rearming and many worked to do this.</a:t>
            </a:r>
          </a:p>
          <a:p>
            <a:pPr marL="285750" indent="-285750">
              <a:buFont typeface="Wingdings" panose="05000000000000000000" pitchFamily="2" charset="2"/>
              <a:buChar char="q"/>
            </a:pPr>
            <a:r>
              <a:rPr lang="en-GB" sz="1100" b="1" dirty="0"/>
              <a:t>High wage earners: </a:t>
            </a:r>
            <a:r>
              <a:rPr lang="en-GB" sz="1100" dirty="0"/>
              <a:t>Could also afford luxury goods.  For example </a:t>
            </a:r>
            <a:r>
              <a:rPr lang="en-GB" sz="1100" b="1" dirty="0"/>
              <a:t>car ownership </a:t>
            </a:r>
            <a:r>
              <a:rPr lang="en-GB" sz="1100" dirty="0"/>
              <a:t>trebled (x3) between 1933-39.</a:t>
            </a:r>
          </a:p>
          <a:p>
            <a:r>
              <a:rPr lang="en-GB" sz="1100" b="1" dirty="0"/>
              <a:t>But hang on, did everyone benefit?</a:t>
            </a:r>
          </a:p>
          <a:p>
            <a:pPr marL="285750" indent="-285750">
              <a:buFont typeface="Wingdings" panose="05000000000000000000" pitchFamily="2" charset="2"/>
              <a:buChar char="q"/>
            </a:pPr>
            <a:r>
              <a:rPr lang="en-GB" sz="1100" b="1" u="sng" dirty="0"/>
              <a:t>Jobs paid differently: </a:t>
            </a:r>
            <a:r>
              <a:rPr lang="en-GB" sz="1100" dirty="0"/>
              <a:t>Some jobs had better wages than others. A rearmament factory worker would see a good wage.</a:t>
            </a:r>
            <a:endParaRPr lang="en-GB" sz="1100" b="1" dirty="0"/>
          </a:p>
          <a:p>
            <a:pPr marL="285750" indent="-285750">
              <a:buFont typeface="Wingdings" panose="05000000000000000000" pitchFamily="2" charset="2"/>
              <a:buChar char="q"/>
            </a:pPr>
            <a:r>
              <a:rPr lang="en-GB" sz="1100" b="1" u="sng" dirty="0"/>
              <a:t>Price inflation: </a:t>
            </a:r>
            <a:r>
              <a:rPr lang="en-GB" sz="1100" dirty="0"/>
              <a:t>Prices of good actually went up (inflation)by as much as 20% between 1933-39 – this was more than wages and so people’s pay did not seem like an increase.</a:t>
            </a:r>
          </a:p>
          <a:p>
            <a:pPr marL="285750" indent="-285750">
              <a:buFont typeface="Wingdings" panose="05000000000000000000" pitchFamily="2" charset="2"/>
              <a:buChar char="q"/>
            </a:pPr>
            <a:r>
              <a:rPr lang="en-GB" sz="1100" b="1" u="sng" dirty="0"/>
              <a:t>Low wage earners: </a:t>
            </a:r>
            <a:r>
              <a:rPr lang="en-GB" sz="1100" dirty="0"/>
              <a:t>Unskilled workers still struggled to cover the cost of essentials such as food due to increased food prices.</a:t>
            </a:r>
          </a:p>
        </p:txBody>
      </p:sp>
      <p:sp>
        <p:nvSpPr>
          <p:cNvPr id="11" name="TextBox 10"/>
          <p:cNvSpPr txBox="1"/>
          <p:nvPr/>
        </p:nvSpPr>
        <p:spPr>
          <a:xfrm>
            <a:off x="2410576" y="5436656"/>
            <a:ext cx="4296383" cy="1323439"/>
          </a:xfrm>
          <a:prstGeom prst="rect">
            <a:avLst/>
          </a:prstGeom>
          <a:noFill/>
          <a:ln>
            <a:solidFill>
              <a:schemeClr val="tx1"/>
            </a:solidFill>
          </a:ln>
        </p:spPr>
        <p:txBody>
          <a:bodyPr wrap="square" rtlCol="0">
            <a:spAutoFit/>
          </a:bodyPr>
          <a:lstStyle/>
          <a:p>
            <a:pPr algn="ctr"/>
            <a:r>
              <a:rPr lang="en-GB" sz="1400" b="1" dirty="0"/>
              <a:t>Hours Worked</a:t>
            </a:r>
          </a:p>
          <a:p>
            <a:r>
              <a:rPr lang="en-GB" sz="1100" b="1" dirty="0"/>
              <a:t>How the standard of living improved.</a:t>
            </a:r>
          </a:p>
          <a:p>
            <a:pPr marL="285750" indent="-285750">
              <a:buFont typeface="Wingdings" panose="05000000000000000000" pitchFamily="2" charset="2"/>
              <a:buChar char="q"/>
            </a:pPr>
            <a:r>
              <a:rPr lang="en-GB" sz="1100" dirty="0"/>
              <a:t>Longer hours gave some workers a chance to earn more.</a:t>
            </a:r>
          </a:p>
          <a:p>
            <a:r>
              <a:rPr lang="en-GB" sz="1100" b="1" dirty="0"/>
              <a:t>But hang on, did everyone benefit?</a:t>
            </a:r>
          </a:p>
          <a:p>
            <a:pPr marL="285750" indent="-285750">
              <a:buFont typeface="Wingdings" panose="05000000000000000000" pitchFamily="2" charset="2"/>
              <a:buChar char="q"/>
            </a:pPr>
            <a:r>
              <a:rPr lang="en-GB" sz="1100" b="1" u="sng" dirty="0"/>
              <a:t>Longer hours  </a:t>
            </a:r>
            <a:r>
              <a:rPr lang="en-GB" sz="1100" dirty="0"/>
              <a:t>The average working week increased from </a:t>
            </a:r>
            <a:r>
              <a:rPr lang="en-GB" sz="1100" b="1" dirty="0"/>
              <a:t>43 hours</a:t>
            </a:r>
            <a:r>
              <a:rPr lang="en-GB" sz="1100" dirty="0"/>
              <a:t> (1933) to </a:t>
            </a:r>
            <a:r>
              <a:rPr lang="en-GB" sz="1100" b="1" dirty="0"/>
              <a:t>49 hours </a:t>
            </a:r>
            <a:r>
              <a:rPr lang="en-GB" sz="1100" dirty="0"/>
              <a:t>in (1939).  This also meant less time with family and not really more pay in some low skilled jobs.</a:t>
            </a:r>
          </a:p>
        </p:txBody>
      </p:sp>
      <p:sp>
        <p:nvSpPr>
          <p:cNvPr id="12" name="TextBox 11"/>
          <p:cNvSpPr txBox="1"/>
          <p:nvPr/>
        </p:nvSpPr>
        <p:spPr>
          <a:xfrm>
            <a:off x="6782635" y="639800"/>
            <a:ext cx="5295089" cy="338554"/>
          </a:xfrm>
          <a:prstGeom prst="rect">
            <a:avLst/>
          </a:prstGeom>
          <a:solidFill>
            <a:schemeClr val="bg1">
              <a:lumMod val="85000"/>
            </a:schemeClr>
          </a:solidFill>
          <a:ln>
            <a:solidFill>
              <a:schemeClr val="tx1"/>
            </a:solidFill>
          </a:ln>
        </p:spPr>
        <p:txBody>
          <a:bodyPr wrap="square" rtlCol="0">
            <a:spAutoFit/>
          </a:bodyPr>
          <a:lstStyle/>
          <a:p>
            <a:pPr algn="ctr"/>
            <a:r>
              <a:rPr lang="en-GB" sz="1600" b="1" dirty="0"/>
              <a:t>FACTOR TWO: NAZI ORGANISATIONS/GROUPS</a:t>
            </a:r>
          </a:p>
        </p:txBody>
      </p:sp>
      <p:sp>
        <p:nvSpPr>
          <p:cNvPr id="13" name="TextBox 12"/>
          <p:cNvSpPr txBox="1"/>
          <p:nvPr/>
        </p:nvSpPr>
        <p:spPr>
          <a:xfrm>
            <a:off x="6792889" y="1011738"/>
            <a:ext cx="5308058" cy="646331"/>
          </a:xfrm>
          <a:prstGeom prst="rect">
            <a:avLst/>
          </a:prstGeom>
          <a:solidFill>
            <a:schemeClr val="bg1">
              <a:lumMod val="95000"/>
            </a:schemeClr>
          </a:solidFill>
          <a:ln>
            <a:solidFill>
              <a:schemeClr val="tx1"/>
            </a:solidFill>
          </a:ln>
        </p:spPr>
        <p:txBody>
          <a:bodyPr wrap="square" rtlCol="0">
            <a:spAutoFit/>
          </a:bodyPr>
          <a:lstStyle/>
          <a:p>
            <a:pPr algn="ctr"/>
            <a:r>
              <a:rPr lang="en-GB" sz="1200" dirty="0"/>
              <a:t>The Nazis made </a:t>
            </a:r>
            <a:r>
              <a:rPr lang="en-GB" sz="1200" b="1" dirty="0"/>
              <a:t>3 main organisations </a:t>
            </a:r>
            <a:r>
              <a:rPr lang="en-GB" sz="1200" dirty="0"/>
              <a:t>which were meant to improve the standard of living for its workers.  Hitler knew that with the workers’ support, there would be less opposition.</a:t>
            </a:r>
          </a:p>
        </p:txBody>
      </p:sp>
      <p:sp>
        <p:nvSpPr>
          <p:cNvPr id="14" name="TextBox 13"/>
          <p:cNvSpPr txBox="1"/>
          <p:nvPr/>
        </p:nvSpPr>
        <p:spPr>
          <a:xfrm>
            <a:off x="6782635" y="1691688"/>
            <a:ext cx="2030625" cy="261610"/>
          </a:xfrm>
          <a:prstGeom prst="rect">
            <a:avLst/>
          </a:prstGeom>
          <a:solidFill>
            <a:schemeClr val="bg1">
              <a:lumMod val="95000"/>
            </a:schemeClr>
          </a:solidFill>
          <a:ln>
            <a:solidFill>
              <a:schemeClr val="tx1"/>
            </a:solidFill>
          </a:ln>
        </p:spPr>
        <p:txBody>
          <a:bodyPr wrap="square" rtlCol="0">
            <a:spAutoFit/>
          </a:bodyPr>
          <a:lstStyle/>
          <a:p>
            <a:pPr algn="ctr"/>
            <a:r>
              <a:rPr lang="en-GB" sz="1100" b="1" dirty="0"/>
              <a:t>The German Labour Front DAP</a:t>
            </a:r>
          </a:p>
        </p:txBody>
      </p:sp>
      <p:sp>
        <p:nvSpPr>
          <p:cNvPr id="15" name="TextBox 14"/>
          <p:cNvSpPr txBox="1"/>
          <p:nvPr/>
        </p:nvSpPr>
        <p:spPr>
          <a:xfrm>
            <a:off x="8881096" y="1691688"/>
            <a:ext cx="3226598" cy="261610"/>
          </a:xfrm>
          <a:prstGeom prst="rect">
            <a:avLst/>
          </a:prstGeom>
          <a:solidFill>
            <a:schemeClr val="bg1">
              <a:lumMod val="95000"/>
            </a:schemeClr>
          </a:solidFill>
          <a:ln>
            <a:solidFill>
              <a:schemeClr val="tx1"/>
            </a:solidFill>
          </a:ln>
        </p:spPr>
        <p:txBody>
          <a:bodyPr wrap="square" rtlCol="0">
            <a:spAutoFit/>
          </a:bodyPr>
          <a:lstStyle/>
          <a:p>
            <a:pPr algn="ctr"/>
            <a:r>
              <a:rPr lang="en-GB" sz="1100" b="1" dirty="0"/>
              <a:t>Strength Through Joy </a:t>
            </a:r>
            <a:r>
              <a:rPr lang="en-GB" sz="1100" b="1" dirty="0" err="1"/>
              <a:t>KdF</a:t>
            </a:r>
            <a:endParaRPr lang="en-GB" sz="1100" b="1" dirty="0"/>
          </a:p>
        </p:txBody>
      </p:sp>
      <p:sp>
        <p:nvSpPr>
          <p:cNvPr id="16" name="TextBox 15"/>
          <p:cNvSpPr txBox="1"/>
          <p:nvPr/>
        </p:nvSpPr>
        <p:spPr>
          <a:xfrm>
            <a:off x="6794116" y="5199273"/>
            <a:ext cx="5338994" cy="261610"/>
          </a:xfrm>
          <a:prstGeom prst="rect">
            <a:avLst/>
          </a:prstGeom>
          <a:solidFill>
            <a:schemeClr val="bg1">
              <a:lumMod val="95000"/>
            </a:schemeClr>
          </a:solidFill>
          <a:ln>
            <a:solidFill>
              <a:schemeClr val="tx1"/>
            </a:solidFill>
          </a:ln>
        </p:spPr>
        <p:txBody>
          <a:bodyPr wrap="square" rtlCol="0">
            <a:spAutoFit/>
          </a:bodyPr>
          <a:lstStyle/>
          <a:p>
            <a:pPr algn="ctr"/>
            <a:r>
              <a:rPr lang="en-GB" sz="1100" b="1" dirty="0"/>
              <a:t>Beauty of Labour (</a:t>
            </a:r>
            <a:r>
              <a:rPr lang="en-GB" sz="1100" b="1" dirty="0" err="1"/>
              <a:t>SdA</a:t>
            </a:r>
            <a:r>
              <a:rPr lang="en-GB" sz="1100" b="1" dirty="0"/>
              <a:t>)</a:t>
            </a:r>
          </a:p>
        </p:txBody>
      </p:sp>
      <p:sp>
        <p:nvSpPr>
          <p:cNvPr id="17" name="TextBox 16"/>
          <p:cNvSpPr txBox="1"/>
          <p:nvPr/>
        </p:nvSpPr>
        <p:spPr>
          <a:xfrm>
            <a:off x="6782635" y="2020380"/>
            <a:ext cx="2020370" cy="3139321"/>
          </a:xfrm>
          <a:prstGeom prst="rect">
            <a:avLst/>
          </a:prstGeom>
          <a:solidFill>
            <a:schemeClr val="bg1"/>
          </a:solidFill>
          <a:ln>
            <a:solidFill>
              <a:schemeClr val="tx1"/>
            </a:solidFill>
          </a:ln>
        </p:spPr>
        <p:txBody>
          <a:bodyPr wrap="square" rtlCol="0">
            <a:spAutoFit/>
          </a:bodyPr>
          <a:lstStyle/>
          <a:p>
            <a:r>
              <a:rPr lang="en-GB" sz="1100" dirty="0"/>
              <a:t>Hitler banned Trade Unions which helped support workers rights and pay.  In its place, The Nazi Party created the German Labour Front to control the workers which:</a:t>
            </a:r>
          </a:p>
          <a:p>
            <a:pPr marL="171450" indent="-171450">
              <a:buFont typeface="Wingdings" panose="05000000000000000000" pitchFamily="2" charset="2"/>
              <a:buChar char="q"/>
            </a:pPr>
            <a:r>
              <a:rPr lang="en-GB" sz="1100" b="1" dirty="0"/>
              <a:t>Protected the rights </a:t>
            </a:r>
            <a:r>
              <a:rPr lang="en-GB" sz="1100" dirty="0"/>
              <a:t>of workers in the workplace</a:t>
            </a:r>
          </a:p>
          <a:p>
            <a:pPr marL="171450" indent="-171450">
              <a:buFont typeface="Wingdings" panose="05000000000000000000" pitchFamily="2" charset="2"/>
              <a:buChar char="q"/>
            </a:pPr>
            <a:r>
              <a:rPr lang="en-GB" sz="1100" dirty="0"/>
              <a:t>Set minimum </a:t>
            </a:r>
            <a:r>
              <a:rPr lang="en-GB" sz="1100" b="1" dirty="0"/>
              <a:t>pay</a:t>
            </a:r>
            <a:r>
              <a:rPr lang="en-GB" sz="1100" dirty="0"/>
              <a:t> levels.</a:t>
            </a:r>
          </a:p>
          <a:p>
            <a:r>
              <a:rPr lang="en-GB" sz="1100" b="1" dirty="0"/>
              <a:t>However</a:t>
            </a:r>
            <a:r>
              <a:rPr lang="en-GB" sz="1100" dirty="0"/>
              <a:t>, the negative impact on workers’ living standards were:</a:t>
            </a:r>
          </a:p>
          <a:p>
            <a:pPr marL="171450" indent="-171450">
              <a:buFont typeface="Wingdings" panose="05000000000000000000" pitchFamily="2" charset="2"/>
              <a:buChar char="q"/>
            </a:pPr>
            <a:r>
              <a:rPr lang="en-GB" sz="1100" dirty="0"/>
              <a:t>Lost their right to </a:t>
            </a:r>
            <a:r>
              <a:rPr lang="en-GB" sz="1100" b="1" dirty="0"/>
              <a:t>negotiate</a:t>
            </a:r>
            <a:r>
              <a:rPr lang="en-GB" sz="1100" dirty="0"/>
              <a:t> a wage, they just had to accept what they got.</a:t>
            </a:r>
          </a:p>
          <a:p>
            <a:pPr marL="171450" indent="-171450">
              <a:buFont typeface="Wingdings" panose="05000000000000000000" pitchFamily="2" charset="2"/>
              <a:buChar char="q"/>
            </a:pPr>
            <a:r>
              <a:rPr lang="en-GB" sz="1100" dirty="0"/>
              <a:t>Workers could not be </a:t>
            </a:r>
            <a:r>
              <a:rPr lang="en-GB" sz="1100" b="1" dirty="0"/>
              <a:t>punished</a:t>
            </a:r>
            <a:r>
              <a:rPr lang="en-GB" sz="1100" dirty="0"/>
              <a:t> if they disrupted work/production.</a:t>
            </a:r>
          </a:p>
        </p:txBody>
      </p:sp>
      <p:sp>
        <p:nvSpPr>
          <p:cNvPr id="18" name="TextBox 17"/>
          <p:cNvSpPr txBox="1"/>
          <p:nvPr/>
        </p:nvSpPr>
        <p:spPr>
          <a:xfrm>
            <a:off x="8881095" y="2020381"/>
            <a:ext cx="3252015" cy="3139321"/>
          </a:xfrm>
          <a:prstGeom prst="rect">
            <a:avLst/>
          </a:prstGeom>
          <a:solidFill>
            <a:schemeClr val="bg1"/>
          </a:solidFill>
          <a:ln>
            <a:solidFill>
              <a:schemeClr val="tx1"/>
            </a:solidFill>
          </a:ln>
        </p:spPr>
        <p:txBody>
          <a:bodyPr wrap="square" rtlCol="0">
            <a:spAutoFit/>
          </a:bodyPr>
          <a:lstStyle/>
          <a:p>
            <a:pPr marL="171450" indent="-171450">
              <a:buFont typeface="Wingdings" panose="05000000000000000000" pitchFamily="2" charset="2"/>
              <a:buChar char="q"/>
            </a:pPr>
            <a:r>
              <a:rPr lang="en-GB" sz="1100" dirty="0"/>
              <a:t>This organisation was specifically set up to improve the </a:t>
            </a:r>
            <a:r>
              <a:rPr lang="en-GB" sz="1100" b="1" dirty="0"/>
              <a:t>standard of living </a:t>
            </a:r>
            <a:r>
              <a:rPr lang="en-GB" sz="1100" dirty="0"/>
              <a:t>for workers.  </a:t>
            </a:r>
          </a:p>
          <a:p>
            <a:pPr marL="171450" indent="-171450">
              <a:buFont typeface="Wingdings" panose="05000000000000000000" pitchFamily="2" charset="2"/>
              <a:buChar char="q"/>
            </a:pPr>
            <a:r>
              <a:rPr lang="en-GB" sz="1100" dirty="0"/>
              <a:t>It aimed to make workers feel their work was </a:t>
            </a:r>
            <a:r>
              <a:rPr lang="en-GB" sz="1100" b="1" dirty="0"/>
              <a:t>enjoyable</a:t>
            </a:r>
            <a:r>
              <a:rPr lang="en-GB" sz="1100" dirty="0"/>
              <a:t> and to make sure they linked this joy of work with the Nazi Party.</a:t>
            </a:r>
          </a:p>
          <a:p>
            <a:pPr marL="171450" indent="-171450">
              <a:buFont typeface="Wingdings" panose="05000000000000000000" pitchFamily="2" charset="2"/>
              <a:buChar char="q"/>
            </a:pPr>
            <a:r>
              <a:rPr lang="en-GB" sz="1100" dirty="0"/>
              <a:t>It provided </a:t>
            </a:r>
            <a:r>
              <a:rPr lang="en-GB" sz="1100" b="1" dirty="0"/>
              <a:t>leisure activities </a:t>
            </a:r>
            <a:r>
              <a:rPr lang="en-GB" sz="1100" dirty="0"/>
              <a:t>such as sporting events, days out, hikes, films, </a:t>
            </a:r>
            <a:r>
              <a:rPr lang="en-GB" sz="1100" b="1" dirty="0"/>
              <a:t>cheap foreign travel</a:t>
            </a:r>
            <a:r>
              <a:rPr lang="en-GB" sz="1100" dirty="0"/>
              <a:t>. </a:t>
            </a:r>
          </a:p>
          <a:p>
            <a:pPr marL="171450" indent="-171450">
              <a:buFont typeface="Wingdings" panose="05000000000000000000" pitchFamily="2" charset="2"/>
              <a:buChar char="q"/>
            </a:pPr>
            <a:r>
              <a:rPr lang="en-GB" sz="1100" dirty="0"/>
              <a:t>Workers had to </a:t>
            </a:r>
            <a:r>
              <a:rPr lang="en-GB" sz="1100" b="1" dirty="0"/>
              <a:t>join</a:t>
            </a:r>
            <a:r>
              <a:rPr lang="en-GB" sz="1100" dirty="0"/>
              <a:t> the Strength Through Joy organisation in order to gain these benefits.</a:t>
            </a:r>
          </a:p>
          <a:p>
            <a:pPr marL="171450" indent="-171450">
              <a:buFont typeface="Wingdings" panose="05000000000000000000" pitchFamily="2" charset="2"/>
              <a:buChar char="q"/>
            </a:pPr>
            <a:r>
              <a:rPr lang="en-GB" sz="1100" dirty="0"/>
              <a:t>By 1936, there were </a:t>
            </a:r>
            <a:r>
              <a:rPr lang="en-GB" sz="1100" b="1" dirty="0"/>
              <a:t>35 million members </a:t>
            </a:r>
            <a:r>
              <a:rPr lang="en-GB" sz="1100" dirty="0"/>
              <a:t>of Strength Through Joy.</a:t>
            </a:r>
          </a:p>
          <a:p>
            <a:pPr marL="171450" indent="-171450">
              <a:buFont typeface="Wingdings" panose="05000000000000000000" pitchFamily="2" charset="2"/>
              <a:buChar char="q"/>
            </a:pPr>
            <a:r>
              <a:rPr lang="en-GB" sz="1100" dirty="0"/>
              <a:t>The </a:t>
            </a:r>
            <a:r>
              <a:rPr lang="en-GB" sz="1100" dirty="0" err="1"/>
              <a:t>KdF’s</a:t>
            </a:r>
            <a:r>
              <a:rPr lang="en-GB" sz="1100" dirty="0"/>
              <a:t> biggest scheme was an opportunity to save for a new </a:t>
            </a:r>
            <a:r>
              <a:rPr lang="en-GB" sz="1100" b="1" dirty="0"/>
              <a:t>Volkswagen</a:t>
            </a:r>
            <a:r>
              <a:rPr lang="en-GB" sz="1100" dirty="0"/>
              <a:t> – </a:t>
            </a:r>
            <a:r>
              <a:rPr lang="en-GB" sz="1100" b="1" dirty="0"/>
              <a:t>People’s Car</a:t>
            </a:r>
            <a:r>
              <a:rPr lang="en-GB" sz="1100" dirty="0"/>
              <a:t>.  Hitler asked Ferdinand Porsche to design it.  Workers just had to give 5 marks of their weekly wage to eventually give them a car. </a:t>
            </a:r>
          </a:p>
          <a:p>
            <a:pPr marL="171450" indent="-171450">
              <a:buFont typeface="Wingdings" panose="05000000000000000000" pitchFamily="2" charset="2"/>
              <a:buChar char="q"/>
            </a:pPr>
            <a:r>
              <a:rPr lang="en-GB" sz="1100" b="1" dirty="0"/>
              <a:t>Nobody</a:t>
            </a:r>
            <a:r>
              <a:rPr lang="en-GB" sz="1100" dirty="0"/>
              <a:t> actually gained a car as production at the car factory changed to armaments in 1938!</a:t>
            </a:r>
          </a:p>
        </p:txBody>
      </p:sp>
      <p:sp>
        <p:nvSpPr>
          <p:cNvPr id="19" name="TextBox 18"/>
          <p:cNvSpPr txBox="1"/>
          <p:nvPr/>
        </p:nvSpPr>
        <p:spPr>
          <a:xfrm>
            <a:off x="6794116" y="5522013"/>
            <a:ext cx="5338994" cy="1107996"/>
          </a:xfrm>
          <a:prstGeom prst="rect">
            <a:avLst/>
          </a:prstGeom>
          <a:solidFill>
            <a:schemeClr val="bg1"/>
          </a:solidFill>
          <a:ln>
            <a:solidFill>
              <a:schemeClr val="tx1"/>
            </a:solidFill>
          </a:ln>
        </p:spPr>
        <p:txBody>
          <a:bodyPr wrap="square" rtlCol="0">
            <a:spAutoFit/>
          </a:bodyPr>
          <a:lstStyle/>
          <a:p>
            <a:pPr marL="171450" indent="-171450">
              <a:buFont typeface="Wingdings" panose="05000000000000000000" pitchFamily="2" charset="2"/>
              <a:buChar char="q"/>
            </a:pPr>
            <a:r>
              <a:rPr lang="en-GB" sz="1100" dirty="0"/>
              <a:t>This organisation pushed businesses to </a:t>
            </a:r>
            <a:r>
              <a:rPr lang="en-GB" sz="1100" b="1" dirty="0"/>
              <a:t>provide better facilities </a:t>
            </a:r>
            <a:r>
              <a:rPr lang="en-GB" sz="1100" dirty="0"/>
              <a:t>for workers such as toilets, changing rooms, showers and canteens.  </a:t>
            </a:r>
          </a:p>
          <a:p>
            <a:pPr marL="171450" indent="-171450">
              <a:buFont typeface="Wingdings" panose="05000000000000000000" pitchFamily="2" charset="2"/>
              <a:buChar char="q"/>
            </a:pPr>
            <a:r>
              <a:rPr lang="en-GB" sz="1100" dirty="0"/>
              <a:t>By 1934, the Nazi Party claimed that 34,000 companies had improved their conditions.</a:t>
            </a:r>
          </a:p>
          <a:p>
            <a:pPr marL="171450" indent="-171450">
              <a:buFont typeface="Wingdings" panose="05000000000000000000" pitchFamily="2" charset="2"/>
              <a:buChar char="q"/>
            </a:pPr>
            <a:r>
              <a:rPr lang="en-GB" sz="1100" b="1" dirty="0"/>
              <a:t>HOWEVER </a:t>
            </a:r>
            <a:r>
              <a:rPr lang="en-GB" sz="1100" dirty="0"/>
              <a:t>– Many companies expected the </a:t>
            </a:r>
            <a:r>
              <a:rPr lang="en-GB" sz="1100" b="1" dirty="0"/>
              <a:t>workers </a:t>
            </a:r>
            <a:r>
              <a:rPr lang="en-GB" sz="1100" dirty="0"/>
              <a:t>to do the building and decorating themselves with </a:t>
            </a:r>
            <a:r>
              <a:rPr lang="en-GB" sz="1100" b="1" dirty="0"/>
              <a:t>no extra pay</a:t>
            </a:r>
            <a:r>
              <a:rPr lang="en-GB" sz="1100" dirty="0"/>
              <a:t>.  </a:t>
            </a:r>
          </a:p>
          <a:p>
            <a:pPr marL="171450" indent="-171450">
              <a:buFont typeface="Wingdings" panose="05000000000000000000" pitchFamily="2" charset="2"/>
              <a:buChar char="q"/>
            </a:pPr>
            <a:r>
              <a:rPr lang="en-GB" sz="1100" dirty="0"/>
              <a:t>Some workers were </a:t>
            </a:r>
            <a:r>
              <a:rPr lang="en-GB" sz="1100" b="1" dirty="0"/>
              <a:t>threatened</a:t>
            </a:r>
            <a:r>
              <a:rPr lang="en-GB" sz="1100" dirty="0"/>
              <a:t> with the sack if they did not help make these changes.</a:t>
            </a:r>
          </a:p>
        </p:txBody>
      </p:sp>
    </p:spTree>
    <p:extLst>
      <p:ext uri="{BB962C8B-B14F-4D97-AF65-F5344CB8AC3E}">
        <p14:creationId xmlns:p14="http://schemas.microsoft.com/office/powerpoint/2010/main" val="35805634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373548" y="-61555"/>
            <a:ext cx="9818451" cy="523220"/>
          </a:xfrm>
          <a:prstGeom prst="rect">
            <a:avLst/>
          </a:prstGeom>
          <a:noFill/>
        </p:spPr>
        <p:txBody>
          <a:bodyPr wrap="square" rtlCol="0">
            <a:spAutoFit/>
          </a:bodyPr>
          <a:lstStyle/>
          <a:p>
            <a:pPr algn="ctr"/>
            <a:r>
              <a:rPr lang="en-GB" sz="2800" b="1" dirty="0"/>
              <a:t>L</a:t>
            </a:r>
            <a:r>
              <a:rPr lang="en-GB" sz="2000" b="1" dirty="0"/>
              <a:t>esson </a:t>
            </a:r>
            <a:r>
              <a:rPr lang="en-GB" sz="2800" b="1" dirty="0"/>
              <a:t>26</a:t>
            </a:r>
            <a:r>
              <a:rPr lang="en-GB" sz="2000" b="1" dirty="0"/>
              <a:t>: Racial Policies Towards Minority Groups and how they were justified.</a:t>
            </a:r>
            <a:endParaRPr lang="en-GB" b="1" dirty="0"/>
          </a:p>
        </p:txBody>
      </p:sp>
      <p:sp>
        <p:nvSpPr>
          <p:cNvPr id="6" name="TextBox 5"/>
          <p:cNvSpPr txBox="1"/>
          <p:nvPr/>
        </p:nvSpPr>
        <p:spPr>
          <a:xfrm>
            <a:off x="-99997" y="-61555"/>
            <a:ext cx="2789410" cy="523220"/>
          </a:xfrm>
          <a:prstGeom prst="rect">
            <a:avLst/>
          </a:prstGeom>
          <a:noFill/>
        </p:spPr>
        <p:txBody>
          <a:bodyPr wrap="square" rtlCol="0">
            <a:spAutoFit/>
          </a:bodyPr>
          <a:lstStyle/>
          <a:p>
            <a:pPr algn="ctr"/>
            <a:r>
              <a:rPr lang="en-GB" sz="2800" b="1" dirty="0">
                <a:latin typeface="Berlin Sans FB" panose="020E0602020502020306" pitchFamily="34" charset="0"/>
              </a:rPr>
              <a:t>T</a:t>
            </a:r>
            <a:r>
              <a:rPr lang="en-GB" sz="2000" b="1" dirty="0">
                <a:latin typeface="Berlin Sans FB" panose="020E0602020502020306" pitchFamily="34" charset="0"/>
              </a:rPr>
              <a:t>H</a:t>
            </a:r>
            <a:r>
              <a:rPr lang="en-GB" sz="2400" b="1" dirty="0">
                <a:latin typeface="Berlin Sans FB" panose="020E0602020502020306" pitchFamily="34" charset="0"/>
              </a:rPr>
              <a:t>E</a:t>
            </a:r>
            <a:r>
              <a:rPr lang="en-GB" sz="2000" b="1" dirty="0">
                <a:latin typeface="Berlin Sans FB" panose="020E0602020502020306" pitchFamily="34" charset="0"/>
              </a:rPr>
              <a:t> </a:t>
            </a:r>
            <a:r>
              <a:rPr lang="en-GB" sz="2400" b="1" dirty="0">
                <a:latin typeface="Berlin Sans FB" panose="020E0602020502020306" pitchFamily="34" charset="0"/>
              </a:rPr>
              <a:t>K</a:t>
            </a:r>
            <a:r>
              <a:rPr lang="en-GB" sz="2000" b="1" dirty="0">
                <a:latin typeface="Berlin Sans FB" panose="020E0602020502020306" pitchFamily="34" charset="0"/>
              </a:rPr>
              <a:t>E</a:t>
            </a:r>
            <a:r>
              <a:rPr lang="en-GB" sz="2400" b="1" dirty="0">
                <a:latin typeface="Berlin Sans FB" panose="020E0602020502020306" pitchFamily="34" charset="0"/>
              </a:rPr>
              <a:t>Y</a:t>
            </a:r>
            <a:r>
              <a:rPr lang="en-GB" sz="2000" b="1" dirty="0">
                <a:latin typeface="Berlin Sans FB" panose="020E0602020502020306" pitchFamily="34" charset="0"/>
              </a:rPr>
              <a:t> </a:t>
            </a:r>
            <a:r>
              <a:rPr lang="en-GB" sz="2800" b="1" dirty="0">
                <a:latin typeface="Berlin Sans FB" panose="020E0602020502020306" pitchFamily="34" charset="0"/>
              </a:rPr>
              <a:t>P</a:t>
            </a:r>
            <a:r>
              <a:rPr lang="en-GB" sz="2000" b="1" dirty="0">
                <a:latin typeface="Berlin Sans FB" panose="020E0602020502020306" pitchFamily="34" charset="0"/>
              </a:rPr>
              <a:t>O</a:t>
            </a:r>
            <a:r>
              <a:rPr lang="en-GB" sz="2400" b="1" dirty="0">
                <a:latin typeface="Berlin Sans FB" panose="020E0602020502020306" pitchFamily="34" charset="0"/>
              </a:rPr>
              <a:t>I</a:t>
            </a:r>
            <a:r>
              <a:rPr lang="en-GB" sz="2000" b="1" dirty="0">
                <a:latin typeface="Berlin Sans FB" panose="020E0602020502020306" pitchFamily="34" charset="0"/>
              </a:rPr>
              <a:t>N</a:t>
            </a:r>
            <a:r>
              <a:rPr lang="en-GB" sz="2800" b="1" dirty="0">
                <a:latin typeface="Berlin Sans FB" panose="020E0602020502020306" pitchFamily="34" charset="0"/>
              </a:rPr>
              <a:t>T</a:t>
            </a:r>
            <a:r>
              <a:rPr lang="en-GB" sz="2000" b="1" dirty="0">
                <a:latin typeface="Berlin Sans FB" panose="020E0602020502020306" pitchFamily="34" charset="0"/>
              </a:rPr>
              <a:t>S</a:t>
            </a:r>
          </a:p>
        </p:txBody>
      </p:sp>
      <p:cxnSp>
        <p:nvCxnSpPr>
          <p:cNvPr id="7" name="Straight Connector 6"/>
          <p:cNvCxnSpPr/>
          <p:nvPr/>
        </p:nvCxnSpPr>
        <p:spPr>
          <a:xfrm>
            <a:off x="0" y="414417"/>
            <a:ext cx="12192000" cy="0"/>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10" name="Table 9"/>
          <p:cNvGraphicFramePr>
            <a:graphicFrameLocks noGrp="1"/>
          </p:cNvGraphicFramePr>
          <p:nvPr>
            <p:extLst>
              <p:ext uri="{D42A27DB-BD31-4B8C-83A1-F6EECF244321}">
                <p14:modId xmlns:p14="http://schemas.microsoft.com/office/powerpoint/2010/main" val="1433236530"/>
              </p:ext>
            </p:extLst>
          </p:nvPr>
        </p:nvGraphicFramePr>
        <p:xfrm>
          <a:off x="1" y="461665"/>
          <a:ext cx="2689412" cy="6248400"/>
        </p:xfrm>
        <a:graphic>
          <a:graphicData uri="http://schemas.openxmlformats.org/drawingml/2006/table">
            <a:tbl>
              <a:tblPr firstRow="1" bandRow="1">
                <a:tableStyleId>{5C22544A-7EE6-4342-B048-85BDC9FD1C3A}</a:tableStyleId>
              </a:tblPr>
              <a:tblGrid>
                <a:gridCol w="2689412">
                  <a:extLst>
                    <a:ext uri="{9D8B030D-6E8A-4147-A177-3AD203B41FA5}">
                      <a16:colId xmlns:a16="http://schemas.microsoft.com/office/drawing/2014/main" val="4192541630"/>
                    </a:ext>
                  </a:extLst>
                </a:gridCol>
              </a:tblGrid>
              <a:tr h="370840">
                <a:tc>
                  <a:txBody>
                    <a:bodyPr/>
                    <a:lstStyle/>
                    <a:p>
                      <a:r>
                        <a:rPr lang="en-GB" sz="1100" b="1" dirty="0">
                          <a:solidFill>
                            <a:schemeClr val="tx1"/>
                          </a:solidFill>
                        </a:rPr>
                        <a:t>How did the Nazis justify (make people accept) their ideas about minority groups?</a:t>
                      </a: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978876609"/>
                  </a:ext>
                </a:extLst>
              </a:tr>
              <a:tr h="370840">
                <a:tc>
                  <a:txBody>
                    <a:bodyPr/>
                    <a:lstStyle/>
                    <a:p>
                      <a:pPr marL="0" indent="0">
                        <a:buFont typeface="Arial" panose="020B0604020202020204" pitchFamily="34" charset="0"/>
                        <a:buNone/>
                      </a:pPr>
                      <a:r>
                        <a:rPr lang="en-GB" sz="1100" b="1" dirty="0"/>
                        <a:t>NATIONAL STRENGTH:</a:t>
                      </a:r>
                    </a:p>
                    <a:p>
                      <a:r>
                        <a:rPr lang="en-GB" sz="1050" dirty="0"/>
                        <a:t>The German public were </a:t>
                      </a:r>
                      <a:r>
                        <a:rPr lang="en-GB" sz="1050" b="1" dirty="0"/>
                        <a:t>constantly</a:t>
                      </a:r>
                      <a:r>
                        <a:rPr lang="en-GB" sz="1050" dirty="0"/>
                        <a:t> told that these racial policies (laws) would all make Germany as a nation stronger.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78176447"/>
                  </a:ext>
                </a:extLst>
              </a:tr>
              <a:tr h="370840">
                <a:tc>
                  <a:txBody>
                    <a:bodyPr/>
                    <a:lstStyle/>
                    <a:p>
                      <a:pPr marL="0" indent="0">
                        <a:buFont typeface="Arial" panose="020B0604020202020204" pitchFamily="34" charset="0"/>
                        <a:buNone/>
                      </a:pPr>
                      <a:r>
                        <a:rPr lang="en-GB" sz="1100" b="1" dirty="0"/>
                        <a:t>PERSONAL STRENGTH:</a:t>
                      </a:r>
                    </a:p>
                    <a:p>
                      <a:r>
                        <a:rPr lang="en-GB" sz="1050" dirty="0"/>
                        <a:t>Germans were told that by removing or ‘minority’ groups, they would be stronger, healthier and of better ‘stock’.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29010122"/>
                  </a:ext>
                </a:extLst>
              </a:tr>
              <a:tr h="370840">
                <a:tc>
                  <a:txBody>
                    <a:bodyPr/>
                    <a:lstStyle/>
                    <a:p>
                      <a:pPr marL="0" indent="0">
                        <a:buFont typeface="Arial" panose="020B0604020202020204" pitchFamily="34" charset="0"/>
                        <a:buNone/>
                      </a:pPr>
                      <a:r>
                        <a:rPr lang="en-GB" sz="1100" b="1" dirty="0"/>
                        <a:t>SCIENCE:</a:t>
                      </a:r>
                    </a:p>
                    <a:p>
                      <a:r>
                        <a:rPr lang="en-GB" sz="1050" dirty="0"/>
                        <a:t>The Nazis believed ‘</a:t>
                      </a:r>
                      <a:r>
                        <a:rPr lang="en-GB" sz="1050" b="1" dirty="0"/>
                        <a:t>science</a:t>
                      </a:r>
                      <a:r>
                        <a:rPr lang="en-GB" sz="1050" dirty="0"/>
                        <a:t>’ back up their ideas.</a:t>
                      </a:r>
                      <a:r>
                        <a:rPr lang="en-GB" sz="1050" baseline="0" dirty="0"/>
                        <a:t> P</a:t>
                      </a:r>
                      <a:r>
                        <a:rPr lang="en-GB" sz="1050" dirty="0"/>
                        <a:t>eople trusted science. The Nazis just used science to ‘prove’ what people believed anyway</a:t>
                      </a:r>
                      <a:r>
                        <a:rPr lang="en-GB" sz="1100"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13199515"/>
                  </a:ext>
                </a:extLst>
              </a:tr>
              <a:tr h="370840">
                <a:tc>
                  <a:txBody>
                    <a:bodyPr/>
                    <a:lstStyle/>
                    <a:p>
                      <a:pPr marL="0" indent="0">
                        <a:buFont typeface="Arial" panose="020B0604020202020204" pitchFamily="34" charset="0"/>
                        <a:buNone/>
                      </a:pPr>
                      <a:r>
                        <a:rPr lang="en-GB" sz="1100" b="1" dirty="0"/>
                        <a:t>WIDER HISTORICAL CONTEXT:</a:t>
                      </a:r>
                    </a:p>
                    <a:p>
                      <a:r>
                        <a:rPr lang="en-GB" sz="1050" dirty="0"/>
                        <a:t>Many people in Europe had grown up with the new ideas of </a:t>
                      </a:r>
                      <a:r>
                        <a:rPr lang="en-GB" sz="1050" b="1" dirty="0"/>
                        <a:t>Charles Darwin </a:t>
                      </a:r>
                      <a:r>
                        <a:rPr lang="en-GB" sz="1050" dirty="0"/>
                        <a:t>and his idea of the ‘</a:t>
                      </a:r>
                      <a:r>
                        <a:rPr lang="en-GB" sz="1050" b="1" dirty="0"/>
                        <a:t>Survival of the Fittest</a:t>
                      </a:r>
                      <a:r>
                        <a:rPr lang="en-GB" sz="1050" dirty="0"/>
                        <a:t>’.  In this way, only the best; the Aryan race would survive. </a:t>
                      </a:r>
                      <a:endParaRPr lang="en-GB"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90695208"/>
                  </a:ext>
                </a:extLst>
              </a:tr>
              <a:tr h="370840">
                <a:tc>
                  <a:txBody>
                    <a:bodyPr/>
                    <a:lstStyle/>
                    <a:p>
                      <a:pPr marL="0" indent="0">
                        <a:buFont typeface="Arial" panose="020B0604020202020204" pitchFamily="34" charset="0"/>
                        <a:buNone/>
                      </a:pPr>
                      <a:r>
                        <a:rPr lang="en-GB" sz="1100" b="1" dirty="0"/>
                        <a:t>GAVE HOPE:</a:t>
                      </a:r>
                    </a:p>
                    <a:p>
                      <a:r>
                        <a:rPr lang="en-GB" sz="1050" dirty="0"/>
                        <a:t>The German people had been through so much pain, depression and uncertainty, that it was easier for them to believe the Nazi racial ideas to give them hope.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70286982"/>
                  </a:ext>
                </a:extLst>
              </a:tr>
              <a:tr h="370840">
                <a:tc>
                  <a:txBody>
                    <a:bodyPr/>
                    <a:lstStyle/>
                    <a:p>
                      <a:pPr marL="0" indent="0">
                        <a:buFont typeface="Arial" panose="020B0604020202020204" pitchFamily="34" charset="0"/>
                        <a:buNone/>
                      </a:pPr>
                      <a:r>
                        <a:rPr lang="en-GB" sz="1100" b="1" dirty="0"/>
                        <a:t>SOMEONE TO BLAME: </a:t>
                      </a:r>
                    </a:p>
                    <a:p>
                      <a:r>
                        <a:rPr lang="en-GB" sz="1050" dirty="0"/>
                        <a:t>It was easy for the German people to blame someone else for all their problems.  Minority groups, especially Jews were easy </a:t>
                      </a:r>
                      <a:r>
                        <a:rPr lang="en-GB" sz="1050" b="1" dirty="0"/>
                        <a:t>scapegoats</a:t>
                      </a:r>
                      <a:r>
                        <a:rPr lang="en-GB" sz="1050" dirty="0"/>
                        <a:t>.</a:t>
                      </a:r>
                      <a:endParaRPr lang="en-GB"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543756015"/>
                  </a:ext>
                </a:extLst>
              </a:tr>
              <a:tr h="370840">
                <a:tc>
                  <a:txBody>
                    <a:bodyPr/>
                    <a:lstStyle/>
                    <a:p>
                      <a:pPr marL="0" indent="0">
                        <a:buFont typeface="Arial" panose="020B0604020202020204" pitchFamily="34" charset="0"/>
                        <a:buNone/>
                      </a:pPr>
                      <a:r>
                        <a:rPr lang="en-GB" sz="1100" b="1" dirty="0"/>
                        <a:t>PROPAGANDA &amp; CENSORSHIP:</a:t>
                      </a:r>
                    </a:p>
                    <a:p>
                      <a:r>
                        <a:rPr lang="en-GB" sz="1050" dirty="0"/>
                        <a:t>ALL of this was supported by the </a:t>
                      </a:r>
                      <a:r>
                        <a:rPr lang="en-GB" sz="1050" b="1" dirty="0"/>
                        <a:t>propaganda </a:t>
                      </a:r>
                      <a:r>
                        <a:rPr lang="en-GB" sz="1050" dirty="0"/>
                        <a:t>and </a:t>
                      </a:r>
                      <a:r>
                        <a:rPr lang="en-GB" sz="1050" b="1" dirty="0"/>
                        <a:t>censorship</a:t>
                      </a:r>
                      <a:r>
                        <a:rPr lang="en-GB" sz="1050" dirty="0"/>
                        <a:t> about Nazi racial ideas and policies were </a:t>
                      </a:r>
                      <a:r>
                        <a:rPr lang="en-GB" sz="1050" b="1" dirty="0"/>
                        <a:t>everywhere</a:t>
                      </a:r>
                      <a:r>
                        <a:rPr lang="en-GB" sz="1050" dirty="0"/>
                        <a:t> and aimed at </a:t>
                      </a:r>
                      <a:r>
                        <a:rPr lang="en-GB" sz="1050" b="1" dirty="0"/>
                        <a:t>all</a:t>
                      </a:r>
                      <a:r>
                        <a:rPr lang="en-GB" sz="1050" b="1" baseline="0" dirty="0"/>
                        <a:t> Germans.</a:t>
                      </a:r>
                      <a:endParaRPr lang="en-GB" sz="105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49840134"/>
                  </a:ext>
                </a:extLst>
              </a:tr>
            </a:tbl>
          </a:graphicData>
        </a:graphic>
      </p:graphicFrame>
      <p:graphicFrame>
        <p:nvGraphicFramePr>
          <p:cNvPr id="11" name="Table 10"/>
          <p:cNvGraphicFramePr>
            <a:graphicFrameLocks noGrp="1"/>
          </p:cNvGraphicFramePr>
          <p:nvPr/>
        </p:nvGraphicFramePr>
        <p:xfrm>
          <a:off x="2750226" y="461665"/>
          <a:ext cx="9380966" cy="538014"/>
        </p:xfrm>
        <a:graphic>
          <a:graphicData uri="http://schemas.openxmlformats.org/drawingml/2006/table">
            <a:tbl>
              <a:tblPr firstRow="1" bandRow="1">
                <a:tableStyleId>{5C22544A-7EE6-4342-B048-85BDC9FD1C3A}</a:tableStyleId>
              </a:tblPr>
              <a:tblGrid>
                <a:gridCol w="507581">
                  <a:extLst>
                    <a:ext uri="{9D8B030D-6E8A-4147-A177-3AD203B41FA5}">
                      <a16:colId xmlns:a16="http://schemas.microsoft.com/office/drawing/2014/main" val="4194565803"/>
                    </a:ext>
                  </a:extLst>
                </a:gridCol>
                <a:gridCol w="579615">
                  <a:extLst>
                    <a:ext uri="{9D8B030D-6E8A-4147-A177-3AD203B41FA5}">
                      <a16:colId xmlns:a16="http://schemas.microsoft.com/office/drawing/2014/main" val="1190089127"/>
                    </a:ext>
                  </a:extLst>
                </a:gridCol>
                <a:gridCol w="1067651">
                  <a:extLst>
                    <a:ext uri="{9D8B030D-6E8A-4147-A177-3AD203B41FA5}">
                      <a16:colId xmlns:a16="http://schemas.microsoft.com/office/drawing/2014/main" val="2344792220"/>
                    </a:ext>
                  </a:extLst>
                </a:gridCol>
                <a:gridCol w="711025">
                  <a:extLst>
                    <a:ext uri="{9D8B030D-6E8A-4147-A177-3AD203B41FA5}">
                      <a16:colId xmlns:a16="http://schemas.microsoft.com/office/drawing/2014/main" val="3485613762"/>
                    </a:ext>
                  </a:extLst>
                </a:gridCol>
                <a:gridCol w="826042">
                  <a:extLst>
                    <a:ext uri="{9D8B030D-6E8A-4147-A177-3AD203B41FA5}">
                      <a16:colId xmlns:a16="http://schemas.microsoft.com/office/drawing/2014/main" val="3970247304"/>
                    </a:ext>
                  </a:extLst>
                </a:gridCol>
                <a:gridCol w="1083745">
                  <a:extLst>
                    <a:ext uri="{9D8B030D-6E8A-4147-A177-3AD203B41FA5}">
                      <a16:colId xmlns:a16="http://schemas.microsoft.com/office/drawing/2014/main" val="1823599460"/>
                    </a:ext>
                  </a:extLst>
                </a:gridCol>
                <a:gridCol w="2021757">
                  <a:extLst>
                    <a:ext uri="{9D8B030D-6E8A-4147-A177-3AD203B41FA5}">
                      <a16:colId xmlns:a16="http://schemas.microsoft.com/office/drawing/2014/main" val="1611397725"/>
                    </a:ext>
                  </a:extLst>
                </a:gridCol>
                <a:gridCol w="2583550">
                  <a:extLst>
                    <a:ext uri="{9D8B030D-6E8A-4147-A177-3AD203B41FA5}">
                      <a16:colId xmlns:a16="http://schemas.microsoft.com/office/drawing/2014/main" val="3842396441"/>
                    </a:ext>
                  </a:extLst>
                </a:gridCol>
              </a:tblGrid>
              <a:tr h="121995">
                <a:tc gridSpan="8">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rPr>
                        <a:t>Who were the ‘minority’ groups in Nazi Germany?</a:t>
                      </a:r>
                      <a:r>
                        <a:rPr lang="en-GB" sz="1200" baseline="0" dirty="0">
                          <a:solidFill>
                            <a:schemeClr val="tx1"/>
                          </a:solidFill>
                        </a:rPr>
                        <a:t> - </a:t>
                      </a:r>
                      <a:r>
                        <a:rPr lang="en-GB" sz="1100" b="0" dirty="0">
                          <a:solidFill>
                            <a:schemeClr val="tx1"/>
                          </a:solidFill>
                        </a:rPr>
                        <a:t>Anybody who did not fit the racial idea of being ‘pure blooded’ and part</a:t>
                      </a:r>
                      <a:r>
                        <a:rPr lang="en-GB" sz="1100" b="0" baseline="0" dirty="0">
                          <a:solidFill>
                            <a:schemeClr val="tx1"/>
                          </a:solidFill>
                        </a:rPr>
                        <a:t> of the</a:t>
                      </a:r>
                      <a:r>
                        <a:rPr lang="en-GB" sz="1100" b="0" dirty="0">
                          <a:solidFill>
                            <a:schemeClr val="tx1"/>
                          </a:solidFill>
                        </a:rPr>
                        <a:t> Aryan Master</a:t>
                      </a:r>
                      <a:r>
                        <a:rPr lang="en-GB" sz="1100" b="0" baseline="0" dirty="0">
                          <a:solidFill>
                            <a:schemeClr val="tx1"/>
                          </a:solidFill>
                        </a:rPr>
                        <a:t> Race</a:t>
                      </a:r>
                      <a:r>
                        <a:rPr lang="en-GB" sz="1100" b="0" dirty="0">
                          <a:solidFill>
                            <a:schemeClr val="tx1"/>
                          </a:solidFill>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52157322"/>
                  </a:ext>
                </a:extLst>
              </a:tr>
              <a:tr h="263694">
                <a:tc>
                  <a:txBody>
                    <a:bodyPr/>
                    <a:lstStyle/>
                    <a:p>
                      <a:pPr algn="ctr"/>
                      <a:r>
                        <a:rPr lang="en-GB" sz="1100" b="1" dirty="0">
                          <a:solidFill>
                            <a:schemeClr val="tx1"/>
                          </a:solidFill>
                        </a:rPr>
                        <a:t>Jews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100" b="1" dirty="0">
                          <a:solidFill>
                            <a:schemeClr val="tx1"/>
                          </a:solidFill>
                        </a:rPr>
                        <a:t>Black</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100" b="1" dirty="0">
                          <a:solidFill>
                            <a:schemeClr val="tx1"/>
                          </a:solidFill>
                        </a:rPr>
                        <a:t>Homosexual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100" b="1" dirty="0">
                          <a:solidFill>
                            <a:schemeClr val="tx1"/>
                          </a:solidFill>
                        </a:rPr>
                        <a:t>Gypsy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100" b="1" dirty="0">
                          <a:solidFill>
                            <a:schemeClr val="tx1"/>
                          </a:solidFill>
                        </a:rPr>
                        <a:t>Disabled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100" b="1" dirty="0">
                          <a:solidFill>
                            <a:schemeClr val="tx1"/>
                          </a:solidFill>
                        </a:rPr>
                        <a:t>Slavs/Polish</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100" b="1" dirty="0">
                          <a:solidFill>
                            <a:schemeClr val="tx1"/>
                          </a:solidFill>
                        </a:rPr>
                        <a:t>Having a </a:t>
                      </a:r>
                      <a:r>
                        <a:rPr lang="en-GB" sz="1100" b="1" baseline="0" dirty="0">
                          <a:solidFill>
                            <a:schemeClr val="tx1"/>
                          </a:solidFill>
                        </a:rPr>
                        <a:t>hereditary disease</a:t>
                      </a:r>
                      <a:endParaRPr lang="en-GB" sz="1100"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100" b="1" dirty="0">
                          <a:solidFill>
                            <a:schemeClr val="tx1"/>
                          </a:solidFill>
                        </a:rPr>
                        <a:t>Anti-Social</a:t>
                      </a:r>
                      <a:r>
                        <a:rPr lang="en-GB" sz="1100" b="1" baseline="0" dirty="0">
                          <a:solidFill>
                            <a:schemeClr val="tx1"/>
                          </a:solidFill>
                        </a:rPr>
                        <a:t> </a:t>
                      </a:r>
                      <a:r>
                        <a:rPr lang="en-GB" sz="1050" b="1" dirty="0">
                          <a:solidFill>
                            <a:schemeClr val="tx1"/>
                          </a:solidFill>
                        </a:rPr>
                        <a:t>(Drunk</a:t>
                      </a:r>
                      <a:r>
                        <a:rPr lang="en-GB" sz="1050" b="1" baseline="0" dirty="0">
                          <a:solidFill>
                            <a:schemeClr val="tx1"/>
                          </a:solidFill>
                        </a:rPr>
                        <a:t> </a:t>
                      </a:r>
                      <a:r>
                        <a:rPr lang="en-GB" sz="1050" b="1" dirty="0">
                          <a:solidFill>
                            <a:schemeClr val="tx1"/>
                          </a:solidFill>
                        </a:rPr>
                        <a:t>Criminal Prostitute)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56673804"/>
                  </a:ext>
                </a:extLst>
              </a:tr>
            </a:tbl>
          </a:graphicData>
        </a:graphic>
      </p:graphicFrame>
      <p:graphicFrame>
        <p:nvGraphicFramePr>
          <p:cNvPr id="12" name="Table 11"/>
          <p:cNvGraphicFramePr>
            <a:graphicFrameLocks noGrp="1"/>
          </p:cNvGraphicFramePr>
          <p:nvPr/>
        </p:nvGraphicFramePr>
        <p:xfrm>
          <a:off x="2750225" y="1046926"/>
          <a:ext cx="2006600" cy="5814060"/>
        </p:xfrm>
        <a:graphic>
          <a:graphicData uri="http://schemas.openxmlformats.org/drawingml/2006/table">
            <a:tbl>
              <a:tblPr firstRow="1" bandRow="1">
                <a:tableStyleId>{5C22544A-7EE6-4342-B048-85BDC9FD1C3A}</a:tableStyleId>
              </a:tblPr>
              <a:tblGrid>
                <a:gridCol w="2006600">
                  <a:extLst>
                    <a:ext uri="{9D8B030D-6E8A-4147-A177-3AD203B41FA5}">
                      <a16:colId xmlns:a16="http://schemas.microsoft.com/office/drawing/2014/main" val="4192541630"/>
                    </a:ext>
                  </a:extLst>
                </a:gridCol>
              </a:tblGrid>
              <a:tr h="16346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rPr>
                        <a:t>The Main Nazi Racial Beliefs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978876609"/>
                  </a:ext>
                </a:extLst>
              </a:tr>
              <a:tr h="370840">
                <a:tc>
                  <a:txBody>
                    <a:bodyPr/>
                    <a:lstStyle/>
                    <a:p>
                      <a:r>
                        <a:rPr lang="en-GB" sz="1200" b="1" dirty="0"/>
                        <a:t>Eugenics &amp; Social Darwinism.</a:t>
                      </a:r>
                    </a:p>
                    <a:p>
                      <a:pPr marL="171450" indent="-171450">
                        <a:buFont typeface="Wingdings" panose="05000000000000000000" pitchFamily="2" charset="2"/>
                        <a:buChar char="q"/>
                      </a:pPr>
                      <a:r>
                        <a:rPr lang="en-GB" sz="1050" dirty="0"/>
                        <a:t>A scientific idea which was influenced by </a:t>
                      </a:r>
                      <a:r>
                        <a:rPr lang="en-GB" sz="1050" b="1" dirty="0"/>
                        <a:t>Charles Darwin </a:t>
                      </a:r>
                      <a:r>
                        <a:rPr lang="en-GB" sz="1050" dirty="0"/>
                        <a:t>and his theory of the</a:t>
                      </a:r>
                      <a:r>
                        <a:rPr lang="en-GB" sz="1050" b="1" dirty="0"/>
                        <a:t> Survival of the Fittest</a:t>
                      </a:r>
                      <a:r>
                        <a:rPr lang="en-GB" sz="1050" dirty="0"/>
                        <a:t>.</a:t>
                      </a:r>
                    </a:p>
                    <a:p>
                      <a:pPr marL="171450" indent="-171450">
                        <a:buFont typeface="Wingdings" panose="05000000000000000000" pitchFamily="2" charset="2"/>
                        <a:buChar char="q"/>
                      </a:pPr>
                      <a:r>
                        <a:rPr lang="en-GB" sz="1050" dirty="0"/>
                        <a:t>Eugenics teaches that humans can </a:t>
                      </a:r>
                      <a:r>
                        <a:rPr lang="en-GB" sz="1050" b="1" dirty="0"/>
                        <a:t>control how strong they are </a:t>
                      </a:r>
                      <a:r>
                        <a:rPr lang="en-GB" sz="1050" dirty="0"/>
                        <a:t>by only </a:t>
                      </a:r>
                      <a:r>
                        <a:rPr lang="en-GB" sz="1050" b="1" dirty="0"/>
                        <a:t>selected the ‘best’ </a:t>
                      </a:r>
                      <a:r>
                        <a:rPr lang="en-GB" sz="1050" dirty="0"/>
                        <a:t>parents to have children.  </a:t>
                      </a:r>
                    </a:p>
                    <a:p>
                      <a:pPr marL="171450" indent="-171450">
                        <a:buFont typeface="Wingdings" panose="05000000000000000000" pitchFamily="2" charset="2"/>
                        <a:buChar char="q"/>
                      </a:pPr>
                      <a:r>
                        <a:rPr lang="en-GB" sz="1050" dirty="0"/>
                        <a:t>This meant trying to stop </a:t>
                      </a:r>
                      <a:r>
                        <a:rPr lang="en-GB" sz="1050" b="1" dirty="0"/>
                        <a:t>inferior</a:t>
                      </a:r>
                      <a:r>
                        <a:rPr lang="en-GB" sz="1050" dirty="0"/>
                        <a:t> parents from having children or marrying.</a:t>
                      </a:r>
                    </a:p>
                    <a:p>
                      <a:pPr marL="171450" indent="-171450">
                        <a:buFont typeface="Wingdings" panose="05000000000000000000" pitchFamily="2" charset="2"/>
                        <a:buChar char="q"/>
                      </a:pPr>
                      <a:r>
                        <a:rPr lang="en-GB" sz="1050" dirty="0"/>
                        <a:t>Eugenics became a subject in </a:t>
                      </a:r>
                      <a:r>
                        <a:rPr lang="en-GB" sz="1050" b="1" dirty="0"/>
                        <a:t>schools</a:t>
                      </a:r>
                      <a:r>
                        <a:rPr lang="en-GB" sz="1050" dirty="0"/>
                        <a:t>, </a:t>
                      </a:r>
                      <a:r>
                        <a:rPr lang="en-GB" sz="1050" b="1" dirty="0"/>
                        <a:t>youth groups </a:t>
                      </a:r>
                      <a:r>
                        <a:rPr lang="en-GB" sz="1050" dirty="0"/>
                        <a:t>and was constantly used in </a:t>
                      </a:r>
                      <a:r>
                        <a:rPr lang="en-GB" sz="1050" b="1" dirty="0"/>
                        <a:t>propaganda</a:t>
                      </a:r>
                      <a:r>
                        <a:rPr lang="en-GB" sz="1050" dirty="0"/>
                        <a:t>.</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78176447"/>
                  </a:ext>
                </a:extLst>
              </a:tr>
              <a:tr h="370840">
                <a:tc>
                  <a:txBody>
                    <a:bodyPr/>
                    <a:lstStyle/>
                    <a:p>
                      <a:r>
                        <a:rPr lang="en-GB" sz="1200" b="1" dirty="0"/>
                        <a:t>The Aryan Race &amp; Racial Hygiene.</a:t>
                      </a:r>
                    </a:p>
                    <a:p>
                      <a:pPr marL="171450" indent="-171450">
                        <a:buFont typeface="Wingdings" panose="05000000000000000000" pitchFamily="2" charset="2"/>
                        <a:buChar char="q"/>
                      </a:pPr>
                      <a:r>
                        <a:rPr lang="en-GB" sz="1050" dirty="0"/>
                        <a:t>The Nazis believed that ‘the best’ came from </a:t>
                      </a:r>
                      <a:r>
                        <a:rPr lang="en-GB" sz="1050" b="1" dirty="0"/>
                        <a:t>one race </a:t>
                      </a:r>
                      <a:r>
                        <a:rPr lang="en-GB" sz="1050" dirty="0"/>
                        <a:t>only –the </a:t>
                      </a:r>
                      <a:r>
                        <a:rPr lang="en-GB" sz="1050" b="1" dirty="0"/>
                        <a:t>Aryan Race</a:t>
                      </a:r>
                      <a:r>
                        <a:rPr lang="en-GB" sz="1050" dirty="0"/>
                        <a:t>.  </a:t>
                      </a:r>
                    </a:p>
                    <a:p>
                      <a:pPr marL="171450" indent="-171450">
                        <a:buFont typeface="Wingdings" panose="05000000000000000000" pitchFamily="2" charset="2"/>
                        <a:buChar char="q"/>
                      </a:pPr>
                      <a:r>
                        <a:rPr lang="en-GB" sz="1050" dirty="0"/>
                        <a:t>They believed the Aryan Race was </a:t>
                      </a:r>
                      <a:r>
                        <a:rPr lang="en-GB" sz="1050" b="1" dirty="0"/>
                        <a:t>superior</a:t>
                      </a:r>
                      <a:r>
                        <a:rPr lang="en-GB" sz="1050" dirty="0"/>
                        <a:t> (</a:t>
                      </a:r>
                      <a:r>
                        <a:rPr lang="en-GB" sz="1050" b="1" dirty="0"/>
                        <a:t>better)</a:t>
                      </a:r>
                      <a:r>
                        <a:rPr lang="en-GB" sz="1050" dirty="0"/>
                        <a:t> than all others.  </a:t>
                      </a:r>
                    </a:p>
                    <a:p>
                      <a:pPr marL="171450" indent="-171450">
                        <a:buFont typeface="Wingdings" panose="05000000000000000000" pitchFamily="2" charset="2"/>
                        <a:buChar char="q"/>
                      </a:pPr>
                      <a:r>
                        <a:rPr lang="en-GB" sz="1050" dirty="0"/>
                        <a:t>Anyone that was not Aryan were</a:t>
                      </a:r>
                      <a:r>
                        <a:rPr lang="en-GB" sz="1050" baseline="0" dirty="0"/>
                        <a:t> untermenschen or sub-human.</a:t>
                      </a:r>
                      <a:endParaRPr lang="en-GB" sz="1050" dirty="0"/>
                    </a:p>
                    <a:p>
                      <a:pPr marL="171450" indent="-171450">
                        <a:buFont typeface="Wingdings" panose="05000000000000000000" pitchFamily="2" charset="2"/>
                        <a:buChar char="q"/>
                      </a:pPr>
                      <a:r>
                        <a:rPr lang="en-GB" sz="1050" dirty="0"/>
                        <a:t>The Nazis didn’t want the Aryan race ‘</a:t>
                      </a:r>
                      <a:r>
                        <a:rPr lang="en-GB" sz="1050" b="1" dirty="0"/>
                        <a:t>spoiled</a:t>
                      </a:r>
                      <a:r>
                        <a:rPr lang="en-GB" sz="1050" dirty="0"/>
                        <a:t>’ by inferior races. </a:t>
                      </a:r>
                    </a:p>
                    <a:p>
                      <a:pPr marL="171450" indent="-171450">
                        <a:buFont typeface="Wingdings" panose="05000000000000000000" pitchFamily="2" charset="2"/>
                        <a:buChar char="q"/>
                      </a:pPr>
                      <a:r>
                        <a:rPr lang="en-GB" sz="1050" dirty="0"/>
                        <a:t>Their view was to keep the</a:t>
                      </a:r>
                      <a:r>
                        <a:rPr lang="en-GB" sz="1050" baseline="0" dirty="0"/>
                        <a:t> </a:t>
                      </a:r>
                      <a:r>
                        <a:rPr lang="en-GB" sz="1050" dirty="0"/>
                        <a:t>Aryan race ‘</a:t>
                      </a:r>
                      <a:r>
                        <a:rPr lang="en-GB" sz="1050" b="1" dirty="0"/>
                        <a:t>clean</a:t>
                      </a:r>
                      <a:r>
                        <a:rPr lang="en-GB" sz="1050" dirty="0"/>
                        <a:t>’ of ‘</a:t>
                      </a:r>
                      <a:r>
                        <a:rPr lang="en-GB" sz="1050" b="1" dirty="0"/>
                        <a:t>germs</a:t>
                      </a:r>
                      <a:r>
                        <a:rPr lang="en-GB" sz="1050"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29010122"/>
                  </a:ext>
                </a:extLst>
              </a:tr>
            </a:tbl>
          </a:graphicData>
        </a:graphic>
      </p:graphicFrame>
      <p:graphicFrame>
        <p:nvGraphicFramePr>
          <p:cNvPr id="13" name="Table 12"/>
          <p:cNvGraphicFramePr>
            <a:graphicFrameLocks noGrp="1"/>
          </p:cNvGraphicFramePr>
          <p:nvPr/>
        </p:nvGraphicFramePr>
        <p:xfrm>
          <a:off x="9951396" y="1046926"/>
          <a:ext cx="2179795" cy="5715000"/>
        </p:xfrm>
        <a:graphic>
          <a:graphicData uri="http://schemas.openxmlformats.org/drawingml/2006/table">
            <a:tbl>
              <a:tblPr firstRow="1" bandRow="1">
                <a:tableStyleId>{5C22544A-7EE6-4342-B048-85BDC9FD1C3A}</a:tableStyleId>
              </a:tblPr>
              <a:tblGrid>
                <a:gridCol w="2179795">
                  <a:extLst>
                    <a:ext uri="{9D8B030D-6E8A-4147-A177-3AD203B41FA5}">
                      <a16:colId xmlns:a16="http://schemas.microsoft.com/office/drawing/2014/main" val="4192541630"/>
                    </a:ext>
                  </a:extLst>
                </a:gridCol>
              </a:tblGrid>
              <a:tr h="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rPr>
                        <a:t>Important Key Terms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978876609"/>
                  </a:ext>
                </a:extLst>
              </a:tr>
              <a:tr h="370840">
                <a:tc>
                  <a:txBody>
                    <a:bodyPr/>
                    <a:lstStyle/>
                    <a:p>
                      <a:r>
                        <a:rPr lang="en-GB" sz="1100" b="1" dirty="0"/>
                        <a:t>Eugenics</a:t>
                      </a:r>
                      <a:r>
                        <a:rPr lang="en-GB" sz="1100" b="0" dirty="0"/>
                        <a:t>:</a:t>
                      </a:r>
                      <a:r>
                        <a:rPr lang="en-GB" sz="1100" b="0" baseline="0" dirty="0"/>
                        <a:t> </a:t>
                      </a:r>
                      <a:r>
                        <a:rPr lang="en-GB" sz="1100" dirty="0"/>
                        <a:t>The idea of selecting Aryan parents to have children.</a:t>
                      </a:r>
                    </a:p>
                    <a:p>
                      <a:r>
                        <a:rPr lang="en-GB" sz="1100" b="1" dirty="0"/>
                        <a:t>Aryan</a:t>
                      </a:r>
                      <a:r>
                        <a:rPr lang="en-GB" sz="1100" b="0" dirty="0"/>
                        <a:t>:</a:t>
                      </a:r>
                      <a:r>
                        <a:rPr lang="en-GB" sz="1100" b="0" baseline="0" dirty="0"/>
                        <a:t> </a:t>
                      </a:r>
                      <a:r>
                        <a:rPr lang="en-GB" sz="1100" dirty="0"/>
                        <a:t>The idea of a superior, pure blooded race.</a:t>
                      </a:r>
                    </a:p>
                    <a:p>
                      <a:r>
                        <a:rPr lang="en-GB" sz="1100" b="1" dirty="0"/>
                        <a:t>Master Race:</a:t>
                      </a:r>
                    </a:p>
                    <a:p>
                      <a:r>
                        <a:rPr lang="en-GB" sz="1100" dirty="0"/>
                        <a:t>A term used by the Nazis to describe the Aryan Germans.</a:t>
                      </a:r>
                    </a:p>
                    <a:p>
                      <a:r>
                        <a:rPr lang="en-GB" sz="1100" b="1" dirty="0"/>
                        <a:t>Anti-Semitic:</a:t>
                      </a:r>
                      <a:r>
                        <a:rPr lang="en-GB" sz="1100" b="1" baseline="0" dirty="0"/>
                        <a:t> </a:t>
                      </a:r>
                      <a:r>
                        <a:rPr lang="en-GB" sz="1100" dirty="0"/>
                        <a:t>Racism &amp; discrimination against Jews.  </a:t>
                      </a:r>
                    </a:p>
                    <a:p>
                      <a:r>
                        <a:rPr lang="en-GB" sz="1100" b="1" dirty="0"/>
                        <a:t>Social Darwinism:</a:t>
                      </a:r>
                      <a:r>
                        <a:rPr lang="en-GB" sz="1100" b="1" baseline="0" dirty="0"/>
                        <a:t> </a:t>
                      </a:r>
                      <a:r>
                        <a:rPr lang="en-GB" sz="1100" dirty="0"/>
                        <a:t>The idea that people can control the strength of their race by selecting only the ‘best’ to breed (have children).</a:t>
                      </a:r>
                    </a:p>
                    <a:p>
                      <a:r>
                        <a:rPr lang="en-GB" sz="1100" b="1" dirty="0"/>
                        <a:t>Citizenship</a:t>
                      </a:r>
                      <a:r>
                        <a:rPr lang="en-GB" sz="1100" b="0" dirty="0"/>
                        <a:t>:</a:t>
                      </a:r>
                      <a:r>
                        <a:rPr lang="en-GB" sz="1100" b="0" baseline="0" dirty="0"/>
                        <a:t> </a:t>
                      </a:r>
                      <a:r>
                        <a:rPr lang="en-GB" sz="1100" dirty="0"/>
                        <a:t>A right of a citizen to live in a country.  E.g., have a passport and have documents such as birth certificates to prove a person belongs to a country.</a:t>
                      </a:r>
                    </a:p>
                    <a:p>
                      <a:r>
                        <a:rPr lang="en-GB" sz="1100" b="1" dirty="0"/>
                        <a:t>Hereditary Disease:</a:t>
                      </a:r>
                      <a:r>
                        <a:rPr lang="en-GB" sz="1100" b="1" baseline="0" dirty="0"/>
                        <a:t> </a:t>
                      </a:r>
                      <a:r>
                        <a:rPr lang="en-GB" sz="1100" dirty="0"/>
                        <a:t>A disease which is passed on through the family.</a:t>
                      </a:r>
                    </a:p>
                    <a:p>
                      <a:r>
                        <a:rPr lang="en-GB" sz="1100" b="1" dirty="0"/>
                        <a:t>Anti-socials</a:t>
                      </a:r>
                      <a:r>
                        <a:rPr lang="en-GB" sz="1100" b="0" dirty="0"/>
                        <a:t>:</a:t>
                      </a:r>
                      <a:r>
                        <a:rPr lang="en-GB" sz="1100" b="0" baseline="0" dirty="0"/>
                        <a:t> </a:t>
                      </a:r>
                      <a:r>
                        <a:rPr lang="en-GB" sz="1100" dirty="0"/>
                        <a:t>A group of people such as criminals, prisoners, prostitutes.</a:t>
                      </a:r>
                    </a:p>
                    <a:p>
                      <a:r>
                        <a:rPr lang="en-GB" sz="1100" b="1" i="1" dirty="0"/>
                        <a:t>Lebensraum</a:t>
                      </a:r>
                      <a:r>
                        <a:rPr lang="en-GB" sz="1100" b="0" i="1" dirty="0"/>
                        <a:t>:</a:t>
                      </a:r>
                      <a:r>
                        <a:rPr lang="en-GB" sz="1100" b="0" i="1" baseline="0" dirty="0"/>
                        <a:t> </a:t>
                      </a:r>
                      <a:r>
                        <a:rPr lang="en-GB" sz="1100" i="0" dirty="0"/>
                        <a:t>The Nazi idea of expanding the ‘Living Space’ for their Aryan race.</a:t>
                      </a:r>
                    </a:p>
                    <a:p>
                      <a:r>
                        <a:rPr lang="en-GB" sz="1100" b="1" i="1" dirty="0"/>
                        <a:t>Untermenschen:</a:t>
                      </a:r>
                      <a:r>
                        <a:rPr lang="en-GB" sz="1100" b="1" i="1" baseline="0" dirty="0"/>
                        <a:t> </a:t>
                      </a:r>
                      <a:r>
                        <a:rPr lang="en-GB" sz="1100" i="0" dirty="0"/>
                        <a:t>Sub-human’. Anyone who was not Aryan.</a:t>
                      </a:r>
                    </a:p>
                    <a:p>
                      <a:r>
                        <a:rPr lang="en-GB" sz="1100" b="1" i="1" dirty="0" err="1"/>
                        <a:t>Lebensunwertes</a:t>
                      </a:r>
                      <a:r>
                        <a:rPr lang="en-GB" sz="1100" b="0" i="0" dirty="0"/>
                        <a:t>:</a:t>
                      </a:r>
                      <a:r>
                        <a:rPr lang="en-GB" sz="1100" b="0" i="0" baseline="0" dirty="0"/>
                        <a:t> </a:t>
                      </a:r>
                      <a:r>
                        <a:rPr lang="en-GB" sz="1100" dirty="0"/>
                        <a:t>People described by Hitler as being ‘unworthy of life’.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78176447"/>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2257597950"/>
              </p:ext>
            </p:extLst>
          </p:nvPr>
        </p:nvGraphicFramePr>
        <p:xfrm>
          <a:off x="4817636" y="1046926"/>
          <a:ext cx="5055938" cy="5784745"/>
        </p:xfrm>
        <a:graphic>
          <a:graphicData uri="http://schemas.openxmlformats.org/drawingml/2006/table">
            <a:tbl>
              <a:tblPr firstRow="1" bandRow="1">
                <a:tableStyleId>{5C22544A-7EE6-4342-B048-85BDC9FD1C3A}</a:tableStyleId>
              </a:tblPr>
              <a:tblGrid>
                <a:gridCol w="5055938">
                  <a:extLst>
                    <a:ext uri="{9D8B030D-6E8A-4147-A177-3AD203B41FA5}">
                      <a16:colId xmlns:a16="http://schemas.microsoft.com/office/drawing/2014/main" val="4192541630"/>
                    </a:ext>
                  </a:extLst>
                </a:gridCol>
              </a:tblGrid>
              <a:tr h="26786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rPr>
                        <a:t>How</a:t>
                      </a:r>
                      <a:r>
                        <a:rPr lang="en-GB" sz="1100" b="1" baseline="0" dirty="0">
                          <a:solidFill>
                            <a:schemeClr val="tx1"/>
                          </a:solidFill>
                        </a:rPr>
                        <a:t> Minority Groups were treated between 1933-1939.</a:t>
                      </a:r>
                      <a:endParaRPr lang="en-GB" sz="11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978876609"/>
                  </a:ext>
                </a:extLst>
              </a:tr>
              <a:tr h="748915">
                <a:tc>
                  <a:txBody>
                    <a:bodyPr/>
                    <a:lstStyle/>
                    <a:p>
                      <a:r>
                        <a:rPr lang="en-GB" sz="1100" b="1" dirty="0">
                          <a:solidFill>
                            <a:schemeClr val="tx1"/>
                          </a:solidFill>
                        </a:rPr>
                        <a:t>Homosexuals</a:t>
                      </a:r>
                    </a:p>
                    <a:p>
                      <a:r>
                        <a:rPr lang="en-GB" sz="1050" dirty="0">
                          <a:solidFill>
                            <a:schemeClr val="tx1"/>
                          </a:solidFill>
                        </a:rPr>
                        <a:t>The Nazis believed homosexuals spoiled the purity and quality of the German race. They believed homosexuality was a sickness which could be cured.  In some camps, this led to medical experiments to find a cure.</a:t>
                      </a:r>
                    </a:p>
                    <a:p>
                      <a:pPr marL="171450" indent="-171450">
                        <a:buFont typeface="Wingdings" panose="05000000000000000000" pitchFamily="2" charset="2"/>
                        <a:buChar char="q"/>
                      </a:pPr>
                      <a:r>
                        <a:rPr lang="en-GB" sz="1050" b="1" dirty="0">
                          <a:solidFill>
                            <a:schemeClr val="tx1"/>
                          </a:solidFill>
                        </a:rPr>
                        <a:t>1935: </a:t>
                      </a:r>
                      <a:r>
                        <a:rPr lang="en-GB" sz="1050" dirty="0">
                          <a:solidFill>
                            <a:schemeClr val="tx1"/>
                          </a:solidFill>
                        </a:rPr>
                        <a:t>Harsher laws brought in against homosexuality. 766 men were put in prison. </a:t>
                      </a:r>
                      <a:endParaRPr lang="en-GB" sz="1050" baseline="0" dirty="0">
                        <a:solidFill>
                          <a:schemeClr val="tx1"/>
                        </a:solidFill>
                      </a:endParaRPr>
                    </a:p>
                    <a:p>
                      <a:pPr marL="171450" indent="-171450">
                        <a:buFont typeface="Wingdings" panose="05000000000000000000" pitchFamily="2" charset="2"/>
                        <a:buChar char="q"/>
                      </a:pPr>
                      <a:r>
                        <a:rPr lang="en-GB" sz="1050" b="1" baseline="0" dirty="0">
                          <a:solidFill>
                            <a:schemeClr val="tx1"/>
                          </a:solidFill>
                        </a:rPr>
                        <a:t>1936:</a:t>
                      </a:r>
                      <a:r>
                        <a:rPr lang="en-GB" sz="1050" baseline="0" dirty="0">
                          <a:solidFill>
                            <a:schemeClr val="tx1"/>
                          </a:solidFill>
                        </a:rPr>
                        <a:t> </a:t>
                      </a:r>
                      <a:r>
                        <a:rPr lang="en-GB" sz="1050" b="1" baseline="0" dirty="0">
                          <a:solidFill>
                            <a:schemeClr val="tx1"/>
                          </a:solidFill>
                        </a:rPr>
                        <a:t>The Reich Central Office for Combatting Homosexuality </a:t>
                      </a:r>
                      <a:r>
                        <a:rPr lang="en-GB" sz="1050" baseline="0" dirty="0">
                          <a:solidFill>
                            <a:schemeClr val="tx1"/>
                          </a:solidFill>
                        </a:rPr>
                        <a:t>was created.  The Gestapo were used to search out homosexual men. 4,000 men in prisons/camps.</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050" b="1" baseline="0" dirty="0">
                          <a:solidFill>
                            <a:schemeClr val="tx1"/>
                          </a:solidFill>
                        </a:rPr>
                        <a:t>1938:</a:t>
                      </a:r>
                      <a:r>
                        <a:rPr lang="en-GB" sz="1050" baseline="0" dirty="0">
                          <a:solidFill>
                            <a:schemeClr val="tx1"/>
                          </a:solidFill>
                        </a:rPr>
                        <a:t> Nazi Law encouraged voluntary castration of homosexual men.</a:t>
                      </a:r>
                      <a:endParaRPr lang="en-GB" sz="1050" dirty="0">
                        <a:solidFill>
                          <a:schemeClr val="tx1"/>
                        </a:solidFill>
                      </a:endParaRPr>
                    </a:p>
                    <a:p>
                      <a:pPr marL="171450" indent="-171450">
                        <a:buFont typeface="Wingdings" panose="05000000000000000000" pitchFamily="2" charset="2"/>
                        <a:buChar char="q"/>
                      </a:pPr>
                      <a:r>
                        <a:rPr lang="en-GB" sz="1050" b="1" baseline="0" dirty="0">
                          <a:solidFill>
                            <a:schemeClr val="tx1"/>
                          </a:solidFill>
                        </a:rPr>
                        <a:t>1939:</a:t>
                      </a:r>
                      <a:r>
                        <a:rPr lang="en-GB" sz="1050" baseline="0" dirty="0">
                          <a:solidFill>
                            <a:schemeClr val="tx1"/>
                          </a:solidFill>
                        </a:rPr>
                        <a:t> It is estimated that 5,000 homosexual men died in concentration camps.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78176447"/>
                  </a:ext>
                </a:extLst>
              </a:tr>
              <a:tr h="748915">
                <a:tc>
                  <a:txBody>
                    <a:bodyPr/>
                    <a:lstStyle/>
                    <a:p>
                      <a:r>
                        <a:rPr lang="en-GB" sz="1100" b="1" dirty="0">
                          <a:solidFill>
                            <a:schemeClr val="tx1"/>
                          </a:solidFill>
                        </a:rPr>
                        <a:t>Gypsies</a:t>
                      </a:r>
                    </a:p>
                    <a:p>
                      <a:r>
                        <a:rPr lang="en-GB" sz="1050" dirty="0">
                          <a:solidFill>
                            <a:schemeClr val="tx1"/>
                          </a:solidFill>
                        </a:rPr>
                        <a:t>There were roughly </a:t>
                      </a:r>
                      <a:r>
                        <a:rPr lang="en-GB" sz="1050" b="1" dirty="0">
                          <a:solidFill>
                            <a:schemeClr val="tx1"/>
                          </a:solidFill>
                        </a:rPr>
                        <a:t>26,000 </a:t>
                      </a:r>
                      <a:r>
                        <a:rPr lang="en-GB" sz="1050" dirty="0">
                          <a:solidFill>
                            <a:schemeClr val="tx1"/>
                          </a:solidFill>
                        </a:rPr>
                        <a:t>in Germany</a:t>
                      </a:r>
                      <a:r>
                        <a:rPr lang="en-GB" sz="1050" baseline="0" dirty="0">
                          <a:solidFill>
                            <a:schemeClr val="tx1"/>
                          </a:solidFill>
                        </a:rPr>
                        <a:t>. Hitler believed they did not work hard enough or contribute to Germany. He believed they were not racially pure.</a:t>
                      </a:r>
                    </a:p>
                    <a:p>
                      <a:pPr marL="174625" indent="-174625">
                        <a:buFont typeface="Wingdings" panose="05000000000000000000" pitchFamily="2" charset="2"/>
                        <a:buChar char="q"/>
                      </a:pPr>
                      <a:r>
                        <a:rPr lang="en-GB" sz="1050" b="1" baseline="0" dirty="0">
                          <a:solidFill>
                            <a:schemeClr val="tx1"/>
                          </a:solidFill>
                        </a:rPr>
                        <a:t>1933:</a:t>
                      </a:r>
                      <a:r>
                        <a:rPr lang="en-GB" sz="1050" baseline="0" dirty="0">
                          <a:solidFill>
                            <a:schemeClr val="tx1"/>
                          </a:solidFill>
                        </a:rPr>
                        <a:t> They were often arrested and sent to specific concentrate camps for Gypsies.  </a:t>
                      </a:r>
                    </a:p>
                    <a:p>
                      <a:pPr marL="174625" indent="-174625">
                        <a:buFont typeface="Wingdings" panose="05000000000000000000" pitchFamily="2" charset="2"/>
                        <a:buChar char="q"/>
                      </a:pPr>
                      <a:r>
                        <a:rPr lang="en-GB" sz="1050" b="1" baseline="0" dirty="0">
                          <a:solidFill>
                            <a:schemeClr val="tx1"/>
                          </a:solidFill>
                        </a:rPr>
                        <a:t>1936: </a:t>
                      </a:r>
                      <a:r>
                        <a:rPr lang="en-GB" sz="1050" baseline="0" dirty="0">
                          <a:solidFill>
                            <a:schemeClr val="tx1"/>
                          </a:solidFill>
                        </a:rPr>
                        <a:t>More were forced to live in special camps.  E.g. One camp near Berlin contained 600 Gypsies with only 2 toilets and three water taps.</a:t>
                      </a:r>
                    </a:p>
                    <a:p>
                      <a:pPr marL="174625" indent="-174625">
                        <a:buFont typeface="Wingdings" panose="05000000000000000000" pitchFamily="2" charset="2"/>
                        <a:buChar char="q"/>
                      </a:pPr>
                      <a:r>
                        <a:rPr lang="en-GB" sz="1050" b="1" baseline="0" dirty="0">
                          <a:solidFill>
                            <a:schemeClr val="tx1"/>
                          </a:solidFill>
                        </a:rPr>
                        <a:t>1938:</a:t>
                      </a:r>
                      <a:r>
                        <a:rPr lang="en-GB" sz="1050" baseline="0" dirty="0">
                          <a:solidFill>
                            <a:schemeClr val="tx1"/>
                          </a:solidFill>
                        </a:rPr>
                        <a:t> Gypsies were banned from travelling in groups around Germany.</a:t>
                      </a:r>
                    </a:p>
                    <a:p>
                      <a:pPr marL="174625" indent="-174625">
                        <a:buFont typeface="Wingdings" panose="05000000000000000000" pitchFamily="2" charset="2"/>
                        <a:buChar char="q"/>
                      </a:pPr>
                      <a:r>
                        <a:rPr lang="en-GB" sz="1050" b="1" baseline="0" dirty="0">
                          <a:solidFill>
                            <a:schemeClr val="tx1"/>
                          </a:solidFill>
                        </a:rPr>
                        <a:t>1938:</a:t>
                      </a:r>
                      <a:r>
                        <a:rPr lang="en-GB" sz="1050" baseline="0" dirty="0">
                          <a:solidFill>
                            <a:schemeClr val="tx1"/>
                          </a:solidFill>
                        </a:rPr>
                        <a:t> Gypsies were registered for medical testing for racial characteristics.</a:t>
                      </a:r>
                    </a:p>
                    <a:p>
                      <a:pPr marL="174625" indent="-174625">
                        <a:buFont typeface="Wingdings" panose="05000000000000000000" pitchFamily="2" charset="2"/>
                        <a:buChar char="q"/>
                      </a:pPr>
                      <a:r>
                        <a:rPr lang="en-GB" sz="1050" b="1" baseline="0" dirty="0">
                          <a:solidFill>
                            <a:schemeClr val="tx1"/>
                          </a:solidFill>
                        </a:rPr>
                        <a:t>1939:</a:t>
                      </a:r>
                      <a:r>
                        <a:rPr lang="en-GB" sz="1050" baseline="0" dirty="0">
                          <a:solidFill>
                            <a:schemeClr val="tx1"/>
                          </a:solidFill>
                        </a:rPr>
                        <a:t> Orders were given to deport all Gypsies from Germany.</a:t>
                      </a:r>
                      <a:endParaRPr lang="en-GB"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74987759"/>
                  </a:ext>
                </a:extLst>
              </a:tr>
              <a:tr h="748915">
                <a:tc>
                  <a:txBody>
                    <a:bodyPr/>
                    <a:lstStyle/>
                    <a:p>
                      <a:r>
                        <a:rPr lang="en-GB" sz="1100" b="1" dirty="0">
                          <a:solidFill>
                            <a:schemeClr val="tx1"/>
                          </a:solidFill>
                        </a:rPr>
                        <a:t>Physical and Psychologically Disabled</a:t>
                      </a:r>
                    </a:p>
                    <a:p>
                      <a:r>
                        <a:rPr lang="en-GB" sz="1050" dirty="0">
                          <a:solidFill>
                            <a:schemeClr val="tx1"/>
                          </a:solidFill>
                        </a:rPr>
                        <a:t>The Nazis believed that anyone with a disability was a burden on society</a:t>
                      </a:r>
                      <a:r>
                        <a:rPr lang="en-GB" sz="1050" baseline="0" dirty="0">
                          <a:solidFill>
                            <a:schemeClr val="tx1"/>
                          </a:solidFill>
                        </a:rPr>
                        <a:t> as they were not able to contribute in many ways.  They also believed they weakened the purity of the race</a:t>
                      </a:r>
                    </a:p>
                    <a:p>
                      <a:pPr marL="171450" indent="-171450">
                        <a:buFont typeface="Wingdings" panose="05000000000000000000" pitchFamily="2" charset="2"/>
                        <a:buChar char="q"/>
                      </a:pPr>
                      <a:r>
                        <a:rPr lang="en-GB" sz="1050" b="1" baseline="0" dirty="0">
                          <a:solidFill>
                            <a:schemeClr val="tx1"/>
                          </a:solidFill>
                        </a:rPr>
                        <a:t>1933: Law for the Prevention of Hereditarily Diseased Offspring </a:t>
                      </a:r>
                      <a:r>
                        <a:rPr lang="en-GB" sz="1050" baseline="0" dirty="0">
                          <a:solidFill>
                            <a:schemeClr val="tx1"/>
                          </a:solidFill>
                        </a:rPr>
                        <a:t>made it </a:t>
                      </a:r>
                      <a:r>
                        <a:rPr lang="en-GB" sz="1050" b="1" baseline="0" dirty="0">
                          <a:solidFill>
                            <a:schemeClr val="tx1"/>
                          </a:solidFill>
                        </a:rPr>
                        <a:t>compulsory</a:t>
                      </a:r>
                      <a:r>
                        <a:rPr lang="en-GB" sz="1050" baseline="0" dirty="0">
                          <a:solidFill>
                            <a:schemeClr val="tx1"/>
                          </a:solidFill>
                        </a:rPr>
                        <a:t> to be </a:t>
                      </a:r>
                      <a:r>
                        <a:rPr lang="en-GB" sz="1050" b="1" baseline="0" dirty="0">
                          <a:solidFill>
                            <a:schemeClr val="tx1"/>
                          </a:solidFill>
                        </a:rPr>
                        <a:t>sterilised</a:t>
                      </a:r>
                      <a:r>
                        <a:rPr lang="en-GB" sz="1050" baseline="0" dirty="0">
                          <a:solidFill>
                            <a:schemeClr val="tx1"/>
                          </a:solidFill>
                        </a:rPr>
                        <a:t> (prevented from having children) for the: </a:t>
                      </a:r>
                      <a:r>
                        <a:rPr lang="en-GB" sz="1050" b="1" baseline="0" dirty="0">
                          <a:solidFill>
                            <a:schemeClr val="tx1"/>
                          </a:solidFill>
                        </a:rPr>
                        <a:t>mentally ill</a:t>
                      </a:r>
                      <a:r>
                        <a:rPr lang="en-GB" sz="1050" baseline="0" dirty="0">
                          <a:solidFill>
                            <a:schemeClr val="tx1"/>
                          </a:solidFill>
                        </a:rPr>
                        <a:t>, </a:t>
                      </a:r>
                      <a:r>
                        <a:rPr lang="en-GB" sz="1050" b="1" baseline="0" dirty="0">
                          <a:solidFill>
                            <a:schemeClr val="tx1"/>
                          </a:solidFill>
                        </a:rPr>
                        <a:t>alcoholic</a:t>
                      </a:r>
                      <a:r>
                        <a:rPr lang="en-GB" sz="1050" baseline="0" dirty="0">
                          <a:solidFill>
                            <a:schemeClr val="tx1"/>
                          </a:solidFill>
                        </a:rPr>
                        <a:t>, ‘</a:t>
                      </a:r>
                      <a:r>
                        <a:rPr lang="en-GB" sz="1050" b="1" baseline="0" dirty="0">
                          <a:solidFill>
                            <a:schemeClr val="tx1"/>
                          </a:solidFill>
                        </a:rPr>
                        <a:t>deformed</a:t>
                      </a:r>
                      <a:r>
                        <a:rPr lang="en-GB" sz="1050" baseline="0" dirty="0">
                          <a:solidFill>
                            <a:schemeClr val="tx1"/>
                          </a:solidFill>
                        </a:rPr>
                        <a:t>’, </a:t>
                      </a:r>
                      <a:r>
                        <a:rPr lang="en-GB" sz="1050" b="1" baseline="0" dirty="0">
                          <a:solidFill>
                            <a:schemeClr val="tx1"/>
                          </a:solidFill>
                        </a:rPr>
                        <a:t>epileptic</a:t>
                      </a:r>
                      <a:r>
                        <a:rPr lang="en-GB" sz="1050" baseline="0" dirty="0">
                          <a:solidFill>
                            <a:schemeClr val="tx1"/>
                          </a:solidFill>
                        </a:rPr>
                        <a:t>, </a:t>
                      </a:r>
                      <a:r>
                        <a:rPr lang="en-GB" sz="1050" b="1" baseline="0" dirty="0">
                          <a:solidFill>
                            <a:schemeClr val="tx1"/>
                          </a:solidFill>
                        </a:rPr>
                        <a:t>deaf</a:t>
                      </a:r>
                      <a:r>
                        <a:rPr lang="en-GB" sz="1050" baseline="0" dirty="0">
                          <a:solidFill>
                            <a:schemeClr val="tx1"/>
                          </a:solidFill>
                        </a:rPr>
                        <a:t> or </a:t>
                      </a:r>
                      <a:r>
                        <a:rPr lang="en-GB" sz="1050" b="1" baseline="0" dirty="0">
                          <a:solidFill>
                            <a:schemeClr val="tx1"/>
                          </a:solidFill>
                        </a:rPr>
                        <a:t>blind</a:t>
                      </a:r>
                      <a:r>
                        <a:rPr lang="en-GB" sz="1050" baseline="0" dirty="0">
                          <a:solidFill>
                            <a:schemeClr val="tx1"/>
                          </a:solidFill>
                        </a:rPr>
                        <a:t>.  </a:t>
                      </a:r>
                      <a:r>
                        <a:rPr lang="en-GB" sz="1050" b="1" baseline="0" dirty="0">
                          <a:solidFill>
                            <a:schemeClr val="tx1"/>
                          </a:solidFill>
                        </a:rPr>
                        <a:t>400,000</a:t>
                      </a:r>
                      <a:r>
                        <a:rPr lang="en-GB" sz="1050" baseline="0" dirty="0">
                          <a:solidFill>
                            <a:schemeClr val="tx1"/>
                          </a:solidFill>
                        </a:rPr>
                        <a:t> were sterilised using surgical operations.</a:t>
                      </a:r>
                    </a:p>
                    <a:p>
                      <a:pPr marL="171450" indent="-171450">
                        <a:buFont typeface="Wingdings" panose="05000000000000000000" pitchFamily="2" charset="2"/>
                        <a:buChar char="q"/>
                      </a:pPr>
                      <a:r>
                        <a:rPr lang="en-GB" sz="1050" b="1" baseline="0" dirty="0">
                          <a:solidFill>
                            <a:schemeClr val="tx1"/>
                          </a:solidFill>
                        </a:rPr>
                        <a:t>1939: The T4 Programme - </a:t>
                      </a:r>
                      <a:r>
                        <a:rPr lang="en-GB" sz="1050" baseline="0" dirty="0">
                          <a:solidFill>
                            <a:schemeClr val="tx1"/>
                          </a:solidFill>
                        </a:rPr>
                        <a:t>The Nazis believed that any child born with a mental or physical disability should be killed by </a:t>
                      </a:r>
                      <a:r>
                        <a:rPr lang="en-GB" sz="1050" b="1" baseline="0" dirty="0">
                          <a:solidFill>
                            <a:schemeClr val="tx1"/>
                          </a:solidFill>
                        </a:rPr>
                        <a:t>starvation</a:t>
                      </a:r>
                      <a:r>
                        <a:rPr lang="en-GB" sz="1050" baseline="0" dirty="0">
                          <a:solidFill>
                            <a:schemeClr val="tx1"/>
                          </a:solidFill>
                        </a:rPr>
                        <a:t> of a </a:t>
                      </a:r>
                      <a:r>
                        <a:rPr lang="en-GB" sz="1050" b="1" baseline="0" dirty="0">
                          <a:solidFill>
                            <a:schemeClr val="tx1"/>
                          </a:solidFill>
                        </a:rPr>
                        <a:t>lethal overdose </a:t>
                      </a:r>
                      <a:r>
                        <a:rPr lang="en-GB" sz="1050" baseline="0" dirty="0">
                          <a:solidFill>
                            <a:schemeClr val="tx1"/>
                          </a:solidFill>
                        </a:rPr>
                        <a:t>of drugs.  </a:t>
                      </a:r>
                    </a:p>
                    <a:p>
                      <a:pPr marL="171450" indent="-171450">
                        <a:buFont typeface="Wingdings" panose="05000000000000000000" pitchFamily="2" charset="2"/>
                        <a:buChar char="q"/>
                      </a:pPr>
                      <a:r>
                        <a:rPr lang="en-GB" sz="1050" b="1" baseline="0" dirty="0">
                          <a:solidFill>
                            <a:schemeClr val="tx1"/>
                          </a:solidFill>
                        </a:rPr>
                        <a:t>1939:</a:t>
                      </a:r>
                      <a:r>
                        <a:rPr lang="en-GB" sz="1050" baseline="0" dirty="0">
                          <a:solidFill>
                            <a:schemeClr val="tx1"/>
                          </a:solidFill>
                        </a:rPr>
                        <a:t> Children up to the age of 17 were now included. 5,000 children were killed.</a:t>
                      </a:r>
                      <a:endParaRPr lang="en-GB"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95289153"/>
                  </a:ext>
                </a:extLst>
              </a:tr>
              <a:tr h="495594">
                <a:tc>
                  <a:txBody>
                    <a:bodyPr/>
                    <a:lstStyle/>
                    <a:p>
                      <a:r>
                        <a:rPr lang="en-GB" sz="1100" b="1" dirty="0">
                          <a:solidFill>
                            <a:schemeClr val="tx1"/>
                          </a:solidFill>
                        </a:rPr>
                        <a:t>Slavs and Poles</a:t>
                      </a:r>
                    </a:p>
                    <a:p>
                      <a:r>
                        <a:rPr lang="en-GB" sz="1050" dirty="0">
                          <a:solidFill>
                            <a:schemeClr val="tx1"/>
                          </a:solidFill>
                        </a:rPr>
                        <a:t>Hitler believed Slavs and Poles were not part of the Master Race. </a:t>
                      </a:r>
                      <a:r>
                        <a:rPr lang="en-GB" sz="1050" baseline="0" dirty="0">
                          <a:solidFill>
                            <a:schemeClr val="tx1"/>
                          </a:solidFill>
                        </a:rPr>
                        <a:t>He wanted to push them out of Europe to make more Lebensraum for the Master Race. </a:t>
                      </a:r>
                    </a:p>
                    <a:p>
                      <a:pPr marL="171450" indent="-171450">
                        <a:buFont typeface="Wingdings" panose="05000000000000000000" pitchFamily="2" charset="2"/>
                        <a:buChar char="q"/>
                      </a:pPr>
                      <a:r>
                        <a:rPr lang="en-GB" sz="1050" baseline="0" dirty="0">
                          <a:solidFill>
                            <a:schemeClr val="tx1"/>
                          </a:solidFill>
                        </a:rPr>
                        <a:t>These people were still sent to concentration camps and arrested but were not targeted as much as other minority groups.</a:t>
                      </a:r>
                      <a:endParaRPr lang="en-GB"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62558337"/>
                  </a:ext>
                </a:extLst>
              </a:tr>
            </a:tbl>
          </a:graphicData>
        </a:graphic>
      </p:graphicFrame>
    </p:spTree>
    <p:extLst>
      <p:ext uri="{BB962C8B-B14F-4D97-AF65-F5344CB8AC3E}">
        <p14:creationId xmlns:p14="http://schemas.microsoft.com/office/powerpoint/2010/main" val="36034181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995657" y="-61555"/>
            <a:ext cx="8765083" cy="523220"/>
          </a:xfrm>
          <a:prstGeom prst="rect">
            <a:avLst/>
          </a:prstGeom>
          <a:noFill/>
        </p:spPr>
        <p:txBody>
          <a:bodyPr wrap="square" rtlCol="0">
            <a:spAutoFit/>
          </a:bodyPr>
          <a:lstStyle/>
          <a:p>
            <a:pPr algn="ctr"/>
            <a:r>
              <a:rPr lang="en-GB" sz="2800" b="1" dirty="0"/>
              <a:t>L</a:t>
            </a:r>
            <a:r>
              <a:rPr lang="en-GB" sz="2000" b="1" dirty="0"/>
              <a:t>esson </a:t>
            </a:r>
            <a:r>
              <a:rPr lang="en-GB" sz="2800" b="1" dirty="0"/>
              <a:t>27</a:t>
            </a:r>
            <a:r>
              <a:rPr lang="en-GB" sz="2000" b="1" dirty="0"/>
              <a:t>: The Nazi Persecution of the Jews in Germany between 1933-39.</a:t>
            </a:r>
            <a:endParaRPr lang="en-GB" b="1" dirty="0"/>
          </a:p>
        </p:txBody>
      </p:sp>
      <p:sp>
        <p:nvSpPr>
          <p:cNvPr id="6" name="TextBox 5"/>
          <p:cNvSpPr txBox="1"/>
          <p:nvPr/>
        </p:nvSpPr>
        <p:spPr>
          <a:xfrm>
            <a:off x="-99997" y="-61555"/>
            <a:ext cx="2789410" cy="523220"/>
          </a:xfrm>
          <a:prstGeom prst="rect">
            <a:avLst/>
          </a:prstGeom>
          <a:noFill/>
        </p:spPr>
        <p:txBody>
          <a:bodyPr wrap="square" rtlCol="0">
            <a:spAutoFit/>
          </a:bodyPr>
          <a:lstStyle/>
          <a:p>
            <a:pPr algn="ctr"/>
            <a:r>
              <a:rPr lang="en-GB" sz="2800" b="1" dirty="0">
                <a:latin typeface="Berlin Sans FB" panose="020E0602020502020306" pitchFamily="34" charset="0"/>
              </a:rPr>
              <a:t>T</a:t>
            </a:r>
            <a:r>
              <a:rPr lang="en-GB" sz="2000" b="1" dirty="0">
                <a:latin typeface="Berlin Sans FB" panose="020E0602020502020306" pitchFamily="34" charset="0"/>
              </a:rPr>
              <a:t>H</a:t>
            </a:r>
            <a:r>
              <a:rPr lang="en-GB" sz="2400" b="1" dirty="0">
                <a:latin typeface="Berlin Sans FB" panose="020E0602020502020306" pitchFamily="34" charset="0"/>
              </a:rPr>
              <a:t>E</a:t>
            </a:r>
            <a:r>
              <a:rPr lang="en-GB" sz="2000" b="1" dirty="0">
                <a:latin typeface="Berlin Sans FB" panose="020E0602020502020306" pitchFamily="34" charset="0"/>
              </a:rPr>
              <a:t> </a:t>
            </a:r>
            <a:r>
              <a:rPr lang="en-GB" sz="2400" b="1" dirty="0">
                <a:latin typeface="Berlin Sans FB" panose="020E0602020502020306" pitchFamily="34" charset="0"/>
              </a:rPr>
              <a:t>K</a:t>
            </a:r>
            <a:r>
              <a:rPr lang="en-GB" sz="2000" b="1" dirty="0">
                <a:latin typeface="Berlin Sans FB" panose="020E0602020502020306" pitchFamily="34" charset="0"/>
              </a:rPr>
              <a:t>E</a:t>
            </a:r>
            <a:r>
              <a:rPr lang="en-GB" sz="2400" b="1" dirty="0">
                <a:latin typeface="Berlin Sans FB" panose="020E0602020502020306" pitchFamily="34" charset="0"/>
              </a:rPr>
              <a:t>Y</a:t>
            </a:r>
            <a:r>
              <a:rPr lang="en-GB" sz="2000" b="1" dirty="0">
                <a:latin typeface="Berlin Sans FB" panose="020E0602020502020306" pitchFamily="34" charset="0"/>
              </a:rPr>
              <a:t> </a:t>
            </a:r>
            <a:r>
              <a:rPr lang="en-GB" sz="2800" b="1" dirty="0">
                <a:latin typeface="Berlin Sans FB" panose="020E0602020502020306" pitchFamily="34" charset="0"/>
              </a:rPr>
              <a:t>P</a:t>
            </a:r>
            <a:r>
              <a:rPr lang="en-GB" sz="2000" b="1" dirty="0">
                <a:latin typeface="Berlin Sans FB" panose="020E0602020502020306" pitchFamily="34" charset="0"/>
              </a:rPr>
              <a:t>O</a:t>
            </a:r>
            <a:r>
              <a:rPr lang="en-GB" sz="2400" b="1" dirty="0">
                <a:latin typeface="Berlin Sans FB" panose="020E0602020502020306" pitchFamily="34" charset="0"/>
              </a:rPr>
              <a:t>I</a:t>
            </a:r>
            <a:r>
              <a:rPr lang="en-GB" sz="2000" b="1" dirty="0">
                <a:latin typeface="Berlin Sans FB" panose="020E0602020502020306" pitchFamily="34" charset="0"/>
              </a:rPr>
              <a:t>N</a:t>
            </a:r>
            <a:r>
              <a:rPr lang="en-GB" sz="2800" b="1" dirty="0">
                <a:latin typeface="Berlin Sans FB" panose="020E0602020502020306" pitchFamily="34" charset="0"/>
              </a:rPr>
              <a:t>T</a:t>
            </a:r>
            <a:r>
              <a:rPr lang="en-GB" sz="2000" b="1" dirty="0">
                <a:latin typeface="Berlin Sans FB" panose="020E0602020502020306" pitchFamily="34" charset="0"/>
              </a:rPr>
              <a:t>S</a:t>
            </a:r>
          </a:p>
        </p:txBody>
      </p:sp>
      <p:cxnSp>
        <p:nvCxnSpPr>
          <p:cNvPr id="7" name="Straight Connector 6"/>
          <p:cNvCxnSpPr/>
          <p:nvPr/>
        </p:nvCxnSpPr>
        <p:spPr>
          <a:xfrm>
            <a:off x="0" y="414417"/>
            <a:ext cx="12192000" cy="0"/>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nvGraphicFramePr>
        <p:xfrm>
          <a:off x="95770" y="2293535"/>
          <a:ext cx="6343130" cy="4480560"/>
        </p:xfrm>
        <a:graphic>
          <a:graphicData uri="http://schemas.openxmlformats.org/drawingml/2006/table">
            <a:tbl>
              <a:tblPr firstRow="1" bandRow="1">
                <a:tableStyleId>{5C22544A-7EE6-4342-B048-85BDC9FD1C3A}</a:tableStyleId>
              </a:tblPr>
              <a:tblGrid>
                <a:gridCol w="2593115">
                  <a:extLst>
                    <a:ext uri="{9D8B030D-6E8A-4147-A177-3AD203B41FA5}">
                      <a16:colId xmlns:a16="http://schemas.microsoft.com/office/drawing/2014/main" val="582768766"/>
                    </a:ext>
                  </a:extLst>
                </a:gridCol>
                <a:gridCol w="3750015">
                  <a:extLst>
                    <a:ext uri="{9D8B030D-6E8A-4147-A177-3AD203B41FA5}">
                      <a16:colId xmlns:a16="http://schemas.microsoft.com/office/drawing/2014/main" val="2525468896"/>
                    </a:ext>
                  </a:extLst>
                </a:gridCol>
              </a:tblGrid>
              <a:tr h="370840">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b="1" u="sng" dirty="0">
                          <a:solidFill>
                            <a:schemeClr val="tx1"/>
                          </a:solidFill>
                        </a:rPr>
                        <a:t>Why were so many people in Germany (and Europe) Anti-Semitic?</a:t>
                      </a:r>
                    </a:p>
                    <a:p>
                      <a:pPr marL="285750" indent="-285750">
                        <a:buFont typeface="Wingdings" panose="05000000000000000000" pitchFamily="2" charset="2"/>
                        <a:buChar char="q"/>
                      </a:pPr>
                      <a:r>
                        <a:rPr lang="en-GB" sz="1200" b="0" dirty="0">
                          <a:solidFill>
                            <a:schemeClr val="tx1"/>
                          </a:solidFill>
                        </a:rPr>
                        <a:t>Anti-Semitic views were not just the idea of Hitler and the Nazis.  </a:t>
                      </a:r>
                    </a:p>
                    <a:p>
                      <a:pPr marL="285750" indent="-285750">
                        <a:buFont typeface="Wingdings" panose="05000000000000000000" pitchFamily="2" charset="2"/>
                        <a:buChar char="q"/>
                      </a:pPr>
                      <a:r>
                        <a:rPr lang="en-GB" sz="1200" b="0" dirty="0">
                          <a:solidFill>
                            <a:schemeClr val="tx1"/>
                          </a:solidFill>
                        </a:rPr>
                        <a:t>Anti-Semitism was common in Europe since the 1880s.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hMerge="1">
                  <a:txBody>
                    <a:bodyPr/>
                    <a:lstStyle/>
                    <a:p>
                      <a:endParaRPr lang="en-GB"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64439597"/>
                  </a:ext>
                </a:extLst>
              </a:tr>
              <a:tr h="21226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b="1" dirty="0"/>
                        <a:t>The LONG-TERM causes of Anti-Semitism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b="1" dirty="0"/>
                        <a:t>The SHORT TERM  causes of Anti-Semitism in Germany.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05716945"/>
                  </a:ext>
                </a:extLst>
              </a:tr>
              <a:tr h="511989">
                <a:tc>
                  <a:txBody>
                    <a:bodyPr/>
                    <a:lstStyle/>
                    <a:p>
                      <a:pPr marL="0" indent="0">
                        <a:buFont typeface="Arial" panose="020B0604020202020204" pitchFamily="34" charset="0"/>
                        <a:buNone/>
                      </a:pPr>
                      <a:r>
                        <a:rPr lang="en-GB" sz="1100" b="1" u="sng" dirty="0"/>
                        <a:t>The way they looked</a:t>
                      </a:r>
                    </a:p>
                    <a:p>
                      <a:r>
                        <a:rPr lang="en-GB" sz="1100" dirty="0"/>
                        <a:t>Jewish </a:t>
                      </a:r>
                      <a:r>
                        <a:rPr lang="en-GB" sz="1100" b="1" dirty="0"/>
                        <a:t>religious customs </a:t>
                      </a:r>
                      <a:r>
                        <a:rPr lang="en-GB" sz="1100" dirty="0"/>
                        <a:t>such as their appearance made Jews stand out as ‘different’.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b="1" u="sng" dirty="0"/>
                        <a:t>‘Jews are not German’</a:t>
                      </a:r>
                    </a:p>
                    <a:p>
                      <a:r>
                        <a:rPr lang="en-GB" sz="1100" dirty="0"/>
                        <a:t>Germany was created as a single country in </a:t>
                      </a:r>
                      <a:r>
                        <a:rPr lang="en-GB" sz="1100" b="1" dirty="0"/>
                        <a:t>1871</a:t>
                      </a:r>
                      <a:r>
                        <a:rPr lang="en-GB" sz="1100" dirty="0"/>
                        <a:t>.  A way of promoting Germany was to promote being a true German.  Jews were made to feel ‘un-German’.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69508409"/>
                  </a:ext>
                </a:extLst>
              </a:tr>
              <a:tr h="370840">
                <a:tc>
                  <a:txBody>
                    <a:bodyPr/>
                    <a:lstStyle/>
                    <a:p>
                      <a:pPr marL="0" indent="0">
                        <a:buFont typeface="Arial" panose="020B0604020202020204" pitchFamily="34" charset="0"/>
                        <a:buNone/>
                      </a:pPr>
                      <a:r>
                        <a:rPr lang="en-GB" sz="1100" b="1" u="sng" dirty="0"/>
                        <a:t>Their religious beliefs</a:t>
                      </a:r>
                    </a:p>
                    <a:p>
                      <a:r>
                        <a:rPr lang="en-GB" sz="1100" dirty="0"/>
                        <a:t>Their </a:t>
                      </a:r>
                      <a:r>
                        <a:rPr lang="en-GB" sz="1100" b="1" dirty="0"/>
                        <a:t>religious</a:t>
                      </a:r>
                      <a:r>
                        <a:rPr lang="en-GB" sz="1100" dirty="0"/>
                        <a:t> </a:t>
                      </a:r>
                      <a:r>
                        <a:rPr lang="en-GB" sz="1100" b="1" dirty="0"/>
                        <a:t>beliefs </a:t>
                      </a:r>
                      <a:r>
                        <a:rPr lang="en-GB" sz="1100" dirty="0"/>
                        <a:t>were </a:t>
                      </a:r>
                      <a:r>
                        <a:rPr lang="en-GB" sz="1100" b="1" dirty="0"/>
                        <a:t>different</a:t>
                      </a:r>
                      <a:r>
                        <a:rPr lang="en-GB" sz="1100" dirty="0"/>
                        <a:t> to Christianity. Many Christians blamed Jews for the execution of Christ.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b="1" u="sng" dirty="0"/>
                        <a:t>Someone to blame</a:t>
                      </a:r>
                    </a:p>
                    <a:p>
                      <a:r>
                        <a:rPr lang="en-GB" sz="1100" dirty="0"/>
                        <a:t>During</a:t>
                      </a:r>
                      <a:r>
                        <a:rPr lang="en-GB" sz="1100" baseline="0" dirty="0"/>
                        <a:t> hard</a:t>
                      </a:r>
                      <a:r>
                        <a:rPr lang="en-GB" sz="1100" dirty="0"/>
                        <a:t> times,</a:t>
                      </a:r>
                      <a:r>
                        <a:rPr lang="en-GB" sz="1100" baseline="0" dirty="0"/>
                        <a:t> e.g. </a:t>
                      </a:r>
                      <a:r>
                        <a:rPr lang="en-GB" sz="1100" dirty="0"/>
                        <a:t>the loss of  war, the Versailles Treaty and economic depression, it was easier to blame another group such as the Jews.  A person who is blamed for something they did not do is  a ‘scapegoat’.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88554614"/>
                  </a:ext>
                </a:extLst>
              </a:tr>
              <a:tr h="370840">
                <a:tc>
                  <a:txBody>
                    <a:bodyPr/>
                    <a:lstStyle/>
                    <a:p>
                      <a:pPr marL="0" indent="0">
                        <a:buFont typeface="Arial" panose="020B0604020202020204" pitchFamily="34" charset="0"/>
                        <a:buNone/>
                      </a:pPr>
                      <a:r>
                        <a:rPr lang="en-GB" sz="1100" b="1" u="sng" dirty="0"/>
                        <a:t>Jealousy</a:t>
                      </a:r>
                    </a:p>
                    <a:p>
                      <a:r>
                        <a:rPr lang="en-GB" sz="1100" dirty="0"/>
                        <a:t>Many Jews had been very successful in business and finance, even during economic problems.  This created </a:t>
                      </a:r>
                      <a:r>
                        <a:rPr lang="en-GB" sz="1100" b="1" dirty="0"/>
                        <a:t>jealously</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b="1" u="sng" dirty="0"/>
                        <a:t>The influence of politicians</a:t>
                      </a:r>
                    </a:p>
                    <a:p>
                      <a:r>
                        <a:rPr lang="en-GB" sz="1100" dirty="0"/>
                        <a:t>Many nationalist politicians such as Hitler publically spoke against Jews.  This made being Anti-Semitic even more acceptable and believed.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49562088"/>
                  </a:ext>
                </a:extLst>
              </a:tr>
              <a:tr h="370840">
                <a:tc>
                  <a:txBody>
                    <a:bodyPr/>
                    <a:lstStyle/>
                    <a:p>
                      <a:r>
                        <a:rPr lang="en-GB" sz="1100" b="1" u="sng" dirty="0">
                          <a:solidFill>
                            <a:schemeClr val="tx1"/>
                          </a:solidFill>
                        </a:rPr>
                        <a:t>Science</a:t>
                      </a:r>
                    </a:p>
                    <a:p>
                      <a:r>
                        <a:rPr lang="en-GB" sz="1100" b="0" dirty="0">
                          <a:solidFill>
                            <a:schemeClr val="tx1"/>
                          </a:solidFill>
                        </a:rPr>
                        <a:t>Scientific</a:t>
                      </a:r>
                      <a:r>
                        <a:rPr lang="en-GB" sz="1100" b="0" baseline="0" dirty="0">
                          <a:solidFill>
                            <a:schemeClr val="tx1"/>
                          </a:solidFill>
                        </a:rPr>
                        <a:t> views of Charles Darwin &amp; the belief of Eugenics promoted the idea that Jews were not part of the Master Race.</a:t>
                      </a:r>
                      <a:endParaRPr lang="en-GB" sz="11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b="1" u="sng" dirty="0"/>
                        <a:t>Propaganda</a:t>
                      </a:r>
                    </a:p>
                    <a:p>
                      <a:r>
                        <a:rPr lang="en-GB" sz="1100" dirty="0"/>
                        <a:t>Propaganda by the Nazi Party easily influenced German people who had not been Anti-Semitic before the Nazi Party.  Many turned a blind eye to the treatment of the Jews because of this.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98039915"/>
                  </a:ext>
                </a:extLst>
              </a:tr>
            </a:tbl>
          </a:graphicData>
        </a:graphic>
      </p:graphicFrame>
      <p:graphicFrame>
        <p:nvGraphicFramePr>
          <p:cNvPr id="2" name="Table 1"/>
          <p:cNvGraphicFramePr>
            <a:graphicFrameLocks noGrp="1"/>
          </p:cNvGraphicFramePr>
          <p:nvPr/>
        </p:nvGraphicFramePr>
        <p:xfrm>
          <a:off x="95770" y="1204458"/>
          <a:ext cx="12000457" cy="1036320"/>
        </p:xfrm>
        <a:graphic>
          <a:graphicData uri="http://schemas.openxmlformats.org/drawingml/2006/table">
            <a:tbl>
              <a:tblPr firstRow="1" bandRow="1">
                <a:tableStyleId>{5C22544A-7EE6-4342-B048-85BDC9FD1C3A}</a:tableStyleId>
              </a:tblPr>
              <a:tblGrid>
                <a:gridCol w="1738857">
                  <a:extLst>
                    <a:ext uri="{9D8B030D-6E8A-4147-A177-3AD203B41FA5}">
                      <a16:colId xmlns:a16="http://schemas.microsoft.com/office/drawing/2014/main" val="822419974"/>
                    </a:ext>
                  </a:extLst>
                </a:gridCol>
                <a:gridCol w="2286000">
                  <a:extLst>
                    <a:ext uri="{9D8B030D-6E8A-4147-A177-3AD203B41FA5}">
                      <a16:colId xmlns:a16="http://schemas.microsoft.com/office/drawing/2014/main" val="1755747637"/>
                    </a:ext>
                  </a:extLst>
                </a:gridCol>
                <a:gridCol w="2451100">
                  <a:extLst>
                    <a:ext uri="{9D8B030D-6E8A-4147-A177-3AD203B41FA5}">
                      <a16:colId xmlns:a16="http://schemas.microsoft.com/office/drawing/2014/main" val="2239977734"/>
                    </a:ext>
                  </a:extLst>
                </a:gridCol>
                <a:gridCol w="1485900">
                  <a:extLst>
                    <a:ext uri="{9D8B030D-6E8A-4147-A177-3AD203B41FA5}">
                      <a16:colId xmlns:a16="http://schemas.microsoft.com/office/drawing/2014/main" val="3043952640"/>
                    </a:ext>
                  </a:extLst>
                </a:gridCol>
                <a:gridCol w="1168400">
                  <a:extLst>
                    <a:ext uri="{9D8B030D-6E8A-4147-A177-3AD203B41FA5}">
                      <a16:colId xmlns:a16="http://schemas.microsoft.com/office/drawing/2014/main" val="1863018618"/>
                    </a:ext>
                  </a:extLst>
                </a:gridCol>
                <a:gridCol w="2870200">
                  <a:extLst>
                    <a:ext uri="{9D8B030D-6E8A-4147-A177-3AD203B41FA5}">
                      <a16:colId xmlns:a16="http://schemas.microsoft.com/office/drawing/2014/main" val="736671188"/>
                    </a:ext>
                  </a:extLst>
                </a:gridCol>
              </a:tblGrid>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rPr>
                        <a:t>Persecution</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rPr>
                        <a:t>Poor treatment and discrimination</a:t>
                      </a:r>
                      <a:r>
                        <a:rPr lang="en-GB" sz="1200" b="0" baseline="0" dirty="0">
                          <a:solidFill>
                            <a:schemeClr val="tx1"/>
                          </a:solidFill>
                        </a:rPr>
                        <a:t> against a particular group of people.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b="1" baseline="0" dirty="0">
                          <a:solidFill>
                            <a:schemeClr val="tx1"/>
                          </a:solidFill>
                        </a:rPr>
                        <a:t>Anti-Semitism</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b="0" baseline="0" dirty="0">
                          <a:solidFill>
                            <a:schemeClr val="tx1"/>
                          </a:solidFill>
                        </a:rPr>
                        <a:t>‘Anti’ means against something.  A ‘Semite’ is a Jew.  A term used to describe discrimination against Jews.</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1" dirty="0">
                          <a:solidFill>
                            <a:schemeClr val="tx1"/>
                          </a:solidFill>
                        </a:rPr>
                        <a:t>Citizenship</a:t>
                      </a:r>
                      <a:endParaRPr lang="en-GB" sz="1400" b="1" baseline="0" dirty="0">
                        <a:solidFill>
                          <a:schemeClr val="tx1"/>
                        </a:solidFill>
                      </a:endParaRPr>
                    </a:p>
                    <a:p>
                      <a:pPr algn="l"/>
                      <a:r>
                        <a:rPr lang="en-GB" sz="1200" b="0" dirty="0">
                          <a:solidFill>
                            <a:schemeClr val="tx1"/>
                          </a:solidFill>
                        </a:rPr>
                        <a:t>A right of a citizen to live in a country.  E.g. have a passport &amp;</a:t>
                      </a:r>
                      <a:r>
                        <a:rPr lang="en-GB" sz="1200" b="0" baseline="0" dirty="0">
                          <a:solidFill>
                            <a:schemeClr val="tx1"/>
                          </a:solidFill>
                        </a:rPr>
                        <a:t> </a:t>
                      </a:r>
                      <a:r>
                        <a:rPr lang="en-GB" sz="1200" b="0" dirty="0">
                          <a:solidFill>
                            <a:schemeClr val="tx1"/>
                          </a:solidFill>
                        </a:rPr>
                        <a:t>birth certificates to prove a person belongs to a country.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1" dirty="0">
                          <a:solidFill>
                            <a:schemeClr val="tx1"/>
                          </a:solidFill>
                        </a:rPr>
                        <a:t>Scapegoat</a:t>
                      </a:r>
                    </a:p>
                    <a:p>
                      <a:r>
                        <a:rPr lang="en-GB" sz="1200" b="0" dirty="0">
                          <a:solidFill>
                            <a:schemeClr val="tx1"/>
                          </a:solidFill>
                        </a:rPr>
                        <a:t>Someone who is easily blamed for something they did not do.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1" dirty="0">
                          <a:solidFill>
                            <a:schemeClr val="tx1"/>
                          </a:solidFill>
                        </a:rPr>
                        <a:t>Segregation</a:t>
                      </a:r>
                    </a:p>
                    <a:p>
                      <a:r>
                        <a:rPr lang="en-GB" sz="1200" b="0" dirty="0">
                          <a:solidFill>
                            <a:schemeClr val="tx1"/>
                          </a:solidFill>
                        </a:rPr>
                        <a:t>Dividing</a:t>
                      </a:r>
                      <a:r>
                        <a:rPr lang="en-GB" sz="1200" b="0" baseline="0" dirty="0">
                          <a:solidFill>
                            <a:schemeClr val="tx1"/>
                          </a:solidFill>
                        </a:rPr>
                        <a:t> people up by separating them.</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1" dirty="0">
                          <a:solidFill>
                            <a:schemeClr val="tx1"/>
                          </a:solidFill>
                        </a:rPr>
                        <a:t>Kristallnacht</a:t>
                      </a:r>
                    </a:p>
                    <a:p>
                      <a:r>
                        <a:rPr lang="en-GB" sz="1200" b="0" dirty="0">
                          <a:solidFill>
                            <a:schemeClr val="tx1"/>
                          </a:solidFill>
                        </a:rPr>
                        <a:t>‘Crystal</a:t>
                      </a:r>
                      <a:r>
                        <a:rPr lang="en-GB" sz="1200" b="0" baseline="0" dirty="0">
                          <a:solidFill>
                            <a:schemeClr val="tx1"/>
                          </a:solidFill>
                        </a:rPr>
                        <a:t> Night’ or ‘The Night of Broken Glass’. 9</a:t>
                      </a:r>
                      <a:r>
                        <a:rPr lang="en-GB" sz="1200" b="0" baseline="30000" dirty="0">
                          <a:solidFill>
                            <a:schemeClr val="tx1"/>
                          </a:solidFill>
                        </a:rPr>
                        <a:t>th</a:t>
                      </a:r>
                      <a:r>
                        <a:rPr lang="en-GB" sz="1200" b="0" baseline="0" dirty="0">
                          <a:solidFill>
                            <a:schemeClr val="tx1"/>
                          </a:solidFill>
                        </a:rPr>
                        <a:t> and 10</a:t>
                      </a:r>
                      <a:r>
                        <a:rPr lang="en-GB" sz="1200" b="0" baseline="30000" dirty="0">
                          <a:solidFill>
                            <a:schemeClr val="tx1"/>
                          </a:solidFill>
                        </a:rPr>
                        <a:t>th</a:t>
                      </a:r>
                      <a:r>
                        <a:rPr lang="en-GB" sz="1200" b="0" baseline="0" dirty="0">
                          <a:solidFill>
                            <a:schemeClr val="tx1"/>
                          </a:solidFill>
                        </a:rPr>
                        <a:t> November 1938. The Nazi reaction to the shooting of a Nazi in Paris by a Jew.</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33568058"/>
                  </a:ext>
                </a:extLst>
              </a:tr>
            </a:tbl>
          </a:graphicData>
        </a:graphic>
      </p:graphicFrame>
      <p:graphicFrame>
        <p:nvGraphicFramePr>
          <p:cNvPr id="14" name="Table 13"/>
          <p:cNvGraphicFramePr>
            <a:graphicFrameLocks noGrp="1"/>
          </p:cNvGraphicFramePr>
          <p:nvPr/>
        </p:nvGraphicFramePr>
        <p:xfrm>
          <a:off x="95770" y="420181"/>
          <a:ext cx="12000457" cy="731520"/>
        </p:xfrm>
        <a:graphic>
          <a:graphicData uri="http://schemas.openxmlformats.org/drawingml/2006/table">
            <a:tbl>
              <a:tblPr firstRow="1" bandRow="1">
                <a:tableStyleId>{5C22544A-7EE6-4342-B048-85BDC9FD1C3A}</a:tableStyleId>
              </a:tblPr>
              <a:tblGrid>
                <a:gridCol w="12000457">
                  <a:extLst>
                    <a:ext uri="{9D8B030D-6E8A-4147-A177-3AD203B41FA5}">
                      <a16:colId xmlns:a16="http://schemas.microsoft.com/office/drawing/2014/main" val="582768766"/>
                    </a:ext>
                  </a:extLst>
                </a:gridCol>
              </a:tblGrid>
              <a:tr h="68352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b="1" u="none" baseline="0" dirty="0">
                          <a:solidFill>
                            <a:schemeClr val="tx1"/>
                          </a:solidFill>
                        </a:rPr>
                        <a:t>IMPORTANT TO REMEMBER FOR YOUR EXAM!</a:t>
                      </a:r>
                    </a:p>
                    <a:p>
                      <a:pPr marL="0" marR="0" indent="0" algn="ctr" defTabSz="914400" rtl="0" eaLnBrk="1" fontAlgn="auto" latinLnBrk="0" hangingPunct="1">
                        <a:lnSpc>
                          <a:spcPct val="100000"/>
                        </a:lnSpc>
                        <a:spcBef>
                          <a:spcPts val="0"/>
                        </a:spcBef>
                        <a:spcAft>
                          <a:spcPts val="0"/>
                        </a:spcAft>
                        <a:buClrTx/>
                        <a:buSzTx/>
                        <a:buFontTx/>
                        <a:buNone/>
                        <a:tabLst/>
                        <a:defRPr/>
                      </a:pPr>
                      <a:r>
                        <a:rPr lang="en-GB" sz="1400" b="0" u="none" baseline="0" dirty="0">
                          <a:solidFill>
                            <a:schemeClr val="tx1"/>
                          </a:solidFill>
                        </a:rPr>
                        <a:t>Your study of German ends in 1939.  In this year, war began.  Although it may be tempting to include information about the Holocaust in any answers about the Jews, you must remember that until 1939, there were no official plans for their ‘extermination’. </a:t>
                      </a:r>
                      <a:endParaRPr lang="en-GB" sz="1400" b="0" baseline="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64439597"/>
                  </a:ext>
                </a:extLst>
              </a:tr>
            </a:tbl>
          </a:graphicData>
        </a:graphic>
      </p:graphicFrame>
      <p:graphicFrame>
        <p:nvGraphicFramePr>
          <p:cNvPr id="15" name="Table 14"/>
          <p:cNvGraphicFramePr>
            <a:graphicFrameLocks noGrp="1"/>
          </p:cNvGraphicFramePr>
          <p:nvPr/>
        </p:nvGraphicFramePr>
        <p:xfrm>
          <a:off x="6553200" y="2297256"/>
          <a:ext cx="5543027" cy="4511040"/>
        </p:xfrm>
        <a:graphic>
          <a:graphicData uri="http://schemas.openxmlformats.org/drawingml/2006/table">
            <a:tbl>
              <a:tblPr firstRow="1" bandRow="1">
                <a:tableStyleId>{5C22544A-7EE6-4342-B048-85BDC9FD1C3A}</a:tableStyleId>
              </a:tblPr>
              <a:tblGrid>
                <a:gridCol w="5543027">
                  <a:extLst>
                    <a:ext uri="{9D8B030D-6E8A-4147-A177-3AD203B41FA5}">
                      <a16:colId xmlns:a16="http://schemas.microsoft.com/office/drawing/2014/main" val="582768766"/>
                    </a:ext>
                  </a:extLst>
                </a:gridCol>
              </a:tblGrid>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chemeClr val="tx1"/>
                          </a:solidFill>
                        </a:rPr>
                        <a:t>How far did</a:t>
                      </a:r>
                      <a:r>
                        <a:rPr lang="en-GB" sz="1400" b="1" u="none" baseline="0" dirty="0">
                          <a:solidFill>
                            <a:schemeClr val="tx1"/>
                          </a:solidFill>
                        </a:rPr>
                        <a:t> ordinary German people have a part to play in the persecution of the Jews?</a:t>
                      </a:r>
                      <a:endParaRPr lang="en-GB" sz="1200" b="0" u="none"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3464439597"/>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For historians, this is one of the most difficult questions to answer.  It simply depended on each individual</a:t>
                      </a:r>
                      <a:r>
                        <a:rPr lang="en-GB" sz="1200" b="1" baseline="0" dirty="0">
                          <a:solidFill>
                            <a:schemeClr val="tx1"/>
                          </a:solidFill>
                        </a:rPr>
                        <a:t> German person and what they were prepared to do (or not do) to help the Jews.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b="1" baseline="0" dirty="0">
                          <a:solidFill>
                            <a:schemeClr val="tx1"/>
                          </a:solidFill>
                        </a:rPr>
                        <a:t>The main groups German people fitted into these categories</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600" b="0" baseline="0" dirty="0">
                          <a:solidFill>
                            <a:schemeClr val="tx1"/>
                          </a:solidFill>
                        </a:rPr>
                        <a:t>Few German people actively tried to help the Jews but risked their own lives to do this due to the harsh punishments they would receive themselves.</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600" b="0" baseline="0" dirty="0">
                          <a:solidFill>
                            <a:schemeClr val="tx1"/>
                          </a:solidFill>
                        </a:rPr>
                        <a:t>Some German people were horrified by what was happening to the Jews but were too frightened to challenge the Nazis.</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600" b="0" baseline="0" dirty="0">
                          <a:solidFill>
                            <a:schemeClr val="tx1"/>
                          </a:solidFill>
                        </a:rPr>
                        <a:t>Some German people knew about what was happening but turned a blind eye to it and pretended it wasn’t happening. Their personal struggles were more important.</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600" b="0" baseline="0" dirty="0">
                          <a:solidFill>
                            <a:schemeClr val="tx1"/>
                          </a:solidFill>
                        </a:rPr>
                        <a:t>Some German people openly supported the Nazi beliefs and actions against the Jews and actively took part in their persecution.</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600" b="0" baseline="0" dirty="0">
                          <a:solidFill>
                            <a:schemeClr val="tx1"/>
                          </a:solidFill>
                        </a:rPr>
                        <a:t>Some German people were not aware of the more extreme actions against the Jews as the Nazis kept them secret</a:t>
                      </a:r>
                      <a:endParaRPr lang="en-GB" sz="16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6092583"/>
                  </a:ext>
                </a:extLst>
              </a:tr>
            </a:tbl>
          </a:graphicData>
        </a:graphic>
      </p:graphicFrame>
    </p:spTree>
    <p:extLst>
      <p:ext uri="{BB962C8B-B14F-4D97-AF65-F5344CB8AC3E}">
        <p14:creationId xmlns:p14="http://schemas.microsoft.com/office/powerpoint/2010/main" val="7379466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995657" y="-61555"/>
            <a:ext cx="8765083" cy="523220"/>
          </a:xfrm>
          <a:prstGeom prst="rect">
            <a:avLst/>
          </a:prstGeom>
          <a:noFill/>
        </p:spPr>
        <p:txBody>
          <a:bodyPr wrap="square" rtlCol="0">
            <a:spAutoFit/>
          </a:bodyPr>
          <a:lstStyle/>
          <a:p>
            <a:pPr algn="ctr"/>
            <a:r>
              <a:rPr lang="en-GB" sz="2800" b="1" dirty="0"/>
              <a:t>L</a:t>
            </a:r>
            <a:r>
              <a:rPr lang="en-GB" sz="2000" b="1" dirty="0"/>
              <a:t>esson </a:t>
            </a:r>
            <a:r>
              <a:rPr lang="en-GB" sz="2800" b="1" dirty="0"/>
              <a:t>27</a:t>
            </a:r>
            <a:r>
              <a:rPr lang="en-GB" sz="2000" b="1" dirty="0"/>
              <a:t>: The Nazi Persecution of the Jews in Germany between 1933-39.</a:t>
            </a:r>
            <a:endParaRPr lang="en-GB" b="1" dirty="0"/>
          </a:p>
        </p:txBody>
      </p:sp>
      <p:sp>
        <p:nvSpPr>
          <p:cNvPr id="6" name="TextBox 5"/>
          <p:cNvSpPr txBox="1"/>
          <p:nvPr/>
        </p:nvSpPr>
        <p:spPr>
          <a:xfrm>
            <a:off x="-99997" y="-61555"/>
            <a:ext cx="2789410" cy="523220"/>
          </a:xfrm>
          <a:prstGeom prst="rect">
            <a:avLst/>
          </a:prstGeom>
          <a:noFill/>
        </p:spPr>
        <p:txBody>
          <a:bodyPr wrap="square" rtlCol="0">
            <a:spAutoFit/>
          </a:bodyPr>
          <a:lstStyle/>
          <a:p>
            <a:pPr algn="ctr"/>
            <a:r>
              <a:rPr lang="en-GB" sz="2800" b="1" dirty="0">
                <a:latin typeface="Berlin Sans FB" panose="020E0602020502020306" pitchFamily="34" charset="0"/>
              </a:rPr>
              <a:t>T</a:t>
            </a:r>
            <a:r>
              <a:rPr lang="en-GB" sz="2000" b="1" dirty="0">
                <a:latin typeface="Berlin Sans FB" panose="020E0602020502020306" pitchFamily="34" charset="0"/>
              </a:rPr>
              <a:t>H</a:t>
            </a:r>
            <a:r>
              <a:rPr lang="en-GB" sz="2400" b="1" dirty="0">
                <a:latin typeface="Berlin Sans FB" panose="020E0602020502020306" pitchFamily="34" charset="0"/>
              </a:rPr>
              <a:t>E</a:t>
            </a:r>
            <a:r>
              <a:rPr lang="en-GB" sz="2000" b="1" dirty="0">
                <a:latin typeface="Berlin Sans FB" panose="020E0602020502020306" pitchFamily="34" charset="0"/>
              </a:rPr>
              <a:t> </a:t>
            </a:r>
            <a:r>
              <a:rPr lang="en-GB" sz="2400" b="1" dirty="0">
                <a:latin typeface="Berlin Sans FB" panose="020E0602020502020306" pitchFamily="34" charset="0"/>
              </a:rPr>
              <a:t>K</a:t>
            </a:r>
            <a:r>
              <a:rPr lang="en-GB" sz="2000" b="1" dirty="0">
                <a:latin typeface="Berlin Sans FB" panose="020E0602020502020306" pitchFamily="34" charset="0"/>
              </a:rPr>
              <a:t>E</a:t>
            </a:r>
            <a:r>
              <a:rPr lang="en-GB" sz="2400" b="1" dirty="0">
                <a:latin typeface="Berlin Sans FB" panose="020E0602020502020306" pitchFamily="34" charset="0"/>
              </a:rPr>
              <a:t>Y</a:t>
            </a:r>
            <a:r>
              <a:rPr lang="en-GB" sz="2000" b="1" dirty="0">
                <a:latin typeface="Berlin Sans FB" panose="020E0602020502020306" pitchFamily="34" charset="0"/>
              </a:rPr>
              <a:t> </a:t>
            </a:r>
            <a:r>
              <a:rPr lang="en-GB" sz="2800" b="1" dirty="0">
                <a:latin typeface="Berlin Sans FB" panose="020E0602020502020306" pitchFamily="34" charset="0"/>
              </a:rPr>
              <a:t>P</a:t>
            </a:r>
            <a:r>
              <a:rPr lang="en-GB" sz="2000" b="1" dirty="0">
                <a:latin typeface="Berlin Sans FB" panose="020E0602020502020306" pitchFamily="34" charset="0"/>
              </a:rPr>
              <a:t>O</a:t>
            </a:r>
            <a:r>
              <a:rPr lang="en-GB" sz="2400" b="1" dirty="0">
                <a:latin typeface="Berlin Sans FB" panose="020E0602020502020306" pitchFamily="34" charset="0"/>
              </a:rPr>
              <a:t>I</a:t>
            </a:r>
            <a:r>
              <a:rPr lang="en-GB" sz="2000" b="1" dirty="0">
                <a:latin typeface="Berlin Sans FB" panose="020E0602020502020306" pitchFamily="34" charset="0"/>
              </a:rPr>
              <a:t>N</a:t>
            </a:r>
            <a:r>
              <a:rPr lang="en-GB" sz="2800" b="1" dirty="0">
                <a:latin typeface="Berlin Sans FB" panose="020E0602020502020306" pitchFamily="34" charset="0"/>
              </a:rPr>
              <a:t>T</a:t>
            </a:r>
            <a:r>
              <a:rPr lang="en-GB" sz="2000" b="1" dirty="0">
                <a:latin typeface="Berlin Sans FB" panose="020E0602020502020306" pitchFamily="34" charset="0"/>
              </a:rPr>
              <a:t>S</a:t>
            </a:r>
          </a:p>
        </p:txBody>
      </p:sp>
      <p:cxnSp>
        <p:nvCxnSpPr>
          <p:cNvPr id="7" name="Straight Connector 6"/>
          <p:cNvCxnSpPr/>
          <p:nvPr/>
        </p:nvCxnSpPr>
        <p:spPr>
          <a:xfrm>
            <a:off x="0" y="414417"/>
            <a:ext cx="12192000" cy="0"/>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9" name="Table 8"/>
          <p:cNvGraphicFramePr>
            <a:graphicFrameLocks noGrp="1"/>
          </p:cNvGraphicFramePr>
          <p:nvPr/>
        </p:nvGraphicFramePr>
        <p:xfrm>
          <a:off x="101600" y="480437"/>
          <a:ext cx="11976100" cy="457200"/>
        </p:xfrm>
        <a:graphic>
          <a:graphicData uri="http://schemas.openxmlformats.org/drawingml/2006/table">
            <a:tbl>
              <a:tblPr firstRow="1" bandRow="1">
                <a:tableStyleId>{5C22544A-7EE6-4342-B048-85BDC9FD1C3A}</a:tableStyleId>
              </a:tblPr>
              <a:tblGrid>
                <a:gridCol w="11976100">
                  <a:extLst>
                    <a:ext uri="{9D8B030D-6E8A-4147-A177-3AD203B41FA5}">
                      <a16:colId xmlns:a16="http://schemas.microsoft.com/office/drawing/2014/main" val="582768766"/>
                    </a:ext>
                  </a:extLst>
                </a:gridCol>
              </a:tblGrid>
              <a:tr h="206573">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b="1" u="none" baseline="0" dirty="0">
                          <a:solidFill>
                            <a:schemeClr val="tx1"/>
                          </a:solidFill>
                        </a:rPr>
                        <a:t>REMEMBER  - </a:t>
                      </a:r>
                      <a:r>
                        <a:rPr lang="en-GB" sz="1200" b="1" dirty="0">
                          <a:solidFill>
                            <a:schemeClr val="tx1"/>
                          </a:solidFill>
                        </a:rPr>
                        <a:t> Propaganda </a:t>
                      </a:r>
                      <a:r>
                        <a:rPr lang="en-GB" sz="1200" b="0" dirty="0">
                          <a:solidFill>
                            <a:schemeClr val="tx1"/>
                          </a:solidFill>
                        </a:rPr>
                        <a:t>had already started against the Jews before 1933 in Nazi</a:t>
                      </a:r>
                      <a:r>
                        <a:rPr lang="en-GB" sz="1200" b="0" baseline="0" dirty="0">
                          <a:solidFill>
                            <a:schemeClr val="tx1"/>
                          </a:solidFill>
                        </a:rPr>
                        <a:t> posters, newspapers and speeches.</a:t>
                      </a:r>
                      <a:r>
                        <a:rPr lang="en-GB" sz="1200" b="0" u="none" baseline="0" dirty="0">
                          <a:solidFill>
                            <a:schemeClr val="tx1"/>
                          </a:solidFill>
                        </a:rPr>
                        <a:t> Many German people were already indoctrinated with these views against Jews. Small scale, localised persecution was also going on in places as Jews were already discriminated against in some areas of life.</a:t>
                      </a:r>
                      <a:endParaRPr lang="en-GB" sz="1200" b="0" baseline="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3464439597"/>
                  </a:ext>
                </a:extLst>
              </a:tr>
            </a:tbl>
          </a:graphicData>
        </a:graphic>
      </p:graphicFrame>
      <p:sp>
        <p:nvSpPr>
          <p:cNvPr id="4" name="TextBox 3"/>
          <p:cNvSpPr txBox="1"/>
          <p:nvPr/>
        </p:nvSpPr>
        <p:spPr>
          <a:xfrm>
            <a:off x="100057" y="1477176"/>
            <a:ext cx="5791200" cy="1123384"/>
          </a:xfrm>
          <a:prstGeom prst="rect">
            <a:avLst/>
          </a:prstGeom>
          <a:solidFill>
            <a:schemeClr val="bg1"/>
          </a:solidFill>
          <a:ln>
            <a:solidFill>
              <a:schemeClr val="tx1"/>
            </a:solidFill>
          </a:ln>
        </p:spPr>
        <p:txBody>
          <a:bodyPr wrap="square" rtlCol="0">
            <a:spAutoFit/>
          </a:bodyPr>
          <a:lstStyle/>
          <a:p>
            <a:r>
              <a:rPr lang="en-GB" sz="1200" b="1" dirty="0"/>
              <a:t>1933</a:t>
            </a:r>
          </a:p>
          <a:p>
            <a:pPr marL="88900" indent="-88900">
              <a:buFont typeface="Arial" panose="020B0604020202020204" pitchFamily="34" charset="0"/>
              <a:buChar char="•"/>
              <a:defRPr/>
            </a:pPr>
            <a:r>
              <a:rPr lang="en-GB" sz="1100" dirty="0"/>
              <a:t>Jews banned from </a:t>
            </a:r>
            <a:r>
              <a:rPr lang="en-GB" sz="1100" b="1" dirty="0"/>
              <a:t>government </a:t>
            </a:r>
            <a:r>
              <a:rPr lang="en-GB" sz="1100" dirty="0"/>
              <a:t>jobs, owning land  &amp; Jewish </a:t>
            </a:r>
            <a:r>
              <a:rPr lang="en-GB" sz="1100" b="1" dirty="0"/>
              <a:t>teachers </a:t>
            </a:r>
            <a:r>
              <a:rPr lang="en-GB" sz="1100" dirty="0"/>
              <a:t>sacked in schools.</a:t>
            </a:r>
          </a:p>
          <a:p>
            <a:pPr marL="88900" indent="-88900">
              <a:buFont typeface="Arial" panose="020B0604020202020204" pitchFamily="34" charset="0"/>
              <a:buChar char="•"/>
              <a:defRPr/>
            </a:pPr>
            <a:r>
              <a:rPr lang="en-GB" sz="1100" b="1" dirty="0"/>
              <a:t>1</a:t>
            </a:r>
            <a:r>
              <a:rPr lang="en-GB" sz="1100" b="1" baseline="30000" dirty="0"/>
              <a:t>st</a:t>
            </a:r>
            <a:r>
              <a:rPr lang="en-GB" sz="1100" b="1" dirty="0"/>
              <a:t> April 1933 – The boycott of Jewish Shops and Businesses. </a:t>
            </a:r>
          </a:p>
          <a:p>
            <a:pPr>
              <a:defRPr/>
            </a:pPr>
            <a:r>
              <a:rPr lang="en-GB" sz="1100" dirty="0"/>
              <a:t>The Nazis tried to stop German people using Jewish shops and businesses. The </a:t>
            </a:r>
            <a:r>
              <a:rPr lang="en-GB" sz="1100" b="1" dirty="0"/>
              <a:t>SA </a:t>
            </a:r>
            <a:r>
              <a:rPr lang="en-GB" sz="1100" dirty="0"/>
              <a:t>painted the Jewish star and the word ‘</a:t>
            </a:r>
            <a:r>
              <a:rPr lang="en-GB" sz="1100" b="1" i="1" dirty="0"/>
              <a:t>Jude</a:t>
            </a:r>
            <a:r>
              <a:rPr lang="en-GB" sz="1100" dirty="0"/>
              <a:t>’ on the window of all  Jewish businesses.  The SA  stood outside with banners stopping people. Shops were damaged with windows smashed.</a:t>
            </a:r>
          </a:p>
        </p:txBody>
      </p:sp>
      <p:sp>
        <p:nvSpPr>
          <p:cNvPr id="10" name="TextBox 9"/>
          <p:cNvSpPr txBox="1"/>
          <p:nvPr/>
        </p:nvSpPr>
        <p:spPr>
          <a:xfrm>
            <a:off x="5979655" y="1477176"/>
            <a:ext cx="6096000" cy="615553"/>
          </a:xfrm>
          <a:prstGeom prst="rect">
            <a:avLst/>
          </a:prstGeom>
          <a:solidFill>
            <a:schemeClr val="bg1"/>
          </a:solidFill>
          <a:ln>
            <a:solidFill>
              <a:schemeClr val="tx1"/>
            </a:solidFill>
          </a:ln>
        </p:spPr>
        <p:txBody>
          <a:bodyPr wrap="square" rtlCol="0">
            <a:spAutoFit/>
          </a:bodyPr>
          <a:lstStyle/>
          <a:p>
            <a:r>
              <a:rPr lang="en-GB" sz="1200" b="1" dirty="0"/>
              <a:t>1934</a:t>
            </a:r>
          </a:p>
          <a:p>
            <a:pPr marL="88900" indent="-88900">
              <a:buFont typeface="Arial" panose="020B0604020202020204" pitchFamily="34" charset="0"/>
              <a:buChar char="•"/>
            </a:pPr>
            <a:r>
              <a:rPr lang="en-GB" sz="1100" dirty="0"/>
              <a:t>Some regions started to </a:t>
            </a:r>
            <a:r>
              <a:rPr lang="en-GB" sz="1100" b="1" dirty="0"/>
              <a:t>ban Jews from public spaces </a:t>
            </a:r>
            <a:r>
              <a:rPr lang="en-GB" sz="1100" dirty="0"/>
              <a:t>such as parks and swimming pools.</a:t>
            </a:r>
          </a:p>
          <a:p>
            <a:pPr marL="88900" indent="-88900">
              <a:buFont typeface="Arial" panose="020B0604020202020204" pitchFamily="34" charset="0"/>
              <a:buChar char="•"/>
            </a:pPr>
            <a:r>
              <a:rPr lang="en-GB" sz="1100" dirty="0"/>
              <a:t>Some regions started to </a:t>
            </a:r>
            <a:r>
              <a:rPr lang="en-GB" sz="1100" b="1" dirty="0"/>
              <a:t>segregate</a:t>
            </a:r>
            <a:r>
              <a:rPr lang="en-GB" sz="1100" dirty="0"/>
              <a:t> public areas to keep ‘normal’ Germans ‘safe from infection’.</a:t>
            </a:r>
          </a:p>
        </p:txBody>
      </p:sp>
      <p:sp>
        <p:nvSpPr>
          <p:cNvPr id="11" name="TextBox 10"/>
          <p:cNvSpPr txBox="1"/>
          <p:nvPr/>
        </p:nvSpPr>
        <p:spPr>
          <a:xfrm>
            <a:off x="5979655" y="2130443"/>
            <a:ext cx="6096000" cy="1538883"/>
          </a:xfrm>
          <a:prstGeom prst="rect">
            <a:avLst/>
          </a:prstGeom>
          <a:solidFill>
            <a:schemeClr val="bg1"/>
          </a:solidFill>
          <a:ln>
            <a:solidFill>
              <a:schemeClr val="tx1"/>
            </a:solidFill>
          </a:ln>
        </p:spPr>
        <p:txBody>
          <a:bodyPr wrap="square" rtlCol="0">
            <a:spAutoFit/>
          </a:bodyPr>
          <a:lstStyle/>
          <a:p>
            <a:r>
              <a:rPr lang="en-GB" sz="1200" b="1" dirty="0"/>
              <a:t>1935</a:t>
            </a:r>
          </a:p>
          <a:p>
            <a:r>
              <a:rPr lang="en-GB" sz="1400" b="1" dirty="0"/>
              <a:t>The Nuremberg Laws which were:</a:t>
            </a:r>
            <a:endParaRPr lang="en-GB" sz="1100" dirty="0"/>
          </a:p>
          <a:p>
            <a:r>
              <a:rPr lang="en-GB" sz="1100" b="1" dirty="0"/>
              <a:t>1. </a:t>
            </a:r>
            <a:r>
              <a:rPr lang="en-GB" sz="1200" b="1" dirty="0"/>
              <a:t>The Reich Law on Citizenship</a:t>
            </a:r>
            <a:r>
              <a:rPr lang="en-GB" sz="1200" dirty="0"/>
              <a:t>: </a:t>
            </a:r>
          </a:p>
          <a:p>
            <a:pPr marL="88900" indent="-88900">
              <a:buFont typeface="Arial" panose="020B0604020202020204" pitchFamily="34" charset="0"/>
              <a:buChar char="•"/>
            </a:pPr>
            <a:r>
              <a:rPr lang="en-GB" sz="1100" dirty="0"/>
              <a:t>Only those of German blood could be a German citizen.</a:t>
            </a:r>
          </a:p>
          <a:p>
            <a:pPr marL="88900" indent="-88900">
              <a:buFont typeface="Arial" panose="020B0604020202020204" pitchFamily="34" charset="0"/>
              <a:buChar char="•"/>
            </a:pPr>
            <a:r>
              <a:rPr lang="en-GB" sz="1100" dirty="0"/>
              <a:t>Jews lost the rights of citizens such as the vote and holding a German passport.</a:t>
            </a:r>
          </a:p>
          <a:p>
            <a:r>
              <a:rPr lang="en-GB" sz="1100" b="1" dirty="0"/>
              <a:t>2. </a:t>
            </a:r>
            <a:r>
              <a:rPr lang="en-GB" sz="1200" b="1" dirty="0"/>
              <a:t>The Reich Law for the Protection of German Blood and Honour</a:t>
            </a:r>
          </a:p>
          <a:p>
            <a:pPr marL="88900" indent="-88900">
              <a:buFont typeface="Arial" panose="020B0604020202020204" pitchFamily="34" charset="0"/>
              <a:buChar char="•"/>
            </a:pPr>
            <a:r>
              <a:rPr lang="en-GB" sz="1100" dirty="0"/>
              <a:t>Jews were no longer allowed to marry or have a sexual relationship with a German citizen.</a:t>
            </a:r>
          </a:p>
          <a:p>
            <a:pPr marL="88900" indent="-88900">
              <a:buFont typeface="Arial" panose="020B0604020202020204" pitchFamily="34" charset="0"/>
              <a:buChar char="•"/>
            </a:pPr>
            <a:r>
              <a:rPr lang="en-GB" sz="1100" dirty="0"/>
              <a:t>Jews banned from joining the German armed forces.</a:t>
            </a:r>
          </a:p>
        </p:txBody>
      </p:sp>
      <p:sp>
        <p:nvSpPr>
          <p:cNvPr id="12" name="TextBox 11"/>
          <p:cNvSpPr txBox="1"/>
          <p:nvPr/>
        </p:nvSpPr>
        <p:spPr>
          <a:xfrm>
            <a:off x="5979153" y="4368402"/>
            <a:ext cx="6096000" cy="1107996"/>
          </a:xfrm>
          <a:prstGeom prst="rect">
            <a:avLst/>
          </a:prstGeom>
          <a:solidFill>
            <a:schemeClr val="bg1"/>
          </a:solidFill>
          <a:ln>
            <a:solidFill>
              <a:schemeClr val="tx1"/>
            </a:solidFill>
          </a:ln>
        </p:spPr>
        <p:txBody>
          <a:bodyPr wrap="square" rtlCol="0">
            <a:spAutoFit/>
          </a:bodyPr>
          <a:lstStyle/>
          <a:p>
            <a:r>
              <a:rPr lang="en-GB" sz="1100" b="1" dirty="0"/>
              <a:t>1938</a:t>
            </a:r>
          </a:p>
          <a:p>
            <a:pPr marL="171450" indent="-171450">
              <a:buFont typeface="Arial" panose="020B0604020202020204" pitchFamily="34" charset="0"/>
              <a:buChar char="•"/>
            </a:pPr>
            <a:r>
              <a:rPr lang="en-GB" sz="1100" dirty="0"/>
              <a:t>Jews had to </a:t>
            </a:r>
            <a:r>
              <a:rPr lang="en-GB" sz="1100" b="1" dirty="0"/>
              <a:t>register all of their possessions </a:t>
            </a:r>
            <a:r>
              <a:rPr lang="en-GB" sz="1100" dirty="0"/>
              <a:t>with the Nazi government.  </a:t>
            </a:r>
          </a:p>
          <a:p>
            <a:pPr marL="171450" indent="-171450">
              <a:buFont typeface="Arial" panose="020B0604020202020204" pitchFamily="34" charset="0"/>
              <a:buChar char="•"/>
            </a:pPr>
            <a:r>
              <a:rPr lang="en-GB" sz="1100" dirty="0"/>
              <a:t>Jews had to </a:t>
            </a:r>
            <a:r>
              <a:rPr lang="en-GB" sz="1100" b="1" dirty="0"/>
              <a:t>carry identity cards </a:t>
            </a:r>
            <a:r>
              <a:rPr lang="en-GB" sz="1100" dirty="0"/>
              <a:t>with them at all times.  </a:t>
            </a:r>
          </a:p>
          <a:p>
            <a:pPr marL="171450" indent="-171450">
              <a:buFont typeface="Arial" panose="020B0604020202020204" pitchFamily="34" charset="0"/>
              <a:buChar char="•"/>
            </a:pPr>
            <a:r>
              <a:rPr lang="en-GB" sz="1100" dirty="0"/>
              <a:t>Germany unites with Austria. All Jews in Austria are persecuted the same as in Germany.</a:t>
            </a:r>
          </a:p>
          <a:p>
            <a:pPr marL="171450" indent="-171450">
              <a:buFont typeface="Arial" panose="020B0604020202020204" pitchFamily="34" charset="0"/>
              <a:buChar char="•"/>
            </a:pPr>
            <a:r>
              <a:rPr lang="en-GB" sz="1100" dirty="0"/>
              <a:t>Jewish Children are banned from most </a:t>
            </a:r>
            <a:r>
              <a:rPr lang="en-GB" sz="1100" b="1" dirty="0"/>
              <a:t>schools.</a:t>
            </a:r>
          </a:p>
          <a:p>
            <a:pPr marL="171450" indent="-171450">
              <a:buFont typeface="Arial" panose="020B0604020202020204" pitchFamily="34" charset="0"/>
              <a:buChar char="•"/>
            </a:pPr>
            <a:r>
              <a:rPr lang="en-GB" sz="1100" dirty="0"/>
              <a:t>Jews forced to sell their businesses in a process known as </a:t>
            </a:r>
            <a:r>
              <a:rPr lang="en-GB" sz="1100" b="1" dirty="0" err="1"/>
              <a:t>Aryanisation</a:t>
            </a:r>
            <a:r>
              <a:rPr lang="en-GB" sz="1100" dirty="0"/>
              <a:t>.</a:t>
            </a:r>
          </a:p>
        </p:txBody>
      </p:sp>
      <p:sp>
        <p:nvSpPr>
          <p:cNvPr id="13" name="TextBox 12"/>
          <p:cNvSpPr txBox="1"/>
          <p:nvPr/>
        </p:nvSpPr>
        <p:spPr>
          <a:xfrm>
            <a:off x="5979153" y="5522207"/>
            <a:ext cx="6096000" cy="1123384"/>
          </a:xfrm>
          <a:prstGeom prst="rect">
            <a:avLst/>
          </a:prstGeom>
          <a:solidFill>
            <a:schemeClr val="bg1"/>
          </a:solidFill>
          <a:ln>
            <a:solidFill>
              <a:schemeClr val="tx1"/>
            </a:solidFill>
          </a:ln>
        </p:spPr>
        <p:txBody>
          <a:bodyPr wrap="square" rtlCol="0">
            <a:spAutoFit/>
          </a:bodyPr>
          <a:lstStyle/>
          <a:p>
            <a:r>
              <a:rPr lang="en-GB" sz="1200" b="1" dirty="0"/>
              <a:t>1939</a:t>
            </a:r>
          </a:p>
          <a:p>
            <a:pPr marL="171450" indent="-171450">
              <a:buFont typeface="Arial" panose="020B0604020202020204" pitchFamily="34" charset="0"/>
              <a:buChar char="•"/>
            </a:pPr>
            <a:r>
              <a:rPr lang="en-GB" sz="1100" dirty="0"/>
              <a:t>The Nazis officially decide </a:t>
            </a:r>
            <a:r>
              <a:rPr lang="en-GB" sz="1100" b="1" dirty="0"/>
              <a:t>to evict </a:t>
            </a:r>
            <a:r>
              <a:rPr lang="en-GB" sz="1100" dirty="0"/>
              <a:t>all Jews away from Germany.  </a:t>
            </a:r>
            <a:r>
              <a:rPr lang="en-GB" sz="1100" b="1" dirty="0"/>
              <a:t>Reinhard Heydrich </a:t>
            </a:r>
            <a:r>
              <a:rPr lang="en-GB" sz="1100" dirty="0"/>
              <a:t>set up the </a:t>
            </a:r>
            <a:r>
              <a:rPr lang="en-GB" sz="1100" b="1" dirty="0"/>
              <a:t>Reich Office for Jewish Emigration </a:t>
            </a:r>
            <a:r>
              <a:rPr lang="en-GB" sz="1100" dirty="0"/>
              <a:t>to do this.  All Jews would be evicted from their own homes ready to be </a:t>
            </a:r>
            <a:r>
              <a:rPr lang="en-GB" sz="1100" b="1" dirty="0"/>
              <a:t>deported</a:t>
            </a:r>
            <a:r>
              <a:rPr lang="en-GB" sz="1100" dirty="0"/>
              <a:t> (sent away to another country).</a:t>
            </a:r>
          </a:p>
          <a:p>
            <a:pPr marL="171450" indent="-171450">
              <a:buFont typeface="Arial" panose="020B0604020202020204" pitchFamily="34" charset="0"/>
              <a:buChar char="•"/>
            </a:pPr>
            <a:r>
              <a:rPr lang="en-GB" sz="1100" dirty="0"/>
              <a:t>Germany invades Czechoslovakia and then Poland.  More Jews are now under Nazi control and persecuted.  All Jews forced to wear the yellow Star of David in occupied countries..</a:t>
            </a:r>
          </a:p>
        </p:txBody>
      </p:sp>
      <p:graphicFrame>
        <p:nvGraphicFramePr>
          <p:cNvPr id="14" name="Table 13"/>
          <p:cNvGraphicFramePr>
            <a:graphicFrameLocks noGrp="1"/>
          </p:cNvGraphicFramePr>
          <p:nvPr/>
        </p:nvGraphicFramePr>
        <p:xfrm>
          <a:off x="101600" y="982556"/>
          <a:ext cx="11976100" cy="457200"/>
        </p:xfrm>
        <a:graphic>
          <a:graphicData uri="http://schemas.openxmlformats.org/drawingml/2006/table">
            <a:tbl>
              <a:tblPr firstRow="1" bandRow="1">
                <a:tableStyleId>{5C22544A-7EE6-4342-B048-85BDC9FD1C3A}</a:tableStyleId>
              </a:tblPr>
              <a:tblGrid>
                <a:gridCol w="11976100">
                  <a:extLst>
                    <a:ext uri="{9D8B030D-6E8A-4147-A177-3AD203B41FA5}">
                      <a16:colId xmlns:a16="http://schemas.microsoft.com/office/drawing/2014/main" val="582768766"/>
                    </a:ext>
                  </a:extLst>
                </a:gridCol>
              </a:tblGrid>
              <a:tr h="206573">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b="1" u="none" baseline="0" dirty="0">
                          <a:solidFill>
                            <a:schemeClr val="tx1"/>
                          </a:solidFill>
                        </a:rPr>
                        <a:t>The main turning point: In January 1933, when Hitler gained the position of Chancellor, he was able to create laws for the first time.  Hitler and the Nazis were able to gradually build up their persecution of the Jews, with the more power and control they gained.</a:t>
                      </a:r>
                      <a:endParaRPr lang="en-GB" sz="1200" b="0" baseline="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3464439597"/>
                  </a:ext>
                </a:extLst>
              </a:tr>
            </a:tbl>
          </a:graphicData>
        </a:graphic>
      </p:graphicFrame>
      <p:sp>
        <p:nvSpPr>
          <p:cNvPr id="15" name="TextBox 14"/>
          <p:cNvSpPr txBox="1"/>
          <p:nvPr/>
        </p:nvSpPr>
        <p:spPr>
          <a:xfrm>
            <a:off x="99555" y="2637980"/>
            <a:ext cx="5791200" cy="4139595"/>
          </a:xfrm>
          <a:prstGeom prst="rect">
            <a:avLst/>
          </a:prstGeom>
          <a:solidFill>
            <a:schemeClr val="bg1"/>
          </a:solidFill>
          <a:ln>
            <a:solidFill>
              <a:schemeClr val="tx1"/>
            </a:solidFill>
          </a:ln>
        </p:spPr>
        <p:txBody>
          <a:bodyPr wrap="square" rtlCol="0">
            <a:spAutoFit/>
          </a:bodyPr>
          <a:lstStyle/>
          <a:p>
            <a:pPr algn="ctr"/>
            <a:r>
              <a:rPr lang="en-GB" sz="1600" b="1" dirty="0"/>
              <a:t>EVENT FOCUS: </a:t>
            </a:r>
            <a:r>
              <a:rPr lang="en-GB" sz="1600" dirty="0"/>
              <a:t> </a:t>
            </a:r>
            <a:r>
              <a:rPr lang="en-GB" sz="1600" b="1" dirty="0"/>
              <a:t>Kristallnacht – November 9</a:t>
            </a:r>
            <a:r>
              <a:rPr lang="en-GB" sz="1600" b="1" baseline="30000" dirty="0"/>
              <a:t>th</a:t>
            </a:r>
            <a:r>
              <a:rPr lang="en-GB" sz="1600" b="1" dirty="0"/>
              <a:t> -10</a:t>
            </a:r>
            <a:r>
              <a:rPr lang="en-GB" sz="1600" b="1" baseline="30000" dirty="0"/>
              <a:t>th</a:t>
            </a:r>
            <a:r>
              <a:rPr lang="en-GB" sz="1600" b="1" dirty="0"/>
              <a:t>, 1938</a:t>
            </a:r>
            <a:endParaRPr lang="en-GB" sz="1400" b="1" dirty="0"/>
          </a:p>
          <a:p>
            <a:r>
              <a:rPr lang="en-GB" sz="1200" b="1" dirty="0"/>
              <a:t>7</a:t>
            </a:r>
            <a:r>
              <a:rPr lang="en-GB" sz="1200" b="1" baseline="30000" dirty="0"/>
              <a:t>th</a:t>
            </a:r>
            <a:r>
              <a:rPr lang="en-GB" sz="1200" b="1" dirty="0"/>
              <a:t> November </a:t>
            </a:r>
          </a:p>
          <a:p>
            <a:pPr marL="171450" indent="-171450">
              <a:buFont typeface="Wingdings" panose="05000000000000000000" pitchFamily="2" charset="2"/>
              <a:buChar char="§"/>
            </a:pPr>
            <a:r>
              <a:rPr lang="en-GB" sz="1100" dirty="0"/>
              <a:t>A 17 year old Polish Jew, shot a German Nazi called </a:t>
            </a:r>
            <a:r>
              <a:rPr lang="en-GB" sz="1100" b="1" dirty="0"/>
              <a:t>Ernst Von </a:t>
            </a:r>
            <a:r>
              <a:rPr lang="en-GB" sz="1100" b="1" dirty="0" err="1"/>
              <a:t>Rath</a:t>
            </a:r>
            <a:r>
              <a:rPr lang="en-GB" sz="1100" dirty="0"/>
              <a:t> in Paris. He was angry at the way his Jewish parents had been treated in Nazi Germany. Ernst Von </a:t>
            </a:r>
            <a:r>
              <a:rPr lang="en-GB" sz="1100" dirty="0" err="1"/>
              <a:t>Rath</a:t>
            </a:r>
            <a:r>
              <a:rPr lang="en-GB" sz="1100" dirty="0"/>
              <a:t> is injured and taken to hospital.</a:t>
            </a:r>
          </a:p>
          <a:p>
            <a:r>
              <a:rPr lang="en-GB" sz="1200" b="1" dirty="0"/>
              <a:t>8</a:t>
            </a:r>
            <a:r>
              <a:rPr lang="en-GB" sz="1200" b="1" baseline="30000" dirty="0"/>
              <a:t>th</a:t>
            </a:r>
            <a:r>
              <a:rPr lang="en-GB" sz="1200" b="1" dirty="0"/>
              <a:t> November </a:t>
            </a:r>
            <a:endParaRPr lang="en-GB" sz="1200" dirty="0"/>
          </a:p>
          <a:p>
            <a:pPr marL="171450" indent="-171450">
              <a:buFont typeface="Arial" panose="020B0604020202020204" pitchFamily="34" charset="0"/>
              <a:buChar char="•"/>
            </a:pPr>
            <a:r>
              <a:rPr lang="en-GB" sz="1100" dirty="0"/>
              <a:t>Goebbels used this shooting as an excuse to stir up more violence against the Jews.</a:t>
            </a:r>
          </a:p>
          <a:p>
            <a:pPr marL="171450" indent="-171450">
              <a:buFont typeface="Arial" panose="020B0604020202020204" pitchFamily="34" charset="0"/>
              <a:buChar char="•"/>
            </a:pPr>
            <a:r>
              <a:rPr lang="en-GB" sz="1100" dirty="0"/>
              <a:t>Violence against the Jews starts in Hanover, where the Jewish family came from.</a:t>
            </a:r>
          </a:p>
          <a:p>
            <a:r>
              <a:rPr lang="en-GB" sz="1200" b="1" dirty="0"/>
              <a:t>9</a:t>
            </a:r>
            <a:r>
              <a:rPr lang="en-GB" sz="1200" b="1" baseline="30000" dirty="0"/>
              <a:t>th</a:t>
            </a:r>
            <a:r>
              <a:rPr lang="en-GB" sz="1200" b="1" dirty="0"/>
              <a:t> November</a:t>
            </a:r>
          </a:p>
          <a:p>
            <a:pPr marL="171450" indent="-171450">
              <a:buFont typeface="Wingdings" panose="05000000000000000000" pitchFamily="2" charset="2"/>
              <a:buChar char="§"/>
            </a:pPr>
            <a:r>
              <a:rPr lang="en-GB" sz="1100" b="1" dirty="0"/>
              <a:t>Ernst Von </a:t>
            </a:r>
            <a:r>
              <a:rPr lang="en-GB" sz="1100" b="1" dirty="0" err="1"/>
              <a:t>Rath</a:t>
            </a:r>
            <a:r>
              <a:rPr lang="en-GB" sz="1100" b="1" dirty="0"/>
              <a:t> died in hospital.</a:t>
            </a:r>
            <a:endParaRPr lang="en-GB" sz="1100" dirty="0"/>
          </a:p>
          <a:p>
            <a:pPr marL="171450" indent="-171450">
              <a:buFont typeface="Wingdings" panose="05000000000000000000" pitchFamily="2" charset="2"/>
              <a:buChar char="§"/>
            </a:pPr>
            <a:r>
              <a:rPr lang="en-GB" sz="1100" b="1" dirty="0"/>
              <a:t>Goebbels and Hitler </a:t>
            </a:r>
            <a:r>
              <a:rPr lang="en-GB" sz="1100" dirty="0"/>
              <a:t>decided to widen the attack on Jews to the whole of Germany.</a:t>
            </a:r>
          </a:p>
          <a:p>
            <a:pPr marL="171450" indent="-171450">
              <a:buFont typeface="Wingdings" panose="05000000000000000000" pitchFamily="2" charset="2"/>
              <a:buChar char="§"/>
            </a:pPr>
            <a:r>
              <a:rPr lang="en-GB" sz="1100" dirty="0"/>
              <a:t>Nazi officers were told to attack Jewish homes and </a:t>
            </a:r>
            <a:r>
              <a:rPr lang="en-GB" sz="1100" b="1" dirty="0"/>
              <a:t>synagogues</a:t>
            </a:r>
            <a:r>
              <a:rPr lang="en-GB" sz="1100" dirty="0"/>
              <a:t> but do it undercover and not in their Nazi uniform.  </a:t>
            </a:r>
            <a:r>
              <a:rPr lang="en-GB" sz="1100" b="1" dirty="0"/>
              <a:t>This would make it look as if the German public had started the violence, not the Nazis.</a:t>
            </a:r>
          </a:p>
          <a:p>
            <a:pPr marL="171450" indent="-171450">
              <a:buFont typeface="Wingdings" panose="05000000000000000000" pitchFamily="2" charset="2"/>
              <a:buChar char="§"/>
            </a:pPr>
            <a:r>
              <a:rPr lang="en-GB" sz="1100" dirty="0"/>
              <a:t>Instructions were sent to local Nazis  to arrest as many Jews as the prisons would take.</a:t>
            </a:r>
          </a:p>
          <a:p>
            <a:r>
              <a:rPr lang="en-GB" sz="1200" b="1" dirty="0"/>
              <a:t>9</a:t>
            </a:r>
            <a:r>
              <a:rPr lang="en-GB" sz="1200" b="1" baseline="30000" dirty="0"/>
              <a:t>th</a:t>
            </a:r>
            <a:r>
              <a:rPr lang="en-GB" sz="1200" b="1" dirty="0"/>
              <a:t> and 10</a:t>
            </a:r>
            <a:r>
              <a:rPr lang="en-GB" sz="1200" b="1" baseline="30000" dirty="0"/>
              <a:t>th</a:t>
            </a:r>
            <a:r>
              <a:rPr lang="en-GB" sz="1200" b="1" dirty="0"/>
              <a:t> November</a:t>
            </a:r>
          </a:p>
          <a:p>
            <a:pPr marL="171450" indent="-171450">
              <a:buFont typeface="Wingdings" panose="05000000000000000000" pitchFamily="2" charset="2"/>
              <a:buChar char="§"/>
            </a:pPr>
            <a:r>
              <a:rPr lang="en-GB" sz="1100" dirty="0"/>
              <a:t>Gangs smashed and burned Jewish property and attacked Jews all over Germany. Some Germans were horrified by the attacks, others were pleased and joined in.  </a:t>
            </a:r>
          </a:p>
          <a:p>
            <a:pPr marL="171450" indent="-171450">
              <a:buFont typeface="Wingdings" panose="05000000000000000000" pitchFamily="2" charset="2"/>
              <a:buChar char="§"/>
            </a:pPr>
            <a:r>
              <a:rPr lang="en-GB" sz="1100" b="1" dirty="0"/>
              <a:t>Official Nazi figures </a:t>
            </a:r>
            <a:r>
              <a:rPr lang="en-GB" sz="1100" dirty="0"/>
              <a:t>listed 814 shops, 171 homes and 191 synagogues destroyed.  The official figures state that 100 Jews were killed.  </a:t>
            </a:r>
          </a:p>
          <a:p>
            <a:r>
              <a:rPr lang="en-GB" sz="1200" b="1" dirty="0"/>
              <a:t>The consequence for the Jews</a:t>
            </a:r>
          </a:p>
          <a:p>
            <a:pPr marL="171450" indent="-171450">
              <a:buFont typeface="Wingdings" panose="05000000000000000000" pitchFamily="2" charset="2"/>
              <a:buChar char="§"/>
            </a:pPr>
            <a:r>
              <a:rPr lang="en-GB" sz="1100" dirty="0"/>
              <a:t>Goebbels </a:t>
            </a:r>
            <a:r>
              <a:rPr lang="en-GB" sz="1100" b="1" dirty="0"/>
              <a:t>blamed the Jews </a:t>
            </a:r>
            <a:r>
              <a:rPr lang="en-GB" sz="1100" dirty="0"/>
              <a:t>for starting the trouble who were </a:t>
            </a:r>
            <a:r>
              <a:rPr lang="en-GB" sz="1100" b="1" dirty="0"/>
              <a:t>fined 1 billion </a:t>
            </a:r>
            <a:r>
              <a:rPr lang="en-GB" sz="1100" dirty="0"/>
              <a:t>marks.</a:t>
            </a:r>
          </a:p>
          <a:p>
            <a:pPr marL="171450" indent="-171450">
              <a:buFont typeface="Wingdings" panose="05000000000000000000" pitchFamily="2" charset="2"/>
              <a:buChar char="§"/>
            </a:pPr>
            <a:r>
              <a:rPr lang="en-GB" sz="1100" dirty="0"/>
              <a:t>By 12</a:t>
            </a:r>
            <a:r>
              <a:rPr lang="en-GB" sz="1100" baseline="30000" dirty="0"/>
              <a:t>th</a:t>
            </a:r>
            <a:r>
              <a:rPr lang="en-GB" sz="1100" dirty="0"/>
              <a:t> November </a:t>
            </a:r>
            <a:r>
              <a:rPr lang="en-GB" sz="1100" b="1" dirty="0"/>
              <a:t>20,000 Jews </a:t>
            </a:r>
            <a:r>
              <a:rPr lang="en-GB" sz="1100" dirty="0"/>
              <a:t>had been rounded up and sent to </a:t>
            </a:r>
            <a:r>
              <a:rPr lang="en-GB" sz="1100" b="1" dirty="0"/>
              <a:t>concentration camps</a:t>
            </a:r>
            <a:r>
              <a:rPr lang="en-GB" sz="1100" dirty="0"/>
              <a:t>.</a:t>
            </a:r>
          </a:p>
        </p:txBody>
      </p:sp>
      <p:sp>
        <p:nvSpPr>
          <p:cNvPr id="16" name="TextBox 15"/>
          <p:cNvSpPr txBox="1"/>
          <p:nvPr/>
        </p:nvSpPr>
        <p:spPr>
          <a:xfrm>
            <a:off x="5979655" y="3707040"/>
            <a:ext cx="3632200" cy="615553"/>
          </a:xfrm>
          <a:prstGeom prst="rect">
            <a:avLst/>
          </a:prstGeom>
          <a:solidFill>
            <a:schemeClr val="bg1"/>
          </a:solidFill>
          <a:ln>
            <a:solidFill>
              <a:schemeClr val="tx1"/>
            </a:solidFill>
          </a:ln>
        </p:spPr>
        <p:txBody>
          <a:bodyPr wrap="square" rtlCol="0">
            <a:spAutoFit/>
          </a:bodyPr>
          <a:lstStyle/>
          <a:p>
            <a:r>
              <a:rPr lang="en-GB" sz="1200" b="1" dirty="0"/>
              <a:t>1936</a:t>
            </a:r>
          </a:p>
          <a:p>
            <a:pPr marL="171450" indent="-171450">
              <a:buFont typeface="Arial" panose="020B0604020202020204" pitchFamily="34" charset="0"/>
              <a:buChar char="•"/>
            </a:pPr>
            <a:r>
              <a:rPr lang="en-GB" sz="1100" dirty="0"/>
              <a:t>Jews beginning to be banned from ‘professional’ jobs.</a:t>
            </a:r>
          </a:p>
          <a:p>
            <a:pPr marL="171450" indent="-171450">
              <a:buFont typeface="Arial" panose="020B0604020202020204" pitchFamily="34" charset="0"/>
              <a:buChar char="•"/>
            </a:pPr>
            <a:r>
              <a:rPr lang="en-GB" sz="1100" dirty="0"/>
              <a:t>Some Anti Semitic posters and propaganda taken down.</a:t>
            </a:r>
          </a:p>
        </p:txBody>
      </p:sp>
      <p:sp>
        <p:nvSpPr>
          <p:cNvPr id="17" name="TextBox 16"/>
          <p:cNvSpPr txBox="1"/>
          <p:nvPr/>
        </p:nvSpPr>
        <p:spPr>
          <a:xfrm>
            <a:off x="9700253" y="3701387"/>
            <a:ext cx="2374900" cy="615553"/>
          </a:xfrm>
          <a:prstGeom prst="rect">
            <a:avLst/>
          </a:prstGeom>
          <a:solidFill>
            <a:schemeClr val="bg1"/>
          </a:solidFill>
          <a:ln>
            <a:solidFill>
              <a:schemeClr val="tx1"/>
            </a:solidFill>
          </a:ln>
        </p:spPr>
        <p:txBody>
          <a:bodyPr wrap="square" rtlCol="0">
            <a:spAutoFit/>
          </a:bodyPr>
          <a:lstStyle/>
          <a:p>
            <a:r>
              <a:rPr lang="en-GB" sz="1200" b="1" dirty="0"/>
              <a:t>1937 </a:t>
            </a:r>
          </a:p>
          <a:p>
            <a:r>
              <a:rPr lang="en-GB" sz="1100" dirty="0"/>
              <a:t>Jewish doctors were forbidden to treat non Jewish patients.</a:t>
            </a:r>
          </a:p>
        </p:txBody>
      </p:sp>
    </p:spTree>
    <p:extLst>
      <p:ext uri="{BB962C8B-B14F-4D97-AF65-F5344CB8AC3E}">
        <p14:creationId xmlns:p14="http://schemas.microsoft.com/office/powerpoint/2010/main" val="3228095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odifiedby xmlns="eaff1878-c271-4814-910b-972278de832e">
      <UserInfo>
        <DisplayName/>
        <AccountId xsi:nil="true"/>
        <AccountType/>
      </UserInfo>
    </Modifiedby>
    <Date xmlns="eaff1878-c271-4814-910b-972278de832e" xsi:nil="true"/>
    <PaulaAtkinson xmlns="eaff1878-c271-4814-910b-972278de832e" xsi:nil="true"/>
    <lcf76f155ced4ddcb4097134ff3c332f xmlns="eaff1878-c271-4814-910b-972278de832e">
      <Terms xmlns="http://schemas.microsoft.com/office/infopath/2007/PartnerControls"/>
    </lcf76f155ced4ddcb4097134ff3c332f>
    <TaxCatchAll xmlns="23878cce-4ba3-47c9-bba2-802d2d60477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0C91110BFB70D48A866BCD1DF60B5A5" ma:contentTypeVersion="22" ma:contentTypeDescription="Create a new document." ma:contentTypeScope="" ma:versionID="e1fdbe3f76f614060a1395b8ae0e5736">
  <xsd:schema xmlns:xsd="http://www.w3.org/2001/XMLSchema" xmlns:xs="http://www.w3.org/2001/XMLSchema" xmlns:p="http://schemas.microsoft.com/office/2006/metadata/properties" xmlns:ns2="23878cce-4ba3-47c9-bba2-802d2d604774" xmlns:ns3="eaff1878-c271-4814-910b-972278de832e" targetNamespace="http://schemas.microsoft.com/office/2006/metadata/properties" ma:root="true" ma:fieldsID="23a295f230513cb079d655cc6e43ad3b" ns2:_="" ns3:_="">
    <xsd:import namespace="23878cce-4ba3-47c9-bba2-802d2d604774"/>
    <xsd:import namespace="eaff1878-c271-4814-910b-972278de832e"/>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Date" minOccurs="0"/>
                <xsd:element ref="ns3:MediaServiceObjectDetectorVersions" minOccurs="0"/>
                <xsd:element ref="ns3:Modifiedby" minOccurs="0"/>
                <xsd:element ref="ns3:MediaServiceSearchProperties" minOccurs="0"/>
                <xsd:element ref="ns3:MediaServiceBillingMetadata" minOccurs="0"/>
                <xsd:element ref="ns3:PaulaAtkins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878cce-4ba3-47c9-bba2-802d2d604774"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TaxCatchAll" ma:index="23" nillable="true" ma:displayName="Taxonomy Catch All Column" ma:hidden="true" ma:list="{96417306-d510-43d4-862c-b4d4c662753b}" ma:internalName="TaxCatchAll" ma:showField="CatchAllData" ma:web="23878cce-4ba3-47c9-bba2-802d2d60477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aff1878-c271-4814-910b-972278de832e"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description="" ma:hidden="true" ma:internalName="MediaServiceDateTaken" ma:readOnly="true">
      <xsd:simpleType>
        <xsd:restriction base="dms:Text"/>
      </xsd:simpleType>
    </xsd:element>
    <xsd:element name="MediaServiceAutoTags" ma:index="13" nillable="true" ma:displayName="MediaServiceAutoTags" ma:description="" ma:internalName="MediaServiceAutoTags" ma:readOnly="true">
      <xsd:simpleType>
        <xsd:restriction base="dms:Text"/>
      </xsd:simpleType>
    </xsd:element>
    <xsd:element name="MediaServiceLocation" ma:index="14" nillable="true" ma:displayName="MediaServiceLocation" ma:description="" ma:internalName="MediaServiceLocation"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30fa040-9788-47ed-9fec-a80fd1955dc9" ma:termSetId="09814cd3-568e-fe90-9814-8d621ff8fb84" ma:anchorId="fba54fb3-c3e1-fe81-a776-ca4b69148c4d" ma:open="true" ma:isKeyword="false">
      <xsd:complexType>
        <xsd:sequence>
          <xsd:element ref="pc:Terms" minOccurs="0" maxOccurs="1"/>
        </xsd:sequence>
      </xsd:complexType>
    </xsd:element>
    <xsd:element name="Date" ma:index="24" nillable="true" ma:displayName="Date" ma:format="DateTime" ma:internalName="Date">
      <xsd:simpleType>
        <xsd:restriction base="dms:DateTime"/>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odifiedby" ma:index="26" nillable="true" ma:displayName="Modified by" ma:format="Dropdown" ma:list="UserInfo" ma:SharePointGroup="0" ma:internalName="Modifiedby">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element name="PaulaAtkinson" ma:index="29" nillable="true" ma:displayName="Paula Atkinson" ma:format="Dropdown" ma:internalName="PaulaAtkinson">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10B189C-4118-4D9E-B558-856FF0901C0B}">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81CA2CAB-290A-4C67-B82E-5D66404A6B2F}"/>
</file>

<file path=customXml/itemProps3.xml><?xml version="1.0" encoding="utf-8"?>
<ds:datastoreItem xmlns:ds="http://schemas.openxmlformats.org/officeDocument/2006/customXml" ds:itemID="{579D9D48-B146-40FC-9DF7-7214B4275E3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72</TotalTime>
  <Words>20832</Words>
  <Application>Microsoft Office PowerPoint</Application>
  <PresentationFormat>Widescreen</PresentationFormat>
  <Paragraphs>1538</Paragraphs>
  <Slides>27</Slides>
  <Notes>23</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HI</dc:creator>
  <cp:lastModifiedBy>Helen Wright</cp:lastModifiedBy>
  <cp:revision>14</cp:revision>
  <dcterms:created xsi:type="dcterms:W3CDTF">2018-03-05T11:20:46Z</dcterms:created>
  <dcterms:modified xsi:type="dcterms:W3CDTF">2025-01-14T12:39:26Z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0x01010050C91110BFB70D48A866BCD1DF60B5A5</vt:lpwstr>
  </property>
  <property fmtid="{D5CDD505-2E9C-101B-9397-08002B2CF9AE}" pid="3" name="Order">
    <vt:r8>4300</vt:r8>
  </property>
  <property fmtid="{D5CDD505-2E9C-101B-9397-08002B2CF9AE}" pid="4" name="xd_Signature">
    <vt:bool>false</vt:bool>
  </property>
  <property fmtid="{D5CDD505-2E9C-101B-9397-08002B2CF9AE}" pid="5" name="xd_ProgID">
    <vt:lpwstr/>
  </property>
  <property fmtid="{D5CDD505-2E9C-101B-9397-08002B2CF9AE}" pid="6" name="TriggerFlowInfo">
    <vt:lpwstr/>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y fmtid="{D5CDD505-2E9C-101B-9397-08002B2CF9AE}" pid="10" name="TemplateUrl">
    <vt:lpwstr/>
  </property>
  <property fmtid="{D5CDD505-2E9C-101B-9397-08002B2CF9AE}" pid="11" name="_ExtendedDescription">
    <vt:lpwstr/>
  </property>
</Properties>
</file>