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32" r:id="rId4"/>
  </p:sldMasterIdLst>
  <p:notesMasterIdLst>
    <p:notesMasterId r:id="rId11"/>
  </p:notesMasterIdLst>
  <p:sldIdLst>
    <p:sldId id="259" r:id="rId5"/>
    <p:sldId id="260" r:id="rId6"/>
    <p:sldId id="265" r:id="rId7"/>
    <p:sldId id="266" r:id="rId8"/>
    <p:sldId id="269" r:id="rId9"/>
    <p:sldId id="270" r:id="rId10"/>
  </p:sldIdLst>
  <p:sldSz cx="9906000" cy="6858000" type="A4"/>
  <p:notesSz cx="679926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147" autoAdjust="0"/>
    <p:restoredTop sz="94374" autoAdjust="0"/>
  </p:normalViewPr>
  <p:slideViewPr>
    <p:cSldViewPr snapToGrid="0">
      <p:cViewPr varScale="1">
        <p:scale>
          <a:sx n="78" d="100"/>
          <a:sy n="78" d="100"/>
        </p:scale>
        <p:origin x="1886" y="5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5507"/>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5507"/>
          </a:xfrm>
          <a:prstGeom prst="rect">
            <a:avLst/>
          </a:prstGeom>
        </p:spPr>
        <p:txBody>
          <a:bodyPr vert="horz" lIns="91458" tIns="45729" rIns="91458" bIns="45729" rtlCol="0"/>
          <a:lstStyle>
            <a:lvl1pPr algn="r">
              <a:defRPr sz="1200"/>
            </a:lvl1pPr>
          </a:lstStyle>
          <a:p>
            <a:fld id="{54C05D37-AC0A-48DC-BAEB-80AD1594E319}" type="datetimeFigureOut">
              <a:rPr lang="en-GB" smtClean="0"/>
              <a:t>09/10/2025</a:t>
            </a:fld>
            <a:endParaRPr lang="en-GB"/>
          </a:p>
        </p:txBody>
      </p:sp>
      <p:sp>
        <p:nvSpPr>
          <p:cNvPr id="4" name="Slide Image Placeholder 3"/>
          <p:cNvSpPr>
            <a:spLocks noGrp="1" noRot="1" noChangeAspect="1"/>
          </p:cNvSpPr>
          <p:nvPr>
            <p:ph type="sldImg" idx="2"/>
          </p:nvPr>
        </p:nvSpPr>
        <p:spPr>
          <a:xfrm>
            <a:off x="993775" y="1235075"/>
            <a:ext cx="4811713" cy="333216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52748"/>
            <a:ext cx="5439410" cy="3888611"/>
          </a:xfrm>
          <a:prstGeom prst="rect">
            <a:avLst/>
          </a:prstGeom>
        </p:spPr>
        <p:txBody>
          <a:bodyPr vert="horz" lIns="91458" tIns="45729" rIns="91458" bIns="4572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380335"/>
            <a:ext cx="2946347" cy="495506"/>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380335"/>
            <a:ext cx="2946347" cy="495506"/>
          </a:xfrm>
          <a:prstGeom prst="rect">
            <a:avLst/>
          </a:prstGeom>
        </p:spPr>
        <p:txBody>
          <a:bodyPr vert="horz" lIns="91458" tIns="45729" rIns="91458" bIns="45729" rtlCol="0" anchor="b"/>
          <a:lstStyle>
            <a:lvl1pPr algn="r">
              <a:defRPr sz="1200"/>
            </a:lvl1pPr>
          </a:lstStyle>
          <a:p>
            <a:fld id="{1DA74AD7-181B-4B13-BC30-8C115272D571}" type="slidenum">
              <a:rPr lang="en-GB" smtClean="0"/>
              <a:t>‹#›</a:t>
            </a:fld>
            <a:endParaRPr lang="en-GB"/>
          </a:p>
        </p:txBody>
      </p:sp>
    </p:spTree>
    <p:extLst>
      <p:ext uri="{BB962C8B-B14F-4D97-AF65-F5344CB8AC3E}">
        <p14:creationId xmlns:p14="http://schemas.microsoft.com/office/powerpoint/2010/main" val="1119043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1235075"/>
            <a:ext cx="4811713" cy="3332163"/>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C25F38E-A70D-42F0-9349-6200EA31144C}" type="slidenum">
              <a:rPr lang="en-GB" smtClean="0"/>
              <a:t>1</a:t>
            </a:fld>
            <a:endParaRPr lang="en-GB"/>
          </a:p>
        </p:txBody>
      </p:sp>
    </p:spTree>
    <p:extLst>
      <p:ext uri="{BB962C8B-B14F-4D97-AF65-F5344CB8AC3E}">
        <p14:creationId xmlns:p14="http://schemas.microsoft.com/office/powerpoint/2010/main" val="2459568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3775" y="1235075"/>
            <a:ext cx="4811713" cy="3332163"/>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C25F38E-A70D-42F0-9349-6200EA31144C}" type="slidenum">
              <a:rPr lang="en-GB" smtClean="0"/>
              <a:t>2</a:t>
            </a:fld>
            <a:endParaRPr lang="en-GB"/>
          </a:p>
        </p:txBody>
      </p:sp>
    </p:spTree>
    <p:extLst>
      <p:ext uri="{BB962C8B-B14F-4D97-AF65-F5344CB8AC3E}">
        <p14:creationId xmlns:p14="http://schemas.microsoft.com/office/powerpoint/2010/main" val="676511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84770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490405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909826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5881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AB79D7-2109-4AF9-BB52-B7636FD36ACE}" type="datetimeFigureOut">
              <a:rPr lang="en-GB" smtClean="0"/>
              <a:t>09/10/2025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10893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AB79D7-2109-4AF9-BB52-B7636FD36ACE}" type="datetimeFigureOut">
              <a:rPr lang="en-GB" smtClean="0"/>
              <a:t>09/10/2025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983385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AB79D7-2109-4AF9-BB52-B7636FD36ACE}" type="datetimeFigureOut">
              <a:rPr lang="en-GB" smtClean="0"/>
              <a:t>09/10/2025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654393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18593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09/10/2025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780500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5490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09/10/2025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896189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B79D7-2109-4AF9-BB52-B7636FD36ACE}" type="datetimeFigureOut">
              <a:rPr lang="en-GB" smtClean="0"/>
              <a:t>09/10/2025</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7B8DF7-FD0F-4277-8378-635E18064E70}" type="slidenum">
              <a:rPr lang="en-GB" smtClean="0"/>
              <a:t>‹#›</a:t>
            </a:fld>
            <a:endParaRPr lang="en-GB"/>
          </a:p>
        </p:txBody>
      </p:sp>
    </p:spTree>
    <p:extLst>
      <p:ext uri="{BB962C8B-B14F-4D97-AF65-F5344CB8AC3E}">
        <p14:creationId xmlns:p14="http://schemas.microsoft.com/office/powerpoint/2010/main" val="217471756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gi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4.png"/><Relationship Id="rId18" Type="http://schemas.openxmlformats.org/officeDocument/2006/relationships/image" Target="../media/image39.jpeg"/><Relationship Id="rId3" Type="http://schemas.openxmlformats.org/officeDocument/2006/relationships/image" Target="../media/image26.jpeg"/><Relationship Id="rId7" Type="http://schemas.openxmlformats.org/officeDocument/2006/relationships/image" Target="../media/image29.gif"/><Relationship Id="rId12" Type="http://schemas.openxmlformats.org/officeDocument/2006/relationships/image" Target="../media/image33.jpeg"/><Relationship Id="rId17" Type="http://schemas.openxmlformats.org/officeDocument/2006/relationships/image" Target="../media/image38.jpeg"/><Relationship Id="rId2" Type="http://schemas.openxmlformats.org/officeDocument/2006/relationships/image" Target="../media/image25.jpeg"/><Relationship Id="rId16" Type="http://schemas.openxmlformats.org/officeDocument/2006/relationships/image" Target="../media/image37.png"/><Relationship Id="rId1" Type="http://schemas.openxmlformats.org/officeDocument/2006/relationships/slideLayout" Target="../slideLayouts/slideLayout1.xml"/><Relationship Id="rId6" Type="http://schemas.openxmlformats.org/officeDocument/2006/relationships/image" Target="../media/image28.png"/><Relationship Id="rId11" Type="http://schemas.openxmlformats.org/officeDocument/2006/relationships/image" Target="../media/image32.jpeg"/><Relationship Id="rId5" Type="http://schemas.openxmlformats.org/officeDocument/2006/relationships/hyperlink" Target="https://www.google.co.uk/url?sa=i&amp;rct=j&amp;q=&amp;esrc=s&amp;frm=1&amp;source=images&amp;cd=&amp;cad=rja&amp;uact=8&amp;ved=0ahUKEwj8zsS1kv3NAhVCAsAKHTU7AvkQjRwIBw&amp;url=https://en.wikipedia.org/wiki/Urbanization&amp;psig=AFQjCNHKy6Li_tIBAKd_mUzHYp8ER9xThQ&amp;ust=1468935795384553" TargetMode="External"/><Relationship Id="rId15" Type="http://schemas.openxmlformats.org/officeDocument/2006/relationships/image" Target="../media/image36.png"/><Relationship Id="rId10" Type="http://schemas.openxmlformats.org/officeDocument/2006/relationships/image" Target="../media/image31.jpeg"/><Relationship Id="rId19" Type="http://schemas.openxmlformats.org/officeDocument/2006/relationships/image" Target="../media/image40.png"/><Relationship Id="rId4" Type="http://schemas.openxmlformats.org/officeDocument/2006/relationships/image" Target="../media/image27.jpeg"/><Relationship Id="rId9" Type="http://schemas.microsoft.com/office/2007/relationships/hdphoto" Target="../media/hdphoto1.wdp"/><Relationship Id="rId14" Type="http://schemas.openxmlformats.org/officeDocument/2006/relationships/image" Target="../media/image35.png"/></Relationships>
</file>

<file path=ppt/slides/_rels/slide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33" t="6278"/>
          <a:stretch/>
        </p:blipFill>
        <p:spPr bwMode="auto">
          <a:xfrm>
            <a:off x="2984324" y="2530233"/>
            <a:ext cx="1968676" cy="117511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aphicFrame>
        <p:nvGraphicFramePr>
          <p:cNvPr id="41" name="Table 40"/>
          <p:cNvGraphicFramePr>
            <a:graphicFrameLocks noGrp="1"/>
          </p:cNvGraphicFramePr>
          <p:nvPr>
            <p:extLst>
              <p:ext uri="{D42A27DB-BD31-4B8C-83A1-F6EECF244321}">
                <p14:modId xmlns:p14="http://schemas.microsoft.com/office/powerpoint/2010/main" val="4168869845"/>
              </p:ext>
            </p:extLst>
          </p:nvPr>
        </p:nvGraphicFramePr>
        <p:xfrm>
          <a:off x="4772938" y="3789385"/>
          <a:ext cx="5112803" cy="3048000"/>
        </p:xfrm>
        <a:graphic>
          <a:graphicData uri="http://schemas.openxmlformats.org/drawingml/2006/table">
            <a:tbl>
              <a:tblPr firstRow="1" bandRow="1">
                <a:tableStyleId>{00A15C55-8517-42AA-B614-E9B94910E393}</a:tableStyleId>
              </a:tblPr>
              <a:tblGrid>
                <a:gridCol w="928144">
                  <a:extLst>
                    <a:ext uri="{9D8B030D-6E8A-4147-A177-3AD203B41FA5}">
                      <a16:colId xmlns:a16="http://schemas.microsoft.com/office/drawing/2014/main" val="20000"/>
                    </a:ext>
                  </a:extLst>
                </a:gridCol>
                <a:gridCol w="4184659">
                  <a:extLst>
                    <a:ext uri="{9D8B030D-6E8A-4147-A177-3AD203B41FA5}">
                      <a16:colId xmlns:a16="http://schemas.microsoft.com/office/drawing/2014/main" val="20001"/>
                    </a:ext>
                  </a:extLst>
                </a:gridCol>
              </a:tblGrid>
              <a:tr h="184899">
                <a:tc gridSpan="2">
                  <a:txBody>
                    <a:bodyPr/>
                    <a:lstStyle/>
                    <a:p>
                      <a:r>
                        <a:rPr lang="en-GB" sz="800" kern="1200" dirty="0">
                          <a:solidFill>
                            <a:schemeClr val="tx1"/>
                          </a:solidFill>
                          <a:latin typeface="+mn-lt"/>
                          <a:ea typeface="+mn-ea"/>
                          <a:cs typeface="+mn-cs"/>
                        </a:rPr>
                        <a:t>Changing demand for food in the UK creates opportunities and challenges</a:t>
                      </a:r>
                    </a:p>
                  </a:txBody>
                  <a:tcPr/>
                </a:tc>
                <a:tc hMerge="1">
                  <a:txBody>
                    <a:bodyPr/>
                    <a:lstStyle/>
                    <a:p>
                      <a:pPr marL="171450" indent="-171450">
                        <a:buFont typeface="Arial" charset="0"/>
                        <a:buChar char="•"/>
                      </a:pPr>
                      <a:endParaRPr lang="en-GB" sz="600" dirty="0"/>
                    </a:p>
                  </a:txBody>
                  <a:tcPr/>
                </a:tc>
                <a:extLst>
                  <a:ext uri="{0D108BD9-81ED-4DB2-BD59-A6C34878D82A}">
                    <a16:rowId xmlns:a16="http://schemas.microsoft.com/office/drawing/2014/main" val="3292352676"/>
                  </a:ext>
                </a:extLst>
              </a:tr>
              <a:tr h="1188639">
                <a:tc>
                  <a:txBody>
                    <a:bodyPr/>
                    <a:lstStyle/>
                    <a:p>
                      <a:r>
                        <a:rPr lang="en-GB" sz="700" dirty="0"/>
                        <a:t>The growing demand for high value</a:t>
                      </a:r>
                      <a:r>
                        <a:rPr lang="en-GB" sz="700" baseline="0" dirty="0"/>
                        <a:t> food exports from LICs and all year demands for seasonal food and organic produce.</a:t>
                      </a:r>
                      <a:endParaRPr lang="en-GB" sz="700" dirty="0"/>
                    </a:p>
                  </a:txBody>
                  <a:tcPr>
                    <a:solidFill>
                      <a:schemeClr val="accent4">
                        <a:lumMod val="60000"/>
                        <a:lumOff val="40000"/>
                      </a:schemeClr>
                    </a:solidFill>
                  </a:tcPr>
                </a:tc>
                <a:tc>
                  <a:txBody>
                    <a:bodyPr/>
                    <a:lstStyle/>
                    <a:p>
                      <a:pPr marL="171450" indent="-171450">
                        <a:buFont typeface="Arial" charset="0"/>
                        <a:buChar char="•"/>
                      </a:pPr>
                      <a:r>
                        <a:rPr lang="en-GB" sz="700" dirty="0"/>
                        <a:t>Food</a:t>
                      </a:r>
                      <a:r>
                        <a:rPr lang="en-GB" sz="700" baseline="0" dirty="0"/>
                        <a:t> u</a:t>
                      </a:r>
                      <a:r>
                        <a:rPr lang="en-GB" sz="700" dirty="0"/>
                        <a:t>sed to be </a:t>
                      </a:r>
                      <a:r>
                        <a:rPr lang="en-GB" sz="700" b="1" dirty="0"/>
                        <a:t>seasonally</a:t>
                      </a:r>
                      <a:r>
                        <a:rPr lang="en-GB" sz="700" baseline="0" dirty="0"/>
                        <a:t> and </a:t>
                      </a:r>
                      <a:r>
                        <a:rPr lang="en-GB" sz="700" b="1" baseline="0" dirty="0"/>
                        <a:t>locally sourced.  </a:t>
                      </a:r>
                      <a:r>
                        <a:rPr lang="en-GB" sz="700" baseline="0" dirty="0"/>
                        <a:t>Now we eat globally sourced foods all year.</a:t>
                      </a:r>
                    </a:p>
                    <a:p>
                      <a:pPr marL="171450" indent="-171450">
                        <a:buFont typeface="Arial" charset="0"/>
                        <a:buChar char="•"/>
                      </a:pPr>
                      <a:r>
                        <a:rPr lang="en-GB" sz="700" dirty="0"/>
                        <a:t>In 2013 47% of UK food was </a:t>
                      </a:r>
                      <a:r>
                        <a:rPr lang="en-GB" sz="700" b="1" dirty="0"/>
                        <a:t>imported.</a:t>
                      </a:r>
                    </a:p>
                    <a:p>
                      <a:pPr marL="171450" indent="-171450">
                        <a:buFont typeface="Arial" charset="0"/>
                        <a:buChar char="•"/>
                      </a:pPr>
                      <a:r>
                        <a:rPr lang="en-GB" sz="700" dirty="0"/>
                        <a:t>More </a:t>
                      </a:r>
                      <a:r>
                        <a:rPr lang="en-GB" sz="700" b="1" dirty="0"/>
                        <a:t>disposable income</a:t>
                      </a:r>
                      <a:r>
                        <a:rPr lang="en-GB" sz="700" dirty="0"/>
                        <a:t> has led to an increased demand for greater quantities and </a:t>
                      </a:r>
                      <a:r>
                        <a:rPr lang="en-GB" sz="700" b="1" dirty="0"/>
                        <a:t>wider choice</a:t>
                      </a:r>
                      <a:r>
                        <a:rPr lang="en-GB" sz="700" dirty="0"/>
                        <a:t>.</a:t>
                      </a:r>
                    </a:p>
                    <a:p>
                      <a:pPr marL="171450" indent="-171450">
                        <a:buFont typeface="Arial" charset="0"/>
                        <a:buChar char="•"/>
                      </a:pPr>
                      <a:r>
                        <a:rPr lang="en-GB" sz="700" dirty="0"/>
                        <a:t>Not all foods can be grown the UK due to the </a:t>
                      </a:r>
                      <a:r>
                        <a:rPr lang="en-GB" sz="700" b="1" dirty="0"/>
                        <a:t>climate</a:t>
                      </a:r>
                      <a:r>
                        <a:rPr lang="en-GB" sz="700" dirty="0"/>
                        <a:t>;</a:t>
                      </a:r>
                      <a:r>
                        <a:rPr lang="en-GB" sz="700" baseline="0" dirty="0"/>
                        <a:t> some foods can only be grown at certain times e.g. strawberries in June/July</a:t>
                      </a:r>
                    </a:p>
                    <a:p>
                      <a:pPr marL="171450" indent="-171450">
                        <a:buFont typeface="Arial" charset="0"/>
                        <a:buChar char="•"/>
                      </a:pPr>
                      <a:r>
                        <a:rPr lang="en-GB" sz="700" baseline="0" dirty="0"/>
                        <a:t>High quality products are five times the price of similar products e.g. Madagascan vanilla, gourmet coffee.</a:t>
                      </a:r>
                    </a:p>
                    <a:p>
                      <a:pPr marL="171450" indent="-171450">
                        <a:buFont typeface="Arial" charset="0"/>
                        <a:buChar char="•"/>
                      </a:pPr>
                      <a:r>
                        <a:rPr lang="en-GB" sz="700" baseline="0" dirty="0"/>
                        <a:t>Positive impacts : Jobs and wages for those in LICs, more tax income leads to a better quality of life.</a:t>
                      </a:r>
                    </a:p>
                    <a:p>
                      <a:pPr marL="171450" indent="-171450">
                        <a:buFont typeface="Arial" charset="0"/>
                        <a:buChar char="•"/>
                      </a:pPr>
                      <a:r>
                        <a:rPr lang="en-GB" sz="700" baseline="0" dirty="0"/>
                        <a:t>Negative impacts: Less land for locals to farm for themselves, high water use and exposure to chemicals (pesticides and fertilisers).</a:t>
                      </a:r>
                    </a:p>
                    <a:p>
                      <a:pPr marL="171450" indent="-171450">
                        <a:buFont typeface="Arial" charset="0"/>
                        <a:buChar char="•"/>
                      </a:pPr>
                      <a:r>
                        <a:rPr lang="en-GB" sz="700" b="1" baseline="0" dirty="0"/>
                        <a:t>Organic</a:t>
                      </a:r>
                      <a:r>
                        <a:rPr lang="en-GB" sz="700" baseline="0" dirty="0"/>
                        <a:t> </a:t>
                      </a:r>
                      <a:r>
                        <a:rPr lang="mr-IN" sz="700" baseline="0" dirty="0"/>
                        <a:t>–</a:t>
                      </a:r>
                      <a:r>
                        <a:rPr lang="en-GB" sz="700" baseline="0" dirty="0"/>
                        <a:t> no pesticides or fertilisers used.  Since the 1990s there has been an increase in demand.  Now worth £2 billion a year in the UK.</a:t>
                      </a:r>
                      <a:endParaRPr lang="en-GB" sz="700" dirty="0"/>
                    </a:p>
                  </a:txBody>
                  <a:tcPr>
                    <a:solidFill>
                      <a:schemeClr val="accent4">
                        <a:lumMod val="20000"/>
                        <a:lumOff val="80000"/>
                      </a:schemeClr>
                    </a:solidFill>
                  </a:tcPr>
                </a:tc>
                <a:extLst>
                  <a:ext uri="{0D108BD9-81ED-4DB2-BD59-A6C34878D82A}">
                    <a16:rowId xmlns:a16="http://schemas.microsoft.com/office/drawing/2014/main" val="10000"/>
                  </a:ext>
                </a:extLst>
              </a:tr>
              <a:tr h="818840">
                <a:tc>
                  <a:txBody>
                    <a:bodyPr/>
                    <a:lstStyle/>
                    <a:p>
                      <a:r>
                        <a:rPr lang="en-GB" sz="700" dirty="0"/>
                        <a:t>Larger carbon footprints due to the increased number of food</a:t>
                      </a:r>
                      <a:r>
                        <a:rPr lang="en-GB" sz="700" baseline="0" dirty="0"/>
                        <a:t> miles travelled.</a:t>
                      </a:r>
                      <a:endParaRPr lang="en-GB" sz="700" dirty="0"/>
                    </a:p>
                  </a:txBody>
                  <a:tcPr>
                    <a:solidFill>
                      <a:schemeClr val="accent4">
                        <a:lumMod val="60000"/>
                        <a:lumOff val="40000"/>
                      </a:schemeClr>
                    </a:solidFill>
                  </a:tcPr>
                </a:tc>
                <a:tc>
                  <a:txBody>
                    <a:bodyPr/>
                    <a:lstStyle/>
                    <a:p>
                      <a:pPr marL="171450" indent="-171450">
                        <a:buFont typeface="Arial" charset="0"/>
                        <a:buChar char="•"/>
                      </a:pPr>
                      <a:r>
                        <a:rPr lang="en-GB" sz="700" dirty="0"/>
                        <a:t>Food can be grown more cheaply elsewhere.</a:t>
                      </a:r>
                    </a:p>
                    <a:p>
                      <a:pPr marL="171450" indent="-171450">
                        <a:buFont typeface="Arial" charset="0"/>
                        <a:buChar char="•"/>
                      </a:pPr>
                      <a:r>
                        <a:rPr lang="en-GB" sz="700" dirty="0"/>
                        <a:t>Production and transport create a carbon footprint</a:t>
                      </a:r>
                      <a:r>
                        <a:rPr lang="en-GB" sz="700" baseline="0" dirty="0"/>
                        <a:t> (CO₂)</a:t>
                      </a:r>
                      <a:endParaRPr lang="en-GB" sz="700" dirty="0"/>
                    </a:p>
                    <a:p>
                      <a:pPr marL="171450" indent="-171450">
                        <a:buFont typeface="Arial" charset="0"/>
                        <a:buChar char="•"/>
                      </a:pPr>
                      <a:r>
                        <a:rPr lang="en-GB" sz="700" dirty="0"/>
                        <a:t>17% of the UK’s carbon footprint is due</a:t>
                      </a:r>
                      <a:r>
                        <a:rPr lang="en-GB" sz="700" baseline="0" dirty="0"/>
                        <a:t> to food.</a:t>
                      </a:r>
                    </a:p>
                    <a:p>
                      <a:pPr marL="171450" indent="-171450">
                        <a:buFont typeface="Arial" charset="0"/>
                        <a:buChar char="•"/>
                      </a:pPr>
                      <a:r>
                        <a:rPr lang="en-GB" sz="700" baseline="0" dirty="0"/>
                        <a:t>Tomatoes have less of a carbon footprint being grown in Spain and imported to the UK than if we grew them in the UK where greenhouses would have to be heated.</a:t>
                      </a:r>
                    </a:p>
                    <a:p>
                      <a:pPr marL="171450" indent="-171450">
                        <a:buFont typeface="Arial" charset="0"/>
                        <a:buChar char="•"/>
                      </a:pPr>
                      <a:r>
                        <a:rPr lang="en-GB" sz="700" baseline="0" dirty="0"/>
                        <a:t>Annual food miles travelled by UK food imports is 18.8 billion miles. </a:t>
                      </a:r>
                    </a:p>
                    <a:p>
                      <a:pPr marL="171450" indent="-171450">
                        <a:buFont typeface="Arial" charset="0"/>
                        <a:buChar char="•"/>
                      </a:pPr>
                      <a:r>
                        <a:rPr lang="en-GB" sz="700" baseline="0" dirty="0"/>
                        <a:t>68% of food imported to the UK is from within the EU, 32% from the rest of the world.</a:t>
                      </a:r>
                    </a:p>
                    <a:p>
                      <a:pPr marL="171450" indent="-171450">
                        <a:buFont typeface="Arial" charset="0"/>
                        <a:buChar char="•"/>
                      </a:pPr>
                      <a:r>
                        <a:rPr lang="en-GB" sz="700" baseline="0" dirty="0"/>
                        <a:t>UK  are now encouraging buying local and having an allotment.</a:t>
                      </a:r>
                      <a:endParaRPr lang="en-GB" sz="700" dirty="0"/>
                    </a:p>
                  </a:txBody>
                  <a:tcPr>
                    <a:solidFill>
                      <a:srgbClr val="FFFFCC"/>
                    </a:solidFill>
                  </a:tcPr>
                </a:tc>
                <a:extLst>
                  <a:ext uri="{0D108BD9-81ED-4DB2-BD59-A6C34878D82A}">
                    <a16:rowId xmlns:a16="http://schemas.microsoft.com/office/drawing/2014/main" val="10001"/>
                  </a:ext>
                </a:extLst>
              </a:tr>
              <a:tr h="449041">
                <a:tc>
                  <a:txBody>
                    <a:bodyPr/>
                    <a:lstStyle/>
                    <a:p>
                      <a:r>
                        <a:rPr lang="en-GB" sz="700" dirty="0"/>
                        <a:t>A trend towards agribusiness.</a:t>
                      </a:r>
                    </a:p>
                  </a:txBody>
                  <a:tcPr>
                    <a:solidFill>
                      <a:schemeClr val="accent4">
                        <a:lumMod val="60000"/>
                        <a:lumOff val="40000"/>
                      </a:schemeClr>
                    </a:solidFill>
                  </a:tcPr>
                </a:tc>
                <a:tc>
                  <a:txBody>
                    <a:bodyPr/>
                    <a:lstStyle/>
                    <a:p>
                      <a:pPr marL="171450" indent="-171450">
                        <a:buFont typeface="Arial" charset="0"/>
                        <a:buChar char="•"/>
                      </a:pPr>
                      <a:r>
                        <a:rPr lang="en-GB" sz="700" dirty="0"/>
                        <a:t>Agribusiness is a farm</a:t>
                      </a:r>
                      <a:r>
                        <a:rPr lang="en-GB" sz="700" baseline="0" dirty="0"/>
                        <a:t> run as a business with the main aim being profit.</a:t>
                      </a:r>
                    </a:p>
                    <a:p>
                      <a:pPr marL="171450" indent="-171450">
                        <a:buFont typeface="Arial" charset="0"/>
                        <a:buChar char="•"/>
                      </a:pPr>
                      <a:r>
                        <a:rPr lang="en-GB" sz="700" baseline="0" dirty="0"/>
                        <a:t>Agribusiness has significant impacts on the environment as they are associated with heavy use of pesticides and fertilizers leading to reduction in wildlife and eutrophication.</a:t>
                      </a:r>
                    </a:p>
                    <a:p>
                      <a:pPr marL="171450" indent="-171450">
                        <a:buFont typeface="Arial" charset="0"/>
                        <a:buChar char="•"/>
                      </a:pPr>
                      <a:r>
                        <a:rPr lang="en-GB" sz="700" baseline="0" dirty="0"/>
                        <a:t>East Anglia has a lot of agribusinesses.</a:t>
                      </a:r>
                      <a:endParaRPr lang="en-GB" sz="700" dirty="0"/>
                    </a:p>
                  </a:txBody>
                  <a:tcPr>
                    <a:solidFill>
                      <a:schemeClr val="accent4">
                        <a:lumMod val="20000"/>
                        <a:lumOff val="80000"/>
                      </a:schemeClr>
                    </a:solidFill>
                  </a:tcPr>
                </a:tc>
                <a:extLst>
                  <a:ext uri="{0D108BD9-81ED-4DB2-BD59-A6C34878D82A}">
                    <a16:rowId xmlns:a16="http://schemas.microsoft.com/office/drawing/2014/main" val="10002"/>
                  </a:ext>
                </a:extLst>
              </a:tr>
            </a:tbl>
          </a:graphicData>
        </a:graphic>
      </p:graphicFrame>
      <p:sp>
        <p:nvSpPr>
          <p:cNvPr id="29" name="Rectangle 28"/>
          <p:cNvSpPr/>
          <p:nvPr/>
        </p:nvSpPr>
        <p:spPr>
          <a:xfrm>
            <a:off x="2678353" y="8410"/>
            <a:ext cx="2296391" cy="1197474"/>
          </a:xfrm>
          <a:prstGeom prst="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Table 5"/>
          <p:cNvGraphicFramePr>
            <a:graphicFrameLocks noGrp="1"/>
          </p:cNvGraphicFramePr>
          <p:nvPr>
            <p:extLst>
              <p:ext uri="{D42A27DB-BD31-4B8C-83A1-F6EECF244321}">
                <p14:modId xmlns:p14="http://schemas.microsoft.com/office/powerpoint/2010/main" val="4257574000"/>
              </p:ext>
            </p:extLst>
          </p:nvPr>
        </p:nvGraphicFramePr>
        <p:xfrm>
          <a:off x="8081953" y="26741"/>
          <a:ext cx="1803789" cy="3124200"/>
        </p:xfrm>
        <a:graphic>
          <a:graphicData uri="http://schemas.openxmlformats.org/drawingml/2006/table">
            <a:tbl>
              <a:tblPr firstRow="1" bandRow="1">
                <a:tableStyleId>{00A15C55-8517-42AA-B614-E9B94910E393}</a:tableStyleId>
              </a:tblPr>
              <a:tblGrid>
                <a:gridCol w="503247">
                  <a:extLst>
                    <a:ext uri="{9D8B030D-6E8A-4147-A177-3AD203B41FA5}">
                      <a16:colId xmlns:a16="http://schemas.microsoft.com/office/drawing/2014/main" val="204375177"/>
                    </a:ext>
                  </a:extLst>
                </a:gridCol>
                <a:gridCol w="1300542">
                  <a:extLst>
                    <a:ext uri="{9D8B030D-6E8A-4147-A177-3AD203B41FA5}">
                      <a16:colId xmlns:a16="http://schemas.microsoft.com/office/drawing/2014/main" val="74797519"/>
                    </a:ext>
                  </a:extLst>
                </a:gridCol>
              </a:tblGrid>
              <a:tr h="166810">
                <a:tc gridSpan="2">
                  <a:txBody>
                    <a:bodyPr/>
                    <a:lstStyle/>
                    <a:p>
                      <a:pPr algn="l"/>
                      <a:r>
                        <a:rPr lang="en-GB" sz="800" dirty="0">
                          <a:solidFill>
                            <a:schemeClr val="tx1"/>
                          </a:solidFill>
                        </a:rPr>
                        <a:t>What</a:t>
                      </a:r>
                      <a:r>
                        <a:rPr lang="en-GB" sz="800" baseline="0" dirty="0">
                          <a:solidFill>
                            <a:schemeClr val="tx1"/>
                          </a:solidFill>
                        </a:rPr>
                        <a:t> are Resources?</a:t>
                      </a:r>
                      <a:endParaRPr lang="en-GB" sz="800" dirty="0">
                        <a:solidFill>
                          <a:schemeClr val="tx1"/>
                        </a:solidFill>
                      </a:endParaRP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153466">
                <a:tc>
                  <a:txBody>
                    <a:bodyPr/>
                    <a:lstStyle/>
                    <a:p>
                      <a:pPr algn="ctr"/>
                      <a:r>
                        <a:rPr lang="en-GB" sz="700" b="1" dirty="0"/>
                        <a:t>Key term</a:t>
                      </a:r>
                    </a:p>
                  </a:txBody>
                  <a:tcPr marL="68580" marR="68580" marT="34290" marB="34290">
                    <a:solidFill>
                      <a:schemeClr val="accent4">
                        <a:lumMod val="60000"/>
                        <a:lumOff val="40000"/>
                      </a:schemeClr>
                    </a:solidFill>
                  </a:tcPr>
                </a:tc>
                <a:tc>
                  <a:txBody>
                    <a:bodyPr/>
                    <a:lstStyle/>
                    <a:p>
                      <a:pPr algn="ctr"/>
                      <a:r>
                        <a:rPr lang="en-GB" sz="700" b="1" dirty="0"/>
                        <a:t>Definition</a:t>
                      </a:r>
                    </a:p>
                  </a:txBody>
                  <a:tcPr marL="68580" marR="68580" marT="34290" marB="34290">
                    <a:solidFill>
                      <a:schemeClr val="accent4">
                        <a:lumMod val="60000"/>
                        <a:lumOff val="40000"/>
                      </a:schemeClr>
                    </a:solidFill>
                  </a:tcPr>
                </a:tc>
                <a:extLst>
                  <a:ext uri="{0D108BD9-81ED-4DB2-BD59-A6C34878D82A}">
                    <a16:rowId xmlns:a16="http://schemas.microsoft.com/office/drawing/2014/main" val="677010289"/>
                  </a:ext>
                </a:extLst>
              </a:tr>
              <a:tr h="620535">
                <a:tc>
                  <a:txBody>
                    <a:bodyPr/>
                    <a:lstStyle/>
                    <a:p>
                      <a:pPr algn="ctr"/>
                      <a:r>
                        <a:rPr lang="en-GB" sz="650" dirty="0"/>
                        <a:t>Resources</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kern="1200" dirty="0">
                          <a:effectLst/>
                        </a:rPr>
                        <a:t>Materials that have value for people. They may be needed for basic survival e.g. water, or appreciated as something that improves quality of life e.g. coffee.</a:t>
                      </a:r>
                      <a:endParaRPr lang="en-GB" sz="700" dirty="0"/>
                    </a:p>
                  </a:txBody>
                  <a:tcPr marL="68580" marR="68580" marT="34290" marB="34290">
                    <a:solidFill>
                      <a:schemeClr val="accent4">
                        <a:lumMod val="20000"/>
                        <a:lumOff val="80000"/>
                      </a:schemeClr>
                    </a:solidFill>
                  </a:tcPr>
                </a:tc>
                <a:extLst>
                  <a:ext uri="{0D108BD9-81ED-4DB2-BD59-A6C34878D82A}">
                    <a16:rowId xmlns:a16="http://schemas.microsoft.com/office/drawing/2014/main" val="2955319433"/>
                  </a:ext>
                </a:extLst>
              </a:tr>
              <a:tr h="340293">
                <a:tc>
                  <a:txBody>
                    <a:bodyPr/>
                    <a:lstStyle/>
                    <a:p>
                      <a:pPr algn="ctr"/>
                      <a:r>
                        <a:rPr lang="en-GB" sz="700" dirty="0"/>
                        <a:t>Resource management</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The control</a:t>
                      </a:r>
                      <a:r>
                        <a:rPr lang="en-GB" sz="700" baseline="0" dirty="0"/>
                        <a:t> and monitoring of resources so they don’t become depleted or exhausted.</a:t>
                      </a:r>
                      <a:endParaRPr lang="en-GB" sz="700" dirty="0"/>
                    </a:p>
                  </a:txBody>
                  <a:tcPr marL="68580" marR="68580" marT="34290" marB="34290">
                    <a:solidFill>
                      <a:srgbClr val="FFFFCC"/>
                    </a:solidFill>
                  </a:tcPr>
                </a:tc>
                <a:extLst>
                  <a:ext uri="{0D108BD9-81ED-4DB2-BD59-A6C34878D82A}">
                    <a16:rowId xmlns:a16="http://schemas.microsoft.com/office/drawing/2014/main" val="4232474201"/>
                  </a:ext>
                </a:extLst>
              </a:tr>
              <a:tr h="340293">
                <a:tc>
                  <a:txBody>
                    <a:bodyPr/>
                    <a:lstStyle/>
                    <a:p>
                      <a:pPr algn="ctr"/>
                      <a:r>
                        <a:rPr lang="en-GB" sz="700" dirty="0"/>
                        <a:t>Surplus</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When</a:t>
                      </a:r>
                      <a:r>
                        <a:rPr lang="en-GB" sz="700" baseline="0" dirty="0"/>
                        <a:t> there is more of a resource than is needed to meet demand.</a:t>
                      </a:r>
                      <a:endParaRPr lang="en-GB" sz="700" dirty="0"/>
                    </a:p>
                  </a:txBody>
                  <a:tcPr marL="68580" marR="68580" marT="34290" marB="34290">
                    <a:solidFill>
                      <a:schemeClr val="accent4">
                        <a:lumMod val="20000"/>
                        <a:lumOff val="80000"/>
                      </a:schemeClr>
                    </a:solidFill>
                  </a:tcPr>
                </a:tc>
                <a:extLst>
                  <a:ext uri="{0D108BD9-81ED-4DB2-BD59-A6C34878D82A}">
                    <a16:rowId xmlns:a16="http://schemas.microsoft.com/office/drawing/2014/main" val="2644495783"/>
                  </a:ext>
                </a:extLst>
              </a:tr>
              <a:tr h="246879">
                <a:tc>
                  <a:txBody>
                    <a:bodyPr/>
                    <a:lstStyle/>
                    <a:p>
                      <a:pPr algn="ctr"/>
                      <a:r>
                        <a:rPr lang="en-GB" sz="700" dirty="0"/>
                        <a:t>Deficit</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When there is not enough of a resource to meet demand.</a:t>
                      </a:r>
                    </a:p>
                  </a:txBody>
                  <a:tcPr marL="68580" marR="68580" marT="34290" marB="34290">
                    <a:solidFill>
                      <a:srgbClr val="FFFFCC"/>
                    </a:solidFill>
                  </a:tcPr>
                </a:tc>
                <a:extLst>
                  <a:ext uri="{0D108BD9-81ED-4DB2-BD59-A6C34878D82A}">
                    <a16:rowId xmlns:a16="http://schemas.microsoft.com/office/drawing/2014/main" val="2755354824"/>
                  </a:ext>
                </a:extLst>
              </a:tr>
              <a:tr h="433707">
                <a:tc>
                  <a:txBody>
                    <a:bodyPr/>
                    <a:lstStyle/>
                    <a:p>
                      <a:pPr algn="ctr"/>
                      <a:r>
                        <a:rPr lang="en-GB" sz="700" dirty="0"/>
                        <a:t>Resource security</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kern="1200" dirty="0">
                          <a:effectLst/>
                        </a:rPr>
                        <a:t>When the</a:t>
                      </a:r>
                      <a:r>
                        <a:rPr lang="en-GB" sz="700" kern="1200" baseline="0" dirty="0">
                          <a:effectLst/>
                        </a:rPr>
                        <a:t> demand is lower than the supply there will be a surplus. This means that a location is resource secure.</a:t>
                      </a:r>
                      <a:endParaRPr lang="en-GB" sz="700" dirty="0"/>
                    </a:p>
                  </a:txBody>
                  <a:tcPr marL="68580" marR="68580" marT="34290" marB="34290">
                    <a:solidFill>
                      <a:srgbClr val="FFFFCC"/>
                    </a:solidFill>
                  </a:tcPr>
                </a:tc>
                <a:extLst>
                  <a:ext uri="{0D108BD9-81ED-4DB2-BD59-A6C34878D82A}">
                    <a16:rowId xmlns:a16="http://schemas.microsoft.com/office/drawing/2014/main" val="363919407"/>
                  </a:ext>
                </a:extLst>
              </a:tr>
              <a:tr h="433707">
                <a:tc>
                  <a:txBody>
                    <a:bodyPr/>
                    <a:lstStyle/>
                    <a:p>
                      <a:pPr algn="ctr"/>
                      <a:r>
                        <a:rPr lang="en-GB" sz="700" dirty="0"/>
                        <a:t>Resource insecurity </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When the demand is greater than the supply there will be a deficit. This means that the location is insecure/has scarcity</a:t>
                      </a:r>
                    </a:p>
                  </a:txBody>
                  <a:tcPr marL="68580" marR="68580" marT="34290" marB="34290">
                    <a:solidFill>
                      <a:srgbClr val="FFFFCC"/>
                    </a:solidFill>
                  </a:tcPr>
                </a:tc>
                <a:extLst>
                  <a:ext uri="{0D108BD9-81ED-4DB2-BD59-A6C34878D82A}">
                    <a16:rowId xmlns:a16="http://schemas.microsoft.com/office/drawing/2014/main" val="3671443288"/>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extLst>
              <p:ext uri="{D42A27DB-BD31-4B8C-83A1-F6EECF244321}">
                <p14:modId xmlns:p14="http://schemas.microsoft.com/office/powerpoint/2010/main" val="274569001"/>
              </p:ext>
            </p:extLst>
          </p:nvPr>
        </p:nvGraphicFramePr>
        <p:xfrm>
          <a:off x="5003985" y="15066"/>
          <a:ext cx="3070955" cy="3124200"/>
        </p:xfrm>
        <a:graphic>
          <a:graphicData uri="http://schemas.openxmlformats.org/drawingml/2006/table">
            <a:tbl>
              <a:tblPr firstRow="1" bandRow="1">
                <a:tableStyleId>{00A15C55-8517-42AA-B614-E9B94910E393}</a:tableStyleId>
              </a:tblPr>
              <a:tblGrid>
                <a:gridCol w="456784">
                  <a:extLst>
                    <a:ext uri="{9D8B030D-6E8A-4147-A177-3AD203B41FA5}">
                      <a16:colId xmlns:a16="http://schemas.microsoft.com/office/drawing/2014/main" val="1146839133"/>
                    </a:ext>
                  </a:extLst>
                </a:gridCol>
                <a:gridCol w="2614171">
                  <a:extLst>
                    <a:ext uri="{9D8B030D-6E8A-4147-A177-3AD203B41FA5}">
                      <a16:colId xmlns:a16="http://schemas.microsoft.com/office/drawing/2014/main" val="909537293"/>
                    </a:ext>
                  </a:extLst>
                </a:gridCol>
              </a:tblGrid>
              <a:tr h="321033">
                <a:tc gridSpan="2">
                  <a:txBody>
                    <a:bodyPr/>
                    <a:lstStyle/>
                    <a:p>
                      <a:pPr algn="l"/>
                      <a:r>
                        <a:rPr lang="en-GB" sz="800" dirty="0">
                          <a:solidFill>
                            <a:schemeClr val="tx1"/>
                          </a:solidFill>
                        </a:rPr>
                        <a:t>The significance of food, water and energy to economic and social well being</a:t>
                      </a:r>
                    </a:p>
                  </a:txBody>
                  <a:tcPr marL="68580" marR="68580" marT="34290" marB="34290"/>
                </a:tc>
                <a:tc hMerge="1">
                  <a:txBody>
                    <a:bodyPr/>
                    <a:lstStyle/>
                    <a:p>
                      <a:endParaRPr lang="en-GB" dirty="0"/>
                    </a:p>
                  </a:txBody>
                  <a:tcPr/>
                </a:tc>
                <a:extLst>
                  <a:ext uri="{0D108BD9-81ED-4DB2-BD59-A6C34878D82A}">
                    <a16:rowId xmlns:a16="http://schemas.microsoft.com/office/drawing/2014/main" val="123979717"/>
                  </a:ext>
                </a:extLst>
              </a:tr>
              <a:tr h="289713">
                <a:tc gridSpan="2">
                  <a:txBody>
                    <a:bodyPr/>
                    <a:lstStyle/>
                    <a:p>
                      <a:pPr algn="ctr"/>
                      <a:r>
                        <a:rPr lang="en-GB" sz="700" b="1" dirty="0"/>
                        <a:t>Water food and energy are key for human wellbeing.  All lead to social and economic benefits, which all increase the standard of living and quality of life.</a:t>
                      </a:r>
                    </a:p>
                  </a:txBody>
                  <a:tcPr marL="68580" marR="68580" marT="34290" marB="34290">
                    <a:solidFill>
                      <a:schemeClr val="accent4">
                        <a:lumMod val="60000"/>
                        <a:lumOff val="40000"/>
                      </a:schemeClr>
                    </a:solidFill>
                  </a:tcPr>
                </a:tc>
                <a:tc hMerge="1">
                  <a:txBody>
                    <a:bodyPr/>
                    <a:lstStyle/>
                    <a:p>
                      <a:endParaRPr lang="en-GB" dirty="0"/>
                    </a:p>
                  </a:txBody>
                  <a:tcPr/>
                </a:tc>
                <a:extLst>
                  <a:ext uri="{0D108BD9-81ED-4DB2-BD59-A6C34878D82A}">
                    <a16:rowId xmlns:a16="http://schemas.microsoft.com/office/drawing/2014/main" val="47313645"/>
                  </a:ext>
                </a:extLst>
              </a:tr>
              <a:tr h="1166681">
                <a:tc>
                  <a:txBody>
                    <a:bodyPr/>
                    <a:lstStyle/>
                    <a:p>
                      <a:pPr algn="ctr"/>
                      <a:r>
                        <a:rPr lang="en-GB" sz="700" b="1" dirty="0"/>
                        <a:t>Food</a:t>
                      </a:r>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Calories provide</a:t>
                      </a:r>
                      <a:r>
                        <a:rPr lang="en-GB" sz="700" baseline="0" dirty="0"/>
                        <a:t> energy.</a:t>
                      </a:r>
                    </a:p>
                    <a:p>
                      <a:pPr marL="171450" indent="-171450">
                        <a:buFont typeface="Arial" charset="0"/>
                        <a:buChar char="•"/>
                      </a:pPr>
                      <a:r>
                        <a:rPr lang="en-GB" sz="700" baseline="0" dirty="0"/>
                        <a:t>Availability of food depends on climate, soil and level of technology.</a:t>
                      </a:r>
                    </a:p>
                    <a:p>
                      <a:pPr marL="171450" indent="-171450">
                        <a:buFont typeface="Arial" charset="0"/>
                        <a:buChar char="•"/>
                      </a:pPr>
                      <a:r>
                        <a:rPr lang="en-GB" sz="700" baseline="0" dirty="0"/>
                        <a:t>Malnourishment leads to disease and death. In children it can lead to underperforming at school which decreases economic wellbeing in life. In adults they will be less productive (less able to work).</a:t>
                      </a:r>
                    </a:p>
                    <a:p>
                      <a:pPr marL="171450" indent="-171450">
                        <a:buFont typeface="Arial" charset="0"/>
                        <a:buChar char="•"/>
                      </a:pPr>
                      <a:r>
                        <a:rPr lang="en-GB" sz="700" baseline="0" dirty="0"/>
                        <a:t>Globally more than 1 billion people are malnourished.</a:t>
                      </a:r>
                    </a:p>
                    <a:p>
                      <a:pPr marL="171450" indent="-171450">
                        <a:buFont typeface="Arial" charset="0"/>
                        <a:buChar char="•"/>
                      </a:pPr>
                      <a:r>
                        <a:rPr lang="en-GB" sz="700" baseline="0" dirty="0"/>
                        <a:t>2 billion are undernourished (poor diet).</a:t>
                      </a:r>
                    </a:p>
                    <a:p>
                      <a:pPr marL="171450" indent="-171450">
                        <a:buFont typeface="Arial" charset="0"/>
                        <a:buChar char="•"/>
                      </a:pPr>
                      <a:r>
                        <a:rPr lang="en-GB" sz="700" baseline="0" dirty="0"/>
                        <a:t>Obesity is an issue in some areas, mainly HICs.</a:t>
                      </a:r>
                      <a:endParaRPr lang="en-GB" sz="700" b="1" dirty="0"/>
                    </a:p>
                  </a:txBody>
                  <a:tcPr marL="68580" marR="68580" marT="34290" marB="34290" anchor="ctr">
                    <a:solidFill>
                      <a:schemeClr val="accent4">
                        <a:lumMod val="20000"/>
                        <a:lumOff val="80000"/>
                      </a:schemeClr>
                    </a:solidFill>
                  </a:tcPr>
                </a:tc>
                <a:extLst>
                  <a:ext uri="{0D108BD9-81ED-4DB2-BD59-A6C34878D82A}">
                    <a16:rowId xmlns:a16="http://schemas.microsoft.com/office/drawing/2014/main" val="1012953198"/>
                  </a:ext>
                </a:extLst>
              </a:tr>
              <a:tr h="728197">
                <a:tc>
                  <a:txBody>
                    <a:bodyPr/>
                    <a:lstStyle/>
                    <a:p>
                      <a:pPr marL="0" indent="0" algn="ctr">
                        <a:buFont typeface="Arial" panose="020B0604020202020204" pitchFamily="34" charset="0"/>
                        <a:buNone/>
                      </a:pPr>
                      <a:r>
                        <a:rPr lang="en-GB" sz="700" dirty="0"/>
                        <a:t>Water</a:t>
                      </a:r>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Used for</a:t>
                      </a:r>
                      <a:r>
                        <a:rPr lang="en-GB" sz="700" baseline="0" dirty="0"/>
                        <a:t> survival, washing, food production, industry.</a:t>
                      </a:r>
                    </a:p>
                    <a:p>
                      <a:pPr marL="171450" indent="-171450">
                        <a:buFont typeface="Arial" charset="0"/>
                        <a:buChar char="•"/>
                      </a:pPr>
                      <a:r>
                        <a:rPr lang="en-GB" sz="700" baseline="0" dirty="0"/>
                        <a:t>Clean, safe water enables development and allows people to break free from the cycle of poverty.</a:t>
                      </a:r>
                    </a:p>
                    <a:p>
                      <a:pPr marL="171450" indent="-171450">
                        <a:buFont typeface="Arial" charset="0"/>
                        <a:buChar char="•"/>
                      </a:pPr>
                      <a:r>
                        <a:rPr lang="en-GB" sz="700" baseline="0" dirty="0"/>
                        <a:t>Globally 2 billion people drink from contaminated water </a:t>
                      </a:r>
                      <a:r>
                        <a:rPr lang="en-GB" sz="700" kern="1200" baseline="0" dirty="0">
                          <a:solidFill>
                            <a:schemeClr val="dk1"/>
                          </a:solidFill>
                          <a:latin typeface="+mn-lt"/>
                          <a:ea typeface="+mn-ea"/>
                          <a:cs typeface="+mn-cs"/>
                        </a:rPr>
                        <a:t>sources. Over 500,000 people a year die because of diarrhoeal  diseases linked to contaminated water supplies.</a:t>
                      </a:r>
                    </a:p>
                  </a:txBody>
                  <a:tcPr marL="68580" marR="68580" marT="34290" marB="34290">
                    <a:solidFill>
                      <a:srgbClr val="FFFFCC"/>
                    </a:solidFill>
                  </a:tcPr>
                </a:tc>
                <a:extLst>
                  <a:ext uri="{0D108BD9-81ED-4DB2-BD59-A6C34878D82A}">
                    <a16:rowId xmlns:a16="http://schemas.microsoft.com/office/drawing/2014/main" val="2609454926"/>
                  </a:ext>
                </a:extLst>
              </a:tr>
              <a:tr h="618576">
                <a:tc>
                  <a:txBody>
                    <a:bodyPr/>
                    <a:lstStyle/>
                    <a:p>
                      <a:pPr algn="ctr"/>
                      <a:r>
                        <a:rPr lang="en-GB" sz="700" b="0" dirty="0"/>
                        <a:t>Energy</a:t>
                      </a:r>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Traditionally we get energy from oil, coal and wood.</a:t>
                      </a:r>
                    </a:p>
                    <a:p>
                      <a:pPr marL="171450" indent="-171450">
                        <a:buFont typeface="Arial" charset="0"/>
                        <a:buChar char="•"/>
                      </a:pPr>
                      <a:r>
                        <a:rPr lang="en-GB" sz="700" dirty="0"/>
                        <a:t>Many different sources are generated by changing technology.</a:t>
                      </a:r>
                    </a:p>
                    <a:p>
                      <a:pPr marL="171450" indent="-171450">
                        <a:buFont typeface="Arial" charset="0"/>
                        <a:buChar char="•"/>
                      </a:pPr>
                      <a:r>
                        <a:rPr lang="en-GB" sz="700" dirty="0"/>
                        <a:t>Used for electricity production, heating, transport and for water supply (e.g. wells).</a:t>
                      </a:r>
                    </a:p>
                    <a:p>
                      <a:pPr marL="171450" indent="-171450">
                        <a:buFont typeface="Arial" charset="0"/>
                        <a:buChar char="•"/>
                      </a:pPr>
                      <a:r>
                        <a:rPr lang="en-GB" sz="700" dirty="0"/>
                        <a:t>Supports industrialisation and development.</a:t>
                      </a:r>
                      <a:endParaRPr lang="en-GB" sz="700" b="1" dirty="0"/>
                    </a:p>
                  </a:txBody>
                  <a:tcPr marL="68580" marR="68580" marT="34290" marB="34290">
                    <a:solidFill>
                      <a:schemeClr val="accent4">
                        <a:lumMod val="20000"/>
                        <a:lumOff val="80000"/>
                      </a:schemeClr>
                    </a:solidFill>
                  </a:tcPr>
                </a:tc>
                <a:extLst>
                  <a:ext uri="{0D108BD9-81ED-4DB2-BD59-A6C34878D82A}">
                    <a16:rowId xmlns:a16="http://schemas.microsoft.com/office/drawing/2014/main" val="2489732624"/>
                  </a:ext>
                </a:extLst>
              </a:tr>
            </a:tbl>
          </a:graphicData>
        </a:graphic>
      </p:graphicFrame>
      <p:graphicFrame>
        <p:nvGraphicFramePr>
          <p:cNvPr id="15" name="Table 14">
            <a:extLst>
              <a:ext uri="{FF2B5EF4-FFF2-40B4-BE49-F238E27FC236}">
                <a16:creationId xmlns:a16="http://schemas.microsoft.com/office/drawing/2014/main" id="{B0652010-27B0-4268-95E5-63E1E245EF2B}"/>
              </a:ext>
            </a:extLst>
          </p:cNvPr>
          <p:cNvGraphicFramePr>
            <a:graphicFrameLocks noGrp="1"/>
          </p:cNvGraphicFramePr>
          <p:nvPr>
            <p:extLst>
              <p:ext uri="{D42A27DB-BD31-4B8C-83A1-F6EECF244321}">
                <p14:modId xmlns:p14="http://schemas.microsoft.com/office/powerpoint/2010/main" val="2922830049"/>
              </p:ext>
            </p:extLst>
          </p:nvPr>
        </p:nvGraphicFramePr>
        <p:xfrm>
          <a:off x="17108" y="15067"/>
          <a:ext cx="2578175" cy="3718560"/>
        </p:xfrm>
        <a:graphic>
          <a:graphicData uri="http://schemas.openxmlformats.org/drawingml/2006/table">
            <a:tbl>
              <a:tblPr firstRow="1" bandRow="1">
                <a:tableStyleId>{00A15C55-8517-42AA-B614-E9B94910E393}</a:tableStyleId>
              </a:tblPr>
              <a:tblGrid>
                <a:gridCol w="431310">
                  <a:extLst>
                    <a:ext uri="{9D8B030D-6E8A-4147-A177-3AD203B41FA5}">
                      <a16:colId xmlns:a16="http://schemas.microsoft.com/office/drawing/2014/main" val="3250762390"/>
                    </a:ext>
                  </a:extLst>
                </a:gridCol>
                <a:gridCol w="2146865">
                  <a:extLst>
                    <a:ext uri="{9D8B030D-6E8A-4147-A177-3AD203B41FA5}">
                      <a16:colId xmlns:a16="http://schemas.microsoft.com/office/drawing/2014/main" val="912845499"/>
                    </a:ext>
                  </a:extLst>
                </a:gridCol>
              </a:tblGrid>
              <a:tr h="189053">
                <a:tc gridSpan="2">
                  <a:txBody>
                    <a:bodyPr/>
                    <a:lstStyle/>
                    <a:p>
                      <a:pPr algn="l"/>
                      <a:r>
                        <a:rPr lang="en-GB" sz="800" dirty="0">
                          <a:solidFill>
                            <a:schemeClr val="tx1"/>
                          </a:solidFill>
                        </a:rPr>
                        <a:t>Global inequalities in the supply and consumption of resources</a:t>
                      </a:r>
                    </a:p>
                  </a:txBody>
                  <a:tcPr marL="68580" marR="68580" marT="34290" marB="34290"/>
                </a:tc>
                <a:tc hMerge="1">
                  <a:txBody>
                    <a:bodyPr/>
                    <a:lstStyle/>
                    <a:p>
                      <a:endParaRPr lang="en-GB" dirty="0"/>
                    </a:p>
                  </a:txBody>
                  <a:tcPr/>
                </a:tc>
                <a:extLst>
                  <a:ext uri="{0D108BD9-81ED-4DB2-BD59-A6C34878D82A}">
                    <a16:rowId xmlns:a16="http://schemas.microsoft.com/office/drawing/2014/main" val="170055717"/>
                  </a:ext>
                </a:extLst>
              </a:tr>
              <a:tr h="968669">
                <a:tc>
                  <a:txBody>
                    <a:bodyPr/>
                    <a:lstStyle/>
                    <a:p>
                      <a:pPr algn="l"/>
                      <a:r>
                        <a:rPr lang="en-GB" sz="700" dirty="0"/>
                        <a:t>Food</a:t>
                      </a:r>
                      <a:endParaRPr lang="en-GB" sz="700" b="1" dirty="0"/>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Average UK calorie consumption is 3200 calories per person per day.</a:t>
                      </a:r>
                    </a:p>
                    <a:p>
                      <a:pPr marL="171450" indent="-171450">
                        <a:buFont typeface="Arial" charset="0"/>
                        <a:buChar char="•"/>
                      </a:pPr>
                      <a:r>
                        <a:rPr lang="en-GB" sz="700" dirty="0"/>
                        <a:t>Average calorie</a:t>
                      </a:r>
                      <a:r>
                        <a:rPr lang="en-GB" sz="700" baseline="0" dirty="0"/>
                        <a:t> consumption in </a:t>
                      </a:r>
                      <a:r>
                        <a:rPr lang="en-GB" sz="700" dirty="0"/>
                        <a:t>Mali</a:t>
                      </a:r>
                      <a:r>
                        <a:rPr lang="en-GB" sz="700" baseline="0" dirty="0"/>
                        <a:t> is 2590 calories per person per day.</a:t>
                      </a:r>
                    </a:p>
                    <a:p>
                      <a:pPr marL="171450" indent="-171450">
                        <a:buFont typeface="Arial" charset="0"/>
                        <a:buChar char="•"/>
                      </a:pPr>
                      <a:r>
                        <a:rPr lang="en-GB" sz="700" baseline="0" dirty="0"/>
                        <a:t>Areas of greatest population growth have highest levels of undernourishment.</a:t>
                      </a:r>
                    </a:p>
                    <a:p>
                      <a:pPr marL="171450" indent="-171450">
                        <a:buFont typeface="Arial" charset="0"/>
                        <a:buChar char="•"/>
                      </a:pPr>
                      <a:r>
                        <a:rPr lang="en-GB" sz="700" baseline="0" dirty="0"/>
                        <a:t>Demand depends on changing diets and increasing population.</a:t>
                      </a:r>
                    </a:p>
                    <a:p>
                      <a:pPr marL="171450" indent="-171450">
                        <a:buFont typeface="Arial" charset="0"/>
                        <a:buChar char="•"/>
                      </a:pPr>
                      <a:r>
                        <a:rPr lang="en-GB" sz="700" baseline="0" dirty="0"/>
                        <a:t>Supply depends on climate, soil and level of technology.</a:t>
                      </a:r>
                      <a:endParaRPr lang="en-GB" sz="700" b="1" dirty="0"/>
                    </a:p>
                  </a:txBody>
                  <a:tcPr marL="68580" marR="68580" marT="34290" marB="34290" anchor="ctr">
                    <a:solidFill>
                      <a:schemeClr val="accent4">
                        <a:lumMod val="20000"/>
                        <a:lumOff val="80000"/>
                      </a:schemeClr>
                    </a:solidFill>
                  </a:tcPr>
                </a:tc>
                <a:extLst>
                  <a:ext uri="{0D108BD9-81ED-4DB2-BD59-A6C34878D82A}">
                    <a16:rowId xmlns:a16="http://schemas.microsoft.com/office/drawing/2014/main" val="2080767462"/>
                  </a:ext>
                </a:extLst>
              </a:tr>
              <a:tr h="1235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Water</a:t>
                      </a:r>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Fresh water is unequally distributed.</a:t>
                      </a:r>
                    </a:p>
                    <a:p>
                      <a:pPr marL="171450" indent="-171450">
                        <a:buFont typeface="Arial" charset="0"/>
                        <a:buChar char="•"/>
                      </a:pPr>
                      <a:r>
                        <a:rPr lang="en-GB" sz="700" dirty="0"/>
                        <a:t>Water footprint</a:t>
                      </a:r>
                      <a:r>
                        <a:rPr lang="en-GB" sz="700" baseline="0" dirty="0"/>
                        <a:t> is the amount of water used per day.</a:t>
                      </a:r>
                    </a:p>
                    <a:p>
                      <a:pPr marL="171450" indent="-171450">
                        <a:buFont typeface="Arial" charset="0"/>
                        <a:buChar char="•"/>
                      </a:pPr>
                      <a:r>
                        <a:rPr lang="en-GB" sz="700" baseline="0" dirty="0"/>
                        <a:t>Global average is 1240 litres per day (Bangladesh = 896 litres per day, USA = 2483 litres per day)</a:t>
                      </a:r>
                    </a:p>
                    <a:p>
                      <a:pPr marL="171450" indent="-171450">
                        <a:buFont typeface="Arial" charset="0"/>
                        <a:buChar char="•"/>
                      </a:pPr>
                      <a:r>
                        <a:rPr lang="en-GB" sz="700" baseline="0" dirty="0"/>
                        <a:t>Water scarcity (where demand is greater than supply) can be physical e.g. reduction in rainfall or economic e.g. lack of money to enable access to water.</a:t>
                      </a:r>
                    </a:p>
                    <a:p>
                      <a:pPr marL="171450" indent="-171450">
                        <a:buFont typeface="Arial" charset="0"/>
                        <a:buChar char="•"/>
                      </a:pPr>
                      <a:r>
                        <a:rPr lang="en-GB" sz="700" baseline="0" dirty="0"/>
                        <a:t>1 in 5 (more than 1.2 billion people) live in areas of water scarcity.</a:t>
                      </a:r>
                    </a:p>
                    <a:p>
                      <a:pPr marL="171450" indent="-171450">
                        <a:buFont typeface="Arial" charset="0"/>
                        <a:buChar char="•"/>
                      </a:pPr>
                      <a:r>
                        <a:rPr lang="en-GB" sz="700" baseline="0" dirty="0"/>
                        <a:t>1 in 3 (2.4 billion people) have no access to clean drinking water.</a:t>
                      </a:r>
                      <a:endParaRPr lang="en-GB" sz="700" dirty="0"/>
                    </a:p>
                  </a:txBody>
                  <a:tcPr marL="68580" marR="68580" marT="34290" marB="34290">
                    <a:solidFill>
                      <a:srgbClr val="FFFFCC"/>
                    </a:solidFill>
                  </a:tcPr>
                </a:tc>
                <a:extLst>
                  <a:ext uri="{0D108BD9-81ED-4DB2-BD59-A6C34878D82A}">
                    <a16:rowId xmlns:a16="http://schemas.microsoft.com/office/drawing/2014/main" val="4244436124"/>
                  </a:ext>
                </a:extLst>
              </a:tr>
              <a:tr h="695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Energy</a:t>
                      </a:r>
                    </a:p>
                  </a:txBody>
                  <a:tcPr marL="68580" marR="68580" marT="34290" marB="34290">
                    <a:solidFill>
                      <a:schemeClr val="accent4">
                        <a:lumMod val="40000"/>
                        <a:lumOff val="60000"/>
                      </a:schemeClr>
                    </a:solidFill>
                  </a:tcPr>
                </a:tc>
                <a:tc>
                  <a:txBody>
                    <a:bodyPr/>
                    <a:lstStyle/>
                    <a:p>
                      <a:pPr marL="171450" indent="-171450">
                        <a:buFont typeface="Arial" charset="0"/>
                        <a:buChar char="•"/>
                      </a:pPr>
                      <a:r>
                        <a:rPr lang="en-GB" sz="700" dirty="0"/>
                        <a:t>The richest 13% of people globally use 50% of the world’s energy.</a:t>
                      </a:r>
                    </a:p>
                    <a:p>
                      <a:pPr marL="171450" indent="-171450">
                        <a:buFont typeface="Arial" charset="0"/>
                        <a:buChar char="•"/>
                      </a:pPr>
                      <a:r>
                        <a:rPr lang="en-GB" sz="700" dirty="0"/>
                        <a:t>The poorest 13% of people globally use 4% of the world’s energy.</a:t>
                      </a:r>
                    </a:p>
                    <a:p>
                      <a:pPr marL="171450" indent="-171450">
                        <a:buFont typeface="Arial" charset="0"/>
                        <a:buChar char="•"/>
                      </a:pPr>
                      <a:r>
                        <a:rPr lang="en-GB" sz="700" dirty="0"/>
                        <a:t>Countries</a:t>
                      </a:r>
                      <a:r>
                        <a:rPr lang="en-GB" sz="700" baseline="0" dirty="0"/>
                        <a:t> import and export energy.</a:t>
                      </a:r>
                    </a:p>
                    <a:p>
                      <a:pPr marL="171450" indent="-171450">
                        <a:buFont typeface="Arial" charset="0"/>
                        <a:buChar char="•"/>
                      </a:pPr>
                      <a:r>
                        <a:rPr lang="en-GB" sz="700" baseline="0" dirty="0"/>
                        <a:t>Some countries do not have their own sources of energy.</a:t>
                      </a:r>
                      <a:endParaRPr lang="en-GB" sz="700" dirty="0"/>
                    </a:p>
                  </a:txBody>
                  <a:tcPr marL="68580" marR="68580" marT="34290" marB="34290">
                    <a:solidFill>
                      <a:schemeClr val="accent4">
                        <a:lumMod val="20000"/>
                        <a:lumOff val="80000"/>
                      </a:schemeClr>
                    </a:solidFill>
                  </a:tcPr>
                </a:tc>
                <a:extLst>
                  <a:ext uri="{0D108BD9-81ED-4DB2-BD59-A6C34878D82A}">
                    <a16:rowId xmlns:a16="http://schemas.microsoft.com/office/drawing/2014/main" val="354461492"/>
                  </a:ext>
                </a:extLst>
              </a:tr>
            </a:tbl>
          </a:graphicData>
        </a:graphic>
      </p:graphicFrame>
      <p:sp>
        <p:nvSpPr>
          <p:cNvPr id="25" name="TextBox 24"/>
          <p:cNvSpPr txBox="1"/>
          <p:nvPr/>
        </p:nvSpPr>
        <p:spPr>
          <a:xfrm>
            <a:off x="4981258" y="3251240"/>
            <a:ext cx="4934428" cy="43088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200" b="1" dirty="0">
                <a:ln>
                  <a:solidFill>
                    <a:schemeClr val="accent4"/>
                  </a:solidFill>
                </a:ln>
                <a:solidFill>
                  <a:schemeClr val="accent4"/>
                </a:solidFill>
                <a:effectLst>
                  <a:outerShdw blurRad="38100" dist="38100" dir="2700000" algn="tl">
                    <a:srgbClr val="000000">
                      <a:alpha val="43137"/>
                    </a:srgbClr>
                  </a:outerShdw>
                </a:effectLst>
              </a:rPr>
              <a:t>The Challenge of Resource Management</a:t>
            </a:r>
          </a:p>
        </p:txBody>
      </p:sp>
      <p:pic>
        <p:nvPicPr>
          <p:cNvPr id="1026" name="Picture 2" descr="Percentage_population_undernourished_world_map"/>
          <p:cNvPicPr>
            <a:picLocks noChangeAspect="1" noChangeArrowheads="1"/>
          </p:cNvPicPr>
          <p:nvPr/>
        </p:nvPicPr>
        <p:blipFill rotWithShape="1">
          <a:blip r:embed="rId4" cstate="hqprint">
            <a:extLst>
              <a:ext uri="{28A0092B-C50C-407E-A947-70E740481C1C}">
                <a14:useLocalDpi xmlns:a14="http://schemas.microsoft.com/office/drawing/2010/main" val="0"/>
              </a:ext>
            </a:extLst>
          </a:blip>
          <a:srcRect l="1128" r="5791" b="3820"/>
          <a:stretch/>
        </p:blipFill>
        <p:spPr bwMode="auto">
          <a:xfrm>
            <a:off x="2971594" y="62547"/>
            <a:ext cx="1981406" cy="1094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 name="TextBox 1"/>
          <p:cNvSpPr txBox="1"/>
          <p:nvPr/>
        </p:nvSpPr>
        <p:spPr>
          <a:xfrm rot="16200000">
            <a:off x="2181870" y="444050"/>
            <a:ext cx="1209836" cy="338554"/>
          </a:xfrm>
          <a:prstGeom prst="rect">
            <a:avLst/>
          </a:prstGeom>
          <a:solidFill>
            <a:schemeClr val="accent4"/>
          </a:solidFill>
          <a:ln>
            <a:solidFill>
              <a:schemeClr val="accent4"/>
            </a:solidFill>
          </a:ln>
        </p:spPr>
        <p:txBody>
          <a:bodyPr wrap="square" rtlCol="0">
            <a:spAutoFit/>
          </a:bodyPr>
          <a:lstStyle/>
          <a:p>
            <a:pPr algn="ctr"/>
            <a:r>
              <a:rPr lang="en-GB" sz="800" b="1" dirty="0"/>
              <a:t>Distribution of malnourishment</a:t>
            </a:r>
          </a:p>
        </p:txBody>
      </p:sp>
      <p:sp>
        <p:nvSpPr>
          <p:cNvPr id="31" name="TextBox 30"/>
          <p:cNvSpPr txBox="1"/>
          <p:nvPr/>
        </p:nvSpPr>
        <p:spPr>
          <a:xfrm rot="16200000">
            <a:off x="2188051" y="2925471"/>
            <a:ext cx="1197475" cy="338554"/>
          </a:xfrm>
          <a:prstGeom prst="rect">
            <a:avLst/>
          </a:prstGeom>
          <a:solidFill>
            <a:schemeClr val="accent4"/>
          </a:solidFill>
          <a:ln>
            <a:solidFill>
              <a:schemeClr val="accent4"/>
            </a:solidFill>
          </a:ln>
        </p:spPr>
        <p:txBody>
          <a:bodyPr wrap="square" rtlCol="0">
            <a:spAutoFit/>
          </a:bodyPr>
          <a:lstStyle/>
          <a:p>
            <a:pPr algn="ctr"/>
            <a:r>
              <a:rPr lang="en-GB" sz="800" b="1" dirty="0"/>
              <a:t>Distribution of energy consumption</a:t>
            </a:r>
          </a:p>
        </p:txBody>
      </p:sp>
      <p:sp>
        <p:nvSpPr>
          <p:cNvPr id="32" name="TextBox 31"/>
          <p:cNvSpPr txBox="1"/>
          <p:nvPr/>
        </p:nvSpPr>
        <p:spPr>
          <a:xfrm rot="16200000">
            <a:off x="2188051" y="1698956"/>
            <a:ext cx="1197475" cy="338554"/>
          </a:xfrm>
          <a:prstGeom prst="rect">
            <a:avLst/>
          </a:prstGeom>
          <a:solidFill>
            <a:schemeClr val="accent4"/>
          </a:solidFill>
          <a:ln>
            <a:solidFill>
              <a:schemeClr val="accent4"/>
            </a:solidFill>
          </a:ln>
        </p:spPr>
        <p:txBody>
          <a:bodyPr wrap="square" rtlCol="0">
            <a:spAutoFit/>
          </a:bodyPr>
          <a:lstStyle/>
          <a:p>
            <a:pPr algn="ctr"/>
            <a:r>
              <a:rPr lang="en-GB" sz="800" b="1" dirty="0"/>
              <a:t>Distribution of water scarcity</a:t>
            </a:r>
          </a:p>
        </p:txBody>
      </p:sp>
      <p:sp>
        <p:nvSpPr>
          <p:cNvPr id="33" name="Rectangle 32"/>
          <p:cNvSpPr/>
          <p:nvPr/>
        </p:nvSpPr>
        <p:spPr>
          <a:xfrm>
            <a:off x="2617511" y="2496011"/>
            <a:ext cx="2357233" cy="1197475"/>
          </a:xfrm>
          <a:prstGeom prst="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2956774" y="1265299"/>
            <a:ext cx="2017970" cy="1197475"/>
          </a:xfrm>
          <a:prstGeom prst="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descr="Map_showing_Global_Physical_and_Economic_Water_Scarcity_200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84324" y="1295898"/>
            <a:ext cx="1968676" cy="117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79" y="801817"/>
            <a:ext cx="493747" cy="355395"/>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258" y="2052343"/>
            <a:ext cx="456387" cy="369212"/>
          </a:xfrm>
          <a:prstGeom prst="rect">
            <a:avLst/>
          </a:prstGeom>
        </p:spPr>
      </p:pic>
      <p:pic>
        <p:nvPicPr>
          <p:cNvPr id="40" name="Picture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790234">
            <a:off x="43307" y="3156512"/>
            <a:ext cx="465998" cy="465998"/>
          </a:xfrm>
          <a:prstGeom prst="rect">
            <a:avLst/>
          </a:prstGeom>
        </p:spPr>
      </p:pic>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24615" y="1922991"/>
            <a:ext cx="330555" cy="476000"/>
          </a:xfrm>
          <a:prstGeom prst="rect">
            <a:avLst/>
          </a:prstGeom>
        </p:spPr>
      </p:pic>
      <p:pic>
        <p:nvPicPr>
          <p:cNvPr id="23" name="Picture 22"/>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996972" y="2576541"/>
            <a:ext cx="562725" cy="562725"/>
          </a:xfrm>
          <a:prstGeom prst="rect">
            <a:avLst/>
          </a:prstGeom>
        </p:spPr>
      </p:pic>
      <p:pic>
        <p:nvPicPr>
          <p:cNvPr id="24" name="Picture 23"/>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005282" y="774203"/>
            <a:ext cx="449888" cy="456225"/>
          </a:xfrm>
          <a:prstGeom prst="rect">
            <a:avLst/>
          </a:prstGeom>
        </p:spPr>
      </p:pic>
      <p:pic>
        <p:nvPicPr>
          <p:cNvPr id="30" name="Picture 29"/>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14890" y="5475960"/>
            <a:ext cx="124998" cy="313464"/>
          </a:xfrm>
          <a:prstGeom prst="rect">
            <a:avLst/>
          </a:prstGeom>
        </p:spPr>
      </p:pic>
      <p:pic>
        <p:nvPicPr>
          <p:cNvPr id="45" name="Picture 44"/>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flipH="1">
            <a:off x="9596663" y="5254889"/>
            <a:ext cx="124998" cy="313464"/>
          </a:xfrm>
          <a:prstGeom prst="rect">
            <a:avLst/>
          </a:prstGeom>
        </p:spPr>
      </p:pic>
      <p:pic>
        <p:nvPicPr>
          <p:cNvPr id="37" name="Picture 3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981258" y="5970829"/>
            <a:ext cx="360121" cy="360121"/>
          </a:xfrm>
          <a:prstGeom prst="rect">
            <a:avLst/>
          </a:prstGeom>
        </p:spPr>
      </p:pic>
      <p:graphicFrame>
        <p:nvGraphicFramePr>
          <p:cNvPr id="34" name="Table 33">
            <a:extLst>
              <a:ext uri="{FF2B5EF4-FFF2-40B4-BE49-F238E27FC236}">
                <a16:creationId xmlns:a16="http://schemas.microsoft.com/office/drawing/2014/main" id="{3A47EFB7-A261-41F2-8A5C-6137DD478FA6}"/>
              </a:ext>
            </a:extLst>
          </p:cNvPr>
          <p:cNvGraphicFramePr>
            <a:graphicFrameLocks noGrp="1"/>
          </p:cNvGraphicFramePr>
          <p:nvPr>
            <p:extLst>
              <p:ext uri="{D42A27DB-BD31-4B8C-83A1-F6EECF244321}">
                <p14:modId xmlns:p14="http://schemas.microsoft.com/office/powerpoint/2010/main" val="3432088117"/>
              </p:ext>
            </p:extLst>
          </p:nvPr>
        </p:nvGraphicFramePr>
        <p:xfrm>
          <a:off x="33844" y="3797238"/>
          <a:ext cx="4614355" cy="3032760"/>
        </p:xfrm>
        <a:graphic>
          <a:graphicData uri="http://schemas.openxmlformats.org/drawingml/2006/table">
            <a:tbl>
              <a:tblPr firstRow="1" bandRow="1">
                <a:tableStyleId>{00A15C55-8517-42AA-B614-E9B94910E393}</a:tableStyleId>
              </a:tblPr>
              <a:tblGrid>
                <a:gridCol w="759075">
                  <a:extLst>
                    <a:ext uri="{9D8B030D-6E8A-4147-A177-3AD203B41FA5}">
                      <a16:colId xmlns:a16="http://schemas.microsoft.com/office/drawing/2014/main" val="20000"/>
                    </a:ext>
                  </a:extLst>
                </a:gridCol>
                <a:gridCol w="3855280">
                  <a:extLst>
                    <a:ext uri="{9D8B030D-6E8A-4147-A177-3AD203B41FA5}">
                      <a16:colId xmlns:a16="http://schemas.microsoft.com/office/drawing/2014/main" val="20001"/>
                    </a:ext>
                  </a:extLst>
                </a:gridCol>
              </a:tblGrid>
              <a:tr h="2110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tx1"/>
                          </a:solidFill>
                          <a:latin typeface="+mn-lt"/>
                          <a:ea typeface="+mn-ea"/>
                          <a:cs typeface="+mn-cs"/>
                        </a:rPr>
                        <a:t>Changing demand for water in the UK creates opportunities and challenges</a:t>
                      </a:r>
                    </a:p>
                  </a:txBody>
                  <a:tcPr>
                    <a:lnR w="12700" cmpd="sng">
                      <a:noFill/>
                    </a:lnR>
                  </a:tcPr>
                </a:tc>
                <a:tc hMerge="1">
                  <a:txBody>
                    <a:bodyPr/>
                    <a:lstStyle/>
                    <a:p>
                      <a:pPr marL="171450" indent="-171450">
                        <a:buFont typeface="Arial" charset="0"/>
                        <a:buChar char="•"/>
                      </a:pPr>
                      <a:endParaRPr lang="en-GB" sz="600" baseline="0" dirty="0"/>
                    </a:p>
                  </a:txBody>
                  <a:tcPr/>
                </a:tc>
                <a:extLst>
                  <a:ext uri="{0D108BD9-81ED-4DB2-BD59-A6C34878D82A}">
                    <a16:rowId xmlns:a16="http://schemas.microsoft.com/office/drawing/2014/main" val="1153338490"/>
                  </a:ext>
                </a:extLst>
              </a:tr>
              <a:tr h="829276">
                <a:tc>
                  <a:txBody>
                    <a:bodyPr/>
                    <a:lstStyle/>
                    <a:p>
                      <a:r>
                        <a:rPr lang="en-GB" sz="700" dirty="0"/>
                        <a:t>The changing demand for water</a:t>
                      </a:r>
                    </a:p>
                  </a:txBody>
                  <a:tcPr>
                    <a:solidFill>
                      <a:schemeClr val="accent4">
                        <a:lumMod val="60000"/>
                        <a:lumOff val="40000"/>
                      </a:schemeClr>
                    </a:solidFill>
                  </a:tcPr>
                </a:tc>
                <a:tc>
                  <a:txBody>
                    <a:bodyPr/>
                    <a:lstStyle/>
                    <a:p>
                      <a:pPr marL="0" indent="0">
                        <a:buFont typeface="Arial" charset="0"/>
                        <a:buNone/>
                      </a:pPr>
                      <a:r>
                        <a:rPr lang="en-GB" sz="700" dirty="0"/>
                        <a:t>Amount of water used by the average household in the UK has risen 70% since 1985 due to:</a:t>
                      </a:r>
                    </a:p>
                    <a:p>
                      <a:pPr marL="171450" lvl="0" indent="-171450">
                        <a:buFont typeface="Arial" charset="0"/>
                        <a:buChar char="•"/>
                      </a:pPr>
                      <a:r>
                        <a:rPr lang="en-GB" sz="700" baseline="0" dirty="0"/>
                        <a:t>Increase in wealth leading to more use of domestic appliances e.g. dishwashers/washing machines</a:t>
                      </a:r>
                    </a:p>
                    <a:p>
                      <a:pPr marL="171450" lvl="0" indent="-171450">
                        <a:buFont typeface="Arial" charset="0"/>
                        <a:buChar char="•"/>
                      </a:pPr>
                      <a:r>
                        <a:rPr lang="en-GB" sz="700" baseline="0" dirty="0"/>
                        <a:t>Home hygiene changes – most homes have showers rather than a once weekly bath!</a:t>
                      </a:r>
                    </a:p>
                    <a:p>
                      <a:pPr marL="171450" lvl="0" indent="-171450">
                        <a:buFont typeface="Arial" charset="0"/>
                        <a:buChar char="•"/>
                      </a:pPr>
                      <a:r>
                        <a:rPr lang="en-GB" sz="700" baseline="0" dirty="0"/>
                        <a:t>Demand for out-of-season food requiring additional watering e.g. in greenhouses</a:t>
                      </a:r>
                    </a:p>
                    <a:p>
                      <a:pPr marL="171450" lvl="0" indent="-171450">
                        <a:buFont typeface="Arial" charset="0"/>
                        <a:buChar char="•"/>
                      </a:pPr>
                      <a:r>
                        <a:rPr lang="en-GB" sz="700" baseline="0" dirty="0"/>
                        <a:t>Increased leisure use e.g. golf courses</a:t>
                      </a:r>
                    </a:p>
                    <a:p>
                      <a:pPr marL="171450" lvl="0" indent="-171450">
                        <a:buFont typeface="Arial" charset="0"/>
                        <a:buChar char="•"/>
                      </a:pPr>
                      <a:r>
                        <a:rPr lang="en-GB" sz="700" baseline="0" dirty="0"/>
                        <a:t>Increased UK population</a:t>
                      </a:r>
                    </a:p>
                  </a:txBody>
                  <a:tcPr>
                    <a:lnR w="12700" cmpd="sng">
                      <a:noFill/>
                    </a:lnR>
                    <a:solidFill>
                      <a:schemeClr val="accent4">
                        <a:lumMod val="20000"/>
                        <a:lumOff val="80000"/>
                      </a:schemeClr>
                    </a:solidFill>
                  </a:tcPr>
                </a:tc>
                <a:extLst>
                  <a:ext uri="{0D108BD9-81ED-4DB2-BD59-A6C34878D82A}">
                    <a16:rowId xmlns:a16="http://schemas.microsoft.com/office/drawing/2014/main" val="10000"/>
                  </a:ext>
                </a:extLst>
              </a:tr>
              <a:tr h="723732">
                <a:tc>
                  <a:txBody>
                    <a:bodyPr/>
                    <a:lstStyle/>
                    <a:p>
                      <a:r>
                        <a:rPr lang="en-GB" sz="700" dirty="0"/>
                        <a:t>Water Quality and Pollution Management</a:t>
                      </a:r>
                    </a:p>
                  </a:txBody>
                  <a:tcPr>
                    <a:solidFill>
                      <a:schemeClr val="accent4">
                        <a:lumMod val="60000"/>
                        <a:lumOff val="40000"/>
                      </a:schemeClr>
                    </a:solidFill>
                  </a:tcPr>
                </a:tc>
                <a:tc>
                  <a:txBody>
                    <a:bodyPr/>
                    <a:lstStyle/>
                    <a:p>
                      <a:pPr marL="171450" indent="-171450">
                        <a:buFont typeface="Arial" charset="0"/>
                        <a:buChar char="•"/>
                      </a:pPr>
                      <a:r>
                        <a:rPr lang="en-GB" sz="700" dirty="0"/>
                        <a:t>Pollution sources e.g.: pesticides/fertilisers from farm run-off; industrial waste into rivers; runoff from roads and motorways (oil, salt from gritting)</a:t>
                      </a:r>
                    </a:p>
                    <a:p>
                      <a:pPr marL="171450" indent="-171450">
                        <a:buFont typeface="Arial" charset="0"/>
                        <a:buChar char="•"/>
                      </a:pPr>
                      <a:r>
                        <a:rPr lang="en-GB" sz="700" dirty="0"/>
                        <a:t>Effects: Toxic waste poisoning wildlife; drinking water supply contaminated; eutrophication with growth of algae in water; spread of disease in aquatic life</a:t>
                      </a:r>
                    </a:p>
                    <a:p>
                      <a:pPr marL="171450" indent="-171450">
                        <a:buFont typeface="Arial" charset="0"/>
                        <a:buChar char="•"/>
                      </a:pPr>
                      <a:r>
                        <a:rPr lang="en-GB" sz="700" dirty="0"/>
                        <a:t>Management: Law e.g. EU Water Framework Directive; Waste water treatments; Pollution traps; Education campaigns to inform public about appropriate waste disposal</a:t>
                      </a:r>
                    </a:p>
                  </a:txBody>
                  <a:tcPr>
                    <a:solidFill>
                      <a:srgbClr val="FFFFCC"/>
                    </a:solidFill>
                  </a:tcPr>
                </a:tc>
                <a:extLst>
                  <a:ext uri="{0D108BD9-81ED-4DB2-BD59-A6C34878D82A}">
                    <a16:rowId xmlns:a16="http://schemas.microsoft.com/office/drawing/2014/main" val="10001"/>
                  </a:ext>
                </a:extLst>
              </a:tr>
              <a:tr h="618188">
                <a:tc>
                  <a:txBody>
                    <a:bodyPr/>
                    <a:lstStyle/>
                    <a:p>
                      <a:r>
                        <a:rPr lang="en-GB" sz="700" dirty="0"/>
                        <a:t>Supply and demand – areas of deficit and surplus</a:t>
                      </a:r>
                    </a:p>
                  </a:txBody>
                  <a:tcPr>
                    <a:solidFill>
                      <a:schemeClr val="accent4">
                        <a:lumMod val="60000"/>
                        <a:lumOff val="40000"/>
                      </a:schemeClr>
                    </a:solidFill>
                  </a:tcPr>
                </a:tc>
                <a:tc>
                  <a:txBody>
                    <a:bodyPr/>
                    <a:lstStyle/>
                    <a:p>
                      <a:pPr marL="171450" indent="-171450">
                        <a:buFont typeface="Arial" charset="0"/>
                        <a:buChar char="•"/>
                      </a:pPr>
                      <a:r>
                        <a:rPr lang="en-GB" sz="700" dirty="0"/>
                        <a:t>Areas of surplus: More water than needed e.g. low population density and high rainfall such as Wales and Western Scotland </a:t>
                      </a:r>
                    </a:p>
                    <a:p>
                      <a:pPr marL="171450" indent="-171450">
                        <a:buFont typeface="Arial" charset="0"/>
                        <a:buChar char="•"/>
                      </a:pPr>
                      <a:r>
                        <a:rPr lang="en-GB" sz="700" dirty="0"/>
                        <a:t>Areas of deficit: Less water than demand e.g. high population density and low rainfall such as SE England.</a:t>
                      </a:r>
                    </a:p>
                    <a:p>
                      <a:pPr marL="171450" indent="-171450">
                        <a:buFont typeface="Arial" charset="0"/>
                        <a:buChar char="•"/>
                      </a:pPr>
                      <a:r>
                        <a:rPr lang="en-GB" sz="700" dirty="0"/>
                        <a:t>Water stress are areas which suffer from serious water deficit</a:t>
                      </a:r>
                    </a:p>
                  </a:txBody>
                  <a:tcPr>
                    <a:solidFill>
                      <a:schemeClr val="accent4">
                        <a:lumMod val="20000"/>
                        <a:lumOff val="80000"/>
                      </a:schemeClr>
                    </a:solidFill>
                  </a:tcPr>
                </a:tc>
                <a:extLst>
                  <a:ext uri="{0D108BD9-81ED-4DB2-BD59-A6C34878D82A}">
                    <a16:rowId xmlns:a16="http://schemas.microsoft.com/office/drawing/2014/main" val="10002"/>
                  </a:ext>
                </a:extLst>
              </a:tr>
              <a:tr h="618188">
                <a:tc>
                  <a:txBody>
                    <a:bodyPr/>
                    <a:lstStyle/>
                    <a:p>
                      <a:r>
                        <a:rPr lang="en-GB" sz="700" dirty="0"/>
                        <a:t>The need for transfer to maintain supplies</a:t>
                      </a:r>
                    </a:p>
                  </a:txBody>
                  <a:tcPr>
                    <a:solidFill>
                      <a:schemeClr val="accent4">
                        <a:lumMod val="60000"/>
                        <a:lumOff val="40000"/>
                      </a:schemeClr>
                    </a:solidFill>
                  </a:tcPr>
                </a:tc>
                <a:tc>
                  <a:txBody>
                    <a:bodyPr/>
                    <a:lstStyle/>
                    <a:p>
                      <a:pPr marL="171450" indent="-171450">
                        <a:buFont typeface="Arial" charset="0"/>
                        <a:buChar char="•"/>
                      </a:pPr>
                      <a:r>
                        <a:rPr lang="en-GB" sz="700" dirty="0"/>
                        <a:t>Need to transfer from NW to SE.  e.g. reservoirs in the Lake District provide water for densely populated urban areas such as Liverpool and Manchester</a:t>
                      </a:r>
                    </a:p>
                    <a:p>
                      <a:pPr marL="171450" indent="-171450">
                        <a:buFont typeface="Arial" charset="0"/>
                        <a:buChar char="•"/>
                      </a:pPr>
                      <a:r>
                        <a:rPr lang="en-GB" sz="700" dirty="0"/>
                        <a:t>Some consideration of a national water grid to transfer from surplus to deficit</a:t>
                      </a:r>
                    </a:p>
                    <a:p>
                      <a:pPr marL="171450" indent="-171450">
                        <a:buFont typeface="Arial" charset="0"/>
                        <a:buChar char="•"/>
                      </a:pPr>
                      <a:r>
                        <a:rPr lang="en-GB" sz="700" dirty="0"/>
                        <a:t>Concerns: impact on environment of river basin in the source; displacement of local communities; disruption to ecology in rivers; potential droughts in source areas</a:t>
                      </a:r>
                    </a:p>
                  </a:txBody>
                  <a:tcPr>
                    <a:solidFill>
                      <a:schemeClr val="accent4">
                        <a:lumMod val="20000"/>
                        <a:lumOff val="80000"/>
                      </a:schemeClr>
                    </a:solidFill>
                  </a:tcPr>
                </a:tc>
                <a:extLst>
                  <a:ext uri="{0D108BD9-81ED-4DB2-BD59-A6C34878D82A}">
                    <a16:rowId xmlns:a16="http://schemas.microsoft.com/office/drawing/2014/main" val="2278769390"/>
                  </a:ext>
                </a:extLst>
              </a:tr>
            </a:tbl>
          </a:graphicData>
        </a:graphic>
      </p:graphicFrame>
    </p:spTree>
    <p:extLst>
      <p:ext uri="{BB962C8B-B14F-4D97-AF65-F5344CB8AC3E}">
        <p14:creationId xmlns:p14="http://schemas.microsoft.com/office/powerpoint/2010/main" val="1303276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FA4FEF83-408E-42AD-BFAE-023EFE0979A9}"/>
              </a:ext>
            </a:extLst>
          </p:cNvPr>
          <p:cNvPicPr>
            <a:picLocks noChangeAspect="1"/>
          </p:cNvPicPr>
          <p:nvPr/>
        </p:nvPicPr>
        <p:blipFill>
          <a:blip r:embed="rId3"/>
          <a:stretch>
            <a:fillRect/>
          </a:stretch>
        </p:blipFill>
        <p:spPr>
          <a:xfrm rot="2005687">
            <a:off x="4324419" y="8136216"/>
            <a:ext cx="63332" cy="47500"/>
          </a:xfrm>
          <a:prstGeom prst="rect">
            <a:avLst/>
          </a:prstGeom>
        </p:spPr>
      </p:pic>
      <p:sp>
        <p:nvSpPr>
          <p:cNvPr id="9" name="TextBox 8"/>
          <p:cNvSpPr txBox="1"/>
          <p:nvPr/>
        </p:nvSpPr>
        <p:spPr>
          <a:xfrm>
            <a:off x="773" y="10796"/>
            <a:ext cx="2826161" cy="215444"/>
          </a:xfrm>
          <a:prstGeom prst="rect">
            <a:avLst/>
          </a:prstGeom>
          <a:solidFill>
            <a:schemeClr val="accent4"/>
          </a:solidFill>
          <a:ln>
            <a:solidFill>
              <a:schemeClr val="accent4"/>
            </a:solidFill>
          </a:ln>
        </p:spPr>
        <p:txBody>
          <a:bodyPr wrap="square" rtlCol="0" anchor="ctr">
            <a:spAutoFit/>
          </a:bodyPr>
          <a:lstStyle/>
          <a:p>
            <a:r>
              <a:rPr lang="en-GB" sz="800" b="1" dirty="0"/>
              <a:t>Global distribution of energy insecurity</a:t>
            </a:r>
          </a:p>
        </p:txBody>
      </p:sp>
      <p:graphicFrame>
        <p:nvGraphicFramePr>
          <p:cNvPr id="10" name="Table 9"/>
          <p:cNvGraphicFramePr>
            <a:graphicFrameLocks noGrp="1"/>
          </p:cNvGraphicFramePr>
          <p:nvPr>
            <p:extLst>
              <p:ext uri="{D42A27DB-BD31-4B8C-83A1-F6EECF244321}">
                <p14:modId xmlns:p14="http://schemas.microsoft.com/office/powerpoint/2010/main" val="1596170943"/>
              </p:ext>
            </p:extLst>
          </p:nvPr>
        </p:nvGraphicFramePr>
        <p:xfrm>
          <a:off x="0" y="1922393"/>
          <a:ext cx="2838450" cy="1051560"/>
        </p:xfrm>
        <a:graphic>
          <a:graphicData uri="http://schemas.openxmlformats.org/drawingml/2006/table">
            <a:tbl>
              <a:tblPr firstRow="1" bandRow="1">
                <a:tableStyleId>{5C22544A-7EE6-4342-B048-85BDC9FD1C3A}</a:tableStyleId>
              </a:tblPr>
              <a:tblGrid>
                <a:gridCol w="2838450">
                  <a:extLst>
                    <a:ext uri="{9D8B030D-6E8A-4147-A177-3AD203B41FA5}">
                      <a16:colId xmlns:a16="http://schemas.microsoft.com/office/drawing/2014/main" val="3786052027"/>
                    </a:ext>
                  </a:extLst>
                </a:gridCol>
              </a:tblGrid>
              <a:tr h="1044645">
                <a:tc>
                  <a:txBody>
                    <a:bodyPr/>
                    <a:lstStyle/>
                    <a:p>
                      <a:pPr marL="171450" indent="-171450">
                        <a:buFont typeface="Arial" panose="020B0604020202020204" pitchFamily="34" charset="0"/>
                        <a:buChar char="•"/>
                      </a:pPr>
                      <a:r>
                        <a:rPr lang="en-GB" sz="700" b="0" dirty="0">
                          <a:solidFill>
                            <a:schemeClr val="tx1"/>
                          </a:solidFill>
                        </a:rPr>
                        <a:t>World’s major consumers of energy are also the major producers of energy – mostly HICs (which are energy secure)</a:t>
                      </a:r>
                    </a:p>
                    <a:p>
                      <a:pPr marL="171450" indent="-171450">
                        <a:buFont typeface="Arial" panose="020B0604020202020204" pitchFamily="34" charset="0"/>
                        <a:buChar char="•"/>
                      </a:pPr>
                      <a:r>
                        <a:rPr lang="en-GB" sz="700" b="0" dirty="0">
                          <a:solidFill>
                            <a:schemeClr val="tx1"/>
                          </a:solidFill>
                        </a:rPr>
                        <a:t>Energy production is low in countries where demand is also low – mostly LICs (which are mostly energy insecure)</a:t>
                      </a:r>
                    </a:p>
                    <a:p>
                      <a:pPr marL="171450" indent="-171450">
                        <a:buFont typeface="Arial" panose="020B0604020202020204" pitchFamily="34" charset="0"/>
                        <a:buChar char="•"/>
                      </a:pPr>
                      <a:r>
                        <a:rPr lang="en-GB" sz="700" b="0" dirty="0">
                          <a:solidFill>
                            <a:schemeClr val="tx1"/>
                          </a:solidFill>
                        </a:rPr>
                        <a:t>Lowest risk energy insecurity include Canada, Russia, most Middle Eastern countries, Indonesia and Australia</a:t>
                      </a:r>
                    </a:p>
                    <a:p>
                      <a:pPr marL="171450" indent="-171450">
                        <a:buFont typeface="Arial" panose="020B0604020202020204" pitchFamily="34" charset="0"/>
                        <a:buChar char="•"/>
                      </a:pPr>
                      <a:r>
                        <a:rPr lang="en-GB" sz="700" b="0" dirty="0">
                          <a:solidFill>
                            <a:schemeClr val="tx1"/>
                          </a:solidFill>
                        </a:rPr>
                        <a:t>High risk countries occur in Africa as well as in parts of Asia and Latin America – although some of these countries have no need to import energy as their demands are small. </a:t>
                      </a:r>
                    </a:p>
                  </a:txBody>
                  <a:tcPr>
                    <a:solidFill>
                      <a:schemeClr val="accent4">
                        <a:lumMod val="20000"/>
                        <a:lumOff val="80000"/>
                      </a:schemeClr>
                    </a:solidFill>
                  </a:tcPr>
                </a:tc>
                <a:extLst>
                  <a:ext uri="{0D108BD9-81ED-4DB2-BD59-A6C34878D82A}">
                    <a16:rowId xmlns:a16="http://schemas.microsoft.com/office/drawing/2014/main" val="447025510"/>
                  </a:ext>
                </a:extLst>
              </a:tr>
            </a:tbl>
          </a:graphicData>
        </a:graphic>
      </p:graphicFrame>
      <p:graphicFrame>
        <p:nvGraphicFramePr>
          <p:cNvPr id="47" name="Table 46"/>
          <p:cNvGraphicFramePr>
            <a:graphicFrameLocks noGrp="1"/>
          </p:cNvGraphicFramePr>
          <p:nvPr>
            <p:extLst>
              <p:ext uri="{D42A27DB-BD31-4B8C-83A1-F6EECF244321}">
                <p14:modId xmlns:p14="http://schemas.microsoft.com/office/powerpoint/2010/main" val="1816225327"/>
              </p:ext>
            </p:extLst>
          </p:nvPr>
        </p:nvGraphicFramePr>
        <p:xfrm>
          <a:off x="2878240" y="3424963"/>
          <a:ext cx="2847683" cy="1249680"/>
        </p:xfrm>
        <a:graphic>
          <a:graphicData uri="http://schemas.openxmlformats.org/drawingml/2006/table">
            <a:tbl>
              <a:tblPr firstRow="1" bandRow="1">
                <a:tableStyleId>{00A15C55-8517-42AA-B614-E9B94910E393}</a:tableStyleId>
              </a:tblPr>
              <a:tblGrid>
                <a:gridCol w="854181">
                  <a:extLst>
                    <a:ext uri="{9D8B030D-6E8A-4147-A177-3AD203B41FA5}">
                      <a16:colId xmlns:a16="http://schemas.microsoft.com/office/drawing/2014/main" val="204375177"/>
                    </a:ext>
                  </a:extLst>
                </a:gridCol>
                <a:gridCol w="1993502">
                  <a:extLst>
                    <a:ext uri="{9D8B030D-6E8A-4147-A177-3AD203B41FA5}">
                      <a16:colId xmlns:a16="http://schemas.microsoft.com/office/drawing/2014/main" val="74797519"/>
                    </a:ext>
                  </a:extLst>
                </a:gridCol>
              </a:tblGrid>
              <a:tr h="159624">
                <a:tc gridSpan="2">
                  <a:txBody>
                    <a:bodyPr/>
                    <a:lstStyle/>
                    <a:p>
                      <a:pPr algn="l"/>
                      <a:r>
                        <a:rPr lang="en-GB" sz="800" dirty="0">
                          <a:solidFill>
                            <a:schemeClr val="tx1"/>
                          </a:solidFill>
                        </a:rPr>
                        <a:t>Reasons for Increasing Energy Consumption</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325633">
                <a:tc>
                  <a:txBody>
                    <a:bodyPr/>
                    <a:lstStyle/>
                    <a:p>
                      <a:pPr algn="ctr"/>
                      <a:r>
                        <a:rPr lang="en-GB" sz="700" dirty="0"/>
                        <a:t>Economic Development</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Rise in living standards increase energy consumption e.g. advances in agriculture, industry and transport</a:t>
                      </a:r>
                    </a:p>
                  </a:txBody>
                  <a:tcPr marL="68580" marR="68580" marT="34290" marB="34290">
                    <a:solidFill>
                      <a:schemeClr val="accent4">
                        <a:lumMod val="20000"/>
                        <a:lumOff val="80000"/>
                      </a:schemeClr>
                    </a:solidFill>
                  </a:tcPr>
                </a:tc>
                <a:extLst>
                  <a:ext uri="{0D108BD9-81ED-4DB2-BD59-A6C34878D82A}">
                    <a16:rowId xmlns:a16="http://schemas.microsoft.com/office/drawing/2014/main" val="2955319433"/>
                  </a:ext>
                </a:extLst>
              </a:tr>
              <a:tr h="151280">
                <a:tc>
                  <a:txBody>
                    <a:bodyPr/>
                    <a:lstStyle/>
                    <a:p>
                      <a:pPr algn="ctr"/>
                      <a:r>
                        <a:rPr lang="en-GB" sz="700" dirty="0"/>
                        <a:t>Rising Population</a:t>
                      </a:r>
                    </a:p>
                  </a:txBody>
                  <a:tcPr marL="68580" marR="68580" marT="34290" marB="34290">
                    <a:solidFill>
                      <a:schemeClr val="accent4">
                        <a:lumMod val="40000"/>
                        <a:lumOff val="6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Increased population increases consumption</a:t>
                      </a:r>
                    </a:p>
                  </a:txBody>
                  <a:tcPr marL="68580" marR="68580" marT="34290" marB="34290">
                    <a:solidFill>
                      <a:srgbClr val="FFFFCC"/>
                    </a:solidFill>
                  </a:tcPr>
                </a:tc>
                <a:extLst>
                  <a:ext uri="{0D108BD9-81ED-4DB2-BD59-A6C34878D82A}">
                    <a16:rowId xmlns:a16="http://schemas.microsoft.com/office/drawing/2014/main" val="2667547909"/>
                  </a:ext>
                </a:extLst>
              </a:tr>
              <a:tr h="415023">
                <a:tc>
                  <a:txBody>
                    <a:bodyPr/>
                    <a:lstStyle/>
                    <a:p>
                      <a:pPr algn="ctr"/>
                      <a:r>
                        <a:rPr lang="en-GB" sz="700" dirty="0"/>
                        <a:t>Technology</a:t>
                      </a:r>
                    </a:p>
                  </a:txBody>
                  <a:tcPr marL="68580" marR="68580" marT="34290" marB="34290">
                    <a:solidFill>
                      <a:schemeClr val="accent4">
                        <a:lumMod val="40000"/>
                        <a:lumOff val="60000"/>
                      </a:schemeClr>
                    </a:solidFill>
                  </a:tcPr>
                </a:tc>
                <a:tc>
                  <a:txBody>
                    <a:bodyPr/>
                    <a:lstStyle/>
                    <a:p>
                      <a:r>
                        <a:rPr lang="en-GB" sz="700" dirty="0"/>
                        <a:t>More people have access to electricity and other forms of energy across the world. Technology can reduce energy costs making it more available and affordable so increasing consumption</a:t>
                      </a:r>
                    </a:p>
                  </a:txBody>
                  <a:tcPr marL="68580" marR="68580" marT="34290" marB="34290">
                    <a:solidFill>
                      <a:schemeClr val="accent4">
                        <a:lumMod val="20000"/>
                        <a:lumOff val="80000"/>
                      </a:schemeClr>
                    </a:solidFill>
                  </a:tcPr>
                </a:tc>
                <a:extLst>
                  <a:ext uri="{0D108BD9-81ED-4DB2-BD59-A6C34878D82A}">
                    <a16:rowId xmlns:a16="http://schemas.microsoft.com/office/drawing/2014/main" val="3966417576"/>
                  </a:ext>
                </a:extLst>
              </a:tr>
            </a:tbl>
          </a:graphicData>
        </a:graphic>
      </p:graphicFrame>
      <p:graphicFrame>
        <p:nvGraphicFramePr>
          <p:cNvPr id="50" name="Table 49"/>
          <p:cNvGraphicFramePr>
            <a:graphicFrameLocks noGrp="1"/>
          </p:cNvGraphicFramePr>
          <p:nvPr>
            <p:extLst>
              <p:ext uri="{D42A27DB-BD31-4B8C-83A1-F6EECF244321}">
                <p14:modId xmlns:p14="http://schemas.microsoft.com/office/powerpoint/2010/main" val="757575540"/>
              </p:ext>
            </p:extLst>
          </p:nvPr>
        </p:nvGraphicFramePr>
        <p:xfrm>
          <a:off x="2859971" y="16503"/>
          <a:ext cx="2826162" cy="3375660"/>
        </p:xfrm>
        <a:graphic>
          <a:graphicData uri="http://schemas.openxmlformats.org/drawingml/2006/table">
            <a:tbl>
              <a:tblPr firstRow="1" bandRow="1">
                <a:tableStyleId>{00A15C55-8517-42AA-B614-E9B94910E393}</a:tableStyleId>
              </a:tblPr>
              <a:tblGrid>
                <a:gridCol w="745303">
                  <a:extLst>
                    <a:ext uri="{9D8B030D-6E8A-4147-A177-3AD203B41FA5}">
                      <a16:colId xmlns:a16="http://schemas.microsoft.com/office/drawing/2014/main" val="204375177"/>
                    </a:ext>
                  </a:extLst>
                </a:gridCol>
                <a:gridCol w="2080859">
                  <a:extLst>
                    <a:ext uri="{9D8B030D-6E8A-4147-A177-3AD203B41FA5}">
                      <a16:colId xmlns:a16="http://schemas.microsoft.com/office/drawing/2014/main" val="74797519"/>
                    </a:ext>
                  </a:extLst>
                </a:gridCol>
              </a:tblGrid>
              <a:tr h="120229">
                <a:tc gridSpan="2">
                  <a:txBody>
                    <a:bodyPr/>
                    <a:lstStyle/>
                    <a:p>
                      <a:pPr algn="l"/>
                      <a:r>
                        <a:rPr lang="en-GB" sz="800" dirty="0">
                          <a:solidFill>
                            <a:schemeClr val="tx1"/>
                          </a:solidFill>
                        </a:rPr>
                        <a:t>Factors affecting energy supply – </a:t>
                      </a:r>
                      <a:r>
                        <a:rPr lang="en-GB" sz="800" dirty="0">
                          <a:solidFill>
                            <a:srgbClr val="00B050"/>
                          </a:solidFill>
                        </a:rPr>
                        <a:t>Physical</a:t>
                      </a:r>
                      <a:r>
                        <a:rPr lang="en-GB" sz="800" dirty="0">
                          <a:solidFill>
                            <a:schemeClr val="tx1"/>
                          </a:solidFill>
                        </a:rPr>
                        <a:t> and </a:t>
                      </a:r>
                      <a:r>
                        <a:rPr lang="en-GB" sz="800" dirty="0">
                          <a:solidFill>
                            <a:srgbClr val="C00000"/>
                          </a:solidFill>
                        </a:rPr>
                        <a:t>Human</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245267">
                <a:tc>
                  <a:txBody>
                    <a:bodyPr/>
                    <a:lstStyle/>
                    <a:p>
                      <a:pPr algn="l"/>
                      <a:r>
                        <a:rPr lang="en-GB" sz="700" b="1" dirty="0">
                          <a:solidFill>
                            <a:srgbClr val="00B050"/>
                          </a:solidFill>
                        </a:rPr>
                        <a:t>Geology</a:t>
                      </a:r>
                    </a:p>
                  </a:txBody>
                  <a:tcPr marL="68580" marR="68580" marT="34290" marB="34290">
                    <a:solidFill>
                      <a:schemeClr val="accent4">
                        <a:lumMod val="40000"/>
                        <a:lumOff val="60000"/>
                      </a:schemeClr>
                    </a:solidFill>
                  </a:tcPr>
                </a:tc>
                <a:tc>
                  <a:txBody>
                    <a:bodyPr/>
                    <a:lstStyle/>
                    <a:p>
                      <a:pPr algn="l"/>
                      <a:r>
                        <a:rPr lang="en-GB" sz="700" b="0" dirty="0"/>
                        <a:t>Decides whether a country has any fossil fuel deposits, how much of them there is and if they are easily extracted or not. </a:t>
                      </a:r>
                    </a:p>
                  </a:txBody>
                  <a:tcPr marL="68580" marR="68580" marT="34290" marB="34290">
                    <a:solidFill>
                      <a:srgbClr val="FFFFCC"/>
                    </a:solidFill>
                  </a:tcPr>
                </a:tc>
                <a:extLst>
                  <a:ext uri="{0D108BD9-81ED-4DB2-BD59-A6C34878D82A}">
                    <a16:rowId xmlns:a16="http://schemas.microsoft.com/office/drawing/2014/main" val="677010289"/>
                  </a:ext>
                </a:extLst>
              </a:tr>
              <a:tr h="312595">
                <a:tc>
                  <a:txBody>
                    <a:bodyPr/>
                    <a:lstStyle/>
                    <a:p>
                      <a:pPr algn="l"/>
                      <a:r>
                        <a:rPr lang="en-GB" sz="700" b="1" dirty="0">
                          <a:solidFill>
                            <a:srgbClr val="00B050"/>
                          </a:solidFill>
                        </a:rPr>
                        <a:t>Climate</a:t>
                      </a:r>
                    </a:p>
                  </a:txBody>
                  <a:tcPr marL="68580" marR="68580" marT="34290" marB="34290">
                    <a:solidFill>
                      <a:schemeClr val="accent4">
                        <a:lumMod val="40000"/>
                        <a:lumOff val="60000"/>
                      </a:schemeClr>
                    </a:solidFill>
                  </a:tcPr>
                </a:tc>
                <a:tc>
                  <a:txBody>
                    <a:bodyPr/>
                    <a:lstStyle/>
                    <a:p>
                      <a:pPr algn="l"/>
                      <a:r>
                        <a:rPr lang="en-GB" sz="700" b="0" dirty="0"/>
                        <a:t>Affects possibility of renewable sources. Three most important aspects are rainfall, sunshine and windy days – the more of there are of these, the better chance of renewable electricity generation</a:t>
                      </a:r>
                    </a:p>
                  </a:txBody>
                  <a:tcPr marL="68580" marR="68580" marT="34290" marB="34290">
                    <a:solidFill>
                      <a:srgbClr val="FFFFCC"/>
                    </a:solidFill>
                  </a:tcPr>
                </a:tc>
                <a:extLst>
                  <a:ext uri="{0D108BD9-81ED-4DB2-BD59-A6C34878D82A}">
                    <a16:rowId xmlns:a16="http://schemas.microsoft.com/office/drawing/2014/main" val="2396207309"/>
                  </a:ext>
                </a:extLst>
              </a:tr>
              <a:tr h="312595">
                <a:tc>
                  <a:txBody>
                    <a:bodyPr/>
                    <a:lstStyle/>
                    <a:p>
                      <a:pPr algn="l"/>
                      <a:r>
                        <a:rPr lang="en-GB" sz="700" b="1" dirty="0">
                          <a:solidFill>
                            <a:srgbClr val="00B050"/>
                          </a:solidFill>
                        </a:rPr>
                        <a:t>Environmental conditions</a:t>
                      </a:r>
                    </a:p>
                  </a:txBody>
                  <a:tcPr marL="68580" marR="68580" marT="34290" marB="34290">
                    <a:solidFill>
                      <a:schemeClr val="accent4">
                        <a:lumMod val="40000"/>
                        <a:lumOff val="60000"/>
                      </a:schemeClr>
                    </a:solidFill>
                  </a:tcPr>
                </a:tc>
                <a:tc>
                  <a:txBody>
                    <a:bodyPr/>
                    <a:lstStyle/>
                    <a:p>
                      <a:pPr algn="l"/>
                      <a:r>
                        <a:rPr lang="en-GB" sz="700" b="0" dirty="0"/>
                        <a:t>Affects accessibility of energy sources. The more difficult the environment, the greater the costs involved in overcoming physical difficulties e.g. oilfields of Alaska in the North Sea</a:t>
                      </a:r>
                    </a:p>
                  </a:txBody>
                  <a:tcPr marL="68580" marR="68580" marT="34290" marB="34290">
                    <a:solidFill>
                      <a:srgbClr val="FFFFCC"/>
                    </a:solidFill>
                  </a:tcPr>
                </a:tc>
                <a:extLst>
                  <a:ext uri="{0D108BD9-81ED-4DB2-BD59-A6C34878D82A}">
                    <a16:rowId xmlns:a16="http://schemas.microsoft.com/office/drawing/2014/main" val="3089733267"/>
                  </a:ext>
                </a:extLst>
              </a:tr>
              <a:tr h="447251">
                <a:tc>
                  <a:txBody>
                    <a:bodyPr/>
                    <a:lstStyle/>
                    <a:p>
                      <a:pPr algn="l"/>
                      <a:r>
                        <a:rPr lang="en-GB" sz="700" b="1" dirty="0">
                          <a:solidFill>
                            <a:srgbClr val="C00000"/>
                          </a:solidFill>
                        </a:rPr>
                        <a:t>Cost of Exploitation and production</a:t>
                      </a:r>
                    </a:p>
                  </a:txBody>
                  <a:tcPr marL="68580" marR="68580" marT="34290" marB="34290">
                    <a:solidFill>
                      <a:schemeClr val="accent4">
                        <a:lumMod val="40000"/>
                        <a:lumOff val="60000"/>
                      </a:schemeClr>
                    </a:solidFill>
                  </a:tcPr>
                </a:tc>
                <a:tc>
                  <a:txBody>
                    <a:bodyPr/>
                    <a:lstStyle/>
                    <a:p>
                      <a:r>
                        <a:rPr lang="en-GB" sz="700" kern="1200" dirty="0">
                          <a:solidFill>
                            <a:schemeClr val="dk1"/>
                          </a:solidFill>
                          <a:effectLst/>
                          <a:latin typeface="+mn-lt"/>
                          <a:ea typeface="+mn-ea"/>
                          <a:cs typeface="+mn-cs"/>
                        </a:rPr>
                        <a:t>Low production costs mean relatively cheap energy supply which encourages high energy demand. </a:t>
                      </a:r>
                    </a:p>
                    <a:p>
                      <a:r>
                        <a:rPr lang="en-GB" sz="700" kern="1200" dirty="0">
                          <a:solidFill>
                            <a:schemeClr val="dk1"/>
                          </a:solidFill>
                          <a:effectLst/>
                          <a:latin typeface="+mn-lt"/>
                          <a:ea typeface="+mn-ea"/>
                          <a:cs typeface="+mn-cs"/>
                        </a:rPr>
                        <a:t>The cost of conversion into electricity varies from one source to another. </a:t>
                      </a:r>
                    </a:p>
                    <a:p>
                      <a:r>
                        <a:rPr lang="en-GB" sz="700" kern="1200" dirty="0">
                          <a:solidFill>
                            <a:schemeClr val="dk1"/>
                          </a:solidFill>
                          <a:effectLst/>
                          <a:latin typeface="+mn-lt"/>
                          <a:ea typeface="+mn-ea"/>
                          <a:cs typeface="+mn-cs"/>
                        </a:rPr>
                        <a:t>Energy supply and consumption affects the price paid by the customer.</a:t>
                      </a:r>
                    </a:p>
                  </a:txBody>
                  <a:tcPr marL="68580" marR="68580" marT="34290" marB="34290">
                    <a:solidFill>
                      <a:schemeClr val="accent4">
                        <a:lumMod val="20000"/>
                        <a:lumOff val="80000"/>
                      </a:schemeClr>
                    </a:solidFill>
                  </a:tcPr>
                </a:tc>
                <a:extLst>
                  <a:ext uri="{0D108BD9-81ED-4DB2-BD59-A6C34878D82A}">
                    <a16:rowId xmlns:a16="http://schemas.microsoft.com/office/drawing/2014/main" val="2955319433"/>
                  </a:ext>
                </a:extLst>
              </a:tr>
              <a:tr h="421959">
                <a:tc>
                  <a:txBody>
                    <a:bodyPr/>
                    <a:lstStyle/>
                    <a:p>
                      <a:pPr algn="l"/>
                      <a:r>
                        <a:rPr lang="en-GB" sz="700" b="1" dirty="0">
                          <a:solidFill>
                            <a:srgbClr val="C00000"/>
                          </a:solidFill>
                        </a:rPr>
                        <a:t>Technology</a:t>
                      </a:r>
                    </a:p>
                  </a:txBody>
                  <a:tcPr marL="68580" marR="68580" marT="34290" marB="34290">
                    <a:solidFill>
                      <a:schemeClr val="accent4">
                        <a:lumMod val="40000"/>
                        <a:lumOff val="6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Advances in technology can lead to discovery of new sources of energy and new ways of generating energy as well as new ways to exploit more inaccessible sources of energy e.g. fracking</a:t>
                      </a:r>
                    </a:p>
                  </a:txBody>
                  <a:tcPr marL="68580" marR="68580" marT="34290" marB="34290">
                    <a:solidFill>
                      <a:srgbClr val="FFFFCC"/>
                    </a:solidFill>
                  </a:tcPr>
                </a:tc>
                <a:extLst>
                  <a:ext uri="{0D108BD9-81ED-4DB2-BD59-A6C34878D82A}">
                    <a16:rowId xmlns:a16="http://schemas.microsoft.com/office/drawing/2014/main" val="4232474201"/>
                  </a:ext>
                </a:extLst>
              </a:tr>
              <a:tr h="379923">
                <a:tc>
                  <a:txBody>
                    <a:bodyPr/>
                    <a:lstStyle/>
                    <a:p>
                      <a:pPr algn="l"/>
                      <a:r>
                        <a:rPr lang="en-GB" sz="700" b="1" dirty="0">
                          <a:solidFill>
                            <a:srgbClr val="C00000"/>
                          </a:solidFill>
                        </a:rPr>
                        <a:t>Political Factors</a:t>
                      </a:r>
                    </a:p>
                  </a:txBody>
                  <a:tcPr marL="68580" marR="68580" marT="34290" marB="34290">
                    <a:solidFill>
                      <a:schemeClr val="accent4">
                        <a:lumMod val="40000"/>
                        <a:lumOff val="60000"/>
                      </a:schemeClr>
                    </a:solidFill>
                  </a:tcPr>
                </a:tc>
                <a:tc>
                  <a:txBody>
                    <a:bodyPr/>
                    <a:lstStyle/>
                    <a:p>
                      <a:r>
                        <a:rPr lang="en-GB" sz="700" kern="1200" dirty="0">
                          <a:solidFill>
                            <a:schemeClr val="dk1"/>
                          </a:solidFill>
                          <a:effectLst/>
                          <a:latin typeface="+mn-lt"/>
                          <a:ea typeface="+mn-ea"/>
                          <a:cs typeface="+mn-cs"/>
                        </a:rPr>
                        <a:t>Energy security is affected by importing energy from other countries. They need to be politically stable so uninterrupted supply is guaranteed (i.e. no wars) and politically ‘friendly’ counties in the same alliance e.g. EU, NATO</a:t>
                      </a:r>
                    </a:p>
                  </a:txBody>
                  <a:tcPr marL="68580" marR="68580" marT="34290" marB="34290">
                    <a:solidFill>
                      <a:schemeClr val="accent4">
                        <a:lumMod val="20000"/>
                        <a:lumOff val="80000"/>
                      </a:schemeClr>
                    </a:solidFill>
                  </a:tcPr>
                </a:tc>
                <a:extLst>
                  <a:ext uri="{0D108BD9-81ED-4DB2-BD59-A6C34878D82A}">
                    <a16:rowId xmlns:a16="http://schemas.microsoft.com/office/drawing/2014/main" val="2644495783"/>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3090567914"/>
              </p:ext>
            </p:extLst>
          </p:nvPr>
        </p:nvGraphicFramePr>
        <p:xfrm>
          <a:off x="5721760" y="21429"/>
          <a:ext cx="4177228" cy="2956560"/>
        </p:xfrm>
        <a:graphic>
          <a:graphicData uri="http://schemas.openxmlformats.org/drawingml/2006/table">
            <a:tbl>
              <a:tblPr firstRow="1" bandRow="1">
                <a:tableStyleId>{5C22544A-7EE6-4342-B048-85BDC9FD1C3A}</a:tableStyleId>
              </a:tblPr>
              <a:tblGrid>
                <a:gridCol w="900000">
                  <a:extLst>
                    <a:ext uri="{9D8B030D-6E8A-4147-A177-3AD203B41FA5}">
                      <a16:colId xmlns:a16="http://schemas.microsoft.com/office/drawing/2014/main" val="1179733971"/>
                    </a:ext>
                  </a:extLst>
                </a:gridCol>
                <a:gridCol w="756000">
                  <a:extLst>
                    <a:ext uri="{9D8B030D-6E8A-4147-A177-3AD203B41FA5}">
                      <a16:colId xmlns:a16="http://schemas.microsoft.com/office/drawing/2014/main" val="2569908321"/>
                    </a:ext>
                  </a:extLst>
                </a:gridCol>
                <a:gridCol w="792000">
                  <a:extLst>
                    <a:ext uri="{9D8B030D-6E8A-4147-A177-3AD203B41FA5}">
                      <a16:colId xmlns:a16="http://schemas.microsoft.com/office/drawing/2014/main" val="1602168666"/>
                    </a:ext>
                  </a:extLst>
                </a:gridCol>
                <a:gridCol w="900000">
                  <a:extLst>
                    <a:ext uri="{9D8B030D-6E8A-4147-A177-3AD203B41FA5}">
                      <a16:colId xmlns:a16="http://schemas.microsoft.com/office/drawing/2014/main" val="143955395"/>
                    </a:ext>
                  </a:extLst>
                </a:gridCol>
                <a:gridCol w="829228">
                  <a:extLst>
                    <a:ext uri="{9D8B030D-6E8A-4147-A177-3AD203B41FA5}">
                      <a16:colId xmlns:a16="http://schemas.microsoft.com/office/drawing/2014/main" val="3246750730"/>
                    </a:ext>
                  </a:extLst>
                </a:gridCol>
              </a:tblGrid>
              <a:tr h="202820">
                <a:tc gridSpan="5">
                  <a:txBody>
                    <a:bodyPr/>
                    <a:lstStyle/>
                    <a:p>
                      <a:r>
                        <a:rPr lang="en-GB" sz="800" dirty="0">
                          <a:solidFill>
                            <a:schemeClr val="tx1"/>
                          </a:solidFill>
                        </a:rPr>
                        <a:t>Impacts</a:t>
                      </a:r>
                      <a:r>
                        <a:rPr lang="en-GB" sz="800" baseline="0" dirty="0">
                          <a:solidFill>
                            <a:schemeClr val="tx1"/>
                          </a:solidFill>
                        </a:rPr>
                        <a:t> of energy insecurity</a:t>
                      </a:r>
                      <a:endParaRPr lang="en-GB" sz="800" dirty="0">
                        <a:solidFill>
                          <a:schemeClr val="tx1"/>
                        </a:solidFill>
                      </a:endParaRPr>
                    </a:p>
                  </a:txBody>
                  <a:tcPr>
                    <a:solidFill>
                      <a:schemeClr val="accent4"/>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3481771402"/>
                  </a:ext>
                </a:extLst>
              </a:tr>
              <a:tr h="492562">
                <a:tc>
                  <a:txBody>
                    <a:bodyPr/>
                    <a:lstStyle/>
                    <a:p>
                      <a:pPr algn="ctr"/>
                      <a:r>
                        <a:rPr lang="en-GB" sz="700" b="1" dirty="0"/>
                        <a:t>Exploration of difficult and environmentally sensitive areas</a:t>
                      </a:r>
                    </a:p>
                  </a:txBody>
                  <a:tcPr>
                    <a:solidFill>
                      <a:schemeClr val="accent4">
                        <a:lumMod val="60000"/>
                        <a:lumOff val="40000"/>
                      </a:schemeClr>
                    </a:solidFill>
                  </a:tcPr>
                </a:tc>
                <a:tc>
                  <a:txBody>
                    <a:bodyPr/>
                    <a:lstStyle/>
                    <a:p>
                      <a:pPr algn="ctr"/>
                      <a:r>
                        <a:rPr lang="en-GB" sz="700" b="1" dirty="0"/>
                        <a:t>Economic and Environmental Costs</a:t>
                      </a:r>
                    </a:p>
                  </a:txBody>
                  <a:tcPr>
                    <a:solidFill>
                      <a:schemeClr val="accent4">
                        <a:lumMod val="40000"/>
                        <a:lumOff val="60000"/>
                      </a:schemeClr>
                    </a:solidFill>
                  </a:tcPr>
                </a:tc>
                <a:tc>
                  <a:txBody>
                    <a:bodyPr/>
                    <a:lstStyle/>
                    <a:p>
                      <a:pPr algn="ctr"/>
                      <a:r>
                        <a:rPr lang="en-GB" sz="700" b="1" dirty="0"/>
                        <a:t>Food production</a:t>
                      </a:r>
                    </a:p>
                  </a:txBody>
                  <a:tcPr>
                    <a:solidFill>
                      <a:schemeClr val="accent4">
                        <a:lumMod val="60000"/>
                        <a:lumOff val="40000"/>
                      </a:schemeClr>
                    </a:solidFill>
                  </a:tcPr>
                </a:tc>
                <a:tc>
                  <a:txBody>
                    <a:bodyPr/>
                    <a:lstStyle/>
                    <a:p>
                      <a:pPr algn="ctr"/>
                      <a:r>
                        <a:rPr lang="en-GB" sz="700" b="1" dirty="0"/>
                        <a:t>Industrial output</a:t>
                      </a:r>
                    </a:p>
                  </a:txBody>
                  <a:tcPr>
                    <a:solidFill>
                      <a:schemeClr val="accent4">
                        <a:lumMod val="40000"/>
                        <a:lumOff val="60000"/>
                      </a:schemeClr>
                    </a:solidFill>
                  </a:tcPr>
                </a:tc>
                <a:tc>
                  <a:txBody>
                    <a:bodyPr/>
                    <a:lstStyle/>
                    <a:p>
                      <a:pPr algn="ctr"/>
                      <a:r>
                        <a:rPr lang="en-GB" sz="700" b="1" dirty="0"/>
                        <a:t>Conflict</a:t>
                      </a:r>
                    </a:p>
                  </a:txBody>
                  <a:tcPr>
                    <a:solidFill>
                      <a:schemeClr val="accent4">
                        <a:lumMod val="60000"/>
                        <a:lumOff val="40000"/>
                      </a:schemeClr>
                    </a:solidFill>
                  </a:tcPr>
                </a:tc>
                <a:extLst>
                  <a:ext uri="{0D108BD9-81ED-4DB2-BD59-A6C34878D82A}">
                    <a16:rowId xmlns:a16="http://schemas.microsoft.com/office/drawing/2014/main" val="1778888424"/>
                  </a:ext>
                </a:extLst>
              </a:tr>
              <a:tr h="2183119">
                <a:tc>
                  <a:txBody>
                    <a:bodyPr/>
                    <a:lstStyle/>
                    <a:p>
                      <a:r>
                        <a:rPr lang="en-GB" sz="700" baseline="0" dirty="0"/>
                        <a:t>Lack of energy supply will mean countries take more risks with the environment e.g. clearing forests for wood then using land to grow biofuels as in Brazil (Amazon rainforest). Drilling for oil in areas such as the Arctic. Flooding valleys to generate more HEP (3 Gorges Dam, China). Building wind farms in areas of scenic beauty</a:t>
                      </a:r>
                    </a:p>
                  </a:txBody>
                  <a:tcPr>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Pressure to use energy sources in economically marginal situations will add to the cost of energy production and therefore increase the price to the consumer</a:t>
                      </a:r>
                    </a:p>
                  </a:txBody>
                  <a:tcPr>
                    <a:solidFill>
                      <a:srgbClr val="FFFFCC"/>
                    </a:solidFill>
                  </a:tcPr>
                </a:tc>
                <a:tc>
                  <a:txBody>
                    <a:bodyPr/>
                    <a:lstStyle/>
                    <a:p>
                      <a:r>
                        <a:rPr lang="en-GB" sz="700" dirty="0"/>
                        <a:t>Modern, large-scale agriculture uses vast amounts of energy – meaning high energy costs or insecurity could impact on farming production. There could be increased competition from foreign food suppliers in countries that are more energy secure</a:t>
                      </a:r>
                    </a:p>
                  </a:txBody>
                  <a:tcPr>
                    <a:solidFill>
                      <a:schemeClr val="accent4">
                        <a:lumMod val="20000"/>
                        <a:lumOff val="80000"/>
                      </a:schemeClr>
                    </a:solidFill>
                  </a:tcPr>
                </a:tc>
                <a:tc>
                  <a:txBody>
                    <a:bodyPr/>
                    <a:lstStyle/>
                    <a:p>
                      <a:r>
                        <a:rPr lang="en-GB" sz="700" dirty="0"/>
                        <a:t>Very vulnerable to impacts of energy insecurity. Risk of losing out to more energy secure foreign competition – leading to reduced output and redundancies for workers. Affects production costs and consumer prices. Businesses could end up facing closure. Unreliable energy supply could lead to power cuts or rationing. </a:t>
                      </a:r>
                    </a:p>
                  </a:txBody>
                  <a:tcPr>
                    <a:solidFill>
                      <a:srgbClr val="FFFFCC"/>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1. Conflict between main energy consumers -people, agriculture, industry and transport</a:t>
                      </a:r>
                    </a:p>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2. Conflict between home-produced goods and imported goods. </a:t>
                      </a:r>
                    </a:p>
                    <a:p>
                      <a:pPr marL="0" marR="0" indent="0" algn="l" defTabSz="914400" rtl="0" eaLnBrk="1" fontAlgn="auto" latinLnBrk="0" hangingPunct="1">
                        <a:lnSpc>
                          <a:spcPct val="100000"/>
                        </a:lnSpc>
                        <a:spcBef>
                          <a:spcPts val="0"/>
                        </a:spcBef>
                        <a:spcAft>
                          <a:spcPts val="0"/>
                        </a:spcAft>
                        <a:buClrTx/>
                        <a:buSzTx/>
                        <a:buFontTx/>
                        <a:buNone/>
                        <a:tabLst/>
                        <a:defRPr/>
                      </a:pPr>
                      <a:r>
                        <a:rPr lang="en-GB" sz="700" dirty="0"/>
                        <a:t>3. Conflict between countries with sufficient energy supplies and those without</a:t>
                      </a:r>
                    </a:p>
                  </a:txBody>
                  <a:tcPr>
                    <a:solidFill>
                      <a:schemeClr val="accent4">
                        <a:lumMod val="20000"/>
                        <a:lumOff val="80000"/>
                      </a:schemeClr>
                    </a:solidFill>
                  </a:tcPr>
                </a:tc>
                <a:extLst>
                  <a:ext uri="{0D108BD9-81ED-4DB2-BD59-A6C34878D82A}">
                    <a16:rowId xmlns:a16="http://schemas.microsoft.com/office/drawing/2014/main" val="309674994"/>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1556517765"/>
              </p:ext>
            </p:extLst>
          </p:nvPr>
        </p:nvGraphicFramePr>
        <p:xfrm>
          <a:off x="5734199" y="3010788"/>
          <a:ext cx="1999373" cy="2471907"/>
        </p:xfrm>
        <a:graphic>
          <a:graphicData uri="http://schemas.openxmlformats.org/drawingml/2006/table">
            <a:tbl>
              <a:tblPr firstRow="1" bandRow="1">
                <a:tableStyleId>{00A15C55-8517-42AA-B614-E9B94910E393}</a:tableStyleId>
              </a:tblPr>
              <a:tblGrid>
                <a:gridCol w="210135">
                  <a:extLst>
                    <a:ext uri="{9D8B030D-6E8A-4147-A177-3AD203B41FA5}">
                      <a16:colId xmlns:a16="http://schemas.microsoft.com/office/drawing/2014/main" val="204375177"/>
                    </a:ext>
                  </a:extLst>
                </a:gridCol>
                <a:gridCol w="1789238">
                  <a:extLst>
                    <a:ext uri="{9D8B030D-6E8A-4147-A177-3AD203B41FA5}">
                      <a16:colId xmlns:a16="http://schemas.microsoft.com/office/drawing/2014/main" val="2237019522"/>
                    </a:ext>
                  </a:extLst>
                </a:gridCol>
              </a:tblGrid>
              <a:tr h="201147">
                <a:tc gridSpan="2">
                  <a:txBody>
                    <a:bodyPr/>
                    <a:lstStyle/>
                    <a:p>
                      <a:pPr algn="l"/>
                      <a:r>
                        <a:rPr lang="en-GB" sz="800" dirty="0">
                          <a:solidFill>
                            <a:schemeClr val="tx1"/>
                          </a:solidFill>
                        </a:rPr>
                        <a:t>Strategies to increase energy supply</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1311478">
                <a:tc>
                  <a:txBody>
                    <a:bodyPr/>
                    <a:lstStyle/>
                    <a:p>
                      <a:pPr algn="l"/>
                      <a:r>
                        <a:rPr lang="en-GB" sz="700" b="1" dirty="0"/>
                        <a:t>Renewables</a:t>
                      </a:r>
                    </a:p>
                  </a:txBody>
                  <a:tcPr marL="68580" marR="68580" marT="34290" marB="34290" vert="vert270">
                    <a:solidFill>
                      <a:srgbClr val="FFFFCC"/>
                    </a:solidFill>
                  </a:tcPr>
                </a:tc>
                <a:tc>
                  <a:txBody>
                    <a:bodyPr/>
                    <a:lstStyle/>
                    <a:p>
                      <a:pPr algn="l"/>
                      <a:r>
                        <a:rPr lang="en-GB" sz="700" b="0" dirty="0"/>
                        <a:t>Biomass: Biodiesel and ethanol made from crops e.g. sugar cane/soy beans. Methane capture from rubbish in landfill. </a:t>
                      </a:r>
                    </a:p>
                    <a:p>
                      <a:pPr algn="l"/>
                      <a:r>
                        <a:rPr lang="en-GB" sz="700" b="0" dirty="0"/>
                        <a:t>Tidal: concerts energy from tides into electricity. Proposals for River Severn estuary but large environmental conflict </a:t>
                      </a:r>
                    </a:p>
                    <a:p>
                      <a:pPr algn="l"/>
                      <a:r>
                        <a:rPr lang="en-GB" sz="700" b="0" dirty="0"/>
                        <a:t>Geothermal: generated and stored in the Earth – so far limited to near tectonic margins</a:t>
                      </a:r>
                    </a:p>
                    <a:p>
                      <a:pPr algn="l"/>
                      <a:r>
                        <a:rPr lang="en-GB" sz="700" b="0" dirty="0"/>
                        <a:t>Wave: Energy from up and down motion – still in development to be efficient</a:t>
                      </a:r>
                    </a:p>
                    <a:p>
                      <a:pPr algn="l"/>
                      <a:r>
                        <a:rPr lang="en-GB" sz="700" b="0" dirty="0"/>
                        <a:t>Also – wind, HEP and solar. </a:t>
                      </a:r>
                    </a:p>
                  </a:txBody>
                  <a:tcPr marL="68580" marR="68580" marT="34290" marB="34290">
                    <a:solidFill>
                      <a:schemeClr val="accent4">
                        <a:lumMod val="20000"/>
                        <a:lumOff val="80000"/>
                      </a:schemeClr>
                    </a:solidFill>
                  </a:tcPr>
                </a:tc>
                <a:extLst>
                  <a:ext uri="{0D108BD9-81ED-4DB2-BD59-A6C34878D82A}">
                    <a16:rowId xmlns:a16="http://schemas.microsoft.com/office/drawing/2014/main" val="677010289"/>
                  </a:ext>
                </a:extLst>
              </a:tr>
              <a:tr h="860909">
                <a:tc>
                  <a:txBody>
                    <a:bodyPr/>
                    <a:lstStyle/>
                    <a:p>
                      <a:pPr algn="l"/>
                      <a:r>
                        <a:rPr lang="en-GB" sz="700" b="1" dirty="0"/>
                        <a:t>Non-Renewable</a:t>
                      </a:r>
                    </a:p>
                  </a:txBody>
                  <a:tcPr marL="68580" marR="68580" marT="34290" marB="34290" vert="vert270">
                    <a:solidFill>
                      <a:schemeClr val="accent4">
                        <a:lumMod val="20000"/>
                        <a:lumOff val="80000"/>
                      </a:schemeClr>
                    </a:solidFill>
                  </a:tcPr>
                </a:tc>
                <a:tc>
                  <a:txBody>
                    <a:bodyPr/>
                    <a:lstStyle/>
                    <a:p>
                      <a:pPr algn="l"/>
                      <a:r>
                        <a:rPr lang="en-GB" sz="700" b="0" dirty="0"/>
                        <a:t>2/3 global energy still from fossil fuels</a:t>
                      </a:r>
                    </a:p>
                    <a:p>
                      <a:pPr algn="l"/>
                      <a:r>
                        <a:rPr lang="en-GB" sz="700" b="0" dirty="0"/>
                        <a:t>Fossil Fuels: - natural gas is cleanest to rely on.</a:t>
                      </a:r>
                    </a:p>
                    <a:p>
                      <a:pPr algn="l"/>
                      <a:r>
                        <a:rPr lang="en-GB" sz="700" b="0" dirty="0"/>
                        <a:t>Can focus on reducing CO2 emissions and making fossil fuels better for environment</a:t>
                      </a:r>
                    </a:p>
                    <a:p>
                      <a:pPr algn="l"/>
                      <a:r>
                        <a:rPr lang="en-GB" sz="700" b="0" dirty="0"/>
                        <a:t>Nuclear: 5% of global energy supply. Very efficient – not much uranium required. Challenges with conflict in using nuclear.</a:t>
                      </a:r>
                    </a:p>
                  </a:txBody>
                  <a:tcPr marL="68580" marR="68580" marT="34290" marB="34290">
                    <a:solidFill>
                      <a:srgbClr val="FFFFCC"/>
                    </a:solidFill>
                  </a:tcPr>
                </a:tc>
                <a:extLst>
                  <a:ext uri="{0D108BD9-81ED-4DB2-BD59-A6C34878D82A}">
                    <a16:rowId xmlns:a16="http://schemas.microsoft.com/office/drawing/2014/main" val="4259074145"/>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79463504"/>
              </p:ext>
            </p:extLst>
          </p:nvPr>
        </p:nvGraphicFramePr>
        <p:xfrm>
          <a:off x="7759278" y="4809651"/>
          <a:ext cx="2124000" cy="2026920"/>
        </p:xfrm>
        <a:graphic>
          <a:graphicData uri="http://schemas.openxmlformats.org/drawingml/2006/table">
            <a:tbl>
              <a:tblPr firstRow="1" bandRow="1">
                <a:tableStyleId>{00A15C55-8517-42AA-B614-E9B94910E393}</a:tableStyleId>
              </a:tblPr>
              <a:tblGrid>
                <a:gridCol w="1008000">
                  <a:extLst>
                    <a:ext uri="{9D8B030D-6E8A-4147-A177-3AD203B41FA5}">
                      <a16:colId xmlns:a16="http://schemas.microsoft.com/office/drawing/2014/main" val="204375177"/>
                    </a:ext>
                  </a:extLst>
                </a:gridCol>
                <a:gridCol w="1116000">
                  <a:extLst>
                    <a:ext uri="{9D8B030D-6E8A-4147-A177-3AD203B41FA5}">
                      <a16:colId xmlns:a16="http://schemas.microsoft.com/office/drawing/2014/main" val="415498858"/>
                    </a:ext>
                  </a:extLst>
                </a:gridCol>
              </a:tblGrid>
              <a:tr h="383620">
                <a:tc gridSpan="2">
                  <a:txBody>
                    <a:bodyPr/>
                    <a:lstStyle/>
                    <a:p>
                      <a:pPr algn="l"/>
                      <a:r>
                        <a:rPr lang="en-GB" sz="800" dirty="0">
                          <a:solidFill>
                            <a:schemeClr val="tx1"/>
                          </a:solidFill>
                        </a:rPr>
                        <a:t>An example of a local renewable energy scheme in an LIC or NEE to provide sustainable supplies of energy.</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154794">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700" b="1" dirty="0">
                          <a:solidFill>
                            <a:schemeClr val="tx1"/>
                          </a:solidFill>
                        </a:rPr>
                        <a:t>Micro-hydro power in Nepal</a:t>
                      </a:r>
                    </a:p>
                  </a:txBody>
                  <a:tcPr marL="68580" marR="68580" marT="34290" marB="34290">
                    <a:solidFill>
                      <a:schemeClr val="accent4">
                        <a:lumMod val="60000"/>
                        <a:lumOff val="40000"/>
                      </a:schemeClr>
                    </a:solidFill>
                  </a:tcPr>
                </a:tc>
                <a:tc hMerge="1">
                  <a:txBody>
                    <a:bodyPr/>
                    <a:lstStyle/>
                    <a:p>
                      <a:pPr algn="ctr"/>
                      <a:endParaRPr lang="en-GB" sz="700" b="1" dirty="0"/>
                    </a:p>
                  </a:txBody>
                  <a:tcPr marL="68580" marR="68580" marT="34290" marB="34290">
                    <a:solidFill>
                      <a:schemeClr val="accent4">
                        <a:lumMod val="60000"/>
                        <a:lumOff val="40000"/>
                      </a:schemeClr>
                    </a:solidFill>
                  </a:tcPr>
                </a:tc>
                <a:extLst>
                  <a:ext uri="{0D108BD9-81ED-4DB2-BD59-A6C34878D82A}">
                    <a16:rowId xmlns:a16="http://schemas.microsoft.com/office/drawing/2014/main" val="677010289"/>
                  </a:ext>
                </a:extLst>
              </a:tr>
              <a:tr h="814351">
                <a:tc>
                  <a:txBody>
                    <a:bodyPr/>
                    <a:lstStyle/>
                    <a:p>
                      <a:pPr algn="l"/>
                      <a:r>
                        <a:rPr lang="en-GB" sz="700" b="0" dirty="0"/>
                        <a:t>Context: LIC country land-locked and mountainous – difficult to import fossil fuels. No significant reserves and wood use has led to deforestation</a:t>
                      </a:r>
                    </a:p>
                  </a:txBody>
                  <a:tcPr marL="68580" marR="68580" marT="34290" marB="34290">
                    <a:solidFill>
                      <a:schemeClr val="accent4">
                        <a:lumMod val="20000"/>
                        <a:lumOff val="80000"/>
                      </a:schemeClr>
                    </a:solidFill>
                  </a:tcPr>
                </a:tc>
                <a:tc>
                  <a:txBody>
                    <a:bodyPr/>
                    <a:lstStyle/>
                    <a:p>
                      <a:pPr algn="l"/>
                      <a:r>
                        <a:rPr lang="en-GB" sz="700" b="0" dirty="0"/>
                        <a:t>Government and World Bank working together to create micro-hydro plants across rural Nepal. Run by local communities – sustainable source of energy</a:t>
                      </a:r>
                    </a:p>
                  </a:txBody>
                  <a:tcPr marL="68580" marR="68580" marT="34290" marB="34290">
                    <a:solidFill>
                      <a:srgbClr val="FFFFCC"/>
                    </a:solidFill>
                  </a:tcPr>
                </a:tc>
                <a:extLst>
                  <a:ext uri="{0D108BD9-81ED-4DB2-BD59-A6C34878D82A}">
                    <a16:rowId xmlns:a16="http://schemas.microsoft.com/office/drawing/2014/main" val="8607116"/>
                  </a:ext>
                </a:extLst>
              </a:tr>
              <a:tr h="575096">
                <a:tc gridSpan="2">
                  <a:txBody>
                    <a:bodyPr/>
                    <a:lstStyle/>
                    <a:p>
                      <a:r>
                        <a:rPr lang="en-GB" sz="700" b="0" dirty="0"/>
                        <a:t>Low-cost power production. Little environmental damage. Appropriate technology. Leads to multiplier effect and creation of other small businesses in local area. Ideal for mountainous country with good water supply. Renewable energy .</a:t>
                      </a:r>
                    </a:p>
                  </a:txBody>
                  <a:tcPr marL="68580" marR="68580" marT="34290" marB="34290">
                    <a:solidFill>
                      <a:schemeClr val="accent4">
                        <a:lumMod val="20000"/>
                        <a:lumOff val="80000"/>
                      </a:schemeClr>
                    </a:solidFill>
                  </a:tcPr>
                </a:tc>
                <a:tc hMerge="1">
                  <a:txBody>
                    <a:bodyPr/>
                    <a:lstStyle/>
                    <a:p>
                      <a:pPr algn="l"/>
                      <a:endParaRPr lang="en-GB" sz="700" b="1" dirty="0"/>
                    </a:p>
                  </a:txBody>
                  <a:tcPr marL="68580" marR="68580" marT="34290" marB="34290">
                    <a:solidFill>
                      <a:srgbClr val="FFFFCC"/>
                    </a:solidFill>
                  </a:tcPr>
                </a:tc>
                <a:extLst>
                  <a:ext uri="{0D108BD9-81ED-4DB2-BD59-A6C34878D82A}">
                    <a16:rowId xmlns:a16="http://schemas.microsoft.com/office/drawing/2014/main" val="1149589851"/>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2994950116"/>
              </p:ext>
            </p:extLst>
          </p:nvPr>
        </p:nvGraphicFramePr>
        <p:xfrm>
          <a:off x="7733572" y="3010788"/>
          <a:ext cx="2152333" cy="1821180"/>
        </p:xfrm>
        <a:graphic>
          <a:graphicData uri="http://schemas.openxmlformats.org/drawingml/2006/table">
            <a:tbl>
              <a:tblPr firstRow="1" bandRow="1">
                <a:tableStyleId>{00A15C55-8517-42AA-B614-E9B94910E393}</a:tableStyleId>
              </a:tblPr>
              <a:tblGrid>
                <a:gridCol w="947314">
                  <a:extLst>
                    <a:ext uri="{9D8B030D-6E8A-4147-A177-3AD203B41FA5}">
                      <a16:colId xmlns:a16="http://schemas.microsoft.com/office/drawing/2014/main" val="204375177"/>
                    </a:ext>
                  </a:extLst>
                </a:gridCol>
                <a:gridCol w="1205019">
                  <a:extLst>
                    <a:ext uri="{9D8B030D-6E8A-4147-A177-3AD203B41FA5}">
                      <a16:colId xmlns:a16="http://schemas.microsoft.com/office/drawing/2014/main" val="2494341244"/>
                    </a:ext>
                  </a:extLst>
                </a:gridCol>
              </a:tblGrid>
              <a:tr h="167654">
                <a:tc gridSpan="2">
                  <a:txBody>
                    <a:bodyPr/>
                    <a:lstStyle/>
                    <a:p>
                      <a:pPr algn="l"/>
                      <a:r>
                        <a:rPr lang="en-GB" sz="800" dirty="0">
                          <a:solidFill>
                            <a:schemeClr val="tx1"/>
                          </a:solidFill>
                        </a:rPr>
                        <a:t>Sustainable energy future</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248127">
                <a:tc gridSpan="2">
                  <a:txBody>
                    <a:bodyPr/>
                    <a:lstStyle/>
                    <a:p>
                      <a:pPr algn="l"/>
                      <a:r>
                        <a:rPr lang="en-GB" sz="700" dirty="0">
                          <a:solidFill>
                            <a:schemeClr val="tx1"/>
                          </a:solidFill>
                        </a:rPr>
                        <a:t>Energy conservation – minimising wastage of energy and using it as efficiently as possible</a:t>
                      </a:r>
                    </a:p>
                  </a:txBody>
                  <a:tcPr marL="68580" marR="68580" marT="34290" marB="34290"/>
                </a:tc>
                <a:tc hMerge="1">
                  <a:txBody>
                    <a:bodyPr/>
                    <a:lstStyle/>
                    <a:p>
                      <a:endParaRPr lang="en-GB"/>
                    </a:p>
                  </a:txBody>
                  <a:tcPr/>
                </a:tc>
                <a:extLst>
                  <a:ext uri="{0D108BD9-81ED-4DB2-BD59-A6C34878D82A}">
                    <a16:rowId xmlns:a16="http://schemas.microsoft.com/office/drawing/2014/main" val="1864273446"/>
                  </a:ext>
                </a:extLst>
              </a:tr>
              <a:tr h="1280874">
                <a:tc>
                  <a:txBody>
                    <a:bodyPr/>
                    <a:lstStyle/>
                    <a:p>
                      <a:pPr algn="l"/>
                      <a:r>
                        <a:rPr lang="en-GB" sz="700" b="1" dirty="0"/>
                        <a:t>Individual Usage and Carbon Footprints</a:t>
                      </a:r>
                    </a:p>
                    <a:p>
                      <a:pPr marL="171450" indent="-171450" algn="l">
                        <a:buFont typeface="Arial" panose="020B0604020202020204" pitchFamily="34" charset="0"/>
                        <a:buChar char="•"/>
                      </a:pPr>
                      <a:r>
                        <a:rPr lang="en-GB" sz="700" b="0" dirty="0"/>
                        <a:t>Loft insulation</a:t>
                      </a:r>
                    </a:p>
                    <a:p>
                      <a:pPr marL="171450" indent="-171450" algn="l">
                        <a:buFont typeface="Arial" panose="020B0604020202020204" pitchFamily="34" charset="0"/>
                        <a:buChar char="•"/>
                      </a:pPr>
                      <a:r>
                        <a:rPr lang="en-GB" sz="700" b="0" dirty="0"/>
                        <a:t>Double glazing</a:t>
                      </a:r>
                    </a:p>
                    <a:p>
                      <a:pPr marL="171450" indent="-171450" algn="l">
                        <a:buFont typeface="Arial" panose="020B0604020202020204" pitchFamily="34" charset="0"/>
                        <a:buChar char="•"/>
                      </a:pPr>
                      <a:r>
                        <a:rPr lang="en-GB" sz="700" b="0" dirty="0"/>
                        <a:t>Draught proofing</a:t>
                      </a:r>
                    </a:p>
                    <a:p>
                      <a:pPr marL="171450" indent="-171450" algn="l">
                        <a:buFont typeface="Arial" panose="020B0604020202020204" pitchFamily="34" charset="0"/>
                        <a:buChar char="•"/>
                      </a:pPr>
                      <a:r>
                        <a:rPr lang="en-GB" sz="700" b="0" dirty="0"/>
                        <a:t>New efficient boilers</a:t>
                      </a:r>
                    </a:p>
                    <a:p>
                      <a:pPr marL="171450" indent="-171450" algn="l">
                        <a:buFont typeface="Arial" panose="020B0604020202020204" pitchFamily="34" charset="0"/>
                        <a:buChar char="•"/>
                      </a:pPr>
                      <a:r>
                        <a:rPr lang="en-GB" sz="700" b="0" dirty="0"/>
                        <a:t>Cavity wall insulation</a:t>
                      </a:r>
                    </a:p>
                    <a:p>
                      <a:pPr marL="171450" indent="-171450" algn="l">
                        <a:buFont typeface="Arial" panose="020B0604020202020204" pitchFamily="34" charset="0"/>
                        <a:buChar char="•"/>
                      </a:pPr>
                      <a:r>
                        <a:rPr lang="en-GB" sz="700" b="0" dirty="0"/>
                        <a:t>Create your own energy e.g. solar panels</a:t>
                      </a:r>
                    </a:p>
                  </a:txBody>
                  <a:tcPr marL="68580" marR="68580" marT="34290" marB="34290">
                    <a:solidFill>
                      <a:schemeClr val="accent4">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700" b="1" dirty="0"/>
                        <a:t>Reducing Energy  Use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t>Designing homes and workplaces</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t>Sustainable transport options e.g. car-share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t>Demand reduction – by conserving energy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b="0" dirty="0"/>
                        <a:t>Modern Technology – e.g. carbon capture or combined head and power (CHP)</a:t>
                      </a:r>
                    </a:p>
                  </a:txBody>
                  <a:tcPr marL="68580" marR="68580" marT="34290" marB="34290">
                    <a:solidFill>
                      <a:srgbClr val="FFFFCC"/>
                    </a:solidFill>
                  </a:tcPr>
                </a:tc>
                <a:extLst>
                  <a:ext uri="{0D108BD9-81ED-4DB2-BD59-A6C34878D82A}">
                    <a16:rowId xmlns:a16="http://schemas.microsoft.com/office/drawing/2014/main" val="677010289"/>
                  </a:ext>
                </a:extLst>
              </a:tr>
            </a:tbl>
          </a:graphicData>
        </a:graphic>
      </p:graphicFrame>
      <p:graphicFrame>
        <p:nvGraphicFramePr>
          <p:cNvPr id="29" name="Table 28"/>
          <p:cNvGraphicFramePr>
            <a:graphicFrameLocks noGrp="1"/>
          </p:cNvGraphicFramePr>
          <p:nvPr>
            <p:extLst>
              <p:ext uri="{D42A27DB-BD31-4B8C-83A1-F6EECF244321}">
                <p14:modId xmlns:p14="http://schemas.microsoft.com/office/powerpoint/2010/main" val="1953928547"/>
              </p:ext>
            </p:extLst>
          </p:nvPr>
        </p:nvGraphicFramePr>
        <p:xfrm>
          <a:off x="3677451" y="4707443"/>
          <a:ext cx="2059756" cy="2197797"/>
        </p:xfrm>
        <a:graphic>
          <a:graphicData uri="http://schemas.openxmlformats.org/drawingml/2006/table">
            <a:tbl>
              <a:tblPr firstRow="1" bandRow="1">
                <a:tableStyleId>{00A15C55-8517-42AA-B614-E9B94910E393}</a:tableStyleId>
              </a:tblPr>
              <a:tblGrid>
                <a:gridCol w="1040932">
                  <a:extLst>
                    <a:ext uri="{9D8B030D-6E8A-4147-A177-3AD203B41FA5}">
                      <a16:colId xmlns:a16="http://schemas.microsoft.com/office/drawing/2014/main" val="204375177"/>
                    </a:ext>
                  </a:extLst>
                </a:gridCol>
                <a:gridCol w="1018824">
                  <a:extLst>
                    <a:ext uri="{9D8B030D-6E8A-4147-A177-3AD203B41FA5}">
                      <a16:colId xmlns:a16="http://schemas.microsoft.com/office/drawing/2014/main" val="1951941109"/>
                    </a:ext>
                  </a:extLst>
                </a:gridCol>
              </a:tblGrid>
              <a:tr h="512656">
                <a:tc gridSpan="2">
                  <a:txBody>
                    <a:bodyPr/>
                    <a:lstStyle/>
                    <a:p>
                      <a:pPr algn="l"/>
                      <a:r>
                        <a:rPr lang="en-GB" sz="800" dirty="0">
                          <a:solidFill>
                            <a:schemeClr val="tx1"/>
                          </a:solidFill>
                        </a:rPr>
                        <a:t>An example to show how the extraction of a fossil fuel has both advantages and disadvantages.</a:t>
                      </a:r>
                    </a:p>
                  </a:txBody>
                  <a:tcPr marL="68580" marR="68580" marT="34290" marB="34290"/>
                </a:tc>
                <a:tc hMerge="1">
                  <a:txBody>
                    <a:bodyPr/>
                    <a:lstStyle/>
                    <a:p>
                      <a:endParaRPr lang="en-GB"/>
                    </a:p>
                  </a:txBody>
                  <a:tcPr/>
                </a:tc>
                <a:extLst>
                  <a:ext uri="{0D108BD9-81ED-4DB2-BD59-A6C34878D82A}">
                    <a16:rowId xmlns:a16="http://schemas.microsoft.com/office/drawing/2014/main" val="2493414973"/>
                  </a:ext>
                </a:extLst>
              </a:tr>
              <a:tr h="206861">
                <a:tc gridSpan="2">
                  <a:txBody>
                    <a:bodyPr/>
                    <a:lstStyle/>
                    <a:p>
                      <a:pPr algn="ctr"/>
                      <a:r>
                        <a:rPr lang="en-GB" sz="700"/>
                        <a:t>Shale </a:t>
                      </a:r>
                      <a:r>
                        <a:rPr lang="en-GB" sz="700" dirty="0"/>
                        <a:t>Gas  (via Fracking)</a:t>
                      </a:r>
                    </a:p>
                  </a:txBody>
                  <a:tcPr marL="68580" marR="68580" marT="34290" marB="34290">
                    <a:solidFill>
                      <a:schemeClr val="accent4">
                        <a:lumMod val="60000"/>
                        <a:lumOff val="40000"/>
                      </a:schemeClr>
                    </a:solidFill>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700" dirty="0"/>
                    </a:p>
                  </a:txBody>
                  <a:tcPr marL="68580" marR="68580" marT="34290" marB="34290">
                    <a:solidFill>
                      <a:schemeClr val="accent4">
                        <a:lumMod val="60000"/>
                        <a:lumOff val="40000"/>
                      </a:schemeClr>
                    </a:solidFill>
                  </a:tcPr>
                </a:tc>
                <a:extLst>
                  <a:ext uri="{0D108BD9-81ED-4DB2-BD59-A6C34878D82A}">
                    <a16:rowId xmlns:a16="http://schemas.microsoft.com/office/drawing/2014/main" val="677010289"/>
                  </a:ext>
                </a:extLst>
              </a:tr>
              <a:tr h="1162469">
                <a:tc>
                  <a:txBody>
                    <a:bodyPr/>
                    <a:lstStyle/>
                    <a:p>
                      <a:r>
                        <a:rPr lang="en-GB" sz="700" b="1" dirty="0"/>
                        <a:t>Opportunities</a:t>
                      </a:r>
                      <a:r>
                        <a:rPr lang="en-GB" sz="700" dirty="0"/>
                        <a:t> </a:t>
                      </a:r>
                    </a:p>
                    <a:p>
                      <a:pPr marL="0" indent="0">
                        <a:buFontTx/>
                        <a:buNone/>
                      </a:pPr>
                      <a:r>
                        <a:rPr lang="en-GB" sz="700" dirty="0"/>
                        <a:t>Shale gas is readily available in UK. </a:t>
                      </a:r>
                    </a:p>
                    <a:p>
                      <a:pPr marL="0" indent="0">
                        <a:buFontTx/>
                        <a:buNone/>
                      </a:pPr>
                      <a:r>
                        <a:rPr lang="en-GB" sz="700" dirty="0"/>
                        <a:t> Will act as a bridging fuel until alternative technologies are              developed. </a:t>
                      </a:r>
                    </a:p>
                    <a:p>
                      <a:pPr marL="0" indent="0">
                        <a:buFontTx/>
                        <a:buNone/>
                      </a:pPr>
                      <a:r>
                        <a:rPr lang="en-GB" sz="700" dirty="0"/>
                        <a:t>Increased cost of fuel makes fracking now affordable.</a:t>
                      </a:r>
                    </a:p>
                    <a:p>
                      <a:pPr marL="0" indent="0">
                        <a:buFontTx/>
                        <a:buNone/>
                      </a:pPr>
                      <a:r>
                        <a:rPr lang="en-GB" sz="700" dirty="0"/>
                        <a:t>Economic benefit to UK and local area e.g. job creation</a:t>
                      </a:r>
                    </a:p>
                  </a:txBody>
                  <a:tcPr>
                    <a:solidFill>
                      <a:srgbClr val="FFFFCC"/>
                    </a:solidFill>
                  </a:tcPr>
                </a:tc>
                <a:tc>
                  <a:txBody>
                    <a:bodyPr/>
                    <a:lstStyle/>
                    <a:p>
                      <a:r>
                        <a:rPr lang="en-GB" sz="700" b="1" dirty="0"/>
                        <a:t>Challenges</a:t>
                      </a:r>
                      <a:r>
                        <a:rPr lang="en-GB" sz="700" dirty="0"/>
                        <a:t> </a:t>
                      </a:r>
                    </a:p>
                    <a:p>
                      <a:r>
                        <a:rPr lang="en-GB" sz="700" dirty="0"/>
                        <a:t>Contaminated</a:t>
                      </a:r>
                      <a:r>
                        <a:rPr lang="en-GB" sz="700" baseline="0" dirty="0"/>
                        <a:t> water is pumped back into the ground and can affect water supplies. </a:t>
                      </a:r>
                    </a:p>
                    <a:p>
                      <a:r>
                        <a:rPr lang="en-GB" sz="700" baseline="0" dirty="0"/>
                        <a:t>Fracking uses a lot of energy. </a:t>
                      </a:r>
                    </a:p>
                    <a:p>
                      <a:r>
                        <a:rPr lang="en-GB" sz="700" baseline="0" dirty="0"/>
                        <a:t>3% of gas extracted is lost to atmosphere; this is methane, a greenhouse gas.</a:t>
                      </a:r>
                    </a:p>
                    <a:p>
                      <a:r>
                        <a:rPr lang="en-GB" sz="700" baseline="0" dirty="0"/>
                        <a:t>Earthquakes in local area</a:t>
                      </a:r>
                      <a:endParaRPr lang="en-GB" sz="700" dirty="0"/>
                    </a:p>
                  </a:txBody>
                  <a:tcPr>
                    <a:solidFill>
                      <a:schemeClr val="accent4">
                        <a:lumMod val="20000"/>
                        <a:lumOff val="80000"/>
                      </a:schemeClr>
                    </a:solidFill>
                  </a:tcPr>
                </a:tc>
                <a:extLst>
                  <a:ext uri="{0D108BD9-81ED-4DB2-BD59-A6C34878D82A}">
                    <a16:rowId xmlns:a16="http://schemas.microsoft.com/office/drawing/2014/main" val="2615411281"/>
                  </a:ext>
                </a:extLst>
              </a:tr>
            </a:tbl>
          </a:graphicData>
        </a:graphic>
      </p:graphicFrame>
      <p:pic>
        <p:nvPicPr>
          <p:cNvPr id="30" name="Picture 29">
            <a:extLst>
              <a:ext uri="{FF2B5EF4-FFF2-40B4-BE49-F238E27FC236}">
                <a16:creationId xmlns:a16="http://schemas.microsoft.com/office/drawing/2014/main" id="{D3D16270-A38E-4E66-87CB-E4941873C1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2915" y="5515494"/>
            <a:ext cx="1999373" cy="1342152"/>
          </a:xfrm>
          <a:prstGeom prst="rect">
            <a:avLst/>
          </a:prstGeom>
        </p:spPr>
      </p:pic>
      <p:pic>
        <p:nvPicPr>
          <p:cNvPr id="2" name="Picture 1">
            <a:extLst>
              <a:ext uri="{FF2B5EF4-FFF2-40B4-BE49-F238E27FC236}">
                <a16:creationId xmlns:a16="http://schemas.microsoft.com/office/drawing/2014/main" id="{58AA0D04-A5EF-43D0-939D-B927D12FBB4D}"/>
              </a:ext>
            </a:extLst>
          </p:cNvPr>
          <p:cNvPicPr>
            <a:picLocks noChangeAspect="1"/>
          </p:cNvPicPr>
          <p:nvPr/>
        </p:nvPicPr>
        <p:blipFill rotWithShape="1">
          <a:blip r:embed="rId5"/>
          <a:srcRect l="2469" t="12188" r="1806" b="6445"/>
          <a:stretch/>
        </p:blipFill>
        <p:spPr>
          <a:xfrm>
            <a:off x="0" y="228843"/>
            <a:ext cx="2822231" cy="1705527"/>
          </a:xfrm>
          <a:prstGeom prst="rect">
            <a:avLst/>
          </a:prstGeom>
        </p:spPr>
      </p:pic>
      <p:pic>
        <p:nvPicPr>
          <p:cNvPr id="6" name="Picture 5">
            <a:extLst>
              <a:ext uri="{FF2B5EF4-FFF2-40B4-BE49-F238E27FC236}">
                <a16:creationId xmlns:a16="http://schemas.microsoft.com/office/drawing/2014/main" id="{A34C724B-A6C5-4E5C-A38B-02D8323C6BFF}"/>
              </a:ext>
            </a:extLst>
          </p:cNvPr>
          <p:cNvPicPr>
            <a:picLocks noChangeAspect="1"/>
          </p:cNvPicPr>
          <p:nvPr/>
        </p:nvPicPr>
        <p:blipFill rotWithShape="1">
          <a:blip r:embed="rId6"/>
          <a:srcRect r="10600" b="11242"/>
          <a:stretch/>
        </p:blipFill>
        <p:spPr>
          <a:xfrm>
            <a:off x="38099" y="2973954"/>
            <a:ext cx="2813920" cy="1557434"/>
          </a:xfrm>
          <a:prstGeom prst="rect">
            <a:avLst/>
          </a:prstGeom>
        </p:spPr>
      </p:pic>
      <p:graphicFrame>
        <p:nvGraphicFramePr>
          <p:cNvPr id="32" name="Table 31">
            <a:extLst>
              <a:ext uri="{FF2B5EF4-FFF2-40B4-BE49-F238E27FC236}">
                <a16:creationId xmlns:a16="http://schemas.microsoft.com/office/drawing/2014/main" id="{B86EE42E-5B99-45E9-9F73-35EB53697CDF}"/>
              </a:ext>
            </a:extLst>
          </p:cNvPr>
          <p:cNvGraphicFramePr>
            <a:graphicFrameLocks noGrp="1"/>
          </p:cNvGraphicFramePr>
          <p:nvPr>
            <p:extLst>
              <p:ext uri="{D42A27DB-BD31-4B8C-83A1-F6EECF244321}">
                <p14:modId xmlns:p14="http://schemas.microsoft.com/office/powerpoint/2010/main" val="1200945309"/>
              </p:ext>
            </p:extLst>
          </p:nvPr>
        </p:nvGraphicFramePr>
        <p:xfrm>
          <a:off x="38100" y="4567428"/>
          <a:ext cx="3622954" cy="2373533"/>
        </p:xfrm>
        <a:graphic>
          <a:graphicData uri="http://schemas.openxmlformats.org/drawingml/2006/table">
            <a:tbl>
              <a:tblPr firstRow="1" bandRow="1">
                <a:tableStyleId>{00A15C55-8517-42AA-B614-E9B94910E393}</a:tableStyleId>
              </a:tblPr>
              <a:tblGrid>
                <a:gridCol w="714035">
                  <a:extLst>
                    <a:ext uri="{9D8B030D-6E8A-4147-A177-3AD203B41FA5}">
                      <a16:colId xmlns:a16="http://schemas.microsoft.com/office/drawing/2014/main" val="20000"/>
                    </a:ext>
                  </a:extLst>
                </a:gridCol>
                <a:gridCol w="2908919">
                  <a:extLst>
                    <a:ext uri="{9D8B030D-6E8A-4147-A177-3AD203B41FA5}">
                      <a16:colId xmlns:a16="http://schemas.microsoft.com/office/drawing/2014/main" val="20001"/>
                    </a:ext>
                  </a:extLst>
                </a:gridCol>
              </a:tblGrid>
              <a:tr h="285653">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kern="1200" dirty="0">
                          <a:solidFill>
                            <a:schemeClr val="tx1"/>
                          </a:solidFill>
                          <a:latin typeface="+mn-lt"/>
                          <a:ea typeface="+mn-ea"/>
                          <a:cs typeface="+mn-cs"/>
                        </a:rPr>
                        <a:t>Changing demand for energy in the UK creates opportunities and challenges</a:t>
                      </a:r>
                    </a:p>
                  </a:txBody>
                  <a:tcPr>
                    <a:lnR w="12700" cmpd="sng">
                      <a:noFill/>
                    </a:lnR>
                  </a:tcPr>
                </a:tc>
                <a:tc hMerge="1">
                  <a:txBody>
                    <a:bodyPr/>
                    <a:lstStyle/>
                    <a:p>
                      <a:pPr marL="171450" indent="-171450">
                        <a:buFont typeface="Arial" charset="0"/>
                        <a:buChar char="•"/>
                      </a:pPr>
                      <a:endParaRPr lang="en-GB" sz="600" baseline="0" dirty="0"/>
                    </a:p>
                  </a:txBody>
                  <a:tcPr/>
                </a:tc>
                <a:extLst>
                  <a:ext uri="{0D108BD9-81ED-4DB2-BD59-A6C34878D82A}">
                    <a16:rowId xmlns:a16="http://schemas.microsoft.com/office/drawing/2014/main" val="1153338490"/>
                  </a:ext>
                </a:extLst>
              </a:tr>
              <a:tr h="550903">
                <a:tc>
                  <a:txBody>
                    <a:bodyPr/>
                    <a:lstStyle/>
                    <a:p>
                      <a:r>
                        <a:rPr lang="en-GB" sz="700" dirty="0"/>
                        <a:t>The changing energy mix </a:t>
                      </a:r>
                    </a:p>
                  </a:txBody>
                  <a:tcPr>
                    <a:solidFill>
                      <a:schemeClr val="accent4">
                        <a:lumMod val="60000"/>
                        <a:lumOff val="40000"/>
                      </a:schemeClr>
                    </a:solidFill>
                  </a:tcPr>
                </a:tc>
                <a:tc>
                  <a:txBody>
                    <a:bodyPr/>
                    <a:lstStyle/>
                    <a:p>
                      <a:r>
                        <a:rPr lang="en-GB" sz="700" dirty="0"/>
                        <a:t>UK Energy mix in 2015 : </a:t>
                      </a:r>
                    </a:p>
                    <a:p>
                      <a:pPr marL="171450" indent="-171450">
                        <a:buFont typeface="Arial" charset="0"/>
                        <a:buChar char="•"/>
                      </a:pPr>
                      <a:r>
                        <a:rPr lang="en-GB" sz="700" dirty="0"/>
                        <a:t>Fossil fuels (65%) Coal</a:t>
                      </a:r>
                      <a:r>
                        <a:rPr lang="en-GB" sz="700" baseline="0" dirty="0"/>
                        <a:t> 31%, Gas 25%, Nuclear 19%, Renewable sources 22%. In 1970 91% from fossil fuels.</a:t>
                      </a:r>
                    </a:p>
                    <a:p>
                      <a:pPr marL="171450" indent="-171450">
                        <a:buFont typeface="Arial" charset="0"/>
                        <a:buChar char="•"/>
                      </a:pPr>
                      <a:r>
                        <a:rPr lang="en-GB" sz="700" baseline="0" dirty="0"/>
                        <a:t>The UK has invested in renewable energy e.g. solar energy and subsidies are given by the government.</a:t>
                      </a:r>
                    </a:p>
                  </a:txBody>
                  <a:tcPr>
                    <a:lnR w="12700" cmpd="sng">
                      <a:noFill/>
                    </a:lnR>
                    <a:solidFill>
                      <a:schemeClr val="accent4">
                        <a:lumMod val="20000"/>
                        <a:lumOff val="80000"/>
                      </a:schemeClr>
                    </a:solidFill>
                  </a:tcPr>
                </a:tc>
                <a:extLst>
                  <a:ext uri="{0D108BD9-81ED-4DB2-BD59-A6C34878D82A}">
                    <a16:rowId xmlns:a16="http://schemas.microsoft.com/office/drawing/2014/main" val="10000"/>
                  </a:ext>
                </a:extLst>
              </a:tr>
              <a:tr h="550903">
                <a:tc>
                  <a:txBody>
                    <a:bodyPr/>
                    <a:lstStyle/>
                    <a:p>
                      <a:r>
                        <a:rPr lang="en-GB" sz="700" dirty="0"/>
                        <a:t>Decreasing domestic supply</a:t>
                      </a:r>
                      <a:r>
                        <a:rPr lang="en-GB" sz="700" baseline="0" dirty="0"/>
                        <a:t> of oil, coal and gas.</a:t>
                      </a:r>
                      <a:endParaRPr lang="en-GB" sz="700" dirty="0"/>
                    </a:p>
                  </a:txBody>
                  <a:tcPr>
                    <a:solidFill>
                      <a:schemeClr val="accent4">
                        <a:lumMod val="60000"/>
                        <a:lumOff val="40000"/>
                      </a:schemeClr>
                    </a:solidFill>
                  </a:tcPr>
                </a:tc>
                <a:tc>
                  <a:txBody>
                    <a:bodyPr/>
                    <a:lstStyle/>
                    <a:p>
                      <a:pPr marL="171450" indent="-171450">
                        <a:buFont typeface="Arial" charset="0"/>
                        <a:buChar char="•"/>
                      </a:pPr>
                      <a:r>
                        <a:rPr lang="en-GB" sz="700" dirty="0"/>
                        <a:t>Reserves</a:t>
                      </a:r>
                      <a:r>
                        <a:rPr lang="en-GB" sz="700" baseline="0" dirty="0"/>
                        <a:t> of</a:t>
                      </a:r>
                      <a:r>
                        <a:rPr lang="en-GB" sz="700" dirty="0"/>
                        <a:t> North</a:t>
                      </a:r>
                      <a:r>
                        <a:rPr lang="en-GB" sz="700" baseline="0" dirty="0"/>
                        <a:t> Sea oil and gas are declining.</a:t>
                      </a:r>
                    </a:p>
                    <a:p>
                      <a:pPr marL="171450" indent="-171450">
                        <a:buFont typeface="Arial" charset="0"/>
                        <a:buChar char="•"/>
                      </a:pPr>
                      <a:r>
                        <a:rPr lang="en-GB" sz="700" baseline="0" dirty="0"/>
                        <a:t>EU regulations on gas emissions has led to a decrease in fossil fuel use.</a:t>
                      </a:r>
                    </a:p>
                    <a:p>
                      <a:pPr marL="171450" indent="-171450">
                        <a:buFont typeface="Arial" charset="0"/>
                        <a:buChar char="•"/>
                      </a:pPr>
                      <a:r>
                        <a:rPr lang="en-GB" sz="700" baseline="0" dirty="0"/>
                        <a:t>Energy efficient appliances and industry mean less energy is used in homes and industry.</a:t>
                      </a:r>
                      <a:endParaRPr lang="en-GB" sz="700" dirty="0"/>
                    </a:p>
                  </a:txBody>
                  <a:tcPr>
                    <a:solidFill>
                      <a:srgbClr val="FFFFCC"/>
                    </a:solidFill>
                  </a:tcPr>
                </a:tc>
                <a:extLst>
                  <a:ext uri="{0D108BD9-81ED-4DB2-BD59-A6C34878D82A}">
                    <a16:rowId xmlns:a16="http://schemas.microsoft.com/office/drawing/2014/main" val="10001"/>
                  </a:ext>
                </a:extLst>
              </a:tr>
              <a:tr h="836556">
                <a:tc>
                  <a:txBody>
                    <a:bodyPr/>
                    <a:lstStyle/>
                    <a:p>
                      <a:r>
                        <a:rPr lang="en-GB" sz="700" dirty="0"/>
                        <a:t>Economic and environmental issues linked to energy use.</a:t>
                      </a:r>
                    </a:p>
                  </a:txBody>
                  <a:tcPr>
                    <a:solidFill>
                      <a:schemeClr val="accent4">
                        <a:lumMod val="60000"/>
                        <a:lumOff val="40000"/>
                      </a:schemeClr>
                    </a:solidFill>
                  </a:tcPr>
                </a:tc>
                <a:tc>
                  <a:txBody>
                    <a:bodyPr/>
                    <a:lstStyle/>
                    <a:p>
                      <a:pPr marL="171450" indent="-171450">
                        <a:buFont typeface="Arial" charset="0"/>
                        <a:buChar char="•"/>
                      </a:pPr>
                      <a:r>
                        <a:rPr lang="en-GB" sz="700" dirty="0"/>
                        <a:t>It is cheaper to import coal into the UK than to mine it.</a:t>
                      </a:r>
                    </a:p>
                    <a:p>
                      <a:pPr marL="171450" indent="-171450">
                        <a:buFont typeface="Arial" charset="0"/>
                        <a:buChar char="•"/>
                      </a:pPr>
                      <a:r>
                        <a:rPr lang="en-GB" sz="700" dirty="0"/>
                        <a:t>Nuclear Power Stations are being decommissioned and all current plants will close by 2023</a:t>
                      </a:r>
                      <a:r>
                        <a:rPr lang="en-GB" sz="700" baseline="0" dirty="0"/>
                        <a:t> </a:t>
                      </a:r>
                      <a:r>
                        <a:rPr lang="mr-IN" sz="700" baseline="0" dirty="0"/>
                        <a:t>–</a:t>
                      </a:r>
                      <a:r>
                        <a:rPr lang="en-GB" sz="700" baseline="0" dirty="0"/>
                        <a:t> there are issues of contamination and disposal of nuclear waste.</a:t>
                      </a:r>
                    </a:p>
                    <a:p>
                      <a:pPr marL="171450" indent="-171450">
                        <a:buFont typeface="Arial" charset="0"/>
                        <a:buChar char="•"/>
                      </a:pPr>
                      <a:r>
                        <a:rPr lang="en-GB" sz="700" baseline="0" dirty="0"/>
                        <a:t>Economic issues </a:t>
                      </a:r>
                      <a:r>
                        <a:rPr lang="mr-IN" sz="700" baseline="0" dirty="0"/>
                        <a:t>–</a:t>
                      </a:r>
                      <a:r>
                        <a:rPr lang="en-GB" sz="700" baseline="0" dirty="0"/>
                        <a:t> costs, jobs, set up costs, research, reliability.</a:t>
                      </a:r>
                    </a:p>
                    <a:p>
                      <a:pPr marL="171450" indent="-171450">
                        <a:buFont typeface="Arial" charset="0"/>
                        <a:buChar char="•"/>
                      </a:pPr>
                      <a:r>
                        <a:rPr lang="en-GB" sz="700" baseline="0" dirty="0"/>
                        <a:t>Environmental costs </a:t>
                      </a:r>
                      <a:r>
                        <a:rPr lang="mr-IN" sz="700" baseline="0" dirty="0"/>
                        <a:t>–</a:t>
                      </a:r>
                      <a:r>
                        <a:rPr lang="en-GB" sz="700" baseline="0" dirty="0"/>
                        <a:t> ecosystems, waste, noise, emissions, pollution, radiation leaks.</a:t>
                      </a:r>
                      <a:endParaRPr lang="en-GB" sz="700" dirty="0"/>
                    </a:p>
                  </a:txBody>
                  <a:tcPr>
                    <a:solidFill>
                      <a:schemeClr val="accent4">
                        <a:lumMod val="20000"/>
                        <a:lumOff val="80000"/>
                      </a:schemeClr>
                    </a:solidFill>
                  </a:tcPr>
                </a:tc>
                <a:extLst>
                  <a:ext uri="{0D108BD9-81ED-4DB2-BD59-A6C34878D82A}">
                    <a16:rowId xmlns:a16="http://schemas.microsoft.com/office/drawing/2014/main" val="10002"/>
                  </a:ext>
                </a:extLst>
              </a:tr>
            </a:tbl>
          </a:graphicData>
        </a:graphic>
      </p:graphicFrame>
      <p:pic>
        <p:nvPicPr>
          <p:cNvPr id="33" name="Picture 32">
            <a:extLst>
              <a:ext uri="{FF2B5EF4-FFF2-40B4-BE49-F238E27FC236}">
                <a16:creationId xmlns:a16="http://schemas.microsoft.com/office/drawing/2014/main" id="{C4BCF058-069C-45E1-A6E3-E0AD6158679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52812" y="4712413"/>
            <a:ext cx="290697" cy="363371"/>
          </a:xfrm>
          <a:prstGeom prst="rect">
            <a:avLst/>
          </a:prstGeom>
        </p:spPr>
      </p:pic>
    </p:spTree>
    <p:extLst>
      <p:ext uri="{BB962C8B-B14F-4D97-AF65-F5344CB8AC3E}">
        <p14:creationId xmlns:p14="http://schemas.microsoft.com/office/powerpoint/2010/main" val="286064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01890" y="2820324"/>
            <a:ext cx="3637225" cy="369332"/>
          </a:xfrm>
          <a:prstGeom prst="rect">
            <a:avLst/>
          </a:prstGeom>
          <a:noFill/>
        </p:spPr>
        <p:txBody>
          <a:bodyPr wrap="square" rtlCol="0">
            <a:spAutoFit/>
          </a:bodyPr>
          <a:lstStyle/>
          <a:p>
            <a:pPr algn="ctr"/>
            <a:r>
              <a:rPr lang="en-GB" b="1" dirty="0">
                <a:solidFill>
                  <a:schemeClr val="accent6"/>
                </a:solidFill>
                <a:effectLst>
                  <a:outerShdw blurRad="38100" dist="38100" dir="2700000" algn="tl">
                    <a:srgbClr val="000000">
                      <a:alpha val="43137"/>
                    </a:srgbClr>
                  </a:outerShdw>
                </a:effectLst>
              </a:rPr>
              <a:t>The Changing Economic World</a:t>
            </a:r>
          </a:p>
        </p:txBody>
      </p:sp>
      <p:graphicFrame>
        <p:nvGraphicFramePr>
          <p:cNvPr id="5" name="Table 4"/>
          <p:cNvGraphicFramePr>
            <a:graphicFrameLocks noGrp="1"/>
          </p:cNvGraphicFramePr>
          <p:nvPr/>
        </p:nvGraphicFramePr>
        <p:xfrm>
          <a:off x="33798" y="45435"/>
          <a:ext cx="3116928" cy="1677390"/>
        </p:xfrm>
        <a:graphic>
          <a:graphicData uri="http://schemas.openxmlformats.org/drawingml/2006/table">
            <a:tbl>
              <a:tblPr firstRow="1" bandRow="1">
                <a:tableStyleId>{93296810-A885-4BE3-A3E7-6D5BEEA58F35}</a:tableStyleId>
              </a:tblPr>
              <a:tblGrid>
                <a:gridCol w="742379">
                  <a:extLst>
                    <a:ext uri="{9D8B030D-6E8A-4147-A177-3AD203B41FA5}">
                      <a16:colId xmlns:a16="http://schemas.microsoft.com/office/drawing/2014/main" val="2952904091"/>
                    </a:ext>
                  </a:extLst>
                </a:gridCol>
                <a:gridCol w="2374549">
                  <a:extLst>
                    <a:ext uri="{9D8B030D-6E8A-4147-A177-3AD203B41FA5}">
                      <a16:colId xmlns:a16="http://schemas.microsoft.com/office/drawing/2014/main" val="3100833284"/>
                    </a:ext>
                  </a:extLst>
                </a:gridCol>
              </a:tblGrid>
              <a:tr h="217817">
                <a:tc gridSpan="2">
                  <a:txBody>
                    <a:bodyPr/>
                    <a:lstStyle/>
                    <a:p>
                      <a:pPr algn="ctr"/>
                      <a:r>
                        <a:rPr lang="en-GB" sz="800" dirty="0">
                          <a:latin typeface="Calibri" panose="020F0502020204030204" pitchFamily="34" charset="0"/>
                          <a:cs typeface="Calibri" panose="020F0502020204030204" pitchFamily="34" charset="0"/>
                        </a:rPr>
                        <a:t>What is development?</a:t>
                      </a:r>
                    </a:p>
                  </a:txBody>
                  <a:tcPr/>
                </a:tc>
                <a:tc hMerge="1">
                  <a:txBody>
                    <a:bodyPr/>
                    <a:lstStyle/>
                    <a:p>
                      <a:endParaRPr lang="en-GB" dirty="0"/>
                    </a:p>
                  </a:txBody>
                  <a:tcPr/>
                </a:tc>
                <a:extLst>
                  <a:ext uri="{0D108BD9-81ED-4DB2-BD59-A6C34878D82A}">
                    <a16:rowId xmlns:a16="http://schemas.microsoft.com/office/drawing/2014/main" val="3003020488"/>
                  </a:ext>
                </a:extLst>
              </a:tr>
              <a:tr h="193948">
                <a:tc gridSpan="2">
                  <a:txBody>
                    <a:bodyPr/>
                    <a:lstStyle/>
                    <a:p>
                      <a:pPr algn="ctr"/>
                      <a:r>
                        <a:rPr lang="en-GB" sz="650" b="1" dirty="0">
                          <a:latin typeface="Calibri" panose="020F0502020204030204" pitchFamily="34" charset="0"/>
                          <a:cs typeface="Calibri" panose="020F0502020204030204" pitchFamily="34" charset="0"/>
                        </a:rPr>
                        <a:t>Development is an improvement in living standards through better use of resources. </a:t>
                      </a: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val="3435187088"/>
                  </a:ext>
                </a:extLst>
              </a:tr>
              <a:tr h="434244">
                <a:tc>
                  <a:txBody>
                    <a:bodyPr/>
                    <a:lstStyle/>
                    <a:p>
                      <a:r>
                        <a:rPr lang="en-GB" sz="650" b="1" dirty="0">
                          <a:latin typeface="Calibri" panose="020F0502020204030204" pitchFamily="34" charset="0"/>
                          <a:cs typeface="Calibri" panose="020F0502020204030204" pitchFamily="34" charset="0"/>
                        </a:rPr>
                        <a:t>Economic </a:t>
                      </a:r>
                    </a:p>
                  </a:txBody>
                  <a:tcPr/>
                </a:tc>
                <a:tc>
                  <a:txBody>
                    <a:bodyPr/>
                    <a:lstStyle/>
                    <a:p>
                      <a:r>
                        <a:rPr lang="en-GB" sz="800" dirty="0">
                          <a:latin typeface="Calibri" panose="020F0502020204030204" pitchFamily="34" charset="0"/>
                          <a:cs typeface="Calibri" panose="020F0502020204030204" pitchFamily="34" charset="0"/>
                        </a:rPr>
                        <a:t>This is progress in economic growth through levels of industrialisation,</a:t>
                      </a:r>
                      <a:r>
                        <a:rPr lang="en-GB" sz="800" baseline="0" dirty="0">
                          <a:latin typeface="Calibri" panose="020F0502020204030204" pitchFamily="34" charset="0"/>
                          <a:cs typeface="Calibri" panose="020F0502020204030204" pitchFamily="34" charset="0"/>
                        </a:rPr>
                        <a:t> types of jobs</a:t>
                      </a:r>
                      <a:r>
                        <a:rPr lang="en-GB" sz="800" dirty="0">
                          <a:latin typeface="Calibri" panose="020F0502020204030204" pitchFamily="34" charset="0"/>
                          <a:cs typeface="Calibri" panose="020F0502020204030204" pitchFamily="34" charset="0"/>
                        </a:rPr>
                        <a:t> and use of technology in farming. </a:t>
                      </a:r>
                    </a:p>
                  </a:txBody>
                  <a:tcPr/>
                </a:tc>
                <a:extLst>
                  <a:ext uri="{0D108BD9-81ED-4DB2-BD59-A6C34878D82A}">
                    <a16:rowId xmlns:a16="http://schemas.microsoft.com/office/drawing/2014/main" val="829842273"/>
                  </a:ext>
                </a:extLst>
              </a:tr>
              <a:tr h="466141">
                <a:tc>
                  <a:txBody>
                    <a:bodyPr/>
                    <a:lstStyle/>
                    <a:p>
                      <a:r>
                        <a:rPr lang="en-GB" sz="650" b="1" dirty="0">
                          <a:latin typeface="Calibri" panose="020F0502020204030204" pitchFamily="34" charset="0"/>
                          <a:cs typeface="Calibri" panose="020F0502020204030204" pitchFamily="34" charset="0"/>
                        </a:rPr>
                        <a:t>Social </a:t>
                      </a:r>
                    </a:p>
                  </a:txBody>
                  <a:tcPr/>
                </a:tc>
                <a:tc>
                  <a:txBody>
                    <a:bodyPr/>
                    <a:lstStyle/>
                    <a:p>
                      <a:r>
                        <a:rPr lang="en-GB" sz="800" dirty="0">
                          <a:latin typeface="Calibri" panose="020F0502020204030204" pitchFamily="34" charset="0"/>
                          <a:cs typeface="Calibri" panose="020F0502020204030204" pitchFamily="34" charset="0"/>
                        </a:rPr>
                        <a:t>This is an improvement in people’s standard of living. For example, access to clean water (quantity and quality, electricity and access to education. </a:t>
                      </a:r>
                    </a:p>
                  </a:txBody>
                  <a:tcPr/>
                </a:tc>
                <a:extLst>
                  <a:ext uri="{0D108BD9-81ED-4DB2-BD59-A6C34878D82A}">
                    <a16:rowId xmlns:a16="http://schemas.microsoft.com/office/drawing/2014/main" val="860078059"/>
                  </a:ext>
                </a:extLst>
              </a:tr>
              <a:tr h="342284">
                <a:tc>
                  <a:txBody>
                    <a:bodyPr/>
                    <a:lstStyle/>
                    <a:p>
                      <a:r>
                        <a:rPr lang="en-GB" sz="650" b="1" dirty="0">
                          <a:latin typeface="Calibri" panose="020F0502020204030204" pitchFamily="34" charset="0"/>
                          <a:cs typeface="Calibri" panose="020F0502020204030204" pitchFamily="34" charset="0"/>
                        </a:rPr>
                        <a:t>Environmental </a:t>
                      </a:r>
                    </a:p>
                  </a:txBody>
                  <a:tcPr/>
                </a:tc>
                <a:tc>
                  <a:txBody>
                    <a:bodyPr/>
                    <a:lstStyle/>
                    <a:p>
                      <a:r>
                        <a:rPr lang="en-GB" sz="800" dirty="0">
                          <a:latin typeface="Calibri" panose="020F0502020204030204" pitchFamily="34" charset="0"/>
                          <a:cs typeface="Calibri" panose="020F0502020204030204" pitchFamily="34" charset="0"/>
                        </a:rPr>
                        <a:t>This involves advances in the sustainable</a:t>
                      </a:r>
                      <a:r>
                        <a:rPr lang="en-GB" sz="800" baseline="0" dirty="0">
                          <a:latin typeface="Calibri" panose="020F0502020204030204" pitchFamily="34" charset="0"/>
                          <a:cs typeface="Calibri" panose="020F0502020204030204" pitchFamily="34" charset="0"/>
                        </a:rPr>
                        <a:t> management </a:t>
                      </a:r>
                      <a:r>
                        <a:rPr lang="en-GB" sz="800" dirty="0">
                          <a:latin typeface="Calibri" panose="020F0502020204030204" pitchFamily="34" charset="0"/>
                          <a:cs typeface="Calibri" panose="020F0502020204030204" pitchFamily="34" charset="0"/>
                        </a:rPr>
                        <a:t> of the environment.</a:t>
                      </a:r>
                    </a:p>
                  </a:txBody>
                  <a:tcPr/>
                </a:tc>
                <a:extLst>
                  <a:ext uri="{0D108BD9-81ED-4DB2-BD59-A6C34878D82A}">
                    <a16:rowId xmlns:a16="http://schemas.microsoft.com/office/drawing/2014/main" val="343689777"/>
                  </a:ext>
                </a:extLst>
              </a:tr>
            </a:tbl>
          </a:graphicData>
        </a:graphic>
      </p:graphicFrame>
      <p:graphicFrame>
        <p:nvGraphicFramePr>
          <p:cNvPr id="6" name="Table 5"/>
          <p:cNvGraphicFramePr>
            <a:graphicFrameLocks noGrp="1"/>
          </p:cNvGraphicFramePr>
          <p:nvPr/>
        </p:nvGraphicFramePr>
        <p:xfrm>
          <a:off x="44754" y="1763123"/>
          <a:ext cx="3105972" cy="3764102"/>
        </p:xfrm>
        <a:graphic>
          <a:graphicData uri="http://schemas.openxmlformats.org/drawingml/2006/table">
            <a:tbl>
              <a:tblPr firstRow="1" bandRow="1">
                <a:tableStyleId>{93296810-A885-4BE3-A3E7-6D5BEEA58F35}</a:tableStyleId>
              </a:tblPr>
              <a:tblGrid>
                <a:gridCol w="1119595">
                  <a:extLst>
                    <a:ext uri="{9D8B030D-6E8A-4147-A177-3AD203B41FA5}">
                      <a16:colId xmlns:a16="http://schemas.microsoft.com/office/drawing/2014/main" val="2952904091"/>
                    </a:ext>
                  </a:extLst>
                </a:gridCol>
                <a:gridCol w="1986377">
                  <a:extLst>
                    <a:ext uri="{9D8B030D-6E8A-4147-A177-3AD203B41FA5}">
                      <a16:colId xmlns:a16="http://schemas.microsoft.com/office/drawing/2014/main" val="3100833284"/>
                    </a:ext>
                  </a:extLst>
                </a:gridCol>
              </a:tblGrid>
              <a:tr h="180811">
                <a:tc gridSpan="2">
                  <a:txBody>
                    <a:bodyPr/>
                    <a:lstStyle/>
                    <a:p>
                      <a:pPr algn="ctr"/>
                      <a:r>
                        <a:rPr lang="en-GB" sz="800" dirty="0">
                          <a:latin typeface="Calibri" panose="020F0502020204030204" pitchFamily="34" charset="0"/>
                          <a:cs typeface="Calibri" panose="020F0502020204030204" pitchFamily="34" charset="0"/>
                        </a:rPr>
                        <a:t>Measuring development</a:t>
                      </a:r>
                    </a:p>
                  </a:txBody>
                  <a:tcPr/>
                </a:tc>
                <a:tc hMerge="1">
                  <a:txBody>
                    <a:bodyPr/>
                    <a:lstStyle/>
                    <a:p>
                      <a:endParaRPr lang="en-GB" dirty="0"/>
                    </a:p>
                  </a:txBody>
                  <a:tcPr/>
                </a:tc>
                <a:extLst>
                  <a:ext uri="{0D108BD9-81ED-4DB2-BD59-A6C34878D82A}">
                    <a16:rowId xmlns:a16="http://schemas.microsoft.com/office/drawing/2014/main" val="3003020488"/>
                  </a:ext>
                </a:extLst>
              </a:tr>
              <a:tr h="284131">
                <a:tc gridSpan="2">
                  <a:txBody>
                    <a:bodyPr/>
                    <a:lstStyle/>
                    <a:p>
                      <a:r>
                        <a:rPr lang="en-GB" sz="800" b="1" dirty="0">
                          <a:latin typeface="Calibri" panose="020F0502020204030204" pitchFamily="34" charset="0"/>
                          <a:cs typeface="Calibri" panose="020F0502020204030204" pitchFamily="34" charset="0"/>
                        </a:rPr>
                        <a:t>We</a:t>
                      </a:r>
                      <a:r>
                        <a:rPr lang="en-GB" sz="800" b="1" baseline="0" dirty="0">
                          <a:latin typeface="Calibri" panose="020F0502020204030204" pitchFamily="34" charset="0"/>
                          <a:cs typeface="Calibri" panose="020F0502020204030204" pitchFamily="34" charset="0"/>
                        </a:rPr>
                        <a:t> never use of measure of development as this can be misleading, a range of measures (social and economic)I s fairer) e.g. HDI</a:t>
                      </a:r>
                      <a:endParaRPr lang="en-GB" sz="800" b="1" dirty="0">
                        <a:latin typeface="Calibri" panose="020F0502020204030204" pitchFamily="34" charset="0"/>
                        <a:cs typeface="Calibri" panose="020F0502020204030204" pitchFamily="34" charset="0"/>
                      </a:endParaRP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val="3435187088"/>
                  </a:ext>
                </a:extLst>
              </a:tr>
              <a:tr h="180811">
                <a:tc gridSpan="2">
                  <a:txBody>
                    <a:bodyPr/>
                    <a:lstStyle/>
                    <a:p>
                      <a:pPr algn="ctr"/>
                      <a:r>
                        <a:rPr lang="en-GB" sz="800" b="1" dirty="0">
                          <a:latin typeface="Calibri" panose="020F0502020204030204" pitchFamily="34" charset="0"/>
                          <a:cs typeface="Calibri" panose="020F0502020204030204" pitchFamily="34" charset="0"/>
                        </a:rPr>
                        <a:t>Economic indictors examples</a:t>
                      </a:r>
                    </a:p>
                  </a:txBody>
                  <a:tcPr>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2897709399"/>
                  </a:ext>
                </a:extLst>
              </a:tr>
              <a:tr h="387452">
                <a:tc>
                  <a:txBody>
                    <a:bodyPr/>
                    <a:lstStyle/>
                    <a:p>
                      <a:r>
                        <a:rPr lang="en-GB" sz="800" b="1" dirty="0">
                          <a:latin typeface="Calibri" panose="020F0502020204030204" pitchFamily="34" charset="0"/>
                          <a:cs typeface="Calibri" panose="020F0502020204030204" pitchFamily="34" charset="0"/>
                        </a:rPr>
                        <a:t>Employment type</a:t>
                      </a:r>
                    </a:p>
                  </a:txBody>
                  <a:tcPr/>
                </a:tc>
                <a:tc>
                  <a:txBody>
                    <a:bodyPr/>
                    <a:lstStyle/>
                    <a:p>
                      <a:r>
                        <a:rPr lang="en-GB" sz="800" dirty="0">
                          <a:latin typeface="Calibri" panose="020F0502020204030204" pitchFamily="34" charset="0"/>
                          <a:cs typeface="Calibri" panose="020F0502020204030204" pitchFamily="34" charset="0"/>
                        </a:rPr>
                        <a:t>The proportion of the population working in primary, secondary, tertiary and quaternary industries.</a:t>
                      </a:r>
                    </a:p>
                  </a:txBody>
                  <a:tcPr/>
                </a:tc>
                <a:extLst>
                  <a:ext uri="{0D108BD9-81ED-4DB2-BD59-A6C34878D82A}">
                    <a16:rowId xmlns:a16="http://schemas.microsoft.com/office/drawing/2014/main" val="829842273"/>
                  </a:ext>
                </a:extLst>
              </a:tr>
              <a:tr h="387452">
                <a:tc>
                  <a:txBody>
                    <a:bodyPr/>
                    <a:lstStyle/>
                    <a:p>
                      <a:r>
                        <a:rPr lang="en-GB" sz="800" b="1" dirty="0">
                          <a:latin typeface="Calibri" panose="020F0502020204030204" pitchFamily="34" charset="0"/>
                          <a:cs typeface="Calibri" panose="020F0502020204030204" pitchFamily="34" charset="0"/>
                        </a:rPr>
                        <a:t>Gross Domestic Product per capita</a:t>
                      </a:r>
                    </a:p>
                  </a:txBody>
                  <a:tcPr/>
                </a:tc>
                <a:tc>
                  <a:txBody>
                    <a:bodyPr/>
                    <a:lstStyle/>
                    <a:p>
                      <a:pPr algn="l"/>
                      <a:r>
                        <a:rPr lang="en-GB" sz="800" dirty="0">
                          <a:latin typeface="Calibri" panose="020F0502020204030204" pitchFamily="34" charset="0"/>
                          <a:cs typeface="Calibri" panose="020F0502020204030204" pitchFamily="34" charset="0"/>
                        </a:rPr>
                        <a:t>This is the total value of goods and services produced in a country per person, per year.</a:t>
                      </a:r>
                      <a:endParaRPr lang="en-GB" sz="800"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860078059"/>
                  </a:ext>
                </a:extLst>
              </a:tr>
              <a:tr h="387452">
                <a:tc>
                  <a:txBody>
                    <a:bodyPr/>
                    <a:lstStyle/>
                    <a:p>
                      <a:r>
                        <a:rPr lang="en-GB" sz="800" b="1" dirty="0">
                          <a:latin typeface="Calibri" panose="020F0502020204030204" pitchFamily="34" charset="0"/>
                          <a:cs typeface="Calibri" panose="020F0502020204030204" pitchFamily="34" charset="0"/>
                        </a:rPr>
                        <a:t>Gross National Income per capita</a:t>
                      </a:r>
                    </a:p>
                  </a:txBody>
                  <a:tcPr/>
                </a:tc>
                <a:tc>
                  <a:txBody>
                    <a:bodyPr/>
                    <a:lstStyle/>
                    <a:p>
                      <a:r>
                        <a:rPr lang="en-GB" sz="800" dirty="0">
                          <a:latin typeface="Calibri" panose="020F0502020204030204" pitchFamily="34" charset="0"/>
                          <a:cs typeface="Calibri" panose="020F0502020204030204" pitchFamily="34" charset="0"/>
                        </a:rPr>
                        <a:t>An average of gross national income per person, per year in US dollars.</a:t>
                      </a:r>
                    </a:p>
                  </a:txBody>
                  <a:tcPr/>
                </a:tc>
                <a:extLst>
                  <a:ext uri="{0D108BD9-81ED-4DB2-BD59-A6C34878D82A}">
                    <a16:rowId xmlns:a16="http://schemas.microsoft.com/office/drawing/2014/main" val="343689777"/>
                  </a:ext>
                </a:extLst>
              </a:tr>
              <a:tr h="180811">
                <a:tc gridSpan="2">
                  <a:txBody>
                    <a:bodyPr/>
                    <a:lstStyle/>
                    <a:p>
                      <a:pPr algn="ctr"/>
                      <a:r>
                        <a:rPr lang="en-GB" sz="800" b="1" dirty="0">
                          <a:latin typeface="Calibri" panose="020F0502020204030204" pitchFamily="34" charset="0"/>
                          <a:cs typeface="Calibri" panose="020F0502020204030204" pitchFamily="34" charset="0"/>
                        </a:rPr>
                        <a:t>Social indicators examples</a:t>
                      </a:r>
                    </a:p>
                  </a:txBody>
                  <a:tcPr>
                    <a:solidFill>
                      <a:schemeClr val="accent6">
                        <a:lumMod val="40000"/>
                        <a:lumOff val="60000"/>
                      </a:schemeClr>
                    </a:solidFill>
                  </a:tcPr>
                </a:tc>
                <a:tc hMerge="1">
                  <a:txBody>
                    <a:bodyPr/>
                    <a:lstStyle/>
                    <a:p>
                      <a:endParaRPr lang="en-GB" sz="9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559075403"/>
                  </a:ext>
                </a:extLst>
              </a:tr>
              <a:tr h="336359">
                <a:tc>
                  <a:txBody>
                    <a:bodyPr/>
                    <a:lstStyle/>
                    <a:p>
                      <a:r>
                        <a:rPr lang="en-GB" sz="800" b="1" dirty="0">
                          <a:latin typeface="Calibri" panose="020F0502020204030204" pitchFamily="34" charset="0"/>
                          <a:cs typeface="Calibri" panose="020F0502020204030204" pitchFamily="34" charset="0"/>
                        </a:rPr>
                        <a:t>Infant mortality</a:t>
                      </a:r>
                    </a:p>
                  </a:txBody>
                  <a:tcPr/>
                </a:tc>
                <a:tc>
                  <a:txBody>
                    <a:bodyPr/>
                    <a:lstStyle/>
                    <a:p>
                      <a:r>
                        <a:rPr lang="en-GB" sz="800" dirty="0">
                          <a:latin typeface="Calibri" panose="020F0502020204030204" pitchFamily="34" charset="0"/>
                          <a:cs typeface="Calibri" panose="020F0502020204030204" pitchFamily="34" charset="0"/>
                        </a:rPr>
                        <a:t>The number of children who die before reaching 1 per 1000 babies born.</a:t>
                      </a:r>
                    </a:p>
                  </a:txBody>
                  <a:tcPr/>
                </a:tc>
                <a:extLst>
                  <a:ext uri="{0D108BD9-81ED-4DB2-BD59-A6C34878D82A}">
                    <a16:rowId xmlns:a16="http://schemas.microsoft.com/office/drawing/2014/main" val="2700669335"/>
                  </a:ext>
                </a:extLst>
              </a:tr>
              <a:tr h="284131">
                <a:tc>
                  <a:txBody>
                    <a:bodyPr/>
                    <a:lstStyle/>
                    <a:p>
                      <a:r>
                        <a:rPr lang="en-GB" sz="800" b="1" dirty="0">
                          <a:latin typeface="Calibri" panose="020F0502020204030204" pitchFamily="34" charset="0"/>
                          <a:cs typeface="Calibri" panose="020F0502020204030204" pitchFamily="34" charset="0"/>
                        </a:rPr>
                        <a:t>Literacy rate</a:t>
                      </a:r>
                    </a:p>
                  </a:txBody>
                  <a:tcPr/>
                </a:tc>
                <a:tc>
                  <a:txBody>
                    <a:bodyPr/>
                    <a:lstStyle/>
                    <a:p>
                      <a:r>
                        <a:rPr lang="en-GB" sz="800" dirty="0">
                          <a:latin typeface="Calibri" panose="020F0502020204030204" pitchFamily="34" charset="0"/>
                          <a:cs typeface="Calibri" panose="020F0502020204030204" pitchFamily="34" charset="0"/>
                        </a:rPr>
                        <a:t>The percentage of population over the age of 15 who can read and write.</a:t>
                      </a:r>
                    </a:p>
                  </a:txBody>
                  <a:tcPr/>
                </a:tc>
                <a:extLst>
                  <a:ext uri="{0D108BD9-81ED-4DB2-BD59-A6C34878D82A}">
                    <a16:rowId xmlns:a16="http://schemas.microsoft.com/office/drawing/2014/main" val="2351883429"/>
                  </a:ext>
                </a:extLst>
              </a:tr>
              <a:tr h="284131">
                <a:tc>
                  <a:txBody>
                    <a:bodyPr/>
                    <a:lstStyle/>
                    <a:p>
                      <a:r>
                        <a:rPr lang="en-GB" sz="800" b="1" dirty="0">
                          <a:latin typeface="Calibri" panose="020F0502020204030204" pitchFamily="34" charset="0"/>
                          <a:cs typeface="Calibri" panose="020F0502020204030204" pitchFamily="34" charset="0"/>
                        </a:rPr>
                        <a:t>Life expectancy </a:t>
                      </a:r>
                    </a:p>
                  </a:txBody>
                  <a:tcPr/>
                </a:tc>
                <a:tc>
                  <a:txBody>
                    <a:bodyPr/>
                    <a:lstStyle/>
                    <a:p>
                      <a:r>
                        <a:rPr lang="en-GB" sz="800" dirty="0">
                          <a:latin typeface="Calibri" panose="020F0502020204030204" pitchFamily="34" charset="0"/>
                          <a:cs typeface="Calibri" panose="020F0502020204030204" pitchFamily="34" charset="0"/>
                        </a:rPr>
                        <a:t>The average lifespan of someone born in that country. </a:t>
                      </a:r>
                    </a:p>
                  </a:txBody>
                  <a:tcPr/>
                </a:tc>
                <a:extLst>
                  <a:ext uri="{0D108BD9-81ED-4DB2-BD59-A6C34878D82A}">
                    <a16:rowId xmlns:a16="http://schemas.microsoft.com/office/drawing/2014/main" val="2575405832"/>
                  </a:ext>
                </a:extLst>
              </a:tr>
              <a:tr h="180811">
                <a:tc gridSpan="2">
                  <a:txBody>
                    <a:bodyPr/>
                    <a:lstStyle/>
                    <a:p>
                      <a:pPr algn="ctr"/>
                      <a:r>
                        <a:rPr lang="en-GB" sz="800" b="1" dirty="0">
                          <a:latin typeface="Calibri" panose="020F0502020204030204" pitchFamily="34" charset="0"/>
                          <a:cs typeface="Calibri" panose="020F0502020204030204" pitchFamily="34" charset="0"/>
                        </a:rPr>
                        <a:t>Mixed indicators </a:t>
                      </a:r>
                    </a:p>
                  </a:txBody>
                  <a:tcPr>
                    <a:solidFill>
                      <a:schemeClr val="accent6">
                        <a:lumMod val="40000"/>
                        <a:lumOff val="60000"/>
                      </a:schemeClr>
                    </a:solidFill>
                  </a:tcPr>
                </a:tc>
                <a:tc hMerge="1">
                  <a:txBody>
                    <a:bodyPr/>
                    <a:lstStyle/>
                    <a:p>
                      <a:endParaRPr lang="en-GB" sz="9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71631512"/>
                  </a:ext>
                </a:extLst>
              </a:tr>
              <a:tr h="336359">
                <a:tc>
                  <a:txBody>
                    <a:bodyPr/>
                    <a:lstStyle/>
                    <a:p>
                      <a:r>
                        <a:rPr lang="en-GB" sz="800" b="1" dirty="0">
                          <a:latin typeface="Calibri" panose="020F0502020204030204" pitchFamily="34" charset="0"/>
                          <a:cs typeface="Calibri" panose="020F0502020204030204" pitchFamily="34" charset="0"/>
                        </a:rPr>
                        <a:t>Human Development Index (HDI)</a:t>
                      </a:r>
                    </a:p>
                  </a:txBody>
                  <a:tcPr/>
                </a:tc>
                <a:tc>
                  <a:txBody>
                    <a:bodyPr/>
                    <a:lstStyle/>
                    <a:p>
                      <a:r>
                        <a:rPr lang="en-GB" sz="800" dirty="0">
                          <a:latin typeface="Calibri" panose="020F0502020204030204" pitchFamily="34" charset="0"/>
                          <a:cs typeface="Calibri" panose="020F0502020204030204" pitchFamily="34" charset="0"/>
                        </a:rPr>
                        <a:t>A number that uses life expectancy, education level and income per person.</a:t>
                      </a:r>
                    </a:p>
                  </a:txBody>
                  <a:tcPr/>
                </a:tc>
                <a:extLst>
                  <a:ext uri="{0D108BD9-81ED-4DB2-BD59-A6C34878D82A}">
                    <a16:rowId xmlns:a16="http://schemas.microsoft.com/office/drawing/2014/main" val="2626285237"/>
                  </a:ext>
                </a:extLst>
              </a:tr>
            </a:tbl>
          </a:graphicData>
        </a:graphic>
      </p:graphicFrame>
      <p:graphicFrame>
        <p:nvGraphicFramePr>
          <p:cNvPr id="7" name="Table 6"/>
          <p:cNvGraphicFramePr>
            <a:graphicFrameLocks noGrp="1"/>
          </p:cNvGraphicFramePr>
          <p:nvPr/>
        </p:nvGraphicFramePr>
        <p:xfrm>
          <a:off x="3207372" y="45434"/>
          <a:ext cx="2459780" cy="2102457"/>
        </p:xfrm>
        <a:graphic>
          <a:graphicData uri="http://schemas.openxmlformats.org/drawingml/2006/table">
            <a:tbl>
              <a:tblPr firstRow="1" bandRow="1">
                <a:tableStyleId>{93296810-A885-4BE3-A3E7-6D5BEEA58F35}</a:tableStyleId>
              </a:tblPr>
              <a:tblGrid>
                <a:gridCol w="657698">
                  <a:extLst>
                    <a:ext uri="{9D8B030D-6E8A-4147-A177-3AD203B41FA5}">
                      <a16:colId xmlns:a16="http://schemas.microsoft.com/office/drawing/2014/main" val="197038163"/>
                    </a:ext>
                  </a:extLst>
                </a:gridCol>
                <a:gridCol w="1802082">
                  <a:extLst>
                    <a:ext uri="{9D8B030D-6E8A-4147-A177-3AD203B41FA5}">
                      <a16:colId xmlns:a16="http://schemas.microsoft.com/office/drawing/2014/main" val="2130761613"/>
                    </a:ext>
                  </a:extLst>
                </a:gridCol>
              </a:tblGrid>
              <a:tr h="243177">
                <a:tc gridSpan="2">
                  <a:txBody>
                    <a:bodyPr/>
                    <a:lstStyle/>
                    <a:p>
                      <a:pPr algn="ctr"/>
                      <a:r>
                        <a:rPr lang="en-GB" sz="800" dirty="0">
                          <a:latin typeface="Calibri" panose="020F0502020204030204" pitchFamily="34" charset="0"/>
                          <a:cs typeface="Calibri" panose="020F0502020204030204" pitchFamily="34" charset="0"/>
                        </a:rPr>
                        <a:t>Variations in the level of development</a:t>
                      </a:r>
                    </a:p>
                  </a:txBody>
                  <a:tcPr/>
                </a:tc>
                <a:tc hMerge="1">
                  <a:txBody>
                    <a:bodyPr/>
                    <a:lstStyle/>
                    <a:p>
                      <a:endParaRPr lang="en-GB"/>
                    </a:p>
                  </a:txBody>
                  <a:tcPr/>
                </a:tc>
                <a:extLst>
                  <a:ext uri="{0D108BD9-81ED-4DB2-BD59-A6C34878D82A}">
                    <a16:rowId xmlns:a16="http://schemas.microsoft.com/office/drawing/2014/main" val="2972515508"/>
                  </a:ext>
                </a:extLst>
              </a:tr>
              <a:tr h="521094">
                <a:tc>
                  <a:txBody>
                    <a:bodyPr/>
                    <a:lstStyle/>
                    <a:p>
                      <a:r>
                        <a:rPr lang="en-GB" sz="800" b="1" dirty="0">
                          <a:latin typeface="Calibri" panose="020F0502020204030204" pitchFamily="34" charset="0"/>
                          <a:cs typeface="Calibri" panose="020F0502020204030204" pitchFamily="34" charset="0"/>
                        </a:rPr>
                        <a:t>LICs</a:t>
                      </a:r>
                    </a:p>
                  </a:txBody>
                  <a:tcPr/>
                </a:tc>
                <a:tc>
                  <a:txBody>
                    <a:bodyPr/>
                    <a:lstStyle/>
                    <a:p>
                      <a:r>
                        <a:rPr lang="en-GB" sz="800" dirty="0">
                          <a:latin typeface="Calibri" panose="020F0502020204030204" pitchFamily="34" charset="0"/>
                          <a:cs typeface="Calibri" panose="020F0502020204030204" pitchFamily="34" charset="0"/>
                        </a:rPr>
                        <a:t>Poorest countries in the world. GNI less than $1045 per capita is low and most citizens have a low standard of living.</a:t>
                      </a:r>
                    </a:p>
                  </a:txBody>
                  <a:tcPr/>
                </a:tc>
                <a:extLst>
                  <a:ext uri="{0D108BD9-81ED-4DB2-BD59-A6C34878D82A}">
                    <a16:rowId xmlns:a16="http://schemas.microsoft.com/office/drawing/2014/main" val="4244908228"/>
                  </a:ext>
                </a:extLst>
              </a:tr>
              <a:tr h="689228">
                <a:tc>
                  <a:txBody>
                    <a:bodyPr/>
                    <a:lstStyle/>
                    <a:p>
                      <a:r>
                        <a:rPr lang="en-GB" sz="800" b="1" dirty="0">
                          <a:latin typeface="Calibri" panose="020F0502020204030204" pitchFamily="34" charset="0"/>
                          <a:cs typeface="Calibri" panose="020F0502020204030204" pitchFamily="34" charset="0"/>
                        </a:rPr>
                        <a:t>NEEs</a:t>
                      </a:r>
                    </a:p>
                  </a:txBody>
                  <a:tcPr/>
                </a:tc>
                <a:tc>
                  <a:txBody>
                    <a:bodyPr/>
                    <a:lstStyle/>
                    <a:p>
                      <a:r>
                        <a:rPr lang="en-GB" sz="800" dirty="0">
                          <a:latin typeface="Calibri" panose="020F0502020204030204" pitchFamily="34" charset="0"/>
                          <a:cs typeface="Calibri" panose="020F0502020204030204" pitchFamily="34" charset="0"/>
                        </a:rPr>
                        <a:t>These countries are getting richer as their economies</a:t>
                      </a:r>
                      <a:r>
                        <a:rPr lang="en-GB" sz="800" baseline="0" dirty="0">
                          <a:latin typeface="Calibri" panose="020F0502020204030204" pitchFamily="34" charset="0"/>
                          <a:cs typeface="Calibri" panose="020F0502020204030204" pitchFamily="34" charset="0"/>
                        </a:rPr>
                        <a:t> are</a:t>
                      </a:r>
                      <a:r>
                        <a:rPr lang="en-GB" sz="800" dirty="0">
                          <a:latin typeface="Calibri" panose="020F0502020204030204" pitchFamily="34" charset="0"/>
                          <a:cs typeface="Calibri" panose="020F0502020204030204" pitchFamily="34" charset="0"/>
                        </a:rPr>
                        <a:t> progressing from the primary industry to the secondary industry. Greater exports leads to better wages. (BRIC countries)</a:t>
                      </a:r>
                    </a:p>
                  </a:txBody>
                  <a:tcPr/>
                </a:tc>
                <a:extLst>
                  <a:ext uri="{0D108BD9-81ED-4DB2-BD59-A6C34878D82A}">
                    <a16:rowId xmlns:a16="http://schemas.microsoft.com/office/drawing/2014/main" val="1412803352"/>
                  </a:ext>
                </a:extLst>
              </a:tr>
              <a:tr h="569362">
                <a:tc>
                  <a:txBody>
                    <a:bodyPr/>
                    <a:lstStyle/>
                    <a:p>
                      <a:r>
                        <a:rPr lang="en-GB" sz="800" b="1" dirty="0">
                          <a:latin typeface="Calibri" panose="020F0502020204030204" pitchFamily="34" charset="0"/>
                          <a:cs typeface="Calibri" panose="020F0502020204030204" pitchFamily="34" charset="0"/>
                        </a:rPr>
                        <a:t>HICs</a:t>
                      </a:r>
                    </a:p>
                  </a:txBody>
                  <a:tcPr/>
                </a:tc>
                <a:tc>
                  <a:txBody>
                    <a:bodyPr/>
                    <a:lstStyle/>
                    <a:p>
                      <a:r>
                        <a:rPr lang="en-GB" sz="800" dirty="0">
                          <a:latin typeface="Calibri" panose="020F0502020204030204" pitchFamily="34" charset="0"/>
                          <a:cs typeface="Calibri" panose="020F0502020204030204" pitchFamily="34" charset="0"/>
                        </a:rPr>
                        <a:t>These countries are wealthy with a high GNI per capita (&gt;$12,746) and standards of living. These countries can spend money on services. </a:t>
                      </a:r>
                    </a:p>
                  </a:txBody>
                  <a:tcPr/>
                </a:tc>
                <a:extLst>
                  <a:ext uri="{0D108BD9-81ED-4DB2-BD59-A6C34878D82A}">
                    <a16:rowId xmlns:a16="http://schemas.microsoft.com/office/drawing/2014/main" val="2725964624"/>
                  </a:ext>
                </a:extLst>
              </a:tr>
            </a:tbl>
          </a:graphicData>
        </a:graphic>
      </p:graphicFrame>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233619" y="478969"/>
            <a:ext cx="2044508" cy="1177441"/>
          </a:xfrm>
          <a:prstGeom prst="rect">
            <a:avLst/>
          </a:prstGeom>
        </p:spPr>
      </p:pic>
      <p:graphicFrame>
        <p:nvGraphicFramePr>
          <p:cNvPr id="9" name="Table 8"/>
          <p:cNvGraphicFramePr>
            <a:graphicFrameLocks noGrp="1"/>
          </p:cNvGraphicFramePr>
          <p:nvPr/>
        </p:nvGraphicFramePr>
        <p:xfrm>
          <a:off x="3207367" y="2102688"/>
          <a:ext cx="3637225" cy="686780"/>
        </p:xfrm>
        <a:graphic>
          <a:graphicData uri="http://schemas.openxmlformats.org/drawingml/2006/table">
            <a:tbl>
              <a:tblPr firstRow="1" bandRow="1">
                <a:tableStyleId>{93296810-A885-4BE3-A3E7-6D5BEEA58F35}</a:tableStyleId>
              </a:tblPr>
              <a:tblGrid>
                <a:gridCol w="3637225">
                  <a:extLst>
                    <a:ext uri="{9D8B030D-6E8A-4147-A177-3AD203B41FA5}">
                      <a16:colId xmlns:a16="http://schemas.microsoft.com/office/drawing/2014/main" val="3210703168"/>
                    </a:ext>
                  </a:extLst>
                </a:gridCol>
              </a:tblGrid>
              <a:tr h="163636">
                <a:tc>
                  <a:txBody>
                    <a:bodyPr/>
                    <a:lstStyle/>
                    <a:p>
                      <a:pPr algn="ctr"/>
                      <a:r>
                        <a:rPr lang="en-GB" sz="900" b="1" dirty="0">
                          <a:latin typeface="Calibri" panose="020F0502020204030204" pitchFamily="34" charset="0"/>
                          <a:cs typeface="Calibri" panose="020F0502020204030204" pitchFamily="34" charset="0"/>
                        </a:rPr>
                        <a:t>Causes of uneven development </a:t>
                      </a:r>
                    </a:p>
                  </a:txBody>
                  <a:tcPr/>
                </a:tc>
                <a:extLst>
                  <a:ext uri="{0D108BD9-81ED-4DB2-BD59-A6C34878D82A}">
                    <a16:rowId xmlns:a16="http://schemas.microsoft.com/office/drawing/2014/main" val="930281905"/>
                  </a:ext>
                </a:extLst>
              </a:tr>
              <a:tr h="458180">
                <a:tc>
                  <a:txBody>
                    <a:bodyPr/>
                    <a:lstStyle/>
                    <a:p>
                      <a:pPr algn="ctr"/>
                      <a:r>
                        <a:rPr lang="en-GB" sz="800" b="1" dirty="0">
                          <a:latin typeface="Calibri" panose="020F0502020204030204" pitchFamily="34" charset="0"/>
                          <a:cs typeface="Calibri" panose="020F0502020204030204" pitchFamily="34" charset="0"/>
                        </a:rPr>
                        <a:t>Development is globally uneven with most HICs located in Europe, North America and Oceania. Most NEEs are in Asia and South America, whilst most LICs are in Africa. Remember, development can also vary within countries too.</a:t>
                      </a:r>
                    </a:p>
                  </a:txBody>
                  <a:tcPr>
                    <a:solidFill>
                      <a:schemeClr val="accent6">
                        <a:lumMod val="40000"/>
                        <a:lumOff val="60000"/>
                      </a:schemeClr>
                    </a:solidFill>
                  </a:tcPr>
                </a:tc>
                <a:extLst>
                  <a:ext uri="{0D108BD9-81ED-4DB2-BD59-A6C34878D82A}">
                    <a16:rowId xmlns:a16="http://schemas.microsoft.com/office/drawing/2014/main" val="2539278897"/>
                  </a:ext>
                </a:extLst>
              </a:tr>
            </a:tbl>
          </a:graphicData>
        </a:graphic>
      </p:graphicFrame>
      <p:graphicFrame>
        <p:nvGraphicFramePr>
          <p:cNvPr id="10" name="Table 9"/>
          <p:cNvGraphicFramePr>
            <a:graphicFrameLocks noGrp="1"/>
          </p:cNvGraphicFramePr>
          <p:nvPr/>
        </p:nvGraphicFramePr>
        <p:xfrm>
          <a:off x="3207370" y="3189656"/>
          <a:ext cx="3665544" cy="2374758"/>
        </p:xfrm>
        <a:graphic>
          <a:graphicData uri="http://schemas.openxmlformats.org/drawingml/2006/table">
            <a:tbl>
              <a:tblPr firstRow="1" bandRow="1">
                <a:tableStyleId>{93296810-A885-4BE3-A3E7-6D5BEEA58F35}</a:tableStyleId>
              </a:tblPr>
              <a:tblGrid>
                <a:gridCol w="1832772">
                  <a:extLst>
                    <a:ext uri="{9D8B030D-6E8A-4147-A177-3AD203B41FA5}">
                      <a16:colId xmlns:a16="http://schemas.microsoft.com/office/drawing/2014/main" val="3422049498"/>
                    </a:ext>
                  </a:extLst>
                </a:gridCol>
                <a:gridCol w="1832772">
                  <a:extLst>
                    <a:ext uri="{9D8B030D-6E8A-4147-A177-3AD203B41FA5}">
                      <a16:colId xmlns:a16="http://schemas.microsoft.com/office/drawing/2014/main" val="3609811313"/>
                    </a:ext>
                  </a:extLst>
                </a:gridCol>
              </a:tblGrid>
              <a:tr h="242946">
                <a:tc gridSpan="2">
                  <a:txBody>
                    <a:bodyPr/>
                    <a:lstStyle/>
                    <a:p>
                      <a:pPr algn="ctr"/>
                      <a:r>
                        <a:rPr lang="en-GB" sz="800" dirty="0">
                          <a:latin typeface="Calibri" panose="020F0502020204030204" pitchFamily="34" charset="0"/>
                          <a:cs typeface="Calibri" panose="020F0502020204030204" pitchFamily="34" charset="0"/>
                        </a:rPr>
                        <a:t>Physical factors affecting uneven development </a:t>
                      </a:r>
                    </a:p>
                  </a:txBody>
                  <a:tcPr/>
                </a:tc>
                <a:tc hMerge="1">
                  <a:txBody>
                    <a:bodyPr/>
                    <a:lstStyle/>
                    <a:p>
                      <a:endParaRPr lang="en-GB" dirty="0"/>
                    </a:p>
                  </a:txBody>
                  <a:tcPr/>
                </a:tc>
                <a:extLst>
                  <a:ext uri="{0D108BD9-81ED-4DB2-BD59-A6C34878D82A}">
                    <a16:rowId xmlns:a16="http://schemas.microsoft.com/office/drawing/2014/main" val="3833288167"/>
                  </a:ext>
                </a:extLst>
              </a:tr>
              <a:tr h="242946">
                <a:tc>
                  <a:txBody>
                    <a:bodyPr/>
                    <a:lstStyle/>
                    <a:p>
                      <a:pPr algn="ctr"/>
                      <a:r>
                        <a:rPr lang="en-GB" sz="800" b="1" dirty="0">
                          <a:latin typeface="Calibri" panose="020F0502020204030204" pitchFamily="34" charset="0"/>
                          <a:cs typeface="Calibri" panose="020F0502020204030204" pitchFamily="34" charset="0"/>
                        </a:rPr>
                        <a:t>Natural Resources</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Natural Hazards</a:t>
                      </a:r>
                    </a:p>
                  </a:txBody>
                  <a:tcPr>
                    <a:solidFill>
                      <a:schemeClr val="accent6">
                        <a:lumMod val="40000"/>
                        <a:lumOff val="60000"/>
                      </a:schemeClr>
                    </a:solidFill>
                  </a:tcPr>
                </a:tc>
                <a:extLst>
                  <a:ext uri="{0D108BD9-81ED-4DB2-BD59-A6C34878D82A}">
                    <a16:rowId xmlns:a16="http://schemas.microsoft.com/office/drawing/2014/main" val="3276437158"/>
                  </a:ext>
                </a:extLst>
              </a:tr>
              <a:tr h="822024">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Fuel sources </a:t>
                      </a:r>
                      <a:r>
                        <a:rPr lang="en-GB" sz="800" dirty="0">
                          <a:latin typeface="Calibri" panose="020F0502020204030204" pitchFamily="34" charset="0"/>
                          <a:cs typeface="Calibri" panose="020F0502020204030204" pitchFamily="34" charset="0"/>
                        </a:rPr>
                        <a:t>such as oil.</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Minerals and metals for fuel.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Availability for timber</a:t>
                      </a:r>
                      <a:r>
                        <a:rPr lang="en-GB" sz="800" dirty="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Access to </a:t>
                      </a:r>
                      <a:r>
                        <a:rPr lang="en-GB" sz="800" b="1" dirty="0">
                          <a:latin typeface="Calibri" panose="020F0502020204030204" pitchFamily="34" charset="0"/>
                          <a:cs typeface="Calibri" panose="020F0502020204030204" pitchFamily="34" charset="0"/>
                        </a:rPr>
                        <a:t>safe water</a:t>
                      </a:r>
                      <a:r>
                        <a:rPr lang="en-GB" sz="800" dirty="0">
                          <a:latin typeface="Calibri" panose="020F0502020204030204" pitchFamily="34" charset="0"/>
                          <a:cs typeface="Calibri" panose="020F0502020204030204" pitchFamily="34" charset="0"/>
                        </a:rPr>
                        <a:t>.</a:t>
                      </a:r>
                    </a:p>
                  </a:txBody>
                  <a:tcPr/>
                </a:tc>
                <a:tc>
                  <a:txBody>
                    <a:bodyPr/>
                    <a:lstStyle/>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Risk of tectonic hazards.</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Benefits from </a:t>
                      </a:r>
                      <a:r>
                        <a:rPr lang="en-GB" sz="800" b="1" dirty="0">
                          <a:latin typeface="Calibri" panose="020F0502020204030204" pitchFamily="34" charset="0"/>
                          <a:cs typeface="Calibri" panose="020F0502020204030204" pitchFamily="34" charset="0"/>
                        </a:rPr>
                        <a:t>volcanic material </a:t>
                      </a:r>
                      <a:r>
                        <a:rPr lang="en-GB" sz="800" dirty="0">
                          <a:latin typeface="Calibri" panose="020F0502020204030204" pitchFamily="34" charset="0"/>
                          <a:cs typeface="Calibri" panose="020F0502020204030204" pitchFamily="34" charset="0"/>
                        </a:rPr>
                        <a:t>and </a:t>
                      </a:r>
                      <a:r>
                        <a:rPr lang="en-GB" sz="800" b="1" dirty="0">
                          <a:latin typeface="Calibri" panose="020F0502020204030204" pitchFamily="34" charset="0"/>
                          <a:cs typeface="Calibri" panose="020F0502020204030204" pitchFamily="34" charset="0"/>
                        </a:rPr>
                        <a:t>floodwater.</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Frequent hazards</a:t>
                      </a:r>
                      <a:r>
                        <a:rPr lang="en-GB" sz="800" b="1" dirty="0">
                          <a:latin typeface="Calibri" panose="020F0502020204030204" pitchFamily="34" charset="0"/>
                          <a:cs typeface="Calibri" panose="020F0502020204030204" pitchFamily="34" charset="0"/>
                        </a:rPr>
                        <a:t> undermines redevelopment</a:t>
                      </a:r>
                      <a:r>
                        <a:rPr lang="en-GB" sz="800" dirty="0">
                          <a:latin typeface="Calibri" panose="020F0502020204030204" pitchFamily="34" charset="0"/>
                          <a:cs typeface="Calibri" panose="020F0502020204030204" pitchFamily="34" charset="0"/>
                        </a:rPr>
                        <a:t>. </a:t>
                      </a:r>
                      <a:r>
                        <a:rPr lang="en-GB" sz="800" dirty="0" err="1">
                          <a:latin typeface="Calibri" panose="020F0502020204030204" pitchFamily="34" charset="0"/>
                          <a:cs typeface="Calibri" panose="020F0502020204030204" pitchFamily="34" charset="0"/>
                        </a:rPr>
                        <a:t>Eg</a:t>
                      </a:r>
                      <a:r>
                        <a:rPr lang="en-GB" sz="800" dirty="0">
                          <a:latin typeface="Calibri" panose="020F0502020204030204" pitchFamily="34" charset="0"/>
                          <a:cs typeface="Calibri" panose="020F0502020204030204" pitchFamily="34" charset="0"/>
                        </a:rPr>
                        <a:t>. Haiti </a:t>
                      </a:r>
                      <a:r>
                        <a:rPr lang="en-GB" sz="800" dirty="0" err="1">
                          <a:latin typeface="Calibri" panose="020F0502020204030204" pitchFamily="34" charset="0"/>
                          <a:cs typeface="Calibri" panose="020F0502020204030204" pitchFamily="34" charset="0"/>
                        </a:rPr>
                        <a:t>Earhquake</a:t>
                      </a:r>
                      <a:r>
                        <a:rPr lang="en-GB" sz="800" dirty="0">
                          <a:latin typeface="Calibri" panose="020F0502020204030204" pitchFamily="34" charset="0"/>
                          <a:cs typeface="Calibri" panose="020F0502020204030204" pitchFamily="34" charset="0"/>
                        </a:rPr>
                        <a:t> (2010)</a:t>
                      </a:r>
                    </a:p>
                  </a:txBody>
                  <a:tcPr/>
                </a:tc>
                <a:extLst>
                  <a:ext uri="{0D108BD9-81ED-4DB2-BD59-A6C34878D82A}">
                    <a16:rowId xmlns:a16="http://schemas.microsoft.com/office/drawing/2014/main" val="2129141221"/>
                  </a:ext>
                </a:extLst>
              </a:tr>
              <a:tr h="242946">
                <a:tc>
                  <a:txBody>
                    <a:bodyPr/>
                    <a:lstStyle/>
                    <a:p>
                      <a:pPr algn="ctr"/>
                      <a:r>
                        <a:rPr lang="en-GB" sz="800" b="1" dirty="0">
                          <a:latin typeface="Calibri" panose="020F0502020204030204" pitchFamily="34" charset="0"/>
                          <a:cs typeface="Calibri" panose="020F0502020204030204" pitchFamily="34" charset="0"/>
                        </a:rPr>
                        <a:t>Climate</a:t>
                      </a:r>
                    </a:p>
                  </a:txBody>
                  <a:tcPr>
                    <a:solidFill>
                      <a:schemeClr val="accent6">
                        <a:lumMod val="40000"/>
                        <a:lumOff val="60000"/>
                      </a:schemeClr>
                    </a:solidFill>
                  </a:tcPr>
                </a:tc>
                <a:tc>
                  <a:txBody>
                    <a:bodyPr/>
                    <a:lstStyle/>
                    <a:p>
                      <a:pPr algn="ctr"/>
                      <a:r>
                        <a:rPr lang="en-GB" sz="800" b="1" dirty="0">
                          <a:latin typeface="Calibri" panose="020F0502020204030204" pitchFamily="34" charset="0"/>
                          <a:cs typeface="Calibri" panose="020F0502020204030204" pitchFamily="34" charset="0"/>
                        </a:rPr>
                        <a:t>Poor farming</a:t>
                      </a:r>
                      <a:r>
                        <a:rPr lang="en-GB" sz="800" b="1" baseline="0" dirty="0">
                          <a:latin typeface="Calibri" panose="020F0502020204030204" pitchFamily="34" charset="0"/>
                          <a:cs typeface="Calibri" panose="020F0502020204030204" pitchFamily="34" charset="0"/>
                        </a:rPr>
                        <a:t>  land</a:t>
                      </a:r>
                      <a:endParaRPr lang="en-GB" sz="800" b="1" dirty="0">
                        <a:latin typeface="Calibri" panose="020F0502020204030204" pitchFamily="34" charset="0"/>
                        <a:cs typeface="Calibri" panose="020F0502020204030204" pitchFamily="34" charset="0"/>
                      </a:endParaRPr>
                    </a:p>
                  </a:txBody>
                  <a:tcPr>
                    <a:solidFill>
                      <a:schemeClr val="accent6">
                        <a:lumMod val="40000"/>
                        <a:lumOff val="60000"/>
                      </a:schemeClr>
                    </a:solidFill>
                  </a:tcPr>
                </a:tc>
                <a:extLst>
                  <a:ext uri="{0D108BD9-81ED-4DB2-BD59-A6C34878D82A}">
                    <a16:rowId xmlns:a16="http://schemas.microsoft.com/office/drawing/2014/main" val="2249006052"/>
                  </a:ext>
                </a:extLst>
              </a:tr>
              <a:tr h="814642">
                <a:tc>
                  <a:txBody>
                    <a:bodyPr/>
                    <a:lstStyle/>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Reliability</a:t>
                      </a:r>
                      <a:r>
                        <a:rPr lang="en-GB" sz="800" dirty="0">
                          <a:latin typeface="Calibri" panose="020F0502020204030204" pitchFamily="34" charset="0"/>
                          <a:cs typeface="Calibri" panose="020F0502020204030204" pitchFamily="34" charset="0"/>
                        </a:rPr>
                        <a:t> of rainfall to benefit farming. </a:t>
                      </a:r>
                    </a:p>
                    <a:p>
                      <a:pPr marL="285750" indent="-285750">
                        <a:buFont typeface="Arial" panose="020B0604020202020204" pitchFamily="34" charset="0"/>
                        <a:buChar char="•"/>
                      </a:pPr>
                      <a:r>
                        <a:rPr lang="en-GB" sz="800" b="1" dirty="0">
                          <a:latin typeface="Calibri" panose="020F0502020204030204" pitchFamily="34" charset="0"/>
                          <a:cs typeface="Calibri" panose="020F0502020204030204" pitchFamily="34" charset="0"/>
                        </a:rPr>
                        <a:t>Extreme climates </a:t>
                      </a:r>
                      <a:r>
                        <a:rPr lang="en-GB" sz="800" dirty="0">
                          <a:latin typeface="Calibri" panose="020F0502020204030204" pitchFamily="34" charset="0"/>
                          <a:cs typeface="Calibri" panose="020F0502020204030204" pitchFamily="34" charset="0"/>
                        </a:rPr>
                        <a:t>limit industry and affects health.</a:t>
                      </a:r>
                    </a:p>
                    <a:p>
                      <a:pPr marL="285750" indent="-285750">
                        <a:buFont typeface="Arial" panose="020B0604020202020204" pitchFamily="34" charset="0"/>
                        <a:buChar char="•"/>
                      </a:pPr>
                      <a:r>
                        <a:rPr lang="en-GB" sz="800" dirty="0">
                          <a:latin typeface="Calibri" panose="020F0502020204030204" pitchFamily="34" charset="0"/>
                          <a:cs typeface="Calibri" panose="020F0502020204030204" pitchFamily="34" charset="0"/>
                        </a:rPr>
                        <a:t>Climate can </a:t>
                      </a:r>
                      <a:r>
                        <a:rPr lang="en-GB" sz="800" b="1" dirty="0">
                          <a:latin typeface="Calibri" panose="020F0502020204030204" pitchFamily="34" charset="0"/>
                          <a:cs typeface="Calibri" panose="020F0502020204030204" pitchFamily="34" charset="0"/>
                        </a:rPr>
                        <a:t>attract tourists. </a:t>
                      </a:r>
                    </a:p>
                  </a:txBody>
                  <a:tcPr/>
                </a:tc>
                <a:tc>
                  <a:txBody>
                    <a:bodyPr/>
                    <a:lstStyle/>
                    <a:p>
                      <a:pPr marL="285750" indent="-285750">
                        <a:buFont typeface="Arial" panose="020B0604020202020204" pitchFamily="34" charset="0"/>
                        <a:buChar char="•"/>
                      </a:pPr>
                      <a:r>
                        <a:rPr lang="en-GB" sz="800" kern="1200" dirty="0">
                          <a:solidFill>
                            <a:schemeClr val="dk1"/>
                          </a:solidFill>
                          <a:effectLst/>
                          <a:latin typeface="Calibri" pitchFamily="34" charset="0"/>
                          <a:ea typeface="+mn-ea"/>
                          <a:cs typeface="Calibri" pitchFamily="34" charset="0"/>
                        </a:rPr>
                        <a:t>If the land in a country is too steep or has poor soil (or no soil due to desertification) then they won’t be able to produce enough food. This could lead to famine. </a:t>
                      </a:r>
                      <a:endParaRPr lang="en-GB" sz="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923805809"/>
                  </a:ext>
                </a:extLst>
              </a:tr>
            </a:tbl>
          </a:graphicData>
        </a:graphic>
      </p:graphicFrame>
      <p:graphicFrame>
        <p:nvGraphicFramePr>
          <p:cNvPr id="11" name="Table 10"/>
          <p:cNvGraphicFramePr>
            <a:graphicFrameLocks noGrp="1"/>
          </p:cNvGraphicFramePr>
          <p:nvPr/>
        </p:nvGraphicFramePr>
        <p:xfrm>
          <a:off x="6901236" y="-1"/>
          <a:ext cx="3004764" cy="4998720"/>
        </p:xfrm>
        <a:graphic>
          <a:graphicData uri="http://schemas.openxmlformats.org/drawingml/2006/table">
            <a:tbl>
              <a:tblPr firstRow="1" bandRow="1">
                <a:tableStyleId>{93296810-A885-4BE3-A3E7-6D5BEEA58F35}</a:tableStyleId>
              </a:tblPr>
              <a:tblGrid>
                <a:gridCol w="1502382">
                  <a:extLst>
                    <a:ext uri="{9D8B030D-6E8A-4147-A177-3AD203B41FA5}">
                      <a16:colId xmlns:a16="http://schemas.microsoft.com/office/drawing/2014/main" val="3422049498"/>
                    </a:ext>
                  </a:extLst>
                </a:gridCol>
                <a:gridCol w="1502382">
                  <a:extLst>
                    <a:ext uri="{9D8B030D-6E8A-4147-A177-3AD203B41FA5}">
                      <a16:colId xmlns:a16="http://schemas.microsoft.com/office/drawing/2014/main" val="3609811313"/>
                    </a:ext>
                  </a:extLst>
                </a:gridCol>
              </a:tblGrid>
              <a:tr h="159489">
                <a:tc gridSpan="2">
                  <a:txBody>
                    <a:bodyPr/>
                    <a:lstStyle/>
                    <a:p>
                      <a:pPr algn="ctr"/>
                      <a:r>
                        <a:rPr lang="en-GB" sz="700" dirty="0">
                          <a:latin typeface="Calibri" panose="020F0502020204030204" pitchFamily="34" charset="0"/>
                          <a:cs typeface="Calibri" panose="020F0502020204030204" pitchFamily="34" charset="0"/>
                        </a:rPr>
                        <a:t>Economic</a:t>
                      </a:r>
                    </a:p>
                  </a:txBody>
                  <a:tcPr/>
                </a:tc>
                <a:tc hMerge="1">
                  <a:txBody>
                    <a:bodyPr/>
                    <a:lstStyle/>
                    <a:p>
                      <a:endParaRPr lang="en-GB" dirty="0"/>
                    </a:p>
                  </a:txBody>
                  <a:tcPr/>
                </a:tc>
                <a:extLst>
                  <a:ext uri="{0D108BD9-81ED-4DB2-BD59-A6C34878D82A}">
                    <a16:rowId xmlns:a16="http://schemas.microsoft.com/office/drawing/2014/main" val="3833288167"/>
                  </a:ext>
                </a:extLst>
              </a:tr>
              <a:tr h="152413">
                <a:tc>
                  <a:txBody>
                    <a:bodyPr/>
                    <a:lstStyle/>
                    <a:p>
                      <a:pPr algn="ctr"/>
                      <a:r>
                        <a:rPr lang="en-GB" sz="700" b="1" kern="1200" dirty="0">
                          <a:solidFill>
                            <a:schemeClr val="dk1"/>
                          </a:solidFill>
                          <a:effectLst/>
                          <a:latin typeface="Calibri" pitchFamily="34" charset="0"/>
                          <a:ea typeface="+mn-ea"/>
                          <a:cs typeface="Calibri" pitchFamily="34" charset="0"/>
                        </a:rPr>
                        <a:t>Lots of Debt</a:t>
                      </a:r>
                      <a:endParaRPr lang="en-GB" sz="700" b="1" dirty="0">
                        <a:latin typeface="Calibri" panose="020F0502020204030204" pitchFamily="34" charset="0"/>
                        <a:cs typeface="Calibri" panose="020F0502020204030204" pitchFamily="34" charset="0"/>
                      </a:endParaRPr>
                    </a:p>
                  </a:txBody>
                  <a:tcPr>
                    <a:solidFill>
                      <a:schemeClr val="accent6">
                        <a:lumMod val="40000"/>
                        <a:lumOff val="60000"/>
                      </a:schemeClr>
                    </a:solidFill>
                  </a:tcPr>
                </a:tc>
                <a:tc>
                  <a:txBody>
                    <a:bodyPr/>
                    <a:lstStyle/>
                    <a:p>
                      <a:pPr algn="ctr"/>
                      <a:r>
                        <a:rPr lang="en-GB" sz="700" b="1" dirty="0">
                          <a:latin typeface="Calibri" panose="020F0502020204030204" pitchFamily="34" charset="0"/>
                          <a:cs typeface="Calibri" panose="020F0502020204030204" pitchFamily="34" charset="0"/>
                        </a:rPr>
                        <a:t>Trade</a:t>
                      </a:r>
                    </a:p>
                  </a:txBody>
                  <a:tcPr>
                    <a:solidFill>
                      <a:schemeClr val="accent6">
                        <a:lumMod val="40000"/>
                        <a:lumOff val="60000"/>
                      </a:schemeClr>
                    </a:solidFill>
                  </a:tcPr>
                </a:tc>
                <a:extLst>
                  <a:ext uri="{0D108BD9-81ED-4DB2-BD59-A6C34878D82A}">
                    <a16:rowId xmlns:a16="http://schemas.microsoft.com/office/drawing/2014/main" val="3276437158"/>
                  </a:ext>
                </a:extLst>
              </a:tr>
              <a:tr h="1102952">
                <a:tc>
                  <a:txBody>
                    <a:bodyPr/>
                    <a:lstStyle/>
                    <a:p>
                      <a:r>
                        <a:rPr lang="en-GB" sz="700" kern="1200" dirty="0">
                          <a:solidFill>
                            <a:schemeClr val="dk1"/>
                          </a:solidFill>
                          <a:effectLst/>
                          <a:latin typeface="Calibri" pitchFamily="34" charset="0"/>
                          <a:ea typeface="+mn-ea"/>
                          <a:cs typeface="Calibri" pitchFamily="34" charset="0"/>
                        </a:rPr>
                        <a:t>Very poor countries borrow money from other countries and international organisations e.g. to cope after a natural disaster. This money has to be paid back usually with interest. Any money a country makes thus has to be used to pay back debts and not used to develop. For example Bangladesh owes $36,210,000,000 in external debt.</a:t>
                      </a:r>
                    </a:p>
                  </a:txBody>
                  <a:tcPr/>
                </a:tc>
                <a:tc>
                  <a:txBody>
                    <a:bodyPr/>
                    <a:lstStyle/>
                    <a:p>
                      <a:pPr marL="0" indent="0">
                        <a:buFont typeface="Arial" panose="020B0604020202020204" pitchFamily="34" charset="0"/>
                        <a:buNone/>
                      </a:pPr>
                      <a:r>
                        <a:rPr lang="en-GB" sz="700" kern="1200" dirty="0">
                          <a:solidFill>
                            <a:schemeClr val="dk1"/>
                          </a:solidFill>
                          <a:effectLst/>
                          <a:latin typeface="Calibri" pitchFamily="34" charset="0"/>
                          <a:ea typeface="+mn-ea"/>
                          <a:cs typeface="Calibri" pitchFamily="34" charset="0"/>
                        </a:rPr>
                        <a:t>Countries that mainly (LIC), export primary products (raw materials like wood, metal and stones) tend to be less developed. This is because by selling primary products, their prices can fluctuate (go up or down) sometimes the prices falls below the cost of production, e.g. Banana prices in Ghana</a:t>
                      </a:r>
                      <a:endParaRPr lang="en-GB" sz="7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129141221"/>
                  </a:ext>
                </a:extLst>
              </a:tr>
              <a:tr h="132739">
                <a:tc>
                  <a:txBody>
                    <a:bodyPr/>
                    <a:lstStyle/>
                    <a:p>
                      <a:pPr algn="ctr"/>
                      <a:r>
                        <a:rPr lang="en-GB" sz="700" b="1" dirty="0">
                          <a:latin typeface="Calibri" panose="020F0502020204030204" pitchFamily="34" charset="0"/>
                          <a:cs typeface="Calibri" panose="020F0502020204030204" pitchFamily="34" charset="0"/>
                        </a:rPr>
                        <a:t>Poor trade links</a:t>
                      </a:r>
                    </a:p>
                  </a:txBody>
                  <a:tcPr>
                    <a:solidFill>
                      <a:schemeClr val="accent6">
                        <a:lumMod val="40000"/>
                        <a:lumOff val="60000"/>
                      </a:schemeClr>
                    </a:solidFill>
                  </a:tcPr>
                </a:tc>
                <a:tc>
                  <a:txBody>
                    <a:bodyPr/>
                    <a:lstStyle/>
                    <a:p>
                      <a:pPr algn="ctr"/>
                      <a:r>
                        <a:rPr lang="en-GB" sz="700" b="1" dirty="0">
                          <a:latin typeface="Calibri" panose="020F0502020204030204" pitchFamily="34" charset="0"/>
                          <a:cs typeface="Calibri" panose="020F0502020204030204" pitchFamily="34" charset="0"/>
                        </a:rPr>
                        <a:t>Health</a:t>
                      </a:r>
                    </a:p>
                  </a:txBody>
                  <a:tcPr>
                    <a:solidFill>
                      <a:schemeClr val="accent6">
                        <a:lumMod val="40000"/>
                        <a:lumOff val="60000"/>
                      </a:schemeClr>
                    </a:solidFill>
                  </a:tcPr>
                </a:tc>
                <a:extLst>
                  <a:ext uri="{0D108BD9-81ED-4DB2-BD59-A6C34878D82A}">
                    <a16:rowId xmlns:a16="http://schemas.microsoft.com/office/drawing/2014/main" val="2249006052"/>
                  </a:ext>
                </a:extLst>
              </a:tr>
              <a:tr h="933736">
                <a:tc>
                  <a:txBody>
                    <a:bodyPr/>
                    <a:lstStyle/>
                    <a:p>
                      <a:r>
                        <a:rPr lang="en-GB" sz="700" b="0" kern="1200" dirty="0">
                          <a:solidFill>
                            <a:schemeClr val="dk1"/>
                          </a:solidFill>
                          <a:effectLst/>
                          <a:latin typeface="Calibri" pitchFamily="34" charset="0"/>
                          <a:ea typeface="+mn-ea"/>
                          <a:cs typeface="Calibri" pitchFamily="34" charset="0"/>
                        </a:rPr>
                        <a:t>Trade is the exchange of goods and services, the world trade pattern is</a:t>
                      </a:r>
                      <a:r>
                        <a:rPr lang="en-GB" sz="700" b="0" kern="1200" baseline="0" dirty="0">
                          <a:solidFill>
                            <a:schemeClr val="dk1"/>
                          </a:solidFill>
                          <a:effectLst/>
                          <a:latin typeface="Calibri" pitchFamily="34" charset="0"/>
                          <a:ea typeface="+mn-ea"/>
                          <a:cs typeface="Calibri" pitchFamily="34" charset="0"/>
                        </a:rPr>
                        <a:t> </a:t>
                      </a:r>
                      <a:r>
                        <a:rPr lang="en-GB" sz="700" b="0" kern="1200" dirty="0">
                          <a:solidFill>
                            <a:schemeClr val="dk1"/>
                          </a:solidFill>
                          <a:effectLst/>
                          <a:latin typeface="Calibri" pitchFamily="34" charset="0"/>
                          <a:ea typeface="+mn-ea"/>
                          <a:cs typeface="Calibri" pitchFamily="34" charset="0"/>
                        </a:rPr>
                        <a:t>that poor countries produce raw materials and sell them for low prices to richer countries that then manufacture them and make a large profit. For example, Ghana.</a:t>
                      </a:r>
                    </a:p>
                  </a:txBody>
                  <a:tcPr/>
                </a:tc>
                <a:tc>
                  <a:txBody>
                    <a:bodyPr/>
                    <a:lstStyle/>
                    <a:p>
                      <a:pPr marL="0" indent="0">
                        <a:buFont typeface="Arial" panose="020B0604020202020204" pitchFamily="34" charset="0"/>
                        <a:buNone/>
                      </a:pPr>
                      <a:r>
                        <a:rPr lang="en-GB" sz="700" b="0" i="0" dirty="0">
                          <a:latin typeface="Calibri" panose="020F0502020204030204" pitchFamily="34" charset="0"/>
                          <a:cs typeface="Calibri" panose="020F0502020204030204" pitchFamily="34" charset="0"/>
                        </a:rPr>
                        <a:t>Lack of clean water </a:t>
                      </a:r>
                      <a:r>
                        <a:rPr lang="en-GB" sz="700" b="0" dirty="0">
                          <a:latin typeface="Calibri" panose="020F0502020204030204" pitchFamily="34" charset="0"/>
                          <a:cs typeface="Calibri" panose="020F0502020204030204" pitchFamily="34" charset="0"/>
                        </a:rPr>
                        <a:t>and poor healthcare means a large number of people suffer from diseases.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People who are ill cannot</a:t>
                      </a:r>
                      <a:r>
                        <a:rPr lang="en-GB" sz="700" b="0" baseline="0" dirty="0">
                          <a:latin typeface="Calibri" panose="020F0502020204030204" pitchFamily="34" charset="0"/>
                          <a:cs typeface="Calibri" panose="020F0502020204030204" pitchFamily="34" charset="0"/>
                        </a:rPr>
                        <a:t> </a:t>
                      </a:r>
                      <a:r>
                        <a:rPr lang="en-GB" sz="700" b="0" dirty="0">
                          <a:latin typeface="Calibri" panose="020F0502020204030204" pitchFamily="34" charset="0"/>
                          <a:cs typeface="Calibri" panose="020F0502020204030204" pitchFamily="34" charset="0"/>
                        </a:rPr>
                        <a:t>work so there is little contribution to the economy.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More money on healthcare means less spent on development. </a:t>
                      </a:r>
                    </a:p>
                  </a:txBody>
                  <a:tcPr/>
                </a:tc>
                <a:extLst>
                  <a:ext uri="{0D108BD9-81ED-4DB2-BD59-A6C34878D82A}">
                    <a16:rowId xmlns:a16="http://schemas.microsoft.com/office/drawing/2014/main" val="923805809"/>
                  </a:ext>
                </a:extLst>
              </a:tr>
              <a:tr h="120149">
                <a:tc gridSpan="2">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Historical</a:t>
                      </a:r>
                    </a:p>
                  </a:txBody>
                  <a:tcPr>
                    <a:solidFill>
                      <a:schemeClr val="accent6"/>
                    </a:solidFill>
                  </a:tcPr>
                </a:tc>
                <a:tc hMerge="1">
                  <a:txBody>
                    <a:bodyPr/>
                    <a:lstStyle/>
                    <a:p>
                      <a:pPr marL="0" indent="0" algn="ctr">
                        <a:buFont typeface="Arial" panose="020B0604020202020204" pitchFamily="34" charset="0"/>
                        <a:buNone/>
                      </a:pPr>
                      <a:endParaRPr lang="en-GB" sz="800" b="1" dirty="0">
                        <a:latin typeface="Calibri" panose="020F0502020204030204" pitchFamily="34" charset="0"/>
                        <a:cs typeface="Calibri" panose="020F0502020204030204" pitchFamily="34" charset="0"/>
                      </a:endParaRPr>
                    </a:p>
                  </a:txBody>
                  <a:tcPr>
                    <a:solidFill>
                      <a:schemeClr val="accent6">
                        <a:lumMod val="40000"/>
                        <a:lumOff val="60000"/>
                      </a:schemeClr>
                    </a:solidFill>
                  </a:tcPr>
                </a:tc>
                <a:extLst>
                  <a:ext uri="{0D108BD9-81ED-4DB2-BD59-A6C34878D82A}">
                    <a16:rowId xmlns:a16="http://schemas.microsoft.com/office/drawing/2014/main" val="10005"/>
                  </a:ext>
                </a:extLst>
              </a:tr>
              <a:tr h="141611">
                <a:tc>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Politics </a:t>
                      </a:r>
                    </a:p>
                  </a:txBody>
                  <a:tcPr>
                    <a:solidFill>
                      <a:schemeClr val="accent6">
                        <a:lumMod val="40000"/>
                        <a:lumOff val="60000"/>
                      </a:schemeClr>
                    </a:solidFill>
                  </a:tcPr>
                </a:tc>
                <a:tc>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Colonialism</a:t>
                      </a:r>
                    </a:p>
                  </a:txBody>
                  <a:tcPr>
                    <a:solidFill>
                      <a:schemeClr val="accent6">
                        <a:lumMod val="40000"/>
                        <a:lumOff val="60000"/>
                      </a:schemeClr>
                    </a:solidFill>
                  </a:tcPr>
                </a:tc>
                <a:extLst>
                  <a:ext uri="{0D108BD9-81ED-4DB2-BD59-A6C34878D82A}">
                    <a16:rowId xmlns:a16="http://schemas.microsoft.com/office/drawing/2014/main" val="2856456950"/>
                  </a:ext>
                </a:extLst>
              </a:tr>
              <a:tr h="1742131">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Corruption in local and national governments. e.g.</a:t>
                      </a:r>
                      <a:r>
                        <a:rPr lang="en-GB" sz="700" b="0" baseline="0" dirty="0">
                          <a:latin typeface="Calibri" panose="020F0502020204030204" pitchFamily="34" charset="0"/>
                          <a:cs typeface="Calibri" panose="020F0502020204030204" pitchFamily="34" charset="0"/>
                        </a:rPr>
                        <a:t> Zimbabwe.</a:t>
                      </a:r>
                      <a:endParaRPr lang="en-GB" sz="700" b="0" dirty="0">
                        <a:latin typeface="Calibri" panose="020F0502020204030204" pitchFamily="34" charset="0"/>
                        <a:cs typeface="Calibri" panose="020F0502020204030204" pitchFamily="34" charset="0"/>
                      </a:endParaRP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The stability of the government can effect the country’s ability to trade.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Ability of the country to invest into services and infrastructure. </a:t>
                      </a:r>
                    </a:p>
                    <a:p>
                      <a:pPr marL="0" marR="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0" kern="1200" dirty="0">
                          <a:solidFill>
                            <a:schemeClr val="dk1"/>
                          </a:solidFill>
                          <a:effectLst/>
                          <a:latin typeface="Calibri" pitchFamily="34" charset="0"/>
                          <a:ea typeface="+mn-ea"/>
                          <a:cs typeface="Calibri" pitchFamily="34" charset="0"/>
                        </a:rPr>
                        <a:t>If there is a civil war (war within a country by opposing groups wanting to take power) or a war between two countries, can lead to low levels of economic development due to wars being very expensive. </a:t>
                      </a:r>
                      <a:r>
                        <a:rPr lang="en-US" sz="700" b="0" kern="1200" dirty="0">
                          <a:solidFill>
                            <a:schemeClr val="dk1"/>
                          </a:solidFill>
                          <a:effectLst/>
                          <a:latin typeface="Calibri" pitchFamily="34" charset="0"/>
                          <a:ea typeface="+mn-ea"/>
                          <a:cs typeface="Calibri" pitchFamily="34" charset="0"/>
                        </a:rPr>
                        <a:t>In Uganda the civil war which ended in 1986, has caused development levels today to be less than those of Uganda in 1986!</a:t>
                      </a:r>
                      <a:endParaRPr lang="en-GB" sz="700" b="0" kern="1200" dirty="0">
                        <a:solidFill>
                          <a:schemeClr val="dk1"/>
                        </a:solidFill>
                        <a:effectLst/>
                        <a:latin typeface="Calibri" pitchFamily="34" charset="0"/>
                        <a:ea typeface="+mn-ea"/>
                        <a:cs typeface="Calibri" pitchFamily="34" charset="0"/>
                      </a:endParaRPr>
                    </a:p>
                    <a:p>
                      <a:pPr marL="0" indent="0">
                        <a:buFont typeface="Arial" panose="020B0604020202020204" pitchFamily="34" charset="0"/>
                        <a:buNone/>
                      </a:pPr>
                      <a:endParaRPr lang="en-GB" sz="700" b="0" dirty="0">
                        <a:latin typeface="Calibri" panose="020F0502020204030204" pitchFamily="34" charset="0"/>
                        <a:cs typeface="Calibri" panose="020F0502020204030204" pitchFamily="34" charset="0"/>
                      </a:endParaRPr>
                    </a:p>
                  </a:txBody>
                  <a:tcPr/>
                </a:tc>
                <a:tc>
                  <a:txBody>
                    <a:bodyPr/>
                    <a:lstStyle/>
                    <a:p>
                      <a:pPr marL="0" indent="0">
                        <a:buFont typeface="Arial" panose="020B0604020202020204" pitchFamily="34" charset="0"/>
                        <a:buNone/>
                      </a:pPr>
                      <a:r>
                        <a:rPr lang="en-GB" sz="700" b="0" kern="1200" dirty="0">
                          <a:solidFill>
                            <a:schemeClr val="dk1"/>
                          </a:solidFill>
                          <a:effectLst/>
                          <a:latin typeface="Calibri" pitchFamily="34" charset="0"/>
                          <a:ea typeface="+mn-ea"/>
                          <a:cs typeface="Calibri" pitchFamily="34" charset="0"/>
                        </a:rPr>
                        <a:t>Countries that were conlonialised (ruled by a foreign country) often have lower levels of development than when they gained independence. For example, European countries colonised much of Africa in the 19</a:t>
                      </a:r>
                      <a:r>
                        <a:rPr lang="en-GB" sz="700" b="0" kern="1200" baseline="30000" dirty="0">
                          <a:solidFill>
                            <a:schemeClr val="dk1"/>
                          </a:solidFill>
                          <a:effectLst/>
                          <a:latin typeface="Calibri" pitchFamily="34" charset="0"/>
                          <a:ea typeface="+mn-ea"/>
                          <a:cs typeface="Calibri" pitchFamily="34" charset="0"/>
                        </a:rPr>
                        <a:t>th</a:t>
                      </a:r>
                      <a:r>
                        <a:rPr lang="en-GB" sz="700" b="0" kern="1200" dirty="0">
                          <a:solidFill>
                            <a:schemeClr val="dk1"/>
                          </a:solidFill>
                          <a:effectLst/>
                          <a:latin typeface="Calibri" pitchFamily="34" charset="0"/>
                          <a:ea typeface="+mn-ea"/>
                          <a:cs typeface="Calibri" pitchFamily="34" charset="0"/>
                        </a:rPr>
                        <a:t> century. They controlled the economies of the colonies, removed raw materials, exported slaves and sold back expensive manufactured goods. This was negative for African development as it made parts of Africa dependent on Europe, which led to famine and malnutrition.</a:t>
                      </a:r>
                      <a:endParaRPr lang="en-GB" sz="700"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044954732"/>
                  </a:ext>
                </a:extLst>
              </a:tr>
            </a:tbl>
          </a:graphicData>
        </a:graphic>
      </p:graphicFrame>
      <p:graphicFrame>
        <p:nvGraphicFramePr>
          <p:cNvPr id="13" name="Table 12"/>
          <p:cNvGraphicFramePr>
            <a:graphicFrameLocks noGrp="1"/>
          </p:cNvGraphicFramePr>
          <p:nvPr/>
        </p:nvGraphicFramePr>
        <p:xfrm>
          <a:off x="6901235" y="4834506"/>
          <a:ext cx="3004765" cy="2023494"/>
        </p:xfrm>
        <a:graphic>
          <a:graphicData uri="http://schemas.openxmlformats.org/drawingml/2006/table">
            <a:tbl>
              <a:tblPr firstRow="1" bandRow="1">
                <a:tableStyleId>{93296810-A885-4BE3-A3E7-6D5BEEA58F35}</a:tableStyleId>
              </a:tblPr>
              <a:tblGrid>
                <a:gridCol w="530923">
                  <a:extLst>
                    <a:ext uri="{9D8B030D-6E8A-4147-A177-3AD203B41FA5}">
                      <a16:colId xmlns:a16="http://schemas.microsoft.com/office/drawing/2014/main" val="2347374287"/>
                    </a:ext>
                  </a:extLst>
                </a:gridCol>
                <a:gridCol w="2473842">
                  <a:extLst>
                    <a:ext uri="{9D8B030D-6E8A-4147-A177-3AD203B41FA5}">
                      <a16:colId xmlns:a16="http://schemas.microsoft.com/office/drawing/2014/main" val="193843025"/>
                    </a:ext>
                  </a:extLst>
                </a:gridCol>
              </a:tblGrid>
              <a:tr h="187369">
                <a:tc gridSpan="2">
                  <a:txBody>
                    <a:bodyPr/>
                    <a:lstStyle/>
                    <a:p>
                      <a:pPr algn="ctr"/>
                      <a:r>
                        <a:rPr lang="en-GB" sz="700" dirty="0">
                          <a:solidFill>
                            <a:schemeClr val="tx1"/>
                          </a:solidFill>
                          <a:latin typeface="Calibri" panose="020F0502020204030204" pitchFamily="34" charset="0"/>
                          <a:cs typeface="Calibri" panose="020F0502020204030204" pitchFamily="34" charset="0"/>
                        </a:rPr>
                        <a:t>Consequences of Uneven Development </a:t>
                      </a:r>
                    </a:p>
                  </a:txBody>
                  <a:tcPr/>
                </a:tc>
                <a:tc hMerge="1">
                  <a:txBody>
                    <a:bodyPr/>
                    <a:lstStyle/>
                    <a:p>
                      <a:endParaRPr lang="en-GB" dirty="0"/>
                    </a:p>
                  </a:txBody>
                  <a:tcPr/>
                </a:tc>
                <a:extLst>
                  <a:ext uri="{0D108BD9-81ED-4DB2-BD59-A6C34878D82A}">
                    <a16:rowId xmlns:a16="http://schemas.microsoft.com/office/drawing/2014/main" val="446553992"/>
                  </a:ext>
                </a:extLst>
              </a:tr>
              <a:tr h="376038">
                <a:tc gridSpan="2">
                  <a:txBody>
                    <a:bodyPr/>
                    <a:lstStyle/>
                    <a:p>
                      <a:r>
                        <a:rPr lang="en-GB" sz="700" b="0" dirty="0">
                          <a:solidFill>
                            <a:schemeClr val="tx1"/>
                          </a:solidFill>
                          <a:latin typeface="Calibri" panose="020F0502020204030204" pitchFamily="34" charset="0"/>
                          <a:cs typeface="Calibri" panose="020F0502020204030204" pitchFamily="34" charset="0"/>
                        </a:rPr>
                        <a:t>Levels of development are different in different countries. This uneven development has consequences for countries, especially in wealth, health and  migration.</a:t>
                      </a:r>
                    </a:p>
                  </a:txBody>
                  <a:tcPr>
                    <a:solidFill>
                      <a:schemeClr val="accent6">
                        <a:lumMod val="60000"/>
                        <a:lumOff val="40000"/>
                      </a:schemeClr>
                    </a:solidFill>
                  </a:tcPr>
                </a:tc>
                <a:tc hMerge="1">
                  <a:txBody>
                    <a:bodyPr/>
                    <a:lstStyle/>
                    <a:p>
                      <a:endParaRPr lang="en-GB" dirty="0"/>
                    </a:p>
                  </a:txBody>
                  <a:tcPr/>
                </a:tc>
                <a:extLst>
                  <a:ext uri="{0D108BD9-81ED-4DB2-BD59-A6C34878D82A}">
                    <a16:rowId xmlns:a16="http://schemas.microsoft.com/office/drawing/2014/main" val="1721593107"/>
                  </a:ext>
                </a:extLst>
              </a:tr>
              <a:tr h="288260">
                <a:tc>
                  <a:txBody>
                    <a:bodyPr/>
                    <a:lstStyle/>
                    <a:p>
                      <a:r>
                        <a:rPr lang="en-GB" sz="600" b="1" dirty="0">
                          <a:solidFill>
                            <a:schemeClr val="tx1"/>
                          </a:solidFill>
                          <a:latin typeface="Calibri" panose="020F0502020204030204" pitchFamily="34" charset="0"/>
                          <a:cs typeface="Calibri" panose="020F0502020204030204" pitchFamily="34" charset="0"/>
                        </a:rPr>
                        <a:t>Wealth</a:t>
                      </a:r>
                    </a:p>
                  </a:txBody>
                  <a:tcPr anchor="ctr"/>
                </a:tc>
                <a:tc>
                  <a:txBody>
                    <a:bodyPr/>
                    <a:lstStyle/>
                    <a:p>
                      <a:r>
                        <a:rPr lang="en-GB" sz="700" dirty="0">
                          <a:solidFill>
                            <a:schemeClr val="tx1"/>
                          </a:solidFill>
                          <a:latin typeface="Calibri" panose="020F0502020204030204" pitchFamily="34" charset="0"/>
                          <a:cs typeface="Calibri" panose="020F0502020204030204" pitchFamily="34" charset="0"/>
                        </a:rPr>
                        <a:t>People in HIC have higher incomes than less developed countries</a:t>
                      </a:r>
                      <a:r>
                        <a:rPr lang="en-GB" sz="700" baseline="0" dirty="0">
                          <a:solidFill>
                            <a:schemeClr val="tx1"/>
                          </a:solidFill>
                          <a:latin typeface="Calibri" panose="020F0502020204030204" pitchFamily="34" charset="0"/>
                          <a:cs typeface="Calibri" panose="020F0502020204030204" pitchFamily="34" charset="0"/>
                        </a:rPr>
                        <a:t> so have a higher </a:t>
                      </a:r>
                      <a:r>
                        <a:rPr lang="en-GB" sz="700" baseline="0" dirty="0" err="1">
                          <a:solidFill>
                            <a:schemeClr val="tx1"/>
                          </a:solidFill>
                          <a:latin typeface="Calibri" panose="020F0502020204030204" pitchFamily="34" charset="0"/>
                          <a:cs typeface="Calibri" panose="020F0502020204030204" pitchFamily="34" charset="0"/>
                        </a:rPr>
                        <a:t>SoL.</a:t>
                      </a:r>
                      <a:endParaRPr lang="en-GB" sz="700" dirty="0">
                        <a:solidFill>
                          <a:schemeClr val="tx1"/>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41408621"/>
                  </a:ext>
                </a:extLst>
              </a:tr>
              <a:tr h="590934">
                <a:tc>
                  <a:txBody>
                    <a:bodyPr/>
                    <a:lstStyle/>
                    <a:p>
                      <a:r>
                        <a:rPr lang="en-GB" sz="600" b="1" dirty="0">
                          <a:solidFill>
                            <a:schemeClr val="tx1"/>
                          </a:solidFill>
                          <a:latin typeface="Calibri" panose="020F0502020204030204" pitchFamily="34" charset="0"/>
                          <a:cs typeface="Calibri" panose="020F0502020204030204" pitchFamily="34" charset="0"/>
                        </a:rPr>
                        <a:t>Health</a:t>
                      </a:r>
                    </a:p>
                  </a:txBody>
                  <a:tcPr anchor="ctr"/>
                </a:tc>
                <a:tc>
                  <a:txBody>
                    <a:bodyPr/>
                    <a:lstStyle/>
                    <a:p>
                      <a:r>
                        <a:rPr lang="en-GB" sz="700" dirty="0">
                          <a:solidFill>
                            <a:schemeClr val="tx1"/>
                          </a:solidFill>
                          <a:latin typeface="Calibri" panose="020F0502020204030204" pitchFamily="34" charset="0"/>
                          <a:cs typeface="Calibri" panose="020F0502020204030204" pitchFamily="34" charset="0"/>
                        </a:rPr>
                        <a:t>Better healthcare means that people HIC have  higher life expectancy than those in less developed countries. LIC countries have higher case of diseases such as Malaria and HIV/AIDS. </a:t>
                      </a:r>
                      <a:r>
                        <a:rPr lang="en-GB" sz="700" dirty="0" err="1">
                          <a:solidFill>
                            <a:schemeClr val="tx1"/>
                          </a:solidFill>
                          <a:latin typeface="Calibri" panose="020F0502020204030204" pitchFamily="34" charset="0"/>
                          <a:cs typeface="Calibri" panose="020F0502020204030204" pitchFamily="34" charset="0"/>
                        </a:rPr>
                        <a:t>Eg</a:t>
                      </a:r>
                      <a:r>
                        <a:rPr lang="en-GB" sz="700" dirty="0">
                          <a:solidFill>
                            <a:schemeClr val="tx1"/>
                          </a:solidFill>
                          <a:latin typeface="Calibri" panose="020F0502020204030204" pitchFamily="34" charset="0"/>
                          <a:cs typeface="Calibri" panose="020F0502020204030204" pitchFamily="34" charset="0"/>
                        </a:rPr>
                        <a:t> 15% of Zimbabwe’s population has HIV/AIDS!</a:t>
                      </a:r>
                    </a:p>
                  </a:txBody>
                  <a:tcPr/>
                </a:tc>
                <a:extLst>
                  <a:ext uri="{0D108BD9-81ED-4DB2-BD59-A6C34878D82A}">
                    <a16:rowId xmlns:a16="http://schemas.microsoft.com/office/drawing/2014/main" val="765732817"/>
                  </a:ext>
                </a:extLst>
              </a:tr>
              <a:tr h="490043">
                <a:tc>
                  <a:txBody>
                    <a:bodyPr/>
                    <a:lstStyle/>
                    <a:p>
                      <a:r>
                        <a:rPr lang="en-GB" sz="600" b="1" dirty="0">
                          <a:solidFill>
                            <a:schemeClr val="tx1"/>
                          </a:solidFill>
                          <a:latin typeface="Calibri" panose="020F0502020204030204" pitchFamily="34" charset="0"/>
                          <a:cs typeface="Calibri" panose="020F0502020204030204" pitchFamily="34" charset="0"/>
                        </a:rPr>
                        <a:t>Migration</a:t>
                      </a:r>
                    </a:p>
                  </a:txBody>
                  <a:tcPr anchor="ctr"/>
                </a:tc>
                <a:tc>
                  <a:txBody>
                    <a:bodyPr/>
                    <a:lstStyle/>
                    <a:p>
                      <a:r>
                        <a:rPr lang="en-GB" sz="700" dirty="0">
                          <a:solidFill>
                            <a:schemeClr val="tx1"/>
                          </a:solidFill>
                          <a:latin typeface="Calibri" panose="020F0502020204030204" pitchFamily="34" charset="0"/>
                          <a:cs typeface="Calibri" panose="020F0502020204030204" pitchFamily="34" charset="0"/>
                        </a:rPr>
                        <a:t>If  nearby countries have higher levels of development  or are  secure, people will move to seek better opportunities  and standard of living. (Think push and Pull factors!) </a:t>
                      </a:r>
                      <a:r>
                        <a:rPr lang="en-GB" sz="700" dirty="0" err="1">
                          <a:solidFill>
                            <a:schemeClr val="tx1"/>
                          </a:solidFill>
                          <a:latin typeface="Calibri" panose="020F0502020204030204" pitchFamily="34" charset="0"/>
                          <a:cs typeface="Calibri" panose="020F0502020204030204" pitchFamily="34" charset="0"/>
                        </a:rPr>
                        <a:t>e.g</a:t>
                      </a:r>
                      <a:r>
                        <a:rPr lang="en-GB" sz="700" dirty="0">
                          <a:solidFill>
                            <a:schemeClr val="tx1"/>
                          </a:solidFill>
                          <a:latin typeface="Calibri" panose="020F0502020204030204" pitchFamily="34" charset="0"/>
                          <a:cs typeface="Calibri" panose="020F0502020204030204" pitchFamily="34" charset="0"/>
                        </a:rPr>
                        <a:t> 1/5 Syrian and refugees.</a:t>
                      </a:r>
                    </a:p>
                  </a:txBody>
                  <a:tcPr/>
                </a:tc>
                <a:extLst>
                  <a:ext uri="{0D108BD9-81ED-4DB2-BD59-A6C34878D82A}">
                    <a16:rowId xmlns:a16="http://schemas.microsoft.com/office/drawing/2014/main" val="3825441694"/>
                  </a:ext>
                </a:extLst>
              </a:tr>
            </a:tbl>
          </a:graphicData>
        </a:graphic>
      </p:graphicFrame>
      <p:pic>
        <p:nvPicPr>
          <p:cNvPr id="23" name="Picture 2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8313" y="3689634"/>
            <a:ext cx="342190" cy="342190"/>
          </a:xfrm>
          <a:prstGeom prst="rect">
            <a:avLst/>
          </a:prstGeom>
        </p:spPr>
      </p:pic>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55723" y="2112240"/>
            <a:ext cx="346451" cy="346451"/>
          </a:xfrm>
          <a:prstGeom prst="rect">
            <a:avLst/>
          </a:prstGeom>
        </p:spPr>
      </p:pic>
      <p:pic>
        <p:nvPicPr>
          <p:cNvPr id="26" name="Picture 25"/>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09338" y="3630085"/>
            <a:ext cx="500583" cy="332418"/>
          </a:xfrm>
          <a:prstGeom prst="rect">
            <a:avLst/>
          </a:prstGeom>
        </p:spPr>
      </p:pic>
      <p:graphicFrame>
        <p:nvGraphicFramePr>
          <p:cNvPr id="33" name="Table 32">
            <a:extLst>
              <a:ext uri="{FF2B5EF4-FFF2-40B4-BE49-F238E27FC236}">
                <a16:creationId xmlns:a16="http://schemas.microsoft.com/office/drawing/2014/main" id="{4BEF73B2-3F75-423B-8734-67BFDA2B91DB}"/>
              </a:ext>
            </a:extLst>
          </p:cNvPr>
          <p:cNvGraphicFramePr>
            <a:graphicFrameLocks noGrp="1"/>
          </p:cNvGraphicFramePr>
          <p:nvPr/>
        </p:nvGraphicFramePr>
        <p:xfrm>
          <a:off x="44754" y="5558769"/>
          <a:ext cx="6828160" cy="1267025"/>
        </p:xfrm>
        <a:graphic>
          <a:graphicData uri="http://schemas.openxmlformats.org/drawingml/2006/table">
            <a:tbl>
              <a:tblPr firstRow="1" bandRow="1">
                <a:tableStyleId>{5C22544A-7EE6-4342-B048-85BDC9FD1C3A}</a:tableStyleId>
              </a:tblPr>
              <a:tblGrid>
                <a:gridCol w="1297111">
                  <a:extLst>
                    <a:ext uri="{9D8B030D-6E8A-4147-A177-3AD203B41FA5}">
                      <a16:colId xmlns:a16="http://schemas.microsoft.com/office/drawing/2014/main" val="2484455908"/>
                    </a:ext>
                  </a:extLst>
                </a:gridCol>
                <a:gridCol w="2116970">
                  <a:extLst>
                    <a:ext uri="{9D8B030D-6E8A-4147-A177-3AD203B41FA5}">
                      <a16:colId xmlns:a16="http://schemas.microsoft.com/office/drawing/2014/main" val="3262042102"/>
                    </a:ext>
                  </a:extLst>
                </a:gridCol>
                <a:gridCol w="682815">
                  <a:extLst>
                    <a:ext uri="{9D8B030D-6E8A-4147-A177-3AD203B41FA5}">
                      <a16:colId xmlns:a16="http://schemas.microsoft.com/office/drawing/2014/main" val="1592429008"/>
                    </a:ext>
                  </a:extLst>
                </a:gridCol>
                <a:gridCol w="682817">
                  <a:extLst>
                    <a:ext uri="{9D8B030D-6E8A-4147-A177-3AD203B41FA5}">
                      <a16:colId xmlns:a16="http://schemas.microsoft.com/office/drawing/2014/main" val="3306295869"/>
                    </a:ext>
                  </a:extLst>
                </a:gridCol>
                <a:gridCol w="682815">
                  <a:extLst>
                    <a:ext uri="{9D8B030D-6E8A-4147-A177-3AD203B41FA5}">
                      <a16:colId xmlns:a16="http://schemas.microsoft.com/office/drawing/2014/main" val="4133172968"/>
                    </a:ext>
                  </a:extLst>
                </a:gridCol>
                <a:gridCol w="682817">
                  <a:extLst>
                    <a:ext uri="{9D8B030D-6E8A-4147-A177-3AD203B41FA5}">
                      <a16:colId xmlns:a16="http://schemas.microsoft.com/office/drawing/2014/main" val="275437715"/>
                    </a:ext>
                  </a:extLst>
                </a:gridCol>
                <a:gridCol w="682815">
                  <a:extLst>
                    <a:ext uri="{9D8B030D-6E8A-4147-A177-3AD203B41FA5}">
                      <a16:colId xmlns:a16="http://schemas.microsoft.com/office/drawing/2014/main" val="744473876"/>
                    </a:ext>
                  </a:extLst>
                </a:gridCol>
              </a:tblGrid>
              <a:tr h="166208">
                <a:tc gridSpan="7">
                  <a:txBody>
                    <a:bodyPr/>
                    <a:lstStyle/>
                    <a:p>
                      <a:pPr algn="ctr"/>
                      <a:r>
                        <a:rPr lang="en-GB" sz="800" b="1" dirty="0">
                          <a:solidFill>
                            <a:schemeClr val="bg1"/>
                          </a:solidFill>
                        </a:rPr>
                        <a:t>The Demographic</a:t>
                      </a:r>
                      <a:r>
                        <a:rPr lang="en-GB" sz="800" b="1" baseline="0" dirty="0">
                          <a:solidFill>
                            <a:schemeClr val="bg1"/>
                          </a:solidFill>
                        </a:rPr>
                        <a:t> Transition Model</a:t>
                      </a:r>
                      <a:endParaRPr lang="en-GB" sz="800" b="1" dirty="0">
                        <a:solidFill>
                          <a:schemeClr val="bg1"/>
                        </a:solidFill>
                      </a:endParaRPr>
                    </a:p>
                  </a:txBody>
                  <a:tcPr>
                    <a:solidFill>
                      <a:schemeClr val="accent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83519515"/>
                  </a:ext>
                </a:extLst>
              </a:tr>
              <a:tr h="166208">
                <a:tc rowSpan="3">
                  <a:txBody>
                    <a:bodyPr/>
                    <a:lstStyle/>
                    <a:p>
                      <a:pPr algn="ctr"/>
                      <a:r>
                        <a:rPr lang="en-GB" sz="800" b="1" kern="1200" dirty="0">
                          <a:solidFill>
                            <a:schemeClr val="dk1"/>
                          </a:solidFill>
                          <a:effectLst/>
                          <a:latin typeface="Calibri" panose="020F0502020204030204" pitchFamily="34" charset="0"/>
                          <a:ea typeface="+mn-ea"/>
                          <a:cs typeface="Calibri" panose="020F0502020204030204" pitchFamily="34" charset="0"/>
                        </a:rPr>
                        <a:t>The demographic transition model (DTM) shows population change over time. It studies how birth rate and death rate affect the total population of a country.</a:t>
                      </a:r>
                      <a:endParaRPr lang="en-GB" sz="100" b="1" dirty="0">
                        <a:solidFill>
                          <a:schemeClr val="bg1"/>
                        </a:solidFill>
                        <a:latin typeface="Calibri" panose="020F0502020204030204" pitchFamily="34" charset="0"/>
                        <a:cs typeface="Calibri" panose="020F0502020204030204" pitchFamily="34" charset="0"/>
                      </a:endParaRPr>
                    </a:p>
                  </a:txBody>
                  <a:tcPr anchor="ctr">
                    <a:solidFill>
                      <a:schemeClr val="accent6">
                        <a:lumMod val="60000"/>
                        <a:lumOff val="40000"/>
                      </a:schemeClr>
                    </a:solidFill>
                  </a:tcPr>
                </a:tc>
                <a:tc rowSpan="3">
                  <a:txBody>
                    <a:bodyPr/>
                    <a:lstStyle/>
                    <a:p>
                      <a:pPr algn="ctr"/>
                      <a:endParaRPr lang="en-GB" sz="800" b="1" dirty="0">
                        <a:solidFill>
                          <a:schemeClr val="bg1"/>
                        </a:solidFill>
                      </a:endParaRPr>
                    </a:p>
                  </a:txBody>
                  <a:tcPr>
                    <a:solidFill>
                      <a:schemeClr val="bg1"/>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1</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2</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3</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4</a:t>
                      </a:r>
                    </a:p>
                  </a:txBody>
                  <a:tcPr anchor="ctr">
                    <a:solidFill>
                      <a:schemeClr val="accent6">
                        <a:lumMod val="60000"/>
                        <a:lumOff val="4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STAGE 5</a:t>
                      </a:r>
                    </a:p>
                  </a:txBody>
                  <a:tcPr anchor="ctr">
                    <a:solidFill>
                      <a:schemeClr val="accent6">
                        <a:lumMod val="60000"/>
                        <a:lumOff val="40000"/>
                      </a:schemeClr>
                    </a:solidFill>
                  </a:tcPr>
                </a:tc>
                <a:extLst>
                  <a:ext uri="{0D108BD9-81ED-4DB2-BD59-A6C34878D82A}">
                    <a16:rowId xmlns:a16="http://schemas.microsoft.com/office/drawing/2014/main" val="2028824628"/>
                  </a:ext>
                </a:extLst>
              </a:tr>
              <a:tr h="451137">
                <a:tc vMerge="1">
                  <a:txBody>
                    <a:bodyPr/>
                    <a:lstStyle/>
                    <a:p>
                      <a:pPr algn="ctr"/>
                      <a:endParaRPr lang="en-GB" sz="800" b="1" dirty="0">
                        <a:solidFill>
                          <a:schemeClr val="bg1"/>
                        </a:solidFill>
                      </a:endParaRPr>
                    </a:p>
                  </a:txBody>
                  <a:tcPr>
                    <a:solidFill>
                      <a:schemeClr val="bg1"/>
                    </a:solidFill>
                  </a:tcPr>
                </a:tc>
                <a:tc vMerge="1">
                  <a:txBody>
                    <a:bodyPr/>
                    <a:lstStyle/>
                    <a:p>
                      <a:endParaRPr lang="en-GB"/>
                    </a:p>
                  </a:txBody>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High  DR</a:t>
                      </a:r>
                    </a:p>
                    <a:p>
                      <a:pPr algn="ctr"/>
                      <a:r>
                        <a:rPr lang="en-GB" sz="800" b="1" i="1" dirty="0">
                          <a:solidFill>
                            <a:srgbClr val="00B050"/>
                          </a:solidFill>
                          <a:latin typeface="Calibri" panose="020F0502020204030204" pitchFamily="34" charset="0"/>
                          <a:cs typeface="Calibri" panose="020F0502020204030204" pitchFamily="34" charset="0"/>
                        </a:rPr>
                        <a:t>High BR</a:t>
                      </a:r>
                    </a:p>
                    <a:p>
                      <a:pPr algn="ctr"/>
                      <a:r>
                        <a:rPr lang="en-GB" sz="800" b="1" i="1" dirty="0">
                          <a:solidFill>
                            <a:srgbClr val="002060"/>
                          </a:solidFill>
                          <a:latin typeface="Calibri" panose="020F0502020204030204" pitchFamily="34" charset="0"/>
                          <a:cs typeface="Calibri" panose="020F0502020204030204" pitchFamily="34" charset="0"/>
                        </a:rPr>
                        <a:t>Steady</a:t>
                      </a:r>
                    </a:p>
                  </a:txBody>
                  <a:tcPr anchor="ctr">
                    <a:solidFill>
                      <a:schemeClr val="accent6">
                        <a:lumMod val="40000"/>
                        <a:lumOff val="60000"/>
                      </a:schemeClr>
                    </a:solidFill>
                  </a:tcPr>
                </a:tc>
                <a:tc>
                  <a:txBody>
                    <a:bodyPr/>
                    <a:lstStyle/>
                    <a:p>
                      <a:pPr algn="ctr"/>
                      <a:r>
                        <a:rPr lang="en-GB" sz="800" b="1" i="1" dirty="0">
                          <a:solidFill>
                            <a:srgbClr val="00B050"/>
                          </a:solidFill>
                          <a:latin typeface="Calibri" panose="020F0502020204030204" pitchFamily="34" charset="0"/>
                          <a:cs typeface="Calibri" panose="020F0502020204030204" pitchFamily="34" charset="0"/>
                        </a:rPr>
                        <a:t>BR Low </a:t>
                      </a:r>
                    </a:p>
                    <a:p>
                      <a:pPr algn="ctr"/>
                      <a:r>
                        <a:rPr lang="en-GB" sz="800" b="1" i="1" dirty="0">
                          <a:solidFill>
                            <a:srgbClr val="FF0000"/>
                          </a:solidFill>
                          <a:latin typeface="Calibri" panose="020F0502020204030204" pitchFamily="34" charset="0"/>
                          <a:cs typeface="Calibri" panose="020F0502020204030204" pitchFamily="34" charset="0"/>
                        </a:rPr>
                        <a:t>Declining DR</a:t>
                      </a:r>
                    </a:p>
                    <a:p>
                      <a:pPr algn="ctr"/>
                      <a:r>
                        <a:rPr lang="en-GB" sz="800" b="1" i="1" dirty="0">
                          <a:solidFill>
                            <a:srgbClr val="002060"/>
                          </a:solidFill>
                          <a:latin typeface="Calibri" panose="020F0502020204030204" pitchFamily="34" charset="0"/>
                          <a:cs typeface="Calibri" panose="020F0502020204030204" pitchFamily="34" charset="0"/>
                        </a:rPr>
                        <a:t>Very High</a:t>
                      </a:r>
                      <a:endParaRPr lang="en-GB" sz="800" b="1" dirty="0">
                        <a:solidFill>
                          <a:srgbClr val="002060"/>
                        </a:solidFill>
                        <a:latin typeface="Calibri" panose="020F0502020204030204" pitchFamily="34" charset="0"/>
                        <a:cs typeface="Calibri" panose="020F0502020204030204" pitchFamily="34" charset="0"/>
                      </a:endParaRP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Rapidly falling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High</a:t>
                      </a: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Low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Zero</a:t>
                      </a:r>
                    </a:p>
                  </a:txBody>
                  <a:tcPr anchor="ctr">
                    <a:solidFill>
                      <a:schemeClr val="accent6">
                        <a:lumMod val="40000"/>
                        <a:lumOff val="60000"/>
                      </a:schemeClr>
                    </a:solidFill>
                  </a:tcPr>
                </a:tc>
                <a:tc>
                  <a:txBody>
                    <a:bodyPr/>
                    <a:lstStyle/>
                    <a:p>
                      <a:pPr algn="ctr"/>
                      <a:r>
                        <a:rPr lang="en-GB" sz="800" b="1" i="1" dirty="0">
                          <a:solidFill>
                            <a:srgbClr val="FF0000"/>
                          </a:solidFill>
                          <a:latin typeface="Calibri" panose="020F0502020204030204" pitchFamily="34" charset="0"/>
                          <a:cs typeface="Calibri" panose="020F0502020204030204" pitchFamily="34" charset="0"/>
                        </a:rPr>
                        <a:t>Slowly Falling DR</a:t>
                      </a:r>
                    </a:p>
                    <a:p>
                      <a:pPr algn="ctr"/>
                      <a:r>
                        <a:rPr lang="en-GB" sz="800" b="1" i="1" dirty="0">
                          <a:solidFill>
                            <a:srgbClr val="00B050"/>
                          </a:solidFill>
                          <a:latin typeface="Calibri" panose="020F0502020204030204" pitchFamily="34" charset="0"/>
                          <a:cs typeface="Calibri" panose="020F0502020204030204" pitchFamily="34" charset="0"/>
                        </a:rPr>
                        <a:t>Low BR</a:t>
                      </a:r>
                    </a:p>
                    <a:p>
                      <a:pPr algn="ctr"/>
                      <a:r>
                        <a:rPr lang="en-GB" sz="800" b="1" i="1" dirty="0">
                          <a:solidFill>
                            <a:srgbClr val="002060"/>
                          </a:solidFill>
                          <a:latin typeface="Calibri" panose="020F0502020204030204" pitchFamily="34" charset="0"/>
                          <a:cs typeface="Calibri" panose="020F0502020204030204" pitchFamily="34" charset="0"/>
                        </a:rPr>
                        <a:t>Negative</a:t>
                      </a:r>
                    </a:p>
                  </a:txBody>
                  <a:tcPr anchor="ctr">
                    <a:solidFill>
                      <a:schemeClr val="accent6">
                        <a:lumMod val="40000"/>
                        <a:lumOff val="60000"/>
                      </a:schemeClr>
                    </a:solidFill>
                  </a:tcPr>
                </a:tc>
                <a:extLst>
                  <a:ext uri="{0D108BD9-81ED-4DB2-BD59-A6C34878D82A}">
                    <a16:rowId xmlns:a16="http://schemas.microsoft.com/office/drawing/2014/main" val="3636842380"/>
                  </a:ext>
                </a:extLst>
              </a:tr>
              <a:tr h="261185">
                <a:tc vMerge="1">
                  <a:txBody>
                    <a:bodyPr/>
                    <a:lstStyle/>
                    <a:p>
                      <a:pPr algn="ctr"/>
                      <a:endParaRPr lang="en-GB" sz="800" b="1" dirty="0">
                        <a:solidFill>
                          <a:schemeClr val="bg1"/>
                        </a:solidFill>
                      </a:endParaRPr>
                    </a:p>
                  </a:txBody>
                  <a:tcPr>
                    <a:solidFill>
                      <a:schemeClr val="bg1"/>
                    </a:solidFill>
                  </a:tcPr>
                </a:tc>
                <a:tc vMerge="1">
                  <a:txBody>
                    <a:bodyPr/>
                    <a:lstStyle/>
                    <a:p>
                      <a:endParaRPr lang="en-GB"/>
                    </a:p>
                  </a:txBody>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Tribes</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Kenya </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India</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UK</a:t>
                      </a:r>
                    </a:p>
                  </a:txBody>
                  <a:tcPr anchor="ctr">
                    <a:solidFill>
                      <a:schemeClr val="accent6">
                        <a:lumMod val="20000"/>
                        <a:lumOff val="80000"/>
                      </a:schemeClr>
                    </a:solidFill>
                  </a:tcPr>
                </a:tc>
                <a:tc>
                  <a:txBody>
                    <a:bodyPr/>
                    <a:lstStyle/>
                    <a:p>
                      <a:pPr algn="ctr"/>
                      <a:r>
                        <a:rPr lang="en-GB" sz="800" b="1" dirty="0">
                          <a:solidFill>
                            <a:schemeClr val="tx1"/>
                          </a:solidFill>
                          <a:latin typeface="Calibri" panose="020F0502020204030204" pitchFamily="34" charset="0"/>
                          <a:cs typeface="Calibri" panose="020F0502020204030204" pitchFamily="34" charset="0"/>
                        </a:rPr>
                        <a:t>e.g. Japan</a:t>
                      </a:r>
                    </a:p>
                  </a:txBody>
                  <a:tcPr anchor="ctr">
                    <a:solidFill>
                      <a:schemeClr val="accent6">
                        <a:lumMod val="20000"/>
                        <a:lumOff val="80000"/>
                      </a:schemeClr>
                    </a:solidFill>
                  </a:tcPr>
                </a:tc>
                <a:extLst>
                  <a:ext uri="{0D108BD9-81ED-4DB2-BD59-A6C34878D82A}">
                    <a16:rowId xmlns:a16="http://schemas.microsoft.com/office/drawing/2014/main" val="802909045"/>
                  </a:ext>
                </a:extLst>
              </a:tr>
            </a:tbl>
          </a:graphicData>
        </a:graphic>
      </p:graphicFrame>
      <p:pic>
        <p:nvPicPr>
          <p:cNvPr id="19" name="Picture 18">
            <a:extLst>
              <a:ext uri="{FF2B5EF4-FFF2-40B4-BE49-F238E27FC236}">
                <a16:creationId xmlns:a16="http://schemas.microsoft.com/office/drawing/2014/main" id="{2BDA667A-DA53-43D2-980C-634194238E0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0597" t="5374" r="17271" b="46198"/>
          <a:stretch/>
        </p:blipFill>
        <p:spPr>
          <a:xfrm>
            <a:off x="1383330" y="5783403"/>
            <a:ext cx="2075504" cy="1023212"/>
          </a:xfrm>
          <a:prstGeom prst="rect">
            <a:avLst/>
          </a:prstGeom>
        </p:spPr>
      </p:pic>
    </p:spTree>
    <p:extLst>
      <p:ext uri="{BB962C8B-B14F-4D97-AF65-F5344CB8AC3E}">
        <p14:creationId xmlns:p14="http://schemas.microsoft.com/office/powerpoint/2010/main" val="3391100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9878" y="15374"/>
          <a:ext cx="3171936" cy="3749698"/>
        </p:xfrm>
        <a:graphic>
          <a:graphicData uri="http://schemas.openxmlformats.org/drawingml/2006/table">
            <a:tbl>
              <a:tblPr firstRow="1" bandRow="1">
                <a:tableStyleId>{93296810-A885-4BE3-A3E7-6D5BEEA58F35}</a:tableStyleId>
              </a:tblPr>
              <a:tblGrid>
                <a:gridCol w="1533914">
                  <a:extLst>
                    <a:ext uri="{9D8B030D-6E8A-4147-A177-3AD203B41FA5}">
                      <a16:colId xmlns:a16="http://schemas.microsoft.com/office/drawing/2014/main" val="2478287318"/>
                    </a:ext>
                  </a:extLst>
                </a:gridCol>
                <a:gridCol w="1638022">
                  <a:extLst>
                    <a:ext uri="{9D8B030D-6E8A-4147-A177-3AD203B41FA5}">
                      <a16:colId xmlns:a16="http://schemas.microsoft.com/office/drawing/2014/main" val="1833158164"/>
                    </a:ext>
                  </a:extLst>
                </a:gridCol>
              </a:tblGrid>
              <a:tr h="206308">
                <a:tc gridSpan="2">
                  <a:txBody>
                    <a:bodyPr/>
                    <a:lstStyle/>
                    <a:p>
                      <a:pPr algn="ctr"/>
                      <a:r>
                        <a:rPr lang="en-GB" sz="800" dirty="0">
                          <a:solidFill>
                            <a:schemeClr val="tx1"/>
                          </a:solidFill>
                          <a:latin typeface="Calibri" panose="020F0502020204030204" pitchFamily="34" charset="0"/>
                          <a:cs typeface="Calibri" panose="020F0502020204030204" pitchFamily="34" charset="0"/>
                        </a:rPr>
                        <a:t>Reducing the Global Development Gap</a:t>
                      </a:r>
                    </a:p>
                  </a:txBody>
                  <a:tcPr/>
                </a:tc>
                <a:tc hMerge="1">
                  <a:txBody>
                    <a:bodyPr/>
                    <a:lstStyle/>
                    <a:p>
                      <a:endParaRPr lang="en-GB" dirty="0"/>
                    </a:p>
                  </a:txBody>
                  <a:tcPr/>
                </a:tc>
                <a:extLst>
                  <a:ext uri="{0D108BD9-81ED-4DB2-BD59-A6C34878D82A}">
                    <a16:rowId xmlns:a16="http://schemas.microsoft.com/office/drawing/2014/main" val="3999279524"/>
                  </a:ext>
                </a:extLst>
              </a:tr>
              <a:tr h="1113178">
                <a:tc>
                  <a:txBody>
                    <a:bodyPr/>
                    <a:lstStyle/>
                    <a:p>
                      <a:pPr marL="0" indent="0" algn="ctr">
                        <a:buFontTx/>
                        <a:buNone/>
                      </a:pPr>
                      <a:r>
                        <a:rPr lang="en-GB" sz="700" b="1" u="sng" dirty="0">
                          <a:solidFill>
                            <a:schemeClr val="tx1"/>
                          </a:solidFill>
                          <a:latin typeface="Calibri" panose="020F0502020204030204" pitchFamily="34" charset="0"/>
                          <a:cs typeface="Calibri" panose="020F0502020204030204" pitchFamily="34" charset="0"/>
                        </a:rPr>
                        <a:t>Microfinance Loans</a:t>
                      </a:r>
                    </a:p>
                    <a:p>
                      <a:pPr marL="0" indent="0">
                        <a:buFontTx/>
                        <a:buNone/>
                      </a:pPr>
                      <a:r>
                        <a:rPr lang="en-GB" sz="700" b="0" dirty="0">
                          <a:solidFill>
                            <a:schemeClr val="tx1"/>
                          </a:solidFill>
                          <a:latin typeface="Calibri" panose="020F0502020204030204" pitchFamily="34" charset="0"/>
                          <a:cs typeface="Calibri" panose="020F0502020204030204" pitchFamily="34" charset="0"/>
                        </a:rPr>
                        <a:t>This involves people in LICs  receiving smalls loans from traditional banks. </a:t>
                      </a:r>
                    </a:p>
                    <a:p>
                      <a:pPr marL="0" indent="0">
                        <a:buFontTx/>
                        <a:buNone/>
                      </a:pPr>
                      <a:r>
                        <a:rPr lang="en-GB" sz="700" b="0" dirty="0">
                          <a:solidFill>
                            <a:schemeClr val="tx1"/>
                          </a:solidFill>
                          <a:latin typeface="Calibri" panose="020F0502020204030204" pitchFamily="34" charset="0"/>
                          <a:cs typeface="Calibri" panose="020F0502020204030204" pitchFamily="34" charset="0"/>
                        </a:rPr>
                        <a:t>+ Loans enable people to begin their own businesses</a:t>
                      </a:r>
                    </a:p>
                    <a:p>
                      <a:pPr marL="171450" indent="-171450">
                        <a:buFontTx/>
                        <a:buChar char="-"/>
                      </a:pPr>
                      <a:r>
                        <a:rPr lang="en-GB" sz="700" b="0" dirty="0">
                          <a:solidFill>
                            <a:schemeClr val="tx1"/>
                          </a:solidFill>
                          <a:latin typeface="Calibri" panose="020F0502020204030204" pitchFamily="34" charset="0"/>
                          <a:cs typeface="Calibri" panose="020F0502020204030204" pitchFamily="34" charset="0"/>
                        </a:rPr>
                        <a:t>Its not clear they can reduce poverty at a large scale. </a:t>
                      </a:r>
                    </a:p>
                    <a:p>
                      <a:pPr marL="0" indent="0">
                        <a:buFontTx/>
                        <a:buNone/>
                      </a:pPr>
                      <a:r>
                        <a:rPr lang="en-GB" sz="700" b="0" dirty="0">
                          <a:solidFill>
                            <a:schemeClr val="tx1"/>
                          </a:solidFill>
                          <a:latin typeface="Calibri" panose="020F0502020204030204" pitchFamily="34" charset="0"/>
                          <a:cs typeface="Calibri" panose="020F0502020204030204" pitchFamily="34" charset="0"/>
                        </a:rPr>
                        <a:t>e.g.</a:t>
                      </a:r>
                      <a:r>
                        <a:rPr lang="en-GB" sz="700" b="0" baseline="0" dirty="0">
                          <a:solidFill>
                            <a:schemeClr val="tx1"/>
                          </a:solidFill>
                          <a:latin typeface="Calibri" panose="020F0502020204030204" pitchFamily="34" charset="0"/>
                          <a:cs typeface="Calibri" panose="020F0502020204030204" pitchFamily="34" charset="0"/>
                        </a:rPr>
                        <a:t> </a:t>
                      </a:r>
                      <a:r>
                        <a:rPr lang="en-GB" sz="700" b="0" dirty="0" err="1">
                          <a:solidFill>
                            <a:schemeClr val="tx1"/>
                          </a:solidFill>
                          <a:latin typeface="Calibri" panose="020F0502020204030204" pitchFamily="34" charset="0"/>
                          <a:cs typeface="Calibri" panose="020F0502020204030204" pitchFamily="34" charset="0"/>
                        </a:rPr>
                        <a:t>Grameen</a:t>
                      </a:r>
                      <a:r>
                        <a:rPr lang="en-GB" sz="700" b="0" baseline="0" dirty="0">
                          <a:solidFill>
                            <a:schemeClr val="tx1"/>
                          </a:solidFill>
                          <a:latin typeface="Calibri" panose="020F0502020204030204" pitchFamily="34" charset="0"/>
                          <a:cs typeface="Calibri" panose="020F0502020204030204" pitchFamily="34" charset="0"/>
                        </a:rPr>
                        <a:t> bank in Bangladesh</a:t>
                      </a:r>
                    </a:p>
                    <a:p>
                      <a:pPr marL="0" indent="0">
                        <a:buFontTx/>
                        <a:buNone/>
                      </a:pPr>
                      <a:endParaRPr lang="en-GB" sz="700" b="0" baseline="0" dirty="0">
                        <a:solidFill>
                          <a:schemeClr val="tx1"/>
                        </a:solidFill>
                        <a:latin typeface="Calibri" panose="020F0502020204030204" pitchFamily="34" charset="0"/>
                        <a:cs typeface="Calibri" panose="020F0502020204030204" pitchFamily="34" charset="0"/>
                      </a:endParaRPr>
                    </a:p>
                  </a:txBody>
                  <a:tcPr anchor="ctr"/>
                </a:tc>
                <a:tc>
                  <a:txBody>
                    <a:bodyPr/>
                    <a:lstStyle/>
                    <a:p>
                      <a:pPr algn="ctr"/>
                      <a:r>
                        <a:rPr lang="en-GB" sz="700" b="1" u="sng" dirty="0">
                          <a:solidFill>
                            <a:schemeClr val="tx1"/>
                          </a:solidFill>
                          <a:latin typeface="Calibri" panose="020F0502020204030204" pitchFamily="34" charset="0"/>
                          <a:cs typeface="Calibri" panose="020F0502020204030204" pitchFamily="34" charset="0"/>
                        </a:rPr>
                        <a:t>Foreign-direct investment</a:t>
                      </a:r>
                    </a:p>
                    <a:p>
                      <a:r>
                        <a:rPr lang="en-GB" sz="700" b="0" dirty="0">
                          <a:solidFill>
                            <a:schemeClr val="tx1"/>
                          </a:solidFill>
                          <a:latin typeface="Calibri" panose="020F0502020204030204" pitchFamily="34" charset="0"/>
                          <a:cs typeface="Calibri" panose="020F0502020204030204" pitchFamily="34" charset="0"/>
                        </a:rPr>
                        <a:t>This is when one country buys property or infrastructure in another country.</a:t>
                      </a:r>
                    </a:p>
                    <a:p>
                      <a:r>
                        <a:rPr lang="en-GB" sz="700" b="0" dirty="0">
                          <a:solidFill>
                            <a:schemeClr val="tx1"/>
                          </a:solidFill>
                          <a:latin typeface="Calibri" panose="020F0502020204030204" pitchFamily="34" charset="0"/>
                          <a:cs typeface="Calibri" panose="020F0502020204030204" pitchFamily="34" charset="0"/>
                        </a:rPr>
                        <a:t>+ Leads to better access to finance, technology &amp; expertise.</a:t>
                      </a:r>
                    </a:p>
                    <a:p>
                      <a:pPr marL="0" indent="0">
                        <a:buFontTx/>
                        <a:buNone/>
                      </a:pPr>
                      <a:r>
                        <a:rPr lang="en-GB" sz="700" b="0" dirty="0">
                          <a:solidFill>
                            <a:schemeClr val="tx1"/>
                          </a:solidFill>
                          <a:latin typeface="Calibri" panose="020F0502020204030204" pitchFamily="34" charset="0"/>
                          <a:cs typeface="Calibri" panose="020F0502020204030204" pitchFamily="34" charset="0"/>
                        </a:rPr>
                        <a:t>-Investment can come with strings attached that country’s will need to comply with.</a:t>
                      </a:r>
                    </a:p>
                    <a:p>
                      <a:pPr marL="0" indent="0">
                        <a:buFontTx/>
                        <a:buNone/>
                      </a:pPr>
                      <a:r>
                        <a:rPr lang="en-GB" sz="700" b="0" dirty="0">
                          <a:solidFill>
                            <a:schemeClr val="tx1"/>
                          </a:solidFill>
                          <a:latin typeface="Calibri" panose="020F0502020204030204" pitchFamily="34" charset="0"/>
                          <a:cs typeface="Calibri" panose="020F0502020204030204" pitchFamily="34" charset="0"/>
                        </a:rPr>
                        <a:t>e.g. </a:t>
                      </a:r>
                      <a:r>
                        <a:rPr lang="en-GB" sz="700" b="0" kern="1200" dirty="0" err="1">
                          <a:solidFill>
                            <a:schemeClr val="tx1"/>
                          </a:solidFill>
                          <a:latin typeface="Calibri" pitchFamily="34" charset="0"/>
                          <a:ea typeface="+mn-ea"/>
                          <a:cs typeface="Calibri" pitchFamily="34" charset="0"/>
                        </a:rPr>
                        <a:t>Cahora</a:t>
                      </a:r>
                      <a:r>
                        <a:rPr lang="en-GB" sz="700" b="0" kern="1200" dirty="0">
                          <a:solidFill>
                            <a:schemeClr val="tx1"/>
                          </a:solidFill>
                          <a:latin typeface="Calibri" pitchFamily="34" charset="0"/>
                          <a:ea typeface="+mn-ea"/>
                          <a:cs typeface="Calibri" pitchFamily="34" charset="0"/>
                        </a:rPr>
                        <a:t> </a:t>
                      </a:r>
                      <a:r>
                        <a:rPr lang="en-GB" sz="700" b="0" kern="1200" dirty="0" err="1">
                          <a:solidFill>
                            <a:schemeClr val="tx1"/>
                          </a:solidFill>
                          <a:latin typeface="Calibri" pitchFamily="34" charset="0"/>
                          <a:ea typeface="+mn-ea"/>
                          <a:cs typeface="Calibri" pitchFamily="34" charset="0"/>
                        </a:rPr>
                        <a:t>Bassa</a:t>
                      </a:r>
                      <a:r>
                        <a:rPr lang="en-GB" sz="700" b="0" kern="1200" dirty="0">
                          <a:solidFill>
                            <a:schemeClr val="tx1"/>
                          </a:solidFill>
                          <a:latin typeface="Calibri" pitchFamily="34" charset="0"/>
                          <a:ea typeface="+mn-ea"/>
                          <a:cs typeface="Calibri" pitchFamily="34" charset="0"/>
                        </a:rPr>
                        <a:t>  dam</a:t>
                      </a:r>
                      <a:r>
                        <a:rPr lang="en-GB" sz="700" b="0" kern="1200" baseline="0" dirty="0">
                          <a:solidFill>
                            <a:schemeClr val="tx1"/>
                          </a:solidFill>
                          <a:latin typeface="Calibri" pitchFamily="34" charset="0"/>
                          <a:ea typeface="+mn-ea"/>
                          <a:cs typeface="Calibri" pitchFamily="34" charset="0"/>
                        </a:rPr>
                        <a:t> in </a:t>
                      </a:r>
                      <a:r>
                        <a:rPr lang="en-GB" sz="700" b="0" kern="1200" baseline="0" dirty="0" err="1">
                          <a:solidFill>
                            <a:schemeClr val="tx1"/>
                          </a:solidFill>
                          <a:latin typeface="Calibri" pitchFamily="34" charset="0"/>
                          <a:ea typeface="+mn-ea"/>
                          <a:cs typeface="Calibri" pitchFamily="34" charset="0"/>
                        </a:rPr>
                        <a:t>Mosambique</a:t>
                      </a:r>
                      <a:endParaRPr lang="en-GB" sz="700" b="0" dirty="0">
                        <a:solidFill>
                          <a:schemeClr val="tx1"/>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807978665"/>
                  </a:ext>
                </a:extLst>
              </a:tr>
              <a:tr h="1119958">
                <a:tc>
                  <a:txBody>
                    <a:bodyPr/>
                    <a:lstStyle/>
                    <a:p>
                      <a:pPr algn="ctr"/>
                      <a:r>
                        <a:rPr lang="en-GB" sz="700" b="0" u="sng" dirty="0">
                          <a:solidFill>
                            <a:schemeClr val="tx1"/>
                          </a:solidFill>
                          <a:latin typeface="Calibri" panose="020F0502020204030204" pitchFamily="34" charset="0"/>
                          <a:cs typeface="Calibri" panose="020F0502020204030204" pitchFamily="34" charset="0"/>
                        </a:rPr>
                        <a:t>Aid</a:t>
                      </a:r>
                    </a:p>
                    <a:p>
                      <a:r>
                        <a:rPr lang="en-GB" sz="700" b="0" dirty="0">
                          <a:solidFill>
                            <a:schemeClr val="tx1"/>
                          </a:solidFill>
                          <a:latin typeface="Calibri" panose="020F0502020204030204" pitchFamily="34" charset="0"/>
                          <a:cs typeface="Calibri" panose="020F0502020204030204" pitchFamily="34" charset="0"/>
                        </a:rPr>
                        <a:t>This is given by one country to another as money or resources</a:t>
                      </a:r>
                      <a:r>
                        <a:rPr lang="en-GB" sz="700" b="0" baseline="0" dirty="0">
                          <a:solidFill>
                            <a:schemeClr val="tx1"/>
                          </a:solidFill>
                          <a:latin typeface="Calibri" panose="020F0502020204030204" pitchFamily="34" charset="0"/>
                          <a:cs typeface="Calibri" panose="020F0502020204030204" pitchFamily="34" charset="0"/>
                        </a:rPr>
                        <a:t> via bilateral, Multi-lateral or NGO</a:t>
                      </a:r>
                      <a:endParaRPr lang="en-GB" sz="700" b="0" dirty="0">
                        <a:solidFill>
                          <a:schemeClr val="tx1"/>
                        </a:solidFill>
                        <a:latin typeface="Calibri" panose="020F0502020204030204" pitchFamily="34" charset="0"/>
                        <a:cs typeface="Calibri" panose="020F0502020204030204" pitchFamily="34" charset="0"/>
                      </a:endParaRPr>
                    </a:p>
                    <a:p>
                      <a:r>
                        <a:rPr lang="en-GB" sz="700" b="0" dirty="0">
                          <a:solidFill>
                            <a:schemeClr val="tx1"/>
                          </a:solidFill>
                          <a:latin typeface="Calibri" panose="020F0502020204030204" pitchFamily="34" charset="0"/>
                          <a:cs typeface="Calibri" panose="020F0502020204030204" pitchFamily="34" charset="0"/>
                        </a:rPr>
                        <a:t>+ Improve literacy rates, building  dams, improving agriculture. </a:t>
                      </a:r>
                    </a:p>
                    <a:p>
                      <a:pPr marL="0" indent="0">
                        <a:buFontTx/>
                        <a:buNone/>
                      </a:pPr>
                      <a:r>
                        <a:rPr lang="en-GB" sz="700" b="0" dirty="0">
                          <a:solidFill>
                            <a:schemeClr val="tx1"/>
                          </a:solidFill>
                          <a:latin typeface="Calibri" panose="020F0502020204030204" pitchFamily="34" charset="0"/>
                          <a:cs typeface="Calibri" panose="020F0502020204030204" pitchFamily="34" charset="0"/>
                        </a:rPr>
                        <a:t>- Can be wasted by corrupt governments or they can become too reliant on aid. E.g.. Nigeria</a:t>
                      </a:r>
                      <a:r>
                        <a:rPr lang="en-GB" sz="700" b="0" baseline="0" dirty="0">
                          <a:solidFill>
                            <a:schemeClr val="tx1"/>
                          </a:solidFill>
                          <a:latin typeface="Calibri" panose="020F0502020204030204" pitchFamily="34" charset="0"/>
                          <a:cs typeface="Calibri" panose="020F0502020204030204" pitchFamily="34" charset="0"/>
                        </a:rPr>
                        <a:t> receives $5billion per year in aid</a:t>
                      </a:r>
                      <a:endParaRPr lang="en-GB" sz="700" b="0" dirty="0">
                        <a:solidFill>
                          <a:schemeClr val="tx1"/>
                        </a:solidFill>
                        <a:latin typeface="Calibri" panose="020F0502020204030204" pitchFamily="34" charset="0"/>
                        <a:cs typeface="Calibri" panose="020F0502020204030204" pitchFamily="34" charset="0"/>
                      </a:endParaRPr>
                    </a:p>
                  </a:txBody>
                  <a:tcPr anchor="ctr"/>
                </a:tc>
                <a:tc>
                  <a:txBody>
                    <a:bodyPr/>
                    <a:lstStyle/>
                    <a:p>
                      <a:pPr algn="ctr"/>
                      <a:r>
                        <a:rPr lang="en-GB" sz="700" b="0" u="sng" dirty="0">
                          <a:solidFill>
                            <a:schemeClr val="tx1"/>
                          </a:solidFill>
                          <a:latin typeface="Calibri" panose="020F0502020204030204" pitchFamily="34" charset="0"/>
                          <a:cs typeface="Calibri" panose="020F0502020204030204" pitchFamily="34" charset="0"/>
                        </a:rPr>
                        <a:t>Debt Relief</a:t>
                      </a:r>
                    </a:p>
                    <a:p>
                      <a:r>
                        <a:rPr lang="en-GB" sz="700" b="0" dirty="0">
                          <a:solidFill>
                            <a:schemeClr val="tx1"/>
                          </a:solidFill>
                          <a:latin typeface="Calibri" panose="020F0502020204030204" pitchFamily="34" charset="0"/>
                          <a:cs typeface="Calibri" panose="020F0502020204030204" pitchFamily="34" charset="0"/>
                        </a:rPr>
                        <a:t>This is when a country’s debt is cancelled or interest rates are lowered. </a:t>
                      </a:r>
                    </a:p>
                    <a:p>
                      <a:r>
                        <a:rPr lang="en-GB" sz="700" b="0" dirty="0">
                          <a:solidFill>
                            <a:schemeClr val="tx1"/>
                          </a:solidFill>
                          <a:latin typeface="Calibri" panose="020F0502020204030204" pitchFamily="34" charset="0"/>
                          <a:cs typeface="Calibri" panose="020F0502020204030204" pitchFamily="34" charset="0"/>
                        </a:rPr>
                        <a:t>+ Means more money can be spent on development.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alibri" panose="020F0502020204030204" pitchFamily="34" charset="0"/>
                          <a:cs typeface="Calibri" panose="020F0502020204030204" pitchFamily="34" charset="0"/>
                        </a:rPr>
                        <a:t>- Locals might not always get a say. Some aid can be tied under condition from donor country.</a:t>
                      </a:r>
                    </a:p>
                  </a:txBody>
                  <a:tcPr/>
                </a:tc>
                <a:extLst>
                  <a:ext uri="{0D108BD9-81ED-4DB2-BD59-A6C34878D82A}">
                    <a16:rowId xmlns:a16="http://schemas.microsoft.com/office/drawing/2014/main" val="3534730920"/>
                  </a:ext>
                </a:extLst>
              </a:tr>
              <a:tr h="1207147">
                <a:tc>
                  <a:txBody>
                    <a:bodyPr/>
                    <a:lstStyle/>
                    <a:p>
                      <a:pPr algn="ctr"/>
                      <a:r>
                        <a:rPr lang="en-GB" sz="700" b="0" u="sng" dirty="0">
                          <a:solidFill>
                            <a:schemeClr val="tx1"/>
                          </a:solidFill>
                          <a:latin typeface="Calibri" panose="020F0502020204030204" pitchFamily="34" charset="0"/>
                          <a:cs typeface="Calibri" panose="020F0502020204030204" pitchFamily="34" charset="0"/>
                        </a:rPr>
                        <a:t>Fair trade</a:t>
                      </a:r>
                    </a:p>
                    <a:p>
                      <a:r>
                        <a:rPr lang="en-GB" sz="700" b="0" dirty="0">
                          <a:solidFill>
                            <a:schemeClr val="tx1"/>
                          </a:solidFill>
                          <a:latin typeface="Calibri" panose="020F0502020204030204" pitchFamily="34" charset="0"/>
                          <a:cs typeface="Calibri" panose="020F0502020204030204" pitchFamily="34" charset="0"/>
                        </a:rPr>
                        <a:t>This is a movement where farmers get a fair price for the goods produced.</a:t>
                      </a:r>
                    </a:p>
                    <a:p>
                      <a:r>
                        <a:rPr lang="en-GB" sz="700" b="0" dirty="0">
                          <a:solidFill>
                            <a:schemeClr val="tx1"/>
                          </a:solidFill>
                          <a:latin typeface="Calibri" panose="020F0502020204030204" pitchFamily="34" charset="0"/>
                          <a:cs typeface="Calibri" panose="020F0502020204030204" pitchFamily="34" charset="0"/>
                        </a:rPr>
                        <a:t>+ Paid fairly so they can develop schools &amp; health centres.</a:t>
                      </a:r>
                    </a:p>
                    <a:p>
                      <a:r>
                        <a:rPr lang="en-GB" sz="700" b="0" dirty="0">
                          <a:solidFill>
                            <a:schemeClr val="tx1"/>
                          </a:solidFill>
                          <a:latin typeface="Calibri" panose="020F0502020204030204" pitchFamily="34" charset="0"/>
                          <a:cs typeface="Calibri" panose="020F0502020204030204" pitchFamily="34" charset="0"/>
                        </a:rPr>
                        <a:t>+Fair trade</a:t>
                      </a:r>
                      <a:r>
                        <a:rPr lang="en-GB" sz="700" b="0" baseline="0" dirty="0">
                          <a:solidFill>
                            <a:schemeClr val="tx1"/>
                          </a:solidFill>
                          <a:latin typeface="Calibri" panose="020F0502020204030204" pitchFamily="34" charset="0"/>
                          <a:cs typeface="Calibri" panose="020F0502020204030204" pitchFamily="34" charset="0"/>
                        </a:rPr>
                        <a:t> means prices doesn't fluctuate and leads to emancipation of women.</a:t>
                      </a:r>
                      <a:endParaRPr lang="en-GB" sz="700" b="0" dirty="0">
                        <a:solidFill>
                          <a:schemeClr val="tx1"/>
                        </a:solidFill>
                        <a:latin typeface="Calibri" panose="020F0502020204030204" pitchFamily="34" charset="0"/>
                        <a:cs typeface="Calibri" panose="020F0502020204030204" pitchFamily="34" charset="0"/>
                      </a:endParaRPr>
                    </a:p>
                    <a:p>
                      <a:pPr marL="0" indent="0">
                        <a:buFontTx/>
                        <a:buNone/>
                      </a:pPr>
                      <a:r>
                        <a:rPr lang="en-GB" sz="700" b="0" dirty="0">
                          <a:solidFill>
                            <a:schemeClr val="tx1"/>
                          </a:solidFill>
                          <a:latin typeface="Calibri" panose="020F0502020204030204" pitchFamily="34" charset="0"/>
                          <a:cs typeface="Calibri" panose="020F0502020204030204" pitchFamily="34" charset="0"/>
                        </a:rPr>
                        <a:t>-Only a tiny proportion of the extra money reaches producers.</a:t>
                      </a:r>
                    </a:p>
                  </a:txBody>
                  <a:tcPr anchor="ctr"/>
                </a:tc>
                <a:tc>
                  <a:txBody>
                    <a:bodyPr/>
                    <a:lstStyle/>
                    <a:p>
                      <a:pPr algn="ctr"/>
                      <a:r>
                        <a:rPr lang="en-GB" sz="700" b="0" u="sng" dirty="0">
                          <a:solidFill>
                            <a:schemeClr val="tx1"/>
                          </a:solidFill>
                          <a:latin typeface="Calibri" panose="020F0502020204030204" pitchFamily="34" charset="0"/>
                          <a:cs typeface="Calibri" panose="020F0502020204030204" pitchFamily="34" charset="0"/>
                        </a:rPr>
                        <a:t>Intermediate Technology</a:t>
                      </a:r>
                    </a:p>
                    <a:p>
                      <a:r>
                        <a:rPr lang="en-GB" sz="700" b="0" dirty="0">
                          <a:solidFill>
                            <a:schemeClr val="tx1"/>
                          </a:solidFill>
                          <a:latin typeface="Calibri" panose="020F0502020204030204" pitchFamily="34" charset="0"/>
                          <a:cs typeface="Calibri" panose="020F0502020204030204" pitchFamily="34" charset="0"/>
                        </a:rPr>
                        <a:t>Includes tools, machines and affordable equipment  that improve quality of life.</a:t>
                      </a:r>
                    </a:p>
                    <a:p>
                      <a:r>
                        <a:rPr lang="en-GB" sz="700" b="0" dirty="0">
                          <a:solidFill>
                            <a:schemeClr val="tx1"/>
                          </a:solidFill>
                          <a:latin typeface="Calibri" panose="020F0502020204030204" pitchFamily="34" charset="0"/>
                          <a:cs typeface="Calibri" panose="020F0502020204030204" pitchFamily="34" charset="0"/>
                        </a:rPr>
                        <a:t>+ Renewable energy is less expensive and</a:t>
                      </a:r>
                      <a:r>
                        <a:rPr lang="en-GB" sz="700" b="0" baseline="0" dirty="0">
                          <a:solidFill>
                            <a:schemeClr val="tx1"/>
                          </a:solidFill>
                          <a:latin typeface="Calibri" panose="020F0502020204030204" pitchFamily="34" charset="0"/>
                          <a:cs typeface="Calibri" panose="020F0502020204030204" pitchFamily="34" charset="0"/>
                        </a:rPr>
                        <a:t> is sustainable</a:t>
                      </a:r>
                      <a:endParaRPr lang="en-GB" sz="700" b="0" dirty="0">
                        <a:solidFill>
                          <a:schemeClr val="tx1"/>
                        </a:solidFill>
                        <a:latin typeface="Calibri" panose="020F0502020204030204" pitchFamily="34" charset="0"/>
                        <a:cs typeface="Calibri" panose="020F0502020204030204" pitchFamily="34" charset="0"/>
                      </a:endParaRPr>
                    </a:p>
                    <a:p>
                      <a:pPr marL="0" indent="0">
                        <a:buFontTx/>
                        <a:buNone/>
                      </a:pPr>
                      <a:r>
                        <a:rPr lang="en-GB" sz="700" b="0" dirty="0">
                          <a:solidFill>
                            <a:schemeClr val="tx1"/>
                          </a:solidFill>
                          <a:latin typeface="Calibri" panose="020F0502020204030204" pitchFamily="34" charset="0"/>
                          <a:cs typeface="Calibri" panose="020F0502020204030204" pitchFamily="34" charset="0"/>
                        </a:rPr>
                        <a:t>-Requires initial investment and skills in operating technology</a:t>
                      </a:r>
                    </a:p>
                    <a:p>
                      <a:pPr marL="0" indent="0">
                        <a:buFontTx/>
                        <a:buNone/>
                      </a:pPr>
                      <a:r>
                        <a:rPr lang="en-GB" sz="700" b="0" dirty="0">
                          <a:solidFill>
                            <a:schemeClr val="tx1"/>
                          </a:solidFill>
                          <a:latin typeface="Calibri" panose="020F0502020204030204" pitchFamily="34" charset="0"/>
                          <a:cs typeface="Calibri" panose="020F0502020204030204" pitchFamily="34" charset="0"/>
                        </a:rPr>
                        <a:t>e.g.</a:t>
                      </a:r>
                      <a:r>
                        <a:rPr lang="en-GB" sz="700" b="0" baseline="0" dirty="0">
                          <a:solidFill>
                            <a:schemeClr val="tx1"/>
                          </a:solidFill>
                          <a:latin typeface="Calibri" panose="020F0502020204030204" pitchFamily="34" charset="0"/>
                          <a:cs typeface="Calibri" panose="020F0502020204030204" pitchFamily="34" charset="0"/>
                        </a:rPr>
                        <a:t> building a mini HEP dam in Kenya and Nepal by Practical Action (NGO)</a:t>
                      </a:r>
                      <a:endParaRPr lang="en-GB" sz="700" b="0" dirty="0">
                        <a:solidFill>
                          <a:schemeClr val="tx1"/>
                        </a:solidFill>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173540726"/>
                  </a:ext>
                </a:extLst>
              </a:tr>
            </a:tbl>
          </a:graphicData>
        </a:graphic>
      </p:graphicFrame>
      <p:graphicFrame>
        <p:nvGraphicFramePr>
          <p:cNvPr id="21" name="Table 20">
            <a:extLst>
              <a:ext uri="{FF2B5EF4-FFF2-40B4-BE49-F238E27FC236}">
                <a16:creationId xmlns:a16="http://schemas.microsoft.com/office/drawing/2014/main" id="{2409A7DC-7FED-454C-A1DF-94652F78A26C}"/>
              </a:ext>
            </a:extLst>
          </p:cNvPr>
          <p:cNvGraphicFramePr>
            <a:graphicFrameLocks noGrp="1"/>
          </p:cNvGraphicFramePr>
          <p:nvPr/>
        </p:nvGraphicFramePr>
        <p:xfrm>
          <a:off x="0" y="3792582"/>
          <a:ext cx="3181813" cy="3099304"/>
        </p:xfrm>
        <a:graphic>
          <a:graphicData uri="http://schemas.openxmlformats.org/drawingml/2006/table">
            <a:tbl>
              <a:tblPr firstRow="1" bandRow="1">
                <a:tableStyleId>{93296810-A885-4BE3-A3E7-6D5BEEA58F35}</a:tableStyleId>
              </a:tblPr>
              <a:tblGrid>
                <a:gridCol w="1587899">
                  <a:extLst>
                    <a:ext uri="{9D8B030D-6E8A-4147-A177-3AD203B41FA5}">
                      <a16:colId xmlns:a16="http://schemas.microsoft.com/office/drawing/2014/main" val="2478287318"/>
                    </a:ext>
                  </a:extLst>
                </a:gridCol>
                <a:gridCol w="1593914">
                  <a:extLst>
                    <a:ext uri="{9D8B030D-6E8A-4147-A177-3AD203B41FA5}">
                      <a16:colId xmlns:a16="http://schemas.microsoft.com/office/drawing/2014/main" val="1833158164"/>
                    </a:ext>
                  </a:extLst>
                </a:gridCol>
              </a:tblGrid>
              <a:tr h="216578">
                <a:tc gridSpan="2">
                  <a:txBody>
                    <a:bodyPr/>
                    <a:lstStyle/>
                    <a:p>
                      <a:pPr algn="ctr"/>
                      <a:r>
                        <a:rPr lang="en-GB" sz="700" b="1" dirty="0">
                          <a:solidFill>
                            <a:schemeClr val="tx1"/>
                          </a:solidFill>
                          <a:latin typeface="Calibri" panose="020F0502020204030204" pitchFamily="34" charset="0"/>
                          <a:cs typeface="Calibri" panose="020F0502020204030204" pitchFamily="34" charset="0"/>
                        </a:rPr>
                        <a:t>CS: Reducing the Development Gap In Kenya through tourism</a:t>
                      </a:r>
                    </a:p>
                  </a:txBody>
                  <a:tcPr/>
                </a:tc>
                <a:tc hMerge="1">
                  <a:txBody>
                    <a:bodyPr/>
                    <a:lstStyle/>
                    <a:p>
                      <a:endParaRPr lang="en-GB" dirty="0"/>
                    </a:p>
                  </a:txBody>
                  <a:tcPr/>
                </a:tc>
                <a:extLst>
                  <a:ext uri="{0D108BD9-81ED-4DB2-BD59-A6C34878D82A}">
                    <a16:rowId xmlns:a16="http://schemas.microsoft.com/office/drawing/2014/main" val="3999279524"/>
                  </a:ext>
                </a:extLst>
              </a:tr>
              <a:tr h="566436">
                <a:tc gridSpan="2">
                  <a:txBody>
                    <a:bodyPr/>
                    <a:lstStyle/>
                    <a:p>
                      <a:pPr marL="0" indent="0" algn="ctr">
                        <a:buFontTx/>
                        <a:buNone/>
                      </a:pPr>
                      <a:r>
                        <a:rPr lang="en-GB" sz="700" b="0" dirty="0">
                          <a:solidFill>
                            <a:schemeClr val="tx1"/>
                          </a:solidFill>
                          <a:latin typeface="Calibri" panose="020F0502020204030204" pitchFamily="34" charset="0"/>
                          <a:cs typeface="Calibri" panose="020F0502020204030204" pitchFamily="34" charset="0"/>
                        </a:rPr>
                        <a:t>Location and Background</a:t>
                      </a:r>
                    </a:p>
                    <a:p>
                      <a:pPr marL="0" indent="0" algn="ctr">
                        <a:buFontTx/>
                        <a:buNone/>
                      </a:pPr>
                      <a:r>
                        <a:rPr lang="en-GB" sz="700" b="0" dirty="0">
                          <a:solidFill>
                            <a:schemeClr val="tx1"/>
                          </a:solidFill>
                          <a:latin typeface="Calibri" panose="020F0502020204030204" pitchFamily="34" charset="0"/>
                          <a:cs typeface="Calibri" panose="020F0502020204030204" pitchFamily="34" charset="0"/>
                        </a:rPr>
                        <a:t>Kenya  is a LIC nation In Africa. Location makes Jamaica an attractive place for visitors to explore. It has savannah plains, mountains and beautiful beaches. </a:t>
                      </a:r>
                    </a:p>
                  </a:txBody>
                  <a:tcPr anchor="ctr">
                    <a:solidFill>
                      <a:schemeClr val="accent6"/>
                    </a:solidFill>
                  </a:tcPr>
                </a:tc>
                <a:tc hMerge="1">
                  <a:txBody>
                    <a:bodyPr/>
                    <a:lstStyle/>
                    <a:p>
                      <a:pPr algn="ctr"/>
                      <a:endParaRPr lang="en-GB" sz="800" b="1" dirty="0">
                        <a:solidFill>
                          <a:srgbClr val="FF0000"/>
                        </a:solidFill>
                        <a:latin typeface="Calibri" panose="020F0502020204030204" pitchFamily="34" charset="0"/>
                        <a:cs typeface="Calibri" panose="020F0502020204030204" pitchFamily="34" charset="0"/>
                      </a:endParaRPr>
                    </a:p>
                  </a:txBody>
                  <a:tcPr>
                    <a:solidFill>
                      <a:schemeClr val="bg1"/>
                    </a:solidFill>
                  </a:tcPr>
                </a:tc>
                <a:extLst>
                  <a:ext uri="{0D108BD9-81ED-4DB2-BD59-A6C34878D82A}">
                    <a16:rowId xmlns:a16="http://schemas.microsoft.com/office/drawing/2014/main" val="2807978665"/>
                  </a:ext>
                </a:extLst>
              </a:tr>
              <a:tr h="233238">
                <a:tc>
                  <a:txBody>
                    <a:bodyPr/>
                    <a:lstStyle/>
                    <a:p>
                      <a:pPr algn="ctr"/>
                      <a:r>
                        <a:rPr lang="en-GB" sz="800" b="1" dirty="0">
                          <a:solidFill>
                            <a:sysClr val="windowText" lastClr="000000"/>
                          </a:solidFill>
                          <a:latin typeface="Calibri" panose="020F0502020204030204" pitchFamily="34" charset="0"/>
                          <a:cs typeface="Calibri" panose="020F0502020204030204" pitchFamily="34" charset="0"/>
                        </a:rPr>
                        <a:t>Tourist economy</a:t>
                      </a:r>
                    </a:p>
                  </a:txBody>
                  <a:tcPr anchor="ctr">
                    <a:solidFill>
                      <a:schemeClr val="accent6"/>
                    </a:solidFill>
                  </a:tcPr>
                </a:tc>
                <a:tc>
                  <a:txBody>
                    <a:bodyPr/>
                    <a:lstStyle/>
                    <a:p>
                      <a:pPr algn="ctr"/>
                      <a:r>
                        <a:rPr lang="en-GB" sz="800" b="1" dirty="0">
                          <a:solidFill>
                            <a:sysClr val="windowText" lastClr="000000"/>
                          </a:solidFill>
                          <a:latin typeface="Calibri" panose="020F0502020204030204" pitchFamily="34" charset="0"/>
                          <a:cs typeface="Calibri" panose="020F0502020204030204" pitchFamily="34" charset="0"/>
                        </a:rPr>
                        <a:t>Multiplier effect</a:t>
                      </a:r>
                    </a:p>
                  </a:txBody>
                  <a:tcPr>
                    <a:solidFill>
                      <a:schemeClr val="accent6"/>
                    </a:solidFill>
                  </a:tcPr>
                </a:tc>
                <a:extLst>
                  <a:ext uri="{0D108BD9-81ED-4DB2-BD59-A6C34878D82A}">
                    <a16:rowId xmlns:a16="http://schemas.microsoft.com/office/drawing/2014/main" val="3534730920"/>
                  </a:ext>
                </a:extLst>
              </a:tr>
              <a:tr h="1032913">
                <a:tc>
                  <a:txBody>
                    <a:bodyPr/>
                    <a:lstStyle/>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-In 2015, 2.12 million visited. </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-Tourism contributes 27% of GDP and will increase to 38% by 2025.</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-130,000 jobs rely on tourism. </a:t>
                      </a:r>
                    </a:p>
                    <a:p>
                      <a:pPr marL="0" lvl="0" indent="0" algn="l">
                        <a:buFontTx/>
                        <a:buNone/>
                      </a:pPr>
                      <a:r>
                        <a:rPr lang="en-GB" sz="800" b="0" dirty="0">
                          <a:solidFill>
                            <a:schemeClr val="tx1"/>
                          </a:solidFill>
                          <a:latin typeface="Calibri" panose="020F0502020204030204" pitchFamily="34" charset="0"/>
                          <a:cs typeface="Calibri" panose="020F0502020204030204" pitchFamily="34" charset="0"/>
                        </a:rPr>
                        <a:t>-Global recession 2008 coupled with terrorist attacks caused a decline in tourism. Now tourism is beginning to recover.</a:t>
                      </a:r>
                    </a:p>
                  </a:txBody>
                  <a:tcPr anchor="ctr"/>
                </a:tc>
                <a:tc>
                  <a:txBody>
                    <a:bodyPr/>
                    <a:lstStyle/>
                    <a:p>
                      <a:pPr algn="l"/>
                      <a:r>
                        <a:rPr lang="en-GB" sz="800" b="0" dirty="0">
                          <a:solidFill>
                            <a:schemeClr val="tx1"/>
                          </a:solidFill>
                          <a:latin typeface="Calibri" panose="020F0502020204030204" pitchFamily="34" charset="0"/>
                          <a:cs typeface="Calibri" panose="020F0502020204030204" pitchFamily="34" charset="0"/>
                        </a:rPr>
                        <a:t>-Jobs from tourism have meant more money has been spent in shops and other businesses. </a:t>
                      </a:r>
                    </a:p>
                    <a:p>
                      <a:pPr algn="l"/>
                      <a:r>
                        <a:rPr lang="en-GB" sz="800" b="0" dirty="0">
                          <a:solidFill>
                            <a:schemeClr val="tx1"/>
                          </a:solidFill>
                          <a:latin typeface="Calibri" panose="020F0502020204030204" pitchFamily="34" charset="0"/>
                          <a:cs typeface="Calibri" panose="020F0502020204030204" pitchFamily="34" charset="0"/>
                        </a:rPr>
                        <a:t>-Government has invested in infrastructure to support tourism.</a:t>
                      </a:r>
                    </a:p>
                    <a:p>
                      <a:pPr algn="l"/>
                      <a:r>
                        <a:rPr lang="en-GB" sz="800" b="0" dirty="0">
                          <a:solidFill>
                            <a:schemeClr val="tx1"/>
                          </a:solidFill>
                          <a:latin typeface="Calibri" panose="020F0502020204030204" pitchFamily="34" charset="0"/>
                          <a:cs typeface="Calibri" panose="020F0502020204030204" pitchFamily="34" charset="0"/>
                        </a:rPr>
                        <a:t>-New sewage treatment plants have reduced pollution.  </a:t>
                      </a:r>
                    </a:p>
                  </a:txBody>
                  <a:tcPr/>
                </a:tc>
                <a:extLst>
                  <a:ext uri="{0D108BD9-81ED-4DB2-BD59-A6C34878D82A}">
                    <a16:rowId xmlns:a16="http://schemas.microsoft.com/office/drawing/2014/main" val="3003779709"/>
                  </a:ext>
                </a:extLst>
              </a:tr>
              <a:tr h="216578">
                <a:tc gridSpan="2">
                  <a:txBody>
                    <a:bodyPr/>
                    <a:lstStyle/>
                    <a:p>
                      <a:pPr algn="ctr"/>
                      <a:r>
                        <a:rPr lang="en-GB" sz="700" b="1" dirty="0">
                          <a:solidFill>
                            <a:schemeClr val="tx1"/>
                          </a:solidFill>
                          <a:latin typeface="Calibri" panose="020F0502020204030204" pitchFamily="34" charset="0"/>
                          <a:cs typeface="Calibri" panose="020F0502020204030204" pitchFamily="34" charset="0"/>
                        </a:rPr>
                        <a:t>Development Problems</a:t>
                      </a:r>
                    </a:p>
                  </a:txBody>
                  <a:tcPr anchor="ctr">
                    <a:solidFill>
                      <a:schemeClr val="accent6"/>
                    </a:solidFill>
                  </a:tcPr>
                </a:tc>
                <a:tc hMerge="1">
                  <a:txBody>
                    <a:bodyPr/>
                    <a:lstStyle/>
                    <a:p>
                      <a:endParaRPr lang="en-GB" sz="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173540726"/>
                  </a:ext>
                </a:extLst>
              </a:tr>
              <a:tr h="799674">
                <a:tc gridSpan="2">
                  <a:txBody>
                    <a:bodyPr/>
                    <a:lstStyle/>
                    <a:p>
                      <a:pPr marL="171450" indent="-171450">
                        <a:buFontTx/>
                        <a:buChar char="-"/>
                      </a:pPr>
                      <a:r>
                        <a:rPr lang="en-GB" sz="700" dirty="0">
                          <a:latin typeface="Calibri" panose="020F0502020204030204" pitchFamily="34" charset="0"/>
                          <a:cs typeface="Calibri" panose="020F0502020204030204" pitchFamily="34" charset="0"/>
                        </a:rPr>
                        <a:t>Tourists do not always </a:t>
                      </a:r>
                      <a:r>
                        <a:rPr lang="en-GB" sz="700" b="1" dirty="0">
                          <a:latin typeface="Calibri" panose="020F0502020204030204" pitchFamily="34" charset="0"/>
                          <a:cs typeface="Calibri" panose="020F0502020204030204" pitchFamily="34" charset="0"/>
                        </a:rPr>
                        <a:t>spend much money </a:t>
                      </a:r>
                      <a:r>
                        <a:rPr lang="en-GB" sz="700" dirty="0">
                          <a:latin typeface="Calibri" panose="020F0502020204030204" pitchFamily="34" charset="0"/>
                          <a:cs typeface="Calibri" panose="020F0502020204030204" pitchFamily="34" charset="0"/>
                        </a:rPr>
                        <a:t>outside their resorts.</a:t>
                      </a:r>
                    </a:p>
                    <a:p>
                      <a:pPr marL="171450" indent="-171450">
                        <a:buFontTx/>
                        <a:buChar char="-"/>
                      </a:pPr>
                      <a:r>
                        <a:rPr lang="en-GB" sz="700" dirty="0">
                          <a:latin typeface="Calibri" panose="020F0502020204030204" pitchFamily="34" charset="0"/>
                          <a:cs typeface="Calibri" panose="020F0502020204030204" pitchFamily="34" charset="0"/>
                        </a:rPr>
                        <a:t>Infrastructure improvements </a:t>
                      </a:r>
                      <a:r>
                        <a:rPr lang="en-GB" sz="700" b="1" dirty="0">
                          <a:latin typeface="Calibri" panose="020F0502020204030204" pitchFamily="34" charset="0"/>
                          <a:cs typeface="Calibri" panose="020F0502020204030204" pitchFamily="34" charset="0"/>
                        </a:rPr>
                        <a:t>have not spread </a:t>
                      </a:r>
                      <a:r>
                        <a:rPr lang="en-GB" sz="700" dirty="0">
                          <a:latin typeface="Calibri" panose="020F0502020204030204" pitchFamily="34" charset="0"/>
                          <a:cs typeface="Calibri" panose="020F0502020204030204" pitchFamily="34" charset="0"/>
                        </a:rPr>
                        <a:t>to the whole island. </a:t>
                      </a:r>
                    </a:p>
                    <a:p>
                      <a:pPr marL="171450" indent="-171450">
                        <a:buFontTx/>
                        <a:buChar char="-"/>
                      </a:pPr>
                      <a:r>
                        <a:rPr lang="en-GB" sz="700" dirty="0">
                          <a:latin typeface="Calibri" panose="020F0502020204030204" pitchFamily="34" charset="0"/>
                          <a:cs typeface="Calibri" panose="020F0502020204030204" pitchFamily="34" charset="0"/>
                        </a:rPr>
                        <a:t>Many people in Kenya still live in </a:t>
                      </a:r>
                      <a:r>
                        <a:rPr lang="en-GB" sz="700" b="1" dirty="0">
                          <a:latin typeface="Calibri" panose="020F0502020204030204" pitchFamily="34" charset="0"/>
                          <a:cs typeface="Calibri" panose="020F0502020204030204" pitchFamily="34" charset="0"/>
                        </a:rPr>
                        <a:t>poor quality housing </a:t>
                      </a:r>
                      <a:r>
                        <a:rPr lang="en-GB" sz="700" dirty="0">
                          <a:latin typeface="Calibri" panose="020F0502020204030204" pitchFamily="34" charset="0"/>
                          <a:cs typeface="Calibri" panose="020F0502020204030204" pitchFamily="34" charset="0"/>
                        </a:rPr>
                        <a:t>and </a:t>
                      </a:r>
                      <a:r>
                        <a:rPr lang="en-GB" sz="700" b="1" dirty="0">
                          <a:latin typeface="Calibri" panose="020F0502020204030204" pitchFamily="34" charset="0"/>
                          <a:cs typeface="Calibri" panose="020F0502020204030204" pitchFamily="34" charset="0"/>
                        </a:rPr>
                        <a:t>lack basic services </a:t>
                      </a:r>
                      <a:r>
                        <a:rPr lang="en-GB" sz="700" dirty="0">
                          <a:latin typeface="Calibri" panose="020F0502020204030204" pitchFamily="34" charset="0"/>
                          <a:cs typeface="Calibri" panose="020F0502020204030204" pitchFamily="34" charset="0"/>
                        </a:rPr>
                        <a:t>such as healthcare. </a:t>
                      </a:r>
                    </a:p>
                    <a:p>
                      <a:pPr marL="171450" indent="-171450">
                        <a:buFontTx/>
                        <a:buChar char="-"/>
                      </a:pPr>
                      <a:r>
                        <a:rPr lang="en-GB" sz="700" b="0" dirty="0">
                          <a:solidFill>
                            <a:schemeClr val="tx1"/>
                          </a:solidFill>
                          <a:latin typeface="Calibri" panose="020F0502020204030204" pitchFamily="34" charset="0"/>
                          <a:cs typeface="Calibri" panose="020F0502020204030204" pitchFamily="34" charset="0"/>
                        </a:rPr>
                        <a:t>Foreign direct investment from companies such</a:t>
                      </a:r>
                      <a:r>
                        <a:rPr lang="en-GB" sz="700" b="0" baseline="0" dirty="0">
                          <a:solidFill>
                            <a:schemeClr val="tx1"/>
                          </a:solidFill>
                          <a:latin typeface="Calibri" panose="020F0502020204030204" pitchFamily="34" charset="0"/>
                          <a:cs typeface="Calibri" panose="020F0502020204030204" pitchFamily="34" charset="0"/>
                        </a:rPr>
                        <a:t> as TUI can remove profits to the host country</a:t>
                      </a:r>
                      <a:endParaRPr lang="en-GB" sz="700" dirty="0">
                        <a:latin typeface="Calibri" panose="020F0502020204030204" pitchFamily="34" charset="0"/>
                        <a:cs typeface="Calibri" panose="020F0502020204030204" pitchFamily="34" charset="0"/>
                      </a:endParaRPr>
                    </a:p>
                  </a:txBody>
                  <a:tcPr anchor="ctr"/>
                </a:tc>
                <a:tc hMerge="1">
                  <a:txBody>
                    <a:bodyPr/>
                    <a:lstStyle/>
                    <a:p>
                      <a:endParaRPr lang="en-GB" sz="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335674825"/>
                  </a:ext>
                </a:extLst>
              </a:tr>
            </a:tbl>
          </a:graphicData>
        </a:graphic>
      </p:graphicFrame>
      <p:graphicFrame>
        <p:nvGraphicFramePr>
          <p:cNvPr id="28" name="Table 27">
            <a:extLst>
              <a:ext uri="{FF2B5EF4-FFF2-40B4-BE49-F238E27FC236}">
                <a16:creationId xmlns:a16="http://schemas.microsoft.com/office/drawing/2014/main" id="{699EB46D-22C1-4898-A624-D5822CBEECB7}"/>
              </a:ext>
            </a:extLst>
          </p:cNvPr>
          <p:cNvGraphicFramePr>
            <a:graphicFrameLocks noGrp="1"/>
          </p:cNvGraphicFramePr>
          <p:nvPr/>
        </p:nvGraphicFramePr>
        <p:xfrm>
          <a:off x="3157033" y="0"/>
          <a:ext cx="3185156" cy="6887615"/>
        </p:xfrm>
        <a:graphic>
          <a:graphicData uri="http://schemas.openxmlformats.org/drawingml/2006/table">
            <a:tbl>
              <a:tblPr firstRow="1">
                <a:tableStyleId>{93296810-A885-4BE3-A3E7-6D5BEEA58F35}</a:tableStyleId>
              </a:tblPr>
              <a:tblGrid>
                <a:gridCol w="1592578">
                  <a:extLst>
                    <a:ext uri="{9D8B030D-6E8A-4147-A177-3AD203B41FA5}">
                      <a16:colId xmlns:a16="http://schemas.microsoft.com/office/drawing/2014/main" val="2191684507"/>
                    </a:ext>
                  </a:extLst>
                </a:gridCol>
                <a:gridCol w="1592578">
                  <a:extLst>
                    <a:ext uri="{9D8B030D-6E8A-4147-A177-3AD203B41FA5}">
                      <a16:colId xmlns:a16="http://schemas.microsoft.com/office/drawing/2014/main" val="56201803"/>
                    </a:ext>
                  </a:extLst>
                </a:gridCol>
              </a:tblGrid>
              <a:tr h="245187">
                <a:tc gridSpan="2">
                  <a:txBody>
                    <a:bodyPr/>
                    <a:lstStyle/>
                    <a:p>
                      <a:pPr algn="l"/>
                      <a:r>
                        <a:rPr lang="en-GB" sz="800" b="1" dirty="0">
                          <a:solidFill>
                            <a:schemeClr val="tx1"/>
                          </a:solidFill>
                          <a:latin typeface="Calibri" panose="020F0502020204030204" pitchFamily="34" charset="0"/>
                          <a:cs typeface="Calibri" panose="020F0502020204030204" pitchFamily="34" charset="0"/>
                        </a:rPr>
                        <a:t>Case Study: Economic Development in Nigeria</a:t>
                      </a:r>
                    </a:p>
                  </a:txBody>
                  <a:tcPr/>
                </a:tc>
                <a:tc hMerge="1">
                  <a:txBody>
                    <a:bodyPr/>
                    <a:lstStyle/>
                    <a:p>
                      <a:endParaRPr lang="en-GB"/>
                    </a:p>
                  </a:txBody>
                  <a:tcPr/>
                </a:tc>
                <a:extLst>
                  <a:ext uri="{0D108BD9-81ED-4DB2-BD59-A6C34878D82A}">
                    <a16:rowId xmlns:a16="http://schemas.microsoft.com/office/drawing/2014/main" val="1016405072"/>
                  </a:ext>
                </a:extLst>
              </a:tr>
              <a:tr h="227338">
                <a:tc>
                  <a:txBody>
                    <a:bodyPr/>
                    <a:lstStyle/>
                    <a:p>
                      <a:pPr algn="ctr"/>
                      <a:r>
                        <a:rPr lang="en-GB" sz="900" b="1" dirty="0">
                          <a:latin typeface="Calibri" panose="020F0502020204030204" pitchFamily="34" charset="0"/>
                          <a:cs typeface="Calibri" panose="020F0502020204030204" pitchFamily="34" charset="0"/>
                        </a:rPr>
                        <a:t>Location &amp; Importance</a:t>
                      </a:r>
                    </a:p>
                  </a:txBody>
                  <a:tcPr>
                    <a:solidFill>
                      <a:schemeClr val="accent6"/>
                    </a:solidFill>
                  </a:tcPr>
                </a:tc>
                <a:tc>
                  <a:txBody>
                    <a:bodyPr/>
                    <a:lstStyle/>
                    <a:p>
                      <a:endParaRPr lang="en-GB" sz="900" dirty="0">
                        <a:latin typeface="Calibri" panose="020F0502020204030204" pitchFamily="34" charset="0"/>
                        <a:cs typeface="Calibri" panose="020F0502020204030204" pitchFamily="34" charset="0"/>
                      </a:endParaRPr>
                    </a:p>
                  </a:txBody>
                  <a:tcPr>
                    <a:solidFill>
                      <a:schemeClr val="bg1"/>
                    </a:solidFill>
                  </a:tcPr>
                </a:tc>
                <a:extLst>
                  <a:ext uri="{0D108BD9-81ED-4DB2-BD59-A6C34878D82A}">
                    <a16:rowId xmlns:a16="http://schemas.microsoft.com/office/drawing/2014/main" val="3836559478"/>
                  </a:ext>
                </a:extLst>
              </a:tr>
              <a:tr h="833573">
                <a:tc>
                  <a:txBody>
                    <a:bodyPr/>
                    <a:lstStyle/>
                    <a:p>
                      <a:pPr algn="ctr"/>
                      <a:r>
                        <a:rPr lang="en-GB" sz="700" b="1" dirty="0">
                          <a:latin typeface="Calibri" panose="020F0502020204030204" pitchFamily="34" charset="0"/>
                          <a:cs typeface="Calibri" panose="020F0502020204030204" pitchFamily="34" charset="0"/>
                        </a:rPr>
                        <a:t>Nigeria is a NEE in West Africa. Nigeria has a population of 182 million. It has the highest GDP in Africa and has the world’s fasted</a:t>
                      </a:r>
                      <a:r>
                        <a:rPr lang="en-GB" sz="700" b="1" baseline="0" dirty="0">
                          <a:latin typeface="Calibri" panose="020F0502020204030204" pitchFamily="34" charset="0"/>
                          <a:cs typeface="Calibri" panose="020F0502020204030204" pitchFamily="34" charset="0"/>
                        </a:rPr>
                        <a:t> GDP growth in 2015</a:t>
                      </a:r>
                      <a:r>
                        <a:rPr lang="en-GB" sz="700" b="1" dirty="0">
                          <a:latin typeface="Calibri" panose="020F0502020204030204" pitchFamily="34" charset="0"/>
                          <a:cs typeface="Calibri" panose="020F0502020204030204" pitchFamily="34" charset="0"/>
                        </a:rPr>
                        <a:t>. Economic growth has been base on oil exports (2.7%</a:t>
                      </a:r>
                      <a:r>
                        <a:rPr lang="en-GB" sz="700" b="1" baseline="0" dirty="0">
                          <a:latin typeface="Calibri" panose="020F0502020204030204" pitchFamily="34" charset="0"/>
                          <a:cs typeface="Calibri" panose="020F0502020204030204" pitchFamily="34" charset="0"/>
                        </a:rPr>
                        <a:t> of the world’s oil production</a:t>
                      </a:r>
                      <a:r>
                        <a:rPr lang="en-GB" sz="700" b="1" dirty="0">
                          <a:latin typeface="Calibri" panose="020F0502020204030204" pitchFamily="34" charset="0"/>
                          <a:cs typeface="Calibri" panose="020F0502020204030204" pitchFamily="34" charset="0"/>
                        </a:rPr>
                        <a:t>. </a:t>
                      </a:r>
                    </a:p>
                  </a:txBody>
                  <a:tcPr>
                    <a:solidFill>
                      <a:schemeClr val="accent6">
                        <a:lumMod val="40000"/>
                        <a:lumOff val="60000"/>
                      </a:schemeClr>
                    </a:solidFill>
                  </a:tcPr>
                </a:tc>
                <a:tc>
                  <a:txBody>
                    <a:bodyPr/>
                    <a:lstStyle/>
                    <a:p>
                      <a:endParaRPr lang="en-GB" dirty="0"/>
                    </a:p>
                  </a:txBody>
                  <a:tcPr>
                    <a:solidFill>
                      <a:schemeClr val="bg1"/>
                    </a:solidFill>
                  </a:tcPr>
                </a:tc>
                <a:extLst>
                  <a:ext uri="{0D108BD9-81ED-4DB2-BD59-A6C34878D82A}">
                    <a16:rowId xmlns:a16="http://schemas.microsoft.com/office/drawing/2014/main" val="3346860489"/>
                  </a:ext>
                </a:extLst>
              </a:tr>
              <a:tr h="222898">
                <a:tc gridSpan="2">
                  <a:txBody>
                    <a:bodyPr/>
                    <a:lstStyle/>
                    <a:p>
                      <a:pPr algn="ctr"/>
                      <a:r>
                        <a:rPr lang="en-GB" sz="700" b="1" dirty="0">
                          <a:latin typeface="Calibri" panose="020F0502020204030204" pitchFamily="34" charset="0"/>
                          <a:cs typeface="Calibri" panose="020F0502020204030204" pitchFamily="34" charset="0"/>
                        </a:rPr>
                        <a:t>Influences upon Nigeria's development </a:t>
                      </a:r>
                    </a:p>
                  </a:txBody>
                  <a:tcPr>
                    <a:solidFill>
                      <a:schemeClr val="accent6"/>
                    </a:solidFill>
                  </a:tcPr>
                </a:tc>
                <a:tc hMerge="1">
                  <a:txBody>
                    <a:bodyPr/>
                    <a:lstStyle/>
                    <a:p>
                      <a:endParaRPr lang="en-GB" sz="900"/>
                    </a:p>
                  </a:txBody>
                  <a:tcPr>
                    <a:solidFill>
                      <a:schemeClr val="accent6">
                        <a:lumMod val="60000"/>
                        <a:lumOff val="40000"/>
                      </a:schemeClr>
                    </a:solidFill>
                  </a:tcPr>
                </a:tc>
                <a:extLst>
                  <a:ext uri="{0D108BD9-81ED-4DB2-BD59-A6C34878D82A}">
                    <a16:rowId xmlns:a16="http://schemas.microsoft.com/office/drawing/2014/main" val="2870691841"/>
                  </a:ext>
                </a:extLst>
              </a:tr>
              <a:tr h="208038">
                <a:tc>
                  <a:txBody>
                    <a:bodyPr/>
                    <a:lstStyle/>
                    <a:p>
                      <a:pPr algn="ctr"/>
                      <a:r>
                        <a:rPr lang="en-GB" sz="700" b="1" dirty="0">
                          <a:latin typeface="Calibri" panose="020F0502020204030204" pitchFamily="34" charset="0"/>
                          <a:cs typeface="Calibri" panose="020F0502020204030204" pitchFamily="34" charset="0"/>
                        </a:rPr>
                        <a:t>Political </a:t>
                      </a:r>
                    </a:p>
                  </a:txBody>
                  <a:tcPr>
                    <a:solidFill>
                      <a:schemeClr val="accent6">
                        <a:lumMod val="40000"/>
                        <a:lumOff val="60000"/>
                      </a:schemeClr>
                    </a:solidFill>
                  </a:tcPr>
                </a:tc>
                <a:tc>
                  <a:txBody>
                    <a:bodyPr/>
                    <a:lstStyle/>
                    <a:p>
                      <a:pPr algn="ctr"/>
                      <a:r>
                        <a:rPr lang="en-GB" sz="700" b="1" dirty="0">
                          <a:latin typeface="Calibri" panose="020F0502020204030204" pitchFamily="34" charset="0"/>
                          <a:cs typeface="Calibri" panose="020F0502020204030204" pitchFamily="34" charset="0"/>
                        </a:rPr>
                        <a:t>Social</a:t>
                      </a:r>
                    </a:p>
                  </a:txBody>
                  <a:tcPr>
                    <a:solidFill>
                      <a:schemeClr val="accent6">
                        <a:lumMod val="40000"/>
                        <a:lumOff val="60000"/>
                      </a:schemeClr>
                    </a:solidFill>
                  </a:tcPr>
                </a:tc>
                <a:extLst>
                  <a:ext uri="{0D108BD9-81ED-4DB2-BD59-A6C34878D82A}">
                    <a16:rowId xmlns:a16="http://schemas.microsoft.com/office/drawing/2014/main" val="4065229329"/>
                  </a:ext>
                </a:extLst>
              </a:tr>
              <a:tr h="833573">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Suffered instability with a civil war between 1967-1970.</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From 1999, the country became stable with free and fair elections.</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Stability has encouraged global investment from China and USA. </a:t>
                      </a:r>
                    </a:p>
                  </a:txBody>
                  <a:tcPr/>
                </a:tc>
                <a:tc>
                  <a:txBody>
                    <a:bodyPr/>
                    <a:lstStyle/>
                    <a:p>
                      <a:r>
                        <a:rPr lang="en-GB" sz="700" b="0" dirty="0">
                          <a:latin typeface="Calibri" panose="020F0502020204030204" pitchFamily="34" charset="0"/>
                          <a:cs typeface="Calibri" panose="020F0502020204030204" pitchFamily="34" charset="0"/>
                        </a:rPr>
                        <a:t>Nigeria is a multi-cultural, multi-faith society. A</a:t>
                      </a:r>
                      <a:r>
                        <a:rPr lang="en-GB" sz="700" b="0" baseline="0" dirty="0">
                          <a:latin typeface="Calibri" panose="020F0502020204030204" pitchFamily="34" charset="0"/>
                          <a:cs typeface="Calibri" panose="020F0502020204030204" pitchFamily="34" charset="0"/>
                        </a:rPr>
                        <a:t> range of religions including Christianity and Islam</a:t>
                      </a:r>
                      <a:endParaRPr lang="en-GB" sz="700" b="0" dirty="0">
                        <a:latin typeface="Calibri" panose="020F0502020204030204" pitchFamily="34" charset="0"/>
                        <a:cs typeface="Calibri" panose="020F0502020204030204" pitchFamily="34" charset="0"/>
                      </a:endParaRPr>
                    </a:p>
                    <a:p>
                      <a:r>
                        <a:rPr lang="en-GB" sz="700" b="0" dirty="0">
                          <a:latin typeface="Calibri" panose="020F0502020204030204" pitchFamily="34" charset="0"/>
                          <a:cs typeface="Calibri" panose="020F0502020204030204" pitchFamily="34" charset="0"/>
                        </a:rPr>
                        <a:t>Although mostly a strength, diversity has caused regional conflicts from groups such as the Boko Haram terrorists. </a:t>
                      </a:r>
                    </a:p>
                  </a:txBody>
                  <a:tcPr/>
                </a:tc>
                <a:extLst>
                  <a:ext uri="{0D108BD9-81ED-4DB2-BD59-A6C34878D82A}">
                    <a16:rowId xmlns:a16="http://schemas.microsoft.com/office/drawing/2014/main" val="2590174892"/>
                  </a:ext>
                </a:extLst>
              </a:tr>
              <a:tr h="222898">
                <a:tc>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Cultural </a:t>
                      </a:r>
                    </a:p>
                  </a:txBody>
                  <a:tcPr>
                    <a:solidFill>
                      <a:schemeClr val="accent6">
                        <a:lumMod val="40000"/>
                        <a:lumOff val="60000"/>
                      </a:schemeClr>
                    </a:solidFill>
                  </a:tcPr>
                </a:tc>
                <a:tc>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Industrial Structures</a:t>
                      </a:r>
                    </a:p>
                  </a:txBody>
                  <a:tcPr>
                    <a:solidFill>
                      <a:schemeClr val="accent6"/>
                    </a:solidFill>
                  </a:tcPr>
                </a:tc>
                <a:extLst>
                  <a:ext uri="{0D108BD9-81ED-4DB2-BD59-A6C34878D82A}">
                    <a16:rowId xmlns:a16="http://schemas.microsoft.com/office/drawing/2014/main" val="1744977964"/>
                  </a:ext>
                </a:extLst>
              </a:tr>
              <a:tr h="833573">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Nigeria’s diversity has created rich and varied artistic culture.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The country has a rich music, literacy and film industry (i.e. Nollywood).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A successful national football side.</a:t>
                      </a:r>
                    </a:p>
                  </a:txBody>
                  <a:tcPr/>
                </a:tc>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Once mainly based on agriculture, 50% of its economy is now manufacturing and services</a:t>
                      </a:r>
                      <a:r>
                        <a:rPr lang="en-GB" sz="700" b="0" baseline="0" dirty="0">
                          <a:latin typeface="Calibri" panose="020F0502020204030204" pitchFamily="34" charset="0"/>
                          <a:cs typeface="Calibri" panose="020F0502020204030204" pitchFamily="34" charset="0"/>
                        </a:rPr>
                        <a:t> and major oil exporter.</a:t>
                      </a:r>
                      <a:endParaRPr lang="en-GB" sz="700" b="0" dirty="0">
                        <a:latin typeface="Calibri" panose="020F0502020204030204" pitchFamily="34" charset="0"/>
                        <a:cs typeface="Calibri" panose="020F0502020204030204" pitchFamily="34" charset="0"/>
                      </a:endParaRP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A thriving manufacturing industry (10% of GDP</a:t>
                      </a:r>
                      <a:r>
                        <a:rPr lang="en-GB" sz="700" b="0" baseline="0" dirty="0">
                          <a:latin typeface="Calibri" panose="020F0502020204030204" pitchFamily="34" charset="0"/>
                          <a:cs typeface="Calibri" panose="020F0502020204030204" pitchFamily="34" charset="0"/>
                        </a:rPr>
                        <a:t> and Nigeria has</a:t>
                      </a:r>
                      <a:r>
                        <a:rPr lang="en-GB" sz="700" b="0" dirty="0">
                          <a:latin typeface="Calibri" panose="020F0502020204030204" pitchFamily="34" charset="0"/>
                          <a:cs typeface="Calibri" panose="020F0502020204030204" pitchFamily="34" charset="0"/>
                        </a:rPr>
                        <a:t> increasing  foreign direct investment  (</a:t>
                      </a:r>
                      <a:r>
                        <a:rPr lang="en-GB" sz="700" b="0" dirty="0" err="1">
                          <a:latin typeface="Calibri" panose="020F0502020204030204" pitchFamily="34" charset="0"/>
                          <a:cs typeface="Calibri" panose="020F0502020204030204" pitchFamily="34" charset="0"/>
                        </a:rPr>
                        <a:t>e.g</a:t>
                      </a:r>
                      <a:r>
                        <a:rPr lang="en-GB" sz="700" b="0" dirty="0">
                          <a:latin typeface="Calibri" panose="020F0502020204030204" pitchFamily="34" charset="0"/>
                          <a:cs typeface="Calibri" panose="020F0502020204030204" pitchFamily="34" charset="0"/>
                        </a:rPr>
                        <a:t> Shell</a:t>
                      </a:r>
                      <a:r>
                        <a:rPr lang="en-GB" sz="700" b="0" baseline="0" dirty="0">
                          <a:latin typeface="Calibri" panose="020F0502020204030204" pitchFamily="34" charset="0"/>
                          <a:cs typeface="Calibri" panose="020F0502020204030204" pitchFamily="34" charset="0"/>
                        </a:rPr>
                        <a:t> and GlaxoSmithKline).</a:t>
                      </a:r>
                      <a:endParaRPr lang="en-GB" sz="700" b="0" dirty="0">
                        <a:latin typeface="Calibri" panose="020F0502020204030204" pitchFamily="34" charset="0"/>
                        <a:cs typeface="Calibri" panose="020F0502020204030204" pitchFamily="34" charset="0"/>
                      </a:endParaRPr>
                    </a:p>
                  </a:txBody>
                  <a:tcPr>
                    <a:solidFill>
                      <a:schemeClr val="accent6">
                        <a:lumMod val="20000"/>
                        <a:lumOff val="80000"/>
                      </a:schemeClr>
                    </a:solidFill>
                  </a:tcPr>
                </a:tc>
                <a:extLst>
                  <a:ext uri="{0D108BD9-81ED-4DB2-BD59-A6C34878D82A}">
                    <a16:rowId xmlns:a16="http://schemas.microsoft.com/office/drawing/2014/main" val="3125077721"/>
                  </a:ext>
                </a:extLst>
              </a:tr>
              <a:tr h="208038">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The role of TNCs</a:t>
                      </a:r>
                    </a:p>
                  </a:txBody>
                  <a:tcPr>
                    <a:solidFill>
                      <a:schemeClr val="accent6"/>
                    </a:solidFill>
                  </a:tcPr>
                </a:tc>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Changing Relationships</a:t>
                      </a:r>
                    </a:p>
                  </a:txBody>
                  <a:tcPr>
                    <a:solidFill>
                      <a:schemeClr val="accent6"/>
                    </a:solidFill>
                  </a:tcPr>
                </a:tc>
                <a:extLst>
                  <a:ext uri="{0D108BD9-81ED-4DB2-BD59-A6C34878D82A}">
                    <a16:rowId xmlns:a16="http://schemas.microsoft.com/office/drawing/2014/main" val="1056664114"/>
                  </a:ext>
                </a:extLst>
              </a:tr>
              <a:tr h="1151846">
                <a:tc>
                  <a:txBody>
                    <a:bodyPr/>
                    <a:lstStyle/>
                    <a:p>
                      <a:pPr marL="0" indent="0" algn="l">
                        <a:buFont typeface="Arial" panose="020B0604020202020204" pitchFamily="34" charset="0"/>
                        <a:buNone/>
                      </a:pPr>
                      <a:r>
                        <a:rPr lang="en-GB" sz="700" b="0" dirty="0">
                          <a:solidFill>
                            <a:schemeClr val="tx1"/>
                          </a:solidFill>
                          <a:latin typeface="Calibri" panose="020F0502020204030204" pitchFamily="34" charset="0"/>
                          <a:cs typeface="Calibri" panose="020F0502020204030204" pitchFamily="34" charset="0"/>
                        </a:rPr>
                        <a:t>TNCs such as Shell have played an important role in its economy creating 60,000 direct and 250,000 indirect</a:t>
                      </a:r>
                      <a:r>
                        <a:rPr lang="en-GB" sz="700" b="0" baseline="0" dirty="0">
                          <a:solidFill>
                            <a:schemeClr val="tx1"/>
                          </a:solidFill>
                          <a:latin typeface="Calibri" panose="020F0502020204030204" pitchFamily="34" charset="0"/>
                          <a:cs typeface="Calibri" panose="020F0502020204030204" pitchFamily="34" charset="0"/>
                        </a:rPr>
                        <a:t> jobs)</a:t>
                      </a:r>
                      <a:r>
                        <a:rPr lang="en-GB" sz="700" b="0" dirty="0">
                          <a:solidFill>
                            <a:schemeClr val="tx1"/>
                          </a:solidFill>
                          <a:latin typeface="Calibri" panose="020F0502020204030204" pitchFamily="34" charset="0"/>
                          <a:cs typeface="Calibri" panose="020F0502020204030204" pitchFamily="34" charset="0"/>
                        </a:rPr>
                        <a:t>. </a:t>
                      </a:r>
                    </a:p>
                    <a:p>
                      <a:pPr marL="0" indent="0" algn="l">
                        <a:buFont typeface="Arial" panose="020B0604020202020204" pitchFamily="34" charset="0"/>
                        <a:buNone/>
                      </a:pPr>
                      <a:r>
                        <a:rPr lang="en-GB" sz="700" b="0" dirty="0">
                          <a:solidFill>
                            <a:schemeClr val="tx1"/>
                          </a:solidFill>
                          <a:latin typeface="Calibri" panose="020F0502020204030204" pitchFamily="34" charset="0"/>
                          <a:cs typeface="Calibri" panose="020F0502020204030204" pitchFamily="34" charset="0"/>
                        </a:rPr>
                        <a:t>+ Investment has increased employment and income. </a:t>
                      </a:r>
                    </a:p>
                    <a:p>
                      <a:pPr marL="0" indent="0" algn="l">
                        <a:buFont typeface="Arial" panose="020B0604020202020204" pitchFamily="34" charset="0"/>
                        <a:buNone/>
                      </a:pPr>
                      <a:r>
                        <a:rPr lang="en-GB" sz="700" b="0" dirty="0">
                          <a:solidFill>
                            <a:schemeClr val="tx1"/>
                          </a:solidFill>
                          <a:latin typeface="Calibri" panose="020F0502020204030204" pitchFamily="34" charset="0"/>
                          <a:cs typeface="Calibri" panose="020F0502020204030204" pitchFamily="34" charset="0"/>
                        </a:rPr>
                        <a:t>- Profits move to HICs. </a:t>
                      </a:r>
                    </a:p>
                    <a:p>
                      <a:pPr marL="0" indent="0" algn="l">
                        <a:buFont typeface="Arial" panose="020B0604020202020204" pitchFamily="34" charset="0"/>
                        <a:buNone/>
                      </a:pPr>
                      <a:r>
                        <a:rPr lang="en-GB" sz="700" b="0" dirty="0">
                          <a:solidFill>
                            <a:schemeClr val="tx1"/>
                          </a:solidFill>
                          <a:latin typeface="Calibri" panose="020F0502020204030204" pitchFamily="34" charset="0"/>
                          <a:cs typeface="Calibri" panose="020F0502020204030204" pitchFamily="34" charset="0"/>
                        </a:rPr>
                        <a:t>- Many oil spills have damaged fragile environments</a:t>
                      </a:r>
                      <a:r>
                        <a:rPr lang="en-GB" sz="700" b="0" baseline="0" dirty="0">
                          <a:solidFill>
                            <a:schemeClr val="tx1"/>
                          </a:solidFill>
                          <a:latin typeface="Calibri" panose="020F0502020204030204" pitchFamily="34" charset="0"/>
                          <a:cs typeface="Calibri" panose="020F0502020204030204" pitchFamily="34" charset="0"/>
                        </a:rPr>
                        <a:t> and oil theft is increasing!</a:t>
                      </a:r>
                      <a:endParaRPr lang="en-GB" sz="700" b="0" dirty="0">
                        <a:solidFill>
                          <a:schemeClr val="tx1"/>
                        </a:solidFill>
                        <a:latin typeface="Calibri" panose="020F0502020204030204" pitchFamily="34" charset="0"/>
                        <a:cs typeface="Calibri" panose="020F0502020204030204" pitchFamily="34" charset="0"/>
                      </a:endParaRPr>
                    </a:p>
                  </a:txBody>
                  <a:tcPr>
                    <a:solidFill>
                      <a:schemeClr val="accent6">
                        <a:lumMod val="20000"/>
                        <a:lumOff val="80000"/>
                      </a:schemeClr>
                    </a:solidFill>
                  </a:tcPr>
                </a:tc>
                <a:tc>
                  <a:txBody>
                    <a:bodyPr/>
                    <a:lstStyle/>
                    <a:p>
                      <a:pPr algn="l"/>
                      <a:r>
                        <a:rPr lang="en-GB" sz="700" b="0" dirty="0">
                          <a:solidFill>
                            <a:schemeClr val="tx1"/>
                          </a:solidFill>
                          <a:latin typeface="Calibri" panose="020F0502020204030204" pitchFamily="34" charset="0"/>
                          <a:cs typeface="Calibri" panose="020F0502020204030204" pitchFamily="34" charset="0"/>
                        </a:rPr>
                        <a:t>Nigeria plays a leading role with the African Union and UN. </a:t>
                      </a:r>
                    </a:p>
                    <a:p>
                      <a:pPr algn="l"/>
                      <a:r>
                        <a:rPr lang="en-GB" sz="700" b="0" dirty="0">
                          <a:solidFill>
                            <a:schemeClr val="tx1"/>
                          </a:solidFill>
                          <a:latin typeface="Calibri" panose="020F0502020204030204" pitchFamily="34" charset="0"/>
                          <a:cs typeface="Calibri" panose="020F0502020204030204" pitchFamily="34" charset="0"/>
                        </a:rPr>
                        <a:t>Growing links with China with huge investment in infrastructure. </a:t>
                      </a:r>
                    </a:p>
                    <a:p>
                      <a:pPr algn="l"/>
                      <a:r>
                        <a:rPr lang="en-GB" sz="700" b="0" dirty="0">
                          <a:solidFill>
                            <a:schemeClr val="tx1"/>
                          </a:solidFill>
                          <a:latin typeface="Calibri" panose="020F0502020204030204" pitchFamily="34" charset="0"/>
                          <a:cs typeface="Calibri" panose="020F0502020204030204" pitchFamily="34" charset="0"/>
                        </a:rPr>
                        <a:t>Main import includes petrol from the EU, cars from Brazil and phones from China. </a:t>
                      </a:r>
                    </a:p>
                    <a:p>
                      <a:pPr algn="l"/>
                      <a:r>
                        <a:rPr lang="en-GB" sz="700" b="0" dirty="0">
                          <a:solidFill>
                            <a:schemeClr val="tx1"/>
                          </a:solidFill>
                          <a:latin typeface="Calibri" panose="020F0502020204030204" pitchFamily="34" charset="0"/>
                          <a:cs typeface="Calibri" panose="020F0502020204030204" pitchFamily="34" charset="0"/>
                        </a:rPr>
                        <a:t>-Is now part of OPEC!</a:t>
                      </a:r>
                    </a:p>
                  </a:txBody>
                  <a:tcPr>
                    <a:solidFill>
                      <a:schemeClr val="accent6">
                        <a:lumMod val="20000"/>
                        <a:lumOff val="80000"/>
                      </a:schemeClr>
                    </a:solidFill>
                  </a:tcPr>
                </a:tc>
                <a:extLst>
                  <a:ext uri="{0D108BD9-81ED-4DB2-BD59-A6C34878D82A}">
                    <a16:rowId xmlns:a16="http://schemas.microsoft.com/office/drawing/2014/main" val="2509332472"/>
                  </a:ext>
                </a:extLst>
              </a:tr>
              <a:tr h="208038">
                <a:tc>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Environmental Impacts</a:t>
                      </a:r>
                    </a:p>
                  </a:txBody>
                  <a:tcPr>
                    <a:solidFill>
                      <a:schemeClr val="accent6"/>
                    </a:solidFill>
                  </a:tcPr>
                </a:tc>
                <a:tc>
                  <a:txBody>
                    <a:bodyPr/>
                    <a:lstStyle/>
                    <a:p>
                      <a:pPr algn="ctr"/>
                      <a:r>
                        <a:rPr lang="en-GB" sz="700" b="1" dirty="0">
                          <a:latin typeface="Calibri" panose="020F0502020204030204" pitchFamily="34" charset="0"/>
                          <a:cs typeface="Calibri" panose="020F0502020204030204" pitchFamily="34" charset="0"/>
                        </a:rPr>
                        <a:t>Aid &amp; Debt relief</a:t>
                      </a:r>
                    </a:p>
                  </a:txBody>
                  <a:tcPr>
                    <a:solidFill>
                      <a:schemeClr val="accent6"/>
                    </a:solidFill>
                  </a:tcPr>
                </a:tc>
                <a:extLst>
                  <a:ext uri="{0D108BD9-81ED-4DB2-BD59-A6C34878D82A}">
                    <a16:rowId xmlns:a16="http://schemas.microsoft.com/office/drawing/2014/main" val="333601120"/>
                  </a:ext>
                </a:extLst>
              </a:tr>
              <a:tr h="1045755">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The 2008/09 </a:t>
                      </a:r>
                      <a:r>
                        <a:rPr lang="en-GB" sz="700" b="1" dirty="0">
                          <a:latin typeface="Calibri" panose="020F0502020204030204" pitchFamily="34" charset="0"/>
                          <a:cs typeface="Calibri" panose="020F0502020204030204" pitchFamily="34" charset="0"/>
                        </a:rPr>
                        <a:t>oil spills devastated swamps </a:t>
                      </a:r>
                      <a:r>
                        <a:rPr lang="en-GB" sz="700" b="0" dirty="0">
                          <a:latin typeface="Calibri" panose="020F0502020204030204" pitchFamily="34" charset="0"/>
                          <a:cs typeface="Calibri" panose="020F0502020204030204" pitchFamily="34" charset="0"/>
                        </a:rPr>
                        <a:t>and its </a:t>
                      </a:r>
                      <a:r>
                        <a:rPr lang="en-GB" sz="700" b="1" dirty="0">
                          <a:latin typeface="Calibri" panose="020F0502020204030204" pitchFamily="34" charset="0"/>
                          <a:cs typeface="Calibri" panose="020F0502020204030204" pitchFamily="34" charset="0"/>
                        </a:rPr>
                        <a:t>ecosystems.</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Industry has caused </a:t>
                      </a:r>
                      <a:r>
                        <a:rPr lang="en-GB" sz="700" b="1" dirty="0">
                          <a:latin typeface="Calibri" panose="020F0502020204030204" pitchFamily="34" charset="0"/>
                          <a:cs typeface="Calibri" panose="020F0502020204030204" pitchFamily="34" charset="0"/>
                        </a:rPr>
                        <a:t>toxic chemicals </a:t>
                      </a:r>
                      <a:r>
                        <a:rPr lang="en-GB" sz="700" b="0" dirty="0">
                          <a:latin typeface="Calibri" panose="020F0502020204030204" pitchFamily="34" charset="0"/>
                          <a:cs typeface="Calibri" panose="020F0502020204030204" pitchFamily="34" charset="0"/>
                        </a:rPr>
                        <a:t>to be discharged in open sewers - r</a:t>
                      </a:r>
                      <a:r>
                        <a:rPr lang="en-GB" sz="700" b="1" dirty="0">
                          <a:latin typeface="Calibri" panose="020F0502020204030204" pitchFamily="34" charset="0"/>
                          <a:cs typeface="Calibri" panose="020F0502020204030204" pitchFamily="34" charset="0"/>
                        </a:rPr>
                        <a:t>isking human health</a:t>
                      </a:r>
                      <a:r>
                        <a:rPr lang="en-GB" sz="700" b="0" dirty="0">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700" b="1" dirty="0">
                          <a:latin typeface="Calibri" panose="020F0502020204030204" pitchFamily="34" charset="0"/>
                          <a:cs typeface="Calibri" panose="020F0502020204030204" pitchFamily="34" charset="0"/>
                        </a:rPr>
                        <a:t>80% of forest </a:t>
                      </a:r>
                      <a:r>
                        <a:rPr lang="en-GB" sz="700" b="0" dirty="0">
                          <a:latin typeface="Calibri" panose="020F0502020204030204" pitchFamily="34" charset="0"/>
                          <a:cs typeface="Calibri" panose="020F0502020204030204" pitchFamily="34" charset="0"/>
                        </a:rPr>
                        <a:t>have been </a:t>
                      </a:r>
                      <a:r>
                        <a:rPr lang="en-GB" sz="700" b="1" dirty="0">
                          <a:latin typeface="Calibri" panose="020F0502020204030204" pitchFamily="34" charset="0"/>
                          <a:cs typeface="Calibri" panose="020F0502020204030204" pitchFamily="34" charset="0"/>
                        </a:rPr>
                        <a:t>cut down</a:t>
                      </a:r>
                      <a:r>
                        <a:rPr lang="en-GB" sz="700" b="0" dirty="0">
                          <a:latin typeface="Calibri" panose="020F0502020204030204" pitchFamily="34" charset="0"/>
                          <a:cs typeface="Calibri" panose="020F0502020204030204" pitchFamily="34" charset="0"/>
                        </a:rPr>
                        <a:t>. This also increases </a:t>
                      </a:r>
                      <a:r>
                        <a:rPr lang="en-GB" sz="700" b="1" dirty="0">
                          <a:latin typeface="Calibri" panose="020F0502020204030204" pitchFamily="34" charset="0"/>
                          <a:cs typeface="Calibri" panose="020F0502020204030204" pitchFamily="34" charset="0"/>
                        </a:rPr>
                        <a:t>CO² emissions</a:t>
                      </a:r>
                      <a:r>
                        <a:rPr lang="en-GB" sz="700" b="0" baseline="0" dirty="0">
                          <a:latin typeface="Calibri" panose="020F0502020204030204" pitchFamily="34" charset="0"/>
                          <a:cs typeface="Calibri" panose="020F0502020204030204" pitchFamily="34" charset="0"/>
                        </a:rPr>
                        <a:t> and desertification.</a:t>
                      </a:r>
                      <a:endParaRPr lang="en-GB" sz="700" b="1" dirty="0">
                        <a:latin typeface="Calibri" panose="020F0502020204030204" pitchFamily="34" charset="0"/>
                        <a:cs typeface="Calibri" panose="020F0502020204030204" pitchFamily="34" charset="0"/>
                      </a:endParaRPr>
                    </a:p>
                  </a:txBody>
                  <a:tcPr>
                    <a:solidFill>
                      <a:schemeClr val="accent6">
                        <a:lumMod val="20000"/>
                        <a:lumOff val="80000"/>
                      </a:schemeClr>
                    </a:solidFill>
                  </a:tcPr>
                </a:tc>
                <a:tc>
                  <a:txBody>
                    <a:bodyPr/>
                    <a:lstStyle/>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 Receives </a:t>
                      </a:r>
                      <a:r>
                        <a:rPr lang="en-GB" sz="700" b="1" dirty="0">
                          <a:solidFill>
                            <a:schemeClr val="tx1"/>
                          </a:solidFill>
                          <a:latin typeface="Calibri" panose="020F0502020204030204" pitchFamily="34" charset="0"/>
                          <a:cs typeface="Calibri" panose="020F0502020204030204" pitchFamily="34" charset="0"/>
                        </a:rPr>
                        <a:t>$5billion </a:t>
                      </a:r>
                      <a:r>
                        <a:rPr lang="en-GB" sz="700" dirty="0">
                          <a:solidFill>
                            <a:schemeClr val="tx1"/>
                          </a:solidFill>
                          <a:latin typeface="Calibri" panose="020F0502020204030204" pitchFamily="34" charset="0"/>
                          <a:cs typeface="Calibri" panose="020F0502020204030204" pitchFamily="34" charset="0"/>
                        </a:rPr>
                        <a:t>per year in aid. </a:t>
                      </a:r>
                    </a:p>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a:t>
                      </a:r>
                      <a:r>
                        <a:rPr lang="en-GB" sz="700" b="1" dirty="0">
                          <a:solidFill>
                            <a:schemeClr val="tx1"/>
                          </a:solidFill>
                          <a:latin typeface="Calibri" panose="020F0502020204030204" pitchFamily="34" charset="0"/>
                          <a:cs typeface="Calibri" panose="020F0502020204030204" pitchFamily="34" charset="0"/>
                        </a:rPr>
                        <a:t> Aid groups </a:t>
                      </a:r>
                      <a:r>
                        <a:rPr lang="en-GB" sz="700" dirty="0">
                          <a:solidFill>
                            <a:schemeClr val="tx1"/>
                          </a:solidFill>
                          <a:latin typeface="Calibri" panose="020F0502020204030204" pitchFamily="34" charset="0"/>
                          <a:cs typeface="Calibri" panose="020F0502020204030204" pitchFamily="34" charset="0"/>
                        </a:rPr>
                        <a:t>(ActionAid) have improved health centres, provided anti-mosquito nets and helped to protect people against AIDS/HIV.</a:t>
                      </a:r>
                    </a:p>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+£1.4</a:t>
                      </a:r>
                      <a:r>
                        <a:rPr lang="en-GB" sz="700" baseline="0" dirty="0">
                          <a:solidFill>
                            <a:schemeClr val="tx1"/>
                          </a:solidFill>
                          <a:latin typeface="Calibri" panose="020F0502020204030204" pitchFamily="34" charset="0"/>
                          <a:cs typeface="Calibri" panose="020F0502020204030204" pitchFamily="34" charset="0"/>
                        </a:rPr>
                        <a:t> billion from the UK over 5 years (2015). E.g. 10 million Mosquito nets given out/500,000 more girls have access to education</a:t>
                      </a:r>
                      <a:r>
                        <a:rPr lang="en-GB" sz="700" baseline="0" dirty="0">
                          <a:solidFill>
                            <a:srgbClr val="00B050"/>
                          </a:solidFill>
                          <a:latin typeface="Calibri" panose="020F0502020204030204" pitchFamily="34" charset="0"/>
                          <a:cs typeface="Calibri" panose="020F0502020204030204" pitchFamily="34" charset="0"/>
                        </a:rPr>
                        <a:t>.</a:t>
                      </a:r>
                      <a:endParaRPr lang="en-GB" sz="700" dirty="0">
                        <a:solidFill>
                          <a:srgbClr val="00B050"/>
                        </a:solidFill>
                        <a:latin typeface="Calibri" panose="020F0502020204030204" pitchFamily="34" charset="0"/>
                        <a:cs typeface="Calibri" panose="020F0502020204030204" pitchFamily="34" charset="0"/>
                      </a:endParaRPr>
                    </a:p>
                  </a:txBody>
                  <a:tcPr>
                    <a:solidFill>
                      <a:schemeClr val="accent6">
                        <a:lumMod val="20000"/>
                        <a:lumOff val="80000"/>
                      </a:schemeClr>
                    </a:solidFill>
                  </a:tcPr>
                </a:tc>
                <a:extLst>
                  <a:ext uri="{0D108BD9-81ED-4DB2-BD59-A6C34878D82A}">
                    <a16:rowId xmlns:a16="http://schemas.microsoft.com/office/drawing/2014/main" val="2873452841"/>
                  </a:ext>
                </a:extLst>
              </a:tr>
              <a:tr h="208038">
                <a:tc gridSpan="2">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Effects of Economic Development </a:t>
                      </a:r>
                    </a:p>
                  </a:txBody>
                  <a:tcPr>
                    <a:solidFill>
                      <a:schemeClr val="accent6"/>
                    </a:solidFill>
                  </a:tcPr>
                </a:tc>
                <a:tc hMerge="1">
                  <a:txBody>
                    <a:bodyPr/>
                    <a:lstStyle/>
                    <a:p>
                      <a:pPr marL="0" indent="0">
                        <a:buFont typeface="Arial" panose="020B0604020202020204" pitchFamily="34" charset="0"/>
                        <a:buNone/>
                      </a:pPr>
                      <a:endParaRPr lang="en-GB" sz="800" dirty="0">
                        <a:latin typeface="Calibri" panose="020F0502020204030204" pitchFamily="34" charset="0"/>
                        <a:cs typeface="Calibri" panose="020F0502020204030204" pitchFamily="34" charset="0"/>
                      </a:endParaRPr>
                    </a:p>
                  </a:txBody>
                  <a:tcPr>
                    <a:solidFill>
                      <a:srgbClr val="F5E3F5"/>
                    </a:solidFill>
                  </a:tcPr>
                </a:tc>
                <a:extLst>
                  <a:ext uri="{0D108BD9-81ED-4DB2-BD59-A6C34878D82A}">
                    <a16:rowId xmlns:a16="http://schemas.microsoft.com/office/drawing/2014/main" val="3197164748"/>
                  </a:ext>
                </a:extLst>
              </a:tr>
              <a:tr h="409208">
                <a:tc gridSpan="2">
                  <a:txBody>
                    <a:bodyPr/>
                    <a:lstStyle/>
                    <a:p>
                      <a:pPr marL="0" indent="0" algn="ctr">
                        <a:buFont typeface="Arial" panose="020B0604020202020204" pitchFamily="34" charset="0"/>
                        <a:buNone/>
                      </a:pPr>
                      <a:r>
                        <a:rPr lang="en-GB" sz="700" b="1" dirty="0">
                          <a:latin typeface="Calibri" panose="020F0502020204030204" pitchFamily="34" charset="0"/>
                          <a:cs typeface="Calibri" panose="020F0502020204030204" pitchFamily="34" charset="0"/>
                        </a:rPr>
                        <a:t>Life expectancy has increased from 46 to 53 years. 64% have access to safe water. Typical schooling years has increased from 7 to 9. Improved HDI score of 0.50 in 2015. Internet use now 38% of the population.</a:t>
                      </a:r>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23613762"/>
                  </a:ext>
                </a:extLst>
              </a:tr>
            </a:tbl>
          </a:graphicData>
        </a:graphic>
      </p:graphicFrame>
      <p:pic>
        <p:nvPicPr>
          <p:cNvPr id="44" name="Picture 43">
            <a:extLst>
              <a:ext uri="{FF2B5EF4-FFF2-40B4-BE49-F238E27FC236}">
                <a16:creationId xmlns:a16="http://schemas.microsoft.com/office/drawing/2014/main" id="{0FDDF208-133A-4C95-BFBA-DAAE48A60A11}"/>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l="1387" t="10453" r="2299" b="2024"/>
          <a:stretch/>
        </p:blipFill>
        <p:spPr>
          <a:xfrm>
            <a:off x="4810516" y="271741"/>
            <a:ext cx="1431887" cy="980286"/>
          </a:xfrm>
          <a:prstGeom prst="rect">
            <a:avLst/>
          </a:prstGeom>
        </p:spPr>
      </p:pic>
      <p:pic>
        <p:nvPicPr>
          <p:cNvPr id="42" name="Picture 41">
            <a:extLst>
              <a:ext uri="{FF2B5EF4-FFF2-40B4-BE49-F238E27FC236}">
                <a16:creationId xmlns:a16="http://schemas.microsoft.com/office/drawing/2014/main" id="{1605DEE7-1E86-4F6F-B44A-07F231A6FF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61810">
            <a:off x="6005411" y="118638"/>
            <a:ext cx="473984" cy="306206"/>
          </a:xfrm>
          <a:prstGeom prst="rect">
            <a:avLst/>
          </a:prstGeom>
          <a:ln>
            <a:solidFill>
              <a:schemeClr val="tx1"/>
            </a:solidFill>
          </a:ln>
        </p:spPr>
      </p:pic>
      <p:graphicFrame>
        <p:nvGraphicFramePr>
          <p:cNvPr id="45" name="Table 44">
            <a:extLst>
              <a:ext uri="{FF2B5EF4-FFF2-40B4-BE49-F238E27FC236}">
                <a16:creationId xmlns:a16="http://schemas.microsoft.com/office/drawing/2014/main" id="{B5C471D9-29AC-4E3D-A7B3-FB0989881209}"/>
              </a:ext>
            </a:extLst>
          </p:cNvPr>
          <p:cNvGraphicFramePr>
            <a:graphicFrameLocks noGrp="1"/>
          </p:cNvGraphicFramePr>
          <p:nvPr/>
        </p:nvGraphicFramePr>
        <p:xfrm>
          <a:off x="6346209" y="20503"/>
          <a:ext cx="3549913" cy="6903065"/>
        </p:xfrm>
        <a:graphic>
          <a:graphicData uri="http://schemas.openxmlformats.org/drawingml/2006/table">
            <a:tbl>
              <a:tblPr firstRow="1">
                <a:tableStyleId>{93296810-A885-4BE3-A3E7-6D5BEEA58F35}</a:tableStyleId>
              </a:tblPr>
              <a:tblGrid>
                <a:gridCol w="1918301">
                  <a:extLst>
                    <a:ext uri="{9D8B030D-6E8A-4147-A177-3AD203B41FA5}">
                      <a16:colId xmlns:a16="http://schemas.microsoft.com/office/drawing/2014/main" val="2191684507"/>
                    </a:ext>
                  </a:extLst>
                </a:gridCol>
                <a:gridCol w="1631612">
                  <a:extLst>
                    <a:ext uri="{9D8B030D-6E8A-4147-A177-3AD203B41FA5}">
                      <a16:colId xmlns:a16="http://schemas.microsoft.com/office/drawing/2014/main" val="20001"/>
                    </a:ext>
                  </a:extLst>
                </a:gridCol>
              </a:tblGrid>
              <a:tr h="212250">
                <a:tc gridSpan="2">
                  <a:txBody>
                    <a:bodyPr/>
                    <a:lstStyle/>
                    <a:p>
                      <a:pPr algn="ctr"/>
                      <a:r>
                        <a:rPr lang="en-GB" sz="800" b="1" dirty="0">
                          <a:solidFill>
                            <a:schemeClr val="tx1"/>
                          </a:solidFill>
                          <a:latin typeface="Calibri" panose="020F0502020204030204" pitchFamily="34" charset="0"/>
                          <a:cs typeface="Calibri" panose="020F0502020204030204" pitchFamily="34" charset="0"/>
                        </a:rPr>
                        <a:t>Case Study: Economic Change in the UK</a:t>
                      </a:r>
                    </a:p>
                  </a:txBody>
                  <a:tcPr/>
                </a:tc>
                <a:tc hMerge="1">
                  <a:txBody>
                    <a:bodyPr/>
                    <a:lstStyle/>
                    <a:p>
                      <a:endParaRPr lang="en-GB"/>
                    </a:p>
                  </a:txBody>
                  <a:tcPr/>
                </a:tc>
                <a:extLst>
                  <a:ext uri="{0D108BD9-81ED-4DB2-BD59-A6C34878D82A}">
                    <a16:rowId xmlns:a16="http://schemas.microsoft.com/office/drawing/2014/main" val="1016405072"/>
                  </a:ext>
                </a:extLst>
              </a:tr>
              <a:tr h="197090">
                <a:tc gridSpan="2">
                  <a:txBody>
                    <a:bodyPr/>
                    <a:lstStyle/>
                    <a:p>
                      <a:pPr algn="ctr"/>
                      <a:r>
                        <a:rPr lang="en-GB" sz="700" b="1" dirty="0">
                          <a:latin typeface="Calibri" panose="020F0502020204030204" pitchFamily="34" charset="0"/>
                          <a:cs typeface="Calibri" panose="020F0502020204030204" pitchFamily="34" charset="0"/>
                        </a:rPr>
                        <a:t>UK in the Wider World</a:t>
                      </a:r>
                    </a:p>
                  </a:txBody>
                  <a:tcPr>
                    <a:solidFill>
                      <a:schemeClr val="accent6"/>
                    </a:solidFill>
                  </a:tcPr>
                </a:tc>
                <a:tc hMerge="1">
                  <a:txBody>
                    <a:bodyPr/>
                    <a:lstStyle/>
                    <a:p>
                      <a:endParaRPr lang="en-GB"/>
                    </a:p>
                  </a:txBody>
                  <a:tcPr/>
                </a:tc>
                <a:extLst>
                  <a:ext uri="{0D108BD9-81ED-4DB2-BD59-A6C34878D82A}">
                    <a16:rowId xmlns:a16="http://schemas.microsoft.com/office/drawing/2014/main" val="3836559478"/>
                  </a:ext>
                </a:extLst>
              </a:tr>
              <a:tr h="1046092">
                <a:tc gridSpan="2">
                  <a:txBody>
                    <a:bodyPr/>
                    <a:lstStyle/>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0" i="0" dirty="0">
                          <a:latin typeface="Calibri" panose="020F0502020204030204" pitchFamily="34" charset="0"/>
                          <a:cs typeface="Calibri" panose="020F0502020204030204" pitchFamily="34" charset="0"/>
                        </a:rPr>
                        <a:t>The UK has one of the largest economies in the world. It is part of the Commonwealth which </a:t>
                      </a:r>
                      <a:r>
                        <a:rPr lang="en-GB" sz="700" b="0" i="0" kern="1200" dirty="0">
                          <a:solidFill>
                            <a:schemeClr val="dk1"/>
                          </a:solidFill>
                          <a:effectLst/>
                          <a:latin typeface="Calibri" pitchFamily="34" charset="0"/>
                          <a:ea typeface="+mn-ea"/>
                          <a:cs typeface="Calibri" pitchFamily="34" charset="0"/>
                        </a:rPr>
                        <a:t>i</a:t>
                      </a:r>
                      <a:r>
                        <a:rPr lang="en-GB" sz="700" kern="1200" dirty="0">
                          <a:solidFill>
                            <a:schemeClr val="dk1"/>
                          </a:solidFill>
                          <a:effectLst/>
                          <a:latin typeface="Calibri" pitchFamily="34" charset="0"/>
                          <a:ea typeface="+mn-ea"/>
                          <a:cs typeface="Calibri" pitchFamily="34" charset="0"/>
                        </a:rPr>
                        <a:t>n 2014 produced a GDP of $10.45 trillion</a:t>
                      </a:r>
                      <a:r>
                        <a:rPr lang="en-GB" sz="700" kern="1200" baseline="0" dirty="0">
                          <a:solidFill>
                            <a:schemeClr val="dk1"/>
                          </a:solidFill>
                          <a:effectLst/>
                          <a:latin typeface="Calibri" pitchFamily="34" charset="0"/>
                          <a:ea typeface="+mn-ea"/>
                          <a:cs typeface="Calibri" pitchFamily="34" charset="0"/>
                        </a:rPr>
                        <a:t> with a population over 2 billion people. </a:t>
                      </a:r>
                      <a:r>
                        <a:rPr lang="en-GB" sz="700" b="0" i="0" dirty="0">
                          <a:latin typeface="Calibri" panose="020F0502020204030204" pitchFamily="34" charset="0"/>
                          <a:cs typeface="Calibri" panose="020F0502020204030204" pitchFamily="34" charset="0"/>
                        </a:rPr>
                        <a:t>The UK has huge political, economic and cultural influences. The UK has global transport links i.e. Heathrow and the Eurostar</a:t>
                      </a:r>
                      <a:r>
                        <a:rPr lang="en-GB" sz="700" b="1" dirty="0">
                          <a:latin typeface="Calibri" panose="020F0502020204030204" pitchFamily="34" charset="0"/>
                          <a:cs typeface="Calibri" panose="020F0502020204030204" pitchFamily="34" charset="0"/>
                        </a:rPr>
                        <a:t>.</a:t>
                      </a:r>
                      <a:r>
                        <a:rPr lang="en-GB" sz="700" b="1" baseline="0" dirty="0">
                          <a:latin typeface="Calibri" panose="020F0502020204030204" pitchFamily="34" charset="0"/>
                          <a:cs typeface="Calibri" panose="020F0502020204030204" pitchFamily="34" charset="0"/>
                        </a:rPr>
                        <a:t> </a:t>
                      </a:r>
                      <a:r>
                        <a:rPr lang="en-GB" sz="700" kern="1200" dirty="0">
                          <a:solidFill>
                            <a:schemeClr val="dk1"/>
                          </a:solidFill>
                          <a:effectLst/>
                          <a:latin typeface="Calibri" pitchFamily="34" charset="0"/>
                          <a:ea typeface="+mn-ea"/>
                          <a:cs typeface="Calibri" pitchFamily="34" charset="0"/>
                        </a:rPr>
                        <a:t>The UK trades all over the world, but mainly with other EU countries.</a:t>
                      </a:r>
                      <a:r>
                        <a:rPr lang="en-GB" sz="700" kern="1200" baseline="0" dirty="0">
                          <a:solidFill>
                            <a:schemeClr val="dk1"/>
                          </a:solidFill>
                          <a:effectLst/>
                          <a:latin typeface="Calibri" pitchFamily="34" charset="0"/>
                          <a:ea typeface="+mn-ea"/>
                          <a:cs typeface="Calibri" pitchFamily="34" charset="0"/>
                        </a:rPr>
                        <a:t> </a:t>
                      </a:r>
                      <a:r>
                        <a:rPr lang="en-GB" sz="700" kern="1200" dirty="0">
                          <a:solidFill>
                            <a:schemeClr val="dk1"/>
                          </a:solidFill>
                          <a:effectLst/>
                          <a:latin typeface="Calibri" pitchFamily="34" charset="0"/>
                          <a:ea typeface="+mn-ea"/>
                          <a:cs typeface="Calibri" pitchFamily="34" charset="0"/>
                        </a:rPr>
                        <a:t>Outside the EU, its main trading partner is the USA.  Inside the EU, it’s Germany.</a:t>
                      </a:r>
                      <a:r>
                        <a:rPr lang="en-GB" sz="700" kern="1200" baseline="0" dirty="0">
                          <a:solidFill>
                            <a:schemeClr val="dk1"/>
                          </a:solidFill>
                          <a:effectLst/>
                          <a:latin typeface="Calibri" pitchFamily="34" charset="0"/>
                          <a:ea typeface="+mn-ea"/>
                          <a:cs typeface="Calibri" pitchFamily="34" charset="0"/>
                        </a:rPr>
                        <a:t> </a:t>
                      </a:r>
                      <a:r>
                        <a:rPr lang="en-GB" sz="700" kern="1200" dirty="0">
                          <a:solidFill>
                            <a:schemeClr val="dk1"/>
                          </a:solidFill>
                          <a:effectLst/>
                          <a:latin typeface="Calibri" pitchFamily="34" charset="0"/>
                          <a:ea typeface="+mn-ea"/>
                          <a:cs typeface="Calibri" pitchFamily="34" charset="0"/>
                        </a:rPr>
                        <a:t>Many British companies are transnational corporations (TNCs) with branches all over the world, e.g. Shell, </a:t>
                      </a:r>
                      <a:r>
                        <a:rPr lang="en-GB" sz="700" kern="1200" dirty="0" err="1">
                          <a:solidFill>
                            <a:schemeClr val="dk1"/>
                          </a:solidFill>
                          <a:effectLst/>
                          <a:latin typeface="Calibri" pitchFamily="34" charset="0"/>
                          <a:ea typeface="+mn-ea"/>
                          <a:cs typeface="Calibri" pitchFamily="34" charset="0"/>
                        </a:rPr>
                        <a:t>Vodaphone</a:t>
                      </a:r>
                      <a:r>
                        <a:rPr lang="en-GB" sz="700" kern="1200" dirty="0">
                          <a:solidFill>
                            <a:schemeClr val="dk1"/>
                          </a:solidFill>
                          <a:effectLst/>
                          <a:latin typeface="Calibri" pitchFamily="34" charset="0"/>
                          <a:ea typeface="+mn-ea"/>
                          <a:cs typeface="Calibri" pitchFamily="34" charset="0"/>
                        </a:rPr>
                        <a:t>, and Barclays Bank.</a:t>
                      </a:r>
                      <a:r>
                        <a:rPr lang="en-GB" sz="700" kern="1200" baseline="0" dirty="0">
                          <a:solidFill>
                            <a:schemeClr val="dk1"/>
                          </a:solidFill>
                          <a:effectLst/>
                          <a:latin typeface="Calibri" pitchFamily="34" charset="0"/>
                          <a:ea typeface="+mn-ea"/>
                          <a:cs typeface="Calibri" pitchFamily="34" charset="0"/>
                        </a:rPr>
                        <a:t> </a:t>
                      </a:r>
                      <a:r>
                        <a:rPr lang="en-GB" sz="700" kern="1200" dirty="0">
                          <a:solidFill>
                            <a:schemeClr val="dk1"/>
                          </a:solidFill>
                          <a:effectLst/>
                          <a:latin typeface="Calibri" pitchFamily="34" charset="0"/>
                          <a:ea typeface="+mn-ea"/>
                          <a:cs typeface="Calibri" pitchFamily="34" charset="0"/>
                        </a:rPr>
                        <a:t>Many TNCs from other countries have set up branches in the UK, like Sony, Coca-Cola, Nike, and McDonalds. The UK</a:t>
                      </a:r>
                      <a:r>
                        <a:rPr lang="en-GB" sz="700" kern="1200" baseline="0" dirty="0">
                          <a:solidFill>
                            <a:schemeClr val="dk1"/>
                          </a:solidFill>
                          <a:effectLst/>
                          <a:latin typeface="Calibri" pitchFamily="34" charset="0"/>
                          <a:ea typeface="+mn-ea"/>
                          <a:cs typeface="Calibri" pitchFamily="34" charset="0"/>
                        </a:rPr>
                        <a:t> exports many cultural products e.g. BBC and Channel 4 programmes.</a:t>
                      </a:r>
                      <a:endParaRPr lang="en-GB" sz="1800" kern="1200" dirty="0">
                        <a:solidFill>
                          <a:schemeClr val="dk1"/>
                        </a:solidFill>
                        <a:effectLst/>
                        <a:latin typeface="Calibri" pitchFamily="34" charset="0"/>
                        <a:ea typeface="+mn-ea"/>
                        <a:cs typeface="Calibri" pitchFamily="34" charset="0"/>
                      </a:endParaRPr>
                    </a:p>
                  </a:txBody>
                  <a:tcPr>
                    <a:solidFill>
                      <a:schemeClr val="accent6">
                        <a:lumMod val="40000"/>
                        <a:lumOff val="60000"/>
                      </a:schemeClr>
                    </a:solidFill>
                  </a:tcPr>
                </a:tc>
                <a:tc hMerge="1">
                  <a:txBody>
                    <a:bodyPr/>
                    <a:lstStyle/>
                    <a:p>
                      <a:endParaRPr lang="en-GB"/>
                    </a:p>
                  </a:txBody>
                  <a:tcPr/>
                </a:tc>
                <a:extLst>
                  <a:ext uri="{0D108BD9-81ED-4DB2-BD59-A6C34878D82A}">
                    <a16:rowId xmlns:a16="http://schemas.microsoft.com/office/drawing/2014/main" val="3346860489"/>
                  </a:ext>
                </a:extLst>
              </a:tr>
              <a:tr h="197090">
                <a:tc>
                  <a:txBody>
                    <a:bodyPr/>
                    <a:lstStyle/>
                    <a:p>
                      <a:pPr algn="ctr"/>
                      <a:r>
                        <a:rPr lang="en-GB" sz="700" b="1" dirty="0">
                          <a:latin typeface="Calibri" panose="020F0502020204030204" pitchFamily="34" charset="0"/>
                          <a:cs typeface="Calibri" panose="020F0502020204030204" pitchFamily="34" charset="0"/>
                        </a:rPr>
                        <a:t>Causes of Economic Change</a:t>
                      </a:r>
                    </a:p>
                  </a:txBody>
                  <a:tcPr>
                    <a:solidFill>
                      <a:schemeClr val="accent6"/>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700" b="1" dirty="0">
                          <a:latin typeface="Calibri" panose="020F0502020204030204" pitchFamily="34" charset="0"/>
                          <a:cs typeface="Calibri" panose="020F0502020204030204" pitchFamily="34" charset="0"/>
                        </a:rPr>
                        <a:t>Towards Post-Industrial</a:t>
                      </a:r>
                    </a:p>
                  </a:txBody>
                  <a:tcPr>
                    <a:solidFill>
                      <a:schemeClr val="accent6"/>
                    </a:solidFill>
                  </a:tcPr>
                </a:tc>
                <a:extLst>
                  <a:ext uri="{0D108BD9-81ED-4DB2-BD59-A6C34878D82A}">
                    <a16:rowId xmlns:a16="http://schemas.microsoft.com/office/drawing/2014/main" val="4065229329"/>
                  </a:ext>
                </a:extLst>
              </a:tr>
              <a:tr h="1470592">
                <a:tc>
                  <a:txBody>
                    <a:bodyPr/>
                    <a:lstStyle/>
                    <a:p>
                      <a:pPr marL="0" indent="0">
                        <a:buFont typeface="Arial" panose="020B0604020202020204" pitchFamily="34" charset="0"/>
                        <a:buNone/>
                      </a:pPr>
                      <a:r>
                        <a:rPr lang="en-GB" sz="700" dirty="0">
                          <a:latin typeface="Calibri" panose="020F0502020204030204" pitchFamily="34" charset="0"/>
                          <a:cs typeface="Calibri" panose="020F0502020204030204" pitchFamily="34" charset="0"/>
                        </a:rPr>
                        <a:t>De-industrialisation and the </a:t>
                      </a:r>
                      <a:r>
                        <a:rPr lang="en-GB" sz="700" b="1" dirty="0">
                          <a:latin typeface="Calibri" panose="020F0502020204030204" pitchFamily="34" charset="0"/>
                          <a:cs typeface="Calibri" panose="020F0502020204030204" pitchFamily="34" charset="0"/>
                        </a:rPr>
                        <a:t>decline</a:t>
                      </a:r>
                      <a:r>
                        <a:rPr lang="en-GB" sz="700" dirty="0">
                          <a:latin typeface="Calibri" panose="020F0502020204030204" pitchFamily="34" charset="0"/>
                          <a:cs typeface="Calibri" panose="020F0502020204030204" pitchFamily="34" charset="0"/>
                        </a:rPr>
                        <a:t> of the UK’s industrial base. This was caused by</a:t>
                      </a:r>
                    </a:p>
                    <a:p>
                      <a:pPr lvl="0"/>
                      <a:r>
                        <a:rPr lang="en-GB" sz="700" kern="1200" dirty="0">
                          <a:solidFill>
                            <a:schemeClr val="dk1"/>
                          </a:solidFill>
                          <a:effectLst/>
                          <a:latin typeface="Calibri" pitchFamily="34" charset="0"/>
                          <a:ea typeface="+mn-ea"/>
                          <a:cs typeface="Calibri" pitchFamily="34" charset="0"/>
                        </a:rPr>
                        <a:t>Deindustrialisation: The decline of a country's traditional manufacturing industry due to exhaustion of raw materials, loss of markets and competition from NEEs.</a:t>
                      </a:r>
                    </a:p>
                    <a:p>
                      <a:pPr lvl="0"/>
                      <a:r>
                        <a:rPr lang="en-GB" sz="700" kern="1200" dirty="0">
                          <a:solidFill>
                            <a:schemeClr val="dk1"/>
                          </a:solidFill>
                          <a:effectLst/>
                          <a:latin typeface="Calibri" pitchFamily="34" charset="0"/>
                          <a:ea typeface="+mn-ea"/>
                          <a:cs typeface="Calibri" pitchFamily="34" charset="0"/>
                        </a:rPr>
                        <a:t>Globalisation: The process which has created a more connected world, with increases in the movements of goods (trade) and people (migration and tourism) worldwide. </a:t>
                      </a:r>
                    </a:p>
                    <a:p>
                      <a:r>
                        <a:rPr lang="en-GB" sz="700" kern="1200" dirty="0">
                          <a:solidFill>
                            <a:schemeClr val="dk1"/>
                          </a:solidFill>
                          <a:effectLst/>
                          <a:latin typeface="Calibri" pitchFamily="34" charset="0"/>
                          <a:ea typeface="+mn-ea"/>
                          <a:cs typeface="Calibri" pitchFamily="34" charset="0"/>
                        </a:rPr>
                        <a:t>Government Policy: A plan or course of action decided by a government to manage issues in a country.</a:t>
                      </a:r>
                      <a:endParaRPr lang="en-GB" sz="700" dirty="0">
                        <a:latin typeface="Calibri" panose="020F0502020204030204" pitchFamily="34" charset="0"/>
                        <a:cs typeface="Calibri" panose="020F0502020204030204" pitchFamily="34" charset="0"/>
                      </a:endParaRPr>
                    </a:p>
                  </a:txBody>
                  <a:tcPr/>
                </a:tc>
                <a:tc>
                  <a:txBody>
                    <a:bodyPr/>
                    <a:lstStyle/>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The service and quaternary industry has increased, whilst secondary has decreased.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Numbers in primary and tertiary industry has stayed the steady. </a:t>
                      </a:r>
                    </a:p>
                    <a:p>
                      <a:pPr marL="0" indent="0">
                        <a:buFont typeface="Arial" panose="020B0604020202020204" pitchFamily="34" charset="0"/>
                        <a:buNone/>
                      </a:pPr>
                      <a:r>
                        <a:rPr lang="en-GB" sz="700" b="0" dirty="0">
                          <a:latin typeface="Calibri" panose="020F0502020204030204" pitchFamily="34" charset="0"/>
                          <a:cs typeface="Calibri" panose="020F0502020204030204" pitchFamily="34" charset="0"/>
                        </a:rPr>
                        <a:t>Big increase in professional and technical jobs. In 2011, 81% of the UK’s workforce worked in the tertiary and quaternary sector. For example, research and development</a:t>
                      </a:r>
                      <a:r>
                        <a:rPr lang="en-GB" sz="700" b="0" baseline="0" dirty="0">
                          <a:latin typeface="Calibri" pitchFamily="34" charset="0"/>
                          <a:cs typeface="Calibri" pitchFamily="34" charset="0"/>
                        </a:rPr>
                        <a:t> (£30 billion spent on this in 2015) and Finance with places like Canary Wharfe having the global HQ) for HSBC.</a:t>
                      </a:r>
                      <a:endParaRPr lang="en-GB" sz="700"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590174892"/>
                  </a:ext>
                </a:extLst>
              </a:tr>
              <a:tr h="197090">
                <a:tc gridSpan="2">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Quorum Business Park</a:t>
                      </a:r>
                    </a:p>
                  </a:txBody>
                  <a:tcPr>
                    <a:solidFill>
                      <a:schemeClr val="accent6"/>
                    </a:solidFill>
                  </a:tcPr>
                </a:tc>
                <a:tc hMerge="1">
                  <a:txBody>
                    <a:bodyPr/>
                    <a:lstStyle/>
                    <a:p>
                      <a:endParaRPr lang="en-GB"/>
                    </a:p>
                  </a:txBody>
                  <a:tcPr/>
                </a:tc>
                <a:extLst>
                  <a:ext uri="{0D108BD9-81ED-4DB2-BD59-A6C34878D82A}">
                    <a16:rowId xmlns:a16="http://schemas.microsoft.com/office/drawing/2014/main" val="1744977964"/>
                  </a:ext>
                </a:extLst>
              </a:tr>
              <a:tr h="879991">
                <a:tc gridSpan="2">
                  <a:txBody>
                    <a:bodyPr/>
                    <a:lstStyle/>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A major </a:t>
                      </a:r>
                      <a:r>
                        <a:rPr lang="en-GB" sz="700" b="1" dirty="0">
                          <a:solidFill>
                            <a:schemeClr val="tx1"/>
                          </a:solidFill>
                          <a:latin typeface="Calibri" panose="020F0502020204030204" pitchFamily="34" charset="0"/>
                          <a:cs typeface="Calibri" panose="020F0502020204030204" pitchFamily="34" charset="0"/>
                        </a:rPr>
                        <a:t>quaternary industry </a:t>
                      </a:r>
                      <a:r>
                        <a:rPr lang="en-GB" sz="700" dirty="0">
                          <a:solidFill>
                            <a:schemeClr val="tx1"/>
                          </a:solidFill>
                          <a:latin typeface="Calibri" panose="020F0502020204030204" pitchFamily="34" charset="0"/>
                          <a:cs typeface="Calibri" panose="020F0502020204030204" pitchFamily="34" charset="0"/>
                        </a:rPr>
                        <a:t>on the outskirts</a:t>
                      </a:r>
                      <a:r>
                        <a:rPr lang="en-GB" sz="700" baseline="0" dirty="0">
                          <a:solidFill>
                            <a:schemeClr val="tx1"/>
                          </a:solidFill>
                          <a:latin typeface="Calibri" panose="020F0502020204030204" pitchFamily="34" charset="0"/>
                          <a:cs typeface="Calibri" panose="020F0502020204030204" pitchFamily="34" charset="0"/>
                        </a:rPr>
                        <a:t> of Newcastle on the A167</a:t>
                      </a:r>
                      <a:r>
                        <a:rPr lang="en-GB" sz="700" dirty="0">
                          <a:solidFill>
                            <a:schemeClr val="tx1"/>
                          </a:solidFill>
                          <a:latin typeface="Calibri" panose="020F0502020204030204" pitchFamily="34" charset="0"/>
                          <a:cs typeface="Calibri" panose="020F0502020204030204" pitchFamily="34" charset="0"/>
                        </a:rPr>
                        <a:t>. </a:t>
                      </a:r>
                    </a:p>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A good </a:t>
                      </a:r>
                      <a:r>
                        <a:rPr lang="en-GB" sz="700" b="1" dirty="0">
                          <a:solidFill>
                            <a:schemeClr val="tx1"/>
                          </a:solidFill>
                          <a:latin typeface="Calibri" panose="020F0502020204030204" pitchFamily="34" charset="0"/>
                          <a:cs typeface="Calibri" panose="020F0502020204030204" pitchFamily="34" charset="0"/>
                        </a:rPr>
                        <a:t>location for sourcing highly educated workers </a:t>
                      </a:r>
                      <a:r>
                        <a:rPr lang="en-GB" sz="700" b="0" dirty="0">
                          <a:solidFill>
                            <a:schemeClr val="tx1"/>
                          </a:solidFill>
                          <a:latin typeface="Calibri" panose="020F0502020204030204" pitchFamily="34" charset="0"/>
                          <a:cs typeface="Calibri" panose="020F0502020204030204" pitchFamily="34" charset="0"/>
                        </a:rPr>
                        <a:t>from</a:t>
                      </a:r>
                      <a:r>
                        <a:rPr lang="en-GB" sz="700" b="1" dirty="0">
                          <a:solidFill>
                            <a:schemeClr val="tx1"/>
                          </a:solidFill>
                          <a:latin typeface="Calibri" panose="020F0502020204030204" pitchFamily="34" charset="0"/>
                          <a:cs typeface="Calibri" panose="020F0502020204030204" pitchFamily="34" charset="0"/>
                        </a:rPr>
                        <a:t> Newcastle University</a:t>
                      </a:r>
                      <a:r>
                        <a:rPr lang="en-GB" sz="700" dirty="0">
                          <a:solidFill>
                            <a:schemeClr val="tx1"/>
                          </a:solidFill>
                          <a:latin typeface="Calibri" panose="020F0502020204030204" pitchFamily="34" charset="0"/>
                          <a:cs typeface="Calibri" panose="020F0502020204030204" pitchFamily="34" charset="0"/>
                        </a:rPr>
                        <a:t>. </a:t>
                      </a:r>
                    </a:p>
                    <a:p>
                      <a:pPr marL="0" indent="0">
                        <a:buFont typeface="Arial" panose="020B0604020202020204" pitchFamily="34" charset="0"/>
                        <a:buNone/>
                      </a:pPr>
                      <a:r>
                        <a:rPr lang="en-GB" sz="700" dirty="0">
                          <a:solidFill>
                            <a:schemeClr val="tx1"/>
                          </a:solidFill>
                          <a:latin typeface="Calibri" panose="020F0502020204030204" pitchFamily="34" charset="0"/>
                          <a:cs typeface="Calibri" panose="020F0502020204030204" pitchFamily="34" charset="0"/>
                        </a:rPr>
                        <a:t>Staff benefit from </a:t>
                      </a:r>
                      <a:r>
                        <a:rPr lang="en-GB" sz="700" b="1" dirty="0">
                          <a:solidFill>
                            <a:schemeClr val="tx1"/>
                          </a:solidFill>
                          <a:latin typeface="Calibri" panose="020F0502020204030204" pitchFamily="34" charset="0"/>
                          <a:cs typeface="Calibri" panose="020F0502020204030204" pitchFamily="34" charset="0"/>
                        </a:rPr>
                        <a:t>attractive working conditions</a:t>
                      </a:r>
                      <a:r>
                        <a:rPr lang="en-GB" sz="700" b="0" baseline="0" dirty="0">
                          <a:solidFill>
                            <a:schemeClr val="tx1"/>
                          </a:solidFill>
                          <a:latin typeface="Calibri" panose="020F0502020204030204" pitchFamily="34" charset="0"/>
                          <a:cs typeface="Calibri" panose="020F0502020204030204" pitchFamily="34" charset="0"/>
                        </a:rPr>
                        <a:t>, and high paid jobs within an hour of Newcastle. </a:t>
                      </a:r>
                      <a:r>
                        <a:rPr lang="en-GB" sz="700" dirty="0">
                          <a:solidFill>
                            <a:schemeClr val="tx1"/>
                          </a:solidFill>
                          <a:latin typeface="Calibri" panose="020F0502020204030204" pitchFamily="34" charset="0"/>
                          <a:cs typeface="Calibri" panose="020F0502020204030204" pitchFamily="34" charset="0"/>
                        </a:rPr>
                        <a:t>The  site Attracts </a:t>
                      </a:r>
                      <a:r>
                        <a:rPr lang="en-GB" sz="700" b="1" dirty="0">
                          <a:solidFill>
                            <a:schemeClr val="tx1"/>
                          </a:solidFill>
                          <a:latin typeface="Calibri" panose="020F0502020204030204" pitchFamily="34" charset="0"/>
                          <a:cs typeface="Calibri" panose="020F0502020204030204" pitchFamily="34" charset="0"/>
                        </a:rPr>
                        <a:t>clusters </a:t>
                      </a:r>
                      <a:r>
                        <a:rPr lang="en-GB" sz="700" dirty="0">
                          <a:solidFill>
                            <a:schemeClr val="tx1"/>
                          </a:solidFill>
                          <a:latin typeface="Calibri" panose="020F0502020204030204" pitchFamily="34" charset="0"/>
                          <a:cs typeface="Calibri" panose="020F0502020204030204" pitchFamily="34" charset="0"/>
                        </a:rPr>
                        <a:t>of related </a:t>
                      </a:r>
                      <a:r>
                        <a:rPr lang="en-GB" sz="700" b="1" dirty="0">
                          <a:solidFill>
                            <a:schemeClr val="tx1"/>
                          </a:solidFill>
                          <a:latin typeface="Calibri" panose="020F0502020204030204" pitchFamily="34" charset="0"/>
                          <a:cs typeface="Calibri" panose="020F0502020204030204" pitchFamily="34" charset="0"/>
                        </a:rPr>
                        <a:t>high-tech businesses which share knowledge. The science park is sustainable due to: </a:t>
                      </a:r>
                      <a:r>
                        <a:rPr lang="en-GB" sz="700" kern="1200" dirty="0">
                          <a:solidFill>
                            <a:schemeClr val="tx1"/>
                          </a:solidFill>
                          <a:effectLst/>
                          <a:latin typeface="Calibri" pitchFamily="34" charset="0"/>
                          <a:ea typeface="+mn-ea"/>
                          <a:cs typeface="Calibri" pitchFamily="34" charset="0"/>
                        </a:rPr>
                        <a:t>There are 132 cycle parking spaces and 9 showers on site to encourage people to cycle.</a:t>
                      </a:r>
                      <a:r>
                        <a:rPr lang="en-GB" sz="700" kern="1200" baseline="0" dirty="0">
                          <a:solidFill>
                            <a:schemeClr val="tx1"/>
                          </a:solidFill>
                          <a:effectLst/>
                          <a:latin typeface="Calibri" pitchFamily="34" charset="0"/>
                          <a:ea typeface="+mn-ea"/>
                          <a:cs typeface="Calibri" pitchFamily="34" charset="0"/>
                        </a:rPr>
                        <a:t>. Windows are triple glazed to keep heat in, green roofs have been input and bee hives to encourage biodiversity. </a:t>
                      </a:r>
                      <a:endParaRPr lang="en-GB" sz="700" b="1" dirty="0">
                        <a:solidFill>
                          <a:schemeClr val="tx1"/>
                        </a:solidFill>
                        <a:latin typeface="Calibri" panose="020F0502020204030204" pitchFamily="34" charset="0"/>
                        <a:cs typeface="Calibri" panose="020F0502020204030204" pitchFamily="34" charset="0"/>
                      </a:endParaRPr>
                    </a:p>
                  </a:txBody>
                  <a:tcPr>
                    <a:solidFill>
                      <a:srgbClr val="F5E3F5"/>
                    </a:solidFill>
                  </a:tcPr>
                </a:tc>
                <a:tc hMerge="1">
                  <a:txBody>
                    <a:bodyPr/>
                    <a:lstStyle/>
                    <a:p>
                      <a:endParaRPr lang="en-GB"/>
                    </a:p>
                  </a:txBody>
                  <a:tcPr/>
                </a:tc>
                <a:extLst>
                  <a:ext uri="{0D108BD9-81ED-4DB2-BD59-A6C34878D82A}">
                    <a16:rowId xmlns:a16="http://schemas.microsoft.com/office/drawing/2014/main" val="3125077721"/>
                  </a:ext>
                </a:extLst>
              </a:tr>
              <a:tr h="197090">
                <a:tc gridSpan="2">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Change to a Rural Landscape -  South Cambridge vs Outer Hebrides</a:t>
                      </a:r>
                    </a:p>
                  </a:txBody>
                  <a:tcPr>
                    <a:solidFill>
                      <a:schemeClr val="accent6"/>
                    </a:solidFill>
                  </a:tcPr>
                </a:tc>
                <a:tc hMerge="1">
                  <a:txBody>
                    <a:bodyPr/>
                    <a:lstStyle/>
                    <a:p>
                      <a:endParaRPr lang="en-GB"/>
                    </a:p>
                  </a:txBody>
                  <a:tcPr/>
                </a:tc>
                <a:extLst>
                  <a:ext uri="{0D108BD9-81ED-4DB2-BD59-A6C34878D82A}">
                    <a16:rowId xmlns:a16="http://schemas.microsoft.com/office/drawing/2014/main" val="759240200"/>
                  </a:ext>
                </a:extLst>
              </a:tr>
              <a:tr h="197090">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South Cambridgeshire</a:t>
                      </a:r>
                    </a:p>
                  </a:txBody>
                  <a:tcPr>
                    <a:solidFill>
                      <a:schemeClr val="accent6">
                        <a:lumMod val="40000"/>
                        <a:lumOff val="60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latin typeface="Calibri" panose="020F0502020204030204" pitchFamily="34" charset="0"/>
                          <a:cs typeface="Calibri" panose="020F0502020204030204" pitchFamily="34" charset="0"/>
                        </a:rPr>
                        <a:t>Outer Hebrides</a:t>
                      </a:r>
                    </a:p>
                  </a:txBody>
                  <a:tcPr>
                    <a:solidFill>
                      <a:schemeClr val="accent6">
                        <a:lumMod val="40000"/>
                        <a:lumOff val="60000"/>
                      </a:schemeClr>
                    </a:solidFill>
                  </a:tcPr>
                </a:tc>
                <a:extLst>
                  <a:ext uri="{0D108BD9-81ED-4DB2-BD59-A6C34878D82A}">
                    <a16:rowId xmlns:a16="http://schemas.microsoft.com/office/drawing/2014/main" val="1056664114"/>
                  </a:ext>
                </a:extLst>
              </a:tr>
              <a:tr h="1046092">
                <a:tc>
                  <a:txBody>
                    <a:bodyPr/>
                    <a:lstStyle/>
                    <a:p>
                      <a:pPr marL="0" indent="0" algn="l">
                        <a:buFont typeface="Arial" panose="020B0604020202020204" pitchFamily="34" charset="0"/>
                        <a:buNone/>
                      </a:pPr>
                      <a:r>
                        <a:rPr lang="en-GB" sz="600" b="0" dirty="0">
                          <a:solidFill>
                            <a:schemeClr val="tx1"/>
                          </a:solidFill>
                          <a:latin typeface="Calibri" panose="020F0502020204030204" pitchFamily="34" charset="0"/>
                          <a:cs typeface="Calibri" panose="020F0502020204030204" pitchFamily="34" charset="0"/>
                        </a:rPr>
                        <a:t>Population currently 150,000 people. Easy access to London along the M11 or A1M </a:t>
                      </a:r>
                    </a:p>
                    <a:p>
                      <a:pPr marL="0" indent="0" algn="l">
                        <a:buFont typeface="Arial" panose="020B0604020202020204" pitchFamily="34" charset="0"/>
                        <a:buNone/>
                      </a:pPr>
                      <a:r>
                        <a:rPr lang="en-GB" sz="600" b="0" dirty="0">
                          <a:solidFill>
                            <a:schemeClr val="tx1"/>
                          </a:solidFill>
                          <a:latin typeface="Calibri" panose="020F0502020204030204" pitchFamily="34" charset="0"/>
                          <a:cs typeface="Calibri" panose="020F0502020204030204" pitchFamily="34" charset="0"/>
                        </a:rPr>
                        <a:t>Increasing investment in the </a:t>
                      </a:r>
                      <a:r>
                        <a:rPr lang="en-GB" sz="600" b="0" dirty="0" err="1">
                          <a:solidFill>
                            <a:schemeClr val="tx1"/>
                          </a:solidFill>
                          <a:latin typeface="Calibri" panose="020F0502020204030204" pitchFamily="34" charset="0"/>
                          <a:cs typeface="Calibri" panose="020F0502020204030204" pitchFamily="34" charset="0"/>
                        </a:rPr>
                        <a:t>Uk’s</a:t>
                      </a:r>
                      <a:r>
                        <a:rPr lang="en-GB" sz="600" b="0" dirty="0">
                          <a:solidFill>
                            <a:schemeClr val="tx1"/>
                          </a:solidFill>
                          <a:latin typeface="Calibri" panose="020F0502020204030204" pitchFamily="34" charset="0"/>
                          <a:cs typeface="Calibri" panose="020F0502020204030204" pitchFamily="34" charset="0"/>
                        </a:rPr>
                        <a:t> knowledge economy, rising </a:t>
                      </a:r>
                      <a:r>
                        <a:rPr lang="en-GB" sz="600" b="0" dirty="0" err="1">
                          <a:solidFill>
                            <a:schemeClr val="tx1"/>
                          </a:solidFill>
                          <a:latin typeface="Calibri" panose="020F0502020204030204" pitchFamily="34" charset="0"/>
                          <a:cs typeface="Calibri" panose="020F0502020204030204" pitchFamily="34" charset="0"/>
                        </a:rPr>
                        <a:t>quartenary</a:t>
                      </a:r>
                      <a:r>
                        <a:rPr lang="en-GB" sz="600" b="0" dirty="0">
                          <a:solidFill>
                            <a:schemeClr val="tx1"/>
                          </a:solidFill>
                          <a:latin typeface="Calibri" panose="020F0502020204030204" pitchFamily="34" charset="0"/>
                          <a:cs typeface="Calibri" panose="020F0502020204030204" pitchFamily="34" charset="0"/>
                        </a:rPr>
                        <a:t> sector and globalisation allow more people to work from home. Exacerbated by Covid-19 </a:t>
                      </a:r>
                    </a:p>
                    <a:p>
                      <a:pPr marL="0" indent="0" algn="l">
                        <a:buFont typeface="Arial" panose="020B0604020202020204" pitchFamily="34" charset="0"/>
                        <a:buNone/>
                      </a:pPr>
                      <a:r>
                        <a:rPr lang="en-GB" sz="600" b="0" dirty="0">
                          <a:solidFill>
                            <a:schemeClr val="tx1"/>
                          </a:solidFill>
                          <a:latin typeface="Calibri" panose="020F0502020204030204" pitchFamily="34" charset="0"/>
                          <a:cs typeface="Calibri" panose="020F0502020204030204" pitchFamily="34" charset="0"/>
                        </a:rPr>
                        <a:t>Rising house prices have caused tensions in villages. Villages are. unpopulated during the day causing loss of identity.</a:t>
                      </a:r>
                      <a:r>
                        <a:rPr lang="en-GB" sz="600" b="0" baseline="0" dirty="0">
                          <a:solidFill>
                            <a:schemeClr val="tx1"/>
                          </a:solidFill>
                          <a:latin typeface="Calibri" panose="020F0502020204030204" pitchFamily="34" charset="0"/>
                          <a:cs typeface="Calibri" panose="020F0502020204030204" pitchFamily="34" charset="0"/>
                        </a:rPr>
                        <a:t> </a:t>
                      </a:r>
                      <a:r>
                        <a:rPr lang="en-GB" sz="600" b="0" dirty="0">
                          <a:solidFill>
                            <a:schemeClr val="tx1"/>
                          </a:solidFill>
                          <a:latin typeface="Calibri" panose="020F0502020204030204" pitchFamily="34" charset="0"/>
                          <a:cs typeface="Calibri" panose="020F0502020204030204" pitchFamily="34" charset="0"/>
                        </a:rPr>
                        <a:t>Resentment towards poor migrant communities. </a:t>
                      </a:r>
                    </a:p>
                  </a:txBody>
                  <a:tcPr>
                    <a:solidFill>
                      <a:srgbClr val="F5E3F5"/>
                    </a:solidFill>
                  </a:tcPr>
                </a:tc>
                <a:tc>
                  <a:txBody>
                    <a:bodyPr/>
                    <a:lstStyle/>
                    <a:p>
                      <a:pPr algn="l"/>
                      <a:r>
                        <a:rPr lang="en-GB" sz="600" b="0" dirty="0">
                          <a:solidFill>
                            <a:schemeClr val="tx1"/>
                          </a:solidFill>
                          <a:latin typeface="Calibri" panose="020F0502020204030204" pitchFamily="34" charset="0"/>
                          <a:cs typeface="Calibri" panose="020F0502020204030204" pitchFamily="34" charset="0"/>
                        </a:rPr>
                        <a:t>Aging population</a:t>
                      </a:r>
                      <a:r>
                        <a:rPr lang="en-GB" sz="600" b="0" baseline="0" dirty="0">
                          <a:solidFill>
                            <a:schemeClr val="tx1"/>
                          </a:solidFill>
                          <a:latin typeface="Calibri" panose="020F0502020204030204" pitchFamily="34" charset="0"/>
                          <a:cs typeface="Calibri" panose="020F0502020204030204" pitchFamily="34" charset="0"/>
                        </a:rPr>
                        <a:t> with a </a:t>
                      </a:r>
                      <a:r>
                        <a:rPr lang="en-GB" sz="600" b="0" dirty="0">
                          <a:solidFill>
                            <a:schemeClr val="tx1"/>
                          </a:solidFill>
                          <a:latin typeface="Calibri" panose="020F0502020204030204" pitchFamily="34" charset="0"/>
                          <a:cs typeface="Calibri" panose="020F0502020204030204" pitchFamily="34" charset="0"/>
                        </a:rPr>
                        <a:t>decline</a:t>
                      </a:r>
                      <a:r>
                        <a:rPr lang="en-GB" sz="600" b="0" baseline="0" dirty="0">
                          <a:solidFill>
                            <a:schemeClr val="tx1"/>
                          </a:solidFill>
                          <a:latin typeface="Calibri" panose="020F0502020204030204" pitchFamily="34" charset="0"/>
                          <a:cs typeface="Calibri" panose="020F0502020204030204" pitchFamily="34" charset="0"/>
                        </a:rPr>
                        <a:t> population less than 300 people. Few services within the area. </a:t>
                      </a:r>
                    </a:p>
                    <a:p>
                      <a:pPr algn="l"/>
                      <a:r>
                        <a:rPr lang="en-GB" sz="600" b="0" baseline="0" dirty="0">
                          <a:solidFill>
                            <a:schemeClr val="tx1"/>
                          </a:solidFill>
                          <a:latin typeface="Calibri" panose="020F0502020204030204" pitchFamily="34" charset="0"/>
                          <a:cs typeface="Calibri" panose="020F0502020204030204" pitchFamily="34" charset="0"/>
                        </a:rPr>
                        <a:t>Decline of the fishing industry and a lack of services for young people resulting in major migration to the Scottish mainland. The majority of jobs are primary and so limits potential residents. Poor internet speeds prevent people working from home.</a:t>
                      </a:r>
                    </a:p>
                  </a:txBody>
                  <a:tcPr>
                    <a:solidFill>
                      <a:srgbClr val="F5E3F5"/>
                    </a:solidFill>
                  </a:tcPr>
                </a:tc>
                <a:extLst>
                  <a:ext uri="{0D108BD9-81ED-4DB2-BD59-A6C34878D82A}">
                    <a16:rowId xmlns:a16="http://schemas.microsoft.com/office/drawing/2014/main" val="2509332472"/>
                  </a:ext>
                </a:extLst>
              </a:tr>
              <a:tr h="197090">
                <a:tc>
                  <a:txBody>
                    <a:bodyPr/>
                    <a:lstStyle/>
                    <a:p>
                      <a:pPr marL="0" indent="0" algn="ctr">
                        <a:buFont typeface="Arial" panose="020B0604020202020204" pitchFamily="34" charset="0"/>
                        <a:buNone/>
                      </a:pPr>
                      <a:r>
                        <a:rPr lang="en-GB" sz="600" b="1" dirty="0">
                          <a:latin typeface="Calibri" panose="020F0502020204030204" pitchFamily="34" charset="0"/>
                          <a:cs typeface="Calibri" panose="020F0502020204030204" pitchFamily="34" charset="0"/>
                        </a:rPr>
                        <a:t>Improvements to Transport</a:t>
                      </a:r>
                    </a:p>
                  </a:txBody>
                  <a:tcPr>
                    <a:solidFill>
                      <a:schemeClr val="accent6"/>
                    </a:solidFill>
                  </a:tcPr>
                </a:tc>
                <a:tc>
                  <a:txBody>
                    <a:bodyPr/>
                    <a:lstStyle/>
                    <a:p>
                      <a:pPr algn="ctr"/>
                      <a:r>
                        <a:rPr lang="en-GB" sz="600" b="1" dirty="0">
                          <a:latin typeface="Calibri" panose="020F0502020204030204" pitchFamily="34" charset="0"/>
                          <a:cs typeface="Calibri" panose="020F0502020204030204" pitchFamily="34" charset="0"/>
                        </a:rPr>
                        <a:t>UK North/South Divide</a:t>
                      </a:r>
                    </a:p>
                  </a:txBody>
                  <a:tcPr>
                    <a:solidFill>
                      <a:schemeClr val="accent6"/>
                    </a:solidFill>
                  </a:tcPr>
                </a:tc>
                <a:extLst>
                  <a:ext uri="{0D108BD9-81ED-4DB2-BD59-A6C34878D82A}">
                    <a16:rowId xmlns:a16="http://schemas.microsoft.com/office/drawing/2014/main" val="333601120"/>
                  </a:ext>
                </a:extLst>
              </a:tr>
              <a:tr h="1046092">
                <a:tc>
                  <a:txBody>
                    <a:bodyPr/>
                    <a:lstStyle/>
                    <a:p>
                      <a:pPr marL="0" indent="0">
                        <a:buFont typeface="Arial" panose="020B0604020202020204" pitchFamily="34" charset="0"/>
                        <a:buNone/>
                      </a:pPr>
                      <a:r>
                        <a:rPr lang="en-GB" sz="600" b="0" dirty="0">
                          <a:solidFill>
                            <a:schemeClr val="tx1"/>
                          </a:solidFill>
                          <a:latin typeface="Calibri" panose="020F0502020204030204" pitchFamily="34" charset="0"/>
                          <a:cs typeface="Calibri" panose="020F0502020204030204" pitchFamily="34" charset="0"/>
                        </a:rPr>
                        <a:t>A </a:t>
                      </a:r>
                      <a:r>
                        <a:rPr lang="en-GB" sz="600" b="1" dirty="0">
                          <a:solidFill>
                            <a:schemeClr val="tx1"/>
                          </a:solidFill>
                          <a:latin typeface="Calibri" panose="020F0502020204030204" pitchFamily="34" charset="0"/>
                          <a:cs typeface="Calibri" panose="020F0502020204030204" pitchFamily="34" charset="0"/>
                        </a:rPr>
                        <a:t>£15 billion ‘Road Improvement Strategy</a:t>
                      </a:r>
                      <a:r>
                        <a:rPr lang="en-GB" sz="600" b="0" dirty="0">
                          <a:solidFill>
                            <a:schemeClr val="tx1"/>
                          </a:solidFill>
                          <a:latin typeface="Calibri" panose="020F0502020204030204" pitchFamily="34" charset="0"/>
                          <a:cs typeface="Calibri" panose="020F0502020204030204" pitchFamily="34" charset="0"/>
                        </a:rPr>
                        <a:t>’. This will involve 10 new roads and 1,600 extra lanes</a:t>
                      </a:r>
                      <a:r>
                        <a:rPr lang="en-GB" sz="600" b="1" dirty="0">
                          <a:solidFill>
                            <a:schemeClr val="tx1"/>
                          </a:solidFill>
                          <a:latin typeface="Calibri" panose="020F0502020204030204" pitchFamily="34" charset="0"/>
                          <a:cs typeface="Calibri" panose="020F0502020204030204" pitchFamily="34" charset="0"/>
                        </a:rPr>
                        <a:t>.(Smart motorways)</a:t>
                      </a:r>
                    </a:p>
                    <a:p>
                      <a:pPr marL="0" indent="0">
                        <a:buFont typeface="Arial" panose="020B0604020202020204" pitchFamily="34" charset="0"/>
                        <a:buNone/>
                      </a:pPr>
                      <a:r>
                        <a:rPr lang="en-GB" sz="600" b="1" dirty="0">
                          <a:solidFill>
                            <a:schemeClr val="tx1"/>
                          </a:solidFill>
                          <a:latin typeface="Calibri" panose="020F0502020204030204" pitchFamily="34" charset="0"/>
                          <a:cs typeface="Calibri" panose="020F0502020204030204" pitchFamily="34" charset="0"/>
                        </a:rPr>
                        <a:t>£50 billion HS2 railway </a:t>
                      </a:r>
                      <a:r>
                        <a:rPr lang="en-GB" sz="600" b="0" dirty="0">
                          <a:solidFill>
                            <a:schemeClr val="tx1"/>
                          </a:solidFill>
                          <a:latin typeface="Calibri" panose="020F0502020204030204" pitchFamily="34" charset="0"/>
                          <a:cs typeface="Calibri" panose="020F0502020204030204" pitchFamily="34" charset="0"/>
                        </a:rPr>
                        <a:t>to improve connections between key UK cities.</a:t>
                      </a:r>
                    </a:p>
                    <a:p>
                      <a:pPr marL="0" indent="0">
                        <a:buFont typeface="Arial" panose="020B0604020202020204" pitchFamily="34" charset="0"/>
                        <a:buNone/>
                      </a:pPr>
                      <a:r>
                        <a:rPr lang="en-GB" sz="600" b="1" dirty="0">
                          <a:solidFill>
                            <a:schemeClr val="tx1"/>
                          </a:solidFill>
                          <a:latin typeface="Calibri" panose="020F0502020204030204" pitchFamily="34" charset="0"/>
                          <a:cs typeface="Calibri" panose="020F0502020204030204" pitchFamily="34" charset="0"/>
                        </a:rPr>
                        <a:t>£18 billion </a:t>
                      </a:r>
                      <a:r>
                        <a:rPr lang="en-GB" sz="600" b="0" dirty="0">
                          <a:solidFill>
                            <a:schemeClr val="tx1"/>
                          </a:solidFill>
                          <a:latin typeface="Calibri" panose="020F0502020204030204" pitchFamily="34" charset="0"/>
                          <a:cs typeface="Calibri" panose="020F0502020204030204" pitchFamily="34" charset="0"/>
                        </a:rPr>
                        <a:t>on Heathrow’s controversial </a:t>
                      </a:r>
                      <a:r>
                        <a:rPr lang="en-GB" sz="600" b="1" dirty="0">
                          <a:solidFill>
                            <a:schemeClr val="tx1"/>
                          </a:solidFill>
                          <a:latin typeface="Calibri" panose="020F0502020204030204" pitchFamily="34" charset="0"/>
                          <a:cs typeface="Calibri" panose="020F0502020204030204" pitchFamily="34" charset="0"/>
                        </a:rPr>
                        <a:t>third runway</a:t>
                      </a:r>
                      <a:r>
                        <a:rPr lang="en-GB" sz="600" b="0" dirty="0">
                          <a:solidFill>
                            <a:schemeClr val="tx1"/>
                          </a:solidFill>
                          <a:latin typeface="Calibri" panose="020F0502020204030204" pitchFamily="34" charset="0"/>
                          <a:cs typeface="Calibri" panose="020F0502020204030204" pitchFamily="34" charset="0"/>
                        </a:rPr>
                        <a:t>.</a:t>
                      </a:r>
                    </a:p>
                    <a:p>
                      <a:pPr marL="0" indent="0">
                        <a:buFont typeface="Arial" panose="020B0604020202020204" pitchFamily="34" charset="0"/>
                        <a:buNone/>
                      </a:pPr>
                      <a:r>
                        <a:rPr lang="en-GB" sz="600" b="0" dirty="0">
                          <a:solidFill>
                            <a:schemeClr val="tx1"/>
                          </a:solidFill>
                          <a:latin typeface="Calibri" panose="020F0502020204030204" pitchFamily="34" charset="0"/>
                          <a:cs typeface="Calibri" panose="020F0502020204030204" pitchFamily="34" charset="0"/>
                        </a:rPr>
                        <a:t>UK has many </a:t>
                      </a:r>
                      <a:r>
                        <a:rPr lang="en-GB" sz="600" b="1" dirty="0">
                          <a:solidFill>
                            <a:schemeClr val="tx1"/>
                          </a:solidFill>
                          <a:latin typeface="Calibri" panose="020F0502020204030204" pitchFamily="34" charset="0"/>
                          <a:cs typeface="Calibri" panose="020F0502020204030204" pitchFamily="34" charset="0"/>
                        </a:rPr>
                        <a:t>large ports </a:t>
                      </a:r>
                      <a:r>
                        <a:rPr lang="en-GB" sz="600" b="1" dirty="0" err="1">
                          <a:solidFill>
                            <a:schemeClr val="tx1"/>
                          </a:solidFill>
                          <a:latin typeface="Calibri" panose="020F0502020204030204" pitchFamily="34" charset="0"/>
                          <a:cs typeface="Calibri" panose="020F0502020204030204" pitchFamily="34" charset="0"/>
                        </a:rPr>
                        <a:t>e.g</a:t>
                      </a:r>
                      <a:r>
                        <a:rPr lang="en-GB" sz="600" b="1" dirty="0">
                          <a:solidFill>
                            <a:schemeClr val="tx1"/>
                          </a:solidFill>
                          <a:latin typeface="Calibri" panose="020F0502020204030204" pitchFamily="34" charset="0"/>
                          <a:cs typeface="Calibri" panose="020F0502020204030204" pitchFamily="34" charset="0"/>
                        </a:rPr>
                        <a:t> London Gateway </a:t>
                      </a:r>
                      <a:r>
                        <a:rPr lang="en-GB" sz="600" b="0" dirty="0">
                          <a:solidFill>
                            <a:schemeClr val="tx1"/>
                          </a:solidFill>
                          <a:latin typeface="Calibri" panose="020F0502020204030204" pitchFamily="34" charset="0"/>
                          <a:cs typeface="Calibri" panose="020F0502020204030204" pitchFamily="34" charset="0"/>
                        </a:rPr>
                        <a:t>for importing and exporting goods. </a:t>
                      </a:r>
                    </a:p>
                  </a:txBody>
                  <a:tcPr>
                    <a:solidFill>
                      <a:srgbClr val="F5E3F5"/>
                    </a:solidFill>
                  </a:tcPr>
                </a:tc>
                <a:tc>
                  <a:txBody>
                    <a:bodyPr/>
                    <a:lstStyle/>
                    <a:p>
                      <a:pPr marL="0" indent="0">
                        <a:buFont typeface="Arial" panose="020B0604020202020204" pitchFamily="34" charset="0"/>
                        <a:buNone/>
                      </a:pPr>
                      <a:r>
                        <a:rPr lang="en-GB" sz="600" dirty="0">
                          <a:solidFill>
                            <a:srgbClr val="FF0000"/>
                          </a:solidFill>
                          <a:latin typeface="Calibri" panose="020F0502020204030204" pitchFamily="34" charset="0"/>
                          <a:cs typeface="Calibri" panose="020F0502020204030204" pitchFamily="34" charset="0"/>
                        </a:rPr>
                        <a:t>- </a:t>
                      </a:r>
                      <a:r>
                        <a:rPr lang="en-GB" sz="600" dirty="0">
                          <a:solidFill>
                            <a:schemeClr val="tx1"/>
                          </a:solidFill>
                          <a:latin typeface="Calibri" panose="020F0502020204030204" pitchFamily="34" charset="0"/>
                          <a:cs typeface="Calibri" panose="020F0502020204030204" pitchFamily="34" charset="0"/>
                        </a:rPr>
                        <a:t>Wages are </a:t>
                      </a:r>
                      <a:r>
                        <a:rPr lang="en-GB" sz="600" b="1" dirty="0">
                          <a:solidFill>
                            <a:schemeClr val="tx1"/>
                          </a:solidFill>
                          <a:latin typeface="Calibri" panose="020F0502020204030204" pitchFamily="34" charset="0"/>
                          <a:cs typeface="Calibri" panose="020F0502020204030204" pitchFamily="34" charset="0"/>
                        </a:rPr>
                        <a:t>lower</a:t>
                      </a:r>
                      <a:r>
                        <a:rPr lang="en-GB" sz="600" dirty="0">
                          <a:solidFill>
                            <a:schemeClr val="tx1"/>
                          </a:solidFill>
                          <a:latin typeface="Calibri" panose="020F0502020204030204" pitchFamily="34" charset="0"/>
                          <a:cs typeface="Calibri" panose="020F0502020204030204" pitchFamily="34" charset="0"/>
                        </a:rPr>
                        <a:t> in the North. </a:t>
                      </a:r>
                    </a:p>
                    <a:p>
                      <a:pPr marL="171450" indent="-171450">
                        <a:buFontTx/>
                        <a:buChar char="-"/>
                      </a:pPr>
                      <a:r>
                        <a:rPr lang="en-GB" sz="600" dirty="0">
                          <a:solidFill>
                            <a:schemeClr val="tx1"/>
                          </a:solidFill>
                          <a:latin typeface="Calibri" panose="020F0502020204030204" pitchFamily="34" charset="0"/>
                          <a:cs typeface="Calibri" panose="020F0502020204030204" pitchFamily="34" charset="0"/>
                        </a:rPr>
                        <a:t>Health is </a:t>
                      </a:r>
                      <a:r>
                        <a:rPr lang="en-GB" sz="600" b="1" dirty="0">
                          <a:solidFill>
                            <a:schemeClr val="tx1"/>
                          </a:solidFill>
                          <a:latin typeface="Calibri" panose="020F0502020204030204" pitchFamily="34" charset="0"/>
                          <a:cs typeface="Calibri" panose="020F0502020204030204" pitchFamily="34" charset="0"/>
                        </a:rPr>
                        <a:t>better</a:t>
                      </a:r>
                      <a:r>
                        <a:rPr lang="en-GB" sz="600" dirty="0">
                          <a:solidFill>
                            <a:schemeClr val="tx1"/>
                          </a:solidFill>
                          <a:latin typeface="Calibri" panose="020F0502020204030204" pitchFamily="34" charset="0"/>
                          <a:cs typeface="Calibri" panose="020F0502020204030204" pitchFamily="34" charset="0"/>
                        </a:rPr>
                        <a:t> in the South. </a:t>
                      </a:r>
                    </a:p>
                    <a:p>
                      <a:pPr marL="171450" indent="-171450">
                        <a:buFontTx/>
                        <a:buChar char="-"/>
                      </a:pPr>
                      <a:r>
                        <a:rPr lang="en-GB" sz="600" dirty="0">
                          <a:solidFill>
                            <a:schemeClr val="tx1"/>
                          </a:solidFill>
                          <a:latin typeface="Calibri" panose="020F0502020204030204" pitchFamily="34" charset="0"/>
                          <a:cs typeface="Calibri" panose="020F0502020204030204" pitchFamily="34" charset="0"/>
                        </a:rPr>
                        <a:t>London makes 20% of UK GNI</a:t>
                      </a:r>
                    </a:p>
                    <a:p>
                      <a:pPr marL="0" indent="0">
                        <a:buFontTx/>
                        <a:buNone/>
                      </a:pPr>
                      <a:r>
                        <a:rPr lang="en-GB" sz="600" dirty="0">
                          <a:solidFill>
                            <a:schemeClr val="tx1"/>
                          </a:solidFill>
                          <a:latin typeface="Calibri" panose="020F0502020204030204" pitchFamily="34" charset="0"/>
                          <a:cs typeface="Calibri" panose="020F0502020204030204" pitchFamily="34" charset="0"/>
                        </a:rPr>
                        <a:t>- Education is </a:t>
                      </a:r>
                      <a:r>
                        <a:rPr lang="en-GB" sz="600" b="1" dirty="0">
                          <a:solidFill>
                            <a:schemeClr val="tx1"/>
                          </a:solidFill>
                          <a:latin typeface="Calibri" panose="020F0502020204030204" pitchFamily="34" charset="0"/>
                          <a:cs typeface="Calibri" panose="020F0502020204030204" pitchFamily="34" charset="0"/>
                        </a:rPr>
                        <a:t>worse</a:t>
                      </a:r>
                      <a:r>
                        <a:rPr lang="en-GB" sz="600" dirty="0">
                          <a:solidFill>
                            <a:schemeClr val="tx1"/>
                          </a:solidFill>
                          <a:latin typeface="Calibri" panose="020F0502020204030204" pitchFamily="34" charset="0"/>
                          <a:cs typeface="Calibri" panose="020F0502020204030204" pitchFamily="34" charset="0"/>
                        </a:rPr>
                        <a:t> in the North. </a:t>
                      </a:r>
                    </a:p>
                    <a:p>
                      <a:pPr marL="0" indent="0">
                        <a:buFont typeface="Arial" panose="020B0604020202020204" pitchFamily="34" charset="0"/>
                        <a:buNone/>
                      </a:pPr>
                      <a:r>
                        <a:rPr lang="en-GB" sz="600" dirty="0">
                          <a:solidFill>
                            <a:schemeClr val="tx1"/>
                          </a:solidFill>
                          <a:latin typeface="Calibri" panose="020F0502020204030204" pitchFamily="34" charset="0"/>
                          <a:cs typeface="Calibri" panose="020F0502020204030204" pitchFamily="34" charset="0"/>
                        </a:rPr>
                        <a:t>+ The government is aiming to support a </a:t>
                      </a:r>
                      <a:r>
                        <a:rPr lang="en-GB" sz="600" b="1" dirty="0">
                          <a:solidFill>
                            <a:schemeClr val="tx1"/>
                          </a:solidFill>
                          <a:latin typeface="Calibri" panose="020F0502020204030204" pitchFamily="34" charset="0"/>
                          <a:cs typeface="Calibri" panose="020F0502020204030204" pitchFamily="34" charset="0"/>
                        </a:rPr>
                        <a:t>Northern Powerhouse </a:t>
                      </a:r>
                      <a:r>
                        <a:rPr lang="en-GB" sz="600" dirty="0">
                          <a:solidFill>
                            <a:schemeClr val="tx1"/>
                          </a:solidFill>
                          <a:latin typeface="Calibri" panose="020F0502020204030204" pitchFamily="34" charset="0"/>
                          <a:cs typeface="Calibri" panose="020F0502020204030204" pitchFamily="34" charset="0"/>
                        </a:rPr>
                        <a:t>project to resolve regional differences.</a:t>
                      </a:r>
                    </a:p>
                    <a:p>
                      <a:pPr marL="0" indent="0">
                        <a:buFont typeface="Arial" panose="020B0604020202020204" pitchFamily="34" charset="0"/>
                        <a:buNone/>
                      </a:pPr>
                      <a:r>
                        <a:rPr lang="en-GB" sz="600" dirty="0">
                          <a:solidFill>
                            <a:schemeClr val="tx1"/>
                          </a:solidFill>
                          <a:latin typeface="Calibri" panose="020F0502020204030204" pitchFamily="34" charset="0"/>
                          <a:cs typeface="Calibri" panose="020F0502020204030204" pitchFamily="34" charset="0"/>
                        </a:rPr>
                        <a:t>+ More </a:t>
                      </a:r>
                      <a:r>
                        <a:rPr lang="en-GB" sz="600" b="1" dirty="0">
                          <a:solidFill>
                            <a:schemeClr val="tx1"/>
                          </a:solidFill>
                          <a:latin typeface="Calibri" panose="020F0502020204030204" pitchFamily="34" charset="0"/>
                          <a:cs typeface="Calibri" panose="020F0502020204030204" pitchFamily="34" charset="0"/>
                        </a:rPr>
                        <a:t>devolving of powers </a:t>
                      </a:r>
                      <a:r>
                        <a:rPr lang="en-GB" sz="600" dirty="0">
                          <a:solidFill>
                            <a:schemeClr val="tx1"/>
                          </a:solidFill>
                          <a:latin typeface="Calibri" panose="020F0502020204030204" pitchFamily="34" charset="0"/>
                          <a:cs typeface="Calibri" panose="020F0502020204030204" pitchFamily="34" charset="0"/>
                        </a:rPr>
                        <a:t>to disadvantaged regions.</a:t>
                      </a:r>
                    </a:p>
                  </a:txBody>
                  <a:tcPr>
                    <a:solidFill>
                      <a:srgbClr val="F5E3F5"/>
                    </a:solidFill>
                  </a:tcPr>
                </a:tc>
                <a:extLst>
                  <a:ext uri="{0D108BD9-81ED-4DB2-BD59-A6C34878D82A}">
                    <a16:rowId xmlns:a16="http://schemas.microsoft.com/office/drawing/2014/main" val="2873452841"/>
                  </a:ext>
                </a:extLst>
              </a:tr>
            </a:tbl>
          </a:graphicData>
        </a:graphic>
      </p:graphicFrame>
      <p:pic>
        <p:nvPicPr>
          <p:cNvPr id="65" name="Picture 64">
            <a:extLst>
              <a:ext uri="{FF2B5EF4-FFF2-40B4-BE49-F238E27FC236}">
                <a16:creationId xmlns:a16="http://schemas.microsoft.com/office/drawing/2014/main" id="{B163450B-AEF2-443D-9AF4-3F8F33AE1F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16150">
            <a:off x="2916615" y="162340"/>
            <a:ext cx="375883" cy="375883"/>
          </a:xfrm>
          <a:prstGeom prst="rect">
            <a:avLst/>
          </a:prstGeom>
        </p:spPr>
      </p:pic>
    </p:spTree>
    <p:extLst>
      <p:ext uri="{BB962C8B-B14F-4D97-AF65-F5344CB8AC3E}">
        <p14:creationId xmlns:p14="http://schemas.microsoft.com/office/powerpoint/2010/main" val="46696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0650" y="3509101"/>
            <a:ext cx="3376674" cy="430887"/>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200" b="1" dirty="0">
                <a:solidFill>
                  <a:srgbClr val="7030A0"/>
                </a:solidFill>
                <a:effectLst>
                  <a:outerShdw blurRad="38100" dist="38100" dir="2700000" algn="tl">
                    <a:srgbClr val="000000">
                      <a:alpha val="43137"/>
                    </a:srgbClr>
                  </a:outerShdw>
                </a:effectLst>
              </a:rPr>
              <a:t>Urban Issues &amp; Challenges</a:t>
            </a:r>
          </a:p>
        </p:txBody>
      </p:sp>
      <p:graphicFrame>
        <p:nvGraphicFramePr>
          <p:cNvPr id="6" name="Table 5"/>
          <p:cNvGraphicFramePr>
            <a:graphicFrameLocks noGrp="1"/>
          </p:cNvGraphicFramePr>
          <p:nvPr/>
        </p:nvGraphicFramePr>
        <p:xfrm>
          <a:off x="11178" y="0"/>
          <a:ext cx="3175468" cy="2026920"/>
        </p:xfrm>
        <a:graphic>
          <a:graphicData uri="http://schemas.openxmlformats.org/drawingml/2006/table">
            <a:tbl>
              <a:tblPr firstRow="1" bandRow="1">
                <a:tableStyleId>{21E4AEA4-8DFA-4A89-87EB-49C32662AFE0}</a:tableStyleId>
              </a:tblPr>
              <a:tblGrid>
                <a:gridCol w="1503297">
                  <a:extLst>
                    <a:ext uri="{9D8B030D-6E8A-4147-A177-3AD203B41FA5}">
                      <a16:colId xmlns:a16="http://schemas.microsoft.com/office/drawing/2014/main" val="204375177"/>
                    </a:ext>
                  </a:extLst>
                </a:gridCol>
                <a:gridCol w="1672171">
                  <a:extLst>
                    <a:ext uri="{9D8B030D-6E8A-4147-A177-3AD203B41FA5}">
                      <a16:colId xmlns:a16="http://schemas.microsoft.com/office/drawing/2014/main" val="74797519"/>
                    </a:ext>
                  </a:extLst>
                </a:gridCol>
              </a:tblGrid>
              <a:tr h="220069">
                <a:tc gridSpan="2">
                  <a:txBody>
                    <a:bodyPr/>
                    <a:lstStyle/>
                    <a:p>
                      <a:pPr algn="ctr"/>
                      <a:r>
                        <a:rPr lang="en-GB" sz="900" dirty="0"/>
                        <a:t>What</a:t>
                      </a:r>
                      <a:r>
                        <a:rPr lang="en-GB" sz="900" baseline="0" dirty="0"/>
                        <a:t> is Urbanisation?</a:t>
                      </a:r>
                      <a:endParaRPr lang="en-GB" sz="900" dirty="0"/>
                    </a:p>
                  </a:txBody>
                  <a:tcPr/>
                </a:tc>
                <a:tc hMerge="1">
                  <a:txBody>
                    <a:bodyPr/>
                    <a:lstStyle/>
                    <a:p>
                      <a:endParaRPr lang="en-GB"/>
                    </a:p>
                  </a:txBody>
                  <a:tcPr/>
                </a:tc>
                <a:extLst>
                  <a:ext uri="{0D108BD9-81ED-4DB2-BD59-A6C34878D82A}">
                    <a16:rowId xmlns:a16="http://schemas.microsoft.com/office/drawing/2014/main" val="2493414973"/>
                  </a:ext>
                </a:extLst>
              </a:tr>
              <a:tr h="440138">
                <a:tc gridSpan="2">
                  <a:txBody>
                    <a:bodyPr/>
                    <a:lstStyle/>
                    <a:p>
                      <a:pPr algn="ctr"/>
                      <a:r>
                        <a:rPr lang="en-GB" sz="800" b="1" kern="1200" dirty="0">
                          <a:effectLst/>
                        </a:rPr>
                        <a:t>This is an increase in the amount of people living in urban areas such as towns</a:t>
                      </a:r>
                      <a:r>
                        <a:rPr lang="en-GB" sz="800" b="1" kern="1200" baseline="0" dirty="0">
                          <a:effectLst/>
                        </a:rPr>
                        <a:t> or cities. In 2007, the UN announced that for the first time, more than 50 % of the world’s population live in urban areas</a:t>
                      </a:r>
                      <a:r>
                        <a:rPr lang="en-GB" sz="800" kern="1200" baseline="0" dirty="0">
                          <a:effectLst/>
                        </a:rPr>
                        <a:t>. </a:t>
                      </a:r>
                      <a:endParaRPr lang="en-GB" sz="800" dirty="0"/>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677010289"/>
                  </a:ext>
                </a:extLst>
              </a:tr>
              <a:tr h="257175">
                <a:tc>
                  <a:txBody>
                    <a:bodyPr/>
                    <a:lstStyle/>
                    <a:p>
                      <a:pPr algn="ctr"/>
                      <a:r>
                        <a:rPr lang="en-GB" sz="800" b="1" dirty="0"/>
                        <a:t>Where is Urbanisation happening?</a:t>
                      </a:r>
                    </a:p>
                  </a:txBody>
                  <a:tcPr>
                    <a:solidFill>
                      <a:schemeClr val="accent2">
                        <a:lumMod val="60000"/>
                        <a:lumOff val="40000"/>
                      </a:schemeClr>
                    </a:solidFill>
                  </a:tcPr>
                </a:tc>
                <a:tc rowSpan="2">
                  <a:txBody>
                    <a:bodyPr/>
                    <a:lstStyle/>
                    <a:p>
                      <a:pPr algn="ctr"/>
                      <a:endParaRPr lang="en-GB" sz="800" dirty="0"/>
                    </a:p>
                    <a:p>
                      <a:pPr algn="ctr"/>
                      <a:endParaRPr lang="en-GB" sz="800" dirty="0"/>
                    </a:p>
                    <a:p>
                      <a:pPr algn="ctr"/>
                      <a:endParaRPr lang="en-GB" sz="800" dirty="0"/>
                    </a:p>
                    <a:p>
                      <a:pPr algn="ctr"/>
                      <a:endParaRPr lang="en-GB" sz="800" dirty="0"/>
                    </a:p>
                    <a:p>
                      <a:pPr algn="ctr"/>
                      <a:endParaRPr lang="en-GB" sz="800" dirty="0"/>
                    </a:p>
                    <a:p>
                      <a:pPr algn="ctr"/>
                      <a:endParaRPr lang="en-GB" sz="800" dirty="0"/>
                    </a:p>
                    <a:p>
                      <a:pPr algn="ctr"/>
                      <a:endParaRPr lang="en-GB" sz="800" dirty="0"/>
                    </a:p>
                    <a:p>
                      <a:pPr algn="ctr"/>
                      <a:endParaRPr lang="en-GB" sz="800" dirty="0"/>
                    </a:p>
                    <a:p>
                      <a:pPr algn="ctr"/>
                      <a:endParaRPr lang="en-GB" sz="800" dirty="0"/>
                    </a:p>
                  </a:txBody>
                  <a:tcPr>
                    <a:solidFill>
                      <a:schemeClr val="accent2">
                        <a:lumMod val="20000"/>
                        <a:lumOff val="80000"/>
                      </a:schemeClr>
                    </a:solidFill>
                  </a:tcPr>
                </a:tc>
                <a:extLst>
                  <a:ext uri="{0D108BD9-81ED-4DB2-BD59-A6C34878D82A}">
                    <a16:rowId xmlns:a16="http://schemas.microsoft.com/office/drawing/2014/main" val="2955319433"/>
                  </a:ext>
                </a:extLst>
              </a:tr>
              <a:tr h="909619">
                <a:tc>
                  <a:txBody>
                    <a:bodyPr/>
                    <a:lstStyle/>
                    <a:p>
                      <a:pPr algn="ctr"/>
                      <a:r>
                        <a:rPr lang="en-GB" sz="750" dirty="0"/>
                        <a:t>Urbanisation is happening all over the word  but in LICs and NEEs rates are much faster than HICs. This is mostly because of the rapid  economic growth they are experiencing and natural increase due to higher fertility rates.</a:t>
                      </a:r>
                    </a:p>
                  </a:txBody>
                  <a:tcPr>
                    <a:solidFill>
                      <a:schemeClr val="accent2">
                        <a:lumMod val="20000"/>
                        <a:lumOff val="80000"/>
                      </a:schemeClr>
                    </a:solidFill>
                  </a:tcPr>
                </a:tc>
                <a:tc vMerge="1">
                  <a:txBody>
                    <a:bodyPr/>
                    <a:lstStyle/>
                    <a:p>
                      <a:endParaRPr lang="en-GB"/>
                    </a:p>
                  </a:txBody>
                  <a:tcPr/>
                </a:tc>
                <a:extLst>
                  <a:ext uri="{0D108BD9-81ED-4DB2-BD59-A6C34878D82A}">
                    <a16:rowId xmlns:a16="http://schemas.microsoft.com/office/drawing/2014/main" val="1161095800"/>
                  </a:ext>
                </a:extLst>
              </a:tr>
            </a:tbl>
          </a:graphicData>
        </a:graphic>
      </p:graphicFrame>
      <p:graphicFrame>
        <p:nvGraphicFramePr>
          <p:cNvPr id="10" name="Table 9"/>
          <p:cNvGraphicFramePr>
            <a:graphicFrameLocks noGrp="1"/>
          </p:cNvGraphicFramePr>
          <p:nvPr/>
        </p:nvGraphicFramePr>
        <p:xfrm>
          <a:off x="15402" y="4983026"/>
          <a:ext cx="3186644" cy="1837482"/>
        </p:xfrm>
        <a:graphic>
          <a:graphicData uri="http://schemas.openxmlformats.org/drawingml/2006/table">
            <a:tbl>
              <a:tblPr firstRow="1" bandRow="1">
                <a:tableStyleId>{21E4AEA4-8DFA-4A89-87EB-49C32662AFE0}</a:tableStyleId>
              </a:tblPr>
              <a:tblGrid>
                <a:gridCol w="630621">
                  <a:extLst>
                    <a:ext uri="{9D8B030D-6E8A-4147-A177-3AD203B41FA5}">
                      <a16:colId xmlns:a16="http://schemas.microsoft.com/office/drawing/2014/main" val="204375177"/>
                    </a:ext>
                  </a:extLst>
                </a:gridCol>
                <a:gridCol w="1453352">
                  <a:extLst>
                    <a:ext uri="{9D8B030D-6E8A-4147-A177-3AD203B41FA5}">
                      <a16:colId xmlns:a16="http://schemas.microsoft.com/office/drawing/2014/main" val="2102491329"/>
                    </a:ext>
                  </a:extLst>
                </a:gridCol>
                <a:gridCol w="1102671">
                  <a:extLst>
                    <a:ext uri="{9D8B030D-6E8A-4147-A177-3AD203B41FA5}">
                      <a16:colId xmlns:a16="http://schemas.microsoft.com/office/drawing/2014/main" val="3547985028"/>
                    </a:ext>
                  </a:extLst>
                </a:gridCol>
              </a:tblGrid>
              <a:tr h="231754">
                <a:tc gridSpan="3">
                  <a:txBody>
                    <a:bodyPr/>
                    <a:lstStyle/>
                    <a:p>
                      <a:pPr algn="ctr"/>
                      <a:r>
                        <a:rPr lang="en-GB" sz="800" dirty="0"/>
                        <a:t>Types of Cities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93414973"/>
                  </a:ext>
                </a:extLst>
              </a:tr>
              <a:tr h="231754">
                <a:tc>
                  <a:txBody>
                    <a:bodyPr/>
                    <a:lstStyle/>
                    <a:p>
                      <a:pPr algn="ctr"/>
                      <a:r>
                        <a:rPr lang="en-GB" sz="800" b="1" dirty="0"/>
                        <a:t>Megacity</a:t>
                      </a:r>
                    </a:p>
                  </a:txBody>
                  <a:tcPr>
                    <a:solidFill>
                      <a:schemeClr val="tx2">
                        <a:lumMod val="20000"/>
                        <a:lumOff val="80000"/>
                      </a:schemeClr>
                    </a:solidFill>
                  </a:tcPr>
                </a:tc>
                <a:tc gridSpan="2">
                  <a:txBody>
                    <a:bodyPr/>
                    <a:lstStyle/>
                    <a:p>
                      <a:pPr algn="ctr"/>
                      <a:r>
                        <a:rPr lang="en-GB" sz="800" dirty="0"/>
                        <a:t>An urban </a:t>
                      </a:r>
                      <a:r>
                        <a:rPr lang="en-GB" sz="800"/>
                        <a:t>area with </a:t>
                      </a:r>
                      <a:r>
                        <a:rPr lang="en-GB" sz="800" dirty="0"/>
                        <a:t>over </a:t>
                      </a:r>
                      <a:r>
                        <a:rPr lang="en-GB" sz="800" b="1" dirty="0"/>
                        <a:t>10 million</a:t>
                      </a:r>
                      <a:r>
                        <a:rPr lang="en-GB" sz="800" b="1" baseline="0" dirty="0"/>
                        <a:t> people </a:t>
                      </a:r>
                      <a:r>
                        <a:rPr lang="en-GB" sz="800" baseline="0" dirty="0"/>
                        <a:t>living there. </a:t>
                      </a:r>
                      <a:endParaRPr lang="en-GB" sz="800" dirty="0"/>
                    </a:p>
                  </a:txBody>
                  <a:tcPr anchor="ctr">
                    <a:solidFill>
                      <a:schemeClr val="accent2">
                        <a:lumMod val="40000"/>
                        <a:lumOff val="60000"/>
                      </a:schemeClr>
                    </a:solidFill>
                  </a:tcPr>
                </a:tc>
                <a:tc hMerge="1">
                  <a:txBody>
                    <a:bodyPr/>
                    <a:lstStyle/>
                    <a:p>
                      <a:endParaRPr lang="en-GB"/>
                    </a:p>
                  </a:txBody>
                  <a:tcPr/>
                </a:tc>
                <a:extLst>
                  <a:ext uri="{0D108BD9-81ED-4DB2-BD59-A6C34878D82A}">
                    <a16:rowId xmlns:a16="http://schemas.microsoft.com/office/drawing/2014/main" val="677010289"/>
                  </a:ext>
                </a:extLst>
              </a:tr>
              <a:tr h="1373974">
                <a:tc gridSpan="2">
                  <a:txBody>
                    <a:bodyPr/>
                    <a:lstStyle/>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p>
                      <a:pPr algn="ctr"/>
                      <a:endParaRPr lang="en-GB" sz="700" b="1" dirty="0"/>
                    </a:p>
                  </a:txBody>
                  <a:tcPr/>
                </a:tc>
                <a:tc hMerge="1">
                  <a:txBody>
                    <a:bodyPr/>
                    <a:lstStyle/>
                    <a:p>
                      <a:endParaRPr lang="en-GB"/>
                    </a:p>
                  </a:txBody>
                  <a:tcPr/>
                </a:tc>
                <a:tc>
                  <a:txBody>
                    <a:bodyPr/>
                    <a:lstStyle/>
                    <a:p>
                      <a:pPr algn="ctr"/>
                      <a:r>
                        <a:rPr lang="en-GB" sz="800" b="1" dirty="0"/>
                        <a:t>More than two thirds of current megacities are located in either NEEs (Brazil) and LICs (Nigeria).</a:t>
                      </a:r>
                      <a:r>
                        <a:rPr lang="en-GB" sz="800" b="1" baseline="0" dirty="0"/>
                        <a:t> The amount of megacities are predicted to increase from 28 to 41 by 2030.</a:t>
                      </a:r>
                      <a:endParaRPr lang="en-GB" sz="800" b="1" dirty="0"/>
                    </a:p>
                  </a:txBody>
                  <a:tcPr anchor="ctr">
                    <a:solidFill>
                      <a:schemeClr val="accent2">
                        <a:lumMod val="40000"/>
                        <a:lumOff val="60000"/>
                      </a:schemeClr>
                    </a:solidFill>
                  </a:tcPr>
                </a:tc>
                <a:extLst>
                  <a:ext uri="{0D108BD9-81ED-4DB2-BD59-A6C34878D82A}">
                    <a16:rowId xmlns:a16="http://schemas.microsoft.com/office/drawing/2014/main" val="1478163287"/>
                  </a:ext>
                </a:extLst>
              </a:tr>
            </a:tbl>
          </a:graphicData>
        </a:graphic>
      </p:graphicFrame>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02" y="5480393"/>
            <a:ext cx="2050823" cy="1340115"/>
          </a:xfrm>
          <a:prstGeom prst="rect">
            <a:avLst/>
          </a:prstGeom>
        </p:spPr>
      </p:pic>
      <p:graphicFrame>
        <p:nvGraphicFramePr>
          <p:cNvPr id="11" name="Table 10"/>
          <p:cNvGraphicFramePr>
            <a:graphicFrameLocks noGrp="1"/>
          </p:cNvGraphicFramePr>
          <p:nvPr/>
        </p:nvGraphicFramePr>
        <p:xfrm>
          <a:off x="8292" y="1972504"/>
          <a:ext cx="3176159" cy="3003978"/>
        </p:xfrm>
        <a:graphic>
          <a:graphicData uri="http://schemas.openxmlformats.org/drawingml/2006/table">
            <a:tbl>
              <a:tblPr firstRow="1" bandRow="1">
                <a:tableStyleId>{21E4AEA4-8DFA-4A89-87EB-49C32662AFE0}</a:tableStyleId>
              </a:tblPr>
              <a:tblGrid>
                <a:gridCol w="1320377">
                  <a:extLst>
                    <a:ext uri="{9D8B030D-6E8A-4147-A177-3AD203B41FA5}">
                      <a16:colId xmlns:a16="http://schemas.microsoft.com/office/drawing/2014/main" val="204375177"/>
                    </a:ext>
                  </a:extLst>
                </a:gridCol>
                <a:gridCol w="267702">
                  <a:extLst>
                    <a:ext uri="{9D8B030D-6E8A-4147-A177-3AD203B41FA5}">
                      <a16:colId xmlns:a16="http://schemas.microsoft.com/office/drawing/2014/main" val="1172376999"/>
                    </a:ext>
                  </a:extLst>
                </a:gridCol>
                <a:gridCol w="1588080">
                  <a:extLst>
                    <a:ext uri="{9D8B030D-6E8A-4147-A177-3AD203B41FA5}">
                      <a16:colId xmlns:a16="http://schemas.microsoft.com/office/drawing/2014/main" val="3178842181"/>
                    </a:ext>
                  </a:extLst>
                </a:gridCol>
              </a:tblGrid>
              <a:tr h="198948">
                <a:tc gridSpan="3">
                  <a:txBody>
                    <a:bodyPr/>
                    <a:lstStyle/>
                    <a:p>
                      <a:pPr algn="ctr"/>
                      <a:r>
                        <a:rPr lang="en-GB" sz="900" dirty="0"/>
                        <a:t>Causes of Urbanisation</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93414973"/>
                  </a:ext>
                </a:extLst>
              </a:tr>
              <a:tr h="312633">
                <a:tc>
                  <a:txBody>
                    <a:bodyPr/>
                    <a:lstStyle/>
                    <a:p>
                      <a:pPr algn="ctr"/>
                      <a:r>
                        <a:rPr lang="en-GB" sz="800" b="1" kern="1200" dirty="0">
                          <a:effectLst/>
                        </a:rPr>
                        <a:t>Rural - urban migration (1)</a:t>
                      </a:r>
                      <a:endParaRPr lang="en-GB" sz="800" b="1" dirty="0"/>
                    </a:p>
                  </a:txBody>
                  <a:tcPr anchor="ctr">
                    <a:solidFill>
                      <a:schemeClr val="accent2">
                        <a:lumMod val="60000"/>
                        <a:lumOff val="40000"/>
                      </a:schemeClr>
                    </a:solidFill>
                  </a:tcPr>
                </a:tc>
                <a:tc gridSpan="2">
                  <a:txBody>
                    <a:bodyPr/>
                    <a:lstStyle/>
                    <a:p>
                      <a:pPr algn="ctr"/>
                      <a:r>
                        <a:rPr lang="en-GB" sz="800" b="1" kern="1200" dirty="0">
                          <a:effectLst/>
                        </a:rPr>
                        <a:t>The movement of people from rural to urban areas.</a:t>
                      </a:r>
                      <a:endParaRPr lang="en-GB" sz="800" b="1" dirty="0"/>
                    </a:p>
                  </a:txBody>
                  <a:tcPr>
                    <a:solidFill>
                      <a:schemeClr val="accent1">
                        <a:lumMod val="20000"/>
                        <a:lumOff val="80000"/>
                      </a:schemeClr>
                    </a:solidFill>
                  </a:tcPr>
                </a:tc>
                <a:tc hMerge="1">
                  <a:txBody>
                    <a:bodyPr/>
                    <a:lstStyle/>
                    <a:p>
                      <a:pPr algn="ctr"/>
                      <a:endParaRPr lang="en-GB" sz="800" b="1" dirty="0"/>
                    </a:p>
                  </a:txBody>
                  <a:tcPr>
                    <a:solidFill>
                      <a:schemeClr val="accent2">
                        <a:lumMod val="40000"/>
                        <a:lumOff val="60000"/>
                      </a:schemeClr>
                    </a:solidFill>
                  </a:tcPr>
                </a:tc>
                <a:extLst>
                  <a:ext uri="{0D108BD9-81ED-4DB2-BD59-A6C34878D82A}">
                    <a16:rowId xmlns:a16="http://schemas.microsoft.com/office/drawing/2014/main" val="677010289"/>
                  </a:ext>
                </a:extLst>
              </a:tr>
              <a:tr h="198948">
                <a:tc gridSpan="2">
                  <a:txBody>
                    <a:bodyPr/>
                    <a:lstStyle/>
                    <a:p>
                      <a:pPr algn="ctr"/>
                      <a:r>
                        <a:rPr lang="en-GB" sz="800" b="1" dirty="0"/>
                        <a:t>Push</a:t>
                      </a:r>
                    </a:p>
                  </a:txBody>
                  <a:tcPr>
                    <a:solidFill>
                      <a:schemeClr val="accent2">
                        <a:lumMod val="40000"/>
                        <a:lumOff val="60000"/>
                      </a:schemeClr>
                    </a:solidFill>
                  </a:tcPr>
                </a:tc>
                <a:tc hMerge="1">
                  <a:txBody>
                    <a:bodyPr/>
                    <a:lstStyle/>
                    <a:p>
                      <a:endParaRPr lang="en-GB"/>
                    </a:p>
                  </a:txBody>
                  <a:tcPr/>
                </a:tc>
                <a:tc>
                  <a:txBody>
                    <a:bodyPr/>
                    <a:lstStyle/>
                    <a:p>
                      <a:pPr algn="ctr"/>
                      <a:r>
                        <a:rPr lang="en-GB" sz="800" b="1" dirty="0"/>
                        <a:t>Pull</a:t>
                      </a:r>
                    </a:p>
                  </a:txBody>
                  <a:tcPr>
                    <a:solidFill>
                      <a:schemeClr val="accent2">
                        <a:lumMod val="40000"/>
                        <a:lumOff val="60000"/>
                      </a:schemeClr>
                    </a:solidFill>
                  </a:tcPr>
                </a:tc>
                <a:extLst>
                  <a:ext uri="{0D108BD9-81ED-4DB2-BD59-A6C34878D82A}">
                    <a16:rowId xmlns:a16="http://schemas.microsoft.com/office/drawing/2014/main" val="3288508112"/>
                  </a:ext>
                </a:extLst>
              </a:tr>
              <a:tr h="653687">
                <a:tc gridSpan="2">
                  <a:txBody>
                    <a:bodyPr/>
                    <a:lstStyle/>
                    <a:p>
                      <a:pPr marL="171450" indent="-171450" algn="ctr">
                        <a:buFont typeface="Arial" panose="020B0604020202020204" pitchFamily="34" charset="0"/>
                        <a:buChar char="•"/>
                      </a:pPr>
                      <a:r>
                        <a:rPr lang="en-GB" sz="800" dirty="0"/>
                        <a:t>Natural disasters</a:t>
                      </a:r>
                    </a:p>
                    <a:p>
                      <a:pPr marL="171450" indent="-171450" algn="ctr">
                        <a:buFont typeface="Arial" panose="020B0604020202020204" pitchFamily="34" charset="0"/>
                        <a:buChar char="•"/>
                      </a:pPr>
                      <a:r>
                        <a:rPr lang="en-GB" sz="800" dirty="0"/>
                        <a:t>War and Conflict</a:t>
                      </a:r>
                      <a:r>
                        <a:rPr lang="en-GB" sz="800" baseline="0" dirty="0"/>
                        <a:t> </a:t>
                      </a:r>
                    </a:p>
                    <a:p>
                      <a:pPr marL="171450" indent="-171450" algn="ctr">
                        <a:buFont typeface="Arial" panose="020B0604020202020204" pitchFamily="34" charset="0"/>
                        <a:buChar char="•"/>
                      </a:pPr>
                      <a:r>
                        <a:rPr lang="en-GB" sz="800" baseline="0" dirty="0"/>
                        <a:t>Mechanisation </a:t>
                      </a:r>
                    </a:p>
                    <a:p>
                      <a:pPr marL="171450" indent="-171450" algn="ctr">
                        <a:buFont typeface="Arial" panose="020B0604020202020204" pitchFamily="34" charset="0"/>
                        <a:buChar char="•"/>
                      </a:pPr>
                      <a:r>
                        <a:rPr lang="en-GB" sz="800" baseline="0" dirty="0"/>
                        <a:t>Drought </a:t>
                      </a:r>
                    </a:p>
                    <a:p>
                      <a:pPr marL="171450" indent="-171450" algn="ctr">
                        <a:buFont typeface="Arial" panose="020B0604020202020204" pitchFamily="34" charset="0"/>
                        <a:buChar char="•"/>
                      </a:pPr>
                      <a:r>
                        <a:rPr lang="en-GB" sz="800" baseline="0" dirty="0"/>
                        <a:t>Lack of employment</a:t>
                      </a:r>
                      <a:endParaRPr lang="en-GB" sz="800" dirty="0"/>
                    </a:p>
                  </a:txBody>
                  <a:tcPr>
                    <a:solidFill>
                      <a:schemeClr val="accent2">
                        <a:lumMod val="20000"/>
                        <a:lumOff val="80000"/>
                      </a:schemeClr>
                    </a:solidFill>
                  </a:tcPr>
                </a:tc>
                <a:tc hMerge="1">
                  <a:txBody>
                    <a:bodyPr/>
                    <a:lstStyle/>
                    <a:p>
                      <a:endParaRPr lang="en-GB"/>
                    </a:p>
                  </a:txBody>
                  <a:tcPr/>
                </a:tc>
                <a:tc>
                  <a:txBody>
                    <a:bodyPr/>
                    <a:lstStyle/>
                    <a:p>
                      <a:pPr marL="171450" indent="-171450" algn="ctr">
                        <a:buFont typeface="Arial" panose="020B0604020202020204" pitchFamily="34" charset="0"/>
                        <a:buChar char="•"/>
                      </a:pPr>
                      <a:r>
                        <a:rPr lang="en-GB" sz="800" dirty="0"/>
                        <a:t>More Jobs  </a:t>
                      </a:r>
                    </a:p>
                    <a:p>
                      <a:pPr marL="171450" indent="-171450" algn="ctr">
                        <a:buFont typeface="Arial" panose="020B0604020202020204" pitchFamily="34" charset="0"/>
                        <a:buChar char="•"/>
                      </a:pPr>
                      <a:r>
                        <a:rPr lang="en-GB" sz="800" dirty="0"/>
                        <a:t>Better education &amp; healthcare</a:t>
                      </a:r>
                    </a:p>
                    <a:p>
                      <a:pPr marL="171450" indent="-171450" algn="ctr">
                        <a:buFont typeface="Arial" panose="020B0604020202020204" pitchFamily="34" charset="0"/>
                        <a:buChar char="•"/>
                      </a:pPr>
                      <a:r>
                        <a:rPr lang="en-GB" sz="800" dirty="0"/>
                        <a:t>Increased quality of life.</a:t>
                      </a:r>
                    </a:p>
                    <a:p>
                      <a:pPr marL="171450" indent="-171450" algn="ctr">
                        <a:buFont typeface="Arial" panose="020B0604020202020204" pitchFamily="34" charset="0"/>
                        <a:buChar char="•"/>
                      </a:pPr>
                      <a:r>
                        <a:rPr lang="en-GB" sz="800" dirty="0"/>
                        <a:t>Following family members.</a:t>
                      </a:r>
                    </a:p>
                  </a:txBody>
                  <a:tcPr>
                    <a:solidFill>
                      <a:schemeClr val="accent2">
                        <a:lumMod val="20000"/>
                        <a:lumOff val="80000"/>
                      </a:schemeClr>
                    </a:solidFill>
                  </a:tcPr>
                </a:tc>
                <a:extLst>
                  <a:ext uri="{0D108BD9-81ED-4DB2-BD59-A6C34878D82A}">
                    <a16:rowId xmlns:a16="http://schemas.microsoft.com/office/drawing/2014/main" val="3480847149"/>
                  </a:ext>
                </a:extLst>
              </a:tr>
              <a:tr h="312633">
                <a:tc>
                  <a:txBody>
                    <a:bodyPr/>
                    <a:lstStyle/>
                    <a:p>
                      <a:pPr marL="0" indent="0" algn="ctr">
                        <a:buFont typeface="Arial" panose="020B0604020202020204" pitchFamily="34" charset="0"/>
                        <a:buNone/>
                      </a:pPr>
                      <a:r>
                        <a:rPr lang="en-GB" sz="800" b="1" dirty="0"/>
                        <a:t>Natural Increase (2)</a:t>
                      </a:r>
                    </a:p>
                  </a:txBody>
                  <a:tcPr anchor="ctr">
                    <a:solidFill>
                      <a:schemeClr val="accent2">
                        <a:lumMod val="60000"/>
                        <a:lumOff val="40000"/>
                      </a:schemeClr>
                    </a:solidFill>
                  </a:tcPr>
                </a:tc>
                <a:tc gridSpan="2">
                  <a:txBody>
                    <a:bodyPr/>
                    <a:lstStyle/>
                    <a:p>
                      <a:pPr algn="ctr"/>
                      <a:r>
                        <a:rPr lang="en-GB" sz="800" b="1" kern="1200" dirty="0">
                          <a:solidFill>
                            <a:schemeClr val="dk1"/>
                          </a:solidFill>
                          <a:effectLst/>
                          <a:latin typeface="+mn-lt"/>
                          <a:ea typeface="+mn-ea"/>
                          <a:cs typeface="+mn-cs"/>
                        </a:rPr>
                        <a:t>When the birth rate exceeds the death rate.</a:t>
                      </a:r>
                      <a:endParaRPr lang="en-GB" sz="800" b="1" dirty="0"/>
                    </a:p>
                  </a:txBody>
                  <a:tcPr>
                    <a:solidFill>
                      <a:schemeClr val="accent1">
                        <a:lumMod val="20000"/>
                        <a:lumOff val="80000"/>
                      </a:schemeClr>
                    </a:solidFill>
                  </a:tcPr>
                </a:tc>
                <a:tc hMerge="1">
                  <a:txBody>
                    <a:bodyPr/>
                    <a:lstStyle/>
                    <a:p>
                      <a:pPr marL="171450" indent="-171450" algn="ctr">
                        <a:buFont typeface="Arial" panose="020B0604020202020204" pitchFamily="34" charset="0"/>
                        <a:buChar char="•"/>
                      </a:pPr>
                      <a:endParaRPr lang="en-GB" sz="800" dirty="0"/>
                    </a:p>
                  </a:txBody>
                  <a:tcPr>
                    <a:solidFill>
                      <a:schemeClr val="accent2">
                        <a:lumMod val="40000"/>
                        <a:lumOff val="60000"/>
                      </a:schemeClr>
                    </a:solidFill>
                  </a:tcPr>
                </a:tc>
                <a:extLst>
                  <a:ext uri="{0D108BD9-81ED-4DB2-BD59-A6C34878D82A}">
                    <a16:rowId xmlns:a16="http://schemas.microsoft.com/office/drawing/2014/main" val="622643457"/>
                  </a:ext>
                </a:extLst>
              </a:tr>
              <a:tr h="245538">
                <a:tc gridSpan="2">
                  <a:txBody>
                    <a:bodyPr/>
                    <a:lstStyle/>
                    <a:p>
                      <a:pPr marL="0" indent="0" algn="ctr">
                        <a:buFont typeface="Arial" panose="020B0604020202020204" pitchFamily="34" charset="0"/>
                        <a:buNone/>
                      </a:pPr>
                      <a:r>
                        <a:rPr lang="en-GB" sz="800" b="1" dirty="0"/>
                        <a:t>Increase in birth rate (BR)</a:t>
                      </a:r>
                    </a:p>
                  </a:txBody>
                  <a:tcPr anchor="ctr">
                    <a:solidFill>
                      <a:schemeClr val="accent2">
                        <a:lumMod val="40000"/>
                        <a:lumOff val="60000"/>
                      </a:schemeClr>
                    </a:solidFill>
                  </a:tcPr>
                </a:tc>
                <a:tc hMerge="1">
                  <a:txBody>
                    <a:bodyPr/>
                    <a:lstStyle/>
                    <a:p>
                      <a:pPr algn="ctr"/>
                      <a:endParaRPr lang="en-GB" sz="800" b="1" dirty="0"/>
                    </a:p>
                  </a:txBody>
                  <a:tcPr>
                    <a:solidFill>
                      <a:schemeClr val="accent2">
                        <a:lumMod val="40000"/>
                        <a:lumOff val="60000"/>
                      </a:schemeClr>
                    </a:solidFill>
                  </a:tcPr>
                </a:tc>
                <a:tc>
                  <a:txBody>
                    <a:bodyPr/>
                    <a:lstStyle/>
                    <a:p>
                      <a:pPr algn="ctr"/>
                      <a:r>
                        <a:rPr lang="en-GB" sz="800" b="1" dirty="0"/>
                        <a:t>Lower death rate (DR)</a:t>
                      </a:r>
                    </a:p>
                  </a:txBody>
                  <a:tcPr anchor="ctr">
                    <a:solidFill>
                      <a:schemeClr val="accent2">
                        <a:lumMod val="40000"/>
                        <a:lumOff val="60000"/>
                      </a:schemeClr>
                    </a:solidFill>
                  </a:tcPr>
                </a:tc>
                <a:extLst>
                  <a:ext uri="{0D108BD9-81ED-4DB2-BD59-A6C34878D82A}">
                    <a16:rowId xmlns:a16="http://schemas.microsoft.com/office/drawing/2014/main" val="1434172166"/>
                  </a:ext>
                </a:extLst>
              </a:tr>
              <a:tr h="881057">
                <a:tc gridSpan="2">
                  <a:txBody>
                    <a:bodyPr/>
                    <a:lstStyle/>
                    <a:p>
                      <a:pPr marL="171450" indent="-171450" algn="ctr">
                        <a:buFont typeface="Arial" panose="020B0604020202020204" pitchFamily="34" charset="0"/>
                        <a:buChar char="•"/>
                      </a:pPr>
                      <a:r>
                        <a:rPr lang="en-GB" sz="800" kern="1200" dirty="0">
                          <a:solidFill>
                            <a:schemeClr val="dk1"/>
                          </a:solidFill>
                          <a:effectLst/>
                          <a:latin typeface="+mn-lt"/>
                          <a:ea typeface="+mn-ea"/>
                          <a:cs typeface="+mn-cs"/>
                        </a:rPr>
                        <a:t>High percentage of population are child-bearing age which leads to high fertility rate.</a:t>
                      </a:r>
                    </a:p>
                    <a:p>
                      <a:pPr marL="171450" indent="-171450" algn="ctr">
                        <a:buFont typeface="Arial" panose="020B0604020202020204" pitchFamily="34" charset="0"/>
                        <a:buChar char="•"/>
                      </a:pPr>
                      <a:r>
                        <a:rPr lang="en-GB" sz="800" kern="1200" dirty="0">
                          <a:solidFill>
                            <a:schemeClr val="dk1"/>
                          </a:solidFill>
                          <a:effectLst/>
                          <a:latin typeface="+mn-lt"/>
                          <a:ea typeface="+mn-ea"/>
                          <a:cs typeface="+mn-cs"/>
                        </a:rPr>
                        <a:t>Lack of contraception or education about family planning.</a:t>
                      </a:r>
                    </a:p>
                  </a:txBody>
                  <a:tcPr anchor="ctr">
                    <a:solidFill>
                      <a:schemeClr val="accent2">
                        <a:lumMod val="20000"/>
                        <a:lumOff val="80000"/>
                      </a:schemeClr>
                    </a:solidFill>
                  </a:tcPr>
                </a:tc>
                <a:tc hMerge="1">
                  <a:txBody>
                    <a:bodyPr/>
                    <a:lstStyle/>
                    <a:p>
                      <a:endParaRPr lang="en-GB"/>
                    </a:p>
                  </a:txBody>
                  <a:tcPr/>
                </a:tc>
                <a:tc>
                  <a:txBody>
                    <a:bodyPr/>
                    <a:lstStyle/>
                    <a:p>
                      <a:pPr marL="171450" indent="-171450" algn="ctr">
                        <a:buFont typeface="Arial" panose="020B0604020202020204" pitchFamily="34" charset="0"/>
                        <a:buChar char="•"/>
                      </a:pPr>
                      <a:r>
                        <a:rPr lang="en-GB" sz="800" kern="1200" dirty="0">
                          <a:solidFill>
                            <a:schemeClr val="dk1"/>
                          </a:solidFill>
                          <a:effectLst/>
                          <a:latin typeface="+mn-lt"/>
                          <a:ea typeface="+mn-ea"/>
                          <a:cs typeface="+mn-cs"/>
                        </a:rPr>
                        <a:t>Higher life expectancy due to better living conditions and diet.</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kern="1200" dirty="0">
                          <a:solidFill>
                            <a:schemeClr val="dk1"/>
                          </a:solidFill>
                          <a:effectLst/>
                          <a:latin typeface="+mn-lt"/>
                          <a:ea typeface="+mn-ea"/>
                          <a:cs typeface="+mn-cs"/>
                        </a:rPr>
                        <a:t>Improved medical facilities helps lower infant mortality rate.</a:t>
                      </a:r>
                    </a:p>
                    <a:p>
                      <a:pPr marL="171450" indent="-171450" algn="ctr">
                        <a:buFont typeface="Arial" panose="020B0604020202020204" pitchFamily="34" charset="0"/>
                        <a:buChar char="•"/>
                      </a:pPr>
                      <a:endParaRPr lang="en-GB" sz="100" b="1" dirty="0"/>
                    </a:p>
                  </a:txBody>
                  <a:tcPr anchor="ctr">
                    <a:solidFill>
                      <a:schemeClr val="accent2">
                        <a:lumMod val="20000"/>
                        <a:lumOff val="80000"/>
                      </a:schemeClr>
                    </a:solidFill>
                  </a:tcPr>
                </a:tc>
                <a:extLst>
                  <a:ext uri="{0D108BD9-81ED-4DB2-BD59-A6C34878D82A}">
                    <a16:rowId xmlns:a16="http://schemas.microsoft.com/office/drawing/2014/main" val="1495818885"/>
                  </a:ext>
                </a:extLst>
              </a:tr>
            </a:tbl>
          </a:graphicData>
        </a:graphic>
      </p:graphicFrame>
      <p:pic>
        <p:nvPicPr>
          <p:cNvPr id="26" name="Picture 4" descr="http://www.pushpullsigns.com/images/Push-Pull-Door-Sign-Sticker.jpg"/>
          <p:cNvPicPr>
            <a:picLocks noChangeAspect="1" noChangeArrowheads="1"/>
          </p:cNvPicPr>
          <p:nvPr/>
        </p:nvPicPr>
        <p:blipFill rotWithShape="1">
          <a:blip r:embed="rId3" cstate="print">
            <a:clrChange>
              <a:clrFrom>
                <a:srgbClr val="FFFFFF"/>
              </a:clrFrom>
              <a:clrTo>
                <a:srgbClr val="FFFFFF">
                  <a:alpha val="0"/>
                </a:srgbClr>
              </a:clrTo>
            </a:clrChange>
            <a:duotone>
              <a:prstClr val="black"/>
              <a:srgbClr val="FF0000">
                <a:tint val="45000"/>
                <a:satMod val="400000"/>
              </a:srgbClr>
            </a:duotone>
            <a:extLst>
              <a:ext uri="{28A0092B-C50C-407E-A947-70E740481C1C}">
                <a14:useLocalDpi xmlns:a14="http://schemas.microsoft.com/office/drawing/2010/main" val="0"/>
              </a:ext>
            </a:extLst>
          </a:blip>
          <a:srcRect l="9066" t="15452" r="56578" b="31470"/>
          <a:stretch/>
        </p:blipFill>
        <p:spPr bwMode="auto">
          <a:xfrm>
            <a:off x="7230" y="2467146"/>
            <a:ext cx="328364" cy="31583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descr="http://www.pushpullsigns.com/images/Push-Pull-Door-Sign-Sticker.jpg"/>
          <p:cNvPicPr>
            <a:picLocks noChangeAspect="1" noChangeArrowheads="1"/>
          </p:cNvPicPr>
          <p:nvPr/>
        </p:nvPicPr>
        <p:blipFill rotWithShape="1">
          <a:blip r:embed="rId4" cstate="print">
            <a:clrChange>
              <a:clrFrom>
                <a:srgbClr val="FFFFFF"/>
              </a:clrFrom>
              <a:clrTo>
                <a:srgbClr val="FFFFFF">
                  <a:alpha val="0"/>
                </a:srgbClr>
              </a:clrTo>
            </a:clrChange>
            <a:duotone>
              <a:prstClr val="black"/>
              <a:srgbClr val="00B050">
                <a:tint val="45000"/>
                <a:satMod val="400000"/>
              </a:srgbClr>
            </a:duotone>
            <a:extLst>
              <a:ext uri="{28A0092B-C50C-407E-A947-70E740481C1C}">
                <a14:useLocalDpi xmlns:a14="http://schemas.microsoft.com/office/drawing/2010/main" val="0"/>
              </a:ext>
            </a:extLst>
          </a:blip>
          <a:srcRect l="56462" t="15840" r="9429" b="28667"/>
          <a:stretch/>
        </p:blipFill>
        <p:spPr bwMode="auto">
          <a:xfrm flipH="1">
            <a:off x="2774397" y="2435613"/>
            <a:ext cx="374078" cy="378904"/>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7" descr="https://upload.wikimedia.org/wikipedia/commons/c/c8/Percentage_of_Population_Living_in_urban_areas_1950-2050.png">
            <a:hlinkClick r:id="rId5"/>
            <a:extLst>
              <a:ext uri="{FF2B5EF4-FFF2-40B4-BE49-F238E27FC236}">
                <a16:creationId xmlns:a16="http://schemas.microsoft.com/office/drawing/2014/main" id="{1A0D2ACD-B6B0-4E51-A016-A80285C3DAC9}"/>
              </a:ext>
            </a:extLst>
          </p:cNvPr>
          <p:cNvPicPr/>
          <p:nvPr/>
        </p:nvPicPr>
        <p:blipFill rotWithShape="1">
          <a:blip r:embed="rId6" cstate="print">
            <a:extLst>
              <a:ext uri="{28A0092B-C50C-407E-A947-70E740481C1C}">
                <a14:useLocalDpi xmlns:a14="http://schemas.microsoft.com/office/drawing/2010/main" val="0"/>
              </a:ext>
            </a:extLst>
          </a:blip>
          <a:srcRect l="835" t="12822" r="730" b="1855"/>
          <a:stretch/>
        </p:blipFill>
        <p:spPr bwMode="auto">
          <a:xfrm>
            <a:off x="1517839" y="686937"/>
            <a:ext cx="1650779" cy="1263783"/>
          </a:xfrm>
          <a:prstGeom prst="rect">
            <a:avLst/>
          </a:prstGeom>
          <a:noFill/>
          <a:ln>
            <a:noFill/>
          </a:ln>
        </p:spPr>
      </p:pic>
      <p:pic>
        <p:nvPicPr>
          <p:cNvPr id="34" name="Picture 33"/>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24673" y="4767802"/>
            <a:ext cx="530964" cy="408664"/>
          </a:xfrm>
          <a:prstGeom prst="rect">
            <a:avLst/>
          </a:prstGeom>
        </p:spPr>
      </p:pic>
      <p:pic>
        <p:nvPicPr>
          <p:cNvPr id="36" name="Picture 2" descr="http://www.creativereview.co.uk/images/2011/02/gmdh02_00368x_0.jpg"/>
          <p:cNvPicPr>
            <a:picLocks noChangeAspect="1" noChangeArrowheads="1"/>
          </p:cNvPicPr>
          <p:nvPr/>
        </p:nvPicPr>
        <p:blipFill>
          <a:blip r:embed="rId8" cstate="print">
            <a:clrChange>
              <a:clrFrom>
                <a:srgbClr val="FFFFFF"/>
              </a:clrFrom>
              <a:clrTo>
                <a:srgbClr val="FFFFFF">
                  <a:alpha val="0"/>
                </a:srgbClr>
              </a:clrTo>
            </a:clrChange>
            <a:duotone>
              <a:schemeClr val="accent1">
                <a:shade val="45000"/>
                <a:satMod val="135000"/>
              </a:schemeClr>
              <a:prstClr val="white"/>
            </a:duotone>
            <a:extLst>
              <a:ext uri="{BEBA8EAE-BF5A-486C-A8C5-ECC9F3942E4B}">
                <a14:imgProps xmlns:a14="http://schemas.microsoft.com/office/drawing/2010/main">
                  <a14:imgLayer r:embed="rId9">
                    <a14:imgEffect>
                      <a14:saturation sat="0"/>
                    </a14:imgEffect>
                  </a14:imgLayer>
                </a14:imgProps>
              </a:ext>
              <a:ext uri="{28A0092B-C50C-407E-A947-70E740481C1C}">
                <a14:useLocalDpi xmlns:a14="http://schemas.microsoft.com/office/drawing/2010/main" val="0"/>
              </a:ext>
            </a:extLst>
          </a:blip>
          <a:srcRect/>
          <a:stretch>
            <a:fillRect/>
          </a:stretch>
        </p:blipFill>
        <p:spPr bwMode="auto">
          <a:xfrm flipH="1">
            <a:off x="1485949" y="2626789"/>
            <a:ext cx="208978" cy="4502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9" name="Table 38">
            <a:extLst>
              <a:ext uri="{FF2B5EF4-FFF2-40B4-BE49-F238E27FC236}">
                <a16:creationId xmlns:a16="http://schemas.microsoft.com/office/drawing/2014/main" id="{A1B42846-BC19-4BB9-8892-9EEC3D0868A5}"/>
              </a:ext>
            </a:extLst>
          </p:cNvPr>
          <p:cNvGraphicFramePr>
            <a:graphicFrameLocks noGrp="1"/>
          </p:cNvGraphicFramePr>
          <p:nvPr/>
        </p:nvGraphicFramePr>
        <p:xfrm>
          <a:off x="3230650" y="5601308"/>
          <a:ext cx="6675350" cy="1160819"/>
        </p:xfrm>
        <a:graphic>
          <a:graphicData uri="http://schemas.openxmlformats.org/drawingml/2006/table">
            <a:tbl>
              <a:tblPr firstRow="1" bandRow="1">
                <a:tableStyleId>{21E4AEA4-8DFA-4A89-87EB-49C32662AFE0}</a:tableStyleId>
              </a:tblPr>
              <a:tblGrid>
                <a:gridCol w="3302882">
                  <a:extLst>
                    <a:ext uri="{9D8B030D-6E8A-4147-A177-3AD203B41FA5}">
                      <a16:colId xmlns:a16="http://schemas.microsoft.com/office/drawing/2014/main" val="204375177"/>
                    </a:ext>
                  </a:extLst>
                </a:gridCol>
                <a:gridCol w="3372468">
                  <a:extLst>
                    <a:ext uri="{9D8B030D-6E8A-4147-A177-3AD203B41FA5}">
                      <a16:colId xmlns:a16="http://schemas.microsoft.com/office/drawing/2014/main" val="529766719"/>
                    </a:ext>
                  </a:extLst>
                </a:gridCol>
              </a:tblGrid>
              <a:tr h="219623">
                <a:tc>
                  <a:txBody>
                    <a:bodyPr/>
                    <a:lstStyle/>
                    <a:p>
                      <a:pPr algn="ctr"/>
                      <a:r>
                        <a:rPr lang="en-GB" sz="800" dirty="0"/>
                        <a:t>Integrated Transport System</a:t>
                      </a:r>
                    </a:p>
                  </a:txBody>
                  <a:tcPr/>
                </a:tc>
                <a:tc>
                  <a:txBody>
                    <a:bodyPr/>
                    <a:lstStyle/>
                    <a:p>
                      <a:pPr algn="ctr"/>
                      <a:r>
                        <a:rPr lang="en-GB" sz="800" dirty="0"/>
                        <a:t>Greenbelt Area</a:t>
                      </a:r>
                    </a:p>
                  </a:txBody>
                  <a:tcPr/>
                </a:tc>
                <a:extLst>
                  <a:ext uri="{0D108BD9-81ED-4DB2-BD59-A6C34878D82A}">
                    <a16:rowId xmlns:a16="http://schemas.microsoft.com/office/drawing/2014/main" val="1248852909"/>
                  </a:ext>
                </a:extLst>
              </a:tr>
              <a:tr h="314055">
                <a:tc>
                  <a:txBody>
                    <a:bodyPr/>
                    <a:lstStyle/>
                    <a:p>
                      <a:pPr algn="ctr"/>
                      <a:r>
                        <a:rPr lang="en-GB" sz="800" b="1" kern="1200" dirty="0">
                          <a:effectLst/>
                        </a:rPr>
                        <a:t>This is the linking of different forms of public and private transport within a city and the surrounding area. </a:t>
                      </a:r>
                      <a:endParaRPr lang="en-GB" sz="800" b="1" dirty="0"/>
                    </a:p>
                  </a:txBody>
                  <a:tcPr>
                    <a:solidFill>
                      <a:schemeClr val="accent2">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dirty="0"/>
                        <a:t>This is  a zone of land surrounding a city where new building is strictly controlled to try to prevent cities growing too much and too fast.</a:t>
                      </a:r>
                      <a:endParaRPr lang="en-GB" sz="800" i="0" dirty="0"/>
                    </a:p>
                  </a:txBody>
                  <a:tcPr>
                    <a:solidFill>
                      <a:schemeClr val="accent2">
                        <a:lumMod val="20000"/>
                        <a:lumOff val="80000"/>
                      </a:schemeClr>
                    </a:solidFill>
                  </a:tcPr>
                </a:tc>
                <a:extLst>
                  <a:ext uri="{0D108BD9-81ED-4DB2-BD59-A6C34878D82A}">
                    <a16:rowId xmlns:a16="http://schemas.microsoft.com/office/drawing/2014/main" val="677010289"/>
                  </a:ext>
                </a:extLst>
              </a:tr>
              <a:tr h="219623">
                <a:tc>
                  <a:txBody>
                    <a:bodyPr/>
                    <a:lstStyle/>
                    <a:p>
                      <a:pPr algn="ctr"/>
                      <a:r>
                        <a:rPr lang="en-GB" sz="800" b="1" dirty="0">
                          <a:solidFill>
                            <a:schemeClr val="bg1"/>
                          </a:solidFill>
                        </a:rPr>
                        <a:t>Brownfield Site</a:t>
                      </a:r>
                    </a:p>
                  </a:txBody>
                  <a:tcPr>
                    <a:solidFill>
                      <a:schemeClr val="accent2"/>
                    </a:solidFill>
                  </a:tcPr>
                </a:tc>
                <a:tc>
                  <a:txBody>
                    <a:bodyPr/>
                    <a:lstStyle/>
                    <a:p>
                      <a:pPr algn="ctr"/>
                      <a:r>
                        <a:rPr lang="en-GB" sz="800" b="1" i="0" dirty="0">
                          <a:solidFill>
                            <a:schemeClr val="bg1"/>
                          </a:solidFill>
                        </a:rPr>
                        <a:t>Urban Regeneration</a:t>
                      </a:r>
                    </a:p>
                  </a:txBody>
                  <a:tcPr>
                    <a:solidFill>
                      <a:schemeClr val="accent2"/>
                    </a:solidFill>
                  </a:tcPr>
                </a:tc>
                <a:extLst>
                  <a:ext uri="{0D108BD9-81ED-4DB2-BD59-A6C34878D82A}">
                    <a16:rowId xmlns:a16="http://schemas.microsoft.com/office/drawing/2014/main" val="1126536656"/>
                  </a:ext>
                </a:extLst>
              </a:tr>
              <a:tr h="386293">
                <a:tc>
                  <a:txBody>
                    <a:bodyPr/>
                    <a:lstStyle/>
                    <a:p>
                      <a:pPr algn="ctr"/>
                      <a:r>
                        <a:rPr lang="en-GB" sz="800" b="1" dirty="0"/>
                        <a:t>Brownfield sites is an area of land or premises that has been previously used, but has subsequently become vacant, derelict or contaminated. </a:t>
                      </a:r>
                    </a:p>
                  </a:txBody>
                  <a:tcPr>
                    <a:solidFill>
                      <a:schemeClr val="accent2">
                        <a:lumMod val="20000"/>
                        <a:lumOff val="80000"/>
                      </a:schemeClr>
                    </a:solidFill>
                  </a:tcPr>
                </a:tc>
                <a:tc>
                  <a:txBody>
                    <a:bodyPr/>
                    <a:lstStyle/>
                    <a:p>
                      <a:pPr algn="ctr"/>
                      <a:r>
                        <a:rPr lang="en-GB" sz="800" b="1" i="0" kern="1200" dirty="0">
                          <a:solidFill>
                            <a:schemeClr val="dk1"/>
                          </a:solidFill>
                          <a:effectLst/>
                          <a:latin typeface="+mn-lt"/>
                          <a:ea typeface="+mn-ea"/>
                          <a:cs typeface="+mn-cs"/>
                        </a:rPr>
                        <a:t>The investment in the revival of old, urban areas by either improving what is there or clearing it away and rebuilding.</a:t>
                      </a:r>
                      <a:endParaRPr lang="en-GB" sz="100" b="1" i="0" dirty="0">
                        <a:solidFill>
                          <a:srgbClr val="0070C0"/>
                        </a:solidFill>
                      </a:endParaRPr>
                    </a:p>
                  </a:txBody>
                  <a:tcPr>
                    <a:solidFill>
                      <a:schemeClr val="accent2">
                        <a:lumMod val="20000"/>
                        <a:lumOff val="80000"/>
                      </a:schemeClr>
                    </a:solidFill>
                  </a:tcPr>
                </a:tc>
                <a:extLst>
                  <a:ext uri="{0D108BD9-81ED-4DB2-BD59-A6C34878D82A}">
                    <a16:rowId xmlns:a16="http://schemas.microsoft.com/office/drawing/2014/main" val="3294365609"/>
                  </a:ext>
                </a:extLst>
              </a:tr>
            </a:tbl>
          </a:graphicData>
        </a:graphic>
      </p:graphicFrame>
      <p:graphicFrame>
        <p:nvGraphicFramePr>
          <p:cNvPr id="12" name="Table 11">
            <a:extLst>
              <a:ext uri="{FF2B5EF4-FFF2-40B4-BE49-F238E27FC236}">
                <a16:creationId xmlns:a16="http://schemas.microsoft.com/office/drawing/2014/main" id="{570325A4-84AB-46E6-8C31-825F6FE8816B}"/>
              </a:ext>
            </a:extLst>
          </p:cNvPr>
          <p:cNvGraphicFramePr>
            <a:graphicFrameLocks noGrp="1"/>
          </p:cNvGraphicFramePr>
          <p:nvPr/>
        </p:nvGraphicFramePr>
        <p:xfrm>
          <a:off x="3202046" y="-1"/>
          <a:ext cx="3337652" cy="3509101"/>
        </p:xfrm>
        <a:graphic>
          <a:graphicData uri="http://schemas.openxmlformats.org/drawingml/2006/table">
            <a:tbl>
              <a:tblPr firstRow="1" bandRow="1">
                <a:tableStyleId>{21E4AEA4-8DFA-4A89-87EB-49C32662AFE0}</a:tableStyleId>
              </a:tblPr>
              <a:tblGrid>
                <a:gridCol w="1668826">
                  <a:extLst>
                    <a:ext uri="{9D8B030D-6E8A-4147-A177-3AD203B41FA5}">
                      <a16:colId xmlns:a16="http://schemas.microsoft.com/office/drawing/2014/main" val="1146839133"/>
                    </a:ext>
                  </a:extLst>
                </a:gridCol>
                <a:gridCol w="1668826">
                  <a:extLst>
                    <a:ext uri="{9D8B030D-6E8A-4147-A177-3AD203B41FA5}">
                      <a16:colId xmlns:a16="http://schemas.microsoft.com/office/drawing/2014/main" val="909537293"/>
                    </a:ext>
                  </a:extLst>
                </a:gridCol>
              </a:tblGrid>
              <a:tr h="238174">
                <a:tc gridSpan="2">
                  <a:txBody>
                    <a:bodyPr/>
                    <a:lstStyle/>
                    <a:p>
                      <a:pPr algn="ctr"/>
                      <a:r>
                        <a:rPr lang="en-GB" sz="900" dirty="0"/>
                        <a:t>Sustainable Urban Living </a:t>
                      </a:r>
                    </a:p>
                  </a:txBody>
                  <a:tcPr/>
                </a:tc>
                <a:tc hMerge="1">
                  <a:txBody>
                    <a:bodyPr/>
                    <a:lstStyle/>
                    <a:p>
                      <a:endParaRPr lang="en-GB" dirty="0"/>
                    </a:p>
                  </a:txBody>
                  <a:tcPr/>
                </a:tc>
                <a:extLst>
                  <a:ext uri="{0D108BD9-81ED-4DB2-BD59-A6C34878D82A}">
                    <a16:rowId xmlns:a16="http://schemas.microsoft.com/office/drawing/2014/main" val="123979717"/>
                  </a:ext>
                </a:extLst>
              </a:tr>
              <a:tr h="476349">
                <a:tc gridSpan="2">
                  <a:txBody>
                    <a:bodyPr/>
                    <a:lstStyle/>
                    <a:p>
                      <a:pPr algn="ctr"/>
                      <a:r>
                        <a:rPr lang="en-GB" sz="800" b="1" dirty="0"/>
                        <a:t>Sustainable urban living means being able to live in cities in ways that do not pollute the environment and using resources in ways that ensure future generations also can use then. </a:t>
                      </a:r>
                    </a:p>
                  </a:txBody>
                  <a:tcPr>
                    <a:solidFill>
                      <a:schemeClr val="accent1">
                        <a:lumMod val="20000"/>
                        <a:lumOff val="80000"/>
                      </a:schemeClr>
                    </a:solidFill>
                  </a:tcPr>
                </a:tc>
                <a:tc hMerge="1">
                  <a:txBody>
                    <a:bodyPr/>
                    <a:lstStyle/>
                    <a:p>
                      <a:endParaRPr lang="en-GB" dirty="0"/>
                    </a:p>
                  </a:txBody>
                  <a:tcPr/>
                </a:tc>
                <a:extLst>
                  <a:ext uri="{0D108BD9-81ED-4DB2-BD59-A6C34878D82A}">
                    <a16:rowId xmlns:a16="http://schemas.microsoft.com/office/drawing/2014/main" val="47313645"/>
                  </a:ext>
                </a:extLst>
              </a:tr>
              <a:tr h="222296">
                <a:tc>
                  <a:txBody>
                    <a:bodyPr/>
                    <a:lstStyle/>
                    <a:p>
                      <a:pPr algn="ctr"/>
                      <a:r>
                        <a:rPr lang="en-GB" sz="800" b="1" dirty="0"/>
                        <a:t>Water Conservation</a:t>
                      </a:r>
                    </a:p>
                  </a:txBody>
                  <a:tcPr anchor="ctr">
                    <a:solidFill>
                      <a:schemeClr val="accent2">
                        <a:lumMod val="40000"/>
                        <a:lumOff val="60000"/>
                      </a:schemeClr>
                    </a:solidFill>
                  </a:tcPr>
                </a:tc>
                <a:tc>
                  <a:txBody>
                    <a:bodyPr/>
                    <a:lstStyle/>
                    <a:p>
                      <a:pPr algn="ctr"/>
                      <a:r>
                        <a:rPr lang="en-GB" sz="800" b="1" dirty="0"/>
                        <a:t>Energy Conservation</a:t>
                      </a:r>
                    </a:p>
                  </a:txBody>
                  <a:tcPr anchor="ctr">
                    <a:solidFill>
                      <a:schemeClr val="accent2">
                        <a:lumMod val="40000"/>
                        <a:lumOff val="60000"/>
                      </a:schemeClr>
                    </a:solidFill>
                  </a:tcPr>
                </a:tc>
                <a:extLst>
                  <a:ext uri="{0D108BD9-81ED-4DB2-BD59-A6C34878D82A}">
                    <a16:rowId xmlns:a16="http://schemas.microsoft.com/office/drawing/2014/main" val="1012953198"/>
                  </a:ext>
                </a:extLst>
              </a:tr>
              <a:tr h="1111480">
                <a:tc>
                  <a:txBody>
                    <a:bodyPr/>
                    <a:lstStyle/>
                    <a:p>
                      <a:r>
                        <a:rPr lang="en-GB" sz="800" b="1" dirty="0"/>
                        <a:t>This is about reducing the amount of water used. </a:t>
                      </a:r>
                    </a:p>
                    <a:p>
                      <a:pPr marL="171450" indent="-171450">
                        <a:buFont typeface="Arial" panose="020B0604020202020204" pitchFamily="34" charset="0"/>
                        <a:buChar char="•"/>
                      </a:pPr>
                      <a:r>
                        <a:rPr lang="en-GB" sz="800" dirty="0"/>
                        <a:t>Collecting rainwater for gardens and flushing toilets. </a:t>
                      </a:r>
                    </a:p>
                    <a:p>
                      <a:pPr marL="171450" indent="-171450">
                        <a:buFont typeface="Arial" panose="020B0604020202020204" pitchFamily="34" charset="0"/>
                        <a:buChar char="•"/>
                      </a:pPr>
                      <a:r>
                        <a:rPr lang="en-GB" sz="800" dirty="0"/>
                        <a:t>Installing water meters and toilets that flush less water. </a:t>
                      </a:r>
                    </a:p>
                    <a:p>
                      <a:pPr marL="171450" indent="-171450">
                        <a:buFont typeface="Arial" panose="020B0604020202020204" pitchFamily="34" charset="0"/>
                        <a:buChar char="•"/>
                      </a:pPr>
                      <a:r>
                        <a:rPr lang="en-GB" sz="800" dirty="0"/>
                        <a:t>Educating people on using less water. </a:t>
                      </a:r>
                    </a:p>
                  </a:txBody>
                  <a:tcPr>
                    <a:solidFill>
                      <a:schemeClr val="accent2">
                        <a:lumMod val="20000"/>
                        <a:lumOff val="80000"/>
                      </a:schemeClr>
                    </a:solidFill>
                  </a:tcPr>
                </a:tc>
                <a:tc>
                  <a:txBody>
                    <a:bodyPr/>
                    <a:lstStyle/>
                    <a:p>
                      <a:r>
                        <a:rPr lang="en-GB" sz="800" b="1" dirty="0"/>
                        <a:t>Using less fossil fuels can reduce  the rate of climate change.</a:t>
                      </a:r>
                    </a:p>
                    <a:p>
                      <a:pPr marL="171450" indent="-171450">
                        <a:buFont typeface="Arial" panose="020B0604020202020204" pitchFamily="34" charset="0"/>
                        <a:buChar char="•"/>
                      </a:pPr>
                      <a:r>
                        <a:rPr lang="en-GB" sz="800" dirty="0"/>
                        <a:t>Promoting renewable energy sources. </a:t>
                      </a:r>
                    </a:p>
                    <a:p>
                      <a:pPr marL="171450" indent="-171450">
                        <a:buFont typeface="Arial" panose="020B0604020202020204" pitchFamily="34" charset="0"/>
                        <a:buChar char="•"/>
                      </a:pPr>
                      <a:r>
                        <a:rPr lang="en-GB" sz="800" dirty="0"/>
                        <a:t>Making homes more energy efficient.</a:t>
                      </a:r>
                    </a:p>
                    <a:p>
                      <a:pPr marL="171450" indent="-171450">
                        <a:buFont typeface="Arial" panose="020B0604020202020204" pitchFamily="34" charset="0"/>
                        <a:buChar char="•"/>
                      </a:pPr>
                      <a:r>
                        <a:rPr lang="en-GB" sz="800" dirty="0"/>
                        <a:t>Encouraging people to use energy. </a:t>
                      </a:r>
                    </a:p>
                  </a:txBody>
                  <a:tcPr>
                    <a:solidFill>
                      <a:schemeClr val="accent2">
                        <a:lumMod val="20000"/>
                        <a:lumOff val="80000"/>
                      </a:schemeClr>
                    </a:solidFill>
                  </a:tcPr>
                </a:tc>
                <a:extLst>
                  <a:ext uri="{0D108BD9-81ED-4DB2-BD59-A6C34878D82A}">
                    <a16:rowId xmlns:a16="http://schemas.microsoft.com/office/drawing/2014/main" val="2609454926"/>
                  </a:ext>
                </a:extLst>
              </a:tr>
              <a:tr h="222296">
                <a:tc>
                  <a:txBody>
                    <a:bodyPr/>
                    <a:lstStyle/>
                    <a:p>
                      <a:pPr algn="ctr"/>
                      <a:r>
                        <a:rPr lang="en-GB" sz="800" b="1" dirty="0"/>
                        <a:t>Creating Green Space</a:t>
                      </a:r>
                    </a:p>
                  </a:txBody>
                  <a:tcPr>
                    <a:solidFill>
                      <a:schemeClr val="accent2">
                        <a:lumMod val="40000"/>
                        <a:lumOff val="60000"/>
                      </a:schemeClr>
                    </a:solidFill>
                  </a:tcPr>
                </a:tc>
                <a:tc>
                  <a:txBody>
                    <a:bodyPr/>
                    <a:lstStyle/>
                    <a:p>
                      <a:pPr algn="ctr"/>
                      <a:r>
                        <a:rPr lang="en-GB" sz="800" b="1" dirty="0"/>
                        <a:t>Waste Recycling </a:t>
                      </a:r>
                    </a:p>
                  </a:txBody>
                  <a:tcPr>
                    <a:solidFill>
                      <a:schemeClr val="accent2">
                        <a:lumMod val="40000"/>
                        <a:lumOff val="60000"/>
                      </a:schemeClr>
                    </a:solidFill>
                  </a:tcPr>
                </a:tc>
                <a:extLst>
                  <a:ext uri="{0D108BD9-81ED-4DB2-BD59-A6C34878D82A}">
                    <a16:rowId xmlns:a16="http://schemas.microsoft.com/office/drawing/2014/main" val="2489732624"/>
                  </a:ext>
                </a:extLst>
              </a:tr>
              <a:tr h="1238506">
                <a:tc>
                  <a:txBody>
                    <a:bodyPr/>
                    <a:lstStyle/>
                    <a:p>
                      <a:r>
                        <a:rPr lang="en-GB" sz="800" b="1" dirty="0"/>
                        <a:t>Creating green spaces in urban areas can improve places for people who want to live there. </a:t>
                      </a:r>
                    </a:p>
                    <a:p>
                      <a:pPr marL="171450" indent="-171450">
                        <a:buFont typeface="Arial" panose="020B0604020202020204" pitchFamily="34" charset="0"/>
                        <a:buChar char="•"/>
                      </a:pPr>
                      <a:r>
                        <a:rPr lang="en-GB" sz="800" dirty="0"/>
                        <a:t>Provide natural cooler areas for people to relax in. e.g. Queen</a:t>
                      </a:r>
                      <a:r>
                        <a:rPr lang="en-GB" sz="800" baseline="0" dirty="0"/>
                        <a:t> Elizabeth Olympic park</a:t>
                      </a:r>
                      <a:endParaRPr lang="en-GB" sz="800" dirty="0"/>
                    </a:p>
                    <a:p>
                      <a:pPr marL="171450" indent="-171450">
                        <a:buFont typeface="Arial" panose="020B0604020202020204" pitchFamily="34" charset="0"/>
                        <a:buChar char="•"/>
                      </a:pPr>
                      <a:r>
                        <a:rPr lang="en-GB" sz="800" dirty="0"/>
                        <a:t>Encourages people to exercise. </a:t>
                      </a:r>
                    </a:p>
                    <a:p>
                      <a:pPr marL="171450" indent="-171450">
                        <a:buFont typeface="Arial" panose="020B0604020202020204" pitchFamily="34" charset="0"/>
                        <a:buChar char="•"/>
                      </a:pPr>
                      <a:r>
                        <a:rPr lang="en-GB" sz="800" dirty="0"/>
                        <a:t>Reduces the risk of flooding from surface runoff. </a:t>
                      </a:r>
                    </a:p>
                  </a:txBody>
                  <a:tcPr>
                    <a:solidFill>
                      <a:schemeClr val="accent2">
                        <a:lumMod val="20000"/>
                        <a:lumOff val="80000"/>
                      </a:schemeClr>
                    </a:solidFill>
                  </a:tcPr>
                </a:tc>
                <a:tc>
                  <a:txBody>
                    <a:bodyPr/>
                    <a:lstStyle/>
                    <a:p>
                      <a:r>
                        <a:rPr lang="en-GB" sz="800" b="1" dirty="0"/>
                        <a:t>More recycling means fewer resources are used. Less waste reduces the amount that eventually goes to landfill.</a:t>
                      </a:r>
                    </a:p>
                    <a:p>
                      <a:pPr marL="171450" indent="-171450">
                        <a:buFont typeface="Arial" panose="020B0604020202020204" pitchFamily="34" charset="0"/>
                        <a:buChar char="•"/>
                      </a:pPr>
                      <a:r>
                        <a:rPr lang="en-GB" sz="800" dirty="0"/>
                        <a:t>Collection of household waste. </a:t>
                      </a:r>
                    </a:p>
                    <a:p>
                      <a:pPr marL="171450" indent="-171450">
                        <a:buFont typeface="Arial" panose="020B0604020202020204" pitchFamily="34" charset="0"/>
                        <a:buChar char="•"/>
                      </a:pPr>
                      <a:r>
                        <a:rPr lang="en-GB" sz="800" dirty="0"/>
                        <a:t>More local recycling facilities.</a:t>
                      </a:r>
                    </a:p>
                    <a:p>
                      <a:pPr marL="171450" indent="-171450">
                        <a:buFont typeface="Arial" panose="020B0604020202020204" pitchFamily="34" charset="0"/>
                        <a:buChar char="•"/>
                      </a:pPr>
                      <a:r>
                        <a:rPr lang="en-GB" sz="800" dirty="0"/>
                        <a:t>Greater awareness of the benefits in recycling.  </a:t>
                      </a:r>
                    </a:p>
                  </a:txBody>
                  <a:tcPr>
                    <a:solidFill>
                      <a:schemeClr val="accent2">
                        <a:lumMod val="20000"/>
                        <a:lumOff val="80000"/>
                      </a:schemeClr>
                    </a:solidFill>
                  </a:tcPr>
                </a:tc>
                <a:extLst>
                  <a:ext uri="{0D108BD9-81ED-4DB2-BD59-A6C34878D82A}">
                    <a16:rowId xmlns:a16="http://schemas.microsoft.com/office/drawing/2014/main" val="1061325016"/>
                  </a:ext>
                </a:extLst>
              </a:tr>
            </a:tbl>
          </a:graphicData>
        </a:graphic>
      </p:graphicFrame>
      <p:graphicFrame>
        <p:nvGraphicFramePr>
          <p:cNvPr id="15" name="Table 14">
            <a:extLst>
              <a:ext uri="{FF2B5EF4-FFF2-40B4-BE49-F238E27FC236}">
                <a16:creationId xmlns:a16="http://schemas.microsoft.com/office/drawing/2014/main" id="{B0652010-27B0-4268-95E5-63E1E245EF2B}"/>
              </a:ext>
            </a:extLst>
          </p:cNvPr>
          <p:cNvGraphicFramePr>
            <a:graphicFrameLocks noGrp="1"/>
          </p:cNvGraphicFramePr>
          <p:nvPr/>
        </p:nvGraphicFramePr>
        <p:xfrm>
          <a:off x="3230650" y="3944055"/>
          <a:ext cx="3309048" cy="1656400"/>
        </p:xfrm>
        <a:graphic>
          <a:graphicData uri="http://schemas.openxmlformats.org/drawingml/2006/table">
            <a:tbl>
              <a:tblPr firstRow="1" bandRow="1">
                <a:tableStyleId>{21E4AEA4-8DFA-4A89-87EB-49C32662AFE0}</a:tableStyleId>
              </a:tblPr>
              <a:tblGrid>
                <a:gridCol w="1654524">
                  <a:extLst>
                    <a:ext uri="{9D8B030D-6E8A-4147-A177-3AD203B41FA5}">
                      <a16:colId xmlns:a16="http://schemas.microsoft.com/office/drawing/2014/main" val="3250762390"/>
                    </a:ext>
                  </a:extLst>
                </a:gridCol>
                <a:gridCol w="1654524">
                  <a:extLst>
                    <a:ext uri="{9D8B030D-6E8A-4147-A177-3AD203B41FA5}">
                      <a16:colId xmlns:a16="http://schemas.microsoft.com/office/drawing/2014/main" val="912845499"/>
                    </a:ext>
                  </a:extLst>
                </a:gridCol>
              </a:tblGrid>
              <a:tr h="233840">
                <a:tc gridSpan="2">
                  <a:txBody>
                    <a:bodyPr/>
                    <a:lstStyle/>
                    <a:p>
                      <a:pPr algn="ctr"/>
                      <a:r>
                        <a:rPr lang="en-GB" sz="900" dirty="0"/>
                        <a:t>Sustainable Urban Living Example: Freiburg</a:t>
                      </a:r>
                    </a:p>
                  </a:txBody>
                  <a:tcPr/>
                </a:tc>
                <a:tc hMerge="1">
                  <a:txBody>
                    <a:bodyPr/>
                    <a:lstStyle/>
                    <a:p>
                      <a:endParaRPr lang="en-GB" dirty="0"/>
                    </a:p>
                  </a:txBody>
                  <a:tcPr/>
                </a:tc>
                <a:extLst>
                  <a:ext uri="{0D108BD9-81ED-4DB2-BD59-A6C34878D82A}">
                    <a16:rowId xmlns:a16="http://schemas.microsoft.com/office/drawing/2014/main" val="170055717"/>
                  </a:ext>
                </a:extLst>
              </a:tr>
              <a:tr h="233840">
                <a:tc>
                  <a:txBody>
                    <a:bodyPr/>
                    <a:lstStyle/>
                    <a:p>
                      <a:pPr algn="ctr"/>
                      <a:r>
                        <a:rPr lang="en-GB" sz="800" b="1" dirty="0"/>
                        <a:t>Background &amp; Location</a:t>
                      </a:r>
                    </a:p>
                  </a:txBody>
                  <a:tcPr anchor="ctr">
                    <a:solidFill>
                      <a:schemeClr val="accent2">
                        <a:lumMod val="40000"/>
                        <a:lumOff val="60000"/>
                      </a:schemeClr>
                    </a:solidFill>
                  </a:tcPr>
                </a:tc>
                <a:tc>
                  <a:txBody>
                    <a:bodyPr/>
                    <a:lstStyle/>
                    <a:p>
                      <a:pPr algn="ctr"/>
                      <a:r>
                        <a:rPr lang="en-GB" sz="800" b="1" dirty="0"/>
                        <a:t>Sustainable Strategies </a:t>
                      </a:r>
                    </a:p>
                  </a:txBody>
                  <a:tcPr anchor="ctr">
                    <a:solidFill>
                      <a:schemeClr val="accent2">
                        <a:lumMod val="40000"/>
                        <a:lumOff val="60000"/>
                      </a:schemeClr>
                    </a:solidFill>
                  </a:tcPr>
                </a:tc>
                <a:extLst>
                  <a:ext uri="{0D108BD9-81ED-4DB2-BD59-A6C34878D82A}">
                    <a16:rowId xmlns:a16="http://schemas.microsoft.com/office/drawing/2014/main" val="2080767462"/>
                  </a:ext>
                </a:extLst>
              </a:tr>
              <a:tr h="651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Freiburg is in west Germany. The city has a population of about 220,000. In 1970 it set the goal of focusing on social, economic and environmental sustainability.</a:t>
                      </a:r>
                    </a:p>
                  </a:txBody>
                  <a:tcPr>
                    <a:solidFill>
                      <a:schemeClr val="accent1">
                        <a:lumMod val="20000"/>
                        <a:lumOff val="80000"/>
                      </a:schemeClr>
                    </a:solidFill>
                  </a:tcPr>
                </a:tc>
                <a:tc rowSpan="2">
                  <a:txBody>
                    <a:bodyPr/>
                    <a:lstStyle/>
                    <a:p>
                      <a:pPr marL="171450" indent="-171450">
                        <a:buFont typeface="Arial" panose="020B0604020202020204" pitchFamily="34" charset="0"/>
                        <a:buChar char="•"/>
                      </a:pPr>
                      <a:r>
                        <a:rPr lang="en-GB" sz="800" dirty="0"/>
                        <a:t>The city’s waste water allows for rainwater to be retained.</a:t>
                      </a:r>
                    </a:p>
                    <a:p>
                      <a:pPr marL="171450" indent="-171450">
                        <a:buFont typeface="Arial" panose="020B0604020202020204" pitchFamily="34" charset="0"/>
                        <a:buChar char="•"/>
                      </a:pPr>
                      <a:r>
                        <a:rPr lang="en-GB" sz="800" dirty="0"/>
                        <a:t>The use of sustainable energy such as solar and wind is becoming more important.</a:t>
                      </a:r>
                    </a:p>
                    <a:p>
                      <a:pPr marL="171450" indent="-171450">
                        <a:buFont typeface="Arial" panose="020B0604020202020204" pitchFamily="34" charset="0"/>
                        <a:buChar char="•"/>
                      </a:pPr>
                      <a:r>
                        <a:rPr lang="en-GB" sz="800" dirty="0"/>
                        <a:t>40% of the city is forested with many open spaces for recreation, clean air and reducing flood risk.</a:t>
                      </a:r>
                    </a:p>
                  </a:txBody>
                  <a:tcPr>
                    <a:solidFill>
                      <a:schemeClr val="accent2">
                        <a:lumMod val="20000"/>
                        <a:lumOff val="80000"/>
                      </a:schemeClr>
                    </a:solidFill>
                  </a:tcPr>
                </a:tc>
                <a:extLst>
                  <a:ext uri="{0D108BD9-81ED-4DB2-BD59-A6C34878D82A}">
                    <a16:rowId xmlns:a16="http://schemas.microsoft.com/office/drawing/2014/main" val="4244436124"/>
                  </a:ext>
                </a:extLst>
              </a:tr>
              <a:tr h="453029">
                <a:tc>
                  <a:txBody>
                    <a:bodyPr/>
                    <a:lstStyle/>
                    <a:p>
                      <a:endParaRPr lang="en-GB" sz="800" dirty="0"/>
                    </a:p>
                  </a:txBody>
                  <a:tcPr>
                    <a:solidFill>
                      <a:schemeClr val="bg1"/>
                    </a:solidFill>
                  </a:tcPr>
                </a:tc>
                <a:tc vMerge="1">
                  <a:txBody>
                    <a:bodyPr/>
                    <a:lstStyle/>
                    <a:p>
                      <a:endParaRPr lang="en-GB" dirty="0"/>
                    </a:p>
                  </a:txBody>
                  <a:tcPr/>
                </a:tc>
                <a:extLst>
                  <a:ext uri="{0D108BD9-81ED-4DB2-BD59-A6C34878D82A}">
                    <a16:rowId xmlns:a16="http://schemas.microsoft.com/office/drawing/2014/main" val="3649018419"/>
                  </a:ext>
                </a:extLst>
              </a:tr>
            </a:tbl>
          </a:graphicData>
        </a:graphic>
      </p:graphicFrame>
      <p:pic>
        <p:nvPicPr>
          <p:cNvPr id="21" name="Picture 20">
            <a:extLst>
              <a:ext uri="{FF2B5EF4-FFF2-40B4-BE49-F238E27FC236}">
                <a16:creationId xmlns:a16="http://schemas.microsoft.com/office/drawing/2014/main" id="{D6CF154D-963A-4111-B3D2-EA7029D3E22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230650" y="5098813"/>
            <a:ext cx="855252" cy="481880"/>
          </a:xfrm>
          <a:prstGeom prst="rect">
            <a:avLst/>
          </a:prstGeom>
        </p:spPr>
      </p:pic>
      <p:pic>
        <p:nvPicPr>
          <p:cNvPr id="44" name="Picture 43">
            <a:extLst>
              <a:ext uri="{FF2B5EF4-FFF2-40B4-BE49-F238E27FC236}">
                <a16:creationId xmlns:a16="http://schemas.microsoft.com/office/drawing/2014/main" id="{02EE71FC-4490-40A2-BC57-5F77D0DF7E6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085902" y="5101724"/>
            <a:ext cx="797340" cy="474902"/>
          </a:xfrm>
          <a:prstGeom prst="rect">
            <a:avLst/>
          </a:prstGeom>
        </p:spPr>
      </p:pic>
      <p:graphicFrame>
        <p:nvGraphicFramePr>
          <p:cNvPr id="45" name="Table 44">
            <a:extLst>
              <a:ext uri="{FF2B5EF4-FFF2-40B4-BE49-F238E27FC236}">
                <a16:creationId xmlns:a16="http://schemas.microsoft.com/office/drawing/2014/main" id="{A50BDD5D-0F1A-401A-8BC0-D1C1C1B88B84}"/>
              </a:ext>
            </a:extLst>
          </p:cNvPr>
          <p:cNvGraphicFramePr>
            <a:graphicFrameLocks noGrp="1"/>
          </p:cNvGraphicFramePr>
          <p:nvPr/>
        </p:nvGraphicFramePr>
        <p:xfrm>
          <a:off x="6539698" y="0"/>
          <a:ext cx="3364030" cy="3033138"/>
        </p:xfrm>
        <a:graphic>
          <a:graphicData uri="http://schemas.openxmlformats.org/drawingml/2006/table">
            <a:tbl>
              <a:tblPr firstRow="1" bandRow="1">
                <a:tableStyleId>{21E4AEA4-8DFA-4A89-87EB-49C32662AFE0}</a:tableStyleId>
              </a:tblPr>
              <a:tblGrid>
                <a:gridCol w="3364030">
                  <a:extLst>
                    <a:ext uri="{9D8B030D-6E8A-4147-A177-3AD203B41FA5}">
                      <a16:colId xmlns:a16="http://schemas.microsoft.com/office/drawing/2014/main" val="2808857964"/>
                    </a:ext>
                  </a:extLst>
                </a:gridCol>
              </a:tblGrid>
              <a:tr h="224794">
                <a:tc>
                  <a:txBody>
                    <a:bodyPr/>
                    <a:lstStyle/>
                    <a:p>
                      <a:pPr algn="ctr"/>
                      <a:r>
                        <a:rPr lang="en-GB" sz="900" dirty="0"/>
                        <a:t>Traffic Management</a:t>
                      </a:r>
                    </a:p>
                  </a:txBody>
                  <a:tcPr/>
                </a:tc>
                <a:extLst>
                  <a:ext uri="{0D108BD9-81ED-4DB2-BD59-A6C34878D82A}">
                    <a16:rowId xmlns:a16="http://schemas.microsoft.com/office/drawing/2014/main" val="372599484"/>
                  </a:ext>
                </a:extLst>
              </a:tr>
              <a:tr h="449589">
                <a:tc>
                  <a:txBody>
                    <a:bodyPr/>
                    <a:lstStyle/>
                    <a:p>
                      <a:pPr algn="ctr"/>
                      <a:r>
                        <a:rPr lang="en-GB" sz="800" b="1" dirty="0"/>
                        <a:t>Urban areas are busy places with many people travelling by different modes of transport. This has caused urban areas to experience different traffic congestion that can lead to various problems. </a:t>
                      </a:r>
                    </a:p>
                  </a:txBody>
                  <a:tcPr anchor="ctr">
                    <a:solidFill>
                      <a:schemeClr val="accent1">
                        <a:lumMod val="20000"/>
                        <a:lumOff val="80000"/>
                      </a:schemeClr>
                    </a:solidFill>
                  </a:tcPr>
                </a:tc>
                <a:extLst>
                  <a:ext uri="{0D108BD9-81ED-4DB2-BD59-A6C34878D82A}">
                    <a16:rowId xmlns:a16="http://schemas.microsoft.com/office/drawing/2014/main" val="4110457752"/>
                  </a:ext>
                </a:extLst>
              </a:tr>
              <a:tr h="1168931">
                <a:tc>
                  <a:txBody>
                    <a:bodyPr/>
                    <a:lstStyle/>
                    <a:p>
                      <a:pPr algn="ctr"/>
                      <a:r>
                        <a:rPr lang="en-GB" sz="800" b="1" dirty="0"/>
                        <a:t>Environmental problems</a:t>
                      </a:r>
                    </a:p>
                    <a:p>
                      <a:pPr marL="171450" indent="-171450" algn="ctr">
                        <a:buFont typeface="Arial" panose="020B0604020202020204" pitchFamily="34" charset="0"/>
                        <a:buChar char="•"/>
                      </a:pPr>
                      <a:r>
                        <a:rPr lang="en-GB" sz="800" b="0" dirty="0"/>
                        <a:t>Traffic increases air pollution which releases greenhouse gases that is leading to climate change.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dirty="0"/>
                        <a:t>Economic problems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b="0" dirty="0"/>
                        <a:t>Congestion can make people late for work and business deliveries take longer. This can cause companies to loose money.</a:t>
                      </a:r>
                    </a:p>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800" b="1" dirty="0"/>
                        <a:t>Social Problems </a:t>
                      </a:r>
                    </a:p>
                    <a:p>
                      <a:pPr marL="0" indent="0" algn="ctr">
                        <a:buFont typeface="Arial" panose="020B0604020202020204" pitchFamily="34" charset="0"/>
                        <a:buNone/>
                      </a:pPr>
                      <a:r>
                        <a:rPr lang="en-GB" sz="800" b="0" dirty="0"/>
                        <a:t>There is a greater risk of accidents and congestion is a cause of frustration. Traffic can also lead to health issues  for pedestrians.</a:t>
                      </a:r>
                    </a:p>
                  </a:txBody>
                  <a:tcPr anchor="ctr">
                    <a:solidFill>
                      <a:schemeClr val="accent2">
                        <a:lumMod val="40000"/>
                        <a:lumOff val="60000"/>
                      </a:schemeClr>
                    </a:solidFill>
                  </a:tcPr>
                </a:tc>
                <a:extLst>
                  <a:ext uri="{0D108BD9-81ED-4DB2-BD59-A6C34878D82A}">
                    <a16:rowId xmlns:a16="http://schemas.microsoft.com/office/drawing/2014/main" val="2638570990"/>
                  </a:ext>
                </a:extLst>
              </a:tr>
              <a:tr h="209808">
                <a:tc>
                  <a:txBody>
                    <a:bodyPr/>
                    <a:lstStyle/>
                    <a:p>
                      <a:pPr algn="ctr"/>
                      <a:r>
                        <a:rPr lang="en-GB" sz="800" b="1" dirty="0"/>
                        <a:t>Congestion Solutions </a:t>
                      </a:r>
                    </a:p>
                  </a:txBody>
                  <a:tcPr>
                    <a:solidFill>
                      <a:schemeClr val="accent2">
                        <a:lumMod val="40000"/>
                        <a:lumOff val="60000"/>
                      </a:schemeClr>
                    </a:solidFill>
                  </a:tcPr>
                </a:tc>
                <a:extLst>
                  <a:ext uri="{0D108BD9-81ED-4DB2-BD59-A6C34878D82A}">
                    <a16:rowId xmlns:a16="http://schemas.microsoft.com/office/drawing/2014/main" val="3794847106"/>
                  </a:ext>
                </a:extLst>
              </a:tr>
              <a:tr h="945258">
                <a:tc>
                  <a:txBody>
                    <a:bodyPr/>
                    <a:lstStyle/>
                    <a:p>
                      <a:pPr marL="171450" indent="-171450" algn="l">
                        <a:buFont typeface="Arial" panose="020B0604020202020204" pitchFamily="34" charset="0"/>
                        <a:buChar char="•"/>
                      </a:pPr>
                      <a:r>
                        <a:rPr lang="en-GB" sz="800" b="0" dirty="0"/>
                        <a:t>Widen roads to allow more traffic to flow easily.</a:t>
                      </a:r>
                    </a:p>
                    <a:p>
                      <a:pPr marL="171450" indent="-171450" algn="l">
                        <a:buFont typeface="Arial" panose="020B0604020202020204" pitchFamily="34" charset="0"/>
                        <a:buChar char="•"/>
                      </a:pPr>
                      <a:r>
                        <a:rPr lang="en-GB" sz="800" b="0" dirty="0"/>
                        <a:t>Build ring roads and bypasses to keep through traffic out of city centres. </a:t>
                      </a:r>
                    </a:p>
                    <a:p>
                      <a:pPr marL="171450" indent="-171450" algn="l">
                        <a:buFont typeface="Arial" panose="020B0604020202020204" pitchFamily="34" charset="0"/>
                        <a:buChar char="•"/>
                      </a:pPr>
                      <a:r>
                        <a:rPr lang="en-GB" sz="800" b="0" dirty="0"/>
                        <a:t>Introduce park and ride schemes to reduce car use.</a:t>
                      </a:r>
                    </a:p>
                    <a:p>
                      <a:pPr marL="171450" indent="-171450" algn="l">
                        <a:buFont typeface="Arial" panose="020B0604020202020204" pitchFamily="34" charset="0"/>
                        <a:buChar char="•"/>
                      </a:pPr>
                      <a:r>
                        <a:rPr lang="en-GB" sz="800" b="0" dirty="0"/>
                        <a:t>Encourage car-sharing schemes in work places.</a:t>
                      </a:r>
                    </a:p>
                    <a:p>
                      <a:pPr marL="171450" indent="-171450" algn="l">
                        <a:buFont typeface="Arial" panose="020B0604020202020204" pitchFamily="34" charset="0"/>
                        <a:buChar char="•"/>
                      </a:pPr>
                      <a:r>
                        <a:rPr lang="en-GB" sz="800" b="0" dirty="0"/>
                        <a:t>Have public transport, cycle lanes &amp; cycle hire schemes.</a:t>
                      </a:r>
                    </a:p>
                    <a:p>
                      <a:pPr marL="171450" indent="-171450" algn="l">
                        <a:buFont typeface="Arial" panose="020B0604020202020204" pitchFamily="34" charset="0"/>
                        <a:buChar char="•"/>
                      </a:pPr>
                      <a:r>
                        <a:rPr lang="en-GB" sz="800" b="0" dirty="0"/>
                        <a:t>Having congestion charges discourages drivers from entering the busy city centres.</a:t>
                      </a:r>
                    </a:p>
                  </a:txBody>
                  <a:tcPr>
                    <a:solidFill>
                      <a:schemeClr val="accent1">
                        <a:lumMod val="20000"/>
                        <a:lumOff val="80000"/>
                      </a:schemeClr>
                    </a:solidFill>
                  </a:tcPr>
                </a:tc>
                <a:extLst>
                  <a:ext uri="{0D108BD9-81ED-4DB2-BD59-A6C34878D82A}">
                    <a16:rowId xmlns:a16="http://schemas.microsoft.com/office/drawing/2014/main" val="3008409922"/>
                  </a:ext>
                </a:extLst>
              </a:tr>
            </a:tbl>
          </a:graphicData>
        </a:graphic>
      </p:graphicFrame>
      <p:graphicFrame>
        <p:nvGraphicFramePr>
          <p:cNvPr id="52" name="Table 51">
            <a:extLst>
              <a:ext uri="{FF2B5EF4-FFF2-40B4-BE49-F238E27FC236}">
                <a16:creationId xmlns:a16="http://schemas.microsoft.com/office/drawing/2014/main" id="{8AB2D817-8329-4010-BF02-5FE5FCF77277}"/>
              </a:ext>
            </a:extLst>
          </p:cNvPr>
          <p:cNvGraphicFramePr>
            <a:graphicFrameLocks noGrp="1"/>
          </p:cNvGraphicFramePr>
          <p:nvPr/>
        </p:nvGraphicFramePr>
        <p:xfrm>
          <a:off x="6542583" y="3058849"/>
          <a:ext cx="3345746" cy="3092792"/>
        </p:xfrm>
        <a:graphic>
          <a:graphicData uri="http://schemas.openxmlformats.org/drawingml/2006/table">
            <a:tbl>
              <a:tblPr firstRow="1" bandRow="1">
                <a:tableStyleId>{21E4AEA4-8DFA-4A89-87EB-49C32662AFE0}</a:tableStyleId>
              </a:tblPr>
              <a:tblGrid>
                <a:gridCol w="1672873">
                  <a:extLst>
                    <a:ext uri="{9D8B030D-6E8A-4147-A177-3AD203B41FA5}">
                      <a16:colId xmlns:a16="http://schemas.microsoft.com/office/drawing/2014/main" val="3912018635"/>
                    </a:ext>
                  </a:extLst>
                </a:gridCol>
                <a:gridCol w="1672873">
                  <a:extLst>
                    <a:ext uri="{9D8B030D-6E8A-4147-A177-3AD203B41FA5}">
                      <a16:colId xmlns:a16="http://schemas.microsoft.com/office/drawing/2014/main" val="645942140"/>
                    </a:ext>
                  </a:extLst>
                </a:gridCol>
              </a:tblGrid>
              <a:tr h="212169">
                <a:tc gridSpan="2">
                  <a:txBody>
                    <a:bodyPr/>
                    <a:lstStyle/>
                    <a:p>
                      <a:pPr algn="ctr"/>
                      <a:r>
                        <a:rPr lang="en-GB" sz="800" dirty="0"/>
                        <a:t>Traffic Management Example: Curitiba</a:t>
                      </a:r>
                    </a:p>
                  </a:txBody>
                  <a:tcPr/>
                </a:tc>
                <a:tc hMerge="1">
                  <a:txBody>
                    <a:bodyPr/>
                    <a:lstStyle/>
                    <a:p>
                      <a:endParaRPr lang="en-GB"/>
                    </a:p>
                  </a:txBody>
                  <a:tcPr/>
                </a:tc>
                <a:extLst>
                  <a:ext uri="{0D108BD9-81ED-4DB2-BD59-A6C34878D82A}">
                    <a16:rowId xmlns:a16="http://schemas.microsoft.com/office/drawing/2014/main" val="892830019"/>
                  </a:ext>
                </a:extLst>
              </a:tr>
              <a:tr h="2879432">
                <a:tc>
                  <a:txBody>
                    <a:bodyPr/>
                    <a:lstStyle/>
                    <a:p>
                      <a:r>
                        <a:rPr lang="en-US" sz="800" baseline="0" dirty="0"/>
                        <a:t>Curitiba experienced rapid urbanization during the 1990s (much like a lot of Brazilian cities). As a result of this there were huge issues regarding transport in the city. Traffic congestion had reached such levels that it had become fashionable to get a helicopter around the city as this was quicker and easier than trying to drive. </a:t>
                      </a:r>
                    </a:p>
                    <a:p>
                      <a:endParaRPr lang="en-US" sz="800" baseline="0" dirty="0"/>
                    </a:p>
                    <a:p>
                      <a:r>
                        <a:rPr lang="en-US" sz="800" baseline="0" dirty="0"/>
                        <a:t>Air pollution was massively increasing from the amount of cars on the road causing health issues for people living in Curitiba. </a:t>
                      </a:r>
                      <a:endParaRPr lang="en-GB" sz="800" baseline="0" dirty="0"/>
                    </a:p>
                  </a:txBody>
                  <a:tcPr>
                    <a:solidFill>
                      <a:schemeClr val="accent1">
                        <a:lumMod val="20000"/>
                        <a:lumOff val="80000"/>
                      </a:schemeClr>
                    </a:solidFill>
                  </a:tcPr>
                </a:tc>
                <a:tc>
                  <a:txBody>
                    <a:bodyPr/>
                    <a:lstStyle/>
                    <a:p>
                      <a:r>
                        <a:rPr lang="en-GB" sz="800" dirty="0"/>
                        <a:t>Public</a:t>
                      </a:r>
                      <a:r>
                        <a:rPr lang="en-GB" sz="800" baseline="0" dirty="0"/>
                        <a:t> Transport: Curitiba introduced a new sustainable transport system called Bus Rapid Transit (BRT).</a:t>
                      </a:r>
                    </a:p>
                    <a:p>
                      <a:r>
                        <a:rPr lang="en-US" sz="800" baseline="0" dirty="0"/>
                        <a:t>These buses have their own individual bus lanes running through the city purely for bus use. </a:t>
                      </a:r>
                    </a:p>
                    <a:p>
                      <a:r>
                        <a:rPr lang="en-US" sz="800" baseline="0" dirty="0"/>
                        <a:t>The buses have been extended meaning that up to 400 people can get on one bus at one time. The bus platforms have been raised so they are on the same level as the bus now so people can embark and disembark easily. Tickets cost the same no matter how far you are travelling and air pollution in </a:t>
                      </a:r>
                      <a:r>
                        <a:rPr lang="en-US" sz="800" baseline="0" dirty="0" err="1"/>
                        <a:t>Curitbia</a:t>
                      </a:r>
                      <a:r>
                        <a:rPr lang="en-US" sz="800" baseline="0" dirty="0"/>
                        <a:t> has dropped massively as a result of this. </a:t>
                      </a:r>
                    </a:p>
                    <a:p>
                      <a:r>
                        <a:rPr lang="en-US" sz="800" baseline="0" dirty="0"/>
                        <a:t>Over 2 million people use these buses every day, and housing in Curitiba is now built along the bus corridor as </a:t>
                      </a:r>
                      <a:r>
                        <a:rPr lang="en-US" sz="800" baseline="0"/>
                        <a:t>this is sought after land. </a:t>
                      </a:r>
                      <a:endParaRPr lang="en-GB" sz="800" dirty="0"/>
                    </a:p>
                  </a:txBody>
                  <a:tcPr>
                    <a:solidFill>
                      <a:schemeClr val="bg1"/>
                    </a:solidFill>
                  </a:tcPr>
                </a:tc>
                <a:extLst>
                  <a:ext uri="{0D108BD9-81ED-4DB2-BD59-A6C34878D82A}">
                    <a16:rowId xmlns:a16="http://schemas.microsoft.com/office/drawing/2014/main" val="3343373861"/>
                  </a:ext>
                </a:extLst>
              </a:tr>
            </a:tbl>
          </a:graphicData>
        </a:graphic>
      </p:graphicFrame>
      <p:pic>
        <p:nvPicPr>
          <p:cNvPr id="59" name="Picture 58">
            <a:extLst>
              <a:ext uri="{FF2B5EF4-FFF2-40B4-BE49-F238E27FC236}">
                <a16:creationId xmlns:a16="http://schemas.microsoft.com/office/drawing/2014/main" id="{6559B8CF-C799-4148-93E7-5B0A7FAD0D91}"/>
              </a:ext>
            </a:extLst>
          </p:cNvPr>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56942" y="667551"/>
            <a:ext cx="178167" cy="293291"/>
          </a:xfrm>
          <a:prstGeom prst="rect">
            <a:avLst/>
          </a:prstGeom>
        </p:spPr>
      </p:pic>
      <p:pic>
        <p:nvPicPr>
          <p:cNvPr id="63" name="Picture 62">
            <a:extLst>
              <a:ext uri="{FF2B5EF4-FFF2-40B4-BE49-F238E27FC236}">
                <a16:creationId xmlns:a16="http://schemas.microsoft.com/office/drawing/2014/main" id="{3B40B2FA-5361-4671-B884-3463961FAF3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230650" y="1899030"/>
            <a:ext cx="328847" cy="328847"/>
          </a:xfrm>
          <a:prstGeom prst="rect">
            <a:avLst/>
          </a:prstGeom>
        </p:spPr>
      </p:pic>
      <p:pic>
        <p:nvPicPr>
          <p:cNvPr id="65" name="Picture 64">
            <a:extLst>
              <a:ext uri="{FF2B5EF4-FFF2-40B4-BE49-F238E27FC236}">
                <a16:creationId xmlns:a16="http://schemas.microsoft.com/office/drawing/2014/main" id="{612C19C3-D2AD-4C7C-B807-A3D5DD5BC39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222209" y="1950720"/>
            <a:ext cx="293806" cy="277157"/>
          </a:xfrm>
          <a:prstGeom prst="rect">
            <a:avLst/>
          </a:prstGeom>
        </p:spPr>
      </p:pic>
      <p:pic>
        <p:nvPicPr>
          <p:cNvPr id="67" name="Picture 66">
            <a:extLst>
              <a:ext uri="{FF2B5EF4-FFF2-40B4-BE49-F238E27FC236}">
                <a16:creationId xmlns:a16="http://schemas.microsoft.com/office/drawing/2014/main" id="{AACCC392-4AD5-476E-ADF4-83A4A3CD3F1A}"/>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291235" y="686937"/>
            <a:ext cx="251348" cy="273905"/>
          </a:xfrm>
          <a:prstGeom prst="rect">
            <a:avLst/>
          </a:prstGeom>
        </p:spPr>
      </p:pic>
      <p:pic>
        <p:nvPicPr>
          <p:cNvPr id="69" name="Picture 68">
            <a:extLst>
              <a:ext uri="{FF2B5EF4-FFF2-40B4-BE49-F238E27FC236}">
                <a16:creationId xmlns:a16="http://schemas.microsoft.com/office/drawing/2014/main" id="{ED1CD341-7144-48B9-9C2B-2F6E844E208B}"/>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392046">
            <a:off x="6189065" y="3948448"/>
            <a:ext cx="387255" cy="257190"/>
          </a:xfrm>
          <a:prstGeom prst="rect">
            <a:avLst/>
          </a:prstGeom>
        </p:spPr>
      </p:pic>
      <p:pic>
        <p:nvPicPr>
          <p:cNvPr id="71" name="Picture 70">
            <a:extLst>
              <a:ext uri="{FF2B5EF4-FFF2-40B4-BE49-F238E27FC236}">
                <a16:creationId xmlns:a16="http://schemas.microsoft.com/office/drawing/2014/main" id="{E78D30DF-E8CC-4448-9EDB-0B1BBF8AF133}"/>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666232" y="23232"/>
            <a:ext cx="211118" cy="369301"/>
          </a:xfrm>
          <a:prstGeom prst="rect">
            <a:avLst/>
          </a:prstGeom>
        </p:spPr>
      </p:pic>
      <p:sp>
        <p:nvSpPr>
          <p:cNvPr id="80" name="Oval 79">
            <a:extLst>
              <a:ext uri="{FF2B5EF4-FFF2-40B4-BE49-F238E27FC236}">
                <a16:creationId xmlns:a16="http://schemas.microsoft.com/office/drawing/2014/main" id="{9505EB1C-C376-4F5F-804E-FAD165A821B7}"/>
              </a:ext>
            </a:extLst>
          </p:cNvPr>
          <p:cNvSpPr/>
          <p:nvPr/>
        </p:nvSpPr>
        <p:spPr>
          <a:xfrm>
            <a:off x="2950535" y="3927248"/>
            <a:ext cx="197940" cy="18223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9" name="Picture 78">
            <a:extLst>
              <a:ext uri="{FF2B5EF4-FFF2-40B4-BE49-F238E27FC236}">
                <a16:creationId xmlns:a16="http://schemas.microsoft.com/office/drawing/2014/main" id="{12E59E7F-EA9C-4CC3-8C14-AE54E70104E7}"/>
              </a:ext>
            </a:extLst>
          </p:cNvPr>
          <p:cNvPicPr>
            <a:picLocks noChangeAspect="1"/>
          </p:cNvPicPr>
          <p:nvPr/>
        </p:nvPicPr>
        <p:blipFill>
          <a:blip r:embed="rId18"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rot="667851">
            <a:off x="2927866" y="3892607"/>
            <a:ext cx="241560" cy="241560"/>
          </a:xfrm>
          <a:prstGeom prst="rect">
            <a:avLst/>
          </a:prstGeom>
        </p:spPr>
      </p:pic>
      <p:pic>
        <p:nvPicPr>
          <p:cNvPr id="82" name="Picture 81">
            <a:extLst>
              <a:ext uri="{FF2B5EF4-FFF2-40B4-BE49-F238E27FC236}">
                <a16:creationId xmlns:a16="http://schemas.microsoft.com/office/drawing/2014/main" id="{FD418928-7A3B-4E36-85F4-AFA675DE30AD}"/>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1347309" y="3871562"/>
            <a:ext cx="341062" cy="234267"/>
          </a:xfrm>
          <a:prstGeom prst="rect">
            <a:avLst/>
          </a:prstGeom>
        </p:spPr>
      </p:pic>
    </p:spTree>
    <p:extLst>
      <p:ext uri="{BB962C8B-B14F-4D97-AF65-F5344CB8AC3E}">
        <p14:creationId xmlns:p14="http://schemas.microsoft.com/office/powerpoint/2010/main" val="3218712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1673" y="3127"/>
          <a:ext cx="4891408" cy="6843713"/>
        </p:xfrm>
        <a:graphic>
          <a:graphicData uri="http://schemas.openxmlformats.org/drawingml/2006/table">
            <a:tbl>
              <a:tblPr firstRow="1" bandRow="1">
                <a:tableStyleId>{21E4AEA4-8DFA-4A89-87EB-49C32662AFE0}</a:tableStyleId>
              </a:tblPr>
              <a:tblGrid>
                <a:gridCol w="1205125">
                  <a:extLst>
                    <a:ext uri="{9D8B030D-6E8A-4147-A177-3AD203B41FA5}">
                      <a16:colId xmlns:a16="http://schemas.microsoft.com/office/drawing/2014/main" val="204375177"/>
                    </a:ext>
                  </a:extLst>
                </a:gridCol>
                <a:gridCol w="1240579">
                  <a:extLst>
                    <a:ext uri="{9D8B030D-6E8A-4147-A177-3AD203B41FA5}">
                      <a16:colId xmlns:a16="http://schemas.microsoft.com/office/drawing/2014/main" val="20001"/>
                    </a:ext>
                  </a:extLst>
                </a:gridCol>
                <a:gridCol w="2445704">
                  <a:extLst>
                    <a:ext uri="{9D8B030D-6E8A-4147-A177-3AD203B41FA5}">
                      <a16:colId xmlns:a16="http://schemas.microsoft.com/office/drawing/2014/main" val="4013552053"/>
                    </a:ext>
                  </a:extLst>
                </a:gridCol>
              </a:tblGrid>
              <a:tr h="196524">
                <a:tc gridSpan="3">
                  <a:txBody>
                    <a:bodyPr/>
                    <a:lstStyle/>
                    <a:p>
                      <a:pPr algn="ctr"/>
                      <a:r>
                        <a:rPr lang="en-GB" sz="700" b="1" dirty="0"/>
                        <a:t> Urban Change in a Major UK City</a:t>
                      </a:r>
                      <a:r>
                        <a:rPr lang="en-GB" sz="700" b="1" baseline="0" dirty="0"/>
                        <a:t>: London Case Study</a:t>
                      </a:r>
                      <a:endParaRPr lang="en-GB" sz="700" b="1"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93414973"/>
                  </a:ext>
                </a:extLst>
              </a:tr>
              <a:tr h="196524">
                <a:tc>
                  <a:txBody>
                    <a:bodyPr/>
                    <a:lstStyle/>
                    <a:p>
                      <a:pPr algn="ctr"/>
                      <a:r>
                        <a:rPr lang="en-GB" sz="700" b="1" dirty="0"/>
                        <a:t>Location</a:t>
                      </a:r>
                    </a:p>
                  </a:txBody>
                  <a:tcPr>
                    <a:solidFill>
                      <a:schemeClr val="accent2">
                        <a:lumMod val="60000"/>
                        <a:lumOff val="40000"/>
                      </a:schemeClr>
                    </a:solidFill>
                  </a:tcPr>
                </a:tc>
                <a:tc gridSpan="2">
                  <a:txBody>
                    <a:bodyPr/>
                    <a:lstStyle/>
                    <a:p>
                      <a:pPr algn="ctr"/>
                      <a:r>
                        <a:rPr lang="en-GB" sz="700" b="1" dirty="0"/>
                        <a:t>City’s</a:t>
                      </a:r>
                      <a:r>
                        <a:rPr lang="en-GB" sz="700" b="1" baseline="0" dirty="0"/>
                        <a:t> Importance</a:t>
                      </a:r>
                      <a:endParaRPr lang="en-GB" sz="700" b="1" dirty="0"/>
                    </a:p>
                  </a:txBody>
                  <a:tcPr>
                    <a:solidFill>
                      <a:schemeClr val="accent2">
                        <a:lumMod val="60000"/>
                        <a:lumOff val="40000"/>
                      </a:schemeClr>
                    </a:solidFill>
                  </a:tcPr>
                </a:tc>
                <a:tc hMerge="1">
                  <a:txBody>
                    <a:bodyPr/>
                    <a:lstStyle/>
                    <a:p>
                      <a:pPr algn="ctr"/>
                      <a:endParaRPr lang="en-GB" sz="900" b="1" dirty="0"/>
                    </a:p>
                  </a:txBody>
                  <a:tcPr>
                    <a:solidFill>
                      <a:schemeClr val="accent2">
                        <a:lumMod val="60000"/>
                        <a:lumOff val="40000"/>
                      </a:schemeClr>
                    </a:solidFill>
                  </a:tcPr>
                </a:tc>
                <a:extLst>
                  <a:ext uri="{0D108BD9-81ED-4DB2-BD59-A6C34878D82A}">
                    <a16:rowId xmlns:a16="http://schemas.microsoft.com/office/drawing/2014/main" val="535031036"/>
                  </a:ext>
                </a:extLst>
              </a:tr>
              <a:tr h="1148910">
                <a:tc>
                  <a:txBody>
                    <a:bodyPr/>
                    <a:lstStyle/>
                    <a:p>
                      <a:pPr algn="l"/>
                      <a:r>
                        <a:rPr lang="en-GB" sz="700" b="1" baseline="0" dirty="0"/>
                        <a:t>London is the capital of the UK, it has a population over 8.6 million people and is classed as a World City.</a:t>
                      </a:r>
                    </a:p>
                    <a:p>
                      <a:pPr marL="0" marR="0" indent="0" algn="l" defTabSz="914400" rtl="0" eaLnBrk="1" fontAlgn="auto" latinLnBrk="0" hangingPunct="1">
                        <a:lnSpc>
                          <a:spcPct val="100000"/>
                        </a:lnSpc>
                        <a:spcBef>
                          <a:spcPts val="0"/>
                        </a:spcBef>
                        <a:spcAft>
                          <a:spcPts val="0"/>
                        </a:spcAft>
                        <a:buClrTx/>
                        <a:buSzTx/>
                        <a:buFontTx/>
                        <a:buNone/>
                        <a:tabLst/>
                        <a:defRPr/>
                      </a:pPr>
                      <a:r>
                        <a:rPr lang="en-GB" sz="700" b="1" dirty="0"/>
                        <a:t>London</a:t>
                      </a:r>
                      <a:r>
                        <a:rPr lang="en-GB" sz="700" b="1" baseline="0" dirty="0"/>
                        <a:t> is located in the South East of England on the River Thames. It was originally a Roman settlement. </a:t>
                      </a:r>
                      <a:endParaRPr lang="en-GB" sz="700" b="1" dirty="0"/>
                    </a:p>
                  </a:txBody>
                  <a:tcPr>
                    <a:solidFill>
                      <a:schemeClr val="accent2">
                        <a:lumMod val="20000"/>
                        <a:lumOff val="80000"/>
                      </a:schemeClr>
                    </a:solidFill>
                  </a:tcPr>
                </a:tc>
                <a:tc gridSpan="2">
                  <a:txBody>
                    <a:bodyPr/>
                    <a:lstStyle/>
                    <a:p>
                      <a:pPr marL="171450" indent="-171450" algn="l">
                        <a:buFont typeface="Arial" panose="020B0604020202020204" pitchFamily="34" charset="0"/>
                        <a:buChar char="•"/>
                      </a:pPr>
                      <a:r>
                        <a:rPr lang="en-GB" sz="700" b="1" dirty="0"/>
                        <a:t>Nationally:</a:t>
                      </a:r>
                      <a:r>
                        <a:rPr lang="en-GB" sz="700" b="1" baseline="0" dirty="0"/>
                        <a:t> </a:t>
                      </a:r>
                      <a:r>
                        <a:rPr lang="en-GB" sz="700" b="1" kern="1200" dirty="0">
                          <a:solidFill>
                            <a:schemeClr val="dk1"/>
                          </a:solidFill>
                          <a:effectLst/>
                          <a:latin typeface="+mn-lt"/>
                          <a:ea typeface="+mn-ea"/>
                          <a:cs typeface="+mn-cs"/>
                        </a:rPr>
                        <a:t>841,000 private sector businesses were based in London at the start of 2013, more than in any other region or country in the UK. 18 per cent are in the professional, scientific and technical activities sector.</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London generates approximately 22% of the UK’s GDP. </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London contains universities and research centres such as the London School of Economics and Imperial College London. </a:t>
                      </a:r>
                      <a:endParaRPr lang="en-GB" sz="700" b="1" baseline="0" dirty="0"/>
                    </a:p>
                    <a:p>
                      <a:pPr marL="171450" indent="-171450" algn="l">
                        <a:buFont typeface="Arial" panose="020B0604020202020204" pitchFamily="34" charset="0"/>
                        <a:buChar char="•"/>
                      </a:pPr>
                      <a:r>
                        <a:rPr lang="en-GB" sz="700" b="1" baseline="0" dirty="0"/>
                        <a:t>Internationally: </a:t>
                      </a:r>
                      <a:r>
                        <a:rPr lang="en-GB" sz="700" b="1" kern="1200" dirty="0">
                          <a:solidFill>
                            <a:schemeClr val="dk1"/>
                          </a:solidFill>
                          <a:effectLst/>
                          <a:latin typeface="+mn-lt"/>
                          <a:ea typeface="+mn-ea"/>
                          <a:cs typeface="+mn-cs"/>
                        </a:rPr>
                        <a:t>London is a centre for tourism. In 2015 the city welcomed 17.4 million international visitors. A second financial district has developed at Canary Wharf to the east of the City, which includes the global headquarters of two of the world's largest banks, HSBC and Barclays.</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6 international airports such as Gatwick,  Heathrow and </a:t>
                      </a:r>
                      <a:r>
                        <a:rPr lang="en-GB" sz="700" b="1" kern="1200" dirty="0" err="1">
                          <a:solidFill>
                            <a:schemeClr val="dk1"/>
                          </a:solidFill>
                          <a:effectLst/>
                          <a:latin typeface="+mn-lt"/>
                          <a:ea typeface="+mn-ea"/>
                          <a:cs typeface="+mn-cs"/>
                        </a:rPr>
                        <a:t>Stansted</a:t>
                      </a:r>
                      <a:r>
                        <a:rPr lang="en-GB" sz="700" b="1" kern="1200" dirty="0">
                          <a:solidFill>
                            <a:schemeClr val="dk1"/>
                          </a:solidFill>
                          <a:effectLst/>
                          <a:latin typeface="+mn-lt"/>
                          <a:ea typeface="+mn-ea"/>
                          <a:cs typeface="+mn-cs"/>
                        </a:rPr>
                        <a:t> serve London. </a:t>
                      </a:r>
                      <a:endParaRPr lang="en-GB" sz="700" b="1" dirty="0"/>
                    </a:p>
                  </a:txBody>
                  <a:tcPr>
                    <a:solidFill>
                      <a:schemeClr val="accent2">
                        <a:lumMod val="20000"/>
                        <a:lumOff val="80000"/>
                      </a:schemeClr>
                    </a:solidFill>
                  </a:tcPr>
                </a:tc>
                <a:tc hMerge="1">
                  <a:txBody>
                    <a:bodyPr/>
                    <a:lstStyle/>
                    <a:p>
                      <a:pPr marL="171450" indent="-171450" algn="l">
                        <a:buFont typeface="Arial" panose="020B0604020202020204" pitchFamily="34" charset="0"/>
                        <a:buChar char="•"/>
                      </a:pPr>
                      <a:endParaRPr lang="en-GB" sz="800" b="1" dirty="0"/>
                    </a:p>
                  </a:txBody>
                  <a:tcPr>
                    <a:solidFill>
                      <a:schemeClr val="accent2">
                        <a:lumMod val="20000"/>
                        <a:lumOff val="80000"/>
                      </a:schemeClr>
                    </a:solidFill>
                  </a:tcPr>
                </a:tc>
                <a:extLst>
                  <a:ext uri="{0D108BD9-81ED-4DB2-BD59-A6C34878D82A}">
                    <a16:rowId xmlns:a16="http://schemas.microsoft.com/office/drawing/2014/main" val="677010289"/>
                  </a:ext>
                </a:extLst>
              </a:tr>
              <a:tr h="196524">
                <a:tc gridSpan="2">
                  <a:txBody>
                    <a:bodyPr/>
                    <a:lstStyle/>
                    <a:p>
                      <a:pPr algn="ctr"/>
                      <a:r>
                        <a:rPr lang="en-GB" sz="700" b="1" dirty="0"/>
                        <a:t>Migration to London</a:t>
                      </a:r>
                    </a:p>
                  </a:txBody>
                  <a:tcPr>
                    <a:solidFill>
                      <a:schemeClr val="accent2">
                        <a:lumMod val="60000"/>
                        <a:lumOff val="40000"/>
                      </a:schemeClr>
                    </a:solidFill>
                  </a:tcPr>
                </a:tc>
                <a:tc hMerge="1">
                  <a:txBody>
                    <a:bodyPr/>
                    <a:lstStyle/>
                    <a:p>
                      <a:endParaRPr lang="en-GB"/>
                    </a:p>
                  </a:txBody>
                  <a:tcPr/>
                </a:tc>
                <a:tc>
                  <a:txBody>
                    <a:bodyPr/>
                    <a:lstStyle/>
                    <a:p>
                      <a:pPr algn="ctr"/>
                      <a:r>
                        <a:rPr lang="en-GB" sz="700" b="1" dirty="0"/>
                        <a:t>City’s Opportunities</a:t>
                      </a:r>
                    </a:p>
                  </a:txBody>
                  <a:tcPr>
                    <a:solidFill>
                      <a:schemeClr val="accent2">
                        <a:lumMod val="60000"/>
                        <a:lumOff val="40000"/>
                      </a:schemeClr>
                    </a:solidFill>
                  </a:tcPr>
                </a:tc>
                <a:extLst>
                  <a:ext uri="{0D108BD9-81ED-4DB2-BD59-A6C34878D82A}">
                    <a16:rowId xmlns:a16="http://schemas.microsoft.com/office/drawing/2014/main" val="944550515"/>
                  </a:ext>
                </a:extLst>
              </a:tr>
              <a:tr h="1148910">
                <a:tc gridSpan="2">
                  <a:txBody>
                    <a:bodyPr/>
                    <a:lstStyle/>
                    <a:p>
                      <a:pPr marL="0" indent="0" algn="l">
                        <a:buFont typeface="Arial" panose="020B0604020202020204" pitchFamily="34" charset="0"/>
                        <a:buNone/>
                      </a:pPr>
                      <a:r>
                        <a:rPr lang="en-GB" sz="700" b="1" dirty="0"/>
                        <a:t>During the industrial revolution, the population dramatically increased with people migrating from nearby rural communities</a:t>
                      </a:r>
                      <a:r>
                        <a:rPr lang="en-GB" sz="700" b="1" baseline="0" dirty="0"/>
                        <a:t> and other parts of the UK.</a:t>
                      </a:r>
                    </a:p>
                    <a:p>
                      <a:pPr marL="0" indent="0" algn="l">
                        <a:buFont typeface="Arial" panose="020B0604020202020204" pitchFamily="34" charset="0"/>
                        <a:buNone/>
                      </a:pPr>
                      <a:r>
                        <a:rPr lang="en-GB" sz="700" b="1" baseline="0" dirty="0"/>
                        <a:t>London has a youthful population as many young people (20s and 30s) especially graduates, move to London for work. They are attracted to high pay and the impressive social life in London, which has also led to natural increased due to higher than national average fertility rates.</a:t>
                      </a:r>
                    </a:p>
                    <a:p>
                      <a:pPr marL="0" indent="0" algn="l">
                        <a:buFont typeface="Arial" panose="020B0604020202020204" pitchFamily="34" charset="0"/>
                        <a:buNone/>
                      </a:pPr>
                      <a:r>
                        <a:rPr lang="en-GB" sz="700" b="1" baseline="0" dirty="0"/>
                        <a:t>Migrants from around the World, particularly within the Commonwealth and the EU have migrated to London.</a:t>
                      </a:r>
                    </a:p>
                  </a:txBody>
                  <a:tcPr>
                    <a:solidFill>
                      <a:schemeClr val="accent2">
                        <a:lumMod val="20000"/>
                        <a:lumOff val="80000"/>
                      </a:schemeClr>
                    </a:solidFill>
                  </a:tcPr>
                </a:tc>
                <a:tc hMerge="1">
                  <a:txBody>
                    <a:bodyPr/>
                    <a:lstStyle/>
                    <a:p>
                      <a:endParaRPr lang="en-GB"/>
                    </a:p>
                  </a:txBody>
                  <a:tcPr/>
                </a:tc>
                <a:tc>
                  <a:txBody>
                    <a:bodyPr/>
                    <a:lstStyle/>
                    <a:p>
                      <a:pPr marL="0"/>
                      <a:r>
                        <a:rPr lang="en-GB" sz="700" b="1" baseline="0" dirty="0">
                          <a:solidFill>
                            <a:srgbClr val="FF0000"/>
                          </a:solidFill>
                        </a:rPr>
                        <a:t>Social: </a:t>
                      </a:r>
                      <a:r>
                        <a:rPr lang="en-GB" sz="700" b="1" kern="1200" dirty="0">
                          <a:solidFill>
                            <a:schemeClr val="dk1"/>
                          </a:solidFill>
                          <a:effectLst/>
                          <a:latin typeface="+mn-lt"/>
                          <a:ea typeface="+mn-ea"/>
                          <a:cs typeface="+mn-cs"/>
                        </a:rPr>
                        <a:t>This migration and multiculturalism has been advantageous for London.  It enriches huge areas of London cultural life, from the amazing array of food to the music variety (the BBC's Asian Radio channel).  Other advantages include the great exposure people get to other religions, languages and</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cultural parties.  The London also benefits from cultural events  such as the Notting Hill Carnival. </a:t>
                      </a:r>
                    </a:p>
                    <a:p>
                      <a:pPr marL="0" marR="0" indent="0" algn="l" defTabSz="914400" rtl="0" eaLnBrk="1" fontAlgn="auto" latinLnBrk="0" hangingPunct="1">
                        <a:lnSpc>
                          <a:spcPct val="100000"/>
                        </a:lnSpc>
                        <a:spcBef>
                          <a:spcPts val="0"/>
                        </a:spcBef>
                        <a:spcAft>
                          <a:spcPts val="0"/>
                        </a:spcAft>
                        <a:buClrTx/>
                        <a:buSzTx/>
                        <a:buFontTx/>
                        <a:buNone/>
                        <a:tabLst/>
                        <a:defRPr/>
                      </a:pPr>
                      <a:r>
                        <a:rPr lang="en-GB" sz="700" b="1" kern="1200" dirty="0">
                          <a:solidFill>
                            <a:schemeClr val="dk1"/>
                          </a:solidFill>
                          <a:effectLst/>
                          <a:latin typeface="+mn-lt"/>
                          <a:ea typeface="+mn-ea"/>
                          <a:cs typeface="+mn-cs"/>
                        </a:rPr>
                        <a:t>It has a huge number of cultural attractions such as the British Museum, the National Gallery and the Natural History Museum.  </a:t>
                      </a:r>
                    </a:p>
                  </a:txBody>
                  <a:tcPr>
                    <a:solidFill>
                      <a:schemeClr val="accent2">
                        <a:lumMod val="20000"/>
                        <a:lumOff val="80000"/>
                      </a:schemeClr>
                    </a:solidFill>
                  </a:tcPr>
                </a:tc>
                <a:extLst>
                  <a:ext uri="{0D108BD9-81ED-4DB2-BD59-A6C34878D82A}">
                    <a16:rowId xmlns:a16="http://schemas.microsoft.com/office/drawing/2014/main" val="10004"/>
                  </a:ext>
                </a:extLst>
              </a:tr>
              <a:tr h="1148910">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baseline="0" dirty="0">
                          <a:solidFill>
                            <a:srgbClr val="00B050"/>
                          </a:solidFill>
                        </a:rPr>
                        <a:t>Environmental: </a:t>
                      </a:r>
                      <a:r>
                        <a:rPr lang="en-GB" sz="700" b="1" kern="1200" dirty="0">
                          <a:solidFill>
                            <a:schemeClr val="dk1"/>
                          </a:solidFill>
                          <a:effectLst/>
                          <a:latin typeface="+mn-lt"/>
                          <a:ea typeface="+mn-ea"/>
                          <a:cs typeface="+mn-cs"/>
                        </a:rPr>
                        <a:t>London has a really developed INTEGRATED transport system. Public transport accounts for 25% of London's journeys. London also has an integrated cycle network, it is estimated that over one million Londoners own bicycles but as of 2008 only around 2 per cent of all journeys in London are made by bike.</a:t>
                      </a:r>
                    </a:p>
                    <a:p>
                      <a:pPr lvl="0"/>
                      <a:r>
                        <a:rPr lang="en-GB" sz="700" b="1" kern="1200" dirty="0">
                          <a:solidFill>
                            <a:schemeClr val="dk1"/>
                          </a:solidFill>
                          <a:effectLst/>
                          <a:latin typeface="+mn-lt"/>
                          <a:ea typeface="+mn-ea"/>
                          <a:cs typeface="+mn-cs"/>
                        </a:rPr>
                        <a:t>There</a:t>
                      </a:r>
                      <a:r>
                        <a:rPr lang="en-GB" sz="700" b="1" kern="1200" baseline="0" dirty="0">
                          <a:solidFill>
                            <a:schemeClr val="dk1"/>
                          </a:solidFill>
                          <a:effectLst/>
                          <a:latin typeface="+mn-lt"/>
                          <a:ea typeface="+mn-ea"/>
                          <a:cs typeface="+mn-cs"/>
                        </a:rPr>
                        <a:t> are </a:t>
                      </a:r>
                      <a:r>
                        <a:rPr lang="en-GB" sz="700" b="1" kern="1200" dirty="0">
                          <a:solidFill>
                            <a:schemeClr val="dk1"/>
                          </a:solidFill>
                          <a:effectLst/>
                          <a:latin typeface="+mn-lt"/>
                          <a:ea typeface="+mn-ea"/>
                          <a:cs typeface="+mn-cs"/>
                        </a:rPr>
                        <a:t>700 green roofs in central London alone, covering an area of over 175,000m2.</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Using canals, rivers bird breeding.</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Green spaces open to the public including Hampstead Heath and Queen Elizabeth Park</a:t>
                      </a:r>
                      <a:r>
                        <a:rPr lang="en-GB" sz="700" b="1" kern="1200" baseline="0" dirty="0">
                          <a:solidFill>
                            <a:schemeClr val="dk1"/>
                          </a:solidFill>
                          <a:effectLst/>
                          <a:latin typeface="+mn-lt"/>
                          <a:ea typeface="+mn-ea"/>
                          <a:cs typeface="+mn-cs"/>
                        </a:rPr>
                        <a:t>.</a:t>
                      </a:r>
                      <a:endParaRPr lang="en-GB" sz="700" b="1" kern="1200" dirty="0">
                        <a:solidFill>
                          <a:schemeClr val="dk1"/>
                        </a:solidFill>
                        <a:effectLst/>
                        <a:latin typeface="+mn-lt"/>
                        <a:ea typeface="+mn-ea"/>
                        <a:cs typeface="+mn-cs"/>
                      </a:endParaRPr>
                    </a:p>
                  </a:txBody>
                  <a:tcPr/>
                </a:tc>
                <a:tc hMerge="1">
                  <a:txBody>
                    <a:bodyPr/>
                    <a:lstStyle/>
                    <a:p>
                      <a:endParaRPr lang="en-GB"/>
                    </a:p>
                  </a:txBody>
                  <a:tcPr/>
                </a:tc>
                <a:tc>
                  <a:txBody>
                    <a:bodyPr/>
                    <a:lstStyle/>
                    <a:p>
                      <a:pPr lvl="0"/>
                      <a:r>
                        <a:rPr lang="en-GB" sz="700" b="1" baseline="0" dirty="0">
                          <a:solidFill>
                            <a:srgbClr val="0070C0"/>
                          </a:solidFill>
                        </a:rPr>
                        <a:t>Economic: </a:t>
                      </a:r>
                      <a:r>
                        <a:rPr lang="en-GB" sz="700" b="1" kern="1200" dirty="0">
                          <a:solidFill>
                            <a:schemeClr val="dk1"/>
                          </a:solidFill>
                          <a:effectLst/>
                          <a:latin typeface="+mn-lt"/>
                          <a:ea typeface="+mn-ea"/>
                          <a:cs typeface="+mn-cs"/>
                        </a:rPr>
                        <a:t>London is by far the largest contributor to the economy among the English regions and countries of the UK. </a:t>
                      </a:r>
                    </a:p>
                    <a:p>
                      <a:pPr lvl="0"/>
                      <a:r>
                        <a:rPr lang="en-GB" sz="700" b="1" kern="1200" dirty="0">
                          <a:solidFill>
                            <a:schemeClr val="dk1"/>
                          </a:solidFill>
                          <a:effectLst/>
                          <a:latin typeface="+mn-lt"/>
                          <a:ea typeface="+mn-ea"/>
                          <a:cs typeface="+mn-cs"/>
                        </a:rPr>
                        <a:t>In 2010 London’s gross value added (GVA) was over £274 billion. It represented 22 per cent of the UK total, the largest regional share.</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London was responsible for 46 per cent of the total UK GVA from the financial and insurance activities sector</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London residents (aged 16 to 64 and working) are more likely to be employed in managerial, professional occupations, compared with the UK (54 and 43 per cent respectively in 2011).</a:t>
                      </a:r>
                    </a:p>
                  </a:txBody>
                  <a:tcPr/>
                </a:tc>
                <a:extLst>
                  <a:ext uri="{0D108BD9-81ED-4DB2-BD59-A6C34878D82A}">
                    <a16:rowId xmlns:a16="http://schemas.microsoft.com/office/drawing/2014/main" val="85805621"/>
                  </a:ext>
                </a:extLst>
              </a:tr>
              <a:tr h="196524">
                <a:tc gridSpan="2">
                  <a:txBody>
                    <a:bodyPr/>
                    <a:lstStyle/>
                    <a:p>
                      <a:pPr marL="0" indent="0" algn="ctr">
                        <a:buFont typeface="Arial" panose="020B0604020202020204" pitchFamily="34" charset="0"/>
                        <a:buNone/>
                      </a:pPr>
                      <a:r>
                        <a:rPr lang="en-GB" sz="700" b="1" dirty="0"/>
                        <a:t>City Challenges </a:t>
                      </a:r>
                    </a:p>
                  </a:txBody>
                  <a:tcPr>
                    <a:solidFill>
                      <a:schemeClr val="accent2">
                        <a:lumMod val="60000"/>
                        <a:lumOff val="40000"/>
                      </a:schemeClr>
                    </a:solidFill>
                  </a:tcPr>
                </a:tc>
                <a:tc hMerge="1">
                  <a:txBody>
                    <a:bodyPr/>
                    <a:lstStyle/>
                    <a:p>
                      <a:endParaRPr lang="en-GB"/>
                    </a:p>
                  </a:txBody>
                  <a:tcPr/>
                </a:tc>
                <a:tc>
                  <a:txBody>
                    <a:bodyPr/>
                    <a:lstStyle/>
                    <a:p>
                      <a:pPr marL="0" indent="0" algn="ctr">
                        <a:buFont typeface="Arial" panose="020B0604020202020204" pitchFamily="34" charset="0"/>
                        <a:buNone/>
                      </a:pPr>
                      <a:r>
                        <a:rPr lang="en-GB" sz="700" b="1" dirty="0"/>
                        <a:t>The London 2012 Olympics. Regeneration Project</a:t>
                      </a:r>
                    </a:p>
                  </a:txBody>
                  <a:tcPr>
                    <a:solidFill>
                      <a:schemeClr val="accent2">
                        <a:lumMod val="60000"/>
                        <a:lumOff val="40000"/>
                      </a:schemeClr>
                    </a:solidFill>
                  </a:tcPr>
                </a:tc>
                <a:extLst>
                  <a:ext uri="{0D108BD9-81ED-4DB2-BD59-A6C34878D82A}">
                    <a16:rowId xmlns:a16="http://schemas.microsoft.com/office/drawing/2014/main" val="3051048946"/>
                  </a:ext>
                </a:extLst>
              </a:tr>
              <a:tr h="1148910">
                <a:tc gridSpan="2">
                  <a:txBody>
                    <a:bodyPr/>
                    <a:lstStyle/>
                    <a:p>
                      <a:pPr lvl="0"/>
                      <a:r>
                        <a:rPr lang="en-GB" sz="700" b="1" dirty="0">
                          <a:solidFill>
                            <a:srgbClr val="FF0000"/>
                          </a:solidFill>
                        </a:rPr>
                        <a:t>Social</a:t>
                      </a:r>
                      <a:r>
                        <a:rPr lang="en-GB" sz="700" b="1" dirty="0"/>
                        <a:t>: High amounts of inequalities- </a:t>
                      </a:r>
                      <a:r>
                        <a:rPr lang="en-GB" sz="700" b="1" kern="1200" dirty="0">
                          <a:solidFill>
                            <a:schemeClr val="dk1"/>
                          </a:solidFill>
                          <a:effectLst/>
                          <a:latin typeface="+mn-lt"/>
                          <a:ea typeface="+mn-ea"/>
                          <a:cs typeface="+mn-cs"/>
                        </a:rPr>
                        <a:t>16% of Londoners are in the poorest tenth nationally, whilst 17% are in the richest tenth of people in the country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b="1" kern="1200" dirty="0">
                          <a:solidFill>
                            <a:schemeClr val="dk1"/>
                          </a:solidFill>
                          <a:effectLst/>
                          <a:latin typeface="+mn-lt"/>
                          <a:ea typeface="+mn-ea"/>
                          <a:cs typeface="+mn-cs"/>
                        </a:rPr>
                        <a:t>The richest 10% of people in London have 60% of all assets whilst the poorest 80% of the population share</a:t>
                      </a:r>
                      <a:r>
                        <a:rPr lang="en-GB" sz="700" b="1" kern="1200" baseline="0" dirty="0">
                          <a:solidFill>
                            <a:schemeClr val="dk1"/>
                          </a:solidFill>
                          <a:effectLst/>
                          <a:latin typeface="+mn-lt"/>
                          <a:ea typeface="+mn-ea"/>
                          <a:cs typeface="+mn-cs"/>
                        </a:rPr>
                        <a:t> </a:t>
                      </a:r>
                      <a:r>
                        <a:rPr lang="en-GB" sz="700" b="1" kern="1200" dirty="0">
                          <a:solidFill>
                            <a:schemeClr val="dk1"/>
                          </a:solidFill>
                          <a:effectLst/>
                          <a:latin typeface="+mn-lt"/>
                          <a:ea typeface="+mn-ea"/>
                          <a:cs typeface="+mn-cs"/>
                        </a:rPr>
                        <a:t>just 20% of all asset wealth in London. House prices and rents are higher in London than any other part of the country.  More people in London rent than own their house and those that rent pay more than half their weekly pay in rent.  </a:t>
                      </a:r>
                    </a:p>
                    <a:p>
                      <a:pPr lvl="0"/>
                      <a:endParaRPr lang="en-GB" sz="700" b="1" kern="1200" dirty="0">
                        <a:solidFill>
                          <a:schemeClr val="dk1"/>
                        </a:solidFill>
                        <a:effectLst/>
                        <a:latin typeface="+mn-lt"/>
                        <a:ea typeface="+mn-ea"/>
                        <a:cs typeface="+mn-cs"/>
                      </a:endParaRPr>
                    </a:p>
                  </a:txBody>
                  <a:tcPr/>
                </a:tc>
                <a:tc hMerge="1">
                  <a:txBody>
                    <a:bodyPr/>
                    <a:lstStyle/>
                    <a:p>
                      <a:endParaRPr lang="en-GB"/>
                    </a:p>
                  </a:txBody>
                  <a:tcPr/>
                </a:tc>
                <a:tc rowSpan="3">
                  <a:txBody>
                    <a:bodyPr/>
                    <a:lstStyle/>
                    <a:p>
                      <a:pPr marL="0" indent="0" algn="l">
                        <a:buFont typeface="Arial" panose="020B0604020202020204" pitchFamily="34" charset="0"/>
                        <a:buNone/>
                      </a:pPr>
                      <a:r>
                        <a:rPr lang="en-GB" sz="700" b="1" dirty="0"/>
                        <a:t>Aims:</a:t>
                      </a:r>
                      <a:r>
                        <a:rPr lang="en-GB" sz="700" b="1" baseline="0" dirty="0"/>
                        <a:t> Improve the social, economic  and environmental characteristics of North East London-The Lea Valley (Hackney, Newham, Tower hamlets).</a:t>
                      </a:r>
                      <a:endParaRPr lang="en-GB" sz="700" b="1" dirty="0"/>
                    </a:p>
                    <a:p>
                      <a:pPr marL="0" indent="0" algn="l">
                        <a:buFont typeface="Arial" panose="020B0604020202020204" pitchFamily="34" charset="0"/>
                        <a:buNone/>
                      </a:pPr>
                      <a:r>
                        <a:rPr lang="en-GB" sz="700" b="1" dirty="0"/>
                        <a:t>Main features: Brownfield sites and derelict buildings pulled down, Queen Elizabeth Olympic</a:t>
                      </a:r>
                      <a:r>
                        <a:rPr lang="en-GB" sz="700" b="1" baseline="0" dirty="0"/>
                        <a:t> Park built (100 hectares open space), Olympic Stadium (now West Ham United ground), build 2800 new homes in the East Village development, build the International Quarter, a new commercial and high rise office development employing 25,000 people and creating new job opportunities.</a:t>
                      </a:r>
                    </a:p>
                    <a:p>
                      <a:pPr marL="0" indent="0" algn="l">
                        <a:buFont typeface="Arial" panose="020B0604020202020204" pitchFamily="34" charset="0"/>
                        <a:buNone/>
                      </a:pPr>
                      <a:r>
                        <a:rPr lang="en-GB" sz="700" b="1" baseline="0" dirty="0"/>
                        <a:t>Cost: £8.7 billion including holding the 2012 Olympics and Para-Olympics!</a:t>
                      </a:r>
                    </a:p>
                    <a:p>
                      <a:pPr marL="0" indent="0" algn="l">
                        <a:buFont typeface="Arial" panose="020B0604020202020204" pitchFamily="34" charset="0"/>
                        <a:buNone/>
                      </a:pPr>
                      <a:endParaRPr lang="en-GB" sz="700" b="1" dirty="0"/>
                    </a:p>
                  </a:txBody>
                  <a:tcPr/>
                </a:tc>
                <a:extLst>
                  <a:ext uri="{0D108BD9-81ED-4DB2-BD59-A6C34878D82A}">
                    <a16:rowId xmlns:a16="http://schemas.microsoft.com/office/drawing/2014/main" val="47784397"/>
                  </a:ext>
                </a:extLst>
              </a:tr>
              <a:tr h="513986">
                <a:tc gridSpan="2">
                  <a:txBody>
                    <a:bodyPr/>
                    <a:lstStyle/>
                    <a:p>
                      <a:r>
                        <a:rPr lang="en-GB" sz="700" b="1" dirty="0">
                          <a:solidFill>
                            <a:srgbClr val="0070C0"/>
                          </a:solidFill>
                        </a:rPr>
                        <a:t>Economic</a:t>
                      </a:r>
                      <a:r>
                        <a:rPr lang="en-GB" sz="700" b="1" dirty="0"/>
                        <a:t>: </a:t>
                      </a:r>
                      <a:r>
                        <a:rPr lang="en-GB" sz="700" b="1" kern="1200" dirty="0">
                          <a:solidFill>
                            <a:schemeClr val="dk1"/>
                          </a:solidFill>
                          <a:effectLst/>
                          <a:latin typeface="+mn-lt"/>
                          <a:ea typeface="+mn-ea"/>
                          <a:cs typeface="+mn-cs"/>
                        </a:rPr>
                        <a:t>The unemployment rate was 10.0 per cent compared with 8.4 per cent for the UK</a:t>
                      </a:r>
                      <a:r>
                        <a:rPr lang="en-GB" sz="700" b="1" kern="1200" baseline="0" dirty="0">
                          <a:solidFill>
                            <a:schemeClr val="dk1"/>
                          </a:solidFill>
                          <a:effectLst/>
                          <a:latin typeface="+mn-lt"/>
                          <a:ea typeface="+mn-ea"/>
                          <a:cs typeface="+mn-cs"/>
                        </a:rPr>
                        <a:t> in 2011.</a:t>
                      </a:r>
                      <a:endParaRPr lang="en-GB" sz="700" b="1" kern="1200" dirty="0">
                        <a:solidFill>
                          <a:schemeClr val="dk1"/>
                        </a:solidFill>
                        <a:effectLst/>
                        <a:latin typeface="+mn-lt"/>
                        <a:ea typeface="+mn-ea"/>
                        <a:cs typeface="+mn-cs"/>
                      </a:endParaRPr>
                    </a:p>
                    <a:p>
                      <a:pPr marL="0" indent="0" algn="l">
                        <a:buFont typeface="Arial" panose="020B0604020202020204" pitchFamily="34" charset="0"/>
                        <a:buNone/>
                      </a:pPr>
                      <a:r>
                        <a:rPr lang="en-GB" sz="700" b="1" dirty="0"/>
                        <a:t>Poor transport connections to large economic hubs such as London and Manchester.</a:t>
                      </a:r>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71320082"/>
                  </a:ext>
                </a:extLst>
              </a:tr>
              <a:tr h="900113">
                <a:tc gridSpan="2">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solidFill>
                            <a:srgbClr val="00B050"/>
                          </a:solidFill>
                        </a:rPr>
                        <a:t>Environmental</a:t>
                      </a:r>
                      <a:r>
                        <a:rPr lang="en-GB" sz="700" b="1" dirty="0"/>
                        <a:t>: Urban sprawl has led to increased pressure and decline of greenfield sites around the city. </a:t>
                      </a:r>
                      <a:r>
                        <a:rPr lang="en-GB" sz="700" b="1" kern="1200" dirty="0">
                          <a:solidFill>
                            <a:schemeClr val="dk1"/>
                          </a:solidFill>
                          <a:effectLst/>
                          <a:latin typeface="+mn-lt"/>
                          <a:ea typeface="+mn-ea"/>
                          <a:cs typeface="+mn-cs"/>
                        </a:rPr>
                        <a:t>There is a sizeable supply of brownfield land in London, which to date remains untapped. London suffers from air pollution, mainly due to the sheer size of the city, a dense road network and high buildings.  This means that central London tends to be one of the most polluted places in the UK. </a:t>
                      </a:r>
                    </a:p>
                  </a:txBody>
                  <a:tcPr/>
                </a:tc>
                <a:tc hMerge="1">
                  <a:txBody>
                    <a:bodyPr/>
                    <a:lstStyle/>
                    <a:p>
                      <a:endParaRPr lang="en-GB"/>
                    </a:p>
                  </a:txBody>
                  <a:tcPr/>
                </a:tc>
                <a:tc vMerge="1">
                  <a:txBody>
                    <a:bodyPr/>
                    <a:lstStyle/>
                    <a:p>
                      <a:endParaRPr lang="en-GB"/>
                    </a:p>
                  </a:txBody>
                  <a:tcPr/>
                </a:tc>
                <a:extLst>
                  <a:ext uri="{0D108BD9-81ED-4DB2-BD59-A6C34878D82A}">
                    <a16:rowId xmlns:a16="http://schemas.microsoft.com/office/drawing/2014/main" val="371631324"/>
                  </a:ext>
                </a:extLst>
              </a:tr>
            </a:tbl>
          </a:graphicData>
        </a:graphic>
      </p:graphicFrame>
      <p:graphicFrame>
        <p:nvGraphicFramePr>
          <p:cNvPr id="5" name="Table 4"/>
          <p:cNvGraphicFramePr>
            <a:graphicFrameLocks noGrp="1"/>
          </p:cNvGraphicFramePr>
          <p:nvPr/>
        </p:nvGraphicFramePr>
        <p:xfrm>
          <a:off x="4923081" y="1"/>
          <a:ext cx="4968844" cy="6858320"/>
        </p:xfrm>
        <a:graphic>
          <a:graphicData uri="http://schemas.openxmlformats.org/drawingml/2006/table">
            <a:tbl>
              <a:tblPr firstRow="1" bandRow="1">
                <a:tableStyleId>{21E4AEA4-8DFA-4A89-87EB-49C32662AFE0}</a:tableStyleId>
              </a:tblPr>
              <a:tblGrid>
                <a:gridCol w="2003930">
                  <a:extLst>
                    <a:ext uri="{9D8B030D-6E8A-4147-A177-3AD203B41FA5}">
                      <a16:colId xmlns:a16="http://schemas.microsoft.com/office/drawing/2014/main" val="204375177"/>
                    </a:ext>
                  </a:extLst>
                </a:gridCol>
                <a:gridCol w="2964914">
                  <a:extLst>
                    <a:ext uri="{9D8B030D-6E8A-4147-A177-3AD203B41FA5}">
                      <a16:colId xmlns:a16="http://schemas.microsoft.com/office/drawing/2014/main" val="4013552053"/>
                    </a:ext>
                  </a:extLst>
                </a:gridCol>
              </a:tblGrid>
              <a:tr h="220627">
                <a:tc gridSpan="2">
                  <a:txBody>
                    <a:bodyPr/>
                    <a:lstStyle/>
                    <a:p>
                      <a:pPr algn="ctr"/>
                      <a:r>
                        <a:rPr lang="en-GB" sz="700" dirty="0"/>
                        <a:t>Urban Change in a Major NEE City</a:t>
                      </a:r>
                      <a:r>
                        <a:rPr lang="en-GB" sz="700" baseline="0" dirty="0"/>
                        <a:t>: RIO DE JANEIRO Case Study</a:t>
                      </a:r>
                      <a:endParaRPr lang="en-GB" sz="700" dirty="0"/>
                    </a:p>
                  </a:txBody>
                  <a:tcPr/>
                </a:tc>
                <a:tc hMerge="1">
                  <a:txBody>
                    <a:bodyPr/>
                    <a:lstStyle/>
                    <a:p>
                      <a:endParaRPr lang="en-GB"/>
                    </a:p>
                  </a:txBody>
                  <a:tcPr/>
                </a:tc>
                <a:extLst>
                  <a:ext uri="{0D108BD9-81ED-4DB2-BD59-A6C34878D82A}">
                    <a16:rowId xmlns:a16="http://schemas.microsoft.com/office/drawing/2014/main" val="2493414973"/>
                  </a:ext>
                </a:extLst>
              </a:tr>
              <a:tr h="206837">
                <a:tc>
                  <a:txBody>
                    <a:bodyPr/>
                    <a:lstStyle/>
                    <a:p>
                      <a:pPr algn="ctr"/>
                      <a:r>
                        <a:rPr lang="en-GB" sz="700" b="1" dirty="0"/>
                        <a:t>Location</a:t>
                      </a:r>
                    </a:p>
                  </a:txBody>
                  <a:tcPr>
                    <a:solidFill>
                      <a:schemeClr val="accent2">
                        <a:lumMod val="60000"/>
                        <a:lumOff val="40000"/>
                      </a:schemeClr>
                    </a:solidFill>
                  </a:tcPr>
                </a:tc>
                <a:tc>
                  <a:txBody>
                    <a:bodyPr/>
                    <a:lstStyle/>
                    <a:p>
                      <a:pPr algn="ctr"/>
                      <a:r>
                        <a:rPr lang="en-GB" sz="700" b="1" dirty="0"/>
                        <a:t>City’s</a:t>
                      </a:r>
                      <a:r>
                        <a:rPr lang="en-GB" sz="700" b="1" baseline="0" dirty="0"/>
                        <a:t> Importance</a:t>
                      </a:r>
                      <a:endParaRPr lang="en-GB" sz="700" b="1" dirty="0"/>
                    </a:p>
                  </a:txBody>
                  <a:tcPr>
                    <a:solidFill>
                      <a:schemeClr val="accent2">
                        <a:lumMod val="60000"/>
                        <a:lumOff val="40000"/>
                      </a:schemeClr>
                    </a:solidFill>
                  </a:tcPr>
                </a:tc>
                <a:extLst>
                  <a:ext uri="{0D108BD9-81ED-4DB2-BD59-A6C34878D82A}">
                    <a16:rowId xmlns:a16="http://schemas.microsoft.com/office/drawing/2014/main" val="535031036"/>
                  </a:ext>
                </a:extLst>
              </a:tr>
              <a:tr h="1016622">
                <a:tc>
                  <a:txBody>
                    <a:bodyPr/>
                    <a:lstStyle/>
                    <a:p>
                      <a:pPr algn="l"/>
                      <a:r>
                        <a:rPr lang="en-GB" sz="700" b="1" dirty="0"/>
                        <a:t>Rio is a coastal city situated in</a:t>
                      </a:r>
                      <a:r>
                        <a:rPr lang="en-GB" sz="700" b="1" baseline="0" dirty="0"/>
                        <a:t> the South East region of Brazil within the continent of South America. It is the second most populated city in the country (6.5 million) after Sao Paulo. Rio is a major port, industrial and financial centre</a:t>
                      </a:r>
                      <a:endParaRPr lang="en-GB" sz="700" b="1" dirty="0"/>
                    </a:p>
                  </a:txBody>
                  <a:tcPr>
                    <a:solidFill>
                      <a:schemeClr val="accent2">
                        <a:lumMod val="20000"/>
                        <a:lumOff val="80000"/>
                      </a:schemeClr>
                    </a:solidFill>
                  </a:tcPr>
                </a:tc>
                <a:tc>
                  <a:txBody>
                    <a:bodyPr/>
                    <a:lstStyle/>
                    <a:p>
                      <a:pPr marL="171450" indent="-171450" algn="l">
                        <a:buFont typeface="Arial" panose="020B0604020202020204" pitchFamily="34" charset="0"/>
                        <a:buChar char="•"/>
                      </a:pPr>
                      <a:r>
                        <a:rPr lang="en-GB" sz="700" b="1" dirty="0"/>
                        <a:t>Has the second largest GDP in Brazil,</a:t>
                      </a:r>
                      <a:r>
                        <a:rPr lang="en-GB" sz="700" b="1" baseline="0" dirty="0"/>
                        <a:t> producing 5% of Brazil’s GDP. </a:t>
                      </a:r>
                      <a:r>
                        <a:rPr lang="en-GB" sz="700" b="1" dirty="0"/>
                        <a:t>It is headquarters to many of Brazil’s main companies, particularly with Oil and Gas.</a:t>
                      </a:r>
                    </a:p>
                    <a:p>
                      <a:pPr marL="171450" indent="-171450" algn="l">
                        <a:buFont typeface="Arial" panose="020B0604020202020204" pitchFamily="34" charset="0"/>
                        <a:buChar char="•"/>
                      </a:pPr>
                      <a:r>
                        <a:rPr lang="en-GB" sz="700" b="1" dirty="0"/>
                        <a:t>Sugar Loaf</a:t>
                      </a:r>
                      <a:r>
                        <a:rPr lang="en-GB" sz="700" b="1" baseline="0" dirty="0"/>
                        <a:t> mountain is one of the seven wonders of the world.</a:t>
                      </a:r>
                    </a:p>
                    <a:p>
                      <a:pPr marL="171450" indent="-171450" algn="l">
                        <a:buFont typeface="Arial" panose="020B0604020202020204" pitchFamily="34" charset="0"/>
                        <a:buChar char="•"/>
                      </a:pPr>
                      <a:r>
                        <a:rPr lang="en-GB" sz="700" b="1" baseline="0" dirty="0"/>
                        <a:t>One of the most visited places in the Southern Hemisphere with 1.5 million visitors in 2013.</a:t>
                      </a:r>
                    </a:p>
                    <a:p>
                      <a:pPr marL="171450" indent="-171450" algn="l">
                        <a:buFont typeface="Arial" panose="020B0604020202020204" pitchFamily="34" charset="0"/>
                        <a:buChar char="•"/>
                      </a:pPr>
                      <a:r>
                        <a:rPr lang="en-GB" sz="700" b="1" baseline="0" dirty="0"/>
                        <a:t>Hosted the 2014 World Cup and 2016 Summer Olympics.</a:t>
                      </a:r>
                      <a:endParaRPr lang="en-GB" sz="700" b="1" dirty="0"/>
                    </a:p>
                  </a:txBody>
                  <a:tcPr>
                    <a:solidFill>
                      <a:schemeClr val="accent2">
                        <a:lumMod val="20000"/>
                        <a:lumOff val="80000"/>
                      </a:schemeClr>
                    </a:solidFill>
                  </a:tcPr>
                </a:tc>
                <a:extLst>
                  <a:ext uri="{0D108BD9-81ED-4DB2-BD59-A6C34878D82A}">
                    <a16:rowId xmlns:a16="http://schemas.microsoft.com/office/drawing/2014/main" val="677010289"/>
                  </a:ext>
                </a:extLst>
              </a:tr>
              <a:tr h="206837">
                <a:tc>
                  <a:txBody>
                    <a:bodyPr/>
                    <a:lstStyle/>
                    <a:p>
                      <a:pPr algn="ctr"/>
                      <a:r>
                        <a:rPr lang="en-GB" sz="700" b="1" dirty="0"/>
                        <a:t>Migration to Rio De Janeiro</a:t>
                      </a:r>
                    </a:p>
                  </a:txBody>
                  <a:tcPr>
                    <a:solidFill>
                      <a:schemeClr val="accent2">
                        <a:lumMod val="60000"/>
                        <a:lumOff val="40000"/>
                      </a:schemeClr>
                    </a:solidFill>
                  </a:tcPr>
                </a:tc>
                <a:tc>
                  <a:txBody>
                    <a:bodyPr/>
                    <a:lstStyle/>
                    <a:p>
                      <a:pPr algn="ctr"/>
                      <a:r>
                        <a:rPr lang="en-GB" sz="700" b="1" dirty="0"/>
                        <a:t>City’s Opportunities</a:t>
                      </a:r>
                    </a:p>
                  </a:txBody>
                  <a:tcPr>
                    <a:solidFill>
                      <a:schemeClr val="accent2">
                        <a:lumMod val="60000"/>
                        <a:lumOff val="40000"/>
                      </a:schemeClr>
                    </a:solidFill>
                  </a:tcPr>
                </a:tc>
                <a:extLst>
                  <a:ext uri="{0D108BD9-81ED-4DB2-BD59-A6C34878D82A}">
                    <a16:rowId xmlns:a16="http://schemas.microsoft.com/office/drawing/2014/main" val="944550515"/>
                  </a:ext>
                </a:extLst>
              </a:tr>
              <a:tr h="815209">
                <a:tc rowSpan="2">
                  <a:txBody>
                    <a:bodyPr/>
                    <a:lstStyle/>
                    <a:p>
                      <a:pPr marL="0" indent="0" algn="l">
                        <a:buFont typeface="Arial" panose="020B0604020202020204" pitchFamily="34" charset="0"/>
                        <a:buNone/>
                      </a:pPr>
                      <a:r>
                        <a:rPr lang="en-GB" sz="700" b="1" dirty="0"/>
                        <a:t>The city began </a:t>
                      </a:r>
                      <a:r>
                        <a:rPr lang="en-GB" sz="700" b="1" baseline="0" dirty="0"/>
                        <a:t>when Portuguese settlers with slaves arrived in 1502. Since then, Rio has become home to various ethnic groups. </a:t>
                      </a:r>
                      <a:r>
                        <a:rPr lang="en-GB" sz="700" b="1" kern="1200" dirty="0">
                          <a:solidFill>
                            <a:schemeClr val="dk1"/>
                          </a:solidFill>
                          <a:effectLst/>
                          <a:latin typeface="+mn-lt"/>
                          <a:ea typeface="+mn-ea"/>
                          <a:cs typeface="+mn-cs"/>
                        </a:rPr>
                        <a:t>Rural to urban migration accounts for 65% of all population growth in Rio de Janeiro,</a:t>
                      </a:r>
                      <a:r>
                        <a:rPr lang="en-GB" sz="700" b="1" kern="1200" baseline="0" dirty="0">
                          <a:solidFill>
                            <a:schemeClr val="dk1"/>
                          </a:solidFill>
                          <a:effectLst/>
                          <a:latin typeface="+mn-lt"/>
                          <a:ea typeface="+mn-ea"/>
                          <a:cs typeface="+mn-cs"/>
                        </a:rPr>
                        <a:t> </a:t>
                      </a:r>
                      <a:r>
                        <a:rPr lang="en-GB" sz="700" b="1" baseline="0" dirty="0"/>
                        <a:t>millions of people have migrated from rural areas that have suffered from drought, lack of services and unemployment to Rio. People do this to search for a better quality of life. </a:t>
                      </a:r>
                    </a:p>
                    <a:p>
                      <a:pPr marL="0" indent="0" algn="l">
                        <a:buFont typeface="Arial" panose="020B0604020202020204" pitchFamily="34" charset="0"/>
                        <a:buNone/>
                      </a:pPr>
                      <a:r>
                        <a:rPr lang="en-GB" sz="700" b="1" baseline="0" dirty="0"/>
                        <a:t>This expanding population has resulted in the rapid urbanisation of Rio de Janeiro. This  has led to the growth of favela's in Rio such as Rocinha.</a:t>
                      </a:r>
                    </a:p>
                  </a:txBody>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baseline="0" dirty="0">
                          <a:solidFill>
                            <a:srgbClr val="FF0000"/>
                          </a:solidFill>
                        </a:rPr>
                        <a:t>Social: </a:t>
                      </a:r>
                      <a:r>
                        <a:rPr lang="en-GB" sz="700" b="1" baseline="0" dirty="0"/>
                        <a:t>Standards of living are gradually improving. The Rio Carnival is an important cultural event for traditional dancing and music.</a:t>
                      </a:r>
                      <a:r>
                        <a:rPr lang="en-GB" sz="700" b="1" kern="1200" dirty="0">
                          <a:solidFill>
                            <a:schemeClr val="dk1"/>
                          </a:solidFill>
                          <a:effectLst/>
                          <a:latin typeface="+mn-lt"/>
                          <a:ea typeface="+mn-ea"/>
                          <a:cs typeface="+mn-cs"/>
                        </a:rPr>
                        <a:t> Improvements life expectancy in Rio is 77 years in comparison to a 73-year average for Brazil. In Rio there are 1000 primary schools and 400 secondary schools. Rio contains 19 of the top 50 schools in the country and 6 major universities. </a:t>
                      </a:r>
                    </a:p>
                  </a:txBody>
                  <a:tcPr anchor="ctr"/>
                </a:tc>
                <a:extLst>
                  <a:ext uri="{0D108BD9-81ED-4DB2-BD59-A6C34878D82A}">
                    <a16:rowId xmlns:a16="http://schemas.microsoft.com/office/drawing/2014/main" val="85805621"/>
                  </a:ext>
                </a:extLst>
              </a:tr>
              <a:tr h="556223">
                <a:tc vMerge="1">
                  <a:txBody>
                    <a:bodyPr/>
                    <a:lstStyle/>
                    <a:p>
                      <a:endParaRPr lang="en-GB"/>
                    </a:p>
                  </a:txBody>
                  <a:tcPr/>
                </a:tc>
                <a:tc rowSpan="3">
                  <a:txBody>
                    <a:bodyPr/>
                    <a:lstStyle/>
                    <a:p>
                      <a:pPr marL="0" indent="0" algn="l">
                        <a:buFont typeface="Arial" panose="020B0604020202020204" pitchFamily="34" charset="0"/>
                        <a:buNone/>
                      </a:pPr>
                      <a:r>
                        <a:rPr lang="en-GB" sz="700" b="1" baseline="0" dirty="0">
                          <a:solidFill>
                            <a:srgbClr val="0070C0"/>
                          </a:solidFill>
                        </a:rPr>
                        <a:t>Economic: </a:t>
                      </a:r>
                      <a:r>
                        <a:rPr lang="en-GB" sz="700" b="1" baseline="0" dirty="0"/>
                        <a:t>Rio has one of the highest incomes per person in the country. The city has various types of employment including oil, retail and manufacturing. </a:t>
                      </a:r>
                      <a:r>
                        <a:rPr lang="en-GB" sz="700" b="1" kern="1200" dirty="0">
                          <a:solidFill>
                            <a:schemeClr val="dk1"/>
                          </a:solidFill>
                          <a:effectLst/>
                          <a:latin typeface="+mn-lt"/>
                          <a:ea typeface="+mn-ea"/>
                          <a:cs typeface="+mn-cs"/>
                        </a:rPr>
                        <a:t>Rio provides 6% of all employment in Brazil. Land Rover has recently opened a £240 million car-manufacturing factory in Rio employing 300 people. Transnational corporations such as Microsoft have identifies Rio as a growing market, building a $100 million technology park in order to promote investment. </a:t>
                      </a:r>
                      <a:endParaRPr lang="en-GB" sz="700" b="1" baseline="0" dirty="0"/>
                    </a:p>
                  </a:txBody>
                  <a:tcPr anchor="ctr"/>
                </a:tc>
                <a:extLst>
                  <a:ext uri="{0D108BD9-81ED-4DB2-BD59-A6C34878D82A}">
                    <a16:rowId xmlns:a16="http://schemas.microsoft.com/office/drawing/2014/main" val="2152678552"/>
                  </a:ext>
                </a:extLst>
              </a:tr>
              <a:tr h="198096">
                <a:tc>
                  <a:txBody>
                    <a:bodyPr/>
                    <a:lstStyle/>
                    <a:p>
                      <a:pPr marL="0" marR="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t>City Challenges </a:t>
                      </a:r>
                    </a:p>
                  </a:txBody>
                  <a:tcPr>
                    <a:lnB w="12700" cap="flat" cmpd="sng" algn="ctr">
                      <a:solidFill>
                        <a:schemeClr val="bg2"/>
                      </a:solidFill>
                      <a:prstDash val="solid"/>
                      <a:round/>
                      <a:headEnd type="none" w="med" len="med"/>
                      <a:tailEnd type="none" w="med" len="med"/>
                    </a:lnB>
                    <a:solidFill>
                      <a:schemeClr val="accent2">
                        <a:lumMod val="60000"/>
                        <a:lumOff val="40000"/>
                      </a:schemeClr>
                    </a:solidFill>
                  </a:tcPr>
                </a:tc>
                <a:tc vMerge="1">
                  <a:txBody>
                    <a:bodyPr/>
                    <a:lstStyle/>
                    <a:p>
                      <a:endParaRPr lang="en-GB"/>
                    </a:p>
                  </a:txBody>
                  <a:tcPr/>
                </a:tc>
                <a:extLst>
                  <a:ext uri="{0D108BD9-81ED-4DB2-BD59-A6C34878D82A}">
                    <a16:rowId xmlns:a16="http://schemas.microsoft.com/office/drawing/2014/main" val="10006"/>
                  </a:ext>
                </a:extLst>
              </a:tr>
              <a:tr h="347928">
                <a:tc rowSpan="3">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solidFill>
                            <a:srgbClr val="FF0000"/>
                          </a:solidFill>
                        </a:rPr>
                        <a:t>Social: </a:t>
                      </a:r>
                      <a:r>
                        <a:rPr lang="en-GB" sz="700" b="1" baseline="0" dirty="0"/>
                        <a:t>There is  a severe shortage of housing, schools and healthcare centres available. Large scale social inequality, is creating tensions between the rich and poor. </a:t>
                      </a:r>
                      <a:r>
                        <a:rPr lang="en-GB" sz="700" b="1" kern="1200" dirty="0">
                          <a:solidFill>
                            <a:schemeClr val="dk1"/>
                          </a:solidFill>
                          <a:effectLst/>
                          <a:latin typeface="+mn-lt"/>
                          <a:ea typeface="+mn-ea"/>
                          <a:cs typeface="+mn-cs"/>
                        </a:rPr>
                        <a:t>There are 105 hospitals in Rio however only 34% of these are public. </a:t>
                      </a:r>
                      <a:r>
                        <a:rPr lang="en-GB" sz="700" b="1" dirty="0"/>
                        <a:t>Murder, kidnapping, carjacking and armed assault occur regularly in the Favelas of Rio. With there being over 750 Favelas across Rio and many of them controlled by drug gangs controlling them is a huge issue!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700" b="1" dirty="0"/>
                    </a:p>
                  </a:txBody>
                  <a:tcPr>
                    <a:lnT w="12700" cap="flat" cmpd="sng" algn="ctr">
                      <a:solidFill>
                        <a:schemeClr val="bg2"/>
                      </a:solidFill>
                      <a:prstDash val="solid"/>
                      <a:round/>
                      <a:headEnd type="none" w="med" len="med"/>
                      <a:tailEnd type="none" w="med" len="med"/>
                    </a:lnT>
                    <a:solidFill>
                      <a:schemeClr val="accent2">
                        <a:lumMod val="20000"/>
                        <a:lumOff val="80000"/>
                      </a:schemeClr>
                    </a:solidFill>
                  </a:tcPr>
                </a:tc>
                <a:tc vMerge="1">
                  <a:txBody>
                    <a:bodyPr/>
                    <a:lstStyle/>
                    <a:p>
                      <a:endParaRPr lang="en-GB"/>
                    </a:p>
                  </a:txBody>
                  <a:tcPr/>
                </a:tc>
                <a:extLst>
                  <a:ext uri="{0D108BD9-81ED-4DB2-BD59-A6C34878D82A}">
                    <a16:rowId xmlns:a16="http://schemas.microsoft.com/office/drawing/2014/main" val="10007"/>
                  </a:ext>
                </a:extLst>
              </a:tr>
              <a:tr h="931134">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baseline="0" dirty="0">
                          <a:solidFill>
                            <a:srgbClr val="00B050"/>
                          </a:solidFill>
                        </a:rPr>
                        <a:t>Environmental: </a:t>
                      </a:r>
                      <a:r>
                        <a:rPr lang="en-GB" sz="700" b="1" baseline="0" dirty="0"/>
                        <a:t>The hosting of the major sporting events encouraged more investment in sewage works and public transport systems. </a:t>
                      </a:r>
                      <a:r>
                        <a:rPr lang="en-GB" sz="700" b="1" kern="1200" dirty="0">
                          <a:solidFill>
                            <a:schemeClr val="dk1"/>
                          </a:solidFill>
                          <a:effectLst/>
                          <a:latin typeface="+mn-lt"/>
                          <a:ea typeface="+mn-ea"/>
                          <a:cs typeface="+mn-cs"/>
                        </a:rPr>
                        <a:t>95% of the population has mains water supply in Rio de Janeiro compared with only 65% of the rural population. The lowering of energy costs and building of hydroelectric power plants in Rio now means that 99% of the city has access to the power grid. The </a:t>
                      </a:r>
                      <a:r>
                        <a:rPr lang="en-GB" sz="700" b="1" kern="1200" dirty="0" err="1">
                          <a:solidFill>
                            <a:schemeClr val="dk1"/>
                          </a:solidFill>
                          <a:effectLst/>
                          <a:latin typeface="+mn-lt"/>
                          <a:ea typeface="+mn-ea"/>
                          <a:cs typeface="+mn-cs"/>
                        </a:rPr>
                        <a:t>Simplicio</a:t>
                      </a:r>
                      <a:r>
                        <a:rPr lang="en-GB" sz="700" b="1" kern="1200" dirty="0">
                          <a:solidFill>
                            <a:schemeClr val="dk1"/>
                          </a:solidFill>
                          <a:effectLst/>
                          <a:latin typeface="+mn-lt"/>
                          <a:ea typeface="+mn-ea"/>
                          <a:cs typeface="+mn-cs"/>
                        </a:rPr>
                        <a:t> hydroelectric complex built in 2013 supplies the city with 30% more energy. </a:t>
                      </a:r>
                    </a:p>
                  </a:txBody>
                  <a:tcPr anchor="ctr"/>
                </a:tc>
                <a:extLst>
                  <a:ext uri="{0D108BD9-81ED-4DB2-BD59-A6C34878D82A}">
                    <a16:rowId xmlns:a16="http://schemas.microsoft.com/office/drawing/2014/main" val="849181187"/>
                  </a:ext>
                </a:extLst>
              </a:tr>
              <a:tr h="198096">
                <a:tc vMerge="1">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700" b="1" dirty="0"/>
                    </a:p>
                  </a:txBody>
                  <a:tcPr>
                    <a:solidFill>
                      <a:schemeClr val="accent2">
                        <a:lumMod val="60000"/>
                        <a:lumOff val="40000"/>
                      </a:schemeClr>
                    </a:solidFill>
                  </a:tcPr>
                </a:tc>
                <a:tc>
                  <a:txBody>
                    <a:bodyPr/>
                    <a:lstStyle/>
                    <a:p>
                      <a:pPr marL="0" indent="0" algn="ctr">
                        <a:buFont typeface="Arial" panose="020B0604020202020204" pitchFamily="34" charset="0"/>
                        <a:buNone/>
                      </a:pPr>
                      <a:r>
                        <a:rPr lang="en-GB" sz="700" b="1" kern="1200" dirty="0">
                          <a:solidFill>
                            <a:schemeClr val="dk1"/>
                          </a:solidFill>
                          <a:effectLst/>
                          <a:latin typeface="+mn-lt"/>
                          <a:ea typeface="+mn-ea"/>
                          <a:cs typeface="+mn-cs"/>
                        </a:rPr>
                        <a:t>Self-help schemes - Rocinha</a:t>
                      </a:r>
                      <a:r>
                        <a:rPr lang="en-GB" sz="700" b="1" kern="1200">
                          <a:solidFill>
                            <a:schemeClr val="dk1"/>
                          </a:solidFill>
                          <a:effectLst/>
                          <a:latin typeface="+mn-lt"/>
                          <a:ea typeface="+mn-ea"/>
                          <a:cs typeface="+mn-cs"/>
                        </a:rPr>
                        <a:t>, Favela Bairro </a:t>
                      </a:r>
                      <a:r>
                        <a:rPr lang="en-GB" sz="700" b="1" kern="1200" dirty="0">
                          <a:solidFill>
                            <a:schemeClr val="dk1"/>
                          </a:solidFill>
                          <a:effectLst/>
                          <a:latin typeface="+mn-lt"/>
                          <a:ea typeface="+mn-ea"/>
                          <a:cs typeface="+mn-cs"/>
                        </a:rPr>
                        <a:t>Project </a:t>
                      </a:r>
                      <a:endParaRPr lang="en-GB" sz="700" b="1" dirty="0"/>
                    </a:p>
                  </a:txBody>
                  <a:tcPr>
                    <a:solidFill>
                      <a:schemeClr val="accent2">
                        <a:lumMod val="60000"/>
                        <a:lumOff val="40000"/>
                      </a:schemeClr>
                    </a:solidFill>
                  </a:tcPr>
                </a:tc>
                <a:extLst>
                  <a:ext uri="{0D108BD9-81ED-4DB2-BD59-A6C34878D82A}">
                    <a16:rowId xmlns:a16="http://schemas.microsoft.com/office/drawing/2014/main" val="3051048946"/>
                  </a:ext>
                </a:extLst>
              </a:tr>
              <a:tr h="838097">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solidFill>
                            <a:srgbClr val="0070C0"/>
                          </a:solidFill>
                        </a:rPr>
                        <a:t>Economic: </a:t>
                      </a:r>
                      <a:r>
                        <a:rPr lang="en-GB" sz="700" b="1" dirty="0">
                          <a:ea typeface="Segoe UI Black" pitchFamily="34" charset="0"/>
                          <a:cs typeface="Segoe UI Black" pitchFamily="34" charset="0"/>
                        </a:rPr>
                        <a:t>Unemployment rates in the favelas of Rio are over 20% and most people have to make a living by working in the informal economy.</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t>called Favelas. </a:t>
                      </a:r>
                      <a:r>
                        <a:rPr lang="en-GB" sz="700" b="1" dirty="0">
                          <a:ea typeface="Segoe UI Black" pitchFamily="34" charset="0"/>
                          <a:cs typeface="Segoe UI Black" pitchFamily="34" charset="0"/>
                        </a:rPr>
                        <a:t>The richest 1% of the population of Rio earn 12% of total income and the poorest 50% of the population only earn 13% of the total income.</a:t>
                      </a:r>
                    </a:p>
                  </a:txBody>
                  <a:tcPr/>
                </a:tc>
                <a:tc rowSpan="2">
                  <a:txBody>
                    <a:bodyPr/>
                    <a:lstStyle/>
                    <a:p>
                      <a:pPr marL="171450" indent="-171450" algn="l">
                        <a:buFont typeface="Arial" panose="020B0604020202020204" pitchFamily="34" charset="0"/>
                        <a:buChar char="•"/>
                      </a:pPr>
                      <a:r>
                        <a:rPr lang="en-GB" sz="700" b="1" dirty="0"/>
                        <a:t>Budget of $1 billion</a:t>
                      </a:r>
                      <a:r>
                        <a:rPr lang="en-GB" sz="700" b="1" baseline="0" dirty="0"/>
                        <a:t> US dollars.</a:t>
                      </a:r>
                    </a:p>
                    <a:p>
                      <a:pPr marL="171450" indent="-171450" algn="l">
                        <a:buFont typeface="Arial" panose="020B0604020202020204" pitchFamily="34" charset="0"/>
                        <a:buChar char="•"/>
                      </a:pPr>
                      <a:r>
                        <a:rPr lang="en-GB" sz="700" b="1" baseline="0" dirty="0"/>
                        <a:t>Paved and formally named streets.. Access to credit for inhabitants of the Rocinha to build their own homes. </a:t>
                      </a:r>
                      <a:r>
                        <a:rPr lang="en-GB" sz="700" dirty="0"/>
                        <a:t>Giving </a:t>
                      </a:r>
                      <a:r>
                        <a:rPr lang="en-GB" sz="700" b="1" dirty="0"/>
                        <a:t>school grants to poor families to help meet the cost of keeping their child in school.</a:t>
                      </a:r>
                    </a:p>
                    <a:p>
                      <a:pPr marL="171450" indent="-171450" algn="l">
                        <a:buFont typeface="Arial" panose="020B0604020202020204" pitchFamily="34" charset="0"/>
                        <a:buChar char="•"/>
                      </a:pPr>
                      <a:r>
                        <a:rPr lang="en-GB" sz="700" b="1" dirty="0"/>
                        <a:t>Making money available to pay for free lessons in volleyball, football, swimming and squash in Rocinha Favela..</a:t>
                      </a:r>
                      <a:r>
                        <a:rPr lang="en-GB" sz="700" b="1" baseline="0" dirty="0"/>
                        <a:t> </a:t>
                      </a:r>
                      <a:r>
                        <a:rPr lang="en-GB" sz="700" b="1" dirty="0"/>
                        <a:t>Opening a private university in the Rocinha Favela</a:t>
                      </a:r>
                      <a:r>
                        <a:rPr lang="en-GB" sz="700" b="1" baseline="0" dirty="0"/>
                        <a:t>. </a:t>
                      </a:r>
                      <a:r>
                        <a:rPr lang="en-GB" sz="700" b="1" dirty="0"/>
                        <a:t>The</a:t>
                      </a:r>
                      <a:r>
                        <a:rPr lang="en-GB" sz="700" b="1" baseline="0" dirty="0"/>
                        <a:t> authorities have provided basic materials to improve peoples homes with safe electricity and sewage pipes. </a:t>
                      </a:r>
                    </a:p>
                    <a:p>
                      <a:pPr marL="171450" indent="-171450" algn="l">
                        <a:buFont typeface="Arial" panose="020B0604020202020204" pitchFamily="34" charset="0"/>
                        <a:buChar char="•"/>
                      </a:pPr>
                      <a:r>
                        <a:rPr lang="en-GB" sz="700" b="1" baseline="0" dirty="0"/>
                        <a:t>Government has demolished houses and created new estates.</a:t>
                      </a:r>
                    </a:p>
                    <a:p>
                      <a:pPr marL="171450" indent="-171450" algn="l">
                        <a:buFont typeface="Arial" panose="020B0604020202020204" pitchFamily="34" charset="0"/>
                        <a:buChar char="•"/>
                      </a:pPr>
                      <a:r>
                        <a:rPr lang="en-GB" sz="700" b="1" baseline="0" dirty="0"/>
                        <a:t>Community policing has been established, along with a tougher stance on gangs with military backed police through the process of ‘Pacification’. </a:t>
                      </a:r>
                      <a:r>
                        <a:rPr lang="en-GB" sz="700" b="1" dirty="0"/>
                        <a:t>Police units put in favelas – 38 areas covered, more than 9000 police officers in total.</a:t>
                      </a:r>
                      <a:r>
                        <a:rPr lang="en-GB" sz="700" b="1" baseline="0" dirty="0"/>
                        <a:t> </a:t>
                      </a:r>
                    </a:p>
                    <a:p>
                      <a:pPr marL="171450" indent="-171450" algn="l">
                        <a:buFont typeface="Arial" panose="020B0604020202020204" pitchFamily="34" charset="0"/>
                        <a:buChar char="•"/>
                      </a:pPr>
                      <a:r>
                        <a:rPr lang="en-GB" sz="700" b="1" baseline="0" dirty="0"/>
                        <a:t>Greater investment in new road and rail network to reduce pollution and increase connections between rich and poor areas. New cable car system to the favela with one return ticket per day for inhabitants.</a:t>
                      </a:r>
                    </a:p>
                    <a:p>
                      <a:pPr marL="171450" indent="-171450" algn="l">
                        <a:buFont typeface="Arial" panose="020B0604020202020204" pitchFamily="34" charset="0"/>
                        <a:buChar char="•"/>
                      </a:pPr>
                      <a:r>
                        <a:rPr lang="en-GB" sz="700" b="1" baseline="0" dirty="0"/>
                        <a:t>100% mortgages available so inhabitants can purchase their own homes.</a:t>
                      </a:r>
                      <a:endParaRPr lang="en-GB" sz="700" b="1" dirty="0"/>
                    </a:p>
                  </a:txBody>
                  <a:tcPr anchor="ctr"/>
                </a:tc>
                <a:extLst>
                  <a:ext uri="{0D108BD9-81ED-4DB2-BD59-A6C34878D82A}">
                    <a16:rowId xmlns:a16="http://schemas.microsoft.com/office/drawing/2014/main" val="47784397"/>
                  </a:ext>
                </a:extLst>
              </a:tr>
              <a:tr h="1322295">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700" b="1" dirty="0">
                          <a:solidFill>
                            <a:srgbClr val="00B050"/>
                          </a:solidFill>
                        </a:rPr>
                        <a:t>Environmental: </a:t>
                      </a:r>
                      <a:r>
                        <a:rPr lang="en-GB" sz="700" b="1" dirty="0"/>
                        <a:t>Shanty</a:t>
                      </a:r>
                      <a:r>
                        <a:rPr lang="en-GB" sz="700" b="1" baseline="0" dirty="0"/>
                        <a:t> towns called Favelas are established around the city, typically on unfavourable land, such as hills. </a:t>
                      </a:r>
                      <a:r>
                        <a:rPr lang="en-GB" sz="700" b="1" dirty="0"/>
                        <a:t>Air pollution is estimated to cause 5000 deaths per year in Rio! Cars have increased by 40% and many people prefer to travel by car due to high crime rates. The city is often covered in smog due to heavy traffic and congestion as well as mist from the Atlantic mixing with car and factory fumes.</a:t>
                      </a:r>
                    </a:p>
                  </a:txBody>
                  <a:tcPr/>
                </a:tc>
                <a:tc vMerge="1">
                  <a:txBody>
                    <a:bodyPr/>
                    <a:lstStyle/>
                    <a:p>
                      <a:endParaRPr lang="en-GB"/>
                    </a:p>
                  </a:txBody>
                  <a:tcPr/>
                </a:tc>
                <a:extLst>
                  <a:ext uri="{0D108BD9-81ED-4DB2-BD59-A6C34878D82A}">
                    <a16:rowId xmlns:a16="http://schemas.microsoft.com/office/drawing/2014/main" val="1026955489"/>
                  </a:ext>
                </a:extLst>
              </a:tr>
            </a:tbl>
          </a:graphicData>
        </a:graphic>
      </p:graphicFrame>
      <p:sp>
        <p:nvSpPr>
          <p:cNvPr id="3" name="Rectangle 2"/>
          <p:cNvSpPr/>
          <p:nvPr/>
        </p:nvSpPr>
        <p:spPr>
          <a:xfrm>
            <a:off x="2476500" y="2957306"/>
            <a:ext cx="4953000" cy="369332"/>
          </a:xfrm>
          <a:prstGeom prst="rect">
            <a:avLst/>
          </a:prstGeom>
        </p:spPr>
        <p:txBody>
          <a:bodyPr>
            <a:spAutoFit/>
          </a:bodyPr>
          <a:lstStyle/>
          <a:p>
            <a:endParaRPr lang="en-GB" dirty="0"/>
          </a:p>
        </p:txBody>
      </p:sp>
      <p:pic>
        <p:nvPicPr>
          <p:cNvPr id="11" name="Picture 10"/>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920399">
            <a:off x="4367213" y="66315"/>
            <a:ext cx="521826" cy="327625"/>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93657">
            <a:off x="9351573" y="44282"/>
            <a:ext cx="511697" cy="355303"/>
          </a:xfrm>
          <a:prstGeom prst="rect">
            <a:avLst/>
          </a:prstGeom>
        </p:spPr>
      </p:pic>
    </p:spTree>
    <p:extLst>
      <p:ext uri="{BB962C8B-B14F-4D97-AF65-F5344CB8AC3E}">
        <p14:creationId xmlns:p14="http://schemas.microsoft.com/office/powerpoint/2010/main" val="9442694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3878cce-4ba3-47c9-bba2-802d2d604774">
      <UserInfo>
        <DisplayName/>
        <AccountId xsi:nil="true"/>
        <AccountType/>
      </UserInfo>
    </SharedWithUsers>
    <Date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Modifiedby xmlns="eaff1878-c271-4814-910b-972278de832e">
      <UserInfo>
        <DisplayName/>
        <AccountId xsi:nil="true"/>
        <AccountType/>
      </UserInfo>
    </Modifiedby>
    <PaulaAtkinson xmlns="eaff1878-c271-4814-910b-972278de832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9E87F-8986-494F-8530-84EC0BEB728E}">
  <ds:schemaRefs>
    <ds:schemaRef ds:uri="http://schemas.microsoft.com/sharepoint/v3/contenttype/forms"/>
  </ds:schemaRefs>
</ds:datastoreItem>
</file>

<file path=customXml/itemProps2.xml><?xml version="1.0" encoding="utf-8"?>
<ds:datastoreItem xmlns:ds="http://schemas.openxmlformats.org/officeDocument/2006/customXml" ds:itemID="{782981A4-FD4A-4087-93B4-EF9571503641}">
  <ds:schemaRefs>
    <ds:schemaRef ds:uri="eaff1878-c271-4814-910b-972278de832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23878cce-4ba3-47c9-bba2-802d2d604774"/>
    <ds:schemaRef ds:uri="http://www.w3.org/XML/1998/namespace"/>
    <ds:schemaRef ds:uri="http://purl.org/dc/dcmitype/"/>
  </ds:schemaRefs>
</ds:datastoreItem>
</file>

<file path=customXml/itemProps3.xml><?xml version="1.0" encoding="utf-8"?>
<ds:datastoreItem xmlns:ds="http://schemas.openxmlformats.org/officeDocument/2006/customXml" ds:itemID="{5562AE14-02F9-4296-9ED7-F0C76B6BF2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878cce-4ba3-47c9-bba2-802d2d604774"/>
    <ds:schemaRef ds:uri="eaff1878-c271-4814-910b-972278de83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6163</TotalTime>
  <Words>8271</Words>
  <Application>Microsoft Office PowerPoint</Application>
  <PresentationFormat>A4 Paper (210x297 mm)</PresentationFormat>
  <Paragraphs>587</Paragraphs>
  <Slides>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Segoe UI Black</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Paul Forster</cp:lastModifiedBy>
  <cp:revision>182</cp:revision>
  <cp:lastPrinted>2019-01-23T11:22:43Z</cp:lastPrinted>
  <dcterms:created xsi:type="dcterms:W3CDTF">2017-09-02T18:17:36Z</dcterms:created>
  <dcterms:modified xsi:type="dcterms:W3CDTF">2025-10-09T17:27:36Z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343000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