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4"/>
  </p:notesMasterIdLst>
  <p:sldIdLst>
    <p:sldId id="260" r:id="rId5"/>
    <p:sldId id="266" r:id="rId6"/>
    <p:sldId id="257" r:id="rId7"/>
    <p:sldId id="259" r:id="rId8"/>
    <p:sldId id="258" r:id="rId9"/>
    <p:sldId id="262" r:id="rId10"/>
    <p:sldId id="264" r:id="rId11"/>
    <p:sldId id="265" r:id="rId12"/>
    <p:sldId id="261" r:id="rId13"/>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4660"/>
  </p:normalViewPr>
  <p:slideViewPr>
    <p:cSldViewPr snapToGrid="0">
      <p:cViewPr varScale="1">
        <p:scale>
          <a:sx n="101" d="100"/>
          <a:sy n="101" d="100"/>
        </p:scale>
        <p:origin x="85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19"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elen Wright" userId="8eb6ddd0-d624-424a-81d0-76730a5cdcef" providerId="ADAL" clId="{669CB1DB-F4DF-A944-A20D-1D7310CAC5FA}"/>
    <pc:docChg chg="modSld">
      <pc:chgData name="Helen Wright" userId="8eb6ddd0-d624-424a-81d0-76730a5cdcef" providerId="ADAL" clId="{669CB1DB-F4DF-A944-A20D-1D7310CAC5FA}" dt="2023-04-22T10:23:02.445" v="5" actId="1076"/>
      <pc:docMkLst>
        <pc:docMk/>
      </pc:docMkLst>
      <pc:sldChg chg="modSp">
        <pc:chgData name="Helen Wright" userId="8eb6ddd0-d624-424a-81d0-76730a5cdcef" providerId="ADAL" clId="{669CB1DB-F4DF-A944-A20D-1D7310CAC5FA}" dt="2023-04-22T10:23:02.445" v="5" actId="1076"/>
        <pc:sldMkLst>
          <pc:docMk/>
          <pc:sldMk cId="3519967036" sldId="257"/>
        </pc:sldMkLst>
        <pc:spChg chg="mod">
          <ac:chgData name="Helen Wright" userId="8eb6ddd0-d624-424a-81d0-76730a5cdcef" providerId="ADAL" clId="{669CB1DB-F4DF-A944-A20D-1D7310CAC5FA}" dt="2023-04-22T10:22:56.912" v="1" actId="1076"/>
          <ac:spMkLst>
            <pc:docMk/>
            <pc:sldMk cId="3519967036" sldId="257"/>
            <ac:spMk id="14" creationId="{00000000-0000-0000-0000-000000000000}"/>
          </ac:spMkLst>
        </pc:spChg>
        <pc:spChg chg="mod">
          <ac:chgData name="Helen Wright" userId="8eb6ddd0-d624-424a-81d0-76730a5cdcef" providerId="ADAL" clId="{669CB1DB-F4DF-A944-A20D-1D7310CAC5FA}" dt="2023-04-22T10:23:02.445" v="5" actId="1076"/>
          <ac:spMkLst>
            <pc:docMk/>
            <pc:sldMk cId="3519967036" sldId="257"/>
            <ac:spMk id="16"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F0260528-0861-490B-AD84-06FBC9737B03}" type="datetimeFigureOut">
              <a:rPr lang="en-GB" smtClean="0"/>
              <a:t>03/10/2024</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55CEAADB-A2FC-49D2-AE42-5E21A5B98F40}" type="slidenum">
              <a:rPr lang="en-GB" smtClean="0"/>
              <a:t>‹#›</a:t>
            </a:fld>
            <a:endParaRPr lang="en-GB"/>
          </a:p>
        </p:txBody>
      </p:sp>
    </p:spTree>
    <p:extLst>
      <p:ext uri="{BB962C8B-B14F-4D97-AF65-F5344CB8AC3E}">
        <p14:creationId xmlns:p14="http://schemas.microsoft.com/office/powerpoint/2010/main" val="28776367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books.google.co.uk/books?id=inkXAAAAYAAJ" TargetMode="External"/><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Source 2 Image of Whitechapel: https://creativecommons.org/publicdomain/mark/1.0/</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Policeman Image: https://vectorportal.com/vector/policeman-cartoon-vector/22697 https://creativecommons.org/licenses/by/4.0/</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endParaRPr lang="en-GB" dirty="0"/>
          </a:p>
        </p:txBody>
      </p:sp>
      <p:sp>
        <p:nvSpPr>
          <p:cNvPr id="4" name="Slide Number Placeholder 3"/>
          <p:cNvSpPr>
            <a:spLocks noGrp="1"/>
          </p:cNvSpPr>
          <p:nvPr>
            <p:ph type="sldNum" sz="quarter" idx="5"/>
          </p:nvPr>
        </p:nvSpPr>
        <p:spPr/>
        <p:txBody>
          <a:bodyPr/>
          <a:lstStyle/>
          <a:p>
            <a:fld id="{55CEAADB-A2FC-49D2-AE42-5E21A5B98F40}" type="slidenum">
              <a:rPr lang="en-GB" smtClean="0"/>
              <a:t>1</a:t>
            </a:fld>
            <a:endParaRPr lang="en-GB"/>
          </a:p>
        </p:txBody>
      </p:sp>
    </p:spTree>
    <p:extLst>
      <p:ext uri="{BB962C8B-B14F-4D97-AF65-F5344CB8AC3E}">
        <p14:creationId xmlns:p14="http://schemas.microsoft.com/office/powerpoint/2010/main" val="23716951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Workhouse Building Image: https://commons.wikimedia.org/wiki/File:Sampson_Kempthorne_workhouse_design_for_300_paupers.jpg</a:t>
            </a:r>
            <a:r>
              <a:rPr lang="en-GB" b="1" dirty="0"/>
              <a:t>  </a:t>
            </a:r>
            <a:r>
              <a:rPr lang="en-GB" b="0" i="0" u="none" strike="noStrike" dirty="0">
                <a:solidFill>
                  <a:srgbClr val="3366BB"/>
                </a:solidFill>
                <a:effectLst/>
                <a:latin typeface="Arial" panose="020B0604020202020204" pitchFamily="34" charset="0"/>
                <a:hlinkClick r:id="rId3"/>
              </a:rPr>
              <a:t>Annual report, Volume 1 By Great Britain. Poor Law Commissioners (1835)</a:t>
            </a:r>
            <a:r>
              <a:rPr lang="en-GB" b="0" i="0" dirty="0">
                <a:solidFill>
                  <a:srgbClr val="202122"/>
                </a:solidFill>
                <a:effectLst/>
                <a:latin typeface="Arial" panose="020B0604020202020204" pitchFamily="34" charset="0"/>
              </a:rPr>
              <a:t>, page 411</a:t>
            </a:r>
            <a:r>
              <a:rPr lang="en-GB" b="1" i="0" dirty="0">
                <a:solidFill>
                  <a:srgbClr val="202122"/>
                </a:solidFill>
                <a:effectLst/>
                <a:latin typeface="Arial" panose="020B0604020202020204" pitchFamily="34" charset="0"/>
              </a:rPr>
              <a:t> </a:t>
            </a:r>
            <a:r>
              <a:rPr lang="en-GB" b="0" i="0" dirty="0">
                <a:solidFill>
                  <a:srgbClr val="202122"/>
                </a:solidFill>
                <a:effectLst/>
                <a:latin typeface="Arial" panose="020B0604020202020204" pitchFamily="34" charset="0"/>
              </a:rPr>
              <a:t>Sampson Kempthorne (1809–1873</a:t>
            </a:r>
            <a:r>
              <a:rPr lang="en-GB" b="1" i="0" dirty="0">
                <a:solidFill>
                  <a:srgbClr val="202122"/>
                </a:solidFill>
                <a:effectLst/>
                <a:latin typeface="Arial" panose="020B0604020202020204" pitchFamily="34" charset="0"/>
              </a:rPr>
              <a:t> Public Domain</a:t>
            </a:r>
            <a:endParaRPr lang="en-GB" dirty="0"/>
          </a:p>
          <a:p>
            <a:endParaRPr lang="en-GB" dirty="0"/>
          </a:p>
        </p:txBody>
      </p:sp>
      <p:sp>
        <p:nvSpPr>
          <p:cNvPr id="4" name="Slide Number Placeholder 3"/>
          <p:cNvSpPr>
            <a:spLocks noGrp="1"/>
          </p:cNvSpPr>
          <p:nvPr>
            <p:ph type="sldNum" sz="quarter" idx="5"/>
          </p:nvPr>
        </p:nvSpPr>
        <p:spPr/>
        <p:txBody>
          <a:bodyPr/>
          <a:lstStyle/>
          <a:p>
            <a:fld id="{55CEAADB-A2FC-49D2-AE42-5E21A5B98F40}" type="slidenum">
              <a:rPr lang="en-GB" smtClean="0"/>
              <a:t>5</a:t>
            </a:fld>
            <a:endParaRPr lang="en-GB"/>
          </a:p>
        </p:txBody>
      </p:sp>
    </p:spTree>
    <p:extLst>
      <p:ext uri="{BB962C8B-B14F-4D97-AF65-F5344CB8AC3E}">
        <p14:creationId xmlns:p14="http://schemas.microsoft.com/office/powerpoint/2010/main" val="15449890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Policeman Image: https://vectorportal.com/vector/policeman-cartoon-vector/22697 https://creativecommons.org/licenses/by/4.0/</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Newspaper cartoon : https://creativecommons.org/publicdomain/zero/1.0/ https://publicdomainvectors.org/en/free-clipart/Newspaper-vector-icon/75638.html</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    </a:t>
            </a:r>
          </a:p>
          <a:p>
            <a:endParaRPr lang="en-GB" dirty="0"/>
          </a:p>
        </p:txBody>
      </p:sp>
      <p:sp>
        <p:nvSpPr>
          <p:cNvPr id="4" name="Slide Number Placeholder 3"/>
          <p:cNvSpPr>
            <a:spLocks noGrp="1"/>
          </p:cNvSpPr>
          <p:nvPr>
            <p:ph type="sldNum" sz="quarter" idx="5"/>
          </p:nvPr>
        </p:nvSpPr>
        <p:spPr/>
        <p:txBody>
          <a:bodyPr/>
          <a:lstStyle/>
          <a:p>
            <a:fld id="{55CEAADB-A2FC-49D2-AE42-5E21A5B98F40}" type="slidenum">
              <a:rPr lang="en-GB" smtClean="0"/>
              <a:t>6</a:t>
            </a:fld>
            <a:endParaRPr lang="en-GB"/>
          </a:p>
        </p:txBody>
      </p:sp>
    </p:spTree>
    <p:extLst>
      <p:ext uri="{BB962C8B-B14F-4D97-AF65-F5344CB8AC3E}">
        <p14:creationId xmlns:p14="http://schemas.microsoft.com/office/powerpoint/2010/main" val="31771412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Cartoon: https://creativecommons.org/publicdomain/zero/1.0/deed.en https://commons.wikimedia.org/wiki/File:Blind-man%27s_buff_-_Punch_%2822_September_1888%29,_139_-_BL.jpg</a:t>
            </a:r>
          </a:p>
          <a:p>
            <a:endParaRPr lang="en-GB" dirty="0"/>
          </a:p>
        </p:txBody>
      </p:sp>
      <p:sp>
        <p:nvSpPr>
          <p:cNvPr id="4" name="Slide Number Placeholder 3"/>
          <p:cNvSpPr>
            <a:spLocks noGrp="1"/>
          </p:cNvSpPr>
          <p:nvPr>
            <p:ph type="sldNum" sz="quarter" idx="5"/>
          </p:nvPr>
        </p:nvSpPr>
        <p:spPr/>
        <p:txBody>
          <a:bodyPr/>
          <a:lstStyle/>
          <a:p>
            <a:fld id="{55CEAADB-A2FC-49D2-AE42-5E21A5B98F40}" type="slidenum">
              <a:rPr lang="en-GB" smtClean="0"/>
              <a:t>7</a:t>
            </a:fld>
            <a:endParaRPr lang="en-GB"/>
          </a:p>
        </p:txBody>
      </p:sp>
    </p:spTree>
    <p:extLst>
      <p:ext uri="{BB962C8B-B14F-4D97-AF65-F5344CB8AC3E}">
        <p14:creationId xmlns:p14="http://schemas.microsoft.com/office/powerpoint/2010/main" val="31484773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Bertillon System Image: https://creativecommons.org/publicdomain/zero/1.0/deed.en https://commons.wikimedia.org/wiki/File:Anthropometrie_%28mesure_des_particularit%C3%A9s_dimensionnelles_d%27un_homme%29_Anthropometry_%28measurement_of_the_human_individual%29_Public_domain_illustration_Larousse_du_XX%C3%A8me_si%C3%A8cle_1932.jpg</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Photograph of Queen Victoria:  https://creativecommons.org/licenses/by-sa/3.0/ https://commons.wikimedia.org/wiki/File:A_Portrait_of_Queen_Victoria_%281819-1901%29.JPG</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endParaRPr lang="en-GB" dirty="0"/>
          </a:p>
        </p:txBody>
      </p:sp>
      <p:sp>
        <p:nvSpPr>
          <p:cNvPr id="4" name="Slide Number Placeholder 3"/>
          <p:cNvSpPr>
            <a:spLocks noGrp="1"/>
          </p:cNvSpPr>
          <p:nvPr>
            <p:ph type="sldNum" sz="quarter" idx="5"/>
          </p:nvPr>
        </p:nvSpPr>
        <p:spPr/>
        <p:txBody>
          <a:bodyPr/>
          <a:lstStyle/>
          <a:p>
            <a:fld id="{55CEAADB-A2FC-49D2-AE42-5E21A5B98F40}" type="slidenum">
              <a:rPr lang="en-GB" smtClean="0"/>
              <a:t>8</a:t>
            </a:fld>
            <a:endParaRPr lang="en-GB"/>
          </a:p>
        </p:txBody>
      </p:sp>
    </p:spTree>
    <p:extLst>
      <p:ext uri="{BB962C8B-B14F-4D97-AF65-F5344CB8AC3E}">
        <p14:creationId xmlns:p14="http://schemas.microsoft.com/office/powerpoint/2010/main" val="38020505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0BCA660D-D999-4F01-A480-3BC0DA24AE7D}" type="datetimeFigureOut">
              <a:rPr lang="en-GB" smtClean="0"/>
              <a:t>03/10/2024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5131F9-9E0A-4383-B9B7-9B5E937FB3EE}" type="slidenum">
              <a:rPr lang="en-GB" smtClean="0"/>
              <a:t>‹#›</a:t>
            </a:fld>
            <a:endParaRPr lang="en-GB"/>
          </a:p>
        </p:txBody>
      </p:sp>
    </p:spTree>
    <p:extLst>
      <p:ext uri="{BB962C8B-B14F-4D97-AF65-F5344CB8AC3E}">
        <p14:creationId xmlns:p14="http://schemas.microsoft.com/office/powerpoint/2010/main" val="31861635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BCA660D-D999-4F01-A480-3BC0DA24AE7D}" type="datetimeFigureOut">
              <a:rPr lang="en-GB" smtClean="0"/>
              <a:t>03/10/2024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5131F9-9E0A-4383-B9B7-9B5E937FB3EE}" type="slidenum">
              <a:rPr lang="en-GB" smtClean="0"/>
              <a:t>‹#›</a:t>
            </a:fld>
            <a:endParaRPr lang="en-GB"/>
          </a:p>
        </p:txBody>
      </p:sp>
    </p:spTree>
    <p:extLst>
      <p:ext uri="{BB962C8B-B14F-4D97-AF65-F5344CB8AC3E}">
        <p14:creationId xmlns:p14="http://schemas.microsoft.com/office/powerpoint/2010/main" val="3540186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BCA660D-D999-4F01-A480-3BC0DA24AE7D}" type="datetimeFigureOut">
              <a:rPr lang="en-GB" smtClean="0"/>
              <a:t>03/10/2024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5131F9-9E0A-4383-B9B7-9B5E937FB3EE}" type="slidenum">
              <a:rPr lang="en-GB" smtClean="0"/>
              <a:t>‹#›</a:t>
            </a:fld>
            <a:endParaRPr lang="en-GB"/>
          </a:p>
        </p:txBody>
      </p:sp>
    </p:spTree>
    <p:extLst>
      <p:ext uri="{BB962C8B-B14F-4D97-AF65-F5344CB8AC3E}">
        <p14:creationId xmlns:p14="http://schemas.microsoft.com/office/powerpoint/2010/main" val="27695627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0BCA660D-D999-4F01-A480-3BC0DA24AE7D}" type="datetimeFigureOut">
              <a:rPr lang="en-GB" smtClean="0"/>
              <a:t>03/10/2024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25131F9-9E0A-4383-B9B7-9B5E937FB3EE}" type="slidenum">
              <a:rPr lang="en-GB" smtClean="0"/>
              <a:t>‹#›</a:t>
            </a:fld>
            <a:endParaRPr lang="en-GB"/>
          </a:p>
        </p:txBody>
      </p:sp>
    </p:spTree>
    <p:extLst>
      <p:ext uri="{BB962C8B-B14F-4D97-AF65-F5344CB8AC3E}">
        <p14:creationId xmlns:p14="http://schemas.microsoft.com/office/powerpoint/2010/main" val="559964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0BCA660D-D999-4F01-A480-3BC0DA24AE7D}" type="datetimeFigureOut">
              <a:rPr lang="en-GB" smtClean="0"/>
              <a:t>03/10/2024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25131F9-9E0A-4383-B9B7-9B5E937FB3EE}" type="slidenum">
              <a:rPr lang="en-GB" smtClean="0"/>
              <a:t>‹#›</a:t>
            </a:fld>
            <a:endParaRPr lang="en-GB"/>
          </a:p>
        </p:txBody>
      </p:sp>
    </p:spTree>
    <p:extLst>
      <p:ext uri="{BB962C8B-B14F-4D97-AF65-F5344CB8AC3E}">
        <p14:creationId xmlns:p14="http://schemas.microsoft.com/office/powerpoint/2010/main" val="42592047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0BCA660D-D999-4F01-A480-3BC0DA24AE7D}" type="datetimeFigureOut">
              <a:rPr lang="en-GB" smtClean="0"/>
              <a:t>03/10/2024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25131F9-9E0A-4383-B9B7-9B5E937FB3EE}" type="slidenum">
              <a:rPr lang="en-GB" smtClean="0"/>
              <a:t>‹#›</a:t>
            </a:fld>
            <a:endParaRPr lang="en-GB"/>
          </a:p>
        </p:txBody>
      </p:sp>
    </p:spTree>
    <p:extLst>
      <p:ext uri="{BB962C8B-B14F-4D97-AF65-F5344CB8AC3E}">
        <p14:creationId xmlns:p14="http://schemas.microsoft.com/office/powerpoint/2010/main" val="23123366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BCA660D-D999-4F01-A480-3BC0DA24AE7D}" type="datetimeFigureOut">
              <a:rPr lang="en-GB" smtClean="0"/>
              <a:t>03/10/2024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25131F9-9E0A-4383-B9B7-9B5E937FB3EE}" type="slidenum">
              <a:rPr lang="en-GB" smtClean="0"/>
              <a:t>‹#›</a:t>
            </a:fld>
            <a:endParaRPr lang="en-GB"/>
          </a:p>
        </p:txBody>
      </p:sp>
    </p:spTree>
    <p:extLst>
      <p:ext uri="{BB962C8B-B14F-4D97-AF65-F5344CB8AC3E}">
        <p14:creationId xmlns:p14="http://schemas.microsoft.com/office/powerpoint/2010/main" val="30135222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BCA660D-D999-4F01-A480-3BC0DA24AE7D}" type="datetimeFigureOut">
              <a:rPr lang="en-GB" smtClean="0"/>
              <a:t>03/10/2024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25131F9-9E0A-4383-B9B7-9B5E937FB3EE}" type="slidenum">
              <a:rPr lang="en-GB" smtClean="0"/>
              <a:t>‹#›</a:t>
            </a:fld>
            <a:endParaRPr lang="en-GB"/>
          </a:p>
        </p:txBody>
      </p:sp>
    </p:spTree>
    <p:extLst>
      <p:ext uri="{BB962C8B-B14F-4D97-AF65-F5344CB8AC3E}">
        <p14:creationId xmlns:p14="http://schemas.microsoft.com/office/powerpoint/2010/main" val="14873254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BCA660D-D999-4F01-A480-3BC0DA24AE7D}" type="datetimeFigureOut">
              <a:rPr lang="en-GB" smtClean="0"/>
              <a:t>03/10/2024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25131F9-9E0A-4383-B9B7-9B5E937FB3EE}" type="slidenum">
              <a:rPr lang="en-GB" smtClean="0"/>
              <a:t>‹#›</a:t>
            </a:fld>
            <a:endParaRPr lang="en-GB"/>
          </a:p>
        </p:txBody>
      </p:sp>
    </p:spTree>
    <p:extLst>
      <p:ext uri="{BB962C8B-B14F-4D97-AF65-F5344CB8AC3E}">
        <p14:creationId xmlns:p14="http://schemas.microsoft.com/office/powerpoint/2010/main" val="42628603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BCA660D-D999-4F01-A480-3BC0DA24AE7D}" type="datetimeFigureOut">
              <a:rPr lang="en-GB" smtClean="0"/>
              <a:t>03/10/2024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5131F9-9E0A-4383-B9B7-9B5E937FB3EE}" type="slidenum">
              <a:rPr lang="en-GB" smtClean="0"/>
              <a:t>‹#›</a:t>
            </a:fld>
            <a:endParaRPr lang="en-GB"/>
          </a:p>
        </p:txBody>
      </p:sp>
    </p:spTree>
    <p:extLst>
      <p:ext uri="{BB962C8B-B14F-4D97-AF65-F5344CB8AC3E}">
        <p14:creationId xmlns:p14="http://schemas.microsoft.com/office/powerpoint/2010/main" val="41048950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BCA660D-D999-4F01-A480-3BC0DA24AE7D}" type="datetimeFigureOut">
              <a:rPr lang="en-GB" smtClean="0"/>
              <a:t>03/10/2024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5131F9-9E0A-4383-B9B7-9B5E937FB3EE}" type="slidenum">
              <a:rPr lang="en-GB" smtClean="0"/>
              <a:t>‹#›</a:t>
            </a:fld>
            <a:endParaRPr lang="en-GB"/>
          </a:p>
        </p:txBody>
      </p:sp>
    </p:spTree>
    <p:extLst>
      <p:ext uri="{BB962C8B-B14F-4D97-AF65-F5344CB8AC3E}">
        <p14:creationId xmlns:p14="http://schemas.microsoft.com/office/powerpoint/2010/main" val="7183094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BCA660D-D999-4F01-A480-3BC0DA24AE7D}" type="datetimeFigureOut">
              <a:rPr lang="en-GB" smtClean="0"/>
              <a:t>03/10/2024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25131F9-9E0A-4383-B9B7-9B5E937FB3EE}" type="slidenum">
              <a:rPr lang="en-GB" smtClean="0"/>
              <a:t>‹#›</a:t>
            </a:fld>
            <a:endParaRPr lang="en-GB"/>
          </a:p>
        </p:txBody>
      </p:sp>
    </p:spTree>
    <p:extLst>
      <p:ext uri="{BB962C8B-B14F-4D97-AF65-F5344CB8AC3E}">
        <p14:creationId xmlns:p14="http://schemas.microsoft.com/office/powerpoint/2010/main" val="418850052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microsoft.com/office/2007/relationships/hdphoto" Target="../media/hdphoto1.wdp"/><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6611817" y="1585048"/>
            <a:ext cx="5497058" cy="861774"/>
          </a:xfrm>
          <a:prstGeom prst="rect">
            <a:avLst/>
          </a:prstGeom>
          <a:solidFill>
            <a:schemeClr val="bg1"/>
          </a:solidFill>
          <a:ln w="19050">
            <a:solidFill>
              <a:schemeClr val="tx1"/>
            </a:solidFill>
          </a:ln>
        </p:spPr>
        <p:txBody>
          <a:bodyPr wrap="square" rtlCol="0">
            <a:spAutoFit/>
          </a:bodyPr>
          <a:lstStyle/>
          <a:p>
            <a:r>
              <a:rPr lang="en-GB" sz="1000" dirty="0">
                <a:cs typeface="Calibri" panose="020F0502020204030204" pitchFamily="34" charset="0"/>
              </a:rPr>
              <a:t>Whitechapel is an area in the </a:t>
            </a:r>
            <a:r>
              <a:rPr lang="en-GB" sz="1000" b="1" dirty="0">
                <a:cs typeface="Calibri" panose="020F0502020204030204" pitchFamily="34" charset="0"/>
              </a:rPr>
              <a:t>East End </a:t>
            </a:r>
            <a:r>
              <a:rPr lang="en-GB" sz="1000" dirty="0">
                <a:cs typeface="Calibri" panose="020F0502020204030204" pitchFamily="34" charset="0"/>
              </a:rPr>
              <a:t>of </a:t>
            </a:r>
            <a:r>
              <a:rPr lang="en-GB" sz="1000" b="1" dirty="0">
                <a:cs typeface="Calibri" panose="020F0502020204030204" pitchFamily="34" charset="0"/>
              </a:rPr>
              <a:t>London</a:t>
            </a:r>
            <a:r>
              <a:rPr lang="en-GB" sz="1000" dirty="0">
                <a:cs typeface="Calibri" panose="020F0502020204030204" pitchFamily="34" charset="0"/>
              </a:rPr>
              <a:t>.  During the 1880s, it became notorious for its </a:t>
            </a:r>
            <a:r>
              <a:rPr lang="en-GB" sz="1000" b="1" dirty="0">
                <a:solidFill>
                  <a:srgbClr val="002060"/>
                </a:solidFill>
                <a:cs typeface="Calibri" panose="020F0502020204030204" pitchFamily="34" charset="0"/>
              </a:rPr>
              <a:t>poverty</a:t>
            </a:r>
            <a:r>
              <a:rPr lang="en-GB" sz="1000" dirty="0">
                <a:cs typeface="Calibri" panose="020F0502020204030204" pitchFamily="34" charset="0"/>
              </a:rPr>
              <a:t>, </a:t>
            </a:r>
            <a:r>
              <a:rPr lang="en-GB" sz="1000" b="1" dirty="0">
                <a:solidFill>
                  <a:srgbClr val="002060"/>
                </a:solidFill>
                <a:cs typeface="Calibri" panose="020F0502020204030204" pitchFamily="34" charset="0"/>
              </a:rPr>
              <a:t>tensions between different immigrant groups</a:t>
            </a:r>
            <a:r>
              <a:rPr lang="en-GB" sz="1000" dirty="0">
                <a:solidFill>
                  <a:srgbClr val="002060"/>
                </a:solidFill>
                <a:cs typeface="Calibri" panose="020F0502020204030204" pitchFamily="34" charset="0"/>
              </a:rPr>
              <a:t> </a:t>
            </a:r>
            <a:r>
              <a:rPr lang="en-GB" sz="1000" dirty="0">
                <a:cs typeface="Calibri" panose="020F0502020204030204" pitchFamily="34" charset="0"/>
              </a:rPr>
              <a:t>and high levels of </a:t>
            </a:r>
            <a:r>
              <a:rPr lang="en-GB" sz="1000" b="1" dirty="0">
                <a:solidFill>
                  <a:srgbClr val="002060"/>
                </a:solidFill>
                <a:cs typeface="Calibri" panose="020F0502020204030204" pitchFamily="34" charset="0"/>
              </a:rPr>
              <a:t>crime</a:t>
            </a:r>
            <a:r>
              <a:rPr lang="en-GB" sz="1000" dirty="0">
                <a:cs typeface="Calibri" panose="020F0502020204030204" pitchFamily="34" charset="0"/>
              </a:rPr>
              <a:t>.  There was widespread </a:t>
            </a:r>
            <a:r>
              <a:rPr lang="en-GB" sz="1000" b="1" dirty="0">
                <a:solidFill>
                  <a:srgbClr val="002060"/>
                </a:solidFill>
                <a:cs typeface="Calibri" panose="020F0502020204030204" pitchFamily="34" charset="0"/>
              </a:rPr>
              <a:t>unemployment</a:t>
            </a:r>
            <a:r>
              <a:rPr lang="en-GB" sz="1000" dirty="0">
                <a:cs typeface="Calibri" panose="020F0502020204030204" pitchFamily="34" charset="0"/>
              </a:rPr>
              <a:t> in the area which led to even greater poverty.  Men would hang around on the gates of factories hoping for enough work for the day just to feed their family for the evening. Without work, many faced the threat of being sent to one of the many </a:t>
            </a:r>
            <a:r>
              <a:rPr lang="en-GB" sz="1000" b="1" dirty="0">
                <a:solidFill>
                  <a:srgbClr val="002060"/>
                </a:solidFill>
                <a:cs typeface="Calibri" panose="020F0502020204030204" pitchFamily="34" charset="0"/>
              </a:rPr>
              <a:t>workhouses</a:t>
            </a:r>
            <a:r>
              <a:rPr lang="en-GB" sz="1000" dirty="0">
                <a:cs typeface="Calibri" panose="020F0502020204030204" pitchFamily="34" charset="0"/>
              </a:rPr>
              <a:t> in the area. </a:t>
            </a:r>
          </a:p>
        </p:txBody>
      </p:sp>
      <p:sp>
        <p:nvSpPr>
          <p:cNvPr id="4" name="TextBox 3"/>
          <p:cNvSpPr txBox="1"/>
          <p:nvPr/>
        </p:nvSpPr>
        <p:spPr>
          <a:xfrm>
            <a:off x="70826" y="87655"/>
            <a:ext cx="1271732" cy="338554"/>
          </a:xfrm>
          <a:prstGeom prst="rect">
            <a:avLst/>
          </a:prstGeom>
          <a:solidFill>
            <a:schemeClr val="accent5">
              <a:lumMod val="50000"/>
            </a:schemeClr>
          </a:solidFill>
        </p:spPr>
        <p:txBody>
          <a:bodyPr wrap="square" rtlCol="0">
            <a:spAutoFit/>
          </a:bodyPr>
          <a:lstStyle/>
          <a:p>
            <a:pPr algn="ctr"/>
            <a:r>
              <a:rPr lang="en-GB" sz="1600" dirty="0">
                <a:solidFill>
                  <a:schemeClr val="bg1"/>
                </a:solidFill>
                <a:latin typeface="Berlin Sans FB" panose="020E0602020502020306" pitchFamily="34" charset="0"/>
              </a:rPr>
              <a:t>Lesson 1</a:t>
            </a:r>
            <a:endParaRPr lang="en-GB" sz="1400" dirty="0">
              <a:solidFill>
                <a:schemeClr val="bg1"/>
              </a:solidFill>
              <a:latin typeface="Berlin Sans FB" panose="020E0602020502020306" pitchFamily="34" charset="0"/>
            </a:endParaRPr>
          </a:p>
        </p:txBody>
      </p:sp>
      <p:sp>
        <p:nvSpPr>
          <p:cNvPr id="10" name="TextBox 9"/>
          <p:cNvSpPr txBox="1"/>
          <p:nvPr/>
        </p:nvSpPr>
        <p:spPr>
          <a:xfrm>
            <a:off x="1422401" y="87655"/>
            <a:ext cx="10698774" cy="338554"/>
          </a:xfrm>
          <a:prstGeom prst="rect">
            <a:avLst/>
          </a:prstGeom>
          <a:solidFill>
            <a:schemeClr val="accent5">
              <a:lumMod val="50000"/>
            </a:schemeClr>
          </a:solidFill>
        </p:spPr>
        <p:txBody>
          <a:bodyPr wrap="square" rtlCol="0">
            <a:spAutoFit/>
          </a:bodyPr>
          <a:lstStyle/>
          <a:p>
            <a:r>
              <a:rPr lang="en-GB" sz="1600" dirty="0">
                <a:solidFill>
                  <a:schemeClr val="bg1"/>
                </a:solidFill>
                <a:latin typeface="Berlin Sans FB" panose="020E0602020502020306" pitchFamily="34" charset="0"/>
              </a:rPr>
              <a:t>An introduction to policing in the late 1800s, the Metropolitan Police and the Whitechapel District</a:t>
            </a:r>
            <a:endParaRPr lang="en-GB" sz="1400" dirty="0">
              <a:solidFill>
                <a:schemeClr val="bg1"/>
              </a:solidFill>
              <a:latin typeface="Berlin Sans FB" panose="020E0602020502020306" pitchFamily="34" charset="0"/>
            </a:endParaRPr>
          </a:p>
        </p:txBody>
      </p:sp>
      <p:sp>
        <p:nvSpPr>
          <p:cNvPr id="17" name="TextBox 16"/>
          <p:cNvSpPr txBox="1"/>
          <p:nvPr/>
        </p:nvSpPr>
        <p:spPr>
          <a:xfrm>
            <a:off x="6611816" y="2495150"/>
            <a:ext cx="5497058" cy="861774"/>
          </a:xfrm>
          <a:prstGeom prst="rect">
            <a:avLst/>
          </a:prstGeom>
          <a:solidFill>
            <a:schemeClr val="bg1"/>
          </a:solidFill>
          <a:ln w="19050">
            <a:solidFill>
              <a:schemeClr val="tx1"/>
            </a:solidFill>
          </a:ln>
        </p:spPr>
        <p:txBody>
          <a:bodyPr wrap="square" rtlCol="0">
            <a:spAutoFit/>
          </a:bodyPr>
          <a:lstStyle/>
          <a:p>
            <a:r>
              <a:rPr lang="en-GB" sz="1000" dirty="0">
                <a:cs typeface="Calibri" panose="020F0502020204030204" pitchFamily="34" charset="0"/>
              </a:rPr>
              <a:t>The police in Whitechapel were run by the London </a:t>
            </a:r>
            <a:r>
              <a:rPr lang="en-GB" sz="1000" b="1" dirty="0">
                <a:cs typeface="Calibri" panose="020F0502020204030204" pitchFamily="34" charset="0"/>
              </a:rPr>
              <a:t>Metropolitan Police</a:t>
            </a:r>
            <a:r>
              <a:rPr lang="en-GB" sz="1000" dirty="0">
                <a:cs typeface="Calibri" panose="020F0502020204030204" pitchFamily="34" charset="0"/>
              </a:rPr>
              <a:t>.  They had to deal with drunken violence, protests, theft and clashes between different immigrant groups.  In 1888 they were faced by their biggest challenge.  A </a:t>
            </a:r>
            <a:r>
              <a:rPr lang="en-GB" sz="1000" b="1" dirty="0">
                <a:cs typeface="Calibri" panose="020F0502020204030204" pitchFamily="34" charset="0"/>
              </a:rPr>
              <a:t>serial killer </a:t>
            </a:r>
            <a:r>
              <a:rPr lang="en-GB" sz="1000" dirty="0">
                <a:cs typeface="Calibri" panose="020F0502020204030204" pitchFamily="34" charset="0"/>
              </a:rPr>
              <a:t>known by the press as ‘</a:t>
            </a:r>
            <a:r>
              <a:rPr lang="en-GB" sz="1000" b="1" dirty="0">
                <a:cs typeface="Calibri" panose="020F0502020204030204" pitchFamily="34" charset="0"/>
              </a:rPr>
              <a:t>Jack the Ripper</a:t>
            </a:r>
            <a:r>
              <a:rPr lang="en-GB" sz="1000" dirty="0">
                <a:cs typeface="Calibri" panose="020F0502020204030204" pitchFamily="34" charset="0"/>
              </a:rPr>
              <a:t>’ carried out brutal murders on vulnerable prostitutes.  The national and world </a:t>
            </a:r>
            <a:r>
              <a:rPr lang="en-GB" sz="1000" b="1" dirty="0">
                <a:cs typeface="Calibri" panose="020F0502020204030204" pitchFamily="34" charset="0"/>
              </a:rPr>
              <a:t>press</a:t>
            </a:r>
            <a:r>
              <a:rPr lang="en-GB" sz="1000" dirty="0">
                <a:cs typeface="Calibri" panose="020F0502020204030204" pitchFamily="34" charset="0"/>
              </a:rPr>
              <a:t> now focussed on Whitechapel and more importantly focussed on the failure of the police to catch the killer.  </a:t>
            </a:r>
          </a:p>
        </p:txBody>
      </p:sp>
      <p:sp>
        <p:nvSpPr>
          <p:cNvPr id="16" name="TextBox 15"/>
          <p:cNvSpPr txBox="1"/>
          <p:nvPr/>
        </p:nvSpPr>
        <p:spPr>
          <a:xfrm>
            <a:off x="6611815" y="3405252"/>
            <a:ext cx="5487361" cy="861774"/>
          </a:xfrm>
          <a:prstGeom prst="rect">
            <a:avLst/>
          </a:prstGeom>
          <a:solidFill>
            <a:schemeClr val="bg1"/>
          </a:solidFill>
          <a:ln w="19050">
            <a:solidFill>
              <a:schemeClr val="tx1"/>
            </a:solidFill>
          </a:ln>
        </p:spPr>
        <p:txBody>
          <a:bodyPr wrap="square" rtlCol="0">
            <a:spAutoFit/>
          </a:bodyPr>
          <a:lstStyle/>
          <a:p>
            <a:r>
              <a:rPr lang="en-GB" sz="1000" dirty="0">
                <a:cs typeface="Calibri" panose="020F0502020204030204" pitchFamily="34" charset="0"/>
              </a:rPr>
              <a:t>It is no surprise that without work turned to crime.  According to the founder of the Salvation Army, the slums were a ‘</a:t>
            </a:r>
            <a:r>
              <a:rPr lang="en-GB" sz="1000" b="1" dirty="0">
                <a:cs typeface="Calibri" panose="020F0502020204030204" pitchFamily="34" charset="0"/>
              </a:rPr>
              <a:t>dark continent full of nameless loathing where lawlessness still reigns supreme</a:t>
            </a:r>
            <a:r>
              <a:rPr lang="en-GB" sz="1000" dirty="0">
                <a:cs typeface="Calibri" panose="020F0502020204030204" pitchFamily="34" charset="0"/>
              </a:rPr>
              <a:t>’. One survey carried out by </a:t>
            </a:r>
            <a:r>
              <a:rPr lang="en-GB" sz="1000" b="1" dirty="0">
                <a:solidFill>
                  <a:srgbClr val="C00000"/>
                </a:solidFill>
                <a:cs typeface="Calibri" panose="020F0502020204030204" pitchFamily="34" charset="0"/>
              </a:rPr>
              <a:t>Charles Booth</a:t>
            </a:r>
            <a:r>
              <a:rPr lang="en-GB" sz="1000" b="1" dirty="0">
                <a:cs typeface="Calibri" panose="020F0502020204030204" pitchFamily="34" charset="0"/>
              </a:rPr>
              <a:t> </a:t>
            </a:r>
            <a:r>
              <a:rPr lang="en-GB" sz="1000" dirty="0">
                <a:cs typeface="Calibri" panose="020F0502020204030204" pitchFamily="34" charset="0"/>
              </a:rPr>
              <a:t>found out that </a:t>
            </a:r>
            <a:r>
              <a:rPr lang="en-GB" sz="1000" b="1" dirty="0">
                <a:cs typeface="Calibri" panose="020F0502020204030204" pitchFamily="34" charset="0"/>
              </a:rPr>
              <a:t>35.7%</a:t>
            </a:r>
            <a:r>
              <a:rPr lang="en-GB" sz="1000" dirty="0">
                <a:cs typeface="Calibri" panose="020F0502020204030204" pitchFamily="34" charset="0"/>
              </a:rPr>
              <a:t> of its residents were living in the worst kind of </a:t>
            </a:r>
            <a:r>
              <a:rPr lang="en-GB" sz="1000" b="1" dirty="0">
                <a:cs typeface="Calibri" panose="020F0502020204030204" pitchFamily="34" charset="0"/>
              </a:rPr>
              <a:t>poverty</a:t>
            </a:r>
            <a:r>
              <a:rPr lang="en-GB" sz="1000" dirty="0">
                <a:cs typeface="Calibri" panose="020F0502020204030204" pitchFamily="34" charset="0"/>
              </a:rPr>
              <a:t>.  Women did not turn to </a:t>
            </a:r>
            <a:r>
              <a:rPr lang="en-GB" sz="1000" b="1" dirty="0">
                <a:cs typeface="Calibri" panose="020F0502020204030204" pitchFamily="34" charset="0"/>
              </a:rPr>
              <a:t>prostitution</a:t>
            </a:r>
            <a:r>
              <a:rPr lang="en-GB" sz="1000" dirty="0">
                <a:cs typeface="Calibri" panose="020F0502020204030204" pitchFamily="34" charset="0"/>
              </a:rPr>
              <a:t> in the area out of choice, they needed to do this just to earn enough money for their own family.  </a:t>
            </a:r>
          </a:p>
        </p:txBody>
      </p:sp>
      <p:sp>
        <p:nvSpPr>
          <p:cNvPr id="21" name="TextBox 20"/>
          <p:cNvSpPr txBox="1"/>
          <p:nvPr/>
        </p:nvSpPr>
        <p:spPr>
          <a:xfrm>
            <a:off x="1861754" y="1578248"/>
            <a:ext cx="2018989" cy="2092881"/>
          </a:xfrm>
          <a:prstGeom prst="rect">
            <a:avLst/>
          </a:prstGeom>
          <a:solidFill>
            <a:schemeClr val="bg1"/>
          </a:solidFill>
          <a:ln w="19050">
            <a:solidFill>
              <a:schemeClr val="tx1"/>
            </a:solidFill>
          </a:ln>
        </p:spPr>
        <p:txBody>
          <a:bodyPr wrap="square" rtlCol="0">
            <a:spAutoFit/>
          </a:bodyPr>
          <a:lstStyle/>
          <a:p>
            <a:pPr algn="ctr"/>
            <a:r>
              <a:rPr lang="en-GB" sz="1000" b="1" u="sng" dirty="0"/>
              <a:t>The Metropolitan Police</a:t>
            </a:r>
          </a:p>
          <a:p>
            <a:r>
              <a:rPr lang="en-GB" sz="1000" dirty="0"/>
              <a:t>London’s Metropolitan Police Force was set up by Prime Minister &amp; Home Secretary </a:t>
            </a:r>
            <a:r>
              <a:rPr lang="en-GB" sz="1000" b="1" dirty="0"/>
              <a:t>Robert Peel </a:t>
            </a:r>
            <a:r>
              <a:rPr lang="en-GB" sz="1000" dirty="0"/>
              <a:t>in 1829.  London was the first place in the country to have a professional police force.  Elsewhere in the country, different towns had their own separate police forces but these were organised by </a:t>
            </a:r>
            <a:r>
              <a:rPr lang="en-GB" sz="1000" b="1" dirty="0"/>
              <a:t>local politicians </a:t>
            </a:r>
            <a:r>
              <a:rPr lang="en-GB" sz="1000" dirty="0"/>
              <a:t>and ‘</a:t>
            </a:r>
            <a:r>
              <a:rPr lang="en-GB" sz="1000" b="1" dirty="0"/>
              <a:t>Watch Committees</a:t>
            </a:r>
            <a:r>
              <a:rPr lang="en-GB" sz="1000" dirty="0"/>
              <a:t>’ so were not as well organised at the ‘</a:t>
            </a:r>
            <a:r>
              <a:rPr lang="en-GB" sz="1000" b="1" dirty="0"/>
              <a:t>Met’</a:t>
            </a:r>
            <a:r>
              <a:rPr lang="en-GB" sz="1000" dirty="0"/>
              <a:t>.</a:t>
            </a:r>
          </a:p>
        </p:txBody>
      </p:sp>
      <p:sp>
        <p:nvSpPr>
          <p:cNvPr id="22" name="TextBox 21"/>
          <p:cNvSpPr txBox="1"/>
          <p:nvPr/>
        </p:nvSpPr>
        <p:spPr>
          <a:xfrm>
            <a:off x="92823" y="1578568"/>
            <a:ext cx="1734745" cy="5186035"/>
          </a:xfrm>
          <a:prstGeom prst="rect">
            <a:avLst/>
          </a:prstGeom>
          <a:solidFill>
            <a:schemeClr val="bg1"/>
          </a:solidFill>
          <a:ln w="19050">
            <a:solidFill>
              <a:schemeClr val="tx1"/>
            </a:solidFill>
          </a:ln>
        </p:spPr>
        <p:txBody>
          <a:bodyPr wrap="square" rtlCol="0">
            <a:spAutoFit/>
          </a:bodyPr>
          <a:lstStyle/>
          <a:p>
            <a:pPr algn="ctr"/>
            <a:r>
              <a:rPr lang="en-GB" sz="1050" b="1" u="sng" dirty="0"/>
              <a:t>Metropolitan Police Constables </a:t>
            </a:r>
          </a:p>
          <a:p>
            <a:r>
              <a:rPr lang="en-GB" sz="1000" dirty="0"/>
              <a:t>The role of a </a:t>
            </a:r>
            <a:r>
              <a:rPr lang="en-GB" sz="1000" b="1" dirty="0"/>
              <a:t>police constable </a:t>
            </a:r>
            <a:r>
              <a:rPr lang="en-GB" sz="1000" dirty="0"/>
              <a:t>or ‘</a:t>
            </a:r>
            <a:r>
              <a:rPr lang="en-GB" sz="1000" b="1" dirty="0"/>
              <a:t>PC</a:t>
            </a:r>
            <a:r>
              <a:rPr lang="en-GB" sz="1000" dirty="0"/>
              <a:t>’ was to be a </a:t>
            </a:r>
            <a:r>
              <a:rPr lang="en-GB" sz="1000" b="1" dirty="0"/>
              <a:t>visible deterrent </a:t>
            </a:r>
            <a:r>
              <a:rPr lang="en-GB" sz="1000" dirty="0"/>
              <a:t>on the street who could catch criminals in the act and monitor behaviour.  </a:t>
            </a:r>
          </a:p>
          <a:p>
            <a:r>
              <a:rPr lang="en-GB" sz="1000" b="1" u="sng" dirty="0">
                <a:solidFill>
                  <a:srgbClr val="002060"/>
                </a:solidFill>
              </a:rPr>
              <a:t>Duties: </a:t>
            </a:r>
          </a:p>
          <a:p>
            <a:pPr marL="92075" indent="-92075">
              <a:buFont typeface="Arial" panose="020B0604020202020204" pitchFamily="34" charset="0"/>
              <a:buChar char="•"/>
            </a:pPr>
            <a:r>
              <a:rPr lang="en-GB" sz="1000" dirty="0"/>
              <a:t>To prevention crime and disorder</a:t>
            </a:r>
          </a:p>
          <a:p>
            <a:pPr marL="92075" indent="-92075">
              <a:buFont typeface="Arial" panose="020B0604020202020204" pitchFamily="34" charset="0"/>
              <a:buChar char="•"/>
            </a:pPr>
            <a:r>
              <a:rPr lang="en-GB" sz="1000" dirty="0"/>
              <a:t>Carry out foot patrols with another officer (7-10 miles a day)</a:t>
            </a:r>
          </a:p>
          <a:p>
            <a:r>
              <a:rPr lang="en-GB" sz="1000" b="1" u="sng" dirty="0">
                <a:solidFill>
                  <a:srgbClr val="002060"/>
                </a:solidFill>
              </a:rPr>
              <a:t>Expectations:</a:t>
            </a:r>
          </a:p>
          <a:p>
            <a:pPr marL="92075" indent="-92075">
              <a:buFont typeface="Arial" panose="020B0604020202020204" pitchFamily="34" charset="0"/>
              <a:buChar char="•"/>
            </a:pPr>
            <a:r>
              <a:rPr lang="en-GB" sz="1000" dirty="0"/>
              <a:t>To patrol a given area called ‘</a:t>
            </a:r>
            <a:r>
              <a:rPr lang="en-GB" sz="1000" b="1" dirty="0">
                <a:solidFill>
                  <a:srgbClr val="C00000"/>
                </a:solidFill>
              </a:rPr>
              <a:t>walking the beat</a:t>
            </a:r>
            <a:r>
              <a:rPr lang="en-GB" sz="1000" dirty="0"/>
              <a:t>’ with another PC.</a:t>
            </a:r>
          </a:p>
          <a:p>
            <a:pPr marL="92075" indent="-92075">
              <a:buFont typeface="Arial" panose="020B0604020202020204" pitchFamily="34" charset="0"/>
              <a:buChar char="•"/>
            </a:pPr>
            <a:r>
              <a:rPr lang="en-GB" sz="1000" dirty="0"/>
              <a:t>To write a report of crimes at the end of a shift and to the Police Sergeant on return to the Police Station.</a:t>
            </a:r>
          </a:p>
          <a:p>
            <a:r>
              <a:rPr lang="en-GB" sz="1000" b="1" u="sng" dirty="0">
                <a:solidFill>
                  <a:srgbClr val="002060"/>
                </a:solidFill>
              </a:rPr>
              <a:t>Character</a:t>
            </a:r>
          </a:p>
          <a:p>
            <a:pPr marL="92075" indent="-92075">
              <a:buFont typeface="Arial" panose="020B0604020202020204" pitchFamily="34" charset="0"/>
              <a:buChar char="•"/>
            </a:pPr>
            <a:r>
              <a:rPr lang="en-GB" sz="1000" dirty="0"/>
              <a:t>Law abiding - no criminal record.</a:t>
            </a:r>
          </a:p>
          <a:p>
            <a:pPr marL="92075" indent="-92075">
              <a:buFont typeface="Arial" panose="020B0604020202020204" pitchFamily="34" charset="0"/>
              <a:buChar char="•"/>
            </a:pPr>
            <a:r>
              <a:rPr lang="en-GB" sz="1000" dirty="0"/>
              <a:t>Willing to use force when necessary</a:t>
            </a:r>
          </a:p>
          <a:p>
            <a:r>
              <a:rPr lang="en-GB" sz="1000" b="1" u="sng" dirty="0">
                <a:solidFill>
                  <a:srgbClr val="002060"/>
                </a:solidFill>
              </a:rPr>
              <a:t>Requirements</a:t>
            </a:r>
          </a:p>
          <a:p>
            <a:pPr marL="171450" indent="-171450">
              <a:buFont typeface="Arial" panose="020B0604020202020204" pitchFamily="34" charset="0"/>
              <a:buChar char="•"/>
            </a:pPr>
            <a:r>
              <a:rPr lang="en-GB" sz="1000" dirty="0"/>
              <a:t>At least 5 foot 7 inches tall</a:t>
            </a:r>
          </a:p>
          <a:p>
            <a:pPr marL="171450" indent="-171450">
              <a:buFont typeface="Arial" panose="020B0604020202020204" pitchFamily="34" charset="0"/>
              <a:buChar char="•"/>
            </a:pPr>
            <a:r>
              <a:rPr lang="en-GB" sz="1000" dirty="0"/>
              <a:t>Fit and in good health</a:t>
            </a:r>
          </a:p>
          <a:p>
            <a:r>
              <a:rPr lang="en-GB" sz="1000" b="1" u="sng" dirty="0">
                <a:solidFill>
                  <a:srgbClr val="002060"/>
                </a:solidFill>
              </a:rPr>
              <a:t>Uniform and Equipment </a:t>
            </a:r>
          </a:p>
          <a:p>
            <a:pPr marL="92075" indent="-92075">
              <a:buFont typeface="Arial" panose="020B0604020202020204" pitchFamily="34" charset="0"/>
              <a:buChar char="•"/>
            </a:pPr>
            <a:r>
              <a:rPr lang="en-GB" sz="1000" dirty="0"/>
              <a:t>Blue tail coat and top hat</a:t>
            </a:r>
          </a:p>
          <a:p>
            <a:pPr marL="92075" indent="-92075">
              <a:buFont typeface="Arial" panose="020B0604020202020204" pitchFamily="34" charset="0"/>
              <a:buChar char="•"/>
            </a:pPr>
            <a:r>
              <a:rPr lang="en-GB" sz="1000" dirty="0"/>
              <a:t>Truncheon, handcuffs, wooden rattle</a:t>
            </a:r>
          </a:p>
        </p:txBody>
      </p:sp>
      <p:sp>
        <p:nvSpPr>
          <p:cNvPr id="23" name="TextBox 22"/>
          <p:cNvSpPr txBox="1"/>
          <p:nvPr/>
        </p:nvSpPr>
        <p:spPr>
          <a:xfrm>
            <a:off x="3932396" y="1585048"/>
            <a:ext cx="2609082" cy="2108269"/>
          </a:xfrm>
          <a:prstGeom prst="rect">
            <a:avLst/>
          </a:prstGeom>
          <a:solidFill>
            <a:schemeClr val="bg1"/>
          </a:solidFill>
          <a:ln w="19050">
            <a:solidFill>
              <a:schemeClr val="tx1"/>
            </a:solidFill>
          </a:ln>
        </p:spPr>
        <p:txBody>
          <a:bodyPr wrap="square" rtlCol="0">
            <a:spAutoFit/>
          </a:bodyPr>
          <a:lstStyle/>
          <a:p>
            <a:pPr algn="ctr"/>
            <a:r>
              <a:rPr lang="en-GB" sz="1000" b="1" u="sng" dirty="0"/>
              <a:t>The Home Secretary – Charles Warren</a:t>
            </a:r>
          </a:p>
          <a:p>
            <a:r>
              <a:rPr lang="en-GB" sz="1000" dirty="0"/>
              <a:t>The Metropolitan Police reported directly to the government minister in charge of the police called the ‘</a:t>
            </a:r>
            <a:r>
              <a:rPr lang="en-GB" sz="1000" b="1" dirty="0">
                <a:solidFill>
                  <a:srgbClr val="C00000"/>
                </a:solidFill>
              </a:rPr>
              <a:t>Home Secretary</a:t>
            </a:r>
            <a:r>
              <a:rPr lang="en-GB" sz="1000" dirty="0"/>
              <a:t>’.  At first the people of London were very suspicious of the ‘</a:t>
            </a:r>
            <a:r>
              <a:rPr lang="en-GB" sz="1000" b="1" dirty="0"/>
              <a:t>Met</a:t>
            </a:r>
            <a:r>
              <a:rPr lang="en-GB" sz="1000" dirty="0"/>
              <a:t>’ police as they believed they were just like the government or the army who were there to control the working classes. The head of the Metropolitan Police was </a:t>
            </a:r>
            <a:r>
              <a:rPr lang="en-GB" sz="1000" b="1" dirty="0">
                <a:solidFill>
                  <a:srgbClr val="C00000"/>
                </a:solidFill>
              </a:rPr>
              <a:t>Charles Warren</a:t>
            </a:r>
            <a:r>
              <a:rPr lang="en-GB" sz="1000" b="1" dirty="0"/>
              <a:t> </a:t>
            </a:r>
            <a:r>
              <a:rPr lang="en-GB" sz="1000" dirty="0"/>
              <a:t>and he was the </a:t>
            </a:r>
            <a:r>
              <a:rPr lang="en-GB" sz="1000" b="1" dirty="0">
                <a:solidFill>
                  <a:srgbClr val="C00000"/>
                </a:solidFill>
              </a:rPr>
              <a:t>Police Commissioner</a:t>
            </a:r>
            <a:r>
              <a:rPr lang="en-GB" sz="1000" dirty="0"/>
              <a:t>. He had been chosen as he was a former </a:t>
            </a:r>
            <a:r>
              <a:rPr lang="en-GB" sz="1000" b="1" dirty="0"/>
              <a:t>army general </a:t>
            </a:r>
            <a:r>
              <a:rPr lang="en-GB" sz="1000" dirty="0"/>
              <a:t>and was not afraid to call in the army for support if he needed to. </a:t>
            </a:r>
          </a:p>
        </p:txBody>
      </p:sp>
      <p:sp>
        <p:nvSpPr>
          <p:cNvPr id="24" name="TextBox 23"/>
          <p:cNvSpPr txBox="1"/>
          <p:nvPr/>
        </p:nvSpPr>
        <p:spPr>
          <a:xfrm>
            <a:off x="1861753" y="3732893"/>
            <a:ext cx="4679725" cy="1023357"/>
          </a:xfrm>
          <a:prstGeom prst="rect">
            <a:avLst/>
          </a:prstGeom>
          <a:solidFill>
            <a:schemeClr val="bg1"/>
          </a:solidFill>
          <a:ln w="19050">
            <a:solidFill>
              <a:schemeClr val="tx1"/>
            </a:solidFill>
          </a:ln>
        </p:spPr>
        <p:txBody>
          <a:bodyPr wrap="square" rtlCol="0">
            <a:spAutoFit/>
          </a:bodyPr>
          <a:lstStyle/>
          <a:p>
            <a:pPr algn="ctr"/>
            <a:r>
              <a:rPr lang="en-GB" sz="1050" b="1" u="sng" dirty="0"/>
              <a:t>The attitude towards the police</a:t>
            </a:r>
          </a:p>
          <a:p>
            <a:r>
              <a:rPr lang="en-GB" sz="1000" dirty="0"/>
              <a:t>During the famous </a:t>
            </a:r>
            <a:r>
              <a:rPr lang="en-GB" sz="1000" b="1" dirty="0"/>
              <a:t>Trafalgar Square Demonstrations in 1887</a:t>
            </a:r>
            <a:r>
              <a:rPr lang="en-GB" sz="1000" dirty="0"/>
              <a:t>, one event known as ‘</a:t>
            </a:r>
            <a:r>
              <a:rPr lang="en-GB" sz="1000" b="1" dirty="0">
                <a:solidFill>
                  <a:srgbClr val="C00000"/>
                </a:solidFill>
              </a:rPr>
              <a:t>Bloody Sunday</a:t>
            </a:r>
            <a:r>
              <a:rPr lang="en-GB" sz="1000" dirty="0"/>
              <a:t>’ Charles Warren had to call in the army to help the police stop the riots. This only led the </a:t>
            </a:r>
            <a:r>
              <a:rPr lang="en-GB" sz="1000" b="1" dirty="0"/>
              <a:t>poor</a:t>
            </a:r>
            <a:r>
              <a:rPr lang="en-GB" sz="1000" dirty="0"/>
              <a:t>, who were mainly the protestors, believing that the police favoured the middle and upper classes and were not there to protect them. It made trying to police poorer areas such as Whitechapel very difficult.</a:t>
            </a:r>
          </a:p>
        </p:txBody>
      </p:sp>
      <p:sp>
        <p:nvSpPr>
          <p:cNvPr id="25" name="TextBox 24"/>
          <p:cNvSpPr txBox="1"/>
          <p:nvPr/>
        </p:nvSpPr>
        <p:spPr>
          <a:xfrm>
            <a:off x="4966671" y="4818014"/>
            <a:ext cx="1574807" cy="1485022"/>
          </a:xfrm>
          <a:prstGeom prst="rect">
            <a:avLst/>
          </a:prstGeom>
          <a:solidFill>
            <a:schemeClr val="bg1"/>
          </a:solidFill>
          <a:ln w="19050">
            <a:solidFill>
              <a:schemeClr val="tx1"/>
            </a:solidFill>
          </a:ln>
        </p:spPr>
        <p:txBody>
          <a:bodyPr wrap="square" rtlCol="0">
            <a:spAutoFit/>
          </a:bodyPr>
          <a:lstStyle/>
          <a:p>
            <a:pPr algn="ctr"/>
            <a:r>
              <a:rPr lang="en-GB" sz="1050" b="1" u="sng" dirty="0"/>
              <a:t>Police Numbers</a:t>
            </a:r>
          </a:p>
          <a:p>
            <a:r>
              <a:rPr lang="en-GB" sz="1000" dirty="0"/>
              <a:t>The Met struggled to police their area.  There were roughly </a:t>
            </a:r>
            <a:r>
              <a:rPr lang="en-GB" sz="1000" b="1" dirty="0"/>
              <a:t>13,000 men </a:t>
            </a:r>
            <a:r>
              <a:rPr lang="en-GB" sz="1000" dirty="0"/>
              <a:t>to police a population of over </a:t>
            </a:r>
            <a:r>
              <a:rPr lang="en-GB" sz="1000" b="1" dirty="0"/>
              <a:t>5 million</a:t>
            </a:r>
            <a:r>
              <a:rPr lang="en-GB" sz="1000" dirty="0"/>
              <a:t>.  To make it worse, only </a:t>
            </a:r>
            <a:r>
              <a:rPr lang="en-GB" sz="1000" b="1" dirty="0"/>
              <a:t>1,300 </a:t>
            </a:r>
            <a:r>
              <a:rPr lang="en-GB" sz="1000" dirty="0"/>
              <a:t>of these officers were on shift at any one time.  </a:t>
            </a:r>
            <a:endParaRPr lang="en-GB" sz="1000" b="1" dirty="0"/>
          </a:p>
        </p:txBody>
      </p:sp>
      <p:sp>
        <p:nvSpPr>
          <p:cNvPr id="27" name="TextBox 26"/>
          <p:cNvSpPr txBox="1"/>
          <p:nvPr/>
        </p:nvSpPr>
        <p:spPr>
          <a:xfrm>
            <a:off x="1861753" y="4818014"/>
            <a:ext cx="3070731" cy="1485022"/>
          </a:xfrm>
          <a:prstGeom prst="rect">
            <a:avLst/>
          </a:prstGeom>
          <a:solidFill>
            <a:schemeClr val="bg1"/>
          </a:solidFill>
          <a:ln w="19050">
            <a:solidFill>
              <a:schemeClr val="tx1"/>
            </a:solidFill>
          </a:ln>
        </p:spPr>
        <p:txBody>
          <a:bodyPr wrap="square" rtlCol="0">
            <a:spAutoFit/>
          </a:bodyPr>
          <a:lstStyle/>
          <a:p>
            <a:pPr algn="ctr"/>
            <a:r>
              <a:rPr lang="en-GB" sz="1050" b="1" u="sng" dirty="0"/>
              <a:t>The Criminal Investigation Department</a:t>
            </a:r>
          </a:p>
          <a:p>
            <a:r>
              <a:rPr lang="en-GB" sz="1000" dirty="0"/>
              <a:t>A detective department was added to the Metropolitan Police in </a:t>
            </a:r>
            <a:r>
              <a:rPr lang="en-GB" sz="1000" b="1" dirty="0"/>
              <a:t>1842</a:t>
            </a:r>
            <a:r>
              <a:rPr lang="en-GB" sz="1000" dirty="0"/>
              <a:t>.  This became known as the </a:t>
            </a:r>
            <a:r>
              <a:rPr lang="en-GB" sz="1000" b="1" dirty="0">
                <a:solidFill>
                  <a:srgbClr val="C00000"/>
                </a:solidFill>
              </a:rPr>
              <a:t>Criminal Investigation Department (C.I.D.)</a:t>
            </a:r>
            <a:r>
              <a:rPr lang="en-GB" sz="1000" b="1" dirty="0">
                <a:solidFill>
                  <a:srgbClr val="002060"/>
                </a:solidFill>
              </a:rPr>
              <a:t> </a:t>
            </a:r>
            <a:r>
              <a:rPr lang="en-GB" sz="1000" dirty="0"/>
              <a:t>when it was made bigger in 1877 with 216 officers. This meant the police now had officers who would help solve crimes where the criminals had not been caught red handed.  The CID was very small and often ineffective – as well as open to </a:t>
            </a:r>
            <a:r>
              <a:rPr lang="en-GB" sz="1000" b="1" dirty="0"/>
              <a:t>bribery</a:t>
            </a:r>
            <a:r>
              <a:rPr lang="en-GB" sz="1000" dirty="0"/>
              <a:t>, </a:t>
            </a:r>
            <a:r>
              <a:rPr lang="en-GB" sz="1000" b="1" dirty="0"/>
              <a:t>corruption and alcoholism</a:t>
            </a:r>
            <a:r>
              <a:rPr lang="en-GB" sz="1000" dirty="0"/>
              <a:t>.</a:t>
            </a:r>
          </a:p>
        </p:txBody>
      </p:sp>
      <p:sp>
        <p:nvSpPr>
          <p:cNvPr id="28" name="TextBox 27"/>
          <p:cNvSpPr txBox="1"/>
          <p:nvPr/>
        </p:nvSpPr>
        <p:spPr>
          <a:xfrm>
            <a:off x="70826" y="459878"/>
            <a:ext cx="10987699" cy="769441"/>
          </a:xfrm>
          <a:prstGeom prst="rect">
            <a:avLst/>
          </a:prstGeom>
          <a:solidFill>
            <a:schemeClr val="bg1"/>
          </a:solidFill>
          <a:ln w="19050">
            <a:solidFill>
              <a:schemeClr val="tx1"/>
            </a:solidFill>
          </a:ln>
        </p:spPr>
        <p:txBody>
          <a:bodyPr wrap="square" rtlCol="0">
            <a:spAutoFit/>
          </a:bodyPr>
          <a:lstStyle/>
          <a:p>
            <a:r>
              <a:rPr lang="en-GB" sz="1100" b="1" dirty="0"/>
              <a:t>BACKGROUND INFORMATION: </a:t>
            </a:r>
            <a:r>
              <a:rPr lang="en-GB" sz="1100" dirty="0"/>
              <a:t>There were many different police forces in England and Wales at this time.  Many bigger and rural counties had a police force but many cities and towns had their own, separate police force.  The title given to the person in government in charge of policing was the </a:t>
            </a:r>
            <a:r>
              <a:rPr lang="en-GB" sz="1100" b="1" dirty="0"/>
              <a:t>Home Secretary</a:t>
            </a:r>
            <a:r>
              <a:rPr lang="en-GB" sz="1100" dirty="0"/>
              <a:t>.  The Home Secretary had very little control over the police forces outside of London but he did have control over the </a:t>
            </a:r>
            <a:r>
              <a:rPr lang="en-GB" sz="1100" b="1" dirty="0"/>
              <a:t>Metropolitan Police </a:t>
            </a:r>
            <a:r>
              <a:rPr lang="en-GB" sz="1100" dirty="0"/>
              <a:t>in London.  Importantly, there was very </a:t>
            </a:r>
            <a:r>
              <a:rPr lang="en-GB" sz="1100" b="1" dirty="0"/>
              <a:t>little co-operation </a:t>
            </a:r>
            <a:r>
              <a:rPr lang="en-GB" sz="1100" dirty="0"/>
              <a:t>between the different police forces across England and Wales as some forces even saw themselves as rivals.  For example, the Metropolitan Police force often competed against the </a:t>
            </a:r>
            <a:r>
              <a:rPr lang="en-GB" sz="1100" b="1" dirty="0"/>
              <a:t>City of London Police </a:t>
            </a:r>
            <a:r>
              <a:rPr lang="en-GB" sz="1100" dirty="0"/>
              <a:t>and rarely shared information.</a:t>
            </a:r>
          </a:p>
        </p:txBody>
      </p:sp>
      <p:sp>
        <p:nvSpPr>
          <p:cNvPr id="18" name="TextBox 17"/>
          <p:cNvSpPr txBox="1"/>
          <p:nvPr/>
        </p:nvSpPr>
        <p:spPr>
          <a:xfrm>
            <a:off x="70827" y="1265444"/>
            <a:ext cx="6470652" cy="276999"/>
          </a:xfrm>
          <a:prstGeom prst="rect">
            <a:avLst/>
          </a:prstGeom>
          <a:solidFill>
            <a:schemeClr val="accent5">
              <a:lumMod val="50000"/>
            </a:schemeClr>
          </a:solidFill>
        </p:spPr>
        <p:txBody>
          <a:bodyPr wrap="square" rtlCol="0">
            <a:spAutoFit/>
          </a:bodyPr>
          <a:lstStyle/>
          <a:p>
            <a:pPr algn="ctr"/>
            <a:r>
              <a:rPr lang="en-GB" sz="1200" b="1" dirty="0">
                <a:solidFill>
                  <a:schemeClr val="bg1"/>
                </a:solidFill>
              </a:rPr>
              <a:t>Policing in London in the late 1800s</a:t>
            </a:r>
            <a:endParaRPr lang="en-GB" sz="1100" b="1" dirty="0">
              <a:solidFill>
                <a:schemeClr val="bg1"/>
              </a:solidFill>
            </a:endParaRPr>
          </a:p>
        </p:txBody>
      </p:sp>
      <p:sp>
        <p:nvSpPr>
          <p:cNvPr id="19" name="TextBox 18"/>
          <p:cNvSpPr txBox="1"/>
          <p:nvPr/>
        </p:nvSpPr>
        <p:spPr>
          <a:xfrm>
            <a:off x="6611816" y="1259721"/>
            <a:ext cx="5497058" cy="276999"/>
          </a:xfrm>
          <a:prstGeom prst="rect">
            <a:avLst/>
          </a:prstGeom>
          <a:solidFill>
            <a:schemeClr val="accent5">
              <a:lumMod val="50000"/>
            </a:schemeClr>
          </a:solidFill>
        </p:spPr>
        <p:txBody>
          <a:bodyPr wrap="square" rtlCol="0">
            <a:spAutoFit/>
          </a:bodyPr>
          <a:lstStyle/>
          <a:p>
            <a:pPr algn="ctr"/>
            <a:r>
              <a:rPr lang="en-GB" sz="1200" b="1" dirty="0">
                <a:solidFill>
                  <a:schemeClr val="bg1"/>
                </a:solidFill>
              </a:rPr>
              <a:t>The London District of Whitechapel</a:t>
            </a:r>
            <a:endParaRPr lang="en-GB" sz="1100" b="1" dirty="0">
              <a:solidFill>
                <a:schemeClr val="bg1"/>
              </a:solidFill>
            </a:endParaRPr>
          </a:p>
        </p:txBody>
      </p:sp>
      <p:pic>
        <p:nvPicPr>
          <p:cNvPr id="2" name="Picture 4" descr="Public Domain Images - Whitechapel murders - PICRYL Public Domain Search">
            <a:extLst>
              <a:ext uri="{FF2B5EF4-FFF2-40B4-BE49-F238E27FC236}">
                <a16:creationId xmlns:a16="http://schemas.microsoft.com/office/drawing/2014/main" id="{5F174839-2513-8A9E-5CD8-25105E2E249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14963"/>
          <a:stretch/>
        </p:blipFill>
        <p:spPr bwMode="auto">
          <a:xfrm>
            <a:off x="6611815" y="4315355"/>
            <a:ext cx="5487361" cy="2449248"/>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descr="POLICEMAN CARTOON VECTOR">
            <a:extLst>
              <a:ext uri="{FF2B5EF4-FFF2-40B4-BE49-F238E27FC236}">
                <a16:creationId xmlns:a16="http://schemas.microsoft.com/office/drawing/2014/main" id="{8B266592-7BA4-A21B-3065-A5D3F7A97280}"/>
              </a:ext>
            </a:extLst>
          </p:cNvPr>
          <p:cNvPicPr>
            <a:picLocks noChangeAspect="1" noChangeArrowheads="1"/>
          </p:cNvPicPr>
          <p:nvPr/>
        </p:nvPicPr>
        <p:blipFill rotWithShape="1">
          <a:blip r:embed="rId4">
            <a:extLst>
              <a:ext uri="{BEBA8EAE-BF5A-486C-A8C5-ECC9F3942E4B}">
                <a14:imgProps xmlns:a14="http://schemas.microsoft.com/office/drawing/2010/main">
                  <a14:imgLayer r:embed="rId5">
                    <a14:imgEffect>
                      <a14:backgroundRemoval t="5606" b="90000" l="10000" r="90000">
                        <a14:foregroundMark x1="48788" y1="5606" x2="50758" y2="13939"/>
                      </a14:backgroundRemoval>
                    </a14:imgEffect>
                  </a14:imgLayer>
                </a14:imgProps>
              </a:ext>
              <a:ext uri="{28A0092B-C50C-407E-A947-70E740481C1C}">
                <a14:useLocalDpi xmlns:a14="http://schemas.microsoft.com/office/drawing/2010/main" val="0"/>
              </a:ext>
            </a:extLst>
          </a:blip>
          <a:srcRect l="31667" t="4092" r="33629" b="12423"/>
          <a:stretch/>
        </p:blipFill>
        <p:spPr bwMode="auto">
          <a:xfrm>
            <a:off x="6611815" y="4315353"/>
            <a:ext cx="1367018" cy="2449247"/>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descr="POLICEMAN CARTOON VECTOR">
            <a:extLst>
              <a:ext uri="{FF2B5EF4-FFF2-40B4-BE49-F238E27FC236}">
                <a16:creationId xmlns:a16="http://schemas.microsoft.com/office/drawing/2014/main" id="{03B2C953-6D73-D7A2-DBB5-4FB21A7598B9}"/>
              </a:ext>
            </a:extLst>
          </p:cNvPr>
          <p:cNvPicPr>
            <a:picLocks noChangeAspect="1" noChangeArrowheads="1"/>
          </p:cNvPicPr>
          <p:nvPr/>
        </p:nvPicPr>
        <p:blipFill rotWithShape="1">
          <a:blip r:embed="rId4">
            <a:extLst>
              <a:ext uri="{BEBA8EAE-BF5A-486C-A8C5-ECC9F3942E4B}">
                <a14:imgProps xmlns:a14="http://schemas.microsoft.com/office/drawing/2010/main">
                  <a14:imgLayer r:embed="rId5">
                    <a14:imgEffect>
                      <a14:backgroundRemoval t="5606" b="90000" l="10000" r="90000">
                        <a14:foregroundMark x1="48788" y1="5606" x2="50758" y2="13939"/>
                      </a14:backgroundRemoval>
                    </a14:imgEffect>
                  </a14:imgLayer>
                </a14:imgProps>
              </a:ext>
              <a:ext uri="{28A0092B-C50C-407E-A947-70E740481C1C}">
                <a14:useLocalDpi xmlns:a14="http://schemas.microsoft.com/office/drawing/2010/main" val="0"/>
              </a:ext>
            </a:extLst>
          </a:blip>
          <a:srcRect l="31667" t="4091" r="33629" b="35857"/>
          <a:stretch/>
        </p:blipFill>
        <p:spPr bwMode="auto">
          <a:xfrm>
            <a:off x="11036528" y="87655"/>
            <a:ext cx="1062648" cy="13695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51344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0826" y="87655"/>
            <a:ext cx="1271732" cy="338554"/>
          </a:xfrm>
          <a:prstGeom prst="rect">
            <a:avLst/>
          </a:prstGeom>
          <a:solidFill>
            <a:schemeClr val="accent5">
              <a:lumMod val="50000"/>
            </a:schemeClr>
          </a:solidFill>
        </p:spPr>
        <p:txBody>
          <a:bodyPr wrap="square" rtlCol="0">
            <a:spAutoFit/>
          </a:bodyPr>
          <a:lstStyle/>
          <a:p>
            <a:pPr algn="ctr"/>
            <a:r>
              <a:rPr lang="en-GB" sz="1600" dirty="0">
                <a:solidFill>
                  <a:schemeClr val="bg1"/>
                </a:solidFill>
                <a:latin typeface="Berlin Sans FB" panose="020E0602020502020306" pitchFamily="34" charset="0"/>
              </a:rPr>
              <a:t>Lesson 2</a:t>
            </a:r>
            <a:endParaRPr lang="en-GB" sz="1400" dirty="0">
              <a:solidFill>
                <a:schemeClr val="bg1"/>
              </a:solidFill>
              <a:latin typeface="Berlin Sans FB" panose="020E0602020502020306" pitchFamily="34" charset="0"/>
            </a:endParaRPr>
          </a:p>
        </p:txBody>
      </p:sp>
      <p:sp>
        <p:nvSpPr>
          <p:cNvPr id="10" name="TextBox 9"/>
          <p:cNvSpPr txBox="1"/>
          <p:nvPr/>
        </p:nvSpPr>
        <p:spPr>
          <a:xfrm>
            <a:off x="1422401" y="82909"/>
            <a:ext cx="10671987" cy="338554"/>
          </a:xfrm>
          <a:prstGeom prst="rect">
            <a:avLst/>
          </a:prstGeom>
          <a:solidFill>
            <a:schemeClr val="accent5">
              <a:lumMod val="50000"/>
            </a:schemeClr>
          </a:solidFill>
        </p:spPr>
        <p:txBody>
          <a:bodyPr wrap="square" rtlCol="0">
            <a:spAutoFit/>
          </a:bodyPr>
          <a:lstStyle/>
          <a:p>
            <a:r>
              <a:rPr lang="en-GB" sz="1600" dirty="0">
                <a:solidFill>
                  <a:schemeClr val="bg1"/>
                </a:solidFill>
                <a:latin typeface="Berlin Sans FB" panose="020E0602020502020306" pitchFamily="34" charset="0"/>
              </a:rPr>
              <a:t>Housing Problems in the Whitechapel District and the attempts to improve accommodation.</a:t>
            </a:r>
            <a:endParaRPr lang="en-GB" sz="1400" dirty="0">
              <a:solidFill>
                <a:schemeClr val="bg1"/>
              </a:solidFill>
              <a:latin typeface="Berlin Sans FB" panose="020E0602020502020306" pitchFamily="34" charset="0"/>
            </a:endParaRPr>
          </a:p>
        </p:txBody>
      </p:sp>
      <p:sp>
        <p:nvSpPr>
          <p:cNvPr id="26" name="TextBox 25"/>
          <p:cNvSpPr txBox="1"/>
          <p:nvPr/>
        </p:nvSpPr>
        <p:spPr>
          <a:xfrm>
            <a:off x="70825" y="466967"/>
            <a:ext cx="12023563" cy="800219"/>
          </a:xfrm>
          <a:prstGeom prst="rect">
            <a:avLst/>
          </a:prstGeom>
          <a:noFill/>
          <a:ln w="19050">
            <a:solidFill>
              <a:schemeClr val="tx1"/>
            </a:solidFill>
          </a:ln>
        </p:spPr>
        <p:txBody>
          <a:bodyPr wrap="square" rtlCol="0">
            <a:spAutoFit/>
          </a:bodyPr>
          <a:lstStyle/>
          <a:p>
            <a:r>
              <a:rPr lang="en-GB" sz="1200" b="1" dirty="0"/>
              <a:t>The location:</a:t>
            </a:r>
          </a:p>
          <a:p>
            <a:r>
              <a:rPr lang="en-GB" sz="1100" dirty="0"/>
              <a:t>Whitechapel is a district in the </a:t>
            </a:r>
            <a:r>
              <a:rPr lang="en-GB" sz="1100" b="1" dirty="0"/>
              <a:t>east-end </a:t>
            </a:r>
            <a:r>
              <a:rPr lang="en-GB" sz="1100" dirty="0"/>
              <a:t>of London.  At the time it was London’s </a:t>
            </a:r>
            <a:r>
              <a:rPr lang="en-GB" sz="1100" b="1" dirty="0"/>
              <a:t>poorest </a:t>
            </a:r>
            <a:r>
              <a:rPr lang="en-GB" sz="1100" dirty="0"/>
              <a:t>district. The </a:t>
            </a:r>
            <a:r>
              <a:rPr lang="en-GB" sz="1200" b="1" dirty="0"/>
              <a:t>1881 census </a:t>
            </a:r>
            <a:r>
              <a:rPr lang="en-GB" sz="1100" dirty="0"/>
              <a:t>puts the population of Whitechapel at over 30,000 but with only 4,000 houses. It was estimated there were over 1,000 homeless at any one time. Londoners shared the district with new immigrants such as the </a:t>
            </a:r>
            <a:r>
              <a:rPr lang="en-GB" sz="1100" b="1" dirty="0"/>
              <a:t>Irish</a:t>
            </a:r>
            <a:r>
              <a:rPr lang="en-GB" sz="1100" dirty="0"/>
              <a:t>, </a:t>
            </a:r>
            <a:r>
              <a:rPr lang="en-GB" sz="1100" b="1" dirty="0"/>
              <a:t>Jewish</a:t>
            </a:r>
            <a:r>
              <a:rPr lang="en-GB" sz="1100" dirty="0"/>
              <a:t> and </a:t>
            </a:r>
            <a:r>
              <a:rPr lang="en-GB" sz="1100" b="1" dirty="0"/>
              <a:t>Eastern European </a:t>
            </a:r>
            <a:r>
              <a:rPr lang="en-GB" sz="1100" dirty="0"/>
              <a:t>immigrants.  Poverty, tension between different immigrants groups and high numbers of criminal gangs made Whitechapel a violent place to live. This was an area where few police wanted to patrol.</a:t>
            </a:r>
          </a:p>
        </p:txBody>
      </p:sp>
      <p:sp>
        <p:nvSpPr>
          <p:cNvPr id="30" name="TextBox 29"/>
          <p:cNvSpPr txBox="1"/>
          <p:nvPr/>
        </p:nvSpPr>
        <p:spPr>
          <a:xfrm>
            <a:off x="2786511" y="1307933"/>
            <a:ext cx="2633214" cy="3077766"/>
          </a:xfrm>
          <a:prstGeom prst="rect">
            <a:avLst/>
          </a:prstGeom>
          <a:solidFill>
            <a:schemeClr val="bg1"/>
          </a:solidFill>
          <a:ln w="19050">
            <a:solidFill>
              <a:schemeClr val="tx1"/>
            </a:solidFill>
          </a:ln>
        </p:spPr>
        <p:txBody>
          <a:bodyPr wrap="square" rtlCol="0">
            <a:spAutoFit/>
          </a:bodyPr>
          <a:lstStyle/>
          <a:p>
            <a:pPr algn="ctr"/>
            <a:r>
              <a:rPr lang="en-GB" sz="1400" b="1" dirty="0">
                <a:solidFill>
                  <a:srgbClr val="C00000"/>
                </a:solidFill>
              </a:rPr>
              <a:t>WHITECHAPEL ENVIRONMENT</a:t>
            </a:r>
          </a:p>
          <a:p>
            <a:pPr marL="171450" indent="-171450">
              <a:buFont typeface="Arial" panose="020B0604020202020204" pitchFamily="34" charset="0"/>
              <a:buChar char="•"/>
            </a:pPr>
            <a:r>
              <a:rPr lang="en-GB" sz="1000" dirty="0"/>
              <a:t>The environment of Whitechapel itself led to higher crime rates and police struggling to deal with crime.  </a:t>
            </a:r>
          </a:p>
          <a:p>
            <a:pPr marL="171450" indent="-171450">
              <a:buFont typeface="Arial" panose="020B0604020202020204" pitchFamily="34" charset="0"/>
              <a:buChar char="•"/>
            </a:pPr>
            <a:r>
              <a:rPr lang="en-GB" sz="1000" dirty="0"/>
              <a:t>Streets were </a:t>
            </a:r>
            <a:r>
              <a:rPr lang="en-GB" sz="1000" b="1" dirty="0"/>
              <a:t>narrow</a:t>
            </a:r>
            <a:r>
              <a:rPr lang="en-GB" sz="1000" dirty="0"/>
              <a:t>, </a:t>
            </a:r>
            <a:r>
              <a:rPr lang="en-GB" sz="1000" b="1" dirty="0"/>
              <a:t>unlit</a:t>
            </a:r>
            <a:r>
              <a:rPr lang="en-GB" sz="1000" dirty="0"/>
              <a:t> and often </a:t>
            </a:r>
            <a:r>
              <a:rPr lang="en-GB" sz="1000" b="1" dirty="0"/>
              <a:t>over-crowded</a:t>
            </a:r>
            <a:r>
              <a:rPr lang="en-GB" sz="1000" dirty="0"/>
              <a:t>. </a:t>
            </a:r>
          </a:p>
          <a:p>
            <a:pPr marL="171450" indent="-171450">
              <a:buFont typeface="Arial" panose="020B0604020202020204" pitchFamily="34" charset="0"/>
              <a:buChar char="•"/>
            </a:pPr>
            <a:r>
              <a:rPr lang="en-GB" sz="1000" dirty="0"/>
              <a:t>The </a:t>
            </a:r>
            <a:r>
              <a:rPr lang="en-GB" sz="1000" b="1" dirty="0"/>
              <a:t>noise, smell</a:t>
            </a:r>
            <a:r>
              <a:rPr lang="en-GB" sz="1000" dirty="0"/>
              <a:t> from pollution and the famous London ‘</a:t>
            </a:r>
            <a:r>
              <a:rPr lang="en-GB" sz="1000" b="1" dirty="0" err="1"/>
              <a:t>smogs</a:t>
            </a:r>
            <a:r>
              <a:rPr lang="en-GB" sz="1000" dirty="0"/>
              <a:t>’ (thick fogs) would often make a quick escape from a crime scene easy. </a:t>
            </a:r>
          </a:p>
          <a:p>
            <a:pPr marL="171450" indent="-171450">
              <a:buFont typeface="Arial" panose="020B0604020202020204" pitchFamily="34" charset="0"/>
              <a:buChar char="•"/>
            </a:pPr>
            <a:r>
              <a:rPr lang="en-GB" sz="1000" dirty="0"/>
              <a:t>The streets were </a:t>
            </a:r>
            <a:r>
              <a:rPr lang="en-GB" sz="1000" b="1" dirty="0"/>
              <a:t>interlocked</a:t>
            </a:r>
            <a:r>
              <a:rPr lang="en-GB" sz="1000" dirty="0"/>
              <a:t> and </a:t>
            </a:r>
            <a:r>
              <a:rPr lang="en-GB" sz="1000" b="1" dirty="0"/>
              <a:t>maze like </a:t>
            </a:r>
            <a:r>
              <a:rPr lang="en-GB" sz="1000" dirty="0"/>
              <a:t>with very few street signs or lighting.  </a:t>
            </a:r>
          </a:p>
          <a:p>
            <a:pPr marL="171450" indent="-171450">
              <a:buFont typeface="Arial" panose="020B0604020202020204" pitchFamily="34" charset="0"/>
              <a:buChar char="•"/>
            </a:pPr>
            <a:r>
              <a:rPr lang="en-GB" sz="1000" dirty="0"/>
              <a:t>The over-crowding made minor crimes such as pickpocketing easy. </a:t>
            </a:r>
          </a:p>
          <a:p>
            <a:pPr marL="171450" indent="-171450">
              <a:buFont typeface="Arial" panose="020B0604020202020204" pitchFamily="34" charset="0"/>
              <a:buChar char="•"/>
            </a:pPr>
            <a:r>
              <a:rPr lang="en-GB" sz="1000" dirty="0"/>
              <a:t>Whitechapel was a </a:t>
            </a:r>
            <a:r>
              <a:rPr lang="en-GB" sz="1000" b="1" dirty="0"/>
              <a:t>heavily polluted </a:t>
            </a:r>
            <a:r>
              <a:rPr lang="en-GB" sz="1000" dirty="0"/>
              <a:t>industrial city where sanitation was very poor with very little clean drinking water and no sewerage system. Evidence could easily disappear.</a:t>
            </a:r>
          </a:p>
        </p:txBody>
      </p:sp>
      <p:sp>
        <p:nvSpPr>
          <p:cNvPr id="31" name="TextBox 30"/>
          <p:cNvSpPr txBox="1"/>
          <p:nvPr/>
        </p:nvSpPr>
        <p:spPr>
          <a:xfrm>
            <a:off x="9477375" y="1307933"/>
            <a:ext cx="2617013" cy="3147015"/>
          </a:xfrm>
          <a:prstGeom prst="rect">
            <a:avLst/>
          </a:prstGeom>
          <a:solidFill>
            <a:schemeClr val="bg1"/>
          </a:solidFill>
          <a:ln w="19050">
            <a:solidFill>
              <a:schemeClr val="tx1"/>
            </a:solidFill>
          </a:ln>
        </p:spPr>
        <p:txBody>
          <a:bodyPr wrap="square" rtlCol="0">
            <a:spAutoFit/>
          </a:bodyPr>
          <a:lstStyle/>
          <a:p>
            <a:pPr algn="ctr"/>
            <a:r>
              <a:rPr lang="en-GB" sz="1400" b="1" dirty="0">
                <a:solidFill>
                  <a:srgbClr val="C00000"/>
                </a:solidFill>
              </a:rPr>
              <a:t>HOUSING</a:t>
            </a:r>
          </a:p>
          <a:p>
            <a:pPr marL="171450" indent="-171450">
              <a:buFont typeface="Arial" panose="020B0604020202020204" pitchFamily="34" charset="0"/>
              <a:buChar char="•"/>
            </a:pPr>
            <a:r>
              <a:rPr lang="en-GB" sz="1000" b="1" dirty="0">
                <a:solidFill>
                  <a:srgbClr val="0070C0"/>
                </a:solidFill>
              </a:rPr>
              <a:t>ROOKERIES:</a:t>
            </a:r>
            <a:r>
              <a:rPr lang="en-GB" sz="1000" dirty="0">
                <a:solidFill>
                  <a:srgbClr val="0070C0"/>
                </a:solidFill>
              </a:rPr>
              <a:t> </a:t>
            </a:r>
            <a:r>
              <a:rPr lang="en-GB" sz="1000" dirty="0"/>
              <a:t>Most houses were in over-crowded </a:t>
            </a:r>
            <a:r>
              <a:rPr lang="en-GB" sz="1050" dirty="0"/>
              <a:t>‘</a:t>
            </a:r>
            <a:r>
              <a:rPr lang="en-GB" sz="1050" b="1" dirty="0"/>
              <a:t>slum</a:t>
            </a:r>
            <a:r>
              <a:rPr lang="en-GB" sz="1050" dirty="0"/>
              <a:t>’ </a:t>
            </a:r>
            <a:r>
              <a:rPr lang="en-GB" sz="1000" dirty="0"/>
              <a:t>areas known as ‘</a:t>
            </a:r>
            <a:r>
              <a:rPr lang="en-GB" sz="1050" b="1" dirty="0"/>
              <a:t>rookeries</a:t>
            </a:r>
            <a:r>
              <a:rPr lang="en-GB" sz="1000" dirty="0"/>
              <a:t>’ which included dirt, disease and crime.  Houses were split into several </a:t>
            </a:r>
            <a:r>
              <a:rPr lang="en-GB" sz="1050" b="1" dirty="0"/>
              <a:t>apartments</a:t>
            </a:r>
            <a:r>
              <a:rPr lang="en-GB" sz="1000" dirty="0"/>
              <a:t> with up to 30 people sharing beds. </a:t>
            </a:r>
          </a:p>
          <a:p>
            <a:pPr marL="171450" indent="-171450">
              <a:buFont typeface="Arial" panose="020B0604020202020204" pitchFamily="34" charset="0"/>
              <a:buChar char="•"/>
            </a:pPr>
            <a:r>
              <a:rPr lang="en-GB" sz="1000" b="1" dirty="0">
                <a:solidFill>
                  <a:srgbClr val="0070C0"/>
                </a:solidFill>
              </a:rPr>
              <a:t>LODGING HOUSES: </a:t>
            </a:r>
            <a:r>
              <a:rPr lang="en-GB" sz="1000" dirty="0"/>
              <a:t>These were for those who were even poorer.  They offered a </a:t>
            </a:r>
            <a:r>
              <a:rPr lang="en-GB" sz="1050" b="1" dirty="0"/>
              <a:t>bed </a:t>
            </a:r>
            <a:r>
              <a:rPr lang="en-GB" sz="1000" dirty="0"/>
              <a:t>in dirty, squalid conditions.  They even had </a:t>
            </a:r>
            <a:r>
              <a:rPr lang="en-GB" sz="1050" b="1" dirty="0"/>
              <a:t>shifts</a:t>
            </a:r>
            <a:r>
              <a:rPr lang="en-GB" sz="1000" dirty="0"/>
              <a:t> for sleeping so the beds could be used by the most number of people.  It was estimated that there were </a:t>
            </a:r>
            <a:r>
              <a:rPr lang="en-GB" sz="1050" b="1" dirty="0"/>
              <a:t>200 Lodging Houses </a:t>
            </a:r>
            <a:r>
              <a:rPr lang="en-GB" sz="1000" dirty="0"/>
              <a:t>in Whitechapel for more than </a:t>
            </a:r>
            <a:r>
              <a:rPr lang="en-GB" sz="1050" b="1" dirty="0"/>
              <a:t>8,000 people</a:t>
            </a:r>
            <a:r>
              <a:rPr lang="en-GB" sz="1000" dirty="0"/>
              <a:t>.</a:t>
            </a:r>
          </a:p>
          <a:p>
            <a:pPr marL="171450" indent="-171450">
              <a:buFont typeface="Arial" panose="020B0604020202020204" pitchFamily="34" charset="0"/>
              <a:buChar char="•"/>
            </a:pPr>
            <a:r>
              <a:rPr lang="en-GB" sz="1000" b="1" dirty="0">
                <a:solidFill>
                  <a:srgbClr val="0070C0"/>
                </a:solidFill>
              </a:rPr>
              <a:t>COFFIN BEDS &amp;HANGOVERS: </a:t>
            </a:r>
            <a:r>
              <a:rPr lang="en-GB" sz="1000" dirty="0"/>
              <a:t>Some people were so poor that they had to rent either a ‘</a:t>
            </a:r>
            <a:r>
              <a:rPr lang="en-GB" sz="1050" b="1" dirty="0"/>
              <a:t>coffin</a:t>
            </a:r>
            <a:r>
              <a:rPr lang="en-GB" sz="1000" dirty="0"/>
              <a:t>’ bed for the evening or even lean up against a ‘</a:t>
            </a:r>
            <a:r>
              <a:rPr lang="en-GB" sz="1050" b="1" dirty="0"/>
              <a:t>two-penny hangover</a:t>
            </a:r>
            <a:r>
              <a:rPr lang="en-GB" sz="1000" dirty="0"/>
              <a:t>’ – a rope tied from one end of the room to the other.</a:t>
            </a:r>
          </a:p>
        </p:txBody>
      </p:sp>
      <p:sp>
        <p:nvSpPr>
          <p:cNvPr id="32" name="TextBox 31"/>
          <p:cNvSpPr txBox="1"/>
          <p:nvPr/>
        </p:nvSpPr>
        <p:spPr>
          <a:xfrm>
            <a:off x="69070" y="1307933"/>
            <a:ext cx="2643166" cy="3539430"/>
          </a:xfrm>
          <a:prstGeom prst="rect">
            <a:avLst/>
          </a:prstGeom>
          <a:solidFill>
            <a:schemeClr val="bg1"/>
          </a:solidFill>
          <a:ln w="19050">
            <a:solidFill>
              <a:schemeClr val="tx1"/>
            </a:solidFill>
          </a:ln>
        </p:spPr>
        <p:txBody>
          <a:bodyPr wrap="square" rtlCol="0">
            <a:spAutoFit/>
          </a:bodyPr>
          <a:lstStyle/>
          <a:p>
            <a:pPr algn="ctr"/>
            <a:r>
              <a:rPr lang="en-GB" sz="1400" b="1" dirty="0">
                <a:solidFill>
                  <a:srgbClr val="C00000"/>
                </a:solidFill>
              </a:rPr>
              <a:t>WORK</a:t>
            </a:r>
          </a:p>
          <a:p>
            <a:pPr marL="171450" indent="-171450">
              <a:buFont typeface="Arial" panose="020B0604020202020204" pitchFamily="34" charset="0"/>
              <a:buChar char="•"/>
            </a:pPr>
            <a:r>
              <a:rPr lang="en-GB" sz="1000" b="1" dirty="0">
                <a:solidFill>
                  <a:srgbClr val="0070C0"/>
                </a:solidFill>
              </a:rPr>
              <a:t>WAGES </a:t>
            </a:r>
          </a:p>
          <a:p>
            <a:r>
              <a:rPr lang="en-GB" sz="1000" dirty="0"/>
              <a:t>The average wage for a worker in Whitechapel would be around 25 shillings per week.</a:t>
            </a:r>
          </a:p>
          <a:p>
            <a:pPr marL="171450" indent="-171450">
              <a:buFont typeface="Arial" panose="020B0604020202020204" pitchFamily="34" charset="0"/>
              <a:buChar char="•"/>
            </a:pPr>
            <a:r>
              <a:rPr lang="en-GB" sz="1000" b="1" dirty="0">
                <a:solidFill>
                  <a:srgbClr val="0070C0"/>
                </a:solidFill>
              </a:rPr>
              <a:t>THE BELL FOUNDRY </a:t>
            </a:r>
          </a:p>
          <a:p>
            <a:r>
              <a:rPr lang="en-GB" sz="1000" dirty="0"/>
              <a:t>Whitechapel’s most famous work place was the Bell Foundry, where bells for church's and Big Ben were made.</a:t>
            </a:r>
          </a:p>
          <a:p>
            <a:pPr marL="171450" indent="-171450">
              <a:buFont typeface="Arial" panose="020B0604020202020204" pitchFamily="34" charset="0"/>
              <a:buChar char="•"/>
            </a:pPr>
            <a:r>
              <a:rPr lang="en-GB" sz="1000" b="1" dirty="0">
                <a:solidFill>
                  <a:srgbClr val="0070C0"/>
                </a:solidFill>
              </a:rPr>
              <a:t>SWEATSHOPS</a:t>
            </a:r>
            <a:r>
              <a:rPr lang="en-GB" sz="1000" dirty="0">
                <a:solidFill>
                  <a:srgbClr val="0070C0"/>
                </a:solidFill>
              </a:rPr>
              <a:t> </a:t>
            </a:r>
          </a:p>
          <a:p>
            <a:r>
              <a:rPr lang="en-GB" sz="1000" dirty="0"/>
              <a:t>Sweatshops, were factories where items such as clothing and shoes were made. ‘Sweatshops’ were small, cramped and dusty and many workers would work for 20 hours a day. </a:t>
            </a:r>
          </a:p>
          <a:p>
            <a:pPr marL="171450" indent="-171450">
              <a:buFont typeface="Arial" panose="020B0604020202020204" pitchFamily="34" charset="0"/>
              <a:buChar char="•"/>
            </a:pPr>
            <a:r>
              <a:rPr lang="en-GB" sz="1000" b="1" dirty="0">
                <a:solidFill>
                  <a:srgbClr val="0070C0"/>
                </a:solidFill>
              </a:rPr>
              <a:t>THE DOCKS</a:t>
            </a:r>
          </a:p>
          <a:p>
            <a:r>
              <a:rPr lang="en-GB" sz="1000" dirty="0"/>
              <a:t>The docks provided work for those men working on the ships.  Men would often queue at the start of the day to be given work and sent away if not.</a:t>
            </a:r>
          </a:p>
          <a:p>
            <a:pPr marL="171450" indent="-171450">
              <a:buFont typeface="Arial" panose="020B0604020202020204" pitchFamily="34" charset="0"/>
              <a:buChar char="•"/>
            </a:pPr>
            <a:r>
              <a:rPr lang="en-GB" sz="1000" b="1" dirty="0">
                <a:solidFill>
                  <a:srgbClr val="0070C0"/>
                </a:solidFill>
              </a:rPr>
              <a:t>RAILWAYS </a:t>
            </a:r>
          </a:p>
          <a:p>
            <a:r>
              <a:rPr lang="en-GB" sz="1000" dirty="0"/>
              <a:t>Many Irish immigrants found work building the railways which helped transport goods away from the docks.</a:t>
            </a:r>
          </a:p>
        </p:txBody>
      </p:sp>
      <p:sp>
        <p:nvSpPr>
          <p:cNvPr id="33" name="TextBox 32"/>
          <p:cNvSpPr txBox="1"/>
          <p:nvPr/>
        </p:nvSpPr>
        <p:spPr>
          <a:xfrm>
            <a:off x="2786511" y="4420755"/>
            <a:ext cx="2633214" cy="2308324"/>
          </a:xfrm>
          <a:prstGeom prst="rect">
            <a:avLst/>
          </a:prstGeom>
          <a:solidFill>
            <a:schemeClr val="bg1"/>
          </a:solidFill>
          <a:ln w="19050">
            <a:solidFill>
              <a:schemeClr val="tx1"/>
            </a:solidFill>
          </a:ln>
        </p:spPr>
        <p:txBody>
          <a:bodyPr wrap="square" rtlCol="0">
            <a:spAutoFit/>
          </a:bodyPr>
          <a:lstStyle/>
          <a:p>
            <a:pPr algn="ctr"/>
            <a:r>
              <a:rPr lang="en-GB" sz="1400" b="1" dirty="0">
                <a:solidFill>
                  <a:srgbClr val="C00000"/>
                </a:solidFill>
              </a:rPr>
              <a:t>THE WORKHOUSES</a:t>
            </a:r>
          </a:p>
          <a:p>
            <a:pPr marL="171450" indent="-171450">
              <a:buFont typeface="Arial" panose="020B0604020202020204" pitchFamily="34" charset="0"/>
              <a:buChar char="•"/>
            </a:pPr>
            <a:r>
              <a:rPr lang="en-GB" sz="1000" dirty="0"/>
              <a:t>For those with nowhere to live and living in </a:t>
            </a:r>
            <a:r>
              <a:rPr lang="en-GB" sz="1000" b="1" dirty="0"/>
              <a:t>absolute poverty</a:t>
            </a:r>
            <a:r>
              <a:rPr lang="en-GB" sz="1000" dirty="0"/>
              <a:t>, the one last place was the workhouse.  </a:t>
            </a:r>
          </a:p>
          <a:p>
            <a:pPr marL="171450" indent="-171450">
              <a:buFont typeface="Arial" panose="020B0604020202020204" pitchFamily="34" charset="0"/>
              <a:buChar char="•"/>
            </a:pPr>
            <a:r>
              <a:rPr lang="en-GB" sz="1000" dirty="0"/>
              <a:t>They offered </a:t>
            </a:r>
            <a:r>
              <a:rPr lang="en-GB" sz="1000" b="1" dirty="0"/>
              <a:t>food and shelter for the promise of hard work</a:t>
            </a:r>
            <a:r>
              <a:rPr lang="en-GB" sz="1000" dirty="0"/>
              <a:t>.  Those that were not able to work such as the </a:t>
            </a:r>
            <a:r>
              <a:rPr lang="en-GB" sz="1000" b="1" dirty="0"/>
              <a:t>old</a:t>
            </a:r>
            <a:r>
              <a:rPr lang="en-GB" sz="1000" dirty="0"/>
              <a:t>, </a:t>
            </a:r>
            <a:r>
              <a:rPr lang="en-GB" sz="1000" b="1" dirty="0"/>
              <a:t>sick</a:t>
            </a:r>
            <a:r>
              <a:rPr lang="en-GB" sz="1000" dirty="0"/>
              <a:t>, </a:t>
            </a:r>
            <a:r>
              <a:rPr lang="en-GB" sz="1000" b="1" dirty="0"/>
              <a:t>disabled</a:t>
            </a:r>
            <a:r>
              <a:rPr lang="en-GB" sz="1000" dirty="0"/>
              <a:t>, </a:t>
            </a:r>
            <a:r>
              <a:rPr lang="en-GB" sz="1000" b="1" dirty="0"/>
              <a:t>orphans</a:t>
            </a:r>
            <a:r>
              <a:rPr lang="en-GB" sz="1000" dirty="0"/>
              <a:t> were called ‘</a:t>
            </a:r>
            <a:r>
              <a:rPr lang="en-GB" sz="1000" b="1" dirty="0"/>
              <a:t>inmates</a:t>
            </a:r>
            <a:r>
              <a:rPr lang="en-GB" sz="1000" dirty="0"/>
              <a:t>’.  </a:t>
            </a:r>
          </a:p>
          <a:p>
            <a:pPr marL="171450" indent="-171450">
              <a:buFont typeface="Arial" panose="020B0604020202020204" pitchFamily="34" charset="0"/>
              <a:buChar char="•"/>
            </a:pPr>
            <a:r>
              <a:rPr lang="en-GB" sz="1000" dirty="0"/>
              <a:t>The work was made deliberately difficult to put people off ever having to work there.  They were expected to live under strict discipline, were separated in to men and women and even punished for talking to each other.</a:t>
            </a:r>
          </a:p>
        </p:txBody>
      </p:sp>
      <p:sp>
        <p:nvSpPr>
          <p:cNvPr id="34" name="TextBox 33"/>
          <p:cNvSpPr txBox="1"/>
          <p:nvPr/>
        </p:nvSpPr>
        <p:spPr>
          <a:xfrm>
            <a:off x="5479103" y="1307933"/>
            <a:ext cx="3953894" cy="1538883"/>
          </a:xfrm>
          <a:prstGeom prst="rect">
            <a:avLst/>
          </a:prstGeom>
          <a:solidFill>
            <a:schemeClr val="bg1"/>
          </a:solidFill>
          <a:ln w="19050">
            <a:solidFill>
              <a:schemeClr val="tx1"/>
            </a:solidFill>
          </a:ln>
        </p:spPr>
        <p:txBody>
          <a:bodyPr wrap="square" rtlCol="0">
            <a:spAutoFit/>
          </a:bodyPr>
          <a:lstStyle/>
          <a:p>
            <a:pPr algn="ctr"/>
            <a:r>
              <a:rPr lang="en-GB" sz="1400" b="1" dirty="0">
                <a:solidFill>
                  <a:srgbClr val="C00000"/>
                </a:solidFill>
              </a:rPr>
              <a:t>ORPHAN CHILDREN</a:t>
            </a:r>
          </a:p>
          <a:p>
            <a:r>
              <a:rPr lang="en-GB" sz="1000" dirty="0"/>
              <a:t>There were a high number of </a:t>
            </a:r>
            <a:r>
              <a:rPr lang="en-GB" sz="1000" b="1" dirty="0"/>
              <a:t>orphans</a:t>
            </a:r>
            <a:r>
              <a:rPr lang="en-GB" sz="1000" dirty="0"/>
              <a:t> (children without parents) in Whitechapel.  These children would normally get sent to the </a:t>
            </a:r>
            <a:r>
              <a:rPr lang="en-GB" sz="1000" b="1" dirty="0"/>
              <a:t>workhouse</a:t>
            </a:r>
            <a:r>
              <a:rPr lang="en-GB" sz="1000" dirty="0"/>
              <a:t> or sold on to other work.  They easily took to crime in order to survive. However, thanks to the work of </a:t>
            </a:r>
            <a:r>
              <a:rPr lang="en-GB" sz="1000" b="1" dirty="0"/>
              <a:t>Dr Thomas Barnado</a:t>
            </a:r>
            <a:r>
              <a:rPr lang="en-GB" sz="1000" dirty="0"/>
              <a:t>, some children were given an education and shelter in various </a:t>
            </a:r>
            <a:r>
              <a:rPr lang="en-GB" sz="1000" b="1" dirty="0"/>
              <a:t>orphanages</a:t>
            </a:r>
            <a:r>
              <a:rPr lang="en-GB" sz="1000" dirty="0"/>
              <a:t>.  In 1870, he opened up an orphanage for boys and later for girls.  By 1905, he had opened 100 Barnado's Homes in London.  The famous motto above the door of an orphanage was ‘</a:t>
            </a:r>
            <a:r>
              <a:rPr lang="en-GB" sz="1000" b="1" dirty="0"/>
              <a:t>No destitute child ever refused admission’.</a:t>
            </a:r>
          </a:p>
        </p:txBody>
      </p:sp>
      <p:sp>
        <p:nvSpPr>
          <p:cNvPr id="35" name="TextBox 34"/>
          <p:cNvSpPr txBox="1"/>
          <p:nvPr/>
        </p:nvSpPr>
        <p:spPr>
          <a:xfrm>
            <a:off x="61704" y="5022811"/>
            <a:ext cx="2643166" cy="1692771"/>
          </a:xfrm>
          <a:prstGeom prst="rect">
            <a:avLst/>
          </a:prstGeom>
          <a:solidFill>
            <a:schemeClr val="bg1"/>
          </a:solidFill>
          <a:ln w="19050">
            <a:solidFill>
              <a:schemeClr val="tx1"/>
            </a:solidFill>
          </a:ln>
        </p:spPr>
        <p:txBody>
          <a:bodyPr wrap="square" rtlCol="0">
            <a:spAutoFit/>
          </a:bodyPr>
          <a:lstStyle/>
          <a:p>
            <a:pPr algn="ctr"/>
            <a:r>
              <a:rPr lang="en-GB" sz="1400" b="1" dirty="0">
                <a:solidFill>
                  <a:srgbClr val="C00000"/>
                </a:solidFill>
              </a:rPr>
              <a:t>UNEMPLOYMENT</a:t>
            </a:r>
          </a:p>
          <a:p>
            <a:pPr marL="85725" indent="-85725">
              <a:buFont typeface="Arial" panose="020B0604020202020204" pitchFamily="34" charset="0"/>
              <a:buChar char="•"/>
            </a:pPr>
            <a:r>
              <a:rPr lang="en-GB" sz="1000" dirty="0"/>
              <a:t>There was </a:t>
            </a:r>
            <a:r>
              <a:rPr lang="en-GB" sz="1000" b="1" dirty="0"/>
              <a:t>high unemployment </a:t>
            </a:r>
            <a:r>
              <a:rPr lang="en-GB" sz="1000" dirty="0"/>
              <a:t>because of an </a:t>
            </a:r>
            <a:r>
              <a:rPr lang="en-GB" sz="1000" b="1" dirty="0"/>
              <a:t>economic depression </a:t>
            </a:r>
            <a:r>
              <a:rPr lang="en-GB" sz="1000" dirty="0"/>
              <a:t>at the time. Often, with nothing else to do, </a:t>
            </a:r>
            <a:r>
              <a:rPr lang="en-GB" sz="1000" b="1" dirty="0"/>
              <a:t>boredom</a:t>
            </a:r>
            <a:r>
              <a:rPr lang="en-GB" sz="1000" dirty="0"/>
              <a:t> would lead to high levels of </a:t>
            </a:r>
            <a:r>
              <a:rPr lang="en-GB" sz="1000" b="1" dirty="0"/>
              <a:t>alcoholism</a:t>
            </a:r>
            <a:r>
              <a:rPr lang="en-GB" sz="1000" dirty="0"/>
              <a:t>, disruptive behaviour and violence. </a:t>
            </a:r>
          </a:p>
          <a:p>
            <a:pPr marL="85725" indent="-85725">
              <a:buFont typeface="Arial" panose="020B0604020202020204" pitchFamily="34" charset="0"/>
              <a:buChar char="•"/>
            </a:pPr>
            <a:r>
              <a:rPr lang="en-GB" sz="1000" dirty="0"/>
              <a:t>There were very few jobs were available to </a:t>
            </a:r>
            <a:r>
              <a:rPr lang="en-GB" sz="1000" b="1" dirty="0"/>
              <a:t>women</a:t>
            </a:r>
            <a:r>
              <a:rPr lang="en-GB" sz="1000" dirty="0"/>
              <a:t>.  This meant many turned to </a:t>
            </a:r>
            <a:r>
              <a:rPr lang="en-GB" sz="1000" b="1" dirty="0"/>
              <a:t>prostitution</a:t>
            </a:r>
            <a:r>
              <a:rPr lang="en-GB" sz="1000" dirty="0"/>
              <a:t> as the only way to earn money to survive.</a:t>
            </a:r>
          </a:p>
        </p:txBody>
      </p:sp>
      <p:sp>
        <p:nvSpPr>
          <p:cNvPr id="36" name="TextBox 35"/>
          <p:cNvSpPr txBox="1"/>
          <p:nvPr/>
        </p:nvSpPr>
        <p:spPr>
          <a:xfrm>
            <a:off x="5493999" y="2900168"/>
            <a:ext cx="3938997" cy="1231106"/>
          </a:xfrm>
          <a:prstGeom prst="rect">
            <a:avLst/>
          </a:prstGeom>
          <a:solidFill>
            <a:schemeClr val="bg1"/>
          </a:solidFill>
          <a:ln w="19050">
            <a:solidFill>
              <a:schemeClr val="tx1"/>
            </a:solidFill>
          </a:ln>
        </p:spPr>
        <p:txBody>
          <a:bodyPr wrap="square" rtlCol="0">
            <a:spAutoFit/>
          </a:bodyPr>
          <a:lstStyle/>
          <a:p>
            <a:pPr algn="ctr"/>
            <a:r>
              <a:rPr lang="en-GB" sz="1400" b="1" dirty="0">
                <a:solidFill>
                  <a:srgbClr val="C00000"/>
                </a:solidFill>
              </a:rPr>
              <a:t>VIOLENCE &amp; TENSION</a:t>
            </a:r>
          </a:p>
          <a:p>
            <a:pPr marL="85725" indent="-85725">
              <a:buFont typeface="Arial" panose="020B0604020202020204" pitchFamily="34" charset="0"/>
              <a:buChar char="•"/>
            </a:pPr>
            <a:r>
              <a:rPr lang="en-GB" sz="1000" b="1" dirty="0"/>
              <a:t>Over-crowding</a:t>
            </a:r>
            <a:r>
              <a:rPr lang="en-GB" sz="1000" dirty="0"/>
              <a:t>, </a:t>
            </a:r>
            <a:r>
              <a:rPr lang="en-GB" sz="1000" b="1" dirty="0"/>
              <a:t>poverty </a:t>
            </a:r>
            <a:r>
              <a:rPr lang="en-GB" sz="1000" dirty="0"/>
              <a:t>and </a:t>
            </a:r>
            <a:r>
              <a:rPr lang="en-GB" sz="1000" b="1" dirty="0"/>
              <a:t>high immigrant numbers </a:t>
            </a:r>
            <a:r>
              <a:rPr lang="en-GB" sz="1000" dirty="0"/>
              <a:t>led to tension between different groups.</a:t>
            </a:r>
          </a:p>
          <a:p>
            <a:pPr marL="85725" indent="-85725">
              <a:buFont typeface="Arial" panose="020B0604020202020204" pitchFamily="34" charset="0"/>
              <a:buChar char="•"/>
            </a:pPr>
            <a:r>
              <a:rPr lang="en-GB" sz="1000" dirty="0"/>
              <a:t>High numbers of </a:t>
            </a:r>
            <a:r>
              <a:rPr lang="en-GB" sz="1000" b="1" dirty="0"/>
              <a:t>prostitutes</a:t>
            </a:r>
            <a:r>
              <a:rPr lang="en-GB" sz="1000" dirty="0"/>
              <a:t> made women vulnerable to violence.</a:t>
            </a:r>
          </a:p>
          <a:p>
            <a:pPr marL="85725" indent="-85725">
              <a:buFont typeface="Arial" panose="020B0604020202020204" pitchFamily="34" charset="0"/>
              <a:buChar char="•"/>
            </a:pPr>
            <a:r>
              <a:rPr lang="en-GB" sz="1000" dirty="0"/>
              <a:t>When the ‘Jack the Ripper’ murders were taking place in 1888, it was easy for different groups to </a:t>
            </a:r>
            <a:r>
              <a:rPr lang="en-GB" sz="1000" b="1" dirty="0"/>
              <a:t>blame</a:t>
            </a:r>
            <a:r>
              <a:rPr lang="en-GB" sz="1000" dirty="0"/>
              <a:t> each other.  E.g., there was an increase in </a:t>
            </a:r>
            <a:r>
              <a:rPr lang="en-GB" sz="1000" b="1" dirty="0"/>
              <a:t>Anti-Semitism </a:t>
            </a:r>
            <a:r>
              <a:rPr lang="en-GB" sz="1000" dirty="0"/>
              <a:t>as locals blamed the Jews.</a:t>
            </a:r>
          </a:p>
        </p:txBody>
      </p:sp>
      <p:sp>
        <p:nvSpPr>
          <p:cNvPr id="37" name="TextBox 36"/>
          <p:cNvSpPr txBox="1"/>
          <p:nvPr/>
        </p:nvSpPr>
        <p:spPr>
          <a:xfrm>
            <a:off x="5513514" y="4181874"/>
            <a:ext cx="2233560" cy="2539157"/>
          </a:xfrm>
          <a:prstGeom prst="rect">
            <a:avLst/>
          </a:prstGeom>
          <a:solidFill>
            <a:schemeClr val="bg1"/>
          </a:solidFill>
          <a:ln w="19050">
            <a:solidFill>
              <a:schemeClr val="tx1"/>
            </a:solidFill>
          </a:ln>
        </p:spPr>
        <p:txBody>
          <a:bodyPr wrap="square" rtlCol="0">
            <a:spAutoFit/>
          </a:bodyPr>
          <a:lstStyle/>
          <a:p>
            <a:pPr algn="ctr"/>
            <a:r>
              <a:rPr lang="en-GB" sz="1400" b="1" dirty="0">
                <a:solidFill>
                  <a:srgbClr val="C00000"/>
                </a:solidFill>
              </a:rPr>
              <a:t>IMPROVED HOUSING – PEABODY ESTATE</a:t>
            </a:r>
          </a:p>
          <a:p>
            <a:r>
              <a:rPr lang="en-GB" sz="1000" b="1" dirty="0"/>
              <a:t>Whitechapel housing was not all bad. </a:t>
            </a:r>
            <a:r>
              <a:rPr lang="en-GB" sz="1000" dirty="0"/>
              <a:t>In 1875 the government created a new law called the </a:t>
            </a:r>
            <a:r>
              <a:rPr lang="en-GB" sz="1000" b="1" dirty="0"/>
              <a:t>Artisan’s Dwelling Act</a:t>
            </a:r>
            <a:r>
              <a:rPr lang="en-GB" sz="1000" dirty="0"/>
              <a:t>.  This law, cleared away some of the slum areas and replaced it with </a:t>
            </a:r>
            <a:r>
              <a:rPr lang="en-GB" sz="1000" b="1" dirty="0"/>
              <a:t>11 new blocks of flats</a:t>
            </a:r>
            <a:r>
              <a:rPr lang="en-GB" sz="1000" dirty="0"/>
              <a:t>.  They were paid for by </a:t>
            </a:r>
            <a:r>
              <a:rPr lang="en-GB" sz="1050" b="1" dirty="0"/>
              <a:t>George Peabody </a:t>
            </a:r>
            <a:r>
              <a:rPr lang="en-GB" sz="1000" dirty="0"/>
              <a:t>who was a wealthy American who had moved to London and wanted to improve the conditions for the poor.  </a:t>
            </a:r>
            <a:r>
              <a:rPr lang="en-GB" sz="1000" b="1" dirty="0"/>
              <a:t>The Peabody Estate </a:t>
            </a:r>
            <a:r>
              <a:rPr lang="en-GB" sz="1000" dirty="0"/>
              <a:t>opened in 1881 and </a:t>
            </a:r>
            <a:r>
              <a:rPr lang="en-GB" sz="1050" b="1" dirty="0"/>
              <a:t>provided 286 flats </a:t>
            </a:r>
            <a:r>
              <a:rPr lang="en-GB" sz="1000" dirty="0"/>
              <a:t>for a reasonable rent of 3 shillings per week.</a:t>
            </a:r>
          </a:p>
        </p:txBody>
      </p:sp>
      <p:graphicFrame>
        <p:nvGraphicFramePr>
          <p:cNvPr id="2" name="Table 1"/>
          <p:cNvGraphicFramePr>
            <a:graphicFrameLocks noGrp="1"/>
          </p:cNvGraphicFramePr>
          <p:nvPr>
            <p:extLst>
              <p:ext uri="{D42A27DB-BD31-4B8C-83A1-F6EECF244321}">
                <p14:modId xmlns:p14="http://schemas.microsoft.com/office/powerpoint/2010/main" val="848024867"/>
              </p:ext>
            </p:extLst>
          </p:nvPr>
        </p:nvGraphicFramePr>
        <p:xfrm>
          <a:off x="7791452" y="4519571"/>
          <a:ext cx="4302936" cy="2255520"/>
        </p:xfrm>
        <a:graphic>
          <a:graphicData uri="http://schemas.openxmlformats.org/drawingml/2006/table">
            <a:tbl>
              <a:tblPr bandRow="1">
                <a:tableStyleId>{5C22544A-7EE6-4342-B048-85BDC9FD1C3A}</a:tableStyleId>
              </a:tblPr>
              <a:tblGrid>
                <a:gridCol w="1438249">
                  <a:extLst>
                    <a:ext uri="{9D8B030D-6E8A-4147-A177-3AD203B41FA5}">
                      <a16:colId xmlns:a16="http://schemas.microsoft.com/office/drawing/2014/main" val="3534613706"/>
                    </a:ext>
                  </a:extLst>
                </a:gridCol>
                <a:gridCol w="2864687">
                  <a:extLst>
                    <a:ext uri="{9D8B030D-6E8A-4147-A177-3AD203B41FA5}">
                      <a16:colId xmlns:a16="http://schemas.microsoft.com/office/drawing/2014/main" val="2303282436"/>
                    </a:ext>
                  </a:extLst>
                </a:gridCol>
              </a:tblGrid>
              <a:tr h="175410">
                <a:tc>
                  <a:txBody>
                    <a:bodyPr/>
                    <a:lstStyle/>
                    <a:p>
                      <a:pPr algn="ctr"/>
                      <a:r>
                        <a:rPr lang="en-GB" sz="1000" b="1" dirty="0">
                          <a:solidFill>
                            <a:schemeClr val="bg1"/>
                          </a:solidFill>
                        </a:rPr>
                        <a:t>Whitechapel Features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a:txBody>
                    <a:bodyPr/>
                    <a:lstStyle/>
                    <a:p>
                      <a:pPr algn="ctr"/>
                      <a:r>
                        <a:rPr lang="en-GB" sz="1000" b="1" dirty="0">
                          <a:solidFill>
                            <a:schemeClr val="bg1"/>
                          </a:solidFill>
                        </a:rPr>
                        <a:t>Linked Problems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extLst>
                  <a:ext uri="{0D108BD9-81ED-4DB2-BD59-A6C34878D82A}">
                    <a16:rowId xmlns:a16="http://schemas.microsoft.com/office/drawing/2014/main" val="2157398942"/>
                  </a:ext>
                </a:extLst>
              </a:tr>
              <a:tr h="175410">
                <a:tc>
                  <a:txBody>
                    <a:bodyPr/>
                    <a:lstStyle/>
                    <a:p>
                      <a:r>
                        <a:rPr lang="en-GB" sz="1000" b="1" dirty="0"/>
                        <a:t>Overcrowded Housing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r>
                        <a:rPr lang="en-GB" sz="1000" dirty="0"/>
                        <a:t>Theft of property, domestic abuse, fights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53653972"/>
                  </a:ext>
                </a:extLst>
              </a:tr>
              <a:tr h="175410">
                <a:tc>
                  <a:txBody>
                    <a:bodyPr/>
                    <a:lstStyle/>
                    <a:p>
                      <a:r>
                        <a:rPr lang="en-GB" sz="1000" b="1" dirty="0"/>
                        <a:t>Unemployment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r>
                        <a:rPr lang="en-GB" sz="1000" dirty="0"/>
                        <a:t>Stealing, disruptive behaviour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417307764"/>
                  </a:ext>
                </a:extLst>
              </a:tr>
              <a:tr h="175410">
                <a:tc>
                  <a:txBody>
                    <a:bodyPr/>
                    <a:lstStyle/>
                    <a:p>
                      <a:r>
                        <a:rPr lang="en-GB" sz="1000" b="1" dirty="0"/>
                        <a:t>Prostitution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r>
                        <a:rPr lang="en-GB" sz="1000" dirty="0"/>
                        <a:t>Assaults on women, gangs intimidating women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251246184"/>
                  </a:ext>
                </a:extLst>
              </a:tr>
              <a:tr h="175410">
                <a:tc>
                  <a:txBody>
                    <a:bodyPr/>
                    <a:lstStyle/>
                    <a:p>
                      <a:r>
                        <a:rPr lang="en-GB" sz="1000" b="1" dirty="0"/>
                        <a:t>Alcoholism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r>
                        <a:rPr lang="en-GB" sz="1000" dirty="0"/>
                        <a:t>Drunken</a:t>
                      </a:r>
                      <a:r>
                        <a:rPr lang="en-GB" sz="1000" baseline="0" dirty="0"/>
                        <a:t> disorder on the streets, especially at night.</a:t>
                      </a:r>
                      <a:endParaRPr lang="en-GB" sz="1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516521964"/>
                  </a:ext>
                </a:extLst>
              </a:tr>
              <a:tr h="175410">
                <a:tc>
                  <a:txBody>
                    <a:bodyPr/>
                    <a:lstStyle/>
                    <a:p>
                      <a:r>
                        <a:rPr lang="en-GB" sz="1000" b="1" dirty="0"/>
                        <a:t>Workhouses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r>
                        <a:rPr lang="en-GB" sz="1000" dirty="0"/>
                        <a:t>Theft – people desperate not to go to the workhouse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3770161791"/>
                  </a:ext>
                </a:extLst>
              </a:tr>
              <a:tr h="175410">
                <a:tc>
                  <a:txBody>
                    <a:bodyPr/>
                    <a:lstStyle/>
                    <a:p>
                      <a:r>
                        <a:rPr lang="en-GB" sz="1000" b="1" dirty="0"/>
                        <a:t>Orphaned Children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r>
                        <a:rPr lang="en-GB" sz="1000" dirty="0"/>
                        <a:t>Petty crimes such as begging and pick pocking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4133968321"/>
                  </a:ext>
                </a:extLst>
              </a:tr>
              <a:tr h="285041">
                <a:tc>
                  <a:txBody>
                    <a:bodyPr/>
                    <a:lstStyle/>
                    <a:p>
                      <a:r>
                        <a:rPr lang="en-GB" sz="1000" b="1" dirty="0"/>
                        <a:t>Immigration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r>
                        <a:rPr lang="en-GB" sz="1000" dirty="0"/>
                        <a:t>Tension and violence between older residents and new immigrants – fights over competition for work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210982855"/>
                  </a:ext>
                </a:extLst>
              </a:tr>
            </a:tbl>
          </a:graphicData>
        </a:graphic>
      </p:graphicFrame>
    </p:spTree>
    <p:extLst>
      <p:ext uri="{BB962C8B-B14F-4D97-AF65-F5344CB8AC3E}">
        <p14:creationId xmlns:p14="http://schemas.microsoft.com/office/powerpoint/2010/main" val="24597615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52774" y="462681"/>
            <a:ext cx="12072751" cy="769441"/>
          </a:xfrm>
          <a:prstGeom prst="rect">
            <a:avLst/>
          </a:prstGeom>
          <a:noFill/>
          <a:ln w="19050">
            <a:solidFill>
              <a:schemeClr val="tx1"/>
            </a:solidFill>
          </a:ln>
        </p:spPr>
        <p:txBody>
          <a:bodyPr wrap="square" rtlCol="0">
            <a:spAutoFit/>
          </a:bodyPr>
          <a:lstStyle/>
          <a:p>
            <a:r>
              <a:rPr lang="en-GB" sz="1100" dirty="0"/>
              <a:t>By the 1880s, London had received an influx of </a:t>
            </a:r>
            <a:r>
              <a:rPr lang="en-GB" sz="1100" b="1" dirty="0"/>
              <a:t>immigrants</a:t>
            </a:r>
            <a:r>
              <a:rPr lang="en-GB" sz="1100" dirty="0"/>
              <a:t> from around Europe.  Many moved to England’s capital city seeking a better life or to escape poverty and   discrimination in their own country.  However, with so little money, the poor district of </a:t>
            </a:r>
            <a:r>
              <a:rPr lang="en-GB" sz="1100" b="1" dirty="0"/>
              <a:t>Whitechapel</a:t>
            </a:r>
            <a:r>
              <a:rPr lang="en-GB" sz="1100" dirty="0"/>
              <a:t> tended to attract many immigrants. Whitechapel was near the </a:t>
            </a:r>
            <a:r>
              <a:rPr lang="en-GB" sz="1100" b="1" dirty="0"/>
              <a:t>dock yards </a:t>
            </a:r>
            <a:r>
              <a:rPr lang="en-GB" sz="1100" dirty="0"/>
              <a:t>of the River Thames which made it the first place immigrants often came to after their journey. Immigrant groups soon came into </a:t>
            </a:r>
            <a:r>
              <a:rPr lang="en-GB" sz="1100" b="1" dirty="0"/>
              <a:t>conflict</a:t>
            </a:r>
            <a:r>
              <a:rPr lang="en-GB" sz="1100" dirty="0"/>
              <a:t> with long term residents of Whitechapel now that there was a mix of </a:t>
            </a:r>
            <a:r>
              <a:rPr lang="en-GB" sz="1100" b="1" dirty="0"/>
              <a:t>cultures</a:t>
            </a:r>
            <a:r>
              <a:rPr lang="en-GB" sz="1100" dirty="0"/>
              <a:t>, </a:t>
            </a:r>
            <a:r>
              <a:rPr lang="en-GB" sz="1100" b="1" dirty="0"/>
              <a:t>traditions</a:t>
            </a:r>
            <a:r>
              <a:rPr lang="en-GB" sz="1100" dirty="0"/>
              <a:t> and </a:t>
            </a:r>
            <a:r>
              <a:rPr lang="en-GB" sz="1100" b="1" dirty="0"/>
              <a:t>languages</a:t>
            </a:r>
            <a:r>
              <a:rPr lang="en-GB" sz="1100" dirty="0"/>
              <a:t>. This conflict could often become </a:t>
            </a:r>
            <a:r>
              <a:rPr lang="en-GB" sz="1100" b="1" dirty="0"/>
              <a:t>violent</a:t>
            </a:r>
            <a:r>
              <a:rPr lang="en-GB" sz="1100" dirty="0"/>
              <a:t> which made the district of Whitechapel even more difficult to police.</a:t>
            </a:r>
          </a:p>
        </p:txBody>
      </p:sp>
      <p:sp>
        <p:nvSpPr>
          <p:cNvPr id="26" name="TextBox 25"/>
          <p:cNvSpPr txBox="1"/>
          <p:nvPr/>
        </p:nvSpPr>
        <p:spPr>
          <a:xfrm>
            <a:off x="70823" y="1268595"/>
            <a:ext cx="12072751" cy="1323439"/>
          </a:xfrm>
          <a:prstGeom prst="rect">
            <a:avLst/>
          </a:prstGeom>
          <a:solidFill>
            <a:schemeClr val="bg1"/>
          </a:solidFill>
          <a:ln w="19050">
            <a:solidFill>
              <a:srgbClr val="002060"/>
            </a:solidFill>
          </a:ln>
        </p:spPr>
        <p:txBody>
          <a:bodyPr wrap="square" rtlCol="0">
            <a:spAutoFit/>
          </a:bodyPr>
          <a:lstStyle/>
          <a:p>
            <a:pPr algn="ctr"/>
            <a:r>
              <a:rPr lang="en-GB" sz="1400" b="1" dirty="0">
                <a:solidFill>
                  <a:srgbClr val="0070C0"/>
                </a:solidFill>
              </a:rPr>
              <a:t>The main features of Immigrant Tensions in Whitechapel </a:t>
            </a:r>
          </a:p>
          <a:p>
            <a:pPr marL="171450" indent="-171450">
              <a:buFont typeface="Wingdings" panose="05000000000000000000" pitchFamily="2" charset="2"/>
              <a:buChar char="q"/>
            </a:pPr>
            <a:r>
              <a:rPr lang="en-GB" sz="1100" dirty="0"/>
              <a:t>There was growing tension in Whitechapel because of the </a:t>
            </a:r>
            <a:r>
              <a:rPr lang="en-GB" sz="1100" b="1" dirty="0"/>
              <a:t>competition</a:t>
            </a:r>
            <a:r>
              <a:rPr lang="en-GB" sz="1100" dirty="0"/>
              <a:t> between immigrants and local people for </a:t>
            </a:r>
            <a:r>
              <a:rPr lang="en-GB" sz="1100" b="1" dirty="0"/>
              <a:t>housing and jobs</a:t>
            </a:r>
            <a:r>
              <a:rPr lang="en-GB" sz="1100" dirty="0"/>
              <a:t>.  Each group blamed the other for a lack of work and accommodation.  </a:t>
            </a:r>
          </a:p>
          <a:p>
            <a:pPr marL="171450" indent="-171450">
              <a:buFont typeface="Wingdings" panose="05000000000000000000" pitchFamily="2" charset="2"/>
              <a:buChar char="q"/>
            </a:pPr>
            <a:r>
              <a:rPr lang="en-GB" sz="1100" dirty="0">
                <a:solidFill>
                  <a:sysClr val="windowText" lastClr="000000"/>
                </a:solidFill>
              </a:rPr>
              <a:t>Overcrowded areas of Whitechapel brought immigrants </a:t>
            </a:r>
            <a:r>
              <a:rPr lang="en-GB" sz="1100" b="1" dirty="0">
                <a:solidFill>
                  <a:sysClr val="windowText" lastClr="000000"/>
                </a:solidFill>
              </a:rPr>
              <a:t>very close </a:t>
            </a:r>
            <a:r>
              <a:rPr lang="en-GB" sz="1100" dirty="0">
                <a:solidFill>
                  <a:sysClr val="windowText" lastClr="000000"/>
                </a:solidFill>
              </a:rPr>
              <a:t>to each other and they all found it difficult to mix.</a:t>
            </a:r>
          </a:p>
          <a:p>
            <a:pPr marL="171450" indent="-171450">
              <a:buFont typeface="Wingdings" panose="05000000000000000000" pitchFamily="2" charset="2"/>
              <a:buChar char="q"/>
            </a:pPr>
            <a:r>
              <a:rPr lang="en-GB" sz="1100" b="1" dirty="0"/>
              <a:t>Racist attitudes </a:t>
            </a:r>
            <a:r>
              <a:rPr lang="en-GB" sz="1100" dirty="0"/>
              <a:t>towards the Jews, Irish and Eastern Europeans existed within the police force itself.  Police officers could accuse an immigrant of a crime with little or no evidence as they were easy targets.</a:t>
            </a:r>
          </a:p>
          <a:p>
            <a:pPr marL="171450" indent="-171450">
              <a:buFont typeface="Wingdings" panose="05000000000000000000" pitchFamily="2" charset="2"/>
              <a:buChar char="q"/>
            </a:pPr>
            <a:r>
              <a:rPr lang="en-GB" sz="1100" dirty="0"/>
              <a:t>It was easy for the longer term residents of Whitechapel to blame ‘</a:t>
            </a:r>
            <a:r>
              <a:rPr lang="en-GB" sz="1100" b="1" dirty="0"/>
              <a:t>foreigners</a:t>
            </a:r>
            <a:r>
              <a:rPr lang="en-GB" sz="1100" dirty="0"/>
              <a:t>’ for crime. Local police could often blame an Irishman or Jew of a crime because of their own prejudice.</a:t>
            </a:r>
          </a:p>
          <a:p>
            <a:pPr marL="171450" indent="-171450">
              <a:buFont typeface="Wingdings" panose="05000000000000000000" pitchFamily="2" charset="2"/>
              <a:buChar char="q"/>
            </a:pPr>
            <a:r>
              <a:rPr lang="en-GB" sz="1100" dirty="0">
                <a:solidFill>
                  <a:sysClr val="windowText" lastClr="000000"/>
                </a:solidFill>
              </a:rPr>
              <a:t>The </a:t>
            </a:r>
            <a:r>
              <a:rPr lang="en-GB" sz="1100" b="1" dirty="0">
                <a:solidFill>
                  <a:sysClr val="windowText" lastClr="000000"/>
                </a:solidFill>
              </a:rPr>
              <a:t>local newspapers </a:t>
            </a:r>
            <a:r>
              <a:rPr lang="en-GB" sz="1100" dirty="0">
                <a:solidFill>
                  <a:sysClr val="windowText" lastClr="000000"/>
                </a:solidFill>
              </a:rPr>
              <a:t>were often to blame for spreading a fear of ‘foreigners’. They created </a:t>
            </a:r>
            <a:r>
              <a:rPr lang="en-GB" sz="1100" b="1" dirty="0">
                <a:solidFill>
                  <a:sysClr val="windowText" lastClr="000000"/>
                </a:solidFill>
              </a:rPr>
              <a:t>stereotypical images </a:t>
            </a:r>
            <a:r>
              <a:rPr lang="en-GB" sz="1100" dirty="0">
                <a:solidFill>
                  <a:sysClr val="windowText" lastClr="000000"/>
                </a:solidFill>
              </a:rPr>
              <a:t>of Jewish people </a:t>
            </a:r>
            <a:r>
              <a:rPr lang="en-GB" sz="1100" dirty="0"/>
              <a:t>with long noses and dark beards </a:t>
            </a:r>
            <a:r>
              <a:rPr lang="en-GB" sz="1100" dirty="0">
                <a:solidFill>
                  <a:sysClr val="windowText" lastClr="000000"/>
                </a:solidFill>
              </a:rPr>
              <a:t>as suspects for the Jack the Ripper murders.</a:t>
            </a:r>
            <a:r>
              <a:rPr lang="en-GB" sz="1100" dirty="0"/>
              <a:t> The opinion was that no Englishman could ever carry out such gruesome murders and so most were convinced it must be a Jew, Eastern European or Irishman. </a:t>
            </a:r>
          </a:p>
        </p:txBody>
      </p:sp>
      <p:sp>
        <p:nvSpPr>
          <p:cNvPr id="19" name="TextBox 18"/>
          <p:cNvSpPr txBox="1"/>
          <p:nvPr/>
        </p:nvSpPr>
        <p:spPr>
          <a:xfrm>
            <a:off x="52774" y="87655"/>
            <a:ext cx="1289784" cy="338554"/>
          </a:xfrm>
          <a:prstGeom prst="rect">
            <a:avLst/>
          </a:prstGeom>
          <a:solidFill>
            <a:schemeClr val="accent5">
              <a:lumMod val="50000"/>
            </a:schemeClr>
          </a:solidFill>
        </p:spPr>
        <p:txBody>
          <a:bodyPr wrap="square" rtlCol="0">
            <a:spAutoFit/>
          </a:bodyPr>
          <a:lstStyle/>
          <a:p>
            <a:pPr algn="ctr"/>
            <a:r>
              <a:rPr lang="en-GB" sz="1600" dirty="0">
                <a:solidFill>
                  <a:schemeClr val="bg1"/>
                </a:solidFill>
                <a:latin typeface="Berlin Sans FB" panose="020E0602020502020306" pitchFamily="34" charset="0"/>
              </a:rPr>
              <a:t>Lesson 3</a:t>
            </a:r>
            <a:endParaRPr lang="en-GB" sz="1400" dirty="0">
              <a:solidFill>
                <a:schemeClr val="bg1"/>
              </a:solidFill>
              <a:latin typeface="Berlin Sans FB" panose="020E0602020502020306" pitchFamily="34" charset="0"/>
            </a:endParaRPr>
          </a:p>
        </p:txBody>
      </p:sp>
      <p:sp>
        <p:nvSpPr>
          <p:cNvPr id="21" name="TextBox 20"/>
          <p:cNvSpPr txBox="1"/>
          <p:nvPr/>
        </p:nvSpPr>
        <p:spPr>
          <a:xfrm>
            <a:off x="1410057" y="87655"/>
            <a:ext cx="10747040" cy="338554"/>
          </a:xfrm>
          <a:prstGeom prst="rect">
            <a:avLst/>
          </a:prstGeom>
          <a:solidFill>
            <a:schemeClr val="accent5">
              <a:lumMod val="50000"/>
            </a:schemeClr>
          </a:solidFill>
        </p:spPr>
        <p:txBody>
          <a:bodyPr wrap="square" rtlCol="0">
            <a:spAutoFit/>
          </a:bodyPr>
          <a:lstStyle/>
          <a:p>
            <a:r>
              <a:rPr lang="en-GB" sz="1600" dirty="0">
                <a:solidFill>
                  <a:schemeClr val="bg1"/>
                </a:solidFill>
                <a:latin typeface="Berlin Sans FB" panose="020E0602020502020306" pitchFamily="34" charset="0"/>
              </a:rPr>
              <a:t>The tensions between immigrant groups and Londoners in Whitechapel</a:t>
            </a:r>
            <a:endParaRPr lang="en-GB" sz="1400" dirty="0">
              <a:solidFill>
                <a:schemeClr val="bg1"/>
              </a:solidFill>
              <a:latin typeface="Berlin Sans FB" panose="020E0602020502020306" pitchFamily="34" charset="0"/>
            </a:endParaRPr>
          </a:p>
        </p:txBody>
      </p:sp>
      <p:sp>
        <p:nvSpPr>
          <p:cNvPr id="24" name="TextBox 23"/>
          <p:cNvSpPr txBox="1"/>
          <p:nvPr/>
        </p:nvSpPr>
        <p:spPr>
          <a:xfrm>
            <a:off x="56845" y="2628507"/>
            <a:ext cx="4229406" cy="338554"/>
          </a:xfrm>
          <a:prstGeom prst="rect">
            <a:avLst/>
          </a:prstGeom>
          <a:solidFill>
            <a:srgbClr val="00B050"/>
          </a:solidFill>
          <a:ln w="19050">
            <a:solidFill>
              <a:schemeClr val="tx1"/>
            </a:solidFill>
          </a:ln>
        </p:spPr>
        <p:txBody>
          <a:bodyPr wrap="square" rtlCol="0">
            <a:spAutoFit/>
          </a:bodyPr>
          <a:lstStyle/>
          <a:p>
            <a:pPr algn="ctr"/>
            <a:r>
              <a:rPr lang="en-GB" sz="1600" dirty="0">
                <a:solidFill>
                  <a:schemeClr val="bg1"/>
                </a:solidFill>
                <a:latin typeface="Berlin Sans FB" panose="020E0602020502020306" pitchFamily="34" charset="0"/>
              </a:rPr>
              <a:t>The Irish Immigrants</a:t>
            </a:r>
            <a:endParaRPr lang="en-GB" sz="1400" dirty="0">
              <a:solidFill>
                <a:schemeClr val="bg1"/>
              </a:solidFill>
              <a:latin typeface="Berlin Sans FB" panose="020E0602020502020306" pitchFamily="34" charset="0"/>
            </a:endParaRPr>
          </a:p>
        </p:txBody>
      </p:sp>
      <p:sp>
        <p:nvSpPr>
          <p:cNvPr id="9" name="TextBox 8"/>
          <p:cNvSpPr txBox="1"/>
          <p:nvPr/>
        </p:nvSpPr>
        <p:spPr>
          <a:xfrm>
            <a:off x="49039" y="2924365"/>
            <a:ext cx="4237211" cy="1384995"/>
          </a:xfrm>
          <a:prstGeom prst="rect">
            <a:avLst/>
          </a:prstGeom>
          <a:solidFill>
            <a:schemeClr val="bg1"/>
          </a:solidFill>
          <a:ln w="19050">
            <a:solidFill>
              <a:schemeClr val="tx1"/>
            </a:solidFill>
          </a:ln>
        </p:spPr>
        <p:txBody>
          <a:bodyPr wrap="square" rtlCol="0">
            <a:spAutoFit/>
          </a:bodyPr>
          <a:lstStyle/>
          <a:p>
            <a:pPr marL="171450" indent="-171450">
              <a:buFont typeface="Wingdings" panose="05000000000000000000" pitchFamily="2" charset="2"/>
              <a:buChar char="q"/>
            </a:pPr>
            <a:r>
              <a:rPr lang="en-GB" sz="1050" b="1" dirty="0"/>
              <a:t>There were greater numbers </a:t>
            </a:r>
            <a:r>
              <a:rPr lang="en-GB" sz="1050" dirty="0"/>
              <a:t>of Irish in London since the 1840s. </a:t>
            </a:r>
          </a:p>
          <a:p>
            <a:pPr marL="171450" indent="-171450">
              <a:buFont typeface="Wingdings" panose="05000000000000000000" pitchFamily="2" charset="2"/>
              <a:buChar char="q"/>
            </a:pPr>
            <a:r>
              <a:rPr lang="en-GB" sz="1050" dirty="0"/>
              <a:t>Many were young men who planned to use their work in London to raise enough money to migrate </a:t>
            </a:r>
            <a:r>
              <a:rPr lang="en-GB" sz="1050" b="1" dirty="0"/>
              <a:t>to America</a:t>
            </a:r>
            <a:r>
              <a:rPr lang="en-GB" sz="1050" dirty="0"/>
              <a:t>.  However, many could not raise the money so stayed in the East End and Whitechapel instead. Many settled into areas near the river and did labouring jobs such as building canals, roads and railways or became dock yard workers.</a:t>
            </a:r>
          </a:p>
          <a:p>
            <a:pPr marL="171450" indent="-171450">
              <a:buFont typeface="Wingdings" panose="05000000000000000000" pitchFamily="2" charset="2"/>
              <a:buChar char="q"/>
            </a:pPr>
            <a:r>
              <a:rPr lang="en-GB" sz="1050" b="1" dirty="0"/>
              <a:t>The Irish were not well liked</a:t>
            </a:r>
            <a:r>
              <a:rPr lang="en-GB" sz="1050" dirty="0"/>
              <a:t> and were known for their violent drunken behaviour</a:t>
            </a:r>
          </a:p>
        </p:txBody>
      </p:sp>
      <p:sp>
        <p:nvSpPr>
          <p:cNvPr id="27" name="TextBox 26"/>
          <p:cNvSpPr txBox="1"/>
          <p:nvPr/>
        </p:nvSpPr>
        <p:spPr>
          <a:xfrm>
            <a:off x="49038" y="4387477"/>
            <a:ext cx="4237211" cy="338554"/>
          </a:xfrm>
          <a:prstGeom prst="rect">
            <a:avLst/>
          </a:prstGeom>
          <a:solidFill>
            <a:srgbClr val="00B050"/>
          </a:solidFill>
          <a:ln w="19050">
            <a:solidFill>
              <a:schemeClr val="tx1"/>
            </a:solidFill>
          </a:ln>
        </p:spPr>
        <p:txBody>
          <a:bodyPr wrap="square" rtlCol="0">
            <a:spAutoFit/>
          </a:bodyPr>
          <a:lstStyle/>
          <a:p>
            <a:pPr algn="ctr"/>
            <a:r>
              <a:rPr lang="en-GB" sz="1600" dirty="0">
                <a:solidFill>
                  <a:schemeClr val="bg1"/>
                </a:solidFill>
                <a:latin typeface="Berlin Sans FB" panose="020E0602020502020306" pitchFamily="34" charset="0"/>
              </a:rPr>
              <a:t>The Irish ‘Fenians’.</a:t>
            </a:r>
            <a:endParaRPr lang="en-GB" sz="1400" dirty="0">
              <a:solidFill>
                <a:schemeClr val="bg1"/>
              </a:solidFill>
              <a:latin typeface="Berlin Sans FB" panose="020E0602020502020306" pitchFamily="34" charset="0"/>
            </a:endParaRPr>
          </a:p>
        </p:txBody>
      </p:sp>
      <p:sp>
        <p:nvSpPr>
          <p:cNvPr id="12" name="TextBox 11"/>
          <p:cNvSpPr txBox="1"/>
          <p:nvPr/>
        </p:nvSpPr>
        <p:spPr>
          <a:xfrm>
            <a:off x="49039" y="4726031"/>
            <a:ext cx="4237211" cy="2031325"/>
          </a:xfrm>
          <a:prstGeom prst="rect">
            <a:avLst/>
          </a:prstGeom>
          <a:noFill/>
          <a:ln w="19050">
            <a:solidFill>
              <a:schemeClr val="tx1"/>
            </a:solidFill>
          </a:ln>
        </p:spPr>
        <p:txBody>
          <a:bodyPr wrap="square" rtlCol="0">
            <a:spAutoFit/>
          </a:bodyPr>
          <a:lstStyle/>
          <a:p>
            <a:pPr marL="171450" indent="-171450">
              <a:buFont typeface="Wingdings" panose="05000000000000000000" pitchFamily="2" charset="2"/>
              <a:buChar char="q"/>
            </a:pPr>
            <a:r>
              <a:rPr lang="en-GB" sz="1050" b="1" dirty="0"/>
              <a:t>The Fenians</a:t>
            </a:r>
            <a:r>
              <a:rPr lang="en-GB" sz="1050" dirty="0"/>
              <a:t> were a Catholic ‘terrorist’ group from Ireland.  They wanted Ireland to have complete freedom from the UK to become their own country.  They organised a bomb attack on </a:t>
            </a:r>
            <a:r>
              <a:rPr lang="en-GB" sz="1050" b="1" dirty="0"/>
              <a:t>Clerkenwell Prison </a:t>
            </a:r>
            <a:r>
              <a:rPr lang="en-GB" sz="1050" dirty="0"/>
              <a:t>in 1867 and this led to a surge in </a:t>
            </a:r>
            <a:r>
              <a:rPr lang="en-GB" sz="1050" b="1" dirty="0"/>
              <a:t>anti-Irish</a:t>
            </a:r>
            <a:r>
              <a:rPr lang="en-GB" sz="1050" dirty="0"/>
              <a:t> and </a:t>
            </a:r>
            <a:r>
              <a:rPr lang="en-GB" sz="1050" b="1" dirty="0"/>
              <a:t>anti-Catholic</a:t>
            </a:r>
            <a:r>
              <a:rPr lang="en-GB" sz="1050" dirty="0"/>
              <a:t> attitudes. </a:t>
            </a:r>
          </a:p>
          <a:p>
            <a:pPr marL="171450" indent="-171450">
              <a:buFont typeface="Wingdings" panose="05000000000000000000" pitchFamily="2" charset="2"/>
              <a:buChar char="q"/>
            </a:pPr>
            <a:r>
              <a:rPr lang="en-GB" sz="1050" dirty="0"/>
              <a:t>The Police even set up a unit called the </a:t>
            </a:r>
            <a:r>
              <a:rPr lang="en-GB" sz="1050" b="1" dirty="0"/>
              <a:t>Special Branch </a:t>
            </a:r>
            <a:r>
              <a:rPr lang="en-GB" sz="1050" dirty="0"/>
              <a:t>in response to the Fenians to keep watch on them.</a:t>
            </a:r>
          </a:p>
          <a:p>
            <a:pPr marL="171450" indent="-171450">
              <a:buFont typeface="Wingdings" panose="05000000000000000000" pitchFamily="2" charset="2"/>
              <a:buChar char="q"/>
            </a:pPr>
            <a:r>
              <a:rPr lang="en-GB" sz="1050" dirty="0"/>
              <a:t>On 24</a:t>
            </a:r>
            <a:r>
              <a:rPr lang="en-GB" sz="1050" baseline="30000" dirty="0"/>
              <a:t>th</a:t>
            </a:r>
            <a:r>
              <a:rPr lang="en-GB" sz="1050" dirty="0"/>
              <a:t> January, </a:t>
            </a:r>
            <a:r>
              <a:rPr lang="en-GB" sz="1050" b="1" dirty="0"/>
              <a:t>1885</a:t>
            </a:r>
            <a:r>
              <a:rPr lang="en-GB" sz="1050" dirty="0"/>
              <a:t>, the Fenians launched attacks on famous London landmarks such as the </a:t>
            </a:r>
            <a:r>
              <a:rPr lang="en-GB" sz="1050" b="1" dirty="0"/>
              <a:t>House of Commons </a:t>
            </a:r>
            <a:r>
              <a:rPr lang="en-GB" sz="1050" dirty="0"/>
              <a:t>and the </a:t>
            </a:r>
            <a:r>
              <a:rPr lang="en-GB" sz="1050" b="1" dirty="0"/>
              <a:t>Tower of London</a:t>
            </a:r>
            <a:r>
              <a:rPr lang="en-GB" sz="1050" dirty="0"/>
              <a:t>. Journalists referred to this day as ‘</a:t>
            </a:r>
            <a:r>
              <a:rPr lang="en-GB" sz="1050" b="1" dirty="0"/>
              <a:t>Dynamite Saturday</a:t>
            </a:r>
            <a:r>
              <a:rPr lang="en-GB" sz="1050" dirty="0"/>
              <a:t>’ and press coverage caused even more hatred towards the Irish.</a:t>
            </a:r>
          </a:p>
          <a:p>
            <a:pPr marL="171450" indent="-171450">
              <a:buFont typeface="Wingdings" panose="05000000000000000000" pitchFamily="2" charset="2"/>
              <a:buChar char="q"/>
            </a:pPr>
            <a:r>
              <a:rPr lang="en-GB" sz="1050" dirty="0"/>
              <a:t>This made life harder for the Irish as now all Irish people were seen as terrorists rather than just the few who organised the attacks. </a:t>
            </a:r>
            <a:endParaRPr lang="en-GB" sz="1600" dirty="0"/>
          </a:p>
        </p:txBody>
      </p:sp>
      <p:sp>
        <p:nvSpPr>
          <p:cNvPr id="14" name="TextBox 13"/>
          <p:cNvSpPr txBox="1"/>
          <p:nvPr/>
        </p:nvSpPr>
        <p:spPr>
          <a:xfrm>
            <a:off x="4454725" y="3023446"/>
            <a:ext cx="5010311" cy="3808735"/>
          </a:xfrm>
          <a:prstGeom prst="rect">
            <a:avLst/>
          </a:prstGeom>
          <a:solidFill>
            <a:schemeClr val="bg1"/>
          </a:solidFill>
          <a:ln w="19050">
            <a:solidFill>
              <a:schemeClr val="tx1"/>
            </a:solidFill>
          </a:ln>
        </p:spPr>
        <p:txBody>
          <a:bodyPr wrap="square" rtlCol="0">
            <a:spAutoFit/>
          </a:bodyPr>
          <a:lstStyle/>
          <a:p>
            <a:pPr marL="171450" indent="-171450">
              <a:buFont typeface="Wingdings" panose="05000000000000000000" pitchFamily="2" charset="2"/>
              <a:buChar char="q"/>
            </a:pPr>
            <a:r>
              <a:rPr lang="en-GB" sz="1050" dirty="0"/>
              <a:t>Many Jews moved to Whitechapel to escape anti-Semitic </a:t>
            </a:r>
            <a:r>
              <a:rPr lang="en-GB" sz="1050" b="1" dirty="0"/>
              <a:t>violence</a:t>
            </a:r>
            <a:r>
              <a:rPr lang="en-GB" sz="1050" dirty="0"/>
              <a:t> against them                     in </a:t>
            </a:r>
            <a:r>
              <a:rPr lang="en-GB" sz="1050" b="1" dirty="0"/>
              <a:t>Eastern Europe</a:t>
            </a:r>
            <a:r>
              <a:rPr lang="en-GB" sz="1050" dirty="0"/>
              <a:t> and </a:t>
            </a:r>
            <a:r>
              <a:rPr lang="en-GB" sz="1050" b="1" dirty="0"/>
              <a:t>Russia</a:t>
            </a:r>
            <a:r>
              <a:rPr lang="en-GB" sz="1050" dirty="0"/>
              <a:t>. They often </a:t>
            </a:r>
            <a:r>
              <a:rPr lang="en-GB" sz="1050" b="1" dirty="0"/>
              <a:t>segregated</a:t>
            </a:r>
            <a:r>
              <a:rPr lang="en-GB" sz="1050" dirty="0"/>
              <a:t> themselves into parts of Whitechapel and did not mix much with locals. In some streets, the Jewish population was 95% of the total.</a:t>
            </a:r>
          </a:p>
          <a:p>
            <a:pPr marL="171450" indent="-171450">
              <a:buFont typeface="Wingdings" panose="05000000000000000000" pitchFamily="2" charset="2"/>
              <a:buChar char="q"/>
            </a:pPr>
            <a:r>
              <a:rPr lang="en-GB" sz="1050" dirty="0"/>
              <a:t>Local people were suspicious of Jews because of the cultural and language differences as well as their different attitudes to work and business. </a:t>
            </a:r>
          </a:p>
          <a:p>
            <a:pPr marL="171450" indent="-171450">
              <a:buFont typeface="Wingdings" panose="05000000000000000000" pitchFamily="2" charset="2"/>
              <a:buChar char="q"/>
            </a:pPr>
            <a:r>
              <a:rPr lang="en-GB" sz="1050" dirty="0"/>
              <a:t>Jewish workers were willing to work for </a:t>
            </a:r>
            <a:r>
              <a:rPr lang="en-GB" sz="1050" b="1" dirty="0"/>
              <a:t>low wages </a:t>
            </a:r>
            <a:r>
              <a:rPr lang="en-GB" sz="1050" dirty="0"/>
              <a:t>and began to run their own ‘</a:t>
            </a:r>
            <a:r>
              <a:rPr lang="en-GB" sz="1050" b="1" dirty="0"/>
              <a:t>sweatshops</a:t>
            </a:r>
            <a:r>
              <a:rPr lang="en-GB" sz="1050" dirty="0"/>
              <a:t>’.  Sweatshops were workshops producing low quality clothes by workers who were paid a low wage, working long hours in poor conditions. Locals complained that Jewish sweatshops would offer work to other Jewish immigrants rather then the local people who also wanted work.</a:t>
            </a:r>
          </a:p>
          <a:p>
            <a:pPr marL="171450" indent="-171450">
              <a:buFont typeface="Wingdings" panose="05000000000000000000" pitchFamily="2" charset="2"/>
              <a:buChar char="q"/>
              <a:defRPr/>
            </a:pPr>
            <a:r>
              <a:rPr lang="en-GB" sz="1050" dirty="0"/>
              <a:t>Sweatshop conditions were actually illegal.  It was difficult for the police to close them down because the Jews spoke little English and the police could only use English. Many locals were simply </a:t>
            </a:r>
            <a:r>
              <a:rPr lang="en-GB" sz="1050" b="1" dirty="0"/>
              <a:t>jealous</a:t>
            </a:r>
            <a:r>
              <a:rPr lang="en-GB" sz="1050" dirty="0"/>
              <a:t> of their success. </a:t>
            </a:r>
          </a:p>
          <a:p>
            <a:pPr marL="171450" indent="-171450">
              <a:buFont typeface="Wingdings" panose="05000000000000000000" pitchFamily="2" charset="2"/>
              <a:buChar char="q"/>
            </a:pPr>
            <a:r>
              <a:rPr lang="en-GB" sz="1050" dirty="0"/>
              <a:t>Other Jews ran </a:t>
            </a:r>
            <a:r>
              <a:rPr lang="en-GB" sz="1050" b="1" dirty="0"/>
              <a:t>tailoring businesses</a:t>
            </a:r>
            <a:r>
              <a:rPr lang="en-GB" sz="1050" dirty="0"/>
              <a:t> (making clothes) that employed poor working class Londoners who did not like having a ‘foreign’ boss.</a:t>
            </a:r>
          </a:p>
          <a:p>
            <a:pPr marL="171450" indent="-171450">
              <a:buFont typeface="Wingdings" panose="05000000000000000000" pitchFamily="2" charset="2"/>
              <a:buChar char="q"/>
            </a:pPr>
            <a:r>
              <a:rPr lang="en-GB" sz="1050" b="1" dirty="0"/>
              <a:t>Cultural differences </a:t>
            </a:r>
            <a:r>
              <a:rPr lang="en-GB" sz="1050" dirty="0"/>
              <a:t>with clothes, language and food made the Jews ‘</a:t>
            </a:r>
            <a:r>
              <a:rPr lang="en-GB" sz="1050" b="1" dirty="0"/>
              <a:t>stand out</a:t>
            </a:r>
            <a:r>
              <a:rPr lang="en-GB" sz="1050" dirty="0"/>
              <a:t>’ as different. For example, Jews also worked on a </a:t>
            </a:r>
            <a:r>
              <a:rPr lang="en-GB" sz="1050" b="1" dirty="0"/>
              <a:t>Sunday</a:t>
            </a:r>
            <a:r>
              <a:rPr lang="en-GB" sz="1050" dirty="0"/>
              <a:t> as Saturday was their </a:t>
            </a:r>
            <a:r>
              <a:rPr lang="en-GB" sz="1050" b="1" dirty="0"/>
              <a:t>Holy Day. </a:t>
            </a:r>
            <a:r>
              <a:rPr lang="en-GB" sz="1050" dirty="0"/>
              <a:t>Local businesses became suspicious as Jewish shops could get money on Sundays.</a:t>
            </a:r>
          </a:p>
          <a:p>
            <a:pPr marL="171450" indent="-171450">
              <a:buFont typeface="Wingdings" panose="05000000000000000000" pitchFamily="2" charset="2"/>
              <a:buChar char="q"/>
            </a:pPr>
            <a:r>
              <a:rPr lang="en-GB" sz="1050" dirty="0"/>
              <a:t>There was an </a:t>
            </a:r>
            <a:r>
              <a:rPr lang="en-GB" sz="1050" b="1" dirty="0"/>
              <a:t>Anti-Semitic attitude </a:t>
            </a:r>
            <a:r>
              <a:rPr lang="en-GB" sz="1050" dirty="0"/>
              <a:t>and Jews were often </a:t>
            </a:r>
            <a:r>
              <a:rPr lang="en-GB" sz="1050" b="1" dirty="0"/>
              <a:t>stereotyped</a:t>
            </a:r>
            <a:r>
              <a:rPr lang="en-GB" sz="1050" dirty="0"/>
              <a:t> by newspapers.</a:t>
            </a:r>
          </a:p>
          <a:p>
            <a:pPr marL="171450" indent="-171450">
              <a:buFont typeface="Wingdings" panose="05000000000000000000" pitchFamily="2" charset="2"/>
              <a:buChar char="q"/>
            </a:pPr>
            <a:r>
              <a:rPr lang="en-GB" sz="1050" b="1" dirty="0"/>
              <a:t>Beatings</a:t>
            </a:r>
            <a:r>
              <a:rPr lang="en-GB" sz="1050" dirty="0"/>
              <a:t> </a:t>
            </a:r>
            <a:r>
              <a:rPr lang="en-GB" sz="1050" b="1" dirty="0"/>
              <a:t>&amp; attacks </a:t>
            </a:r>
            <a:r>
              <a:rPr lang="en-GB" sz="1050" dirty="0"/>
              <a:t>on Jews  increased further during the Jack the Ripper murders with many local residents believing the murderer had to be Jewish. </a:t>
            </a:r>
          </a:p>
        </p:txBody>
      </p:sp>
      <p:sp>
        <p:nvSpPr>
          <p:cNvPr id="31" name="TextBox 30"/>
          <p:cNvSpPr txBox="1"/>
          <p:nvPr/>
        </p:nvSpPr>
        <p:spPr>
          <a:xfrm>
            <a:off x="9465039" y="2628507"/>
            <a:ext cx="2678536" cy="338554"/>
          </a:xfrm>
          <a:prstGeom prst="rect">
            <a:avLst/>
          </a:prstGeom>
          <a:solidFill>
            <a:srgbClr val="FF0000"/>
          </a:solidFill>
          <a:ln w="19050">
            <a:solidFill>
              <a:schemeClr val="tx1"/>
            </a:solidFill>
          </a:ln>
        </p:spPr>
        <p:txBody>
          <a:bodyPr wrap="square" rtlCol="0">
            <a:spAutoFit/>
          </a:bodyPr>
          <a:lstStyle/>
          <a:p>
            <a:pPr algn="ctr"/>
            <a:r>
              <a:rPr lang="en-GB" sz="1600" dirty="0">
                <a:solidFill>
                  <a:schemeClr val="bg1"/>
                </a:solidFill>
                <a:latin typeface="Berlin Sans FB" panose="020E0602020502020306" pitchFamily="34" charset="0"/>
              </a:rPr>
              <a:t>The Anarchists</a:t>
            </a:r>
            <a:endParaRPr lang="en-GB" sz="1400" dirty="0">
              <a:solidFill>
                <a:schemeClr val="bg1"/>
              </a:solidFill>
              <a:latin typeface="Berlin Sans FB" panose="020E0602020502020306" pitchFamily="34" charset="0"/>
            </a:endParaRPr>
          </a:p>
        </p:txBody>
      </p:sp>
      <p:sp>
        <p:nvSpPr>
          <p:cNvPr id="16" name="TextBox 15"/>
          <p:cNvSpPr txBox="1"/>
          <p:nvPr/>
        </p:nvSpPr>
        <p:spPr>
          <a:xfrm>
            <a:off x="9442619" y="4950663"/>
            <a:ext cx="2678536" cy="1869743"/>
          </a:xfrm>
          <a:prstGeom prst="rect">
            <a:avLst/>
          </a:prstGeom>
          <a:solidFill>
            <a:schemeClr val="bg1"/>
          </a:solidFill>
          <a:ln w="19050">
            <a:solidFill>
              <a:schemeClr val="tx1"/>
            </a:solidFill>
          </a:ln>
        </p:spPr>
        <p:txBody>
          <a:bodyPr wrap="square" rtlCol="0">
            <a:spAutoFit/>
          </a:bodyPr>
          <a:lstStyle/>
          <a:p>
            <a:r>
              <a:rPr lang="en-GB" sz="1050" b="1" dirty="0"/>
              <a:t>Socialists</a:t>
            </a:r>
            <a:r>
              <a:rPr lang="en-GB" sz="1050" dirty="0"/>
              <a:t> wanted more </a:t>
            </a:r>
            <a:r>
              <a:rPr lang="en-GB" sz="1050" b="1" dirty="0"/>
              <a:t>equality</a:t>
            </a:r>
            <a:r>
              <a:rPr lang="en-GB" sz="1050" dirty="0"/>
              <a:t> and better pay for the working classes. The first British socialist political party was called The </a:t>
            </a:r>
            <a:r>
              <a:rPr lang="en-GB" sz="1050" b="1" dirty="0"/>
              <a:t>Social Democratic Federation (SDF) in 1881. </a:t>
            </a:r>
            <a:r>
              <a:rPr lang="en-GB" sz="1050" dirty="0"/>
              <a:t>It organised </a:t>
            </a:r>
            <a:r>
              <a:rPr lang="en-GB" sz="1050" b="1" dirty="0"/>
              <a:t>protests</a:t>
            </a:r>
            <a:r>
              <a:rPr lang="en-GB" sz="1050" dirty="0"/>
              <a:t> and </a:t>
            </a:r>
            <a:r>
              <a:rPr lang="en-GB" sz="1050" b="1" dirty="0"/>
              <a:t>demonstrations</a:t>
            </a:r>
            <a:r>
              <a:rPr lang="en-GB" sz="1050" dirty="0"/>
              <a:t> in London such as the </a:t>
            </a:r>
            <a:r>
              <a:rPr lang="en-GB" sz="1050" b="1" dirty="0"/>
              <a:t>Trafalgar Square </a:t>
            </a:r>
            <a:r>
              <a:rPr lang="en-GB" sz="1050" dirty="0"/>
              <a:t>demonstration in 1887 and </a:t>
            </a:r>
            <a:r>
              <a:rPr lang="en-GB" sz="1050" b="1" dirty="0"/>
              <a:t>Bloody Sunday</a:t>
            </a:r>
            <a:r>
              <a:rPr lang="en-GB" sz="1050" dirty="0"/>
              <a:t>.  Socialists hated the police as the police just represented even more government control.  In Whitechapel there was a significant number of people who supported socialism.</a:t>
            </a:r>
          </a:p>
        </p:txBody>
      </p:sp>
      <p:sp>
        <p:nvSpPr>
          <p:cNvPr id="29" name="TextBox 28"/>
          <p:cNvSpPr txBox="1"/>
          <p:nvPr/>
        </p:nvSpPr>
        <p:spPr>
          <a:xfrm>
            <a:off x="4370491" y="2630538"/>
            <a:ext cx="5010310" cy="338554"/>
          </a:xfrm>
          <a:prstGeom prst="rect">
            <a:avLst/>
          </a:prstGeom>
          <a:solidFill>
            <a:schemeClr val="accent4">
              <a:lumMod val="75000"/>
            </a:schemeClr>
          </a:solidFill>
          <a:ln w="19050">
            <a:solidFill>
              <a:schemeClr val="tx1"/>
            </a:solidFill>
          </a:ln>
        </p:spPr>
        <p:txBody>
          <a:bodyPr wrap="square" rtlCol="0">
            <a:spAutoFit/>
          </a:bodyPr>
          <a:lstStyle/>
          <a:p>
            <a:pPr algn="ctr"/>
            <a:r>
              <a:rPr lang="en-GB" sz="1600" dirty="0">
                <a:solidFill>
                  <a:schemeClr val="bg1"/>
                </a:solidFill>
                <a:latin typeface="Berlin Sans FB" panose="020E0602020502020306" pitchFamily="34" charset="0"/>
              </a:rPr>
              <a:t>The Jewish Immigrants</a:t>
            </a:r>
            <a:endParaRPr lang="en-GB" sz="1400" dirty="0">
              <a:solidFill>
                <a:schemeClr val="bg1"/>
              </a:solidFill>
              <a:latin typeface="Berlin Sans FB" panose="020E0602020502020306" pitchFamily="34" charset="0"/>
            </a:endParaRPr>
          </a:p>
        </p:txBody>
      </p:sp>
      <p:sp>
        <p:nvSpPr>
          <p:cNvPr id="30" name="TextBox 29"/>
          <p:cNvSpPr txBox="1"/>
          <p:nvPr/>
        </p:nvSpPr>
        <p:spPr>
          <a:xfrm>
            <a:off x="9465038" y="4561337"/>
            <a:ext cx="2678536" cy="338554"/>
          </a:xfrm>
          <a:prstGeom prst="rect">
            <a:avLst/>
          </a:prstGeom>
          <a:solidFill>
            <a:srgbClr val="FF0000"/>
          </a:solidFill>
          <a:ln w="19050">
            <a:solidFill>
              <a:schemeClr val="tx1"/>
            </a:solidFill>
          </a:ln>
        </p:spPr>
        <p:txBody>
          <a:bodyPr wrap="square" rtlCol="0">
            <a:spAutoFit/>
          </a:bodyPr>
          <a:lstStyle/>
          <a:p>
            <a:pPr algn="ctr"/>
            <a:r>
              <a:rPr lang="en-GB" sz="1600" dirty="0">
                <a:solidFill>
                  <a:schemeClr val="bg1"/>
                </a:solidFill>
                <a:latin typeface="Berlin Sans FB" panose="020E0602020502020306" pitchFamily="34" charset="0"/>
              </a:rPr>
              <a:t>The Socialists</a:t>
            </a:r>
            <a:endParaRPr lang="en-GB" sz="1400" dirty="0">
              <a:solidFill>
                <a:schemeClr val="bg1"/>
              </a:solidFill>
              <a:latin typeface="Berlin Sans FB" panose="020E0602020502020306" pitchFamily="34" charset="0"/>
            </a:endParaRPr>
          </a:p>
        </p:txBody>
      </p:sp>
      <p:sp>
        <p:nvSpPr>
          <p:cNvPr id="15" name="TextBox 14"/>
          <p:cNvSpPr txBox="1"/>
          <p:nvPr/>
        </p:nvSpPr>
        <p:spPr>
          <a:xfrm>
            <a:off x="9465038" y="2972674"/>
            <a:ext cx="2678537" cy="1546577"/>
          </a:xfrm>
          <a:prstGeom prst="rect">
            <a:avLst/>
          </a:prstGeom>
          <a:noFill/>
          <a:ln w="19050">
            <a:solidFill>
              <a:schemeClr val="tx1"/>
            </a:solidFill>
          </a:ln>
        </p:spPr>
        <p:txBody>
          <a:bodyPr wrap="square" rtlCol="0">
            <a:spAutoFit/>
          </a:bodyPr>
          <a:lstStyle/>
          <a:p>
            <a:r>
              <a:rPr lang="en-GB" sz="1050" b="1" dirty="0"/>
              <a:t>Anarchists</a:t>
            </a:r>
            <a:r>
              <a:rPr lang="en-GB" sz="1050" dirty="0"/>
              <a:t> are people who oppose having a government.  There were attempts by Russian and Eastern European groups to bring down the government in Paris but this failed. But, some anarchist leaders fled to England.  Newspapers exaggerated the threat that anarchists had and so anyone with an </a:t>
            </a:r>
            <a:r>
              <a:rPr lang="en-GB" sz="1050" b="1" dirty="0"/>
              <a:t>Eastern European accent</a:t>
            </a:r>
            <a:r>
              <a:rPr lang="en-GB" sz="1050" dirty="0"/>
              <a:t> or name was seen as a potential anarchist and treated with suspicion </a:t>
            </a:r>
            <a:endParaRPr lang="en-GB" sz="1100" dirty="0"/>
          </a:p>
        </p:txBody>
      </p:sp>
    </p:spTree>
    <p:extLst>
      <p:ext uri="{BB962C8B-B14F-4D97-AF65-F5344CB8AC3E}">
        <p14:creationId xmlns:p14="http://schemas.microsoft.com/office/powerpoint/2010/main" val="35199670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flipH="1">
            <a:off x="3347266" y="2694490"/>
            <a:ext cx="5729453" cy="2167611"/>
          </a:xfrm>
          <a:prstGeom prst="roundRect">
            <a:avLst>
              <a:gd name="adj" fmla="val 4709"/>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6302195" y="696885"/>
            <a:ext cx="2792762" cy="1954381"/>
          </a:xfrm>
          <a:prstGeom prst="rect">
            <a:avLst/>
          </a:prstGeom>
          <a:solidFill>
            <a:schemeClr val="bg1"/>
          </a:solidFill>
          <a:ln w="19050">
            <a:solidFill>
              <a:srgbClr val="0070C0"/>
            </a:solidFill>
          </a:ln>
        </p:spPr>
        <p:txBody>
          <a:bodyPr wrap="square" rtlCol="0">
            <a:spAutoFit/>
          </a:bodyPr>
          <a:lstStyle/>
          <a:p>
            <a:r>
              <a:rPr lang="en-GB" sz="1000" dirty="0"/>
              <a:t>The Metropolitan Police were divided into </a:t>
            </a:r>
            <a:r>
              <a:rPr lang="en-GB" sz="1000" b="1" dirty="0"/>
              <a:t>20 divisions</a:t>
            </a:r>
            <a:r>
              <a:rPr lang="en-GB" sz="1000" dirty="0"/>
              <a:t>. Each one was given a letter of the alphabet and responsible for a district of London.  Whitechapel was covered by </a:t>
            </a:r>
            <a:r>
              <a:rPr lang="en-GB" sz="1050" b="1" dirty="0"/>
              <a:t>H Division</a:t>
            </a:r>
            <a:r>
              <a:rPr lang="en-GB" sz="1000" dirty="0"/>
              <a:t>.  Each division was led by a </a:t>
            </a:r>
            <a:r>
              <a:rPr lang="en-GB" sz="1000" b="1" dirty="0"/>
              <a:t>superintendent</a:t>
            </a:r>
            <a:r>
              <a:rPr lang="en-GB" sz="1000" dirty="0"/>
              <a:t> and </a:t>
            </a:r>
            <a:r>
              <a:rPr lang="en-GB" sz="1000" b="1" dirty="0"/>
              <a:t>chief inspector</a:t>
            </a:r>
            <a:r>
              <a:rPr lang="en-GB" sz="1000" dirty="0"/>
              <a:t>.  Below them were the </a:t>
            </a:r>
            <a:r>
              <a:rPr lang="en-GB" sz="1000" b="1" dirty="0"/>
              <a:t>37</a:t>
            </a:r>
            <a:r>
              <a:rPr lang="en-GB" sz="1000" dirty="0"/>
              <a:t> </a:t>
            </a:r>
            <a:r>
              <a:rPr lang="en-GB" sz="1000" b="1" dirty="0"/>
              <a:t>sergeants</a:t>
            </a:r>
            <a:r>
              <a:rPr lang="en-GB" sz="1000" dirty="0"/>
              <a:t>.  Each sergeant supervised on average </a:t>
            </a:r>
            <a:r>
              <a:rPr lang="en-GB" sz="1050" b="1" dirty="0"/>
              <a:t>500</a:t>
            </a:r>
            <a:r>
              <a:rPr lang="en-GB" sz="1000" dirty="0"/>
              <a:t> ordinary ‘</a:t>
            </a:r>
            <a:r>
              <a:rPr lang="en-GB" sz="1000" b="1" dirty="0"/>
              <a:t>beat’ constables</a:t>
            </a:r>
            <a:r>
              <a:rPr lang="en-GB" sz="1000" dirty="0"/>
              <a:t>. A police constable’s pay was poor and so the </a:t>
            </a:r>
            <a:r>
              <a:rPr lang="en-GB" sz="1000" b="1" dirty="0"/>
              <a:t>quality of recruits </a:t>
            </a:r>
            <a:r>
              <a:rPr lang="en-GB" sz="1000" dirty="0"/>
              <a:t>often suffered. H Division was </a:t>
            </a:r>
            <a:r>
              <a:rPr lang="en-GB" sz="1000" b="1" dirty="0"/>
              <a:t>understaffed</a:t>
            </a:r>
            <a:r>
              <a:rPr lang="en-GB" sz="1000" dirty="0"/>
              <a:t> for the amount of crime they had to deal with. There were </a:t>
            </a:r>
            <a:r>
              <a:rPr lang="en-GB" sz="1000" b="1" dirty="0"/>
              <a:t>15                                                                                                                                             detectives </a:t>
            </a:r>
            <a:r>
              <a:rPr lang="en-GB" sz="1000" dirty="0"/>
              <a:t>at H Division from the C.I.D.</a:t>
            </a:r>
          </a:p>
        </p:txBody>
      </p:sp>
      <p:sp>
        <p:nvSpPr>
          <p:cNvPr id="16" name="TextBox 15"/>
          <p:cNvSpPr txBox="1"/>
          <p:nvPr/>
        </p:nvSpPr>
        <p:spPr>
          <a:xfrm>
            <a:off x="3331005" y="712274"/>
            <a:ext cx="2781136" cy="1938992"/>
          </a:xfrm>
          <a:prstGeom prst="rect">
            <a:avLst/>
          </a:prstGeom>
          <a:solidFill>
            <a:schemeClr val="bg1"/>
          </a:solidFill>
          <a:ln w="19050">
            <a:solidFill>
              <a:srgbClr val="0070C0"/>
            </a:solidFill>
          </a:ln>
        </p:spPr>
        <p:txBody>
          <a:bodyPr wrap="square" rtlCol="0">
            <a:spAutoFit/>
          </a:bodyPr>
          <a:lstStyle/>
          <a:p>
            <a:r>
              <a:rPr lang="en-GB" sz="1000" dirty="0"/>
              <a:t>Officers would patrol their area in </a:t>
            </a:r>
            <a:r>
              <a:rPr lang="en-GB" sz="1000" b="1" dirty="0"/>
              <a:t>pairs</a:t>
            </a:r>
            <a:r>
              <a:rPr lang="en-GB" sz="1000" dirty="0"/>
              <a:t>.  This was called ‘</a:t>
            </a:r>
            <a:r>
              <a:rPr lang="en-GB" sz="1000" b="1" dirty="0"/>
              <a:t>walking the beat</a:t>
            </a:r>
            <a:r>
              <a:rPr lang="en-GB" sz="1000" dirty="0"/>
              <a:t>’.  They were acting as a </a:t>
            </a:r>
            <a:r>
              <a:rPr lang="en-GB" sz="1000" b="1" dirty="0"/>
              <a:t>deterrent</a:t>
            </a:r>
            <a:r>
              <a:rPr lang="en-GB" sz="1000" dirty="0"/>
              <a:t> but also expected to speak to the locals to gain information.  Any information or daily meetings with their ‘beat sergeant’ was written down in their </a:t>
            </a:r>
            <a:r>
              <a:rPr lang="en-GB" sz="1000" b="1" dirty="0"/>
              <a:t>police diary</a:t>
            </a:r>
            <a:r>
              <a:rPr lang="en-GB" sz="1000" dirty="0"/>
              <a:t>. Some constables </a:t>
            </a:r>
            <a:r>
              <a:rPr lang="en-GB" sz="1000" b="1" dirty="0"/>
              <a:t>avoided</a:t>
            </a:r>
            <a:r>
              <a:rPr lang="en-GB" sz="1000" dirty="0"/>
              <a:t> their beat if it was in a particularly dangerous area and some drank alcohol while on duty.  However, if found out this would be punished by a </a:t>
            </a:r>
            <a:r>
              <a:rPr lang="en-GB" sz="1000" b="1" dirty="0"/>
              <a:t>fine</a:t>
            </a:r>
            <a:r>
              <a:rPr lang="en-GB" sz="1000" dirty="0"/>
              <a:t> or by being </a:t>
            </a:r>
            <a:r>
              <a:rPr lang="en-GB" sz="1000" b="1" dirty="0"/>
              <a:t>dismissed</a:t>
            </a:r>
            <a:r>
              <a:rPr lang="en-GB" sz="1000" dirty="0"/>
              <a:t>. Some sergeants had to follow constables to make sure they were not idly chatting or even asleep.</a:t>
            </a:r>
          </a:p>
        </p:txBody>
      </p:sp>
      <p:sp>
        <p:nvSpPr>
          <p:cNvPr id="17" name="TextBox 16"/>
          <p:cNvSpPr txBox="1"/>
          <p:nvPr/>
        </p:nvSpPr>
        <p:spPr>
          <a:xfrm>
            <a:off x="3358496" y="5199562"/>
            <a:ext cx="2753645" cy="1631216"/>
          </a:xfrm>
          <a:prstGeom prst="rect">
            <a:avLst/>
          </a:prstGeom>
          <a:solidFill>
            <a:schemeClr val="bg1"/>
          </a:solidFill>
          <a:ln w="19050">
            <a:solidFill>
              <a:srgbClr val="0070C0"/>
            </a:solidFill>
          </a:ln>
        </p:spPr>
        <p:txBody>
          <a:bodyPr wrap="square" rtlCol="0">
            <a:spAutoFit/>
          </a:bodyPr>
          <a:lstStyle/>
          <a:p>
            <a:r>
              <a:rPr lang="en-GB" sz="1000" dirty="0"/>
              <a:t>The </a:t>
            </a:r>
            <a:r>
              <a:rPr lang="en-GB" sz="1000" b="1" dirty="0"/>
              <a:t>Metropolitan Police </a:t>
            </a:r>
            <a:r>
              <a:rPr lang="en-GB" sz="1000" dirty="0"/>
              <a:t>was created in 1829 and by 1880, in most parts of London, they had gained </a:t>
            </a:r>
            <a:r>
              <a:rPr lang="en-GB" sz="1000" b="1" dirty="0"/>
              <a:t>respect</a:t>
            </a:r>
            <a:r>
              <a:rPr lang="en-GB" sz="1000" dirty="0"/>
              <a:t>, and fondly known as the local ‘Bobby’. However, in poorer areas like Whitechapel, the police were still seen as a form of government who were trying to control and watch over them, rather than help with crime. The police in Whitechapel were seen in a </a:t>
            </a:r>
            <a:r>
              <a:rPr lang="en-GB" sz="1000" b="1" dirty="0"/>
              <a:t>negative</a:t>
            </a:r>
            <a:r>
              <a:rPr lang="en-GB" sz="1000" dirty="0"/>
              <a:t> light and often criticised.  Attacks by </a:t>
            </a:r>
            <a:r>
              <a:rPr lang="en-GB" sz="1000" b="1" dirty="0"/>
              <a:t>violent gangs </a:t>
            </a:r>
            <a:r>
              <a:rPr lang="en-GB" sz="1000" dirty="0"/>
              <a:t>were common.  </a:t>
            </a:r>
          </a:p>
        </p:txBody>
      </p:sp>
      <p:sp>
        <p:nvSpPr>
          <p:cNvPr id="18" name="TextBox 17"/>
          <p:cNvSpPr txBox="1"/>
          <p:nvPr/>
        </p:nvSpPr>
        <p:spPr>
          <a:xfrm>
            <a:off x="84089" y="717653"/>
            <a:ext cx="3178807" cy="2554545"/>
          </a:xfrm>
          <a:prstGeom prst="rect">
            <a:avLst/>
          </a:prstGeom>
          <a:solidFill>
            <a:schemeClr val="bg1"/>
          </a:solidFill>
          <a:ln w="19050">
            <a:solidFill>
              <a:srgbClr val="0070C0"/>
            </a:solidFill>
          </a:ln>
        </p:spPr>
        <p:txBody>
          <a:bodyPr wrap="square" rtlCol="0">
            <a:spAutoFit/>
          </a:bodyPr>
          <a:lstStyle/>
          <a:p>
            <a:r>
              <a:rPr lang="en-GB" sz="1000" dirty="0"/>
              <a:t>While it was difficult for unemployed men, it was even harder for women to find work.  Many turned to prostitution simply as a way to survive. Some women worked in </a:t>
            </a:r>
            <a:r>
              <a:rPr lang="en-GB" sz="1000" b="1" dirty="0"/>
              <a:t>brothels</a:t>
            </a:r>
            <a:r>
              <a:rPr lang="en-GB" sz="1000" dirty="0"/>
              <a:t> (a house where prostitutes worked from).  Others would </a:t>
            </a:r>
            <a:r>
              <a:rPr lang="en-GB" sz="1000" b="1" dirty="0"/>
              <a:t>walk the streets </a:t>
            </a:r>
            <a:r>
              <a:rPr lang="en-GB" sz="1000" dirty="0"/>
              <a:t>and would be </a:t>
            </a:r>
            <a:r>
              <a:rPr lang="en-GB" sz="1000" b="1" dirty="0"/>
              <a:t>vulnerable</a:t>
            </a:r>
            <a:r>
              <a:rPr lang="en-GB" sz="1000" dirty="0"/>
              <a:t> to assault or rape. Prostitution was not illegal at the time but it was seen as a </a:t>
            </a:r>
            <a:r>
              <a:rPr lang="en-GB" sz="1000" b="1" dirty="0"/>
              <a:t>social problem </a:t>
            </a:r>
            <a:r>
              <a:rPr lang="en-GB" sz="1000" dirty="0"/>
              <a:t>that the police were expected to deal with. There was no contraception and so </a:t>
            </a:r>
            <a:r>
              <a:rPr lang="en-GB" sz="1000" b="1" dirty="0"/>
              <a:t>abortions</a:t>
            </a:r>
            <a:r>
              <a:rPr lang="en-GB" sz="1000" dirty="0"/>
              <a:t> were common. Abortions were performed in conditions which led  many women to die from infections or shock.  Police often turned a blind eye to the illegal ‘</a:t>
            </a:r>
            <a:r>
              <a:rPr lang="en-GB" sz="1000" b="1" dirty="0"/>
              <a:t>backstreet abortions</a:t>
            </a:r>
            <a:r>
              <a:rPr lang="en-GB" sz="1000" dirty="0"/>
              <a:t>’. It was estimated that there were </a:t>
            </a:r>
            <a:r>
              <a:rPr lang="en-GB" sz="1000" b="1" dirty="0"/>
              <a:t>62 brothels </a:t>
            </a:r>
            <a:r>
              <a:rPr lang="en-GB" sz="1000" dirty="0"/>
              <a:t>in Whitechapel with around </a:t>
            </a:r>
            <a:r>
              <a:rPr lang="en-GB" sz="1000" b="1" dirty="0"/>
              <a:t>1,200 prostitutes</a:t>
            </a:r>
            <a:r>
              <a:rPr lang="en-GB" sz="1000" dirty="0"/>
              <a:t>.  Women would rarely want to help the police as they feared the consequences. Prostitutes were more vulnerable as may turned to drink to cope. </a:t>
            </a:r>
          </a:p>
        </p:txBody>
      </p:sp>
      <p:sp>
        <p:nvSpPr>
          <p:cNvPr id="9" name="TextBox 8"/>
          <p:cNvSpPr txBox="1"/>
          <p:nvPr/>
        </p:nvSpPr>
        <p:spPr>
          <a:xfrm>
            <a:off x="3358925" y="4924911"/>
            <a:ext cx="2753216" cy="276999"/>
          </a:xfrm>
          <a:prstGeom prst="rect">
            <a:avLst/>
          </a:prstGeom>
          <a:solidFill>
            <a:srgbClr val="0070C0"/>
          </a:solidFill>
          <a:ln w="19050">
            <a:solidFill>
              <a:srgbClr val="0070C0"/>
            </a:solidFill>
          </a:ln>
        </p:spPr>
        <p:txBody>
          <a:bodyPr wrap="square" rtlCol="0">
            <a:spAutoFit/>
          </a:bodyPr>
          <a:lstStyle/>
          <a:p>
            <a:pPr algn="ctr"/>
            <a:r>
              <a:rPr lang="en-GB" sz="1200" b="1" dirty="0">
                <a:solidFill>
                  <a:schemeClr val="bg1"/>
                </a:solidFill>
              </a:rPr>
              <a:t>Local Attitudes towards the Police</a:t>
            </a:r>
          </a:p>
        </p:txBody>
      </p:sp>
      <p:sp>
        <p:nvSpPr>
          <p:cNvPr id="5" name="TextBox 4"/>
          <p:cNvSpPr txBox="1"/>
          <p:nvPr/>
        </p:nvSpPr>
        <p:spPr>
          <a:xfrm>
            <a:off x="3331003" y="431783"/>
            <a:ext cx="2781138" cy="276999"/>
          </a:xfrm>
          <a:prstGeom prst="rect">
            <a:avLst/>
          </a:prstGeom>
          <a:solidFill>
            <a:srgbClr val="0070C0"/>
          </a:solidFill>
          <a:ln w="19050">
            <a:solidFill>
              <a:srgbClr val="0070C0"/>
            </a:solidFill>
          </a:ln>
        </p:spPr>
        <p:txBody>
          <a:bodyPr wrap="square" rtlCol="0">
            <a:spAutoFit/>
          </a:bodyPr>
          <a:lstStyle/>
          <a:p>
            <a:pPr algn="ctr"/>
            <a:r>
              <a:rPr lang="en-GB" sz="1200" b="1" dirty="0">
                <a:solidFill>
                  <a:schemeClr val="bg1"/>
                </a:solidFill>
              </a:rPr>
              <a:t>Daily Routine: </a:t>
            </a:r>
            <a:r>
              <a:rPr lang="en-GB" sz="1200" b="1" i="1" dirty="0">
                <a:solidFill>
                  <a:schemeClr val="bg1"/>
                </a:solidFill>
              </a:rPr>
              <a:t>Walking the Beat</a:t>
            </a:r>
          </a:p>
        </p:txBody>
      </p:sp>
      <p:sp>
        <p:nvSpPr>
          <p:cNvPr id="20" name="TextBox 19"/>
          <p:cNvSpPr txBox="1"/>
          <p:nvPr/>
        </p:nvSpPr>
        <p:spPr>
          <a:xfrm>
            <a:off x="84091" y="438829"/>
            <a:ext cx="3178805" cy="276999"/>
          </a:xfrm>
          <a:prstGeom prst="rect">
            <a:avLst/>
          </a:prstGeom>
          <a:solidFill>
            <a:srgbClr val="0070C0"/>
          </a:solidFill>
          <a:ln w="19050">
            <a:solidFill>
              <a:srgbClr val="0070C0"/>
            </a:solidFill>
          </a:ln>
        </p:spPr>
        <p:txBody>
          <a:bodyPr wrap="square" rtlCol="0">
            <a:spAutoFit/>
          </a:bodyPr>
          <a:lstStyle/>
          <a:p>
            <a:pPr algn="ctr"/>
            <a:r>
              <a:rPr lang="en-GB" sz="1200" b="1" dirty="0">
                <a:solidFill>
                  <a:schemeClr val="bg1"/>
                </a:solidFill>
              </a:rPr>
              <a:t>Prostitution</a:t>
            </a:r>
          </a:p>
        </p:txBody>
      </p:sp>
      <p:sp>
        <p:nvSpPr>
          <p:cNvPr id="2" name="TextBox 1"/>
          <p:cNvSpPr txBox="1"/>
          <p:nvPr/>
        </p:nvSpPr>
        <p:spPr>
          <a:xfrm>
            <a:off x="9161092" y="698371"/>
            <a:ext cx="2984461" cy="2400657"/>
          </a:xfrm>
          <a:prstGeom prst="rect">
            <a:avLst/>
          </a:prstGeom>
          <a:solidFill>
            <a:schemeClr val="bg1"/>
          </a:solidFill>
          <a:ln w="19050">
            <a:solidFill>
              <a:srgbClr val="0070C0"/>
            </a:solidFill>
          </a:ln>
        </p:spPr>
        <p:txBody>
          <a:bodyPr wrap="square" rtlCol="0">
            <a:spAutoFit/>
          </a:bodyPr>
          <a:lstStyle/>
          <a:p>
            <a:r>
              <a:rPr lang="en-GB" sz="1000" b="1" dirty="0"/>
              <a:t>Alcoholism</a:t>
            </a:r>
            <a:r>
              <a:rPr lang="en-GB" sz="1000" dirty="0"/>
              <a:t> was common amongst the poor and unemployed.  It was their </a:t>
            </a:r>
            <a:r>
              <a:rPr lang="en-GB" sz="1000" b="1" dirty="0"/>
              <a:t>only escape </a:t>
            </a:r>
            <a:r>
              <a:rPr lang="en-GB" sz="1000" dirty="0"/>
              <a:t>from their terrible lives.  Alcohol was very strong but also very </a:t>
            </a:r>
            <a:r>
              <a:rPr lang="en-GB" sz="1000" b="1" dirty="0"/>
              <a:t>cheap</a:t>
            </a:r>
            <a:r>
              <a:rPr lang="en-GB" sz="1000" dirty="0"/>
              <a:t>.  On the main Whitechapel road (1.5km) there were </a:t>
            </a:r>
            <a:r>
              <a:rPr lang="en-GB" sz="1000" b="1" dirty="0"/>
              <a:t>45</a:t>
            </a:r>
            <a:r>
              <a:rPr lang="en-GB" sz="1000" dirty="0"/>
              <a:t> </a:t>
            </a:r>
            <a:r>
              <a:rPr lang="en-GB" sz="1000" b="1" dirty="0"/>
              <a:t>pubs</a:t>
            </a:r>
            <a:r>
              <a:rPr lang="en-GB" sz="1000" dirty="0"/>
              <a:t> or </a:t>
            </a:r>
            <a:r>
              <a:rPr lang="en-GB" sz="1000" b="1" dirty="0"/>
              <a:t>gin palaces</a:t>
            </a:r>
            <a:r>
              <a:rPr lang="en-GB" sz="1000" dirty="0"/>
              <a:t>.  Gin palaces were richly decorated shops which sold cheap gin.  The extravagant decoration made them popular with the local poor as a way to escape their own dirty homes. Drunken behaviour was common.  Many residents of Whitechapel were difficult to deal with, there were many violent crimes and thefts caused by alcohol.</a:t>
            </a:r>
            <a:r>
              <a:rPr lang="en-GB" sz="1000" b="1" dirty="0"/>
              <a:t> Opium Dens </a:t>
            </a:r>
            <a:r>
              <a:rPr lang="en-GB" sz="1000" dirty="0"/>
              <a:t>were set up by </a:t>
            </a:r>
            <a:r>
              <a:rPr lang="en-GB" sz="1000" b="1" dirty="0"/>
              <a:t>Chinese immigrants </a:t>
            </a:r>
            <a:r>
              <a:rPr lang="en-GB" sz="1000" dirty="0"/>
              <a:t>and they were dark and grimy places where opium could be sold and smoked.  People often stole money to feed their habit.</a:t>
            </a:r>
          </a:p>
        </p:txBody>
      </p:sp>
      <p:sp>
        <p:nvSpPr>
          <p:cNvPr id="19" name="TextBox 18"/>
          <p:cNvSpPr txBox="1"/>
          <p:nvPr/>
        </p:nvSpPr>
        <p:spPr>
          <a:xfrm>
            <a:off x="9161091" y="438829"/>
            <a:ext cx="2984461" cy="276999"/>
          </a:xfrm>
          <a:prstGeom prst="rect">
            <a:avLst/>
          </a:prstGeom>
          <a:solidFill>
            <a:srgbClr val="0070C0"/>
          </a:solidFill>
          <a:ln w="19050">
            <a:solidFill>
              <a:srgbClr val="0070C0"/>
            </a:solidFill>
          </a:ln>
        </p:spPr>
        <p:txBody>
          <a:bodyPr wrap="square" rtlCol="0">
            <a:spAutoFit/>
          </a:bodyPr>
          <a:lstStyle/>
          <a:p>
            <a:pPr algn="ctr"/>
            <a:r>
              <a:rPr lang="en-GB" sz="1200" b="1" dirty="0">
                <a:solidFill>
                  <a:schemeClr val="bg1"/>
                </a:solidFill>
              </a:rPr>
              <a:t>Alcoholism and Opium Dens</a:t>
            </a:r>
          </a:p>
        </p:txBody>
      </p:sp>
      <p:sp>
        <p:nvSpPr>
          <p:cNvPr id="21" name="TextBox 20"/>
          <p:cNvSpPr txBox="1"/>
          <p:nvPr/>
        </p:nvSpPr>
        <p:spPr>
          <a:xfrm>
            <a:off x="82238" y="4929274"/>
            <a:ext cx="3180655" cy="1785104"/>
          </a:xfrm>
          <a:prstGeom prst="rect">
            <a:avLst/>
          </a:prstGeom>
          <a:solidFill>
            <a:schemeClr val="bg1"/>
          </a:solidFill>
          <a:ln w="19050">
            <a:solidFill>
              <a:srgbClr val="0070C0"/>
            </a:solidFill>
          </a:ln>
        </p:spPr>
        <p:txBody>
          <a:bodyPr wrap="square" rtlCol="0">
            <a:spAutoFit/>
          </a:bodyPr>
          <a:lstStyle/>
          <a:p>
            <a:r>
              <a:rPr lang="en-GB" sz="1000" dirty="0"/>
              <a:t>There were powerful</a:t>
            </a:r>
            <a:r>
              <a:rPr lang="en-GB" sz="1000" b="1" dirty="0"/>
              <a:t> Eastern European gangs </a:t>
            </a:r>
            <a:r>
              <a:rPr lang="en-GB" sz="1000" dirty="0"/>
              <a:t>in Whitechapel such as the </a:t>
            </a:r>
            <a:r>
              <a:rPr lang="en-GB" sz="1000" b="1" i="1" dirty="0"/>
              <a:t>Bessarabian Tigers </a:t>
            </a:r>
            <a:r>
              <a:rPr lang="en-GB" sz="1000" dirty="0"/>
              <a:t>or </a:t>
            </a:r>
            <a:r>
              <a:rPr lang="en-GB" sz="1000" b="1" i="1" dirty="0"/>
              <a:t>Odessians</a:t>
            </a:r>
            <a:r>
              <a:rPr lang="en-GB" sz="1000" dirty="0"/>
              <a:t>. They made agreements with local businesses to protect them from crime as long as the owners did not report them to the police.  If the businesses refused their shops would be smashed up and owners attacks. There was also violence between the </a:t>
            </a:r>
            <a:r>
              <a:rPr lang="en-GB" sz="1000" b="1" dirty="0"/>
              <a:t>gangs</a:t>
            </a:r>
            <a:r>
              <a:rPr lang="en-GB" sz="1000" dirty="0"/>
              <a:t>.  People were </a:t>
            </a:r>
            <a:r>
              <a:rPr lang="en-GB" sz="1000" b="1" dirty="0"/>
              <a:t>afraid</a:t>
            </a:r>
            <a:r>
              <a:rPr lang="en-GB" sz="1000" dirty="0"/>
              <a:t> to report gang violence as they feared they would be attacked in revenge.  It was almost impossible for the police to collect evidence to arrest gang members.  Some officers themselves were open to bribes from the gangs.</a:t>
            </a:r>
          </a:p>
        </p:txBody>
      </p:sp>
      <p:sp>
        <p:nvSpPr>
          <p:cNvPr id="12" name="TextBox 11"/>
          <p:cNvSpPr txBox="1"/>
          <p:nvPr/>
        </p:nvSpPr>
        <p:spPr>
          <a:xfrm>
            <a:off x="82240" y="4647912"/>
            <a:ext cx="3180654" cy="276999"/>
          </a:xfrm>
          <a:prstGeom prst="rect">
            <a:avLst/>
          </a:prstGeom>
          <a:solidFill>
            <a:srgbClr val="0070C0"/>
          </a:solidFill>
          <a:ln w="19050">
            <a:solidFill>
              <a:srgbClr val="0070C0"/>
            </a:solidFill>
          </a:ln>
        </p:spPr>
        <p:txBody>
          <a:bodyPr wrap="square" rtlCol="0">
            <a:spAutoFit/>
          </a:bodyPr>
          <a:lstStyle/>
          <a:p>
            <a:pPr algn="ctr"/>
            <a:r>
              <a:rPr lang="en-GB" sz="1200" b="1" dirty="0">
                <a:solidFill>
                  <a:schemeClr val="bg1"/>
                </a:solidFill>
              </a:rPr>
              <a:t>Protection Rackets &amp; Gangs</a:t>
            </a:r>
          </a:p>
        </p:txBody>
      </p:sp>
      <p:sp>
        <p:nvSpPr>
          <p:cNvPr id="22" name="TextBox 21"/>
          <p:cNvSpPr txBox="1"/>
          <p:nvPr/>
        </p:nvSpPr>
        <p:spPr>
          <a:xfrm>
            <a:off x="82240" y="3599124"/>
            <a:ext cx="3180655" cy="1015663"/>
          </a:xfrm>
          <a:prstGeom prst="rect">
            <a:avLst/>
          </a:prstGeom>
          <a:solidFill>
            <a:schemeClr val="bg1"/>
          </a:solidFill>
          <a:ln w="19050">
            <a:solidFill>
              <a:srgbClr val="0070C0"/>
            </a:solidFill>
          </a:ln>
        </p:spPr>
        <p:txBody>
          <a:bodyPr wrap="square" rtlCol="0">
            <a:spAutoFit/>
          </a:bodyPr>
          <a:lstStyle/>
          <a:p>
            <a:r>
              <a:rPr lang="en-GB" sz="1000" dirty="0"/>
              <a:t>The police also had a responsibility for dealing with ‘</a:t>
            </a:r>
            <a:r>
              <a:rPr lang="en-GB" sz="1000" b="1" dirty="0"/>
              <a:t>social</a:t>
            </a:r>
            <a:r>
              <a:rPr lang="en-GB" sz="1000" dirty="0"/>
              <a:t>’ issues such as </a:t>
            </a:r>
            <a:r>
              <a:rPr lang="en-GB" sz="1000" b="1" dirty="0"/>
              <a:t>litter</a:t>
            </a:r>
            <a:r>
              <a:rPr lang="en-GB" sz="1000" dirty="0"/>
              <a:t>, </a:t>
            </a:r>
            <a:r>
              <a:rPr lang="en-GB" sz="1000" b="1" dirty="0"/>
              <a:t>runaways</a:t>
            </a:r>
            <a:r>
              <a:rPr lang="en-GB" sz="1000" dirty="0"/>
              <a:t> and even making sure </a:t>
            </a:r>
            <a:r>
              <a:rPr lang="en-GB" sz="1000" b="1" dirty="0"/>
              <a:t>dogs were muzzled </a:t>
            </a:r>
            <a:r>
              <a:rPr lang="en-GB" sz="1000" dirty="0"/>
              <a:t>in public! They were </a:t>
            </a:r>
            <a:r>
              <a:rPr lang="en-GB" sz="1000" b="1" dirty="0"/>
              <a:t>criticised</a:t>
            </a:r>
            <a:r>
              <a:rPr lang="en-GB" sz="1000" dirty="0"/>
              <a:t> for not fighting crime but also made fun of for what they had to deal with. This often meant that they were not taken seriously by the public.</a:t>
            </a:r>
          </a:p>
        </p:txBody>
      </p:sp>
      <p:sp>
        <p:nvSpPr>
          <p:cNvPr id="14" name="TextBox 13"/>
          <p:cNvSpPr txBox="1"/>
          <p:nvPr/>
        </p:nvSpPr>
        <p:spPr>
          <a:xfrm>
            <a:off x="82240" y="3320899"/>
            <a:ext cx="3180656" cy="276999"/>
          </a:xfrm>
          <a:prstGeom prst="rect">
            <a:avLst/>
          </a:prstGeom>
          <a:solidFill>
            <a:srgbClr val="0070C0"/>
          </a:solidFill>
          <a:ln w="19050">
            <a:solidFill>
              <a:srgbClr val="0070C0"/>
            </a:solidFill>
          </a:ln>
        </p:spPr>
        <p:txBody>
          <a:bodyPr wrap="square" rtlCol="0">
            <a:spAutoFit/>
          </a:bodyPr>
          <a:lstStyle/>
          <a:p>
            <a:pPr algn="ctr"/>
            <a:r>
              <a:rPr lang="en-GB" sz="1200" b="1" dirty="0">
                <a:solidFill>
                  <a:schemeClr val="bg1"/>
                </a:solidFill>
              </a:rPr>
              <a:t>The varied role of the Police</a:t>
            </a:r>
          </a:p>
        </p:txBody>
      </p:sp>
      <p:sp>
        <p:nvSpPr>
          <p:cNvPr id="23" name="TextBox 22"/>
          <p:cNvSpPr txBox="1"/>
          <p:nvPr/>
        </p:nvSpPr>
        <p:spPr>
          <a:xfrm>
            <a:off x="9161092" y="4737897"/>
            <a:ext cx="2984460" cy="2092881"/>
          </a:xfrm>
          <a:prstGeom prst="rect">
            <a:avLst/>
          </a:prstGeom>
          <a:solidFill>
            <a:schemeClr val="bg1"/>
          </a:solidFill>
          <a:ln w="19050">
            <a:solidFill>
              <a:srgbClr val="0070C0"/>
            </a:solidFill>
          </a:ln>
        </p:spPr>
        <p:txBody>
          <a:bodyPr wrap="square" rtlCol="0">
            <a:spAutoFit/>
          </a:bodyPr>
          <a:lstStyle/>
          <a:p>
            <a:r>
              <a:rPr lang="en-GB" sz="1000" dirty="0"/>
              <a:t>Both immigrants and locals were often without work and living in the common ‘</a:t>
            </a:r>
            <a:r>
              <a:rPr lang="en-GB" sz="1000" b="1" dirty="0"/>
              <a:t>lodging houses</a:t>
            </a:r>
            <a:r>
              <a:rPr lang="en-GB" sz="1000" dirty="0"/>
              <a:t>’.  Tensions between different nationalities would be at their height and policing this was difficult.  The </a:t>
            </a:r>
            <a:r>
              <a:rPr lang="en-GB" sz="1000" b="1" dirty="0"/>
              <a:t>rookeries</a:t>
            </a:r>
            <a:r>
              <a:rPr lang="en-GB" sz="1000" dirty="0"/>
              <a:t>, narrow </a:t>
            </a:r>
            <a:r>
              <a:rPr lang="en-GB" sz="1000" b="1" dirty="0"/>
              <a:t>alleyways</a:t>
            </a:r>
            <a:r>
              <a:rPr lang="en-GB" sz="1000" dirty="0"/>
              <a:t> and </a:t>
            </a:r>
            <a:r>
              <a:rPr lang="en-GB" sz="1000" b="1" dirty="0"/>
              <a:t>courtyards</a:t>
            </a:r>
            <a:r>
              <a:rPr lang="en-GB" sz="1000" dirty="0"/>
              <a:t> were another problem for H Division.  These small spaces, poor lighting with maze like entrances and exits meant there were always corners where criminals could hide or jump out and attack officer. Many Whitechapel Streets were </a:t>
            </a:r>
            <a:r>
              <a:rPr lang="en-GB" sz="1000" b="1" dirty="0"/>
              <a:t>poorly lit </a:t>
            </a:r>
            <a:r>
              <a:rPr lang="en-GB" sz="1000" dirty="0"/>
              <a:t>at night. Whitechapel suffered from terrible ‘</a:t>
            </a:r>
            <a:r>
              <a:rPr lang="en-GB" sz="1000" b="1" dirty="0" err="1"/>
              <a:t>smogs</a:t>
            </a:r>
            <a:r>
              <a:rPr lang="en-GB" sz="1000" dirty="0"/>
              <a:t>’ which meant visibility could be very poor and this made seeing a crime or catching a criminal even more difficult. </a:t>
            </a:r>
          </a:p>
        </p:txBody>
      </p:sp>
      <p:sp>
        <p:nvSpPr>
          <p:cNvPr id="24" name="TextBox 23"/>
          <p:cNvSpPr txBox="1"/>
          <p:nvPr/>
        </p:nvSpPr>
        <p:spPr>
          <a:xfrm>
            <a:off x="9161091" y="3407166"/>
            <a:ext cx="2984461" cy="1015663"/>
          </a:xfrm>
          <a:prstGeom prst="rect">
            <a:avLst/>
          </a:prstGeom>
          <a:solidFill>
            <a:schemeClr val="bg1"/>
          </a:solidFill>
          <a:ln w="19050">
            <a:solidFill>
              <a:srgbClr val="0070C0"/>
            </a:solidFill>
          </a:ln>
        </p:spPr>
        <p:txBody>
          <a:bodyPr wrap="square" rtlCol="0">
            <a:spAutoFit/>
          </a:bodyPr>
          <a:lstStyle/>
          <a:p>
            <a:r>
              <a:rPr lang="en-GB" sz="1000" dirty="0"/>
              <a:t>The local press gave </a:t>
            </a:r>
            <a:r>
              <a:rPr lang="en-GB" sz="1000" b="1" dirty="0"/>
              <a:t>little sympathy </a:t>
            </a:r>
            <a:r>
              <a:rPr lang="en-GB" sz="1000" dirty="0"/>
              <a:t>towards the police.  They often </a:t>
            </a:r>
            <a:r>
              <a:rPr lang="en-GB" sz="1000" b="1" dirty="0"/>
              <a:t>mocked </a:t>
            </a:r>
            <a:r>
              <a:rPr lang="en-GB" sz="1000" dirty="0"/>
              <a:t>the police for not being able to catch criminals, especially the case of Jack the Ripper in 1888.  This influenced further public </a:t>
            </a:r>
            <a:r>
              <a:rPr lang="en-GB" sz="1000" b="1" dirty="0"/>
              <a:t>attitudes</a:t>
            </a:r>
            <a:r>
              <a:rPr lang="en-GB" sz="1000" dirty="0"/>
              <a:t> towards the police and led to fewer people wanting to help them.</a:t>
            </a:r>
          </a:p>
        </p:txBody>
      </p:sp>
      <p:sp>
        <p:nvSpPr>
          <p:cNvPr id="15" name="TextBox 14"/>
          <p:cNvSpPr txBox="1"/>
          <p:nvPr/>
        </p:nvSpPr>
        <p:spPr>
          <a:xfrm>
            <a:off x="9161092" y="4460898"/>
            <a:ext cx="2984460" cy="276999"/>
          </a:xfrm>
          <a:prstGeom prst="rect">
            <a:avLst/>
          </a:prstGeom>
          <a:solidFill>
            <a:srgbClr val="0070C0"/>
          </a:solidFill>
          <a:ln w="19050">
            <a:solidFill>
              <a:srgbClr val="0070C0"/>
            </a:solidFill>
          </a:ln>
        </p:spPr>
        <p:txBody>
          <a:bodyPr wrap="square" rtlCol="0">
            <a:spAutoFit/>
          </a:bodyPr>
          <a:lstStyle/>
          <a:p>
            <a:pPr algn="ctr"/>
            <a:r>
              <a:rPr lang="en-GB" sz="1200" b="1" dirty="0">
                <a:solidFill>
                  <a:schemeClr val="bg1"/>
                </a:solidFill>
              </a:rPr>
              <a:t>Housing and Streets</a:t>
            </a:r>
          </a:p>
        </p:txBody>
      </p:sp>
      <p:sp>
        <p:nvSpPr>
          <p:cNvPr id="10" name="TextBox 9"/>
          <p:cNvSpPr txBox="1"/>
          <p:nvPr/>
        </p:nvSpPr>
        <p:spPr>
          <a:xfrm>
            <a:off x="9161091" y="3133698"/>
            <a:ext cx="2984461" cy="276999"/>
          </a:xfrm>
          <a:prstGeom prst="rect">
            <a:avLst/>
          </a:prstGeom>
          <a:solidFill>
            <a:srgbClr val="0070C0"/>
          </a:solidFill>
          <a:ln w="19050">
            <a:solidFill>
              <a:srgbClr val="0070C0"/>
            </a:solidFill>
          </a:ln>
        </p:spPr>
        <p:txBody>
          <a:bodyPr wrap="square" rtlCol="0">
            <a:spAutoFit/>
          </a:bodyPr>
          <a:lstStyle/>
          <a:p>
            <a:pPr algn="ctr"/>
            <a:r>
              <a:rPr lang="en-GB" sz="1200" b="1" dirty="0">
                <a:solidFill>
                  <a:schemeClr val="bg1"/>
                </a:solidFill>
              </a:rPr>
              <a:t>The Local Press/newspapers</a:t>
            </a:r>
          </a:p>
        </p:txBody>
      </p:sp>
      <p:sp>
        <p:nvSpPr>
          <p:cNvPr id="25" name="TextBox 24"/>
          <p:cNvSpPr txBox="1"/>
          <p:nvPr/>
        </p:nvSpPr>
        <p:spPr>
          <a:xfrm>
            <a:off x="82240" y="52173"/>
            <a:ext cx="1289784" cy="338554"/>
          </a:xfrm>
          <a:prstGeom prst="rect">
            <a:avLst/>
          </a:prstGeom>
          <a:solidFill>
            <a:schemeClr val="accent5">
              <a:lumMod val="50000"/>
            </a:schemeClr>
          </a:solidFill>
        </p:spPr>
        <p:txBody>
          <a:bodyPr wrap="square" rtlCol="0">
            <a:spAutoFit/>
          </a:bodyPr>
          <a:lstStyle/>
          <a:p>
            <a:pPr algn="ctr"/>
            <a:r>
              <a:rPr lang="en-GB" sz="1600" dirty="0">
                <a:solidFill>
                  <a:schemeClr val="bg1"/>
                </a:solidFill>
                <a:latin typeface="Berlin Sans FB" panose="020E0602020502020306" pitchFamily="34" charset="0"/>
              </a:rPr>
              <a:t>Lesson 4</a:t>
            </a:r>
            <a:endParaRPr lang="en-GB" sz="1400" dirty="0">
              <a:solidFill>
                <a:schemeClr val="bg1"/>
              </a:solidFill>
              <a:latin typeface="Berlin Sans FB" panose="020E0602020502020306" pitchFamily="34" charset="0"/>
            </a:endParaRPr>
          </a:p>
        </p:txBody>
      </p:sp>
      <p:sp>
        <p:nvSpPr>
          <p:cNvPr id="26" name="TextBox 25"/>
          <p:cNvSpPr txBox="1"/>
          <p:nvPr/>
        </p:nvSpPr>
        <p:spPr>
          <a:xfrm>
            <a:off x="1398514" y="52173"/>
            <a:ext cx="10747040" cy="338554"/>
          </a:xfrm>
          <a:prstGeom prst="rect">
            <a:avLst/>
          </a:prstGeom>
          <a:solidFill>
            <a:schemeClr val="accent5">
              <a:lumMod val="50000"/>
            </a:schemeClr>
          </a:solidFill>
        </p:spPr>
        <p:txBody>
          <a:bodyPr wrap="square" rtlCol="0">
            <a:spAutoFit/>
          </a:bodyPr>
          <a:lstStyle/>
          <a:p>
            <a:r>
              <a:rPr lang="en-GB" sz="1600" dirty="0">
                <a:solidFill>
                  <a:schemeClr val="bg1"/>
                </a:solidFill>
                <a:latin typeface="Berlin Sans FB" panose="020E0602020502020306" pitchFamily="34" charset="0"/>
              </a:rPr>
              <a:t>The organisation of H Division and the difficulties policing the district of Whitechapel</a:t>
            </a:r>
            <a:endParaRPr lang="en-GB" sz="1400" dirty="0">
              <a:solidFill>
                <a:schemeClr val="bg1"/>
              </a:solidFill>
              <a:latin typeface="Berlin Sans FB" panose="020E0602020502020306" pitchFamily="34" charset="0"/>
            </a:endParaRPr>
          </a:p>
        </p:txBody>
      </p:sp>
      <p:sp>
        <p:nvSpPr>
          <p:cNvPr id="36" name="TextBox 35"/>
          <p:cNvSpPr txBox="1"/>
          <p:nvPr/>
        </p:nvSpPr>
        <p:spPr>
          <a:xfrm>
            <a:off x="6302195" y="431783"/>
            <a:ext cx="2792762" cy="276999"/>
          </a:xfrm>
          <a:prstGeom prst="rect">
            <a:avLst/>
          </a:prstGeom>
          <a:solidFill>
            <a:srgbClr val="0070C0"/>
          </a:solidFill>
          <a:ln w="19050">
            <a:solidFill>
              <a:srgbClr val="0070C0"/>
            </a:solidFill>
          </a:ln>
        </p:spPr>
        <p:txBody>
          <a:bodyPr wrap="square" rtlCol="0">
            <a:spAutoFit/>
          </a:bodyPr>
          <a:lstStyle/>
          <a:p>
            <a:pPr algn="ctr"/>
            <a:r>
              <a:rPr lang="en-GB" sz="1200" b="1" dirty="0">
                <a:solidFill>
                  <a:schemeClr val="bg1"/>
                </a:solidFill>
              </a:rPr>
              <a:t>Whitechapel’s H Division</a:t>
            </a:r>
          </a:p>
        </p:txBody>
      </p:sp>
      <p:sp>
        <p:nvSpPr>
          <p:cNvPr id="37" name="TextBox 36"/>
          <p:cNvSpPr txBox="1"/>
          <p:nvPr/>
        </p:nvSpPr>
        <p:spPr>
          <a:xfrm>
            <a:off x="6302195" y="4916677"/>
            <a:ext cx="2764874" cy="276999"/>
          </a:xfrm>
          <a:prstGeom prst="rect">
            <a:avLst/>
          </a:prstGeom>
          <a:solidFill>
            <a:srgbClr val="0070C0"/>
          </a:solidFill>
          <a:ln w="19050">
            <a:solidFill>
              <a:srgbClr val="0070C0"/>
            </a:solidFill>
          </a:ln>
        </p:spPr>
        <p:txBody>
          <a:bodyPr wrap="square" rtlCol="0">
            <a:spAutoFit/>
          </a:bodyPr>
          <a:lstStyle/>
          <a:p>
            <a:pPr algn="ctr"/>
            <a:r>
              <a:rPr lang="en-GB" sz="1200" b="1" dirty="0">
                <a:solidFill>
                  <a:schemeClr val="bg1"/>
                </a:solidFill>
              </a:rPr>
              <a:t>Poverty in Whitechapel</a:t>
            </a:r>
          </a:p>
        </p:txBody>
      </p:sp>
      <p:sp>
        <p:nvSpPr>
          <p:cNvPr id="38" name="TextBox 37"/>
          <p:cNvSpPr txBox="1"/>
          <p:nvPr/>
        </p:nvSpPr>
        <p:spPr>
          <a:xfrm>
            <a:off x="6302195" y="5199562"/>
            <a:ext cx="2774525" cy="1631216"/>
          </a:xfrm>
          <a:prstGeom prst="rect">
            <a:avLst/>
          </a:prstGeom>
          <a:solidFill>
            <a:schemeClr val="bg1"/>
          </a:solidFill>
          <a:ln w="19050">
            <a:solidFill>
              <a:srgbClr val="0070C0"/>
            </a:solidFill>
          </a:ln>
        </p:spPr>
        <p:txBody>
          <a:bodyPr wrap="square" rtlCol="0">
            <a:spAutoFit/>
          </a:bodyPr>
          <a:lstStyle/>
          <a:p>
            <a:r>
              <a:rPr lang="en-GB" sz="1000" dirty="0"/>
              <a:t>The police were unpopular due to the </a:t>
            </a:r>
            <a:r>
              <a:rPr lang="en-GB" sz="1000" b="1" dirty="0"/>
              <a:t>extreme poverty </a:t>
            </a:r>
            <a:r>
              <a:rPr lang="en-GB" sz="1000" dirty="0"/>
              <a:t>of the 1880s.  When the poor joined in with </a:t>
            </a:r>
            <a:r>
              <a:rPr lang="en-GB" sz="1000" b="1" dirty="0"/>
              <a:t>public protests </a:t>
            </a:r>
            <a:r>
              <a:rPr lang="en-GB" sz="1000" dirty="0"/>
              <a:t>and the police were called in, the police had a reputation for being </a:t>
            </a:r>
            <a:r>
              <a:rPr lang="en-GB" sz="1000" b="1" dirty="0"/>
              <a:t>heavy handed </a:t>
            </a:r>
            <a:r>
              <a:rPr lang="en-GB" sz="1000" dirty="0"/>
              <a:t>and </a:t>
            </a:r>
            <a:r>
              <a:rPr lang="en-GB" sz="1000" b="1" dirty="0"/>
              <a:t>violent</a:t>
            </a:r>
            <a:r>
              <a:rPr lang="en-GB" sz="1000" dirty="0"/>
              <a:t>. Many of the crimes committed were linked to poverty and unemployment as people become more desperate.  People with no work would rather turn to crime rather than go into the workhouse. This made H Division’s task challenging.  </a:t>
            </a:r>
          </a:p>
        </p:txBody>
      </p:sp>
      <p:sp>
        <p:nvSpPr>
          <p:cNvPr id="76" name="Freeform 75"/>
          <p:cNvSpPr/>
          <p:nvPr/>
        </p:nvSpPr>
        <p:spPr>
          <a:xfrm>
            <a:off x="6631536" y="2649196"/>
            <a:ext cx="993310" cy="752030"/>
          </a:xfrm>
          <a:custGeom>
            <a:avLst/>
            <a:gdLst>
              <a:gd name="connsiteX0" fmla="*/ 0 w 1367328"/>
              <a:gd name="connsiteY0" fmla="*/ 752030 h 752030"/>
              <a:gd name="connsiteX1" fmla="*/ 982767 w 1367328"/>
              <a:gd name="connsiteY1" fmla="*/ 538385 h 752030"/>
              <a:gd name="connsiteX2" fmla="*/ 1367328 w 1367328"/>
              <a:gd name="connsiteY2" fmla="*/ 0 h 752030"/>
            </a:gdLst>
            <a:ahLst/>
            <a:cxnLst>
              <a:cxn ang="0">
                <a:pos x="connsiteX0" y="connsiteY0"/>
              </a:cxn>
              <a:cxn ang="0">
                <a:pos x="connsiteX1" y="connsiteY1"/>
              </a:cxn>
              <a:cxn ang="0">
                <a:pos x="connsiteX2" y="connsiteY2"/>
              </a:cxn>
            </a:cxnLst>
            <a:rect l="l" t="t" r="r" b="b"/>
            <a:pathLst>
              <a:path w="1367328" h="752030">
                <a:moveTo>
                  <a:pt x="0" y="752030"/>
                </a:moveTo>
                <a:cubicBezTo>
                  <a:pt x="377439" y="707876"/>
                  <a:pt x="754879" y="663723"/>
                  <a:pt x="982767" y="538385"/>
                </a:cubicBezTo>
                <a:cubicBezTo>
                  <a:pt x="1210655" y="413047"/>
                  <a:pt x="1288991" y="206523"/>
                  <a:pt x="1367328" y="0"/>
                </a:cubicBezTo>
              </a:path>
            </a:pathLst>
          </a:custGeom>
          <a:noFill/>
          <a:ln w="38100">
            <a:solidFill>
              <a:srgbClr val="C00000"/>
            </a:solidFill>
            <a:headEnd type="oval"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7" name="Freeform 76"/>
          <p:cNvSpPr/>
          <p:nvPr/>
        </p:nvSpPr>
        <p:spPr>
          <a:xfrm flipH="1">
            <a:off x="4683095" y="2631680"/>
            <a:ext cx="970172" cy="752030"/>
          </a:xfrm>
          <a:custGeom>
            <a:avLst/>
            <a:gdLst>
              <a:gd name="connsiteX0" fmla="*/ 0 w 1367328"/>
              <a:gd name="connsiteY0" fmla="*/ 752030 h 752030"/>
              <a:gd name="connsiteX1" fmla="*/ 982767 w 1367328"/>
              <a:gd name="connsiteY1" fmla="*/ 538385 h 752030"/>
              <a:gd name="connsiteX2" fmla="*/ 1367328 w 1367328"/>
              <a:gd name="connsiteY2" fmla="*/ 0 h 752030"/>
            </a:gdLst>
            <a:ahLst/>
            <a:cxnLst>
              <a:cxn ang="0">
                <a:pos x="connsiteX0" y="connsiteY0"/>
              </a:cxn>
              <a:cxn ang="0">
                <a:pos x="connsiteX1" y="connsiteY1"/>
              </a:cxn>
              <a:cxn ang="0">
                <a:pos x="connsiteX2" y="connsiteY2"/>
              </a:cxn>
            </a:cxnLst>
            <a:rect l="l" t="t" r="r" b="b"/>
            <a:pathLst>
              <a:path w="1367328" h="752030">
                <a:moveTo>
                  <a:pt x="0" y="752030"/>
                </a:moveTo>
                <a:cubicBezTo>
                  <a:pt x="377439" y="707876"/>
                  <a:pt x="754879" y="663723"/>
                  <a:pt x="982767" y="538385"/>
                </a:cubicBezTo>
                <a:cubicBezTo>
                  <a:pt x="1210655" y="413047"/>
                  <a:pt x="1288991" y="206523"/>
                  <a:pt x="1367328" y="0"/>
                </a:cubicBezTo>
              </a:path>
            </a:pathLst>
          </a:custGeom>
          <a:noFill/>
          <a:ln w="38100">
            <a:solidFill>
              <a:srgbClr val="C00000"/>
            </a:solidFill>
            <a:headEnd type="oval"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8" name="Freeform 77"/>
          <p:cNvSpPr/>
          <p:nvPr/>
        </p:nvSpPr>
        <p:spPr>
          <a:xfrm>
            <a:off x="3264493" y="3354414"/>
            <a:ext cx="2289188" cy="243365"/>
          </a:xfrm>
          <a:custGeom>
            <a:avLst/>
            <a:gdLst>
              <a:gd name="connsiteX0" fmla="*/ 2187724 w 2187724"/>
              <a:gd name="connsiteY0" fmla="*/ 243365 h 243365"/>
              <a:gd name="connsiteX1" fmla="*/ 828943 w 2187724"/>
              <a:gd name="connsiteY1" fmla="*/ 4083 h 243365"/>
              <a:gd name="connsiteX2" fmla="*/ 0 w 2187724"/>
              <a:gd name="connsiteY2" fmla="*/ 115179 h 243365"/>
            </a:gdLst>
            <a:ahLst/>
            <a:cxnLst>
              <a:cxn ang="0">
                <a:pos x="connsiteX0" y="connsiteY0"/>
              </a:cxn>
              <a:cxn ang="0">
                <a:pos x="connsiteX1" y="connsiteY1"/>
              </a:cxn>
              <a:cxn ang="0">
                <a:pos x="connsiteX2" y="connsiteY2"/>
              </a:cxn>
            </a:cxnLst>
            <a:rect l="l" t="t" r="r" b="b"/>
            <a:pathLst>
              <a:path w="2187724" h="243365">
                <a:moveTo>
                  <a:pt x="2187724" y="243365"/>
                </a:moveTo>
                <a:cubicBezTo>
                  <a:pt x="1690644" y="134406"/>
                  <a:pt x="1193564" y="25447"/>
                  <a:pt x="828943" y="4083"/>
                </a:cubicBezTo>
                <a:cubicBezTo>
                  <a:pt x="464322" y="-17281"/>
                  <a:pt x="232161" y="48949"/>
                  <a:pt x="0" y="115179"/>
                </a:cubicBezTo>
              </a:path>
            </a:pathLst>
          </a:custGeom>
          <a:noFill/>
          <a:ln w="38100">
            <a:solidFill>
              <a:srgbClr val="C00000"/>
            </a:solidFill>
            <a:headEnd type="oval"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1" name="Freeform 80"/>
          <p:cNvSpPr/>
          <p:nvPr/>
        </p:nvSpPr>
        <p:spPr>
          <a:xfrm flipH="1">
            <a:off x="6720540" y="3377255"/>
            <a:ext cx="2426827" cy="243365"/>
          </a:xfrm>
          <a:custGeom>
            <a:avLst/>
            <a:gdLst>
              <a:gd name="connsiteX0" fmla="*/ 2187724 w 2187724"/>
              <a:gd name="connsiteY0" fmla="*/ 243365 h 243365"/>
              <a:gd name="connsiteX1" fmla="*/ 828943 w 2187724"/>
              <a:gd name="connsiteY1" fmla="*/ 4083 h 243365"/>
              <a:gd name="connsiteX2" fmla="*/ 0 w 2187724"/>
              <a:gd name="connsiteY2" fmla="*/ 115179 h 243365"/>
            </a:gdLst>
            <a:ahLst/>
            <a:cxnLst>
              <a:cxn ang="0">
                <a:pos x="connsiteX0" y="connsiteY0"/>
              </a:cxn>
              <a:cxn ang="0">
                <a:pos x="connsiteX1" y="connsiteY1"/>
              </a:cxn>
              <a:cxn ang="0">
                <a:pos x="connsiteX2" y="connsiteY2"/>
              </a:cxn>
            </a:cxnLst>
            <a:rect l="l" t="t" r="r" b="b"/>
            <a:pathLst>
              <a:path w="2187724" h="243365">
                <a:moveTo>
                  <a:pt x="2187724" y="243365"/>
                </a:moveTo>
                <a:cubicBezTo>
                  <a:pt x="1690644" y="134406"/>
                  <a:pt x="1193564" y="25447"/>
                  <a:pt x="828943" y="4083"/>
                </a:cubicBezTo>
                <a:cubicBezTo>
                  <a:pt x="464322" y="-17281"/>
                  <a:pt x="232161" y="48949"/>
                  <a:pt x="0" y="115179"/>
                </a:cubicBezTo>
              </a:path>
            </a:pathLst>
          </a:custGeom>
          <a:noFill/>
          <a:ln w="38100">
            <a:solidFill>
              <a:srgbClr val="C00000"/>
            </a:solidFill>
            <a:headEnd type="oval"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2" name="Freeform 81"/>
          <p:cNvSpPr/>
          <p:nvPr/>
        </p:nvSpPr>
        <p:spPr>
          <a:xfrm>
            <a:off x="3264493" y="3811424"/>
            <a:ext cx="2324457" cy="982767"/>
          </a:xfrm>
          <a:custGeom>
            <a:avLst/>
            <a:gdLst>
              <a:gd name="connsiteX0" fmla="*/ 2324457 w 2324457"/>
              <a:gd name="connsiteY0" fmla="*/ 0 h 982767"/>
              <a:gd name="connsiteX1" fmla="*/ 743485 w 2324457"/>
              <a:gd name="connsiteY1" fmla="*/ 367469 h 982767"/>
              <a:gd name="connsiteX2" fmla="*/ 0 w 2324457"/>
              <a:gd name="connsiteY2" fmla="*/ 982767 h 982767"/>
            </a:gdLst>
            <a:ahLst/>
            <a:cxnLst>
              <a:cxn ang="0">
                <a:pos x="connsiteX0" y="connsiteY0"/>
              </a:cxn>
              <a:cxn ang="0">
                <a:pos x="connsiteX1" y="connsiteY1"/>
              </a:cxn>
              <a:cxn ang="0">
                <a:pos x="connsiteX2" y="connsiteY2"/>
              </a:cxn>
            </a:cxnLst>
            <a:rect l="l" t="t" r="r" b="b"/>
            <a:pathLst>
              <a:path w="2324457" h="982767">
                <a:moveTo>
                  <a:pt x="2324457" y="0"/>
                </a:moveTo>
                <a:cubicBezTo>
                  <a:pt x="1727675" y="101837"/>
                  <a:pt x="1130894" y="203675"/>
                  <a:pt x="743485" y="367469"/>
                </a:cubicBezTo>
                <a:cubicBezTo>
                  <a:pt x="356076" y="531263"/>
                  <a:pt x="178038" y="757015"/>
                  <a:pt x="0" y="982767"/>
                </a:cubicBezTo>
              </a:path>
            </a:pathLst>
          </a:custGeom>
          <a:noFill/>
          <a:ln w="38100">
            <a:solidFill>
              <a:srgbClr val="C00000"/>
            </a:solidFill>
            <a:headEnd type="oval"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3" name="Freeform 82"/>
          <p:cNvSpPr/>
          <p:nvPr/>
        </p:nvSpPr>
        <p:spPr>
          <a:xfrm rot="21448019" flipH="1">
            <a:off x="6741065" y="3777297"/>
            <a:ext cx="2440898" cy="982767"/>
          </a:xfrm>
          <a:custGeom>
            <a:avLst/>
            <a:gdLst>
              <a:gd name="connsiteX0" fmla="*/ 2324457 w 2324457"/>
              <a:gd name="connsiteY0" fmla="*/ 0 h 982767"/>
              <a:gd name="connsiteX1" fmla="*/ 743485 w 2324457"/>
              <a:gd name="connsiteY1" fmla="*/ 367469 h 982767"/>
              <a:gd name="connsiteX2" fmla="*/ 0 w 2324457"/>
              <a:gd name="connsiteY2" fmla="*/ 982767 h 982767"/>
            </a:gdLst>
            <a:ahLst/>
            <a:cxnLst>
              <a:cxn ang="0">
                <a:pos x="connsiteX0" y="connsiteY0"/>
              </a:cxn>
              <a:cxn ang="0">
                <a:pos x="connsiteX1" y="connsiteY1"/>
              </a:cxn>
              <a:cxn ang="0">
                <a:pos x="connsiteX2" y="connsiteY2"/>
              </a:cxn>
            </a:cxnLst>
            <a:rect l="l" t="t" r="r" b="b"/>
            <a:pathLst>
              <a:path w="2324457" h="982767">
                <a:moveTo>
                  <a:pt x="2324457" y="0"/>
                </a:moveTo>
                <a:cubicBezTo>
                  <a:pt x="1727675" y="101837"/>
                  <a:pt x="1130894" y="203675"/>
                  <a:pt x="743485" y="367469"/>
                </a:cubicBezTo>
                <a:cubicBezTo>
                  <a:pt x="356076" y="531263"/>
                  <a:pt x="178038" y="757015"/>
                  <a:pt x="0" y="982767"/>
                </a:cubicBezTo>
              </a:path>
            </a:pathLst>
          </a:custGeom>
          <a:noFill/>
          <a:ln w="38100">
            <a:solidFill>
              <a:srgbClr val="C00000"/>
            </a:solidFill>
            <a:headEnd type="oval"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4" name="Freeform 83"/>
          <p:cNvSpPr/>
          <p:nvPr/>
        </p:nvSpPr>
        <p:spPr>
          <a:xfrm>
            <a:off x="4683095" y="3982340"/>
            <a:ext cx="982767" cy="931492"/>
          </a:xfrm>
          <a:custGeom>
            <a:avLst/>
            <a:gdLst>
              <a:gd name="connsiteX0" fmla="*/ 982767 w 982767"/>
              <a:gd name="connsiteY0" fmla="*/ 0 h 931492"/>
              <a:gd name="connsiteX1" fmla="*/ 376015 w 982767"/>
              <a:gd name="connsiteY1" fmla="*/ 256374 h 931492"/>
              <a:gd name="connsiteX2" fmla="*/ 0 w 982767"/>
              <a:gd name="connsiteY2" fmla="*/ 931492 h 931492"/>
            </a:gdLst>
            <a:ahLst/>
            <a:cxnLst>
              <a:cxn ang="0">
                <a:pos x="connsiteX0" y="connsiteY0"/>
              </a:cxn>
              <a:cxn ang="0">
                <a:pos x="connsiteX1" y="connsiteY1"/>
              </a:cxn>
              <a:cxn ang="0">
                <a:pos x="connsiteX2" y="connsiteY2"/>
              </a:cxn>
            </a:cxnLst>
            <a:rect l="l" t="t" r="r" b="b"/>
            <a:pathLst>
              <a:path w="982767" h="931492">
                <a:moveTo>
                  <a:pt x="982767" y="0"/>
                </a:moveTo>
                <a:cubicBezTo>
                  <a:pt x="761288" y="50562"/>
                  <a:pt x="539809" y="101125"/>
                  <a:pt x="376015" y="256374"/>
                </a:cubicBezTo>
                <a:cubicBezTo>
                  <a:pt x="212221" y="411623"/>
                  <a:pt x="106110" y="671557"/>
                  <a:pt x="0" y="931492"/>
                </a:cubicBezTo>
              </a:path>
            </a:pathLst>
          </a:custGeom>
          <a:noFill/>
          <a:ln w="38100">
            <a:solidFill>
              <a:srgbClr val="C00000"/>
            </a:solidFill>
            <a:headEnd type="oval"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5" name="Freeform 84"/>
          <p:cNvSpPr/>
          <p:nvPr/>
        </p:nvSpPr>
        <p:spPr>
          <a:xfrm flipH="1">
            <a:off x="6752347" y="4001696"/>
            <a:ext cx="982767" cy="931492"/>
          </a:xfrm>
          <a:custGeom>
            <a:avLst/>
            <a:gdLst>
              <a:gd name="connsiteX0" fmla="*/ 982767 w 982767"/>
              <a:gd name="connsiteY0" fmla="*/ 0 h 931492"/>
              <a:gd name="connsiteX1" fmla="*/ 376015 w 982767"/>
              <a:gd name="connsiteY1" fmla="*/ 256374 h 931492"/>
              <a:gd name="connsiteX2" fmla="*/ 0 w 982767"/>
              <a:gd name="connsiteY2" fmla="*/ 931492 h 931492"/>
            </a:gdLst>
            <a:ahLst/>
            <a:cxnLst>
              <a:cxn ang="0">
                <a:pos x="connsiteX0" y="connsiteY0"/>
              </a:cxn>
              <a:cxn ang="0">
                <a:pos x="connsiteX1" y="connsiteY1"/>
              </a:cxn>
              <a:cxn ang="0">
                <a:pos x="connsiteX2" y="connsiteY2"/>
              </a:cxn>
            </a:cxnLst>
            <a:rect l="l" t="t" r="r" b="b"/>
            <a:pathLst>
              <a:path w="982767" h="931492">
                <a:moveTo>
                  <a:pt x="982767" y="0"/>
                </a:moveTo>
                <a:cubicBezTo>
                  <a:pt x="761288" y="50562"/>
                  <a:pt x="539809" y="101125"/>
                  <a:pt x="376015" y="256374"/>
                </a:cubicBezTo>
                <a:cubicBezTo>
                  <a:pt x="212221" y="411623"/>
                  <a:pt x="106110" y="671557"/>
                  <a:pt x="0" y="931492"/>
                </a:cubicBezTo>
              </a:path>
            </a:pathLst>
          </a:custGeom>
          <a:noFill/>
          <a:ln w="38100">
            <a:solidFill>
              <a:srgbClr val="C00000"/>
            </a:solidFill>
            <a:headEnd type="oval"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6" name="Freeform 85"/>
          <p:cNvSpPr/>
          <p:nvPr/>
        </p:nvSpPr>
        <p:spPr>
          <a:xfrm>
            <a:off x="6665720" y="2785929"/>
            <a:ext cx="2503917" cy="726392"/>
          </a:xfrm>
          <a:custGeom>
            <a:avLst/>
            <a:gdLst>
              <a:gd name="connsiteX0" fmla="*/ 0 w 2503917"/>
              <a:gd name="connsiteY0" fmla="*/ 726392 h 726392"/>
              <a:gd name="connsiteX1" fmla="*/ 1948441 w 2503917"/>
              <a:gd name="connsiteY1" fmla="*/ 324740 h 726392"/>
              <a:gd name="connsiteX2" fmla="*/ 2503917 w 2503917"/>
              <a:gd name="connsiteY2" fmla="*/ 0 h 726392"/>
            </a:gdLst>
            <a:ahLst/>
            <a:cxnLst>
              <a:cxn ang="0">
                <a:pos x="connsiteX0" y="connsiteY0"/>
              </a:cxn>
              <a:cxn ang="0">
                <a:pos x="connsiteX1" y="connsiteY1"/>
              </a:cxn>
              <a:cxn ang="0">
                <a:pos x="connsiteX2" y="connsiteY2"/>
              </a:cxn>
            </a:cxnLst>
            <a:rect l="l" t="t" r="r" b="b"/>
            <a:pathLst>
              <a:path w="2503917" h="726392">
                <a:moveTo>
                  <a:pt x="0" y="726392"/>
                </a:moveTo>
                <a:cubicBezTo>
                  <a:pt x="765561" y="586098"/>
                  <a:pt x="1531122" y="445805"/>
                  <a:pt x="1948441" y="324740"/>
                </a:cubicBezTo>
                <a:cubicBezTo>
                  <a:pt x="2365761" y="203675"/>
                  <a:pt x="2434839" y="101837"/>
                  <a:pt x="2503917" y="0"/>
                </a:cubicBezTo>
              </a:path>
            </a:pathLst>
          </a:custGeom>
          <a:noFill/>
          <a:ln w="38100">
            <a:solidFill>
              <a:srgbClr val="C00000"/>
            </a:solidFill>
            <a:headEnd type="oval"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7" name="Freeform 86"/>
          <p:cNvSpPr/>
          <p:nvPr/>
        </p:nvSpPr>
        <p:spPr>
          <a:xfrm flipH="1">
            <a:off x="3262892" y="2784322"/>
            <a:ext cx="2387599" cy="726392"/>
          </a:xfrm>
          <a:custGeom>
            <a:avLst/>
            <a:gdLst>
              <a:gd name="connsiteX0" fmla="*/ 0 w 2503917"/>
              <a:gd name="connsiteY0" fmla="*/ 726392 h 726392"/>
              <a:gd name="connsiteX1" fmla="*/ 1948441 w 2503917"/>
              <a:gd name="connsiteY1" fmla="*/ 324740 h 726392"/>
              <a:gd name="connsiteX2" fmla="*/ 2503917 w 2503917"/>
              <a:gd name="connsiteY2" fmla="*/ 0 h 726392"/>
            </a:gdLst>
            <a:ahLst/>
            <a:cxnLst>
              <a:cxn ang="0">
                <a:pos x="connsiteX0" y="connsiteY0"/>
              </a:cxn>
              <a:cxn ang="0">
                <a:pos x="connsiteX1" y="connsiteY1"/>
              </a:cxn>
              <a:cxn ang="0">
                <a:pos x="connsiteX2" y="connsiteY2"/>
              </a:cxn>
            </a:cxnLst>
            <a:rect l="l" t="t" r="r" b="b"/>
            <a:pathLst>
              <a:path w="2503917" h="726392">
                <a:moveTo>
                  <a:pt x="0" y="726392"/>
                </a:moveTo>
                <a:cubicBezTo>
                  <a:pt x="765561" y="586098"/>
                  <a:pt x="1531122" y="445805"/>
                  <a:pt x="1948441" y="324740"/>
                </a:cubicBezTo>
                <a:cubicBezTo>
                  <a:pt x="2365761" y="203675"/>
                  <a:pt x="2434839" y="101837"/>
                  <a:pt x="2503917" y="0"/>
                </a:cubicBezTo>
              </a:path>
            </a:pathLst>
          </a:custGeom>
          <a:noFill/>
          <a:ln w="38100">
            <a:solidFill>
              <a:srgbClr val="C00000"/>
            </a:solidFill>
            <a:headEnd type="oval"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B58F9861-CABC-BCAD-5DC2-CAC0295E5B28}"/>
              </a:ext>
            </a:extLst>
          </p:cNvPr>
          <p:cNvSpPr txBox="1"/>
          <p:nvPr/>
        </p:nvSpPr>
        <p:spPr>
          <a:xfrm>
            <a:off x="5174478" y="2873377"/>
            <a:ext cx="2055007" cy="1200329"/>
          </a:xfrm>
          <a:prstGeom prst="rect">
            <a:avLst/>
          </a:prstGeom>
          <a:solidFill>
            <a:schemeClr val="accent5">
              <a:lumMod val="50000"/>
            </a:schemeClr>
          </a:solidFill>
        </p:spPr>
        <p:txBody>
          <a:bodyPr wrap="square" rtlCol="0">
            <a:spAutoFit/>
          </a:bodyPr>
          <a:lstStyle/>
          <a:p>
            <a:pPr algn="ctr"/>
            <a:r>
              <a:rPr lang="en-GB" sz="2400" dirty="0">
                <a:solidFill>
                  <a:schemeClr val="bg1"/>
                </a:solidFill>
                <a:latin typeface="Berlin Sans FB" panose="020E0602020502020306" pitchFamily="34" charset="0"/>
              </a:rPr>
              <a:t>The Difficulties Policing Whitechapel</a:t>
            </a:r>
            <a:endParaRPr lang="en-GB" sz="2000" dirty="0">
              <a:solidFill>
                <a:schemeClr val="bg1"/>
              </a:solidFill>
              <a:latin typeface="Berlin Sans FB" panose="020E0602020502020306" pitchFamily="34" charset="0"/>
            </a:endParaRPr>
          </a:p>
        </p:txBody>
      </p:sp>
      <p:pic>
        <p:nvPicPr>
          <p:cNvPr id="4" name="Picture 3" descr="POLICEMAN CARTOON VECTOR">
            <a:extLst>
              <a:ext uri="{FF2B5EF4-FFF2-40B4-BE49-F238E27FC236}">
                <a16:creationId xmlns:a16="http://schemas.microsoft.com/office/drawing/2014/main" id="{645EA7ED-126A-7B51-F1F3-522DA88C1CB4}"/>
              </a:ext>
            </a:extLst>
          </p:cNvPr>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backgroundRemoval t="5606" b="90000" l="10000" r="90000">
                        <a14:foregroundMark x1="48788" y1="5606" x2="50758" y2="13939"/>
                      </a14:backgroundRemoval>
                    </a14:imgEffect>
                  </a14:imgLayer>
                </a14:imgProps>
              </a:ext>
              <a:ext uri="{28A0092B-C50C-407E-A947-70E740481C1C}">
                <a14:useLocalDpi xmlns:a14="http://schemas.microsoft.com/office/drawing/2010/main" val="0"/>
              </a:ext>
            </a:extLst>
          </a:blip>
          <a:srcRect l="31667" t="4091" r="33629" b="35857"/>
          <a:stretch/>
        </p:blipFill>
        <p:spPr bwMode="auto">
          <a:xfrm>
            <a:off x="5851581" y="3966384"/>
            <a:ext cx="708337" cy="9128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09136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6497" y="0"/>
            <a:ext cx="5301049" cy="976184"/>
          </a:xfrm>
          <a:prstGeom prst="rect">
            <a:avLst/>
          </a:prstGeom>
          <a:noFill/>
        </p:spPr>
        <p:txBody>
          <a:bodyPr wrap="square" rtlCol="0">
            <a:spAutoFit/>
          </a:bodyPr>
          <a:lstStyle/>
          <a:p>
            <a:endParaRPr lang="en-GB" dirty="0"/>
          </a:p>
        </p:txBody>
      </p:sp>
      <p:sp>
        <p:nvSpPr>
          <p:cNvPr id="6" name="TextBox 5"/>
          <p:cNvSpPr txBox="1"/>
          <p:nvPr/>
        </p:nvSpPr>
        <p:spPr>
          <a:xfrm>
            <a:off x="82240" y="725314"/>
            <a:ext cx="4702084" cy="2246769"/>
          </a:xfrm>
          <a:prstGeom prst="rect">
            <a:avLst/>
          </a:prstGeom>
          <a:noFill/>
          <a:ln w="19050">
            <a:solidFill>
              <a:schemeClr val="accent4">
                <a:lumMod val="75000"/>
              </a:schemeClr>
            </a:solidFill>
          </a:ln>
        </p:spPr>
        <p:txBody>
          <a:bodyPr wrap="square" rtlCol="0">
            <a:spAutoFit/>
          </a:bodyPr>
          <a:lstStyle/>
          <a:p>
            <a:r>
              <a:rPr lang="en-GB" sz="1400" dirty="0"/>
              <a:t>Workhouses were buildings set up by the British </a:t>
            </a:r>
            <a:r>
              <a:rPr lang="en-GB" sz="1400" b="1" dirty="0"/>
              <a:t>government</a:t>
            </a:r>
            <a:r>
              <a:rPr lang="en-GB" sz="1400" dirty="0"/>
              <a:t> in the early 1800s.  The government needed a way to support the increasing number of poor in Britain’s growing cities.  They were a way of providing </a:t>
            </a:r>
            <a:r>
              <a:rPr lang="en-GB" sz="1400" b="1" dirty="0"/>
              <a:t>‘Poor Relief</a:t>
            </a:r>
            <a:r>
              <a:rPr lang="en-GB" sz="1400" dirty="0"/>
              <a:t>’ to those that could not work.  They provided basic </a:t>
            </a:r>
            <a:r>
              <a:rPr lang="en-GB" sz="1400" b="1" dirty="0"/>
              <a:t>shelter</a:t>
            </a:r>
            <a:r>
              <a:rPr lang="en-GB" sz="1400" dirty="0"/>
              <a:t>, </a:t>
            </a:r>
            <a:r>
              <a:rPr lang="en-GB" sz="1400" b="1" dirty="0"/>
              <a:t>food</a:t>
            </a:r>
            <a:r>
              <a:rPr lang="en-GB" sz="1400" dirty="0"/>
              <a:t> and </a:t>
            </a:r>
            <a:r>
              <a:rPr lang="en-GB" sz="1400" b="1" dirty="0"/>
              <a:t>water.  </a:t>
            </a:r>
            <a:r>
              <a:rPr lang="en-GB" sz="1400" dirty="0"/>
              <a:t>However, this was in return for work.  The belief at the time was to make being in the workhouse such a </a:t>
            </a:r>
            <a:r>
              <a:rPr lang="en-GB" sz="1400" b="1" dirty="0"/>
              <a:t>deterrent</a:t>
            </a:r>
            <a:r>
              <a:rPr lang="en-GB" sz="1400" dirty="0"/>
              <a:t> that the poor would find a way of getting  job to avoid it.  This was proof that many wealthy people at the time believed that most poor were only poor because of laziness.</a:t>
            </a:r>
          </a:p>
        </p:txBody>
      </p:sp>
      <p:sp>
        <p:nvSpPr>
          <p:cNvPr id="7" name="TextBox 6"/>
          <p:cNvSpPr txBox="1"/>
          <p:nvPr/>
        </p:nvSpPr>
        <p:spPr>
          <a:xfrm>
            <a:off x="4905375" y="725314"/>
            <a:ext cx="2427294" cy="1815882"/>
          </a:xfrm>
          <a:prstGeom prst="rect">
            <a:avLst/>
          </a:prstGeom>
          <a:noFill/>
          <a:ln w="19050">
            <a:solidFill>
              <a:schemeClr val="accent4">
                <a:lumMod val="75000"/>
              </a:schemeClr>
            </a:solidFill>
          </a:ln>
        </p:spPr>
        <p:txBody>
          <a:bodyPr wrap="square" rtlCol="0">
            <a:spAutoFit/>
          </a:bodyPr>
          <a:lstStyle/>
          <a:p>
            <a:r>
              <a:rPr lang="en-GB" sz="1400" dirty="0"/>
              <a:t>Due to the increasing amount of </a:t>
            </a:r>
            <a:r>
              <a:rPr lang="en-GB" sz="1400" b="1" dirty="0"/>
              <a:t>poverty</a:t>
            </a:r>
            <a:r>
              <a:rPr lang="en-GB" sz="1400" dirty="0"/>
              <a:t> in the East-end of London, Whitechapel had an above average need for the workhouse.  Conditions inside the workhouse were deliberately made worse with the aim of keeping costs down.</a:t>
            </a:r>
          </a:p>
        </p:txBody>
      </p:sp>
      <p:sp>
        <p:nvSpPr>
          <p:cNvPr id="8" name="TextBox 7"/>
          <p:cNvSpPr txBox="1"/>
          <p:nvPr/>
        </p:nvSpPr>
        <p:spPr>
          <a:xfrm>
            <a:off x="86124" y="3481840"/>
            <a:ext cx="2641910" cy="3323987"/>
          </a:xfrm>
          <a:prstGeom prst="rect">
            <a:avLst/>
          </a:prstGeom>
          <a:noFill/>
          <a:ln w="19050">
            <a:solidFill>
              <a:schemeClr val="accent4">
                <a:lumMod val="75000"/>
              </a:schemeClr>
            </a:solidFill>
          </a:ln>
        </p:spPr>
        <p:txBody>
          <a:bodyPr wrap="square" rtlCol="0">
            <a:spAutoFit/>
          </a:bodyPr>
          <a:lstStyle/>
          <a:p>
            <a:r>
              <a:rPr lang="en-GB" sz="1400" dirty="0"/>
              <a:t>The people in a workhouse would be the very poorest in society.  They included: </a:t>
            </a:r>
          </a:p>
          <a:p>
            <a:pPr marL="285750" indent="-285750">
              <a:buFont typeface="Wingdings" panose="05000000000000000000" pitchFamily="2" charset="2"/>
              <a:buChar char="q"/>
            </a:pPr>
            <a:r>
              <a:rPr lang="en-GB" sz="1400" dirty="0"/>
              <a:t>Those too old or sick to work, </a:t>
            </a:r>
          </a:p>
          <a:p>
            <a:pPr marL="285750" indent="-285750">
              <a:buFont typeface="Wingdings" panose="05000000000000000000" pitchFamily="2" charset="2"/>
              <a:buChar char="q"/>
            </a:pPr>
            <a:r>
              <a:rPr lang="en-GB" sz="1400" dirty="0"/>
              <a:t>People with a physical disability who could not work or be looked after by family.</a:t>
            </a:r>
          </a:p>
          <a:p>
            <a:pPr marL="285750" indent="-285750">
              <a:buFont typeface="Wingdings" panose="05000000000000000000" pitchFamily="2" charset="2"/>
              <a:buChar char="q"/>
            </a:pPr>
            <a:r>
              <a:rPr lang="en-GB" sz="1400" dirty="0"/>
              <a:t>Orphaned children.</a:t>
            </a:r>
          </a:p>
          <a:p>
            <a:pPr marL="285750" indent="-285750">
              <a:buFont typeface="Wingdings" panose="05000000000000000000" pitchFamily="2" charset="2"/>
              <a:buChar char="q"/>
            </a:pPr>
            <a:r>
              <a:rPr lang="en-GB" sz="1400" dirty="0"/>
              <a:t>Unmarried mothers who had been disowned by their families.</a:t>
            </a:r>
          </a:p>
          <a:p>
            <a:pPr marL="285750" indent="-285750">
              <a:buFont typeface="Wingdings" panose="05000000000000000000" pitchFamily="2" charset="2"/>
              <a:buChar char="q"/>
            </a:pPr>
            <a:r>
              <a:rPr lang="en-GB" sz="1400" dirty="0"/>
              <a:t>In Whitechapel this would also include immigrants such as Jews, Eastern Europeans or the Irish.</a:t>
            </a:r>
          </a:p>
        </p:txBody>
      </p:sp>
      <p:sp>
        <p:nvSpPr>
          <p:cNvPr id="9" name="TextBox 8"/>
          <p:cNvSpPr txBox="1"/>
          <p:nvPr/>
        </p:nvSpPr>
        <p:spPr>
          <a:xfrm>
            <a:off x="8062690" y="2835509"/>
            <a:ext cx="4017843" cy="3970318"/>
          </a:xfrm>
          <a:prstGeom prst="rect">
            <a:avLst/>
          </a:prstGeom>
          <a:solidFill>
            <a:schemeClr val="bg1"/>
          </a:solidFill>
          <a:ln w="19050">
            <a:solidFill>
              <a:schemeClr val="accent4">
                <a:lumMod val="75000"/>
              </a:schemeClr>
            </a:solidFill>
          </a:ln>
        </p:spPr>
        <p:txBody>
          <a:bodyPr wrap="square" rtlCol="0">
            <a:spAutoFit/>
          </a:bodyPr>
          <a:lstStyle/>
          <a:p>
            <a:pPr marL="179388" indent="-179388">
              <a:buFont typeface="Arial" panose="020B0604020202020204" pitchFamily="34" charset="0"/>
              <a:buChar char="•"/>
            </a:pPr>
            <a:r>
              <a:rPr lang="en-GB" sz="1400" dirty="0"/>
              <a:t>Workhouses were based on the plans of a </a:t>
            </a:r>
            <a:r>
              <a:rPr lang="en-GB" sz="1400" b="1" dirty="0"/>
              <a:t>prison</a:t>
            </a:r>
            <a:r>
              <a:rPr lang="en-GB" sz="1400" dirty="0"/>
              <a:t>.  The people in a workhouse were even called ‘</a:t>
            </a:r>
            <a:r>
              <a:rPr lang="en-GB" sz="1400" b="1" dirty="0"/>
              <a:t>inmates</a:t>
            </a:r>
            <a:r>
              <a:rPr lang="en-GB" sz="1400" dirty="0"/>
              <a:t>’.  </a:t>
            </a:r>
          </a:p>
          <a:p>
            <a:pPr marL="179388" indent="-179388">
              <a:buFont typeface="Arial" panose="020B0604020202020204" pitchFamily="34" charset="0"/>
              <a:buChar char="•"/>
            </a:pPr>
            <a:r>
              <a:rPr lang="en-GB" sz="1400" dirty="0"/>
              <a:t>Inmates would be separated into areas for women, men, girls and boys.  </a:t>
            </a:r>
          </a:p>
          <a:p>
            <a:pPr marL="179388" indent="-179388">
              <a:buFont typeface="Arial" panose="020B0604020202020204" pitchFamily="34" charset="0"/>
              <a:buChar char="•"/>
            </a:pPr>
            <a:r>
              <a:rPr lang="en-GB" sz="1400" dirty="0"/>
              <a:t>Each workhouse would also have an i</a:t>
            </a:r>
            <a:r>
              <a:rPr lang="en-GB" sz="1400" b="1" dirty="0"/>
              <a:t>nfirmary</a:t>
            </a:r>
            <a:r>
              <a:rPr lang="en-GB" sz="1400" dirty="0"/>
              <a:t> to care for the sick.</a:t>
            </a:r>
          </a:p>
          <a:p>
            <a:pPr marL="179388" indent="-179388">
              <a:buFont typeface="Arial" panose="020B0604020202020204" pitchFamily="34" charset="0"/>
              <a:buChar char="•"/>
            </a:pPr>
            <a:r>
              <a:rPr lang="en-GB" sz="1400" dirty="0"/>
              <a:t>Conditions were poor to deter more people from using the workhouse and encourage as many as possible to seek work.  This meant the workhouse was the </a:t>
            </a:r>
            <a:r>
              <a:rPr lang="en-GB" sz="1400" b="1" dirty="0"/>
              <a:t>last possible resort </a:t>
            </a:r>
            <a:r>
              <a:rPr lang="en-GB" sz="1400" dirty="0"/>
              <a:t>for anyone.</a:t>
            </a:r>
          </a:p>
          <a:p>
            <a:pPr marL="179388" indent="-179388">
              <a:buFont typeface="Arial" panose="020B0604020202020204" pitchFamily="34" charset="0"/>
              <a:buChar char="•"/>
            </a:pPr>
            <a:r>
              <a:rPr lang="en-GB" sz="1400" dirty="0"/>
              <a:t>The inmates would have to </a:t>
            </a:r>
            <a:r>
              <a:rPr lang="en-GB" sz="1400" b="1" dirty="0"/>
              <a:t>wear a uniform </a:t>
            </a:r>
            <a:r>
              <a:rPr lang="en-GB" sz="1400" dirty="0"/>
              <a:t>and families in the workhouse would be split up. Workhouses were </a:t>
            </a:r>
            <a:r>
              <a:rPr lang="en-GB" sz="1400" b="1" dirty="0"/>
              <a:t>dirty</a:t>
            </a:r>
            <a:r>
              <a:rPr lang="en-GB" sz="1400" dirty="0"/>
              <a:t> and </a:t>
            </a:r>
            <a:r>
              <a:rPr lang="en-GB" sz="1400" b="1" dirty="0"/>
              <a:t>cold</a:t>
            </a:r>
            <a:r>
              <a:rPr lang="en-GB" sz="1400" dirty="0"/>
              <a:t>.  </a:t>
            </a:r>
          </a:p>
          <a:p>
            <a:pPr marL="179388" indent="-179388">
              <a:buFont typeface="Arial" panose="020B0604020202020204" pitchFamily="34" charset="0"/>
              <a:buChar char="•"/>
            </a:pPr>
            <a:r>
              <a:rPr lang="en-GB" sz="1400" dirty="0"/>
              <a:t>Food was prepared for the inmates but would be very basic.  </a:t>
            </a:r>
          </a:p>
          <a:p>
            <a:pPr marL="179388" indent="-179388">
              <a:buFont typeface="Arial" panose="020B0604020202020204" pitchFamily="34" charset="0"/>
              <a:buChar char="•"/>
            </a:pPr>
            <a:r>
              <a:rPr lang="en-GB" sz="1400" dirty="0"/>
              <a:t>There would be basic </a:t>
            </a:r>
            <a:r>
              <a:rPr lang="en-GB" sz="1400" b="1" dirty="0"/>
              <a:t>bathroom facilities </a:t>
            </a:r>
            <a:r>
              <a:rPr lang="en-GB" sz="1400" dirty="0"/>
              <a:t>and each area would have an open yard for exercise.</a:t>
            </a:r>
          </a:p>
        </p:txBody>
      </p:sp>
      <p:sp>
        <p:nvSpPr>
          <p:cNvPr id="10" name="TextBox 9"/>
          <p:cNvSpPr txBox="1"/>
          <p:nvPr/>
        </p:nvSpPr>
        <p:spPr>
          <a:xfrm>
            <a:off x="7453720" y="701295"/>
            <a:ext cx="4626814" cy="1815882"/>
          </a:xfrm>
          <a:prstGeom prst="rect">
            <a:avLst/>
          </a:prstGeom>
          <a:noFill/>
          <a:ln w="19050">
            <a:solidFill>
              <a:schemeClr val="accent4">
                <a:lumMod val="75000"/>
              </a:schemeClr>
            </a:solidFill>
          </a:ln>
        </p:spPr>
        <p:txBody>
          <a:bodyPr wrap="square" rtlCol="0">
            <a:spAutoFit/>
          </a:bodyPr>
          <a:lstStyle/>
          <a:p>
            <a:r>
              <a:rPr lang="en-GB" sz="1400" dirty="0"/>
              <a:t>The work for all inmates was </a:t>
            </a:r>
            <a:r>
              <a:rPr lang="en-GB" sz="1400" b="1" dirty="0"/>
              <a:t>physical hard labour</a:t>
            </a:r>
            <a:r>
              <a:rPr lang="en-GB" sz="1400" dirty="0"/>
              <a:t>.  Some inmates would be asked to break up rocks or wood, others might pick apart old rope for valuable oakum or make matches.  The conditions in a workhouse were </a:t>
            </a:r>
            <a:r>
              <a:rPr lang="en-GB" sz="1400" b="1" dirty="0"/>
              <a:t>deliberately</a:t>
            </a:r>
            <a:r>
              <a:rPr lang="en-GB" sz="1400" dirty="0"/>
              <a:t> made strict, physically tough and demanding with punishments such as beatings for those that did not follow the rules.  Even talking to another inmate during work hours could be punished. </a:t>
            </a:r>
          </a:p>
        </p:txBody>
      </p:sp>
      <p:sp>
        <p:nvSpPr>
          <p:cNvPr id="12" name="TextBox 11"/>
          <p:cNvSpPr txBox="1"/>
          <p:nvPr/>
        </p:nvSpPr>
        <p:spPr>
          <a:xfrm>
            <a:off x="2845200" y="3314407"/>
            <a:ext cx="5146274" cy="1169551"/>
          </a:xfrm>
          <a:prstGeom prst="rect">
            <a:avLst/>
          </a:prstGeom>
          <a:noFill/>
          <a:ln w="19050">
            <a:solidFill>
              <a:schemeClr val="accent4">
                <a:lumMod val="75000"/>
              </a:schemeClr>
            </a:solidFill>
          </a:ln>
        </p:spPr>
        <p:txBody>
          <a:bodyPr wrap="square" rtlCol="0">
            <a:spAutoFit/>
          </a:bodyPr>
          <a:lstStyle/>
          <a:p>
            <a:r>
              <a:rPr lang="en-GB" sz="1400" dirty="0"/>
              <a:t>Those without work in Whitechapel were classed as vagrants and might stay in the workhouse for 1 or 2 nights only.  These people were held in a different part of the workhouse from the longer term inmates as they were thought to be lazy and a bad influence on others.  Longer term inmates could be in the workhouse for months. </a:t>
            </a:r>
          </a:p>
        </p:txBody>
      </p:sp>
      <p:sp>
        <p:nvSpPr>
          <p:cNvPr id="14" name="TextBox 13"/>
          <p:cNvSpPr txBox="1"/>
          <p:nvPr/>
        </p:nvSpPr>
        <p:spPr>
          <a:xfrm>
            <a:off x="82240" y="52173"/>
            <a:ext cx="1289784" cy="338554"/>
          </a:xfrm>
          <a:prstGeom prst="rect">
            <a:avLst/>
          </a:prstGeom>
          <a:solidFill>
            <a:schemeClr val="accent5">
              <a:lumMod val="50000"/>
            </a:schemeClr>
          </a:solidFill>
        </p:spPr>
        <p:txBody>
          <a:bodyPr wrap="square" rtlCol="0">
            <a:spAutoFit/>
          </a:bodyPr>
          <a:lstStyle/>
          <a:p>
            <a:pPr algn="ctr"/>
            <a:r>
              <a:rPr lang="en-GB" sz="1600" dirty="0">
                <a:solidFill>
                  <a:schemeClr val="bg1"/>
                </a:solidFill>
                <a:latin typeface="Berlin Sans FB" panose="020E0602020502020306" pitchFamily="34" charset="0"/>
              </a:rPr>
              <a:t>Lesson 5</a:t>
            </a:r>
            <a:endParaRPr lang="en-GB" sz="1400" dirty="0">
              <a:solidFill>
                <a:schemeClr val="bg1"/>
              </a:solidFill>
              <a:latin typeface="Berlin Sans FB" panose="020E0602020502020306" pitchFamily="34" charset="0"/>
            </a:endParaRPr>
          </a:p>
        </p:txBody>
      </p:sp>
      <p:sp>
        <p:nvSpPr>
          <p:cNvPr id="15" name="TextBox 14"/>
          <p:cNvSpPr txBox="1"/>
          <p:nvPr/>
        </p:nvSpPr>
        <p:spPr>
          <a:xfrm>
            <a:off x="1398514" y="52173"/>
            <a:ext cx="10706989" cy="338554"/>
          </a:xfrm>
          <a:prstGeom prst="rect">
            <a:avLst/>
          </a:prstGeom>
          <a:solidFill>
            <a:schemeClr val="accent5">
              <a:lumMod val="50000"/>
            </a:schemeClr>
          </a:solidFill>
        </p:spPr>
        <p:txBody>
          <a:bodyPr wrap="square" rtlCol="0">
            <a:spAutoFit/>
          </a:bodyPr>
          <a:lstStyle/>
          <a:p>
            <a:r>
              <a:rPr lang="en-GB" sz="1600" dirty="0">
                <a:solidFill>
                  <a:schemeClr val="bg1"/>
                </a:solidFill>
                <a:latin typeface="Berlin Sans FB" panose="020E0602020502020306" pitchFamily="34" charset="0"/>
              </a:rPr>
              <a:t>Life in a Whitechapel Workhouse</a:t>
            </a:r>
            <a:endParaRPr lang="en-GB" sz="1400" dirty="0">
              <a:solidFill>
                <a:schemeClr val="bg1"/>
              </a:solidFill>
              <a:latin typeface="Berlin Sans FB" panose="020E0602020502020306" pitchFamily="34" charset="0"/>
            </a:endParaRPr>
          </a:p>
        </p:txBody>
      </p:sp>
      <p:sp>
        <p:nvSpPr>
          <p:cNvPr id="16" name="TextBox 15"/>
          <p:cNvSpPr txBox="1"/>
          <p:nvPr/>
        </p:nvSpPr>
        <p:spPr>
          <a:xfrm>
            <a:off x="84090" y="438829"/>
            <a:ext cx="4699755" cy="276999"/>
          </a:xfrm>
          <a:prstGeom prst="rect">
            <a:avLst/>
          </a:prstGeom>
          <a:solidFill>
            <a:schemeClr val="accent4">
              <a:lumMod val="50000"/>
            </a:schemeClr>
          </a:solidFill>
          <a:ln w="19050">
            <a:solidFill>
              <a:schemeClr val="accent4">
                <a:lumMod val="50000"/>
              </a:schemeClr>
            </a:solidFill>
          </a:ln>
        </p:spPr>
        <p:txBody>
          <a:bodyPr wrap="square" rtlCol="0">
            <a:spAutoFit/>
          </a:bodyPr>
          <a:lstStyle/>
          <a:p>
            <a:pPr algn="ctr"/>
            <a:r>
              <a:rPr lang="en-GB" sz="1200" b="1" dirty="0">
                <a:solidFill>
                  <a:schemeClr val="bg1"/>
                </a:solidFill>
              </a:rPr>
              <a:t>What were Workhouses?</a:t>
            </a:r>
          </a:p>
        </p:txBody>
      </p:sp>
      <p:sp>
        <p:nvSpPr>
          <p:cNvPr id="17" name="TextBox 16"/>
          <p:cNvSpPr txBox="1"/>
          <p:nvPr/>
        </p:nvSpPr>
        <p:spPr>
          <a:xfrm>
            <a:off x="82240" y="3030467"/>
            <a:ext cx="2641910" cy="461665"/>
          </a:xfrm>
          <a:prstGeom prst="rect">
            <a:avLst/>
          </a:prstGeom>
          <a:solidFill>
            <a:schemeClr val="accent4">
              <a:lumMod val="50000"/>
            </a:schemeClr>
          </a:solidFill>
          <a:ln w="19050">
            <a:solidFill>
              <a:schemeClr val="accent4">
                <a:lumMod val="50000"/>
              </a:schemeClr>
            </a:solidFill>
          </a:ln>
        </p:spPr>
        <p:txBody>
          <a:bodyPr wrap="square" rtlCol="0">
            <a:spAutoFit/>
          </a:bodyPr>
          <a:lstStyle/>
          <a:p>
            <a:pPr algn="ctr"/>
            <a:r>
              <a:rPr lang="en-GB" sz="1200" b="1" dirty="0">
                <a:solidFill>
                  <a:schemeClr val="bg1"/>
                </a:solidFill>
              </a:rPr>
              <a:t>What type of people ‘lived’ in the workhouse?</a:t>
            </a:r>
          </a:p>
        </p:txBody>
      </p:sp>
      <p:sp>
        <p:nvSpPr>
          <p:cNvPr id="18" name="TextBox 17"/>
          <p:cNvSpPr txBox="1"/>
          <p:nvPr/>
        </p:nvSpPr>
        <p:spPr>
          <a:xfrm>
            <a:off x="2845201" y="3029671"/>
            <a:ext cx="5146274" cy="276999"/>
          </a:xfrm>
          <a:prstGeom prst="rect">
            <a:avLst/>
          </a:prstGeom>
          <a:solidFill>
            <a:schemeClr val="accent4">
              <a:lumMod val="50000"/>
            </a:schemeClr>
          </a:solidFill>
          <a:ln w="19050">
            <a:solidFill>
              <a:schemeClr val="accent4">
                <a:lumMod val="50000"/>
              </a:schemeClr>
            </a:solidFill>
          </a:ln>
        </p:spPr>
        <p:txBody>
          <a:bodyPr wrap="square" rtlCol="0">
            <a:spAutoFit/>
          </a:bodyPr>
          <a:lstStyle/>
          <a:p>
            <a:pPr algn="ctr"/>
            <a:r>
              <a:rPr lang="en-GB" sz="1200" b="1" dirty="0">
                <a:solidFill>
                  <a:schemeClr val="bg1"/>
                </a:solidFill>
              </a:rPr>
              <a:t>How long would people stay in a workhouse?</a:t>
            </a:r>
          </a:p>
        </p:txBody>
      </p:sp>
      <p:sp>
        <p:nvSpPr>
          <p:cNvPr id="19" name="TextBox 18"/>
          <p:cNvSpPr txBox="1"/>
          <p:nvPr/>
        </p:nvSpPr>
        <p:spPr>
          <a:xfrm>
            <a:off x="4905375" y="438828"/>
            <a:ext cx="2427294" cy="276999"/>
          </a:xfrm>
          <a:prstGeom prst="rect">
            <a:avLst/>
          </a:prstGeom>
          <a:solidFill>
            <a:schemeClr val="accent4">
              <a:lumMod val="50000"/>
            </a:schemeClr>
          </a:solidFill>
          <a:ln w="19050">
            <a:solidFill>
              <a:schemeClr val="accent4">
                <a:lumMod val="50000"/>
              </a:schemeClr>
            </a:solidFill>
          </a:ln>
        </p:spPr>
        <p:txBody>
          <a:bodyPr wrap="square" rtlCol="0">
            <a:spAutoFit/>
          </a:bodyPr>
          <a:lstStyle/>
          <a:p>
            <a:pPr algn="ctr"/>
            <a:r>
              <a:rPr lang="en-GB" sz="1200" b="1" dirty="0">
                <a:solidFill>
                  <a:schemeClr val="bg1"/>
                </a:solidFill>
              </a:rPr>
              <a:t>Whitechapel Workhouses</a:t>
            </a:r>
          </a:p>
        </p:txBody>
      </p:sp>
      <p:sp>
        <p:nvSpPr>
          <p:cNvPr id="20" name="TextBox 19"/>
          <p:cNvSpPr txBox="1"/>
          <p:nvPr/>
        </p:nvSpPr>
        <p:spPr>
          <a:xfrm>
            <a:off x="7453720" y="438828"/>
            <a:ext cx="4626814" cy="276999"/>
          </a:xfrm>
          <a:prstGeom prst="rect">
            <a:avLst/>
          </a:prstGeom>
          <a:solidFill>
            <a:schemeClr val="accent4">
              <a:lumMod val="50000"/>
            </a:schemeClr>
          </a:solidFill>
          <a:ln w="19050">
            <a:solidFill>
              <a:schemeClr val="accent4">
                <a:lumMod val="50000"/>
              </a:schemeClr>
            </a:solidFill>
          </a:ln>
        </p:spPr>
        <p:txBody>
          <a:bodyPr wrap="square" rtlCol="0">
            <a:spAutoFit/>
          </a:bodyPr>
          <a:lstStyle/>
          <a:p>
            <a:pPr algn="ctr"/>
            <a:r>
              <a:rPr lang="en-GB" sz="1200" b="1" dirty="0">
                <a:solidFill>
                  <a:schemeClr val="bg1"/>
                </a:solidFill>
              </a:rPr>
              <a:t>What did ‘inmates’ do in the workhouse?</a:t>
            </a:r>
          </a:p>
        </p:txBody>
      </p:sp>
      <p:sp>
        <p:nvSpPr>
          <p:cNvPr id="21" name="TextBox 20"/>
          <p:cNvSpPr txBox="1"/>
          <p:nvPr/>
        </p:nvSpPr>
        <p:spPr>
          <a:xfrm>
            <a:off x="8062690" y="2547945"/>
            <a:ext cx="4017844" cy="276999"/>
          </a:xfrm>
          <a:prstGeom prst="rect">
            <a:avLst/>
          </a:prstGeom>
          <a:solidFill>
            <a:schemeClr val="accent4">
              <a:lumMod val="50000"/>
            </a:schemeClr>
          </a:solidFill>
          <a:ln w="19050">
            <a:solidFill>
              <a:schemeClr val="accent4">
                <a:lumMod val="50000"/>
              </a:schemeClr>
            </a:solidFill>
          </a:ln>
        </p:spPr>
        <p:txBody>
          <a:bodyPr wrap="square" rtlCol="0">
            <a:spAutoFit/>
          </a:bodyPr>
          <a:lstStyle/>
          <a:p>
            <a:pPr algn="ctr"/>
            <a:r>
              <a:rPr lang="en-GB" sz="1200" b="1" dirty="0">
                <a:solidFill>
                  <a:schemeClr val="bg1"/>
                </a:solidFill>
              </a:rPr>
              <a:t>Conditions in the Whitechapel Workhouses</a:t>
            </a:r>
          </a:p>
        </p:txBody>
      </p:sp>
      <p:pic>
        <p:nvPicPr>
          <p:cNvPr id="2" name="Picture 6">
            <a:extLst>
              <a:ext uri="{FF2B5EF4-FFF2-40B4-BE49-F238E27FC236}">
                <a16:creationId xmlns:a16="http://schemas.microsoft.com/office/drawing/2014/main" id="{5C85CDAC-D272-6EC9-56F9-09316730CC0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45200" y="4579607"/>
            <a:ext cx="5146274" cy="2222031"/>
          </a:xfrm>
          <a:prstGeom prst="rect">
            <a:avLst/>
          </a:prstGeom>
          <a:noFill/>
          <a:ln>
            <a:no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02994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89040" y="699898"/>
            <a:ext cx="3887026" cy="1107996"/>
          </a:xfrm>
          <a:prstGeom prst="rect">
            <a:avLst/>
          </a:prstGeom>
          <a:solidFill>
            <a:schemeClr val="accent6">
              <a:lumMod val="20000"/>
              <a:lumOff val="80000"/>
            </a:schemeClr>
          </a:solidFill>
          <a:ln w="19050">
            <a:solidFill>
              <a:schemeClr val="accent6">
                <a:lumMod val="50000"/>
              </a:schemeClr>
            </a:solidFill>
          </a:ln>
        </p:spPr>
        <p:txBody>
          <a:bodyPr wrap="square" rtlCol="0">
            <a:spAutoFit/>
          </a:bodyPr>
          <a:lstStyle/>
          <a:p>
            <a:r>
              <a:rPr lang="en-GB" sz="1100" dirty="0"/>
              <a:t>At least </a:t>
            </a:r>
            <a:r>
              <a:rPr lang="en-GB" sz="1100" b="1" dirty="0"/>
              <a:t>5 prostitutes </a:t>
            </a:r>
            <a:r>
              <a:rPr lang="en-GB" sz="1100" dirty="0"/>
              <a:t>were victims of ‘Jack the Ripper’</a:t>
            </a:r>
          </a:p>
          <a:p>
            <a:pPr marL="228600" indent="-228600">
              <a:buAutoNum type="arabicPeriod"/>
            </a:pPr>
            <a:r>
              <a:rPr lang="en-GB" sz="1100" b="1" dirty="0"/>
              <a:t>Mary Ann Nichols </a:t>
            </a:r>
            <a:r>
              <a:rPr lang="en-GB" sz="1100" dirty="0"/>
              <a:t>(found in </a:t>
            </a:r>
            <a:r>
              <a:rPr lang="en-GB" sz="1100" b="1" dirty="0"/>
              <a:t>Buck’s Row </a:t>
            </a:r>
            <a:r>
              <a:rPr lang="en-GB" sz="1100" dirty="0"/>
              <a:t>on 31</a:t>
            </a:r>
            <a:r>
              <a:rPr lang="en-GB" sz="1100" baseline="30000" dirty="0"/>
              <a:t>st</a:t>
            </a:r>
            <a:r>
              <a:rPr lang="en-GB" sz="1100" dirty="0"/>
              <a:t> Aug.)</a:t>
            </a:r>
          </a:p>
          <a:p>
            <a:pPr marL="228600" indent="-228600">
              <a:buAutoNum type="arabicPeriod"/>
            </a:pPr>
            <a:r>
              <a:rPr lang="en-GB" sz="1100" b="1" dirty="0"/>
              <a:t>Annie Chapman </a:t>
            </a:r>
            <a:r>
              <a:rPr lang="en-GB" sz="1100" dirty="0"/>
              <a:t>(found in </a:t>
            </a:r>
            <a:r>
              <a:rPr lang="en-GB" sz="1100" b="1" dirty="0" err="1"/>
              <a:t>Hanbury</a:t>
            </a:r>
            <a:r>
              <a:rPr lang="en-GB" sz="1100" b="1" dirty="0"/>
              <a:t> Street </a:t>
            </a:r>
            <a:r>
              <a:rPr lang="en-GB" sz="1100" dirty="0"/>
              <a:t>on 8</a:t>
            </a:r>
            <a:r>
              <a:rPr lang="en-GB" sz="1100" baseline="30000" dirty="0"/>
              <a:t>th</a:t>
            </a:r>
            <a:r>
              <a:rPr lang="en-GB" sz="1100" dirty="0"/>
              <a:t> Sep.)</a:t>
            </a:r>
          </a:p>
          <a:p>
            <a:pPr marL="228600" indent="-228600">
              <a:buAutoNum type="arabicPeriod"/>
            </a:pPr>
            <a:r>
              <a:rPr lang="en-GB" sz="1100" b="1" dirty="0"/>
              <a:t>Elizabeth Stride </a:t>
            </a:r>
            <a:r>
              <a:rPr lang="en-GB" sz="1100" dirty="0"/>
              <a:t>(found in </a:t>
            </a:r>
            <a:r>
              <a:rPr lang="en-GB" sz="1100" b="1" dirty="0"/>
              <a:t>Berners Street </a:t>
            </a:r>
            <a:r>
              <a:rPr lang="en-GB" sz="1100" dirty="0"/>
              <a:t>on 30</a:t>
            </a:r>
            <a:r>
              <a:rPr lang="en-GB" sz="1100" baseline="30000" dirty="0"/>
              <a:t>th</a:t>
            </a:r>
            <a:r>
              <a:rPr lang="en-GB" sz="1100" dirty="0"/>
              <a:t> Sep.)</a:t>
            </a:r>
          </a:p>
          <a:p>
            <a:pPr marL="228600" indent="-228600">
              <a:buAutoNum type="arabicPeriod"/>
            </a:pPr>
            <a:r>
              <a:rPr lang="en-GB" sz="1100" b="1" dirty="0"/>
              <a:t>Catherine Eddowes </a:t>
            </a:r>
            <a:r>
              <a:rPr lang="en-GB" sz="1100" dirty="0"/>
              <a:t>(found in </a:t>
            </a:r>
            <a:r>
              <a:rPr lang="en-GB" sz="1100" b="1" dirty="0"/>
              <a:t>Mitre Square </a:t>
            </a:r>
            <a:r>
              <a:rPr lang="en-GB" sz="1100" dirty="0"/>
              <a:t>also on 30</a:t>
            </a:r>
            <a:r>
              <a:rPr lang="en-GB" sz="1100" baseline="30000" dirty="0"/>
              <a:t>th</a:t>
            </a:r>
            <a:r>
              <a:rPr lang="en-GB" sz="1100" dirty="0"/>
              <a:t> Sep.)</a:t>
            </a:r>
          </a:p>
          <a:p>
            <a:pPr marL="228600" indent="-228600">
              <a:buAutoNum type="arabicPeriod"/>
            </a:pPr>
            <a:r>
              <a:rPr lang="en-GB" sz="1100" b="1" dirty="0"/>
              <a:t>Mary Jane Kelly </a:t>
            </a:r>
            <a:r>
              <a:rPr lang="en-GB" sz="1100" dirty="0"/>
              <a:t>(found in </a:t>
            </a:r>
            <a:r>
              <a:rPr lang="en-GB" sz="1100" b="1" dirty="0"/>
              <a:t>Dorset Street</a:t>
            </a:r>
            <a:r>
              <a:rPr lang="en-GB" sz="1100" dirty="0"/>
              <a:t>, on 9</a:t>
            </a:r>
            <a:r>
              <a:rPr lang="en-GB" sz="1100" baseline="30000" dirty="0"/>
              <a:t>th</a:t>
            </a:r>
            <a:r>
              <a:rPr lang="en-GB" sz="1100" dirty="0"/>
              <a:t> Nov.)</a:t>
            </a:r>
          </a:p>
        </p:txBody>
      </p:sp>
      <p:sp>
        <p:nvSpPr>
          <p:cNvPr id="10" name="TextBox 9"/>
          <p:cNvSpPr txBox="1"/>
          <p:nvPr/>
        </p:nvSpPr>
        <p:spPr>
          <a:xfrm>
            <a:off x="4074353" y="715827"/>
            <a:ext cx="7203247" cy="830997"/>
          </a:xfrm>
          <a:prstGeom prst="rect">
            <a:avLst/>
          </a:prstGeom>
          <a:solidFill>
            <a:schemeClr val="bg1"/>
          </a:solidFill>
          <a:ln w="19050">
            <a:solidFill>
              <a:schemeClr val="accent6">
                <a:lumMod val="50000"/>
              </a:schemeClr>
            </a:solidFill>
          </a:ln>
        </p:spPr>
        <p:txBody>
          <a:bodyPr wrap="square" rtlCol="0">
            <a:spAutoFit/>
          </a:bodyPr>
          <a:lstStyle/>
          <a:p>
            <a:r>
              <a:rPr lang="en-GB" sz="1200" dirty="0"/>
              <a:t>The Metropolitan Police Commissioner Charles Warren, placed </a:t>
            </a:r>
            <a:r>
              <a:rPr lang="en-GB" sz="1200" b="1" dirty="0"/>
              <a:t>Inspector Frederick Abberline </a:t>
            </a:r>
            <a:r>
              <a:rPr lang="en-GB" sz="1200" dirty="0"/>
              <a:t>and his CID team in charge of the Jack the Ripper Case.  Abberline were supervised by officers of H Division.  Abberline was an experienced officer with a detailed knowledge of the area. Police believed that the victims were all killed by the same killer.  The killer was never caught but was given the nickname ‘Jack the Ripper’ by the press at the time.</a:t>
            </a:r>
          </a:p>
        </p:txBody>
      </p:sp>
      <p:sp>
        <p:nvSpPr>
          <p:cNvPr id="23" name="TextBox 22"/>
          <p:cNvSpPr txBox="1"/>
          <p:nvPr/>
        </p:nvSpPr>
        <p:spPr>
          <a:xfrm>
            <a:off x="82240" y="52173"/>
            <a:ext cx="1070285" cy="338554"/>
          </a:xfrm>
          <a:prstGeom prst="rect">
            <a:avLst/>
          </a:prstGeom>
          <a:solidFill>
            <a:schemeClr val="accent5">
              <a:lumMod val="50000"/>
            </a:schemeClr>
          </a:solidFill>
        </p:spPr>
        <p:txBody>
          <a:bodyPr wrap="square" rtlCol="0">
            <a:spAutoFit/>
          </a:bodyPr>
          <a:lstStyle/>
          <a:p>
            <a:pPr algn="ctr"/>
            <a:r>
              <a:rPr lang="en-GB" sz="1600" dirty="0">
                <a:solidFill>
                  <a:schemeClr val="bg1"/>
                </a:solidFill>
                <a:latin typeface="Berlin Sans FB" panose="020E0602020502020306" pitchFamily="34" charset="0"/>
              </a:rPr>
              <a:t>Lesson 6/7</a:t>
            </a:r>
            <a:endParaRPr lang="en-GB" sz="1400" dirty="0">
              <a:solidFill>
                <a:schemeClr val="bg1"/>
              </a:solidFill>
              <a:latin typeface="Berlin Sans FB" panose="020E0602020502020306" pitchFamily="34" charset="0"/>
            </a:endParaRPr>
          </a:p>
        </p:txBody>
      </p:sp>
      <p:sp>
        <p:nvSpPr>
          <p:cNvPr id="24" name="TextBox 23"/>
          <p:cNvSpPr txBox="1"/>
          <p:nvPr/>
        </p:nvSpPr>
        <p:spPr>
          <a:xfrm>
            <a:off x="1219199" y="52173"/>
            <a:ext cx="10874819" cy="338554"/>
          </a:xfrm>
          <a:prstGeom prst="rect">
            <a:avLst/>
          </a:prstGeom>
          <a:solidFill>
            <a:schemeClr val="accent5">
              <a:lumMod val="50000"/>
            </a:schemeClr>
          </a:solidFill>
        </p:spPr>
        <p:txBody>
          <a:bodyPr wrap="square" rtlCol="0">
            <a:spAutoFit/>
          </a:bodyPr>
          <a:lstStyle/>
          <a:p>
            <a:r>
              <a:rPr lang="en-GB" sz="1600" dirty="0">
                <a:solidFill>
                  <a:schemeClr val="bg1"/>
                </a:solidFill>
                <a:latin typeface="Berlin Sans FB" panose="020E0602020502020306" pitchFamily="34" charset="0"/>
              </a:rPr>
              <a:t>The Techniques used by H Division Detectives to Investigate the Jack the Ripper Murders in 1888</a:t>
            </a:r>
            <a:endParaRPr lang="en-GB" sz="1400" dirty="0">
              <a:solidFill>
                <a:schemeClr val="bg1"/>
              </a:solidFill>
              <a:latin typeface="Berlin Sans FB" panose="020E0602020502020306" pitchFamily="34" charset="0"/>
            </a:endParaRPr>
          </a:p>
        </p:txBody>
      </p:sp>
      <p:sp>
        <p:nvSpPr>
          <p:cNvPr id="25" name="TextBox 24"/>
          <p:cNvSpPr txBox="1"/>
          <p:nvPr/>
        </p:nvSpPr>
        <p:spPr>
          <a:xfrm>
            <a:off x="84091" y="438829"/>
            <a:ext cx="3891975" cy="261610"/>
          </a:xfrm>
          <a:prstGeom prst="rect">
            <a:avLst/>
          </a:prstGeom>
          <a:solidFill>
            <a:schemeClr val="accent6">
              <a:lumMod val="50000"/>
            </a:schemeClr>
          </a:solidFill>
          <a:ln w="19050">
            <a:solidFill>
              <a:schemeClr val="accent6">
                <a:lumMod val="50000"/>
              </a:schemeClr>
            </a:solidFill>
          </a:ln>
        </p:spPr>
        <p:txBody>
          <a:bodyPr wrap="square" rtlCol="0">
            <a:spAutoFit/>
          </a:bodyPr>
          <a:lstStyle/>
          <a:p>
            <a:pPr algn="ctr"/>
            <a:r>
              <a:rPr lang="en-GB" sz="1100" b="1" dirty="0">
                <a:solidFill>
                  <a:schemeClr val="bg1"/>
                </a:solidFill>
              </a:rPr>
              <a:t>The Main Jack the Ripper Victims</a:t>
            </a:r>
          </a:p>
        </p:txBody>
      </p:sp>
      <p:sp>
        <p:nvSpPr>
          <p:cNvPr id="26" name="TextBox 25"/>
          <p:cNvSpPr txBox="1"/>
          <p:nvPr/>
        </p:nvSpPr>
        <p:spPr>
          <a:xfrm>
            <a:off x="4074352" y="438828"/>
            <a:ext cx="8019665" cy="276999"/>
          </a:xfrm>
          <a:prstGeom prst="rect">
            <a:avLst/>
          </a:prstGeom>
          <a:solidFill>
            <a:schemeClr val="accent6">
              <a:lumMod val="50000"/>
            </a:schemeClr>
          </a:solidFill>
          <a:ln w="19050">
            <a:solidFill>
              <a:schemeClr val="accent6">
                <a:lumMod val="50000"/>
              </a:schemeClr>
            </a:solidFill>
          </a:ln>
        </p:spPr>
        <p:txBody>
          <a:bodyPr wrap="square" rtlCol="0">
            <a:spAutoFit/>
          </a:bodyPr>
          <a:lstStyle/>
          <a:p>
            <a:pPr algn="ctr"/>
            <a:r>
              <a:rPr lang="en-GB" sz="1200" b="1" dirty="0">
                <a:solidFill>
                  <a:schemeClr val="bg1"/>
                </a:solidFill>
              </a:rPr>
              <a:t>Inspector Frederick Abberline</a:t>
            </a:r>
          </a:p>
        </p:txBody>
      </p:sp>
      <p:sp>
        <p:nvSpPr>
          <p:cNvPr id="27" name="TextBox 26"/>
          <p:cNvSpPr txBox="1"/>
          <p:nvPr/>
        </p:nvSpPr>
        <p:spPr>
          <a:xfrm>
            <a:off x="82239" y="2091643"/>
            <a:ext cx="3878309" cy="1384995"/>
          </a:xfrm>
          <a:prstGeom prst="rect">
            <a:avLst/>
          </a:prstGeom>
          <a:solidFill>
            <a:schemeClr val="bg1"/>
          </a:solidFill>
          <a:ln w="19050">
            <a:solidFill>
              <a:schemeClr val="accent4">
                <a:lumMod val="75000"/>
              </a:schemeClr>
            </a:solidFill>
          </a:ln>
        </p:spPr>
        <p:txBody>
          <a:bodyPr wrap="square" rtlCol="0">
            <a:spAutoFit/>
          </a:bodyPr>
          <a:lstStyle/>
          <a:p>
            <a:r>
              <a:rPr lang="en-GB" sz="1050" dirty="0"/>
              <a:t>Police were given some ‘</a:t>
            </a:r>
            <a:r>
              <a:rPr lang="en-GB" sz="1050" b="1" dirty="0"/>
              <a:t>leads</a:t>
            </a:r>
            <a:r>
              <a:rPr lang="en-GB" sz="1050" dirty="0"/>
              <a:t>’ (useful evidence) by the public.  This was important as the Whitechapel residents would often know more than the police about the area. Each piece of information had to be followed up but a lot of it was very </a:t>
            </a:r>
            <a:r>
              <a:rPr lang="en-GB" sz="1050" b="1" dirty="0"/>
              <a:t>misleading</a:t>
            </a:r>
            <a:r>
              <a:rPr lang="en-GB" sz="1050" dirty="0"/>
              <a:t> and wasted a lot of time.  Often, people would make suggestions about the killer based on their </a:t>
            </a:r>
            <a:r>
              <a:rPr lang="en-GB" sz="1050" b="1" dirty="0"/>
              <a:t>own prejudices </a:t>
            </a:r>
            <a:r>
              <a:rPr lang="en-GB" sz="1050" dirty="0"/>
              <a:t>against certain immigrant groups. There were few people who claimed to be eye witnesses to any of the murders.</a:t>
            </a:r>
          </a:p>
        </p:txBody>
      </p:sp>
      <p:sp>
        <p:nvSpPr>
          <p:cNvPr id="28" name="TextBox 27"/>
          <p:cNvSpPr txBox="1"/>
          <p:nvPr/>
        </p:nvSpPr>
        <p:spPr>
          <a:xfrm>
            <a:off x="82237" y="3791765"/>
            <a:ext cx="3878309" cy="1061829"/>
          </a:xfrm>
          <a:prstGeom prst="rect">
            <a:avLst/>
          </a:prstGeom>
          <a:solidFill>
            <a:schemeClr val="bg1"/>
          </a:solidFill>
          <a:ln w="19050">
            <a:solidFill>
              <a:schemeClr val="accent4">
                <a:lumMod val="75000"/>
              </a:schemeClr>
            </a:solidFill>
          </a:ln>
        </p:spPr>
        <p:txBody>
          <a:bodyPr wrap="square" rtlCol="0">
            <a:spAutoFit/>
          </a:bodyPr>
          <a:lstStyle/>
          <a:p>
            <a:r>
              <a:rPr lang="en-GB" sz="1050" dirty="0"/>
              <a:t>A post mortem is a detailed examination of a person’s body </a:t>
            </a:r>
            <a:r>
              <a:rPr lang="en-GB" sz="1050" b="1" dirty="0"/>
              <a:t>‘after death</a:t>
            </a:r>
            <a:r>
              <a:rPr lang="en-GB" sz="1050" dirty="0"/>
              <a:t>’ to find clues about how the victim was killed.  The local doctor who carried out the post mortems was </a:t>
            </a:r>
            <a:r>
              <a:rPr lang="en-GB" sz="1050" b="1" dirty="0"/>
              <a:t>Dr Llewellyn</a:t>
            </a:r>
            <a:r>
              <a:rPr lang="en-GB" sz="1050" dirty="0"/>
              <a:t>. He suggested that the </a:t>
            </a:r>
            <a:r>
              <a:rPr lang="en-GB" sz="1050" b="1" dirty="0"/>
              <a:t>cut marks </a:t>
            </a:r>
            <a:r>
              <a:rPr lang="en-GB" sz="1050" dirty="0"/>
              <a:t>on the bodies were that of someone who was </a:t>
            </a:r>
            <a:r>
              <a:rPr lang="en-GB" sz="1050" b="1" dirty="0"/>
              <a:t>left handed </a:t>
            </a:r>
            <a:r>
              <a:rPr lang="en-GB" sz="1050" dirty="0"/>
              <a:t>and with some knowledge of </a:t>
            </a:r>
            <a:r>
              <a:rPr lang="en-GB" sz="1050" b="1" dirty="0"/>
              <a:t>human anatomy </a:t>
            </a:r>
            <a:r>
              <a:rPr lang="en-GB" sz="1050" dirty="0"/>
              <a:t>(biology)</a:t>
            </a:r>
          </a:p>
        </p:txBody>
      </p:sp>
      <p:sp>
        <p:nvSpPr>
          <p:cNvPr id="29" name="TextBox 28"/>
          <p:cNvSpPr txBox="1"/>
          <p:nvPr/>
        </p:nvSpPr>
        <p:spPr>
          <a:xfrm>
            <a:off x="4074351" y="3783169"/>
            <a:ext cx="4833854" cy="1477328"/>
          </a:xfrm>
          <a:prstGeom prst="rect">
            <a:avLst/>
          </a:prstGeom>
          <a:solidFill>
            <a:schemeClr val="bg1"/>
          </a:solidFill>
          <a:ln w="19050">
            <a:solidFill>
              <a:schemeClr val="accent4">
                <a:lumMod val="75000"/>
              </a:schemeClr>
            </a:solidFill>
          </a:ln>
        </p:spPr>
        <p:txBody>
          <a:bodyPr wrap="square" rtlCol="0">
            <a:spAutoFit/>
          </a:bodyPr>
          <a:lstStyle/>
          <a:p>
            <a:r>
              <a:rPr lang="en-GB" sz="1000" dirty="0"/>
              <a:t>Many local and national journalists wanted to solve the murder themselves with their eye on a </a:t>
            </a:r>
            <a:r>
              <a:rPr lang="en-GB" sz="1000" b="1" dirty="0"/>
              <a:t>good story</a:t>
            </a:r>
            <a:r>
              <a:rPr lang="en-GB" sz="1000" dirty="0"/>
              <a:t>.  Locals were happier talking to journalists rather than the police and so journalists often collected a lot of information. However, journalists were too quick to </a:t>
            </a:r>
            <a:r>
              <a:rPr lang="en-GB" sz="1000" b="1" dirty="0"/>
              <a:t>jump to their own conclusions </a:t>
            </a:r>
            <a:r>
              <a:rPr lang="en-GB" sz="1000" dirty="0"/>
              <a:t>and did not always share information with police. They were more interested in the story, not the truth. The Metropolitan Police were able to use the newspapers to appeal to the public for information about specific murders.  For example, a famous letter sent to the police called the ‘Dear Boss’ letter, was copied into newspapers in the hope that someone would recognise the handwriting.</a:t>
            </a:r>
            <a:endParaRPr lang="en-GB" sz="900" dirty="0"/>
          </a:p>
          <a:p>
            <a:endParaRPr lang="en-GB" sz="1000" dirty="0"/>
          </a:p>
        </p:txBody>
      </p:sp>
      <p:sp>
        <p:nvSpPr>
          <p:cNvPr id="30" name="TextBox 29"/>
          <p:cNvSpPr txBox="1"/>
          <p:nvPr/>
        </p:nvSpPr>
        <p:spPr>
          <a:xfrm>
            <a:off x="9003312" y="5131196"/>
            <a:ext cx="3098042" cy="1323439"/>
          </a:xfrm>
          <a:prstGeom prst="rect">
            <a:avLst/>
          </a:prstGeom>
          <a:solidFill>
            <a:schemeClr val="bg1"/>
          </a:solidFill>
          <a:ln w="19050">
            <a:solidFill>
              <a:schemeClr val="accent4">
                <a:lumMod val="75000"/>
              </a:schemeClr>
            </a:solidFill>
          </a:ln>
        </p:spPr>
        <p:txBody>
          <a:bodyPr wrap="square" rtlCol="0">
            <a:spAutoFit/>
          </a:bodyPr>
          <a:lstStyle/>
          <a:p>
            <a:r>
              <a:rPr lang="en-GB" sz="1000" dirty="0"/>
              <a:t>Items found on or near each victim’s body would be used as evidence. For example, an envelope left near the body of Annie Chapman (2</a:t>
            </a:r>
            <a:r>
              <a:rPr lang="en-GB" sz="1000" baseline="30000" dirty="0"/>
              <a:t>nd</a:t>
            </a:r>
            <a:r>
              <a:rPr lang="en-GB" sz="1000" dirty="0"/>
              <a:t> victim) had links to the army.  This was investigated but nothing more came of it.  Jewellers were contacted about victims’ jewellery.  However, Whitechapel was that dirty and untidy that most of the objects found near each victim were likely to be litter or have no link to the murder at all.</a:t>
            </a:r>
          </a:p>
        </p:txBody>
      </p:sp>
      <p:sp>
        <p:nvSpPr>
          <p:cNvPr id="31" name="TextBox 30"/>
          <p:cNvSpPr txBox="1"/>
          <p:nvPr/>
        </p:nvSpPr>
        <p:spPr>
          <a:xfrm>
            <a:off x="6696075" y="1851823"/>
            <a:ext cx="2219324" cy="1631216"/>
          </a:xfrm>
          <a:prstGeom prst="rect">
            <a:avLst/>
          </a:prstGeom>
          <a:solidFill>
            <a:schemeClr val="bg1"/>
          </a:solidFill>
          <a:ln w="19050">
            <a:solidFill>
              <a:schemeClr val="accent4">
                <a:lumMod val="75000"/>
              </a:schemeClr>
            </a:solidFill>
          </a:ln>
        </p:spPr>
        <p:txBody>
          <a:bodyPr wrap="square" rtlCol="0">
            <a:spAutoFit/>
          </a:bodyPr>
          <a:lstStyle/>
          <a:p>
            <a:r>
              <a:rPr lang="en-GB" sz="1000" dirty="0"/>
              <a:t>As the murders were so savage, the police believed that Jack the Ripper would be ‘</a:t>
            </a:r>
            <a:r>
              <a:rPr lang="en-GB" sz="1000" b="1" dirty="0"/>
              <a:t>insane</a:t>
            </a:r>
            <a:r>
              <a:rPr lang="en-GB" sz="1000" dirty="0"/>
              <a:t>’ (mad).  They therefore visited several </a:t>
            </a:r>
            <a:r>
              <a:rPr lang="en-GB" sz="1000" b="1" dirty="0"/>
              <a:t>lunatic asylums </a:t>
            </a:r>
            <a:r>
              <a:rPr lang="en-GB" sz="1000" dirty="0"/>
              <a:t>in the area to see if any of the inmates had escaped.  However, this led to no information and no inmate would have been capable of carrying out such an ‘accurate’ set of cuts on the victims.</a:t>
            </a:r>
          </a:p>
        </p:txBody>
      </p:sp>
      <p:sp>
        <p:nvSpPr>
          <p:cNvPr id="32" name="TextBox 31"/>
          <p:cNvSpPr txBox="1"/>
          <p:nvPr/>
        </p:nvSpPr>
        <p:spPr>
          <a:xfrm>
            <a:off x="4074353" y="1850435"/>
            <a:ext cx="2526470" cy="1631216"/>
          </a:xfrm>
          <a:prstGeom prst="rect">
            <a:avLst/>
          </a:prstGeom>
          <a:solidFill>
            <a:schemeClr val="bg1"/>
          </a:solidFill>
          <a:ln w="19050">
            <a:solidFill>
              <a:schemeClr val="accent4">
                <a:lumMod val="75000"/>
              </a:schemeClr>
            </a:solidFill>
          </a:ln>
        </p:spPr>
        <p:txBody>
          <a:bodyPr wrap="square" rtlCol="0">
            <a:spAutoFit/>
          </a:bodyPr>
          <a:lstStyle/>
          <a:p>
            <a:r>
              <a:rPr lang="en-GB" sz="1000" dirty="0"/>
              <a:t>The police were told by Charles Warren that they were not allowed to offer money as a reward.  This was standard practice as it would lead to even more time wasters just wanting money in such a poor area.  However, the police encourage poor people to come forward with information by promising them a hot meal and a warm drink.  Most just came for the food and this technique was seen as a failure.  </a:t>
            </a:r>
          </a:p>
        </p:txBody>
      </p:sp>
      <p:sp>
        <p:nvSpPr>
          <p:cNvPr id="33" name="TextBox 32"/>
          <p:cNvSpPr txBox="1"/>
          <p:nvPr/>
        </p:nvSpPr>
        <p:spPr>
          <a:xfrm>
            <a:off x="9010650" y="1864481"/>
            <a:ext cx="3083371" cy="1169551"/>
          </a:xfrm>
          <a:prstGeom prst="rect">
            <a:avLst/>
          </a:prstGeom>
          <a:solidFill>
            <a:schemeClr val="bg1"/>
          </a:solidFill>
          <a:ln w="19050">
            <a:solidFill>
              <a:schemeClr val="accent4">
                <a:lumMod val="75000"/>
              </a:schemeClr>
            </a:solidFill>
          </a:ln>
        </p:spPr>
        <p:txBody>
          <a:bodyPr wrap="square" rtlCol="0">
            <a:spAutoFit/>
          </a:bodyPr>
          <a:lstStyle/>
          <a:p>
            <a:r>
              <a:rPr lang="en-GB" sz="1000" dirty="0"/>
              <a:t>The police were running out of ideas and so came up with a plan to dress some of their male officers up as </a:t>
            </a:r>
            <a:r>
              <a:rPr lang="en-GB" sz="1000" b="1" dirty="0"/>
              <a:t>prostitutes</a:t>
            </a:r>
            <a:r>
              <a:rPr lang="en-GB" sz="1000" dirty="0"/>
              <a:t>.  The idea was to catch the killer in action by using the officers as bait.  This only led to the police being further </a:t>
            </a:r>
            <a:r>
              <a:rPr lang="en-GB" sz="1000" b="1" dirty="0"/>
              <a:t>mocked</a:t>
            </a:r>
            <a:r>
              <a:rPr lang="en-GB" sz="1000" dirty="0"/>
              <a:t> by the local police and the press. The joke of the time being that the officers still wore their beards and big police issue boots.</a:t>
            </a:r>
          </a:p>
        </p:txBody>
      </p:sp>
      <p:sp>
        <p:nvSpPr>
          <p:cNvPr id="34" name="TextBox 33"/>
          <p:cNvSpPr txBox="1"/>
          <p:nvPr/>
        </p:nvSpPr>
        <p:spPr>
          <a:xfrm>
            <a:off x="9003311" y="3346867"/>
            <a:ext cx="3090704" cy="1477328"/>
          </a:xfrm>
          <a:prstGeom prst="rect">
            <a:avLst/>
          </a:prstGeom>
          <a:solidFill>
            <a:schemeClr val="bg1"/>
          </a:solidFill>
          <a:ln w="19050">
            <a:solidFill>
              <a:schemeClr val="accent4">
                <a:lumMod val="75000"/>
              </a:schemeClr>
            </a:solidFill>
          </a:ln>
        </p:spPr>
        <p:txBody>
          <a:bodyPr wrap="square" rtlCol="0">
            <a:spAutoFit/>
          </a:bodyPr>
          <a:lstStyle/>
          <a:p>
            <a:r>
              <a:rPr lang="en-GB" sz="1000" dirty="0"/>
              <a:t>The police wanted to start using sniffer dogs to help find suspects. Two bloodhounds called </a:t>
            </a:r>
            <a:r>
              <a:rPr lang="en-GB" sz="1000" b="1" dirty="0"/>
              <a:t>Barnaby</a:t>
            </a:r>
            <a:r>
              <a:rPr lang="en-GB" sz="1000" dirty="0"/>
              <a:t> and </a:t>
            </a:r>
            <a:r>
              <a:rPr lang="en-GB" sz="1000" b="1" dirty="0"/>
              <a:t>Burgho</a:t>
            </a:r>
            <a:r>
              <a:rPr lang="en-GB" sz="1000" dirty="0"/>
              <a:t> were successfully trained in </a:t>
            </a:r>
            <a:r>
              <a:rPr lang="en-GB" sz="1000" b="1" dirty="0"/>
              <a:t>London’s</a:t>
            </a:r>
            <a:r>
              <a:rPr lang="en-GB" sz="1000" dirty="0"/>
              <a:t> </a:t>
            </a:r>
            <a:r>
              <a:rPr lang="en-GB" sz="1000" b="1" dirty="0"/>
              <a:t>Hyde Park </a:t>
            </a:r>
            <a:r>
              <a:rPr lang="en-GB" sz="1000" dirty="0"/>
              <a:t>ready to be used in Whitechapel. However, the Metropolitan police refused to pay for the use of the dogs and so the owner refused to allow the dogs in Whitechapel. This did not stop the local newspapers finding out about the story and creating amusing illustrations mocking the police and their techniques to find Jack the Ripper. </a:t>
            </a:r>
          </a:p>
        </p:txBody>
      </p:sp>
      <p:sp>
        <p:nvSpPr>
          <p:cNvPr id="35" name="TextBox 34"/>
          <p:cNvSpPr txBox="1"/>
          <p:nvPr/>
        </p:nvSpPr>
        <p:spPr>
          <a:xfrm>
            <a:off x="4074351" y="5587191"/>
            <a:ext cx="4828759" cy="1015663"/>
          </a:xfrm>
          <a:prstGeom prst="rect">
            <a:avLst/>
          </a:prstGeom>
          <a:solidFill>
            <a:schemeClr val="bg1"/>
          </a:solidFill>
          <a:ln w="19050">
            <a:solidFill>
              <a:schemeClr val="accent4">
                <a:lumMod val="75000"/>
              </a:schemeClr>
            </a:solidFill>
          </a:ln>
        </p:spPr>
        <p:txBody>
          <a:bodyPr wrap="square" rtlCol="0">
            <a:spAutoFit/>
          </a:bodyPr>
          <a:lstStyle/>
          <a:p>
            <a:r>
              <a:rPr lang="en-GB" sz="1000" dirty="0"/>
              <a:t>After the evening of the double murder of Elizabeth Stride and Catherine Eddowes, the Metropolitan Police increased their methods with </a:t>
            </a:r>
            <a:r>
              <a:rPr lang="en-GB" sz="1000" b="1" dirty="0"/>
              <a:t>house to house searches</a:t>
            </a:r>
            <a:r>
              <a:rPr lang="en-GB" sz="1000" dirty="0"/>
              <a:t>, questioned more than </a:t>
            </a:r>
            <a:r>
              <a:rPr lang="en-GB" sz="1000" b="1" dirty="0"/>
              <a:t>2,000 lodging house residents</a:t>
            </a:r>
            <a:r>
              <a:rPr lang="en-GB" sz="1000" dirty="0"/>
              <a:t>, distributed </a:t>
            </a:r>
            <a:r>
              <a:rPr lang="en-GB" sz="1000" b="1" dirty="0"/>
              <a:t>80,000 police posters </a:t>
            </a:r>
            <a:r>
              <a:rPr lang="en-GB" sz="1000" dirty="0"/>
              <a:t>and questioned the </a:t>
            </a:r>
            <a:r>
              <a:rPr lang="en-GB" sz="1000" b="1" dirty="0"/>
              <a:t>sailors </a:t>
            </a:r>
            <a:r>
              <a:rPr lang="en-GB" sz="1000" dirty="0"/>
              <a:t>in the docks who might be trying to hide the killer. Even </a:t>
            </a:r>
            <a:r>
              <a:rPr lang="en-GB" sz="1000" b="1" dirty="0"/>
              <a:t>Queen Victoria </a:t>
            </a:r>
            <a:r>
              <a:rPr lang="en-GB" sz="1000" dirty="0"/>
              <a:t>and </a:t>
            </a:r>
            <a:r>
              <a:rPr lang="en-GB" sz="1000" b="1" dirty="0"/>
              <a:t>international newspapers</a:t>
            </a:r>
            <a:r>
              <a:rPr lang="en-GB" sz="1000" dirty="0"/>
              <a:t> became involved by demanding even more change to the way the police were investigating the murders. </a:t>
            </a:r>
          </a:p>
        </p:txBody>
      </p:sp>
      <p:sp>
        <p:nvSpPr>
          <p:cNvPr id="37" name="TextBox 36"/>
          <p:cNvSpPr txBox="1"/>
          <p:nvPr/>
        </p:nvSpPr>
        <p:spPr>
          <a:xfrm>
            <a:off x="82239" y="1857442"/>
            <a:ext cx="3878309" cy="261610"/>
          </a:xfrm>
          <a:prstGeom prst="rect">
            <a:avLst/>
          </a:prstGeom>
          <a:solidFill>
            <a:schemeClr val="accent4">
              <a:lumMod val="50000"/>
            </a:schemeClr>
          </a:solidFill>
          <a:ln w="19050">
            <a:solidFill>
              <a:schemeClr val="accent4">
                <a:lumMod val="50000"/>
              </a:schemeClr>
            </a:solidFill>
          </a:ln>
        </p:spPr>
        <p:txBody>
          <a:bodyPr wrap="square" rtlCol="0">
            <a:spAutoFit/>
          </a:bodyPr>
          <a:lstStyle/>
          <a:p>
            <a:pPr algn="ctr"/>
            <a:r>
              <a:rPr lang="en-GB" sz="1100" b="1" dirty="0">
                <a:solidFill>
                  <a:schemeClr val="bg1"/>
                </a:solidFill>
              </a:rPr>
              <a:t>Public Information &amp; Eye Witnesses</a:t>
            </a:r>
          </a:p>
        </p:txBody>
      </p:sp>
      <p:sp>
        <p:nvSpPr>
          <p:cNvPr id="38" name="TextBox 37"/>
          <p:cNvSpPr txBox="1"/>
          <p:nvPr/>
        </p:nvSpPr>
        <p:spPr>
          <a:xfrm>
            <a:off x="82238" y="3546637"/>
            <a:ext cx="3878309" cy="261610"/>
          </a:xfrm>
          <a:prstGeom prst="rect">
            <a:avLst/>
          </a:prstGeom>
          <a:solidFill>
            <a:schemeClr val="accent4">
              <a:lumMod val="50000"/>
            </a:schemeClr>
          </a:solidFill>
          <a:ln w="19050">
            <a:solidFill>
              <a:schemeClr val="accent4">
                <a:lumMod val="50000"/>
              </a:schemeClr>
            </a:solidFill>
          </a:ln>
        </p:spPr>
        <p:txBody>
          <a:bodyPr wrap="square" rtlCol="0">
            <a:spAutoFit/>
          </a:bodyPr>
          <a:lstStyle/>
          <a:p>
            <a:pPr algn="ctr"/>
            <a:r>
              <a:rPr lang="en-GB" sz="1100" b="1" dirty="0">
                <a:solidFill>
                  <a:schemeClr val="bg1"/>
                </a:solidFill>
              </a:rPr>
              <a:t>Post Mortem Information</a:t>
            </a:r>
          </a:p>
        </p:txBody>
      </p:sp>
      <p:sp>
        <p:nvSpPr>
          <p:cNvPr id="40" name="TextBox 39"/>
          <p:cNvSpPr txBox="1"/>
          <p:nvPr/>
        </p:nvSpPr>
        <p:spPr>
          <a:xfrm>
            <a:off x="82238" y="5377021"/>
            <a:ext cx="2118038" cy="1223412"/>
          </a:xfrm>
          <a:prstGeom prst="rect">
            <a:avLst/>
          </a:prstGeom>
          <a:solidFill>
            <a:schemeClr val="bg1"/>
          </a:solidFill>
          <a:ln w="19050">
            <a:solidFill>
              <a:schemeClr val="accent4">
                <a:lumMod val="75000"/>
              </a:schemeClr>
            </a:solidFill>
          </a:ln>
        </p:spPr>
        <p:txBody>
          <a:bodyPr wrap="square" rtlCol="0">
            <a:spAutoFit/>
          </a:bodyPr>
          <a:lstStyle/>
          <a:p>
            <a:r>
              <a:rPr lang="en-GB" sz="1050" dirty="0"/>
              <a:t>This led the police to investigate local </a:t>
            </a:r>
            <a:r>
              <a:rPr lang="en-GB" sz="1050" b="1" dirty="0"/>
              <a:t>doctors</a:t>
            </a:r>
            <a:r>
              <a:rPr lang="en-GB" sz="1050" dirty="0"/>
              <a:t>, </a:t>
            </a:r>
            <a:r>
              <a:rPr lang="en-GB" sz="1050" b="1" dirty="0"/>
              <a:t>hospitals</a:t>
            </a:r>
            <a:r>
              <a:rPr lang="en-GB" sz="1050" dirty="0"/>
              <a:t>, </a:t>
            </a:r>
            <a:r>
              <a:rPr lang="en-GB" sz="1050" b="1" dirty="0"/>
              <a:t>vets</a:t>
            </a:r>
            <a:r>
              <a:rPr lang="en-GB" sz="1050" dirty="0"/>
              <a:t> and even </a:t>
            </a:r>
            <a:r>
              <a:rPr lang="en-GB" sz="1050" b="1" dirty="0"/>
              <a:t>76 butchers</a:t>
            </a:r>
            <a:r>
              <a:rPr lang="en-GB" sz="1050" dirty="0"/>
              <a:t>.  It was agreed at the time that the killer must have knowledge of the human body as specific body parts and organs were removed accurately.  </a:t>
            </a:r>
          </a:p>
        </p:txBody>
      </p:sp>
      <p:sp>
        <p:nvSpPr>
          <p:cNvPr id="39" name="TextBox 38"/>
          <p:cNvSpPr txBox="1"/>
          <p:nvPr/>
        </p:nvSpPr>
        <p:spPr>
          <a:xfrm>
            <a:off x="82238" y="4927763"/>
            <a:ext cx="2118038" cy="430887"/>
          </a:xfrm>
          <a:prstGeom prst="rect">
            <a:avLst/>
          </a:prstGeom>
          <a:solidFill>
            <a:schemeClr val="accent4">
              <a:lumMod val="50000"/>
            </a:schemeClr>
          </a:solidFill>
          <a:ln w="19050">
            <a:solidFill>
              <a:schemeClr val="accent4">
                <a:lumMod val="50000"/>
              </a:schemeClr>
            </a:solidFill>
          </a:ln>
        </p:spPr>
        <p:txBody>
          <a:bodyPr wrap="square" rtlCol="0">
            <a:spAutoFit/>
          </a:bodyPr>
          <a:lstStyle/>
          <a:p>
            <a:pPr algn="ctr"/>
            <a:r>
              <a:rPr lang="en-GB" sz="1100" b="1" dirty="0">
                <a:solidFill>
                  <a:schemeClr val="bg1"/>
                </a:solidFill>
              </a:rPr>
              <a:t>Interviewing Suspects with Medical Knowledge</a:t>
            </a:r>
          </a:p>
        </p:txBody>
      </p:sp>
      <p:sp>
        <p:nvSpPr>
          <p:cNvPr id="41" name="TextBox 40"/>
          <p:cNvSpPr txBox="1"/>
          <p:nvPr/>
        </p:nvSpPr>
        <p:spPr>
          <a:xfrm>
            <a:off x="4074353" y="3521559"/>
            <a:ext cx="4840654" cy="261610"/>
          </a:xfrm>
          <a:prstGeom prst="rect">
            <a:avLst/>
          </a:prstGeom>
          <a:solidFill>
            <a:schemeClr val="accent4">
              <a:lumMod val="50000"/>
            </a:schemeClr>
          </a:solidFill>
          <a:ln w="19050">
            <a:solidFill>
              <a:schemeClr val="accent4">
                <a:lumMod val="50000"/>
              </a:schemeClr>
            </a:solidFill>
          </a:ln>
        </p:spPr>
        <p:txBody>
          <a:bodyPr wrap="square" rtlCol="0">
            <a:spAutoFit/>
          </a:bodyPr>
          <a:lstStyle/>
          <a:p>
            <a:pPr algn="ctr"/>
            <a:r>
              <a:rPr lang="en-GB" sz="1100" b="1" dirty="0">
                <a:solidFill>
                  <a:schemeClr val="bg1"/>
                </a:solidFill>
              </a:rPr>
              <a:t>Information from Journalists</a:t>
            </a:r>
          </a:p>
        </p:txBody>
      </p:sp>
      <p:sp>
        <p:nvSpPr>
          <p:cNvPr id="42" name="TextBox 41"/>
          <p:cNvSpPr txBox="1"/>
          <p:nvPr/>
        </p:nvSpPr>
        <p:spPr>
          <a:xfrm>
            <a:off x="4074353" y="1602871"/>
            <a:ext cx="2526470" cy="261610"/>
          </a:xfrm>
          <a:prstGeom prst="rect">
            <a:avLst/>
          </a:prstGeom>
          <a:solidFill>
            <a:schemeClr val="accent4">
              <a:lumMod val="50000"/>
            </a:schemeClr>
          </a:solidFill>
          <a:ln w="19050">
            <a:solidFill>
              <a:schemeClr val="accent4">
                <a:lumMod val="50000"/>
              </a:schemeClr>
            </a:solidFill>
          </a:ln>
        </p:spPr>
        <p:txBody>
          <a:bodyPr wrap="square" rtlCol="0">
            <a:spAutoFit/>
          </a:bodyPr>
          <a:lstStyle/>
          <a:p>
            <a:pPr algn="ctr"/>
            <a:r>
              <a:rPr lang="en-GB" sz="1100" b="1" dirty="0">
                <a:solidFill>
                  <a:schemeClr val="bg1"/>
                </a:solidFill>
              </a:rPr>
              <a:t>Setting Up Soup Kitchens</a:t>
            </a:r>
          </a:p>
        </p:txBody>
      </p:sp>
      <p:sp>
        <p:nvSpPr>
          <p:cNvPr id="43" name="TextBox 42"/>
          <p:cNvSpPr txBox="1"/>
          <p:nvPr/>
        </p:nvSpPr>
        <p:spPr>
          <a:xfrm>
            <a:off x="6696074" y="1602871"/>
            <a:ext cx="2219325" cy="261610"/>
          </a:xfrm>
          <a:prstGeom prst="rect">
            <a:avLst/>
          </a:prstGeom>
          <a:solidFill>
            <a:schemeClr val="accent4">
              <a:lumMod val="50000"/>
            </a:schemeClr>
          </a:solidFill>
          <a:ln w="19050">
            <a:solidFill>
              <a:schemeClr val="accent4">
                <a:lumMod val="50000"/>
              </a:schemeClr>
            </a:solidFill>
          </a:ln>
        </p:spPr>
        <p:txBody>
          <a:bodyPr wrap="square" rtlCol="0">
            <a:spAutoFit/>
          </a:bodyPr>
          <a:lstStyle/>
          <a:p>
            <a:pPr algn="ctr"/>
            <a:r>
              <a:rPr lang="en-GB" sz="1100" b="1" dirty="0">
                <a:solidFill>
                  <a:schemeClr val="bg1"/>
                </a:solidFill>
              </a:rPr>
              <a:t>Visiting Lunatic Asylums</a:t>
            </a:r>
          </a:p>
        </p:txBody>
      </p:sp>
      <p:sp>
        <p:nvSpPr>
          <p:cNvPr id="44" name="TextBox 43"/>
          <p:cNvSpPr txBox="1"/>
          <p:nvPr/>
        </p:nvSpPr>
        <p:spPr>
          <a:xfrm>
            <a:off x="9010648" y="1602871"/>
            <a:ext cx="3083371" cy="261610"/>
          </a:xfrm>
          <a:prstGeom prst="rect">
            <a:avLst/>
          </a:prstGeom>
          <a:solidFill>
            <a:schemeClr val="accent4">
              <a:lumMod val="50000"/>
            </a:schemeClr>
          </a:solidFill>
          <a:ln w="19050">
            <a:solidFill>
              <a:schemeClr val="accent4">
                <a:lumMod val="50000"/>
              </a:schemeClr>
            </a:solidFill>
          </a:ln>
        </p:spPr>
        <p:txBody>
          <a:bodyPr wrap="square" rtlCol="0">
            <a:spAutoFit/>
          </a:bodyPr>
          <a:lstStyle/>
          <a:p>
            <a:pPr algn="ctr"/>
            <a:r>
              <a:rPr lang="en-GB" sz="1100" b="1" dirty="0">
                <a:solidFill>
                  <a:schemeClr val="bg1"/>
                </a:solidFill>
              </a:rPr>
              <a:t>Putting Officers in Disguise</a:t>
            </a:r>
          </a:p>
        </p:txBody>
      </p:sp>
      <p:sp>
        <p:nvSpPr>
          <p:cNvPr id="45" name="TextBox 44"/>
          <p:cNvSpPr txBox="1"/>
          <p:nvPr/>
        </p:nvSpPr>
        <p:spPr>
          <a:xfrm>
            <a:off x="9003311" y="3077400"/>
            <a:ext cx="3090706" cy="261610"/>
          </a:xfrm>
          <a:prstGeom prst="rect">
            <a:avLst/>
          </a:prstGeom>
          <a:solidFill>
            <a:schemeClr val="accent4">
              <a:lumMod val="50000"/>
            </a:schemeClr>
          </a:solidFill>
          <a:ln w="19050">
            <a:solidFill>
              <a:schemeClr val="accent4">
                <a:lumMod val="50000"/>
              </a:schemeClr>
            </a:solidFill>
          </a:ln>
        </p:spPr>
        <p:txBody>
          <a:bodyPr wrap="square" rtlCol="0">
            <a:spAutoFit/>
          </a:bodyPr>
          <a:lstStyle/>
          <a:p>
            <a:pPr algn="ctr"/>
            <a:r>
              <a:rPr lang="en-GB" sz="1100" b="1" dirty="0">
                <a:solidFill>
                  <a:schemeClr val="bg1"/>
                </a:solidFill>
              </a:rPr>
              <a:t>Sniffer Dogs: Barnaby and Burgho</a:t>
            </a:r>
          </a:p>
        </p:txBody>
      </p:sp>
      <p:sp>
        <p:nvSpPr>
          <p:cNvPr id="46" name="TextBox 45"/>
          <p:cNvSpPr txBox="1"/>
          <p:nvPr/>
        </p:nvSpPr>
        <p:spPr>
          <a:xfrm>
            <a:off x="9003312" y="4869586"/>
            <a:ext cx="3090708" cy="261610"/>
          </a:xfrm>
          <a:prstGeom prst="rect">
            <a:avLst/>
          </a:prstGeom>
          <a:solidFill>
            <a:schemeClr val="accent4">
              <a:lumMod val="50000"/>
            </a:schemeClr>
          </a:solidFill>
          <a:ln w="19050">
            <a:solidFill>
              <a:schemeClr val="accent4">
                <a:lumMod val="50000"/>
              </a:schemeClr>
            </a:solidFill>
          </a:ln>
        </p:spPr>
        <p:txBody>
          <a:bodyPr wrap="square" rtlCol="0">
            <a:spAutoFit/>
          </a:bodyPr>
          <a:lstStyle/>
          <a:p>
            <a:pPr algn="ctr"/>
            <a:r>
              <a:rPr lang="en-GB" sz="1100" b="1" dirty="0">
                <a:solidFill>
                  <a:schemeClr val="bg1"/>
                </a:solidFill>
              </a:rPr>
              <a:t>Evidence from Victim’s Possessions</a:t>
            </a:r>
          </a:p>
        </p:txBody>
      </p:sp>
      <p:sp>
        <p:nvSpPr>
          <p:cNvPr id="47" name="TextBox 46"/>
          <p:cNvSpPr txBox="1"/>
          <p:nvPr/>
        </p:nvSpPr>
        <p:spPr>
          <a:xfrm>
            <a:off x="4074351" y="5325581"/>
            <a:ext cx="4810063" cy="261610"/>
          </a:xfrm>
          <a:prstGeom prst="rect">
            <a:avLst/>
          </a:prstGeom>
          <a:solidFill>
            <a:schemeClr val="accent4">
              <a:lumMod val="50000"/>
            </a:schemeClr>
          </a:solidFill>
          <a:ln w="19050">
            <a:solidFill>
              <a:schemeClr val="accent4">
                <a:lumMod val="50000"/>
              </a:schemeClr>
            </a:solidFill>
          </a:ln>
        </p:spPr>
        <p:txBody>
          <a:bodyPr wrap="square" rtlCol="0">
            <a:spAutoFit/>
          </a:bodyPr>
          <a:lstStyle/>
          <a:p>
            <a:pPr algn="ctr"/>
            <a:r>
              <a:rPr lang="en-GB" sz="1100" b="1" dirty="0">
                <a:solidFill>
                  <a:schemeClr val="bg1"/>
                </a:solidFill>
              </a:rPr>
              <a:t>Further Methods</a:t>
            </a:r>
          </a:p>
        </p:txBody>
      </p:sp>
      <p:pic>
        <p:nvPicPr>
          <p:cNvPr id="2" name="Picture 1" descr="POLICEMAN CARTOON VECTOR">
            <a:extLst>
              <a:ext uri="{FF2B5EF4-FFF2-40B4-BE49-F238E27FC236}">
                <a16:creationId xmlns:a16="http://schemas.microsoft.com/office/drawing/2014/main" id="{C52B6FDF-97D2-2DE3-0990-858C453252BA}"/>
              </a:ext>
            </a:extLst>
          </p:cNvPr>
          <p:cNvPicPr>
            <a:picLocks noChangeAspect="1" noChangeArrowheads="1"/>
          </p:cNvPicPr>
          <p:nvPr/>
        </p:nvPicPr>
        <p:blipFill rotWithShape="1">
          <a:blip r:embed="rId3" cstate="print">
            <a:extLst>
              <a:ext uri="{BEBA8EAE-BF5A-486C-A8C5-ECC9F3942E4B}">
                <a14:imgProps xmlns:a14="http://schemas.microsoft.com/office/drawing/2010/main">
                  <a14:imgLayer r:embed="rId4">
                    <a14:imgEffect>
                      <a14:backgroundRemoval t="5606" b="90000" l="10000" r="90000">
                        <a14:foregroundMark x1="48788" y1="5606" x2="50758" y2="13939"/>
                      </a14:backgroundRemoval>
                    </a14:imgEffect>
                  </a14:imgLayer>
                </a14:imgProps>
              </a:ext>
              <a:ext uri="{28A0092B-C50C-407E-A947-70E740481C1C}">
                <a14:useLocalDpi xmlns:a14="http://schemas.microsoft.com/office/drawing/2010/main" val="0"/>
              </a:ext>
            </a:extLst>
          </a:blip>
          <a:srcRect l="31667" t="4092" r="33629" b="12423"/>
          <a:stretch/>
        </p:blipFill>
        <p:spPr bwMode="auto">
          <a:xfrm>
            <a:off x="11210926" y="153999"/>
            <a:ext cx="776868" cy="1391892"/>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descr="POLICEMAN CARTOON VECTOR">
            <a:extLst>
              <a:ext uri="{FF2B5EF4-FFF2-40B4-BE49-F238E27FC236}">
                <a16:creationId xmlns:a16="http://schemas.microsoft.com/office/drawing/2014/main" id="{627D6D84-8EC6-5C1E-A7CD-C46B9E3DEE4A}"/>
              </a:ext>
            </a:extLst>
          </p:cNvPr>
          <p:cNvPicPr>
            <a:picLocks noChangeAspect="1" noChangeArrowheads="1"/>
          </p:cNvPicPr>
          <p:nvPr/>
        </p:nvPicPr>
        <p:blipFill rotWithShape="1">
          <a:blip r:embed="rId3">
            <a:extLst>
              <a:ext uri="{BEBA8EAE-BF5A-486C-A8C5-ECC9F3942E4B}">
                <a14:imgProps xmlns:a14="http://schemas.microsoft.com/office/drawing/2010/main">
                  <a14:imgLayer r:embed="rId4">
                    <a14:imgEffect>
                      <a14:backgroundRemoval t="5606" b="90000" l="10000" r="90000">
                        <a14:foregroundMark x1="48788" y1="5606" x2="50758" y2="13939"/>
                      </a14:backgroundRemoval>
                    </a14:imgEffect>
                  </a14:imgLayer>
                </a14:imgProps>
              </a:ext>
              <a:ext uri="{28A0092B-C50C-407E-A947-70E740481C1C}">
                <a14:useLocalDpi xmlns:a14="http://schemas.microsoft.com/office/drawing/2010/main" val="0"/>
              </a:ext>
            </a:extLst>
          </a:blip>
          <a:srcRect l="31667" t="4092" r="33629" b="12423"/>
          <a:stretch/>
        </p:blipFill>
        <p:spPr bwMode="auto">
          <a:xfrm>
            <a:off x="2532191" y="4635269"/>
            <a:ext cx="1096833" cy="19651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34066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p:cNvSpPr txBox="1"/>
          <p:nvPr/>
        </p:nvSpPr>
        <p:spPr>
          <a:xfrm>
            <a:off x="82243" y="920245"/>
            <a:ext cx="3005239" cy="5909310"/>
          </a:xfrm>
          <a:prstGeom prst="rect">
            <a:avLst/>
          </a:prstGeom>
          <a:solidFill>
            <a:schemeClr val="bg1"/>
          </a:solidFill>
          <a:ln w="19050">
            <a:solidFill>
              <a:schemeClr val="tx1"/>
            </a:solidFill>
          </a:ln>
        </p:spPr>
        <p:txBody>
          <a:bodyPr wrap="square" rtlCol="0">
            <a:spAutoFit/>
          </a:bodyPr>
          <a:lstStyle/>
          <a:p>
            <a:r>
              <a:rPr lang="en-GB" sz="1050" b="1" dirty="0"/>
              <a:t>A LACK OF FORENSIC SCIENTIFIC METHODS: </a:t>
            </a:r>
            <a:r>
              <a:rPr lang="en-GB" sz="1050" dirty="0"/>
              <a:t>The Metropolitan Police had almost no scientific methods to help them solve a crime.  Their only hope was to catch the killer in the act.</a:t>
            </a:r>
          </a:p>
          <a:p>
            <a:r>
              <a:rPr lang="en-GB" sz="1050" b="1" dirty="0"/>
              <a:t>FINGERPRINTING: </a:t>
            </a:r>
            <a:r>
              <a:rPr lang="en-GB" sz="1050" dirty="0"/>
              <a:t>Finger printing was known about but the detectives at the time did not believed in it or take it seriously enough.</a:t>
            </a:r>
          </a:p>
          <a:p>
            <a:r>
              <a:rPr lang="en-GB" sz="1050" b="1" dirty="0"/>
              <a:t>BLOOD ANALYSIS: </a:t>
            </a:r>
            <a:r>
              <a:rPr lang="en-GB" sz="1050" dirty="0"/>
              <a:t>Scientists were not able to detect the difference between </a:t>
            </a:r>
            <a:r>
              <a:rPr lang="en-GB" sz="1050" b="1" dirty="0"/>
              <a:t>human and animal blood </a:t>
            </a:r>
            <a:r>
              <a:rPr lang="en-GB" sz="1050" dirty="0"/>
              <a:t>let alone blood types. In Whitechapel, any number of blood samples could be found on the streets from butchers shops, slaughter houses, to drunken attacks.</a:t>
            </a:r>
          </a:p>
          <a:p>
            <a:r>
              <a:rPr lang="en-GB" sz="1050" b="1" dirty="0"/>
              <a:t>DATEBASE COLLECTIONS: </a:t>
            </a:r>
            <a:r>
              <a:rPr lang="en-GB" sz="1050" dirty="0"/>
              <a:t>There was no ‘</a:t>
            </a:r>
            <a:r>
              <a:rPr lang="en-GB" sz="1050" b="1" dirty="0"/>
              <a:t>data-base</a:t>
            </a:r>
            <a:r>
              <a:rPr lang="en-GB" sz="1050" dirty="0"/>
              <a:t>’ or collection of photographs of known criminals in the area for police to use.  Police forces did not often share information with other forces.  A criminal in the H Division area of Whitechapel could easily move to another part of London &amp; not be known about.</a:t>
            </a:r>
          </a:p>
          <a:p>
            <a:r>
              <a:rPr lang="en-GB" sz="1050" b="1" dirty="0"/>
              <a:t>PHOTOGRAPHY: </a:t>
            </a:r>
            <a:r>
              <a:rPr lang="en-GB" sz="1050" dirty="0"/>
              <a:t>Crime-Scene Photography was only just beginning to be used to record evidence.  The quality was poor and only the body would be photographed rather than the whole crime scene which may have given more evidence.</a:t>
            </a:r>
          </a:p>
          <a:p>
            <a:r>
              <a:rPr lang="en-GB" sz="1050" b="1" dirty="0"/>
              <a:t>OLD ATTITUDES: </a:t>
            </a:r>
            <a:r>
              <a:rPr lang="en-GB" sz="1050" dirty="0"/>
              <a:t>Older officers still believed that photographing the eyes of a victim might record the last image they saw in the reflection of the eyes. They were reluctant to any type of change or scientific methods which could have helped.</a:t>
            </a:r>
          </a:p>
          <a:p>
            <a:r>
              <a:rPr lang="en-GB" sz="1050" b="1" dirty="0"/>
              <a:t>LACK OF EXPERIENCE: </a:t>
            </a:r>
            <a:r>
              <a:rPr lang="en-GB" sz="1050" dirty="0"/>
              <a:t>The police in Whitechapel had never had experience of such crimes before.  The mutilation of at least 5 women was a shock for them as well as the local community.  They had little experience and no training about how to deal with such investigations.</a:t>
            </a:r>
          </a:p>
        </p:txBody>
      </p:sp>
      <p:sp>
        <p:nvSpPr>
          <p:cNvPr id="19" name="TextBox 18"/>
          <p:cNvSpPr txBox="1"/>
          <p:nvPr/>
        </p:nvSpPr>
        <p:spPr>
          <a:xfrm>
            <a:off x="82241" y="458580"/>
            <a:ext cx="3005241" cy="461665"/>
          </a:xfrm>
          <a:prstGeom prst="rect">
            <a:avLst/>
          </a:prstGeom>
          <a:solidFill>
            <a:srgbClr val="0070C0"/>
          </a:solidFill>
          <a:ln w="19050">
            <a:solidFill>
              <a:schemeClr val="tx1"/>
            </a:solidFill>
          </a:ln>
        </p:spPr>
        <p:txBody>
          <a:bodyPr wrap="square" rtlCol="0">
            <a:spAutoFit/>
          </a:bodyPr>
          <a:lstStyle/>
          <a:p>
            <a:pPr algn="ctr"/>
            <a:r>
              <a:rPr lang="en-GB" sz="1200" b="1" dirty="0">
                <a:solidFill>
                  <a:schemeClr val="bg1"/>
                </a:solidFill>
              </a:rPr>
              <a:t>The limits of police methods used to catch Jack the Ripper</a:t>
            </a:r>
          </a:p>
        </p:txBody>
      </p:sp>
      <p:sp>
        <p:nvSpPr>
          <p:cNvPr id="12" name="TextBox 11"/>
          <p:cNvSpPr txBox="1"/>
          <p:nvPr/>
        </p:nvSpPr>
        <p:spPr>
          <a:xfrm>
            <a:off x="5855681" y="4341698"/>
            <a:ext cx="6232923" cy="900246"/>
          </a:xfrm>
          <a:prstGeom prst="rect">
            <a:avLst/>
          </a:prstGeom>
          <a:solidFill>
            <a:schemeClr val="bg1"/>
          </a:solidFill>
          <a:ln w="19050">
            <a:solidFill>
              <a:schemeClr val="tx1"/>
            </a:solidFill>
          </a:ln>
        </p:spPr>
        <p:txBody>
          <a:bodyPr wrap="square" rtlCol="0">
            <a:spAutoFit/>
          </a:bodyPr>
          <a:lstStyle/>
          <a:p>
            <a:r>
              <a:rPr lang="en-GB" sz="1050" dirty="0"/>
              <a:t>Such was the publicity and panic about the murders that over </a:t>
            </a:r>
            <a:r>
              <a:rPr lang="en-GB" sz="1050" b="1" dirty="0"/>
              <a:t>300 letters and postcards </a:t>
            </a:r>
            <a:r>
              <a:rPr lang="en-GB" sz="1050" dirty="0"/>
              <a:t>were sent to either the police or the local newspapers by men claiming to be the killer.  The letters all had to be followed up which took time and men away from investigating further.  Most of the letters were fake which was a huge waste of police resources. After the double murder of Elizabeth Stride and Catherine Eddowes, the Whitechapel public were even more critical of the police.  Emotions ran high and the police were targets of this anger.</a:t>
            </a:r>
            <a:endParaRPr lang="en-GB" sz="1000" dirty="0"/>
          </a:p>
        </p:txBody>
      </p:sp>
      <p:sp>
        <p:nvSpPr>
          <p:cNvPr id="14" name="TextBox 13"/>
          <p:cNvSpPr txBox="1"/>
          <p:nvPr/>
        </p:nvSpPr>
        <p:spPr>
          <a:xfrm>
            <a:off x="5855681" y="5612094"/>
            <a:ext cx="6232923" cy="1061829"/>
          </a:xfrm>
          <a:prstGeom prst="rect">
            <a:avLst/>
          </a:prstGeom>
          <a:solidFill>
            <a:schemeClr val="bg1"/>
          </a:solidFill>
          <a:ln w="19050">
            <a:solidFill>
              <a:schemeClr val="tx1"/>
            </a:solidFill>
          </a:ln>
        </p:spPr>
        <p:txBody>
          <a:bodyPr wrap="square" rtlCol="0">
            <a:spAutoFit/>
          </a:bodyPr>
          <a:lstStyle/>
          <a:p>
            <a:r>
              <a:rPr lang="en-GB" sz="1050" dirty="0"/>
              <a:t>Newspapers, especially the </a:t>
            </a:r>
            <a:r>
              <a:rPr lang="en-GB" sz="1050" b="1" dirty="0"/>
              <a:t>sensationalist </a:t>
            </a:r>
            <a:r>
              <a:rPr lang="en-GB" sz="1050" dirty="0"/>
              <a:t>and cheap </a:t>
            </a:r>
            <a:r>
              <a:rPr lang="en-GB" sz="1050" b="1" dirty="0"/>
              <a:t>Penny Dreadful illustrated </a:t>
            </a:r>
            <a:r>
              <a:rPr lang="en-GB" sz="1050" dirty="0"/>
              <a:t>newspapers</a:t>
            </a:r>
            <a:r>
              <a:rPr lang="en-GB" sz="1050" b="1" dirty="0"/>
              <a:t> </a:t>
            </a:r>
            <a:r>
              <a:rPr lang="en-GB" sz="1050" dirty="0"/>
              <a:t>made the most of the murders with </a:t>
            </a:r>
            <a:r>
              <a:rPr lang="en-GB" sz="1050" b="1" dirty="0"/>
              <a:t>dramatic</a:t>
            </a:r>
            <a:r>
              <a:rPr lang="en-GB" sz="1050" dirty="0"/>
              <a:t> images of the victims and </a:t>
            </a:r>
            <a:r>
              <a:rPr lang="en-GB" sz="1050" b="1" dirty="0"/>
              <a:t>wild</a:t>
            </a:r>
            <a:r>
              <a:rPr lang="en-GB" sz="1050" dirty="0"/>
              <a:t> </a:t>
            </a:r>
            <a:r>
              <a:rPr lang="en-GB" sz="1050" b="1" dirty="0"/>
              <a:t>speculation</a:t>
            </a:r>
            <a:r>
              <a:rPr lang="en-GB" sz="1050" dirty="0"/>
              <a:t> (guesswork) about the murders. This </a:t>
            </a:r>
            <a:r>
              <a:rPr lang="en-GB" sz="1050" b="1" dirty="0"/>
              <a:t>whipped up public emotions </a:t>
            </a:r>
            <a:r>
              <a:rPr lang="en-GB" sz="1050" dirty="0"/>
              <a:t>further and put more pressure on the police. </a:t>
            </a:r>
            <a:r>
              <a:rPr lang="en-GB" sz="1050" b="1" dirty="0"/>
              <a:t>Journalists </a:t>
            </a:r>
            <a:r>
              <a:rPr lang="en-GB" sz="1050" dirty="0"/>
              <a:t>were quick to jump to their own conclusions on poor evidence or unreliable eye witness accounts.  Many press articles were keen to accuse the killer of being ‘</a:t>
            </a:r>
            <a:r>
              <a:rPr lang="en-GB" sz="1050" b="1" dirty="0"/>
              <a:t>foreign</a:t>
            </a:r>
            <a:r>
              <a:rPr lang="en-GB" sz="1050" dirty="0"/>
              <a:t>’, and published articles which accused the killer of being </a:t>
            </a:r>
            <a:r>
              <a:rPr lang="en-GB" sz="1050" b="1" dirty="0"/>
              <a:t>Jewish</a:t>
            </a:r>
            <a:r>
              <a:rPr lang="en-GB" sz="1050" dirty="0"/>
              <a:t>.  This led to further tension in the area with more anti-Semitic attacks for the police to deal with.</a:t>
            </a:r>
          </a:p>
        </p:txBody>
      </p:sp>
      <p:sp>
        <p:nvSpPr>
          <p:cNvPr id="17" name="TextBox 16"/>
          <p:cNvSpPr txBox="1"/>
          <p:nvPr/>
        </p:nvSpPr>
        <p:spPr>
          <a:xfrm>
            <a:off x="3165788" y="778530"/>
            <a:ext cx="2602623" cy="3808735"/>
          </a:xfrm>
          <a:prstGeom prst="rect">
            <a:avLst/>
          </a:prstGeom>
          <a:solidFill>
            <a:schemeClr val="bg1"/>
          </a:solidFill>
          <a:ln w="19050">
            <a:solidFill>
              <a:schemeClr val="tx1"/>
            </a:solidFill>
          </a:ln>
        </p:spPr>
        <p:txBody>
          <a:bodyPr wrap="square" rtlCol="0">
            <a:spAutoFit/>
          </a:bodyPr>
          <a:lstStyle/>
          <a:p>
            <a:r>
              <a:rPr lang="en-GB" sz="1050" dirty="0"/>
              <a:t>When Catherine Eddowes was killed just on the border between the </a:t>
            </a:r>
            <a:r>
              <a:rPr lang="en-GB" sz="1050" b="1" dirty="0"/>
              <a:t>Metropolitan Police </a:t>
            </a:r>
            <a:r>
              <a:rPr lang="en-GB" sz="1050" dirty="0"/>
              <a:t>and the separate </a:t>
            </a:r>
            <a:r>
              <a:rPr lang="en-GB" sz="1050" b="1" dirty="0"/>
              <a:t>City of London Police </a:t>
            </a:r>
            <a:r>
              <a:rPr lang="en-GB" sz="1050" dirty="0"/>
              <a:t>the ongoing rivalry meant that vital evidence was removed.  After the discovery of Eddowes, </a:t>
            </a:r>
            <a:r>
              <a:rPr lang="en-GB" sz="1050" b="1" dirty="0"/>
              <a:t>PC Alfred Long </a:t>
            </a:r>
            <a:r>
              <a:rPr lang="en-GB" sz="1050" dirty="0"/>
              <a:t>of H Division discovered a piece of Eddowes’ apron, smeared with blood half a mile away in Goulston Street.  In the alleyway behind was a message chalked onto a wall which read ‘</a:t>
            </a:r>
            <a:r>
              <a:rPr lang="en-GB" sz="1050" b="1" dirty="0"/>
              <a:t>The Juwes (Jews) are the men that will not be blamed for nothing’</a:t>
            </a:r>
            <a:r>
              <a:rPr lang="en-GB" sz="1050" dirty="0"/>
              <a:t>. Charles Warren wanted to make sure the murder was investigated by the Metropolitan Police and so ordered the </a:t>
            </a:r>
            <a:r>
              <a:rPr lang="en-GB" sz="1050" b="1" dirty="0"/>
              <a:t>message to be washed off</a:t>
            </a:r>
            <a:r>
              <a:rPr lang="en-GB" sz="1050" dirty="0"/>
              <a:t>.  Firstly, he feared a backlash from the Jewish community.  However, it is believed he did not want their rivals the City of London police using this evidence to catch the killer before the Metropolitan Police.  This </a:t>
            </a:r>
            <a:r>
              <a:rPr lang="en-GB" sz="1050" b="1" dirty="0"/>
              <a:t>bitter rivalry </a:t>
            </a:r>
            <a:r>
              <a:rPr lang="en-GB" sz="1050" dirty="0"/>
              <a:t>was one of the biggest problems of police investigation around Whitechapel at the time.</a:t>
            </a:r>
          </a:p>
        </p:txBody>
      </p:sp>
      <p:sp>
        <p:nvSpPr>
          <p:cNvPr id="21" name="TextBox 20"/>
          <p:cNvSpPr txBox="1"/>
          <p:nvPr/>
        </p:nvSpPr>
        <p:spPr>
          <a:xfrm>
            <a:off x="82240" y="52173"/>
            <a:ext cx="1070285" cy="338554"/>
          </a:xfrm>
          <a:prstGeom prst="rect">
            <a:avLst/>
          </a:prstGeom>
          <a:solidFill>
            <a:schemeClr val="accent5">
              <a:lumMod val="50000"/>
            </a:schemeClr>
          </a:solidFill>
        </p:spPr>
        <p:txBody>
          <a:bodyPr wrap="square" rtlCol="0">
            <a:spAutoFit/>
          </a:bodyPr>
          <a:lstStyle/>
          <a:p>
            <a:pPr algn="ctr"/>
            <a:r>
              <a:rPr lang="en-GB" sz="1600" dirty="0">
                <a:solidFill>
                  <a:schemeClr val="bg1"/>
                </a:solidFill>
                <a:latin typeface="Berlin Sans FB" panose="020E0602020502020306" pitchFamily="34" charset="0"/>
              </a:rPr>
              <a:t>Lesson 8</a:t>
            </a:r>
            <a:endParaRPr lang="en-GB" sz="1400" dirty="0">
              <a:solidFill>
                <a:schemeClr val="bg1"/>
              </a:solidFill>
              <a:latin typeface="Berlin Sans FB" panose="020E0602020502020306" pitchFamily="34" charset="0"/>
            </a:endParaRPr>
          </a:p>
        </p:txBody>
      </p:sp>
      <p:sp>
        <p:nvSpPr>
          <p:cNvPr id="22" name="TextBox 21"/>
          <p:cNvSpPr txBox="1"/>
          <p:nvPr/>
        </p:nvSpPr>
        <p:spPr>
          <a:xfrm>
            <a:off x="1219200" y="52173"/>
            <a:ext cx="10884456" cy="338554"/>
          </a:xfrm>
          <a:prstGeom prst="rect">
            <a:avLst/>
          </a:prstGeom>
          <a:solidFill>
            <a:schemeClr val="accent5">
              <a:lumMod val="50000"/>
            </a:schemeClr>
          </a:solidFill>
        </p:spPr>
        <p:txBody>
          <a:bodyPr wrap="square" rtlCol="0">
            <a:spAutoFit/>
          </a:bodyPr>
          <a:lstStyle/>
          <a:p>
            <a:r>
              <a:rPr lang="en-GB" sz="1600" dirty="0">
                <a:solidFill>
                  <a:schemeClr val="bg1"/>
                </a:solidFill>
                <a:latin typeface="Berlin Sans FB" panose="020E0602020502020306" pitchFamily="34" charset="0"/>
              </a:rPr>
              <a:t>What Obstacles did the police in Whitechapel have to catch Jack the Ripper in 1888? </a:t>
            </a:r>
            <a:endParaRPr lang="en-GB" sz="1400" dirty="0">
              <a:solidFill>
                <a:schemeClr val="bg1"/>
              </a:solidFill>
              <a:latin typeface="Berlin Sans FB" panose="020E0602020502020306" pitchFamily="34" charset="0"/>
            </a:endParaRPr>
          </a:p>
        </p:txBody>
      </p:sp>
      <p:sp>
        <p:nvSpPr>
          <p:cNvPr id="16" name="TextBox 15"/>
          <p:cNvSpPr txBox="1"/>
          <p:nvPr/>
        </p:nvSpPr>
        <p:spPr>
          <a:xfrm>
            <a:off x="5855681" y="2101805"/>
            <a:ext cx="6249415" cy="1869743"/>
          </a:xfrm>
          <a:prstGeom prst="rect">
            <a:avLst/>
          </a:prstGeom>
          <a:solidFill>
            <a:schemeClr val="bg1"/>
          </a:solidFill>
          <a:ln w="19050">
            <a:solidFill>
              <a:schemeClr val="tx1"/>
            </a:solidFill>
          </a:ln>
        </p:spPr>
        <p:txBody>
          <a:bodyPr wrap="square" rtlCol="0">
            <a:spAutoFit/>
          </a:bodyPr>
          <a:lstStyle/>
          <a:p>
            <a:r>
              <a:rPr lang="en-GB" sz="1050" dirty="0"/>
              <a:t>The Metropolitan Police did not want to offer a reward for the capture of Jack the Ripper as they believed it would lead to time wasters and false leads.  However, </a:t>
            </a:r>
            <a:r>
              <a:rPr lang="en-GB" sz="1050" b="1" dirty="0"/>
              <a:t>George Lusk </a:t>
            </a:r>
            <a:r>
              <a:rPr lang="en-GB" sz="1050" dirty="0"/>
              <a:t>publically offered a reward for any useful information about the killer. Members of the Whitechapel Vigilance Committee took to the streets night after night, armed with </a:t>
            </a:r>
            <a:r>
              <a:rPr lang="en-GB" sz="1050" b="1" dirty="0"/>
              <a:t>burning planks of wood</a:t>
            </a:r>
            <a:r>
              <a:rPr lang="en-GB" sz="1050" dirty="0"/>
              <a:t>, </a:t>
            </a:r>
            <a:r>
              <a:rPr lang="en-GB" sz="1050" b="1" dirty="0"/>
              <a:t>whistles</a:t>
            </a:r>
            <a:r>
              <a:rPr lang="en-GB" sz="1050" dirty="0"/>
              <a:t> and </a:t>
            </a:r>
            <a:r>
              <a:rPr lang="en-GB" sz="1050" b="1" dirty="0"/>
              <a:t>hob-nailed boots</a:t>
            </a:r>
            <a:r>
              <a:rPr lang="en-GB" sz="1050" dirty="0"/>
              <a:t>.  They hoped to drive out the killer or catch him in the act.  They also </a:t>
            </a:r>
            <a:r>
              <a:rPr lang="en-GB" sz="1050" b="1" dirty="0"/>
              <a:t>wrote to the government </a:t>
            </a:r>
            <a:r>
              <a:rPr lang="en-GB" sz="1050" dirty="0"/>
              <a:t>to complain about the lack of protection being given to the local people, so they also set up their own nightly patrols. They met every evening in </a:t>
            </a:r>
            <a:r>
              <a:rPr lang="en-GB" sz="1050" b="1" dirty="0"/>
              <a:t>The Crown </a:t>
            </a:r>
            <a:r>
              <a:rPr lang="en-GB" sz="1050" dirty="0"/>
              <a:t>pub and after closing time and went out patrolling the streets. The Metropolitan police often came into conflict with the Whitechapel Vigilance Committee who often accused the police of failing to look after the local people of Whitechapel. </a:t>
            </a:r>
            <a:r>
              <a:rPr lang="en-GB" sz="1050" b="1" dirty="0"/>
              <a:t>George Lusk </a:t>
            </a:r>
            <a:r>
              <a:rPr lang="en-GB" sz="1050" dirty="0"/>
              <a:t>was even sent a letter and a parcel in the post, apparently from the killer.  The letter is known as the ‘</a:t>
            </a:r>
            <a:r>
              <a:rPr lang="en-GB" sz="1050" b="1" dirty="0"/>
              <a:t>From Hell</a:t>
            </a:r>
            <a:r>
              <a:rPr lang="en-GB" sz="1050" dirty="0"/>
              <a:t>’ letter and the parcel contained half a human kidney.  This was linked to the killing of Catherine Eddowes.</a:t>
            </a:r>
          </a:p>
        </p:txBody>
      </p:sp>
      <p:sp>
        <p:nvSpPr>
          <p:cNvPr id="24" name="TextBox 23"/>
          <p:cNvSpPr txBox="1"/>
          <p:nvPr/>
        </p:nvSpPr>
        <p:spPr>
          <a:xfrm>
            <a:off x="3165788" y="466365"/>
            <a:ext cx="2602623" cy="276999"/>
          </a:xfrm>
          <a:prstGeom prst="rect">
            <a:avLst/>
          </a:prstGeom>
          <a:solidFill>
            <a:schemeClr val="accent6">
              <a:lumMod val="50000"/>
            </a:schemeClr>
          </a:solidFill>
          <a:ln w="19050">
            <a:solidFill>
              <a:schemeClr val="accent6">
                <a:lumMod val="50000"/>
              </a:schemeClr>
            </a:solidFill>
          </a:ln>
        </p:spPr>
        <p:txBody>
          <a:bodyPr wrap="square" rtlCol="0">
            <a:spAutoFit/>
          </a:bodyPr>
          <a:lstStyle/>
          <a:p>
            <a:pPr algn="ctr"/>
            <a:r>
              <a:rPr lang="en-GB" sz="1200" b="1" dirty="0">
                <a:solidFill>
                  <a:schemeClr val="bg1"/>
                </a:solidFill>
              </a:rPr>
              <a:t>Police Force Rivalry</a:t>
            </a:r>
          </a:p>
        </p:txBody>
      </p:sp>
      <p:sp>
        <p:nvSpPr>
          <p:cNvPr id="26" name="TextBox 25"/>
          <p:cNvSpPr txBox="1"/>
          <p:nvPr/>
        </p:nvSpPr>
        <p:spPr>
          <a:xfrm>
            <a:off x="5855681" y="1870154"/>
            <a:ext cx="6256941" cy="276999"/>
          </a:xfrm>
          <a:prstGeom prst="rect">
            <a:avLst/>
          </a:prstGeom>
          <a:solidFill>
            <a:schemeClr val="accent4">
              <a:lumMod val="50000"/>
            </a:schemeClr>
          </a:solidFill>
          <a:ln w="19050">
            <a:solidFill>
              <a:schemeClr val="accent6">
                <a:lumMod val="50000"/>
              </a:schemeClr>
            </a:solidFill>
          </a:ln>
        </p:spPr>
        <p:txBody>
          <a:bodyPr wrap="square" rtlCol="0">
            <a:spAutoFit/>
          </a:bodyPr>
          <a:lstStyle/>
          <a:p>
            <a:pPr algn="ctr"/>
            <a:r>
              <a:rPr lang="en-GB" sz="1200" b="1" dirty="0">
                <a:solidFill>
                  <a:schemeClr val="bg1"/>
                </a:solidFill>
              </a:rPr>
              <a:t>Rewards, Protests, Night Patrols and Body Parts</a:t>
            </a:r>
          </a:p>
        </p:txBody>
      </p:sp>
      <p:sp>
        <p:nvSpPr>
          <p:cNvPr id="27" name="TextBox 26"/>
          <p:cNvSpPr txBox="1"/>
          <p:nvPr/>
        </p:nvSpPr>
        <p:spPr>
          <a:xfrm>
            <a:off x="5846716" y="743364"/>
            <a:ext cx="6249413" cy="1061829"/>
          </a:xfrm>
          <a:prstGeom prst="rect">
            <a:avLst/>
          </a:prstGeom>
          <a:solidFill>
            <a:schemeClr val="bg1"/>
          </a:solidFill>
          <a:ln w="19050">
            <a:solidFill>
              <a:schemeClr val="tx1"/>
            </a:solidFill>
          </a:ln>
        </p:spPr>
        <p:txBody>
          <a:bodyPr wrap="square" rtlCol="0">
            <a:spAutoFit/>
          </a:bodyPr>
          <a:lstStyle/>
          <a:p>
            <a:r>
              <a:rPr lang="en-GB" sz="1050" dirty="0"/>
              <a:t>The Whitechapel Vigilance Committee were a</a:t>
            </a:r>
            <a:r>
              <a:rPr lang="en-GB" sz="1050" b="1" dirty="0"/>
              <a:t> </a:t>
            </a:r>
            <a:r>
              <a:rPr lang="en-GB" sz="1050" dirty="0"/>
              <a:t>group of </a:t>
            </a:r>
            <a:r>
              <a:rPr lang="en-GB" sz="1050" b="1" dirty="0"/>
              <a:t>businessmen </a:t>
            </a:r>
            <a:r>
              <a:rPr lang="en-GB" sz="1050" dirty="0"/>
              <a:t>and</a:t>
            </a:r>
            <a:r>
              <a:rPr lang="en-GB" sz="1050" b="1" dirty="0"/>
              <a:t> traders </a:t>
            </a:r>
            <a:r>
              <a:rPr lang="en-GB" sz="1050" dirty="0"/>
              <a:t>in Whitechapel. They were led by a trader called </a:t>
            </a:r>
            <a:r>
              <a:rPr lang="en-GB" sz="1050" b="1" dirty="0"/>
              <a:t>George Lusk</a:t>
            </a:r>
            <a:r>
              <a:rPr lang="en-GB" sz="1050" dirty="0"/>
              <a:t>. They were so frustrated with the lack of police progress after the killing of Mary Ann Nicholls, that they set up their own ‘</a:t>
            </a:r>
            <a:r>
              <a:rPr lang="en-GB" sz="1050" b="1" dirty="0"/>
              <a:t>Vigilance</a:t>
            </a:r>
            <a:r>
              <a:rPr lang="en-GB" sz="1050" dirty="0"/>
              <a:t>’ group.  Vigilantes are groups who take on the responsibility of tackling crime themselves because they believe the official police force are not able to do so. They were determined to embarrass the police, stir up local feeling further and put pressure on the government to do more to catch Jack the Ripper. </a:t>
            </a:r>
          </a:p>
        </p:txBody>
      </p:sp>
      <p:sp>
        <p:nvSpPr>
          <p:cNvPr id="25" name="TextBox 24"/>
          <p:cNvSpPr txBox="1"/>
          <p:nvPr/>
        </p:nvSpPr>
        <p:spPr>
          <a:xfrm>
            <a:off x="5846716" y="466365"/>
            <a:ext cx="6249413" cy="276999"/>
          </a:xfrm>
          <a:prstGeom prst="rect">
            <a:avLst/>
          </a:prstGeom>
          <a:solidFill>
            <a:schemeClr val="accent4">
              <a:lumMod val="50000"/>
            </a:schemeClr>
          </a:solidFill>
          <a:ln w="19050">
            <a:solidFill>
              <a:schemeClr val="accent6">
                <a:lumMod val="50000"/>
              </a:schemeClr>
            </a:solidFill>
          </a:ln>
        </p:spPr>
        <p:txBody>
          <a:bodyPr wrap="square" rtlCol="0">
            <a:spAutoFit/>
          </a:bodyPr>
          <a:lstStyle/>
          <a:p>
            <a:pPr algn="ctr"/>
            <a:r>
              <a:rPr lang="en-GB" sz="1200" b="1" dirty="0">
                <a:solidFill>
                  <a:schemeClr val="bg1"/>
                </a:solidFill>
              </a:rPr>
              <a:t>The Whitechapel Vigilance Committee</a:t>
            </a:r>
          </a:p>
        </p:txBody>
      </p:sp>
      <p:sp>
        <p:nvSpPr>
          <p:cNvPr id="28" name="TextBox 27"/>
          <p:cNvSpPr txBox="1"/>
          <p:nvPr/>
        </p:nvSpPr>
        <p:spPr>
          <a:xfrm>
            <a:off x="5855682" y="4064699"/>
            <a:ext cx="6240448" cy="276999"/>
          </a:xfrm>
          <a:prstGeom prst="rect">
            <a:avLst/>
          </a:prstGeom>
          <a:solidFill>
            <a:schemeClr val="accent3">
              <a:lumMod val="50000"/>
            </a:schemeClr>
          </a:solidFill>
          <a:ln w="19050">
            <a:solidFill>
              <a:schemeClr val="accent6">
                <a:lumMod val="50000"/>
              </a:schemeClr>
            </a:solidFill>
          </a:ln>
        </p:spPr>
        <p:txBody>
          <a:bodyPr wrap="square" rtlCol="0">
            <a:spAutoFit/>
          </a:bodyPr>
          <a:lstStyle/>
          <a:p>
            <a:pPr algn="ctr"/>
            <a:r>
              <a:rPr lang="en-GB" sz="1200" b="1" dirty="0">
                <a:solidFill>
                  <a:schemeClr val="bg1"/>
                </a:solidFill>
              </a:rPr>
              <a:t>Public Involvement &amp; Attitudes</a:t>
            </a:r>
          </a:p>
        </p:txBody>
      </p:sp>
      <p:sp>
        <p:nvSpPr>
          <p:cNvPr id="29" name="TextBox 28"/>
          <p:cNvSpPr txBox="1"/>
          <p:nvPr/>
        </p:nvSpPr>
        <p:spPr>
          <a:xfrm>
            <a:off x="5846717" y="5335095"/>
            <a:ext cx="6241888" cy="276999"/>
          </a:xfrm>
          <a:prstGeom prst="rect">
            <a:avLst/>
          </a:prstGeom>
          <a:solidFill>
            <a:schemeClr val="accent2">
              <a:lumMod val="50000"/>
            </a:schemeClr>
          </a:solidFill>
          <a:ln w="19050">
            <a:solidFill>
              <a:schemeClr val="accent6">
                <a:lumMod val="50000"/>
              </a:schemeClr>
            </a:solidFill>
          </a:ln>
        </p:spPr>
        <p:txBody>
          <a:bodyPr wrap="square" rtlCol="0">
            <a:spAutoFit/>
          </a:bodyPr>
          <a:lstStyle/>
          <a:p>
            <a:pPr algn="ctr"/>
            <a:r>
              <a:rPr lang="en-GB" sz="1200" b="1" dirty="0">
                <a:solidFill>
                  <a:schemeClr val="bg1"/>
                </a:solidFill>
              </a:rPr>
              <a:t>Penny Dreadful Problems</a:t>
            </a:r>
          </a:p>
        </p:txBody>
      </p:sp>
      <p:pic>
        <p:nvPicPr>
          <p:cNvPr id="2" name="Picture 1">
            <a:extLst>
              <a:ext uri="{FF2B5EF4-FFF2-40B4-BE49-F238E27FC236}">
                <a16:creationId xmlns:a16="http://schemas.microsoft.com/office/drawing/2014/main" id="{7952A49B-9A82-7565-8D50-0BB67CB79197}"/>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4052" t="2330" r="3300" b="3691"/>
          <a:stretch/>
        </p:blipFill>
        <p:spPr bwMode="auto">
          <a:xfrm>
            <a:off x="3174752" y="4622431"/>
            <a:ext cx="2593659" cy="21719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8305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p:cNvSpPr txBox="1"/>
          <p:nvPr/>
        </p:nvSpPr>
        <p:spPr>
          <a:xfrm>
            <a:off x="90154" y="759232"/>
            <a:ext cx="4480920" cy="600164"/>
          </a:xfrm>
          <a:prstGeom prst="rect">
            <a:avLst/>
          </a:prstGeom>
          <a:solidFill>
            <a:schemeClr val="bg1"/>
          </a:solidFill>
          <a:ln w="19050">
            <a:solidFill>
              <a:srgbClr val="002060"/>
            </a:solidFill>
          </a:ln>
        </p:spPr>
        <p:txBody>
          <a:bodyPr wrap="square" rtlCol="0">
            <a:spAutoFit/>
          </a:bodyPr>
          <a:lstStyle/>
          <a:p>
            <a:r>
              <a:rPr lang="en-GB" sz="1100" dirty="0"/>
              <a:t>The failure of the police to catch Jack the Ripper, led to a </a:t>
            </a:r>
            <a:r>
              <a:rPr lang="en-GB" sz="1100" b="1" dirty="0"/>
              <a:t>review </a:t>
            </a:r>
            <a:r>
              <a:rPr lang="en-GB" sz="1100" dirty="0"/>
              <a:t>of how the police kept records of criminals and their crimes.  The result was the use of the </a:t>
            </a:r>
            <a:r>
              <a:rPr lang="en-GB" sz="1100" b="1" dirty="0"/>
              <a:t>Bertillon System </a:t>
            </a:r>
            <a:r>
              <a:rPr lang="en-GB" sz="1100" dirty="0"/>
              <a:t>in 1894. </a:t>
            </a:r>
          </a:p>
        </p:txBody>
      </p:sp>
      <p:sp>
        <p:nvSpPr>
          <p:cNvPr id="21" name="TextBox 20"/>
          <p:cNvSpPr txBox="1"/>
          <p:nvPr/>
        </p:nvSpPr>
        <p:spPr>
          <a:xfrm>
            <a:off x="4663443" y="4653337"/>
            <a:ext cx="5439016" cy="830997"/>
          </a:xfrm>
          <a:prstGeom prst="rect">
            <a:avLst/>
          </a:prstGeom>
          <a:solidFill>
            <a:schemeClr val="bg1"/>
          </a:solidFill>
          <a:ln w="19050">
            <a:solidFill>
              <a:schemeClr val="tx1"/>
            </a:solidFill>
          </a:ln>
        </p:spPr>
        <p:txBody>
          <a:bodyPr wrap="square" rtlCol="0">
            <a:spAutoFit/>
          </a:bodyPr>
          <a:lstStyle/>
          <a:p>
            <a:r>
              <a:rPr lang="en-GB" sz="1200" dirty="0"/>
              <a:t>The only form of effective communication in Whitechapel in 1888 was the use of a </a:t>
            </a:r>
            <a:r>
              <a:rPr lang="en-GB" sz="1200" b="1" dirty="0"/>
              <a:t>whistle</a:t>
            </a:r>
            <a:r>
              <a:rPr lang="en-GB" sz="1200" dirty="0"/>
              <a:t> to call for support from nearby officers if needed.  By the 1900s, the police were starting to use newly invented </a:t>
            </a:r>
            <a:r>
              <a:rPr lang="en-GB" sz="1200" b="1" dirty="0"/>
              <a:t>telephone lines</a:t>
            </a:r>
            <a:r>
              <a:rPr lang="en-GB" sz="1200" dirty="0"/>
              <a:t>.  H Division did not use a </a:t>
            </a:r>
            <a:r>
              <a:rPr lang="en-GB" sz="1200" b="1" dirty="0"/>
              <a:t>telephone</a:t>
            </a:r>
            <a:r>
              <a:rPr lang="en-GB" sz="1200" dirty="0"/>
              <a:t> until 1901.  </a:t>
            </a:r>
          </a:p>
        </p:txBody>
      </p:sp>
      <p:sp>
        <p:nvSpPr>
          <p:cNvPr id="22" name="TextBox 21"/>
          <p:cNvSpPr txBox="1"/>
          <p:nvPr/>
        </p:nvSpPr>
        <p:spPr>
          <a:xfrm>
            <a:off x="4672767" y="757616"/>
            <a:ext cx="5443079" cy="769441"/>
          </a:xfrm>
          <a:prstGeom prst="rect">
            <a:avLst/>
          </a:prstGeom>
          <a:solidFill>
            <a:schemeClr val="bg1"/>
          </a:solidFill>
          <a:ln w="19050">
            <a:solidFill>
              <a:schemeClr val="tx1"/>
            </a:solidFill>
          </a:ln>
        </p:spPr>
        <p:txBody>
          <a:bodyPr wrap="square" rtlCol="0">
            <a:spAutoFit/>
          </a:bodyPr>
          <a:lstStyle/>
          <a:p>
            <a:r>
              <a:rPr lang="en-GB" sz="1100" dirty="0"/>
              <a:t>There were great improvements to </a:t>
            </a:r>
            <a:r>
              <a:rPr lang="en-GB" sz="1100" b="1" dirty="0"/>
              <a:t>lighting</a:t>
            </a:r>
            <a:r>
              <a:rPr lang="en-GB" sz="1100" dirty="0"/>
              <a:t>, </a:t>
            </a:r>
            <a:r>
              <a:rPr lang="en-GB" sz="1100" b="1" dirty="0"/>
              <a:t>housing</a:t>
            </a:r>
            <a:r>
              <a:rPr lang="en-GB" sz="1100" dirty="0"/>
              <a:t> and </a:t>
            </a:r>
            <a:r>
              <a:rPr lang="en-GB" sz="1100" b="1" dirty="0"/>
              <a:t>health</a:t>
            </a:r>
            <a:r>
              <a:rPr lang="en-GB" sz="1100" dirty="0"/>
              <a:t> – all as a direct result of the national coverage of the Jack the Ripper murders. The government and the police were forced to admit the link between crime and poverty in places such as Whitechapel. The Jack the Ripper murders in particular led to two key changes in law in 1890:</a:t>
            </a:r>
          </a:p>
        </p:txBody>
      </p:sp>
      <p:sp>
        <p:nvSpPr>
          <p:cNvPr id="23" name="TextBox 22"/>
          <p:cNvSpPr txBox="1"/>
          <p:nvPr/>
        </p:nvSpPr>
        <p:spPr>
          <a:xfrm>
            <a:off x="4682066" y="2944286"/>
            <a:ext cx="5422742" cy="769441"/>
          </a:xfrm>
          <a:prstGeom prst="rect">
            <a:avLst/>
          </a:prstGeom>
          <a:solidFill>
            <a:schemeClr val="bg1"/>
          </a:solidFill>
          <a:ln w="19050">
            <a:solidFill>
              <a:schemeClr val="tx1"/>
            </a:solidFill>
          </a:ln>
        </p:spPr>
        <p:txBody>
          <a:bodyPr wrap="square" rtlCol="0">
            <a:spAutoFit/>
          </a:bodyPr>
          <a:lstStyle/>
          <a:p>
            <a:pPr algn="ctr"/>
            <a:r>
              <a:rPr lang="en-GB" sz="1100" dirty="0"/>
              <a:t>There were no more serial killings but murders in these areas continued regularly in the 1890s.  Hooliganism increased, especially with young people pretending to be Jack the Ripper frightening women.  There was more recorded violence against prostitutes and an increase in burglary in the early 1890s.</a:t>
            </a:r>
            <a:endParaRPr lang="en-GB" sz="1050" dirty="0"/>
          </a:p>
        </p:txBody>
      </p:sp>
      <p:sp>
        <p:nvSpPr>
          <p:cNvPr id="16" name="TextBox 15"/>
          <p:cNvSpPr txBox="1"/>
          <p:nvPr/>
        </p:nvSpPr>
        <p:spPr>
          <a:xfrm>
            <a:off x="82240" y="52173"/>
            <a:ext cx="1070285" cy="338554"/>
          </a:xfrm>
          <a:prstGeom prst="rect">
            <a:avLst/>
          </a:prstGeom>
          <a:solidFill>
            <a:schemeClr val="accent5">
              <a:lumMod val="50000"/>
            </a:schemeClr>
          </a:solidFill>
        </p:spPr>
        <p:txBody>
          <a:bodyPr wrap="square" rtlCol="0">
            <a:spAutoFit/>
          </a:bodyPr>
          <a:lstStyle/>
          <a:p>
            <a:pPr algn="ctr"/>
            <a:r>
              <a:rPr lang="en-GB" sz="1600" dirty="0">
                <a:solidFill>
                  <a:schemeClr val="bg1"/>
                </a:solidFill>
                <a:latin typeface="Berlin Sans FB" panose="020E0602020502020306" pitchFamily="34" charset="0"/>
              </a:rPr>
              <a:t>Lesson 9</a:t>
            </a:r>
            <a:endParaRPr lang="en-GB" sz="1400" dirty="0">
              <a:solidFill>
                <a:schemeClr val="bg1"/>
              </a:solidFill>
              <a:latin typeface="Berlin Sans FB" panose="020E0602020502020306" pitchFamily="34" charset="0"/>
            </a:endParaRPr>
          </a:p>
        </p:txBody>
      </p:sp>
      <p:sp>
        <p:nvSpPr>
          <p:cNvPr id="18" name="TextBox 17"/>
          <p:cNvSpPr txBox="1"/>
          <p:nvPr/>
        </p:nvSpPr>
        <p:spPr>
          <a:xfrm>
            <a:off x="1219199" y="52173"/>
            <a:ext cx="10890561" cy="338554"/>
          </a:xfrm>
          <a:prstGeom prst="rect">
            <a:avLst/>
          </a:prstGeom>
          <a:solidFill>
            <a:schemeClr val="accent5">
              <a:lumMod val="50000"/>
            </a:schemeClr>
          </a:solidFill>
        </p:spPr>
        <p:txBody>
          <a:bodyPr wrap="square" rtlCol="0">
            <a:spAutoFit/>
          </a:bodyPr>
          <a:lstStyle/>
          <a:p>
            <a:r>
              <a:rPr lang="en-GB" sz="1600" dirty="0">
                <a:solidFill>
                  <a:schemeClr val="bg1"/>
                </a:solidFill>
                <a:latin typeface="Berlin Sans FB" panose="020E0602020502020306" pitchFamily="34" charset="0"/>
              </a:rPr>
              <a:t>The lessons learned from the investigation and the improvements made to policing after 1888</a:t>
            </a:r>
            <a:endParaRPr lang="en-GB" sz="1400" dirty="0">
              <a:solidFill>
                <a:schemeClr val="bg1"/>
              </a:solidFill>
              <a:latin typeface="Berlin Sans FB" panose="020E0602020502020306" pitchFamily="34" charset="0"/>
            </a:endParaRPr>
          </a:p>
        </p:txBody>
      </p:sp>
      <p:sp>
        <p:nvSpPr>
          <p:cNvPr id="20" name="TextBox 19"/>
          <p:cNvSpPr txBox="1"/>
          <p:nvPr/>
        </p:nvSpPr>
        <p:spPr>
          <a:xfrm>
            <a:off x="10188884" y="4580913"/>
            <a:ext cx="1902687" cy="577081"/>
          </a:xfrm>
          <a:prstGeom prst="rect">
            <a:avLst/>
          </a:prstGeom>
          <a:solidFill>
            <a:schemeClr val="bg1"/>
          </a:solidFill>
          <a:ln w="19050">
            <a:solidFill>
              <a:schemeClr val="tx1"/>
            </a:solidFill>
          </a:ln>
        </p:spPr>
        <p:txBody>
          <a:bodyPr wrap="square" rtlCol="0">
            <a:spAutoFit/>
          </a:bodyPr>
          <a:lstStyle/>
          <a:p>
            <a:r>
              <a:rPr lang="en-GB" sz="1050" dirty="0"/>
              <a:t>She asked that all the ships in the London dockyards were to be searched.  </a:t>
            </a:r>
          </a:p>
        </p:txBody>
      </p:sp>
      <p:sp>
        <p:nvSpPr>
          <p:cNvPr id="24" name="TextBox 23"/>
          <p:cNvSpPr txBox="1"/>
          <p:nvPr/>
        </p:nvSpPr>
        <p:spPr>
          <a:xfrm>
            <a:off x="82240" y="458016"/>
            <a:ext cx="4489760" cy="307777"/>
          </a:xfrm>
          <a:prstGeom prst="rect">
            <a:avLst/>
          </a:prstGeom>
          <a:solidFill>
            <a:srgbClr val="0070C0"/>
          </a:solidFill>
          <a:ln w="19050">
            <a:solidFill>
              <a:schemeClr val="tx1"/>
            </a:solidFill>
          </a:ln>
        </p:spPr>
        <p:txBody>
          <a:bodyPr wrap="square" rtlCol="0">
            <a:spAutoFit/>
          </a:bodyPr>
          <a:lstStyle/>
          <a:p>
            <a:pPr algn="ctr"/>
            <a:r>
              <a:rPr lang="en-GB" sz="1400" b="1" dirty="0">
                <a:solidFill>
                  <a:schemeClr val="bg1"/>
                </a:solidFill>
              </a:rPr>
              <a:t>The Bertillon System in 1894</a:t>
            </a:r>
          </a:p>
        </p:txBody>
      </p:sp>
      <p:sp>
        <p:nvSpPr>
          <p:cNvPr id="25" name="TextBox 24"/>
          <p:cNvSpPr txBox="1"/>
          <p:nvPr/>
        </p:nvSpPr>
        <p:spPr>
          <a:xfrm>
            <a:off x="4663443" y="3800972"/>
            <a:ext cx="5459565" cy="307777"/>
          </a:xfrm>
          <a:prstGeom prst="rect">
            <a:avLst/>
          </a:prstGeom>
          <a:solidFill>
            <a:schemeClr val="accent4">
              <a:lumMod val="50000"/>
            </a:schemeClr>
          </a:solidFill>
          <a:ln w="19050">
            <a:solidFill>
              <a:schemeClr val="tx1"/>
            </a:solidFill>
          </a:ln>
        </p:spPr>
        <p:txBody>
          <a:bodyPr wrap="square" rtlCol="0">
            <a:spAutoFit/>
          </a:bodyPr>
          <a:lstStyle/>
          <a:p>
            <a:pPr algn="ctr"/>
            <a:r>
              <a:rPr lang="en-GB" sz="1400" b="1" dirty="0">
                <a:solidFill>
                  <a:schemeClr val="bg1"/>
                </a:solidFill>
              </a:rPr>
              <a:t>Improved Communication Methods</a:t>
            </a:r>
          </a:p>
        </p:txBody>
      </p:sp>
      <p:sp>
        <p:nvSpPr>
          <p:cNvPr id="26" name="TextBox 25"/>
          <p:cNvSpPr txBox="1"/>
          <p:nvPr/>
        </p:nvSpPr>
        <p:spPr>
          <a:xfrm>
            <a:off x="4672767" y="450624"/>
            <a:ext cx="5443079" cy="307777"/>
          </a:xfrm>
          <a:prstGeom prst="rect">
            <a:avLst/>
          </a:prstGeom>
          <a:solidFill>
            <a:schemeClr val="accent6">
              <a:lumMod val="50000"/>
            </a:schemeClr>
          </a:solidFill>
          <a:ln w="19050">
            <a:solidFill>
              <a:schemeClr val="tx1"/>
            </a:solidFill>
          </a:ln>
        </p:spPr>
        <p:txBody>
          <a:bodyPr wrap="square" rtlCol="0">
            <a:spAutoFit/>
          </a:bodyPr>
          <a:lstStyle/>
          <a:p>
            <a:pPr algn="ctr"/>
            <a:r>
              <a:rPr lang="en-GB" sz="1400" b="1" dirty="0">
                <a:solidFill>
                  <a:schemeClr val="bg1"/>
                </a:solidFill>
              </a:rPr>
              <a:t>Improvements to the Whitechapel Environment</a:t>
            </a:r>
          </a:p>
        </p:txBody>
      </p:sp>
      <p:sp>
        <p:nvSpPr>
          <p:cNvPr id="27" name="TextBox 26"/>
          <p:cNvSpPr txBox="1"/>
          <p:nvPr/>
        </p:nvSpPr>
        <p:spPr>
          <a:xfrm>
            <a:off x="90154" y="1433511"/>
            <a:ext cx="4480920" cy="1107996"/>
          </a:xfrm>
          <a:prstGeom prst="rect">
            <a:avLst/>
          </a:prstGeom>
          <a:solidFill>
            <a:schemeClr val="bg1"/>
          </a:solidFill>
          <a:ln w="19050">
            <a:solidFill>
              <a:srgbClr val="002060"/>
            </a:solidFill>
          </a:ln>
        </p:spPr>
        <p:txBody>
          <a:bodyPr wrap="square" rtlCol="0">
            <a:spAutoFit/>
          </a:bodyPr>
          <a:lstStyle/>
          <a:p>
            <a:r>
              <a:rPr lang="en-GB" sz="1100" dirty="0"/>
              <a:t>The Bertillon System put together physical measurements of a criminal suspect, photography and improved record keeping to help the police find repeat criminals. Suspects and criminals would have their body </a:t>
            </a:r>
            <a:r>
              <a:rPr lang="en-GB" sz="1100" b="1" dirty="0"/>
              <a:t>measured</a:t>
            </a:r>
            <a:r>
              <a:rPr lang="en-GB" sz="1100" dirty="0"/>
              <a:t> in a variety of ways and then a ‘</a:t>
            </a:r>
            <a:r>
              <a:rPr lang="en-GB" sz="1100" b="1" dirty="0"/>
              <a:t>mug-shot</a:t>
            </a:r>
            <a:r>
              <a:rPr lang="en-GB" sz="1100" dirty="0"/>
              <a:t>’ (photograph of the head and shoulders) was taken to be kept in the same centrally stored file.  This information would then be </a:t>
            </a:r>
            <a:r>
              <a:rPr lang="en-GB" sz="1100" b="1" dirty="0"/>
              <a:t>shared</a:t>
            </a:r>
            <a:r>
              <a:rPr lang="en-GB" sz="1100" dirty="0"/>
              <a:t> with different divisions if needed. </a:t>
            </a:r>
          </a:p>
        </p:txBody>
      </p:sp>
      <p:sp>
        <p:nvSpPr>
          <p:cNvPr id="28" name="TextBox 27"/>
          <p:cNvSpPr txBox="1"/>
          <p:nvPr/>
        </p:nvSpPr>
        <p:spPr>
          <a:xfrm>
            <a:off x="90154" y="2615622"/>
            <a:ext cx="4480920" cy="600164"/>
          </a:xfrm>
          <a:prstGeom prst="rect">
            <a:avLst/>
          </a:prstGeom>
          <a:solidFill>
            <a:schemeClr val="bg1"/>
          </a:solidFill>
          <a:ln w="19050">
            <a:solidFill>
              <a:srgbClr val="002060"/>
            </a:solidFill>
          </a:ln>
        </p:spPr>
        <p:txBody>
          <a:bodyPr wrap="square" rtlCol="0">
            <a:spAutoFit/>
          </a:bodyPr>
          <a:lstStyle/>
          <a:p>
            <a:r>
              <a:rPr lang="en-GB" sz="1100" dirty="0"/>
              <a:t>Knowing a suspect’s measurements and image would help eye witnesses identify suspects in the future.  It would help catch criminals who repeated their crimes and who were known to the police. </a:t>
            </a:r>
          </a:p>
        </p:txBody>
      </p:sp>
      <p:sp>
        <p:nvSpPr>
          <p:cNvPr id="29" name="TextBox 28"/>
          <p:cNvSpPr txBox="1"/>
          <p:nvPr/>
        </p:nvSpPr>
        <p:spPr>
          <a:xfrm>
            <a:off x="100428" y="3289901"/>
            <a:ext cx="4470647" cy="600164"/>
          </a:xfrm>
          <a:prstGeom prst="rect">
            <a:avLst/>
          </a:prstGeom>
          <a:solidFill>
            <a:schemeClr val="bg1"/>
          </a:solidFill>
          <a:ln w="19050">
            <a:solidFill>
              <a:srgbClr val="002060"/>
            </a:solidFill>
          </a:ln>
        </p:spPr>
        <p:txBody>
          <a:bodyPr wrap="square" rtlCol="0">
            <a:spAutoFit/>
          </a:bodyPr>
          <a:lstStyle/>
          <a:p>
            <a:r>
              <a:rPr lang="en-GB" sz="1100" dirty="0"/>
              <a:t>Bertillon’s photographic methods are still used today and they were the first method of centralised record keeping in the country.  Measurements were later added to with unique finger printing details after 1900.</a:t>
            </a:r>
          </a:p>
        </p:txBody>
      </p:sp>
      <p:sp>
        <p:nvSpPr>
          <p:cNvPr id="30" name="TextBox 29"/>
          <p:cNvSpPr txBox="1"/>
          <p:nvPr/>
        </p:nvSpPr>
        <p:spPr>
          <a:xfrm>
            <a:off x="7165205" y="1918323"/>
            <a:ext cx="2939602" cy="938719"/>
          </a:xfrm>
          <a:prstGeom prst="rect">
            <a:avLst/>
          </a:prstGeom>
          <a:solidFill>
            <a:schemeClr val="bg1"/>
          </a:solidFill>
          <a:ln w="19050">
            <a:solidFill>
              <a:schemeClr val="tx1"/>
            </a:solidFill>
          </a:ln>
        </p:spPr>
        <p:txBody>
          <a:bodyPr wrap="square" rtlCol="0">
            <a:spAutoFit/>
          </a:bodyPr>
          <a:lstStyle/>
          <a:p>
            <a:r>
              <a:rPr lang="en-GB" sz="1100" dirty="0"/>
              <a:t>This led to the removal of the poor slum areas with newer housing developments which would be low cost for the poor to afford to live in.  These houses included better sanitation and hygiene with improved living conditions.</a:t>
            </a:r>
          </a:p>
        </p:txBody>
      </p:sp>
      <p:sp>
        <p:nvSpPr>
          <p:cNvPr id="33" name="TextBox 32"/>
          <p:cNvSpPr txBox="1"/>
          <p:nvPr/>
        </p:nvSpPr>
        <p:spPr>
          <a:xfrm>
            <a:off x="7165205" y="1655971"/>
            <a:ext cx="2939602" cy="276999"/>
          </a:xfrm>
          <a:prstGeom prst="rect">
            <a:avLst/>
          </a:prstGeom>
          <a:solidFill>
            <a:schemeClr val="accent6">
              <a:lumMod val="50000"/>
            </a:schemeClr>
          </a:solidFill>
          <a:ln w="19050">
            <a:solidFill>
              <a:schemeClr val="tx1"/>
            </a:solidFill>
          </a:ln>
        </p:spPr>
        <p:txBody>
          <a:bodyPr wrap="square" rtlCol="0">
            <a:spAutoFit/>
          </a:bodyPr>
          <a:lstStyle/>
          <a:p>
            <a:pPr algn="ctr"/>
            <a:r>
              <a:rPr lang="en-GB" sz="1200" b="1" dirty="0">
                <a:solidFill>
                  <a:schemeClr val="bg1"/>
                </a:solidFill>
              </a:rPr>
              <a:t>The Houses of the Working Classes Act </a:t>
            </a:r>
          </a:p>
        </p:txBody>
      </p:sp>
      <p:sp>
        <p:nvSpPr>
          <p:cNvPr id="35" name="TextBox 34"/>
          <p:cNvSpPr txBox="1"/>
          <p:nvPr/>
        </p:nvSpPr>
        <p:spPr>
          <a:xfrm>
            <a:off x="4661095" y="5834128"/>
            <a:ext cx="5441364" cy="830997"/>
          </a:xfrm>
          <a:prstGeom prst="rect">
            <a:avLst/>
          </a:prstGeom>
          <a:solidFill>
            <a:schemeClr val="bg1"/>
          </a:solidFill>
          <a:ln w="19050">
            <a:solidFill>
              <a:schemeClr val="tx1"/>
            </a:solidFill>
          </a:ln>
        </p:spPr>
        <p:txBody>
          <a:bodyPr wrap="square" rtlCol="0">
            <a:spAutoFit/>
          </a:bodyPr>
          <a:lstStyle/>
          <a:p>
            <a:r>
              <a:rPr lang="en-GB" sz="1200" b="1" dirty="0"/>
              <a:t>Bicycles</a:t>
            </a:r>
            <a:r>
              <a:rPr lang="en-GB" sz="1200" dirty="0"/>
              <a:t> were used by some police forces by 1896, but H Division waited until 1909 to make use of its first bicycle. Overall, despite the public outcry about the Ripper murders and the pressure put on the police, they did not learn from their failings or take on new forms of technology and transport to help their investigations.</a:t>
            </a:r>
          </a:p>
        </p:txBody>
      </p:sp>
      <p:sp>
        <p:nvSpPr>
          <p:cNvPr id="47" name="TextBox 46"/>
          <p:cNvSpPr txBox="1"/>
          <p:nvPr/>
        </p:nvSpPr>
        <p:spPr>
          <a:xfrm>
            <a:off x="4663443" y="4387904"/>
            <a:ext cx="5441364" cy="276999"/>
          </a:xfrm>
          <a:prstGeom prst="rect">
            <a:avLst/>
          </a:prstGeom>
          <a:solidFill>
            <a:schemeClr val="accent4">
              <a:lumMod val="50000"/>
            </a:schemeClr>
          </a:solidFill>
          <a:ln w="19050">
            <a:solidFill>
              <a:schemeClr val="tx1"/>
            </a:solidFill>
          </a:ln>
        </p:spPr>
        <p:txBody>
          <a:bodyPr wrap="square" rtlCol="0">
            <a:spAutoFit/>
          </a:bodyPr>
          <a:lstStyle/>
          <a:p>
            <a:pPr algn="ctr"/>
            <a:r>
              <a:rPr lang="en-GB" sz="1200" b="1" dirty="0">
                <a:solidFill>
                  <a:schemeClr val="bg1"/>
                </a:solidFill>
              </a:rPr>
              <a:t>Telephones</a:t>
            </a:r>
          </a:p>
        </p:txBody>
      </p:sp>
      <p:sp>
        <p:nvSpPr>
          <p:cNvPr id="48" name="TextBox 47"/>
          <p:cNvSpPr txBox="1"/>
          <p:nvPr/>
        </p:nvSpPr>
        <p:spPr>
          <a:xfrm>
            <a:off x="4661095" y="5557129"/>
            <a:ext cx="5441364" cy="276999"/>
          </a:xfrm>
          <a:prstGeom prst="rect">
            <a:avLst/>
          </a:prstGeom>
          <a:solidFill>
            <a:schemeClr val="accent4">
              <a:lumMod val="50000"/>
            </a:schemeClr>
          </a:solidFill>
          <a:ln w="19050">
            <a:solidFill>
              <a:schemeClr val="tx1"/>
            </a:solidFill>
          </a:ln>
        </p:spPr>
        <p:txBody>
          <a:bodyPr wrap="square" rtlCol="0">
            <a:spAutoFit/>
          </a:bodyPr>
          <a:lstStyle/>
          <a:p>
            <a:pPr algn="ctr"/>
            <a:r>
              <a:rPr lang="en-GB" sz="1200" b="1" dirty="0">
                <a:solidFill>
                  <a:schemeClr val="bg1"/>
                </a:solidFill>
              </a:rPr>
              <a:t>Bicycles</a:t>
            </a:r>
          </a:p>
        </p:txBody>
      </p:sp>
      <p:sp>
        <p:nvSpPr>
          <p:cNvPr id="31" name="TextBox 30"/>
          <p:cNvSpPr txBox="1"/>
          <p:nvPr/>
        </p:nvSpPr>
        <p:spPr>
          <a:xfrm>
            <a:off x="4682879" y="1918324"/>
            <a:ext cx="2404216" cy="938719"/>
          </a:xfrm>
          <a:prstGeom prst="rect">
            <a:avLst/>
          </a:prstGeom>
          <a:solidFill>
            <a:schemeClr val="bg1"/>
          </a:solidFill>
          <a:ln w="19050">
            <a:solidFill>
              <a:schemeClr val="tx1"/>
            </a:solidFill>
          </a:ln>
        </p:spPr>
        <p:txBody>
          <a:bodyPr wrap="square" rtlCol="0">
            <a:spAutoFit/>
          </a:bodyPr>
          <a:lstStyle/>
          <a:p>
            <a:r>
              <a:rPr lang="en-GB" sz="1100" dirty="0"/>
              <a:t>The government gave more power and money to local councils to improve toilets, paving, rubbish collection and other sanitation services in poorer areas such as Whitechapel. </a:t>
            </a:r>
          </a:p>
        </p:txBody>
      </p:sp>
      <p:sp>
        <p:nvSpPr>
          <p:cNvPr id="32" name="TextBox 31"/>
          <p:cNvSpPr txBox="1"/>
          <p:nvPr/>
        </p:nvSpPr>
        <p:spPr>
          <a:xfrm>
            <a:off x="4682880" y="1657944"/>
            <a:ext cx="2404215" cy="276999"/>
          </a:xfrm>
          <a:prstGeom prst="rect">
            <a:avLst/>
          </a:prstGeom>
          <a:solidFill>
            <a:schemeClr val="accent6">
              <a:lumMod val="50000"/>
            </a:schemeClr>
          </a:solidFill>
          <a:ln w="19050">
            <a:solidFill>
              <a:schemeClr val="tx1"/>
            </a:solidFill>
          </a:ln>
        </p:spPr>
        <p:txBody>
          <a:bodyPr wrap="square" rtlCol="0">
            <a:spAutoFit/>
          </a:bodyPr>
          <a:lstStyle/>
          <a:p>
            <a:pPr algn="ctr"/>
            <a:r>
              <a:rPr lang="en-GB" sz="1200" b="1" dirty="0">
                <a:solidFill>
                  <a:schemeClr val="bg1"/>
                </a:solidFill>
              </a:rPr>
              <a:t>Public Health Act </a:t>
            </a:r>
          </a:p>
        </p:txBody>
      </p:sp>
      <p:sp>
        <p:nvSpPr>
          <p:cNvPr id="50" name="Right Arrow 49"/>
          <p:cNvSpPr/>
          <p:nvPr/>
        </p:nvSpPr>
        <p:spPr>
          <a:xfrm rot="5400000">
            <a:off x="8558965" y="1494478"/>
            <a:ext cx="152083" cy="217240"/>
          </a:xfrm>
          <a:prstGeom prst="rightArrow">
            <a:avLst/>
          </a:prstGeom>
          <a:solidFill>
            <a:schemeClr val="tx1">
              <a:lumMod val="95000"/>
              <a:lumOff val="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TextBox 50"/>
          <p:cNvSpPr txBox="1"/>
          <p:nvPr/>
        </p:nvSpPr>
        <p:spPr>
          <a:xfrm>
            <a:off x="10188884" y="912289"/>
            <a:ext cx="1907845" cy="1708160"/>
          </a:xfrm>
          <a:prstGeom prst="rect">
            <a:avLst/>
          </a:prstGeom>
          <a:solidFill>
            <a:schemeClr val="bg1"/>
          </a:solidFill>
          <a:ln w="19050">
            <a:solidFill>
              <a:schemeClr val="tx1"/>
            </a:solidFill>
          </a:ln>
        </p:spPr>
        <p:txBody>
          <a:bodyPr wrap="square" rtlCol="0">
            <a:spAutoFit/>
          </a:bodyPr>
          <a:lstStyle/>
          <a:p>
            <a:r>
              <a:rPr lang="en-GB" sz="1050" dirty="0"/>
              <a:t>Queen Victoria became personally involved in the Ripper investigation.  She sent two telegrams to the Metropolitan Police with practical advice. However, her personal interest led some people at the time to believed the royal family were involved in the murders!</a:t>
            </a:r>
          </a:p>
        </p:txBody>
      </p:sp>
      <p:sp>
        <p:nvSpPr>
          <p:cNvPr id="52" name="TextBox 51"/>
          <p:cNvSpPr txBox="1"/>
          <p:nvPr/>
        </p:nvSpPr>
        <p:spPr>
          <a:xfrm>
            <a:off x="10188885" y="2682814"/>
            <a:ext cx="1902687" cy="1061829"/>
          </a:xfrm>
          <a:prstGeom prst="rect">
            <a:avLst/>
          </a:prstGeom>
          <a:solidFill>
            <a:schemeClr val="bg1"/>
          </a:solidFill>
          <a:ln w="19050">
            <a:solidFill>
              <a:schemeClr val="tx1"/>
            </a:solidFill>
          </a:ln>
        </p:spPr>
        <p:txBody>
          <a:bodyPr wrap="square" rtlCol="0">
            <a:spAutoFit/>
          </a:bodyPr>
          <a:lstStyle/>
          <a:p>
            <a:r>
              <a:rPr lang="en-GB" sz="1050" dirty="0"/>
              <a:t>She wanted the dark passageways of Whitechapel to be lit using gas lighting to make the district feel safe, deter criminals and make the life of the police easier. </a:t>
            </a:r>
          </a:p>
        </p:txBody>
      </p:sp>
      <p:sp>
        <p:nvSpPr>
          <p:cNvPr id="53" name="TextBox 52"/>
          <p:cNvSpPr txBox="1"/>
          <p:nvPr/>
        </p:nvSpPr>
        <p:spPr>
          <a:xfrm>
            <a:off x="10188885" y="3787740"/>
            <a:ext cx="1907845" cy="738664"/>
          </a:xfrm>
          <a:prstGeom prst="rect">
            <a:avLst/>
          </a:prstGeom>
          <a:solidFill>
            <a:schemeClr val="bg1"/>
          </a:solidFill>
          <a:ln w="19050">
            <a:solidFill>
              <a:schemeClr val="tx1"/>
            </a:solidFill>
          </a:ln>
        </p:spPr>
        <p:txBody>
          <a:bodyPr wrap="square" rtlCol="0">
            <a:spAutoFit/>
          </a:bodyPr>
          <a:lstStyle/>
          <a:p>
            <a:r>
              <a:rPr lang="en-GB" sz="1050" dirty="0"/>
              <a:t>She demanded that the murderer’s clothes should be found as this would be key evidence.  </a:t>
            </a:r>
          </a:p>
        </p:txBody>
      </p:sp>
      <p:sp>
        <p:nvSpPr>
          <p:cNvPr id="19" name="TextBox 18"/>
          <p:cNvSpPr txBox="1"/>
          <p:nvPr/>
        </p:nvSpPr>
        <p:spPr>
          <a:xfrm>
            <a:off x="10188884" y="450624"/>
            <a:ext cx="1906608" cy="461665"/>
          </a:xfrm>
          <a:prstGeom prst="rect">
            <a:avLst/>
          </a:prstGeom>
          <a:solidFill>
            <a:srgbClr val="0070C0"/>
          </a:solidFill>
          <a:ln w="19050">
            <a:solidFill>
              <a:schemeClr val="tx1"/>
            </a:solidFill>
          </a:ln>
        </p:spPr>
        <p:txBody>
          <a:bodyPr wrap="square" rtlCol="0">
            <a:spAutoFit/>
          </a:bodyPr>
          <a:lstStyle/>
          <a:p>
            <a:pPr algn="ctr"/>
            <a:r>
              <a:rPr lang="en-GB" sz="1200" b="1" dirty="0">
                <a:solidFill>
                  <a:schemeClr val="bg1"/>
                </a:solidFill>
              </a:rPr>
              <a:t>Queen Victoria’s Involvement</a:t>
            </a:r>
          </a:p>
        </p:txBody>
      </p:sp>
      <p:pic>
        <p:nvPicPr>
          <p:cNvPr id="2" name="Picture 2">
            <a:extLst>
              <a:ext uri="{FF2B5EF4-FFF2-40B4-BE49-F238E27FC236}">
                <a16:creationId xmlns:a16="http://schemas.microsoft.com/office/drawing/2014/main" id="{14F90AD4-4572-B1A7-856E-C874B02656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427" y="3954722"/>
            <a:ext cx="4470647" cy="2738423"/>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9A3EBA39-0972-819F-DC1B-7A59E019C452}"/>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33111"/>
          <a:stretch/>
        </p:blipFill>
        <p:spPr bwMode="auto">
          <a:xfrm>
            <a:off x="10188884" y="5219818"/>
            <a:ext cx="1902687" cy="1586009"/>
          </a:xfrm>
          <a:prstGeom prst="rect">
            <a:avLst/>
          </a:prstGeom>
          <a:noFill/>
          <a:extLst>
            <a:ext uri="{909E8E84-426E-40DD-AFC4-6F175D3DCCD1}">
              <a14:hiddenFill xmlns:a14="http://schemas.microsoft.com/office/drawing/2010/main">
                <a:solidFill>
                  <a:srgbClr val="FFFFFF"/>
                </a:solidFill>
              </a14:hiddenFill>
            </a:ext>
          </a:extLst>
        </p:spPr>
      </p:pic>
      <p:sp>
        <p:nvSpPr>
          <p:cNvPr id="10" name="Right Arrow 9"/>
          <p:cNvSpPr/>
          <p:nvPr/>
        </p:nvSpPr>
        <p:spPr>
          <a:xfrm rot="5400000">
            <a:off x="5808945" y="1494478"/>
            <a:ext cx="152083" cy="217240"/>
          </a:xfrm>
          <a:prstGeom prst="rightArrow">
            <a:avLst/>
          </a:prstGeom>
          <a:solidFill>
            <a:schemeClr val="tx1">
              <a:lumMod val="95000"/>
              <a:lumOff val="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ight Arrow 9">
            <a:extLst>
              <a:ext uri="{FF2B5EF4-FFF2-40B4-BE49-F238E27FC236}">
                <a16:creationId xmlns:a16="http://schemas.microsoft.com/office/drawing/2014/main" id="{554465D4-6DF7-10D1-50CE-53E475B82642}"/>
              </a:ext>
            </a:extLst>
          </p:cNvPr>
          <p:cNvSpPr/>
          <p:nvPr/>
        </p:nvSpPr>
        <p:spPr>
          <a:xfrm rot="5400000">
            <a:off x="7344852" y="4140452"/>
            <a:ext cx="307778" cy="244371"/>
          </a:xfrm>
          <a:prstGeom prst="rightArrow">
            <a:avLst/>
          </a:prstGeom>
          <a:solidFill>
            <a:schemeClr val="tx1">
              <a:lumMod val="95000"/>
              <a:lumOff val="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4479296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68366" y="567114"/>
            <a:ext cx="12058116" cy="6209701"/>
          </a:xfrm>
          <a:prstGeom prst="roundRect">
            <a:avLst>
              <a:gd name="adj" fmla="val 1666"/>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xtBox 15"/>
          <p:cNvSpPr txBox="1"/>
          <p:nvPr/>
        </p:nvSpPr>
        <p:spPr>
          <a:xfrm>
            <a:off x="-1" y="105032"/>
            <a:ext cx="2204815" cy="400110"/>
          </a:xfrm>
          <a:prstGeom prst="rect">
            <a:avLst/>
          </a:prstGeom>
          <a:solidFill>
            <a:schemeClr val="accent5">
              <a:lumMod val="50000"/>
            </a:schemeClr>
          </a:solidFill>
        </p:spPr>
        <p:txBody>
          <a:bodyPr wrap="square" rtlCol="0">
            <a:spAutoFit/>
          </a:bodyPr>
          <a:lstStyle/>
          <a:p>
            <a:r>
              <a:rPr lang="en-GB" sz="2000" dirty="0">
                <a:solidFill>
                  <a:schemeClr val="bg1"/>
                </a:solidFill>
                <a:latin typeface="Berlin Sans FB" panose="020E0602020502020306" pitchFamily="34" charset="0"/>
              </a:rPr>
              <a:t>SOURCES SHEET</a:t>
            </a:r>
            <a:endParaRPr lang="en-GB" dirty="0">
              <a:solidFill>
                <a:schemeClr val="bg1"/>
              </a:solidFill>
              <a:latin typeface="Berlin Sans FB" panose="020E0602020502020306" pitchFamily="34" charset="0"/>
            </a:endParaRPr>
          </a:p>
        </p:txBody>
      </p:sp>
      <p:sp>
        <p:nvSpPr>
          <p:cNvPr id="17" name="TextBox 16"/>
          <p:cNvSpPr txBox="1"/>
          <p:nvPr/>
        </p:nvSpPr>
        <p:spPr>
          <a:xfrm>
            <a:off x="2264228" y="105032"/>
            <a:ext cx="7674934" cy="400110"/>
          </a:xfrm>
          <a:prstGeom prst="rect">
            <a:avLst/>
          </a:prstGeom>
          <a:solidFill>
            <a:schemeClr val="accent5">
              <a:lumMod val="50000"/>
            </a:schemeClr>
          </a:solidFill>
        </p:spPr>
        <p:txBody>
          <a:bodyPr wrap="square" rtlCol="0">
            <a:spAutoFit/>
          </a:bodyPr>
          <a:lstStyle/>
          <a:p>
            <a:r>
              <a:rPr lang="en-GB" sz="2000" dirty="0">
                <a:solidFill>
                  <a:schemeClr val="bg1"/>
                </a:solidFill>
                <a:latin typeface="Berlin Sans FB" panose="020E0602020502020306" pitchFamily="34" charset="0"/>
              </a:rPr>
              <a:t>The different types of sources to help you ‘follow up’ and find out more.</a:t>
            </a:r>
            <a:endParaRPr lang="en-GB" dirty="0">
              <a:solidFill>
                <a:schemeClr val="bg1"/>
              </a:solidFill>
              <a:latin typeface="Berlin Sans FB" panose="020E0602020502020306" pitchFamily="34" charset="0"/>
            </a:endParaRPr>
          </a:p>
        </p:txBody>
      </p:sp>
      <p:sp>
        <p:nvSpPr>
          <p:cNvPr id="19" name="TextBox 18"/>
          <p:cNvSpPr txBox="1"/>
          <p:nvPr/>
        </p:nvSpPr>
        <p:spPr>
          <a:xfrm>
            <a:off x="4371059" y="2483227"/>
            <a:ext cx="4086452" cy="784830"/>
          </a:xfrm>
          <a:prstGeom prst="rect">
            <a:avLst/>
          </a:prstGeom>
          <a:solidFill>
            <a:schemeClr val="bg1"/>
          </a:solidFill>
          <a:ln w="19050">
            <a:solidFill>
              <a:schemeClr val="accent6">
                <a:lumMod val="50000"/>
              </a:schemeClr>
            </a:solidFill>
          </a:ln>
        </p:spPr>
        <p:txBody>
          <a:bodyPr wrap="square" rtlCol="0">
            <a:spAutoFit/>
          </a:bodyPr>
          <a:lstStyle/>
          <a:p>
            <a:r>
              <a:rPr lang="en-GB" sz="1200" b="1" dirty="0"/>
              <a:t>The 1881 Census </a:t>
            </a:r>
          </a:p>
          <a:p>
            <a:r>
              <a:rPr lang="en-GB" sz="1100" dirty="0"/>
              <a:t>This is a national government survey carried out every 10 years. It is useful to tell about the population numbers, nationality, ages of people, unemployment figures and types of housing in Whitechapel.</a:t>
            </a:r>
          </a:p>
        </p:txBody>
      </p:sp>
      <p:sp>
        <p:nvSpPr>
          <p:cNvPr id="2" name="TextBox 1"/>
          <p:cNvSpPr txBox="1"/>
          <p:nvPr/>
        </p:nvSpPr>
        <p:spPr>
          <a:xfrm>
            <a:off x="190227" y="984135"/>
            <a:ext cx="4099762" cy="784830"/>
          </a:xfrm>
          <a:prstGeom prst="rect">
            <a:avLst/>
          </a:prstGeom>
          <a:solidFill>
            <a:schemeClr val="bg1"/>
          </a:solidFill>
          <a:ln w="19050">
            <a:solidFill>
              <a:srgbClr val="0070C0"/>
            </a:solidFill>
          </a:ln>
        </p:spPr>
        <p:txBody>
          <a:bodyPr wrap="square" rtlCol="0">
            <a:spAutoFit/>
          </a:bodyPr>
          <a:lstStyle/>
          <a:p>
            <a:r>
              <a:rPr lang="en-GB" sz="1200" b="1" dirty="0"/>
              <a:t>Whitechapel H Division Police Station Records </a:t>
            </a:r>
          </a:p>
          <a:p>
            <a:r>
              <a:rPr lang="en-GB" sz="1100" dirty="0"/>
              <a:t>Every police station kept information about which o how                       many officers were on duty in particular areas, how                                      many arrests were made or incidents officers had to deal with.</a:t>
            </a:r>
          </a:p>
        </p:txBody>
      </p:sp>
      <p:sp>
        <p:nvSpPr>
          <p:cNvPr id="20" name="TextBox 19"/>
          <p:cNvSpPr txBox="1"/>
          <p:nvPr/>
        </p:nvSpPr>
        <p:spPr>
          <a:xfrm>
            <a:off x="188832" y="1813364"/>
            <a:ext cx="4101157" cy="784830"/>
          </a:xfrm>
          <a:prstGeom prst="rect">
            <a:avLst/>
          </a:prstGeom>
          <a:solidFill>
            <a:schemeClr val="bg1"/>
          </a:solidFill>
          <a:ln w="19050">
            <a:solidFill>
              <a:srgbClr val="0070C0"/>
            </a:solidFill>
          </a:ln>
        </p:spPr>
        <p:txBody>
          <a:bodyPr wrap="square" rtlCol="0">
            <a:spAutoFit/>
          </a:bodyPr>
          <a:lstStyle/>
          <a:p>
            <a:r>
              <a:rPr lang="en-GB" sz="1200" b="1" dirty="0"/>
              <a:t>H Division Police Officer Reports </a:t>
            </a:r>
          </a:p>
          <a:p>
            <a:r>
              <a:rPr lang="en-GB" sz="1100" dirty="0"/>
              <a:t>Police Officer Reports were written by the PC after they had returned to the station. They will include information about the location, crime scene, names of suspects and types of crime. </a:t>
            </a:r>
          </a:p>
        </p:txBody>
      </p:sp>
      <p:sp>
        <p:nvSpPr>
          <p:cNvPr id="21" name="TextBox 20"/>
          <p:cNvSpPr txBox="1"/>
          <p:nvPr/>
        </p:nvSpPr>
        <p:spPr>
          <a:xfrm>
            <a:off x="4361538" y="3958534"/>
            <a:ext cx="4095973" cy="954107"/>
          </a:xfrm>
          <a:prstGeom prst="rect">
            <a:avLst/>
          </a:prstGeom>
          <a:solidFill>
            <a:schemeClr val="bg1"/>
          </a:solidFill>
          <a:ln w="19050">
            <a:solidFill>
              <a:schemeClr val="accent6">
                <a:lumMod val="50000"/>
              </a:schemeClr>
            </a:solidFill>
          </a:ln>
        </p:spPr>
        <p:txBody>
          <a:bodyPr wrap="square" rtlCol="0">
            <a:spAutoFit/>
          </a:bodyPr>
          <a:lstStyle/>
          <a:p>
            <a:r>
              <a:rPr lang="en-GB" sz="1200" b="1" dirty="0"/>
              <a:t>Freedom Licences </a:t>
            </a:r>
          </a:p>
          <a:p>
            <a:r>
              <a:rPr lang="en-GB" sz="1100" dirty="0"/>
              <a:t>Freedom Licences were the official release papers for prisoners </a:t>
            </a:r>
            <a:r>
              <a:rPr lang="en-GB" sz="1100" i="1" dirty="0"/>
              <a:t>after</a:t>
            </a:r>
            <a:r>
              <a:rPr lang="en-GB" sz="1100" dirty="0"/>
              <a:t> they had been in prison.  They are useful as they include information about their crimes as well as the type and length of the punishment they have been given.</a:t>
            </a:r>
            <a:endParaRPr lang="en-GB" sz="1100" b="1" dirty="0"/>
          </a:p>
        </p:txBody>
      </p:sp>
      <p:sp>
        <p:nvSpPr>
          <p:cNvPr id="22" name="TextBox 21"/>
          <p:cNvSpPr txBox="1"/>
          <p:nvPr/>
        </p:nvSpPr>
        <p:spPr>
          <a:xfrm>
            <a:off x="4352018" y="4945019"/>
            <a:ext cx="4096947" cy="1123384"/>
          </a:xfrm>
          <a:prstGeom prst="rect">
            <a:avLst/>
          </a:prstGeom>
          <a:solidFill>
            <a:schemeClr val="bg1"/>
          </a:solidFill>
          <a:ln w="19050">
            <a:solidFill>
              <a:schemeClr val="accent6">
                <a:lumMod val="50000"/>
              </a:schemeClr>
            </a:solidFill>
          </a:ln>
        </p:spPr>
        <p:txBody>
          <a:bodyPr wrap="square" rtlCol="0">
            <a:spAutoFit/>
          </a:bodyPr>
          <a:lstStyle/>
          <a:p>
            <a:r>
              <a:rPr lang="en-GB" sz="1200" b="1" dirty="0"/>
              <a:t>‘Old Bailey’ Court Records</a:t>
            </a:r>
          </a:p>
          <a:p>
            <a:r>
              <a:rPr lang="en-GB" sz="1100" dirty="0"/>
              <a:t>We have access to the records kept by courts about the cases they dealt with.  Most people in Whitechapel found themselves at the Central Criminal Court in London.  This court is also known as the Old Bailey.  Court records can give us witness statements as well as accounts from police officers, victims and the criminals themselves.</a:t>
            </a:r>
          </a:p>
        </p:txBody>
      </p:sp>
      <p:sp>
        <p:nvSpPr>
          <p:cNvPr id="23" name="TextBox 22"/>
          <p:cNvSpPr txBox="1"/>
          <p:nvPr/>
        </p:nvSpPr>
        <p:spPr>
          <a:xfrm>
            <a:off x="188446" y="5307641"/>
            <a:ext cx="4101543" cy="1292662"/>
          </a:xfrm>
          <a:prstGeom prst="rect">
            <a:avLst/>
          </a:prstGeom>
          <a:solidFill>
            <a:schemeClr val="bg1"/>
          </a:solidFill>
          <a:ln w="19050">
            <a:solidFill>
              <a:srgbClr val="0070C0"/>
            </a:solidFill>
          </a:ln>
        </p:spPr>
        <p:txBody>
          <a:bodyPr wrap="square" rtlCol="0">
            <a:spAutoFit/>
          </a:bodyPr>
          <a:lstStyle/>
          <a:p>
            <a:r>
              <a:rPr lang="en-GB" sz="1200" b="1" dirty="0"/>
              <a:t>H Division Police Officer Memoirs </a:t>
            </a:r>
          </a:p>
          <a:p>
            <a:r>
              <a:rPr lang="en-GB" sz="1100" dirty="0"/>
              <a:t>A memoir is an individual account of a person’s life which is based on their diaries or just on memory. These are the personal memories and accounts written by police officers who write about their career.  They can provide very detailed and personal picture of police work in this time such as the officer’s emotions and feelings about working for the police or accounts of high profile, well known crimes.  </a:t>
            </a:r>
          </a:p>
        </p:txBody>
      </p:sp>
      <p:sp>
        <p:nvSpPr>
          <p:cNvPr id="24" name="TextBox 23"/>
          <p:cNvSpPr txBox="1"/>
          <p:nvPr/>
        </p:nvSpPr>
        <p:spPr>
          <a:xfrm>
            <a:off x="4371059" y="6100781"/>
            <a:ext cx="4077906" cy="615553"/>
          </a:xfrm>
          <a:prstGeom prst="rect">
            <a:avLst/>
          </a:prstGeom>
          <a:solidFill>
            <a:schemeClr val="bg1"/>
          </a:solidFill>
          <a:ln w="19050">
            <a:solidFill>
              <a:schemeClr val="accent6">
                <a:lumMod val="50000"/>
              </a:schemeClr>
            </a:solidFill>
          </a:ln>
        </p:spPr>
        <p:txBody>
          <a:bodyPr wrap="square" rtlCol="0">
            <a:spAutoFit/>
          </a:bodyPr>
          <a:lstStyle/>
          <a:p>
            <a:r>
              <a:rPr lang="en-GB" sz="1200" b="1" dirty="0"/>
              <a:t>Official Government Records.  </a:t>
            </a:r>
          </a:p>
          <a:p>
            <a:r>
              <a:rPr lang="en-GB" sz="1100" dirty="0"/>
              <a:t>These can give us a good insight into the plans of the government or their concerns about crimes. </a:t>
            </a:r>
            <a:endParaRPr lang="en-GB" sz="1100" b="1" i="1" dirty="0"/>
          </a:p>
        </p:txBody>
      </p:sp>
      <p:sp>
        <p:nvSpPr>
          <p:cNvPr id="25" name="TextBox 24"/>
          <p:cNvSpPr txBox="1"/>
          <p:nvPr/>
        </p:nvSpPr>
        <p:spPr>
          <a:xfrm>
            <a:off x="190227" y="631693"/>
            <a:ext cx="4099762" cy="307777"/>
          </a:xfrm>
          <a:prstGeom prst="rect">
            <a:avLst/>
          </a:prstGeom>
          <a:solidFill>
            <a:schemeClr val="accent5">
              <a:lumMod val="50000"/>
            </a:schemeClr>
          </a:solidFill>
        </p:spPr>
        <p:txBody>
          <a:bodyPr wrap="square" rtlCol="0">
            <a:spAutoFit/>
          </a:bodyPr>
          <a:lstStyle/>
          <a:p>
            <a:pPr algn="ctr"/>
            <a:r>
              <a:rPr lang="en-GB" sz="1400" b="1" dirty="0">
                <a:solidFill>
                  <a:schemeClr val="bg1"/>
                </a:solidFill>
              </a:rPr>
              <a:t>POLICE RECORDS</a:t>
            </a:r>
            <a:endParaRPr lang="en-GB" sz="1200" b="1" dirty="0">
              <a:solidFill>
                <a:schemeClr val="bg1"/>
              </a:solidFill>
            </a:endParaRPr>
          </a:p>
        </p:txBody>
      </p:sp>
      <p:sp>
        <p:nvSpPr>
          <p:cNvPr id="18" name="TextBox 17"/>
          <p:cNvSpPr txBox="1"/>
          <p:nvPr/>
        </p:nvSpPr>
        <p:spPr>
          <a:xfrm>
            <a:off x="8533736" y="978613"/>
            <a:ext cx="3468063" cy="1461939"/>
          </a:xfrm>
          <a:prstGeom prst="rect">
            <a:avLst/>
          </a:prstGeom>
          <a:solidFill>
            <a:schemeClr val="bg1"/>
          </a:solidFill>
          <a:ln w="19050">
            <a:solidFill>
              <a:srgbClr val="C00000"/>
            </a:solidFill>
          </a:ln>
        </p:spPr>
        <p:txBody>
          <a:bodyPr wrap="square" rtlCol="0">
            <a:spAutoFit/>
          </a:bodyPr>
          <a:lstStyle/>
          <a:p>
            <a:r>
              <a:rPr lang="en-GB" sz="1200" b="1" dirty="0"/>
              <a:t>Local Newspaper Reports</a:t>
            </a:r>
          </a:p>
          <a:p>
            <a:r>
              <a:rPr lang="en-GB" sz="1100" dirty="0"/>
              <a:t>Local newspaper reports are useful to find                           out about smaller scale crimes in the                                Whitechapel area. They will often give specific names, places and details of the crimes as well as publish the names of the police officers dealing with the crime.  They can be sensationalist (exaggerated) but often reflect the attitudes of poorer public at the time.</a:t>
            </a:r>
            <a:endParaRPr lang="en-GB" sz="1100" b="1" dirty="0"/>
          </a:p>
        </p:txBody>
      </p:sp>
      <p:sp>
        <p:nvSpPr>
          <p:cNvPr id="28" name="TextBox 27"/>
          <p:cNvSpPr txBox="1"/>
          <p:nvPr/>
        </p:nvSpPr>
        <p:spPr>
          <a:xfrm>
            <a:off x="8533736" y="2491122"/>
            <a:ext cx="3468064" cy="1800493"/>
          </a:xfrm>
          <a:prstGeom prst="rect">
            <a:avLst/>
          </a:prstGeom>
          <a:solidFill>
            <a:schemeClr val="bg1"/>
          </a:solidFill>
          <a:ln w="19050">
            <a:solidFill>
              <a:srgbClr val="C00000"/>
            </a:solidFill>
          </a:ln>
        </p:spPr>
        <p:txBody>
          <a:bodyPr wrap="square" rtlCol="0">
            <a:spAutoFit/>
          </a:bodyPr>
          <a:lstStyle/>
          <a:p>
            <a:r>
              <a:rPr lang="en-GB" sz="1200" b="1" dirty="0"/>
              <a:t>National Newspapers </a:t>
            </a:r>
          </a:p>
          <a:p>
            <a:r>
              <a:rPr lang="en-GB" sz="1100" dirty="0"/>
              <a:t>National newspaper reports are useful for                             showing the bigger problems of crime in an                                  area.  At the time of Jack the Ripper, the national newspapers often made fun of and criticised the police for not finding the killer. The Illustrated ‘Penny Dreadful’ newspapers. This was a sensationalised paper for the entertainment of the public.  It can be very negative and mocking about the police but also highlight important local issues and attitudes towards the police.</a:t>
            </a:r>
            <a:endParaRPr lang="en-GB" sz="1100" b="1" dirty="0"/>
          </a:p>
        </p:txBody>
      </p:sp>
      <p:sp>
        <p:nvSpPr>
          <p:cNvPr id="29" name="TextBox 28"/>
          <p:cNvSpPr txBox="1"/>
          <p:nvPr/>
        </p:nvSpPr>
        <p:spPr>
          <a:xfrm>
            <a:off x="8547933" y="5506711"/>
            <a:ext cx="3460708" cy="1123384"/>
          </a:xfrm>
          <a:prstGeom prst="rect">
            <a:avLst/>
          </a:prstGeom>
          <a:solidFill>
            <a:schemeClr val="bg1"/>
          </a:solidFill>
          <a:ln w="19050">
            <a:solidFill>
              <a:srgbClr val="C00000"/>
            </a:solidFill>
          </a:ln>
        </p:spPr>
        <p:txBody>
          <a:bodyPr wrap="square" rtlCol="0">
            <a:spAutoFit/>
          </a:bodyPr>
          <a:lstStyle/>
          <a:p>
            <a:r>
              <a:rPr lang="en-GB" sz="1200" b="1" i="1" dirty="0"/>
              <a:t>The Police Review </a:t>
            </a:r>
          </a:p>
          <a:p>
            <a:r>
              <a:rPr lang="en-GB" sz="1100" dirty="0"/>
              <a:t>This was a newspaper set up by the police with the aim of telling the public a more accurate version                                      of crimes in the Whitechapel area.  It is                                       useful for telling us about the methods                                           used by the police to deal with crime.</a:t>
            </a:r>
          </a:p>
        </p:txBody>
      </p:sp>
      <p:sp>
        <p:nvSpPr>
          <p:cNvPr id="30" name="TextBox 29"/>
          <p:cNvSpPr txBox="1"/>
          <p:nvPr/>
        </p:nvSpPr>
        <p:spPr>
          <a:xfrm>
            <a:off x="188446" y="4474370"/>
            <a:ext cx="4101543" cy="784830"/>
          </a:xfrm>
          <a:prstGeom prst="rect">
            <a:avLst/>
          </a:prstGeom>
          <a:solidFill>
            <a:schemeClr val="bg1"/>
          </a:solidFill>
          <a:ln w="19050">
            <a:solidFill>
              <a:srgbClr val="0070C0"/>
            </a:solidFill>
          </a:ln>
        </p:spPr>
        <p:txBody>
          <a:bodyPr wrap="square" rtlCol="0">
            <a:spAutoFit/>
          </a:bodyPr>
          <a:lstStyle/>
          <a:p>
            <a:r>
              <a:rPr lang="en-GB" sz="1200" b="1" dirty="0"/>
              <a:t>A Post Mortem Report</a:t>
            </a:r>
          </a:p>
          <a:p>
            <a:r>
              <a:rPr lang="en-GB" sz="1100" dirty="0"/>
              <a:t>A post mortem is carried out by a doctor who examines                                          the dead body after the crime.  These reports can tell us                                         about the methods used by a killer and the cause of death.</a:t>
            </a:r>
            <a:endParaRPr lang="en-GB" sz="1100" b="1" dirty="0"/>
          </a:p>
        </p:txBody>
      </p:sp>
      <p:sp>
        <p:nvSpPr>
          <p:cNvPr id="31" name="TextBox 30"/>
          <p:cNvSpPr txBox="1"/>
          <p:nvPr/>
        </p:nvSpPr>
        <p:spPr>
          <a:xfrm>
            <a:off x="190156" y="3641099"/>
            <a:ext cx="4099833" cy="784830"/>
          </a:xfrm>
          <a:prstGeom prst="rect">
            <a:avLst/>
          </a:prstGeom>
          <a:solidFill>
            <a:schemeClr val="bg1"/>
          </a:solidFill>
          <a:ln w="19050">
            <a:solidFill>
              <a:srgbClr val="0070C0"/>
            </a:solidFill>
          </a:ln>
        </p:spPr>
        <p:txBody>
          <a:bodyPr wrap="square" rtlCol="0">
            <a:spAutoFit/>
          </a:bodyPr>
          <a:lstStyle/>
          <a:p>
            <a:r>
              <a:rPr lang="en-GB" sz="1200" b="1" dirty="0"/>
              <a:t>Coroner’s Reports</a:t>
            </a:r>
          </a:p>
          <a:p>
            <a:r>
              <a:rPr lang="en-GB" sz="1100" dirty="0"/>
              <a:t>A coroner report is written by a senior doctor to prove the final cause of death.  The coroner will use evidence from the police, Post-Mortems and witness statements to come to their conclusion.</a:t>
            </a:r>
          </a:p>
        </p:txBody>
      </p:sp>
      <p:sp>
        <p:nvSpPr>
          <p:cNvPr id="32" name="TextBox 31"/>
          <p:cNvSpPr txBox="1"/>
          <p:nvPr/>
        </p:nvSpPr>
        <p:spPr>
          <a:xfrm>
            <a:off x="4361538" y="3308142"/>
            <a:ext cx="4095973" cy="615553"/>
          </a:xfrm>
          <a:prstGeom prst="rect">
            <a:avLst/>
          </a:prstGeom>
          <a:solidFill>
            <a:schemeClr val="bg1"/>
          </a:solidFill>
          <a:ln w="19050">
            <a:solidFill>
              <a:schemeClr val="accent6">
                <a:lumMod val="50000"/>
              </a:schemeClr>
            </a:solidFill>
          </a:ln>
        </p:spPr>
        <p:txBody>
          <a:bodyPr wrap="square" rtlCol="0">
            <a:spAutoFit/>
          </a:bodyPr>
          <a:lstStyle/>
          <a:p>
            <a:r>
              <a:rPr lang="en-GB" sz="1200" b="1" dirty="0"/>
              <a:t>Charles Booth’s Poverty Map. </a:t>
            </a:r>
          </a:p>
          <a:p>
            <a:r>
              <a:rPr lang="en-GB" sz="1100" dirty="0"/>
              <a:t>This will highlight areas of poverty in Whitechapel as well as the location of key immigrant groups.</a:t>
            </a:r>
          </a:p>
        </p:txBody>
      </p:sp>
      <p:sp>
        <p:nvSpPr>
          <p:cNvPr id="33" name="TextBox 32"/>
          <p:cNvSpPr txBox="1"/>
          <p:nvPr/>
        </p:nvSpPr>
        <p:spPr>
          <a:xfrm>
            <a:off x="188834" y="2642593"/>
            <a:ext cx="4101155" cy="954107"/>
          </a:xfrm>
          <a:prstGeom prst="rect">
            <a:avLst/>
          </a:prstGeom>
          <a:solidFill>
            <a:schemeClr val="bg1"/>
          </a:solidFill>
          <a:ln w="19050">
            <a:solidFill>
              <a:srgbClr val="0070C0"/>
            </a:solidFill>
          </a:ln>
        </p:spPr>
        <p:txBody>
          <a:bodyPr wrap="square" rtlCol="0">
            <a:spAutoFit/>
          </a:bodyPr>
          <a:lstStyle/>
          <a:p>
            <a:r>
              <a:rPr lang="en-GB" sz="1200" b="1" dirty="0"/>
              <a:t>Witness Statements</a:t>
            </a:r>
          </a:p>
          <a:p>
            <a:r>
              <a:rPr lang="en-GB" sz="1100" dirty="0"/>
              <a:t>Any witnesses to a crime will have had their information written down and kept by the local police station or used in court.  They                 are useful to tell us about people’s attitudes at the time and to                 give one person’s version of events.</a:t>
            </a:r>
          </a:p>
        </p:txBody>
      </p:sp>
      <p:sp>
        <p:nvSpPr>
          <p:cNvPr id="34" name="TextBox 33"/>
          <p:cNvSpPr txBox="1"/>
          <p:nvPr/>
        </p:nvSpPr>
        <p:spPr>
          <a:xfrm>
            <a:off x="9998577" y="105032"/>
            <a:ext cx="2204815" cy="400110"/>
          </a:xfrm>
          <a:prstGeom prst="rect">
            <a:avLst/>
          </a:prstGeom>
          <a:solidFill>
            <a:schemeClr val="accent5">
              <a:lumMod val="50000"/>
            </a:schemeClr>
          </a:solidFill>
        </p:spPr>
        <p:txBody>
          <a:bodyPr wrap="square" rtlCol="0">
            <a:spAutoFit/>
          </a:bodyPr>
          <a:lstStyle/>
          <a:p>
            <a:r>
              <a:rPr lang="en-GB" sz="2000" dirty="0">
                <a:solidFill>
                  <a:schemeClr val="bg1"/>
                </a:solidFill>
                <a:latin typeface="Berlin Sans FB" panose="020E0602020502020306" pitchFamily="34" charset="0"/>
              </a:rPr>
              <a:t>SOURCES SHEET</a:t>
            </a:r>
            <a:endParaRPr lang="en-GB" dirty="0">
              <a:solidFill>
                <a:schemeClr val="bg1"/>
              </a:solidFill>
              <a:latin typeface="Berlin Sans FB" panose="020E0602020502020306" pitchFamily="34" charset="0"/>
            </a:endParaRPr>
          </a:p>
        </p:txBody>
      </p:sp>
      <p:sp>
        <p:nvSpPr>
          <p:cNvPr id="35" name="TextBox 34"/>
          <p:cNvSpPr txBox="1"/>
          <p:nvPr/>
        </p:nvSpPr>
        <p:spPr>
          <a:xfrm>
            <a:off x="8533736" y="631693"/>
            <a:ext cx="3468065" cy="307777"/>
          </a:xfrm>
          <a:prstGeom prst="rect">
            <a:avLst/>
          </a:prstGeom>
          <a:solidFill>
            <a:schemeClr val="accent5">
              <a:lumMod val="50000"/>
            </a:schemeClr>
          </a:solidFill>
        </p:spPr>
        <p:txBody>
          <a:bodyPr wrap="square" rtlCol="0">
            <a:spAutoFit/>
          </a:bodyPr>
          <a:lstStyle/>
          <a:p>
            <a:pPr algn="ctr"/>
            <a:r>
              <a:rPr lang="en-GB" sz="1400" b="1" dirty="0">
                <a:solidFill>
                  <a:schemeClr val="bg1"/>
                </a:solidFill>
              </a:rPr>
              <a:t>MEDIA SOURCES</a:t>
            </a:r>
            <a:endParaRPr lang="en-GB" sz="1200" b="1" dirty="0">
              <a:solidFill>
                <a:schemeClr val="bg1"/>
              </a:solidFill>
            </a:endParaRPr>
          </a:p>
        </p:txBody>
      </p:sp>
      <p:sp>
        <p:nvSpPr>
          <p:cNvPr id="36" name="TextBox 35"/>
          <p:cNvSpPr txBox="1"/>
          <p:nvPr/>
        </p:nvSpPr>
        <p:spPr>
          <a:xfrm>
            <a:off x="8533736" y="4337471"/>
            <a:ext cx="3474905" cy="1123384"/>
          </a:xfrm>
          <a:prstGeom prst="rect">
            <a:avLst/>
          </a:prstGeom>
          <a:solidFill>
            <a:schemeClr val="bg1"/>
          </a:solidFill>
          <a:ln w="19050">
            <a:solidFill>
              <a:srgbClr val="C00000"/>
            </a:solidFill>
          </a:ln>
        </p:spPr>
        <p:txBody>
          <a:bodyPr wrap="square" rtlCol="0">
            <a:spAutoFit/>
          </a:bodyPr>
          <a:lstStyle/>
          <a:p>
            <a:r>
              <a:rPr lang="en-GB" sz="1200" b="1" dirty="0"/>
              <a:t>The Illustrated ‘Penny Dreadful’ newspapers</a:t>
            </a:r>
            <a:r>
              <a:rPr lang="en-GB" sz="1100" dirty="0"/>
              <a:t>. </a:t>
            </a:r>
          </a:p>
          <a:p>
            <a:r>
              <a:rPr lang="en-GB" sz="1100" dirty="0"/>
              <a:t>These newspapers were highly sensationalised, dramatic accounts of events in the local area. They were often very negative and mocking about the police but                                  also highlighted important local issues                                           and attitudes towards the police.</a:t>
            </a:r>
            <a:endParaRPr lang="en-GB" sz="1100" b="1" dirty="0"/>
          </a:p>
        </p:txBody>
      </p:sp>
      <p:sp>
        <p:nvSpPr>
          <p:cNvPr id="6" name="Rounded Rectangle 5"/>
          <p:cNvSpPr/>
          <p:nvPr/>
        </p:nvSpPr>
        <p:spPr>
          <a:xfrm>
            <a:off x="4341205" y="623416"/>
            <a:ext cx="4067847" cy="1470943"/>
          </a:xfrm>
          <a:prstGeom prst="roundRect">
            <a:avLst>
              <a:gd name="adj" fmla="val 6209"/>
            </a:avLst>
          </a:prstGeom>
          <a:solidFill>
            <a:schemeClr val="accent1">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Box 25"/>
          <p:cNvSpPr txBox="1"/>
          <p:nvPr/>
        </p:nvSpPr>
        <p:spPr>
          <a:xfrm>
            <a:off x="4359604" y="2137087"/>
            <a:ext cx="4104516" cy="307777"/>
          </a:xfrm>
          <a:prstGeom prst="rect">
            <a:avLst/>
          </a:prstGeom>
          <a:solidFill>
            <a:schemeClr val="accent5">
              <a:lumMod val="50000"/>
            </a:schemeClr>
          </a:solidFill>
        </p:spPr>
        <p:txBody>
          <a:bodyPr wrap="square" rtlCol="0">
            <a:spAutoFit/>
          </a:bodyPr>
          <a:lstStyle/>
          <a:p>
            <a:pPr algn="ctr"/>
            <a:r>
              <a:rPr lang="en-GB" sz="1400" b="1" dirty="0">
                <a:solidFill>
                  <a:schemeClr val="bg1"/>
                </a:solidFill>
              </a:rPr>
              <a:t>GOVERNMENT SOURCES</a:t>
            </a:r>
            <a:endParaRPr lang="en-GB" sz="1200" b="1" dirty="0">
              <a:solidFill>
                <a:schemeClr val="bg1"/>
              </a:solidFill>
            </a:endParaRPr>
          </a:p>
        </p:txBody>
      </p:sp>
      <p:sp>
        <p:nvSpPr>
          <p:cNvPr id="7" name="Rectangle: Rounded Corners 6">
            <a:extLst>
              <a:ext uri="{FF2B5EF4-FFF2-40B4-BE49-F238E27FC236}">
                <a16:creationId xmlns:a16="http://schemas.microsoft.com/office/drawing/2014/main" id="{5FCCB64C-64F8-FC71-A195-16554B31B74E}"/>
              </a:ext>
            </a:extLst>
          </p:cNvPr>
          <p:cNvSpPr/>
          <p:nvPr/>
        </p:nvSpPr>
        <p:spPr>
          <a:xfrm>
            <a:off x="5513294" y="806824"/>
            <a:ext cx="1873624" cy="1045252"/>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tx1"/>
                </a:solidFill>
              </a:rPr>
              <a:t>SOURCES</a:t>
            </a:r>
          </a:p>
        </p:txBody>
      </p:sp>
      <p:sp>
        <p:nvSpPr>
          <p:cNvPr id="42" name="Right Arrow 41"/>
          <p:cNvSpPr/>
          <p:nvPr/>
        </p:nvSpPr>
        <p:spPr>
          <a:xfrm rot="16200000" flipH="1">
            <a:off x="6264357" y="1777782"/>
            <a:ext cx="332503" cy="431639"/>
          </a:xfrm>
          <a:prstGeom prst="rightArrow">
            <a:avLst/>
          </a:prstGeom>
          <a:solidFill>
            <a:schemeClr val="bg1"/>
          </a:solidFill>
          <a:ln w="38100">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ight Arrow 4"/>
          <p:cNvSpPr/>
          <p:nvPr/>
        </p:nvSpPr>
        <p:spPr>
          <a:xfrm>
            <a:off x="7239509" y="1248521"/>
            <a:ext cx="1294227" cy="431639"/>
          </a:xfrm>
          <a:prstGeom prst="rightArrow">
            <a:avLst/>
          </a:prstGeom>
          <a:solidFill>
            <a:schemeClr val="bg1"/>
          </a:solid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Right Arrow 40"/>
          <p:cNvSpPr/>
          <p:nvPr/>
        </p:nvSpPr>
        <p:spPr>
          <a:xfrm flipH="1">
            <a:off x="4300267" y="1248520"/>
            <a:ext cx="1294227" cy="431639"/>
          </a:xfrm>
          <a:prstGeom prst="rightArrow">
            <a:avLst/>
          </a:prstGeom>
          <a:solidFill>
            <a:schemeClr val="bg1"/>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84077262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0C91110BFB70D48A866BCD1DF60B5A5" ma:contentTypeVersion="22" ma:contentTypeDescription="Create a new document." ma:contentTypeScope="" ma:versionID="e1fdbe3f76f614060a1395b8ae0e5736">
  <xsd:schema xmlns:xsd="http://www.w3.org/2001/XMLSchema" xmlns:xs="http://www.w3.org/2001/XMLSchema" xmlns:p="http://schemas.microsoft.com/office/2006/metadata/properties" xmlns:ns2="23878cce-4ba3-47c9-bba2-802d2d604774" xmlns:ns3="eaff1878-c271-4814-910b-972278de832e" targetNamespace="http://schemas.microsoft.com/office/2006/metadata/properties" ma:root="true" ma:fieldsID="23a295f230513cb079d655cc6e43ad3b" ns2:_="" ns3:_="">
    <xsd:import namespace="23878cce-4ba3-47c9-bba2-802d2d604774"/>
    <xsd:import namespace="eaff1878-c271-4814-910b-972278de832e"/>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LengthInSeconds" minOccurs="0"/>
                <xsd:element ref="ns3:lcf76f155ced4ddcb4097134ff3c332f" minOccurs="0"/>
                <xsd:element ref="ns2:TaxCatchAll" minOccurs="0"/>
                <xsd:element ref="ns3:Date" minOccurs="0"/>
                <xsd:element ref="ns3:MediaServiceObjectDetectorVersions" minOccurs="0"/>
                <xsd:element ref="ns3:Modifiedby" minOccurs="0"/>
                <xsd:element ref="ns3:MediaServiceSearchProperties" minOccurs="0"/>
                <xsd:element ref="ns3:MediaServiceBillingMetadata" minOccurs="0"/>
                <xsd:element ref="ns3:PaulaAtkins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3878cce-4ba3-47c9-bba2-802d2d604774"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TaxCatchAll" ma:index="23" nillable="true" ma:displayName="Taxonomy Catch All Column" ma:hidden="true" ma:list="{96417306-d510-43d4-862c-b4d4c662753b}" ma:internalName="TaxCatchAll" ma:showField="CatchAllData" ma:web="23878cce-4ba3-47c9-bba2-802d2d604774">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eaff1878-c271-4814-910b-972278de832e"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DateTaken" ma:index="12" nillable="true" ma:displayName="MediaServiceDateTaken" ma:description="" ma:hidden="true" ma:internalName="MediaServiceDateTaken" ma:readOnly="true">
      <xsd:simpleType>
        <xsd:restriction base="dms:Text"/>
      </xsd:simpleType>
    </xsd:element>
    <xsd:element name="MediaServiceAutoTags" ma:index="13" nillable="true" ma:displayName="MediaServiceAutoTags" ma:description="" ma:internalName="MediaServiceAutoTags" ma:readOnly="true">
      <xsd:simpleType>
        <xsd:restriction base="dms:Text"/>
      </xsd:simpleType>
    </xsd:element>
    <xsd:element name="MediaServiceLocation" ma:index="14" nillable="true" ma:displayName="MediaServiceLocation" ma:description="" ma:internalName="MediaServiceLocation" ma:readOnly="true">
      <xsd:simpleType>
        <xsd:restriction base="dms:Text"/>
      </xsd:simpleType>
    </xsd:element>
    <xsd:element name="MediaServiceOCR" ma:index="15" nillable="true" ma:displayName="MediaServiceOCR"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f30fa040-9788-47ed-9fec-a80fd1955dc9" ma:termSetId="09814cd3-568e-fe90-9814-8d621ff8fb84" ma:anchorId="fba54fb3-c3e1-fe81-a776-ca4b69148c4d" ma:open="true" ma:isKeyword="false">
      <xsd:complexType>
        <xsd:sequence>
          <xsd:element ref="pc:Terms" minOccurs="0" maxOccurs="1"/>
        </xsd:sequence>
      </xsd:complexType>
    </xsd:element>
    <xsd:element name="Date" ma:index="24" nillable="true" ma:displayName="Date" ma:format="DateTime" ma:internalName="Date">
      <xsd:simpleType>
        <xsd:restriction base="dms:DateTime"/>
      </xsd:simpleType>
    </xsd:element>
    <xsd:element name="MediaServiceObjectDetectorVersions" ma:index="25" nillable="true" ma:displayName="MediaServiceObjectDetectorVersions" ma:description="" ma:hidden="true" ma:indexed="true" ma:internalName="MediaServiceObjectDetectorVersions" ma:readOnly="true">
      <xsd:simpleType>
        <xsd:restriction base="dms:Text"/>
      </xsd:simpleType>
    </xsd:element>
    <xsd:element name="Modifiedby" ma:index="26" nillable="true" ma:displayName="Modified by" ma:format="Dropdown" ma:list="UserInfo" ma:SharePointGroup="0" ma:internalName="Modifiedby">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ediaServiceSearchProperties" ma:index="27" nillable="true" ma:displayName="MediaServiceSearchProperties" ma:hidden="true" ma:internalName="MediaServiceSearchProperties" ma:readOnly="true">
      <xsd:simpleType>
        <xsd:restriction base="dms:Note"/>
      </xsd:simpleType>
    </xsd:element>
    <xsd:element name="MediaServiceBillingMetadata" ma:index="28" nillable="true" ma:displayName="MediaServiceBillingMetadata" ma:hidden="true" ma:internalName="MediaServiceBillingMetadata" ma:readOnly="true">
      <xsd:simpleType>
        <xsd:restriction base="dms:Note"/>
      </xsd:simpleType>
    </xsd:element>
    <xsd:element name="PaulaAtkinson" ma:index="29" nillable="true" ma:displayName="Paula Atkinson" ma:format="Dropdown" ma:internalName="PaulaAtkinson">
      <xsd:simpleType>
        <xsd:restriction base="dms:Text">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Modifiedby xmlns="eaff1878-c271-4814-910b-972278de832e">
      <UserInfo>
        <DisplayName/>
        <AccountId xsi:nil="true"/>
        <AccountType/>
      </UserInfo>
    </Modifiedby>
    <Date xmlns="eaff1878-c271-4814-910b-972278de832e" xsi:nil="true"/>
    <PaulaAtkinson xmlns="eaff1878-c271-4814-910b-972278de832e" xsi:nil="true"/>
    <lcf76f155ced4ddcb4097134ff3c332f xmlns="eaff1878-c271-4814-910b-972278de832e">
      <Terms xmlns="http://schemas.microsoft.com/office/infopath/2007/PartnerControls"/>
    </lcf76f155ced4ddcb4097134ff3c332f>
    <TaxCatchAll xmlns="23878cce-4ba3-47c9-bba2-802d2d60477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1AAA2B3-4F80-41E4-B183-8E181C38994C}"/>
</file>

<file path=customXml/itemProps2.xml><?xml version="1.0" encoding="utf-8"?>
<ds:datastoreItem xmlns:ds="http://schemas.openxmlformats.org/officeDocument/2006/customXml" ds:itemID="{8EFBA879-FE5E-4ADD-B571-3539452C3F5A}">
  <ds:schemaRefs>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C40C1188-F005-41A2-928D-21AEA218F4B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2381</TotalTime>
  <Words>8354</Words>
  <Application>Microsoft Office PowerPoint</Application>
  <PresentationFormat>Widescreen</PresentationFormat>
  <Paragraphs>297</Paragraphs>
  <Slides>9</Slides>
  <Notes>5</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Becky Ashton</dc:creator>
  <cp:lastModifiedBy>Helen Wright</cp:lastModifiedBy>
  <cp:revision>156</cp:revision>
  <cp:lastPrinted>2018-07-03T09:03:08Z</cp:lastPrinted>
  <dcterms:created xsi:type="dcterms:W3CDTF">2018-05-22T16:23:17Z</dcterms:created>
  <dcterms:modified xsi:type="dcterms:W3CDTF">2024-10-03T12:25:53Z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0x01010050C91110BFB70D48A866BCD1DF60B5A5</vt:lpwstr>
  </property>
  <property fmtid="{D5CDD505-2E9C-101B-9397-08002B2CF9AE}" pid="3" name="Order">
    <vt:r8>6100</vt:r8>
  </property>
  <property fmtid="{D5CDD505-2E9C-101B-9397-08002B2CF9AE}" pid="4" name="xd_Signature">
    <vt:bool>false</vt:bool>
  </property>
  <property fmtid="{D5CDD505-2E9C-101B-9397-08002B2CF9AE}" pid="5" name="xd_ProgID">
    <vt:lpwstr/>
  </property>
  <property fmtid="{D5CDD505-2E9C-101B-9397-08002B2CF9AE}" pid="6" name="_SourceUrl">
    <vt:lpwstr/>
  </property>
  <property fmtid="{D5CDD505-2E9C-101B-9397-08002B2CF9AE}" pid="7" name="_SharedFileIndex">
    <vt:lpwstr/>
  </property>
  <property fmtid="{D5CDD505-2E9C-101B-9397-08002B2CF9AE}" pid="8" name="ComplianceAssetId">
    <vt:lpwstr/>
  </property>
  <property fmtid="{D5CDD505-2E9C-101B-9397-08002B2CF9AE}" pid="9" name="TemplateUrl">
    <vt:lpwstr/>
  </property>
  <property fmtid="{D5CDD505-2E9C-101B-9397-08002B2CF9AE}" pid="10" name="_ExtendedDescription">
    <vt:lpwstr/>
  </property>
  <property fmtid="{D5CDD505-2E9C-101B-9397-08002B2CF9AE}" pid="11" name="TriggerFlowInfo">
    <vt:lpwstr/>
  </property>
</Properties>
</file>