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notesMasterIdLst>
    <p:notesMasterId r:id="rId12"/>
  </p:notesMasterIdLst>
  <p:handoutMasterIdLst>
    <p:handoutMasterId r:id="rId13"/>
  </p:handoutMasterIdLst>
  <p:sldIdLst>
    <p:sldId id="335" r:id="rId5"/>
    <p:sldId id="287" r:id="rId6"/>
    <p:sldId id="319" r:id="rId7"/>
    <p:sldId id="277" r:id="rId8"/>
    <p:sldId id="305" r:id="rId9"/>
    <p:sldId id="298" r:id="rId10"/>
    <p:sldId id="345" r:id="rId11"/>
  </p:sldIdLst>
  <p:sldSz cx="9144000" cy="6858000" type="screen4x3"/>
  <p:notesSz cx="6670675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FF00"/>
    <a:srgbClr val="CCECFF"/>
    <a:srgbClr val="99CCFF"/>
    <a:srgbClr val="3333CC"/>
    <a:srgbClr val="FFCC00"/>
    <a:srgbClr val="B2B2B2"/>
    <a:srgbClr val="CC6600"/>
    <a:srgbClr val="006600"/>
    <a:srgbClr val="9966FF"/>
    <a:srgbClr val="CC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7B5D51D-FBDA-4697-90A7-7C90AF50C9DE}" v="19" dt="2022-04-13T18:23:30.675"/>
  </p1510:revLst>
</p1510:revInfo>
</file>

<file path=ppt/tableStyles.xml><?xml version="1.0" encoding="utf-8"?>
<a:tblStyleLst xmlns:a="http://schemas.openxmlformats.org/drawingml/2006/main" def="{5C22544A-7EE6-4342-B048-85BDC9FD1C3A}">
  <a:tblStyle styleId="{638B1855-1B75-4FBE-930C-398BA8C253C6}" styleName="Themed Style 2 - Accent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D083AE6-46FA-4A59-8FB0-9F97EB10719F}" styleName="Light Style 3 - Accent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1482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handoutMaster" Target="handoutMasters/handoutMaster1.xml"/><Relationship Id="rId18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90626" cy="49821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778505" y="0"/>
            <a:ext cx="2890626" cy="49821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19CD5A0-01BA-4A47-BCD9-F94F950F3CBF}" type="datetimeFigureOut">
              <a:rPr lang="en-GB" smtClean="0"/>
              <a:t>13/04/2022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31600"/>
            <a:ext cx="2890626" cy="49821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778505" y="9431600"/>
            <a:ext cx="2890626" cy="49821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5547A1-F75A-4BC8-9BF6-5BBF9EAA27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682399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90626" cy="4964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778505" y="0"/>
            <a:ext cx="2890626" cy="4964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8FAF3DC-9F9B-4437-85F0-596C67F6B3DD}" type="datetimeFigureOut">
              <a:rPr lang="en-GB" smtClean="0"/>
              <a:pPr/>
              <a:t>13/04/2022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852488" y="744538"/>
            <a:ext cx="4965700" cy="37242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67068" y="4716661"/>
            <a:ext cx="5336540" cy="44684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1599"/>
            <a:ext cx="2890626" cy="496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778505" y="9431599"/>
            <a:ext cx="2890626" cy="496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C56704-A0BA-47F6-AC0C-E17B951FBABE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89886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6B0E8-1024-41B8-80FA-2205704DCC7E}" type="datetimeFigureOut">
              <a:rPr lang="en-GB" smtClean="0"/>
              <a:pPr/>
              <a:t>13/04/2022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E7E541-3295-4703-90F0-D34A99AED7E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6B0E8-1024-41B8-80FA-2205704DCC7E}" type="datetimeFigureOut">
              <a:rPr lang="en-GB" smtClean="0"/>
              <a:pPr/>
              <a:t>13/04/2022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E7E541-3295-4703-90F0-D34A99AED7E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6B0E8-1024-41B8-80FA-2205704DCC7E}" type="datetimeFigureOut">
              <a:rPr lang="en-GB" smtClean="0"/>
              <a:pPr/>
              <a:t>13/04/2022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E7E541-3295-4703-90F0-D34A99AED7E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6B0E8-1024-41B8-80FA-2205704DCC7E}" type="datetimeFigureOut">
              <a:rPr lang="en-GB" smtClean="0"/>
              <a:pPr/>
              <a:t>13/04/2022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E7E541-3295-4703-90F0-D34A99AED7E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6B0E8-1024-41B8-80FA-2205704DCC7E}" type="datetimeFigureOut">
              <a:rPr lang="en-GB" smtClean="0"/>
              <a:pPr/>
              <a:t>13/04/2022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E7E541-3295-4703-90F0-D34A99AED7E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6B0E8-1024-41B8-80FA-2205704DCC7E}" type="datetimeFigureOut">
              <a:rPr lang="en-GB" smtClean="0"/>
              <a:pPr/>
              <a:t>13/04/2022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E7E541-3295-4703-90F0-D34A99AED7E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6B0E8-1024-41B8-80FA-2205704DCC7E}" type="datetimeFigureOut">
              <a:rPr lang="en-GB" smtClean="0"/>
              <a:pPr/>
              <a:t>13/04/2022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E7E541-3295-4703-90F0-D34A99AED7E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6B0E8-1024-41B8-80FA-2205704DCC7E}" type="datetimeFigureOut">
              <a:rPr lang="en-GB" smtClean="0"/>
              <a:pPr/>
              <a:t>13/04/2022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E7E541-3295-4703-90F0-D34A99AED7E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6B0E8-1024-41B8-80FA-2205704DCC7E}" type="datetimeFigureOut">
              <a:rPr lang="en-GB" smtClean="0"/>
              <a:pPr/>
              <a:t>13/04/2022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E7E541-3295-4703-90F0-D34A99AED7E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6B0E8-1024-41B8-80FA-2205704DCC7E}" type="datetimeFigureOut">
              <a:rPr lang="en-GB" smtClean="0"/>
              <a:pPr/>
              <a:t>13/04/2022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E7E541-3295-4703-90F0-D34A99AED7E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6B0E8-1024-41B8-80FA-2205704DCC7E}" type="datetimeFigureOut">
              <a:rPr lang="en-GB" smtClean="0"/>
              <a:pPr/>
              <a:t>13/04/2022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E7E541-3295-4703-90F0-D34A99AED7E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D6B0E8-1024-41B8-80FA-2205704DCC7E}" type="datetimeFigureOut">
              <a:rPr lang="en-GB" smtClean="0"/>
              <a:pPr/>
              <a:t>13/04/2022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E7E541-3295-4703-90F0-D34A99AED7E1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E1B3619-48E8-47D0-93C9-28D0689FA9B6}"/>
              </a:ext>
            </a:extLst>
          </p:cNvPr>
          <p:cNvSpPr txBox="1"/>
          <p:nvPr userDrawn="1"/>
        </p:nvSpPr>
        <p:spPr>
          <a:xfrm>
            <a:off x="6144341" y="6334780"/>
            <a:ext cx="14660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7B7FBC"/>
                </a:solidFill>
                <a:latin typeface="Corbel" panose="020B0503020204020204" pitchFamily="34" charset="0"/>
              </a:rPr>
              <a:t>R</a:t>
            </a:r>
            <a:r>
              <a:rPr lang="en-GB" sz="2800" b="1" dirty="0">
                <a:solidFill>
                  <a:srgbClr val="A2A5CF"/>
                </a:solidFill>
                <a:latin typeface="Corbel" panose="020B0503020204020204" pitchFamily="34" charset="0"/>
              </a:rPr>
              <a:t>eady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756C6C2-9E63-490C-A70B-84F3E2695BD7}"/>
              </a:ext>
            </a:extLst>
          </p:cNvPr>
          <p:cNvSpPr txBox="1"/>
          <p:nvPr userDrawn="1"/>
        </p:nvSpPr>
        <p:spPr>
          <a:xfrm>
            <a:off x="2896082" y="6334780"/>
            <a:ext cx="21020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7B7FBC"/>
                </a:solidFill>
                <a:latin typeface="Corbel" panose="020B0503020204020204" pitchFamily="34" charset="0"/>
              </a:rPr>
              <a:t>R</a:t>
            </a:r>
            <a:r>
              <a:rPr lang="en-GB" sz="2800" b="1" dirty="0">
                <a:solidFill>
                  <a:srgbClr val="A2A5CF"/>
                </a:solidFill>
                <a:latin typeface="Corbel" panose="020B0503020204020204" pitchFamily="34" charset="0"/>
              </a:rPr>
              <a:t>espectful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918B9D5-A45B-49DC-AE52-488EA9D4EBB5}"/>
              </a:ext>
            </a:extLst>
          </p:cNvPr>
          <p:cNvSpPr txBox="1"/>
          <p:nvPr userDrawn="1"/>
        </p:nvSpPr>
        <p:spPr>
          <a:xfrm>
            <a:off x="4680475" y="6339098"/>
            <a:ext cx="16645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7B7FBC"/>
                </a:solidFill>
                <a:latin typeface="Corbel" panose="020B0503020204020204" pitchFamily="34" charset="0"/>
              </a:rPr>
              <a:t>R</a:t>
            </a:r>
            <a:r>
              <a:rPr lang="en-GB" sz="2800" b="1" dirty="0">
                <a:solidFill>
                  <a:srgbClr val="A2A5CF"/>
                </a:solidFill>
                <a:latin typeface="Corbel" panose="020B0503020204020204" pitchFamily="34" charset="0"/>
              </a:rPr>
              <a:t>esilient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53314FF-4912-4BF4-8539-087BEBADF006}"/>
              </a:ext>
            </a:extLst>
          </p:cNvPr>
          <p:cNvSpPr txBox="1"/>
          <p:nvPr userDrawn="1"/>
        </p:nvSpPr>
        <p:spPr>
          <a:xfrm>
            <a:off x="21170" y="6334780"/>
            <a:ext cx="31814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7B7FBC"/>
                </a:solidFill>
                <a:latin typeface="Corbel" panose="020B0503020204020204" pitchFamily="34" charset="0"/>
              </a:rPr>
              <a:t>E</a:t>
            </a:r>
            <a:r>
              <a:rPr lang="en-GB" sz="2800" b="1" dirty="0">
                <a:solidFill>
                  <a:srgbClr val="A2A5CF"/>
                </a:solidFill>
                <a:latin typeface="Corbel" panose="020B0503020204020204" pitchFamily="34" charset="0"/>
              </a:rPr>
              <a:t>xpect </a:t>
            </a:r>
            <a:r>
              <a:rPr lang="en-GB" sz="2800" b="1" dirty="0">
                <a:solidFill>
                  <a:srgbClr val="7B7FBC"/>
                </a:solidFill>
                <a:latin typeface="Corbel" panose="020B0503020204020204" pitchFamily="34" charset="0"/>
              </a:rPr>
              <a:t>E</a:t>
            </a:r>
            <a:r>
              <a:rPr lang="en-GB" sz="2800" b="1" dirty="0">
                <a:solidFill>
                  <a:srgbClr val="A2A5CF"/>
                </a:solidFill>
                <a:latin typeface="Corbel" panose="020B0503020204020204" pitchFamily="34" charset="0"/>
              </a:rPr>
              <a:t>xcellence</a:t>
            </a:r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s://www.bbc.co.uk/education/guides/z9y64j6/revision/6" TargetMode="Externa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>
            <a:extLst>
              <a:ext uri="{FF2B5EF4-FFF2-40B4-BE49-F238E27FC236}">
                <a16:creationId xmlns:a16="http://schemas.microsoft.com/office/drawing/2014/main" id="{1D800485-08CF-47DC-9CBD-08030B1300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endParaRPr lang="en-GB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CE3EA376-B1F2-48FF-A03B-85F60FE95640}"/>
              </a:ext>
            </a:extLst>
          </p:cNvPr>
          <p:cNvGrpSpPr/>
          <p:nvPr/>
        </p:nvGrpSpPr>
        <p:grpSpPr>
          <a:xfrm>
            <a:off x="0" y="50935"/>
            <a:ext cx="9156836" cy="1446550"/>
            <a:chOff x="0" y="260648"/>
            <a:chExt cx="8784976" cy="1446550"/>
          </a:xfrm>
        </p:grpSpPr>
        <p:sp>
          <p:nvSpPr>
            <p:cNvPr id="17" name="Rounded Rectangle 5">
              <a:extLst>
                <a:ext uri="{FF2B5EF4-FFF2-40B4-BE49-F238E27FC236}">
                  <a16:creationId xmlns:a16="http://schemas.microsoft.com/office/drawing/2014/main" id="{AA449F9B-2F32-4961-8F43-18D4128E1604}"/>
                </a:ext>
              </a:extLst>
            </p:cNvPr>
            <p:cNvSpPr/>
            <p:nvPr/>
          </p:nvSpPr>
          <p:spPr>
            <a:xfrm>
              <a:off x="0" y="260648"/>
              <a:ext cx="8784976" cy="1368152"/>
            </a:xfrm>
            <a:prstGeom prst="roundRect">
              <a:avLst/>
            </a:prstGeom>
            <a:solidFill>
              <a:srgbClr val="9966FF"/>
            </a:solidFill>
            <a:ln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GB" dirty="0"/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0CADF4BF-180D-487A-A34D-2E3B8B50A050}"/>
                </a:ext>
              </a:extLst>
            </p:cNvPr>
            <p:cNvSpPr txBox="1"/>
            <p:nvPr/>
          </p:nvSpPr>
          <p:spPr>
            <a:xfrm>
              <a:off x="251520" y="260648"/>
              <a:ext cx="2952328" cy="14465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Lucida Handwriting" pitchFamily="66" charset="0"/>
                </a:rPr>
                <a:t>The </a:t>
              </a:r>
              <a:r>
                <a:rPr lang="en-GB" sz="48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Lucida Handwriting" pitchFamily="66" charset="0"/>
                </a:rPr>
                <a:t>BIG </a:t>
              </a:r>
              <a:endParaRPr lang="en-GB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endParaRPr>
            </a:p>
            <a:p>
              <a:r>
                <a:rPr lang="en-GB" sz="4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Lucida Handwriting" pitchFamily="66" charset="0"/>
                </a:rPr>
                <a:t>Question:</a:t>
              </a:r>
            </a:p>
          </p:txBody>
        </p:sp>
      </p:grpSp>
      <p:sp>
        <p:nvSpPr>
          <p:cNvPr id="29" name="TextBox 28">
            <a:extLst>
              <a:ext uri="{FF2B5EF4-FFF2-40B4-BE49-F238E27FC236}">
                <a16:creationId xmlns:a16="http://schemas.microsoft.com/office/drawing/2014/main" id="{E256B7AF-D158-4692-9458-01D9E3FD1783}"/>
              </a:ext>
            </a:extLst>
          </p:cNvPr>
          <p:cNvSpPr txBox="1"/>
          <p:nvPr/>
        </p:nvSpPr>
        <p:spPr>
          <a:xfrm>
            <a:off x="3154885" y="141064"/>
            <a:ext cx="5672025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3200" b="1" u="sng" dirty="0">
                <a:latin typeface="Trebuchet MS" panose="020B0603020202020204" pitchFamily="34" charset="0"/>
              </a:rPr>
              <a:t>Does Stresemann deserve the Nobel Peace Prize?</a:t>
            </a:r>
          </a:p>
        </p:txBody>
      </p:sp>
      <p:pic>
        <p:nvPicPr>
          <p:cNvPr id="54" name="Picture 2">
            <a:extLst>
              <a:ext uri="{FF2B5EF4-FFF2-40B4-BE49-F238E27FC236}">
                <a16:creationId xmlns:a16="http://schemas.microsoft.com/office/drawing/2014/main" id="{4FCC4538-F605-43F7-A65F-690E1AB534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2761" y="5750974"/>
            <a:ext cx="1278433" cy="1013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0F67138-CB6E-4EB2-B936-1ED1C93B1F4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426" y="1641341"/>
            <a:ext cx="1458184" cy="4147498"/>
          </a:xfrm>
          <a:prstGeom prst="rect">
            <a:avLst/>
          </a:prstGeom>
        </p:spPr>
      </p:pic>
      <p:pic>
        <p:nvPicPr>
          <p:cNvPr id="11" name="Picture 1">
            <a:extLst>
              <a:ext uri="{FF2B5EF4-FFF2-40B4-BE49-F238E27FC236}">
                <a16:creationId xmlns:a16="http://schemas.microsoft.com/office/drawing/2014/main" id="{8012FDAE-209C-4ABA-9BA9-FC2385DFC0C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2726" y="1391428"/>
            <a:ext cx="3235920" cy="490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149372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>
            <a:extLst>
              <a:ext uri="{FF2B5EF4-FFF2-40B4-BE49-F238E27FC236}">
                <a16:creationId xmlns:a16="http://schemas.microsoft.com/office/drawing/2014/main" id="{1D800485-08CF-47DC-9CBD-08030B1300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endParaRPr lang="en-GB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CE3EA376-B1F2-48FF-A03B-85F60FE95640}"/>
              </a:ext>
            </a:extLst>
          </p:cNvPr>
          <p:cNvGrpSpPr/>
          <p:nvPr/>
        </p:nvGrpSpPr>
        <p:grpSpPr>
          <a:xfrm>
            <a:off x="0" y="50935"/>
            <a:ext cx="9156836" cy="1368152"/>
            <a:chOff x="0" y="260648"/>
            <a:chExt cx="8784976" cy="1368152"/>
          </a:xfrm>
        </p:grpSpPr>
        <p:sp>
          <p:nvSpPr>
            <p:cNvPr id="17" name="Rounded Rectangle 5">
              <a:extLst>
                <a:ext uri="{FF2B5EF4-FFF2-40B4-BE49-F238E27FC236}">
                  <a16:creationId xmlns:a16="http://schemas.microsoft.com/office/drawing/2014/main" id="{AA449F9B-2F32-4961-8F43-18D4128E1604}"/>
                </a:ext>
              </a:extLst>
            </p:cNvPr>
            <p:cNvSpPr/>
            <p:nvPr/>
          </p:nvSpPr>
          <p:spPr>
            <a:xfrm>
              <a:off x="0" y="260648"/>
              <a:ext cx="8784976" cy="1368152"/>
            </a:xfrm>
            <a:prstGeom prst="roundRect">
              <a:avLst/>
            </a:prstGeom>
            <a:solidFill>
              <a:srgbClr val="9966FF"/>
            </a:solidFill>
            <a:ln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GB" dirty="0"/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0CADF4BF-180D-487A-A34D-2E3B8B50A050}"/>
                </a:ext>
              </a:extLst>
            </p:cNvPr>
            <p:cNvSpPr txBox="1"/>
            <p:nvPr/>
          </p:nvSpPr>
          <p:spPr>
            <a:xfrm>
              <a:off x="251520" y="490195"/>
              <a:ext cx="2952328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6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Lucida Handwriting" pitchFamily="66" charset="0"/>
                </a:rPr>
                <a:t>TITLE: </a:t>
              </a:r>
              <a:endParaRPr lang="en-GB" sz="11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endParaRPr>
            </a:p>
          </p:txBody>
        </p:sp>
      </p:grpSp>
      <p:sp>
        <p:nvSpPr>
          <p:cNvPr id="29" name="TextBox 28">
            <a:extLst>
              <a:ext uri="{FF2B5EF4-FFF2-40B4-BE49-F238E27FC236}">
                <a16:creationId xmlns:a16="http://schemas.microsoft.com/office/drawing/2014/main" id="{E256B7AF-D158-4692-9458-01D9E3FD1783}"/>
              </a:ext>
            </a:extLst>
          </p:cNvPr>
          <p:cNvSpPr txBox="1"/>
          <p:nvPr/>
        </p:nvSpPr>
        <p:spPr>
          <a:xfrm>
            <a:off x="3484811" y="149480"/>
            <a:ext cx="5397022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3200" b="1" u="sng" dirty="0">
                <a:latin typeface="Trebuchet MS" panose="020B0603020202020204" pitchFamily="34" charset="0"/>
              </a:rPr>
              <a:t>How did life improve for the working class?</a:t>
            </a: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9A916ED4-CD1B-4BA6-A7E7-D48B99343C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167" y="1574794"/>
            <a:ext cx="8051030" cy="4877098"/>
          </a:xfrm>
          <a:prstGeom prst="rect">
            <a:avLst/>
          </a:prstGeom>
        </p:spPr>
      </p:pic>
      <p:sp>
        <p:nvSpPr>
          <p:cNvPr id="31" name="TextBox 30">
            <a:extLst>
              <a:ext uri="{FF2B5EF4-FFF2-40B4-BE49-F238E27FC236}">
                <a16:creationId xmlns:a16="http://schemas.microsoft.com/office/drawing/2014/main" id="{A084FEA7-07B3-455D-AE6F-4DD56BD5F505}"/>
              </a:ext>
            </a:extLst>
          </p:cNvPr>
          <p:cNvSpPr txBox="1"/>
          <p:nvPr/>
        </p:nvSpPr>
        <p:spPr>
          <a:xfrm>
            <a:off x="355958" y="5517232"/>
            <a:ext cx="7957239" cy="646331"/>
          </a:xfrm>
          <a:prstGeom prst="rect">
            <a:avLst/>
          </a:prstGeom>
          <a:solidFill>
            <a:srgbClr val="CCECFF"/>
          </a:solidFill>
        </p:spPr>
        <p:txBody>
          <a:bodyPr wrap="square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Lucida Handwriting" panose="03010101010101010101" pitchFamily="66" charset="0"/>
              </a:rPr>
              <a:t>Minimum Expectation: </a:t>
            </a:r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Describe various improvements in living standards.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6A0F46D3-1193-4B71-B42F-0527C8AA2375}"/>
              </a:ext>
            </a:extLst>
          </p:cNvPr>
          <p:cNvSpPr txBox="1"/>
          <p:nvPr/>
        </p:nvSpPr>
        <p:spPr>
          <a:xfrm>
            <a:off x="3505077" y="2704855"/>
            <a:ext cx="3624076" cy="70788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GB" sz="2000" dirty="0">
                <a:solidFill>
                  <a:schemeClr val="bg1"/>
                </a:solidFill>
                <a:latin typeface="Comic Sans MS" panose="030F0702030302020204" pitchFamily="66" charset="0"/>
              </a:rPr>
              <a:t>Explain the emotional impact of these improvements.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F6B9B552-6142-4819-88EA-258A52D6659A}"/>
              </a:ext>
            </a:extLst>
          </p:cNvPr>
          <p:cNvSpPr/>
          <p:nvPr/>
        </p:nvSpPr>
        <p:spPr>
          <a:xfrm>
            <a:off x="457200" y="1844824"/>
            <a:ext cx="1863833" cy="316835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1" hangingPunct="1">
              <a:defRPr/>
            </a:pPr>
            <a:r>
              <a:rPr lang="en-GB" altLang="en-US" sz="2000" dirty="0">
                <a:latin typeface="Bradley Hand ITC" panose="03070402050302030203" pitchFamily="66" charset="0"/>
              </a:rPr>
              <a:t>To consider the extent to which </a:t>
            </a:r>
            <a:r>
              <a:rPr lang="en-GB" altLang="en-US" sz="2000" dirty="0">
                <a:solidFill>
                  <a:srgbClr val="FF0000"/>
                </a:solidFill>
                <a:latin typeface="Bradley Hand ITC" panose="03070402050302030203" pitchFamily="66" charset="0"/>
              </a:rPr>
              <a:t>Weimar Germany recovered </a:t>
            </a:r>
            <a:r>
              <a:rPr lang="en-GB" altLang="en-US" sz="2000" dirty="0">
                <a:latin typeface="Bradley Hand ITC" panose="03070402050302030203" pitchFamily="66" charset="0"/>
              </a:rPr>
              <a:t>for working class Germans.</a:t>
            </a:r>
          </a:p>
        </p:txBody>
      </p:sp>
    </p:spTree>
    <p:extLst>
      <p:ext uri="{BB962C8B-B14F-4D97-AF65-F5344CB8AC3E}">
        <p14:creationId xmlns:p14="http://schemas.microsoft.com/office/powerpoint/2010/main" val="38155298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>
            <a:extLst>
              <a:ext uri="{FF2B5EF4-FFF2-40B4-BE49-F238E27FC236}">
                <a16:creationId xmlns:a16="http://schemas.microsoft.com/office/drawing/2014/main" id="{84EEF911-255D-4067-8598-E4F64F1E7C0E}"/>
              </a:ext>
            </a:extLst>
          </p:cNvPr>
          <p:cNvGrpSpPr/>
          <p:nvPr/>
        </p:nvGrpSpPr>
        <p:grpSpPr>
          <a:xfrm>
            <a:off x="0" y="50935"/>
            <a:ext cx="9156836" cy="1704284"/>
            <a:chOff x="0" y="260648"/>
            <a:chExt cx="8784976" cy="1368152"/>
          </a:xfrm>
        </p:grpSpPr>
        <p:sp>
          <p:nvSpPr>
            <p:cNvPr id="20" name="Rounded Rectangle 5">
              <a:extLst>
                <a:ext uri="{FF2B5EF4-FFF2-40B4-BE49-F238E27FC236}">
                  <a16:creationId xmlns:a16="http://schemas.microsoft.com/office/drawing/2014/main" id="{586223F4-75DC-4FA7-BB06-2738FC9B5661}"/>
                </a:ext>
              </a:extLst>
            </p:cNvPr>
            <p:cNvSpPr/>
            <p:nvPr/>
          </p:nvSpPr>
          <p:spPr>
            <a:xfrm>
              <a:off x="0" y="260648"/>
              <a:ext cx="8784976" cy="1368152"/>
            </a:xfrm>
            <a:prstGeom prst="roundRect">
              <a:avLst/>
            </a:prstGeom>
            <a:solidFill>
              <a:srgbClr val="9966FF"/>
            </a:solidFill>
            <a:ln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GB" dirty="0"/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83F16EB7-2E20-4803-94AE-980BAFA8CFD4}"/>
                </a:ext>
              </a:extLst>
            </p:cNvPr>
            <p:cNvSpPr txBox="1"/>
            <p:nvPr/>
          </p:nvSpPr>
          <p:spPr>
            <a:xfrm>
              <a:off x="251520" y="260648"/>
              <a:ext cx="295232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en-GB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endParaRPr>
            </a:p>
          </p:txBody>
        </p:sp>
      </p:grpSp>
      <p:pic>
        <p:nvPicPr>
          <p:cNvPr id="12" name="Picture 11">
            <a:hlinkClick r:id="rId2"/>
            <a:extLst>
              <a:ext uri="{FF2B5EF4-FFF2-40B4-BE49-F238E27FC236}">
                <a16:creationId xmlns:a16="http://schemas.microsoft.com/office/drawing/2014/main" id="{BD4CB9C3-C387-4242-B406-04862EAF03D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2742" t="24126" r="41277" b="35998"/>
          <a:stretch/>
        </p:blipFill>
        <p:spPr>
          <a:xfrm>
            <a:off x="0" y="2054760"/>
            <a:ext cx="6033823" cy="41169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3" name="Rectangle 2">
            <a:extLst>
              <a:ext uri="{FF2B5EF4-FFF2-40B4-BE49-F238E27FC236}">
                <a16:creationId xmlns:a16="http://schemas.microsoft.com/office/drawing/2014/main" id="{1AEEE57F-B237-4CE7-8FD9-3798F55FA95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-1286" y="-260907"/>
            <a:ext cx="9036050" cy="2016125"/>
          </a:xfrm>
          <a:ln>
            <a:noFill/>
            <a:miter lim="800000"/>
            <a:headEnd/>
            <a:tailEnd/>
          </a:ln>
        </p:spPr>
        <p:txBody>
          <a:bodyPr>
            <a:normAutofit fontScale="90000"/>
          </a:bodyPr>
          <a:lstStyle/>
          <a:p>
            <a:pPr algn="r"/>
            <a:r>
              <a:rPr lang="en-GB" altLang="en-US" sz="3200" dirty="0">
                <a:latin typeface="Comic Sans MS" panose="030F0702030302020204" pitchFamily="66" charset="0"/>
              </a:rPr>
              <a:t>: </a:t>
            </a:r>
            <a:br>
              <a:rPr lang="en-GB" altLang="en-US" sz="3200" dirty="0">
                <a:latin typeface="Comic Sans MS" panose="030F0702030302020204" pitchFamily="66" charset="0"/>
              </a:rPr>
            </a:br>
            <a:r>
              <a:rPr lang="en-GB" sz="3200" dirty="0">
                <a:latin typeface="Comic Sans MS" panose="030F0702030302020204" pitchFamily="66" charset="0"/>
              </a:rPr>
              <a:t>Without looking back to previous lessons, discuss the three actions taken by Chancellor Stresemann that caused a recovery in Germany’s economy.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678D6B86-15C8-4450-B11B-5E806962694C}"/>
              </a:ext>
            </a:extLst>
          </p:cNvPr>
          <p:cNvSpPr/>
          <p:nvPr/>
        </p:nvSpPr>
        <p:spPr>
          <a:xfrm>
            <a:off x="6228184" y="2067060"/>
            <a:ext cx="2806580" cy="1704284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As you watch this clip, jot down three positives you hear of Stresemann’s reforms </a:t>
            </a:r>
            <a:r>
              <a:rPr lang="en-GB" b="1" u="sng" dirty="0">
                <a:solidFill>
                  <a:schemeClr val="bg1"/>
                </a:solidFill>
              </a:rPr>
              <a:t>all Germans</a:t>
            </a:r>
            <a:r>
              <a:rPr lang="en-GB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1D973321-5AC0-4866-B815-57BC80D48184}"/>
              </a:ext>
            </a:extLst>
          </p:cNvPr>
          <p:cNvSpPr/>
          <p:nvPr/>
        </p:nvSpPr>
        <p:spPr>
          <a:xfrm>
            <a:off x="6228184" y="4250640"/>
            <a:ext cx="2806580" cy="1704284"/>
          </a:xfrm>
          <a:prstGeom prst="roundRect">
            <a:avLst/>
          </a:prstGeom>
          <a:solidFill>
            <a:srgbClr val="00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As you watch this clip, jot down three positives you hear of Stresemann’s </a:t>
            </a:r>
            <a:r>
              <a:rPr lang="en-GB" b="1" u="sng" dirty="0">
                <a:solidFill>
                  <a:schemeClr val="bg1"/>
                </a:solidFill>
              </a:rPr>
              <a:t>reforms on the working class. </a:t>
            </a:r>
          </a:p>
        </p:txBody>
      </p:sp>
    </p:spTree>
    <p:extLst>
      <p:ext uri="{BB962C8B-B14F-4D97-AF65-F5344CB8AC3E}">
        <p14:creationId xmlns:p14="http://schemas.microsoft.com/office/powerpoint/2010/main" val="42199660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AAE0A736-CEFE-41A3-AF9E-CFF5600A2536}"/>
              </a:ext>
            </a:extLst>
          </p:cNvPr>
          <p:cNvGrpSpPr/>
          <p:nvPr/>
        </p:nvGrpSpPr>
        <p:grpSpPr>
          <a:xfrm>
            <a:off x="0" y="70189"/>
            <a:ext cx="9156836" cy="1143000"/>
            <a:chOff x="0" y="260648"/>
            <a:chExt cx="8784976" cy="1368152"/>
          </a:xfrm>
        </p:grpSpPr>
        <p:sp>
          <p:nvSpPr>
            <p:cNvPr id="10" name="Rounded Rectangle 5">
              <a:extLst>
                <a:ext uri="{FF2B5EF4-FFF2-40B4-BE49-F238E27FC236}">
                  <a16:creationId xmlns:a16="http://schemas.microsoft.com/office/drawing/2014/main" id="{AFB53D26-5206-4328-A3D0-627FE2B7CFF5}"/>
                </a:ext>
              </a:extLst>
            </p:cNvPr>
            <p:cNvSpPr/>
            <p:nvPr/>
          </p:nvSpPr>
          <p:spPr>
            <a:xfrm>
              <a:off x="0" y="260648"/>
              <a:ext cx="8784976" cy="1368152"/>
            </a:xfrm>
            <a:prstGeom prst="roundRect">
              <a:avLst/>
            </a:prstGeom>
            <a:solidFill>
              <a:srgbClr val="9966FF"/>
            </a:solidFill>
            <a:ln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GB" dirty="0"/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FB4FB68E-B506-46CD-90DF-6D7F9D6262A7}"/>
                </a:ext>
              </a:extLst>
            </p:cNvPr>
            <p:cNvSpPr txBox="1"/>
            <p:nvPr/>
          </p:nvSpPr>
          <p:spPr>
            <a:xfrm>
              <a:off x="251520" y="260648"/>
              <a:ext cx="295232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en-GB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endParaRPr>
            </a:p>
          </p:txBody>
        </p:sp>
      </p:grpSp>
      <p:sp>
        <p:nvSpPr>
          <p:cNvPr id="15" name="TextBox 14"/>
          <p:cNvSpPr txBox="1"/>
          <p:nvPr/>
        </p:nvSpPr>
        <p:spPr>
          <a:xfrm>
            <a:off x="1043608" y="200228"/>
            <a:ext cx="6797040" cy="830997"/>
          </a:xfrm>
          <a:prstGeom prst="rect">
            <a:avLst/>
          </a:prstGeom>
          <a:noFill/>
          <a:ln>
            <a:solidFill>
              <a:schemeClr val="tx1"/>
            </a:solidFill>
            <a:prstDash val="sysDash"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Comic Sans MS" panose="030F0702030302020204" pitchFamily="66" charset="0"/>
              </a:rPr>
              <a:t> </a:t>
            </a:r>
            <a:r>
              <a:rPr lang="en-GB" sz="4800" b="1" dirty="0">
                <a:latin typeface="Lucida Handwriting" panose="03010101010101010101" pitchFamily="66" charset="0"/>
              </a:rPr>
              <a:t>T</a:t>
            </a:r>
            <a:r>
              <a:rPr lang="en-GB" sz="4000" b="1" dirty="0">
                <a:latin typeface="Lucida Handwriting" panose="03010101010101010101" pitchFamily="66" charset="0"/>
              </a:rPr>
              <a:t>a</a:t>
            </a:r>
            <a:r>
              <a:rPr lang="en-GB" sz="4400" b="1" dirty="0">
                <a:latin typeface="Lucida Handwriting" panose="03010101010101010101" pitchFamily="66" charset="0"/>
              </a:rPr>
              <a:t>s</a:t>
            </a:r>
            <a:r>
              <a:rPr lang="en-GB" sz="3600" b="1" dirty="0">
                <a:latin typeface="Lucida Handwriting" panose="03010101010101010101" pitchFamily="66" charset="0"/>
              </a:rPr>
              <a:t>k – Using Pg 33</a:t>
            </a:r>
            <a:endParaRPr lang="en-GB" sz="4000" b="1" dirty="0">
              <a:latin typeface="Lucida Handwriting" panose="03010101010101010101" pitchFamily="66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5A8CF95-5618-427B-AF02-95B0D82E906F}"/>
              </a:ext>
            </a:extLst>
          </p:cNvPr>
          <p:cNvSpPr txBox="1"/>
          <p:nvPr/>
        </p:nvSpPr>
        <p:spPr>
          <a:xfrm>
            <a:off x="1998151" y="1854310"/>
            <a:ext cx="3096344" cy="406265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GB" sz="1600" b="1" u="sng" dirty="0">
                <a:solidFill>
                  <a:schemeClr val="bg1"/>
                </a:solidFill>
                <a:latin typeface="Calibri (body)"/>
                <a:cs typeface="Calibri" panose="020F0502020204030204" pitchFamily="34" charset="0"/>
              </a:rPr>
              <a:t>Unemployment and Unemployment insurance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bg1"/>
                </a:solidFill>
                <a:latin typeface="Calibri (body)"/>
                <a:cs typeface="Calibri" panose="020F0502020204030204" pitchFamily="34" charset="0"/>
              </a:rPr>
              <a:t>How did unemployment improve between 1924 and 1928?</a:t>
            </a:r>
          </a:p>
          <a:p>
            <a:r>
              <a:rPr lang="en-GB" sz="1600" b="1" u="sng" dirty="0">
                <a:solidFill>
                  <a:schemeClr val="bg1"/>
                </a:solidFill>
                <a:latin typeface="Calibri (body)"/>
                <a:cs typeface="Calibri" panose="020F0502020204030204" pitchFamily="34" charset="0"/>
              </a:rPr>
              <a:t>Work and Wages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bg1"/>
                </a:solidFill>
                <a:latin typeface="Calibri (body)"/>
                <a:cs typeface="Calibri" panose="020F0502020204030204" pitchFamily="34" charset="0"/>
              </a:rPr>
              <a:t>How did the length of the working week change between 1925 and 1927?</a:t>
            </a:r>
          </a:p>
          <a:p>
            <a:r>
              <a:rPr lang="en-GB" sz="1600" b="1" u="sng" dirty="0">
                <a:solidFill>
                  <a:schemeClr val="bg1"/>
                </a:solidFill>
                <a:latin typeface="Calibri (body)"/>
                <a:cs typeface="Calibri" panose="020F0502020204030204" pitchFamily="34" charset="0"/>
              </a:rPr>
              <a:t>Housing and other improvements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bg1"/>
                </a:solidFill>
                <a:latin typeface="Calibri (body)"/>
                <a:cs typeface="Calibri" panose="020F0502020204030204" pitchFamily="34" charset="0"/>
              </a:rPr>
              <a:t>What was introduced in 1925 to fund building associations?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bg1"/>
                </a:solidFill>
                <a:latin typeface="Calibri (body)"/>
                <a:cs typeface="Calibri" panose="020F0502020204030204" pitchFamily="34" charset="0"/>
              </a:rPr>
              <a:t>What did private companies do from 1925 to 1929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bg1"/>
                </a:solidFill>
                <a:latin typeface="Calibri (body)"/>
                <a:cs typeface="Calibri" panose="020F0502020204030204" pitchFamily="34" charset="0"/>
              </a:rPr>
              <a:t>How did education improve?</a:t>
            </a:r>
          </a:p>
          <a:p>
            <a:endParaRPr lang="en-GB" dirty="0">
              <a:solidFill>
                <a:schemeClr val="bg1"/>
              </a:solidFill>
              <a:latin typeface="Calibri (body)"/>
              <a:cs typeface="Calibri" panose="020F0502020204030204" pitchFamily="34" charset="0"/>
            </a:endParaRPr>
          </a:p>
        </p:txBody>
      </p:sp>
      <p:sp>
        <p:nvSpPr>
          <p:cNvPr id="13" name="Text Placeholder 9">
            <a:extLst>
              <a:ext uri="{FF2B5EF4-FFF2-40B4-BE49-F238E27FC236}">
                <a16:creationId xmlns:a16="http://schemas.microsoft.com/office/drawing/2014/main" id="{F6CFB28A-2CDF-43DE-BF57-FC0056B8C8FA}"/>
              </a:ext>
            </a:extLst>
          </p:cNvPr>
          <p:cNvSpPr txBox="1">
            <a:spLocks/>
          </p:cNvSpPr>
          <p:nvPr/>
        </p:nvSpPr>
        <p:spPr>
          <a:xfrm>
            <a:off x="1949342" y="1460766"/>
            <a:ext cx="3184011" cy="378189"/>
          </a:xfrm>
          <a:prstGeom prst="rect">
            <a:avLst/>
          </a:prstGeom>
          <a:solidFill>
            <a:srgbClr val="25C6FF"/>
          </a:solidFill>
          <a:ln>
            <a:solidFill>
              <a:srgbClr val="0070C0"/>
            </a:solidFill>
          </a:ln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Expected </a:t>
            </a:r>
          </a:p>
        </p:txBody>
      </p:sp>
      <p:sp>
        <p:nvSpPr>
          <p:cNvPr id="14" name="Text Placeholder 9">
            <a:extLst>
              <a:ext uri="{FF2B5EF4-FFF2-40B4-BE49-F238E27FC236}">
                <a16:creationId xmlns:a16="http://schemas.microsoft.com/office/drawing/2014/main" id="{A96F55FC-4EE3-48B1-9EC3-DB2584C841BE}"/>
              </a:ext>
            </a:extLst>
          </p:cNvPr>
          <p:cNvSpPr txBox="1">
            <a:spLocks/>
          </p:cNvSpPr>
          <p:nvPr/>
        </p:nvSpPr>
        <p:spPr>
          <a:xfrm>
            <a:off x="5133353" y="1444975"/>
            <a:ext cx="3748207" cy="455502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rgbClr val="0070C0"/>
            </a:solidFill>
          </a:ln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Challenge: 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4C723E7-62DF-4B25-8AC0-4F2313D3F09A}"/>
              </a:ext>
            </a:extLst>
          </p:cNvPr>
          <p:cNvSpPr txBox="1"/>
          <p:nvPr/>
        </p:nvSpPr>
        <p:spPr>
          <a:xfrm>
            <a:off x="5211069" y="1900477"/>
            <a:ext cx="3681411" cy="397031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GB" sz="1400" b="1" u="sng" dirty="0">
                <a:solidFill>
                  <a:schemeClr val="bg1"/>
                </a:solidFill>
                <a:latin typeface="Calibri (body)"/>
                <a:cs typeface="Calibri" panose="020F0502020204030204" pitchFamily="34" charset="0"/>
              </a:rPr>
              <a:t>Unemployment and Unemployment insurance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chemeClr val="bg1"/>
                </a:solidFill>
                <a:latin typeface="Calibri (body)"/>
                <a:cs typeface="Calibri" panose="020F0502020204030204" pitchFamily="34" charset="0"/>
              </a:rPr>
              <a:t>How did unemployment improve between 1924 and 1928?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chemeClr val="bg1"/>
                </a:solidFill>
                <a:latin typeface="Calibri (body)"/>
                <a:cs typeface="Calibri" panose="020F0502020204030204" pitchFamily="34" charset="0"/>
              </a:rPr>
              <a:t>What was the Unemployment Insurance Act 1927?</a:t>
            </a:r>
          </a:p>
          <a:p>
            <a:r>
              <a:rPr lang="en-GB" sz="1400" b="1" u="sng" dirty="0">
                <a:solidFill>
                  <a:schemeClr val="bg1"/>
                </a:solidFill>
                <a:latin typeface="Calibri (body)"/>
                <a:cs typeface="Calibri" panose="020F0502020204030204" pitchFamily="34" charset="0"/>
              </a:rPr>
              <a:t>Work and Wages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chemeClr val="bg1"/>
                </a:solidFill>
                <a:latin typeface="Calibri (body)"/>
                <a:cs typeface="Calibri" panose="020F0502020204030204" pitchFamily="34" charset="0"/>
              </a:rPr>
              <a:t>How did the length of the working week change between 1925 and 1927?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chemeClr val="bg1"/>
                </a:solidFill>
                <a:latin typeface="Calibri (body)"/>
                <a:cs typeface="Calibri" panose="020F0502020204030204" pitchFamily="34" charset="0"/>
              </a:rPr>
              <a:t>What happened to ‘real wages’?</a:t>
            </a:r>
          </a:p>
          <a:p>
            <a:r>
              <a:rPr lang="en-GB" sz="1400" b="1" u="sng" dirty="0">
                <a:solidFill>
                  <a:schemeClr val="bg1"/>
                </a:solidFill>
                <a:latin typeface="Calibri (body)"/>
                <a:cs typeface="Calibri" panose="020F0502020204030204" pitchFamily="34" charset="0"/>
              </a:rPr>
              <a:t>Housing and other improvements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chemeClr val="bg1"/>
                </a:solidFill>
                <a:latin typeface="Calibri (body)"/>
                <a:cs typeface="Calibri" panose="020F0502020204030204" pitchFamily="34" charset="0"/>
              </a:rPr>
              <a:t>What was introduced in 1925 to fund building associations?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chemeClr val="bg1"/>
                </a:solidFill>
                <a:latin typeface="Calibri (body)"/>
                <a:cs typeface="Calibri" panose="020F0502020204030204" pitchFamily="34" charset="0"/>
              </a:rPr>
              <a:t>What did private companies do from 1925 to 1929?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chemeClr val="bg1"/>
                </a:solidFill>
                <a:latin typeface="Calibri (body)"/>
                <a:cs typeface="Calibri" panose="020F0502020204030204" pitchFamily="34" charset="0"/>
              </a:rPr>
              <a:t>What happened under the Reich Pension law?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chemeClr val="bg1"/>
                </a:solidFill>
                <a:latin typeface="Calibri (body)"/>
                <a:cs typeface="Calibri" panose="020F0502020204030204" pitchFamily="34" charset="0"/>
              </a:rPr>
              <a:t>How did education improve?</a:t>
            </a:r>
            <a:endParaRPr lang="en-GB" sz="14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endParaRPr lang="en-GB" sz="14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17" name="Picture 10" descr="Related image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4590"/>
          <a:stretch/>
        </p:blipFill>
        <p:spPr bwMode="auto">
          <a:xfrm>
            <a:off x="-23913" y="1492048"/>
            <a:ext cx="2376941" cy="4728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10" descr="Related image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4590"/>
          <a:stretch/>
        </p:blipFill>
        <p:spPr bwMode="auto">
          <a:xfrm>
            <a:off x="-4224" y="1563333"/>
            <a:ext cx="2599251" cy="5170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793288" y="1204731"/>
            <a:ext cx="3462863" cy="2246769"/>
          </a:xfrm>
          <a:prstGeom prst="rect">
            <a:avLst/>
          </a:prstGeom>
          <a:solidFill>
            <a:srgbClr val="FFE36D"/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chemeClr val="bg1"/>
                </a:solidFill>
                <a:latin typeface="Century Gothic" panose="020B0502020202020204" pitchFamily="34" charset="0"/>
              </a:rPr>
              <a:t>Due to hyperinflation, many </a:t>
            </a:r>
            <a:r>
              <a:rPr lang="en-GB" sz="2000" b="1" dirty="0">
                <a:solidFill>
                  <a:schemeClr val="bg1"/>
                </a:solidFill>
                <a:latin typeface="Century Gothic" panose="020B0502020202020204" pitchFamily="34" charset="0"/>
              </a:rPr>
              <a:t>middle class </a:t>
            </a:r>
            <a:r>
              <a:rPr lang="en-GB" sz="2000" dirty="0">
                <a:solidFill>
                  <a:schemeClr val="bg1"/>
                </a:solidFill>
                <a:latin typeface="Century Gothic" panose="020B0502020202020204" pitchFamily="34" charset="0"/>
              </a:rPr>
              <a:t>and </a:t>
            </a:r>
            <a:r>
              <a:rPr lang="en-GB" sz="2000" b="1" dirty="0">
                <a:solidFill>
                  <a:schemeClr val="bg1"/>
                </a:solidFill>
                <a:latin typeface="Century Gothic" panose="020B0502020202020204" pitchFamily="34" charset="0"/>
              </a:rPr>
              <a:t>rich people </a:t>
            </a:r>
            <a:r>
              <a:rPr lang="en-GB" sz="2000" dirty="0">
                <a:solidFill>
                  <a:schemeClr val="bg1"/>
                </a:solidFill>
                <a:latin typeface="Century Gothic" panose="020B0502020202020204" pitchFamily="34" charset="0"/>
              </a:rPr>
              <a:t>lost</a:t>
            </a:r>
            <a:r>
              <a:rPr lang="en-GB" sz="2000" b="1" dirty="0">
                <a:solidFill>
                  <a:schemeClr val="bg1"/>
                </a:solidFill>
                <a:latin typeface="Century Gothic" panose="020B0502020202020204" pitchFamily="34" charset="0"/>
              </a:rPr>
              <a:t> savings </a:t>
            </a:r>
            <a:r>
              <a:rPr lang="en-GB" sz="2000" dirty="0">
                <a:solidFill>
                  <a:schemeClr val="bg1"/>
                </a:solidFill>
                <a:latin typeface="Century Gothic" panose="020B0502020202020204" pitchFamily="34" charset="0"/>
              </a:rPr>
              <a:t>and had to start again.  </a:t>
            </a:r>
          </a:p>
          <a:p>
            <a:r>
              <a:rPr lang="en-GB" sz="2000" dirty="0">
                <a:solidFill>
                  <a:schemeClr val="bg1"/>
                </a:solidFill>
                <a:latin typeface="Century Gothic" panose="020B0502020202020204" pitchFamily="34" charset="0"/>
              </a:rPr>
              <a:t>They hated the government helping the workers and not them.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707881" y="3861048"/>
            <a:ext cx="2778982" cy="1938992"/>
          </a:xfrm>
          <a:prstGeom prst="rect">
            <a:avLst/>
          </a:prstGeom>
          <a:solidFill>
            <a:srgbClr val="97C999"/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  <a:latin typeface="Century Gothic" panose="020B0502020202020204" pitchFamily="34" charset="0"/>
              </a:rPr>
              <a:t>Small business owners </a:t>
            </a:r>
            <a:r>
              <a:rPr lang="en-GB" sz="2400" dirty="0">
                <a:solidFill>
                  <a:schemeClr val="bg1"/>
                </a:solidFill>
                <a:latin typeface="Century Gothic" panose="020B0502020202020204" pitchFamily="34" charset="0"/>
              </a:rPr>
              <a:t>struggled the most and many had to close down.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796135" y="3014022"/>
            <a:ext cx="3202995" cy="2246769"/>
          </a:xfrm>
          <a:prstGeom prst="rect">
            <a:avLst/>
          </a:prstGeom>
          <a:solidFill>
            <a:srgbClr val="B3CFD0"/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chemeClr val="bg1"/>
                </a:solidFill>
                <a:latin typeface="Century Gothic" panose="020B0502020202020204" pitchFamily="34" charset="0"/>
              </a:rPr>
              <a:t>Farmers</a:t>
            </a:r>
            <a:r>
              <a:rPr lang="en-GB" sz="2800" dirty="0">
                <a:solidFill>
                  <a:schemeClr val="bg1"/>
                </a:solidFill>
                <a:latin typeface="Century Gothic" panose="020B0502020202020204" pitchFamily="34" charset="0"/>
              </a:rPr>
              <a:t> were not able to buy new machinery and so also struggled to make money.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486863" y="1645492"/>
            <a:ext cx="3462863" cy="1015663"/>
          </a:xfrm>
          <a:prstGeom prst="rect">
            <a:avLst/>
          </a:prstGeom>
          <a:solidFill>
            <a:srgbClr val="FFE36D"/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chemeClr val="bg1"/>
                </a:solidFill>
                <a:latin typeface="Century Gothic" panose="020B0502020202020204" pitchFamily="34" charset="0"/>
              </a:rPr>
              <a:t>Unemployment never went below </a:t>
            </a:r>
            <a:r>
              <a:rPr lang="en-GB" sz="2000" b="1" dirty="0">
                <a:solidFill>
                  <a:schemeClr val="bg1"/>
                </a:solidFill>
                <a:latin typeface="Century Gothic" panose="020B0502020202020204" pitchFamily="34" charset="0"/>
              </a:rPr>
              <a:t>1.3 million </a:t>
            </a:r>
            <a:r>
              <a:rPr lang="en-GB" sz="2000" dirty="0">
                <a:solidFill>
                  <a:schemeClr val="bg1"/>
                </a:solidFill>
                <a:latin typeface="Century Gothic" panose="020B0502020202020204" pitchFamily="34" charset="0"/>
              </a:rPr>
              <a:t>– so still plenty out of work.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0916F51-DA5A-46EE-89FF-96E287C48A1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4224" y="-44219"/>
            <a:ext cx="9144000" cy="14511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46451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99584"/>
            <a:ext cx="9144000" cy="5690276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0" descr="Related image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4590"/>
          <a:stretch/>
        </p:blipFill>
        <p:spPr bwMode="auto">
          <a:xfrm>
            <a:off x="-23913" y="214494"/>
            <a:ext cx="2376941" cy="6005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CA61FE46-D48A-4567-878F-02A3CC5A330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58183" y="214493"/>
            <a:ext cx="7852618" cy="60056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63621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0C91110BFB70D48A866BCD1DF60B5A5" ma:contentTypeVersion="22" ma:contentTypeDescription="Create a new document." ma:contentTypeScope="" ma:versionID="e1fdbe3f76f614060a1395b8ae0e5736">
  <xsd:schema xmlns:xsd="http://www.w3.org/2001/XMLSchema" xmlns:xs="http://www.w3.org/2001/XMLSchema" xmlns:p="http://schemas.microsoft.com/office/2006/metadata/properties" xmlns:ns2="23878cce-4ba3-47c9-bba2-802d2d604774" xmlns:ns3="eaff1878-c271-4814-910b-972278de832e" targetNamespace="http://schemas.microsoft.com/office/2006/metadata/properties" ma:root="true" ma:fieldsID="23a295f230513cb079d655cc6e43ad3b" ns2:_="" ns3:_="">
    <xsd:import namespace="23878cce-4ba3-47c9-bba2-802d2d604774"/>
    <xsd:import namespace="eaff1878-c271-4814-910b-972278de832e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Date" minOccurs="0"/>
                <xsd:element ref="ns3:MediaServiceObjectDetectorVersions" minOccurs="0"/>
                <xsd:element ref="ns3:Modifiedby" minOccurs="0"/>
                <xsd:element ref="ns3:MediaServiceSearchProperties" minOccurs="0"/>
                <xsd:element ref="ns3:MediaServiceBillingMetadata" minOccurs="0"/>
                <xsd:element ref="ns3:PaulaAtkins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878cce-4ba3-47c9-bba2-802d2d604774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96417306-d510-43d4-862c-b4d4c662753b}" ma:internalName="TaxCatchAll" ma:showField="CatchAllData" ma:web="23878cce-4ba3-47c9-bba2-802d2d60477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aff1878-c271-4814-910b-972278de832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3" nillable="true" ma:displayName="MediaServiceAutoTags" ma:description="" ma:internalName="MediaServiceAutoTags" ma:readOnly="true">
      <xsd:simpleType>
        <xsd:restriction base="dms:Text"/>
      </xsd:simpleType>
    </xsd:element>
    <xsd:element name="MediaServiceLocation" ma:index="14" nillable="true" ma:displayName="MediaServiceLocation" ma:description="" ma:internalName="MediaServiceLocation" ma:readOnly="true">
      <xsd:simpleType>
        <xsd:restriction base="dms:Text"/>
      </xsd:simpleType>
    </xsd:element>
    <xsd:element name="MediaServiceOCR" ma:index="15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f30fa040-9788-47ed-9fec-a80fd1955d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Date" ma:index="24" nillable="true" ma:displayName="Date" ma:format="DateTime" ma:internalName="Date">
      <xsd:simpleType>
        <xsd:restriction base="dms:DateTime"/>
      </xsd:simpleType>
    </xsd:element>
    <xsd:element name="MediaServiceObjectDetectorVersions" ma:index="25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odifiedby" ma:index="26" nillable="true" ma:displayName="Modified by" ma:format="Dropdown" ma:list="UserInfo" ma:SharePointGroup="0" ma:internalName="Modifiedby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MediaServiceSearchProperties" ma:index="27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8" nillable="true" ma:displayName="MediaServiceBillingMetadata" ma:hidden="true" ma:internalName="MediaServiceBillingMetadata" ma:readOnly="true">
      <xsd:simpleType>
        <xsd:restriction base="dms:Note"/>
      </xsd:simpleType>
    </xsd:element>
    <xsd:element name="PaulaAtkinson" ma:index="29" nillable="true" ma:displayName="Paula Atkinson" ma:format="Dropdown" ma:internalName="PaulaAtkinson">
      <xsd:simpleType>
        <xsd:restriction base="dms:Text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odifiedby xmlns="eaff1878-c271-4814-910b-972278de832e">
      <UserInfo>
        <DisplayName/>
        <AccountId xsi:nil="true"/>
        <AccountType/>
      </UserInfo>
    </Modifiedby>
    <Date xmlns="eaff1878-c271-4814-910b-972278de832e" xsi:nil="true"/>
    <PaulaAtkinson xmlns="eaff1878-c271-4814-910b-972278de832e" xsi:nil="true"/>
    <lcf76f155ced4ddcb4097134ff3c332f xmlns="eaff1878-c271-4814-910b-972278de832e">
      <Terms xmlns="http://schemas.microsoft.com/office/infopath/2007/PartnerControls"/>
    </lcf76f155ced4ddcb4097134ff3c332f>
    <TaxCatchAll xmlns="23878cce-4ba3-47c9-bba2-802d2d604774" xsi:nil="true"/>
  </documentManagement>
</p:properties>
</file>

<file path=customXml/itemProps1.xml><?xml version="1.0" encoding="utf-8"?>
<ds:datastoreItem xmlns:ds="http://schemas.openxmlformats.org/officeDocument/2006/customXml" ds:itemID="{E2A28739-689C-45B7-8977-07280EAB1A4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11C4548-A1A8-4568-ADB1-06E9B58CC0F4}"/>
</file>

<file path=customXml/itemProps3.xml><?xml version="1.0" encoding="utf-8"?>
<ds:datastoreItem xmlns:ds="http://schemas.openxmlformats.org/officeDocument/2006/customXml" ds:itemID="{21D8C857-A001-4E78-8368-FE879F0A6625}">
  <ds:schemaRefs>
    <ds:schemaRef ds:uri="http://schemas.microsoft.com/office/2006/documentManagement/types"/>
    <ds:schemaRef ds:uri="http://purl.org/dc/elements/1.1/"/>
    <ds:schemaRef ds:uri="http://www.w3.org/XML/1998/namespace"/>
    <ds:schemaRef ds:uri="23878cce-4ba3-47c9-bba2-802d2d604774"/>
    <ds:schemaRef ds:uri="http://purl.org/dc/dcmitype/"/>
    <ds:schemaRef ds:uri="http://schemas.microsoft.com/office/infopath/2007/PartnerControls"/>
    <ds:schemaRef ds:uri="http://schemas.openxmlformats.org/package/2006/metadata/core-properties"/>
    <ds:schemaRef ds:uri="eaff1878-c271-4814-910b-972278de832e"/>
    <ds:schemaRef ds:uri="http://schemas.microsoft.com/office/2006/metadata/properties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1050</TotalTime>
  <Words>339</Words>
  <Application>Microsoft Office PowerPoint</Application>
  <PresentationFormat>On-screen Show (4:3)</PresentationFormat>
  <Paragraphs>38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7" baseType="lpstr">
      <vt:lpstr>Arial</vt:lpstr>
      <vt:lpstr>Bradley Hand ITC</vt:lpstr>
      <vt:lpstr>Calibri</vt:lpstr>
      <vt:lpstr>Calibri (body)</vt:lpstr>
      <vt:lpstr>Century Gothic</vt:lpstr>
      <vt:lpstr>Comic Sans MS</vt:lpstr>
      <vt:lpstr>Corbel</vt:lpstr>
      <vt:lpstr>Lucida Handwriting</vt:lpstr>
      <vt:lpstr>Trebuchet MS</vt:lpstr>
      <vt:lpstr>Office Theme</vt:lpstr>
      <vt:lpstr>PowerPoint Presentation</vt:lpstr>
      <vt:lpstr>PowerPoint Presentation</vt:lpstr>
      <vt:lpstr>:  Without looking back to previous lessons, discuss the three actions taken by Chancellor Stresemann that caused a recovery in Germany’s economy.</vt:lpstr>
      <vt:lpstr>PowerPoint Presentation</vt:lpstr>
      <vt:lpstr>PowerPoint Presentation</vt:lpstr>
      <vt:lpstr>PowerPoint Presentation</vt:lpstr>
      <vt:lpstr>PowerPoint Presentation</vt:lpstr>
    </vt:vector>
  </TitlesOfParts>
  <Company>RM plc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HWR</dc:creator>
  <cp:lastModifiedBy>neil wright</cp:lastModifiedBy>
  <cp:revision>75</cp:revision>
  <cp:lastPrinted>2019-09-24T08:37:08Z</cp:lastPrinted>
  <dcterms:created xsi:type="dcterms:W3CDTF">2016-05-23T11:05:17Z</dcterms:created>
  <dcterms:modified xsi:type="dcterms:W3CDTF">2022-04-13T18:23:54Z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0x01010050C91110BFB70D48A866BCD1DF60B5A5</vt:lpwstr>
  </property>
  <property fmtid="{D5CDD505-2E9C-101B-9397-08002B2CF9AE}" pid="3" name="Order">
    <vt:r8>660600</vt:r8>
  </property>
  <property fmtid="{D5CDD505-2E9C-101B-9397-08002B2CF9AE}" pid="4" name="_ExtendedDescription">
    <vt:lpwstr/>
  </property>
  <property fmtid="{D5CDD505-2E9C-101B-9397-08002B2CF9AE}" pid="5" name="TriggerFlowInfo">
    <vt:lpwstr/>
  </property>
  <property fmtid="{D5CDD505-2E9C-101B-9397-08002B2CF9AE}" pid="6" name="_SourceUrl">
    <vt:lpwstr/>
  </property>
  <property fmtid="{D5CDD505-2E9C-101B-9397-08002B2CF9AE}" pid="7" name="_SharedFileIndex">
    <vt:lpwstr/>
  </property>
  <property fmtid="{D5CDD505-2E9C-101B-9397-08002B2CF9AE}" pid="8" name="ComplianceAssetId">
    <vt:lpwstr/>
  </property>
  <property fmtid="{D5CDD505-2E9C-101B-9397-08002B2CF9AE}" pid="9" name="xd_Signature">
    <vt:bool>false</vt:bool>
  </property>
  <property fmtid="{D5CDD505-2E9C-101B-9397-08002B2CF9AE}" pid="10" name="xd_ProgID">
    <vt:lpwstr/>
  </property>
  <property fmtid="{D5CDD505-2E9C-101B-9397-08002B2CF9AE}" pid="11" name="TemplateUrl">
    <vt:lpwstr/>
  </property>
</Properties>
</file>