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6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3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065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628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220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980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011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51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737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574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721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38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464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A9802F-9BF3-4579-9CCA-D32C3E8722D6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8982A1-C972-4F30-A69B-0370F6D7DB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43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242174A-B08F-32EB-CC74-BDE95B644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1331" y="335012"/>
            <a:ext cx="4168501" cy="61879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521A28-95DE-EA80-C7F8-2305D2C74CD9}"/>
              </a:ext>
            </a:extLst>
          </p:cNvPr>
          <p:cNvSpPr txBox="1"/>
          <p:nvPr/>
        </p:nvSpPr>
        <p:spPr>
          <a:xfrm>
            <a:off x="226167" y="899268"/>
            <a:ext cx="3713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 dirty="0" err="1">
                <a:latin typeface="Corbel" panose="020B0503020204020204" pitchFamily="34" charset="0"/>
              </a:rPr>
              <a:t>What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will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the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assessment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look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like</a:t>
            </a:r>
            <a:r>
              <a:rPr lang="ca-ES" sz="1600" b="1" dirty="0">
                <a:latin typeface="Corbel" panose="020B0503020204020204" pitchFamily="34" charset="0"/>
              </a:rPr>
              <a:t>?</a:t>
            </a:r>
          </a:p>
          <a:p>
            <a:endParaRPr lang="ca-ES" sz="1600" dirty="0">
              <a:latin typeface="Corbel" panose="020B0503020204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EA51D36-C7DD-9560-048F-EDB9EA9D2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143572"/>
              </p:ext>
            </p:extLst>
          </p:nvPr>
        </p:nvGraphicFramePr>
        <p:xfrm>
          <a:off x="226167" y="1226740"/>
          <a:ext cx="5085079" cy="23840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267">
                  <a:extLst>
                    <a:ext uri="{9D8B030D-6E8A-4147-A177-3AD203B41FA5}">
                      <a16:colId xmlns:a16="http://schemas.microsoft.com/office/drawing/2014/main" val="477702492"/>
                    </a:ext>
                  </a:extLst>
                </a:gridCol>
                <a:gridCol w="2543587">
                  <a:extLst>
                    <a:ext uri="{9D8B030D-6E8A-4147-A177-3AD203B41FA5}">
                      <a16:colId xmlns:a16="http://schemas.microsoft.com/office/drawing/2014/main" val="3867688102"/>
                    </a:ext>
                  </a:extLst>
                </a:gridCol>
                <a:gridCol w="2116225">
                  <a:extLst>
                    <a:ext uri="{9D8B030D-6E8A-4147-A177-3AD203B41FA5}">
                      <a16:colId xmlns:a16="http://schemas.microsoft.com/office/drawing/2014/main" val="3539218669"/>
                    </a:ext>
                  </a:extLst>
                </a:gridCol>
              </a:tblGrid>
              <a:tr h="913086">
                <a:tc>
                  <a:txBody>
                    <a:bodyPr/>
                    <a:lstStyle/>
                    <a:p>
                      <a:pPr algn="ctr"/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Listening</a:t>
                      </a:r>
                      <a:endParaRPr lang="en-GB" sz="1200" b="1" dirty="0">
                        <a:latin typeface="Corbel" panose="020B0503020204020204" pitchFamily="34" charset="0"/>
                      </a:endParaRPr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Dictation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Your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teacher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is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going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to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say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sentences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have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to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write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them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down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</a:t>
                      </a:r>
                      <a:r>
                        <a:rPr lang="en-GB" sz="1200" dirty="0">
                          <a:latin typeface="Corbel" panose="020B0503020204020204" pitchFamily="34" charset="0"/>
                        </a:rPr>
                        <a:t> Pay attention with the spellings.</a:t>
                      </a:r>
                      <a:endParaRPr lang="ca-ES" sz="12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Phonics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about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the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sounds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that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letters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make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2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785932"/>
                  </a:ext>
                </a:extLst>
              </a:tr>
              <a:tr h="757912">
                <a:tc>
                  <a:txBody>
                    <a:bodyPr/>
                    <a:lstStyle/>
                    <a:p>
                      <a:pPr algn="ctr"/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Reading</a:t>
                      </a:r>
                      <a:endParaRPr lang="en-GB" sz="1200" b="1" dirty="0">
                        <a:latin typeface="Corbel" panose="020B0503020204020204" pitchFamily="34" charset="0"/>
                      </a:endParaRPr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Comprehension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Answer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about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texts in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Both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the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the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answers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be in </a:t>
                      </a:r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English</a:t>
                      </a:r>
                      <a:r>
                        <a:rPr lang="ca-ES" sz="1200" b="1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200" b="1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Vocabulary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Multiple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choice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about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vocabulary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understanding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2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099370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ca-ES" sz="1200" b="1" dirty="0" err="1">
                          <a:latin typeface="Corbel" panose="020B0503020204020204" pitchFamily="34" charset="0"/>
                        </a:rPr>
                        <a:t>Writing</a:t>
                      </a:r>
                      <a:endParaRPr lang="en-GB" sz="1200" b="1" dirty="0">
                        <a:latin typeface="Corbel" panose="020B0503020204020204" pitchFamily="34" charset="0"/>
                      </a:endParaRPr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a-ES" sz="1200" dirty="0" err="1">
                          <a:latin typeface="Corbel" panose="020B0503020204020204" pitchFamily="34" charset="0"/>
                        </a:rPr>
                        <a:t>Write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a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short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paragraph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introducing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yourself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Include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your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name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,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age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,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birthday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how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are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feeling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Use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the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words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because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200" dirty="0" err="1">
                          <a:latin typeface="Corbel" panose="020B0503020204020204" pitchFamily="34" charset="0"/>
                        </a:rPr>
                        <a:t>but</a:t>
                      </a:r>
                      <a:r>
                        <a:rPr lang="ca-ES" sz="1200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2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orbel" panose="020B0503020204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044867"/>
                  </a:ext>
                </a:extLst>
              </a:tr>
            </a:tbl>
          </a:graphicData>
        </a:graphic>
      </p:graphicFrame>
      <p:sp>
        <p:nvSpPr>
          <p:cNvPr id="8" name="Text Box 3">
            <a:extLst>
              <a:ext uri="{FF2B5EF4-FFF2-40B4-BE49-F238E27FC236}">
                <a16:creationId xmlns:a16="http://schemas.microsoft.com/office/drawing/2014/main" id="{A01D2422-7E45-72F7-89CA-C33F424A196B}"/>
              </a:ext>
            </a:extLst>
          </p:cNvPr>
          <p:cNvSpPr txBox="1"/>
          <p:nvPr/>
        </p:nvSpPr>
        <p:spPr>
          <a:xfrm>
            <a:off x="226168" y="3898772"/>
            <a:ext cx="5085078" cy="262421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22860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b="1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to revise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Write down some sentences in Spanish using the sentence builder and try to translate them without looking at it.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Write some sentences in English using the sentence builder and try to translate them without looking at it.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Memorise the vocabulary of a column of the sentence builder for 2/3 minutes and try to write down as many words or expressions as you can.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b="1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Extended writing</a:t>
            </a: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. Write a text that covers these topics using the sentence builders and then try to replicate it without looking.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7DA016-B4E8-234B-1412-F7B171D8BB0A}"/>
              </a:ext>
            </a:extLst>
          </p:cNvPr>
          <p:cNvSpPr txBox="1"/>
          <p:nvPr/>
        </p:nvSpPr>
        <p:spPr>
          <a:xfrm>
            <a:off x="226167" y="158740"/>
            <a:ext cx="4862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Year 7. Autumn</a:t>
            </a:r>
          </a:p>
          <a:p>
            <a:r>
              <a:rPr lang="en-GB" b="1" dirty="0"/>
              <a:t>Formal Assessment</a:t>
            </a:r>
          </a:p>
        </p:txBody>
      </p:sp>
    </p:spTree>
    <p:extLst>
      <p:ext uri="{BB962C8B-B14F-4D97-AF65-F5344CB8AC3E}">
        <p14:creationId xmlns:p14="http://schemas.microsoft.com/office/powerpoint/2010/main" val="1272195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D323133F-467F-A515-BA8F-94E5686D1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731491" y="1642234"/>
            <a:ext cx="4700058" cy="52628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DBAEA93-7F96-593D-6569-A6E086B43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" y="189193"/>
            <a:ext cx="4145280" cy="4108669"/>
          </a:xfrm>
          <a:prstGeom prst="rect">
            <a:avLst/>
          </a:prstGeom>
        </p:spPr>
      </p:pic>
      <p:sp>
        <p:nvSpPr>
          <p:cNvPr id="22" name="Text Box 2">
            <a:extLst>
              <a:ext uri="{FF2B5EF4-FFF2-40B4-BE49-F238E27FC236}">
                <a16:creationId xmlns:a16="http://schemas.microsoft.com/office/drawing/2014/main" id="{0F919C59-191C-2DE1-3F86-3CAA745608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455" y="4737735"/>
            <a:ext cx="1752600" cy="14668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Dates and names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20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Scan the QR code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20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Generate a random date.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20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Translate the sentence into Spanish</a:t>
            </a:r>
            <a:r>
              <a:rPr lang="en-GB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3" name="Picture 2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069B9A87-D816-87FE-D8FD-3F0542D20D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05" y="4794885"/>
            <a:ext cx="11049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51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3" ma:contentTypeDescription="Create a new document." ma:contentTypeScope="" ma:versionID="99dfbdcfd10b43a13152705fdfec7803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fcc1c0c27593a2985589c5e23e0efbba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odifiedby xmlns="eaff1878-c271-4814-910b-972278de832e">
      <UserInfo>
        <DisplayName/>
        <AccountId xsi:nil="true"/>
        <AccountType/>
      </UserInfo>
    </Modifiedby>
    <Date xmlns="eaff1878-c271-4814-910b-972278de832e" xsi:nil="true"/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  <TaxCatchAll xmlns="23878cce-4ba3-47c9-bba2-802d2d604774"/>
  </documentManagement>
</p:properties>
</file>

<file path=customXml/itemProps1.xml><?xml version="1.0" encoding="utf-8"?>
<ds:datastoreItem xmlns:ds="http://schemas.openxmlformats.org/officeDocument/2006/customXml" ds:itemID="{48F3008E-2D05-488F-9AEF-FD60D945D5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878cce-4ba3-47c9-bba2-802d2d604774"/>
    <ds:schemaRef ds:uri="eaff1878-c271-4814-910b-972278de83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2E484FD-6598-4CA1-AEF6-99BDFEA03D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E038C9-740A-4F4D-AF41-32AE6C6C7A34}">
  <ds:schemaRefs>
    <ds:schemaRef ds:uri="http://schemas.microsoft.com/office/2006/metadata/properties"/>
    <ds:schemaRef ds:uri="http://schemas.microsoft.com/office/infopath/2007/PartnerControls"/>
    <ds:schemaRef ds:uri="eaff1878-c271-4814-910b-972278de832e"/>
    <ds:schemaRef ds:uri="23878cce-4ba3-47c9-bba2-802d2d60477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228</Words>
  <Application>Microsoft Office PowerPoint</Application>
  <PresentationFormat>A4 Paper (210x297 mm)</PresentationFormat>
  <Paragraphs>23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Corbel</vt:lpstr>
      <vt:lpstr>Times New Roman</vt:lpstr>
      <vt:lpstr>Office Theme</vt:lpstr>
      <vt:lpstr>PowerPoint Presentation</vt:lpstr>
      <vt:lpstr>PowerPoint Presentation</vt:lpstr>
    </vt:vector>
  </TitlesOfParts>
  <Company>iet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Xenia Fons</dc:creator>
  <cp:lastModifiedBy>Paul Forster</cp:lastModifiedBy>
  <cp:revision>3</cp:revision>
  <dcterms:created xsi:type="dcterms:W3CDTF">2026-09-24T11:22:45Z</dcterms:created>
  <dcterms:modified xsi:type="dcterms:W3CDTF">2026-09-30T18:19:49Z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</Properties>
</file>