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261" r:id="rId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66" d="100"/>
          <a:sy n="66" d="100"/>
        </p:scale>
        <p:origin x="1410"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10" Type="http://schemas.openxmlformats.org/officeDocument/2006/relationships/customXml" Target="../customXml/item3.xml"/><Relationship Id="rId4" Type="http://schemas.openxmlformats.org/officeDocument/2006/relationships/presProps" Target="presProps.xml"/><Relationship Id="rId9"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CFAD22-A2CB-403A-B473-F935A043C64B}" type="datetimeFigureOut">
              <a:rPr lang="en-GB" smtClean="0"/>
              <a:t>24/11/2019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2430103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CFAD22-A2CB-403A-B473-F935A043C64B}" type="datetimeFigureOut">
              <a:rPr lang="en-GB" smtClean="0"/>
              <a:t>24/11/2019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4128902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CFAD22-A2CB-403A-B473-F935A043C64B}" type="datetimeFigureOut">
              <a:rPr lang="en-GB" smtClean="0"/>
              <a:t>24/11/2019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2879921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CFAD22-A2CB-403A-B473-F935A043C64B}" type="datetimeFigureOut">
              <a:rPr lang="en-GB" smtClean="0"/>
              <a:t>24/11/2019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3205446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CFAD22-A2CB-403A-B473-F935A043C64B}" type="datetimeFigureOut">
              <a:rPr lang="en-GB" smtClean="0"/>
              <a:t>24/11/2019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3528479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CFAD22-A2CB-403A-B473-F935A043C64B}" type="datetimeFigureOut">
              <a:rPr lang="en-GB" smtClean="0"/>
              <a:t>24/11/2019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2906361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CFAD22-A2CB-403A-B473-F935A043C64B}" type="datetimeFigureOut">
              <a:rPr lang="en-GB" smtClean="0"/>
              <a:t>24/11/2019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512732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6CFAD22-A2CB-403A-B473-F935A043C64B}" type="datetimeFigureOut">
              <a:rPr lang="en-GB" smtClean="0"/>
              <a:t>24/11/2019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3078897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6CFAD22-A2CB-403A-B473-F935A043C64B}" type="datetimeFigureOut">
              <a:rPr lang="en-GB" smtClean="0"/>
              <a:t>24/11/2019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2137550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CFAD22-A2CB-403A-B473-F935A043C64B}" type="datetimeFigureOut">
              <a:rPr lang="en-GB" smtClean="0"/>
              <a:t>24/11/2019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975766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CFAD22-A2CB-403A-B473-F935A043C64B}" type="datetimeFigureOut">
              <a:rPr lang="en-GB" smtClean="0"/>
              <a:t>24/11/2019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1522076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CFAD22-A2CB-403A-B473-F935A043C64B}" type="datetimeFigureOut">
              <a:rPr lang="en-GB" smtClean="0"/>
              <a:t>24/11/2019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30CDF4-F642-4685-AC4D-0743AFCB1E7B}" type="slidenum">
              <a:rPr lang="en-GB" smtClean="0"/>
              <a:t>‹#›</a:t>
            </a:fld>
            <a:endParaRPr lang="en-GB"/>
          </a:p>
        </p:txBody>
      </p:sp>
    </p:spTree>
    <p:extLst>
      <p:ext uri="{BB962C8B-B14F-4D97-AF65-F5344CB8AC3E}">
        <p14:creationId xmlns:p14="http://schemas.microsoft.com/office/powerpoint/2010/main" val="2856104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570189"/>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Comic Sans MS" panose="030F0702030302020204" pitchFamily="66" charset="0"/>
              </a:rPr>
              <a:t>Paper 1 - Section A - Thematic Study: Whitechapel</a:t>
            </a:r>
          </a:p>
        </p:txBody>
      </p:sp>
      <p:sp>
        <p:nvSpPr>
          <p:cNvPr id="7" name="TextBox 6"/>
          <p:cNvSpPr txBox="1"/>
          <p:nvPr/>
        </p:nvSpPr>
        <p:spPr>
          <a:xfrm>
            <a:off x="76196" y="3208402"/>
            <a:ext cx="4261449" cy="1731371"/>
          </a:xfrm>
          <a:prstGeom prst="rect">
            <a:avLst/>
          </a:prstGeom>
          <a:noFill/>
        </p:spPr>
        <p:txBody>
          <a:bodyPr wrap="square" rtlCol="0">
            <a:spAutoFit/>
          </a:bodyPr>
          <a:lstStyle/>
          <a:p>
            <a:pPr>
              <a:lnSpc>
                <a:spcPct val="150000"/>
              </a:lnSpc>
            </a:pPr>
            <a:r>
              <a:rPr lang="en-GB" sz="900" dirty="0">
                <a:latin typeface="Comic Sans MS" panose="030F0702030302020204" pitchFamily="66" charset="0"/>
              </a:rPr>
              <a:t>Source A is useful because ____________________________________ _________________________________________________________</a:t>
            </a:r>
          </a:p>
          <a:p>
            <a:pPr>
              <a:lnSpc>
                <a:spcPct val="150000"/>
              </a:lnSpc>
            </a:pPr>
            <a:r>
              <a:rPr lang="en-GB" sz="900" dirty="0">
                <a:latin typeface="Comic Sans MS" panose="030F0702030302020204" pitchFamily="66" charset="0"/>
              </a:rPr>
              <a:t>This supports my own knowledge because __________________________ __________________________________________________________________________________________________________________</a:t>
            </a:r>
          </a:p>
          <a:p>
            <a:pPr>
              <a:lnSpc>
                <a:spcPct val="150000"/>
              </a:lnSpc>
            </a:pPr>
            <a:r>
              <a:rPr lang="en-GB" sz="900" dirty="0">
                <a:latin typeface="Comic Sans MS" panose="030F0702030302020204" pitchFamily="66" charset="0"/>
              </a:rPr>
              <a:t>The provenance of the source further supports its utility as ___________ __________________________________________________________________________________________________________________</a:t>
            </a:r>
          </a:p>
        </p:txBody>
      </p:sp>
      <p:sp>
        <p:nvSpPr>
          <p:cNvPr id="9" name="TextBox 8"/>
          <p:cNvSpPr txBox="1"/>
          <p:nvPr/>
        </p:nvSpPr>
        <p:spPr>
          <a:xfrm>
            <a:off x="4512322" y="2572900"/>
            <a:ext cx="4261449" cy="737894"/>
          </a:xfrm>
          <a:prstGeom prst="rect">
            <a:avLst/>
          </a:prstGeom>
          <a:noFill/>
        </p:spPr>
        <p:txBody>
          <a:bodyPr wrap="square" rtlCol="0">
            <a:spAutoFit/>
          </a:bodyPr>
          <a:lstStyle/>
          <a:p>
            <a:pPr>
              <a:lnSpc>
                <a:spcPct val="150000"/>
              </a:lnSpc>
            </a:pPr>
            <a:endParaRPr lang="en-GB" sz="900" dirty="0">
              <a:latin typeface="Comic Sans MS" panose="030F0702030302020204" pitchFamily="66" charset="0"/>
            </a:endParaRPr>
          </a:p>
          <a:p>
            <a:pPr algn="ctr">
              <a:lnSpc>
                <a:spcPct val="150000"/>
              </a:lnSpc>
            </a:pPr>
            <a:r>
              <a:rPr lang="en-GB" sz="1000" b="1" dirty="0">
                <a:latin typeface="Calibri" panose="020F0502020204030204" pitchFamily="34" charset="0"/>
                <a:cs typeface="Calibri" panose="020F0502020204030204" pitchFamily="34" charset="0"/>
              </a:rPr>
              <a:t>How could you follow up source B to find out more about the methods used in police hunt for the Whitechapel murderer in 1888? (4 marks)</a:t>
            </a:r>
            <a:endParaRPr lang="en-GB" sz="900" dirty="0">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2"/>
          <a:stretch>
            <a:fillRect/>
          </a:stretch>
        </p:blipFill>
        <p:spPr>
          <a:xfrm>
            <a:off x="0" y="0"/>
            <a:ext cx="2138212" cy="570189"/>
          </a:xfrm>
          <a:prstGeom prst="rect">
            <a:avLst/>
          </a:prstGeom>
        </p:spPr>
      </p:pic>
      <p:sp>
        <p:nvSpPr>
          <p:cNvPr id="2" name="Rectangle 1">
            <a:extLst>
              <a:ext uri="{FF2B5EF4-FFF2-40B4-BE49-F238E27FC236}">
                <a16:creationId xmlns:a16="http://schemas.microsoft.com/office/drawing/2014/main" id="{0F8A10CA-3562-47FF-A039-2F19066E3DFE}"/>
              </a:ext>
            </a:extLst>
          </p:cNvPr>
          <p:cNvSpPr/>
          <p:nvPr/>
        </p:nvSpPr>
        <p:spPr>
          <a:xfrm>
            <a:off x="76196" y="2653307"/>
            <a:ext cx="4261449" cy="577081"/>
          </a:xfrm>
          <a:prstGeom prst="rect">
            <a:avLst/>
          </a:prstGeom>
        </p:spPr>
        <p:txBody>
          <a:bodyPr wrap="square">
            <a:spAutoFit/>
          </a:bodyPr>
          <a:lstStyle/>
          <a:p>
            <a:pPr algn="ctr"/>
            <a:r>
              <a:rPr lang="en-GB" sz="1050" b="1" dirty="0"/>
              <a:t>How useful are Sources A and B for an enquiry into the methods used in the police hunt for the Whitechapel murderer in 1888? (8 marks) </a:t>
            </a:r>
          </a:p>
          <a:p>
            <a:pPr algn="ctr"/>
            <a:r>
              <a:rPr lang="en-GB" sz="1050" b="1" u="sng" dirty="0"/>
              <a:t>Remember COP</a:t>
            </a:r>
          </a:p>
        </p:txBody>
      </p:sp>
      <p:sp>
        <p:nvSpPr>
          <p:cNvPr id="18" name="TextBox 17">
            <a:extLst>
              <a:ext uri="{FF2B5EF4-FFF2-40B4-BE49-F238E27FC236}">
                <a16:creationId xmlns:a16="http://schemas.microsoft.com/office/drawing/2014/main" id="{F9138869-F00C-46EB-B89F-1A66E2972E00}"/>
              </a:ext>
            </a:extLst>
          </p:cNvPr>
          <p:cNvSpPr txBox="1"/>
          <p:nvPr/>
        </p:nvSpPr>
        <p:spPr>
          <a:xfrm>
            <a:off x="76195" y="4939773"/>
            <a:ext cx="4261449" cy="1731371"/>
          </a:xfrm>
          <a:prstGeom prst="rect">
            <a:avLst/>
          </a:prstGeom>
          <a:noFill/>
        </p:spPr>
        <p:txBody>
          <a:bodyPr wrap="square" rtlCol="0">
            <a:spAutoFit/>
          </a:bodyPr>
          <a:lstStyle/>
          <a:p>
            <a:pPr>
              <a:lnSpc>
                <a:spcPct val="150000"/>
              </a:lnSpc>
            </a:pPr>
            <a:r>
              <a:rPr lang="en-GB" sz="900" dirty="0">
                <a:latin typeface="Comic Sans MS" panose="030F0702030302020204" pitchFamily="66" charset="0"/>
              </a:rPr>
              <a:t>Source B is useful because ____________________________________ _________________________________________________________</a:t>
            </a:r>
          </a:p>
          <a:p>
            <a:pPr>
              <a:lnSpc>
                <a:spcPct val="150000"/>
              </a:lnSpc>
            </a:pPr>
            <a:r>
              <a:rPr lang="en-GB" sz="900" dirty="0">
                <a:latin typeface="Comic Sans MS" panose="030F0702030302020204" pitchFamily="66" charset="0"/>
              </a:rPr>
              <a:t>This supports my own knowledge because __________________________ __________________________________________________________________________________________________________________</a:t>
            </a:r>
          </a:p>
          <a:p>
            <a:pPr>
              <a:lnSpc>
                <a:spcPct val="150000"/>
              </a:lnSpc>
            </a:pPr>
            <a:r>
              <a:rPr lang="en-GB" sz="900" dirty="0">
                <a:latin typeface="Comic Sans MS" panose="030F0702030302020204" pitchFamily="66" charset="0"/>
              </a:rPr>
              <a:t>The provenance of the source further supports its utility as ___________ __________________________________________________________________________________________________________________</a:t>
            </a:r>
          </a:p>
        </p:txBody>
      </p:sp>
      <p:sp>
        <p:nvSpPr>
          <p:cNvPr id="12" name="Rectangle 11">
            <a:extLst>
              <a:ext uri="{FF2B5EF4-FFF2-40B4-BE49-F238E27FC236}">
                <a16:creationId xmlns:a16="http://schemas.microsoft.com/office/drawing/2014/main" id="{0E0B2B62-5CFA-49E4-AC16-1018FA0DB9C0}"/>
              </a:ext>
            </a:extLst>
          </p:cNvPr>
          <p:cNvSpPr/>
          <p:nvPr/>
        </p:nvSpPr>
        <p:spPr>
          <a:xfrm>
            <a:off x="126183" y="1291945"/>
            <a:ext cx="4445817" cy="133882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n-GB" sz="900" dirty="0"/>
              <a:t>The double stupidity of weakening his  detective force and strengthening his  ordinary police force from reserves and the military destroys two safeguards of a community. It deprives it of a specially trained force of men with brain power  specially adapted for detective work and it takes away the old community constable, to be replaced by a man with a few years’ military service, but with not other  qualification for serving the public. Nothing has indeed been more  characteristic of the hunt for the  Whitechapel murderer than the lack of  local knowledge displayed by the police. They seem to know little of the dark  alleyways of the neighbourhood and still less of the bad characters who swarm through the streets. </a:t>
            </a:r>
          </a:p>
        </p:txBody>
      </p:sp>
      <p:sp>
        <p:nvSpPr>
          <p:cNvPr id="13" name="Rectangle 12">
            <a:extLst>
              <a:ext uri="{FF2B5EF4-FFF2-40B4-BE49-F238E27FC236}">
                <a16:creationId xmlns:a16="http://schemas.microsoft.com/office/drawing/2014/main" id="{D5E87E32-2372-4573-B655-1903A4295E76}"/>
              </a:ext>
            </a:extLst>
          </p:cNvPr>
          <p:cNvSpPr/>
          <p:nvPr/>
        </p:nvSpPr>
        <p:spPr>
          <a:xfrm>
            <a:off x="129587" y="691781"/>
            <a:ext cx="4442413" cy="553998"/>
          </a:xfrm>
          <a:prstGeom prst="rect">
            <a:avLst/>
          </a:prstGeom>
          <a:solidFill>
            <a:schemeClr val="bg1">
              <a:lumMod val="85000"/>
            </a:schemeClr>
          </a:solidFill>
          <a:ln>
            <a:solidFill>
              <a:schemeClr val="tx1"/>
            </a:solidFill>
          </a:ln>
        </p:spPr>
        <p:txBody>
          <a:bodyPr wrap="square">
            <a:spAutoFit/>
          </a:bodyPr>
          <a:lstStyle/>
          <a:p>
            <a:pPr algn="ctr"/>
            <a:r>
              <a:rPr lang="en-GB" sz="1000" b="1" dirty="0"/>
              <a:t>SOURCE A </a:t>
            </a:r>
          </a:p>
          <a:p>
            <a:pPr algn="ctr"/>
            <a:r>
              <a:rPr lang="en-GB" sz="1000" b="1" dirty="0"/>
              <a:t>From a report in the East London Advertiser newspaper, published 15 September 1888. </a:t>
            </a:r>
          </a:p>
        </p:txBody>
      </p:sp>
      <p:sp>
        <p:nvSpPr>
          <p:cNvPr id="3" name="Rectangle 2">
            <a:extLst>
              <a:ext uri="{FF2B5EF4-FFF2-40B4-BE49-F238E27FC236}">
                <a16:creationId xmlns:a16="http://schemas.microsoft.com/office/drawing/2014/main" id="{17A61E8E-901E-4665-A470-21BF41B20627}"/>
              </a:ext>
            </a:extLst>
          </p:cNvPr>
          <p:cNvSpPr/>
          <p:nvPr/>
        </p:nvSpPr>
        <p:spPr>
          <a:xfrm>
            <a:off x="4420139" y="3391971"/>
            <a:ext cx="4543792" cy="3016210"/>
          </a:xfrm>
          <a:prstGeom prst="rect">
            <a:avLst/>
          </a:prstGeom>
        </p:spPr>
        <p:txBody>
          <a:bodyPr wrap="square">
            <a:spAutoFit/>
          </a:bodyPr>
          <a:lstStyle/>
          <a:p>
            <a:r>
              <a:rPr lang="en-GB" sz="1000" dirty="0">
                <a:latin typeface="Comic Sans MS" panose="030F0702030302020204" pitchFamily="66" charset="0"/>
              </a:rPr>
              <a:t>Detail in source B that I would follow up: ______________________________________________________ 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Question I would ask: </a:t>
            </a:r>
          </a:p>
          <a:p>
            <a:r>
              <a:rPr lang="en-GB" sz="1000" dirty="0">
                <a:latin typeface="Comic Sans MS" panose="030F0702030302020204" pitchFamily="66" charset="0"/>
              </a:rPr>
              <a:t>______________________________________________________ 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What type of source I could use: __________________________________________________________________________________________________________________________________________________________________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How this might help answer my question:</a:t>
            </a:r>
          </a:p>
          <a:p>
            <a:r>
              <a:rPr lang="en-GB" sz="1000" dirty="0">
                <a:latin typeface="Comic Sans MS" panose="030F0702030302020204" pitchFamily="66" charset="0"/>
              </a:rPr>
              <a:t>__________________________________________________________________________________________________________________________________________________________________</a:t>
            </a:r>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30B0BC78-22C5-465E-B932-C52DB6EDE15F}"/>
              </a:ext>
            </a:extLst>
          </p:cNvPr>
          <p:cNvPicPr>
            <a:picLocks noChangeAspect="1"/>
          </p:cNvPicPr>
          <p:nvPr/>
        </p:nvPicPr>
        <p:blipFill>
          <a:blip r:embed="rId3"/>
          <a:stretch>
            <a:fillRect/>
          </a:stretch>
        </p:blipFill>
        <p:spPr>
          <a:xfrm>
            <a:off x="5120736" y="671935"/>
            <a:ext cx="3603048" cy="1981372"/>
          </a:xfrm>
          <a:prstGeom prst="rect">
            <a:avLst/>
          </a:prstGeom>
          <a:ln>
            <a:solidFill>
              <a:schemeClr val="tx1"/>
            </a:solidFill>
          </a:ln>
        </p:spPr>
      </p:pic>
    </p:spTree>
    <p:extLst>
      <p:ext uri="{BB962C8B-B14F-4D97-AF65-F5344CB8AC3E}">
        <p14:creationId xmlns:p14="http://schemas.microsoft.com/office/powerpoint/2010/main" val="42096717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570189"/>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Comic Sans MS" panose="030F0702030302020204" pitchFamily="66" charset="0"/>
              </a:rPr>
              <a:t>Paper 1 - Section A - Thematic Study: Whitechapel</a:t>
            </a:r>
          </a:p>
        </p:txBody>
      </p:sp>
      <p:sp>
        <p:nvSpPr>
          <p:cNvPr id="7" name="TextBox 6"/>
          <p:cNvSpPr txBox="1"/>
          <p:nvPr/>
        </p:nvSpPr>
        <p:spPr>
          <a:xfrm>
            <a:off x="76196" y="3208402"/>
            <a:ext cx="4261449" cy="1731371"/>
          </a:xfrm>
          <a:prstGeom prst="rect">
            <a:avLst/>
          </a:prstGeom>
          <a:noFill/>
        </p:spPr>
        <p:txBody>
          <a:bodyPr wrap="square" rtlCol="0">
            <a:spAutoFit/>
          </a:bodyPr>
          <a:lstStyle/>
          <a:p>
            <a:pPr>
              <a:lnSpc>
                <a:spcPct val="150000"/>
              </a:lnSpc>
            </a:pPr>
            <a:r>
              <a:rPr lang="en-GB" sz="900" dirty="0">
                <a:latin typeface="Comic Sans MS" panose="030F0702030302020204" pitchFamily="66" charset="0"/>
              </a:rPr>
              <a:t>Source A is useful because ____________________________________ _________________________________________________________</a:t>
            </a:r>
          </a:p>
          <a:p>
            <a:pPr>
              <a:lnSpc>
                <a:spcPct val="150000"/>
              </a:lnSpc>
            </a:pPr>
            <a:r>
              <a:rPr lang="en-GB" sz="900" dirty="0">
                <a:latin typeface="Comic Sans MS" panose="030F0702030302020204" pitchFamily="66" charset="0"/>
              </a:rPr>
              <a:t>This supports my own knowledge because __________________________ __________________________________________________________________________________________________________________</a:t>
            </a:r>
          </a:p>
          <a:p>
            <a:pPr>
              <a:lnSpc>
                <a:spcPct val="150000"/>
              </a:lnSpc>
            </a:pPr>
            <a:r>
              <a:rPr lang="en-GB" sz="900" dirty="0">
                <a:latin typeface="Comic Sans MS" panose="030F0702030302020204" pitchFamily="66" charset="0"/>
              </a:rPr>
              <a:t>The provenance of the source further supports its utility as ___________ __________________________________________________________________________________________________________________</a:t>
            </a:r>
          </a:p>
        </p:txBody>
      </p:sp>
      <p:sp>
        <p:nvSpPr>
          <p:cNvPr id="9" name="TextBox 8"/>
          <p:cNvSpPr txBox="1"/>
          <p:nvPr/>
        </p:nvSpPr>
        <p:spPr>
          <a:xfrm>
            <a:off x="4420139" y="2420667"/>
            <a:ext cx="4261449" cy="737894"/>
          </a:xfrm>
          <a:prstGeom prst="rect">
            <a:avLst/>
          </a:prstGeom>
          <a:noFill/>
        </p:spPr>
        <p:txBody>
          <a:bodyPr wrap="square" rtlCol="0">
            <a:spAutoFit/>
          </a:bodyPr>
          <a:lstStyle/>
          <a:p>
            <a:pPr>
              <a:lnSpc>
                <a:spcPct val="150000"/>
              </a:lnSpc>
            </a:pPr>
            <a:endParaRPr lang="en-GB" sz="900" dirty="0">
              <a:latin typeface="Comic Sans MS" panose="030F0702030302020204" pitchFamily="66" charset="0"/>
            </a:endParaRPr>
          </a:p>
          <a:p>
            <a:pPr algn="ctr">
              <a:lnSpc>
                <a:spcPct val="150000"/>
              </a:lnSpc>
            </a:pPr>
            <a:r>
              <a:rPr lang="en-GB" sz="1000" b="1" dirty="0">
                <a:latin typeface="Calibri" panose="020F0502020204030204" pitchFamily="34" charset="0"/>
                <a:cs typeface="Calibri" panose="020F0502020204030204" pitchFamily="34" charset="0"/>
              </a:rPr>
              <a:t>How could you follow up </a:t>
            </a:r>
            <a:r>
              <a:rPr lang="en-GB" sz="1000" b="1" u="sng" dirty="0">
                <a:latin typeface="Calibri" panose="020F0502020204030204" pitchFamily="34" charset="0"/>
                <a:cs typeface="Calibri" panose="020F0502020204030204" pitchFamily="34" charset="0"/>
              </a:rPr>
              <a:t>source A </a:t>
            </a:r>
            <a:r>
              <a:rPr lang="en-GB" sz="1000" b="1" dirty="0">
                <a:latin typeface="Calibri" panose="020F0502020204030204" pitchFamily="34" charset="0"/>
                <a:cs typeface="Calibri" panose="020F0502020204030204" pitchFamily="34" charset="0"/>
              </a:rPr>
              <a:t>to find out more about the effectiveness of policing in the Whitechapel area? (4 marks)</a:t>
            </a:r>
            <a:endParaRPr lang="en-GB" sz="900" dirty="0">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2"/>
          <a:stretch>
            <a:fillRect/>
          </a:stretch>
        </p:blipFill>
        <p:spPr>
          <a:xfrm>
            <a:off x="0" y="0"/>
            <a:ext cx="2138212" cy="570189"/>
          </a:xfrm>
          <a:prstGeom prst="rect">
            <a:avLst/>
          </a:prstGeom>
        </p:spPr>
      </p:pic>
      <p:sp>
        <p:nvSpPr>
          <p:cNvPr id="2" name="Rectangle 1">
            <a:extLst>
              <a:ext uri="{FF2B5EF4-FFF2-40B4-BE49-F238E27FC236}">
                <a16:creationId xmlns:a16="http://schemas.microsoft.com/office/drawing/2014/main" id="{0F8A10CA-3562-47FF-A039-2F19066E3DFE}"/>
              </a:ext>
            </a:extLst>
          </p:cNvPr>
          <p:cNvSpPr/>
          <p:nvPr/>
        </p:nvSpPr>
        <p:spPr>
          <a:xfrm>
            <a:off x="76196" y="2653307"/>
            <a:ext cx="4261449" cy="577081"/>
          </a:xfrm>
          <a:prstGeom prst="rect">
            <a:avLst/>
          </a:prstGeom>
        </p:spPr>
        <p:txBody>
          <a:bodyPr wrap="square">
            <a:spAutoFit/>
          </a:bodyPr>
          <a:lstStyle/>
          <a:p>
            <a:pPr algn="ctr"/>
            <a:r>
              <a:rPr lang="en-GB" sz="1050" b="1" dirty="0"/>
              <a:t>How useful are Sources A and B for an enquiry into the effectiveness of policing in Whitechapel? (8 marks) </a:t>
            </a:r>
          </a:p>
          <a:p>
            <a:pPr algn="ctr"/>
            <a:r>
              <a:rPr lang="en-GB" sz="1050" b="1" u="sng" dirty="0"/>
              <a:t>Remember COP</a:t>
            </a:r>
          </a:p>
        </p:txBody>
      </p:sp>
      <p:sp>
        <p:nvSpPr>
          <p:cNvPr id="18" name="TextBox 17">
            <a:extLst>
              <a:ext uri="{FF2B5EF4-FFF2-40B4-BE49-F238E27FC236}">
                <a16:creationId xmlns:a16="http://schemas.microsoft.com/office/drawing/2014/main" id="{F9138869-F00C-46EB-B89F-1A66E2972E00}"/>
              </a:ext>
            </a:extLst>
          </p:cNvPr>
          <p:cNvSpPr txBox="1"/>
          <p:nvPr/>
        </p:nvSpPr>
        <p:spPr>
          <a:xfrm>
            <a:off x="76195" y="4939773"/>
            <a:ext cx="4261449" cy="1731371"/>
          </a:xfrm>
          <a:prstGeom prst="rect">
            <a:avLst/>
          </a:prstGeom>
          <a:noFill/>
        </p:spPr>
        <p:txBody>
          <a:bodyPr wrap="square" rtlCol="0">
            <a:spAutoFit/>
          </a:bodyPr>
          <a:lstStyle/>
          <a:p>
            <a:pPr>
              <a:lnSpc>
                <a:spcPct val="150000"/>
              </a:lnSpc>
            </a:pPr>
            <a:r>
              <a:rPr lang="en-GB" sz="900" dirty="0">
                <a:latin typeface="Comic Sans MS" panose="030F0702030302020204" pitchFamily="66" charset="0"/>
              </a:rPr>
              <a:t>Source B is useful because ____________________________________ _________________________________________________________</a:t>
            </a:r>
          </a:p>
          <a:p>
            <a:pPr>
              <a:lnSpc>
                <a:spcPct val="150000"/>
              </a:lnSpc>
            </a:pPr>
            <a:r>
              <a:rPr lang="en-GB" sz="900" dirty="0">
                <a:latin typeface="Comic Sans MS" panose="030F0702030302020204" pitchFamily="66" charset="0"/>
              </a:rPr>
              <a:t>This supports my own knowledge because __________________________ __________________________________________________________________________________________________________________</a:t>
            </a:r>
          </a:p>
          <a:p>
            <a:pPr>
              <a:lnSpc>
                <a:spcPct val="150000"/>
              </a:lnSpc>
            </a:pPr>
            <a:r>
              <a:rPr lang="en-GB" sz="900" dirty="0">
                <a:latin typeface="Comic Sans MS" panose="030F0702030302020204" pitchFamily="66" charset="0"/>
              </a:rPr>
              <a:t>The provenance of the source further supports its utility as ___________ __________________________________________________________________________________________________________________</a:t>
            </a:r>
          </a:p>
        </p:txBody>
      </p:sp>
      <p:sp>
        <p:nvSpPr>
          <p:cNvPr id="3" name="Rectangle 2">
            <a:extLst>
              <a:ext uri="{FF2B5EF4-FFF2-40B4-BE49-F238E27FC236}">
                <a16:creationId xmlns:a16="http://schemas.microsoft.com/office/drawing/2014/main" id="{17A61E8E-901E-4665-A470-21BF41B20627}"/>
              </a:ext>
            </a:extLst>
          </p:cNvPr>
          <p:cNvSpPr/>
          <p:nvPr/>
        </p:nvSpPr>
        <p:spPr>
          <a:xfrm>
            <a:off x="4420139" y="3391971"/>
            <a:ext cx="4543792" cy="3016210"/>
          </a:xfrm>
          <a:prstGeom prst="rect">
            <a:avLst/>
          </a:prstGeom>
        </p:spPr>
        <p:txBody>
          <a:bodyPr wrap="square">
            <a:spAutoFit/>
          </a:bodyPr>
          <a:lstStyle/>
          <a:p>
            <a:r>
              <a:rPr lang="en-GB" sz="1000" dirty="0">
                <a:latin typeface="Comic Sans MS" panose="030F0702030302020204" pitchFamily="66" charset="0"/>
              </a:rPr>
              <a:t>Detail in source A that I would follow up: ______________________________________________________ 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Question I would ask: </a:t>
            </a:r>
          </a:p>
          <a:p>
            <a:r>
              <a:rPr lang="en-GB" sz="1000" dirty="0">
                <a:latin typeface="Comic Sans MS" panose="030F0702030302020204" pitchFamily="66" charset="0"/>
              </a:rPr>
              <a:t>______________________________________________________ 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What type of source I could use: __________________________________________________________________________________________________________________________________________________________________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How this might help answer my question:</a:t>
            </a:r>
          </a:p>
          <a:p>
            <a:r>
              <a:rPr lang="en-GB" sz="1000" dirty="0">
                <a:latin typeface="Comic Sans MS" panose="030F0702030302020204" pitchFamily="66" charset="0"/>
              </a:rPr>
              <a:t>__________________________________________________________________________________________________________________________________________________________________</a:t>
            </a:r>
            <a:endParaRPr lang="en-GB" sz="1400" dirty="0">
              <a:latin typeface="Comic Sans MS" panose="030F0702030302020204" pitchFamily="66" charset="0"/>
            </a:endParaRPr>
          </a:p>
        </p:txBody>
      </p:sp>
      <p:pic>
        <p:nvPicPr>
          <p:cNvPr id="14" name="Picture 13">
            <a:extLst>
              <a:ext uri="{FF2B5EF4-FFF2-40B4-BE49-F238E27FC236}">
                <a16:creationId xmlns:a16="http://schemas.microsoft.com/office/drawing/2014/main" id="{B6AA35B6-CC04-4DEB-B937-7EB843E730C7}"/>
              </a:ext>
            </a:extLst>
          </p:cNvPr>
          <p:cNvPicPr>
            <a:picLocks noChangeAspect="1"/>
          </p:cNvPicPr>
          <p:nvPr/>
        </p:nvPicPr>
        <p:blipFill>
          <a:blip r:embed="rId3"/>
          <a:stretch>
            <a:fillRect/>
          </a:stretch>
        </p:blipFill>
        <p:spPr>
          <a:xfrm>
            <a:off x="548986" y="645824"/>
            <a:ext cx="3839568" cy="1927076"/>
          </a:xfrm>
          <a:prstGeom prst="rect">
            <a:avLst/>
          </a:prstGeom>
          <a:ln>
            <a:solidFill>
              <a:schemeClr val="tx1"/>
            </a:solidFill>
          </a:ln>
        </p:spPr>
      </p:pic>
      <p:pic>
        <p:nvPicPr>
          <p:cNvPr id="15" name="Picture 14">
            <a:extLst>
              <a:ext uri="{FF2B5EF4-FFF2-40B4-BE49-F238E27FC236}">
                <a16:creationId xmlns:a16="http://schemas.microsoft.com/office/drawing/2014/main" id="{6AFFB3EC-D400-40E6-A5EC-65C14BA0B222}"/>
              </a:ext>
            </a:extLst>
          </p:cNvPr>
          <p:cNvPicPr>
            <a:picLocks noChangeAspect="1"/>
          </p:cNvPicPr>
          <p:nvPr/>
        </p:nvPicPr>
        <p:blipFill>
          <a:blip r:embed="rId4"/>
          <a:stretch>
            <a:fillRect/>
          </a:stretch>
        </p:blipFill>
        <p:spPr>
          <a:xfrm>
            <a:off x="4755448" y="684266"/>
            <a:ext cx="3839565" cy="1863146"/>
          </a:xfrm>
          <a:prstGeom prst="rect">
            <a:avLst/>
          </a:prstGeom>
          <a:ln>
            <a:solidFill>
              <a:schemeClr val="tx1"/>
            </a:solidFill>
          </a:ln>
        </p:spPr>
      </p:pic>
    </p:spTree>
    <p:extLst>
      <p:ext uri="{BB962C8B-B14F-4D97-AF65-F5344CB8AC3E}">
        <p14:creationId xmlns:p14="http://schemas.microsoft.com/office/powerpoint/2010/main" val="23425122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2" ma:contentTypeDescription="Create a new document." ma:contentTypeScope="" ma:versionID="e1fdbe3f76f614060a1395b8ae0e5736">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23a295f230513cb079d655cc6e43ad3b"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odifiedby xmlns="eaff1878-c271-4814-910b-972278de832e">
      <UserInfo>
        <DisplayName/>
        <AccountId xsi:nil="true"/>
        <AccountType/>
      </UserInfo>
    </Modifiedby>
    <Date xmlns="eaff1878-c271-4814-910b-972278de832e" xsi:nil="true"/>
    <PaulaAtkinson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documentManagement>
</p:properties>
</file>

<file path=customXml/itemProps1.xml><?xml version="1.0" encoding="utf-8"?>
<ds:datastoreItem xmlns:ds="http://schemas.openxmlformats.org/officeDocument/2006/customXml" ds:itemID="{59CA8511-1674-410A-95FA-4905B185EBDD}"/>
</file>

<file path=customXml/itemProps2.xml><?xml version="1.0" encoding="utf-8"?>
<ds:datastoreItem xmlns:ds="http://schemas.openxmlformats.org/officeDocument/2006/customXml" ds:itemID="{44486D84-A4EA-4EBE-A607-23C6E09B75F5}"/>
</file>

<file path=customXml/itemProps3.xml><?xml version="1.0" encoding="utf-8"?>
<ds:datastoreItem xmlns:ds="http://schemas.openxmlformats.org/officeDocument/2006/customXml" ds:itemID="{22075082-F4FD-4091-BD2B-F5440F277F20}"/>
</file>

<file path=docProps/app.xml><?xml version="1.0" encoding="utf-8"?>
<Properties xmlns="http://schemas.openxmlformats.org/officeDocument/2006/extended-properties" xmlns:vt="http://schemas.openxmlformats.org/officeDocument/2006/docPropsVTypes">
  <Template>Office Theme</Template>
  <TotalTime>86</TotalTime>
  <Words>454</Words>
  <Application>Microsoft Office PowerPoint</Application>
  <PresentationFormat>On-screen Show (4:3)</PresentationFormat>
  <Paragraphs>43</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Comic Sans MS</vt:lpstr>
      <vt:lpstr>Office Theme</vt:lpstr>
      <vt:lpstr>PowerPoint Presentation</vt:lpstr>
      <vt:lpstr>PowerPoint Presentation</vt:lpstr>
    </vt:vector>
  </TitlesOfParts>
  <Company>Delta Academies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Fae Austin</dc:creator>
  <cp:lastModifiedBy>Helen Wright</cp:lastModifiedBy>
  <cp:revision>12</cp:revision>
  <dcterms:created xsi:type="dcterms:W3CDTF">2019-11-19T09:59:59Z</dcterms:created>
  <dcterms:modified xsi:type="dcterms:W3CDTF">2019-11-24T17:10:12Z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Order">
    <vt:r8>660500</vt:r8>
  </property>
  <property fmtid="{D5CDD505-2E9C-101B-9397-08002B2CF9AE}" pid="4" name="_ExtendedDescription">
    <vt:lpwstr/>
  </property>
  <property fmtid="{D5CDD505-2E9C-101B-9397-08002B2CF9AE}" pid="5" name="TriggerFlowInfo">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xd_Signature">
    <vt:bool>false</vt:bool>
  </property>
  <property fmtid="{D5CDD505-2E9C-101B-9397-08002B2CF9AE}" pid="10" name="xd_ProgID">
    <vt:lpwstr/>
  </property>
  <property fmtid="{D5CDD505-2E9C-101B-9397-08002B2CF9AE}" pid="11" name="TemplateUrl">
    <vt:lpwstr/>
  </property>
</Properties>
</file>