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7"/>
  </p:notesMasterIdLst>
  <p:sldIdLst>
    <p:sldId id="544" r:id="rId5"/>
    <p:sldId id="545" r:id="rId6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1D5A6F3-E96C-52D4-E8B7-9C3FF52150DE}" name="Alistair Hartley (Staff, Woodfields)" initials="AH(W" userId="S::Alistair.Hartley@astreawoodfields.org::d8619a79-ed0a-4714-a9d7-548826485b4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1E3F"/>
    <a:srgbClr val="970055"/>
    <a:srgbClr val="2F2B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7DFDBE-EA46-493C-BBBD-26DCC07A4F3C}" v="74" dt="2025-02-25T16:37:11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256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Relationship Id="rId14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elia Ardron (Staff, Woodfields)" userId="e5ce759d-36d5-4b35-8ffb-9dfac92a45e2" providerId="ADAL" clId="{267DFDBE-EA46-493C-BBBD-26DCC07A4F3C}"/>
    <pc:docChg chg="undo custSel addSld modSld">
      <pc:chgData name="Amelia Ardron (Staff, Woodfields)" userId="e5ce759d-36d5-4b35-8ffb-9dfac92a45e2" providerId="ADAL" clId="{267DFDBE-EA46-493C-BBBD-26DCC07A4F3C}" dt="2025-02-25T16:37:18.327" v="671" actId="20577"/>
      <pc:docMkLst>
        <pc:docMk/>
      </pc:docMkLst>
      <pc:sldChg chg="delSp modSp mod">
        <pc:chgData name="Amelia Ardron (Staff, Woodfields)" userId="e5ce759d-36d5-4b35-8ffb-9dfac92a45e2" providerId="ADAL" clId="{267DFDBE-EA46-493C-BBBD-26DCC07A4F3C}" dt="2025-02-25T16:28:21.970" v="490"/>
        <pc:sldMkLst>
          <pc:docMk/>
          <pc:sldMk cId="3180413082" sldId="544"/>
        </pc:sldMkLst>
        <pc:spChg chg="mod">
          <ac:chgData name="Amelia Ardron (Staff, Woodfields)" userId="e5ce759d-36d5-4b35-8ffb-9dfac92a45e2" providerId="ADAL" clId="{267DFDBE-EA46-493C-BBBD-26DCC07A4F3C}" dt="2025-02-25T16:21:46.911" v="350" actId="1076"/>
          <ac:spMkLst>
            <pc:docMk/>
            <pc:sldMk cId="3180413082" sldId="544"/>
            <ac:spMk id="6" creationId="{28FCF77E-9EC6-5333-A0ED-A3C728CD598F}"/>
          </ac:spMkLst>
        </pc:spChg>
        <pc:graphicFrameChg chg="mod modGraphic">
          <ac:chgData name="Amelia Ardron (Staff, Woodfields)" userId="e5ce759d-36d5-4b35-8ffb-9dfac92a45e2" providerId="ADAL" clId="{267DFDBE-EA46-493C-BBBD-26DCC07A4F3C}" dt="2025-02-25T16:28:21.970" v="490"/>
          <ac:graphicFrameMkLst>
            <pc:docMk/>
            <pc:sldMk cId="3180413082" sldId="544"/>
            <ac:graphicFrameMk id="7" creationId="{4D627A35-1949-A8F2-444A-C227D1B49AEE}"/>
          </ac:graphicFrameMkLst>
        </pc:graphicFrameChg>
        <pc:picChg chg="del mod">
          <ac:chgData name="Amelia Ardron (Staff, Woodfields)" userId="e5ce759d-36d5-4b35-8ffb-9dfac92a45e2" providerId="ADAL" clId="{267DFDBE-EA46-493C-BBBD-26DCC07A4F3C}" dt="2025-02-25T15:58:14.153" v="31" actId="478"/>
          <ac:picMkLst>
            <pc:docMk/>
            <pc:sldMk cId="3180413082" sldId="544"/>
            <ac:picMk id="5" creationId="{CEB500C0-61EC-48C1-60F4-6EF7CC460511}"/>
          </ac:picMkLst>
        </pc:picChg>
        <pc:picChg chg="del">
          <ac:chgData name="Amelia Ardron (Staff, Woodfields)" userId="e5ce759d-36d5-4b35-8ffb-9dfac92a45e2" providerId="ADAL" clId="{267DFDBE-EA46-493C-BBBD-26DCC07A4F3C}" dt="2025-02-25T15:56:35.242" v="0" actId="478"/>
          <ac:picMkLst>
            <pc:docMk/>
            <pc:sldMk cId="3180413082" sldId="544"/>
            <ac:picMk id="11" creationId="{E4E4C8EC-EE87-C4DE-E707-AF0CD2FA7E48}"/>
          </ac:picMkLst>
        </pc:picChg>
      </pc:sldChg>
      <pc:sldChg chg="addSp delSp modSp new mod">
        <pc:chgData name="Amelia Ardron (Staff, Woodfields)" userId="e5ce759d-36d5-4b35-8ffb-9dfac92a45e2" providerId="ADAL" clId="{267DFDBE-EA46-493C-BBBD-26DCC07A4F3C}" dt="2025-02-25T16:37:18.327" v="671" actId="20577"/>
        <pc:sldMkLst>
          <pc:docMk/>
          <pc:sldMk cId="3841882859" sldId="545"/>
        </pc:sldMkLst>
        <pc:spChg chg="del">
          <ac:chgData name="Amelia Ardron (Staff, Woodfields)" userId="e5ce759d-36d5-4b35-8ffb-9dfac92a45e2" providerId="ADAL" clId="{267DFDBE-EA46-493C-BBBD-26DCC07A4F3C}" dt="2025-02-25T16:20:16.285" v="306" actId="478"/>
          <ac:spMkLst>
            <pc:docMk/>
            <pc:sldMk cId="3841882859" sldId="545"/>
            <ac:spMk id="2" creationId="{5FFAF9BA-91D1-C745-AE60-A4029F9DF6C6}"/>
          </ac:spMkLst>
        </pc:spChg>
        <pc:spChg chg="del">
          <ac:chgData name="Amelia Ardron (Staff, Woodfields)" userId="e5ce759d-36d5-4b35-8ffb-9dfac92a45e2" providerId="ADAL" clId="{267DFDBE-EA46-493C-BBBD-26DCC07A4F3C}" dt="2025-02-25T16:20:17.470" v="307" actId="478"/>
          <ac:spMkLst>
            <pc:docMk/>
            <pc:sldMk cId="3841882859" sldId="545"/>
            <ac:spMk id="3" creationId="{2C091B46-A736-B874-CECB-42FB8B81CFC1}"/>
          </ac:spMkLst>
        </pc:spChg>
        <pc:graphicFrameChg chg="add mod modGraphic">
          <ac:chgData name="Amelia Ardron (Staff, Woodfields)" userId="e5ce759d-36d5-4b35-8ffb-9dfac92a45e2" providerId="ADAL" clId="{267DFDBE-EA46-493C-BBBD-26DCC07A4F3C}" dt="2025-02-25T16:37:18.327" v="671" actId="20577"/>
          <ac:graphicFrameMkLst>
            <pc:docMk/>
            <pc:sldMk cId="3841882859" sldId="545"/>
            <ac:graphicFrameMk id="5" creationId="{6A77B5F4-EBBD-F966-218C-8C3B2A861281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CC5AE7-BC32-4AAF-8A2D-E8D59BACFB5F}" type="datetimeFigureOut">
              <a:rPr lang="en-GB" smtClean="0"/>
              <a:t>20/10/2026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D0DA4-EC62-4200-8F23-83C20F567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784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95D0DA4-EC62-4200-8F23-83C20F567BB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895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D9B4A-46DF-4BEF-832B-FDD800E1FF30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39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66813-4C5F-4B12-A869-CF99BBA9B992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042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D620B-90E0-4448-968D-69FD44DA8827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83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B9A90-D788-48E7-AF93-DC34419F5534}" type="datetime1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67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E45E-E1D9-44EB-B89D-45296C4A9E97}" type="datetime1">
              <a:rPr lang="en-GB" smtClean="0"/>
              <a:t>20/10/2026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931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C9480-77BF-4212-A16D-6E79AF75F4FE}" type="datetime1">
              <a:rPr lang="en-GB" smtClean="0"/>
              <a:t>20/10/2026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24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95D8B-CC42-4CE5-A96C-7A977CD706A8}" type="datetime1">
              <a:rPr lang="en-GB" smtClean="0"/>
              <a:t>20/10/2026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95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A4AFB-B8E6-4D78-BDA6-B6BF5C1EED13}" type="datetime1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89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FBF16-B8E3-4C52-9DB9-E0D8E5BAC9EA}" type="datetime1">
              <a:rPr lang="en-GB" smtClean="0"/>
              <a:t>20/10/2026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389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9B118-125D-4A3C-9C3E-9E499AC6637E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371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6FECE-DA82-4484-83D1-8CCD17798DE2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031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D595A-B693-4987-AB0E-A22C3CCD4CD1}" type="datetime1">
              <a:rPr lang="en-GB" smtClean="0"/>
              <a:t>20/10/2026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04410" y="8631544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C798E-A141-4728-B2C1-C020555BD9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5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781373-1CCD-5990-C46F-FE1F15CC5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1</a:t>
            </a:fld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FCF77E-9EC6-5333-A0ED-A3C728CD598F}"/>
              </a:ext>
            </a:extLst>
          </p:cNvPr>
          <p:cNvSpPr txBox="1"/>
          <p:nvPr/>
        </p:nvSpPr>
        <p:spPr>
          <a:xfrm>
            <a:off x="273050" y="168510"/>
            <a:ext cx="6311900" cy="369332"/>
          </a:xfrm>
          <a:prstGeom prst="rect">
            <a:avLst/>
          </a:prstGeom>
          <a:solidFill>
            <a:srgbClr val="1F1E3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Montserrat" pitchFamily="2" charset="0"/>
              </a:rPr>
              <a:t>English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D627A35-1949-A8F2-444A-C227D1B49AE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463658"/>
              </p:ext>
            </p:extLst>
          </p:nvPr>
        </p:nvGraphicFramePr>
        <p:xfrm>
          <a:off x="273050" y="699532"/>
          <a:ext cx="6474410" cy="8328366"/>
        </p:xfrm>
        <a:graphic>
          <a:graphicData uri="http://schemas.openxmlformats.org/drawingml/2006/table">
            <a:tbl>
              <a:tblPr firstRow="1" firstCol="1"/>
              <a:tblGrid>
                <a:gridCol w="378521">
                  <a:extLst>
                    <a:ext uri="{9D8B030D-6E8A-4147-A177-3AD203B41FA5}">
                      <a16:colId xmlns:a16="http://schemas.microsoft.com/office/drawing/2014/main" val="1837317546"/>
                    </a:ext>
                  </a:extLst>
                </a:gridCol>
                <a:gridCol w="1551594">
                  <a:extLst>
                    <a:ext uri="{9D8B030D-6E8A-4147-A177-3AD203B41FA5}">
                      <a16:colId xmlns:a16="http://schemas.microsoft.com/office/drawing/2014/main" val="3561138678"/>
                    </a:ext>
                  </a:extLst>
                </a:gridCol>
                <a:gridCol w="2513924">
                  <a:extLst>
                    <a:ext uri="{9D8B030D-6E8A-4147-A177-3AD203B41FA5}">
                      <a16:colId xmlns:a16="http://schemas.microsoft.com/office/drawing/2014/main" val="3347370123"/>
                    </a:ext>
                  </a:extLst>
                </a:gridCol>
                <a:gridCol w="2030371">
                  <a:extLst>
                    <a:ext uri="{9D8B030D-6E8A-4147-A177-3AD203B41FA5}">
                      <a16:colId xmlns:a16="http://schemas.microsoft.com/office/drawing/2014/main" val="2037918978"/>
                    </a:ext>
                  </a:extLst>
                </a:gridCol>
              </a:tblGrid>
              <a:tr h="238670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Topic</a:t>
                      </a: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Animal Farm 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Half Term</a:t>
                      </a:r>
                      <a:r>
                        <a:rPr lang="en-GB" sz="110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1</a:t>
                      </a: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6048561"/>
                  </a:ext>
                </a:extLst>
              </a:tr>
              <a:tr h="23867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1" dirty="0">
                          <a:solidFill>
                            <a:srgbClr val="000000"/>
                          </a:solidFill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Words</a:t>
                      </a: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42221465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Tyrant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cruel and oppressive leader.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890689213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Rebellion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uprising against authority.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387625890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Allegory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story with a hidden meaning.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402254239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Disinformation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Deliberately false information.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156109461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Corrupt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Dishonesty in power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260796633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Propaganda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Biased information promoting a particular point of view.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910179782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Terror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Extreme intimidation.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2034492201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Betrayal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Disloyal and traitorous.</a:t>
                      </a:r>
                    </a:p>
                  </a:txBody>
                  <a:tcPr marL="46582" marR="4658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512293304"/>
                  </a:ext>
                </a:extLst>
              </a:tr>
              <a:tr h="23867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Context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1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 anchor="ctr"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2583285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George Orwell had a privileged life and was privately educated.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8214383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Reading newspapers taught Orwell that many people lived in poverty.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5422391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Orwell spent his life writing about the experiences of others.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975453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Orwell hated tyrants, even fighting in the Spanish Civil War.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8533071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Animal Farm is a criticism of tyrants like Joseph Stalin.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5450531"/>
                  </a:ext>
                </a:extLst>
              </a:tr>
              <a:tr h="3554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Because Britain was allied to the USSR in World War Two, nobody wanted to publish Animal Farm at first.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3586937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Joseph Stalin turned the USSR into a murderous dictatorship.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62526"/>
                  </a:ext>
                </a:extLst>
              </a:tr>
              <a:tr h="26531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Communism is a political system in which everything is shared equally.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572568"/>
                  </a:ext>
                </a:extLst>
              </a:tr>
              <a:tr h="23867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Characters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3454106"/>
                  </a:ext>
                </a:extLst>
              </a:tr>
              <a:tr h="238670"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Jones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9301309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Who is Mr Jones?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Mr Jones is the tyrannical farmer on Manor Farm.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05020260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Key plot point: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Mr Jones treats the animals terribly and is neglectful.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632349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Key plot point: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Mr Jones is ousted in the rebellion.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4258889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Old Major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2049468"/>
                  </a:ext>
                </a:extLst>
              </a:tr>
              <a:tr h="3694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Old Major?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Old Major is a wise, old pig whose vision inspires the rebellion.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978644"/>
                  </a:ext>
                </a:extLst>
              </a:tr>
              <a:tr h="3554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Old Major tells the animals of his dream of life free from humans.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990540"/>
                  </a:ext>
                </a:extLst>
              </a:tr>
              <a:tr h="3554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Old Major establishes some of the early rules of Animalism.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3789022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200" dirty="0">
                        <a:effectLst/>
                        <a:latin typeface="Montserrat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Snowball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8815969"/>
                  </a:ext>
                </a:extLst>
              </a:tr>
              <a:tr h="3694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Snowball?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 “vivacious” and intelligent pig. He is good-natured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3308042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Snowball leads the animals in battle against the humans.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4914414"/>
                  </a:ext>
                </a:extLst>
              </a:tr>
              <a:tr h="238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Snowball is exiled by the new regime led by Napoleon.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8869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0413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843716-4D19-754F-071E-46C1E3338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C798E-A141-4728-B2C1-C020555BD9EF}" type="slidenum">
              <a:rPr lang="en-GB" smtClean="0"/>
              <a:t>2</a:t>
            </a:fld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A77B5F4-EBBD-F966-218C-8C3B2A8612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564571"/>
              </p:ext>
            </p:extLst>
          </p:nvPr>
        </p:nvGraphicFramePr>
        <p:xfrm>
          <a:off x="159179" y="189203"/>
          <a:ext cx="6539642" cy="8799440"/>
        </p:xfrm>
        <a:graphic>
          <a:graphicData uri="http://schemas.openxmlformats.org/drawingml/2006/table">
            <a:tbl>
              <a:tblPr firstRow="1" firstCol="1"/>
              <a:tblGrid>
                <a:gridCol w="382335">
                  <a:extLst>
                    <a:ext uri="{9D8B030D-6E8A-4147-A177-3AD203B41FA5}">
                      <a16:colId xmlns:a16="http://schemas.microsoft.com/office/drawing/2014/main" val="3656513642"/>
                    </a:ext>
                  </a:extLst>
                </a:gridCol>
                <a:gridCol w="1567226">
                  <a:extLst>
                    <a:ext uri="{9D8B030D-6E8A-4147-A177-3AD203B41FA5}">
                      <a16:colId xmlns:a16="http://schemas.microsoft.com/office/drawing/2014/main" val="3117415964"/>
                    </a:ext>
                  </a:extLst>
                </a:gridCol>
                <a:gridCol w="4590081">
                  <a:extLst>
                    <a:ext uri="{9D8B030D-6E8A-4147-A177-3AD203B41FA5}">
                      <a16:colId xmlns:a16="http://schemas.microsoft.com/office/drawing/2014/main" val="731502776"/>
                    </a:ext>
                  </a:extLst>
                </a:gridCol>
              </a:tblGrid>
              <a:tr h="245601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Napoleon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Napoleon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1330215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Napoleon?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 “fierce-looking” boar who is quiet but very cunning.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51348233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Napoleon becomes a murderous dictator on Animal Farm.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6087842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Napoleon systematically breaks the rules of the farm.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3475816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Squealer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7435051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Squealer?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 very persuasive pig who is used as a propaganda machine.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0211113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Squealer diverts negative attention away from Napoleon.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0482069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Squealer changes the rules written on the barn wall.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8116127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Boxer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2259033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Boxer?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 hardworking horse who isn’t very intelligent.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088227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33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Boxer’s efforts in work make him an inspiration to the other animals.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5523982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Boxer gets injured and is sold to the knacker yard.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75055439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Clover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7261509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35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is Clover?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A maternal, caring horse. 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7787115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36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Clover notices corruption on the farm but cannot address it. 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6924460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37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Clover discovers the pigs playing cards with the humans.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2722648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Pilkington and Frederick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1520486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are Pilkington and Frederick?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Farmers on neighbouring farms.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2918112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The animals are prohibited from trading with them.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08321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anose="00000500000000000000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plot point:</a:t>
                      </a:r>
                      <a:endParaRPr lang="en-GB" sz="1200" dirty="0">
                        <a:effectLst/>
                        <a:latin typeface="Montserrat" panose="00000500000000000000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The pigs end up having a very close relationship with them.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9737732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Animalism and Animal Farm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0628631"/>
                  </a:ext>
                </a:extLst>
              </a:tr>
              <a:tr h="245601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b="1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Seven Commandments?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b="1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16461345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Whatever goes upon two legs is an enemy.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61561328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42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Whatever goes upon four legs, or has wings, is a friend.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843584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43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No animal shall wear clothes.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668386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44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No animal shall sleep in a bed.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55065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No animal shall drink alcohol.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14799616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46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No animal shall kill any other animal.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1328336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47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1200" b="0" dirty="0">
                          <a:latin typeface="Montserrat" panose="00000500000000000000" pitchFamily="2" charset="0"/>
                        </a:rPr>
                        <a:t>All animals are equal.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1200" dirty="0">
                        <a:latin typeface="Montserrat" panose="00000500000000000000" pitchFamily="2" charset="0"/>
                      </a:endParaRP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04685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48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What is the maxim?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Four legs good, two legs bad.’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7493210"/>
                  </a:ext>
                </a:extLst>
              </a:tr>
              <a:tr h="2456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200" dirty="0">
                          <a:effectLst/>
                          <a:latin typeface="Montserrat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</a:p>
                  </a:txBody>
                  <a:tcPr marL="46582" marR="4658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Montserrat" panose="00000500000000000000" pitchFamily="2" charset="0"/>
                        </a:rPr>
                        <a:t>What is the anthem?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Montserrat" panose="00000500000000000000" pitchFamily="2" charset="0"/>
                        </a:rPr>
                        <a:t>‘Beasts of England’</a:t>
                      </a:r>
                    </a:p>
                  </a:txBody>
                  <a:tcPr marL="46582" marR="46582" marT="0" marB="0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609404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882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23878cce-4ba3-47c9-bba2-802d2d604774">
      <UserInfo>
        <DisplayName>Reagen Hepplestone (Staff, Dearne)</DisplayName>
        <AccountId>68</AccountId>
        <AccountType/>
      </UserInfo>
      <UserInfo>
        <DisplayName>Amanda Upson (Staff, Dearne)</DisplayName>
        <AccountId>69</AccountId>
        <AccountType/>
      </UserInfo>
      <UserInfo>
        <DisplayName>Stacey Kelsall (Staff, Dearne)</DisplayName>
        <AccountId>35</AccountId>
        <AccountType/>
      </UserInfo>
    </SharedWithUsers>
    <TaxCatchAll xmlns="23878cce-4ba3-47c9-bba2-802d2d604774"/>
    <Date xmlns="eaff1878-c271-4814-910b-972278de832e" xsi:nil="true"/>
    <Modifiedby xmlns="eaff1878-c271-4814-910b-972278de832e">
      <UserInfo>
        <DisplayName/>
        <AccountId xsi:nil="true"/>
        <AccountType/>
      </UserInfo>
    </Modifiedby>
    <PaulaAtkinson xmlns="eaff1878-c271-4814-910b-972278de832e" xsi:nil="true"/>
    <lcf76f155ced4ddcb4097134ff3c332f xmlns="eaff1878-c271-4814-910b-972278de832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C91110BFB70D48A866BCD1DF60B5A5" ma:contentTypeVersion="23" ma:contentTypeDescription="Create a new document." ma:contentTypeScope="" ma:versionID="99dfbdcfd10b43a13152705fdfec7803">
  <xsd:schema xmlns:xsd="http://www.w3.org/2001/XMLSchema" xmlns:xs="http://www.w3.org/2001/XMLSchema" xmlns:p="http://schemas.microsoft.com/office/2006/metadata/properties" xmlns:ns2="23878cce-4ba3-47c9-bba2-802d2d604774" xmlns:ns3="eaff1878-c271-4814-910b-972278de832e" targetNamespace="http://schemas.microsoft.com/office/2006/metadata/properties" ma:root="true" ma:fieldsID="fcc1c0c27593a2985589c5e23e0efbba" ns2:_="" ns3:_="">
    <xsd:import namespace="23878cce-4ba3-47c9-bba2-802d2d604774"/>
    <xsd:import namespace="eaff1878-c271-4814-910b-972278de832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Date" minOccurs="0"/>
                <xsd:element ref="ns3:MediaServiceObjectDetectorVersions" minOccurs="0"/>
                <xsd:element ref="ns3:Modifiedby" minOccurs="0"/>
                <xsd:element ref="ns3:MediaServiceSearchProperties" minOccurs="0"/>
                <xsd:element ref="ns3:MediaServiceBillingMetadata" minOccurs="0"/>
                <xsd:element ref="ns3:PaulaAtkins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878cce-4ba3-47c9-bba2-802d2d604774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96417306-d510-43d4-862c-b4d4c662753b}" ma:internalName="TaxCatchAll" ma:showField="CatchAllData" ma:web="23878cce-4ba3-47c9-bba2-802d2d6047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ff1878-c271-4814-910b-972278de832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30fa040-9788-47ed-9fec-a80fd1955d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4" nillable="true" ma:displayName="Date" ma:format="DateTime" ma:internalName="Date">
      <xsd:simpleType>
        <xsd:restriction base="dms:DateTim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odifiedby" ma:index="26" nillable="true" ma:displayName="Modified by" ma:format="Dropdown" ma:list="UserInfo" ma:SharePointGroup="0" ma:internalName="Modifiedby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  <xsd:element name="PaulaAtkinson" ma:index="29" nillable="true" ma:displayName="Paula Atkinson" ma:format="Dropdown" ma:internalName="PaulaAtkinson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C35351-43E4-4E97-9175-152EF69F15E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27B3748-DB66-4794-9C91-FDF4C9DA820F}">
  <ds:schemaRefs>
    <ds:schemaRef ds:uri="http://schemas.microsoft.com/office/2006/metadata/properties"/>
    <ds:schemaRef ds:uri="http://purl.org/dc/terms/"/>
    <ds:schemaRef ds:uri="http://www.w3.org/XML/1998/namespace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eaff1878-c271-4814-910b-972278de832e"/>
    <ds:schemaRef ds:uri="http://schemas.microsoft.com/office/infopath/2007/PartnerControls"/>
    <ds:schemaRef ds:uri="23878cce-4ba3-47c9-bba2-802d2d60477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A103007-8AD7-456D-9F25-7F112144A6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3878cce-4ba3-47c9-bba2-802d2d604774"/>
    <ds:schemaRef ds:uri="eaff1878-c271-4814-910b-972278de832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43</TotalTime>
  <Words>658</Words>
  <Application>Microsoft Office PowerPoint</Application>
  <PresentationFormat>On-screen Show (4:3)</PresentationFormat>
  <Paragraphs>151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Montserrat</vt:lpstr>
      <vt:lpstr>Office Theme</vt:lpstr>
      <vt:lpstr>PowerPoint Presentation</vt:lpstr>
      <vt:lpstr>PowerPoint Presentation</vt:lpstr>
    </vt:vector>
  </TitlesOfParts>
  <Company>Astrea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Sammy Mercer (Staff, Dearne)</dc:creator>
  <cp:lastModifiedBy>Paul Forster</cp:lastModifiedBy>
  <cp:revision>235</cp:revision>
  <dcterms:created xsi:type="dcterms:W3CDTF">2023-05-15T10:20:51Z</dcterms:created>
  <dcterms:modified xsi:type="dcterms:W3CDTF">2026-10-20T14:54:34Z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0x01010050C91110BFB70D48A866BCD1DF60B5A5</vt:lpwstr>
  </property>
  <property fmtid="{D5CDD505-2E9C-101B-9397-08002B2CF9AE}" pid="3" name="MediaServiceImageTags">
    <vt:lpwstr/>
  </property>
  <property fmtid="{D5CDD505-2E9C-101B-9397-08002B2CF9AE}" pid="4" name="Order">
    <vt:r8>70800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